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8"/>
  </p:notesMasterIdLst>
  <p:handoutMasterIdLst>
    <p:handoutMasterId r:id="rId19"/>
  </p:handoutMasterIdLst>
  <p:sldIdLst>
    <p:sldId id="268" r:id="rId2"/>
    <p:sldId id="269" r:id="rId3"/>
    <p:sldId id="290" r:id="rId4"/>
    <p:sldId id="287" r:id="rId5"/>
    <p:sldId id="286" r:id="rId6"/>
    <p:sldId id="285" r:id="rId7"/>
    <p:sldId id="294" r:id="rId8"/>
    <p:sldId id="289" r:id="rId9"/>
    <p:sldId id="276" r:id="rId10"/>
    <p:sldId id="267" r:id="rId11"/>
    <p:sldId id="291" r:id="rId12"/>
    <p:sldId id="280" r:id="rId13"/>
    <p:sldId id="282" r:id="rId14"/>
    <p:sldId id="292" r:id="rId15"/>
    <p:sldId id="284" r:id="rId16"/>
    <p:sldId id="295" r:id="rId17"/>
  </p:sldIdLst>
  <p:sldSz cx="9144000" cy="6858000" type="screen4x3"/>
  <p:notesSz cx="6797675" cy="9926638"/>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CC0099"/>
    <a:srgbClr val="FF7C80"/>
    <a:srgbClr val="CCCCFF"/>
    <a:srgbClr val="CC0066"/>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44" autoAdjust="0"/>
    <p:restoredTop sz="90929"/>
  </p:normalViewPr>
  <p:slideViewPr>
    <p:cSldViewPr>
      <p:cViewPr varScale="1">
        <p:scale>
          <a:sx n="81" d="100"/>
          <a:sy n="81" d="100"/>
        </p:scale>
        <p:origin x="612" y="4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44507"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pl-PL"/>
          </a:p>
        </p:txBody>
      </p:sp>
      <p:sp>
        <p:nvSpPr>
          <p:cNvPr id="30723" name="Rectangle 3"/>
          <p:cNvSpPr>
            <a:spLocks noGrp="1" noChangeArrowheads="1"/>
          </p:cNvSpPr>
          <p:nvPr>
            <p:ph type="dt" sz="quarter" idx="1"/>
          </p:nvPr>
        </p:nvSpPr>
        <p:spPr bwMode="auto">
          <a:xfrm>
            <a:off x="3853170" y="0"/>
            <a:ext cx="2944506"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pl-PL"/>
          </a:p>
        </p:txBody>
      </p:sp>
      <p:sp>
        <p:nvSpPr>
          <p:cNvPr id="30724" name="Rectangle 4"/>
          <p:cNvSpPr>
            <a:spLocks noGrp="1" noChangeArrowheads="1"/>
          </p:cNvSpPr>
          <p:nvPr>
            <p:ph type="ftr" sz="quarter" idx="2"/>
          </p:nvPr>
        </p:nvSpPr>
        <p:spPr bwMode="auto">
          <a:xfrm>
            <a:off x="0" y="9430468"/>
            <a:ext cx="2944507"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pl-PL"/>
          </a:p>
        </p:txBody>
      </p:sp>
      <p:sp>
        <p:nvSpPr>
          <p:cNvPr id="30725" name="Rectangle 5"/>
          <p:cNvSpPr>
            <a:spLocks noGrp="1" noChangeArrowheads="1"/>
          </p:cNvSpPr>
          <p:nvPr>
            <p:ph type="sldNum" sz="quarter" idx="3"/>
          </p:nvPr>
        </p:nvSpPr>
        <p:spPr bwMode="auto">
          <a:xfrm>
            <a:off x="3853170" y="9430468"/>
            <a:ext cx="2944506"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C53FCA8-2C87-4660-8B42-51474F9CAABD}" type="slidenum">
              <a:rPr lang="pl-PL"/>
              <a:pPr>
                <a:defRPr/>
              </a:pPr>
              <a:t>‹#›</a:t>
            </a:fld>
            <a:endParaRPr lang="pl-PL"/>
          </a:p>
        </p:txBody>
      </p:sp>
    </p:spTree>
    <p:extLst>
      <p:ext uri="{BB962C8B-B14F-4D97-AF65-F5344CB8AC3E}">
        <p14:creationId xmlns:p14="http://schemas.microsoft.com/office/powerpoint/2010/main" val="4711026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507"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pl-PL"/>
          </a:p>
        </p:txBody>
      </p:sp>
      <p:sp>
        <p:nvSpPr>
          <p:cNvPr id="4099" name="Rectangle 3"/>
          <p:cNvSpPr>
            <a:spLocks noGrp="1" noChangeArrowheads="1"/>
          </p:cNvSpPr>
          <p:nvPr>
            <p:ph type="dt" idx="1"/>
          </p:nvPr>
        </p:nvSpPr>
        <p:spPr bwMode="auto">
          <a:xfrm>
            <a:off x="3853170" y="0"/>
            <a:ext cx="2944506"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pl-PL"/>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5518" y="4714426"/>
            <a:ext cx="4986639" cy="44671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noProof="0" smtClean="0"/>
              <a:t>Kliknij, aby edytować style tekstu z Wzorca</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4102" name="Rectangle 6"/>
          <p:cNvSpPr>
            <a:spLocks noGrp="1" noChangeArrowheads="1"/>
          </p:cNvSpPr>
          <p:nvPr>
            <p:ph type="ftr" sz="quarter" idx="4"/>
          </p:nvPr>
        </p:nvSpPr>
        <p:spPr bwMode="auto">
          <a:xfrm>
            <a:off x="0" y="9430468"/>
            <a:ext cx="2944507"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pl-PL"/>
          </a:p>
        </p:txBody>
      </p:sp>
      <p:sp>
        <p:nvSpPr>
          <p:cNvPr id="4103" name="Rectangle 7"/>
          <p:cNvSpPr>
            <a:spLocks noGrp="1" noChangeArrowheads="1"/>
          </p:cNvSpPr>
          <p:nvPr>
            <p:ph type="sldNum" sz="quarter" idx="5"/>
          </p:nvPr>
        </p:nvSpPr>
        <p:spPr bwMode="auto">
          <a:xfrm>
            <a:off x="3853170" y="9430468"/>
            <a:ext cx="2944506"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835F96D-7332-40A9-85C9-1853D1008557}" type="slidenum">
              <a:rPr lang="pl-PL"/>
              <a:pPr>
                <a:defRPr/>
              </a:pPr>
              <a:t>‹#›</a:t>
            </a:fld>
            <a:endParaRPr lang="pl-PL"/>
          </a:p>
        </p:txBody>
      </p:sp>
    </p:spTree>
    <p:extLst>
      <p:ext uri="{BB962C8B-B14F-4D97-AF65-F5344CB8AC3E}">
        <p14:creationId xmlns:p14="http://schemas.microsoft.com/office/powerpoint/2010/main" val="131219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D7F17A5-520D-4EDB-8B10-49A0EC1202B1}" type="slidenum">
              <a:rPr lang="pl-PL" smtClean="0"/>
              <a:pPr/>
              <a:t>1</a:t>
            </a:fld>
            <a:endParaRPr lang="pl-PL" smtClean="0"/>
          </a:p>
        </p:txBody>
      </p:sp>
      <p:sp>
        <p:nvSpPr>
          <p:cNvPr id="27651" name="Rectangle 2"/>
          <p:cNvSpPr>
            <a:spLocks noGrp="1" noRot="1" noChangeAspect="1" noChangeArrowheads="1" noTextEdit="1"/>
          </p:cNvSpPr>
          <p:nvPr>
            <p:ph type="sldImg"/>
          </p:nvPr>
        </p:nvSpPr>
        <p:spPr>
          <a:xfrm>
            <a:off x="917575" y="744538"/>
            <a:ext cx="4962525" cy="3722687"/>
          </a:xfrm>
          <a:ln/>
        </p:spPr>
      </p:sp>
      <p:sp>
        <p:nvSpPr>
          <p:cNvPr id="2765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160502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58102B-03C1-462A-8DB8-14B8C76B2758}" type="slidenum">
              <a:rPr lang="pl-PL" smtClean="0"/>
              <a:pPr/>
              <a:t>12</a:t>
            </a:fld>
            <a:endParaRPr lang="pl-PL" smtClean="0"/>
          </a:p>
        </p:txBody>
      </p:sp>
      <p:sp>
        <p:nvSpPr>
          <p:cNvPr id="33795" name="Rectangle 2"/>
          <p:cNvSpPr>
            <a:spLocks noGrp="1" noRot="1" noChangeAspect="1" noChangeArrowheads="1" noTextEdit="1"/>
          </p:cNvSpPr>
          <p:nvPr>
            <p:ph type="sldImg"/>
          </p:nvPr>
        </p:nvSpPr>
        <p:spPr>
          <a:xfrm>
            <a:off x="917575" y="744538"/>
            <a:ext cx="4962525" cy="3722687"/>
          </a:xfrm>
          <a:ln/>
        </p:spPr>
      </p:sp>
      <p:sp>
        <p:nvSpPr>
          <p:cNvPr id="3379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783880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463191E-75A4-42C3-B1C2-77A47E8ADFFC}" type="slidenum">
              <a:rPr lang="pl-PL" smtClean="0"/>
              <a:pPr/>
              <a:t>13</a:t>
            </a:fld>
            <a:endParaRPr lang="pl-PL" smtClean="0"/>
          </a:p>
        </p:txBody>
      </p:sp>
      <p:sp>
        <p:nvSpPr>
          <p:cNvPr id="48131" name="Rectangle 2"/>
          <p:cNvSpPr>
            <a:spLocks noGrp="1" noRot="1" noChangeAspect="1" noChangeArrowheads="1" noTextEdit="1"/>
          </p:cNvSpPr>
          <p:nvPr>
            <p:ph type="sldImg"/>
          </p:nvPr>
        </p:nvSpPr>
        <p:spPr>
          <a:xfrm>
            <a:off x="917575" y="744538"/>
            <a:ext cx="4962525" cy="3722687"/>
          </a:xfrm>
          <a:ln/>
        </p:spPr>
      </p:sp>
      <p:sp>
        <p:nvSpPr>
          <p:cNvPr id="4813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39265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463191E-75A4-42C3-B1C2-77A47E8ADFFC}" type="slidenum">
              <a:rPr lang="pl-PL" smtClean="0"/>
              <a:pPr/>
              <a:t>14</a:t>
            </a:fld>
            <a:endParaRPr lang="pl-PL" smtClean="0"/>
          </a:p>
        </p:txBody>
      </p:sp>
      <p:sp>
        <p:nvSpPr>
          <p:cNvPr id="48131" name="Rectangle 2"/>
          <p:cNvSpPr>
            <a:spLocks noGrp="1" noRot="1" noChangeAspect="1" noChangeArrowheads="1" noTextEdit="1"/>
          </p:cNvSpPr>
          <p:nvPr>
            <p:ph type="sldImg"/>
          </p:nvPr>
        </p:nvSpPr>
        <p:spPr>
          <a:xfrm>
            <a:off x="917575" y="744538"/>
            <a:ext cx="4962525" cy="3722687"/>
          </a:xfrm>
          <a:ln/>
        </p:spPr>
      </p:sp>
      <p:sp>
        <p:nvSpPr>
          <p:cNvPr id="4813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612566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CACDF3A-A9EE-4D84-B33C-820E3B228EA2}" type="slidenum">
              <a:rPr lang="pl-PL" smtClean="0"/>
              <a:pPr/>
              <a:t>15</a:t>
            </a:fld>
            <a:endParaRPr lang="pl-PL" smtClean="0"/>
          </a:p>
        </p:txBody>
      </p:sp>
      <p:sp>
        <p:nvSpPr>
          <p:cNvPr id="50179" name="Rectangle 2"/>
          <p:cNvSpPr>
            <a:spLocks noGrp="1" noRot="1" noChangeAspect="1" noChangeArrowheads="1" noTextEdit="1"/>
          </p:cNvSpPr>
          <p:nvPr>
            <p:ph type="sldImg"/>
          </p:nvPr>
        </p:nvSpPr>
        <p:spPr>
          <a:xfrm>
            <a:off x="917575" y="744538"/>
            <a:ext cx="4962525" cy="3722687"/>
          </a:xfrm>
          <a:ln/>
        </p:spPr>
      </p:sp>
      <p:sp>
        <p:nvSpPr>
          <p:cNvPr id="50180"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340749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8D8196A-CE95-46C1-91CB-C22B70A845C9}" type="slidenum">
              <a:rPr lang="pl-PL" smtClean="0"/>
              <a:pPr/>
              <a:t>2</a:t>
            </a:fld>
            <a:endParaRPr lang="pl-PL" smtClean="0"/>
          </a:p>
        </p:txBody>
      </p:sp>
      <p:sp>
        <p:nvSpPr>
          <p:cNvPr id="28675" name="Rectangle 1026"/>
          <p:cNvSpPr>
            <a:spLocks noGrp="1" noRot="1" noChangeAspect="1" noChangeArrowheads="1" noTextEdit="1"/>
          </p:cNvSpPr>
          <p:nvPr>
            <p:ph type="sldImg"/>
          </p:nvPr>
        </p:nvSpPr>
        <p:spPr>
          <a:xfrm>
            <a:off x="917575" y="744538"/>
            <a:ext cx="4962525" cy="3722687"/>
          </a:xfrm>
          <a:ln/>
        </p:spPr>
      </p:sp>
      <p:sp>
        <p:nvSpPr>
          <p:cNvPr id="28676"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265350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090AFC94-77E8-4220-A157-684F311768F9}" type="slidenum">
              <a:rPr lang="pl-PL" smtClean="0"/>
              <a:pPr/>
              <a:t>4</a:t>
            </a:fld>
            <a:endParaRPr lang="pl-PL" smtClean="0"/>
          </a:p>
        </p:txBody>
      </p:sp>
      <p:sp>
        <p:nvSpPr>
          <p:cNvPr id="29699" name="Rectangle 1026"/>
          <p:cNvSpPr>
            <a:spLocks noGrp="1" noRot="1" noChangeAspect="1" noChangeArrowheads="1" noTextEdit="1"/>
          </p:cNvSpPr>
          <p:nvPr>
            <p:ph type="sldImg"/>
          </p:nvPr>
        </p:nvSpPr>
        <p:spPr>
          <a:xfrm>
            <a:off x="917575" y="744538"/>
            <a:ext cx="4962525" cy="3722687"/>
          </a:xfrm>
          <a:ln/>
        </p:spPr>
      </p:sp>
      <p:sp>
        <p:nvSpPr>
          <p:cNvPr id="29700"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0917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090AFC94-77E8-4220-A157-684F311768F9}" type="slidenum">
              <a:rPr lang="pl-PL" smtClean="0"/>
              <a:pPr/>
              <a:t>5</a:t>
            </a:fld>
            <a:endParaRPr lang="pl-PL" smtClean="0"/>
          </a:p>
        </p:txBody>
      </p:sp>
      <p:sp>
        <p:nvSpPr>
          <p:cNvPr id="29699" name="Rectangle 1026"/>
          <p:cNvSpPr>
            <a:spLocks noGrp="1" noRot="1" noChangeAspect="1" noChangeArrowheads="1" noTextEdit="1"/>
          </p:cNvSpPr>
          <p:nvPr>
            <p:ph type="sldImg"/>
          </p:nvPr>
        </p:nvSpPr>
        <p:spPr>
          <a:xfrm>
            <a:off x="917575" y="744538"/>
            <a:ext cx="4962525" cy="3722687"/>
          </a:xfrm>
          <a:ln/>
        </p:spPr>
      </p:sp>
      <p:sp>
        <p:nvSpPr>
          <p:cNvPr id="29700"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71116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C14CCCB2-88E7-41CE-B2F0-35D3223CC4D1}" type="slidenum">
              <a:rPr lang="pl-PL" smtClean="0"/>
              <a:pPr/>
              <a:t>6</a:t>
            </a:fld>
            <a:endParaRPr lang="pl-PL" smtClean="0"/>
          </a:p>
        </p:txBody>
      </p:sp>
      <p:sp>
        <p:nvSpPr>
          <p:cNvPr id="30723" name="Rectangle 2"/>
          <p:cNvSpPr>
            <a:spLocks noGrp="1" noRot="1" noChangeAspect="1" noChangeArrowheads="1" noTextEdit="1"/>
          </p:cNvSpPr>
          <p:nvPr>
            <p:ph type="sldImg"/>
          </p:nvPr>
        </p:nvSpPr>
        <p:spPr>
          <a:xfrm>
            <a:off x="917575" y="744538"/>
            <a:ext cx="4962525" cy="3722687"/>
          </a:xfrm>
          <a:ln/>
        </p:spPr>
      </p:sp>
      <p:sp>
        <p:nvSpPr>
          <p:cNvPr id="30724"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364925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58102B-03C1-462A-8DB8-14B8C76B2758}" type="slidenum">
              <a:rPr lang="pl-PL" smtClean="0"/>
              <a:pPr/>
              <a:t>7</a:t>
            </a:fld>
            <a:endParaRPr lang="pl-PL" smtClean="0"/>
          </a:p>
        </p:txBody>
      </p:sp>
      <p:sp>
        <p:nvSpPr>
          <p:cNvPr id="33795" name="Rectangle 2"/>
          <p:cNvSpPr>
            <a:spLocks noGrp="1" noRot="1" noChangeAspect="1" noChangeArrowheads="1" noTextEdit="1"/>
          </p:cNvSpPr>
          <p:nvPr>
            <p:ph type="sldImg"/>
          </p:nvPr>
        </p:nvSpPr>
        <p:spPr>
          <a:xfrm>
            <a:off x="917575" y="744538"/>
            <a:ext cx="4962525" cy="3722687"/>
          </a:xfrm>
          <a:ln/>
        </p:spPr>
      </p:sp>
      <p:sp>
        <p:nvSpPr>
          <p:cNvPr id="3379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62859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1CDA96-DEC4-4E51-A816-FDCFB7A53512}" type="slidenum">
              <a:rPr lang="pl-PL" smtClean="0"/>
              <a:pPr/>
              <a:t>9</a:t>
            </a:fld>
            <a:endParaRPr lang="pl-PL" smtClean="0"/>
          </a:p>
        </p:txBody>
      </p:sp>
      <p:sp>
        <p:nvSpPr>
          <p:cNvPr id="34819" name="Rectangle 2"/>
          <p:cNvSpPr>
            <a:spLocks noGrp="1" noRot="1" noChangeAspect="1" noChangeArrowheads="1" noTextEdit="1"/>
          </p:cNvSpPr>
          <p:nvPr>
            <p:ph type="sldImg"/>
          </p:nvPr>
        </p:nvSpPr>
        <p:spPr>
          <a:xfrm>
            <a:off x="917575" y="744538"/>
            <a:ext cx="4962525" cy="3722687"/>
          </a:xfrm>
          <a:ln/>
        </p:spPr>
      </p:sp>
      <p:sp>
        <p:nvSpPr>
          <p:cNvPr id="34820"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755594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09D2D7C-F100-4285-BFFE-B5CD9CF4F097}" type="slidenum">
              <a:rPr lang="pl-PL" smtClean="0"/>
              <a:pPr/>
              <a:t>10</a:t>
            </a:fld>
            <a:endParaRPr lang="pl-PL" smtClean="0"/>
          </a:p>
        </p:txBody>
      </p:sp>
      <p:sp>
        <p:nvSpPr>
          <p:cNvPr id="38915" name="Rectangle 2"/>
          <p:cNvSpPr>
            <a:spLocks noGrp="1" noRot="1" noChangeAspect="1" noChangeArrowheads="1" noTextEdit="1"/>
          </p:cNvSpPr>
          <p:nvPr>
            <p:ph type="sldImg"/>
          </p:nvPr>
        </p:nvSpPr>
        <p:spPr>
          <a:xfrm>
            <a:off x="917575" y="744538"/>
            <a:ext cx="4962525" cy="3722687"/>
          </a:xfrm>
          <a:ln/>
        </p:spPr>
      </p:sp>
      <p:sp>
        <p:nvSpPr>
          <p:cNvPr id="3891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4283310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09D2D7C-F100-4285-BFFE-B5CD9CF4F097}" type="slidenum">
              <a:rPr lang="pl-PL" smtClean="0"/>
              <a:pPr/>
              <a:t>11</a:t>
            </a:fld>
            <a:endParaRPr lang="pl-PL" smtClean="0"/>
          </a:p>
        </p:txBody>
      </p:sp>
      <p:sp>
        <p:nvSpPr>
          <p:cNvPr id="38915" name="Rectangle 2"/>
          <p:cNvSpPr>
            <a:spLocks noGrp="1" noRot="1" noChangeAspect="1" noChangeArrowheads="1" noTextEdit="1"/>
          </p:cNvSpPr>
          <p:nvPr>
            <p:ph type="sldImg"/>
          </p:nvPr>
        </p:nvSpPr>
        <p:spPr>
          <a:xfrm>
            <a:off x="917575" y="744538"/>
            <a:ext cx="4962525" cy="3722687"/>
          </a:xfrm>
          <a:ln/>
        </p:spPr>
      </p:sp>
      <p:sp>
        <p:nvSpPr>
          <p:cNvPr id="3891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97624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4" name="Group 2"/>
          <p:cNvGrpSpPr>
            <a:grpSpLocks/>
          </p:cNvGrpSpPr>
          <p:nvPr/>
        </p:nvGrpSpPr>
        <p:grpSpPr bwMode="auto">
          <a:xfrm>
            <a:off x="-3175" y="2438400"/>
            <a:ext cx="9147175" cy="1063625"/>
            <a:chOff x="-2" y="1536"/>
            <a:chExt cx="5762" cy="670"/>
          </a:xfrm>
        </p:grpSpPr>
        <p:grpSp>
          <p:nvGrpSpPr>
            <p:cNvPr id="5" name="Group 3"/>
            <p:cNvGrpSpPr>
              <a:grpSpLocks/>
            </p:cNvGrpSpPr>
            <p:nvPr/>
          </p:nvGrpSpPr>
          <p:grpSpPr bwMode="auto">
            <a:xfrm flipH="1">
              <a:off x="-2" y="1562"/>
              <a:ext cx="5763" cy="639"/>
              <a:chOff x="-3" y="1562"/>
              <a:chExt cx="5763" cy="639"/>
            </a:xfrm>
          </p:grpSpPr>
          <p:sp>
            <p:nvSpPr>
              <p:cNvPr id="8" name="Freeform 4"/>
              <p:cNvSpPr>
                <a:spLocks/>
              </p:cNvSpPr>
              <p:nvPr/>
            </p:nvSpPr>
            <p:spPr bwMode="ltGray">
              <a:xfrm rot="-5400000">
                <a:off x="2558"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pl-PL"/>
              </a:p>
            </p:txBody>
          </p:sp>
          <p:sp>
            <p:nvSpPr>
              <p:cNvPr id="9" name="Freeform 5"/>
              <p:cNvSpPr>
                <a:spLocks/>
              </p:cNvSpPr>
              <p:nvPr/>
            </p:nvSpPr>
            <p:spPr bwMode="ltGray">
              <a:xfrm rot="-5400000">
                <a:off x="1322"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10"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pl-PL"/>
              </a:p>
            </p:txBody>
          </p:sp>
          <p:sp>
            <p:nvSpPr>
              <p:cNvPr id="11" name="Freeform 7"/>
              <p:cNvSpPr>
                <a:spLocks/>
              </p:cNvSpPr>
              <p:nvPr/>
            </p:nvSpPr>
            <p:spPr bwMode="ltGray">
              <a:xfrm rot="-5400000">
                <a:off x="-58" y="1756"/>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pl-PL"/>
              </a:p>
            </p:txBody>
          </p:sp>
          <p:sp>
            <p:nvSpPr>
              <p:cNvPr id="12"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pl-PL"/>
              </a:p>
            </p:txBody>
          </p:sp>
          <p:sp>
            <p:nvSpPr>
              <p:cNvPr id="13"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14" name="Freeform 10"/>
              <p:cNvSpPr>
                <a:spLocks/>
              </p:cNvSpPr>
              <p:nvPr/>
            </p:nvSpPr>
            <p:spPr bwMode="ltGray">
              <a:xfrm rot="-5400000">
                <a:off x="154" y="1730"/>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sp>
            <p:nvSpPr>
              <p:cNvPr id="15" name="Freeform 11"/>
              <p:cNvSpPr>
                <a:spLocks/>
              </p:cNvSpPr>
              <p:nvPr/>
            </p:nvSpPr>
            <p:spPr bwMode="ltGray">
              <a:xfrm rot="-5400000">
                <a:off x="3210" y="1665"/>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16"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pl-PL"/>
              </a:p>
            </p:txBody>
          </p:sp>
          <p:sp>
            <p:nvSpPr>
              <p:cNvPr id="17" name="Freeform 13"/>
              <p:cNvSpPr>
                <a:spLocks/>
              </p:cNvSpPr>
              <p:nvPr/>
            </p:nvSpPr>
            <p:spPr bwMode="ltGray">
              <a:xfrm rot="-5400000">
                <a:off x="1828" y="1751"/>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pl-PL"/>
              </a:p>
            </p:txBody>
          </p:sp>
          <p:sp>
            <p:nvSpPr>
              <p:cNvPr id="18"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pl-PL"/>
              </a:p>
            </p:txBody>
          </p:sp>
          <p:sp>
            <p:nvSpPr>
              <p:cNvPr id="19" name="Freeform 15"/>
              <p:cNvSpPr>
                <a:spLocks/>
              </p:cNvSpPr>
              <p:nvPr/>
            </p:nvSpPr>
            <p:spPr bwMode="ltGray">
              <a:xfrm rot="-5400000">
                <a:off x="2328"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pl-PL"/>
              </a:p>
            </p:txBody>
          </p:sp>
          <p:sp>
            <p:nvSpPr>
              <p:cNvPr id="21" name="Freeform 17"/>
              <p:cNvSpPr>
                <a:spLocks/>
              </p:cNvSpPr>
              <p:nvPr/>
            </p:nvSpPr>
            <p:spPr bwMode="ltGray">
              <a:xfrm rot="-5400000">
                <a:off x="4076"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pl-PL"/>
              </a:p>
            </p:txBody>
          </p:sp>
          <p:sp>
            <p:nvSpPr>
              <p:cNvPr id="22"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pl-PL"/>
              </a:p>
            </p:txBody>
          </p:sp>
          <p:sp>
            <p:nvSpPr>
              <p:cNvPr id="23" name="Freeform 19"/>
              <p:cNvSpPr>
                <a:spLocks/>
              </p:cNvSpPr>
              <p:nvPr/>
            </p:nvSpPr>
            <p:spPr bwMode="ltGray">
              <a:xfrm rot="-5400000">
                <a:off x="4582" y="1751"/>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pl-PL"/>
              </a:p>
            </p:txBody>
          </p:sp>
          <p:sp>
            <p:nvSpPr>
              <p:cNvPr id="24"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pl-PL"/>
              </a:p>
            </p:txBody>
          </p:sp>
          <p:sp>
            <p:nvSpPr>
              <p:cNvPr id="25" name="Freeform 21"/>
              <p:cNvSpPr>
                <a:spLocks/>
              </p:cNvSpPr>
              <p:nvPr/>
            </p:nvSpPr>
            <p:spPr bwMode="ltGray">
              <a:xfrm rot="-5400000">
                <a:off x="5082"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6"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grpSp>
        <p:sp>
          <p:nvSpPr>
            <p:cNvPr id="6" name="Freeform 23"/>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pPr>
                <a:defRPr/>
              </a:pPr>
              <a:endParaRPr lang="pl-PL"/>
            </a:p>
          </p:txBody>
        </p:sp>
        <p:sp>
          <p:nvSpPr>
            <p:cNvPr id="7" name="Freeform 24"/>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pPr>
                <a:defRPr/>
              </a:pPr>
              <a:endParaRPr lang="pl-PL"/>
            </a:p>
          </p:txBody>
        </p:sp>
      </p:grpSp>
      <p:sp>
        <p:nvSpPr>
          <p:cNvPr id="3097" name="Rectangle 25"/>
          <p:cNvSpPr>
            <a:spLocks noGrp="1" noChangeArrowheads="1"/>
          </p:cNvSpPr>
          <p:nvPr>
            <p:ph type="ctrTitle"/>
          </p:nvPr>
        </p:nvSpPr>
        <p:spPr>
          <a:xfrm>
            <a:off x="1173163" y="1341438"/>
            <a:ext cx="7772400" cy="1143000"/>
          </a:xfrm>
        </p:spPr>
        <p:txBody>
          <a:bodyPr/>
          <a:lstStyle>
            <a:lvl1pPr>
              <a:defRPr/>
            </a:lvl1pPr>
          </a:lstStyle>
          <a:p>
            <a:r>
              <a:rPr lang="pl-PL"/>
              <a:t>Kliknij, aby edytować styl tytułu z Wzorca</a:t>
            </a:r>
          </a:p>
        </p:txBody>
      </p:sp>
      <p:sp>
        <p:nvSpPr>
          <p:cNvPr id="3098" name="Rectangle 26"/>
          <p:cNvSpPr>
            <a:spLocks noGrp="1" noChangeArrowheads="1"/>
          </p:cNvSpPr>
          <p:nvPr>
            <p:ph type="subTitle" idx="1"/>
          </p:nvPr>
        </p:nvSpPr>
        <p:spPr>
          <a:xfrm>
            <a:off x="1166813" y="3886200"/>
            <a:ext cx="6400800" cy="1752600"/>
          </a:xfrm>
        </p:spPr>
        <p:txBody>
          <a:bodyPr/>
          <a:lstStyle>
            <a:lvl1pPr marL="0" indent="0">
              <a:buFont typeface="Monotype Sorts" charset="2"/>
              <a:buNone/>
              <a:defRPr/>
            </a:lvl1pPr>
          </a:lstStyle>
          <a:p>
            <a:r>
              <a:rPr lang="pl-PL"/>
              <a:t>Kliknij, aby edytować styl podtytułu z Wzorca</a:t>
            </a:r>
          </a:p>
        </p:txBody>
      </p:sp>
      <p:sp>
        <p:nvSpPr>
          <p:cNvPr id="27" name="Rectangle 27"/>
          <p:cNvSpPr>
            <a:spLocks noGrp="1" noChangeArrowheads="1"/>
          </p:cNvSpPr>
          <p:nvPr>
            <p:ph type="dt" sz="half" idx="10"/>
          </p:nvPr>
        </p:nvSpPr>
        <p:spPr>
          <a:xfrm>
            <a:off x="1166813" y="6248400"/>
            <a:ext cx="1905000" cy="457200"/>
          </a:xfrm>
        </p:spPr>
        <p:txBody>
          <a:bodyPr/>
          <a:lstStyle>
            <a:lvl1pPr>
              <a:defRPr>
                <a:solidFill>
                  <a:srgbClr val="000000"/>
                </a:solidFill>
              </a:defRPr>
            </a:lvl1pPr>
          </a:lstStyle>
          <a:p>
            <a:pPr>
              <a:defRPr/>
            </a:pPr>
            <a:endParaRPr lang="pl-PL"/>
          </a:p>
        </p:txBody>
      </p:sp>
      <p:sp>
        <p:nvSpPr>
          <p:cNvPr id="28" name="Rectangle 28"/>
          <p:cNvSpPr>
            <a:spLocks noGrp="1" noChangeArrowheads="1"/>
          </p:cNvSpPr>
          <p:nvPr>
            <p:ph type="ftr" sz="quarter" idx="11"/>
          </p:nvPr>
        </p:nvSpPr>
        <p:spPr/>
        <p:txBody>
          <a:bodyPr/>
          <a:lstStyle>
            <a:lvl1pPr>
              <a:defRPr>
                <a:solidFill>
                  <a:srgbClr val="000000"/>
                </a:solidFill>
              </a:defRPr>
            </a:lvl1pPr>
          </a:lstStyle>
          <a:p>
            <a:pPr>
              <a:defRPr/>
            </a:pPr>
            <a:endParaRPr lang="pl-PL"/>
          </a:p>
        </p:txBody>
      </p:sp>
      <p:sp>
        <p:nvSpPr>
          <p:cNvPr id="29" name="Rectangle 29"/>
          <p:cNvSpPr>
            <a:spLocks noGrp="1" noChangeArrowheads="1"/>
          </p:cNvSpPr>
          <p:nvPr>
            <p:ph type="sldNum" sz="quarter" idx="12"/>
          </p:nvPr>
        </p:nvSpPr>
        <p:spPr/>
        <p:txBody>
          <a:bodyPr/>
          <a:lstStyle>
            <a:lvl1pPr>
              <a:defRPr>
                <a:solidFill>
                  <a:srgbClr val="000000"/>
                </a:solidFill>
              </a:defRPr>
            </a:lvl1pPr>
          </a:lstStyle>
          <a:p>
            <a:pPr>
              <a:defRPr/>
            </a:pPr>
            <a:fld id="{D9B3A459-BE0A-4FF0-8DCF-274BBA0F7DD5}"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BD9B166E-67D5-48F9-947E-259E4B2A0154}"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002463" y="457200"/>
            <a:ext cx="1943100" cy="56388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173163" y="457200"/>
            <a:ext cx="5676900" cy="56388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55AD7009-2836-4DC8-85CE-B7B4E612C3EF}"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84AADB14-55A4-47CD-8EF1-B707AE071F64}"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09BD6A87-08CC-45CD-8F12-6F0F657E92BA}"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6657F48F-B000-4730-9FA4-5A8A23CE9D34}"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27"/>
          <p:cNvSpPr>
            <a:spLocks noGrp="1" noChangeArrowheads="1"/>
          </p:cNvSpPr>
          <p:nvPr>
            <p:ph type="dt" sz="half" idx="10"/>
          </p:nvPr>
        </p:nvSpPr>
        <p:spPr>
          <a:ln/>
        </p:spPr>
        <p:txBody>
          <a:bodyPr/>
          <a:lstStyle>
            <a:lvl1pPr>
              <a:defRPr/>
            </a:lvl1pPr>
          </a:lstStyle>
          <a:p>
            <a:pPr>
              <a:defRPr/>
            </a:pPr>
            <a:endParaRPr lang="pl-PL"/>
          </a:p>
        </p:txBody>
      </p:sp>
      <p:sp>
        <p:nvSpPr>
          <p:cNvPr id="8" name="Rectangle 28"/>
          <p:cNvSpPr>
            <a:spLocks noGrp="1" noChangeArrowheads="1"/>
          </p:cNvSpPr>
          <p:nvPr>
            <p:ph type="ftr" sz="quarter" idx="11"/>
          </p:nvPr>
        </p:nvSpPr>
        <p:spPr>
          <a:ln/>
        </p:spPr>
        <p:txBody>
          <a:bodyPr/>
          <a:lstStyle>
            <a:lvl1pPr>
              <a:defRPr/>
            </a:lvl1pPr>
          </a:lstStyle>
          <a:p>
            <a:pPr>
              <a:defRPr/>
            </a:pPr>
            <a:endParaRPr lang="pl-PL"/>
          </a:p>
        </p:txBody>
      </p:sp>
      <p:sp>
        <p:nvSpPr>
          <p:cNvPr id="9" name="Rectangle 29"/>
          <p:cNvSpPr>
            <a:spLocks noGrp="1" noChangeArrowheads="1"/>
          </p:cNvSpPr>
          <p:nvPr>
            <p:ph type="sldNum" sz="quarter" idx="12"/>
          </p:nvPr>
        </p:nvSpPr>
        <p:spPr>
          <a:ln/>
        </p:spPr>
        <p:txBody>
          <a:bodyPr/>
          <a:lstStyle>
            <a:lvl1pPr>
              <a:defRPr/>
            </a:lvl1pPr>
          </a:lstStyle>
          <a:p>
            <a:pPr>
              <a:defRPr/>
            </a:pPr>
            <a:fld id="{6CDA2C4A-0382-461C-8949-8737661AF99B}"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27"/>
          <p:cNvSpPr>
            <a:spLocks noGrp="1" noChangeArrowheads="1"/>
          </p:cNvSpPr>
          <p:nvPr>
            <p:ph type="dt" sz="half" idx="10"/>
          </p:nvPr>
        </p:nvSpPr>
        <p:spPr>
          <a:ln/>
        </p:spPr>
        <p:txBody>
          <a:bodyPr/>
          <a:lstStyle>
            <a:lvl1pPr>
              <a:defRPr/>
            </a:lvl1pPr>
          </a:lstStyle>
          <a:p>
            <a:pPr>
              <a:defRPr/>
            </a:pPr>
            <a:endParaRPr lang="pl-PL"/>
          </a:p>
        </p:txBody>
      </p:sp>
      <p:sp>
        <p:nvSpPr>
          <p:cNvPr id="4" name="Rectangle 28"/>
          <p:cNvSpPr>
            <a:spLocks noGrp="1" noChangeArrowheads="1"/>
          </p:cNvSpPr>
          <p:nvPr>
            <p:ph type="ftr" sz="quarter" idx="11"/>
          </p:nvPr>
        </p:nvSpPr>
        <p:spPr>
          <a:ln/>
        </p:spPr>
        <p:txBody>
          <a:bodyPr/>
          <a:lstStyle>
            <a:lvl1pPr>
              <a:defRPr/>
            </a:lvl1pPr>
          </a:lstStyle>
          <a:p>
            <a:pPr>
              <a:defRPr/>
            </a:pPr>
            <a:endParaRPr lang="pl-PL"/>
          </a:p>
        </p:txBody>
      </p:sp>
      <p:sp>
        <p:nvSpPr>
          <p:cNvPr id="5" name="Rectangle 29"/>
          <p:cNvSpPr>
            <a:spLocks noGrp="1" noChangeArrowheads="1"/>
          </p:cNvSpPr>
          <p:nvPr>
            <p:ph type="sldNum" sz="quarter" idx="12"/>
          </p:nvPr>
        </p:nvSpPr>
        <p:spPr>
          <a:ln/>
        </p:spPr>
        <p:txBody>
          <a:bodyPr/>
          <a:lstStyle>
            <a:lvl1pPr>
              <a:defRPr/>
            </a:lvl1pPr>
          </a:lstStyle>
          <a:p>
            <a:pPr>
              <a:defRPr/>
            </a:pPr>
            <a:fld id="{57EACA2F-854A-4127-ACDE-3E887D167B28}"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27"/>
          <p:cNvSpPr>
            <a:spLocks noGrp="1" noChangeArrowheads="1"/>
          </p:cNvSpPr>
          <p:nvPr>
            <p:ph type="dt" sz="half" idx="10"/>
          </p:nvPr>
        </p:nvSpPr>
        <p:spPr>
          <a:ln/>
        </p:spPr>
        <p:txBody>
          <a:bodyPr/>
          <a:lstStyle>
            <a:lvl1pPr>
              <a:defRPr/>
            </a:lvl1pPr>
          </a:lstStyle>
          <a:p>
            <a:pPr>
              <a:defRPr/>
            </a:pPr>
            <a:endParaRPr lang="pl-PL"/>
          </a:p>
        </p:txBody>
      </p:sp>
      <p:sp>
        <p:nvSpPr>
          <p:cNvPr id="3" name="Rectangle 28"/>
          <p:cNvSpPr>
            <a:spLocks noGrp="1" noChangeArrowheads="1"/>
          </p:cNvSpPr>
          <p:nvPr>
            <p:ph type="ftr" sz="quarter" idx="11"/>
          </p:nvPr>
        </p:nvSpPr>
        <p:spPr>
          <a:ln/>
        </p:spPr>
        <p:txBody>
          <a:bodyPr/>
          <a:lstStyle>
            <a:lvl1pPr>
              <a:defRPr/>
            </a:lvl1pPr>
          </a:lstStyle>
          <a:p>
            <a:pPr>
              <a:defRPr/>
            </a:pPr>
            <a:endParaRPr lang="pl-PL"/>
          </a:p>
        </p:txBody>
      </p:sp>
      <p:sp>
        <p:nvSpPr>
          <p:cNvPr id="4" name="Rectangle 29"/>
          <p:cNvSpPr>
            <a:spLocks noGrp="1" noChangeArrowheads="1"/>
          </p:cNvSpPr>
          <p:nvPr>
            <p:ph type="sldNum" sz="quarter" idx="12"/>
          </p:nvPr>
        </p:nvSpPr>
        <p:spPr>
          <a:ln/>
        </p:spPr>
        <p:txBody>
          <a:bodyPr/>
          <a:lstStyle>
            <a:lvl1pPr>
              <a:defRPr/>
            </a:lvl1pPr>
          </a:lstStyle>
          <a:p>
            <a:pPr>
              <a:defRPr/>
            </a:pPr>
            <a:fld id="{C9915BAB-947A-4B8C-96E6-989680C677E5}"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D576E7BB-9616-4566-8ABA-D3A150263DE8}"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CE11AE2B-DE1B-4A21-BA7C-3B7EDDB86429}"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4763"/>
            <a:ext cx="1063625" cy="6858001"/>
            <a:chOff x="0" y="-3"/>
            <a:chExt cx="670" cy="4320"/>
          </a:xfrm>
        </p:grpSpPr>
        <p:grpSp>
          <p:nvGrpSpPr>
            <p:cNvPr id="1032" name="Group 3"/>
            <p:cNvGrpSpPr>
              <a:grpSpLocks/>
            </p:cNvGrpSpPr>
            <p:nvPr/>
          </p:nvGrpSpPr>
          <p:grpSpPr bwMode="auto">
            <a:xfrm rot="16200000" flipH="1">
              <a:off x="-1815" y="1838"/>
              <a:ext cx="4320" cy="638"/>
              <a:chOff x="-2" y="1562"/>
              <a:chExt cx="5762" cy="638"/>
            </a:xfrm>
          </p:grpSpPr>
          <p:sp>
            <p:nvSpPr>
              <p:cNvPr id="2052" name="Freeform 4"/>
              <p:cNvSpPr>
                <a:spLocks/>
              </p:cNvSpPr>
              <p:nvPr/>
            </p:nvSpPr>
            <p:spPr bwMode="ltGray">
              <a:xfrm rot="-5400000">
                <a:off x="2554" y="-990"/>
                <a:ext cx="624" cy="5746"/>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pl-PL"/>
              </a:p>
            </p:txBody>
          </p:sp>
          <p:sp>
            <p:nvSpPr>
              <p:cNvPr id="2053"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2054" name="Freeform 6"/>
              <p:cNvSpPr>
                <a:spLocks/>
              </p:cNvSpPr>
              <p:nvPr/>
            </p:nvSpPr>
            <p:spPr bwMode="ltGray">
              <a:xfrm rot="-5400000">
                <a:off x="972" y="1673"/>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pl-PL"/>
              </a:p>
            </p:txBody>
          </p:sp>
          <p:sp>
            <p:nvSpPr>
              <p:cNvPr id="2055" name="Freeform 7"/>
              <p:cNvSpPr>
                <a:spLocks/>
              </p:cNvSpPr>
              <p:nvPr/>
            </p:nvSpPr>
            <p:spPr bwMode="ltGray">
              <a:xfrm rot="-5400000">
                <a:off x="-67" y="175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pl-PL"/>
              </a:p>
            </p:txBody>
          </p:sp>
          <p:sp>
            <p:nvSpPr>
              <p:cNvPr id="2056" name="Freeform 8"/>
              <p:cNvSpPr>
                <a:spLocks/>
              </p:cNvSpPr>
              <p:nvPr/>
            </p:nvSpPr>
            <p:spPr bwMode="ltGray">
              <a:xfrm rot="-5400000">
                <a:off x="664" y="1733"/>
                <a:ext cx="624" cy="29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pl-PL"/>
              </a:p>
            </p:txBody>
          </p:sp>
          <p:sp>
            <p:nvSpPr>
              <p:cNvPr id="2057" name="Freeform 9"/>
              <p:cNvSpPr>
                <a:spLocks/>
              </p:cNvSpPr>
              <p:nvPr/>
            </p:nvSpPr>
            <p:spPr bwMode="ltGray">
              <a:xfrm rot="-5400000">
                <a:off x="436" y="1699"/>
                <a:ext cx="624" cy="364"/>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58" name="Freeform 10"/>
              <p:cNvSpPr>
                <a:spLocks/>
              </p:cNvSpPr>
              <p:nvPr/>
            </p:nvSpPr>
            <p:spPr bwMode="ltGray">
              <a:xfrm rot="-5400000">
                <a:off x="149" y="1728"/>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sp>
            <p:nvSpPr>
              <p:cNvPr id="2059" name="Freeform 11"/>
              <p:cNvSpPr>
                <a:spLocks/>
              </p:cNvSpPr>
              <p:nvPr/>
            </p:nvSpPr>
            <p:spPr bwMode="ltGray">
              <a:xfrm rot="-5400000">
                <a:off x="3197" y="1660"/>
                <a:ext cx="624" cy="420"/>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2060" name="Freeform 12"/>
              <p:cNvSpPr>
                <a:spLocks/>
              </p:cNvSpPr>
              <p:nvPr/>
            </p:nvSpPr>
            <p:spPr bwMode="ltGray">
              <a:xfrm rot="-5400000">
                <a:off x="2870"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pl-PL"/>
              </a:p>
            </p:txBody>
          </p:sp>
          <p:sp>
            <p:nvSpPr>
              <p:cNvPr id="2061" name="Freeform 13"/>
              <p:cNvSpPr>
                <a:spLocks/>
              </p:cNvSpPr>
              <p:nvPr/>
            </p:nvSpPr>
            <p:spPr bwMode="ltGray">
              <a:xfrm rot="-5400000">
                <a:off x="1829" y="1747"/>
                <a:ext cx="624" cy="256"/>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pl-PL"/>
              </a:p>
            </p:txBody>
          </p:sp>
          <p:sp>
            <p:nvSpPr>
              <p:cNvPr id="2062" name="Freeform 14"/>
              <p:cNvSpPr>
                <a:spLocks/>
              </p:cNvSpPr>
              <p:nvPr/>
            </p:nvSpPr>
            <p:spPr bwMode="ltGray">
              <a:xfrm rot="-5400000">
                <a:off x="2545" y="1729"/>
                <a:ext cx="624" cy="29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pl-PL"/>
              </a:p>
            </p:txBody>
          </p:sp>
          <p:sp>
            <p:nvSpPr>
              <p:cNvPr id="2063" name="Freeform 15"/>
              <p:cNvSpPr>
                <a:spLocks/>
              </p:cNvSpPr>
              <p:nvPr/>
            </p:nvSpPr>
            <p:spPr bwMode="ltGray">
              <a:xfrm rot="-5400000">
                <a:off x="2330" y="1695"/>
                <a:ext cx="624" cy="360"/>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64" name="Freeform 16"/>
              <p:cNvSpPr>
                <a:spLocks/>
              </p:cNvSpPr>
              <p:nvPr/>
            </p:nvSpPr>
            <p:spPr bwMode="ltGray">
              <a:xfrm rot="-5400000">
                <a:off x="203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pl-PL"/>
              </a:p>
            </p:txBody>
          </p:sp>
          <p:sp>
            <p:nvSpPr>
              <p:cNvPr id="2065" name="Freeform 17"/>
              <p:cNvSpPr>
                <a:spLocks/>
              </p:cNvSpPr>
              <p:nvPr/>
            </p:nvSpPr>
            <p:spPr bwMode="ltGray">
              <a:xfrm rot="-5400000">
                <a:off x="4066" y="1660"/>
                <a:ext cx="624" cy="420"/>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pl-PL"/>
              </a:p>
            </p:txBody>
          </p:sp>
          <p:sp>
            <p:nvSpPr>
              <p:cNvPr id="2066" name="Freeform 18"/>
              <p:cNvSpPr>
                <a:spLocks/>
              </p:cNvSpPr>
              <p:nvPr/>
            </p:nvSpPr>
            <p:spPr bwMode="ltGray">
              <a:xfrm rot="-5400000">
                <a:off x="3717" y="1663"/>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pl-PL"/>
              </a:p>
            </p:txBody>
          </p:sp>
          <p:sp>
            <p:nvSpPr>
              <p:cNvPr id="2067" name="Freeform 19"/>
              <p:cNvSpPr>
                <a:spLocks/>
              </p:cNvSpPr>
              <p:nvPr/>
            </p:nvSpPr>
            <p:spPr bwMode="ltGray">
              <a:xfrm rot="-5400000">
                <a:off x="4564" y="174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pl-PL"/>
              </a:p>
            </p:txBody>
          </p:sp>
          <p:sp>
            <p:nvSpPr>
              <p:cNvPr id="2068" name="Freeform 20"/>
              <p:cNvSpPr>
                <a:spLocks/>
              </p:cNvSpPr>
              <p:nvPr/>
            </p:nvSpPr>
            <p:spPr bwMode="ltGray">
              <a:xfrm>
                <a:off x="5469" y="1557"/>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pl-PL"/>
              </a:p>
            </p:txBody>
          </p:sp>
          <p:sp>
            <p:nvSpPr>
              <p:cNvPr id="2069" name="Freeform 21"/>
              <p:cNvSpPr>
                <a:spLocks/>
              </p:cNvSpPr>
              <p:nvPr/>
            </p:nvSpPr>
            <p:spPr bwMode="ltGray">
              <a:xfrm rot="-5400000">
                <a:off x="5072" y="1685"/>
                <a:ext cx="624" cy="360"/>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70" name="Freeform 22"/>
              <p:cNvSpPr>
                <a:spLocks/>
              </p:cNvSpPr>
              <p:nvPr/>
            </p:nvSpPr>
            <p:spPr bwMode="ltGray">
              <a:xfrm rot="-5400000">
                <a:off x="4783" y="171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grpSp>
        <p:sp>
          <p:nvSpPr>
            <p:cNvPr id="2071"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pPr>
                <a:defRPr/>
              </a:pPr>
              <a:endParaRPr lang="pl-PL"/>
            </a:p>
          </p:txBody>
        </p:sp>
        <p:sp>
          <p:nvSpPr>
            <p:cNvPr id="2072"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pPr>
                <a:defRPr/>
              </a:pPr>
              <a:endParaRPr lang="pl-PL"/>
            </a:p>
          </p:txBody>
        </p:sp>
      </p:grpSp>
      <p:sp>
        <p:nvSpPr>
          <p:cNvPr id="1027"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 tytułu z Wzorca</a:t>
            </a:r>
          </a:p>
        </p:txBody>
      </p:sp>
      <p:sp>
        <p:nvSpPr>
          <p:cNvPr id="1028"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tekstu z Wzorca</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2075"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b="0">
                <a:latin typeface="+mn-lt"/>
              </a:defRPr>
            </a:lvl1pPr>
          </a:lstStyle>
          <a:p>
            <a:pPr>
              <a:defRPr/>
            </a:pPr>
            <a:endParaRPr lang="pl-PL"/>
          </a:p>
        </p:txBody>
      </p:sp>
      <p:sp>
        <p:nvSpPr>
          <p:cNvPr id="2076"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b="0">
                <a:latin typeface="+mn-lt"/>
              </a:defRPr>
            </a:lvl1pPr>
          </a:lstStyle>
          <a:p>
            <a:pPr>
              <a:defRPr/>
            </a:pPr>
            <a:endParaRPr lang="pl-PL"/>
          </a:p>
        </p:txBody>
      </p:sp>
      <p:sp>
        <p:nvSpPr>
          <p:cNvPr id="2077" name="Rectangle 29"/>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b="0">
                <a:latin typeface="+mn-lt"/>
              </a:defRPr>
            </a:lvl1pPr>
          </a:lstStyle>
          <a:p>
            <a:pPr>
              <a:defRPr/>
            </a:pPr>
            <a:fld id="{B46E2663-D03E-4D15-B8E8-CD06F35919B0}"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defRPr>
      </a:lvl2pPr>
      <a:lvl3pPr algn="l" rtl="0" eaLnBrk="0" fontAlgn="base" hangingPunct="0">
        <a:spcBef>
          <a:spcPct val="0"/>
        </a:spcBef>
        <a:spcAft>
          <a:spcPct val="0"/>
        </a:spcAft>
        <a:defRPr kumimoji="1" sz="4400">
          <a:solidFill>
            <a:schemeClr val="tx2"/>
          </a:solidFill>
          <a:latin typeface="Times New Roman" pitchFamily="18" charset="0"/>
        </a:defRPr>
      </a:lvl3pPr>
      <a:lvl4pPr algn="l" rtl="0" eaLnBrk="0" fontAlgn="base" hangingPunct="0">
        <a:spcBef>
          <a:spcPct val="0"/>
        </a:spcBef>
        <a:spcAft>
          <a:spcPct val="0"/>
        </a:spcAft>
        <a:defRPr kumimoji="1" sz="4400">
          <a:solidFill>
            <a:schemeClr val="tx2"/>
          </a:solidFill>
          <a:latin typeface="Times New Roman" pitchFamily="18" charset="0"/>
        </a:defRPr>
      </a:lvl4pPr>
      <a:lvl5pPr algn="l" rtl="0" eaLnBrk="0" fontAlgn="base" hangingPunct="0">
        <a:spcBef>
          <a:spcPct val="0"/>
        </a:spcBef>
        <a:spcAft>
          <a:spcPct val="0"/>
        </a:spcAft>
        <a:defRPr kumimoji="1" sz="4400">
          <a:solidFill>
            <a:schemeClr val="tx2"/>
          </a:solidFill>
          <a:latin typeface="Times New Roman" pitchFamily="18" charset="0"/>
        </a:defRPr>
      </a:lvl5pPr>
      <a:lvl6pPr marL="457200" algn="l" rtl="0" eaLnBrk="0" fontAlgn="base" hangingPunct="0">
        <a:spcBef>
          <a:spcPct val="0"/>
        </a:spcBef>
        <a:spcAft>
          <a:spcPct val="0"/>
        </a:spcAft>
        <a:defRPr kumimoji="1" sz="4400">
          <a:solidFill>
            <a:schemeClr val="tx2"/>
          </a:solidFill>
          <a:latin typeface="Times New Roman" pitchFamily="18" charset="0"/>
        </a:defRPr>
      </a:lvl6pPr>
      <a:lvl7pPr marL="914400" algn="l" rtl="0" eaLnBrk="0" fontAlgn="base" hangingPunct="0">
        <a:spcBef>
          <a:spcPct val="0"/>
        </a:spcBef>
        <a:spcAft>
          <a:spcPct val="0"/>
        </a:spcAft>
        <a:defRPr kumimoji="1" sz="4400">
          <a:solidFill>
            <a:schemeClr val="tx2"/>
          </a:solidFill>
          <a:latin typeface="Times New Roman" pitchFamily="18" charset="0"/>
        </a:defRPr>
      </a:lvl7pPr>
      <a:lvl8pPr marL="1371600" algn="l" rtl="0" eaLnBrk="0" fontAlgn="base" hangingPunct="0">
        <a:spcBef>
          <a:spcPct val="0"/>
        </a:spcBef>
        <a:spcAft>
          <a:spcPct val="0"/>
        </a:spcAft>
        <a:defRPr kumimoji="1" sz="4400">
          <a:solidFill>
            <a:schemeClr val="tx2"/>
          </a:solidFill>
          <a:latin typeface="Times New Roman" pitchFamily="18" charset="0"/>
        </a:defRPr>
      </a:lvl8pPr>
      <a:lvl9pPr marL="1828800" algn="l" rtl="0" eaLnBrk="0" fontAlgn="base" hangingPunct="0">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1"/>
        </a:buClr>
        <a:buSzPct val="70000"/>
        <a:buFont typeface="Monotype Sorts"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139794" y="908720"/>
            <a:ext cx="6213560" cy="1015663"/>
          </a:xfrm>
          <a:prstGeom prst="rect">
            <a:avLst/>
          </a:prstGeom>
          <a:noFill/>
          <a:ln w="9525">
            <a:noFill/>
            <a:miter lim="800000"/>
            <a:headEnd/>
            <a:tailEnd/>
          </a:ln>
        </p:spPr>
        <p:txBody>
          <a:bodyPr wrap="none">
            <a:spAutoFit/>
          </a:bodyPr>
          <a:lstStyle/>
          <a:p>
            <a:pPr algn="ctr"/>
            <a:r>
              <a:rPr kumimoji="1" lang="pl-PL" sz="6000" dirty="0" err="1" smtClean="0">
                <a:solidFill>
                  <a:schemeClr val="tx2"/>
                </a:solidFill>
              </a:rPr>
              <a:t>Signals</a:t>
            </a:r>
            <a:r>
              <a:rPr kumimoji="1" lang="pl-PL" sz="6000" dirty="0" smtClean="0">
                <a:solidFill>
                  <a:schemeClr val="tx2"/>
                </a:solidFill>
              </a:rPr>
              <a:t> &amp; Systems</a:t>
            </a:r>
          </a:p>
        </p:txBody>
      </p:sp>
      <p:sp>
        <p:nvSpPr>
          <p:cNvPr id="3075" name="Text Box 3"/>
          <p:cNvSpPr txBox="1">
            <a:spLocks noChangeArrowheads="1"/>
          </p:cNvSpPr>
          <p:nvPr/>
        </p:nvSpPr>
        <p:spPr bwMode="auto">
          <a:xfrm>
            <a:off x="1403648" y="4293096"/>
            <a:ext cx="7125669" cy="1569660"/>
          </a:xfrm>
          <a:prstGeom prst="rect">
            <a:avLst/>
          </a:prstGeom>
          <a:noFill/>
          <a:ln w="9525">
            <a:noFill/>
            <a:miter lim="800000"/>
            <a:headEnd/>
            <a:tailEnd/>
          </a:ln>
        </p:spPr>
        <p:txBody>
          <a:bodyPr wrap="none">
            <a:spAutoFit/>
          </a:bodyPr>
          <a:lstStyle/>
          <a:p>
            <a:r>
              <a:rPr lang="pl-PL" dirty="0">
                <a:solidFill>
                  <a:srgbClr val="336600"/>
                </a:solidFill>
                <a:latin typeface="Verdana" pitchFamily="34" charset="0"/>
              </a:rPr>
              <a:t>p</a:t>
            </a:r>
            <a:r>
              <a:rPr lang="pl-PL" dirty="0" smtClean="0">
                <a:solidFill>
                  <a:srgbClr val="336600"/>
                </a:solidFill>
                <a:latin typeface="Verdana" pitchFamily="34" charset="0"/>
              </a:rPr>
              <a:t>rof</a:t>
            </a:r>
            <a:r>
              <a:rPr lang="pl-PL" dirty="0">
                <a:solidFill>
                  <a:srgbClr val="336600"/>
                </a:solidFill>
                <a:latin typeface="Verdana" pitchFamily="34" charset="0"/>
              </a:rPr>
              <a:t>. Zdzisław Papir, </a:t>
            </a:r>
            <a:r>
              <a:rPr lang="pl-PL" dirty="0" err="1">
                <a:solidFill>
                  <a:srgbClr val="336600"/>
                </a:solidFill>
                <a:latin typeface="Verdana" pitchFamily="34" charset="0"/>
              </a:rPr>
              <a:t>Ph</a:t>
            </a:r>
            <a:r>
              <a:rPr lang="pl-PL" dirty="0">
                <a:solidFill>
                  <a:srgbClr val="336600"/>
                </a:solidFill>
                <a:latin typeface="Verdana" pitchFamily="34" charset="0"/>
              </a:rPr>
              <a:t>. D</a:t>
            </a:r>
            <a:r>
              <a:rPr lang="pl-PL" dirty="0" smtClean="0">
                <a:solidFill>
                  <a:srgbClr val="336600"/>
                </a:solidFill>
                <a:latin typeface="Verdana" pitchFamily="34" charset="0"/>
              </a:rPr>
              <a:t>.</a:t>
            </a:r>
            <a:endParaRPr lang="pl-PL" dirty="0">
              <a:solidFill>
                <a:srgbClr val="336600"/>
              </a:solidFill>
              <a:latin typeface="Verdana" pitchFamily="34" charset="0"/>
            </a:endParaRPr>
          </a:p>
          <a:p>
            <a:endParaRPr lang="pl-PL" dirty="0">
              <a:solidFill>
                <a:srgbClr val="336600"/>
              </a:solidFill>
              <a:latin typeface="Verdana" pitchFamily="34" charset="0"/>
            </a:endParaRPr>
          </a:p>
          <a:p>
            <a:r>
              <a:rPr lang="pl-PL" dirty="0" err="1" smtClean="0">
                <a:solidFill>
                  <a:srgbClr val="336600"/>
                </a:solidFill>
                <a:latin typeface="Verdana" pitchFamily="34" charset="0"/>
              </a:rPr>
              <a:t>Institute</a:t>
            </a:r>
            <a:r>
              <a:rPr lang="pl-PL" dirty="0" smtClean="0">
                <a:solidFill>
                  <a:srgbClr val="336600"/>
                </a:solidFill>
                <a:latin typeface="Verdana" pitchFamily="34" charset="0"/>
              </a:rPr>
              <a:t> </a:t>
            </a:r>
            <a:r>
              <a:rPr lang="pl-PL" dirty="0">
                <a:solidFill>
                  <a:srgbClr val="336600"/>
                </a:solidFill>
                <a:latin typeface="Verdana" pitchFamily="34" charset="0"/>
              </a:rPr>
              <a:t>of </a:t>
            </a:r>
            <a:r>
              <a:rPr lang="pl-PL" dirty="0" err="1">
                <a:solidFill>
                  <a:srgbClr val="336600"/>
                </a:solidFill>
                <a:latin typeface="Verdana" pitchFamily="34" charset="0"/>
              </a:rPr>
              <a:t>Telecommunications</a:t>
            </a:r>
            <a:endParaRPr lang="pl-PL" dirty="0">
              <a:solidFill>
                <a:srgbClr val="336600"/>
              </a:solidFill>
              <a:latin typeface="Verdana" pitchFamily="34" charset="0"/>
            </a:endParaRPr>
          </a:p>
          <a:p>
            <a:r>
              <a:rPr lang="pl-PL" dirty="0">
                <a:solidFill>
                  <a:srgbClr val="336600"/>
                </a:solidFill>
                <a:latin typeface="Verdana" pitchFamily="34" charset="0"/>
              </a:rPr>
              <a:t>AGH University of Science &amp; </a:t>
            </a:r>
            <a:r>
              <a:rPr lang="pl-PL" dirty="0" smtClean="0">
                <a:solidFill>
                  <a:srgbClr val="336600"/>
                </a:solidFill>
                <a:latin typeface="Verdana" pitchFamily="34" charset="0"/>
              </a:rPr>
              <a:t>Technology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42486" y="621928"/>
            <a:ext cx="7772400" cy="1143000"/>
          </a:xfrm>
        </p:spPr>
        <p:txBody>
          <a:bodyPr/>
          <a:lstStyle/>
          <a:p>
            <a:r>
              <a:rPr lang="pl-PL" b="1" dirty="0" smtClean="0"/>
              <a:t>Reading (pdf)</a:t>
            </a:r>
            <a:br>
              <a:rPr lang="pl-PL" b="1" dirty="0" smtClean="0"/>
            </a:br>
            <a:r>
              <a:rPr lang="pl-PL" sz="3200" b="1" dirty="0"/>
              <a:t>http://tele.agh.edu.pl</a:t>
            </a:r>
            <a:r>
              <a:rPr lang="pl-PL" sz="3200" b="1" dirty="0" smtClean="0"/>
              <a:t>/~papir/</a:t>
            </a:r>
            <a:r>
              <a:rPr lang="pl-PL" sz="3200" b="1" dirty="0"/>
              <a:t/>
            </a:r>
            <a:br>
              <a:rPr lang="pl-PL" sz="3200" b="1" dirty="0"/>
            </a:br>
            <a:endParaRPr lang="pl-PL" sz="3200" b="1" dirty="0"/>
          </a:p>
        </p:txBody>
      </p:sp>
      <p:sp>
        <p:nvSpPr>
          <p:cNvPr id="14339" name="Text Box 3"/>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4340" name="Text Box 4"/>
          <p:cNvSpPr txBox="1">
            <a:spLocks noChangeArrowheads="1"/>
          </p:cNvSpPr>
          <p:nvPr/>
        </p:nvSpPr>
        <p:spPr bwMode="auto">
          <a:xfrm>
            <a:off x="1142486" y="1631578"/>
            <a:ext cx="6172200" cy="1066800"/>
          </a:xfrm>
          <a:prstGeom prst="rect">
            <a:avLst/>
          </a:prstGeom>
          <a:noFill/>
          <a:ln w="9525">
            <a:noFill/>
            <a:miter lim="800000"/>
            <a:headEnd/>
            <a:tailEnd/>
          </a:ln>
        </p:spPr>
        <p:txBody>
          <a:bodyPr wrap="none">
            <a:spAutoFit/>
          </a:bodyPr>
          <a:lstStyle/>
          <a:p>
            <a:r>
              <a:rPr lang="pl-PL" sz="3200" i="1">
                <a:solidFill>
                  <a:srgbClr val="CC0099"/>
                </a:solidFill>
              </a:rPr>
              <a:t>Analiza częstotliwościowa sygnałów</a:t>
            </a:r>
          </a:p>
          <a:p>
            <a:r>
              <a:rPr lang="pl-PL" sz="3200" i="1">
                <a:solidFill>
                  <a:srgbClr val="CC0099"/>
                </a:solidFill>
              </a:rPr>
              <a:t>Zbiór zadań</a:t>
            </a:r>
            <a:endParaRPr lang="pl-PL" b="0" baseline="30000"/>
          </a:p>
        </p:txBody>
      </p:sp>
      <p:sp>
        <p:nvSpPr>
          <p:cNvPr id="14341" name="Text Box 5"/>
          <p:cNvSpPr txBox="1">
            <a:spLocks noChangeArrowheads="1"/>
          </p:cNvSpPr>
          <p:nvPr/>
        </p:nvSpPr>
        <p:spPr bwMode="auto">
          <a:xfrm>
            <a:off x="1142486" y="2780928"/>
            <a:ext cx="3254930" cy="1169551"/>
          </a:xfrm>
          <a:prstGeom prst="rect">
            <a:avLst/>
          </a:prstGeom>
          <a:noFill/>
          <a:ln w="9525">
            <a:noFill/>
            <a:miter lim="800000"/>
            <a:headEnd/>
            <a:tailEnd/>
          </a:ln>
        </p:spPr>
        <p:txBody>
          <a:bodyPr wrap="none">
            <a:spAutoFit/>
          </a:bodyPr>
          <a:lstStyle/>
          <a:p>
            <a:r>
              <a:rPr lang="pl-PL" sz="2800" dirty="0">
                <a:solidFill>
                  <a:srgbClr val="336600"/>
                </a:solidFill>
              </a:rPr>
              <a:t>Z. Papir</a:t>
            </a:r>
          </a:p>
          <a:p>
            <a:pPr>
              <a:spcBef>
                <a:spcPct val="50000"/>
              </a:spcBef>
            </a:pPr>
            <a:r>
              <a:rPr lang="pl-PL" sz="2800" dirty="0">
                <a:solidFill>
                  <a:schemeClr val="tx2"/>
                </a:solidFill>
              </a:rPr>
              <a:t>Wydawnictwa </a:t>
            </a:r>
            <a:r>
              <a:rPr lang="pl-PL" sz="2800" dirty="0" smtClean="0">
                <a:solidFill>
                  <a:schemeClr val="tx2"/>
                </a:solidFill>
              </a:rPr>
              <a:t>AGH</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10</a:t>
            </a:fld>
            <a:endParaRPr lang="pl-P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4340" name="Text Box 4"/>
          <p:cNvSpPr txBox="1">
            <a:spLocks noChangeArrowheads="1"/>
          </p:cNvSpPr>
          <p:nvPr/>
        </p:nvSpPr>
        <p:spPr bwMode="auto">
          <a:xfrm>
            <a:off x="1173163" y="1466850"/>
            <a:ext cx="5054589" cy="1077218"/>
          </a:xfrm>
          <a:prstGeom prst="rect">
            <a:avLst/>
          </a:prstGeom>
          <a:noFill/>
          <a:ln w="9525">
            <a:noFill/>
            <a:miter lim="800000"/>
            <a:headEnd/>
            <a:tailEnd/>
          </a:ln>
        </p:spPr>
        <p:txBody>
          <a:bodyPr wrap="none">
            <a:spAutoFit/>
          </a:bodyPr>
          <a:lstStyle/>
          <a:p>
            <a:r>
              <a:rPr lang="pl-PL" sz="3200" i="1" dirty="0" smtClean="0">
                <a:solidFill>
                  <a:srgbClr val="CC0099"/>
                </a:solidFill>
              </a:rPr>
              <a:t>Modulacja i detekcja</a:t>
            </a:r>
            <a:endParaRPr lang="pl-PL" sz="3200" i="1" dirty="0">
              <a:solidFill>
                <a:srgbClr val="CC0099"/>
              </a:solidFill>
            </a:endParaRPr>
          </a:p>
          <a:p>
            <a:r>
              <a:rPr lang="pl-PL" sz="3200" i="1" dirty="0">
                <a:solidFill>
                  <a:srgbClr val="CC0099"/>
                </a:solidFill>
              </a:rPr>
              <a:t>Zbiór </a:t>
            </a:r>
            <a:r>
              <a:rPr lang="pl-PL" sz="3200" i="1" dirty="0" smtClean="0">
                <a:solidFill>
                  <a:srgbClr val="CC0099"/>
                </a:solidFill>
              </a:rPr>
              <a:t>zadań z rozwiązaniami</a:t>
            </a:r>
            <a:endParaRPr lang="pl-PL" b="0" baseline="30000" dirty="0"/>
          </a:p>
        </p:txBody>
      </p:sp>
      <p:sp>
        <p:nvSpPr>
          <p:cNvPr id="14341" name="Text Box 5"/>
          <p:cNvSpPr txBox="1">
            <a:spLocks noChangeArrowheads="1"/>
          </p:cNvSpPr>
          <p:nvPr/>
        </p:nvSpPr>
        <p:spPr bwMode="auto">
          <a:xfrm>
            <a:off x="1173163" y="2616200"/>
            <a:ext cx="3254930" cy="1169551"/>
          </a:xfrm>
          <a:prstGeom prst="rect">
            <a:avLst/>
          </a:prstGeom>
          <a:noFill/>
          <a:ln w="9525">
            <a:noFill/>
            <a:miter lim="800000"/>
            <a:headEnd/>
            <a:tailEnd/>
          </a:ln>
        </p:spPr>
        <p:txBody>
          <a:bodyPr wrap="none">
            <a:spAutoFit/>
          </a:bodyPr>
          <a:lstStyle/>
          <a:p>
            <a:r>
              <a:rPr lang="pl-PL" sz="2800" dirty="0" smtClean="0">
                <a:solidFill>
                  <a:srgbClr val="336600"/>
                </a:solidFill>
              </a:rPr>
              <a:t>M. Kantor, Z</a:t>
            </a:r>
            <a:r>
              <a:rPr lang="pl-PL" sz="2800" dirty="0">
                <a:solidFill>
                  <a:srgbClr val="336600"/>
                </a:solidFill>
              </a:rPr>
              <a:t>. Papir</a:t>
            </a:r>
          </a:p>
          <a:p>
            <a:pPr>
              <a:spcBef>
                <a:spcPct val="50000"/>
              </a:spcBef>
            </a:pPr>
            <a:r>
              <a:rPr lang="pl-PL" sz="2800" dirty="0">
                <a:solidFill>
                  <a:schemeClr val="tx2"/>
                </a:solidFill>
              </a:rPr>
              <a:t>Wydawnictwa </a:t>
            </a:r>
            <a:r>
              <a:rPr lang="pl-PL" sz="2800" dirty="0" smtClean="0">
                <a:solidFill>
                  <a:schemeClr val="tx2"/>
                </a:solidFill>
              </a:rPr>
              <a:t>AGH</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11</a:t>
            </a:fld>
            <a:endParaRPr lang="pl-PL"/>
          </a:p>
        </p:txBody>
      </p:sp>
      <p:sp>
        <p:nvSpPr>
          <p:cNvPr id="8" name="Rectangle 2"/>
          <p:cNvSpPr>
            <a:spLocks noGrp="1" noChangeArrowheads="1"/>
          </p:cNvSpPr>
          <p:nvPr>
            <p:ph type="title"/>
          </p:nvPr>
        </p:nvSpPr>
        <p:spPr>
          <a:xfrm>
            <a:off x="1143000" y="251718"/>
            <a:ext cx="7772400" cy="1143000"/>
          </a:xfrm>
        </p:spPr>
        <p:txBody>
          <a:bodyPr/>
          <a:lstStyle/>
          <a:p>
            <a:r>
              <a:rPr lang="pl-PL" b="1" dirty="0" smtClean="0"/>
              <a:t>Reading (pdf)</a:t>
            </a:r>
            <a:br>
              <a:rPr lang="pl-PL" b="1" dirty="0" smtClean="0"/>
            </a:br>
            <a:r>
              <a:rPr lang="pl-PL" sz="3200" b="1" dirty="0"/>
              <a:t>http://tele.agh.edu.pl</a:t>
            </a:r>
            <a:r>
              <a:rPr lang="pl-PL" sz="3200" b="1" dirty="0" smtClean="0"/>
              <a:t>/~papir/</a:t>
            </a:r>
            <a:r>
              <a:rPr lang="pl-PL" sz="3200" b="1" dirty="0"/>
              <a:t/>
            </a:r>
            <a:br>
              <a:rPr lang="pl-PL" sz="3200" b="1" dirty="0"/>
            </a:br>
            <a:endParaRPr lang="pl-PL" sz="3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1173163" y="457200"/>
            <a:ext cx="7772400" cy="1143000"/>
          </a:xfrm>
        </p:spPr>
        <p:txBody>
          <a:bodyPr/>
          <a:lstStyle/>
          <a:p>
            <a:r>
              <a:rPr lang="pl-PL" b="1" dirty="0" smtClean="0"/>
              <a:t>Reading (</a:t>
            </a:r>
            <a:r>
              <a:rPr lang="pl-PL" b="1" u="sng" dirty="0" err="1" smtClean="0"/>
              <a:t>recommended</a:t>
            </a:r>
            <a:r>
              <a:rPr lang="pl-PL" b="1" dirty="0" smtClean="0"/>
              <a:t>)</a:t>
            </a:r>
            <a:endParaRPr lang="pl-PL" dirty="0" smtClean="0"/>
          </a:p>
        </p:txBody>
      </p:sp>
      <p:sp>
        <p:nvSpPr>
          <p:cNvPr id="9219"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9220" name="Text Box 1028"/>
          <p:cNvSpPr txBox="1">
            <a:spLocks noChangeArrowheads="1"/>
          </p:cNvSpPr>
          <p:nvPr/>
        </p:nvSpPr>
        <p:spPr bwMode="auto">
          <a:xfrm>
            <a:off x="1173163" y="1466850"/>
            <a:ext cx="3149600" cy="584200"/>
          </a:xfrm>
          <a:prstGeom prst="rect">
            <a:avLst/>
          </a:prstGeom>
          <a:noFill/>
          <a:ln w="9525">
            <a:noFill/>
            <a:miter lim="800000"/>
            <a:headEnd/>
            <a:tailEnd/>
          </a:ln>
        </p:spPr>
        <p:txBody>
          <a:bodyPr wrap="none">
            <a:spAutoFit/>
          </a:bodyPr>
          <a:lstStyle/>
          <a:p>
            <a:r>
              <a:rPr lang="pl-PL" sz="3200" i="1">
                <a:solidFill>
                  <a:srgbClr val="CC0099"/>
                </a:solidFill>
              </a:rPr>
              <a:t>Sygnały i systemy</a:t>
            </a:r>
            <a:endParaRPr lang="pl-PL" b="0" baseline="30000"/>
          </a:p>
        </p:txBody>
      </p:sp>
      <p:sp>
        <p:nvSpPr>
          <p:cNvPr id="9221" name="Text Box 1029"/>
          <p:cNvSpPr txBox="1">
            <a:spLocks noChangeArrowheads="1"/>
          </p:cNvSpPr>
          <p:nvPr/>
        </p:nvSpPr>
        <p:spPr bwMode="auto">
          <a:xfrm>
            <a:off x="1173163" y="2616200"/>
            <a:ext cx="6445482" cy="1169551"/>
          </a:xfrm>
          <a:prstGeom prst="rect">
            <a:avLst/>
          </a:prstGeom>
          <a:noFill/>
          <a:ln w="9525">
            <a:noFill/>
            <a:miter lim="800000"/>
            <a:headEnd/>
            <a:tailEnd/>
          </a:ln>
        </p:spPr>
        <p:txBody>
          <a:bodyPr wrap="none">
            <a:spAutoFit/>
          </a:bodyPr>
          <a:lstStyle/>
          <a:p>
            <a:r>
              <a:rPr lang="pl-PL" sz="2800" dirty="0">
                <a:solidFill>
                  <a:srgbClr val="336600"/>
                </a:solidFill>
              </a:rPr>
              <a:t>Jacek M. Wojciechowski</a:t>
            </a:r>
          </a:p>
          <a:p>
            <a:pPr>
              <a:spcBef>
                <a:spcPct val="50000"/>
              </a:spcBef>
            </a:pPr>
            <a:r>
              <a:rPr lang="pl-PL" sz="2800" dirty="0">
                <a:solidFill>
                  <a:schemeClr val="tx2"/>
                </a:solidFill>
              </a:rPr>
              <a:t>Wydawnictwa Komunikacji i </a:t>
            </a:r>
            <a:r>
              <a:rPr lang="pl-PL" sz="2800" dirty="0" smtClean="0">
                <a:solidFill>
                  <a:schemeClr val="tx2"/>
                </a:solidFill>
              </a:rPr>
              <a:t>Łączności</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12</a:t>
            </a:fld>
            <a:endParaRPr lang="pl-P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899592" y="-1650"/>
            <a:ext cx="4777270"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Auditorium</a:t>
            </a:r>
            <a:r>
              <a:rPr kumimoji="1" lang="pl-PL" sz="4400" dirty="0" smtClean="0">
                <a:solidFill>
                  <a:schemeClr val="tx2"/>
                </a:solidFill>
              </a:rPr>
              <a:t> </a:t>
            </a:r>
            <a:r>
              <a:rPr kumimoji="1" lang="pl-PL" sz="4400" dirty="0" err="1" smtClean="0">
                <a:solidFill>
                  <a:schemeClr val="tx2"/>
                </a:solidFill>
              </a:rPr>
              <a:t>classes</a:t>
            </a:r>
            <a:endParaRPr kumimoji="1" lang="pl-PL" sz="4400" dirty="0">
              <a:solidFill>
                <a:schemeClr val="tx2"/>
              </a:solidFill>
            </a:endParaRPr>
          </a:p>
        </p:txBody>
      </p:sp>
      <p:sp>
        <p:nvSpPr>
          <p:cNvPr id="4" name="Rectangle 1"/>
          <p:cNvSpPr>
            <a:spLocks noChangeArrowheads="1"/>
          </p:cNvSpPr>
          <p:nvPr/>
        </p:nvSpPr>
        <p:spPr bwMode="auto">
          <a:xfrm>
            <a:off x="542976" y="1340768"/>
            <a:ext cx="8388424" cy="3123932"/>
          </a:xfrm>
          <a:prstGeom prst="rect">
            <a:avLst/>
          </a:prstGeom>
          <a:solidFill>
            <a:schemeClr val="bg1"/>
          </a:solidFill>
          <a:ln w="9525">
            <a:noFill/>
            <a:miter lim="800000"/>
            <a:headEnd/>
            <a:tailEnd/>
          </a:ln>
        </p:spPr>
        <p:txBody>
          <a:bodyPr wrap="square" bIns="0" anchor="ctr">
            <a:spAutoFit/>
          </a:bodyPr>
          <a:lstStyle/>
          <a:p>
            <a:pPr marL="457200" indent="-457200">
              <a:buFont typeface="+mj-lt"/>
              <a:buAutoNum type="arabicPeriod"/>
            </a:pPr>
            <a:r>
              <a:rPr lang="pl-PL" sz="2000" b="0" dirty="0" err="1" smtClean="0">
                <a:cs typeface="Times New Roman" pitchFamily="18" charset="0"/>
              </a:rPr>
              <a:t>During</a:t>
            </a:r>
            <a:r>
              <a:rPr lang="pl-PL" sz="2000" b="0" dirty="0" smtClean="0">
                <a:cs typeface="Times New Roman" pitchFamily="18" charset="0"/>
              </a:rPr>
              <a:t> </a:t>
            </a:r>
            <a:r>
              <a:rPr lang="pl-PL" sz="2000" b="0" dirty="0" err="1" smtClean="0">
                <a:cs typeface="Times New Roman" pitchFamily="18" charset="0"/>
              </a:rPr>
              <a:t>auditorium</a:t>
            </a:r>
            <a:r>
              <a:rPr lang="pl-PL" sz="2000" b="0" dirty="0" smtClean="0">
                <a:cs typeface="Times New Roman" pitchFamily="18" charset="0"/>
              </a:rPr>
              <a:t> </a:t>
            </a:r>
            <a:r>
              <a:rPr lang="pl-PL" sz="2000" b="0" dirty="0" err="1" smtClean="0">
                <a:cs typeface="Times New Roman" pitchFamily="18" charset="0"/>
              </a:rPr>
              <a:t>classes</a:t>
            </a:r>
            <a:r>
              <a:rPr lang="pl-PL" sz="2000" b="0" dirty="0" smtClean="0">
                <a:cs typeface="Times New Roman" pitchFamily="18" charset="0"/>
              </a:rPr>
              <a:t> student </a:t>
            </a:r>
            <a:r>
              <a:rPr lang="pl-PL" sz="2000" b="0" dirty="0" err="1" smtClean="0">
                <a:cs typeface="Times New Roman" pitchFamily="18" charset="0"/>
              </a:rPr>
              <a:t>may</a:t>
            </a:r>
            <a:r>
              <a:rPr lang="pl-PL" sz="2000" b="0" dirty="0" smtClean="0">
                <a:cs typeface="Times New Roman" pitchFamily="18" charset="0"/>
              </a:rPr>
              <a:t> </a:t>
            </a:r>
            <a:r>
              <a:rPr lang="pl-PL" sz="2000" b="0" dirty="0" err="1" smtClean="0">
                <a:cs typeface="Times New Roman" pitchFamily="18" charset="0"/>
              </a:rPr>
              <a:t>get</a:t>
            </a:r>
            <a:r>
              <a:rPr lang="pl-PL" sz="2000" b="0" dirty="0" smtClean="0">
                <a:cs typeface="Times New Roman" pitchFamily="18" charset="0"/>
              </a:rPr>
              <a:t> </a:t>
            </a:r>
            <a:r>
              <a:rPr lang="pl-PL" sz="2000" b="0" dirty="0" err="1" smtClean="0">
                <a:cs typeface="Times New Roman" pitchFamily="18" charset="0"/>
              </a:rPr>
              <a:t>grades</a:t>
            </a:r>
            <a:r>
              <a:rPr lang="pl-PL" sz="2000" b="0" dirty="0" smtClean="0">
                <a:cs typeface="Times New Roman" pitchFamily="18" charset="0"/>
              </a:rPr>
              <a:t> from </a:t>
            </a:r>
            <a:r>
              <a:rPr lang="pl-PL" sz="2000" b="0" dirty="0" err="1" smtClean="0">
                <a:cs typeface="Times New Roman" pitchFamily="18" charset="0"/>
              </a:rPr>
              <a:t>different</a:t>
            </a:r>
            <a:r>
              <a:rPr lang="pl-PL" sz="2000" b="0" dirty="0" smtClean="0">
                <a:cs typeface="Times New Roman" pitchFamily="18" charset="0"/>
              </a:rPr>
              <a:t> </a:t>
            </a:r>
            <a:r>
              <a:rPr lang="pl-PL" sz="2000" b="0" dirty="0" err="1" smtClean="0">
                <a:cs typeface="Times New Roman" pitchFamily="18" charset="0"/>
              </a:rPr>
              <a:t>activities</a:t>
            </a:r>
            <a:r>
              <a:rPr lang="pl-PL" sz="2000" b="0" dirty="0" smtClean="0">
                <a:cs typeface="Times New Roman" pitchFamily="18" charset="0"/>
              </a:rPr>
              <a:t/>
            </a:r>
            <a:br>
              <a:rPr lang="pl-PL" sz="2000" b="0" dirty="0" smtClean="0">
                <a:cs typeface="Times New Roman" pitchFamily="18" charset="0"/>
              </a:rPr>
            </a:br>
            <a:r>
              <a:rPr lang="pl-PL" sz="2000" b="0" dirty="0" smtClean="0">
                <a:cs typeface="Times New Roman" pitchFamily="18" charset="0"/>
              </a:rPr>
              <a:t>and from </a:t>
            </a:r>
            <a:r>
              <a:rPr lang="pl-PL" sz="2000" b="0" dirty="0" err="1" smtClean="0">
                <a:cs typeface="Times New Roman" pitchFamily="18" charset="0"/>
              </a:rPr>
              <a:t>two</a:t>
            </a:r>
            <a:r>
              <a:rPr lang="pl-PL" sz="2000" b="0" dirty="0" smtClean="0">
                <a:cs typeface="Times New Roman" pitchFamily="18" charset="0"/>
              </a:rPr>
              <a:t> </a:t>
            </a:r>
            <a:r>
              <a:rPr lang="pl-PL" sz="2000" b="0" dirty="0" err="1" smtClean="0">
                <a:cs typeface="Times New Roman" pitchFamily="18" charset="0"/>
              </a:rPr>
              <a:t>tests</a:t>
            </a:r>
            <a:r>
              <a:rPr lang="pl-PL" sz="2000" b="0" dirty="0" smtClean="0">
                <a:cs typeface="Times New Roman" pitchFamily="18" charset="0"/>
              </a:rPr>
              <a:t> (</a:t>
            </a:r>
            <a:r>
              <a:rPr lang="pl-PL" sz="2000" b="0" dirty="0" err="1" smtClean="0">
                <a:cs typeface="Times New Roman" pitchFamily="18" charset="0"/>
              </a:rPr>
              <a:t>each</a:t>
            </a:r>
            <a:r>
              <a:rPr lang="pl-PL" sz="2000" b="0" dirty="0" smtClean="0">
                <a:cs typeface="Times New Roman" pitchFamily="18" charset="0"/>
              </a:rPr>
              <a:t> </a:t>
            </a:r>
            <a:r>
              <a:rPr lang="pl-PL" sz="2000" b="0" dirty="0" err="1" smtClean="0">
                <a:cs typeface="Times New Roman" pitchFamily="18" charset="0"/>
              </a:rPr>
              <a:t>three</a:t>
            </a:r>
            <a:r>
              <a:rPr lang="pl-PL" sz="2000" b="0" dirty="0" smtClean="0">
                <a:cs typeface="Times New Roman" pitchFamily="18" charset="0"/>
              </a:rPr>
              <a:t> </a:t>
            </a:r>
            <a:r>
              <a:rPr lang="pl-PL" sz="2000" b="0" dirty="0" err="1" smtClean="0">
                <a:cs typeface="Times New Roman" pitchFamily="18" charset="0"/>
              </a:rPr>
              <a:t>problems</a:t>
            </a:r>
            <a:r>
              <a:rPr lang="pl-PL" sz="2000" b="0" dirty="0" smtClean="0">
                <a:cs typeface="Times New Roman" pitchFamily="18" charset="0"/>
              </a:rPr>
              <a:t>).</a:t>
            </a:r>
          </a:p>
          <a:p>
            <a:pPr marL="457200" indent="-457200">
              <a:buFont typeface="+mj-lt"/>
              <a:buAutoNum type="arabicPeriod"/>
            </a:pPr>
            <a:r>
              <a:rPr lang="pl-PL" sz="2000" b="0" dirty="0" smtClean="0">
                <a:cs typeface="Times New Roman" pitchFamily="18" charset="0"/>
                <a:sym typeface="Symbol" pitchFamily="18" charset="2"/>
              </a:rPr>
              <a:t>The </a:t>
            </a:r>
            <a:r>
              <a:rPr lang="pl-PL" sz="2000" b="0" dirty="0" err="1" smtClean="0">
                <a:cs typeface="Times New Roman" pitchFamily="18" charset="0"/>
                <a:sym typeface="Symbol" pitchFamily="18" charset="2"/>
              </a:rPr>
              <a:t>final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score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average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score</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all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grades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achieved</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the </a:t>
            </a:r>
            <a:r>
              <a:rPr lang="pl-PL" sz="2000" b="0" dirty="0" err="1" smtClean="0">
                <a:cs typeface="Times New Roman" pitchFamily="18" charset="0"/>
                <a:sym typeface="Symbol" pitchFamily="18" charset="2"/>
              </a:rPr>
              <a:t>semester</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err="1" smtClean="0">
                <a:cs typeface="Times New Roman" pitchFamily="18" charset="0"/>
                <a:sym typeface="Symbol" pitchFamily="18" charset="2"/>
              </a:rPr>
              <a:t>Two</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or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more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unexcused</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absences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results</a:t>
            </a:r>
            <a:r>
              <a:rPr lang="pl-PL" sz="2000" b="0" dirty="0" smtClean="0">
                <a:cs typeface="Times New Roman" pitchFamily="18" charset="0"/>
                <a:sym typeface="Symbol" pitchFamily="18" charset="2"/>
              </a:rPr>
              <a:t> in </a:t>
            </a:r>
            <a:r>
              <a:rPr lang="pl-PL" sz="2000" b="0" dirty="0" err="1" smtClean="0">
                <a:cs typeface="Times New Roman" pitchFamily="18" charset="0"/>
                <a:sym typeface="Symbol" pitchFamily="18" charset="2"/>
              </a:rPr>
              <a:t>auditorium</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failed</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smtClean="0">
                <a:cs typeface="Times New Roman" pitchFamily="18" charset="0"/>
                <a:sym typeface="Symbol" pitchFamily="18" charset="2"/>
              </a:rPr>
              <a:t>with no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smtClean="0">
                <a:cs typeface="Times New Roman" pitchFamily="18" charset="0"/>
                <a:sym typeface="Symbol" pitchFamily="18" charset="2"/>
              </a:rPr>
              <a:t>The </a:t>
            </a:r>
            <a:r>
              <a:rPr lang="pl-PL" sz="2000" b="0" dirty="0" err="1" smtClean="0">
                <a:cs typeface="Times New Roman" pitchFamily="18" charset="0"/>
                <a:sym typeface="Symbol" pitchFamily="18" charset="2"/>
              </a:rPr>
              <a:t>first</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 for </a:t>
            </a:r>
            <a:r>
              <a:rPr lang="pl-PL" sz="2000" b="0" dirty="0" err="1" smtClean="0">
                <a:cs typeface="Times New Roman" pitchFamily="18" charset="0"/>
                <a:sym typeface="Symbol" pitchFamily="18" charset="2"/>
              </a:rPr>
              <a:t>auditorium</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either</a:t>
            </a:r>
            <a:r>
              <a:rPr lang="pl-PL" sz="2000" b="0" dirty="0" smtClean="0">
                <a:cs typeface="Times New Roman" pitchFamily="18" charset="0"/>
                <a:sym typeface="Symbol" pitchFamily="18" charset="2"/>
              </a:rPr>
              <a:t> the 1st </a:t>
            </a:r>
            <a:r>
              <a:rPr lang="pl-PL" sz="2000" b="0" dirty="0" err="1" smtClean="0">
                <a:cs typeface="Times New Roman" pitchFamily="18" charset="0"/>
                <a:sym typeface="Symbol" pitchFamily="18" charset="2"/>
              </a:rPr>
              <a:t>or</a:t>
            </a:r>
            <a:r>
              <a:rPr lang="pl-PL" sz="2000" b="0" dirty="0" smtClean="0">
                <a:cs typeface="Times New Roman" pitchFamily="18" charset="0"/>
                <a:sym typeface="Symbol" pitchFamily="18" charset="2"/>
              </a:rPr>
              <a:t> 2nd </a:t>
            </a:r>
            <a:r>
              <a:rPr lang="pl-PL" sz="2000" b="0" dirty="0" err="1" smtClean="0">
                <a:cs typeface="Times New Roman" pitchFamily="18" charset="0"/>
                <a:sym typeface="Symbol" pitchFamily="18" charset="2"/>
              </a:rPr>
              <a:t>date</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err="1" smtClean="0">
                <a:cs typeface="Times New Roman" pitchFamily="18" charset="0"/>
                <a:sym typeface="Symbol" pitchFamily="18" charset="2"/>
              </a:rPr>
              <a:t>After</a:t>
            </a:r>
            <a:r>
              <a:rPr lang="pl-PL" sz="2000" b="0" dirty="0" smtClean="0">
                <a:cs typeface="Times New Roman" pitchFamily="18" charset="0"/>
                <a:sym typeface="Symbol" pitchFamily="18" charset="2"/>
              </a:rPr>
              <a:t> a </a:t>
            </a:r>
            <a:r>
              <a:rPr lang="pl-PL" sz="2000" b="0" dirty="0" err="1" smtClean="0">
                <a:cs typeface="Times New Roman" pitchFamily="18" charset="0"/>
                <a:sym typeface="Symbol" pitchFamily="18" charset="2"/>
              </a:rPr>
              <a:t>successful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may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attend</a:t>
            </a:r>
            <a:r>
              <a:rPr lang="pl-PL" sz="2000" b="0" dirty="0" smtClean="0">
                <a:cs typeface="Times New Roman" pitchFamily="18" charset="0"/>
                <a:sym typeface="Symbol" pitchFamily="18" charset="2"/>
              </a:rPr>
              <a:t> the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in one of </a:t>
            </a:r>
            <a:r>
              <a:rPr lang="pl-PL" sz="2000" b="0" dirty="0" err="1" smtClean="0">
                <a:cs typeface="Times New Roman" pitchFamily="18" charset="0"/>
                <a:sym typeface="Symbol" pitchFamily="18" charset="2"/>
              </a:rPr>
              <a:t>remaining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dates</a:t>
            </a:r>
            <a:r>
              <a:rPr lang="pl-PL" sz="2000" b="0" dirty="0" smtClean="0">
                <a:cs typeface="Times New Roman" pitchFamily="18" charset="0"/>
                <a:sym typeface="Symbol" pitchFamily="18" charset="2"/>
              </a:rPr>
              <a:t>.</a:t>
            </a:r>
            <a:endParaRPr lang="pl-PL" sz="2000" b="0" dirty="0">
              <a:sym typeface="Symbol" pitchFamily="18" charset="2"/>
            </a:endParaRPr>
          </a:p>
        </p:txBody>
      </p:sp>
      <p:sp>
        <p:nvSpPr>
          <p:cNvPr id="5"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13</a:t>
            </a:fld>
            <a:endParaRPr lang="pl-P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899592" y="-1650"/>
            <a:ext cx="3289683"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Examination</a:t>
            </a:r>
            <a:endParaRPr kumimoji="1" lang="pl-PL" sz="4400" dirty="0">
              <a:solidFill>
                <a:schemeClr val="tx2"/>
              </a:solidFill>
            </a:endParaRPr>
          </a:p>
        </p:txBody>
      </p:sp>
      <p:sp>
        <p:nvSpPr>
          <p:cNvPr id="4" name="Rectangle 1"/>
          <p:cNvSpPr>
            <a:spLocks noChangeArrowheads="1"/>
          </p:cNvSpPr>
          <p:nvPr/>
        </p:nvSpPr>
        <p:spPr bwMode="auto">
          <a:xfrm>
            <a:off x="899592" y="813167"/>
            <a:ext cx="8388424" cy="5586145"/>
          </a:xfrm>
          <a:prstGeom prst="rect">
            <a:avLst/>
          </a:prstGeom>
          <a:noFill/>
          <a:ln w="9525">
            <a:noFill/>
            <a:miter lim="800000"/>
            <a:headEnd/>
            <a:tailEnd/>
          </a:ln>
        </p:spPr>
        <p:txBody>
          <a:bodyPr wrap="square" bIns="0" anchor="ctr">
            <a:spAutoFit/>
          </a:bodyPr>
          <a:lstStyle/>
          <a:p>
            <a:pPr marL="457200" indent="-457200">
              <a:buFont typeface="+mj-lt"/>
              <a:buAutoNum type="arabicPeriod"/>
            </a:pPr>
            <a:r>
              <a:rPr lang="pl-PL" sz="2000" b="0" dirty="0" err="1" smtClean="0">
                <a:cs typeface="Times New Roman" pitchFamily="18" charset="0"/>
              </a:rPr>
              <a:t>Exempt</a:t>
            </a:r>
            <a:r>
              <a:rPr lang="pl-PL" sz="2000" b="0" dirty="0" smtClean="0">
                <a:cs typeface="Times New Roman" pitchFamily="18" charset="0"/>
              </a:rPr>
              <a:t> from the </a:t>
            </a:r>
            <a:r>
              <a:rPr lang="pl-PL" sz="2000" b="0" dirty="0" err="1" smtClean="0">
                <a:cs typeface="Times New Roman" pitchFamily="18" charset="0"/>
              </a:rPr>
              <a:t>examination</a:t>
            </a:r>
            <a:r>
              <a:rPr lang="pl-PL" sz="2000" b="0" dirty="0" smtClean="0">
                <a:cs typeface="Times New Roman" pitchFamily="18" charset="0"/>
              </a:rPr>
              <a:t> </a:t>
            </a:r>
            <a:r>
              <a:rPr lang="pl-PL" sz="2000" b="0" dirty="0" err="1" smtClean="0">
                <a:cs typeface="Times New Roman" pitchFamily="18" charset="0"/>
              </a:rPr>
              <a:t>if</a:t>
            </a:r>
            <a:r>
              <a:rPr lang="pl-PL" sz="2000" b="0" dirty="0" smtClean="0">
                <a:cs typeface="Times New Roman" pitchFamily="18" charset="0"/>
              </a:rPr>
              <a:t> the </a:t>
            </a:r>
            <a:r>
              <a:rPr lang="pl-PL" sz="2000" b="0" dirty="0" err="1" smtClean="0">
                <a:cs typeface="Times New Roman" pitchFamily="18" charset="0"/>
              </a:rPr>
              <a:t>the</a:t>
            </a:r>
            <a:r>
              <a:rPr lang="pl-PL" sz="2000" b="0" dirty="0" smtClean="0">
                <a:cs typeface="Times New Roman" pitchFamily="18" charset="0"/>
              </a:rPr>
              <a:t> student </a:t>
            </a:r>
            <a:r>
              <a:rPr lang="pl-PL" sz="2000" b="0" dirty="0" err="1" smtClean="0">
                <a:cs typeface="Times New Roman" pitchFamily="18" charset="0"/>
              </a:rPr>
              <a:t>passed</a:t>
            </a:r>
            <a:r>
              <a:rPr lang="pl-PL" sz="2000" b="0" dirty="0" smtClean="0">
                <a:cs typeface="Times New Roman" pitchFamily="18" charset="0"/>
              </a:rPr>
              <a:t> </a:t>
            </a:r>
            <a:r>
              <a:rPr lang="pl-PL" sz="2000" b="0" dirty="0" err="1" smtClean="0">
                <a:cs typeface="Times New Roman" pitchFamily="18" charset="0"/>
              </a:rPr>
              <a:t>tests</a:t>
            </a:r>
            <a:r>
              <a:rPr lang="pl-PL" sz="2000" b="0" dirty="0" smtClean="0">
                <a:cs typeface="Times New Roman" pitchFamily="18" charset="0"/>
              </a:rPr>
              <a:t> with</a:t>
            </a:r>
            <a:br>
              <a:rPr lang="pl-PL" sz="2000" b="0" dirty="0" smtClean="0">
                <a:cs typeface="Times New Roman" pitchFamily="18" charset="0"/>
              </a:rPr>
            </a:br>
            <a:r>
              <a:rPr lang="pl-PL" sz="2000" b="0" dirty="0" smtClean="0">
                <a:cs typeface="Times New Roman" pitchFamily="18" charset="0"/>
              </a:rPr>
              <a:t>a </a:t>
            </a:r>
            <a:r>
              <a:rPr lang="pl-PL" sz="2000" b="0" dirty="0" err="1" smtClean="0">
                <a:cs typeface="Times New Roman" pitchFamily="18" charset="0"/>
              </a:rPr>
              <a:t>grade</a:t>
            </a:r>
            <a:r>
              <a:rPr lang="pl-PL" sz="2000" b="0" dirty="0" smtClean="0">
                <a:cs typeface="Times New Roman" pitchFamily="18" charset="0"/>
              </a:rPr>
              <a:t> </a:t>
            </a:r>
            <a:r>
              <a:rPr lang="pl-PL" sz="2000" b="0" dirty="0" err="1" smtClean="0">
                <a:cs typeface="Times New Roman" pitchFamily="18" charset="0"/>
              </a:rPr>
              <a:t>at</a:t>
            </a:r>
            <a:r>
              <a:rPr lang="pl-PL" sz="2000" b="0" dirty="0" smtClean="0">
                <a:cs typeface="Times New Roman" pitchFamily="18" charset="0"/>
              </a:rPr>
              <a:t> </a:t>
            </a:r>
            <a:r>
              <a:rPr lang="pl-PL" sz="2000" b="0" dirty="0" err="1" smtClean="0">
                <a:cs typeface="Times New Roman" pitchFamily="18" charset="0"/>
              </a:rPr>
              <a:t>least</a:t>
            </a:r>
            <a:r>
              <a:rPr lang="pl-PL" sz="2000" b="0" dirty="0" smtClean="0">
                <a:cs typeface="Times New Roman" pitchFamily="18" charset="0"/>
              </a:rPr>
              <a:t> 4.0 </a:t>
            </a:r>
            <a:r>
              <a:rPr lang="pl-PL" sz="2000" b="0" dirty="0" err="1" smtClean="0">
                <a:cs typeface="Times New Roman" pitchFamily="18" charset="0"/>
              </a:rPr>
              <a:t>each</a:t>
            </a:r>
            <a:r>
              <a:rPr lang="pl-PL" sz="2000" b="0" dirty="0" smtClean="0">
                <a:cs typeface="Times New Roman" pitchFamily="18" charset="0"/>
              </a:rPr>
              <a:t>.</a:t>
            </a:r>
            <a:endParaRPr lang="pl-PL" sz="2000" b="0" dirty="0">
              <a:sym typeface="Symbol" pitchFamily="18" charset="2"/>
            </a:endParaRPr>
          </a:p>
          <a:p>
            <a:pPr marL="457200" indent="-457200">
              <a:buFont typeface="+mj-lt"/>
              <a:buAutoNum type="arabicPeriod"/>
            </a:pPr>
            <a:r>
              <a:rPr lang="pl-PL" sz="2000" b="0" dirty="0" smtClean="0">
                <a:cs typeface="Times New Roman" pitchFamily="18" charset="0"/>
                <a:sym typeface="Symbol" pitchFamily="18" charset="2"/>
              </a:rPr>
              <a:t>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admitted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if</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his</a:t>
            </a:r>
            <a:r>
              <a:rPr lang="pl-PL" sz="2000" b="0" dirty="0" smtClean="0">
                <a:cs typeface="Times New Roman" pitchFamily="18" charset="0"/>
                <a:sym typeface="Symbol" pitchFamily="18" charset="2"/>
              </a:rPr>
              <a:t>/</a:t>
            </a:r>
            <a:r>
              <a:rPr lang="pl-PL" sz="2000" b="0" dirty="0" err="1" smtClean="0">
                <a:cs typeface="Times New Roman" pitchFamily="18" charset="0"/>
                <a:sym typeface="Symbol" pitchFamily="18" charset="2"/>
              </a:rPr>
              <a:t>her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final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grade</a:t>
            </a:r>
            <a:r>
              <a:rPr lang="pl-PL" sz="2000" b="0" dirty="0" smtClean="0">
                <a:cs typeface="Times New Roman" pitchFamily="18" charset="0"/>
                <a:sym typeface="Symbol" pitchFamily="18" charset="2"/>
              </a:rPr>
              <a:t> </a:t>
            </a:r>
            <a:r>
              <a:rPr lang="pl-PL" sz="2000" b="0" dirty="0" err="1">
                <a:cs typeface="Times New Roman" pitchFamily="18" charset="0"/>
              </a:rPr>
              <a:t>scored</a:t>
            </a:r>
            <a:r>
              <a:rPr lang="pl-PL" sz="2000" b="0" dirty="0">
                <a:cs typeface="Times New Roman" pitchFamily="18" charset="0"/>
              </a:rPr>
              <a:t> in </a:t>
            </a:r>
            <a:r>
              <a:rPr lang="pl-PL" sz="2000" b="0" dirty="0" err="1">
                <a:cs typeface="Times New Roman" pitchFamily="18" charset="0"/>
              </a:rPr>
              <a:t>auditorium</a:t>
            </a:r>
            <a:r>
              <a:rPr lang="pl-PL" sz="2000" b="0" dirty="0">
                <a:cs typeface="Times New Roman" pitchFamily="18" charset="0"/>
              </a:rPr>
              <a:t> </a:t>
            </a:r>
            <a:r>
              <a:rPr lang="pl-PL" sz="2000" b="0" dirty="0" err="1" smtClean="0">
                <a:cs typeface="Times New Roman" pitchFamily="18" charset="0"/>
              </a:rPr>
              <a:t>class</a:t>
            </a:r>
            <a:r>
              <a:rPr lang="pl-PL" sz="2000" b="0" dirty="0" smtClean="0">
                <a:cs typeface="Times New Roman" pitchFamily="18" charset="0"/>
              </a:rPr>
              <a:t> </a:t>
            </a:r>
            <a:r>
              <a:rPr lang="pl-PL" sz="2000" b="0" dirty="0" err="1" smtClean="0">
                <a:cs typeface="Times New Roman" pitchFamily="18" charset="0"/>
              </a:rPr>
              <a:t>is</a:t>
            </a:r>
            <a:r>
              <a:rPr lang="pl-PL" sz="2000" b="0" dirty="0" smtClean="0">
                <a:cs typeface="Times New Roman" pitchFamily="18" charset="0"/>
              </a:rPr>
              <a:t> </a:t>
            </a:r>
            <a:r>
              <a:rPr lang="pl-PL" sz="2000" b="0" dirty="0" err="1" smtClean="0">
                <a:cs typeface="Times New Roman" pitchFamily="18" charset="0"/>
              </a:rPr>
              <a:t>at</a:t>
            </a:r>
            <a:r>
              <a:rPr lang="pl-PL" sz="2000" b="0" dirty="0" smtClean="0">
                <a:cs typeface="Times New Roman" pitchFamily="18" charset="0"/>
              </a:rPr>
              <a:t> </a:t>
            </a:r>
            <a:r>
              <a:rPr lang="pl-PL" sz="2000" b="0" dirty="0" err="1" smtClean="0">
                <a:cs typeface="Times New Roman" pitchFamily="18" charset="0"/>
              </a:rPr>
              <a:t>least</a:t>
            </a:r>
            <a:r>
              <a:rPr lang="pl-PL" sz="2000" b="0" dirty="0" smtClean="0">
                <a:cs typeface="Times New Roman" pitchFamily="18" charset="0"/>
              </a:rPr>
              <a:t> 3.0.</a:t>
            </a:r>
            <a:endParaRPr lang="pl-PL" sz="2000" b="0" dirty="0">
              <a:sym typeface="Symbol" pitchFamily="18" charset="2"/>
            </a:endParaRPr>
          </a:p>
          <a:p>
            <a:pPr marL="457200" indent="-457200">
              <a:buFont typeface="+mj-lt"/>
              <a:buAutoNum type="arabicPeriod"/>
            </a:pPr>
            <a:r>
              <a:rPr lang="en-US" sz="2000" b="0" dirty="0" smtClean="0"/>
              <a:t>Student </a:t>
            </a:r>
            <a:r>
              <a:rPr lang="en-US" sz="2000" b="0" dirty="0"/>
              <a:t>shall have the right to take examinations three times on due dates, including the primary date and two retake dates. Unexcused absence on the examination on a due date shall result in deprivation of that </a:t>
            </a:r>
            <a:r>
              <a:rPr lang="en-US" sz="2000" b="0" dirty="0" smtClean="0"/>
              <a:t>date.</a:t>
            </a:r>
            <a:r>
              <a:rPr lang="pl-PL" sz="2000" b="0" dirty="0" smtClean="0"/>
              <a:t/>
            </a:r>
            <a:br>
              <a:rPr lang="pl-PL" sz="2000" b="0" dirty="0" smtClean="0"/>
            </a:br>
            <a:r>
              <a:rPr lang="en-US" sz="2000" b="0" dirty="0" smtClean="0"/>
              <a:t>Failure </a:t>
            </a:r>
            <a:r>
              <a:rPr lang="en-US" sz="2000" b="0" dirty="0"/>
              <a:t>to complete the classes up to the date of the retake examination, shall not justify the student’s absence during the examination and shall result in deprivation of all the examination dates up to the moment of completing the classes. </a:t>
            </a:r>
            <a:endParaRPr lang="pl-PL" sz="2000" b="0" dirty="0" smtClean="0"/>
          </a:p>
          <a:p>
            <a:pPr marL="457200" indent="-457200">
              <a:buFont typeface="+mj-lt"/>
              <a:buAutoNum type="arabicPeriod"/>
            </a:pPr>
            <a:r>
              <a:rPr lang="pl-PL" sz="2000" b="0" dirty="0" err="1" smtClean="0"/>
              <a:t>Final</a:t>
            </a:r>
            <a:r>
              <a:rPr lang="pl-PL" sz="2000" b="0" dirty="0" smtClean="0"/>
              <a:t> </a:t>
            </a:r>
            <a:r>
              <a:rPr lang="pl-PL" sz="2000" b="0" dirty="0" err="1" smtClean="0"/>
              <a:t>grade</a:t>
            </a:r>
            <a:r>
              <a:rPr lang="pl-PL" sz="2000" b="0" dirty="0" smtClean="0"/>
              <a:t> </a:t>
            </a:r>
            <a:r>
              <a:rPr lang="pl-PL" sz="2000" b="0" dirty="0" err="1" smtClean="0"/>
              <a:t>is</a:t>
            </a:r>
            <a:r>
              <a:rPr lang="pl-PL" sz="2000" b="0" dirty="0" smtClean="0"/>
              <a:t> </a:t>
            </a:r>
            <a:r>
              <a:rPr lang="pl-PL" sz="2000" b="0" dirty="0" err="1" smtClean="0"/>
              <a:t>computed</a:t>
            </a:r>
            <a:r>
              <a:rPr lang="pl-PL" sz="2000" b="0" dirty="0" smtClean="0"/>
              <a:t> </a:t>
            </a:r>
            <a:r>
              <a:rPr lang="pl-PL" sz="2000" b="0" dirty="0" err="1" smtClean="0"/>
              <a:t>including</a:t>
            </a:r>
            <a:r>
              <a:rPr lang="pl-PL" sz="2000" b="0" dirty="0" smtClean="0"/>
              <a:t> </a:t>
            </a:r>
            <a:r>
              <a:rPr lang="pl-PL" sz="2000" b="0" dirty="0" err="1" smtClean="0"/>
              <a:t>all</a:t>
            </a:r>
            <a:r>
              <a:rPr lang="pl-PL" sz="2000" b="0" dirty="0" smtClean="0"/>
              <a:t> </a:t>
            </a:r>
            <a:r>
              <a:rPr lang="pl-PL" sz="2000" b="0" dirty="0" err="1" smtClean="0"/>
              <a:t>grades</a:t>
            </a:r>
            <a:r>
              <a:rPr lang="pl-PL" sz="2000" b="0" dirty="0" smtClean="0"/>
              <a:t> from </a:t>
            </a:r>
            <a:r>
              <a:rPr lang="pl-PL" sz="2000" b="0" dirty="0" err="1" smtClean="0"/>
              <a:t>auditorium</a:t>
            </a:r>
            <a:r>
              <a:rPr lang="pl-PL" sz="2000" b="0" dirty="0" smtClean="0"/>
              <a:t> </a:t>
            </a:r>
            <a:r>
              <a:rPr lang="pl-PL" sz="2000" b="0" dirty="0" err="1" smtClean="0"/>
              <a:t>class</a:t>
            </a:r>
            <a:r>
              <a:rPr lang="pl-PL" sz="2000" b="0" dirty="0" smtClean="0"/>
              <a:t> and </a:t>
            </a:r>
            <a:r>
              <a:rPr lang="pl-PL" sz="2000" b="0" dirty="0" err="1" smtClean="0"/>
              <a:t>examinations</a:t>
            </a:r>
            <a:r>
              <a:rPr lang="pl-PL" sz="2000" b="0" dirty="0" smtClean="0"/>
              <a:t>.</a:t>
            </a:r>
          </a:p>
          <a:p>
            <a:pPr marL="457200" indent="-457200">
              <a:buFont typeface="+mj-lt"/>
              <a:buAutoNum type="arabicPeriod" startAt="5"/>
            </a:pP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provided</a:t>
            </a:r>
            <a:r>
              <a:rPr lang="pl-PL" sz="2000" b="0" dirty="0" smtClean="0">
                <a:cs typeface="Times New Roman" pitchFamily="18" charset="0"/>
                <a:sym typeface="Symbol" pitchFamily="18" charset="2"/>
              </a:rPr>
              <a:t> with </a:t>
            </a:r>
            <a:r>
              <a:rPr lang="pl-PL" sz="2000" b="0" dirty="0">
                <a:cs typeface="Times New Roman" pitchFamily="18" charset="0"/>
                <a:sym typeface="Symbol" pitchFamily="18" charset="2"/>
              </a:rPr>
              <a:t>5 </a:t>
            </a:r>
            <a:r>
              <a:rPr lang="pl-PL" sz="2000" b="0" dirty="0" err="1">
                <a:cs typeface="Times New Roman" pitchFamily="18" charset="0"/>
                <a:sym typeface="Symbol" pitchFamily="18" charset="2"/>
              </a:rPr>
              <a:t>problems</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Each</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solution</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is</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err="1">
                <a:cs typeface="Times New Roman" pitchFamily="18" charset="0"/>
                <a:sym typeface="Symbol" pitchFamily="18" charset="2"/>
              </a:rPr>
              <a:t>scored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between</a:t>
            </a:r>
            <a:r>
              <a:rPr lang="pl-PL" sz="2000" b="0" dirty="0">
                <a:cs typeface="Times New Roman" pitchFamily="18" charset="0"/>
                <a:sym typeface="Symbol" pitchFamily="18" charset="2"/>
              </a:rPr>
              <a:t> 2.0 – 5.0. In order to pass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student </a:t>
            </a:r>
            <a:r>
              <a:rPr lang="pl-PL" sz="2000" b="0" dirty="0" err="1" smtClean="0">
                <a:cs typeface="Times New Roman" pitchFamily="18" charset="0"/>
                <a:sym typeface="Symbol" pitchFamily="18" charset="2"/>
              </a:rPr>
              <a:t>has</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smtClean="0">
                <a:cs typeface="Times New Roman" pitchFamily="18" charset="0"/>
                <a:sym typeface="Symbol" pitchFamily="18" charset="2"/>
              </a:rPr>
              <a:t>to </a:t>
            </a:r>
            <a:r>
              <a:rPr lang="pl-PL" sz="2000" b="0" dirty="0" err="1">
                <a:cs typeface="Times New Roman" pitchFamily="18" charset="0"/>
                <a:sym typeface="Symbol" pitchFamily="18" charset="2"/>
              </a:rPr>
              <a:t>score</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at</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least</a:t>
            </a:r>
            <a:r>
              <a:rPr lang="pl-PL" sz="2000" b="0" dirty="0">
                <a:cs typeface="Times New Roman" pitchFamily="18" charset="0"/>
                <a:sym typeface="Symbol" pitchFamily="18" charset="2"/>
              </a:rPr>
              <a:t> </a:t>
            </a:r>
            <a:r>
              <a:rPr lang="pl-PL" sz="2000" b="0" dirty="0" smtClean="0">
                <a:cs typeface="Times New Roman" pitchFamily="18" charset="0"/>
                <a:sym typeface="Symbol" pitchFamily="18" charset="2"/>
              </a:rPr>
              <a:t>4 </a:t>
            </a:r>
            <a:r>
              <a:rPr lang="pl-PL" sz="2000" b="0" dirty="0" err="1">
                <a:cs typeface="Times New Roman" pitchFamily="18" charset="0"/>
                <a:sym typeface="Symbol" pitchFamily="18" charset="2"/>
              </a:rPr>
              <a:t>grades</a:t>
            </a:r>
            <a:r>
              <a:rPr lang="pl-PL" sz="2000" b="0" dirty="0">
                <a:cs typeface="Times New Roman" pitchFamily="18" charset="0"/>
                <a:sym typeface="Symbol" pitchFamily="18" charset="2"/>
              </a:rPr>
              <a:t> 3.0.</a:t>
            </a:r>
            <a:endParaRPr lang="pl-PL" sz="2000" dirty="0">
              <a:cs typeface="Times New Roman" pitchFamily="18" charset="0"/>
              <a:sym typeface="Symbol" pitchFamily="18" charset="2"/>
            </a:endParaRPr>
          </a:p>
          <a:p>
            <a:pPr marL="457200" indent="-457200">
              <a:buFont typeface="+mj-lt"/>
              <a:buAutoNum type="arabicPeriod" startAt="5"/>
            </a:pPr>
            <a:r>
              <a:rPr lang="pl-PL" sz="2000" b="0" dirty="0" err="1">
                <a:cs typeface="Times New Roman" pitchFamily="18" charset="0"/>
                <a:sym typeface="Symbol" pitchFamily="18" charset="2"/>
              </a:rPr>
              <a:t>Problems</a:t>
            </a:r>
            <a:r>
              <a:rPr lang="pl-PL" sz="2000" b="0" dirty="0">
                <a:cs typeface="Times New Roman" pitchFamily="18" charset="0"/>
                <a:sym typeface="Symbol" pitchFamily="18" charset="2"/>
              </a:rPr>
              <a:t> to be </a:t>
            </a:r>
            <a:r>
              <a:rPr lang="pl-PL" sz="2000" b="0" dirty="0" err="1">
                <a:cs typeface="Times New Roman" pitchFamily="18" charset="0"/>
                <a:sym typeface="Symbol" pitchFamily="18" charset="2"/>
              </a:rPr>
              <a:t>solved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cover</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entire</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material</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being</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err="1">
                <a:cs typeface="Times New Roman" pitchFamily="18" charset="0"/>
                <a:sym typeface="Symbol" pitchFamily="18" charset="2"/>
              </a:rPr>
              <a:t>presented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lectures</a:t>
            </a:r>
            <a:r>
              <a:rPr lang="pl-PL" sz="2000" b="0" dirty="0">
                <a:cs typeface="Times New Roman" pitchFamily="18" charset="0"/>
                <a:sym typeface="Symbol" pitchFamily="18" charset="2"/>
              </a:rPr>
              <a:t> and </a:t>
            </a:r>
            <a:r>
              <a:rPr lang="pl-PL" sz="2000" b="0" dirty="0" err="1">
                <a:cs typeface="Times New Roman" pitchFamily="18" charset="0"/>
                <a:sym typeface="Symbol" pitchFamily="18" charset="2"/>
              </a:rPr>
              <a:t>auditorium</a:t>
            </a:r>
            <a:r>
              <a:rPr lang="pl-PL" sz="2000" b="0" dirty="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a:t>
            </a:r>
            <a:endParaRPr lang="pl-PL" sz="2000" b="0" dirty="0">
              <a:sym typeface="Symbol" pitchFamily="18" charset="2"/>
            </a:endParaRPr>
          </a:p>
        </p:txBody>
      </p:sp>
      <p:sp>
        <p:nvSpPr>
          <p:cNvPr id="5"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14</a:t>
            </a:fld>
            <a:endParaRPr lang="pl-PL"/>
          </a:p>
        </p:txBody>
      </p:sp>
    </p:spTree>
    <p:extLst>
      <p:ext uri="{BB962C8B-B14F-4D97-AF65-F5344CB8AC3E}">
        <p14:creationId xmlns:p14="http://schemas.microsoft.com/office/powerpoint/2010/main" val="23391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143000" y="0"/>
            <a:ext cx="3289683"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Examination</a:t>
            </a:r>
            <a:endParaRPr kumimoji="1" lang="pl-PL" sz="4400" dirty="0">
              <a:solidFill>
                <a:schemeClr val="tx2"/>
              </a:solidFill>
            </a:endParaRPr>
          </a:p>
        </p:txBody>
      </p:sp>
      <p:sp>
        <p:nvSpPr>
          <p:cNvPr id="4"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 name="Prostokąt 4"/>
          <p:cNvSpPr>
            <a:spLocks noChangeArrowheads="1"/>
          </p:cNvSpPr>
          <p:nvPr/>
        </p:nvSpPr>
        <p:spPr bwMode="auto">
          <a:xfrm>
            <a:off x="1187450" y="796925"/>
            <a:ext cx="7561263" cy="2246769"/>
          </a:xfrm>
          <a:prstGeom prst="rect">
            <a:avLst/>
          </a:prstGeom>
          <a:noFill/>
          <a:ln w="9525">
            <a:noFill/>
            <a:miter lim="800000"/>
            <a:headEnd/>
            <a:tailEnd/>
          </a:ln>
        </p:spPr>
        <p:txBody>
          <a:bodyPr>
            <a:spAutoFit/>
          </a:bodyPr>
          <a:lstStyle/>
          <a:p>
            <a:pPr marL="457200" indent="-457200">
              <a:buFont typeface="+mj-lt"/>
              <a:buAutoNum type="arabicPeriod" startAt="7"/>
            </a:pP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not </a:t>
            </a:r>
            <a:r>
              <a:rPr lang="pl-PL" sz="2000" b="0" dirty="0" err="1" smtClean="0">
                <a:cs typeface="Times New Roman" pitchFamily="18" charset="0"/>
                <a:sym typeface="Symbol" pitchFamily="18" charset="2"/>
              </a:rPr>
              <a:t>allowed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any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textbooks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lecture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slides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lecture</a:t>
            </a:r>
            <a:r>
              <a:rPr lang="pl-PL" sz="2000" b="0" dirty="0" smtClean="0">
                <a:cs typeface="Times New Roman" pitchFamily="18" charset="0"/>
                <a:sym typeface="Symbol" pitchFamily="18" charset="2"/>
              </a:rPr>
              <a:t> notes, </a:t>
            </a:r>
            <a:r>
              <a:rPr lang="pl-PL" sz="2000" b="0" dirty="0" err="1" smtClean="0">
                <a:cs typeface="Times New Roman" pitchFamily="18" charset="0"/>
                <a:sym typeface="Symbol" pitchFamily="18" charset="2"/>
              </a:rPr>
              <a:t>xerocopies</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may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one A4 </a:t>
            </a:r>
            <a:r>
              <a:rPr lang="pl-PL" sz="2000" b="0" dirty="0" err="1" smtClean="0">
                <a:cs typeface="Times New Roman" pitchFamily="18" charset="0"/>
                <a:sym typeface="Symbol" pitchFamily="18" charset="2"/>
              </a:rPr>
              <a:t>sheet</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paper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including</a:t>
            </a:r>
            <a:r>
              <a:rPr lang="pl-PL" sz="2000" b="0" dirty="0" smtClean="0">
                <a:cs typeface="Times New Roman" pitchFamily="18" charset="0"/>
                <a:sym typeface="Symbol" pitchFamily="18" charset="2"/>
              </a:rPr>
              <a:t> </a:t>
            </a:r>
            <a:r>
              <a:rPr lang="pl-PL" sz="2000" b="0" smtClean="0">
                <a:cs typeface="Times New Roman" pitchFamily="18" charset="0"/>
                <a:sym typeface="Symbol" pitchFamily="18" charset="2"/>
              </a:rPr>
              <a:t>mathematical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formulas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related</a:t>
            </a:r>
            <a:r>
              <a:rPr lang="pl-PL" sz="2000" b="0" dirty="0" smtClean="0">
                <a:cs typeface="Times New Roman" pitchFamily="18" charset="0"/>
                <a:sym typeface="Symbol" pitchFamily="18" charset="2"/>
              </a:rPr>
              <a:t> to the </a:t>
            </a:r>
            <a:r>
              <a:rPr lang="pl-PL" sz="2000" b="0" dirty="0" err="1" smtClean="0">
                <a:cs typeface="Times New Roman" pitchFamily="18" charset="0"/>
                <a:sym typeface="Symbol" pitchFamily="18" charset="2"/>
              </a:rPr>
              <a:t>subject</a:t>
            </a:r>
            <a:r>
              <a:rPr lang="pl-PL" sz="2000" b="0" dirty="0" smtClean="0">
                <a:cs typeface="Times New Roman" pitchFamily="18" charset="0"/>
                <a:sym typeface="Symbol" pitchFamily="18" charset="2"/>
              </a:rPr>
              <a:t>.</a:t>
            </a:r>
          </a:p>
          <a:p>
            <a:pPr marL="457200" indent="-457200">
              <a:buFont typeface="+mj-lt"/>
              <a:buAutoNum type="arabicPeriod" startAt="7"/>
            </a:pPr>
            <a:r>
              <a:rPr lang="pl-PL" sz="2000" b="0" dirty="0" err="1" smtClean="0">
                <a:cs typeface="Times New Roman" pitchFamily="18" charset="0"/>
                <a:sym typeface="Symbol" pitchFamily="18" charset="2"/>
              </a:rPr>
              <a:t>Duration</a:t>
            </a:r>
            <a:r>
              <a:rPr lang="pl-PL" sz="2000" b="0" dirty="0" smtClean="0">
                <a:cs typeface="Times New Roman" pitchFamily="18" charset="0"/>
                <a:sym typeface="Symbol" pitchFamily="18" charset="2"/>
              </a:rPr>
              <a:t> of the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120 min.</a:t>
            </a:r>
          </a:p>
          <a:p>
            <a:pPr marL="457200" indent="-457200">
              <a:buFont typeface="+mj-lt"/>
              <a:buAutoNum type="arabicPeriod" startAt="7"/>
            </a:pPr>
            <a:r>
              <a:rPr lang="pl-PL" sz="2000" b="0" dirty="0" smtClean="0">
                <a:cs typeface="Times New Roman" pitchFamily="18" charset="0"/>
                <a:sym typeface="Symbol" pitchFamily="18" charset="2"/>
              </a:rPr>
              <a:t>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not </a:t>
            </a:r>
            <a:r>
              <a:rPr lang="pl-PL" sz="2000" b="0" dirty="0" err="1" smtClean="0">
                <a:cs typeface="Times New Roman" pitchFamily="18" charset="0"/>
                <a:sym typeface="Symbol" pitchFamily="18" charset="2"/>
              </a:rPr>
              <a:t>allowed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laptops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tablets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mobiles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a:t>
            </a:r>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15</a:t>
            </a:fld>
            <a:endParaRPr lang="pl-P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16</a:t>
            </a:fld>
            <a:endParaRPr lang="pl-PL"/>
          </a:p>
        </p:txBody>
      </p:sp>
      <p:sp>
        <p:nvSpPr>
          <p:cNvPr id="11" name="pole tekstowe 10"/>
          <p:cNvSpPr txBox="1"/>
          <p:nvPr/>
        </p:nvSpPr>
        <p:spPr>
          <a:xfrm>
            <a:off x="848607" y="0"/>
            <a:ext cx="6731907" cy="584775"/>
          </a:xfrm>
          <a:prstGeom prst="rect">
            <a:avLst/>
          </a:prstGeom>
          <a:noFill/>
        </p:spPr>
        <p:txBody>
          <a:bodyPr wrap="none" rtlCol="0">
            <a:spAutoFit/>
          </a:bodyPr>
          <a:lstStyle/>
          <a:p>
            <a:r>
              <a:rPr lang="pl-PL" sz="3200" b="1" dirty="0" err="1" smtClean="0">
                <a:solidFill>
                  <a:srgbClr val="0070C0"/>
                </a:solidFill>
              </a:rPr>
              <a:t>Signals</a:t>
            </a:r>
            <a:r>
              <a:rPr lang="pl-PL" sz="3200" b="1" dirty="0" smtClean="0">
                <a:solidFill>
                  <a:srgbClr val="0070C0"/>
                </a:solidFill>
              </a:rPr>
              <a:t>  </a:t>
            </a:r>
            <a:r>
              <a:rPr lang="pl-PL" sz="3200" dirty="0">
                <a:solidFill>
                  <a:srgbClr val="0070C0"/>
                </a:solidFill>
              </a:rPr>
              <a:t>&amp;</a:t>
            </a:r>
            <a:r>
              <a:rPr lang="pl-PL" sz="3200" b="1" dirty="0" smtClean="0">
                <a:solidFill>
                  <a:srgbClr val="0070C0"/>
                </a:solidFill>
              </a:rPr>
              <a:t>  Systems (</a:t>
            </a:r>
            <a:r>
              <a:rPr lang="pl-PL" sz="3200" b="1" dirty="0" err="1" smtClean="0">
                <a:solidFill>
                  <a:srgbClr val="0070C0"/>
                </a:solidFill>
              </a:rPr>
              <a:t>EiT</a:t>
            </a:r>
            <a:r>
              <a:rPr lang="pl-PL" sz="3200" b="1" dirty="0" smtClean="0">
                <a:solidFill>
                  <a:srgbClr val="0070C0"/>
                </a:solidFill>
              </a:rPr>
              <a:t> &amp; Erasmus</a:t>
            </a:r>
            <a:r>
              <a:rPr lang="pl-PL" sz="3200" b="1" dirty="0" smtClean="0">
                <a:solidFill>
                  <a:srgbClr val="0070C0"/>
                </a:solidFill>
              </a:rPr>
              <a:t>)</a:t>
            </a:r>
          </a:p>
        </p:txBody>
      </p:sp>
      <p:sp>
        <p:nvSpPr>
          <p:cNvPr id="21"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a:solidFill>
                  <a:schemeClr val="bg2"/>
                </a:solidFill>
                <a:sym typeface="Symbol" pitchFamily="18" charset="2"/>
              </a:rPr>
              <a:t></a:t>
            </a:r>
            <a:r>
              <a:rPr lang="pl-PL" sz="1400" dirty="0">
                <a:solidFill>
                  <a:schemeClr val="bg2"/>
                </a:solidFill>
              </a:rPr>
              <a:t>Zdzisław Papir</a:t>
            </a:r>
            <a:endParaRPr lang="pl-PL" b="0" dirty="0"/>
          </a:p>
        </p:txBody>
      </p:sp>
      <p:grpSp>
        <p:nvGrpSpPr>
          <p:cNvPr id="38" name="Grupa 37"/>
          <p:cNvGrpSpPr/>
          <p:nvPr/>
        </p:nvGrpSpPr>
        <p:grpSpPr>
          <a:xfrm>
            <a:off x="251520" y="764704"/>
            <a:ext cx="8776416" cy="3836384"/>
            <a:chOff x="390194" y="632422"/>
            <a:chExt cx="8776416" cy="3836384"/>
          </a:xfrm>
        </p:grpSpPr>
        <p:sp>
          <p:nvSpPr>
            <p:cNvPr id="3" name="pole tekstowe 2"/>
            <p:cNvSpPr txBox="1"/>
            <p:nvPr/>
          </p:nvSpPr>
          <p:spPr>
            <a:xfrm>
              <a:off x="390194" y="1146727"/>
              <a:ext cx="1454205" cy="1200329"/>
            </a:xfrm>
            <a:prstGeom prst="rect">
              <a:avLst/>
            </a:prstGeom>
            <a:solidFill>
              <a:schemeClr val="bg1"/>
            </a:solidFill>
            <a:ln w="38100">
              <a:solidFill>
                <a:schemeClr val="accent6">
                  <a:lumMod val="75000"/>
                </a:schemeClr>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completion</a:t>
              </a:r>
              <a:endParaRPr lang="pl-PL" sz="1800" b="1" dirty="0">
                <a:latin typeface="Calibri" panose="020F0502020204030204" pitchFamily="34" charset="0"/>
                <a:cs typeface="Calibri" panose="020F0502020204030204" pitchFamily="34" charset="0"/>
              </a:endParaRPr>
            </a:p>
            <a:p>
              <a:pPr algn="ctr"/>
              <a:r>
                <a:rPr lang="pl-PL" sz="1800" dirty="0" err="1" smtClean="0">
                  <a:latin typeface="Calibri" panose="020F0502020204030204" pitchFamily="34" charset="0"/>
                  <a:cs typeface="Calibri" panose="020F0502020204030204" pitchFamily="34" charset="0"/>
                </a:rPr>
                <a:t>till</a:t>
              </a:r>
              <a:r>
                <a:rPr lang="pl-PL" sz="1800" b="1" dirty="0" smtClean="0">
                  <a:latin typeface="Calibri" panose="020F0502020204030204" pitchFamily="34" charset="0"/>
                  <a:cs typeface="Calibri" panose="020F0502020204030204" pitchFamily="34" charset="0"/>
                </a:rPr>
                <a:t> </a:t>
              </a:r>
              <a:r>
                <a:rPr lang="pl-PL" sz="1800" dirty="0" smtClean="0">
                  <a:latin typeface="Calibri" panose="020F0502020204030204" pitchFamily="34" charset="0"/>
                  <a:cs typeface="Calibri" panose="020F0502020204030204" pitchFamily="34" charset="0"/>
                </a:rPr>
                <a:t>13</a:t>
              </a:r>
              <a:r>
                <a:rPr lang="pl-PL" sz="1800" b="1" dirty="0" smtClean="0">
                  <a:latin typeface="Calibri" panose="020F0502020204030204" pitchFamily="34" charset="0"/>
                  <a:cs typeface="Calibri" panose="020F0502020204030204" pitchFamily="34" charset="0"/>
                </a:rPr>
                <a:t>.01.25</a:t>
              </a:r>
              <a:endParaRPr lang="pl-PL" sz="1800" b="1" dirty="0">
                <a:latin typeface="Calibri" panose="020F0502020204030204" pitchFamily="34" charset="0"/>
                <a:cs typeface="Calibri" panose="020F0502020204030204" pitchFamily="34" charset="0"/>
              </a:endParaRPr>
            </a:p>
          </p:txBody>
        </p:sp>
        <p:grpSp>
          <p:nvGrpSpPr>
            <p:cNvPr id="4" name="Grupa 3"/>
            <p:cNvGrpSpPr/>
            <p:nvPr/>
          </p:nvGrpSpPr>
          <p:grpSpPr>
            <a:xfrm>
              <a:off x="2457702" y="1146727"/>
              <a:ext cx="1795762" cy="1215779"/>
              <a:chOff x="1995822" y="655932"/>
              <a:chExt cx="1438258" cy="1201324"/>
            </a:xfrm>
          </p:grpSpPr>
          <p:sp>
            <p:nvSpPr>
              <p:cNvPr id="5" name="pole tekstowe 4"/>
              <p:cNvSpPr txBox="1"/>
              <p:nvPr/>
            </p:nvSpPr>
            <p:spPr>
              <a:xfrm>
                <a:off x="1997166" y="655932"/>
                <a:ext cx="1436914" cy="547411"/>
              </a:xfrm>
              <a:prstGeom prst="rect">
                <a:avLst/>
              </a:prstGeom>
              <a:noFill/>
              <a:ln w="38100">
                <a:solidFill>
                  <a:schemeClr val="accent6">
                    <a:lumMod val="75000"/>
                  </a:schemeClr>
                </a:solidFill>
              </a:ln>
            </p:spPr>
            <p:txBody>
              <a:bodyPr wrap="square" rtlCol="0">
                <a:spAutoFit/>
              </a:bodyPr>
              <a:lstStyle/>
              <a:p>
                <a:pPr algn="ctr"/>
                <a:r>
                  <a:rPr lang="pl-PL" sz="1800" dirty="0" smtClean="0">
                    <a:latin typeface="Calibri" panose="020F0502020204030204" pitchFamily="34" charset="0"/>
                    <a:cs typeface="Calibri" panose="020F0502020204030204" pitchFamily="34" charset="0"/>
                  </a:rPr>
                  <a:t>EXAM  I 201/D6</a:t>
                </a:r>
                <a:endParaRPr lang="pl-PL" sz="1800" dirty="0">
                  <a:latin typeface="Calibri" panose="020F0502020204030204" pitchFamily="34" charset="0"/>
                  <a:cs typeface="Calibri" panose="020F0502020204030204" pitchFamily="34" charset="0"/>
                </a:endParaRPr>
              </a:p>
              <a:p>
                <a:pPr algn="ctr"/>
                <a:r>
                  <a:rPr lang="pl-PL" sz="1200" dirty="0">
                    <a:latin typeface="Calibri" panose="020F0502020204030204" pitchFamily="34" charset="0"/>
                    <a:cs typeface="Calibri" panose="020F0502020204030204" pitchFamily="34" charset="0"/>
                  </a:rPr>
                  <a:t>t</a:t>
                </a:r>
                <a:r>
                  <a:rPr lang="pl-PL" sz="1200" dirty="0" smtClean="0">
                    <a:latin typeface="Calibri" panose="020F0502020204030204" pitchFamily="34" charset="0"/>
                    <a:cs typeface="Calibri" panose="020F0502020204030204" pitchFamily="34" charset="0"/>
                  </a:rPr>
                  <a:t>o be </a:t>
                </a:r>
                <a:r>
                  <a:rPr lang="pl-PL" sz="1200" dirty="0" err="1" smtClean="0">
                    <a:latin typeface="Calibri" panose="020F0502020204030204" pitchFamily="34" charset="0"/>
                    <a:cs typeface="Calibri" panose="020F0502020204030204" pitchFamily="34" charset="0"/>
                  </a:rPr>
                  <a:t>decided</a:t>
                </a:r>
                <a:endParaRPr lang="pl-PL" sz="1200" dirty="0">
                  <a:latin typeface="Calibri" panose="020F0502020204030204" pitchFamily="34" charset="0"/>
                  <a:cs typeface="Calibri" panose="020F0502020204030204" pitchFamily="34" charset="0"/>
                </a:endParaRPr>
              </a:p>
            </p:txBody>
          </p:sp>
          <p:sp>
            <p:nvSpPr>
              <p:cNvPr id="6" name="pole tekstowe 5"/>
              <p:cNvSpPr txBox="1"/>
              <p:nvPr/>
            </p:nvSpPr>
            <p:spPr>
              <a:xfrm>
                <a:off x="1995822" y="1218610"/>
                <a:ext cx="1436914" cy="638646"/>
              </a:xfrm>
              <a:prstGeom prst="rect">
                <a:avLst/>
              </a:prstGeom>
              <a:noFill/>
              <a:ln w="38100">
                <a:solidFill>
                  <a:srgbClr val="C00000"/>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a:t>
                </a:r>
                <a:endParaRPr lang="pl-PL" sz="1800" dirty="0">
                  <a:latin typeface="Calibri" panose="020F0502020204030204" pitchFamily="34" charset="0"/>
                  <a:cs typeface="Calibri" panose="020F0502020204030204" pitchFamily="34" charset="0"/>
                </a:endParaRPr>
              </a:p>
            </p:txBody>
          </p:sp>
        </p:grpSp>
        <p:grpSp>
          <p:nvGrpSpPr>
            <p:cNvPr id="7" name="Grupa 6"/>
            <p:cNvGrpSpPr/>
            <p:nvPr/>
          </p:nvGrpSpPr>
          <p:grpSpPr>
            <a:xfrm>
              <a:off x="5255832" y="1146727"/>
              <a:ext cx="1794083" cy="1223936"/>
              <a:chOff x="3958910" y="644434"/>
              <a:chExt cx="1436914" cy="1209384"/>
            </a:xfrm>
          </p:grpSpPr>
          <p:sp>
            <p:nvSpPr>
              <p:cNvPr id="8" name="pole tekstowe 7"/>
              <p:cNvSpPr txBox="1"/>
              <p:nvPr/>
            </p:nvSpPr>
            <p:spPr>
              <a:xfrm>
                <a:off x="3958910" y="644434"/>
                <a:ext cx="1436914" cy="532205"/>
              </a:xfrm>
              <a:prstGeom prst="rect">
                <a:avLst/>
              </a:prstGeom>
              <a:noFill/>
              <a:ln w="38100">
                <a:solidFill>
                  <a:schemeClr val="accent6">
                    <a:lumMod val="75000"/>
                  </a:schemeClr>
                </a:solidFill>
              </a:ln>
            </p:spPr>
            <p:txBody>
              <a:bodyPr wrap="square" rtlCol="0">
                <a:spAutoFit/>
              </a:bodyPr>
              <a:lstStyle/>
              <a:p>
                <a:pPr algn="ctr"/>
                <a:r>
                  <a:rPr lang="pl-PL" sz="1700" dirty="0" smtClean="0">
                    <a:latin typeface="Calibri" panose="020F0502020204030204" pitchFamily="34" charset="0"/>
                    <a:cs typeface="Calibri" panose="020F0502020204030204" pitchFamily="34" charset="0"/>
                  </a:rPr>
                  <a:t>EXAM  II  201/D6</a:t>
                </a:r>
                <a:endParaRPr lang="pl-PL" sz="1700" dirty="0">
                  <a:latin typeface="Calibri" panose="020F0502020204030204" pitchFamily="34" charset="0"/>
                  <a:cs typeface="Calibri" panose="020F0502020204030204" pitchFamily="34" charset="0"/>
                </a:endParaRPr>
              </a:p>
              <a:p>
                <a:pPr algn="ctr"/>
                <a:r>
                  <a:rPr lang="pl-PL" sz="1200" dirty="0">
                    <a:latin typeface="Calibri" panose="020F0502020204030204" pitchFamily="34" charset="0"/>
                    <a:cs typeface="Calibri" panose="020F0502020204030204" pitchFamily="34" charset="0"/>
                  </a:rPr>
                  <a:t>t</a:t>
                </a:r>
                <a:r>
                  <a:rPr lang="pl-PL" sz="1200" dirty="0" smtClean="0">
                    <a:latin typeface="Calibri" panose="020F0502020204030204" pitchFamily="34" charset="0"/>
                    <a:cs typeface="Calibri" panose="020F0502020204030204" pitchFamily="34" charset="0"/>
                  </a:rPr>
                  <a:t>o be </a:t>
                </a:r>
                <a:r>
                  <a:rPr lang="pl-PL" sz="1200" dirty="0" err="1" smtClean="0">
                    <a:latin typeface="Calibri" panose="020F0502020204030204" pitchFamily="34" charset="0"/>
                    <a:cs typeface="Calibri" panose="020F0502020204030204" pitchFamily="34" charset="0"/>
                  </a:rPr>
                  <a:t>decided</a:t>
                </a:r>
                <a:endParaRPr lang="pl-PL" sz="1200" dirty="0">
                  <a:latin typeface="Calibri" panose="020F0502020204030204" pitchFamily="34" charset="0"/>
                  <a:cs typeface="Calibri" panose="020F0502020204030204" pitchFamily="34" charset="0"/>
                </a:endParaRPr>
              </a:p>
            </p:txBody>
          </p:sp>
          <p:sp>
            <p:nvSpPr>
              <p:cNvPr id="9" name="pole tekstowe 8"/>
              <p:cNvSpPr txBox="1"/>
              <p:nvPr/>
            </p:nvSpPr>
            <p:spPr>
              <a:xfrm>
                <a:off x="3958910" y="1215172"/>
                <a:ext cx="1436914" cy="638646"/>
              </a:xfrm>
              <a:prstGeom prst="rect">
                <a:avLst/>
              </a:prstGeom>
              <a:noFill/>
              <a:ln w="38100">
                <a:solidFill>
                  <a:srgbClr val="C00000"/>
                </a:solidFill>
              </a:ln>
            </p:spPr>
            <p:txBody>
              <a:bodyPr wrap="square" rtlCol="0">
                <a:spAutoFit/>
              </a:bodyPr>
              <a:lstStyle/>
              <a:p>
                <a:pPr algn="ctr"/>
                <a:r>
                  <a:rPr lang="pl-PL" sz="1800" dirty="0" err="1">
                    <a:latin typeface="Calibri" panose="020F0502020204030204" pitchFamily="34" charset="0"/>
                    <a:cs typeface="Calibri" panose="020F0502020204030204" pitchFamily="34" charset="0"/>
                  </a:rPr>
                  <a:t>Auditorium</a:t>
                </a:r>
                <a:r>
                  <a:rPr lang="pl-PL" sz="1800" dirty="0">
                    <a:latin typeface="Calibri" panose="020F0502020204030204" pitchFamily="34" charset="0"/>
                    <a:cs typeface="Calibri" panose="020F0502020204030204" pitchFamily="34" charset="0"/>
                  </a:rPr>
                  <a:t/>
                </a:r>
                <a:br>
                  <a:rPr lang="pl-PL" sz="1800" dirty="0">
                    <a:latin typeface="Calibri" panose="020F0502020204030204" pitchFamily="34" charset="0"/>
                    <a:cs typeface="Calibri" panose="020F0502020204030204" pitchFamily="34" charset="0"/>
                  </a:rPr>
                </a:br>
                <a:r>
                  <a:rPr lang="pl-PL" sz="1800" dirty="0" err="1">
                    <a:latin typeface="Calibri" panose="020F0502020204030204" pitchFamily="34" charset="0"/>
                    <a:cs typeface="Calibri" panose="020F0502020204030204" pitchFamily="34" charset="0"/>
                  </a:rPr>
                  <a:t>Classes</a:t>
                </a:r>
                <a:r>
                  <a:rPr lang="pl-PL" sz="1800" dirty="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II</a:t>
                </a:r>
                <a:endParaRPr lang="pl-PL" sz="1800" dirty="0">
                  <a:latin typeface="Calibri" panose="020F0502020204030204" pitchFamily="34" charset="0"/>
                  <a:cs typeface="Calibri" panose="020F0502020204030204" pitchFamily="34" charset="0"/>
                </a:endParaRPr>
              </a:p>
            </p:txBody>
          </p:sp>
        </p:grpSp>
        <p:sp>
          <p:nvSpPr>
            <p:cNvPr id="10" name="pole tekstowe 9"/>
            <p:cNvSpPr txBox="1"/>
            <p:nvPr/>
          </p:nvSpPr>
          <p:spPr>
            <a:xfrm>
              <a:off x="7495103" y="1146727"/>
              <a:ext cx="1671507" cy="523220"/>
            </a:xfrm>
            <a:prstGeom prst="rect">
              <a:avLst/>
            </a:prstGeom>
            <a:noFill/>
            <a:ln w="38100">
              <a:solidFill>
                <a:schemeClr val="accent6">
                  <a:lumMod val="75000"/>
                </a:schemeClr>
              </a:solidFill>
            </a:ln>
          </p:spPr>
          <p:txBody>
            <a:bodyPr wrap="square" rtlCol="0">
              <a:spAutoFit/>
            </a:bodyPr>
            <a:lstStyle/>
            <a:p>
              <a:pPr algn="ctr"/>
              <a:r>
                <a:rPr lang="pl-PL" sz="1600" dirty="0" smtClean="0">
                  <a:latin typeface="Calibri" panose="020F0502020204030204" pitchFamily="34" charset="0"/>
                  <a:cs typeface="Calibri" panose="020F0502020204030204" pitchFamily="34" charset="0"/>
                </a:rPr>
                <a:t>EXAM  III 201/D6</a:t>
              </a:r>
              <a:endParaRPr lang="pl-PL" sz="1600" dirty="0">
                <a:latin typeface="Calibri" panose="020F0502020204030204" pitchFamily="34" charset="0"/>
                <a:cs typeface="Calibri" panose="020F0502020204030204" pitchFamily="34" charset="0"/>
              </a:endParaRPr>
            </a:p>
            <a:p>
              <a:pPr algn="ctr"/>
              <a:r>
                <a:rPr lang="pl-PL" sz="1200" dirty="0">
                  <a:latin typeface="Calibri" panose="020F0502020204030204" pitchFamily="34" charset="0"/>
                  <a:cs typeface="Calibri" panose="020F0502020204030204" pitchFamily="34" charset="0"/>
                </a:rPr>
                <a:t>t</a:t>
              </a:r>
              <a:r>
                <a:rPr lang="pl-PL" sz="1200" dirty="0" smtClean="0">
                  <a:latin typeface="Calibri" panose="020F0502020204030204" pitchFamily="34" charset="0"/>
                  <a:cs typeface="Calibri" panose="020F0502020204030204" pitchFamily="34" charset="0"/>
                </a:rPr>
                <a:t>o be </a:t>
              </a:r>
              <a:r>
                <a:rPr lang="pl-PL" sz="1200" dirty="0" err="1" smtClean="0">
                  <a:latin typeface="Calibri" panose="020F0502020204030204" pitchFamily="34" charset="0"/>
                  <a:cs typeface="Calibri" panose="020F0502020204030204" pitchFamily="34" charset="0"/>
                </a:rPr>
                <a:t>decided</a:t>
              </a:r>
              <a:endParaRPr lang="pl-PL" sz="1200" dirty="0">
                <a:latin typeface="Calibri" panose="020F0502020204030204" pitchFamily="34" charset="0"/>
                <a:cs typeface="Calibri" panose="020F0502020204030204" pitchFamily="34" charset="0"/>
              </a:endParaRPr>
            </a:p>
          </p:txBody>
        </p:sp>
        <p:cxnSp>
          <p:nvCxnSpPr>
            <p:cNvPr id="12" name="Łącznik łamany 11"/>
            <p:cNvCxnSpPr/>
            <p:nvPr/>
          </p:nvCxnSpPr>
          <p:spPr>
            <a:xfrm flipV="1">
              <a:off x="3776951" y="858695"/>
              <a:ext cx="2250053" cy="1888619"/>
            </a:xfrm>
            <a:prstGeom prst="bentConnector3">
              <a:avLst>
                <a:gd name="adj1" fmla="val 50000"/>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 name="Łącznik łamany 12"/>
            <p:cNvCxnSpPr>
              <a:endCxn id="10" idx="0"/>
            </p:cNvCxnSpPr>
            <p:nvPr/>
          </p:nvCxnSpPr>
          <p:spPr>
            <a:xfrm>
              <a:off x="4754647" y="632422"/>
              <a:ext cx="3576210" cy="514305"/>
            </a:xfrm>
            <a:prstGeom prst="bentConnector2">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 name="Łącznik łamany 13"/>
            <p:cNvCxnSpPr>
              <a:stCxn id="9" idx="2"/>
              <a:endCxn id="10" idx="2"/>
            </p:cNvCxnSpPr>
            <p:nvPr/>
          </p:nvCxnSpPr>
          <p:spPr>
            <a:xfrm rot="5400000" flipH="1" flipV="1">
              <a:off x="6891507" y="931313"/>
              <a:ext cx="700716" cy="2177983"/>
            </a:xfrm>
            <a:prstGeom prst="bentConnector3">
              <a:avLst>
                <a:gd name="adj1" fmla="val -32624"/>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p:cNvCxnSpPr>
              <a:stCxn id="6" idx="2"/>
            </p:cNvCxnSpPr>
            <p:nvPr/>
          </p:nvCxnSpPr>
          <p:spPr>
            <a:xfrm>
              <a:off x="3354744" y="2362507"/>
              <a:ext cx="13633" cy="1638801"/>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pole tekstowe 15"/>
            <p:cNvSpPr txBox="1"/>
            <p:nvPr/>
          </p:nvSpPr>
          <p:spPr>
            <a:xfrm>
              <a:off x="3700957" y="2812368"/>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17" name="pole tekstowe 16"/>
            <p:cNvSpPr txBox="1"/>
            <p:nvPr/>
          </p:nvSpPr>
          <p:spPr>
            <a:xfrm>
              <a:off x="2729304" y="4099474"/>
              <a:ext cx="1424172" cy="369332"/>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18" name="Łącznik prosty ze strzałką 17"/>
            <p:cNvCxnSpPr/>
            <p:nvPr/>
          </p:nvCxnSpPr>
          <p:spPr>
            <a:xfrm>
              <a:off x="5948259" y="2385557"/>
              <a:ext cx="0" cy="1151638"/>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6991047" y="2989449"/>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22" name="pole tekstowe 21"/>
            <p:cNvSpPr txBox="1"/>
            <p:nvPr/>
          </p:nvSpPr>
          <p:spPr>
            <a:xfrm>
              <a:off x="5547750" y="3471698"/>
              <a:ext cx="891591" cy="646331"/>
            </a:xfrm>
            <a:prstGeom prst="rect">
              <a:avLst/>
            </a:prstGeom>
            <a:noFill/>
          </p:spPr>
          <p:txBody>
            <a:bodyPr wrap="none" rtlCol="0">
              <a:spAutoFit/>
            </a:bodyPr>
            <a:lstStyle/>
            <a:p>
              <a:pPr algn="ctr"/>
              <a:r>
                <a:rPr lang="pl-PL" sz="1800" dirty="0" err="1" smtClean="0">
                  <a:solidFill>
                    <a:srgbClr val="FF0000"/>
                  </a:solidFill>
                  <a:latin typeface="Calibri" panose="020F0502020204030204" pitchFamily="34" charset="0"/>
                  <a:cs typeface="Calibri" panose="020F0502020204030204" pitchFamily="34" charset="0"/>
                </a:rPr>
                <a:t>Subject</a:t>
              </a:r>
              <a:endParaRPr lang="pl-PL" sz="1800" dirty="0" smtClean="0">
                <a:solidFill>
                  <a:srgbClr val="FF0000"/>
                </a:solidFill>
                <a:latin typeface="Calibri" panose="020F0502020204030204" pitchFamily="34" charset="0"/>
                <a:cs typeface="Calibri" panose="020F0502020204030204" pitchFamily="34" charset="0"/>
              </a:endParaRPr>
            </a:p>
            <a:p>
              <a:pPr algn="ctr"/>
              <a:r>
                <a:rPr lang="pl-PL" sz="1800" dirty="0" err="1">
                  <a:solidFill>
                    <a:srgbClr val="FF0000"/>
                  </a:solidFill>
                  <a:latin typeface="Calibri" panose="020F0502020204030204" pitchFamily="34" charset="0"/>
                  <a:cs typeface="Calibri" panose="020F0502020204030204" pitchFamily="34" charset="0"/>
                </a:rPr>
                <a:t>f</a:t>
              </a:r>
              <a:r>
                <a:rPr lang="pl-PL" sz="1800" dirty="0" err="1" smtClean="0">
                  <a:solidFill>
                    <a:srgbClr val="FF0000"/>
                  </a:solidFill>
                  <a:latin typeface="Calibri" panose="020F0502020204030204" pitchFamily="34" charset="0"/>
                  <a:cs typeface="Calibri" panose="020F0502020204030204" pitchFamily="34" charset="0"/>
                </a:rPr>
                <a:t>ailed</a:t>
              </a:r>
              <a:endParaRPr lang="pl-PL" sz="1800" dirty="0">
                <a:solidFill>
                  <a:srgbClr val="FF0000"/>
                </a:solidFill>
                <a:latin typeface="Calibri" panose="020F0502020204030204" pitchFamily="34" charset="0"/>
                <a:cs typeface="Calibri" panose="020F0502020204030204" pitchFamily="34" charset="0"/>
              </a:endParaRPr>
            </a:p>
          </p:txBody>
        </p:sp>
        <p:cxnSp>
          <p:nvCxnSpPr>
            <p:cNvPr id="25" name="Łącznik prosty 24"/>
            <p:cNvCxnSpPr/>
            <p:nvPr/>
          </p:nvCxnSpPr>
          <p:spPr bwMode="auto">
            <a:xfrm>
              <a:off x="6027005" y="858695"/>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28" name="Łącznik prosty ze strzałką 27"/>
            <p:cNvCxnSpPr>
              <a:endCxn id="5" idx="1"/>
            </p:cNvCxnSpPr>
            <p:nvPr/>
          </p:nvCxnSpPr>
          <p:spPr bwMode="auto">
            <a:xfrm>
              <a:off x="1830380" y="1419402"/>
              <a:ext cx="629000" cy="4324"/>
            </a:xfrm>
            <a:prstGeom prst="straightConnector1">
              <a:avLst/>
            </a:prstGeom>
            <a:solidFill>
              <a:schemeClr val="accent1"/>
            </a:solidFill>
            <a:ln w="22225" cap="flat" cmpd="sng" algn="ctr">
              <a:solidFill>
                <a:schemeClr val="tx1"/>
              </a:solidFill>
              <a:prstDash val="sysDash"/>
              <a:round/>
              <a:headEnd type="none" w="med" len="med"/>
              <a:tailEnd type="triangle"/>
            </a:ln>
            <a:effectLst/>
          </p:spPr>
        </p:cxnSp>
        <p:cxnSp>
          <p:nvCxnSpPr>
            <p:cNvPr id="30" name="Łącznik łamany 29"/>
            <p:cNvCxnSpPr>
              <a:stCxn id="3" idx="2"/>
              <a:endCxn id="6" idx="1"/>
            </p:cNvCxnSpPr>
            <p:nvPr/>
          </p:nvCxnSpPr>
          <p:spPr bwMode="auto">
            <a:xfrm rot="5400000" flipH="1" flipV="1">
              <a:off x="1633641" y="1522996"/>
              <a:ext cx="307715" cy="1340405"/>
            </a:xfrm>
            <a:prstGeom prst="bentConnector4">
              <a:avLst>
                <a:gd name="adj1" fmla="val -74290"/>
                <a:gd name="adj2" fmla="val 77122"/>
              </a:avLst>
            </a:prstGeom>
            <a:solidFill>
              <a:schemeClr val="accent1"/>
            </a:solidFill>
            <a:ln w="22225" cap="flat" cmpd="sng" algn="ctr">
              <a:solidFill>
                <a:schemeClr val="tx1"/>
              </a:solidFill>
              <a:prstDash val="sysDash"/>
              <a:round/>
              <a:headEnd type="none" w="med" len="med"/>
              <a:tailEnd type="triangle"/>
            </a:ln>
            <a:effectLst/>
          </p:spPr>
        </p:cxnSp>
        <p:sp>
          <p:nvSpPr>
            <p:cNvPr id="32" name="pole tekstowe 31"/>
            <p:cNvSpPr txBox="1"/>
            <p:nvPr/>
          </p:nvSpPr>
          <p:spPr>
            <a:xfrm>
              <a:off x="929969" y="3024332"/>
              <a:ext cx="1453732" cy="646331"/>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34" name="Łącznik łamany 33"/>
            <p:cNvCxnSpPr>
              <a:stCxn id="17" idx="3"/>
              <a:endCxn id="9" idx="1"/>
            </p:cNvCxnSpPr>
            <p:nvPr/>
          </p:nvCxnSpPr>
          <p:spPr bwMode="auto">
            <a:xfrm flipV="1">
              <a:off x="4153476" y="2047498"/>
              <a:ext cx="1102356" cy="2236642"/>
            </a:xfrm>
            <a:prstGeom prst="bentConnector3">
              <a:avLst>
                <a:gd name="adj1" fmla="val 50000"/>
              </a:avLst>
            </a:prstGeom>
            <a:solidFill>
              <a:schemeClr val="accent1"/>
            </a:solidFill>
            <a:ln w="22225" cap="flat" cmpd="sng" algn="ctr">
              <a:solidFill>
                <a:schemeClr val="tx1"/>
              </a:solidFill>
              <a:prstDash val="sysDash"/>
              <a:round/>
              <a:headEnd type="none" w="med" len="med"/>
              <a:tailEnd type="triangle"/>
            </a:ln>
            <a:effectLst/>
          </p:spPr>
        </p:cxnSp>
        <p:cxnSp>
          <p:nvCxnSpPr>
            <p:cNvPr id="39" name="Łącznik łamany 38"/>
            <p:cNvCxnSpPr>
              <a:stCxn id="3" idx="0"/>
            </p:cNvCxnSpPr>
            <p:nvPr/>
          </p:nvCxnSpPr>
          <p:spPr bwMode="auto">
            <a:xfrm rot="5400000" flipH="1" flipV="1">
              <a:off x="2682312" y="-925606"/>
              <a:ext cx="507319" cy="3637349"/>
            </a:xfrm>
            <a:prstGeom prst="bentConnector2">
              <a:avLst/>
            </a:prstGeom>
            <a:solidFill>
              <a:schemeClr val="accent1"/>
            </a:solidFill>
            <a:ln w="22225" cap="flat" cmpd="sng" algn="ctr">
              <a:solidFill>
                <a:schemeClr val="tx1"/>
              </a:solidFill>
              <a:prstDash val="sysDash"/>
              <a:round/>
              <a:headEnd type="none" w="med" len="med"/>
              <a:tailEnd type="triangle"/>
            </a:ln>
            <a:effectLst/>
          </p:spPr>
        </p:cxnSp>
        <p:cxnSp>
          <p:nvCxnSpPr>
            <p:cNvPr id="44" name="Łącznik prosty ze strzałką 43"/>
            <p:cNvCxnSpPr>
              <a:stCxn id="5" idx="0"/>
            </p:cNvCxnSpPr>
            <p:nvPr/>
          </p:nvCxnSpPr>
          <p:spPr bwMode="auto">
            <a:xfrm flipV="1">
              <a:off x="3356422" y="632423"/>
              <a:ext cx="0" cy="514304"/>
            </a:xfrm>
            <a:prstGeom prst="straightConnector1">
              <a:avLst/>
            </a:prstGeom>
            <a:solidFill>
              <a:schemeClr val="accent1"/>
            </a:solidFill>
            <a:ln w="22225" cap="flat" cmpd="sng" algn="ctr">
              <a:solidFill>
                <a:schemeClr val="tx1"/>
              </a:solidFill>
              <a:prstDash val="sysDash"/>
              <a:round/>
              <a:headEnd type="triangle" w="med" len="med"/>
              <a:tailEnd type="none"/>
            </a:ln>
            <a:effectLst/>
          </p:spPr>
        </p:cxnSp>
        <p:cxnSp>
          <p:nvCxnSpPr>
            <p:cNvPr id="37" name="Łącznik prosty 36"/>
            <p:cNvCxnSpPr/>
            <p:nvPr/>
          </p:nvCxnSpPr>
          <p:spPr bwMode="auto">
            <a:xfrm>
              <a:off x="3787565" y="2375787"/>
              <a:ext cx="637" cy="348379"/>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40" name="Łącznik prosty 39"/>
            <p:cNvCxnSpPr/>
            <p:nvPr/>
          </p:nvCxnSpPr>
          <p:spPr bwMode="auto">
            <a:xfrm>
              <a:off x="4901978" y="632422"/>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grpSp>
    </p:spTree>
    <p:extLst>
      <p:ext uri="{BB962C8B-B14F-4D97-AF65-F5344CB8AC3E}">
        <p14:creationId xmlns:p14="http://schemas.microsoft.com/office/powerpoint/2010/main" val="2768213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755576" y="0"/>
            <a:ext cx="7973658" cy="1692771"/>
          </a:xfrm>
          <a:prstGeom prst="rect">
            <a:avLst/>
          </a:prstGeom>
          <a:noFill/>
          <a:ln w="9525">
            <a:noFill/>
            <a:miter lim="800000"/>
            <a:headEnd/>
            <a:tailEnd/>
          </a:ln>
        </p:spPr>
        <p:txBody>
          <a:bodyPr wrap="none">
            <a:spAutoFit/>
          </a:bodyPr>
          <a:lstStyle/>
          <a:p>
            <a:r>
              <a:rPr kumimoji="1" lang="pl-PL" sz="6000" dirty="0" err="1">
                <a:solidFill>
                  <a:schemeClr val="tx2"/>
                </a:solidFill>
              </a:rPr>
              <a:t>Lecture</a:t>
            </a:r>
            <a:r>
              <a:rPr kumimoji="1" lang="pl-PL" sz="6000" dirty="0">
                <a:solidFill>
                  <a:schemeClr val="tx2"/>
                </a:solidFill>
              </a:rPr>
              <a:t> </a:t>
            </a:r>
            <a:r>
              <a:rPr kumimoji="1" lang="pl-PL" sz="6000" dirty="0" err="1" smtClean="0">
                <a:solidFill>
                  <a:schemeClr val="tx2"/>
                </a:solidFill>
              </a:rPr>
              <a:t>Syllabus</a:t>
            </a:r>
            <a:r>
              <a:rPr kumimoji="1" lang="pl-PL" sz="6000" dirty="0" smtClean="0">
                <a:solidFill>
                  <a:schemeClr val="tx2"/>
                </a:solidFill>
              </a:rPr>
              <a:t/>
            </a:r>
            <a:br>
              <a:rPr kumimoji="1" lang="pl-PL" sz="6000" dirty="0" smtClean="0">
                <a:solidFill>
                  <a:schemeClr val="tx2"/>
                </a:solidFill>
              </a:rPr>
            </a:br>
            <a:r>
              <a:rPr kumimoji="1" lang="pl-PL" sz="4400" dirty="0" smtClean="0">
                <a:solidFill>
                  <a:schemeClr val="tx2"/>
                </a:solidFill>
              </a:rPr>
              <a:t>(1st part – „</a:t>
            </a:r>
            <a:r>
              <a:rPr kumimoji="1" lang="pl-PL" sz="4400" u="sng" dirty="0" err="1" smtClean="0">
                <a:solidFill>
                  <a:srgbClr val="336600"/>
                </a:solidFill>
              </a:rPr>
              <a:t>Signals</a:t>
            </a:r>
            <a:r>
              <a:rPr kumimoji="1" lang="pl-PL" sz="4400" dirty="0" smtClean="0">
                <a:solidFill>
                  <a:schemeClr val="tx2"/>
                </a:solidFill>
              </a:rPr>
              <a:t> &amp; Systems”)</a:t>
            </a:r>
            <a:endParaRPr lang="pl-PL" dirty="0"/>
          </a:p>
        </p:txBody>
      </p:sp>
      <p:sp>
        <p:nvSpPr>
          <p:cNvPr id="4099" name="Text Box 3"/>
          <p:cNvSpPr txBox="1">
            <a:spLocks noChangeArrowheads="1"/>
          </p:cNvSpPr>
          <p:nvPr/>
        </p:nvSpPr>
        <p:spPr bwMode="auto">
          <a:xfrm>
            <a:off x="4499992" y="2132856"/>
            <a:ext cx="3969548" cy="3995966"/>
          </a:xfrm>
          <a:prstGeom prst="rect">
            <a:avLst/>
          </a:prstGeom>
          <a:noFill/>
          <a:ln w="9525">
            <a:noFill/>
            <a:miter lim="800000"/>
            <a:headEnd/>
            <a:tailEnd/>
          </a:ln>
        </p:spPr>
        <p:txBody>
          <a:bodyPr wrap="none">
            <a:spAutoFit/>
          </a:bodyPr>
          <a:lstStyle/>
          <a:p>
            <a:pPr>
              <a:spcBef>
                <a:spcPct val="70000"/>
              </a:spcBef>
              <a:buFontTx/>
              <a:buChar char="•"/>
            </a:pPr>
            <a:r>
              <a:rPr lang="pl-PL" sz="2000" dirty="0">
                <a:solidFill>
                  <a:srgbClr val="336600"/>
                </a:solidFill>
              </a:rPr>
              <a:t> </a:t>
            </a:r>
            <a:r>
              <a:rPr lang="pl-PL" sz="2000" dirty="0" smtClean="0">
                <a:solidFill>
                  <a:srgbClr val="336600"/>
                </a:solidFill>
              </a:rPr>
              <a:t>00_Signals Systems</a:t>
            </a:r>
          </a:p>
          <a:p>
            <a:pPr>
              <a:spcBef>
                <a:spcPts val="725"/>
              </a:spcBef>
              <a:buFontTx/>
              <a:buChar char="•"/>
            </a:pPr>
            <a:r>
              <a:rPr lang="pl-PL" sz="2000" dirty="0" smtClean="0">
                <a:solidFill>
                  <a:srgbClr val="336600"/>
                </a:solidFill>
              </a:rPr>
              <a:t> 01_ </a:t>
            </a:r>
            <a:r>
              <a:rPr lang="pl-PL" sz="2000" dirty="0" err="1" smtClean="0">
                <a:solidFill>
                  <a:srgbClr val="336600"/>
                </a:solidFill>
              </a:rPr>
              <a:t>Signals</a:t>
            </a:r>
            <a:r>
              <a:rPr lang="pl-PL" sz="2000" dirty="0" smtClean="0">
                <a:solidFill>
                  <a:srgbClr val="336600"/>
                </a:solidFill>
              </a:rPr>
              <a:t> Systems </a:t>
            </a:r>
            <a:r>
              <a:rPr lang="pl-PL" sz="2000" dirty="0" err="1" smtClean="0">
                <a:solidFill>
                  <a:srgbClr val="336600"/>
                </a:solidFill>
              </a:rPr>
              <a:t>Introduction</a:t>
            </a:r>
            <a:endParaRPr lang="pl-PL" sz="2000" dirty="0">
              <a:solidFill>
                <a:srgbClr val="336600"/>
              </a:solidFill>
            </a:endParaRPr>
          </a:p>
          <a:p>
            <a:pPr>
              <a:spcBef>
                <a:spcPts val="725"/>
              </a:spcBef>
              <a:buFontTx/>
              <a:buChar char="•"/>
            </a:pPr>
            <a:r>
              <a:rPr lang="pl-PL" sz="2000" dirty="0">
                <a:solidFill>
                  <a:srgbClr val="336600"/>
                </a:solidFill>
              </a:rPr>
              <a:t> </a:t>
            </a:r>
            <a:r>
              <a:rPr lang="pl-PL" sz="2000" dirty="0" smtClean="0">
                <a:solidFill>
                  <a:srgbClr val="336600"/>
                </a:solidFill>
              </a:rPr>
              <a:t>02_Linear systems </a:t>
            </a:r>
            <a:r>
              <a:rPr lang="pl-PL" sz="2000" dirty="0" err="1" smtClean="0">
                <a:solidFill>
                  <a:srgbClr val="336600"/>
                </a:solidFill>
              </a:rPr>
              <a:t>signals</a:t>
            </a:r>
            <a:endParaRPr lang="pl-PL" sz="2000" dirty="0">
              <a:solidFill>
                <a:srgbClr val="D60093"/>
              </a:solidFill>
            </a:endParaRPr>
          </a:p>
          <a:p>
            <a:pPr>
              <a:spcBef>
                <a:spcPct val="30000"/>
              </a:spcBef>
              <a:buFontTx/>
              <a:buChar char="•"/>
            </a:pPr>
            <a:r>
              <a:rPr lang="pl-PL" sz="2000" dirty="0" smtClean="0">
                <a:solidFill>
                  <a:srgbClr val="336600"/>
                </a:solidFill>
              </a:rPr>
              <a:t> 03_Fourier </a:t>
            </a:r>
            <a:r>
              <a:rPr lang="pl-PL" sz="2000" dirty="0" err="1" smtClean="0">
                <a:solidFill>
                  <a:srgbClr val="336600"/>
                </a:solidFill>
              </a:rPr>
              <a:t>transform</a:t>
            </a:r>
            <a:r>
              <a:rPr lang="pl-PL" sz="2000" dirty="0" smtClean="0">
                <a:solidFill>
                  <a:srgbClr val="336600"/>
                </a:solidFill>
              </a:rPr>
              <a:t> </a:t>
            </a:r>
            <a:r>
              <a:rPr lang="pl-PL" sz="2000" dirty="0" err="1" smtClean="0">
                <a:solidFill>
                  <a:srgbClr val="336600"/>
                </a:solidFill>
              </a:rPr>
              <a:t>properties</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04_Signal </a:t>
            </a:r>
            <a:r>
              <a:rPr lang="pl-PL" sz="2000" dirty="0" err="1" smtClean="0">
                <a:solidFill>
                  <a:srgbClr val="336600"/>
                </a:solidFill>
              </a:rPr>
              <a:t>filtering</a:t>
            </a:r>
            <a:endParaRPr lang="pl-PL" sz="2000" dirty="0">
              <a:solidFill>
                <a:srgbClr val="336600"/>
              </a:solidFill>
            </a:endParaRPr>
          </a:p>
          <a:p>
            <a:pPr>
              <a:spcBef>
                <a:spcPct val="30000"/>
              </a:spcBef>
              <a:buFontTx/>
              <a:buChar char="•"/>
            </a:pPr>
            <a:r>
              <a:rPr lang="pl-PL" sz="2000" dirty="0">
                <a:solidFill>
                  <a:srgbClr val="336600"/>
                </a:solidFill>
              </a:rPr>
              <a:t> </a:t>
            </a:r>
            <a:r>
              <a:rPr lang="pl-PL" sz="2000" dirty="0" smtClean="0">
                <a:solidFill>
                  <a:srgbClr val="336600"/>
                </a:solidFill>
              </a:rPr>
              <a:t>05_Signal </a:t>
            </a:r>
            <a:r>
              <a:rPr lang="pl-PL" sz="2000" dirty="0" err="1" smtClean="0">
                <a:solidFill>
                  <a:srgbClr val="336600"/>
                </a:solidFill>
              </a:rPr>
              <a:t>sampling</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06_Power </a:t>
            </a:r>
            <a:r>
              <a:rPr lang="pl-PL" sz="2000" dirty="0" err="1" smtClean="0">
                <a:solidFill>
                  <a:srgbClr val="336600"/>
                </a:solidFill>
              </a:rPr>
              <a:t>properties</a:t>
            </a:r>
            <a:r>
              <a:rPr lang="pl-PL" sz="2000" dirty="0" smtClean="0">
                <a:solidFill>
                  <a:srgbClr val="336600"/>
                </a:solidFill>
              </a:rPr>
              <a:t> of </a:t>
            </a:r>
            <a:r>
              <a:rPr lang="pl-PL" sz="2000" dirty="0" err="1" smtClean="0">
                <a:solidFill>
                  <a:srgbClr val="336600"/>
                </a:solidFill>
              </a:rPr>
              <a:t>signals</a:t>
            </a:r>
            <a:endParaRPr lang="pl-PL" sz="2000" dirty="0" smtClean="0">
              <a:solidFill>
                <a:srgbClr val="336600"/>
              </a:solidFill>
            </a:endParaRPr>
          </a:p>
          <a:p>
            <a:pPr>
              <a:spcBef>
                <a:spcPct val="30000"/>
              </a:spcBef>
            </a:pPr>
            <a:r>
              <a:rPr lang="pl-PL" sz="2000" dirty="0" smtClean="0">
                <a:solidFill>
                  <a:srgbClr val="C00000"/>
                </a:solidFill>
              </a:rPr>
              <a:t>TEST #1</a:t>
            </a:r>
            <a:endParaRPr lang="pl-PL" sz="2000" dirty="0">
              <a:solidFill>
                <a:srgbClr val="C00000"/>
              </a:solidFill>
            </a:endParaRPr>
          </a:p>
          <a:p>
            <a:pPr>
              <a:spcBef>
                <a:spcPct val="30000"/>
              </a:spcBef>
              <a:buFontTx/>
              <a:buChar char="•"/>
            </a:pPr>
            <a:r>
              <a:rPr lang="pl-PL" sz="2000" dirty="0">
                <a:solidFill>
                  <a:srgbClr val="336600"/>
                </a:solidFill>
              </a:rPr>
              <a:t> </a:t>
            </a:r>
            <a:r>
              <a:rPr lang="pl-PL" sz="2000" dirty="0" smtClean="0">
                <a:solidFill>
                  <a:srgbClr val="336600"/>
                </a:solidFill>
              </a:rPr>
              <a:t>07_Random </a:t>
            </a:r>
            <a:r>
              <a:rPr lang="pl-PL" sz="2000" dirty="0" err="1" smtClean="0">
                <a:solidFill>
                  <a:srgbClr val="336600"/>
                </a:solidFill>
              </a:rPr>
              <a:t>signals</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08_Noise in </a:t>
            </a:r>
            <a:r>
              <a:rPr lang="pl-PL" sz="2000" dirty="0" err="1" smtClean="0">
                <a:solidFill>
                  <a:srgbClr val="336600"/>
                </a:solidFill>
              </a:rPr>
              <a:t>transmission</a:t>
            </a:r>
            <a:r>
              <a:rPr lang="pl-PL" sz="2000" dirty="0" smtClean="0">
                <a:solidFill>
                  <a:srgbClr val="336600"/>
                </a:solidFill>
              </a:rPr>
              <a:t> </a:t>
            </a:r>
            <a:r>
              <a:rPr lang="pl-PL" sz="2000" dirty="0" err="1" smtClean="0">
                <a:solidFill>
                  <a:srgbClr val="336600"/>
                </a:solidFill>
              </a:rPr>
              <a:t>systems</a:t>
            </a:r>
            <a:endParaRPr lang="pl-PL" sz="2000" dirty="0">
              <a:solidFill>
                <a:srgbClr val="D60093"/>
              </a:solidFill>
            </a:endParaRPr>
          </a:p>
        </p:txBody>
      </p:sp>
      <p:sp>
        <p:nvSpPr>
          <p:cNvPr id="4100"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4101" name="Nawias klamrowy otwierający 4"/>
          <p:cNvSpPr>
            <a:spLocks/>
          </p:cNvSpPr>
          <p:nvPr/>
        </p:nvSpPr>
        <p:spPr bwMode="auto">
          <a:xfrm>
            <a:off x="2987105" y="2132856"/>
            <a:ext cx="1441450" cy="3888432"/>
          </a:xfrm>
          <a:prstGeom prst="leftBrace">
            <a:avLst>
              <a:gd name="adj1" fmla="val 8326"/>
              <a:gd name="adj2" fmla="val 50000"/>
            </a:avLst>
          </a:prstGeom>
          <a:noFill/>
          <a:ln w="31750" algn="ctr">
            <a:solidFill>
              <a:schemeClr val="tx1"/>
            </a:solidFill>
            <a:round/>
            <a:headEnd/>
            <a:tailEnd/>
          </a:ln>
        </p:spPr>
        <p:txBody>
          <a:bodyPr/>
          <a:lstStyle/>
          <a:p>
            <a:endParaRPr lang="pl-PL"/>
          </a:p>
        </p:txBody>
      </p:sp>
      <p:sp>
        <p:nvSpPr>
          <p:cNvPr id="4102" name="pole tekstowe 5"/>
          <p:cNvSpPr txBox="1">
            <a:spLocks noChangeArrowheads="1"/>
          </p:cNvSpPr>
          <p:nvPr/>
        </p:nvSpPr>
        <p:spPr bwMode="auto">
          <a:xfrm>
            <a:off x="1117700" y="3661573"/>
            <a:ext cx="1877437" cy="830997"/>
          </a:xfrm>
          <a:prstGeom prst="rect">
            <a:avLst/>
          </a:prstGeom>
          <a:noFill/>
          <a:ln w="31750">
            <a:solidFill>
              <a:schemeClr val="tx1"/>
            </a:solidFill>
            <a:miter lim="800000"/>
            <a:headEnd/>
            <a:tailEnd/>
          </a:ln>
        </p:spPr>
        <p:txBody>
          <a:bodyPr wrap="none">
            <a:spAutoFit/>
          </a:bodyPr>
          <a:lstStyle/>
          <a:p>
            <a:r>
              <a:rPr lang="pl-PL" dirty="0" err="1"/>
              <a:t>Files</a:t>
            </a:r>
            <a:r>
              <a:rPr lang="pl-PL" dirty="0"/>
              <a:t>:</a:t>
            </a:r>
          </a:p>
          <a:p>
            <a:r>
              <a:rPr lang="pl-PL" dirty="0" smtClean="0"/>
              <a:t>00_... </a:t>
            </a:r>
            <a:r>
              <a:rPr lang="pl-PL" dirty="0"/>
              <a:t>– </a:t>
            </a:r>
            <a:r>
              <a:rPr lang="pl-PL" dirty="0" smtClean="0"/>
              <a:t>08_...</a:t>
            </a:r>
            <a:endParaRPr lang="pl-PL"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2</a:t>
            </a:fld>
            <a:endParaRPr lang="pl-P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949128" y="0"/>
            <a:ext cx="8194872" cy="1692771"/>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kumimoji="1" lang="pl-PL" sz="6000" dirty="0" err="1">
                <a:solidFill>
                  <a:schemeClr val="tx2"/>
                </a:solidFill>
              </a:rPr>
              <a:t>Lecture</a:t>
            </a:r>
            <a:r>
              <a:rPr kumimoji="1" lang="pl-PL" sz="6000" dirty="0">
                <a:solidFill>
                  <a:schemeClr val="tx2"/>
                </a:solidFill>
              </a:rPr>
              <a:t> </a:t>
            </a:r>
            <a:r>
              <a:rPr kumimoji="1" lang="pl-PL" sz="6000" dirty="0" err="1" smtClean="0">
                <a:solidFill>
                  <a:schemeClr val="tx2"/>
                </a:solidFill>
              </a:rPr>
              <a:t>Syllabus</a:t>
            </a:r>
            <a:r>
              <a:rPr kumimoji="1" lang="pl-PL" sz="6000" dirty="0" smtClean="0">
                <a:solidFill>
                  <a:schemeClr val="tx2"/>
                </a:solidFill>
              </a:rPr>
              <a:t/>
            </a:r>
            <a:br>
              <a:rPr kumimoji="1" lang="pl-PL" sz="6000" dirty="0" smtClean="0">
                <a:solidFill>
                  <a:schemeClr val="tx2"/>
                </a:solidFill>
              </a:rPr>
            </a:br>
            <a:r>
              <a:rPr kumimoji="1" lang="pl-PL" sz="4400" dirty="0" smtClean="0">
                <a:solidFill>
                  <a:schemeClr val="tx2"/>
                </a:solidFill>
              </a:rPr>
              <a:t>(2nd part – „</a:t>
            </a:r>
            <a:r>
              <a:rPr kumimoji="1" lang="pl-PL" sz="4400" dirty="0" err="1" smtClean="0">
                <a:solidFill>
                  <a:schemeClr val="tx2"/>
                </a:solidFill>
              </a:rPr>
              <a:t>Signals</a:t>
            </a:r>
            <a:r>
              <a:rPr kumimoji="1" lang="pl-PL" sz="4400" dirty="0" smtClean="0">
                <a:solidFill>
                  <a:schemeClr val="tx2"/>
                </a:solidFill>
              </a:rPr>
              <a:t> &amp; </a:t>
            </a:r>
            <a:r>
              <a:rPr kumimoji="1" lang="pl-PL" sz="4400" u="sng" dirty="0" smtClean="0">
                <a:solidFill>
                  <a:srgbClr val="336600"/>
                </a:solidFill>
              </a:rPr>
              <a:t>Systems</a:t>
            </a:r>
            <a:r>
              <a:rPr kumimoji="1" lang="pl-PL" sz="4400" dirty="0" smtClean="0">
                <a:solidFill>
                  <a:schemeClr val="tx2"/>
                </a:solidFill>
              </a:rPr>
              <a:t>”)</a:t>
            </a:r>
            <a:endParaRPr lang="pl-PL" dirty="0"/>
          </a:p>
        </p:txBody>
      </p:sp>
      <p:sp>
        <p:nvSpPr>
          <p:cNvPr id="3" name="Text Box 3"/>
          <p:cNvSpPr txBox="1">
            <a:spLocks noChangeArrowheads="1"/>
          </p:cNvSpPr>
          <p:nvPr/>
        </p:nvSpPr>
        <p:spPr bwMode="auto">
          <a:xfrm>
            <a:off x="3923928" y="2852936"/>
            <a:ext cx="5040354" cy="3195747"/>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pPr>
              <a:spcBef>
                <a:spcPct val="70000"/>
              </a:spcBef>
              <a:buFontTx/>
              <a:buChar char="•"/>
            </a:pPr>
            <a:r>
              <a:rPr lang="pl-PL" sz="2000" dirty="0">
                <a:solidFill>
                  <a:srgbClr val="336600"/>
                </a:solidFill>
              </a:rPr>
              <a:t> </a:t>
            </a:r>
            <a:r>
              <a:rPr lang="pl-PL" sz="2000" dirty="0" smtClean="0">
                <a:solidFill>
                  <a:srgbClr val="336600"/>
                </a:solidFill>
              </a:rPr>
              <a:t>09_Amplitude and </a:t>
            </a:r>
            <a:r>
              <a:rPr lang="pl-PL" sz="2000" dirty="0" err="1" smtClean="0">
                <a:solidFill>
                  <a:srgbClr val="336600"/>
                </a:solidFill>
              </a:rPr>
              <a:t>Frequency</a:t>
            </a:r>
            <a:r>
              <a:rPr lang="pl-PL" sz="2000" dirty="0" smtClean="0">
                <a:solidFill>
                  <a:srgbClr val="336600"/>
                </a:solidFill>
              </a:rPr>
              <a:t> </a:t>
            </a:r>
            <a:r>
              <a:rPr lang="pl-PL" sz="2000" dirty="0" err="1" smtClean="0">
                <a:solidFill>
                  <a:srgbClr val="336600"/>
                </a:solidFill>
              </a:rPr>
              <a:t>Modulations</a:t>
            </a:r>
            <a:endParaRPr lang="pl-PL" sz="2000" dirty="0" smtClean="0">
              <a:solidFill>
                <a:srgbClr val="336600"/>
              </a:solidFill>
            </a:endParaRPr>
          </a:p>
          <a:p>
            <a:pPr>
              <a:spcBef>
                <a:spcPts val="725"/>
              </a:spcBef>
              <a:buFontTx/>
              <a:buChar char="•"/>
            </a:pPr>
            <a:r>
              <a:rPr lang="pl-PL" sz="2000" dirty="0" smtClean="0">
                <a:solidFill>
                  <a:srgbClr val="336600"/>
                </a:solidFill>
              </a:rPr>
              <a:t> 10_ AM and FM </a:t>
            </a:r>
            <a:r>
              <a:rPr lang="pl-PL" sz="2000" dirty="0" err="1" smtClean="0">
                <a:solidFill>
                  <a:srgbClr val="336600"/>
                </a:solidFill>
              </a:rPr>
              <a:t>Noise</a:t>
            </a:r>
            <a:r>
              <a:rPr lang="pl-PL" sz="2000" dirty="0" smtClean="0">
                <a:solidFill>
                  <a:srgbClr val="336600"/>
                </a:solidFill>
              </a:rPr>
              <a:t> </a:t>
            </a:r>
            <a:r>
              <a:rPr lang="pl-PL" sz="2000" dirty="0" err="1" smtClean="0">
                <a:solidFill>
                  <a:srgbClr val="336600"/>
                </a:solidFill>
              </a:rPr>
              <a:t>Immunity</a:t>
            </a:r>
            <a:endParaRPr lang="pl-PL" sz="2000" dirty="0">
              <a:solidFill>
                <a:srgbClr val="336600"/>
              </a:solidFill>
            </a:endParaRPr>
          </a:p>
          <a:p>
            <a:pPr>
              <a:spcBef>
                <a:spcPts val="725"/>
              </a:spcBef>
              <a:buFontTx/>
              <a:buChar char="•"/>
            </a:pPr>
            <a:r>
              <a:rPr lang="pl-PL" sz="2000" dirty="0">
                <a:solidFill>
                  <a:srgbClr val="336600"/>
                </a:solidFill>
              </a:rPr>
              <a:t> </a:t>
            </a:r>
            <a:r>
              <a:rPr lang="pl-PL" sz="2000" dirty="0" smtClean="0">
                <a:solidFill>
                  <a:srgbClr val="336600"/>
                </a:solidFill>
              </a:rPr>
              <a:t>11_Pulse </a:t>
            </a:r>
            <a:r>
              <a:rPr lang="pl-PL" sz="2000" dirty="0" err="1" smtClean="0">
                <a:solidFill>
                  <a:srgbClr val="336600"/>
                </a:solidFill>
              </a:rPr>
              <a:t>Amplitude</a:t>
            </a:r>
            <a:r>
              <a:rPr lang="pl-PL" sz="2000" dirty="0" smtClean="0">
                <a:solidFill>
                  <a:srgbClr val="336600"/>
                </a:solidFill>
              </a:rPr>
              <a:t> </a:t>
            </a:r>
            <a:r>
              <a:rPr lang="pl-PL" sz="2000" dirty="0" err="1" smtClean="0">
                <a:solidFill>
                  <a:srgbClr val="336600"/>
                </a:solidFill>
              </a:rPr>
              <a:t>Modulation</a:t>
            </a:r>
            <a:endParaRPr lang="pl-PL" sz="2000" dirty="0">
              <a:solidFill>
                <a:srgbClr val="D60093"/>
              </a:solidFill>
            </a:endParaRPr>
          </a:p>
          <a:p>
            <a:pPr>
              <a:spcBef>
                <a:spcPct val="30000"/>
              </a:spcBef>
              <a:buFontTx/>
              <a:buChar char="•"/>
            </a:pPr>
            <a:r>
              <a:rPr lang="pl-PL" sz="2000" dirty="0" smtClean="0">
                <a:solidFill>
                  <a:srgbClr val="336600"/>
                </a:solidFill>
              </a:rPr>
              <a:t> 12_Intersymbol </a:t>
            </a:r>
            <a:r>
              <a:rPr lang="pl-PL" sz="2000" dirty="0" err="1" smtClean="0">
                <a:solidFill>
                  <a:srgbClr val="336600"/>
                </a:solidFill>
              </a:rPr>
              <a:t>Interference</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13_Transmission </a:t>
            </a:r>
            <a:r>
              <a:rPr lang="pl-PL" sz="2000" dirty="0" err="1" smtClean="0">
                <a:solidFill>
                  <a:srgbClr val="336600"/>
                </a:solidFill>
              </a:rPr>
              <a:t>Codes</a:t>
            </a:r>
            <a:endParaRPr lang="pl-PL" sz="2000" dirty="0">
              <a:solidFill>
                <a:srgbClr val="336600"/>
              </a:solidFill>
            </a:endParaRPr>
          </a:p>
          <a:p>
            <a:pPr>
              <a:spcBef>
                <a:spcPct val="30000"/>
              </a:spcBef>
              <a:buFontTx/>
              <a:buChar char="•"/>
            </a:pPr>
            <a:r>
              <a:rPr lang="pl-PL" sz="2000" dirty="0">
                <a:solidFill>
                  <a:srgbClr val="336600"/>
                </a:solidFill>
              </a:rPr>
              <a:t> </a:t>
            </a:r>
            <a:r>
              <a:rPr lang="pl-PL" sz="2000" dirty="0" smtClean="0">
                <a:solidFill>
                  <a:schemeClr val="tx2"/>
                </a:solidFill>
              </a:rPr>
              <a:t>14_Pulse </a:t>
            </a:r>
            <a:r>
              <a:rPr lang="pl-PL" sz="2000" dirty="0" err="1" smtClean="0">
                <a:solidFill>
                  <a:schemeClr val="tx2"/>
                </a:solidFill>
              </a:rPr>
              <a:t>Code</a:t>
            </a:r>
            <a:r>
              <a:rPr lang="pl-PL" sz="2000" dirty="0" smtClean="0">
                <a:solidFill>
                  <a:schemeClr val="tx2"/>
                </a:solidFill>
              </a:rPr>
              <a:t> </a:t>
            </a:r>
            <a:r>
              <a:rPr lang="pl-PL" sz="2000" dirty="0" err="1" smtClean="0">
                <a:solidFill>
                  <a:schemeClr val="tx2"/>
                </a:solidFill>
              </a:rPr>
              <a:t>Modulation</a:t>
            </a:r>
            <a:endParaRPr lang="pl-PL" sz="2000" dirty="0" smtClean="0">
              <a:solidFill>
                <a:schemeClr val="tx2"/>
              </a:solidFill>
            </a:endParaRPr>
          </a:p>
          <a:p>
            <a:pPr>
              <a:spcBef>
                <a:spcPct val="30000"/>
              </a:spcBef>
              <a:buFontTx/>
              <a:buChar char="•"/>
            </a:pPr>
            <a:r>
              <a:rPr lang="pl-PL" sz="2000" dirty="0">
                <a:solidFill>
                  <a:schemeClr val="tx2"/>
                </a:solidFill>
              </a:rPr>
              <a:t> </a:t>
            </a:r>
            <a:r>
              <a:rPr lang="pl-PL" sz="2000" dirty="0" smtClean="0">
                <a:solidFill>
                  <a:schemeClr val="tx2"/>
                </a:solidFill>
              </a:rPr>
              <a:t>15_Keying</a:t>
            </a:r>
          </a:p>
          <a:p>
            <a:pPr>
              <a:spcBef>
                <a:spcPct val="30000"/>
              </a:spcBef>
            </a:pPr>
            <a:r>
              <a:rPr lang="pl-PL" sz="2000" dirty="0" smtClean="0">
                <a:solidFill>
                  <a:srgbClr val="C00000"/>
                </a:solidFill>
              </a:rPr>
              <a:t>TEST #2</a:t>
            </a:r>
          </a:p>
        </p:txBody>
      </p:sp>
      <p:sp>
        <p:nvSpPr>
          <p:cNvPr id="4" name="Text Box 4"/>
          <p:cNvSpPr txBox="1">
            <a:spLocks noChangeArrowheads="1"/>
          </p:cNvSpPr>
          <p:nvPr/>
        </p:nvSpPr>
        <p:spPr bwMode="auto">
          <a:xfrm>
            <a:off x="6213352" y="6553200"/>
            <a:ext cx="3119765" cy="307777"/>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lang="pl-PL" sz="1400" dirty="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 name="Nawias klamrowy otwierający 4"/>
          <p:cNvSpPr>
            <a:spLocks/>
          </p:cNvSpPr>
          <p:nvPr/>
        </p:nvSpPr>
        <p:spPr bwMode="auto">
          <a:xfrm>
            <a:off x="2893344" y="2708920"/>
            <a:ext cx="1441450" cy="3240360"/>
          </a:xfrm>
          <a:prstGeom prst="leftBrace">
            <a:avLst>
              <a:gd name="adj1" fmla="val 8326"/>
              <a:gd name="adj2" fmla="val 50000"/>
            </a:avLst>
          </a:prstGeom>
          <a:noFill/>
          <a:ln w="31750" algn="ctr">
            <a:solidFill>
              <a:schemeClr val="tx1"/>
            </a:solidFill>
            <a:round/>
            <a:headEnd/>
            <a:tailEnd/>
          </a:ln>
        </p:spPr>
        <p:txBody>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endParaRPr lang="pl-PL"/>
          </a:p>
        </p:txBody>
      </p:sp>
      <p:sp>
        <p:nvSpPr>
          <p:cNvPr id="6" name="pole tekstowe 5"/>
          <p:cNvSpPr txBox="1">
            <a:spLocks noChangeArrowheads="1"/>
          </p:cNvSpPr>
          <p:nvPr/>
        </p:nvSpPr>
        <p:spPr bwMode="auto">
          <a:xfrm>
            <a:off x="949128" y="3913601"/>
            <a:ext cx="1877437" cy="830997"/>
          </a:xfrm>
          <a:prstGeom prst="rect">
            <a:avLst/>
          </a:prstGeom>
          <a:noFill/>
          <a:ln w="31750">
            <a:solidFill>
              <a:schemeClr val="tx1"/>
            </a:solid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lang="pl-PL" dirty="0" err="1"/>
              <a:t>Files</a:t>
            </a:r>
            <a:r>
              <a:rPr lang="pl-PL" dirty="0"/>
              <a:t>:</a:t>
            </a:r>
          </a:p>
          <a:p>
            <a:r>
              <a:rPr lang="pl-PL" dirty="0" smtClean="0"/>
              <a:t>09_... </a:t>
            </a:r>
            <a:r>
              <a:rPr lang="pl-PL" dirty="0"/>
              <a:t>– </a:t>
            </a:r>
            <a:r>
              <a:rPr lang="pl-PL" dirty="0" smtClean="0"/>
              <a:t>15_...</a:t>
            </a:r>
            <a:endParaRPr lang="pl-PL" dirty="0"/>
          </a:p>
        </p:txBody>
      </p:sp>
      <p:sp>
        <p:nvSpPr>
          <p:cNvPr id="7" name="Symbol zastępczy numeru slajdu 6"/>
          <p:cNvSpPr>
            <a:spLocks noGrp="1"/>
          </p:cNvSpPr>
          <p:nvPr>
            <p:ph type="sldNum" sz="quarter" idx="12"/>
          </p:nvPr>
        </p:nvSpPr>
        <p:spPr/>
        <p:txBody>
          <a:bodyPr/>
          <a:lstStyle/>
          <a:p>
            <a:pPr>
              <a:defRPr/>
            </a:pPr>
            <a:fld id="{C9915BAB-947A-4B8C-96E6-989680C677E5}" type="slidenum">
              <a:rPr lang="pl-PL" smtClean="0"/>
              <a:pPr>
                <a:defRPr/>
              </a:pPr>
              <a:t>3</a:t>
            </a:fld>
            <a:endParaRPr lang="pl-P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331640" y="188640"/>
            <a:ext cx="4472122" cy="1015663"/>
          </a:xfrm>
          <a:prstGeom prst="rect">
            <a:avLst/>
          </a:prstGeom>
          <a:noFill/>
          <a:ln w="9525">
            <a:noFill/>
            <a:miter lim="800000"/>
            <a:headEnd/>
            <a:tailEnd/>
          </a:ln>
        </p:spPr>
        <p:txBody>
          <a:bodyPr wrap="none">
            <a:spAutoFit/>
          </a:bodyPr>
          <a:lstStyle/>
          <a:p>
            <a:r>
              <a:rPr kumimoji="1" lang="pl-PL" sz="6000" dirty="0" err="1" smtClean="0">
                <a:solidFill>
                  <a:schemeClr val="tx2"/>
                </a:solidFill>
              </a:rPr>
              <a:t>Prerequisites</a:t>
            </a:r>
            <a:endParaRPr lang="pl-PL" dirty="0"/>
          </a:p>
        </p:txBody>
      </p:sp>
      <p:sp>
        <p:nvSpPr>
          <p:cNvPr id="5123" name="Text Box 3"/>
          <p:cNvSpPr txBox="1">
            <a:spLocks noChangeArrowheads="1"/>
          </p:cNvSpPr>
          <p:nvPr/>
        </p:nvSpPr>
        <p:spPr bwMode="auto">
          <a:xfrm>
            <a:off x="1331640" y="1412776"/>
            <a:ext cx="7637604" cy="3600986"/>
          </a:xfrm>
          <a:prstGeom prst="rect">
            <a:avLst/>
          </a:prstGeom>
          <a:noFill/>
          <a:ln w="9525">
            <a:noFill/>
            <a:miter lim="800000"/>
            <a:headEnd/>
            <a:tailEnd/>
          </a:ln>
        </p:spPr>
        <p:txBody>
          <a:bodyPr wrap="none">
            <a:spAutoFit/>
          </a:bodyPr>
          <a:lstStyle/>
          <a:p>
            <a:pPr>
              <a:spcBef>
                <a:spcPct val="70000"/>
              </a:spcBef>
              <a:buFontTx/>
              <a:buChar char="•"/>
            </a:pPr>
            <a:r>
              <a:rPr lang="pl-PL" dirty="0" smtClean="0">
                <a:solidFill>
                  <a:srgbClr val="336600"/>
                </a:solidFill>
              </a:rPr>
              <a:t> </a:t>
            </a:r>
            <a:r>
              <a:rPr lang="pl-PL" dirty="0" err="1" smtClean="0">
                <a:solidFill>
                  <a:srgbClr val="336600"/>
                </a:solidFill>
              </a:rPr>
              <a:t>circuit</a:t>
            </a:r>
            <a:r>
              <a:rPr lang="pl-PL" dirty="0" smtClean="0">
                <a:solidFill>
                  <a:srgbClr val="336600"/>
                </a:solidFill>
              </a:rPr>
              <a:t> </a:t>
            </a:r>
            <a:r>
              <a:rPr lang="pl-PL" dirty="0" err="1">
                <a:solidFill>
                  <a:srgbClr val="336600"/>
                </a:solidFill>
              </a:rPr>
              <a:t>theory</a:t>
            </a:r>
            <a:r>
              <a:rPr lang="pl-PL" dirty="0">
                <a:solidFill>
                  <a:srgbClr val="336600"/>
                </a:solidFill>
              </a:rPr>
              <a:t> </a:t>
            </a:r>
            <a:r>
              <a:rPr lang="pl-PL" dirty="0" smtClean="0">
                <a:solidFill>
                  <a:srgbClr val="336600"/>
                </a:solidFill>
              </a:rPr>
              <a:t>(</a:t>
            </a:r>
            <a:r>
              <a:rPr lang="pl-PL" i="1" dirty="0" err="1" smtClean="0">
                <a:solidFill>
                  <a:srgbClr val="336600"/>
                </a:solidFill>
              </a:rPr>
              <a:t>Physics</a:t>
            </a:r>
            <a:r>
              <a:rPr lang="pl-PL" i="1" dirty="0" smtClean="0">
                <a:solidFill>
                  <a:srgbClr val="336600"/>
                </a:solidFill>
              </a:rPr>
              <a:t>, </a:t>
            </a:r>
            <a:r>
              <a:rPr lang="pl-PL" i="1" dirty="0" err="1" smtClean="0">
                <a:solidFill>
                  <a:srgbClr val="336600"/>
                </a:solidFill>
              </a:rPr>
              <a:t>Circuits</a:t>
            </a:r>
            <a:r>
              <a:rPr lang="pl-PL" i="1" dirty="0" smtClean="0">
                <a:solidFill>
                  <a:srgbClr val="336600"/>
                </a:solidFill>
              </a:rPr>
              <a:t> </a:t>
            </a:r>
            <a:r>
              <a:rPr lang="pl-PL" i="1" dirty="0" err="1" smtClean="0">
                <a:solidFill>
                  <a:srgbClr val="336600"/>
                </a:solidFill>
              </a:rPr>
              <a:t>Theory</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complex</a:t>
            </a:r>
            <a:r>
              <a:rPr lang="pl-PL" dirty="0">
                <a:solidFill>
                  <a:srgbClr val="336600"/>
                </a:solidFill>
              </a:rPr>
              <a:t> </a:t>
            </a:r>
            <a:r>
              <a:rPr lang="pl-PL" dirty="0" err="1" smtClean="0">
                <a:solidFill>
                  <a:srgbClr val="336600"/>
                </a:solidFill>
              </a:rPr>
              <a:t>numbers</a:t>
            </a:r>
            <a:r>
              <a:rPr lang="pl-PL" dirty="0" smtClean="0">
                <a:solidFill>
                  <a:srgbClr val="336600"/>
                </a:solidFill>
              </a:rPr>
              <a:t> (</a:t>
            </a:r>
            <a:r>
              <a:rPr lang="pl-PL" i="1" dirty="0" smtClean="0">
                <a:solidFill>
                  <a:srgbClr val="336600"/>
                </a:solidFill>
              </a:rPr>
              <a:t>Algebra</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function</a:t>
            </a:r>
            <a:r>
              <a:rPr lang="pl-PL" dirty="0">
                <a:solidFill>
                  <a:srgbClr val="336600"/>
                </a:solidFill>
              </a:rPr>
              <a:t> </a:t>
            </a:r>
            <a:r>
              <a:rPr lang="pl-PL" dirty="0" err="1" smtClean="0">
                <a:solidFill>
                  <a:srgbClr val="336600"/>
                </a:solidFill>
              </a:rPr>
              <a:t>series</a:t>
            </a:r>
            <a:r>
              <a:rPr lang="pl-PL" dirty="0" smtClean="0">
                <a:solidFill>
                  <a:srgbClr val="336600"/>
                </a:solidFill>
              </a:rPr>
              <a:t> (</a:t>
            </a:r>
            <a:r>
              <a:rPr lang="pl-PL" i="1" dirty="0" smtClean="0">
                <a:solidFill>
                  <a:srgbClr val="336600"/>
                </a:solidFill>
              </a:rPr>
              <a:t>Mathematical Analysis</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differential</a:t>
            </a:r>
            <a:r>
              <a:rPr lang="pl-PL" dirty="0">
                <a:solidFill>
                  <a:srgbClr val="336600"/>
                </a:solidFill>
              </a:rPr>
              <a:t>/</a:t>
            </a:r>
            <a:r>
              <a:rPr lang="pl-PL" dirty="0" err="1">
                <a:solidFill>
                  <a:srgbClr val="336600"/>
                </a:solidFill>
              </a:rPr>
              <a:t>integral</a:t>
            </a:r>
            <a:r>
              <a:rPr lang="pl-PL" dirty="0">
                <a:solidFill>
                  <a:srgbClr val="336600"/>
                </a:solidFill>
              </a:rPr>
              <a:t> </a:t>
            </a:r>
            <a:r>
              <a:rPr lang="pl-PL" dirty="0" err="1" smtClean="0">
                <a:solidFill>
                  <a:srgbClr val="336600"/>
                </a:solidFill>
              </a:rPr>
              <a:t>calculus</a:t>
            </a:r>
            <a:r>
              <a:rPr lang="pl-PL" dirty="0" smtClean="0">
                <a:solidFill>
                  <a:srgbClr val="336600"/>
                </a:solidFill>
              </a:rPr>
              <a:t> (</a:t>
            </a:r>
            <a:r>
              <a:rPr lang="pl-PL" i="1" dirty="0">
                <a:solidFill>
                  <a:srgbClr val="336600"/>
                </a:solidFill>
              </a:rPr>
              <a:t>Mathematical Analysis</a:t>
            </a:r>
            <a:r>
              <a:rPr lang="pl-PL" dirty="0" smtClean="0">
                <a:solidFill>
                  <a:srgbClr val="336600"/>
                </a:solidFill>
              </a:rPr>
              <a:t>)</a:t>
            </a:r>
          </a:p>
          <a:p>
            <a:pPr>
              <a:spcBef>
                <a:spcPct val="70000"/>
              </a:spcBef>
              <a:buFontTx/>
              <a:buChar char="•"/>
            </a:pPr>
            <a:r>
              <a:rPr lang="pl-PL" dirty="0" smtClean="0">
                <a:solidFill>
                  <a:srgbClr val="336600"/>
                </a:solidFill>
              </a:rPr>
              <a:t> </a:t>
            </a:r>
            <a:r>
              <a:rPr lang="pl-PL" dirty="0" err="1" smtClean="0">
                <a:solidFill>
                  <a:srgbClr val="336600"/>
                </a:solidFill>
              </a:rPr>
              <a:t>telecommunications</a:t>
            </a:r>
            <a:r>
              <a:rPr lang="pl-PL" dirty="0" smtClean="0">
                <a:solidFill>
                  <a:srgbClr val="336600"/>
                </a:solidFill>
              </a:rPr>
              <a:t> </a:t>
            </a:r>
            <a:r>
              <a:rPr lang="pl-PL" dirty="0" err="1" smtClean="0">
                <a:solidFill>
                  <a:srgbClr val="336600"/>
                </a:solidFill>
              </a:rPr>
              <a:t>basics</a:t>
            </a:r>
            <a:r>
              <a:rPr lang="pl-PL" dirty="0" smtClean="0">
                <a:solidFill>
                  <a:srgbClr val="336600"/>
                </a:solidFill>
              </a:rPr>
              <a:t> (</a:t>
            </a:r>
            <a:r>
              <a:rPr lang="pl-PL" i="1" dirty="0" err="1" smtClean="0">
                <a:solidFill>
                  <a:srgbClr val="336600"/>
                </a:solidFill>
              </a:rPr>
              <a:t>Intr</a:t>
            </a:r>
            <a:r>
              <a:rPr lang="pl-PL" i="1" dirty="0" smtClean="0">
                <a:solidFill>
                  <a:srgbClr val="336600"/>
                </a:solidFill>
              </a:rPr>
              <a:t>. to </a:t>
            </a:r>
            <a:r>
              <a:rPr lang="pl-PL" i="1" dirty="0" err="1" smtClean="0">
                <a:solidFill>
                  <a:srgbClr val="336600"/>
                </a:solidFill>
              </a:rPr>
              <a:t>Telecommunications</a:t>
            </a:r>
            <a:r>
              <a:rPr lang="pl-PL" dirty="0" smtClean="0">
                <a:solidFill>
                  <a:srgbClr val="336600"/>
                </a:solidFill>
              </a:rPr>
              <a:t>)</a:t>
            </a:r>
          </a:p>
          <a:p>
            <a:pPr>
              <a:spcBef>
                <a:spcPct val="70000"/>
              </a:spcBef>
              <a:buFontTx/>
              <a:buChar char="•"/>
            </a:pPr>
            <a:r>
              <a:rPr lang="pl-PL" dirty="0" smtClean="0">
                <a:solidFill>
                  <a:srgbClr val="336600"/>
                </a:solidFill>
              </a:rPr>
              <a:t> </a:t>
            </a:r>
            <a:r>
              <a:rPr lang="pl-PL" dirty="0" err="1" smtClean="0">
                <a:solidFill>
                  <a:srgbClr val="336600"/>
                </a:solidFill>
              </a:rPr>
              <a:t>probability</a:t>
            </a:r>
            <a:r>
              <a:rPr lang="pl-PL" dirty="0" smtClean="0">
                <a:solidFill>
                  <a:srgbClr val="336600"/>
                </a:solidFill>
              </a:rPr>
              <a:t> </a:t>
            </a:r>
            <a:r>
              <a:rPr lang="pl-PL" dirty="0" err="1" smtClean="0">
                <a:solidFill>
                  <a:srgbClr val="336600"/>
                </a:solidFill>
              </a:rPr>
              <a:t>calculus</a:t>
            </a:r>
            <a:r>
              <a:rPr lang="pl-PL" dirty="0" smtClean="0">
                <a:solidFill>
                  <a:srgbClr val="336600"/>
                </a:solidFill>
              </a:rPr>
              <a:t> (</a:t>
            </a:r>
            <a:r>
              <a:rPr lang="pl-PL" i="1" dirty="0" err="1" smtClean="0">
                <a:solidFill>
                  <a:srgbClr val="336600"/>
                </a:solidFill>
              </a:rPr>
              <a:t>Probability</a:t>
            </a:r>
            <a:r>
              <a:rPr lang="pl-PL" i="1" dirty="0" smtClean="0">
                <a:solidFill>
                  <a:srgbClr val="336600"/>
                </a:solidFill>
              </a:rPr>
              <a:t> </a:t>
            </a:r>
            <a:r>
              <a:rPr lang="pl-PL" dirty="0" smtClean="0">
                <a:solidFill>
                  <a:srgbClr val="336600"/>
                </a:solidFill>
              </a:rPr>
              <a:t>&amp;</a:t>
            </a:r>
            <a:r>
              <a:rPr lang="pl-PL" i="1" dirty="0" smtClean="0">
                <a:solidFill>
                  <a:srgbClr val="336600"/>
                </a:solidFill>
              </a:rPr>
              <a:t> </a:t>
            </a:r>
            <a:r>
              <a:rPr lang="pl-PL" i="1" dirty="0" err="1" smtClean="0">
                <a:solidFill>
                  <a:srgbClr val="336600"/>
                </a:solidFill>
              </a:rPr>
              <a:t>Statistics</a:t>
            </a:r>
            <a:r>
              <a:rPr lang="pl-PL" dirty="0" smtClean="0">
                <a:solidFill>
                  <a:srgbClr val="336600"/>
                </a:solidFill>
              </a:rPr>
              <a:t>)</a:t>
            </a:r>
          </a:p>
        </p:txBody>
      </p:sp>
      <p:sp>
        <p:nvSpPr>
          <p:cNvPr id="5124"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4</a:t>
            </a:fld>
            <a:endParaRPr lang="pl-P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125" name="Text Box 2"/>
          <p:cNvSpPr txBox="1">
            <a:spLocks noChangeArrowheads="1"/>
          </p:cNvSpPr>
          <p:nvPr/>
        </p:nvSpPr>
        <p:spPr bwMode="auto">
          <a:xfrm>
            <a:off x="1259632" y="404664"/>
            <a:ext cx="5186035" cy="1015663"/>
          </a:xfrm>
          <a:prstGeom prst="rect">
            <a:avLst/>
          </a:prstGeom>
          <a:noFill/>
          <a:ln w="9525">
            <a:noFill/>
            <a:miter lim="800000"/>
            <a:headEnd/>
            <a:tailEnd/>
          </a:ln>
        </p:spPr>
        <p:txBody>
          <a:bodyPr wrap="none">
            <a:spAutoFit/>
          </a:bodyPr>
          <a:lstStyle/>
          <a:p>
            <a:r>
              <a:rPr kumimoji="1" lang="pl-PL" sz="6000" dirty="0" smtClean="0">
                <a:solidFill>
                  <a:schemeClr val="tx2"/>
                </a:solidFill>
              </a:rPr>
              <a:t>Access to </a:t>
            </a:r>
            <a:r>
              <a:rPr kumimoji="1" lang="pl-PL" sz="6000" dirty="0" err="1" smtClean="0">
                <a:solidFill>
                  <a:schemeClr val="tx2"/>
                </a:solidFill>
              </a:rPr>
              <a:t>slides</a:t>
            </a:r>
            <a:endParaRPr lang="pl-PL" dirty="0"/>
          </a:p>
        </p:txBody>
      </p:sp>
      <p:sp>
        <p:nvSpPr>
          <p:cNvPr id="5126" name="pole tekstowe 5"/>
          <p:cNvSpPr txBox="1">
            <a:spLocks noChangeArrowheads="1"/>
          </p:cNvSpPr>
          <p:nvPr/>
        </p:nvSpPr>
        <p:spPr bwMode="auto">
          <a:xfrm>
            <a:off x="852488" y="1584010"/>
            <a:ext cx="7354899" cy="1200329"/>
          </a:xfrm>
          <a:prstGeom prst="rect">
            <a:avLst/>
          </a:prstGeom>
          <a:noFill/>
          <a:ln w="9525">
            <a:noFill/>
            <a:miter lim="800000"/>
            <a:headEnd/>
            <a:tailEnd/>
          </a:ln>
        </p:spPr>
        <p:txBody>
          <a:bodyPr wrap="none">
            <a:spAutoFit/>
          </a:bodyPr>
          <a:lstStyle/>
          <a:p>
            <a:r>
              <a:rPr lang="pl-PL" dirty="0" smtClean="0"/>
              <a:t>http://tele.agh.edu.pl</a:t>
            </a:r>
            <a:r>
              <a:rPr lang="pl-PL"/>
              <a:t>/~</a:t>
            </a:r>
            <a:r>
              <a:rPr lang="pl-PL" smtClean="0"/>
              <a:t>papir/Signals_Systems_2024.zip</a:t>
            </a:r>
            <a:endParaRPr lang="pl-PL" dirty="0" smtClean="0"/>
          </a:p>
          <a:p>
            <a:endParaRPr lang="pl-PL" dirty="0"/>
          </a:p>
          <a:p>
            <a:r>
              <a:rPr lang="pl-PL" dirty="0" smtClean="0"/>
              <a:t>(</a:t>
            </a:r>
            <a:r>
              <a:rPr lang="pl-PL" dirty="0" err="1" smtClean="0"/>
              <a:t>please</a:t>
            </a:r>
            <a:r>
              <a:rPr lang="pl-PL" dirty="0" smtClean="0"/>
              <a:t> </a:t>
            </a:r>
            <a:r>
              <a:rPr lang="pl-PL" dirty="0" err="1" smtClean="0"/>
              <a:t>make</a:t>
            </a:r>
            <a:r>
              <a:rPr lang="pl-PL" dirty="0" smtClean="0"/>
              <a:t> a </a:t>
            </a:r>
            <a:r>
              <a:rPr lang="pl-PL" dirty="0" err="1" smtClean="0"/>
              <a:t>printout</a:t>
            </a:r>
            <a:r>
              <a:rPr lang="pl-PL" dirty="0" smtClean="0"/>
              <a:t> with a </a:t>
            </a:r>
            <a:r>
              <a:rPr lang="pl-PL" dirty="0" err="1" smtClean="0"/>
              <a:t>spare</a:t>
            </a:r>
            <a:r>
              <a:rPr lang="pl-PL" dirty="0" smtClean="0"/>
              <a:t> </a:t>
            </a:r>
            <a:r>
              <a:rPr lang="pl-PL" dirty="0" err="1" smtClean="0"/>
              <a:t>space</a:t>
            </a:r>
            <a:r>
              <a:rPr lang="pl-PL" dirty="0" smtClean="0"/>
              <a:t> for notes)</a:t>
            </a:r>
          </a:p>
        </p:txBody>
      </p:sp>
      <p:sp>
        <p:nvSpPr>
          <p:cNvPr id="7" name="Text Box 2"/>
          <p:cNvSpPr txBox="1">
            <a:spLocks noChangeArrowheads="1"/>
          </p:cNvSpPr>
          <p:nvPr/>
        </p:nvSpPr>
        <p:spPr bwMode="auto">
          <a:xfrm>
            <a:off x="1301842" y="3156989"/>
            <a:ext cx="4717958" cy="1015663"/>
          </a:xfrm>
          <a:prstGeom prst="rect">
            <a:avLst/>
          </a:prstGeom>
          <a:noFill/>
          <a:ln w="9525">
            <a:noFill/>
            <a:miter lim="800000"/>
            <a:headEnd/>
            <a:tailEnd/>
          </a:ln>
        </p:spPr>
        <p:txBody>
          <a:bodyPr wrap="none">
            <a:spAutoFit/>
          </a:bodyPr>
          <a:lstStyle/>
          <a:p>
            <a:r>
              <a:rPr kumimoji="1" lang="pl-PL" sz="6000" dirty="0" err="1" smtClean="0">
                <a:solidFill>
                  <a:schemeClr val="tx2"/>
                </a:solidFill>
              </a:rPr>
              <a:t>Consultations</a:t>
            </a:r>
            <a:endParaRPr lang="pl-PL" dirty="0"/>
          </a:p>
        </p:txBody>
      </p:sp>
      <p:sp>
        <p:nvSpPr>
          <p:cNvPr id="8" name="pole tekstowe 5"/>
          <p:cNvSpPr txBox="1">
            <a:spLocks noChangeArrowheads="1"/>
          </p:cNvSpPr>
          <p:nvPr/>
        </p:nvSpPr>
        <p:spPr bwMode="auto">
          <a:xfrm>
            <a:off x="1065360" y="4387855"/>
            <a:ext cx="2558714" cy="1569660"/>
          </a:xfrm>
          <a:prstGeom prst="rect">
            <a:avLst/>
          </a:prstGeom>
          <a:noFill/>
          <a:ln w="9525">
            <a:noFill/>
            <a:miter lim="800000"/>
            <a:headEnd/>
            <a:tailEnd/>
          </a:ln>
        </p:spPr>
        <p:txBody>
          <a:bodyPr wrap="none">
            <a:spAutoFit/>
          </a:bodyPr>
          <a:lstStyle/>
          <a:p>
            <a:r>
              <a:rPr lang="pl-PL" dirty="0" smtClean="0">
                <a:solidFill>
                  <a:srgbClr val="336600"/>
                </a:solidFill>
              </a:rPr>
              <a:t>papir@agh.edu.pl</a:t>
            </a:r>
          </a:p>
          <a:p>
            <a:r>
              <a:rPr lang="pl-PL" dirty="0" smtClean="0">
                <a:solidFill>
                  <a:srgbClr val="336600"/>
                </a:solidFill>
              </a:rPr>
              <a:t>12 617 48 13</a:t>
            </a:r>
          </a:p>
          <a:p>
            <a:r>
              <a:rPr lang="pl-PL" dirty="0" smtClean="0">
                <a:solidFill>
                  <a:srgbClr val="336600"/>
                </a:solidFill>
              </a:rPr>
              <a:t>601 700 406</a:t>
            </a:r>
          </a:p>
          <a:p>
            <a:r>
              <a:rPr lang="pl-PL" dirty="0" err="1" smtClean="0">
                <a:solidFill>
                  <a:srgbClr val="336600"/>
                </a:solidFill>
              </a:rPr>
              <a:t>room</a:t>
            </a:r>
            <a:r>
              <a:rPr lang="pl-PL" dirty="0" smtClean="0">
                <a:solidFill>
                  <a:srgbClr val="336600"/>
                </a:solidFill>
              </a:rPr>
              <a:t> 218/B9</a:t>
            </a:r>
            <a:endParaRPr lang="pl-PL" dirty="0">
              <a:solidFill>
                <a:srgbClr val="336600"/>
              </a:solidFill>
            </a:endParaRPr>
          </a:p>
        </p:txBody>
      </p:sp>
      <p:pic>
        <p:nvPicPr>
          <p:cNvPr id="9" name="Picture 22" descr="http://bridportcab.org/wp-content/uploads/2013/09/Work-in-Progress.jpg"/>
          <p:cNvPicPr>
            <a:picLocks noChangeAspect="1" noChangeArrowheads="1"/>
          </p:cNvPicPr>
          <p:nvPr/>
        </p:nvPicPr>
        <p:blipFill>
          <a:blip r:embed="rId3" cstate="print"/>
          <a:srcRect/>
          <a:stretch>
            <a:fillRect/>
          </a:stretch>
        </p:blipFill>
        <p:spPr bwMode="auto">
          <a:xfrm>
            <a:off x="4654135" y="4849493"/>
            <a:ext cx="1080120" cy="1080120"/>
          </a:xfrm>
          <a:prstGeom prst="rect">
            <a:avLst/>
          </a:prstGeom>
          <a:noFill/>
        </p:spPr>
      </p:pic>
      <p:sp>
        <p:nvSpPr>
          <p:cNvPr id="10" name="pole tekstowe 5"/>
          <p:cNvSpPr txBox="1">
            <a:spLocks noChangeArrowheads="1"/>
          </p:cNvSpPr>
          <p:nvPr/>
        </p:nvSpPr>
        <p:spPr bwMode="auto">
          <a:xfrm>
            <a:off x="5734255" y="5136927"/>
            <a:ext cx="2583592" cy="461665"/>
          </a:xfrm>
          <a:prstGeom prst="rect">
            <a:avLst/>
          </a:prstGeom>
          <a:noFill/>
          <a:ln w="9525">
            <a:noFill/>
            <a:miter lim="800000"/>
            <a:headEnd/>
            <a:tailEnd/>
          </a:ln>
        </p:spPr>
        <p:txBody>
          <a:bodyPr wrap="none">
            <a:spAutoFit/>
          </a:bodyPr>
          <a:lstStyle/>
          <a:p>
            <a:r>
              <a:rPr lang="pl-PL" dirty="0" err="1">
                <a:solidFill>
                  <a:srgbClr val="336600"/>
                </a:solidFill>
              </a:rPr>
              <a:t>w</a:t>
            </a:r>
            <a:r>
              <a:rPr lang="pl-PL" smtClean="0">
                <a:solidFill>
                  <a:srgbClr val="336600"/>
                </a:solidFill>
              </a:rPr>
              <a:t>ork</a:t>
            </a:r>
            <a:r>
              <a:rPr lang="pl-PL" dirty="0" smtClean="0">
                <a:solidFill>
                  <a:srgbClr val="336600"/>
                </a:solidFill>
              </a:rPr>
              <a:t> on </a:t>
            </a:r>
            <a:r>
              <a:rPr lang="pl-PL" dirty="0" err="1" smtClean="0">
                <a:solidFill>
                  <a:srgbClr val="336600"/>
                </a:solidFill>
              </a:rPr>
              <a:t>your</a:t>
            </a:r>
            <a:r>
              <a:rPr lang="pl-PL" dirty="0" smtClean="0">
                <a:solidFill>
                  <a:srgbClr val="336600"/>
                </a:solidFill>
              </a:rPr>
              <a:t> </a:t>
            </a:r>
            <a:r>
              <a:rPr lang="pl-PL" dirty="0" err="1" smtClean="0">
                <a:solidFill>
                  <a:srgbClr val="336600"/>
                </a:solidFill>
              </a:rPr>
              <a:t>own</a:t>
            </a:r>
            <a:endParaRPr lang="pl-PL" dirty="0">
              <a:solidFill>
                <a:srgbClr val="336600"/>
              </a:solidFill>
            </a:endParaRPr>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5</a:t>
            </a:fld>
            <a:endParaRPr lang="pl-P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1173163" y="457200"/>
            <a:ext cx="7772400" cy="1143000"/>
          </a:xfrm>
        </p:spPr>
        <p:txBody>
          <a:bodyPr/>
          <a:lstStyle/>
          <a:p>
            <a:r>
              <a:rPr lang="pl-PL" b="1" dirty="0" smtClean="0"/>
              <a:t>Reading (pdf, </a:t>
            </a:r>
            <a:r>
              <a:rPr lang="pl-PL" b="1" u="sng" dirty="0" err="1" smtClean="0"/>
              <a:t>recommended</a:t>
            </a:r>
            <a:r>
              <a:rPr lang="pl-PL" b="1" dirty="0" smtClean="0"/>
              <a:t>)</a:t>
            </a:r>
            <a:endParaRPr lang="pl-PL" dirty="0" smtClean="0"/>
          </a:p>
        </p:txBody>
      </p:sp>
      <p:sp>
        <p:nvSpPr>
          <p:cNvPr id="6147"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6148" name="Text Box 1028"/>
          <p:cNvSpPr txBox="1">
            <a:spLocks noChangeArrowheads="1"/>
          </p:cNvSpPr>
          <p:nvPr/>
        </p:nvSpPr>
        <p:spPr bwMode="auto">
          <a:xfrm>
            <a:off x="1173163" y="1466850"/>
            <a:ext cx="5783263" cy="1077913"/>
          </a:xfrm>
          <a:prstGeom prst="rect">
            <a:avLst/>
          </a:prstGeom>
          <a:noFill/>
          <a:ln w="9525">
            <a:noFill/>
            <a:miter lim="800000"/>
            <a:headEnd/>
            <a:tailEnd/>
          </a:ln>
        </p:spPr>
        <p:txBody>
          <a:bodyPr wrap="none">
            <a:spAutoFit/>
          </a:bodyPr>
          <a:lstStyle/>
          <a:p>
            <a:r>
              <a:rPr lang="pl-PL" sz="3200" i="1">
                <a:solidFill>
                  <a:srgbClr val="CC0099"/>
                </a:solidFill>
              </a:rPr>
              <a:t>Principles of Communications</a:t>
            </a:r>
            <a:endParaRPr lang="pl-PL" b="0" baseline="30000"/>
          </a:p>
          <a:p>
            <a:r>
              <a:rPr lang="pl-PL" sz="3200" i="1">
                <a:solidFill>
                  <a:srgbClr val="CC0099"/>
                </a:solidFill>
              </a:rPr>
              <a:t>Systems, Modulation, and Noise</a:t>
            </a:r>
          </a:p>
        </p:txBody>
      </p:sp>
      <p:sp>
        <p:nvSpPr>
          <p:cNvPr id="6149" name="Text Box 1029"/>
          <p:cNvSpPr txBox="1">
            <a:spLocks noChangeArrowheads="1"/>
          </p:cNvSpPr>
          <p:nvPr/>
        </p:nvSpPr>
        <p:spPr bwMode="auto">
          <a:xfrm>
            <a:off x="1173163" y="2616200"/>
            <a:ext cx="6069013" cy="1169988"/>
          </a:xfrm>
          <a:prstGeom prst="rect">
            <a:avLst/>
          </a:prstGeom>
          <a:noFill/>
          <a:ln w="9525">
            <a:noFill/>
            <a:miter lim="800000"/>
            <a:headEnd/>
            <a:tailEnd/>
          </a:ln>
        </p:spPr>
        <p:txBody>
          <a:bodyPr wrap="none">
            <a:spAutoFit/>
          </a:bodyPr>
          <a:lstStyle/>
          <a:p>
            <a:r>
              <a:rPr lang="pl-PL" sz="2800" dirty="0">
                <a:solidFill>
                  <a:srgbClr val="336600"/>
                </a:solidFill>
              </a:rPr>
              <a:t>Rodger E. </a:t>
            </a:r>
            <a:r>
              <a:rPr lang="pl-PL" sz="2800" dirty="0" err="1">
                <a:solidFill>
                  <a:srgbClr val="336600"/>
                </a:solidFill>
              </a:rPr>
              <a:t>Ziemer</a:t>
            </a:r>
            <a:r>
              <a:rPr lang="pl-PL" sz="2800" dirty="0">
                <a:solidFill>
                  <a:srgbClr val="336600"/>
                </a:solidFill>
              </a:rPr>
              <a:t>, William H. </a:t>
            </a:r>
            <a:r>
              <a:rPr lang="pl-PL" sz="2800" dirty="0" err="1">
                <a:solidFill>
                  <a:srgbClr val="336600"/>
                </a:solidFill>
              </a:rPr>
              <a:t>Tranter</a:t>
            </a:r>
            <a:endParaRPr lang="pl-PL" sz="2800" dirty="0">
              <a:solidFill>
                <a:srgbClr val="336600"/>
              </a:solidFill>
            </a:endParaRPr>
          </a:p>
          <a:p>
            <a:pPr>
              <a:spcBef>
                <a:spcPct val="50000"/>
              </a:spcBef>
            </a:pPr>
            <a:r>
              <a:rPr lang="pl-PL" sz="2800" dirty="0">
                <a:solidFill>
                  <a:schemeClr val="tx2"/>
                </a:solidFill>
              </a:rPr>
              <a:t>John </a:t>
            </a:r>
            <a:r>
              <a:rPr lang="pl-PL" sz="2800" dirty="0" err="1" smtClean="0">
                <a:solidFill>
                  <a:schemeClr val="tx2"/>
                </a:solidFill>
              </a:rPr>
              <a:t>Wiley</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6</a:t>
            </a:fld>
            <a:endParaRPr lang="pl-P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1173163" y="457200"/>
            <a:ext cx="77724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pl-PL" sz="4400" kern="0" noProof="0" dirty="0" smtClean="0">
                <a:solidFill>
                  <a:schemeClr val="tx2"/>
                </a:solidFill>
                <a:latin typeface="+mj-lt"/>
                <a:ea typeface="+mj-ea"/>
                <a:cs typeface="+mj-cs"/>
              </a:rPr>
              <a:t>Reading</a:t>
            </a:r>
            <a:r>
              <a:rPr kumimoji="1" lang="pl-PL" sz="4400" b="1" i="0" u="none" strike="noStrike" kern="0" cap="none" spc="0" normalizeH="0" baseline="0" noProof="0" dirty="0" smtClean="0">
                <a:ln>
                  <a:noFill/>
                </a:ln>
                <a:solidFill>
                  <a:schemeClr val="tx2"/>
                </a:solidFill>
                <a:effectLst/>
                <a:uLnTx/>
                <a:uFillTx/>
                <a:latin typeface="+mj-lt"/>
                <a:ea typeface="+mj-ea"/>
                <a:cs typeface="+mj-cs"/>
              </a:rPr>
              <a:t> (</a:t>
            </a:r>
            <a:r>
              <a:rPr kumimoji="1" lang="pl-PL" sz="4400" kern="0" noProof="0" dirty="0" smtClean="0">
                <a:solidFill>
                  <a:schemeClr val="tx2"/>
                </a:solidFill>
                <a:latin typeface="+mj-lt"/>
                <a:ea typeface="+mj-ea"/>
                <a:cs typeface="+mj-cs"/>
              </a:rPr>
              <a:t>pdf, </a:t>
            </a:r>
            <a:r>
              <a:rPr kumimoji="1" lang="pl-PL" sz="4400" u="sng" kern="0" noProof="0" dirty="0" err="1" smtClean="0">
                <a:solidFill>
                  <a:schemeClr val="tx2"/>
                </a:solidFill>
                <a:latin typeface="+mj-lt"/>
                <a:ea typeface="+mj-ea"/>
                <a:cs typeface="+mj-cs"/>
              </a:rPr>
              <a:t>recommended</a:t>
            </a:r>
            <a:r>
              <a:rPr kumimoji="1" lang="pl-PL" sz="4400" b="1" i="0" u="none" strike="noStrike" kern="0" cap="none" spc="0" normalizeH="0" baseline="0" noProof="0" dirty="0" smtClean="0">
                <a:ln>
                  <a:noFill/>
                </a:ln>
                <a:solidFill>
                  <a:schemeClr val="tx2"/>
                </a:solidFill>
                <a:effectLst/>
                <a:uLnTx/>
                <a:uFillTx/>
                <a:latin typeface="+mj-lt"/>
                <a:ea typeface="+mj-ea"/>
                <a:cs typeface="+mj-cs"/>
              </a:rPr>
              <a:t>)</a:t>
            </a:r>
            <a:endParaRPr kumimoji="1" lang="pl-PL" sz="4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9" name="Text Box 4"/>
          <p:cNvSpPr txBox="1">
            <a:spLocks noChangeArrowheads="1"/>
          </p:cNvSpPr>
          <p:nvPr/>
        </p:nvSpPr>
        <p:spPr bwMode="auto">
          <a:xfrm>
            <a:off x="1173163" y="1487562"/>
            <a:ext cx="4854983" cy="1077218"/>
          </a:xfrm>
          <a:prstGeom prst="rect">
            <a:avLst/>
          </a:prstGeom>
          <a:noFill/>
          <a:ln w="9525">
            <a:noFill/>
            <a:miter lim="800000"/>
            <a:headEnd/>
            <a:tailEnd/>
          </a:ln>
        </p:spPr>
        <p:txBody>
          <a:bodyPr wrap="none">
            <a:spAutoFit/>
          </a:bodyPr>
          <a:lstStyle/>
          <a:p>
            <a:r>
              <a:rPr lang="pl-PL" sz="3200" i="1" dirty="0" smtClean="0">
                <a:solidFill>
                  <a:srgbClr val="CC0099"/>
                </a:solidFill>
              </a:rPr>
              <a:t>Modern Digital and Analog</a:t>
            </a:r>
            <a:br>
              <a:rPr lang="pl-PL" sz="3200" i="1" dirty="0" smtClean="0">
                <a:solidFill>
                  <a:srgbClr val="CC0099"/>
                </a:solidFill>
              </a:rPr>
            </a:br>
            <a:r>
              <a:rPr lang="pl-PL" sz="3200" i="1" dirty="0" err="1" smtClean="0">
                <a:solidFill>
                  <a:srgbClr val="CC0099"/>
                </a:solidFill>
              </a:rPr>
              <a:t>Communication</a:t>
            </a:r>
            <a:r>
              <a:rPr lang="pl-PL" sz="3200" i="1" dirty="0" smtClean="0">
                <a:solidFill>
                  <a:srgbClr val="CC0099"/>
                </a:solidFill>
              </a:rPr>
              <a:t> Systems</a:t>
            </a:r>
            <a:endParaRPr lang="pl-PL" sz="3200" i="1" dirty="0">
              <a:solidFill>
                <a:srgbClr val="CC0099"/>
              </a:solidFill>
            </a:endParaRPr>
          </a:p>
        </p:txBody>
      </p:sp>
      <p:sp>
        <p:nvSpPr>
          <p:cNvPr id="10" name="Text Box 5"/>
          <p:cNvSpPr txBox="1">
            <a:spLocks noChangeArrowheads="1"/>
          </p:cNvSpPr>
          <p:nvPr/>
        </p:nvSpPr>
        <p:spPr bwMode="auto">
          <a:xfrm>
            <a:off x="1173163" y="2636912"/>
            <a:ext cx="3885936" cy="1169551"/>
          </a:xfrm>
          <a:prstGeom prst="rect">
            <a:avLst/>
          </a:prstGeom>
          <a:noFill/>
          <a:ln w="9525">
            <a:noFill/>
            <a:miter lim="800000"/>
            <a:headEnd/>
            <a:tailEnd/>
          </a:ln>
        </p:spPr>
        <p:txBody>
          <a:bodyPr wrap="none">
            <a:spAutoFit/>
          </a:bodyPr>
          <a:lstStyle/>
          <a:p>
            <a:r>
              <a:rPr lang="pl-PL" sz="2800" dirty="0" smtClean="0">
                <a:solidFill>
                  <a:srgbClr val="336600"/>
                </a:solidFill>
              </a:rPr>
              <a:t>B. P. </a:t>
            </a:r>
            <a:r>
              <a:rPr lang="pl-PL" sz="2800" dirty="0" err="1" smtClean="0">
                <a:solidFill>
                  <a:srgbClr val="336600"/>
                </a:solidFill>
              </a:rPr>
              <a:t>Lathi</a:t>
            </a:r>
            <a:endParaRPr lang="pl-PL" sz="2800" dirty="0">
              <a:solidFill>
                <a:srgbClr val="336600"/>
              </a:solidFill>
            </a:endParaRPr>
          </a:p>
          <a:p>
            <a:pPr>
              <a:spcBef>
                <a:spcPct val="50000"/>
              </a:spcBef>
            </a:pPr>
            <a:r>
              <a:rPr lang="pl-PL" sz="2800" dirty="0" smtClean="0">
                <a:solidFill>
                  <a:schemeClr val="tx2"/>
                </a:solidFill>
              </a:rPr>
              <a:t>Oxford University Press</a:t>
            </a:r>
          </a:p>
        </p:txBody>
      </p:sp>
      <p:sp>
        <p:nvSpPr>
          <p:cNvPr id="11"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„Sygnały i systemy”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Tree>
    <p:extLst>
      <p:ext uri="{BB962C8B-B14F-4D97-AF65-F5344CB8AC3E}">
        <p14:creationId xmlns:p14="http://schemas.microsoft.com/office/powerpoint/2010/main" val="1322787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73163" y="457200"/>
            <a:ext cx="77724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pl-PL" sz="4400" b="1" i="0" u="none" strike="noStrike" kern="0" cap="none" spc="0" normalizeH="0" baseline="0" noProof="0" dirty="0" smtClean="0">
                <a:ln>
                  <a:noFill/>
                </a:ln>
                <a:solidFill>
                  <a:schemeClr val="tx2"/>
                </a:solidFill>
                <a:effectLst/>
                <a:uLnTx/>
                <a:uFillTx/>
                <a:latin typeface="+mj-lt"/>
                <a:ea typeface="+mj-ea"/>
                <a:cs typeface="+mj-cs"/>
              </a:rPr>
              <a:t>Reading (</a:t>
            </a:r>
            <a:r>
              <a:rPr kumimoji="1" lang="pl-PL" sz="4400" b="1" i="0" u="sng" strike="noStrike" kern="0" cap="none" spc="0" normalizeH="0" baseline="0" noProof="0" dirty="0" err="1" smtClean="0">
                <a:ln>
                  <a:noFill/>
                </a:ln>
                <a:solidFill>
                  <a:schemeClr val="tx2"/>
                </a:solidFill>
                <a:effectLst/>
                <a:uLnTx/>
                <a:uFillTx/>
                <a:latin typeface="+mj-lt"/>
                <a:ea typeface="+mj-ea"/>
                <a:cs typeface="+mj-cs"/>
              </a:rPr>
              <a:t>recommended</a:t>
            </a:r>
            <a:r>
              <a:rPr kumimoji="1" lang="pl-PL" sz="4400" b="1" i="0" u="none" strike="noStrike" kern="0" cap="none" spc="0" normalizeH="0" baseline="0" noProof="0" dirty="0" smtClean="0">
                <a:ln>
                  <a:noFill/>
                </a:ln>
                <a:solidFill>
                  <a:schemeClr val="tx2"/>
                </a:solidFill>
                <a:effectLst/>
                <a:uLnTx/>
                <a:uFillTx/>
                <a:latin typeface="+mj-lt"/>
                <a:ea typeface="+mj-ea"/>
                <a:cs typeface="+mj-cs"/>
              </a:rPr>
              <a:t>)</a:t>
            </a:r>
            <a:endParaRPr kumimoji="1" lang="pl-PL" sz="4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4" name="Text Box 4"/>
          <p:cNvSpPr txBox="1">
            <a:spLocks noChangeArrowheads="1"/>
          </p:cNvSpPr>
          <p:nvPr/>
        </p:nvSpPr>
        <p:spPr bwMode="auto">
          <a:xfrm>
            <a:off x="1173163" y="1487562"/>
            <a:ext cx="4847802" cy="1077218"/>
          </a:xfrm>
          <a:prstGeom prst="rect">
            <a:avLst/>
          </a:prstGeom>
          <a:noFill/>
          <a:ln w="9525">
            <a:noFill/>
            <a:miter lim="800000"/>
            <a:headEnd/>
            <a:tailEnd/>
          </a:ln>
        </p:spPr>
        <p:txBody>
          <a:bodyPr wrap="none">
            <a:spAutoFit/>
          </a:bodyPr>
          <a:lstStyle/>
          <a:p>
            <a:r>
              <a:rPr lang="pl-PL" sz="3200" i="1" dirty="0">
                <a:solidFill>
                  <a:srgbClr val="CC0099"/>
                </a:solidFill>
              </a:rPr>
              <a:t>Systemy </a:t>
            </a:r>
            <a:r>
              <a:rPr lang="pl-PL" sz="3200" i="1" dirty="0" smtClean="0">
                <a:solidFill>
                  <a:srgbClr val="CC0099"/>
                </a:solidFill>
              </a:rPr>
              <a:t>telekomunikacyjne</a:t>
            </a:r>
          </a:p>
          <a:p>
            <a:r>
              <a:rPr lang="pl-PL" sz="3200" i="1" dirty="0" err="1" smtClean="0">
                <a:solidFill>
                  <a:srgbClr val="CC0099"/>
                </a:solidFill>
              </a:rPr>
              <a:t>Communication</a:t>
            </a:r>
            <a:r>
              <a:rPr lang="pl-PL" sz="3200" i="1" dirty="0" smtClean="0">
                <a:solidFill>
                  <a:srgbClr val="CC0099"/>
                </a:solidFill>
              </a:rPr>
              <a:t> systems</a:t>
            </a:r>
            <a:endParaRPr lang="pl-PL" sz="3200" i="1" dirty="0">
              <a:solidFill>
                <a:srgbClr val="CC0099"/>
              </a:solidFill>
            </a:endParaRPr>
          </a:p>
        </p:txBody>
      </p:sp>
      <p:sp>
        <p:nvSpPr>
          <p:cNvPr id="5" name="Text Box 5"/>
          <p:cNvSpPr txBox="1">
            <a:spLocks noChangeArrowheads="1"/>
          </p:cNvSpPr>
          <p:nvPr/>
        </p:nvSpPr>
        <p:spPr bwMode="auto">
          <a:xfrm>
            <a:off x="1173163" y="2636912"/>
            <a:ext cx="6265946" cy="1815882"/>
          </a:xfrm>
          <a:prstGeom prst="rect">
            <a:avLst/>
          </a:prstGeom>
          <a:noFill/>
          <a:ln w="9525">
            <a:noFill/>
            <a:miter lim="800000"/>
            <a:headEnd/>
            <a:tailEnd/>
          </a:ln>
        </p:spPr>
        <p:txBody>
          <a:bodyPr wrap="none">
            <a:spAutoFit/>
          </a:bodyPr>
          <a:lstStyle/>
          <a:p>
            <a:r>
              <a:rPr lang="pl-PL" sz="2800" dirty="0">
                <a:solidFill>
                  <a:srgbClr val="336600"/>
                </a:solidFill>
              </a:rPr>
              <a:t>S. </a:t>
            </a:r>
            <a:r>
              <a:rPr lang="pl-PL" sz="2800" dirty="0" err="1">
                <a:solidFill>
                  <a:srgbClr val="336600"/>
                </a:solidFill>
              </a:rPr>
              <a:t>Haykin</a:t>
            </a:r>
            <a:endParaRPr lang="pl-PL" sz="2800" dirty="0">
              <a:solidFill>
                <a:srgbClr val="336600"/>
              </a:solidFill>
            </a:endParaRPr>
          </a:p>
          <a:p>
            <a:pPr>
              <a:spcBef>
                <a:spcPct val="50000"/>
              </a:spcBef>
            </a:pPr>
            <a:r>
              <a:rPr lang="pl-PL" sz="2800" dirty="0">
                <a:solidFill>
                  <a:schemeClr val="tx2"/>
                </a:solidFill>
              </a:rPr>
              <a:t>Wydawnictwa Komunikacji i </a:t>
            </a:r>
            <a:r>
              <a:rPr lang="pl-PL" sz="2800" dirty="0" smtClean="0">
                <a:solidFill>
                  <a:schemeClr val="tx2"/>
                </a:solidFill>
              </a:rPr>
              <a:t>Łączności</a:t>
            </a:r>
          </a:p>
          <a:p>
            <a:pPr>
              <a:spcBef>
                <a:spcPct val="50000"/>
              </a:spcBef>
            </a:pPr>
            <a:r>
              <a:rPr lang="pl-PL" sz="2800" dirty="0" smtClean="0">
                <a:solidFill>
                  <a:schemeClr val="tx2"/>
                </a:solidFill>
              </a:rPr>
              <a:t>John </a:t>
            </a:r>
            <a:r>
              <a:rPr lang="pl-PL" sz="2800" dirty="0" err="1" smtClean="0">
                <a:solidFill>
                  <a:schemeClr val="tx2"/>
                </a:solidFill>
              </a:rPr>
              <a:t>Wiley</a:t>
            </a:r>
            <a:endParaRPr lang="pl-PL" sz="2800" dirty="0">
              <a:solidFill>
                <a:schemeClr val="tx2"/>
              </a:solidFill>
            </a:endParaRPr>
          </a:p>
        </p:txBody>
      </p:sp>
      <p:sp>
        <p:nvSpPr>
          <p:cNvPr id="6"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3" name="Symbol zastępczy numeru slajdu 2"/>
          <p:cNvSpPr>
            <a:spLocks noGrp="1"/>
          </p:cNvSpPr>
          <p:nvPr>
            <p:ph type="sldNum" sz="quarter" idx="12"/>
          </p:nvPr>
        </p:nvSpPr>
        <p:spPr/>
        <p:txBody>
          <a:bodyPr/>
          <a:lstStyle/>
          <a:p>
            <a:pPr>
              <a:defRPr/>
            </a:pPr>
            <a:fld id="{C9915BAB-947A-4B8C-96E6-989680C677E5}" type="slidenum">
              <a:rPr lang="pl-PL" smtClean="0"/>
              <a:pPr>
                <a:defRPr/>
              </a:pPr>
              <a:t>8</a:t>
            </a:fld>
            <a:endParaRPr lang="pl-P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ChangeArrowheads="1"/>
          </p:cNvSpPr>
          <p:nvPr/>
        </p:nvSpPr>
        <p:spPr bwMode="auto">
          <a:xfrm>
            <a:off x="1173163" y="457200"/>
            <a:ext cx="7772400" cy="1143000"/>
          </a:xfrm>
          <a:prstGeom prst="rect">
            <a:avLst/>
          </a:prstGeom>
          <a:noFill/>
          <a:ln w="9525">
            <a:noFill/>
            <a:miter lim="800000"/>
            <a:headEnd/>
            <a:tailEnd/>
          </a:ln>
        </p:spPr>
        <p:txBody>
          <a:bodyPr anchor="ctr"/>
          <a:lstStyle/>
          <a:p>
            <a:r>
              <a:rPr kumimoji="1" lang="pl-PL" sz="4400" dirty="0" smtClean="0">
                <a:solidFill>
                  <a:schemeClr val="tx2"/>
                </a:solidFill>
              </a:rPr>
              <a:t>Reading (pdf, </a:t>
            </a:r>
            <a:r>
              <a:rPr kumimoji="1" lang="pl-PL" sz="4400" u="sng" dirty="0" err="1" smtClean="0">
                <a:solidFill>
                  <a:schemeClr val="tx2"/>
                </a:solidFill>
              </a:rPr>
              <a:t>recommended</a:t>
            </a:r>
            <a:r>
              <a:rPr kumimoji="1" lang="pl-PL" sz="4400" dirty="0">
                <a:solidFill>
                  <a:schemeClr val="tx2"/>
                </a:solidFill>
              </a:rPr>
              <a:t>)</a:t>
            </a:r>
            <a:endParaRPr kumimoji="1" lang="pl-PL" sz="4400" b="0" dirty="0">
              <a:solidFill>
                <a:schemeClr val="tx2"/>
              </a:solidFill>
            </a:endParaRPr>
          </a:p>
        </p:txBody>
      </p:sp>
      <p:sp>
        <p:nvSpPr>
          <p:cNvPr id="10243"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0244" name="Text Box 1031"/>
          <p:cNvSpPr txBox="1">
            <a:spLocks noChangeArrowheads="1"/>
          </p:cNvSpPr>
          <p:nvPr/>
        </p:nvSpPr>
        <p:spPr bwMode="auto">
          <a:xfrm>
            <a:off x="1173163" y="1436688"/>
            <a:ext cx="4408488" cy="579437"/>
          </a:xfrm>
          <a:prstGeom prst="rect">
            <a:avLst/>
          </a:prstGeom>
          <a:noFill/>
          <a:ln w="9525">
            <a:noFill/>
            <a:miter lim="800000"/>
            <a:headEnd/>
            <a:tailEnd/>
          </a:ln>
        </p:spPr>
        <p:txBody>
          <a:bodyPr wrap="none">
            <a:spAutoFit/>
          </a:bodyPr>
          <a:lstStyle/>
          <a:p>
            <a:r>
              <a:rPr lang="pl-PL" sz="3200" i="1">
                <a:solidFill>
                  <a:srgbClr val="CC0099"/>
                </a:solidFill>
              </a:rPr>
              <a:t>Podstawy teorii sygnałów</a:t>
            </a:r>
            <a:endParaRPr lang="pl-PL" b="0" baseline="30000"/>
          </a:p>
        </p:txBody>
      </p:sp>
      <p:sp>
        <p:nvSpPr>
          <p:cNvPr id="10245" name="Text Box 1032"/>
          <p:cNvSpPr txBox="1">
            <a:spLocks noChangeArrowheads="1"/>
          </p:cNvSpPr>
          <p:nvPr/>
        </p:nvSpPr>
        <p:spPr bwMode="auto">
          <a:xfrm>
            <a:off x="1173163" y="2586038"/>
            <a:ext cx="6445482" cy="1169551"/>
          </a:xfrm>
          <a:prstGeom prst="rect">
            <a:avLst/>
          </a:prstGeom>
          <a:noFill/>
          <a:ln w="9525">
            <a:noFill/>
            <a:miter lim="800000"/>
            <a:headEnd/>
            <a:tailEnd/>
          </a:ln>
        </p:spPr>
        <p:txBody>
          <a:bodyPr wrap="none">
            <a:spAutoFit/>
          </a:bodyPr>
          <a:lstStyle/>
          <a:p>
            <a:r>
              <a:rPr lang="pl-PL" sz="2800" dirty="0">
                <a:solidFill>
                  <a:srgbClr val="336600"/>
                </a:solidFill>
              </a:rPr>
              <a:t>J. </a:t>
            </a:r>
            <a:r>
              <a:rPr lang="pl-PL" sz="2800" dirty="0" err="1">
                <a:solidFill>
                  <a:srgbClr val="336600"/>
                </a:solidFill>
              </a:rPr>
              <a:t>Szabatin</a:t>
            </a:r>
            <a:endParaRPr lang="pl-PL" sz="2800" dirty="0">
              <a:solidFill>
                <a:srgbClr val="336600"/>
              </a:solidFill>
            </a:endParaRPr>
          </a:p>
          <a:p>
            <a:pPr>
              <a:spcBef>
                <a:spcPct val="50000"/>
              </a:spcBef>
            </a:pPr>
            <a:r>
              <a:rPr lang="pl-PL" sz="2800" dirty="0">
                <a:solidFill>
                  <a:schemeClr val="tx2"/>
                </a:solidFill>
              </a:rPr>
              <a:t>Wydawnictwa Komunikacji i </a:t>
            </a:r>
            <a:r>
              <a:rPr lang="pl-PL" sz="2800" dirty="0" smtClean="0">
                <a:solidFill>
                  <a:schemeClr val="tx2"/>
                </a:solidFill>
              </a:rPr>
              <a:t>Łączności</a:t>
            </a:r>
            <a:endParaRPr lang="pl-PL" b="0"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9</a:t>
            </a:fld>
            <a:endParaRPr lang="pl-P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oria sygnałów">
  <a:themeElements>
    <a:clrScheme name="Teoria sygnałów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Teoria sygnałów">
      <a:majorFont>
        <a:latin typeface="Times New Roman"/>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oria sygnałów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Teoria sygnałów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Teoria sygnałów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oria sygnałów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Teoria sygnałów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Teoria sygnałów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C:\Microsoft Office\Szablony\Teoria sygnałów.pot</Template>
  <TotalTime>1209</TotalTime>
  <Words>583</Words>
  <Application>Microsoft Office PowerPoint</Application>
  <PresentationFormat>Pokaz na ekranie (4:3)</PresentationFormat>
  <Paragraphs>155</Paragraphs>
  <Slides>16</Slides>
  <Notes>13</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16</vt:i4>
      </vt:variant>
    </vt:vector>
  </HeadingPairs>
  <TitlesOfParts>
    <vt:vector size="23" baseType="lpstr">
      <vt:lpstr>Arial</vt:lpstr>
      <vt:lpstr>Calibri</vt:lpstr>
      <vt:lpstr>Monotype Sorts</vt:lpstr>
      <vt:lpstr>Symbol</vt:lpstr>
      <vt:lpstr>Times New Roman</vt:lpstr>
      <vt:lpstr>Verdana</vt:lpstr>
      <vt:lpstr>Teoria sygnałów</vt:lpstr>
      <vt:lpstr>Prezentacja programu PowerPoint</vt:lpstr>
      <vt:lpstr>Prezentacja programu PowerPoint</vt:lpstr>
      <vt:lpstr>Prezentacja programu PowerPoint</vt:lpstr>
      <vt:lpstr>Prezentacja programu PowerPoint</vt:lpstr>
      <vt:lpstr>Prezentacja programu PowerPoint</vt:lpstr>
      <vt:lpstr>Reading (pdf, recommended)</vt:lpstr>
      <vt:lpstr>Prezentacja programu PowerPoint</vt:lpstr>
      <vt:lpstr>Prezentacja programu PowerPoint</vt:lpstr>
      <vt:lpstr>Prezentacja programu PowerPoint</vt:lpstr>
      <vt:lpstr>Reading (pdf) http://tele.agh.edu.pl/~papir/ </vt:lpstr>
      <vt:lpstr>Reading (pdf) http://tele.agh.edu.pl/~papir/ </vt:lpstr>
      <vt:lpstr>Reading (recommended)</vt:lpstr>
      <vt:lpstr>Prezentacja programu PowerPoint</vt:lpstr>
      <vt:lpstr>Prezentacja programu PowerPoint</vt:lpstr>
      <vt:lpstr>Prezentacja programu PowerPoint</vt:lpstr>
      <vt:lpstr>Prezentacja programu PowerPoint</vt:lpstr>
    </vt:vector>
  </TitlesOfParts>
  <Company>Katedra Telekomunikacji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Literatura</dc:title>
  <dc:creator>Zdzislaw Papir</dc:creator>
  <cp:lastModifiedBy>Konto Microsoft</cp:lastModifiedBy>
  <cp:revision>277</cp:revision>
  <cp:lastPrinted>2023-10-06T15:46:25Z</cp:lastPrinted>
  <dcterms:created xsi:type="dcterms:W3CDTF">2001-11-19T15:22:59Z</dcterms:created>
  <dcterms:modified xsi:type="dcterms:W3CDTF">2024-10-03T12:06:59Z</dcterms:modified>
</cp:coreProperties>
</file>