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30"/>
  </p:notesMasterIdLst>
  <p:handoutMasterIdLst>
    <p:handoutMasterId r:id="rId31"/>
  </p:handoutMasterIdLst>
  <p:sldIdLst>
    <p:sldId id="258" r:id="rId2"/>
    <p:sldId id="307" r:id="rId3"/>
    <p:sldId id="305" r:id="rId4"/>
    <p:sldId id="302" r:id="rId5"/>
    <p:sldId id="306" r:id="rId6"/>
    <p:sldId id="303" r:id="rId7"/>
    <p:sldId id="304" r:id="rId8"/>
    <p:sldId id="263" r:id="rId9"/>
    <p:sldId id="268" r:id="rId10"/>
    <p:sldId id="265" r:id="rId11"/>
    <p:sldId id="266" r:id="rId12"/>
    <p:sldId id="271" r:id="rId13"/>
    <p:sldId id="301" r:id="rId14"/>
    <p:sldId id="269" r:id="rId15"/>
    <p:sldId id="272" r:id="rId16"/>
    <p:sldId id="270" r:id="rId17"/>
    <p:sldId id="273" r:id="rId18"/>
    <p:sldId id="275" r:id="rId19"/>
    <p:sldId id="274" r:id="rId20"/>
    <p:sldId id="276" r:id="rId21"/>
    <p:sldId id="278" r:id="rId22"/>
    <p:sldId id="279" r:id="rId23"/>
    <p:sldId id="280" r:id="rId24"/>
    <p:sldId id="281" r:id="rId25"/>
    <p:sldId id="297" r:id="rId26"/>
    <p:sldId id="298" r:id="rId27"/>
    <p:sldId id="277" r:id="rId28"/>
    <p:sldId id="282" r:id="rId2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99"/>
    <a:srgbClr val="0000CC"/>
    <a:srgbClr val="CC9900"/>
    <a:srgbClr val="006600"/>
    <a:srgbClr val="99CCFF"/>
    <a:srgbClr val="3399FF"/>
    <a:srgbClr val="FF99FF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6332" autoAdjust="0"/>
    <p:restoredTop sz="90929"/>
  </p:normalViewPr>
  <p:slideViewPr>
    <p:cSldViewPr snapToObjects="1">
      <p:cViewPr varScale="1">
        <p:scale>
          <a:sx n="65" d="100"/>
          <a:sy n="65" d="100"/>
        </p:scale>
        <p:origin x="68" y="1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6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4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49.wmf"/><Relationship Id="rId2" Type="http://schemas.openxmlformats.org/officeDocument/2006/relationships/image" Target="../media/image48.wmf"/><Relationship Id="rId1" Type="http://schemas.openxmlformats.org/officeDocument/2006/relationships/image" Target="../media/image47.wmf"/><Relationship Id="rId5" Type="http://schemas.openxmlformats.org/officeDocument/2006/relationships/image" Target="../media/image51.wmf"/><Relationship Id="rId4" Type="http://schemas.openxmlformats.org/officeDocument/2006/relationships/image" Target="../media/image50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4.wmf"/><Relationship Id="rId2" Type="http://schemas.openxmlformats.org/officeDocument/2006/relationships/image" Target="../media/image53.wmf"/><Relationship Id="rId1" Type="http://schemas.openxmlformats.org/officeDocument/2006/relationships/image" Target="../media/image52.wmf"/><Relationship Id="rId5" Type="http://schemas.openxmlformats.org/officeDocument/2006/relationships/image" Target="../media/image56.wmf"/><Relationship Id="rId4" Type="http://schemas.openxmlformats.org/officeDocument/2006/relationships/image" Target="../media/image55.wmf"/></Relationships>
</file>

<file path=ppt/drawings/_rels/vmlDrawing12.vml.rels><?xml version="1.0" encoding="UTF-8" standalone="yes"?>
<Relationships xmlns="http://schemas.openxmlformats.org/package/2006/relationships"><Relationship Id="rId8" Type="http://schemas.openxmlformats.org/officeDocument/2006/relationships/image" Target="../media/image64.wmf"/><Relationship Id="rId3" Type="http://schemas.openxmlformats.org/officeDocument/2006/relationships/image" Target="../media/image59.wmf"/><Relationship Id="rId7" Type="http://schemas.openxmlformats.org/officeDocument/2006/relationships/image" Target="../media/image63.wmf"/><Relationship Id="rId2" Type="http://schemas.openxmlformats.org/officeDocument/2006/relationships/image" Target="../media/image58.wmf"/><Relationship Id="rId1" Type="http://schemas.openxmlformats.org/officeDocument/2006/relationships/image" Target="../media/image57.wmf"/><Relationship Id="rId6" Type="http://schemas.openxmlformats.org/officeDocument/2006/relationships/image" Target="../media/image62.wmf"/><Relationship Id="rId11" Type="http://schemas.openxmlformats.org/officeDocument/2006/relationships/image" Target="../media/image67.wmf"/><Relationship Id="rId5" Type="http://schemas.openxmlformats.org/officeDocument/2006/relationships/image" Target="../media/image61.wmf"/><Relationship Id="rId10" Type="http://schemas.openxmlformats.org/officeDocument/2006/relationships/image" Target="../media/image66.wmf"/><Relationship Id="rId4" Type="http://schemas.openxmlformats.org/officeDocument/2006/relationships/image" Target="../media/image60.wmf"/><Relationship Id="rId9" Type="http://schemas.openxmlformats.org/officeDocument/2006/relationships/image" Target="../media/image65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69.wmf"/><Relationship Id="rId2" Type="http://schemas.openxmlformats.org/officeDocument/2006/relationships/image" Target="../media/image68.wmf"/><Relationship Id="rId1" Type="http://schemas.openxmlformats.org/officeDocument/2006/relationships/image" Target="../media/image13.wmf"/><Relationship Id="rId4" Type="http://schemas.openxmlformats.org/officeDocument/2006/relationships/image" Target="../media/image70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73.wmf"/><Relationship Id="rId2" Type="http://schemas.openxmlformats.org/officeDocument/2006/relationships/image" Target="../media/image72.wmf"/><Relationship Id="rId1" Type="http://schemas.openxmlformats.org/officeDocument/2006/relationships/image" Target="../media/image71.wmf"/><Relationship Id="rId6" Type="http://schemas.openxmlformats.org/officeDocument/2006/relationships/image" Target="../media/image76.wmf"/><Relationship Id="rId5" Type="http://schemas.openxmlformats.org/officeDocument/2006/relationships/image" Target="../media/image75.wmf"/><Relationship Id="rId4" Type="http://schemas.openxmlformats.org/officeDocument/2006/relationships/image" Target="../media/image74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78.wmf"/><Relationship Id="rId2" Type="http://schemas.openxmlformats.org/officeDocument/2006/relationships/image" Target="../media/image77.wmf"/><Relationship Id="rId1" Type="http://schemas.openxmlformats.org/officeDocument/2006/relationships/image" Target="../media/image13.wmf"/><Relationship Id="rId4" Type="http://schemas.openxmlformats.org/officeDocument/2006/relationships/image" Target="../media/image79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80.wmf"/><Relationship Id="rId2" Type="http://schemas.openxmlformats.org/officeDocument/2006/relationships/image" Target="../media/image77.wmf"/><Relationship Id="rId1" Type="http://schemas.openxmlformats.org/officeDocument/2006/relationships/image" Target="../media/image13.wmf"/><Relationship Id="rId6" Type="http://schemas.openxmlformats.org/officeDocument/2006/relationships/image" Target="../media/image83.wmf"/><Relationship Id="rId5" Type="http://schemas.openxmlformats.org/officeDocument/2006/relationships/image" Target="../media/image82.wmf"/><Relationship Id="rId4" Type="http://schemas.openxmlformats.org/officeDocument/2006/relationships/image" Target="../media/image81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86.wmf"/><Relationship Id="rId2" Type="http://schemas.openxmlformats.org/officeDocument/2006/relationships/image" Target="../media/image85.wmf"/><Relationship Id="rId1" Type="http://schemas.openxmlformats.org/officeDocument/2006/relationships/image" Target="../media/image84.wmf"/><Relationship Id="rId6" Type="http://schemas.openxmlformats.org/officeDocument/2006/relationships/image" Target="../media/image89.wmf"/><Relationship Id="rId5" Type="http://schemas.openxmlformats.org/officeDocument/2006/relationships/image" Target="../media/image88.wmf"/><Relationship Id="rId4" Type="http://schemas.openxmlformats.org/officeDocument/2006/relationships/image" Target="../media/image87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92.wmf"/><Relationship Id="rId2" Type="http://schemas.openxmlformats.org/officeDocument/2006/relationships/image" Target="../media/image91.wmf"/><Relationship Id="rId1" Type="http://schemas.openxmlformats.org/officeDocument/2006/relationships/image" Target="../media/image90.wmf"/><Relationship Id="rId6" Type="http://schemas.openxmlformats.org/officeDocument/2006/relationships/image" Target="../media/image94.wmf"/><Relationship Id="rId5" Type="http://schemas.openxmlformats.org/officeDocument/2006/relationships/image" Target="../media/image86.wmf"/><Relationship Id="rId4" Type="http://schemas.openxmlformats.org/officeDocument/2006/relationships/image" Target="../media/image93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97.wmf"/><Relationship Id="rId2" Type="http://schemas.openxmlformats.org/officeDocument/2006/relationships/image" Target="../media/image96.wmf"/><Relationship Id="rId1" Type="http://schemas.openxmlformats.org/officeDocument/2006/relationships/image" Target="../media/image95.wmf"/><Relationship Id="rId6" Type="http://schemas.openxmlformats.org/officeDocument/2006/relationships/image" Target="../media/image100.wmf"/><Relationship Id="rId5" Type="http://schemas.openxmlformats.org/officeDocument/2006/relationships/image" Target="../media/image99.wmf"/><Relationship Id="rId4" Type="http://schemas.openxmlformats.org/officeDocument/2006/relationships/image" Target="../media/image98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2.wmf"/><Relationship Id="rId4" Type="http://schemas.openxmlformats.org/officeDocument/2006/relationships/image" Target="../media/image3.wmf"/></Relationships>
</file>

<file path=ppt/drawings/_rels/vmlDrawing20.vml.rels><?xml version="1.0" encoding="UTF-8" standalone="yes"?>
<Relationships xmlns="http://schemas.openxmlformats.org/package/2006/relationships"><Relationship Id="rId8" Type="http://schemas.openxmlformats.org/officeDocument/2006/relationships/image" Target="../media/image108.wmf"/><Relationship Id="rId3" Type="http://schemas.openxmlformats.org/officeDocument/2006/relationships/image" Target="../media/image103.wmf"/><Relationship Id="rId7" Type="http://schemas.openxmlformats.org/officeDocument/2006/relationships/image" Target="../media/image107.wmf"/><Relationship Id="rId2" Type="http://schemas.openxmlformats.org/officeDocument/2006/relationships/image" Target="../media/image102.wmf"/><Relationship Id="rId1" Type="http://schemas.openxmlformats.org/officeDocument/2006/relationships/image" Target="../media/image101.wmf"/><Relationship Id="rId6" Type="http://schemas.openxmlformats.org/officeDocument/2006/relationships/image" Target="../media/image106.wmf"/><Relationship Id="rId5" Type="http://schemas.openxmlformats.org/officeDocument/2006/relationships/image" Target="../media/image105.wmf"/><Relationship Id="rId10" Type="http://schemas.openxmlformats.org/officeDocument/2006/relationships/image" Target="../media/image110.wmf"/><Relationship Id="rId4" Type="http://schemas.openxmlformats.org/officeDocument/2006/relationships/image" Target="../media/image104.wmf"/><Relationship Id="rId9" Type="http://schemas.openxmlformats.org/officeDocument/2006/relationships/image" Target="../media/image109.wmf"/></Relationships>
</file>

<file path=ppt/drawings/_rels/vmlDrawing2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13.wmf"/><Relationship Id="rId3" Type="http://schemas.openxmlformats.org/officeDocument/2006/relationships/image" Target="../media/image111.wmf"/><Relationship Id="rId7" Type="http://schemas.openxmlformats.org/officeDocument/2006/relationships/image" Target="../media/image110.wmf"/><Relationship Id="rId2" Type="http://schemas.openxmlformats.org/officeDocument/2006/relationships/image" Target="../media/image105.wmf"/><Relationship Id="rId1" Type="http://schemas.openxmlformats.org/officeDocument/2006/relationships/image" Target="../media/image104.wmf"/><Relationship Id="rId6" Type="http://schemas.openxmlformats.org/officeDocument/2006/relationships/image" Target="../media/image109.wmf"/><Relationship Id="rId5" Type="http://schemas.openxmlformats.org/officeDocument/2006/relationships/image" Target="../media/image108.wmf"/><Relationship Id="rId10" Type="http://schemas.openxmlformats.org/officeDocument/2006/relationships/image" Target="../media/image115.wmf"/><Relationship Id="rId4" Type="http://schemas.openxmlformats.org/officeDocument/2006/relationships/image" Target="../media/image112.wmf"/><Relationship Id="rId9" Type="http://schemas.openxmlformats.org/officeDocument/2006/relationships/image" Target="../media/image114.w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wmf"/><Relationship Id="rId2" Type="http://schemas.openxmlformats.org/officeDocument/2006/relationships/image" Target="../media/image117.wmf"/><Relationship Id="rId1" Type="http://schemas.openxmlformats.org/officeDocument/2006/relationships/image" Target="../media/image116.wmf"/></Relationships>
</file>

<file path=ppt/drawings/_rels/vmlDrawing2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wmf"/><Relationship Id="rId1" Type="http://schemas.openxmlformats.org/officeDocument/2006/relationships/image" Target="../media/image119.wmf"/></Relationships>
</file>

<file path=ppt/drawings/_rels/vmlDrawing24.vml.rels><?xml version="1.0" encoding="UTF-8" standalone="yes"?>
<Relationships xmlns="http://schemas.openxmlformats.org/package/2006/relationships"><Relationship Id="rId8" Type="http://schemas.openxmlformats.org/officeDocument/2006/relationships/image" Target="../media/image106.wmf"/><Relationship Id="rId3" Type="http://schemas.openxmlformats.org/officeDocument/2006/relationships/image" Target="../media/image123.wmf"/><Relationship Id="rId7" Type="http://schemas.openxmlformats.org/officeDocument/2006/relationships/image" Target="../media/image125.wmf"/><Relationship Id="rId2" Type="http://schemas.openxmlformats.org/officeDocument/2006/relationships/image" Target="../media/image122.wmf"/><Relationship Id="rId1" Type="http://schemas.openxmlformats.org/officeDocument/2006/relationships/image" Target="../media/image121.wmf"/><Relationship Id="rId6" Type="http://schemas.openxmlformats.org/officeDocument/2006/relationships/image" Target="../media/image124.wmf"/><Relationship Id="rId5" Type="http://schemas.openxmlformats.org/officeDocument/2006/relationships/image" Target="../media/image105.wmf"/><Relationship Id="rId4" Type="http://schemas.openxmlformats.org/officeDocument/2006/relationships/image" Target="../media/image104.wmf"/></Relationships>
</file>

<file path=ppt/drawings/_rels/vmlDrawing25.vml.rels><?xml version="1.0" encoding="UTF-8" standalone="yes"?>
<Relationships xmlns="http://schemas.openxmlformats.org/package/2006/relationships"><Relationship Id="rId8" Type="http://schemas.openxmlformats.org/officeDocument/2006/relationships/image" Target="../media/image133.wmf"/><Relationship Id="rId3" Type="http://schemas.openxmlformats.org/officeDocument/2006/relationships/image" Target="../media/image128.wmf"/><Relationship Id="rId7" Type="http://schemas.openxmlformats.org/officeDocument/2006/relationships/image" Target="../media/image132.wmf"/><Relationship Id="rId2" Type="http://schemas.openxmlformats.org/officeDocument/2006/relationships/image" Target="../media/image127.wmf"/><Relationship Id="rId1" Type="http://schemas.openxmlformats.org/officeDocument/2006/relationships/image" Target="../media/image126.wmf"/><Relationship Id="rId6" Type="http://schemas.openxmlformats.org/officeDocument/2006/relationships/image" Target="../media/image131.wmf"/><Relationship Id="rId11" Type="http://schemas.openxmlformats.org/officeDocument/2006/relationships/image" Target="../media/image136.wmf"/><Relationship Id="rId5" Type="http://schemas.openxmlformats.org/officeDocument/2006/relationships/image" Target="../media/image130.wmf"/><Relationship Id="rId10" Type="http://schemas.openxmlformats.org/officeDocument/2006/relationships/image" Target="../media/image135.wmf"/><Relationship Id="rId4" Type="http://schemas.openxmlformats.org/officeDocument/2006/relationships/image" Target="../media/image129.wmf"/><Relationship Id="rId9" Type="http://schemas.openxmlformats.org/officeDocument/2006/relationships/image" Target="../media/image134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image" Target="../media/image12.wmf"/><Relationship Id="rId7" Type="http://schemas.openxmlformats.org/officeDocument/2006/relationships/image" Target="../media/image16.wmf"/><Relationship Id="rId12" Type="http://schemas.openxmlformats.org/officeDocument/2006/relationships/image" Target="../media/image21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6" Type="http://schemas.openxmlformats.org/officeDocument/2006/relationships/image" Target="../media/image15.wmf"/><Relationship Id="rId11" Type="http://schemas.openxmlformats.org/officeDocument/2006/relationships/image" Target="../media/image20.wmf"/><Relationship Id="rId5" Type="http://schemas.openxmlformats.org/officeDocument/2006/relationships/image" Target="../media/image14.wmf"/><Relationship Id="rId10" Type="http://schemas.openxmlformats.org/officeDocument/2006/relationships/image" Target="../media/image19.wmf"/><Relationship Id="rId4" Type="http://schemas.openxmlformats.org/officeDocument/2006/relationships/image" Target="../media/image13.wmf"/><Relationship Id="rId9" Type="http://schemas.openxmlformats.org/officeDocument/2006/relationships/image" Target="../media/image18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4" Type="http://schemas.openxmlformats.org/officeDocument/2006/relationships/image" Target="../media/image25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7" Type="http://schemas.openxmlformats.org/officeDocument/2006/relationships/image" Target="../media/image34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Relationship Id="rId6" Type="http://schemas.openxmlformats.org/officeDocument/2006/relationships/image" Target="../media/image33.wmf"/><Relationship Id="rId5" Type="http://schemas.openxmlformats.org/officeDocument/2006/relationships/image" Target="../media/image32.wmf"/><Relationship Id="rId4" Type="http://schemas.openxmlformats.org/officeDocument/2006/relationships/image" Target="../media/image13.wmf"/></Relationships>
</file>

<file path=ppt/drawings/_rels/vmlDrawing8.vml.rels><?xml version="1.0" encoding="UTF-8" standalone="yes"?>
<Relationships xmlns="http://schemas.openxmlformats.org/package/2006/relationships"><Relationship Id="rId8" Type="http://schemas.openxmlformats.org/officeDocument/2006/relationships/image" Target="../media/image40.wmf"/><Relationship Id="rId3" Type="http://schemas.openxmlformats.org/officeDocument/2006/relationships/image" Target="../media/image37.wmf"/><Relationship Id="rId7" Type="http://schemas.openxmlformats.org/officeDocument/2006/relationships/image" Target="../media/image39.wmf"/><Relationship Id="rId2" Type="http://schemas.openxmlformats.org/officeDocument/2006/relationships/image" Target="../media/image36.wmf"/><Relationship Id="rId1" Type="http://schemas.openxmlformats.org/officeDocument/2006/relationships/image" Target="../media/image35.wmf"/><Relationship Id="rId6" Type="http://schemas.openxmlformats.org/officeDocument/2006/relationships/image" Target="../media/image34.wmf"/><Relationship Id="rId5" Type="http://schemas.openxmlformats.org/officeDocument/2006/relationships/image" Target="../media/image38.wmf"/><Relationship Id="rId4" Type="http://schemas.openxmlformats.org/officeDocument/2006/relationships/image" Target="../media/image13.wmf"/><Relationship Id="rId9" Type="http://schemas.openxmlformats.org/officeDocument/2006/relationships/image" Target="../media/image32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image" Target="../media/image42.wmf"/><Relationship Id="rId1" Type="http://schemas.openxmlformats.org/officeDocument/2006/relationships/image" Target="../media/image41.wmf"/><Relationship Id="rId5" Type="http://schemas.openxmlformats.org/officeDocument/2006/relationships/image" Target="../media/image45.wmf"/><Relationship Id="rId4" Type="http://schemas.openxmlformats.org/officeDocument/2006/relationships/image" Target="../media/image4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6A1AECD3-AF80-4759-AE1C-CFB5A38AB7E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620730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99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noProof="0" smtClean="0"/>
              <a:t>Kliknij, aby edytować style tekstu z Wzorca</a:t>
            </a:r>
          </a:p>
          <a:p>
            <a:pPr lvl="1"/>
            <a:r>
              <a:rPr lang="pl-PL" noProof="0" smtClean="0"/>
              <a:t>Drugi poziom</a:t>
            </a:r>
          </a:p>
          <a:p>
            <a:pPr lvl="2"/>
            <a:r>
              <a:rPr lang="pl-PL" noProof="0" smtClean="0"/>
              <a:t>Trzeci poziom</a:t>
            </a:r>
          </a:p>
          <a:p>
            <a:pPr lvl="3"/>
            <a:r>
              <a:rPr lang="pl-PL" noProof="0" smtClean="0"/>
              <a:t>Czwarty poziom</a:t>
            </a:r>
          </a:p>
          <a:p>
            <a:pPr lvl="4"/>
            <a:r>
              <a:rPr lang="pl-PL" noProof="0" smtClean="0"/>
              <a:t>Piąty poziom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92BBC6E8-016A-4245-B599-7AAAD2DC142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045911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780F665-0870-4CB0-90D7-53A083996841}" type="slidenum">
              <a:rPr lang="pl-PL" smtClean="0"/>
              <a:pPr/>
              <a:t>1</a:t>
            </a:fld>
            <a:endParaRPr lang="pl-PL" smtClean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41909679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C76C801-B7F5-440A-90DB-F43A246923D6}" type="slidenum">
              <a:rPr lang="pl-PL" smtClean="0"/>
              <a:pPr/>
              <a:t>15</a:t>
            </a:fld>
            <a:endParaRPr lang="pl-PL" smtClean="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268386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AFD35BF-1669-497F-A407-014225A85E52}" type="slidenum">
              <a:rPr lang="pl-PL" smtClean="0"/>
              <a:pPr/>
              <a:t>16</a:t>
            </a:fld>
            <a:endParaRPr lang="pl-PL" smtClean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2830426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FBD8B6-E458-46BB-A9F2-D1707D09CDFB}" type="slidenum">
              <a:rPr lang="pl-PL" smtClean="0"/>
              <a:pPr/>
              <a:t>17</a:t>
            </a:fld>
            <a:endParaRPr lang="pl-PL" smtClean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8508500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9365D42-EF1F-41BB-BD8C-1541BAE2B756}" type="slidenum">
              <a:rPr lang="pl-PL" smtClean="0"/>
              <a:pPr/>
              <a:t>18</a:t>
            </a:fld>
            <a:endParaRPr lang="pl-PL" smtClean="0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4400000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23F8366-795F-43D4-A22C-A13C8EA51E29}" type="slidenum">
              <a:rPr lang="pl-PL" smtClean="0"/>
              <a:pPr/>
              <a:t>19</a:t>
            </a:fld>
            <a:endParaRPr lang="pl-PL" smtClean="0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29732678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0D2FA2-8DB9-45D0-9781-900C3C4BEB1C}" type="slidenum">
              <a:rPr lang="pl-PL" smtClean="0"/>
              <a:pPr/>
              <a:t>20</a:t>
            </a:fld>
            <a:endParaRPr lang="pl-PL" smtClean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96875593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63493ED-3EEE-4DC2-A278-268F37E8EC53}" type="slidenum">
              <a:rPr lang="pl-PL" smtClean="0"/>
              <a:pPr/>
              <a:t>21</a:t>
            </a:fld>
            <a:endParaRPr lang="pl-PL" smtClean="0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89259997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48FF3F6-3968-4D43-BAB5-4B7264E46FD5}" type="slidenum">
              <a:rPr lang="pl-PL" smtClean="0"/>
              <a:pPr/>
              <a:t>22</a:t>
            </a:fld>
            <a:endParaRPr lang="pl-PL" smtClean="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99763411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DC5CC4-DA1D-4E7D-893A-3DACADFBA397}" type="slidenum">
              <a:rPr lang="pl-PL" smtClean="0"/>
              <a:pPr/>
              <a:t>23</a:t>
            </a:fld>
            <a:endParaRPr lang="pl-PL" smtClean="0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34945760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F479BEC-1F40-4493-BC07-6B1F1E26F8A8}" type="slidenum">
              <a:rPr lang="pl-PL" smtClean="0"/>
              <a:pPr/>
              <a:t>24</a:t>
            </a:fld>
            <a:endParaRPr lang="pl-PL" smtClean="0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4911063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780F665-0870-4CB0-90D7-53A083996841}" type="slidenum">
              <a:rPr lang="pl-PL" smtClean="0"/>
              <a:pPr/>
              <a:t>2</a:t>
            </a:fld>
            <a:endParaRPr lang="pl-PL" smtClean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79187203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C44BE2-E588-4DCE-9B4B-BC446B05BAB6}" type="slidenum">
              <a:rPr lang="pl-PL" smtClean="0"/>
              <a:pPr/>
              <a:t>27</a:t>
            </a:fld>
            <a:endParaRPr lang="pl-PL" smtClean="0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44133032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D443F5A-B45F-4973-B4BB-6DBB3B5F3702}" type="slidenum">
              <a:rPr lang="pl-PL" smtClean="0"/>
              <a:pPr/>
              <a:t>28</a:t>
            </a:fld>
            <a:endParaRPr lang="pl-PL" smtClean="0"/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40345829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CC6B4D4-E127-4B29-A0F5-DB9E39A3227B}" type="slidenum">
              <a:rPr lang="pl-PL" smtClean="0"/>
              <a:pPr/>
              <a:t>8</a:t>
            </a:fld>
            <a:endParaRPr lang="pl-PL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1130530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3EEF7C-8976-45CA-9DA3-CFF723E5F775}" type="slidenum">
              <a:rPr lang="pl-PL" smtClean="0"/>
              <a:pPr/>
              <a:t>9</a:t>
            </a:fld>
            <a:endParaRPr lang="pl-PL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2287055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DC44C7A-E1FF-44F6-ABCC-96FF846FEBE5}" type="slidenum">
              <a:rPr lang="pl-PL" smtClean="0"/>
              <a:pPr/>
              <a:t>10</a:t>
            </a:fld>
            <a:endParaRPr lang="pl-PL" smtClean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1417758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AC3EFEF-35CD-41F9-B2CC-7313B937F888}" type="slidenum">
              <a:rPr lang="pl-PL" smtClean="0"/>
              <a:pPr/>
              <a:t>11</a:t>
            </a:fld>
            <a:endParaRPr lang="pl-PL" smtClean="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5059480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FFB7DF-9CA2-4FE6-BACE-A5F025FC6245}" type="slidenum">
              <a:rPr lang="pl-PL" smtClean="0"/>
              <a:pPr/>
              <a:t>12</a:t>
            </a:fld>
            <a:endParaRPr lang="pl-PL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7719094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DC44C7A-E1FF-44F6-ABCC-96FF846FEBE5}" type="slidenum">
              <a:rPr lang="pl-PL" smtClean="0"/>
              <a:pPr/>
              <a:t>13</a:t>
            </a:fld>
            <a:endParaRPr lang="pl-PL" smtClean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2880708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930EDFB-A77E-4AB2-9A68-D7AA592A05D3}" type="slidenum">
              <a:rPr lang="pl-PL" smtClean="0"/>
              <a:pPr/>
              <a:t>14</a:t>
            </a:fld>
            <a:endParaRPr lang="pl-PL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0271146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3175" y="2438400"/>
            <a:ext cx="9147175" cy="1063625"/>
            <a:chOff x="-2" y="1536"/>
            <a:chExt cx="5762" cy="670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 flipH="1">
              <a:off x="-2" y="1562"/>
              <a:ext cx="5762" cy="638"/>
              <a:chOff x="-2" y="1562"/>
              <a:chExt cx="5762" cy="638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ltGray">
              <a:xfrm rot="-5400000">
                <a:off x="2552" y="-993"/>
                <a:ext cx="624" cy="57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ltGray">
              <a:xfrm rot="-5400000">
                <a:off x="1316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ltGray">
              <a:xfrm rot="-5400000">
                <a:off x="982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ltGray">
              <a:xfrm rot="-5400000">
                <a:off x="-64" y="1755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13" name="Freeform 9"/>
              <p:cNvSpPr>
                <a:spLocks/>
              </p:cNvSpPr>
              <p:nvPr/>
            </p:nvSpPr>
            <p:spPr bwMode="ltGray">
              <a:xfrm rot="-5400000">
                <a:off x="442" y="1699"/>
                <a:ext cx="624" cy="3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14" name="Freeform 10"/>
              <p:cNvSpPr>
                <a:spLocks/>
              </p:cNvSpPr>
              <p:nvPr/>
            </p:nvSpPr>
            <p:spPr bwMode="ltGray">
              <a:xfrm rot="-5400000">
                <a:off x="149" y="1730"/>
                <a:ext cx="632" cy="315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15" name="Freeform 11"/>
              <p:cNvSpPr>
                <a:spLocks/>
              </p:cNvSpPr>
              <p:nvPr/>
            </p:nvSpPr>
            <p:spPr bwMode="ltGray">
              <a:xfrm rot="-5400000">
                <a:off x="3204" y="1665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16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17" name="Freeform 13"/>
              <p:cNvSpPr>
                <a:spLocks/>
              </p:cNvSpPr>
              <p:nvPr/>
            </p:nvSpPr>
            <p:spPr bwMode="ltGray">
              <a:xfrm rot="-5400000">
                <a:off x="1823" y="1751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18" name="Freeform 14"/>
              <p:cNvSpPr>
                <a:spLocks/>
              </p:cNvSpPr>
              <p:nvPr/>
            </p:nvSpPr>
            <p:spPr bwMode="ltGray">
              <a:xfrm rot="-5400000">
                <a:off x="2551" y="1728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19" name="Freeform 15"/>
              <p:cNvSpPr>
                <a:spLocks/>
              </p:cNvSpPr>
              <p:nvPr/>
            </p:nvSpPr>
            <p:spPr bwMode="ltGray">
              <a:xfrm rot="-5400000">
                <a:off x="2323" y="1695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20" name="Freeform 16"/>
              <p:cNvSpPr>
                <a:spLocks/>
              </p:cNvSpPr>
              <p:nvPr/>
            </p:nvSpPr>
            <p:spPr bwMode="ltGray">
              <a:xfrm rot="-5400000">
                <a:off x="2043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21" name="Freeform 17"/>
              <p:cNvSpPr>
                <a:spLocks/>
              </p:cNvSpPr>
              <p:nvPr/>
            </p:nvSpPr>
            <p:spPr bwMode="ltGray">
              <a:xfrm rot="-5400000">
                <a:off x="4070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22" name="Freeform 18"/>
              <p:cNvSpPr>
                <a:spLocks/>
              </p:cNvSpPr>
              <p:nvPr/>
            </p:nvSpPr>
            <p:spPr bwMode="ltGray">
              <a:xfrm rot="-5400000">
                <a:off x="3736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23" name="Freeform 19"/>
              <p:cNvSpPr>
                <a:spLocks/>
              </p:cNvSpPr>
              <p:nvPr/>
            </p:nvSpPr>
            <p:spPr bwMode="ltGray">
              <a:xfrm rot="-5400000">
                <a:off x="4577" y="1751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24" name="Freeform 20"/>
              <p:cNvSpPr>
                <a:spLocks/>
              </p:cNvSpPr>
              <p:nvPr/>
            </p:nvSpPr>
            <p:spPr bwMode="ltGray">
              <a:xfrm>
                <a:off x="5469" y="1562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25" name="Freeform 21"/>
              <p:cNvSpPr>
                <a:spLocks/>
              </p:cNvSpPr>
              <p:nvPr/>
            </p:nvSpPr>
            <p:spPr bwMode="ltGray">
              <a:xfrm rot="-5400000">
                <a:off x="5077" y="1695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26" name="Freeform 22"/>
              <p:cNvSpPr>
                <a:spLocks/>
              </p:cNvSpPr>
              <p:nvPr/>
            </p:nvSpPr>
            <p:spPr bwMode="ltGray">
              <a:xfrm rot="-5400000">
                <a:off x="479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</p:grpSp>
        <p:sp>
          <p:nvSpPr>
            <p:cNvPr id="6" name="Freeform 23"/>
            <p:cNvSpPr>
              <a:spLocks/>
            </p:cNvSpPr>
            <p:nvPr/>
          </p:nvSpPr>
          <p:spPr bwMode="ltGray">
            <a:xfrm flipH="1">
              <a:off x="-2" y="1536"/>
              <a:ext cx="5762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pl-PL">
                <a:cs typeface="+mn-cs"/>
              </a:endParaRPr>
            </a:p>
          </p:txBody>
        </p:sp>
        <p:sp>
          <p:nvSpPr>
            <p:cNvPr id="7" name="Freeform 24"/>
            <p:cNvSpPr>
              <a:spLocks/>
            </p:cNvSpPr>
            <p:nvPr/>
          </p:nvSpPr>
          <p:spPr bwMode="ltGray">
            <a:xfrm flipH="1">
              <a:off x="-2" y="2017"/>
              <a:ext cx="5761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pl-PL">
                <a:cs typeface="+mn-cs"/>
              </a:endParaRPr>
            </a:p>
          </p:txBody>
        </p:sp>
      </p:grpSp>
      <p:sp>
        <p:nvSpPr>
          <p:cNvPr id="3097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1173163" y="1341438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 tytułu z Wzorca</a:t>
            </a:r>
          </a:p>
        </p:txBody>
      </p:sp>
      <p:sp>
        <p:nvSpPr>
          <p:cNvPr id="3098" name="Rectangle 26"/>
          <p:cNvSpPr>
            <a:spLocks noGrp="1" noChangeArrowheads="1"/>
          </p:cNvSpPr>
          <p:nvPr>
            <p:ph type="subTitle" idx="1"/>
          </p:nvPr>
        </p:nvSpPr>
        <p:spPr>
          <a:xfrm>
            <a:off x="1166813" y="3886200"/>
            <a:ext cx="6400800" cy="1752600"/>
          </a:xfrm>
        </p:spPr>
        <p:txBody>
          <a:bodyPr/>
          <a:lstStyle>
            <a:lvl1pPr marL="0" indent="0">
              <a:buFont typeface="Monotype Sorts" charset="2"/>
              <a:buNone/>
              <a:defRPr/>
            </a:lvl1pPr>
          </a:lstStyle>
          <a:p>
            <a:r>
              <a:rPr lang="pl-PL"/>
              <a:t>Kliknij, aby edytować styl podtytułu z Wzorca</a:t>
            </a:r>
          </a:p>
        </p:txBody>
      </p:sp>
      <p:sp>
        <p:nvSpPr>
          <p:cNvPr id="27" name="Rectangle 27"/>
          <p:cNvSpPr>
            <a:spLocks noGrp="1" noChangeArrowheads="1"/>
          </p:cNvSpPr>
          <p:nvPr>
            <p:ph type="dt" sz="half" idx="10"/>
          </p:nvPr>
        </p:nvSpPr>
        <p:spPr>
          <a:xfrm>
            <a:off x="1166813" y="6248400"/>
            <a:ext cx="1905000" cy="4572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8" name="Rectangle 2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9" name="Rectangle 2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B5FB26D4-93B3-4806-9412-1F0946956AC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E34D20-3565-4554-881D-A4DA36FA4EA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7002463" y="457200"/>
            <a:ext cx="1943100" cy="5638800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1173163" y="457200"/>
            <a:ext cx="5676900" cy="5638800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68A216-5E74-4A4B-8DFD-68BAADE6D15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2D221C-B51D-4ED7-A4D9-F4F1F6BF368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8F9F05-0A5F-4808-BD64-7FF41E26A31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11731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1355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740F5B-90B1-4B12-BA7F-E8EAFA749C0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D7EAEB-4AF3-4212-97B7-289E29A1D76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A5C6E9-0E42-418B-9650-0CE50F073E4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369F42-FA15-47B6-A8A8-C595FCD6C4F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E310D3-499C-4FDA-8C60-3EF940159A6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D62AFE-1E2A-4353-9B1F-D1FC075D234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2" name="Group 2"/>
          <p:cNvGrpSpPr>
            <a:grpSpLocks/>
          </p:cNvGrpSpPr>
          <p:nvPr/>
        </p:nvGrpSpPr>
        <p:grpSpPr bwMode="auto">
          <a:xfrm>
            <a:off x="0" y="-4763"/>
            <a:ext cx="1063625" cy="6858001"/>
            <a:chOff x="0" y="-3"/>
            <a:chExt cx="670" cy="4320"/>
          </a:xfrm>
        </p:grpSpPr>
        <p:grpSp>
          <p:nvGrpSpPr>
            <p:cNvPr id="30728" name="Group 3"/>
            <p:cNvGrpSpPr>
              <a:grpSpLocks/>
            </p:cNvGrpSpPr>
            <p:nvPr/>
          </p:nvGrpSpPr>
          <p:grpSpPr bwMode="auto">
            <a:xfrm rot="16200000" flipH="1">
              <a:off x="-1815" y="1838"/>
              <a:ext cx="4320" cy="638"/>
              <a:chOff x="-2" y="1562"/>
              <a:chExt cx="5762" cy="638"/>
            </a:xfrm>
          </p:grpSpPr>
          <p:sp>
            <p:nvSpPr>
              <p:cNvPr id="2052" name="Freeform 4"/>
              <p:cNvSpPr>
                <a:spLocks/>
              </p:cNvSpPr>
              <p:nvPr/>
            </p:nvSpPr>
            <p:spPr bwMode="ltGray">
              <a:xfrm rot="-5400000">
                <a:off x="2554" y="-990"/>
                <a:ext cx="624" cy="574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2053" name="Freeform 5"/>
              <p:cNvSpPr>
                <a:spLocks/>
              </p:cNvSpPr>
              <p:nvPr/>
            </p:nvSpPr>
            <p:spPr bwMode="ltGray">
              <a:xfrm rot="-5400000">
                <a:off x="1323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2054" name="Freeform 6"/>
              <p:cNvSpPr>
                <a:spLocks/>
              </p:cNvSpPr>
              <p:nvPr/>
            </p:nvSpPr>
            <p:spPr bwMode="ltGray">
              <a:xfrm rot="-5400000">
                <a:off x="968" y="1675"/>
                <a:ext cx="624" cy="42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2055" name="Freeform 7"/>
              <p:cNvSpPr>
                <a:spLocks/>
              </p:cNvSpPr>
              <p:nvPr/>
            </p:nvSpPr>
            <p:spPr bwMode="ltGray">
              <a:xfrm rot="-5400000">
                <a:off x="-71" y="1759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2056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2057" name="Freeform 9"/>
              <p:cNvSpPr>
                <a:spLocks/>
              </p:cNvSpPr>
              <p:nvPr/>
            </p:nvSpPr>
            <p:spPr bwMode="ltGray">
              <a:xfrm rot="-5400000">
                <a:off x="434" y="1699"/>
                <a:ext cx="624" cy="3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2058" name="Freeform 10"/>
              <p:cNvSpPr>
                <a:spLocks/>
              </p:cNvSpPr>
              <p:nvPr/>
            </p:nvSpPr>
            <p:spPr bwMode="ltGray">
              <a:xfrm rot="-5400000">
                <a:off x="147" y="1728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2059" name="Freeform 11"/>
              <p:cNvSpPr>
                <a:spLocks/>
              </p:cNvSpPr>
              <p:nvPr/>
            </p:nvSpPr>
            <p:spPr bwMode="ltGray">
              <a:xfrm rot="-5400000">
                <a:off x="3192" y="1658"/>
                <a:ext cx="624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2060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2061" name="Freeform 13"/>
              <p:cNvSpPr>
                <a:spLocks/>
              </p:cNvSpPr>
              <p:nvPr/>
            </p:nvSpPr>
            <p:spPr bwMode="ltGray">
              <a:xfrm rot="-5400000">
                <a:off x="1829" y="1747"/>
                <a:ext cx="624" cy="256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2062" name="Freeform 14"/>
              <p:cNvSpPr>
                <a:spLocks/>
              </p:cNvSpPr>
              <p:nvPr/>
            </p:nvSpPr>
            <p:spPr bwMode="ltGray">
              <a:xfrm rot="-5400000">
                <a:off x="2542" y="1729"/>
                <a:ext cx="624" cy="29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2063" name="Freeform 15"/>
              <p:cNvSpPr>
                <a:spLocks/>
              </p:cNvSpPr>
              <p:nvPr/>
            </p:nvSpPr>
            <p:spPr bwMode="ltGray">
              <a:xfrm rot="-5400000">
                <a:off x="2330" y="1695"/>
                <a:ext cx="624" cy="36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2064" name="Freeform 16"/>
              <p:cNvSpPr>
                <a:spLocks/>
              </p:cNvSpPr>
              <p:nvPr/>
            </p:nvSpPr>
            <p:spPr bwMode="ltGray">
              <a:xfrm rot="-5400000">
                <a:off x="2034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2065" name="Freeform 17"/>
              <p:cNvSpPr>
                <a:spLocks/>
              </p:cNvSpPr>
              <p:nvPr/>
            </p:nvSpPr>
            <p:spPr bwMode="ltGray">
              <a:xfrm rot="-5400000">
                <a:off x="4060" y="1656"/>
                <a:ext cx="624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2066" name="Freeform 18"/>
              <p:cNvSpPr>
                <a:spLocks/>
              </p:cNvSpPr>
              <p:nvPr/>
            </p:nvSpPr>
            <p:spPr bwMode="ltGray">
              <a:xfrm rot="-5400000">
                <a:off x="3709" y="1661"/>
                <a:ext cx="624" cy="42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2067" name="Freeform 19"/>
              <p:cNvSpPr>
                <a:spLocks/>
              </p:cNvSpPr>
              <p:nvPr/>
            </p:nvSpPr>
            <p:spPr bwMode="ltGray">
              <a:xfrm rot="-5400000">
                <a:off x="4556" y="1740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2068" name="Freeform 20"/>
              <p:cNvSpPr>
                <a:spLocks/>
              </p:cNvSpPr>
              <p:nvPr/>
            </p:nvSpPr>
            <p:spPr bwMode="ltGray">
              <a:xfrm>
                <a:off x="5469" y="1555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2069" name="Freeform 21"/>
              <p:cNvSpPr>
                <a:spLocks/>
              </p:cNvSpPr>
              <p:nvPr/>
            </p:nvSpPr>
            <p:spPr bwMode="ltGray">
              <a:xfrm rot="-5400000">
                <a:off x="5069" y="1681"/>
                <a:ext cx="624" cy="36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2070" name="Freeform 22"/>
              <p:cNvSpPr>
                <a:spLocks/>
              </p:cNvSpPr>
              <p:nvPr/>
            </p:nvSpPr>
            <p:spPr bwMode="ltGray">
              <a:xfrm rot="-5400000">
                <a:off x="4778" y="1707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</p:grpSp>
        <p:sp>
          <p:nvSpPr>
            <p:cNvPr id="2071" name="Freeform 23"/>
            <p:cNvSpPr>
              <a:spLocks/>
            </p:cNvSpPr>
            <p:nvPr/>
          </p:nvSpPr>
          <p:spPr bwMode="ltGray">
            <a:xfrm rot="16200000" flipH="1">
              <a:off x="-1954" y="1951"/>
              <a:ext cx="4320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pl-PL">
                <a:cs typeface="+mn-cs"/>
              </a:endParaRPr>
            </a:p>
          </p:txBody>
        </p:sp>
        <p:sp>
          <p:nvSpPr>
            <p:cNvPr id="2072" name="Freeform 24"/>
            <p:cNvSpPr>
              <a:spLocks/>
            </p:cNvSpPr>
            <p:nvPr/>
          </p:nvSpPr>
          <p:spPr bwMode="ltGray">
            <a:xfrm rot="16200000" flipH="1">
              <a:off x="-1584" y="2062"/>
              <a:ext cx="4319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pl-PL">
                <a:cs typeface="+mn-cs"/>
              </a:endParaRPr>
            </a:p>
          </p:txBody>
        </p:sp>
      </p:grpSp>
      <p:sp>
        <p:nvSpPr>
          <p:cNvPr id="30723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1173163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 tytułu z Wzorca</a:t>
            </a:r>
          </a:p>
        </p:txBody>
      </p:sp>
      <p:sp>
        <p:nvSpPr>
          <p:cNvPr id="30724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73163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tekstu z Wzorca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2075" name="Rectangle 2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73163" y="62658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50000"/>
              </a:spcBef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076" name="Rectangle 2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50000"/>
              </a:spcBef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077" name="Rectangle 2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50000"/>
              </a:spcBef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4BE25F70-1AC7-4CAF-B6D8-C1D38667A88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Monotype Sorts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7.bin"/><Relationship Id="rId13" Type="http://schemas.openxmlformats.org/officeDocument/2006/relationships/oleObject" Target="../embeddings/oleObject49.bin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42.wmf"/><Relationship Id="rId12" Type="http://schemas.openxmlformats.org/officeDocument/2006/relationships/image" Target="../media/image46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46.bin"/><Relationship Id="rId11" Type="http://schemas.openxmlformats.org/officeDocument/2006/relationships/image" Target="../media/image44.wmf"/><Relationship Id="rId5" Type="http://schemas.openxmlformats.org/officeDocument/2006/relationships/image" Target="../media/image41.wmf"/><Relationship Id="rId10" Type="http://schemas.openxmlformats.org/officeDocument/2006/relationships/oleObject" Target="../embeddings/oleObject48.bin"/><Relationship Id="rId4" Type="http://schemas.openxmlformats.org/officeDocument/2006/relationships/oleObject" Target="../embeddings/oleObject45.bin"/><Relationship Id="rId9" Type="http://schemas.openxmlformats.org/officeDocument/2006/relationships/image" Target="../media/image43.wmf"/><Relationship Id="rId14" Type="http://schemas.openxmlformats.org/officeDocument/2006/relationships/image" Target="../media/image45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2.bin"/><Relationship Id="rId13" Type="http://schemas.openxmlformats.org/officeDocument/2006/relationships/image" Target="../media/image51.wmf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48.wmf"/><Relationship Id="rId12" Type="http://schemas.openxmlformats.org/officeDocument/2006/relationships/oleObject" Target="../embeddings/oleObject5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51.bin"/><Relationship Id="rId11" Type="http://schemas.openxmlformats.org/officeDocument/2006/relationships/image" Target="../media/image50.wmf"/><Relationship Id="rId5" Type="http://schemas.openxmlformats.org/officeDocument/2006/relationships/image" Target="../media/image47.wmf"/><Relationship Id="rId10" Type="http://schemas.openxmlformats.org/officeDocument/2006/relationships/oleObject" Target="../embeddings/oleObject53.bin"/><Relationship Id="rId4" Type="http://schemas.openxmlformats.org/officeDocument/2006/relationships/oleObject" Target="../embeddings/oleObject50.bin"/><Relationship Id="rId9" Type="http://schemas.openxmlformats.org/officeDocument/2006/relationships/image" Target="../media/image49.wmf"/><Relationship Id="rId14" Type="http://schemas.openxmlformats.org/officeDocument/2006/relationships/image" Target="../media/image46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7.bin"/><Relationship Id="rId13" Type="http://schemas.openxmlformats.org/officeDocument/2006/relationships/image" Target="../media/image56.wmf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53.wmf"/><Relationship Id="rId12" Type="http://schemas.openxmlformats.org/officeDocument/2006/relationships/oleObject" Target="../embeddings/oleObject5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56.bin"/><Relationship Id="rId11" Type="http://schemas.openxmlformats.org/officeDocument/2006/relationships/image" Target="../media/image55.wmf"/><Relationship Id="rId5" Type="http://schemas.openxmlformats.org/officeDocument/2006/relationships/image" Target="../media/image52.wmf"/><Relationship Id="rId10" Type="http://schemas.openxmlformats.org/officeDocument/2006/relationships/oleObject" Target="../embeddings/oleObject58.bin"/><Relationship Id="rId4" Type="http://schemas.openxmlformats.org/officeDocument/2006/relationships/oleObject" Target="../embeddings/oleObject55.bin"/><Relationship Id="rId9" Type="http://schemas.openxmlformats.org/officeDocument/2006/relationships/image" Target="../media/image54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2.bin"/><Relationship Id="rId13" Type="http://schemas.openxmlformats.org/officeDocument/2006/relationships/image" Target="../media/image61.wmf"/><Relationship Id="rId18" Type="http://schemas.openxmlformats.org/officeDocument/2006/relationships/oleObject" Target="../embeddings/oleObject67.bin"/><Relationship Id="rId3" Type="http://schemas.openxmlformats.org/officeDocument/2006/relationships/notesSlide" Target="../notesSlides/notesSlide8.xml"/><Relationship Id="rId21" Type="http://schemas.openxmlformats.org/officeDocument/2006/relationships/image" Target="../media/image65.wmf"/><Relationship Id="rId7" Type="http://schemas.openxmlformats.org/officeDocument/2006/relationships/image" Target="../media/image58.wmf"/><Relationship Id="rId12" Type="http://schemas.openxmlformats.org/officeDocument/2006/relationships/oleObject" Target="../embeddings/oleObject64.bin"/><Relationship Id="rId17" Type="http://schemas.openxmlformats.org/officeDocument/2006/relationships/image" Target="../media/image63.wmf"/><Relationship Id="rId25" Type="http://schemas.openxmlformats.org/officeDocument/2006/relationships/image" Target="../media/image67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66.bin"/><Relationship Id="rId20" Type="http://schemas.openxmlformats.org/officeDocument/2006/relationships/oleObject" Target="../embeddings/oleObject68.bin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61.bin"/><Relationship Id="rId11" Type="http://schemas.openxmlformats.org/officeDocument/2006/relationships/image" Target="../media/image60.wmf"/><Relationship Id="rId24" Type="http://schemas.openxmlformats.org/officeDocument/2006/relationships/oleObject" Target="../embeddings/oleObject70.bin"/><Relationship Id="rId5" Type="http://schemas.openxmlformats.org/officeDocument/2006/relationships/image" Target="../media/image57.wmf"/><Relationship Id="rId15" Type="http://schemas.openxmlformats.org/officeDocument/2006/relationships/image" Target="../media/image62.wmf"/><Relationship Id="rId23" Type="http://schemas.openxmlformats.org/officeDocument/2006/relationships/image" Target="../media/image66.wmf"/><Relationship Id="rId10" Type="http://schemas.openxmlformats.org/officeDocument/2006/relationships/oleObject" Target="../embeddings/oleObject63.bin"/><Relationship Id="rId19" Type="http://schemas.openxmlformats.org/officeDocument/2006/relationships/image" Target="../media/image64.wmf"/><Relationship Id="rId4" Type="http://schemas.openxmlformats.org/officeDocument/2006/relationships/oleObject" Target="../embeddings/oleObject60.bin"/><Relationship Id="rId9" Type="http://schemas.openxmlformats.org/officeDocument/2006/relationships/image" Target="../media/image59.wmf"/><Relationship Id="rId14" Type="http://schemas.openxmlformats.org/officeDocument/2006/relationships/oleObject" Target="../embeddings/oleObject65.bin"/><Relationship Id="rId22" Type="http://schemas.openxmlformats.org/officeDocument/2006/relationships/oleObject" Target="../embeddings/oleObject69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3.bin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68.wmf"/><Relationship Id="rId12" Type="http://schemas.openxmlformats.org/officeDocument/2006/relationships/image" Target="../media/image46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72.bin"/><Relationship Id="rId11" Type="http://schemas.openxmlformats.org/officeDocument/2006/relationships/image" Target="../media/image70.wmf"/><Relationship Id="rId5" Type="http://schemas.openxmlformats.org/officeDocument/2006/relationships/image" Target="../media/image13.wmf"/><Relationship Id="rId10" Type="http://schemas.openxmlformats.org/officeDocument/2006/relationships/oleObject" Target="../embeddings/oleObject74.bin"/><Relationship Id="rId4" Type="http://schemas.openxmlformats.org/officeDocument/2006/relationships/oleObject" Target="../embeddings/oleObject71.bin"/><Relationship Id="rId9" Type="http://schemas.openxmlformats.org/officeDocument/2006/relationships/image" Target="../media/image69.w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7.bin"/><Relationship Id="rId13" Type="http://schemas.openxmlformats.org/officeDocument/2006/relationships/image" Target="../media/image75.wmf"/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72.wmf"/><Relationship Id="rId12" Type="http://schemas.openxmlformats.org/officeDocument/2006/relationships/oleObject" Target="../embeddings/oleObject79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46.jpeg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76.bin"/><Relationship Id="rId11" Type="http://schemas.openxmlformats.org/officeDocument/2006/relationships/image" Target="../media/image74.wmf"/><Relationship Id="rId5" Type="http://schemas.openxmlformats.org/officeDocument/2006/relationships/image" Target="../media/image71.wmf"/><Relationship Id="rId15" Type="http://schemas.openxmlformats.org/officeDocument/2006/relationships/image" Target="../media/image76.wmf"/><Relationship Id="rId10" Type="http://schemas.openxmlformats.org/officeDocument/2006/relationships/oleObject" Target="../embeddings/oleObject78.bin"/><Relationship Id="rId4" Type="http://schemas.openxmlformats.org/officeDocument/2006/relationships/oleObject" Target="../embeddings/oleObject75.bin"/><Relationship Id="rId9" Type="http://schemas.openxmlformats.org/officeDocument/2006/relationships/image" Target="../media/image73.wmf"/><Relationship Id="rId14" Type="http://schemas.openxmlformats.org/officeDocument/2006/relationships/oleObject" Target="../embeddings/oleObject80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3.bin"/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77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82.bin"/><Relationship Id="rId11" Type="http://schemas.openxmlformats.org/officeDocument/2006/relationships/image" Target="../media/image79.wmf"/><Relationship Id="rId5" Type="http://schemas.openxmlformats.org/officeDocument/2006/relationships/image" Target="../media/image13.wmf"/><Relationship Id="rId10" Type="http://schemas.openxmlformats.org/officeDocument/2006/relationships/oleObject" Target="../embeddings/oleObject84.bin"/><Relationship Id="rId4" Type="http://schemas.openxmlformats.org/officeDocument/2006/relationships/oleObject" Target="../embeddings/oleObject81.bin"/><Relationship Id="rId9" Type="http://schemas.openxmlformats.org/officeDocument/2006/relationships/image" Target="../media/image78.w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7.bin"/><Relationship Id="rId13" Type="http://schemas.openxmlformats.org/officeDocument/2006/relationships/image" Target="../media/image82.wmf"/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77.wmf"/><Relationship Id="rId12" Type="http://schemas.openxmlformats.org/officeDocument/2006/relationships/oleObject" Target="../embeddings/oleObject8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86.bin"/><Relationship Id="rId11" Type="http://schemas.openxmlformats.org/officeDocument/2006/relationships/image" Target="../media/image81.wmf"/><Relationship Id="rId5" Type="http://schemas.openxmlformats.org/officeDocument/2006/relationships/image" Target="../media/image13.wmf"/><Relationship Id="rId15" Type="http://schemas.openxmlformats.org/officeDocument/2006/relationships/image" Target="../media/image83.wmf"/><Relationship Id="rId10" Type="http://schemas.openxmlformats.org/officeDocument/2006/relationships/oleObject" Target="../embeddings/oleObject88.bin"/><Relationship Id="rId4" Type="http://schemas.openxmlformats.org/officeDocument/2006/relationships/oleObject" Target="../embeddings/oleObject85.bin"/><Relationship Id="rId9" Type="http://schemas.openxmlformats.org/officeDocument/2006/relationships/image" Target="../media/image80.wmf"/><Relationship Id="rId14" Type="http://schemas.openxmlformats.org/officeDocument/2006/relationships/oleObject" Target="../embeddings/oleObject90.bin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3.bin"/><Relationship Id="rId13" Type="http://schemas.openxmlformats.org/officeDocument/2006/relationships/image" Target="../media/image88.wmf"/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85.wmf"/><Relationship Id="rId12" Type="http://schemas.openxmlformats.org/officeDocument/2006/relationships/oleObject" Target="../embeddings/oleObject9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92.bin"/><Relationship Id="rId11" Type="http://schemas.openxmlformats.org/officeDocument/2006/relationships/image" Target="../media/image87.wmf"/><Relationship Id="rId5" Type="http://schemas.openxmlformats.org/officeDocument/2006/relationships/image" Target="../media/image84.wmf"/><Relationship Id="rId15" Type="http://schemas.openxmlformats.org/officeDocument/2006/relationships/image" Target="../media/image89.wmf"/><Relationship Id="rId10" Type="http://schemas.openxmlformats.org/officeDocument/2006/relationships/oleObject" Target="../embeddings/oleObject94.bin"/><Relationship Id="rId4" Type="http://schemas.openxmlformats.org/officeDocument/2006/relationships/oleObject" Target="../embeddings/oleObject91.bin"/><Relationship Id="rId9" Type="http://schemas.openxmlformats.org/officeDocument/2006/relationships/image" Target="../media/image86.wmf"/><Relationship Id="rId14" Type="http://schemas.openxmlformats.org/officeDocument/2006/relationships/oleObject" Target="../embeddings/oleObject96.bin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9.bin"/><Relationship Id="rId13" Type="http://schemas.openxmlformats.org/officeDocument/2006/relationships/image" Target="../media/image86.wmf"/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91.wmf"/><Relationship Id="rId12" Type="http://schemas.openxmlformats.org/officeDocument/2006/relationships/oleObject" Target="../embeddings/oleObject10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98.bin"/><Relationship Id="rId11" Type="http://schemas.openxmlformats.org/officeDocument/2006/relationships/image" Target="../media/image93.wmf"/><Relationship Id="rId5" Type="http://schemas.openxmlformats.org/officeDocument/2006/relationships/image" Target="../media/image90.wmf"/><Relationship Id="rId15" Type="http://schemas.openxmlformats.org/officeDocument/2006/relationships/image" Target="../media/image94.wmf"/><Relationship Id="rId10" Type="http://schemas.openxmlformats.org/officeDocument/2006/relationships/oleObject" Target="../embeddings/oleObject100.bin"/><Relationship Id="rId4" Type="http://schemas.openxmlformats.org/officeDocument/2006/relationships/oleObject" Target="../embeddings/oleObject97.bin"/><Relationship Id="rId9" Type="http://schemas.openxmlformats.org/officeDocument/2006/relationships/image" Target="../media/image92.wmf"/><Relationship Id="rId14" Type="http://schemas.openxmlformats.org/officeDocument/2006/relationships/oleObject" Target="../embeddings/oleObject102.bin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2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4.wmf"/><Relationship Id="rId5" Type="http://schemas.openxmlformats.org/officeDocument/2006/relationships/image" Target="../media/image1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3.wmf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5.bin"/><Relationship Id="rId13" Type="http://schemas.openxmlformats.org/officeDocument/2006/relationships/image" Target="../media/image99.wmf"/><Relationship Id="rId3" Type="http://schemas.openxmlformats.org/officeDocument/2006/relationships/notesSlide" Target="../notesSlides/notesSlide15.xml"/><Relationship Id="rId7" Type="http://schemas.openxmlformats.org/officeDocument/2006/relationships/image" Target="../media/image96.wmf"/><Relationship Id="rId12" Type="http://schemas.openxmlformats.org/officeDocument/2006/relationships/oleObject" Target="../embeddings/oleObject10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104.bin"/><Relationship Id="rId11" Type="http://schemas.openxmlformats.org/officeDocument/2006/relationships/image" Target="../media/image98.wmf"/><Relationship Id="rId5" Type="http://schemas.openxmlformats.org/officeDocument/2006/relationships/image" Target="../media/image95.wmf"/><Relationship Id="rId15" Type="http://schemas.openxmlformats.org/officeDocument/2006/relationships/image" Target="../media/image100.wmf"/><Relationship Id="rId10" Type="http://schemas.openxmlformats.org/officeDocument/2006/relationships/oleObject" Target="../embeddings/oleObject106.bin"/><Relationship Id="rId4" Type="http://schemas.openxmlformats.org/officeDocument/2006/relationships/oleObject" Target="../embeddings/oleObject103.bin"/><Relationship Id="rId9" Type="http://schemas.openxmlformats.org/officeDocument/2006/relationships/image" Target="../media/image97.wmf"/><Relationship Id="rId14" Type="http://schemas.openxmlformats.org/officeDocument/2006/relationships/oleObject" Target="../embeddings/oleObject108.bin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1.bin"/><Relationship Id="rId13" Type="http://schemas.openxmlformats.org/officeDocument/2006/relationships/image" Target="../media/image105.wmf"/><Relationship Id="rId18" Type="http://schemas.openxmlformats.org/officeDocument/2006/relationships/oleObject" Target="../embeddings/oleObject116.bin"/><Relationship Id="rId3" Type="http://schemas.openxmlformats.org/officeDocument/2006/relationships/notesSlide" Target="../notesSlides/notesSlide16.xml"/><Relationship Id="rId21" Type="http://schemas.openxmlformats.org/officeDocument/2006/relationships/image" Target="../media/image109.wmf"/><Relationship Id="rId7" Type="http://schemas.openxmlformats.org/officeDocument/2006/relationships/image" Target="../media/image102.wmf"/><Relationship Id="rId12" Type="http://schemas.openxmlformats.org/officeDocument/2006/relationships/oleObject" Target="../embeddings/oleObject113.bin"/><Relationship Id="rId17" Type="http://schemas.openxmlformats.org/officeDocument/2006/relationships/image" Target="../media/image107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15.bin"/><Relationship Id="rId20" Type="http://schemas.openxmlformats.org/officeDocument/2006/relationships/oleObject" Target="../embeddings/oleObject117.bin"/><Relationship Id="rId1" Type="http://schemas.openxmlformats.org/officeDocument/2006/relationships/vmlDrawing" Target="../drawings/vmlDrawing20.vml"/><Relationship Id="rId6" Type="http://schemas.openxmlformats.org/officeDocument/2006/relationships/oleObject" Target="../embeddings/oleObject110.bin"/><Relationship Id="rId11" Type="http://schemas.openxmlformats.org/officeDocument/2006/relationships/image" Target="../media/image104.wmf"/><Relationship Id="rId24" Type="http://schemas.openxmlformats.org/officeDocument/2006/relationships/oleObject" Target="../embeddings/oleObject119.bin"/><Relationship Id="rId5" Type="http://schemas.openxmlformats.org/officeDocument/2006/relationships/image" Target="../media/image101.wmf"/><Relationship Id="rId15" Type="http://schemas.openxmlformats.org/officeDocument/2006/relationships/image" Target="../media/image106.wmf"/><Relationship Id="rId23" Type="http://schemas.openxmlformats.org/officeDocument/2006/relationships/image" Target="../media/image110.wmf"/><Relationship Id="rId10" Type="http://schemas.openxmlformats.org/officeDocument/2006/relationships/oleObject" Target="../embeddings/oleObject112.bin"/><Relationship Id="rId19" Type="http://schemas.openxmlformats.org/officeDocument/2006/relationships/image" Target="../media/image108.wmf"/><Relationship Id="rId4" Type="http://schemas.openxmlformats.org/officeDocument/2006/relationships/oleObject" Target="../embeddings/oleObject109.bin"/><Relationship Id="rId9" Type="http://schemas.openxmlformats.org/officeDocument/2006/relationships/image" Target="../media/image103.wmf"/><Relationship Id="rId14" Type="http://schemas.openxmlformats.org/officeDocument/2006/relationships/oleObject" Target="../embeddings/oleObject114.bin"/><Relationship Id="rId22" Type="http://schemas.openxmlformats.org/officeDocument/2006/relationships/oleObject" Target="../embeddings/oleObject118.bin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2.bin"/><Relationship Id="rId13" Type="http://schemas.openxmlformats.org/officeDocument/2006/relationships/image" Target="../media/image108.wmf"/><Relationship Id="rId18" Type="http://schemas.openxmlformats.org/officeDocument/2006/relationships/oleObject" Target="../embeddings/oleObject127.bin"/><Relationship Id="rId3" Type="http://schemas.openxmlformats.org/officeDocument/2006/relationships/notesSlide" Target="../notesSlides/notesSlide17.xml"/><Relationship Id="rId21" Type="http://schemas.openxmlformats.org/officeDocument/2006/relationships/image" Target="../media/image114.wmf"/><Relationship Id="rId7" Type="http://schemas.openxmlformats.org/officeDocument/2006/relationships/image" Target="../media/image105.wmf"/><Relationship Id="rId12" Type="http://schemas.openxmlformats.org/officeDocument/2006/relationships/oleObject" Target="../embeddings/oleObject124.bin"/><Relationship Id="rId17" Type="http://schemas.openxmlformats.org/officeDocument/2006/relationships/image" Target="../media/image110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26.bin"/><Relationship Id="rId20" Type="http://schemas.openxmlformats.org/officeDocument/2006/relationships/oleObject" Target="../embeddings/oleObject128.bin"/><Relationship Id="rId1" Type="http://schemas.openxmlformats.org/officeDocument/2006/relationships/vmlDrawing" Target="../drawings/vmlDrawing21.vml"/><Relationship Id="rId6" Type="http://schemas.openxmlformats.org/officeDocument/2006/relationships/oleObject" Target="../embeddings/oleObject121.bin"/><Relationship Id="rId11" Type="http://schemas.openxmlformats.org/officeDocument/2006/relationships/image" Target="../media/image112.wmf"/><Relationship Id="rId5" Type="http://schemas.openxmlformats.org/officeDocument/2006/relationships/image" Target="../media/image104.wmf"/><Relationship Id="rId15" Type="http://schemas.openxmlformats.org/officeDocument/2006/relationships/image" Target="../media/image109.wmf"/><Relationship Id="rId23" Type="http://schemas.openxmlformats.org/officeDocument/2006/relationships/image" Target="../media/image115.wmf"/><Relationship Id="rId10" Type="http://schemas.openxmlformats.org/officeDocument/2006/relationships/oleObject" Target="../embeddings/oleObject123.bin"/><Relationship Id="rId19" Type="http://schemas.openxmlformats.org/officeDocument/2006/relationships/image" Target="../media/image113.wmf"/><Relationship Id="rId4" Type="http://schemas.openxmlformats.org/officeDocument/2006/relationships/oleObject" Target="../embeddings/oleObject120.bin"/><Relationship Id="rId9" Type="http://schemas.openxmlformats.org/officeDocument/2006/relationships/image" Target="../media/image111.wmf"/><Relationship Id="rId14" Type="http://schemas.openxmlformats.org/officeDocument/2006/relationships/oleObject" Target="../embeddings/oleObject125.bin"/><Relationship Id="rId22" Type="http://schemas.openxmlformats.org/officeDocument/2006/relationships/oleObject" Target="../embeddings/oleObject129.bin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2.bin"/><Relationship Id="rId3" Type="http://schemas.openxmlformats.org/officeDocument/2006/relationships/notesSlide" Target="../notesSlides/notesSlide18.xml"/><Relationship Id="rId7" Type="http://schemas.openxmlformats.org/officeDocument/2006/relationships/image" Target="../media/image117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2.vml"/><Relationship Id="rId6" Type="http://schemas.openxmlformats.org/officeDocument/2006/relationships/oleObject" Target="../embeddings/oleObject131.bin"/><Relationship Id="rId5" Type="http://schemas.openxmlformats.org/officeDocument/2006/relationships/image" Target="../media/image116.wmf"/><Relationship Id="rId10" Type="http://schemas.openxmlformats.org/officeDocument/2006/relationships/image" Target="../media/image46.jpeg"/><Relationship Id="rId4" Type="http://schemas.openxmlformats.org/officeDocument/2006/relationships/oleObject" Target="../embeddings/oleObject130.bin"/><Relationship Id="rId9" Type="http://schemas.openxmlformats.org/officeDocument/2006/relationships/image" Target="../media/image118.w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3" Type="http://schemas.openxmlformats.org/officeDocument/2006/relationships/notesSlide" Target="../notesSlides/notesSlide19.xml"/><Relationship Id="rId7" Type="http://schemas.openxmlformats.org/officeDocument/2006/relationships/image" Target="../media/image120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3.vml"/><Relationship Id="rId6" Type="http://schemas.openxmlformats.org/officeDocument/2006/relationships/oleObject" Target="../embeddings/oleObject134.bin"/><Relationship Id="rId5" Type="http://schemas.openxmlformats.org/officeDocument/2006/relationships/image" Target="../media/image119.wmf"/><Relationship Id="rId4" Type="http://schemas.openxmlformats.org/officeDocument/2006/relationships/oleObject" Target="../embeddings/oleObject133.bin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3.wmf"/><Relationship Id="rId13" Type="http://schemas.openxmlformats.org/officeDocument/2006/relationships/oleObject" Target="../embeddings/oleObject140.bin"/><Relationship Id="rId18" Type="http://schemas.openxmlformats.org/officeDocument/2006/relationships/image" Target="../media/image106.wmf"/><Relationship Id="rId3" Type="http://schemas.openxmlformats.org/officeDocument/2006/relationships/oleObject" Target="../embeddings/oleObject135.bin"/><Relationship Id="rId7" Type="http://schemas.openxmlformats.org/officeDocument/2006/relationships/oleObject" Target="../embeddings/oleObject137.bin"/><Relationship Id="rId12" Type="http://schemas.openxmlformats.org/officeDocument/2006/relationships/image" Target="../media/image105.wmf"/><Relationship Id="rId17" Type="http://schemas.openxmlformats.org/officeDocument/2006/relationships/oleObject" Target="../embeddings/oleObject142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25.wmf"/><Relationship Id="rId1" Type="http://schemas.openxmlformats.org/officeDocument/2006/relationships/vmlDrawing" Target="../drawings/vmlDrawing24.vml"/><Relationship Id="rId6" Type="http://schemas.openxmlformats.org/officeDocument/2006/relationships/image" Target="../media/image122.wmf"/><Relationship Id="rId11" Type="http://schemas.openxmlformats.org/officeDocument/2006/relationships/oleObject" Target="../embeddings/oleObject139.bin"/><Relationship Id="rId5" Type="http://schemas.openxmlformats.org/officeDocument/2006/relationships/oleObject" Target="../embeddings/oleObject136.bin"/><Relationship Id="rId15" Type="http://schemas.openxmlformats.org/officeDocument/2006/relationships/oleObject" Target="../embeddings/oleObject141.bin"/><Relationship Id="rId10" Type="http://schemas.openxmlformats.org/officeDocument/2006/relationships/image" Target="../media/image104.wmf"/><Relationship Id="rId4" Type="http://schemas.openxmlformats.org/officeDocument/2006/relationships/image" Target="../media/image121.wmf"/><Relationship Id="rId9" Type="http://schemas.openxmlformats.org/officeDocument/2006/relationships/oleObject" Target="../embeddings/oleObject138.bin"/><Relationship Id="rId14" Type="http://schemas.openxmlformats.org/officeDocument/2006/relationships/image" Target="../media/image124.w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8.wmf"/><Relationship Id="rId13" Type="http://schemas.openxmlformats.org/officeDocument/2006/relationships/oleObject" Target="../embeddings/oleObject148.bin"/><Relationship Id="rId18" Type="http://schemas.openxmlformats.org/officeDocument/2006/relationships/oleObject" Target="../embeddings/oleObject151.bin"/><Relationship Id="rId3" Type="http://schemas.openxmlformats.org/officeDocument/2006/relationships/oleObject" Target="../embeddings/oleObject143.bin"/><Relationship Id="rId21" Type="http://schemas.openxmlformats.org/officeDocument/2006/relationships/image" Target="../media/image134.wmf"/><Relationship Id="rId7" Type="http://schemas.openxmlformats.org/officeDocument/2006/relationships/oleObject" Target="../embeddings/oleObject145.bin"/><Relationship Id="rId12" Type="http://schemas.openxmlformats.org/officeDocument/2006/relationships/image" Target="../media/image130.wmf"/><Relationship Id="rId17" Type="http://schemas.openxmlformats.org/officeDocument/2006/relationships/image" Target="../media/image132.wmf"/><Relationship Id="rId25" Type="http://schemas.openxmlformats.org/officeDocument/2006/relationships/image" Target="../media/image136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50.bin"/><Relationship Id="rId20" Type="http://schemas.openxmlformats.org/officeDocument/2006/relationships/oleObject" Target="../embeddings/oleObject152.bin"/><Relationship Id="rId1" Type="http://schemas.openxmlformats.org/officeDocument/2006/relationships/vmlDrawing" Target="../drawings/vmlDrawing25.vml"/><Relationship Id="rId6" Type="http://schemas.openxmlformats.org/officeDocument/2006/relationships/image" Target="../media/image127.wmf"/><Relationship Id="rId11" Type="http://schemas.openxmlformats.org/officeDocument/2006/relationships/oleObject" Target="../embeddings/oleObject147.bin"/><Relationship Id="rId24" Type="http://schemas.openxmlformats.org/officeDocument/2006/relationships/oleObject" Target="../embeddings/oleObject154.bin"/><Relationship Id="rId5" Type="http://schemas.openxmlformats.org/officeDocument/2006/relationships/oleObject" Target="../embeddings/oleObject144.bin"/><Relationship Id="rId15" Type="http://schemas.openxmlformats.org/officeDocument/2006/relationships/oleObject" Target="../embeddings/oleObject149.bin"/><Relationship Id="rId23" Type="http://schemas.openxmlformats.org/officeDocument/2006/relationships/image" Target="../media/image135.wmf"/><Relationship Id="rId10" Type="http://schemas.openxmlformats.org/officeDocument/2006/relationships/image" Target="../media/image129.wmf"/><Relationship Id="rId19" Type="http://schemas.openxmlformats.org/officeDocument/2006/relationships/image" Target="../media/image133.wmf"/><Relationship Id="rId4" Type="http://schemas.openxmlformats.org/officeDocument/2006/relationships/image" Target="../media/image126.wmf"/><Relationship Id="rId9" Type="http://schemas.openxmlformats.org/officeDocument/2006/relationships/oleObject" Target="../embeddings/oleObject146.bin"/><Relationship Id="rId14" Type="http://schemas.openxmlformats.org/officeDocument/2006/relationships/image" Target="../media/image131.wmf"/><Relationship Id="rId22" Type="http://schemas.openxmlformats.org/officeDocument/2006/relationships/oleObject" Target="../embeddings/oleObject153.bin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6.bin"/><Relationship Id="rId10" Type="http://schemas.openxmlformats.org/officeDocument/2006/relationships/image" Target="../media/image3.wmf"/><Relationship Id="rId4" Type="http://schemas.openxmlformats.org/officeDocument/2006/relationships/image" Target="../media/image2.wmf"/><Relationship Id="rId9" Type="http://schemas.openxmlformats.org/officeDocument/2006/relationships/oleObject" Target="../embeddings/oleObject8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7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13" Type="http://schemas.openxmlformats.org/officeDocument/2006/relationships/oleObject" Target="../embeddings/oleObject17.bin"/><Relationship Id="rId18" Type="http://schemas.openxmlformats.org/officeDocument/2006/relationships/image" Target="../media/image17.wmf"/><Relationship Id="rId26" Type="http://schemas.openxmlformats.org/officeDocument/2006/relationships/image" Target="../media/image21.wmf"/><Relationship Id="rId3" Type="http://schemas.openxmlformats.org/officeDocument/2006/relationships/oleObject" Target="../embeddings/oleObject12.bin"/><Relationship Id="rId21" Type="http://schemas.openxmlformats.org/officeDocument/2006/relationships/oleObject" Target="../embeddings/oleObject21.bin"/><Relationship Id="rId7" Type="http://schemas.openxmlformats.org/officeDocument/2006/relationships/oleObject" Target="../embeddings/oleObject14.bin"/><Relationship Id="rId12" Type="http://schemas.openxmlformats.org/officeDocument/2006/relationships/image" Target="../media/image14.wmf"/><Relationship Id="rId17" Type="http://schemas.openxmlformats.org/officeDocument/2006/relationships/oleObject" Target="../embeddings/oleObject19.bin"/><Relationship Id="rId25" Type="http://schemas.openxmlformats.org/officeDocument/2006/relationships/oleObject" Target="../embeddings/oleObject23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6.wmf"/><Relationship Id="rId20" Type="http://schemas.openxmlformats.org/officeDocument/2006/relationships/image" Target="../media/image18.wmf"/><Relationship Id="rId1" Type="http://schemas.openxmlformats.org/officeDocument/2006/relationships/vmlDrawing" Target="../drawings/vmlDrawing4.vml"/><Relationship Id="rId6" Type="http://schemas.openxmlformats.org/officeDocument/2006/relationships/image" Target="../media/image11.wmf"/><Relationship Id="rId11" Type="http://schemas.openxmlformats.org/officeDocument/2006/relationships/oleObject" Target="../embeddings/oleObject16.bin"/><Relationship Id="rId24" Type="http://schemas.openxmlformats.org/officeDocument/2006/relationships/image" Target="../media/image20.wmf"/><Relationship Id="rId5" Type="http://schemas.openxmlformats.org/officeDocument/2006/relationships/oleObject" Target="../embeddings/oleObject13.bin"/><Relationship Id="rId15" Type="http://schemas.openxmlformats.org/officeDocument/2006/relationships/oleObject" Target="../embeddings/oleObject18.bin"/><Relationship Id="rId23" Type="http://schemas.openxmlformats.org/officeDocument/2006/relationships/oleObject" Target="../embeddings/oleObject22.bin"/><Relationship Id="rId10" Type="http://schemas.openxmlformats.org/officeDocument/2006/relationships/image" Target="../media/image13.wmf"/><Relationship Id="rId19" Type="http://schemas.openxmlformats.org/officeDocument/2006/relationships/oleObject" Target="../embeddings/oleObject20.bin"/><Relationship Id="rId4" Type="http://schemas.openxmlformats.org/officeDocument/2006/relationships/image" Target="../media/image10.wmf"/><Relationship Id="rId9" Type="http://schemas.openxmlformats.org/officeDocument/2006/relationships/oleObject" Target="../embeddings/oleObject15.bin"/><Relationship Id="rId14" Type="http://schemas.openxmlformats.org/officeDocument/2006/relationships/image" Target="../media/image15.wmf"/><Relationship Id="rId22" Type="http://schemas.openxmlformats.org/officeDocument/2006/relationships/image" Target="../media/image19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6.bin"/><Relationship Id="rId3" Type="http://schemas.openxmlformats.org/officeDocument/2006/relationships/image" Target="../media/image26.wmf"/><Relationship Id="rId7" Type="http://schemas.openxmlformats.org/officeDocument/2006/relationships/image" Target="../media/image23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25.bin"/><Relationship Id="rId11" Type="http://schemas.openxmlformats.org/officeDocument/2006/relationships/image" Target="../media/image25.wmf"/><Relationship Id="rId5" Type="http://schemas.openxmlformats.org/officeDocument/2006/relationships/image" Target="../media/image22.wmf"/><Relationship Id="rId10" Type="http://schemas.openxmlformats.org/officeDocument/2006/relationships/oleObject" Target="../embeddings/oleObject27.bin"/><Relationship Id="rId4" Type="http://schemas.openxmlformats.org/officeDocument/2006/relationships/oleObject" Target="../embeddings/oleObject24.bin"/><Relationship Id="rId9" Type="http://schemas.openxmlformats.org/officeDocument/2006/relationships/image" Target="../media/image24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27.wmf"/><Relationship Id="rId4" Type="http://schemas.openxmlformats.org/officeDocument/2006/relationships/oleObject" Target="../embeddings/oleObject28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1.bin"/><Relationship Id="rId13" Type="http://schemas.openxmlformats.org/officeDocument/2006/relationships/image" Target="../media/image32.wmf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30.wmf"/><Relationship Id="rId12" Type="http://schemas.openxmlformats.org/officeDocument/2006/relationships/oleObject" Target="../embeddings/oleObject33.bin"/><Relationship Id="rId17" Type="http://schemas.openxmlformats.org/officeDocument/2006/relationships/image" Target="../media/image34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35.bin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30.bin"/><Relationship Id="rId11" Type="http://schemas.openxmlformats.org/officeDocument/2006/relationships/image" Target="../media/image13.wmf"/><Relationship Id="rId5" Type="http://schemas.openxmlformats.org/officeDocument/2006/relationships/image" Target="../media/image29.wmf"/><Relationship Id="rId15" Type="http://schemas.openxmlformats.org/officeDocument/2006/relationships/image" Target="../media/image33.wmf"/><Relationship Id="rId10" Type="http://schemas.openxmlformats.org/officeDocument/2006/relationships/oleObject" Target="../embeddings/oleObject32.bin"/><Relationship Id="rId4" Type="http://schemas.openxmlformats.org/officeDocument/2006/relationships/oleObject" Target="../embeddings/oleObject29.bin"/><Relationship Id="rId9" Type="http://schemas.openxmlformats.org/officeDocument/2006/relationships/image" Target="../media/image31.wmf"/><Relationship Id="rId14" Type="http://schemas.openxmlformats.org/officeDocument/2006/relationships/oleObject" Target="../embeddings/oleObject34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8.bin"/><Relationship Id="rId13" Type="http://schemas.openxmlformats.org/officeDocument/2006/relationships/image" Target="../media/image38.wmf"/><Relationship Id="rId18" Type="http://schemas.openxmlformats.org/officeDocument/2006/relationships/oleObject" Target="../embeddings/oleObject43.bin"/><Relationship Id="rId3" Type="http://schemas.openxmlformats.org/officeDocument/2006/relationships/notesSlide" Target="../notesSlides/notesSlide4.xml"/><Relationship Id="rId21" Type="http://schemas.openxmlformats.org/officeDocument/2006/relationships/image" Target="../media/image32.wmf"/><Relationship Id="rId7" Type="http://schemas.openxmlformats.org/officeDocument/2006/relationships/image" Target="../media/image36.wmf"/><Relationship Id="rId12" Type="http://schemas.openxmlformats.org/officeDocument/2006/relationships/oleObject" Target="../embeddings/oleObject40.bin"/><Relationship Id="rId17" Type="http://schemas.openxmlformats.org/officeDocument/2006/relationships/image" Target="../media/image39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42.bin"/><Relationship Id="rId20" Type="http://schemas.openxmlformats.org/officeDocument/2006/relationships/oleObject" Target="../embeddings/oleObject44.bin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37.bin"/><Relationship Id="rId11" Type="http://schemas.openxmlformats.org/officeDocument/2006/relationships/image" Target="../media/image13.wmf"/><Relationship Id="rId5" Type="http://schemas.openxmlformats.org/officeDocument/2006/relationships/image" Target="../media/image35.wmf"/><Relationship Id="rId15" Type="http://schemas.openxmlformats.org/officeDocument/2006/relationships/image" Target="../media/image34.wmf"/><Relationship Id="rId10" Type="http://schemas.openxmlformats.org/officeDocument/2006/relationships/oleObject" Target="../embeddings/oleObject39.bin"/><Relationship Id="rId19" Type="http://schemas.openxmlformats.org/officeDocument/2006/relationships/image" Target="../media/image40.wmf"/><Relationship Id="rId4" Type="http://schemas.openxmlformats.org/officeDocument/2006/relationships/oleObject" Target="../embeddings/oleObject36.bin"/><Relationship Id="rId9" Type="http://schemas.openxmlformats.org/officeDocument/2006/relationships/image" Target="../media/image37.wmf"/><Relationship Id="rId14" Type="http://schemas.openxmlformats.org/officeDocument/2006/relationships/oleObject" Target="../embeddings/oleObject4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 err="1" smtClean="0">
                <a:latin typeface="Comic Sans MS" pitchFamily="66" charset="0"/>
              </a:rPr>
              <a:t>Signal</a:t>
            </a:r>
            <a:r>
              <a:rPr lang="pl-PL" b="1" dirty="0" smtClean="0">
                <a:latin typeface="Comic Sans MS" pitchFamily="66" charset="0"/>
              </a:rPr>
              <a:t> </a:t>
            </a:r>
            <a:r>
              <a:rPr lang="pl-PL" b="1" dirty="0" err="1" smtClean="0">
                <a:latin typeface="Comic Sans MS" pitchFamily="66" charset="0"/>
              </a:rPr>
              <a:t>sampling</a:t>
            </a:r>
            <a:endParaRPr lang="pl-PL" b="1" dirty="0" smtClean="0"/>
          </a:p>
        </p:txBody>
      </p:sp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32772" name="Text Box 5"/>
          <p:cNvSpPr txBox="1">
            <a:spLocks noChangeArrowheads="1"/>
          </p:cNvSpPr>
          <p:nvPr/>
        </p:nvSpPr>
        <p:spPr bwMode="auto">
          <a:xfrm>
            <a:off x="1435100" y="1701800"/>
            <a:ext cx="7239000" cy="4930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10000"/>
              </a:spcBef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Dirac delta –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special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Fourier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transforms</a:t>
            </a:r>
            <a:endParaRPr lang="pl-PL" b="1" dirty="0" smtClean="0">
              <a:solidFill>
                <a:schemeClr val="bg2"/>
              </a:solidFill>
              <a:latin typeface="Comic Sans MS" pitchFamily="66" charset="0"/>
            </a:endParaRPr>
          </a:p>
          <a:p>
            <a:pPr eaLnBrk="0" hangingPunct="0">
              <a:spcBef>
                <a:spcPct val="10000"/>
              </a:spcBef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Dirac delta –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sampling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property</a:t>
            </a:r>
            <a:endParaRPr lang="pl-PL" b="1" dirty="0" smtClean="0">
              <a:solidFill>
                <a:schemeClr val="bg2"/>
              </a:solidFill>
              <a:latin typeface="Comic Sans MS" pitchFamily="66" charset="0"/>
            </a:endParaRPr>
          </a:p>
          <a:p>
            <a:pPr eaLnBrk="0" hangingPunct="0">
              <a:spcBef>
                <a:spcPct val="10000"/>
              </a:spcBef>
              <a:buFont typeface="Arial" pitchFamily="34" charset="0"/>
              <a:buChar char="•"/>
            </a:pP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Other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b="1" dirty="0" err="1">
                <a:solidFill>
                  <a:schemeClr val="bg2"/>
                </a:solidFill>
                <a:latin typeface="Comic Sans MS" pitchFamily="66" charset="0"/>
              </a:rPr>
              <a:t>properties</a:t>
            </a:r>
            <a:r>
              <a:rPr lang="pl-PL" b="1" dirty="0">
                <a:solidFill>
                  <a:schemeClr val="bg2"/>
                </a:solidFill>
                <a:latin typeface="Comic Sans MS" pitchFamily="66" charset="0"/>
              </a:rPr>
              <a:t> of a Dirac 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delta</a:t>
            </a:r>
          </a:p>
          <a:p>
            <a:pPr eaLnBrk="0" hangingPunct="0">
              <a:spcBef>
                <a:spcPct val="10000"/>
              </a:spcBef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Fourier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transform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pairs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with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delta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pulse</a:t>
            </a:r>
            <a:endParaRPr lang="pl-PL" b="1" dirty="0" smtClean="0">
              <a:solidFill>
                <a:schemeClr val="bg2"/>
              </a:solidFill>
              <a:latin typeface="Comic Sans MS" pitchFamily="66" charset="0"/>
            </a:endParaRPr>
          </a:p>
          <a:p>
            <a:pPr eaLnBrk="0" hangingPunct="0">
              <a:spcBef>
                <a:spcPct val="10000"/>
              </a:spcBef>
              <a:buFont typeface="Arial" pitchFamily="34" charset="0"/>
              <a:buChar char="•"/>
            </a:pP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Impulse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response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of a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filter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revisited</a:t>
            </a:r>
            <a:endParaRPr lang="pl-PL" b="1" dirty="0" smtClean="0">
              <a:solidFill>
                <a:schemeClr val="bg2"/>
              </a:solidFill>
              <a:latin typeface="Comic Sans MS" pitchFamily="66" charset="0"/>
            </a:endParaRPr>
          </a:p>
          <a:p>
            <a:pPr eaLnBrk="0" hangingPunct="0">
              <a:spcBef>
                <a:spcPct val="10000"/>
              </a:spcBef>
              <a:buFont typeface="Arial" pitchFamily="34" charset="0"/>
              <a:buChar char="•"/>
            </a:pP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Comb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delta</a:t>
            </a:r>
          </a:p>
          <a:p>
            <a:pPr eaLnBrk="0" hangingPunct="0">
              <a:spcBef>
                <a:spcPct val="10000"/>
              </a:spcBef>
              <a:buFont typeface="Arial" pitchFamily="34" charset="0"/>
              <a:buChar char="•"/>
            </a:pP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Signal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sampling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with </a:t>
            </a:r>
            <a:r>
              <a:rPr lang="pl-PL" b="1" dirty="0" err="1">
                <a:solidFill>
                  <a:schemeClr val="bg2"/>
                </a:solidFill>
                <a:latin typeface="Comic Sans MS" pitchFamily="66" charset="0"/>
              </a:rPr>
              <a:t>c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omb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delta</a:t>
            </a:r>
          </a:p>
          <a:p>
            <a:pPr eaLnBrk="0" hangingPunct="0">
              <a:spcBef>
                <a:spcPct val="10000"/>
              </a:spcBef>
              <a:buFont typeface="Arial" pitchFamily="34" charset="0"/>
              <a:buChar char="•"/>
            </a:pP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Sampling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theorem</a:t>
            </a:r>
            <a:endParaRPr lang="pl-PL" b="1" dirty="0" smtClean="0">
              <a:solidFill>
                <a:schemeClr val="bg2"/>
              </a:solidFill>
              <a:latin typeface="Comic Sans MS" pitchFamily="66" charset="0"/>
            </a:endParaRPr>
          </a:p>
          <a:p>
            <a:pPr eaLnBrk="0" hangingPunct="0">
              <a:spcBef>
                <a:spcPct val="10000"/>
              </a:spcBef>
              <a:buFont typeface="Arial" pitchFamily="34" charset="0"/>
              <a:buChar char="•"/>
            </a:pP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Recovering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signal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from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its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samples</a:t>
            </a:r>
            <a:endParaRPr lang="pl-PL" b="1" dirty="0" smtClean="0">
              <a:solidFill>
                <a:schemeClr val="bg2"/>
              </a:solidFill>
              <a:latin typeface="Comic Sans MS" pitchFamily="66" charset="0"/>
            </a:endParaRPr>
          </a:p>
          <a:p>
            <a:pPr eaLnBrk="0" hangingPunct="0">
              <a:spcBef>
                <a:spcPct val="10000"/>
              </a:spcBef>
              <a:buFont typeface="Arial" pitchFamily="34" charset="0"/>
              <a:buChar char="•"/>
            </a:pP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Transmission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of a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sampled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signal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– a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paradox</a:t>
            </a:r>
            <a:endParaRPr lang="pl-PL" b="1" dirty="0" smtClean="0">
              <a:solidFill>
                <a:schemeClr val="bg2"/>
              </a:solidFill>
              <a:latin typeface="Comic Sans MS" pitchFamily="66" charset="0"/>
            </a:endParaRPr>
          </a:p>
          <a:p>
            <a:pPr eaLnBrk="0" hangingPunct="0">
              <a:spcBef>
                <a:spcPct val="10000"/>
              </a:spcBef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Time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Division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Multiplex</a:t>
            </a:r>
            <a:endParaRPr lang="pl-PL" b="1" dirty="0" smtClean="0">
              <a:solidFill>
                <a:schemeClr val="bg2"/>
              </a:solidFill>
              <a:latin typeface="Comic Sans MS" pitchFamily="66" charset="0"/>
            </a:endParaRPr>
          </a:p>
          <a:p>
            <a:pPr eaLnBrk="0" hangingPunct="0">
              <a:spcBef>
                <a:spcPct val="10000"/>
              </a:spcBef>
              <a:buFont typeface="Arial" pitchFamily="34" charset="0"/>
              <a:buChar char="•"/>
            </a:pP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Summary</a:t>
            </a:r>
            <a:endParaRPr lang="pl-PL" b="1" dirty="0">
              <a:solidFill>
                <a:schemeClr val="bg2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a 2"/>
          <p:cNvGrpSpPr/>
          <p:nvPr/>
        </p:nvGrpSpPr>
        <p:grpSpPr>
          <a:xfrm>
            <a:off x="1298575" y="895350"/>
            <a:ext cx="5503863" cy="1878013"/>
            <a:chOff x="1298575" y="895350"/>
            <a:chExt cx="5503863" cy="1878013"/>
          </a:xfrm>
        </p:grpSpPr>
        <p:graphicFrame>
          <p:nvGraphicFramePr>
            <p:cNvPr id="11266" name="Object 204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95387641"/>
                </p:ext>
              </p:extLst>
            </p:nvPr>
          </p:nvGraphicFramePr>
          <p:xfrm>
            <a:off x="1314450" y="1352550"/>
            <a:ext cx="5487988" cy="14208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661" name="Equation" r:id="rId4" imgW="2158920" imgH="558720" progId="Equation.3">
                    <p:embed/>
                  </p:oleObj>
                </mc:Choice>
                <mc:Fallback>
                  <p:oleObj name="Equation" r:id="rId4" imgW="2158920" imgH="558720" progId="Equation.3">
                    <p:embed/>
                    <p:pic>
                      <p:nvPicPr>
                        <p:cNvPr id="0" name="Object 204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14450" y="1352550"/>
                          <a:ext cx="5487988" cy="1420813"/>
                        </a:xfrm>
                        <a:prstGeom prst="rect">
                          <a:avLst/>
                        </a:prstGeom>
                        <a:solidFill>
                          <a:srgbClr val="FFCC00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271" name="Text Box 1031"/>
            <p:cNvSpPr txBox="1">
              <a:spLocks noChangeArrowheads="1"/>
            </p:cNvSpPr>
            <p:nvPr/>
          </p:nvSpPr>
          <p:spPr bwMode="auto">
            <a:xfrm>
              <a:off x="1298575" y="895350"/>
              <a:ext cx="30099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pl-PL" b="1" dirty="0"/>
                <a:t>Dirac delta </a:t>
              </a:r>
              <a:r>
                <a:rPr lang="pl-PL" b="1" dirty="0" err="1"/>
                <a:t>convolved</a:t>
              </a:r>
              <a:endParaRPr lang="pl-PL" b="1" dirty="0"/>
            </a:p>
          </p:txBody>
        </p:sp>
      </p:grpSp>
      <p:grpSp>
        <p:nvGrpSpPr>
          <p:cNvPr id="4" name="Grupa 3"/>
          <p:cNvGrpSpPr/>
          <p:nvPr/>
        </p:nvGrpSpPr>
        <p:grpSpPr>
          <a:xfrm>
            <a:off x="1298575" y="2736850"/>
            <a:ext cx="3509963" cy="1393825"/>
            <a:chOff x="1298575" y="2736850"/>
            <a:chExt cx="3509963" cy="1393825"/>
          </a:xfrm>
        </p:grpSpPr>
        <p:sp>
          <p:nvSpPr>
            <p:cNvPr id="11272" name="Text Box 1032"/>
            <p:cNvSpPr txBox="1">
              <a:spLocks noChangeArrowheads="1"/>
            </p:cNvSpPr>
            <p:nvPr/>
          </p:nvSpPr>
          <p:spPr bwMode="auto">
            <a:xfrm>
              <a:off x="1298575" y="2736850"/>
              <a:ext cx="3509963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pl-PL" b="1" dirty="0"/>
                <a:t>„</a:t>
              </a:r>
              <a:r>
                <a:rPr lang="pl-PL" b="1" dirty="0" err="1"/>
                <a:t>Area</a:t>
              </a:r>
              <a:r>
                <a:rPr lang="pl-PL" b="1" dirty="0"/>
                <a:t>” </a:t>
              </a:r>
              <a:r>
                <a:rPr lang="pl-PL" b="1" dirty="0" err="1"/>
                <a:t>under</a:t>
              </a:r>
              <a:r>
                <a:rPr lang="pl-PL" b="1" dirty="0"/>
                <a:t> Dirac delta</a:t>
              </a:r>
            </a:p>
          </p:txBody>
        </p:sp>
        <p:graphicFrame>
          <p:nvGraphicFramePr>
            <p:cNvPr id="11267" name="Object 204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89628139"/>
                </p:ext>
              </p:extLst>
            </p:nvPr>
          </p:nvGraphicFramePr>
          <p:xfrm>
            <a:off x="1298575" y="3290888"/>
            <a:ext cx="1938338" cy="8397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662" name="Równanie" r:id="rId6" imgW="761760" imgH="330120" progId="Equation.3">
                    <p:embed/>
                  </p:oleObj>
                </mc:Choice>
                <mc:Fallback>
                  <p:oleObj name="Równanie" r:id="rId6" imgW="761760" imgH="330120" progId="Equation.3">
                    <p:embed/>
                    <p:pic>
                      <p:nvPicPr>
                        <p:cNvPr id="0" name="Object 204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98575" y="3290888"/>
                          <a:ext cx="1938338" cy="839787"/>
                        </a:xfrm>
                        <a:prstGeom prst="rect">
                          <a:avLst/>
                        </a:prstGeom>
                        <a:solidFill>
                          <a:srgbClr val="FFCC00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6" name="Grupa 5"/>
          <p:cNvGrpSpPr/>
          <p:nvPr/>
        </p:nvGrpSpPr>
        <p:grpSpPr>
          <a:xfrm>
            <a:off x="1298575" y="4413250"/>
            <a:ext cx="2149475" cy="1662113"/>
            <a:chOff x="1298575" y="4413250"/>
            <a:chExt cx="2149475" cy="1662113"/>
          </a:xfrm>
        </p:grpSpPr>
        <p:graphicFrame>
          <p:nvGraphicFramePr>
            <p:cNvPr id="11268" name="Object 205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02497232"/>
                </p:ext>
              </p:extLst>
            </p:nvPr>
          </p:nvGraphicFramePr>
          <p:xfrm>
            <a:off x="1476375" y="5526088"/>
            <a:ext cx="1971675" cy="5492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663" name="Equation" r:id="rId8" imgW="774360" imgH="215640" progId="Equation.3">
                    <p:embed/>
                  </p:oleObj>
                </mc:Choice>
                <mc:Fallback>
                  <p:oleObj name="Equation" r:id="rId8" imgW="774360" imgH="215640" progId="Equation.3">
                    <p:embed/>
                    <p:pic>
                      <p:nvPicPr>
                        <p:cNvPr id="0" name="Object 205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76375" y="5526088"/>
                          <a:ext cx="1971675" cy="549275"/>
                        </a:xfrm>
                        <a:prstGeom prst="rect">
                          <a:avLst/>
                        </a:prstGeom>
                        <a:solidFill>
                          <a:srgbClr val="FFCC00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273" name="Text Box 1035"/>
            <p:cNvSpPr txBox="1">
              <a:spLocks noChangeArrowheads="1"/>
            </p:cNvSpPr>
            <p:nvPr/>
          </p:nvSpPr>
          <p:spPr bwMode="auto">
            <a:xfrm>
              <a:off x="1298575" y="4413250"/>
              <a:ext cx="1954381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pl-PL" b="1" dirty="0" smtClean="0"/>
                <a:t>Dirac delta </a:t>
              </a:r>
              <a:r>
                <a:rPr lang="pl-PL" b="1" dirty="0" err="1" smtClean="0"/>
                <a:t>is</a:t>
              </a:r>
              <a:r>
                <a:rPr lang="pl-PL" b="1" dirty="0" smtClean="0"/>
                <a:t/>
              </a:r>
              <a:br>
                <a:rPr lang="pl-PL" b="1" dirty="0" smtClean="0"/>
              </a:br>
              <a:r>
                <a:rPr lang="pl-PL" b="1" dirty="0" err="1" smtClean="0"/>
                <a:t>even</a:t>
              </a:r>
              <a:r>
                <a:rPr lang="pl-PL" b="1" dirty="0" smtClean="0"/>
                <a:t> </a:t>
              </a:r>
              <a:r>
                <a:rPr lang="pl-PL" b="1" dirty="0" err="1" smtClean="0"/>
                <a:t>function</a:t>
              </a:r>
              <a:endParaRPr lang="pl-PL" b="1" dirty="0"/>
            </a:p>
          </p:txBody>
        </p:sp>
      </p:grpSp>
      <p:sp>
        <p:nvSpPr>
          <p:cNvPr id="11274" name="Rectangle 1036"/>
          <p:cNvSpPr>
            <a:spLocks noChangeArrowheads="1"/>
          </p:cNvSpPr>
          <p:nvPr/>
        </p:nvSpPr>
        <p:spPr bwMode="auto">
          <a:xfrm>
            <a:off x="1173163" y="347663"/>
            <a:ext cx="77724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kumimoji="1" lang="pl-PL" sz="3200" b="1">
                <a:solidFill>
                  <a:schemeClr val="bg2"/>
                </a:solidFill>
              </a:rPr>
              <a:t>Other properties of a Dirac delta</a:t>
            </a:r>
            <a:endParaRPr kumimoji="1" lang="pl-PL" sz="4400" b="1">
              <a:solidFill>
                <a:schemeClr val="tx2"/>
              </a:solidFill>
            </a:endParaRPr>
          </a:p>
        </p:txBody>
      </p:sp>
      <p:sp>
        <p:nvSpPr>
          <p:cNvPr id="11275" name="Text Box 1037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7" name="Grupa 6"/>
          <p:cNvGrpSpPr/>
          <p:nvPr/>
        </p:nvGrpSpPr>
        <p:grpSpPr>
          <a:xfrm>
            <a:off x="5945515" y="5064125"/>
            <a:ext cx="3194050" cy="1273583"/>
            <a:chOff x="5945515" y="5064125"/>
            <a:chExt cx="3194050" cy="1273583"/>
          </a:xfrm>
        </p:grpSpPr>
        <p:graphicFrame>
          <p:nvGraphicFramePr>
            <p:cNvPr id="11270" name="Objec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95290919"/>
                </p:ext>
              </p:extLst>
            </p:nvPr>
          </p:nvGraphicFramePr>
          <p:xfrm>
            <a:off x="6427787" y="5497921"/>
            <a:ext cx="2487613" cy="8397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664" name="Równanie" r:id="rId10" imgW="977760" imgH="330120" progId="Equation.3">
                    <p:embed/>
                  </p:oleObj>
                </mc:Choice>
                <mc:Fallback>
                  <p:oleObj name="Równanie" r:id="rId10" imgW="977760" imgH="330120" progId="Equation.3">
                    <p:embed/>
                    <p:pic>
                      <p:nvPicPr>
                        <p:cNvPr id="0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427787" y="5497921"/>
                          <a:ext cx="2487613" cy="839787"/>
                        </a:xfrm>
                        <a:prstGeom prst="rect">
                          <a:avLst/>
                        </a:prstGeom>
                        <a:solidFill>
                          <a:srgbClr val="FFCC00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277" name="Text Box 1038"/>
            <p:cNvSpPr txBox="1">
              <a:spLocks noChangeArrowheads="1"/>
            </p:cNvSpPr>
            <p:nvPr/>
          </p:nvSpPr>
          <p:spPr bwMode="auto">
            <a:xfrm>
              <a:off x="5945515" y="5064125"/>
              <a:ext cx="3194050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pl-PL" b="1" dirty="0"/>
                <a:t>Dirac delta &amp; unit step</a:t>
              </a:r>
            </a:p>
          </p:txBody>
        </p:sp>
      </p:grpSp>
      <p:pic>
        <p:nvPicPr>
          <p:cNvPr id="14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268478" y="4695515"/>
            <a:ext cx="1080120" cy="1080120"/>
          </a:xfrm>
          <a:prstGeom prst="rect">
            <a:avLst/>
          </a:prstGeom>
          <a:noFill/>
        </p:spPr>
      </p:pic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69F42-FA15-47B6-A8A8-C595FCD6C4FD}" type="slidenum">
              <a:rPr lang="pl-PL" smtClean="0"/>
              <a:pPr>
                <a:defRPr/>
              </a:pPr>
              <a:t>10</a:t>
            </a:fld>
            <a:endParaRPr lang="pl-PL"/>
          </a:p>
        </p:txBody>
      </p:sp>
      <p:grpSp>
        <p:nvGrpSpPr>
          <p:cNvPr id="5" name="Grupa 4"/>
          <p:cNvGrpSpPr/>
          <p:nvPr/>
        </p:nvGrpSpPr>
        <p:grpSpPr>
          <a:xfrm>
            <a:off x="4376217" y="2741318"/>
            <a:ext cx="4763348" cy="1589373"/>
            <a:chOff x="4376217" y="2741318"/>
            <a:chExt cx="4763348" cy="1589373"/>
          </a:xfrm>
        </p:grpSpPr>
        <p:sp>
          <p:nvSpPr>
            <p:cNvPr id="11276" name="Text Box 1038"/>
            <p:cNvSpPr txBox="1">
              <a:spLocks noChangeArrowheads="1"/>
            </p:cNvSpPr>
            <p:nvPr/>
          </p:nvSpPr>
          <p:spPr bwMode="auto">
            <a:xfrm>
              <a:off x="5502602" y="2741318"/>
              <a:ext cx="3636963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pl-PL" b="1" dirty="0" err="1"/>
                <a:t>Product</a:t>
              </a:r>
              <a:r>
                <a:rPr lang="pl-PL" b="1" dirty="0"/>
                <a:t> </a:t>
              </a:r>
              <a:r>
                <a:rPr lang="pl-PL" b="1" dirty="0" err="1"/>
                <a:t>with</a:t>
              </a:r>
              <a:r>
                <a:rPr lang="pl-PL" b="1" dirty="0"/>
                <a:t> a Dirac delta</a:t>
              </a:r>
            </a:p>
          </p:txBody>
        </p:sp>
        <p:graphicFrame>
          <p:nvGraphicFramePr>
            <p:cNvPr id="19" name="Object 205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02744103"/>
                </p:ext>
              </p:extLst>
            </p:nvPr>
          </p:nvGraphicFramePr>
          <p:xfrm>
            <a:off x="4376217" y="3355656"/>
            <a:ext cx="4539183" cy="97503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665" name="Equation" r:id="rId13" imgW="2489040" imgH="533160" progId="Equation.3">
                    <p:embed/>
                  </p:oleObj>
                </mc:Choice>
                <mc:Fallback>
                  <p:oleObj name="Equation" r:id="rId13" imgW="2489040" imgH="53316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76217" y="3355656"/>
                          <a:ext cx="4539183" cy="975035"/>
                        </a:xfrm>
                        <a:prstGeom prst="rect">
                          <a:avLst/>
                        </a:prstGeom>
                        <a:solidFill>
                          <a:srgbClr val="FFCC00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4" name="Rectangle 2"/>
          <p:cNvSpPr>
            <a:spLocks noChangeArrowheads="1"/>
          </p:cNvSpPr>
          <p:nvPr/>
        </p:nvSpPr>
        <p:spPr bwMode="auto">
          <a:xfrm>
            <a:off x="1173163" y="9525"/>
            <a:ext cx="77724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kumimoji="1" lang="pl-PL" sz="3200" b="1" dirty="0" smtClean="0">
                <a:solidFill>
                  <a:schemeClr val="bg2"/>
                </a:solidFill>
              </a:rPr>
              <a:t>Fourier </a:t>
            </a:r>
            <a:r>
              <a:rPr kumimoji="1" lang="pl-PL" sz="3200" b="1" dirty="0" err="1">
                <a:solidFill>
                  <a:schemeClr val="bg2"/>
                </a:solidFill>
              </a:rPr>
              <a:t>transform</a:t>
            </a:r>
            <a:r>
              <a:rPr kumimoji="1" lang="pl-PL" sz="3200" b="1" dirty="0">
                <a:solidFill>
                  <a:schemeClr val="bg2"/>
                </a:solidFill>
              </a:rPr>
              <a:t> </a:t>
            </a:r>
            <a:r>
              <a:rPr kumimoji="1" lang="pl-PL" sz="3200" b="1" dirty="0" err="1" smtClean="0">
                <a:solidFill>
                  <a:schemeClr val="bg2"/>
                </a:solidFill>
              </a:rPr>
              <a:t>pairs</a:t>
            </a:r>
            <a:r>
              <a:rPr kumimoji="1" lang="pl-PL" sz="3200" b="1" dirty="0" smtClean="0">
                <a:solidFill>
                  <a:schemeClr val="bg2"/>
                </a:solidFill>
              </a:rPr>
              <a:t> </a:t>
            </a:r>
            <a:r>
              <a:rPr kumimoji="1" lang="pl-PL" sz="3200" b="1" dirty="0" err="1" smtClean="0">
                <a:solidFill>
                  <a:schemeClr val="bg2"/>
                </a:solidFill>
              </a:rPr>
              <a:t>with</a:t>
            </a:r>
            <a:r>
              <a:rPr kumimoji="1" lang="pl-PL" sz="3200" b="1" dirty="0" smtClean="0">
                <a:solidFill>
                  <a:schemeClr val="bg2"/>
                </a:solidFill>
              </a:rPr>
              <a:t> delta </a:t>
            </a:r>
            <a:r>
              <a:rPr kumimoji="1" lang="pl-PL" sz="3200" b="1" dirty="0" err="1" smtClean="0">
                <a:solidFill>
                  <a:schemeClr val="bg2"/>
                </a:solidFill>
              </a:rPr>
              <a:t>pulse</a:t>
            </a:r>
            <a:endParaRPr kumimoji="1" lang="pl-PL" sz="4400" b="1" dirty="0">
              <a:solidFill>
                <a:schemeClr val="tx2"/>
              </a:solidFill>
            </a:endParaRPr>
          </a:p>
        </p:txBody>
      </p:sp>
      <p:sp>
        <p:nvSpPr>
          <p:cNvPr id="12298" name="Text Box 15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aphicFrame>
        <p:nvGraphicFramePr>
          <p:cNvPr id="12299" name="Object 11"/>
          <p:cNvGraphicFramePr>
            <a:graphicFrameLocks noChangeAspect="1"/>
          </p:cNvGraphicFramePr>
          <p:nvPr/>
        </p:nvGraphicFramePr>
        <p:xfrm>
          <a:off x="2483768" y="685800"/>
          <a:ext cx="5198827" cy="6691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92" name="Równanie" r:id="rId4" imgW="2565360" imgH="330120" progId="Equation.3">
                  <p:embed/>
                </p:oleObj>
              </mc:Choice>
              <mc:Fallback>
                <p:oleObj name="Równanie" r:id="rId4" imgW="2565360" imgH="33012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3768" y="685800"/>
                        <a:ext cx="5198827" cy="66915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" name="Grupa 5"/>
          <p:cNvGrpSpPr/>
          <p:nvPr/>
        </p:nvGrpSpPr>
        <p:grpSpPr>
          <a:xfrm>
            <a:off x="977230" y="4619544"/>
            <a:ext cx="3947467" cy="2238456"/>
            <a:chOff x="977230" y="4619544"/>
            <a:chExt cx="3947467" cy="2238456"/>
          </a:xfrm>
        </p:grpSpPr>
        <p:graphicFrame>
          <p:nvGraphicFramePr>
            <p:cNvPr id="12292" name="Object 1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17264444"/>
                </p:ext>
              </p:extLst>
            </p:nvPr>
          </p:nvGraphicFramePr>
          <p:xfrm>
            <a:off x="977230" y="5081209"/>
            <a:ext cx="3947467" cy="177679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693" name="Równanie" r:id="rId6" imgW="1917360" imgH="863280" progId="Equation.3">
                    <p:embed/>
                  </p:oleObj>
                </mc:Choice>
                <mc:Fallback>
                  <p:oleObj name="Równanie" r:id="rId6" imgW="1917360" imgH="863280" progId="Equation.3">
                    <p:embed/>
                    <p:pic>
                      <p:nvPicPr>
                        <p:cNvPr id="0" name="Object 1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77230" y="5081209"/>
                          <a:ext cx="3947467" cy="1776791"/>
                        </a:xfrm>
                        <a:prstGeom prst="rect">
                          <a:avLst/>
                        </a:prstGeom>
                        <a:solidFill>
                          <a:srgbClr val="FFFF66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3" name="Text Box 1038"/>
            <p:cNvSpPr txBox="1">
              <a:spLocks noChangeArrowheads="1"/>
            </p:cNvSpPr>
            <p:nvPr/>
          </p:nvSpPr>
          <p:spPr bwMode="auto">
            <a:xfrm>
              <a:off x="977230" y="4619544"/>
              <a:ext cx="1374094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pl-PL" b="1" dirty="0" smtClean="0"/>
                <a:t>Unit step</a:t>
              </a:r>
              <a:endParaRPr lang="pl-PL" b="1" dirty="0"/>
            </a:p>
          </p:txBody>
        </p:sp>
      </p:grpSp>
      <p:grpSp>
        <p:nvGrpSpPr>
          <p:cNvPr id="3" name="Grupa 2"/>
          <p:cNvGrpSpPr/>
          <p:nvPr/>
        </p:nvGrpSpPr>
        <p:grpSpPr>
          <a:xfrm>
            <a:off x="928018" y="1394123"/>
            <a:ext cx="1646605" cy="879177"/>
            <a:chOff x="928018" y="1394123"/>
            <a:chExt cx="1646605" cy="879177"/>
          </a:xfrm>
        </p:grpSpPr>
        <p:graphicFrame>
          <p:nvGraphicFramePr>
            <p:cNvPr id="12290" name="Object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34750168"/>
                </p:ext>
              </p:extLst>
            </p:nvPr>
          </p:nvGraphicFramePr>
          <p:xfrm>
            <a:off x="928018" y="1855788"/>
            <a:ext cx="1087438" cy="4175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694" name="Równanie" r:id="rId8" imgW="558720" imgH="215640" progId="Equation.3">
                    <p:embed/>
                  </p:oleObj>
                </mc:Choice>
                <mc:Fallback>
                  <p:oleObj name="Równanie" r:id="rId8" imgW="558720" imgH="215640" progId="Equation.3">
                    <p:embed/>
                    <p:pic>
                      <p:nvPicPr>
                        <p:cNvPr id="0" name="Object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28018" y="1855788"/>
                          <a:ext cx="1087438" cy="417512"/>
                        </a:xfrm>
                        <a:prstGeom prst="rect">
                          <a:avLst/>
                        </a:prstGeom>
                        <a:solidFill>
                          <a:srgbClr val="FFFF66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6" name="Text Box 1038"/>
            <p:cNvSpPr txBox="1">
              <a:spLocks noChangeArrowheads="1"/>
            </p:cNvSpPr>
            <p:nvPr/>
          </p:nvSpPr>
          <p:spPr bwMode="auto">
            <a:xfrm>
              <a:off x="928018" y="1394123"/>
              <a:ext cx="1646605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pl-PL" b="1" dirty="0" smtClean="0"/>
                <a:t>Delta </a:t>
              </a:r>
              <a:r>
                <a:rPr lang="pl-PL" b="1" dirty="0" err="1" smtClean="0"/>
                <a:t>pulse</a:t>
              </a:r>
              <a:endParaRPr lang="pl-PL" b="1" dirty="0"/>
            </a:p>
          </p:txBody>
        </p:sp>
      </p:grpSp>
      <p:grpSp>
        <p:nvGrpSpPr>
          <p:cNvPr id="4" name="Grupa 3"/>
          <p:cNvGrpSpPr/>
          <p:nvPr/>
        </p:nvGrpSpPr>
        <p:grpSpPr>
          <a:xfrm>
            <a:off x="977230" y="2584748"/>
            <a:ext cx="2074607" cy="880765"/>
            <a:chOff x="977230" y="2584748"/>
            <a:chExt cx="2074607" cy="880765"/>
          </a:xfrm>
        </p:grpSpPr>
        <p:graphicFrame>
          <p:nvGraphicFramePr>
            <p:cNvPr id="12300" name="Object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8158353"/>
                </p:ext>
              </p:extLst>
            </p:nvPr>
          </p:nvGraphicFramePr>
          <p:xfrm>
            <a:off x="977230" y="3046413"/>
            <a:ext cx="1506538" cy="419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695" name="Równanie" r:id="rId10" imgW="774360" imgH="215640" progId="Equation.3">
                    <p:embed/>
                  </p:oleObj>
                </mc:Choice>
                <mc:Fallback>
                  <p:oleObj name="Równanie" r:id="rId10" imgW="774360" imgH="215640" progId="Equation.3">
                    <p:embed/>
                    <p:pic>
                      <p:nvPicPr>
                        <p:cNvPr id="0" name="Picture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77230" y="3046413"/>
                          <a:ext cx="1506538" cy="419100"/>
                        </a:xfrm>
                        <a:prstGeom prst="rect">
                          <a:avLst/>
                        </a:prstGeom>
                        <a:solidFill>
                          <a:srgbClr val="FFFF66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7" name="Text Box 1038"/>
            <p:cNvSpPr txBox="1">
              <a:spLocks noChangeArrowheads="1"/>
            </p:cNvSpPr>
            <p:nvPr/>
          </p:nvSpPr>
          <p:spPr bwMode="auto">
            <a:xfrm>
              <a:off x="977230" y="2584748"/>
              <a:ext cx="2074607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pl-PL" b="1" dirty="0" smtClean="0"/>
                <a:t>Dc </a:t>
              </a:r>
              <a:r>
                <a:rPr lang="pl-PL" b="1" dirty="0" err="1" smtClean="0"/>
                <a:t>component</a:t>
              </a:r>
              <a:endParaRPr lang="pl-PL" b="1" dirty="0"/>
            </a:p>
          </p:txBody>
        </p:sp>
      </p:grpSp>
      <p:grpSp>
        <p:nvGrpSpPr>
          <p:cNvPr id="5" name="Grupa 4"/>
          <p:cNvGrpSpPr/>
          <p:nvPr/>
        </p:nvGrpSpPr>
        <p:grpSpPr>
          <a:xfrm>
            <a:off x="977230" y="3705299"/>
            <a:ext cx="5456238" cy="814685"/>
            <a:chOff x="977230" y="3705299"/>
            <a:chExt cx="5456238" cy="814685"/>
          </a:xfrm>
        </p:grpSpPr>
        <p:graphicFrame>
          <p:nvGraphicFramePr>
            <p:cNvPr id="12301" name="Object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18579280"/>
                </p:ext>
              </p:extLst>
            </p:nvPr>
          </p:nvGraphicFramePr>
          <p:xfrm>
            <a:off x="977230" y="4077072"/>
            <a:ext cx="5456238" cy="4429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696" name="Równanie" r:id="rId12" imgW="2806560" imgH="228600" progId="Equation.3">
                    <p:embed/>
                  </p:oleObj>
                </mc:Choice>
                <mc:Fallback>
                  <p:oleObj name="Równanie" r:id="rId12" imgW="2806560" imgH="228600" progId="Equation.3">
                    <p:embed/>
                    <p:pic>
                      <p:nvPicPr>
                        <p:cNvPr id="0" name="Picture 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77230" y="4077072"/>
                          <a:ext cx="5456238" cy="442912"/>
                        </a:xfrm>
                        <a:prstGeom prst="rect">
                          <a:avLst/>
                        </a:prstGeom>
                        <a:solidFill>
                          <a:srgbClr val="FFFF66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8" name="Text Box 1038"/>
            <p:cNvSpPr txBox="1">
              <a:spLocks noChangeArrowheads="1"/>
            </p:cNvSpPr>
            <p:nvPr/>
          </p:nvSpPr>
          <p:spPr bwMode="auto">
            <a:xfrm>
              <a:off x="977230" y="3705299"/>
              <a:ext cx="4249881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pl-PL" b="1" dirty="0" err="1" smtClean="0"/>
                <a:t>Harmonic</a:t>
              </a:r>
              <a:r>
                <a:rPr lang="pl-PL" b="1" dirty="0" smtClean="0"/>
                <a:t> </a:t>
              </a:r>
              <a:r>
                <a:rPr lang="pl-PL" b="1" dirty="0" err="1" smtClean="0"/>
                <a:t>excitation</a:t>
              </a:r>
              <a:r>
                <a:rPr lang="pl-PL" b="1" dirty="0" smtClean="0"/>
                <a:t> (</a:t>
              </a:r>
              <a:r>
                <a:rPr lang="pl-PL" b="1" dirty="0" err="1" smtClean="0"/>
                <a:t>complex</a:t>
              </a:r>
              <a:r>
                <a:rPr lang="pl-PL" b="1" dirty="0" smtClean="0"/>
                <a:t>)</a:t>
              </a:r>
              <a:endParaRPr lang="pl-PL" b="1" dirty="0"/>
            </a:p>
          </p:txBody>
        </p:sp>
      </p:grpSp>
      <p:pic>
        <p:nvPicPr>
          <p:cNvPr id="14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5083181" y="2092847"/>
            <a:ext cx="1080120" cy="1080120"/>
          </a:xfrm>
          <a:prstGeom prst="rect">
            <a:avLst/>
          </a:prstGeom>
          <a:noFill/>
        </p:spPr>
      </p:pic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69F42-FA15-47B6-A8A8-C595FCD6C4FD}" type="slidenum">
              <a:rPr lang="pl-PL" smtClean="0"/>
              <a:pPr>
                <a:defRPr/>
              </a:pPr>
              <a:t>11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Text Box 4"/>
          <p:cNvSpPr txBox="1">
            <a:spLocks noChangeArrowheads="1"/>
          </p:cNvSpPr>
          <p:nvPr/>
        </p:nvSpPr>
        <p:spPr bwMode="auto">
          <a:xfrm>
            <a:off x="1216025" y="795338"/>
            <a:ext cx="2460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/>
              <a:t>Harmonic signals</a:t>
            </a:r>
          </a:p>
        </p:txBody>
      </p:sp>
      <p:graphicFrame>
        <p:nvGraphicFramePr>
          <p:cNvPr id="13314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2839913"/>
              </p:ext>
            </p:extLst>
          </p:nvPr>
        </p:nvGraphicFramePr>
        <p:xfrm>
          <a:off x="1343025" y="1628775"/>
          <a:ext cx="4295775" cy="1089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09" name="Równanie" r:id="rId4" imgW="1904760" imgH="482400" progId="Equation.3">
                  <p:embed/>
                </p:oleObj>
              </mc:Choice>
              <mc:Fallback>
                <p:oleObj name="Równanie" r:id="rId4" imgW="1904760" imgH="48240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43025" y="1628775"/>
                        <a:ext cx="4295775" cy="1089025"/>
                      </a:xfrm>
                      <a:prstGeom prst="rect">
                        <a:avLst/>
                      </a:prstGeom>
                      <a:solidFill>
                        <a:srgbClr val="FFFF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5" name="Object 12"/>
          <p:cNvGraphicFramePr>
            <a:graphicFrameLocks noChangeAspect="1"/>
          </p:cNvGraphicFramePr>
          <p:nvPr/>
        </p:nvGraphicFramePr>
        <p:xfrm>
          <a:off x="1343025" y="3200400"/>
          <a:ext cx="5029200" cy="995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10" name="Równanie" r:id="rId6" imgW="2311200" imgH="457200" progId="Equation.3">
                  <p:embed/>
                </p:oleObj>
              </mc:Choice>
              <mc:Fallback>
                <p:oleObj name="Równanie" r:id="rId6" imgW="2311200" imgH="45720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43025" y="3200400"/>
                        <a:ext cx="5029200" cy="995363"/>
                      </a:xfrm>
                      <a:prstGeom prst="rect">
                        <a:avLst/>
                      </a:prstGeom>
                      <a:solidFill>
                        <a:srgbClr val="CCFF33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3320" name="Group 26"/>
          <p:cNvGrpSpPr>
            <a:grpSpLocks/>
          </p:cNvGrpSpPr>
          <p:nvPr/>
        </p:nvGrpSpPr>
        <p:grpSpPr bwMode="auto">
          <a:xfrm>
            <a:off x="2709863" y="4800600"/>
            <a:ext cx="3302000" cy="1752600"/>
            <a:chOff x="1707" y="3024"/>
            <a:chExt cx="2080" cy="1104"/>
          </a:xfrm>
        </p:grpSpPr>
        <p:sp>
          <p:nvSpPr>
            <p:cNvPr id="13323" name="Line 14"/>
            <p:cNvSpPr>
              <a:spLocks noChangeShapeType="1"/>
            </p:cNvSpPr>
            <p:nvPr/>
          </p:nvSpPr>
          <p:spPr bwMode="auto">
            <a:xfrm>
              <a:off x="1707" y="3800"/>
              <a:ext cx="198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13316" name="Object 15"/>
            <p:cNvGraphicFramePr>
              <a:graphicFrameLocks noChangeAspect="1"/>
            </p:cNvGraphicFramePr>
            <p:nvPr/>
          </p:nvGraphicFramePr>
          <p:xfrm>
            <a:off x="3593" y="3587"/>
            <a:ext cx="194" cy="17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711" name="Równanie" r:id="rId8" imgW="152280" imgH="139680" progId="Equation.3">
                    <p:embed/>
                  </p:oleObj>
                </mc:Choice>
                <mc:Fallback>
                  <p:oleObj name="Równanie" r:id="rId8" imgW="152280" imgH="139680" progId="Equation.3">
                    <p:embed/>
                    <p:pic>
                      <p:nvPicPr>
                        <p:cNvPr id="0" name="Object 1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93" y="3587"/>
                          <a:ext cx="194" cy="17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3324" name="Line 18"/>
            <p:cNvSpPr>
              <a:spLocks noChangeShapeType="1"/>
            </p:cNvSpPr>
            <p:nvPr/>
          </p:nvSpPr>
          <p:spPr bwMode="auto">
            <a:xfrm flipV="1">
              <a:off x="2239" y="3263"/>
              <a:ext cx="0" cy="53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3325" name="Line 20"/>
            <p:cNvSpPr>
              <a:spLocks noChangeShapeType="1"/>
            </p:cNvSpPr>
            <p:nvPr/>
          </p:nvSpPr>
          <p:spPr bwMode="auto">
            <a:xfrm flipV="1">
              <a:off x="3066" y="3263"/>
              <a:ext cx="0" cy="53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13317" name="Object 23"/>
            <p:cNvGraphicFramePr>
              <a:graphicFrameLocks noChangeAspect="1"/>
            </p:cNvGraphicFramePr>
            <p:nvPr/>
          </p:nvGraphicFramePr>
          <p:xfrm>
            <a:off x="2001" y="3907"/>
            <a:ext cx="521" cy="22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712" name="Równanie" r:id="rId10" imgW="533160" imgH="228600" progId="Equation.3">
                    <p:embed/>
                  </p:oleObj>
                </mc:Choice>
                <mc:Fallback>
                  <p:oleObj name="Równanie" r:id="rId10" imgW="533160" imgH="228600" progId="Equation.3">
                    <p:embed/>
                    <p:pic>
                      <p:nvPicPr>
                        <p:cNvPr id="0" name="Object 2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01" y="3907"/>
                          <a:ext cx="521" cy="22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3318" name="Object 24"/>
            <p:cNvGraphicFramePr>
              <a:graphicFrameLocks noChangeAspect="1"/>
            </p:cNvGraphicFramePr>
            <p:nvPr/>
          </p:nvGraphicFramePr>
          <p:xfrm>
            <a:off x="2838" y="3907"/>
            <a:ext cx="455" cy="19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713" name="Równanie" r:id="rId12" imgW="533160" imgH="228600" progId="Equation.3">
                    <p:embed/>
                  </p:oleObj>
                </mc:Choice>
                <mc:Fallback>
                  <p:oleObj name="Równanie" r:id="rId12" imgW="533160" imgH="228600" progId="Equation.3">
                    <p:embed/>
                    <p:pic>
                      <p:nvPicPr>
                        <p:cNvPr id="0" name="Object 2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38" y="3907"/>
                          <a:ext cx="455" cy="19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3326" name="Line 25"/>
            <p:cNvSpPr>
              <a:spLocks noChangeShapeType="1"/>
            </p:cNvSpPr>
            <p:nvPr/>
          </p:nvSpPr>
          <p:spPr bwMode="auto">
            <a:xfrm flipV="1">
              <a:off x="2653" y="3024"/>
              <a:ext cx="0" cy="77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13322" name="Text Box 28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1173163" y="9525"/>
            <a:ext cx="77724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kumimoji="1" lang="pl-PL" sz="3200" b="1" dirty="0" smtClean="0">
                <a:solidFill>
                  <a:schemeClr val="bg2"/>
                </a:solidFill>
              </a:rPr>
              <a:t>Fourier </a:t>
            </a:r>
            <a:r>
              <a:rPr kumimoji="1" lang="pl-PL" sz="3200" b="1" dirty="0" err="1">
                <a:solidFill>
                  <a:schemeClr val="bg2"/>
                </a:solidFill>
              </a:rPr>
              <a:t>transform</a:t>
            </a:r>
            <a:r>
              <a:rPr kumimoji="1" lang="pl-PL" sz="3200" b="1" dirty="0">
                <a:solidFill>
                  <a:schemeClr val="bg2"/>
                </a:solidFill>
              </a:rPr>
              <a:t> </a:t>
            </a:r>
            <a:r>
              <a:rPr kumimoji="1" lang="pl-PL" sz="3200" b="1" dirty="0" err="1" smtClean="0">
                <a:solidFill>
                  <a:schemeClr val="bg2"/>
                </a:solidFill>
              </a:rPr>
              <a:t>pairs</a:t>
            </a:r>
            <a:r>
              <a:rPr kumimoji="1" lang="pl-PL" sz="3200" b="1" dirty="0" smtClean="0">
                <a:solidFill>
                  <a:schemeClr val="bg2"/>
                </a:solidFill>
              </a:rPr>
              <a:t> </a:t>
            </a:r>
            <a:r>
              <a:rPr kumimoji="1" lang="pl-PL" sz="3200" b="1" dirty="0" err="1" smtClean="0">
                <a:solidFill>
                  <a:schemeClr val="bg2"/>
                </a:solidFill>
              </a:rPr>
              <a:t>with</a:t>
            </a:r>
            <a:r>
              <a:rPr kumimoji="1" lang="pl-PL" sz="3200" b="1" dirty="0" smtClean="0">
                <a:solidFill>
                  <a:schemeClr val="bg2"/>
                </a:solidFill>
              </a:rPr>
              <a:t> delta </a:t>
            </a:r>
            <a:r>
              <a:rPr kumimoji="1" lang="pl-PL" sz="3200" b="1" dirty="0" err="1" smtClean="0">
                <a:solidFill>
                  <a:schemeClr val="bg2"/>
                </a:solidFill>
              </a:rPr>
              <a:t>pulse</a:t>
            </a:r>
            <a:endParaRPr kumimoji="1" lang="pl-PL" sz="4400" b="1" dirty="0">
              <a:solidFill>
                <a:schemeClr val="tx2"/>
              </a:solidFill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69F42-FA15-47B6-A8A8-C595FCD6C4FD}" type="slidenum">
              <a:rPr lang="pl-PL" smtClean="0"/>
              <a:pPr>
                <a:defRPr/>
              </a:pPr>
              <a:t>12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4" name="Rectangle 1036"/>
          <p:cNvSpPr>
            <a:spLocks noChangeArrowheads="1"/>
          </p:cNvSpPr>
          <p:nvPr/>
        </p:nvSpPr>
        <p:spPr bwMode="auto">
          <a:xfrm>
            <a:off x="1115617" y="9525"/>
            <a:ext cx="77724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kumimoji="1" lang="pl-PL" sz="3200" b="1" dirty="0" err="1" smtClean="0">
                <a:solidFill>
                  <a:schemeClr val="bg2"/>
                </a:solidFill>
              </a:rPr>
              <a:t>Impulse</a:t>
            </a:r>
            <a:r>
              <a:rPr kumimoji="1" lang="pl-PL" sz="3200" b="1" dirty="0" smtClean="0">
                <a:solidFill>
                  <a:schemeClr val="bg2"/>
                </a:solidFill>
              </a:rPr>
              <a:t> </a:t>
            </a:r>
            <a:r>
              <a:rPr kumimoji="1" lang="pl-PL" sz="3200" b="1" dirty="0" err="1" smtClean="0">
                <a:solidFill>
                  <a:schemeClr val="bg2"/>
                </a:solidFill>
              </a:rPr>
              <a:t>response</a:t>
            </a:r>
            <a:r>
              <a:rPr kumimoji="1" lang="pl-PL" sz="3200" b="1" dirty="0" smtClean="0">
                <a:solidFill>
                  <a:schemeClr val="bg2"/>
                </a:solidFill>
              </a:rPr>
              <a:t> of a </a:t>
            </a:r>
            <a:r>
              <a:rPr kumimoji="1" lang="pl-PL" sz="3200" b="1" dirty="0" err="1" smtClean="0">
                <a:solidFill>
                  <a:schemeClr val="bg2"/>
                </a:solidFill>
              </a:rPr>
              <a:t>filter</a:t>
            </a:r>
            <a:r>
              <a:rPr kumimoji="1" lang="pl-PL" sz="3200" b="1" dirty="0" smtClean="0">
                <a:solidFill>
                  <a:schemeClr val="bg2"/>
                </a:solidFill>
              </a:rPr>
              <a:t> </a:t>
            </a:r>
            <a:r>
              <a:rPr kumimoji="1" lang="pl-PL" sz="3200" b="1" dirty="0" err="1" smtClean="0">
                <a:solidFill>
                  <a:schemeClr val="bg2"/>
                </a:solidFill>
              </a:rPr>
              <a:t>revisited</a:t>
            </a:r>
            <a:endParaRPr kumimoji="1" lang="pl-PL" sz="4400" b="1" dirty="0">
              <a:solidFill>
                <a:schemeClr val="tx2"/>
              </a:solidFill>
            </a:endParaRPr>
          </a:p>
        </p:txBody>
      </p:sp>
      <p:sp>
        <p:nvSpPr>
          <p:cNvPr id="11275" name="Text Box 1037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aphicFrame>
        <p:nvGraphicFramePr>
          <p:cNvPr id="14" name="Object 10"/>
          <p:cNvGraphicFramePr>
            <a:graphicFrameLocks noChangeAspect="1"/>
          </p:cNvGraphicFramePr>
          <p:nvPr/>
        </p:nvGraphicFramePr>
        <p:xfrm>
          <a:off x="1026741" y="1984127"/>
          <a:ext cx="3276600" cy="1012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847" name="Równanie" r:id="rId4" imgW="1396800" imgH="431640" progId="Equation.3">
                  <p:embed/>
                </p:oleObj>
              </mc:Choice>
              <mc:Fallback>
                <p:oleObj name="Równanie" r:id="rId4" imgW="1396800" imgH="43164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26741" y="1984127"/>
                        <a:ext cx="3276600" cy="1012825"/>
                      </a:xfrm>
                      <a:prstGeom prst="rect">
                        <a:avLst/>
                      </a:prstGeom>
                      <a:solidFill>
                        <a:srgbClr val="FF99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3731841" y="746919"/>
            <a:ext cx="1981200" cy="838200"/>
          </a:xfrm>
          <a:prstGeom prst="rect">
            <a:avLst/>
          </a:prstGeom>
          <a:solidFill>
            <a:schemeClr val="hlink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1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0665295"/>
              </p:ext>
            </p:extLst>
          </p:nvPr>
        </p:nvGraphicFramePr>
        <p:xfrm>
          <a:off x="3923928" y="899319"/>
          <a:ext cx="1630363" cy="682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848" name="Equation" r:id="rId6" imgW="545760" imgH="228600" progId="Equation.3">
                  <p:embed/>
                </p:oleObj>
              </mc:Choice>
              <mc:Fallback>
                <p:oleObj name="Equation" r:id="rId6" imgW="545760" imgH="2286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3928" y="899319"/>
                        <a:ext cx="1630363" cy="682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Line 5"/>
          <p:cNvSpPr>
            <a:spLocks noChangeShapeType="1"/>
          </p:cNvSpPr>
          <p:nvPr/>
        </p:nvSpPr>
        <p:spPr bwMode="auto">
          <a:xfrm>
            <a:off x="2665041" y="1204119"/>
            <a:ext cx="1066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8" name="Line 6"/>
          <p:cNvSpPr>
            <a:spLocks noChangeShapeType="1"/>
          </p:cNvSpPr>
          <p:nvPr/>
        </p:nvSpPr>
        <p:spPr bwMode="auto">
          <a:xfrm>
            <a:off x="5713041" y="1204119"/>
            <a:ext cx="1066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19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7654679"/>
              </p:ext>
            </p:extLst>
          </p:nvPr>
        </p:nvGraphicFramePr>
        <p:xfrm>
          <a:off x="2752725" y="671513"/>
          <a:ext cx="652463" cy="471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849" name="Equation" r:id="rId8" imgW="317160" imgH="228600" progId="Equation.3">
                  <p:embed/>
                </p:oleObj>
              </mc:Choice>
              <mc:Fallback>
                <p:oleObj name="Equation" r:id="rId8" imgW="317160" imgH="2286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52725" y="671513"/>
                        <a:ext cx="652463" cy="471487"/>
                      </a:xfrm>
                      <a:prstGeom prst="rect">
                        <a:avLst/>
                      </a:prstGeom>
                      <a:solidFill>
                        <a:srgbClr val="99FF66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8"/>
          <p:cNvGraphicFramePr>
            <a:graphicFrameLocks noChangeAspect="1"/>
          </p:cNvGraphicFramePr>
          <p:nvPr/>
        </p:nvGraphicFramePr>
        <p:xfrm>
          <a:off x="6079753" y="1322983"/>
          <a:ext cx="26162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850" name="Równanie" r:id="rId10" imgW="1574640" imgH="228600" progId="Equation.3">
                  <p:embed/>
                </p:oleObj>
              </mc:Choice>
              <mc:Fallback>
                <p:oleObj name="Równanie" r:id="rId10" imgW="1574640" imgH="2286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79753" y="1322983"/>
                        <a:ext cx="2616200" cy="381000"/>
                      </a:xfrm>
                      <a:prstGeom prst="rect">
                        <a:avLst/>
                      </a:prstGeom>
                      <a:solidFill>
                        <a:srgbClr val="FF99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13"/>
          <p:cNvGraphicFramePr>
            <a:graphicFrameLocks noChangeAspect="1"/>
          </p:cNvGraphicFramePr>
          <p:nvPr/>
        </p:nvGraphicFramePr>
        <p:xfrm>
          <a:off x="2507705" y="1322983"/>
          <a:ext cx="922338" cy="415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851" name="Równanie" r:id="rId12" imgW="507960" imgH="228600" progId="Equation.3">
                  <p:embed/>
                </p:oleObj>
              </mc:Choice>
              <mc:Fallback>
                <p:oleObj name="Równanie" r:id="rId12" imgW="507960" imgH="22860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7705" y="1322983"/>
                        <a:ext cx="922338" cy="415925"/>
                      </a:xfrm>
                      <a:prstGeom prst="rect">
                        <a:avLst/>
                      </a:prstGeom>
                      <a:solidFill>
                        <a:srgbClr val="99FF66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14"/>
          <p:cNvGraphicFramePr>
            <a:graphicFrameLocks noChangeAspect="1"/>
          </p:cNvGraphicFramePr>
          <p:nvPr/>
        </p:nvGraphicFramePr>
        <p:xfrm>
          <a:off x="6079753" y="670719"/>
          <a:ext cx="601663" cy="471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852" name="Równanie" r:id="rId14" imgW="291960" imgH="228600" progId="Equation.3">
                  <p:embed/>
                </p:oleObj>
              </mc:Choice>
              <mc:Fallback>
                <p:oleObj name="Równanie" r:id="rId14" imgW="291960" imgH="22860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79753" y="670719"/>
                        <a:ext cx="601663" cy="471488"/>
                      </a:xfrm>
                      <a:prstGeom prst="rect">
                        <a:avLst/>
                      </a:prstGeom>
                      <a:solidFill>
                        <a:srgbClr val="FF99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5859626"/>
              </p:ext>
            </p:extLst>
          </p:nvPr>
        </p:nvGraphicFramePr>
        <p:xfrm>
          <a:off x="5292725" y="1958975"/>
          <a:ext cx="2159000" cy="1346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853" name="Equation" r:id="rId16" imgW="1079280" imgH="672840" progId="Equation.3">
                  <p:embed/>
                </p:oleObj>
              </mc:Choice>
              <mc:Fallback>
                <p:oleObj name="Equation" r:id="rId16" imgW="1079280" imgH="672840" progId="Equation.3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92725" y="1958975"/>
                        <a:ext cx="2159000" cy="1346200"/>
                      </a:xfrm>
                      <a:prstGeom prst="rect">
                        <a:avLst/>
                      </a:prstGeom>
                      <a:solidFill>
                        <a:schemeClr val="folHlink"/>
                      </a:solidFill>
                      <a:ln w="1905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upa 2"/>
          <p:cNvGrpSpPr/>
          <p:nvPr/>
        </p:nvGrpSpPr>
        <p:grpSpPr>
          <a:xfrm>
            <a:off x="922760" y="3416639"/>
            <a:ext cx="8216805" cy="3328549"/>
            <a:chOff x="922760" y="3416639"/>
            <a:chExt cx="8216805" cy="3328549"/>
          </a:xfrm>
        </p:grpSpPr>
        <p:sp>
          <p:nvSpPr>
            <p:cNvPr id="34" name="Rectangle 3"/>
            <p:cNvSpPr>
              <a:spLocks noChangeArrowheads="1"/>
            </p:cNvSpPr>
            <p:nvPr/>
          </p:nvSpPr>
          <p:spPr bwMode="auto">
            <a:xfrm>
              <a:off x="3982666" y="5906988"/>
              <a:ext cx="1981200" cy="838200"/>
            </a:xfrm>
            <a:prstGeom prst="rect">
              <a:avLst/>
            </a:prstGeom>
            <a:solidFill>
              <a:schemeClr val="hlink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83982" name="Object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13395315"/>
                </p:ext>
              </p:extLst>
            </p:nvPr>
          </p:nvGraphicFramePr>
          <p:xfrm>
            <a:off x="922760" y="3416639"/>
            <a:ext cx="3484562" cy="20859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4854" name="Równanie" r:id="rId18" imgW="1485720" imgH="888840" progId="Equation.3">
                    <p:embed/>
                  </p:oleObj>
                </mc:Choice>
                <mc:Fallback>
                  <p:oleObj name="Równanie" r:id="rId18" imgW="1485720" imgH="888840" progId="Equation.3">
                    <p:embed/>
                    <p:pic>
                      <p:nvPicPr>
                        <p:cNvPr id="0" name="Picture 1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22760" y="3416639"/>
                          <a:ext cx="3484562" cy="2085975"/>
                        </a:xfrm>
                        <a:prstGeom prst="rect">
                          <a:avLst/>
                        </a:prstGeom>
                        <a:solidFill>
                          <a:schemeClr val="folHlink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5" name="Text Box 11"/>
            <p:cNvSpPr txBox="1">
              <a:spLocks noChangeArrowheads="1"/>
            </p:cNvSpPr>
            <p:nvPr/>
          </p:nvSpPr>
          <p:spPr bwMode="auto">
            <a:xfrm>
              <a:off x="4606842" y="3690610"/>
              <a:ext cx="4345998" cy="18158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pl-PL" sz="2800" b="1" dirty="0" err="1" smtClean="0"/>
                <a:t>Impulse</a:t>
              </a:r>
              <a:r>
                <a:rPr lang="pl-PL" sz="2800" b="1" dirty="0" smtClean="0"/>
                <a:t> </a:t>
              </a:r>
              <a:r>
                <a:rPr lang="pl-PL" sz="2800" b="1" dirty="0" err="1" smtClean="0"/>
                <a:t>response</a:t>
              </a:r>
              <a:r>
                <a:rPr lang="pl-PL" sz="2800" b="1" dirty="0" smtClean="0"/>
                <a:t> of a </a:t>
              </a:r>
              <a:r>
                <a:rPr lang="pl-PL" sz="2800" b="1" dirty="0" err="1" smtClean="0"/>
                <a:t>filter</a:t>
              </a:r>
              <a:r>
                <a:rPr lang="pl-PL" sz="2800" b="1" dirty="0"/>
                <a:t/>
              </a:r>
              <a:br>
                <a:rPr lang="pl-PL" sz="2800" b="1" dirty="0"/>
              </a:br>
              <a:r>
                <a:rPr lang="pl-PL" sz="2800" b="1" dirty="0" err="1" smtClean="0"/>
                <a:t>is</a:t>
              </a:r>
              <a:r>
                <a:rPr lang="pl-PL" sz="2800" b="1" dirty="0"/>
                <a:t> </a:t>
              </a:r>
              <a:r>
                <a:rPr lang="pl-PL" sz="2800" b="1" dirty="0" err="1" smtClean="0"/>
                <a:t>its</a:t>
              </a:r>
              <a:r>
                <a:rPr lang="pl-PL" sz="2800" b="1" dirty="0" smtClean="0"/>
                <a:t> </a:t>
              </a:r>
              <a:r>
                <a:rPr lang="pl-PL" sz="2800" b="1" dirty="0" err="1" smtClean="0"/>
                <a:t>output</a:t>
              </a:r>
              <a:r>
                <a:rPr lang="pl-PL" sz="2800" b="1" dirty="0" smtClean="0"/>
                <a:t> </a:t>
              </a:r>
              <a:r>
                <a:rPr lang="pl-PL" sz="2800" b="1" dirty="0" err="1" smtClean="0"/>
                <a:t>signal</a:t>
              </a:r>
              <a:r>
                <a:rPr lang="pl-PL" sz="2800" b="1" dirty="0" smtClean="0"/>
                <a:t> </a:t>
              </a:r>
              <a:r>
                <a:rPr lang="pl-PL" sz="2800" b="1" dirty="0" err="1" smtClean="0"/>
                <a:t>when</a:t>
              </a:r>
              <a:r>
                <a:rPr lang="pl-PL" sz="2800" b="1" dirty="0"/>
                <a:t/>
              </a:r>
              <a:br>
                <a:rPr lang="pl-PL" sz="2800" b="1" dirty="0"/>
              </a:br>
              <a:r>
                <a:rPr lang="pl-PL" sz="2800" b="1" dirty="0" smtClean="0"/>
                <a:t>a </a:t>
              </a:r>
              <a:r>
                <a:rPr lang="pl-PL" sz="2800" b="1" dirty="0" err="1" smtClean="0"/>
                <a:t>filter</a:t>
              </a:r>
              <a:r>
                <a:rPr lang="pl-PL" sz="2800" b="1" dirty="0"/>
                <a:t> </a:t>
              </a:r>
              <a:r>
                <a:rPr lang="pl-PL" sz="2800" b="1" dirty="0" err="1" smtClean="0"/>
                <a:t>is</a:t>
              </a:r>
              <a:r>
                <a:rPr lang="pl-PL" sz="2800" b="1" dirty="0" smtClean="0"/>
                <a:t> </a:t>
              </a:r>
              <a:r>
                <a:rPr lang="pl-PL" sz="2800" b="1" dirty="0" err="1" smtClean="0"/>
                <a:t>excited</a:t>
              </a:r>
              <a:r>
                <a:rPr lang="pl-PL" sz="2800" b="1" dirty="0" smtClean="0"/>
                <a:t> by</a:t>
              </a:r>
              <a:br>
                <a:rPr lang="pl-PL" sz="2800" b="1" dirty="0" smtClean="0"/>
              </a:br>
              <a:r>
                <a:rPr lang="pl-PL" sz="2800" b="1" dirty="0" smtClean="0"/>
                <a:t>a Dirac delta </a:t>
              </a:r>
              <a:r>
                <a:rPr lang="pl-PL" sz="2800" b="1" dirty="0" err="1" smtClean="0"/>
                <a:t>pulse</a:t>
              </a:r>
              <a:r>
                <a:rPr lang="pl-PL" sz="2800" b="1" dirty="0" smtClean="0"/>
                <a:t>.</a:t>
              </a:r>
              <a:endParaRPr lang="pl-PL" sz="2000" dirty="0"/>
            </a:p>
          </p:txBody>
        </p:sp>
        <p:graphicFrame>
          <p:nvGraphicFramePr>
            <p:cNvPr id="29" name="Objec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05701890"/>
                </p:ext>
              </p:extLst>
            </p:nvPr>
          </p:nvGraphicFramePr>
          <p:xfrm>
            <a:off x="4174753" y="6021288"/>
            <a:ext cx="1630363" cy="6826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4855" name="Równanie" r:id="rId20" imgW="545760" imgH="228600" progId="Equation.3">
                    <p:embed/>
                  </p:oleObj>
                </mc:Choice>
                <mc:Fallback>
                  <p:oleObj name="Równanie" r:id="rId20" imgW="545760" imgH="228600" progId="Equation.3">
                    <p:embed/>
                    <p:pic>
                      <p:nvPicPr>
                        <p:cNvPr id="0" name="Picture 1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74753" y="6021288"/>
                          <a:ext cx="1630363" cy="6826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0" name="Line 5"/>
            <p:cNvSpPr>
              <a:spLocks noChangeShapeType="1"/>
            </p:cNvSpPr>
            <p:nvPr/>
          </p:nvSpPr>
          <p:spPr bwMode="auto">
            <a:xfrm>
              <a:off x="2915866" y="6326088"/>
              <a:ext cx="10668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1" name="Line 6"/>
            <p:cNvSpPr>
              <a:spLocks noChangeShapeType="1"/>
            </p:cNvSpPr>
            <p:nvPr/>
          </p:nvSpPr>
          <p:spPr bwMode="auto">
            <a:xfrm>
              <a:off x="5963866" y="6326088"/>
              <a:ext cx="10668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32" name="Object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69409918"/>
                </p:ext>
              </p:extLst>
            </p:nvPr>
          </p:nvGraphicFramePr>
          <p:xfrm>
            <a:off x="2990850" y="5792689"/>
            <a:ext cx="677863" cy="4714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4856" name="Równanie" r:id="rId22" imgW="330120" imgH="228600" progId="Equation.3">
                    <p:embed/>
                  </p:oleObj>
                </mc:Choice>
                <mc:Fallback>
                  <p:oleObj name="Równanie" r:id="rId22" imgW="330120" imgH="228600" progId="Equation.3">
                    <p:embed/>
                    <p:pic>
                      <p:nvPicPr>
                        <p:cNvPr id="0" name="Picture 1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90850" y="5792689"/>
                          <a:ext cx="677863" cy="471487"/>
                        </a:xfrm>
                        <a:prstGeom prst="rect">
                          <a:avLst/>
                        </a:prstGeom>
                        <a:solidFill>
                          <a:srgbClr val="99FF66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3" name="Object 1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82846722"/>
                </p:ext>
              </p:extLst>
            </p:nvPr>
          </p:nvGraphicFramePr>
          <p:xfrm>
            <a:off x="6234440" y="5785544"/>
            <a:ext cx="2905125" cy="4714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4857" name="Równanie" r:id="rId24" imgW="1409400" imgH="228600" progId="Equation.3">
                    <p:embed/>
                  </p:oleObj>
                </mc:Choice>
                <mc:Fallback>
                  <p:oleObj name="Równanie" r:id="rId24" imgW="1409400" imgH="228600" progId="Equation.3">
                    <p:embed/>
                    <p:pic>
                      <p:nvPicPr>
                        <p:cNvPr id="0" name="Picture 2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234440" y="5785544"/>
                          <a:ext cx="2905125" cy="471487"/>
                        </a:xfrm>
                        <a:prstGeom prst="rect">
                          <a:avLst/>
                        </a:prstGeom>
                        <a:solidFill>
                          <a:srgbClr val="FF99CC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69F42-FA15-47B6-A8A8-C595FCD6C4FD}" type="slidenum">
              <a:rPr lang="pl-PL" smtClean="0"/>
              <a:pPr>
                <a:defRPr/>
              </a:pPr>
              <a:t>13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4" name="Rectangle 2"/>
          <p:cNvSpPr>
            <a:spLocks noChangeArrowheads="1"/>
          </p:cNvSpPr>
          <p:nvPr/>
        </p:nvSpPr>
        <p:spPr bwMode="auto">
          <a:xfrm>
            <a:off x="1173163" y="347663"/>
            <a:ext cx="77724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kumimoji="1" lang="pl-PL" sz="3200" b="1" dirty="0" err="1">
                <a:solidFill>
                  <a:schemeClr val="bg2"/>
                </a:solidFill>
              </a:rPr>
              <a:t>Comb</a:t>
            </a:r>
            <a:r>
              <a:rPr kumimoji="1" lang="pl-PL" sz="3200" b="1" dirty="0">
                <a:solidFill>
                  <a:schemeClr val="bg2"/>
                </a:solidFill>
              </a:rPr>
              <a:t> </a:t>
            </a:r>
            <a:r>
              <a:rPr kumimoji="1" lang="pl-PL" sz="3200" b="1" dirty="0" smtClean="0">
                <a:solidFill>
                  <a:schemeClr val="bg2"/>
                </a:solidFill>
              </a:rPr>
              <a:t>delta</a:t>
            </a:r>
            <a:endParaRPr kumimoji="1" lang="pl-PL" sz="4400" b="1" dirty="0">
              <a:solidFill>
                <a:schemeClr val="tx2"/>
              </a:solidFill>
            </a:endParaRPr>
          </a:p>
        </p:txBody>
      </p:sp>
      <p:sp>
        <p:nvSpPr>
          <p:cNvPr id="17415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17416" name="Group 30"/>
          <p:cNvGrpSpPr>
            <a:grpSpLocks/>
          </p:cNvGrpSpPr>
          <p:nvPr/>
        </p:nvGrpSpPr>
        <p:grpSpPr bwMode="auto">
          <a:xfrm>
            <a:off x="2709863" y="1444625"/>
            <a:ext cx="3309937" cy="2081213"/>
            <a:chOff x="1707" y="910"/>
            <a:chExt cx="2085" cy="1311"/>
          </a:xfrm>
        </p:grpSpPr>
        <p:sp>
          <p:nvSpPr>
            <p:cNvPr id="17418" name="Line 12"/>
            <p:cNvSpPr>
              <a:spLocks noChangeShapeType="1"/>
            </p:cNvSpPr>
            <p:nvPr/>
          </p:nvSpPr>
          <p:spPr bwMode="auto">
            <a:xfrm>
              <a:off x="1707" y="1893"/>
              <a:ext cx="198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17411" name="Object 1"/>
            <p:cNvGraphicFramePr>
              <a:graphicFrameLocks noChangeAspect="1"/>
            </p:cNvGraphicFramePr>
            <p:nvPr/>
          </p:nvGraphicFramePr>
          <p:xfrm>
            <a:off x="3649" y="1582"/>
            <a:ext cx="143" cy="2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726" name="Równanie" r:id="rId4" imgW="88560" imgH="152280" progId="Equation.3">
                    <p:embed/>
                  </p:oleObj>
                </mc:Choice>
                <mc:Fallback>
                  <p:oleObj name="Równanie" r:id="rId4" imgW="88560" imgH="152280" progId="Equation.3">
                    <p:embed/>
                    <p:pic>
                      <p:nvPicPr>
                        <p:cNvPr id="0" name="Object 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49" y="1582"/>
                          <a:ext cx="143" cy="24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7419" name="Line 16"/>
            <p:cNvSpPr>
              <a:spLocks noChangeShapeType="1"/>
            </p:cNvSpPr>
            <p:nvPr/>
          </p:nvSpPr>
          <p:spPr bwMode="auto">
            <a:xfrm flipV="1">
              <a:off x="1917" y="1356"/>
              <a:ext cx="0" cy="537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17412" name="Object 2"/>
            <p:cNvGraphicFramePr>
              <a:graphicFrameLocks noChangeAspect="1"/>
            </p:cNvGraphicFramePr>
            <p:nvPr/>
          </p:nvGraphicFramePr>
          <p:xfrm>
            <a:off x="2639" y="1997"/>
            <a:ext cx="620" cy="22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727" name="Równanie" r:id="rId6" imgW="596880" imgH="215640" progId="Equation.3">
                    <p:embed/>
                  </p:oleObj>
                </mc:Choice>
                <mc:Fallback>
                  <p:oleObj name="Równanie" r:id="rId6" imgW="596880" imgH="215640" progId="Equation.3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39" y="1997"/>
                          <a:ext cx="620" cy="22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7420" name="Line 24"/>
            <p:cNvSpPr>
              <a:spLocks noChangeShapeType="1"/>
            </p:cNvSpPr>
            <p:nvPr/>
          </p:nvSpPr>
          <p:spPr bwMode="auto">
            <a:xfrm flipV="1">
              <a:off x="2262" y="1356"/>
              <a:ext cx="0" cy="537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21" name="Line 25"/>
            <p:cNvSpPr>
              <a:spLocks noChangeShapeType="1"/>
            </p:cNvSpPr>
            <p:nvPr/>
          </p:nvSpPr>
          <p:spPr bwMode="auto">
            <a:xfrm flipV="1">
              <a:off x="2607" y="1356"/>
              <a:ext cx="0" cy="537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22" name="Line 26"/>
            <p:cNvSpPr>
              <a:spLocks noChangeShapeType="1"/>
            </p:cNvSpPr>
            <p:nvPr/>
          </p:nvSpPr>
          <p:spPr bwMode="auto">
            <a:xfrm flipV="1">
              <a:off x="2952" y="1356"/>
              <a:ext cx="0" cy="537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23" name="Line 27"/>
            <p:cNvSpPr>
              <a:spLocks noChangeShapeType="1"/>
            </p:cNvSpPr>
            <p:nvPr/>
          </p:nvSpPr>
          <p:spPr bwMode="auto">
            <a:xfrm flipV="1">
              <a:off x="3297" y="1356"/>
              <a:ext cx="0" cy="537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17413" name="Object 3"/>
            <p:cNvGraphicFramePr>
              <a:graphicFrameLocks noChangeAspect="1"/>
            </p:cNvGraphicFramePr>
            <p:nvPr/>
          </p:nvGraphicFramePr>
          <p:xfrm>
            <a:off x="1799" y="910"/>
            <a:ext cx="1680" cy="36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728" name="Równanie" r:id="rId8" imgW="1333440" imgH="291960" progId="Equation.3">
                    <p:embed/>
                  </p:oleObj>
                </mc:Choice>
                <mc:Fallback>
                  <p:oleObj name="Równanie" r:id="rId8" imgW="1333440" imgH="291960" progId="Equation.3">
                    <p:embed/>
                    <p:pic>
                      <p:nvPicPr>
                        <p:cNvPr id="0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99" y="910"/>
                          <a:ext cx="1680" cy="36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17410" name="Object 0"/>
          <p:cNvGraphicFramePr>
            <a:graphicFrameLocks noChangeAspect="1"/>
          </p:cNvGraphicFramePr>
          <p:nvPr/>
        </p:nvGraphicFramePr>
        <p:xfrm>
          <a:off x="1317625" y="4672013"/>
          <a:ext cx="4702175" cy="1881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729" name="Równanie" r:id="rId10" imgW="1714320" imgH="685800" progId="Equation.3">
                  <p:embed/>
                </p:oleObj>
              </mc:Choice>
              <mc:Fallback>
                <p:oleObj name="Równanie" r:id="rId10" imgW="1714320" imgH="68580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17625" y="4672013"/>
                        <a:ext cx="4702175" cy="1881187"/>
                      </a:xfrm>
                      <a:prstGeom prst="rect">
                        <a:avLst/>
                      </a:prstGeom>
                      <a:solidFill>
                        <a:srgbClr val="FF99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7" name="Text Box 32"/>
          <p:cNvSpPr txBox="1">
            <a:spLocks noChangeArrowheads="1"/>
          </p:cNvSpPr>
          <p:nvPr/>
        </p:nvSpPr>
        <p:spPr bwMode="auto">
          <a:xfrm>
            <a:off x="1317625" y="3679825"/>
            <a:ext cx="610859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 dirty="0" err="1"/>
              <a:t>Exponential</a:t>
            </a:r>
            <a:r>
              <a:rPr lang="pl-PL" b="1" dirty="0"/>
              <a:t> Fourier </a:t>
            </a:r>
            <a:r>
              <a:rPr lang="pl-PL" b="1" dirty="0" err="1"/>
              <a:t>series</a:t>
            </a:r>
            <a:r>
              <a:rPr lang="pl-PL" b="1" dirty="0"/>
              <a:t> of </a:t>
            </a:r>
            <a:r>
              <a:rPr lang="pl-PL" b="1" dirty="0" err="1"/>
              <a:t>the</a:t>
            </a:r>
            <a:r>
              <a:rPr lang="pl-PL" b="1" dirty="0"/>
              <a:t> </a:t>
            </a:r>
            <a:r>
              <a:rPr lang="pl-PL" b="1" dirty="0" err="1"/>
              <a:t>comb</a:t>
            </a:r>
            <a:r>
              <a:rPr lang="pl-PL" b="1" dirty="0"/>
              <a:t> </a:t>
            </a:r>
            <a:r>
              <a:rPr lang="pl-PL" b="1" dirty="0" smtClean="0"/>
              <a:t>delta:</a:t>
            </a:r>
            <a:endParaRPr lang="pl-PL" b="1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69F42-FA15-47B6-A8A8-C595FCD6C4FD}" type="slidenum">
              <a:rPr lang="pl-PL" smtClean="0"/>
              <a:pPr>
                <a:defRPr/>
              </a:pPr>
              <a:t>14</a:t>
            </a:fld>
            <a:endParaRPr lang="pl-PL"/>
          </a:p>
        </p:txBody>
      </p:sp>
      <p:pic>
        <p:nvPicPr>
          <p:cNvPr id="17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010400" y="1119052"/>
            <a:ext cx="1080120" cy="10801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434" name="Object 7"/>
          <p:cNvGraphicFramePr>
            <a:graphicFrameLocks noChangeAspect="1"/>
          </p:cNvGraphicFramePr>
          <p:nvPr/>
        </p:nvGraphicFramePr>
        <p:xfrm>
          <a:off x="1216025" y="1208088"/>
          <a:ext cx="3886200" cy="1554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908" name="Równanie" r:id="rId4" imgW="1714320" imgH="685800" progId="Equation.3">
                  <p:embed/>
                </p:oleObj>
              </mc:Choice>
              <mc:Fallback>
                <p:oleObj name="Równanie" r:id="rId4" imgW="1714320" imgH="6858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6025" y="1208088"/>
                        <a:ext cx="3886200" cy="1554162"/>
                      </a:xfrm>
                      <a:prstGeom prst="rect">
                        <a:avLst/>
                      </a:prstGeom>
                      <a:solidFill>
                        <a:srgbClr val="FF99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5" name="Object 8"/>
          <p:cNvGraphicFramePr>
            <a:graphicFrameLocks noChangeAspect="1"/>
          </p:cNvGraphicFramePr>
          <p:nvPr/>
        </p:nvGraphicFramePr>
        <p:xfrm>
          <a:off x="1216025" y="3073400"/>
          <a:ext cx="6477000" cy="892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909" name="Równanie" r:id="rId6" imgW="2857320" imgH="393480" progId="Equation.3">
                  <p:embed/>
                </p:oleObj>
              </mc:Choice>
              <mc:Fallback>
                <p:oleObj name="Równanie" r:id="rId6" imgW="2857320" imgH="39348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6025" y="3073400"/>
                        <a:ext cx="6477000" cy="892175"/>
                      </a:xfrm>
                      <a:prstGeom prst="rect">
                        <a:avLst/>
                      </a:prstGeom>
                      <a:solidFill>
                        <a:srgbClr val="CCFF33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6" name="Object 9"/>
          <p:cNvGraphicFramePr>
            <a:graphicFrameLocks noChangeAspect="1"/>
          </p:cNvGraphicFramePr>
          <p:nvPr/>
        </p:nvGraphicFramePr>
        <p:xfrm>
          <a:off x="1216025" y="4332288"/>
          <a:ext cx="3316288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910" name="Równanie" r:id="rId8" imgW="1104840" imgH="241200" progId="Equation.3">
                  <p:embed/>
                </p:oleObj>
              </mc:Choice>
              <mc:Fallback>
                <p:oleObj name="Równanie" r:id="rId8" imgW="1104840" imgH="2412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6025" y="4332288"/>
                        <a:ext cx="3316288" cy="723900"/>
                      </a:xfrm>
                      <a:prstGeom prst="rect">
                        <a:avLst/>
                      </a:prstGeom>
                      <a:solidFill>
                        <a:srgbClr val="FF990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41" name="Rectangle 10"/>
          <p:cNvSpPr>
            <a:spLocks noChangeArrowheads="1"/>
          </p:cNvSpPr>
          <p:nvPr/>
        </p:nvSpPr>
        <p:spPr bwMode="auto">
          <a:xfrm>
            <a:off x="1173163" y="9525"/>
            <a:ext cx="77724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kumimoji="1" lang="pl-PL" sz="3200" b="1" dirty="0" err="1" smtClean="0">
                <a:solidFill>
                  <a:schemeClr val="bg2"/>
                </a:solidFill>
              </a:rPr>
              <a:t>Comb</a:t>
            </a:r>
            <a:r>
              <a:rPr kumimoji="1" lang="pl-PL" sz="3200" b="1" dirty="0" smtClean="0">
                <a:solidFill>
                  <a:schemeClr val="bg2"/>
                </a:solidFill>
              </a:rPr>
              <a:t> delta</a:t>
            </a:r>
            <a:endParaRPr kumimoji="1" lang="pl-PL" sz="4400" b="1" dirty="0">
              <a:solidFill>
                <a:schemeClr val="tx2"/>
              </a:solidFill>
            </a:endParaRPr>
          </a:p>
        </p:txBody>
      </p:sp>
      <p:sp>
        <p:nvSpPr>
          <p:cNvPr id="18442" name="Text Box 11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18443" name="Group 30"/>
          <p:cNvGrpSpPr>
            <a:grpSpLocks/>
          </p:cNvGrpSpPr>
          <p:nvPr/>
        </p:nvGrpSpPr>
        <p:grpSpPr bwMode="auto">
          <a:xfrm>
            <a:off x="5233988" y="4471988"/>
            <a:ext cx="3309937" cy="2144712"/>
            <a:chOff x="1707" y="910"/>
            <a:chExt cx="2085" cy="1351"/>
          </a:xfrm>
        </p:grpSpPr>
        <p:sp>
          <p:nvSpPr>
            <p:cNvPr id="18444" name="Line 12"/>
            <p:cNvSpPr>
              <a:spLocks noChangeShapeType="1"/>
            </p:cNvSpPr>
            <p:nvPr/>
          </p:nvSpPr>
          <p:spPr bwMode="auto">
            <a:xfrm>
              <a:off x="1707" y="1893"/>
              <a:ext cx="198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18437" name="Object 1"/>
            <p:cNvGraphicFramePr>
              <a:graphicFrameLocks noChangeAspect="1"/>
            </p:cNvGraphicFramePr>
            <p:nvPr/>
          </p:nvGraphicFramePr>
          <p:xfrm>
            <a:off x="3479" y="1671"/>
            <a:ext cx="313" cy="21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911" name="Równanie" r:id="rId10" imgW="253800" imgH="177480" progId="Equation.3">
                    <p:embed/>
                  </p:oleObj>
                </mc:Choice>
                <mc:Fallback>
                  <p:oleObj name="Równanie" r:id="rId10" imgW="253800" imgH="177480" progId="Equation.3">
                    <p:embed/>
                    <p:pic>
                      <p:nvPicPr>
                        <p:cNvPr id="0" name="Object 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79" y="1671"/>
                          <a:ext cx="313" cy="21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8445" name="Line 16"/>
            <p:cNvSpPr>
              <a:spLocks noChangeShapeType="1"/>
            </p:cNvSpPr>
            <p:nvPr/>
          </p:nvSpPr>
          <p:spPr bwMode="auto">
            <a:xfrm flipV="1">
              <a:off x="1917" y="1356"/>
              <a:ext cx="0" cy="537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18438" name="Object 2"/>
            <p:cNvGraphicFramePr>
              <a:graphicFrameLocks noChangeAspect="1"/>
            </p:cNvGraphicFramePr>
            <p:nvPr/>
          </p:nvGraphicFramePr>
          <p:xfrm>
            <a:off x="1766" y="1958"/>
            <a:ext cx="1623" cy="30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912" name="Równanie" r:id="rId12" imgW="1562040" imgH="291960" progId="Equation.3">
                    <p:embed/>
                  </p:oleObj>
                </mc:Choice>
                <mc:Fallback>
                  <p:oleObj name="Równanie" r:id="rId12" imgW="1562040" imgH="291960" progId="Equation.3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66" y="1958"/>
                          <a:ext cx="1623" cy="30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8446" name="Line 24"/>
            <p:cNvSpPr>
              <a:spLocks noChangeShapeType="1"/>
            </p:cNvSpPr>
            <p:nvPr/>
          </p:nvSpPr>
          <p:spPr bwMode="auto">
            <a:xfrm flipV="1">
              <a:off x="2262" y="1356"/>
              <a:ext cx="0" cy="537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8447" name="Line 25"/>
            <p:cNvSpPr>
              <a:spLocks noChangeShapeType="1"/>
            </p:cNvSpPr>
            <p:nvPr/>
          </p:nvSpPr>
          <p:spPr bwMode="auto">
            <a:xfrm flipV="1">
              <a:off x="2607" y="1356"/>
              <a:ext cx="0" cy="537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8448" name="Line 26"/>
            <p:cNvSpPr>
              <a:spLocks noChangeShapeType="1"/>
            </p:cNvSpPr>
            <p:nvPr/>
          </p:nvSpPr>
          <p:spPr bwMode="auto">
            <a:xfrm flipV="1">
              <a:off x="2952" y="1356"/>
              <a:ext cx="0" cy="537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8449" name="Line 27"/>
            <p:cNvSpPr>
              <a:spLocks noChangeShapeType="1"/>
            </p:cNvSpPr>
            <p:nvPr/>
          </p:nvSpPr>
          <p:spPr bwMode="auto">
            <a:xfrm flipV="1">
              <a:off x="3297" y="1356"/>
              <a:ext cx="0" cy="537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18439" name="Object 3"/>
            <p:cNvGraphicFramePr>
              <a:graphicFrameLocks noChangeAspect="1"/>
            </p:cNvGraphicFramePr>
            <p:nvPr/>
          </p:nvGraphicFramePr>
          <p:xfrm>
            <a:off x="1799" y="910"/>
            <a:ext cx="1680" cy="36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913" name="Równanie" r:id="rId14" imgW="1333440" imgH="291960" progId="Equation.3">
                    <p:embed/>
                  </p:oleObj>
                </mc:Choice>
                <mc:Fallback>
                  <p:oleObj name="Równanie" r:id="rId14" imgW="1333440" imgH="291960" progId="Equation.3">
                    <p:embed/>
                    <p:pic>
                      <p:nvPicPr>
                        <p:cNvPr id="0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99" y="910"/>
                          <a:ext cx="1680" cy="36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69F42-FA15-47B6-A8A8-C595FCD6C4FD}" type="slidenum">
              <a:rPr lang="pl-PL" smtClean="0"/>
              <a:pPr>
                <a:defRPr/>
              </a:pPr>
              <a:t>15</a:t>
            </a:fld>
            <a:endParaRPr lang="pl-PL"/>
          </a:p>
        </p:txBody>
      </p:sp>
      <p:pic>
        <p:nvPicPr>
          <p:cNvPr id="18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6966918" y="398947"/>
            <a:ext cx="1080120" cy="10801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2" name="Rectangle 2"/>
          <p:cNvSpPr>
            <a:spLocks noChangeArrowheads="1"/>
          </p:cNvSpPr>
          <p:nvPr/>
        </p:nvSpPr>
        <p:spPr bwMode="auto">
          <a:xfrm>
            <a:off x="1173163" y="347663"/>
            <a:ext cx="77724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kumimoji="1" lang="pl-PL" sz="3200" b="1" dirty="0" err="1">
                <a:solidFill>
                  <a:schemeClr val="bg2"/>
                </a:solidFill>
              </a:rPr>
              <a:t>Signal</a:t>
            </a:r>
            <a:r>
              <a:rPr kumimoji="1" lang="pl-PL" sz="3200" b="1" dirty="0">
                <a:solidFill>
                  <a:schemeClr val="bg2"/>
                </a:solidFill>
              </a:rPr>
              <a:t> </a:t>
            </a:r>
            <a:r>
              <a:rPr kumimoji="1" lang="pl-PL" sz="3200" b="1" dirty="0" err="1">
                <a:solidFill>
                  <a:schemeClr val="bg2"/>
                </a:solidFill>
              </a:rPr>
              <a:t>sampling</a:t>
            </a:r>
            <a:r>
              <a:rPr kumimoji="1" lang="pl-PL" sz="3200" b="1" dirty="0">
                <a:solidFill>
                  <a:schemeClr val="bg2"/>
                </a:solidFill>
              </a:rPr>
              <a:t> </a:t>
            </a:r>
            <a:r>
              <a:rPr kumimoji="1" lang="pl-PL" sz="3200" b="1" dirty="0" err="1">
                <a:solidFill>
                  <a:schemeClr val="bg2"/>
                </a:solidFill>
              </a:rPr>
              <a:t>with</a:t>
            </a:r>
            <a:r>
              <a:rPr kumimoji="1" lang="pl-PL" sz="3200" b="1" dirty="0">
                <a:solidFill>
                  <a:schemeClr val="bg2"/>
                </a:solidFill>
              </a:rPr>
              <a:t> </a:t>
            </a:r>
            <a:r>
              <a:rPr kumimoji="1" lang="pl-PL" sz="3200" b="1" dirty="0" err="1">
                <a:solidFill>
                  <a:schemeClr val="bg2"/>
                </a:solidFill>
              </a:rPr>
              <a:t>comb</a:t>
            </a:r>
            <a:r>
              <a:rPr kumimoji="1" lang="pl-PL" sz="3200" b="1" dirty="0">
                <a:solidFill>
                  <a:schemeClr val="bg2"/>
                </a:solidFill>
              </a:rPr>
              <a:t> </a:t>
            </a:r>
            <a:r>
              <a:rPr kumimoji="1" lang="pl-PL" sz="3200" b="1" dirty="0" smtClean="0">
                <a:solidFill>
                  <a:schemeClr val="bg2"/>
                </a:solidFill>
              </a:rPr>
              <a:t>delta</a:t>
            </a:r>
            <a:endParaRPr kumimoji="1" lang="pl-PL" sz="3200" b="1" dirty="0">
              <a:solidFill>
                <a:schemeClr val="bg2"/>
              </a:solidFill>
            </a:endParaRPr>
          </a:p>
        </p:txBody>
      </p:sp>
      <p:sp>
        <p:nvSpPr>
          <p:cNvPr id="19463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19464" name="Group 24"/>
          <p:cNvGrpSpPr>
            <a:grpSpLocks/>
          </p:cNvGrpSpPr>
          <p:nvPr/>
        </p:nvGrpSpPr>
        <p:grpSpPr bwMode="auto">
          <a:xfrm>
            <a:off x="2619375" y="1023938"/>
            <a:ext cx="5170488" cy="2641600"/>
            <a:chOff x="1650" y="645"/>
            <a:chExt cx="3257" cy="1664"/>
          </a:xfrm>
        </p:grpSpPr>
        <p:sp>
          <p:nvSpPr>
            <p:cNvPr id="19466" name="Line 12"/>
            <p:cNvSpPr>
              <a:spLocks noChangeShapeType="1"/>
            </p:cNvSpPr>
            <p:nvPr/>
          </p:nvSpPr>
          <p:spPr bwMode="auto">
            <a:xfrm flipV="1">
              <a:off x="2482" y="840"/>
              <a:ext cx="0" cy="1167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467" name="Line 16"/>
            <p:cNvSpPr>
              <a:spLocks noChangeShapeType="1"/>
            </p:cNvSpPr>
            <p:nvPr/>
          </p:nvSpPr>
          <p:spPr bwMode="auto">
            <a:xfrm flipH="1" flipV="1">
              <a:off x="2100" y="1074"/>
              <a:ext cx="6" cy="93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468" name="Line 17"/>
            <p:cNvSpPr>
              <a:spLocks noChangeShapeType="1"/>
            </p:cNvSpPr>
            <p:nvPr/>
          </p:nvSpPr>
          <p:spPr bwMode="auto">
            <a:xfrm flipV="1">
              <a:off x="3613" y="1464"/>
              <a:ext cx="0" cy="54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469" name="Line 18"/>
            <p:cNvSpPr>
              <a:spLocks noChangeShapeType="1"/>
            </p:cNvSpPr>
            <p:nvPr/>
          </p:nvSpPr>
          <p:spPr bwMode="auto">
            <a:xfrm flipV="1">
              <a:off x="3236" y="1215"/>
              <a:ext cx="0" cy="79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470" name="Line 20"/>
            <p:cNvSpPr>
              <a:spLocks noChangeShapeType="1"/>
            </p:cNvSpPr>
            <p:nvPr/>
          </p:nvSpPr>
          <p:spPr bwMode="auto">
            <a:xfrm flipH="1" flipV="1">
              <a:off x="3984" y="1431"/>
              <a:ext cx="6" cy="576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471" name="Line 21"/>
            <p:cNvSpPr>
              <a:spLocks noChangeShapeType="1"/>
            </p:cNvSpPr>
            <p:nvPr/>
          </p:nvSpPr>
          <p:spPr bwMode="auto">
            <a:xfrm flipV="1">
              <a:off x="2859" y="921"/>
              <a:ext cx="6" cy="1086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472" name="Line 7"/>
            <p:cNvSpPr>
              <a:spLocks noChangeShapeType="1"/>
            </p:cNvSpPr>
            <p:nvPr/>
          </p:nvSpPr>
          <p:spPr bwMode="auto">
            <a:xfrm flipV="1">
              <a:off x="1884" y="645"/>
              <a:ext cx="0" cy="136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473" name="Line 8"/>
            <p:cNvSpPr>
              <a:spLocks noChangeShapeType="1"/>
            </p:cNvSpPr>
            <p:nvPr/>
          </p:nvSpPr>
          <p:spPr bwMode="auto">
            <a:xfrm>
              <a:off x="1650" y="2007"/>
              <a:ext cx="311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474" name="Freeform 9"/>
            <p:cNvSpPr>
              <a:spLocks/>
            </p:cNvSpPr>
            <p:nvPr/>
          </p:nvSpPr>
          <p:spPr bwMode="auto">
            <a:xfrm>
              <a:off x="1650" y="840"/>
              <a:ext cx="3114" cy="654"/>
            </a:xfrm>
            <a:custGeom>
              <a:avLst/>
              <a:gdLst>
                <a:gd name="T0" fmla="*/ 0 w 2406"/>
                <a:gd name="T1" fmla="*/ 651 h 654"/>
                <a:gd name="T2" fmla="*/ 3608 w 2406"/>
                <a:gd name="T3" fmla="*/ 3 h 654"/>
                <a:gd name="T4" fmla="*/ 7390 w 2406"/>
                <a:gd name="T5" fmla="*/ 633 h 654"/>
                <a:gd name="T6" fmla="*/ 11309 w 2406"/>
                <a:gd name="T7" fmla="*/ 129 h 6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06"/>
                <a:gd name="T13" fmla="*/ 0 h 654"/>
                <a:gd name="T14" fmla="*/ 2406 w 2406"/>
                <a:gd name="T15" fmla="*/ 654 h 6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06" h="654">
                  <a:moveTo>
                    <a:pt x="0" y="651"/>
                  </a:moveTo>
                  <a:cubicBezTo>
                    <a:pt x="253" y="328"/>
                    <a:pt x="506" y="6"/>
                    <a:pt x="768" y="3"/>
                  </a:cubicBezTo>
                  <a:cubicBezTo>
                    <a:pt x="1030" y="0"/>
                    <a:pt x="1299" y="612"/>
                    <a:pt x="1572" y="633"/>
                  </a:cubicBezTo>
                  <a:cubicBezTo>
                    <a:pt x="1845" y="654"/>
                    <a:pt x="2125" y="391"/>
                    <a:pt x="2406" y="129"/>
                  </a:cubicBezTo>
                </a:path>
              </a:pathLst>
            </a:custGeom>
            <a:noFill/>
            <a:ln w="38100" cmpd="sng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19459" name="Object 1"/>
            <p:cNvGraphicFramePr>
              <a:graphicFrameLocks noChangeAspect="1"/>
            </p:cNvGraphicFramePr>
            <p:nvPr/>
          </p:nvGraphicFramePr>
          <p:xfrm>
            <a:off x="4764" y="1720"/>
            <a:ext cx="143" cy="2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774" name="Równanie" r:id="rId4" imgW="88560" imgH="152280" progId="Equation.3">
                    <p:embed/>
                  </p:oleObj>
                </mc:Choice>
                <mc:Fallback>
                  <p:oleObj name="Równanie" r:id="rId4" imgW="88560" imgH="152280" progId="Equation.3">
                    <p:embed/>
                    <p:pic>
                      <p:nvPicPr>
                        <p:cNvPr id="0" name="Object 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64" y="1720"/>
                          <a:ext cx="143" cy="24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9460" name="Object 2"/>
            <p:cNvGraphicFramePr>
              <a:graphicFrameLocks noChangeAspect="1"/>
            </p:cNvGraphicFramePr>
            <p:nvPr/>
          </p:nvGraphicFramePr>
          <p:xfrm>
            <a:off x="2808" y="2104"/>
            <a:ext cx="264" cy="20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775" name="Równanie" r:id="rId6" imgW="228600" imgH="177480" progId="Equation.3">
                    <p:embed/>
                  </p:oleObj>
                </mc:Choice>
                <mc:Fallback>
                  <p:oleObj name="Równanie" r:id="rId6" imgW="228600" imgH="177480" progId="Equation.3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08" y="2104"/>
                          <a:ext cx="264" cy="20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9461" name="Objec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46237135"/>
                </p:ext>
              </p:extLst>
            </p:nvPr>
          </p:nvGraphicFramePr>
          <p:xfrm>
            <a:off x="3107" y="645"/>
            <a:ext cx="1276" cy="48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776" name="Equation" r:id="rId8" imgW="1130040" imgH="431640" progId="Equation.3">
                    <p:embed/>
                  </p:oleObj>
                </mc:Choice>
                <mc:Fallback>
                  <p:oleObj name="Equation" r:id="rId8" imgW="1130040" imgH="431640" progId="Equation.3">
                    <p:embed/>
                    <p:pic>
                      <p:nvPicPr>
                        <p:cNvPr id="0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07" y="645"/>
                          <a:ext cx="1276" cy="48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19458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4379529"/>
              </p:ext>
            </p:extLst>
          </p:nvPr>
        </p:nvGraphicFramePr>
        <p:xfrm>
          <a:off x="2783681" y="4271665"/>
          <a:ext cx="4186237" cy="2078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777" name="Równanie" r:id="rId10" imgW="1790640" imgH="888840" progId="Equation.3">
                  <p:embed/>
                </p:oleObj>
              </mc:Choice>
              <mc:Fallback>
                <p:oleObj name="Równanie" r:id="rId10" imgW="1790640" imgH="88884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83681" y="4271665"/>
                        <a:ext cx="4186237" cy="2078037"/>
                      </a:xfrm>
                      <a:prstGeom prst="rect">
                        <a:avLst/>
                      </a:prstGeom>
                      <a:solidFill>
                        <a:srgbClr val="FFFF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5" name="Text Box 26"/>
          <p:cNvSpPr txBox="1">
            <a:spLocks noChangeArrowheads="1"/>
          </p:cNvSpPr>
          <p:nvPr/>
        </p:nvSpPr>
        <p:spPr bwMode="auto">
          <a:xfrm>
            <a:off x="971600" y="3810000"/>
            <a:ext cx="756084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pl-PL" b="1" dirty="0" err="1"/>
              <a:t>The</a:t>
            </a:r>
            <a:r>
              <a:rPr lang="pl-PL" b="1" dirty="0"/>
              <a:t> </a:t>
            </a:r>
            <a:r>
              <a:rPr lang="pl-PL" b="1" dirty="0" err="1"/>
              <a:t>comb</a:t>
            </a:r>
            <a:r>
              <a:rPr lang="pl-PL" b="1" dirty="0"/>
              <a:t> </a:t>
            </a:r>
            <a:r>
              <a:rPr lang="pl-PL" b="1" dirty="0" smtClean="0"/>
              <a:t>delta </a:t>
            </a:r>
            <a:r>
              <a:rPr lang="pl-PL" b="1" dirty="0" err="1" smtClean="0"/>
              <a:t>describes</a:t>
            </a:r>
            <a:r>
              <a:rPr lang="pl-PL" b="1" dirty="0" smtClean="0"/>
              <a:t> </a:t>
            </a:r>
            <a:r>
              <a:rPr lang="pl-PL" b="1" dirty="0" err="1" smtClean="0"/>
              <a:t>signal</a:t>
            </a:r>
            <a:r>
              <a:rPr lang="pl-PL" b="1" dirty="0" smtClean="0"/>
              <a:t> </a:t>
            </a:r>
            <a:r>
              <a:rPr lang="pl-PL" b="1" dirty="0" err="1" smtClean="0"/>
              <a:t>sampling</a:t>
            </a:r>
            <a:r>
              <a:rPr lang="pl-PL" b="1" dirty="0" smtClean="0"/>
              <a:t>:</a:t>
            </a:r>
            <a:endParaRPr lang="pl-PL" b="1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69F42-FA15-47B6-A8A8-C595FCD6C4FD}" type="slidenum">
              <a:rPr lang="pl-PL" smtClean="0"/>
              <a:pPr>
                <a:defRPr/>
              </a:pPr>
              <a:t>16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8" name="Rectangle 2"/>
          <p:cNvSpPr>
            <a:spLocks noChangeArrowheads="1"/>
          </p:cNvSpPr>
          <p:nvPr/>
        </p:nvSpPr>
        <p:spPr bwMode="auto">
          <a:xfrm>
            <a:off x="1173163" y="9525"/>
            <a:ext cx="77724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kumimoji="1" lang="pl-PL" sz="3200" b="1" dirty="0" err="1" smtClean="0">
                <a:solidFill>
                  <a:schemeClr val="bg2"/>
                </a:solidFill>
              </a:rPr>
              <a:t>Sampling</a:t>
            </a:r>
            <a:r>
              <a:rPr kumimoji="1" lang="pl-PL" sz="3200" b="1" dirty="0" smtClean="0">
                <a:solidFill>
                  <a:schemeClr val="bg2"/>
                </a:solidFill>
              </a:rPr>
              <a:t> </a:t>
            </a:r>
            <a:r>
              <a:rPr kumimoji="1" lang="pl-PL" sz="3200" b="1" dirty="0" err="1" smtClean="0">
                <a:solidFill>
                  <a:schemeClr val="bg2"/>
                </a:solidFill>
              </a:rPr>
              <a:t>theorem</a:t>
            </a:r>
            <a:endParaRPr kumimoji="1" lang="pl-PL" sz="4400" b="1" dirty="0">
              <a:solidFill>
                <a:schemeClr val="tx2"/>
              </a:solidFill>
            </a:endParaRPr>
          </a:p>
        </p:txBody>
      </p:sp>
      <p:sp>
        <p:nvSpPr>
          <p:cNvPr id="20489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20490" name="Group 8"/>
          <p:cNvGrpSpPr>
            <a:grpSpLocks/>
          </p:cNvGrpSpPr>
          <p:nvPr/>
        </p:nvGrpSpPr>
        <p:grpSpPr bwMode="auto">
          <a:xfrm>
            <a:off x="990600" y="533400"/>
            <a:ext cx="5170488" cy="2806700"/>
            <a:chOff x="1650" y="541"/>
            <a:chExt cx="3257" cy="1768"/>
          </a:xfrm>
        </p:grpSpPr>
        <p:sp>
          <p:nvSpPr>
            <p:cNvPr id="20491" name="Line 9"/>
            <p:cNvSpPr>
              <a:spLocks noChangeShapeType="1"/>
            </p:cNvSpPr>
            <p:nvPr/>
          </p:nvSpPr>
          <p:spPr bwMode="auto">
            <a:xfrm flipV="1">
              <a:off x="2482" y="840"/>
              <a:ext cx="0" cy="1167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92" name="Line 10"/>
            <p:cNvSpPr>
              <a:spLocks noChangeShapeType="1"/>
            </p:cNvSpPr>
            <p:nvPr/>
          </p:nvSpPr>
          <p:spPr bwMode="auto">
            <a:xfrm flipH="1" flipV="1">
              <a:off x="2100" y="1074"/>
              <a:ext cx="6" cy="93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93" name="Line 11"/>
            <p:cNvSpPr>
              <a:spLocks noChangeShapeType="1"/>
            </p:cNvSpPr>
            <p:nvPr/>
          </p:nvSpPr>
          <p:spPr bwMode="auto">
            <a:xfrm flipV="1">
              <a:off x="3613" y="1464"/>
              <a:ext cx="0" cy="54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94" name="Line 12"/>
            <p:cNvSpPr>
              <a:spLocks noChangeShapeType="1"/>
            </p:cNvSpPr>
            <p:nvPr/>
          </p:nvSpPr>
          <p:spPr bwMode="auto">
            <a:xfrm flipV="1">
              <a:off x="3236" y="1215"/>
              <a:ext cx="0" cy="79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95" name="Line 13"/>
            <p:cNvSpPr>
              <a:spLocks noChangeShapeType="1"/>
            </p:cNvSpPr>
            <p:nvPr/>
          </p:nvSpPr>
          <p:spPr bwMode="auto">
            <a:xfrm flipH="1" flipV="1">
              <a:off x="3984" y="1431"/>
              <a:ext cx="6" cy="576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96" name="Line 14"/>
            <p:cNvSpPr>
              <a:spLocks noChangeShapeType="1"/>
            </p:cNvSpPr>
            <p:nvPr/>
          </p:nvSpPr>
          <p:spPr bwMode="auto">
            <a:xfrm flipV="1">
              <a:off x="2859" y="921"/>
              <a:ext cx="6" cy="1086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97" name="Line 15"/>
            <p:cNvSpPr>
              <a:spLocks noChangeShapeType="1"/>
            </p:cNvSpPr>
            <p:nvPr/>
          </p:nvSpPr>
          <p:spPr bwMode="auto">
            <a:xfrm flipV="1">
              <a:off x="1884" y="645"/>
              <a:ext cx="0" cy="136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98" name="Line 16"/>
            <p:cNvSpPr>
              <a:spLocks noChangeShapeType="1"/>
            </p:cNvSpPr>
            <p:nvPr/>
          </p:nvSpPr>
          <p:spPr bwMode="auto">
            <a:xfrm>
              <a:off x="1650" y="2007"/>
              <a:ext cx="311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99" name="Freeform 17"/>
            <p:cNvSpPr>
              <a:spLocks/>
            </p:cNvSpPr>
            <p:nvPr/>
          </p:nvSpPr>
          <p:spPr bwMode="auto">
            <a:xfrm>
              <a:off x="1650" y="840"/>
              <a:ext cx="3114" cy="654"/>
            </a:xfrm>
            <a:custGeom>
              <a:avLst/>
              <a:gdLst>
                <a:gd name="T0" fmla="*/ 0 w 2406"/>
                <a:gd name="T1" fmla="*/ 651 h 654"/>
                <a:gd name="T2" fmla="*/ 3608 w 2406"/>
                <a:gd name="T3" fmla="*/ 3 h 654"/>
                <a:gd name="T4" fmla="*/ 7390 w 2406"/>
                <a:gd name="T5" fmla="*/ 633 h 654"/>
                <a:gd name="T6" fmla="*/ 11309 w 2406"/>
                <a:gd name="T7" fmla="*/ 129 h 6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06"/>
                <a:gd name="T13" fmla="*/ 0 h 654"/>
                <a:gd name="T14" fmla="*/ 2406 w 2406"/>
                <a:gd name="T15" fmla="*/ 654 h 6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06" h="654">
                  <a:moveTo>
                    <a:pt x="0" y="651"/>
                  </a:moveTo>
                  <a:cubicBezTo>
                    <a:pt x="253" y="328"/>
                    <a:pt x="506" y="6"/>
                    <a:pt x="768" y="3"/>
                  </a:cubicBezTo>
                  <a:cubicBezTo>
                    <a:pt x="1030" y="0"/>
                    <a:pt x="1299" y="612"/>
                    <a:pt x="1572" y="633"/>
                  </a:cubicBezTo>
                  <a:cubicBezTo>
                    <a:pt x="1845" y="654"/>
                    <a:pt x="2125" y="391"/>
                    <a:pt x="2406" y="129"/>
                  </a:cubicBezTo>
                </a:path>
              </a:pathLst>
            </a:custGeom>
            <a:noFill/>
            <a:ln w="38100" cmpd="sng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20485" name="Object 18"/>
            <p:cNvGraphicFramePr>
              <a:graphicFrameLocks noChangeAspect="1"/>
            </p:cNvGraphicFramePr>
            <p:nvPr/>
          </p:nvGraphicFramePr>
          <p:xfrm>
            <a:off x="4764" y="1720"/>
            <a:ext cx="143" cy="2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962" name="Równanie" r:id="rId4" imgW="88560" imgH="152280" progId="Equation.3">
                    <p:embed/>
                  </p:oleObj>
                </mc:Choice>
                <mc:Fallback>
                  <p:oleObj name="Równanie" r:id="rId4" imgW="88560" imgH="152280" progId="Equation.3">
                    <p:embed/>
                    <p:pic>
                      <p:nvPicPr>
                        <p:cNvPr id="0" name="Object 1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64" y="1720"/>
                          <a:ext cx="143" cy="24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486" name="Object 19"/>
            <p:cNvGraphicFramePr>
              <a:graphicFrameLocks noChangeAspect="1"/>
            </p:cNvGraphicFramePr>
            <p:nvPr/>
          </p:nvGraphicFramePr>
          <p:xfrm>
            <a:off x="2808" y="2104"/>
            <a:ext cx="264" cy="20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963" name="Równanie" r:id="rId6" imgW="228600" imgH="177480" progId="Equation.3">
                    <p:embed/>
                  </p:oleObj>
                </mc:Choice>
                <mc:Fallback>
                  <p:oleObj name="Równanie" r:id="rId6" imgW="228600" imgH="177480" progId="Equation.3">
                    <p:embed/>
                    <p:pic>
                      <p:nvPicPr>
                        <p:cNvPr id="0" name="Object 1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08" y="2104"/>
                          <a:ext cx="264" cy="20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487" name="Object 2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75423712"/>
                </p:ext>
              </p:extLst>
            </p:nvPr>
          </p:nvGraphicFramePr>
          <p:xfrm>
            <a:off x="2975" y="541"/>
            <a:ext cx="1276" cy="48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964" name="Equation" r:id="rId8" imgW="1130040" imgH="431640" progId="Equation.3">
                    <p:embed/>
                  </p:oleObj>
                </mc:Choice>
                <mc:Fallback>
                  <p:oleObj name="Equation" r:id="rId8" imgW="1130040" imgH="431640" progId="Equation.3">
                    <p:embed/>
                    <p:pic>
                      <p:nvPicPr>
                        <p:cNvPr id="0" name="Object 2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75" y="541"/>
                          <a:ext cx="1276" cy="48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2048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4709829"/>
              </p:ext>
            </p:extLst>
          </p:nvPr>
        </p:nvGraphicFramePr>
        <p:xfrm>
          <a:off x="5119688" y="998252"/>
          <a:ext cx="4184650" cy="1365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65" name="Równanie" r:id="rId10" imgW="1790640" imgH="583920" progId="Equation.3">
                  <p:embed/>
                </p:oleObj>
              </mc:Choice>
              <mc:Fallback>
                <p:oleObj name="Równanie" r:id="rId10" imgW="1790640" imgH="583920" progId="Equation.3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19688" y="998252"/>
                        <a:ext cx="4184650" cy="1365250"/>
                      </a:xfrm>
                      <a:prstGeom prst="rect">
                        <a:avLst/>
                      </a:prstGeom>
                      <a:solidFill>
                        <a:srgbClr val="FFFF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3" name="Object 23"/>
          <p:cNvGraphicFramePr>
            <a:graphicFrameLocks noChangeAspect="1"/>
          </p:cNvGraphicFramePr>
          <p:nvPr/>
        </p:nvGraphicFramePr>
        <p:xfrm>
          <a:off x="2919413" y="5553075"/>
          <a:ext cx="4291012" cy="1000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66" name="Równanie" r:id="rId12" imgW="1688760" imgH="393480" progId="Equation.3">
                  <p:embed/>
                </p:oleObj>
              </mc:Choice>
              <mc:Fallback>
                <p:oleObj name="Równanie" r:id="rId12" imgW="1688760" imgH="393480" progId="Equation.3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9413" y="5553075"/>
                        <a:ext cx="4291012" cy="1000125"/>
                      </a:xfrm>
                      <a:prstGeom prst="rect">
                        <a:avLst/>
                      </a:prstGeom>
                      <a:solidFill>
                        <a:srgbClr val="FF99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4" name="Object 24"/>
          <p:cNvGraphicFramePr>
            <a:graphicFrameLocks noChangeAspect="1"/>
          </p:cNvGraphicFramePr>
          <p:nvPr/>
        </p:nvGraphicFramePr>
        <p:xfrm>
          <a:off x="1419225" y="3340100"/>
          <a:ext cx="6759575" cy="2052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67" name="Równanie" r:id="rId14" imgW="3429000" imgH="1041120" progId="Equation.3">
                  <p:embed/>
                </p:oleObj>
              </mc:Choice>
              <mc:Fallback>
                <p:oleObj name="Równanie" r:id="rId14" imgW="3429000" imgH="1041120" progId="Equation.3">
                  <p:embed/>
                  <p:pic>
                    <p:nvPicPr>
                      <p:cNvPr id="0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19225" y="3340100"/>
                        <a:ext cx="6759575" cy="2052638"/>
                      </a:xfrm>
                      <a:prstGeom prst="rect">
                        <a:avLst/>
                      </a:prstGeom>
                      <a:solidFill>
                        <a:srgbClr val="FFFF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69F42-FA15-47B6-A8A8-C595FCD6C4FD}" type="slidenum">
              <a:rPr lang="pl-PL" smtClean="0"/>
              <a:pPr>
                <a:defRPr/>
              </a:pPr>
              <a:t>17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1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aphicFrame>
        <p:nvGraphicFramePr>
          <p:cNvPr id="21506" name="Object 1024"/>
          <p:cNvGraphicFramePr>
            <a:graphicFrameLocks noChangeAspect="1"/>
          </p:cNvGraphicFramePr>
          <p:nvPr/>
        </p:nvGraphicFramePr>
        <p:xfrm>
          <a:off x="1360488" y="990600"/>
          <a:ext cx="4289425" cy="1000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54" name="Równanie" r:id="rId4" imgW="1688760" imgH="393480" progId="Equation.3">
                  <p:embed/>
                </p:oleObj>
              </mc:Choice>
              <mc:Fallback>
                <p:oleObj name="Równanie" r:id="rId4" imgW="1688760" imgH="393480" progId="Equation.3">
                  <p:embed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60488" y="990600"/>
                        <a:ext cx="4289425" cy="1000125"/>
                      </a:xfrm>
                      <a:prstGeom prst="rect">
                        <a:avLst/>
                      </a:prstGeom>
                      <a:solidFill>
                        <a:srgbClr val="FF99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15" name="Rectangle 27"/>
          <p:cNvSpPr>
            <a:spLocks noChangeArrowheads="1"/>
          </p:cNvSpPr>
          <p:nvPr/>
        </p:nvSpPr>
        <p:spPr bwMode="auto">
          <a:xfrm>
            <a:off x="1173163" y="9525"/>
            <a:ext cx="77724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kumimoji="1" lang="pl-PL" sz="2800" b="1">
                <a:solidFill>
                  <a:srgbClr val="009900"/>
                </a:solidFill>
              </a:rPr>
              <a:t>Critical (Nyquist) sampling</a:t>
            </a:r>
          </a:p>
        </p:txBody>
      </p:sp>
      <p:grpSp>
        <p:nvGrpSpPr>
          <p:cNvPr id="24" name="Group 30"/>
          <p:cNvGrpSpPr>
            <a:grpSpLocks/>
          </p:cNvGrpSpPr>
          <p:nvPr/>
        </p:nvGrpSpPr>
        <p:grpSpPr bwMode="auto">
          <a:xfrm>
            <a:off x="1914643" y="1712323"/>
            <a:ext cx="7232650" cy="3314700"/>
            <a:chOff x="816" y="1055"/>
            <a:chExt cx="4556" cy="2088"/>
          </a:xfrm>
        </p:grpSpPr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584" y="1855"/>
              <a:ext cx="624" cy="816"/>
            </a:xfrm>
            <a:custGeom>
              <a:avLst/>
              <a:gdLst>
                <a:gd name="T0" fmla="*/ 0 w 1056"/>
                <a:gd name="T1" fmla="*/ 816 h 816"/>
                <a:gd name="T2" fmla="*/ 22 w 1056"/>
                <a:gd name="T3" fmla="*/ 0 h 816"/>
                <a:gd name="T4" fmla="*/ 45 w 1056"/>
                <a:gd name="T5" fmla="*/ 816 h 816"/>
                <a:gd name="T6" fmla="*/ 0 60000 65536"/>
                <a:gd name="T7" fmla="*/ 0 60000 65536"/>
                <a:gd name="T8" fmla="*/ 0 60000 65536"/>
                <a:gd name="T9" fmla="*/ 0 w 1056"/>
                <a:gd name="T10" fmla="*/ 0 h 816"/>
                <a:gd name="T11" fmla="*/ 1056 w 1056"/>
                <a:gd name="T12" fmla="*/ 816 h 8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2208" y="1855"/>
              <a:ext cx="624" cy="816"/>
            </a:xfrm>
            <a:custGeom>
              <a:avLst/>
              <a:gdLst>
                <a:gd name="T0" fmla="*/ 0 w 1056"/>
                <a:gd name="T1" fmla="*/ 816 h 816"/>
                <a:gd name="T2" fmla="*/ 22 w 1056"/>
                <a:gd name="T3" fmla="*/ 0 h 816"/>
                <a:gd name="T4" fmla="*/ 45 w 1056"/>
                <a:gd name="T5" fmla="*/ 816 h 816"/>
                <a:gd name="T6" fmla="*/ 0 60000 65536"/>
                <a:gd name="T7" fmla="*/ 0 60000 65536"/>
                <a:gd name="T8" fmla="*/ 0 60000 65536"/>
                <a:gd name="T9" fmla="*/ 0 w 1056"/>
                <a:gd name="T10" fmla="*/ 0 h 816"/>
                <a:gd name="T11" fmla="*/ 1056 w 1056"/>
                <a:gd name="T12" fmla="*/ 816 h 8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3333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3480" y="1843"/>
              <a:ext cx="624" cy="816"/>
            </a:xfrm>
            <a:custGeom>
              <a:avLst/>
              <a:gdLst>
                <a:gd name="T0" fmla="*/ 0 w 1056"/>
                <a:gd name="T1" fmla="*/ 816 h 816"/>
                <a:gd name="T2" fmla="*/ 22 w 1056"/>
                <a:gd name="T3" fmla="*/ 0 h 816"/>
                <a:gd name="T4" fmla="*/ 45 w 1056"/>
                <a:gd name="T5" fmla="*/ 816 h 816"/>
                <a:gd name="T6" fmla="*/ 0 60000 65536"/>
                <a:gd name="T7" fmla="*/ 0 60000 65536"/>
                <a:gd name="T8" fmla="*/ 0 60000 65536"/>
                <a:gd name="T9" fmla="*/ 0 w 1056"/>
                <a:gd name="T10" fmla="*/ 0 h 816"/>
                <a:gd name="T11" fmla="*/ 1056 w 1056"/>
                <a:gd name="T12" fmla="*/ 816 h 8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3333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2832" y="1843"/>
              <a:ext cx="624" cy="816"/>
            </a:xfrm>
            <a:custGeom>
              <a:avLst/>
              <a:gdLst>
                <a:gd name="T0" fmla="*/ 0 w 1056"/>
                <a:gd name="T1" fmla="*/ 816 h 816"/>
                <a:gd name="T2" fmla="*/ 22 w 1056"/>
                <a:gd name="T3" fmla="*/ 0 h 816"/>
                <a:gd name="T4" fmla="*/ 45 w 1056"/>
                <a:gd name="T5" fmla="*/ 816 h 816"/>
                <a:gd name="T6" fmla="*/ 0 60000 65536"/>
                <a:gd name="T7" fmla="*/ 0 60000 65536"/>
                <a:gd name="T8" fmla="*/ 0 60000 65536"/>
                <a:gd name="T9" fmla="*/ 0 w 1056"/>
                <a:gd name="T10" fmla="*/ 0 h 816"/>
                <a:gd name="T11" fmla="*/ 1056 w 1056"/>
                <a:gd name="T12" fmla="*/ 816 h 8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3333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960" y="1855"/>
              <a:ext cx="624" cy="816"/>
            </a:xfrm>
            <a:custGeom>
              <a:avLst/>
              <a:gdLst>
                <a:gd name="T0" fmla="*/ 0 w 1056"/>
                <a:gd name="T1" fmla="*/ 816 h 816"/>
                <a:gd name="T2" fmla="*/ 22 w 1056"/>
                <a:gd name="T3" fmla="*/ 0 h 816"/>
                <a:gd name="T4" fmla="*/ 45 w 1056"/>
                <a:gd name="T5" fmla="*/ 816 h 816"/>
                <a:gd name="T6" fmla="*/ 0 60000 65536"/>
                <a:gd name="T7" fmla="*/ 0 60000 65536"/>
                <a:gd name="T8" fmla="*/ 0 60000 65536"/>
                <a:gd name="T9" fmla="*/ 0 w 1056"/>
                <a:gd name="T10" fmla="*/ 0 h 816"/>
                <a:gd name="T11" fmla="*/ 1056 w 1056"/>
                <a:gd name="T12" fmla="*/ 816 h 8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3333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0" name="Line 11"/>
            <p:cNvSpPr>
              <a:spLocks noChangeShapeType="1"/>
            </p:cNvSpPr>
            <p:nvPr/>
          </p:nvSpPr>
          <p:spPr bwMode="auto">
            <a:xfrm>
              <a:off x="816" y="2671"/>
              <a:ext cx="422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1" name="Line 13"/>
            <p:cNvSpPr>
              <a:spLocks noChangeShapeType="1"/>
            </p:cNvSpPr>
            <p:nvPr/>
          </p:nvSpPr>
          <p:spPr bwMode="auto">
            <a:xfrm>
              <a:off x="2526" y="1717"/>
              <a:ext cx="0" cy="96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2" name="Line 14"/>
            <p:cNvSpPr>
              <a:spLocks noChangeShapeType="1"/>
            </p:cNvSpPr>
            <p:nvPr/>
          </p:nvSpPr>
          <p:spPr bwMode="auto">
            <a:xfrm>
              <a:off x="1890" y="1711"/>
              <a:ext cx="0" cy="96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" name="Line 15"/>
            <p:cNvSpPr>
              <a:spLocks noChangeShapeType="1"/>
            </p:cNvSpPr>
            <p:nvPr/>
          </p:nvSpPr>
          <p:spPr bwMode="auto">
            <a:xfrm>
              <a:off x="3792" y="1699"/>
              <a:ext cx="0" cy="96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" name="Line 16"/>
            <p:cNvSpPr>
              <a:spLocks noChangeShapeType="1"/>
            </p:cNvSpPr>
            <p:nvPr/>
          </p:nvSpPr>
          <p:spPr bwMode="auto">
            <a:xfrm>
              <a:off x="3138" y="1705"/>
              <a:ext cx="0" cy="96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" name="Line 17"/>
            <p:cNvSpPr>
              <a:spLocks noChangeShapeType="1"/>
            </p:cNvSpPr>
            <p:nvPr/>
          </p:nvSpPr>
          <p:spPr bwMode="auto">
            <a:xfrm flipV="1">
              <a:off x="1890" y="2665"/>
              <a:ext cx="300" cy="390"/>
            </a:xfrm>
            <a:prstGeom prst="line">
              <a:avLst/>
            </a:prstGeom>
            <a:noFill/>
            <a:ln w="28575">
              <a:solidFill>
                <a:srgbClr val="66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6" name="Line 18"/>
            <p:cNvSpPr>
              <a:spLocks noChangeShapeType="1"/>
            </p:cNvSpPr>
            <p:nvPr/>
          </p:nvSpPr>
          <p:spPr bwMode="auto">
            <a:xfrm flipH="1" flipV="1">
              <a:off x="2526" y="2677"/>
              <a:ext cx="300" cy="390"/>
            </a:xfrm>
            <a:prstGeom prst="line">
              <a:avLst/>
            </a:prstGeom>
            <a:noFill/>
            <a:ln w="28575">
              <a:solidFill>
                <a:srgbClr val="66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37" name="Object 1026"/>
            <p:cNvGraphicFramePr>
              <a:graphicFrameLocks noChangeAspect="1"/>
            </p:cNvGraphicFramePr>
            <p:nvPr/>
          </p:nvGraphicFramePr>
          <p:xfrm>
            <a:off x="2075" y="2870"/>
            <a:ext cx="228" cy="27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955" name="Równanie" r:id="rId6" imgW="190440" imgH="228600" progId="Equation.3">
                    <p:embed/>
                  </p:oleObj>
                </mc:Choice>
                <mc:Fallback>
                  <p:oleObj name="Równanie" r:id="rId6" imgW="19044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75" y="2870"/>
                          <a:ext cx="228" cy="27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8" name="Object 1027"/>
            <p:cNvGraphicFramePr>
              <a:graphicFrameLocks noChangeAspect="1"/>
            </p:cNvGraphicFramePr>
            <p:nvPr/>
          </p:nvGraphicFramePr>
          <p:xfrm>
            <a:off x="2910" y="2863"/>
            <a:ext cx="228" cy="2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956" name="Równanie" r:id="rId8" imgW="190440" imgH="228600" progId="Equation.3">
                    <p:embed/>
                  </p:oleObj>
                </mc:Choice>
                <mc:Fallback>
                  <p:oleObj name="Równanie" r:id="rId8" imgW="19044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10" y="2863"/>
                          <a:ext cx="228" cy="27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9" name="Object 102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01978001"/>
                </p:ext>
              </p:extLst>
            </p:nvPr>
          </p:nvGraphicFramePr>
          <p:xfrm>
            <a:off x="4126" y="1055"/>
            <a:ext cx="1246" cy="27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957" name="Równanie" r:id="rId10" imgW="1041120" imgH="228600" progId="Equation.3">
                    <p:embed/>
                  </p:oleObj>
                </mc:Choice>
                <mc:Fallback>
                  <p:oleObj name="Równanie" r:id="rId10" imgW="104112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26" y="1055"/>
                          <a:ext cx="1246" cy="273"/>
                        </a:xfrm>
                        <a:prstGeom prst="rect">
                          <a:avLst/>
                        </a:prstGeom>
                        <a:solidFill>
                          <a:srgbClr val="CCFF9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41" name="Freeform 27"/>
          <p:cNvSpPr>
            <a:spLocks/>
          </p:cNvSpPr>
          <p:nvPr/>
        </p:nvSpPr>
        <p:spPr bwMode="auto">
          <a:xfrm>
            <a:off x="3134618" y="2938105"/>
            <a:ext cx="990600" cy="1295400"/>
          </a:xfrm>
          <a:custGeom>
            <a:avLst/>
            <a:gdLst>
              <a:gd name="T0" fmla="*/ 0 w 576"/>
              <a:gd name="T1" fmla="*/ 2147483647 h 816"/>
              <a:gd name="T2" fmla="*/ 0 w 576"/>
              <a:gd name="T3" fmla="*/ 0 h 816"/>
              <a:gd name="T4" fmla="*/ 2147483647 w 576"/>
              <a:gd name="T5" fmla="*/ 0 h 816"/>
              <a:gd name="T6" fmla="*/ 2147483647 w 576"/>
              <a:gd name="T7" fmla="*/ 2147483647 h 816"/>
              <a:gd name="T8" fmla="*/ 0 60000 65536"/>
              <a:gd name="T9" fmla="*/ 0 60000 65536"/>
              <a:gd name="T10" fmla="*/ 0 60000 65536"/>
              <a:gd name="T11" fmla="*/ 0 60000 65536"/>
              <a:gd name="T12" fmla="*/ 0 w 576"/>
              <a:gd name="T13" fmla="*/ 0 h 816"/>
              <a:gd name="T14" fmla="*/ 576 w 576"/>
              <a:gd name="T15" fmla="*/ 816 h 81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" h="816">
                <a:moveTo>
                  <a:pt x="0" y="816"/>
                </a:moveTo>
                <a:lnTo>
                  <a:pt x="0" y="0"/>
                </a:lnTo>
                <a:lnTo>
                  <a:pt x="576" y="0"/>
                </a:lnTo>
                <a:lnTo>
                  <a:pt x="576" y="816"/>
                </a:lnTo>
              </a:path>
            </a:pathLst>
          </a:custGeom>
          <a:noFill/>
          <a:ln w="38100" cap="flat" cmpd="sng">
            <a:solidFill>
              <a:srgbClr val="0066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" name="Text Box 30"/>
          <p:cNvSpPr txBox="1">
            <a:spLocks noChangeArrowheads="1"/>
          </p:cNvSpPr>
          <p:nvPr/>
        </p:nvSpPr>
        <p:spPr bwMode="auto">
          <a:xfrm>
            <a:off x="1235038" y="2220981"/>
            <a:ext cx="116570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pl-PL" sz="1800" b="1" dirty="0" err="1" smtClean="0">
                <a:solidFill>
                  <a:srgbClr val="006600"/>
                </a:solidFill>
              </a:rPr>
              <a:t>Ideal</a:t>
            </a:r>
            <a:r>
              <a:rPr lang="pl-PL" sz="1800" b="1" dirty="0" smtClean="0">
                <a:solidFill>
                  <a:srgbClr val="006600"/>
                </a:solidFill>
              </a:rPr>
              <a:t> </a:t>
            </a:r>
            <a:r>
              <a:rPr lang="pl-PL" sz="1800" b="1" dirty="0" err="1" smtClean="0">
                <a:solidFill>
                  <a:srgbClr val="006600"/>
                </a:solidFill>
              </a:rPr>
              <a:t>low</a:t>
            </a:r>
            <a:r>
              <a:rPr lang="pl-PL" sz="1800" b="1" dirty="0" smtClean="0">
                <a:solidFill>
                  <a:srgbClr val="006600"/>
                </a:solidFill>
              </a:rPr>
              <a:t>-</a:t>
            </a:r>
            <a:br>
              <a:rPr lang="pl-PL" sz="1800" b="1" dirty="0" smtClean="0">
                <a:solidFill>
                  <a:srgbClr val="006600"/>
                </a:solidFill>
              </a:rPr>
            </a:br>
            <a:r>
              <a:rPr lang="pl-PL" sz="1800" b="1" dirty="0" smtClean="0">
                <a:solidFill>
                  <a:srgbClr val="006600"/>
                </a:solidFill>
              </a:rPr>
              <a:t>pass </a:t>
            </a:r>
            <a:r>
              <a:rPr lang="pl-PL" sz="1800" b="1" dirty="0" err="1" smtClean="0">
                <a:solidFill>
                  <a:srgbClr val="006600"/>
                </a:solidFill>
              </a:rPr>
              <a:t>filter</a:t>
            </a:r>
            <a:endParaRPr lang="pl-PL" sz="1800" b="1" dirty="0">
              <a:solidFill>
                <a:srgbClr val="006600"/>
              </a:solidFill>
            </a:endParaRPr>
          </a:p>
        </p:txBody>
      </p:sp>
      <p:cxnSp>
        <p:nvCxnSpPr>
          <p:cNvPr id="43" name="Łącznik prosty ze strzałką 53"/>
          <p:cNvCxnSpPr>
            <a:cxnSpLocks noChangeShapeType="1"/>
            <a:stCxn id="42" idx="3"/>
          </p:cNvCxnSpPr>
          <p:nvPr/>
        </p:nvCxnSpPr>
        <p:spPr bwMode="auto">
          <a:xfrm>
            <a:off x="2400742" y="2544147"/>
            <a:ext cx="744297" cy="284846"/>
          </a:xfrm>
          <a:prstGeom prst="straightConnector1">
            <a:avLst/>
          </a:prstGeom>
          <a:noFill/>
          <a:ln w="31750" algn="ctr">
            <a:solidFill>
              <a:srgbClr val="006600"/>
            </a:solidFill>
            <a:round/>
            <a:headEnd/>
            <a:tailEnd type="arrow" w="med" len="med"/>
          </a:ln>
        </p:spPr>
      </p:cxnSp>
      <p:graphicFrame>
        <p:nvGraphicFramePr>
          <p:cNvPr id="44" name="Object 10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3912442"/>
              </p:ext>
            </p:extLst>
          </p:nvPr>
        </p:nvGraphicFramePr>
        <p:xfrm>
          <a:off x="5495960" y="3108973"/>
          <a:ext cx="1131887" cy="617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58" name="Równanie" r:id="rId12" imgW="419040" imgH="228600" progId="Equation.3">
                  <p:embed/>
                </p:oleObj>
              </mc:Choice>
              <mc:Fallback>
                <p:oleObj name="Równanie" r:id="rId12" imgW="4190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95960" y="3108973"/>
                        <a:ext cx="1131887" cy="61753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" name="Text Box 21"/>
          <p:cNvSpPr txBox="1">
            <a:spLocks noChangeArrowheads="1"/>
          </p:cNvSpPr>
          <p:nvPr/>
        </p:nvSpPr>
        <p:spPr bwMode="auto">
          <a:xfrm>
            <a:off x="935037" y="5050246"/>
            <a:ext cx="8208963" cy="1200329"/>
          </a:xfrm>
          <a:prstGeom prst="rect">
            <a:avLst/>
          </a:prstGeom>
          <a:solidFill>
            <a:srgbClr val="FF9966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pl-PL" b="1" dirty="0" err="1"/>
              <a:t>Sampling</a:t>
            </a:r>
            <a:r>
              <a:rPr lang="pl-PL" b="1" dirty="0"/>
              <a:t> the </a:t>
            </a:r>
            <a:r>
              <a:rPr lang="pl-PL" b="1" dirty="0" err="1"/>
              <a:t>lowpass</a:t>
            </a:r>
            <a:r>
              <a:rPr lang="pl-PL" b="1" dirty="0"/>
              <a:t> </a:t>
            </a:r>
            <a:r>
              <a:rPr lang="pl-PL" b="1" dirty="0" err="1"/>
              <a:t>signal</a:t>
            </a:r>
            <a:r>
              <a:rPr lang="pl-PL" b="1" dirty="0"/>
              <a:t> </a:t>
            </a:r>
            <a:r>
              <a:rPr lang="pl-PL" b="1" dirty="0" err="1"/>
              <a:t>at</a:t>
            </a:r>
            <a:r>
              <a:rPr lang="pl-PL" b="1" dirty="0"/>
              <a:t> a </a:t>
            </a:r>
            <a:r>
              <a:rPr lang="pl-PL" b="1" dirty="0" err="1"/>
              <a:t>frequency</a:t>
            </a:r>
            <a:r>
              <a:rPr lang="pl-PL" b="1" dirty="0"/>
              <a:t> </a:t>
            </a:r>
            <a:r>
              <a:rPr lang="pl-PL" b="1" dirty="0" err="1"/>
              <a:t>equal</a:t>
            </a:r>
            <a:r>
              <a:rPr lang="pl-PL" b="1" dirty="0"/>
              <a:t> </a:t>
            </a:r>
            <a:r>
              <a:rPr lang="pl-PL" b="1" dirty="0" smtClean="0"/>
              <a:t>to </a:t>
            </a:r>
            <a:r>
              <a:rPr lang="pl-PL" b="1" dirty="0" smtClean="0"/>
              <a:t>the </a:t>
            </a:r>
            <a:r>
              <a:rPr lang="pl-PL" b="1" dirty="0" err="1" smtClean="0"/>
              <a:t>doubled</a:t>
            </a:r>
            <a:r>
              <a:rPr lang="pl-PL" b="1" dirty="0" smtClean="0"/>
              <a:t> </a:t>
            </a:r>
            <a:r>
              <a:rPr lang="pl-PL" b="1" dirty="0" err="1" smtClean="0"/>
              <a:t>signal</a:t>
            </a:r>
            <a:r>
              <a:rPr lang="pl-PL" b="1" dirty="0" smtClean="0"/>
              <a:t> </a:t>
            </a:r>
            <a:r>
              <a:rPr lang="pl-PL" b="1" dirty="0" err="1" smtClean="0"/>
              <a:t>bandwidth</a:t>
            </a:r>
            <a:r>
              <a:rPr lang="pl-PL" b="1" dirty="0" smtClean="0"/>
              <a:t> </a:t>
            </a:r>
            <a:r>
              <a:rPr lang="pl-PL" b="1" dirty="0" err="1" smtClean="0"/>
              <a:t>makes</a:t>
            </a:r>
            <a:r>
              <a:rPr lang="pl-PL" b="1" dirty="0" smtClean="0"/>
              <a:t> </a:t>
            </a:r>
            <a:r>
              <a:rPr lang="pl-PL" b="1" dirty="0" err="1"/>
              <a:t>possible</a:t>
            </a:r>
            <a:r>
              <a:rPr lang="pl-PL" b="1" dirty="0"/>
              <a:t> to </a:t>
            </a:r>
            <a:r>
              <a:rPr lang="pl-PL" b="1" dirty="0" err="1"/>
              <a:t>recover</a:t>
            </a:r>
            <a:r>
              <a:rPr lang="pl-PL" b="1" dirty="0"/>
              <a:t> </a:t>
            </a:r>
            <a:r>
              <a:rPr lang="pl-PL" b="1" dirty="0" err="1"/>
              <a:t>signal</a:t>
            </a:r>
            <a:r>
              <a:rPr lang="pl-PL" b="1" dirty="0"/>
              <a:t> from </a:t>
            </a:r>
            <a:r>
              <a:rPr lang="pl-PL" b="1" dirty="0" err="1"/>
              <a:t>its</a:t>
            </a:r>
            <a:r>
              <a:rPr lang="pl-PL" b="1" dirty="0"/>
              <a:t> </a:t>
            </a:r>
            <a:r>
              <a:rPr lang="pl-PL" b="1" dirty="0" err="1" smtClean="0"/>
              <a:t>samples</a:t>
            </a:r>
            <a:r>
              <a:rPr lang="pl-PL" b="1" dirty="0"/>
              <a:t> </a:t>
            </a:r>
            <a:r>
              <a:rPr lang="pl-PL" b="1" dirty="0" smtClean="0"/>
              <a:t>via </a:t>
            </a:r>
            <a:r>
              <a:rPr lang="pl-PL" b="1" dirty="0" err="1" smtClean="0"/>
              <a:t>ideal</a:t>
            </a:r>
            <a:r>
              <a:rPr lang="pl-PL" b="1" dirty="0" smtClean="0"/>
              <a:t> </a:t>
            </a:r>
            <a:r>
              <a:rPr lang="pl-PL" b="1" dirty="0" err="1" smtClean="0"/>
              <a:t>lowpass</a:t>
            </a:r>
            <a:r>
              <a:rPr lang="pl-PL" b="1" dirty="0" smtClean="0"/>
              <a:t> </a:t>
            </a:r>
            <a:r>
              <a:rPr lang="pl-PL" b="1" dirty="0" err="1" smtClean="0"/>
              <a:t>filtering</a:t>
            </a:r>
            <a:r>
              <a:rPr lang="pl-PL" b="1" dirty="0" smtClean="0"/>
              <a:t>.</a:t>
            </a:r>
            <a:endParaRPr lang="pl-PL" b="1" dirty="0"/>
          </a:p>
        </p:txBody>
      </p:sp>
      <p:graphicFrame>
        <p:nvGraphicFramePr>
          <p:cNvPr id="46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62633143"/>
              </p:ext>
            </p:extLst>
          </p:nvPr>
        </p:nvGraphicFramePr>
        <p:xfrm>
          <a:off x="3112889" y="2169522"/>
          <a:ext cx="1028700" cy="58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59" name="Równanie" r:id="rId14" imgW="380880" imgH="215640" progId="Equation.3">
                  <p:embed/>
                </p:oleObj>
              </mc:Choice>
              <mc:Fallback>
                <p:oleObj name="Równanie" r:id="rId14" imgW="38088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12889" y="2169522"/>
                        <a:ext cx="1028700" cy="584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69F42-FA15-47B6-A8A8-C595FCD6C4FD}" type="slidenum">
              <a:rPr lang="pl-PL" smtClean="0"/>
              <a:pPr>
                <a:defRPr/>
              </a:pPr>
              <a:t>18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6" name="Rectangle 2"/>
          <p:cNvSpPr>
            <a:spLocks noChangeArrowheads="1"/>
          </p:cNvSpPr>
          <p:nvPr/>
        </p:nvSpPr>
        <p:spPr bwMode="auto">
          <a:xfrm>
            <a:off x="1173163" y="9525"/>
            <a:ext cx="77724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kumimoji="1" lang="pl-PL" sz="2800" b="1">
                <a:solidFill>
                  <a:srgbClr val="009900"/>
                </a:solidFill>
              </a:rPr>
              <a:t>Oversampling</a:t>
            </a:r>
          </a:p>
        </p:txBody>
      </p:sp>
      <p:sp>
        <p:nvSpPr>
          <p:cNvPr id="22537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aphicFrame>
        <p:nvGraphicFramePr>
          <p:cNvPr id="2253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4210403"/>
              </p:ext>
            </p:extLst>
          </p:nvPr>
        </p:nvGraphicFramePr>
        <p:xfrm>
          <a:off x="1354770" y="685800"/>
          <a:ext cx="4289425" cy="1000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004" name="Równanie" r:id="rId4" imgW="1688760" imgH="393480" progId="Equation.3">
                  <p:embed/>
                </p:oleObj>
              </mc:Choice>
              <mc:Fallback>
                <p:oleObj name="Równanie" r:id="rId4" imgW="1688760" imgH="393480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54770" y="685800"/>
                        <a:ext cx="4289425" cy="1000125"/>
                      </a:xfrm>
                      <a:prstGeom prst="rect">
                        <a:avLst/>
                      </a:prstGeom>
                      <a:solidFill>
                        <a:srgbClr val="FF99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ct 10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3195786"/>
              </p:ext>
            </p:extLst>
          </p:nvPr>
        </p:nvGraphicFramePr>
        <p:xfrm>
          <a:off x="7165975" y="1344558"/>
          <a:ext cx="1978025" cy="433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005" name="Równanie" r:id="rId6" imgW="1041120" imgH="228600" progId="Equation.3">
                  <p:embed/>
                </p:oleObj>
              </mc:Choice>
              <mc:Fallback>
                <p:oleObj name="Równanie" r:id="rId6" imgW="104112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65975" y="1344558"/>
                        <a:ext cx="1978025" cy="433388"/>
                      </a:xfrm>
                      <a:prstGeom prst="rect">
                        <a:avLst/>
                      </a:prstGeom>
                      <a:solidFill>
                        <a:srgbClr val="CCFF99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5" name="Grupa 24"/>
          <p:cNvGrpSpPr/>
          <p:nvPr/>
        </p:nvGrpSpPr>
        <p:grpSpPr>
          <a:xfrm>
            <a:off x="1295400" y="2190090"/>
            <a:ext cx="6705600" cy="2799423"/>
            <a:chOff x="1295400" y="2190090"/>
            <a:chExt cx="6705600" cy="2799423"/>
          </a:xfrm>
        </p:grpSpPr>
        <p:sp>
          <p:nvSpPr>
            <p:cNvPr id="26" name="Freeform 21"/>
            <p:cNvSpPr>
              <a:spLocks/>
            </p:cNvSpPr>
            <p:nvPr/>
          </p:nvSpPr>
          <p:spPr bwMode="auto">
            <a:xfrm>
              <a:off x="2514600" y="2944813"/>
              <a:ext cx="990600" cy="1295400"/>
            </a:xfrm>
            <a:custGeom>
              <a:avLst/>
              <a:gdLst>
                <a:gd name="T0" fmla="*/ 0 w 1056"/>
                <a:gd name="T1" fmla="*/ 2056447678 h 816"/>
                <a:gd name="T2" fmla="*/ 56317850 w 1056"/>
                <a:gd name="T3" fmla="*/ 0 h 816"/>
                <a:gd name="T4" fmla="*/ 113516546 w 1056"/>
                <a:gd name="T5" fmla="*/ 2056447678 h 816"/>
                <a:gd name="T6" fmla="*/ 0 60000 65536"/>
                <a:gd name="T7" fmla="*/ 0 60000 65536"/>
                <a:gd name="T8" fmla="*/ 0 60000 65536"/>
                <a:gd name="T9" fmla="*/ 0 w 1056"/>
                <a:gd name="T10" fmla="*/ 0 h 816"/>
                <a:gd name="T11" fmla="*/ 1056 w 1056"/>
                <a:gd name="T12" fmla="*/ 816 h 8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" name="Freeform 23"/>
            <p:cNvSpPr>
              <a:spLocks/>
            </p:cNvSpPr>
            <p:nvPr/>
          </p:nvSpPr>
          <p:spPr bwMode="auto">
            <a:xfrm>
              <a:off x="3810000" y="2944813"/>
              <a:ext cx="990600" cy="1295400"/>
            </a:xfrm>
            <a:custGeom>
              <a:avLst/>
              <a:gdLst>
                <a:gd name="T0" fmla="*/ 0 w 1056"/>
                <a:gd name="T1" fmla="*/ 2056447678 h 816"/>
                <a:gd name="T2" fmla="*/ 56317850 w 1056"/>
                <a:gd name="T3" fmla="*/ 0 h 816"/>
                <a:gd name="T4" fmla="*/ 113516546 w 1056"/>
                <a:gd name="T5" fmla="*/ 2056447678 h 816"/>
                <a:gd name="T6" fmla="*/ 0 60000 65536"/>
                <a:gd name="T7" fmla="*/ 0 60000 65536"/>
                <a:gd name="T8" fmla="*/ 0 60000 65536"/>
                <a:gd name="T9" fmla="*/ 0 w 1056"/>
                <a:gd name="T10" fmla="*/ 0 h 816"/>
                <a:gd name="T11" fmla="*/ 1056 w 1056"/>
                <a:gd name="T12" fmla="*/ 816 h 8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3333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" name="Freeform 24"/>
            <p:cNvSpPr>
              <a:spLocks/>
            </p:cNvSpPr>
            <p:nvPr/>
          </p:nvSpPr>
          <p:spPr bwMode="auto">
            <a:xfrm>
              <a:off x="6400800" y="2944813"/>
              <a:ext cx="990600" cy="1295400"/>
            </a:xfrm>
            <a:custGeom>
              <a:avLst/>
              <a:gdLst>
                <a:gd name="T0" fmla="*/ 0 w 1056"/>
                <a:gd name="T1" fmla="*/ 2056447678 h 816"/>
                <a:gd name="T2" fmla="*/ 56317850 w 1056"/>
                <a:gd name="T3" fmla="*/ 0 h 816"/>
                <a:gd name="T4" fmla="*/ 113516546 w 1056"/>
                <a:gd name="T5" fmla="*/ 2056447678 h 816"/>
                <a:gd name="T6" fmla="*/ 0 60000 65536"/>
                <a:gd name="T7" fmla="*/ 0 60000 65536"/>
                <a:gd name="T8" fmla="*/ 0 60000 65536"/>
                <a:gd name="T9" fmla="*/ 0 w 1056"/>
                <a:gd name="T10" fmla="*/ 0 h 816"/>
                <a:gd name="T11" fmla="*/ 1056 w 1056"/>
                <a:gd name="T12" fmla="*/ 816 h 8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3333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" name="Freeform 25"/>
            <p:cNvSpPr>
              <a:spLocks/>
            </p:cNvSpPr>
            <p:nvPr/>
          </p:nvSpPr>
          <p:spPr bwMode="auto">
            <a:xfrm>
              <a:off x="5105400" y="2944813"/>
              <a:ext cx="990600" cy="1295400"/>
            </a:xfrm>
            <a:custGeom>
              <a:avLst/>
              <a:gdLst>
                <a:gd name="T0" fmla="*/ 0 w 1056"/>
                <a:gd name="T1" fmla="*/ 2056447678 h 816"/>
                <a:gd name="T2" fmla="*/ 56317850 w 1056"/>
                <a:gd name="T3" fmla="*/ 0 h 816"/>
                <a:gd name="T4" fmla="*/ 113516546 w 1056"/>
                <a:gd name="T5" fmla="*/ 2056447678 h 816"/>
                <a:gd name="T6" fmla="*/ 0 60000 65536"/>
                <a:gd name="T7" fmla="*/ 0 60000 65536"/>
                <a:gd name="T8" fmla="*/ 0 60000 65536"/>
                <a:gd name="T9" fmla="*/ 0 w 1056"/>
                <a:gd name="T10" fmla="*/ 0 h 816"/>
                <a:gd name="T11" fmla="*/ 1056 w 1056"/>
                <a:gd name="T12" fmla="*/ 816 h 8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3333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0" name="Freeform 26"/>
            <p:cNvSpPr>
              <a:spLocks/>
            </p:cNvSpPr>
            <p:nvPr/>
          </p:nvSpPr>
          <p:spPr bwMode="auto">
            <a:xfrm>
              <a:off x="1371600" y="2944813"/>
              <a:ext cx="990600" cy="1295400"/>
            </a:xfrm>
            <a:custGeom>
              <a:avLst/>
              <a:gdLst>
                <a:gd name="T0" fmla="*/ 0 w 1056"/>
                <a:gd name="T1" fmla="*/ 2056447678 h 816"/>
                <a:gd name="T2" fmla="*/ 56317850 w 1056"/>
                <a:gd name="T3" fmla="*/ 0 h 816"/>
                <a:gd name="T4" fmla="*/ 113516546 w 1056"/>
                <a:gd name="T5" fmla="*/ 2056447678 h 816"/>
                <a:gd name="T6" fmla="*/ 0 60000 65536"/>
                <a:gd name="T7" fmla="*/ 0 60000 65536"/>
                <a:gd name="T8" fmla="*/ 0 60000 65536"/>
                <a:gd name="T9" fmla="*/ 0 w 1056"/>
                <a:gd name="T10" fmla="*/ 0 h 816"/>
                <a:gd name="T11" fmla="*/ 1056 w 1056"/>
                <a:gd name="T12" fmla="*/ 816 h 8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3333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1" name="Line 20"/>
            <p:cNvSpPr>
              <a:spLocks noChangeShapeType="1"/>
            </p:cNvSpPr>
            <p:nvPr/>
          </p:nvSpPr>
          <p:spPr bwMode="auto">
            <a:xfrm>
              <a:off x="1295400" y="4240213"/>
              <a:ext cx="67056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32" name="Object 2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81767020"/>
                </p:ext>
              </p:extLst>
            </p:nvPr>
          </p:nvGraphicFramePr>
          <p:xfrm>
            <a:off x="5648919" y="3321051"/>
            <a:ext cx="1131887" cy="6191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006" name="Równanie" r:id="rId8" imgW="419040" imgH="228600" progId="Equation.3">
                    <p:embed/>
                  </p:oleObj>
                </mc:Choice>
                <mc:Fallback>
                  <p:oleObj name="Równanie" r:id="rId8" imgW="41904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648919" y="3321051"/>
                          <a:ext cx="1131887" cy="61912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3" name="Line 28"/>
            <p:cNvSpPr>
              <a:spLocks noChangeShapeType="1"/>
            </p:cNvSpPr>
            <p:nvPr/>
          </p:nvSpPr>
          <p:spPr bwMode="auto">
            <a:xfrm>
              <a:off x="4314825" y="2725738"/>
              <a:ext cx="0" cy="152400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" name="Line 29"/>
            <p:cNvSpPr>
              <a:spLocks noChangeShapeType="1"/>
            </p:cNvSpPr>
            <p:nvPr/>
          </p:nvSpPr>
          <p:spPr bwMode="auto">
            <a:xfrm>
              <a:off x="3000375" y="2716213"/>
              <a:ext cx="0" cy="152400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" name="Line 30"/>
            <p:cNvSpPr>
              <a:spLocks noChangeShapeType="1"/>
            </p:cNvSpPr>
            <p:nvPr/>
          </p:nvSpPr>
          <p:spPr bwMode="auto">
            <a:xfrm>
              <a:off x="6896100" y="2716213"/>
              <a:ext cx="0" cy="152400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6" name="Line 31"/>
            <p:cNvSpPr>
              <a:spLocks noChangeShapeType="1"/>
            </p:cNvSpPr>
            <p:nvPr/>
          </p:nvSpPr>
          <p:spPr bwMode="auto">
            <a:xfrm>
              <a:off x="5591175" y="2725738"/>
              <a:ext cx="0" cy="152400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" name="Line 32"/>
            <p:cNvSpPr>
              <a:spLocks noChangeShapeType="1"/>
            </p:cNvSpPr>
            <p:nvPr/>
          </p:nvSpPr>
          <p:spPr bwMode="auto">
            <a:xfrm flipV="1">
              <a:off x="3000375" y="4230688"/>
              <a:ext cx="476250" cy="619125"/>
            </a:xfrm>
            <a:prstGeom prst="line">
              <a:avLst/>
            </a:prstGeom>
            <a:noFill/>
            <a:ln w="28575">
              <a:solidFill>
                <a:srgbClr val="66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8" name="Line 33"/>
            <p:cNvSpPr>
              <a:spLocks noChangeShapeType="1"/>
            </p:cNvSpPr>
            <p:nvPr/>
          </p:nvSpPr>
          <p:spPr bwMode="auto">
            <a:xfrm flipH="1" flipV="1">
              <a:off x="4314825" y="4249738"/>
              <a:ext cx="476250" cy="619125"/>
            </a:xfrm>
            <a:prstGeom prst="line">
              <a:avLst/>
            </a:prstGeom>
            <a:noFill/>
            <a:ln w="28575">
              <a:solidFill>
                <a:srgbClr val="66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39" name="Object 3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69751489"/>
                </p:ext>
              </p:extLst>
            </p:nvPr>
          </p:nvGraphicFramePr>
          <p:xfrm>
            <a:off x="3294063" y="4556125"/>
            <a:ext cx="361950" cy="4333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007" name="Równanie" r:id="rId10" imgW="190440" imgH="228600" progId="Equation.3">
                    <p:embed/>
                  </p:oleObj>
                </mc:Choice>
                <mc:Fallback>
                  <p:oleObj name="Równanie" r:id="rId10" imgW="19044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94063" y="4556125"/>
                          <a:ext cx="361950" cy="4333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0" name="Object 3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69505572"/>
                </p:ext>
              </p:extLst>
            </p:nvPr>
          </p:nvGraphicFramePr>
          <p:xfrm>
            <a:off x="4924425" y="4545013"/>
            <a:ext cx="361950" cy="431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008" name="Równanie" r:id="rId12" imgW="190440" imgH="228600" progId="Equation.3">
                    <p:embed/>
                  </p:oleObj>
                </mc:Choice>
                <mc:Fallback>
                  <p:oleObj name="Równanie" r:id="rId12" imgW="19044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924425" y="4545013"/>
                          <a:ext cx="361950" cy="4318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1" name="Object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69596640"/>
                </p:ext>
              </p:extLst>
            </p:nvPr>
          </p:nvGraphicFramePr>
          <p:xfrm>
            <a:off x="2486025" y="2190090"/>
            <a:ext cx="1028700" cy="584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009" name="Równanie" r:id="rId14" imgW="380880" imgH="215640" progId="Equation.3">
                    <p:embed/>
                  </p:oleObj>
                </mc:Choice>
                <mc:Fallback>
                  <p:oleObj name="Równanie" r:id="rId14" imgW="38088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86025" y="2190090"/>
                          <a:ext cx="1028700" cy="5842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42" name="Freeform 27"/>
          <p:cNvSpPr>
            <a:spLocks/>
          </p:cNvSpPr>
          <p:nvPr/>
        </p:nvSpPr>
        <p:spPr bwMode="auto">
          <a:xfrm>
            <a:off x="2533651" y="2921461"/>
            <a:ext cx="990600" cy="1295400"/>
          </a:xfrm>
          <a:custGeom>
            <a:avLst/>
            <a:gdLst>
              <a:gd name="T0" fmla="*/ 0 w 576"/>
              <a:gd name="T1" fmla="*/ 2147483647 h 816"/>
              <a:gd name="T2" fmla="*/ 0 w 576"/>
              <a:gd name="T3" fmla="*/ 0 h 816"/>
              <a:gd name="T4" fmla="*/ 2147483647 w 576"/>
              <a:gd name="T5" fmla="*/ 0 h 816"/>
              <a:gd name="T6" fmla="*/ 2147483647 w 576"/>
              <a:gd name="T7" fmla="*/ 2147483647 h 816"/>
              <a:gd name="T8" fmla="*/ 0 60000 65536"/>
              <a:gd name="T9" fmla="*/ 0 60000 65536"/>
              <a:gd name="T10" fmla="*/ 0 60000 65536"/>
              <a:gd name="T11" fmla="*/ 0 60000 65536"/>
              <a:gd name="T12" fmla="*/ 0 w 576"/>
              <a:gd name="T13" fmla="*/ 0 h 816"/>
              <a:gd name="T14" fmla="*/ 576 w 576"/>
              <a:gd name="T15" fmla="*/ 816 h 81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" h="816">
                <a:moveTo>
                  <a:pt x="0" y="816"/>
                </a:moveTo>
                <a:lnTo>
                  <a:pt x="0" y="0"/>
                </a:lnTo>
                <a:lnTo>
                  <a:pt x="576" y="0"/>
                </a:lnTo>
                <a:lnTo>
                  <a:pt x="576" y="816"/>
                </a:lnTo>
              </a:path>
            </a:pathLst>
          </a:custGeom>
          <a:noFill/>
          <a:ln w="38100" cap="flat" cmpd="sng">
            <a:solidFill>
              <a:srgbClr val="0066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3" name="Text Box 30"/>
          <p:cNvSpPr txBox="1">
            <a:spLocks noChangeArrowheads="1"/>
          </p:cNvSpPr>
          <p:nvPr/>
        </p:nvSpPr>
        <p:spPr bwMode="auto">
          <a:xfrm>
            <a:off x="626824" y="2236788"/>
            <a:ext cx="1165704" cy="64633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pl-PL" sz="1800" b="1" dirty="0" err="1" smtClean="0">
                <a:solidFill>
                  <a:srgbClr val="006600"/>
                </a:solidFill>
              </a:rPr>
              <a:t>Ideal</a:t>
            </a:r>
            <a:r>
              <a:rPr lang="pl-PL" sz="1800" b="1" dirty="0" smtClean="0">
                <a:solidFill>
                  <a:srgbClr val="006600"/>
                </a:solidFill>
              </a:rPr>
              <a:t> </a:t>
            </a:r>
            <a:r>
              <a:rPr lang="pl-PL" sz="1800" b="1" dirty="0" err="1" smtClean="0">
                <a:solidFill>
                  <a:srgbClr val="006600"/>
                </a:solidFill>
              </a:rPr>
              <a:t>low</a:t>
            </a:r>
            <a:r>
              <a:rPr lang="pl-PL" sz="1800" b="1" dirty="0" smtClean="0">
                <a:solidFill>
                  <a:srgbClr val="006600"/>
                </a:solidFill>
              </a:rPr>
              <a:t>-</a:t>
            </a:r>
            <a:br>
              <a:rPr lang="pl-PL" sz="1800" b="1" dirty="0" smtClean="0">
                <a:solidFill>
                  <a:srgbClr val="006600"/>
                </a:solidFill>
              </a:rPr>
            </a:br>
            <a:r>
              <a:rPr lang="pl-PL" sz="1800" b="1" dirty="0" smtClean="0">
                <a:solidFill>
                  <a:srgbClr val="006600"/>
                </a:solidFill>
              </a:rPr>
              <a:t>pass </a:t>
            </a:r>
            <a:r>
              <a:rPr lang="pl-PL" sz="1800" b="1" dirty="0" err="1" smtClean="0">
                <a:solidFill>
                  <a:srgbClr val="006600"/>
                </a:solidFill>
              </a:rPr>
              <a:t>filter</a:t>
            </a:r>
            <a:endParaRPr lang="pl-PL" sz="1800" b="1" dirty="0">
              <a:solidFill>
                <a:srgbClr val="006600"/>
              </a:solidFill>
            </a:endParaRPr>
          </a:p>
        </p:txBody>
      </p:sp>
      <p:cxnSp>
        <p:nvCxnSpPr>
          <p:cNvPr id="44" name="Łącznik prosty ze strzałką 53"/>
          <p:cNvCxnSpPr>
            <a:cxnSpLocks noChangeShapeType="1"/>
            <a:stCxn id="43" idx="3"/>
          </p:cNvCxnSpPr>
          <p:nvPr/>
        </p:nvCxnSpPr>
        <p:spPr bwMode="auto">
          <a:xfrm>
            <a:off x="1792528" y="2559954"/>
            <a:ext cx="744297" cy="284846"/>
          </a:xfrm>
          <a:prstGeom prst="straightConnector1">
            <a:avLst/>
          </a:prstGeom>
          <a:noFill/>
          <a:ln w="31750" algn="ctr">
            <a:solidFill>
              <a:srgbClr val="006600"/>
            </a:solidFill>
            <a:round/>
            <a:headEnd/>
            <a:tailEnd type="arrow" w="med" len="med"/>
          </a:ln>
        </p:spPr>
      </p:cxnSp>
      <p:sp>
        <p:nvSpPr>
          <p:cNvPr id="45" name="Text Box 21"/>
          <p:cNvSpPr txBox="1">
            <a:spLocks noChangeArrowheads="1"/>
          </p:cNvSpPr>
          <p:nvPr/>
        </p:nvSpPr>
        <p:spPr bwMode="auto">
          <a:xfrm>
            <a:off x="935037" y="5050246"/>
            <a:ext cx="8208963" cy="1569660"/>
          </a:xfrm>
          <a:prstGeom prst="rect">
            <a:avLst/>
          </a:prstGeom>
          <a:solidFill>
            <a:srgbClr val="FF9966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pl-PL" b="1" dirty="0" err="1"/>
              <a:t>Sampling</a:t>
            </a:r>
            <a:r>
              <a:rPr lang="pl-PL" b="1" dirty="0"/>
              <a:t> the </a:t>
            </a:r>
            <a:r>
              <a:rPr lang="pl-PL" b="1" dirty="0" err="1"/>
              <a:t>lowpass</a:t>
            </a:r>
            <a:r>
              <a:rPr lang="pl-PL" b="1" dirty="0"/>
              <a:t> </a:t>
            </a:r>
            <a:r>
              <a:rPr lang="pl-PL" b="1" dirty="0" err="1"/>
              <a:t>signal</a:t>
            </a:r>
            <a:r>
              <a:rPr lang="pl-PL" b="1" dirty="0"/>
              <a:t> </a:t>
            </a:r>
            <a:r>
              <a:rPr lang="pl-PL" b="1" dirty="0" err="1"/>
              <a:t>at</a:t>
            </a:r>
            <a:r>
              <a:rPr lang="pl-PL" b="1" dirty="0"/>
              <a:t> a </a:t>
            </a:r>
            <a:r>
              <a:rPr lang="pl-PL" b="1" dirty="0" err="1"/>
              <a:t>frequency</a:t>
            </a:r>
            <a:r>
              <a:rPr lang="pl-PL" b="1" dirty="0"/>
              <a:t> </a:t>
            </a:r>
            <a:r>
              <a:rPr lang="pl-PL" b="1" dirty="0" err="1" smtClean="0"/>
              <a:t>higher</a:t>
            </a:r>
            <a:r>
              <a:rPr lang="pl-PL" b="1" dirty="0" smtClean="0"/>
              <a:t> </a:t>
            </a:r>
            <a:r>
              <a:rPr lang="pl-PL" b="1" dirty="0" err="1" smtClean="0"/>
              <a:t>than</a:t>
            </a:r>
            <a:r>
              <a:rPr lang="pl-PL" b="1" dirty="0" smtClean="0"/>
              <a:t> </a:t>
            </a:r>
            <a:r>
              <a:rPr lang="pl-PL" b="1" dirty="0" smtClean="0"/>
              <a:t>the </a:t>
            </a:r>
            <a:r>
              <a:rPr lang="pl-PL" b="1" dirty="0" err="1" smtClean="0"/>
              <a:t>doubled</a:t>
            </a:r>
            <a:r>
              <a:rPr lang="pl-PL" b="1" dirty="0" smtClean="0"/>
              <a:t> </a:t>
            </a:r>
            <a:r>
              <a:rPr lang="pl-PL" b="1" dirty="0" err="1" smtClean="0"/>
              <a:t>signal</a:t>
            </a:r>
            <a:r>
              <a:rPr lang="pl-PL" b="1" dirty="0" smtClean="0"/>
              <a:t> </a:t>
            </a:r>
            <a:r>
              <a:rPr lang="pl-PL" b="1" dirty="0" err="1" smtClean="0"/>
              <a:t>bandwidth</a:t>
            </a:r>
            <a:r>
              <a:rPr lang="pl-PL" b="1" dirty="0" smtClean="0"/>
              <a:t> </a:t>
            </a:r>
            <a:r>
              <a:rPr lang="pl-PL" b="1" dirty="0" err="1"/>
              <a:t>makes</a:t>
            </a:r>
            <a:r>
              <a:rPr lang="pl-PL" b="1" dirty="0"/>
              <a:t> </a:t>
            </a:r>
            <a:r>
              <a:rPr lang="pl-PL" b="1" dirty="0" err="1"/>
              <a:t>possible</a:t>
            </a:r>
            <a:r>
              <a:rPr lang="pl-PL" b="1" dirty="0"/>
              <a:t> to </a:t>
            </a:r>
            <a:r>
              <a:rPr lang="pl-PL" b="1" dirty="0" err="1"/>
              <a:t>recover</a:t>
            </a:r>
            <a:r>
              <a:rPr lang="pl-PL" b="1" dirty="0"/>
              <a:t> </a:t>
            </a:r>
            <a:r>
              <a:rPr lang="pl-PL" b="1" dirty="0" err="1"/>
              <a:t>signal</a:t>
            </a:r>
            <a:r>
              <a:rPr lang="pl-PL" b="1" dirty="0"/>
              <a:t> from </a:t>
            </a:r>
            <a:r>
              <a:rPr lang="pl-PL" b="1" dirty="0" err="1"/>
              <a:t>its</a:t>
            </a:r>
            <a:r>
              <a:rPr lang="pl-PL" b="1" dirty="0"/>
              <a:t> </a:t>
            </a:r>
            <a:r>
              <a:rPr lang="pl-PL" b="1" dirty="0" err="1" smtClean="0"/>
              <a:t>samples</a:t>
            </a:r>
            <a:r>
              <a:rPr lang="pl-PL" b="1" dirty="0"/>
              <a:t> </a:t>
            </a:r>
            <a:r>
              <a:rPr lang="pl-PL" b="1" dirty="0" smtClean="0"/>
              <a:t>(</a:t>
            </a:r>
            <a:r>
              <a:rPr lang="pl-PL" b="1" dirty="0" err="1" smtClean="0"/>
              <a:t>while</a:t>
            </a:r>
            <a:r>
              <a:rPr lang="pl-PL" b="1" dirty="0" smtClean="0"/>
              <a:t> </a:t>
            </a:r>
            <a:r>
              <a:rPr lang="pl-PL" b="1" dirty="0" err="1" smtClean="0"/>
              <a:t>providing</a:t>
            </a:r>
            <a:r>
              <a:rPr lang="pl-PL" b="1" dirty="0"/>
              <a:t> </a:t>
            </a:r>
            <a:r>
              <a:rPr lang="pl-PL" b="1" dirty="0" err="1" smtClean="0"/>
              <a:t>frequency</a:t>
            </a:r>
            <a:r>
              <a:rPr lang="pl-PL" b="1" dirty="0" smtClean="0"/>
              <a:t> </a:t>
            </a:r>
            <a:r>
              <a:rPr lang="pl-PL" b="1" dirty="0" err="1" smtClean="0"/>
              <a:t>separation</a:t>
            </a:r>
            <a:r>
              <a:rPr lang="pl-PL" b="1" dirty="0" smtClean="0"/>
              <a:t> </a:t>
            </a:r>
            <a:r>
              <a:rPr lang="pl-PL" b="1" dirty="0" err="1" smtClean="0"/>
              <a:t>gaps</a:t>
            </a:r>
            <a:r>
              <a:rPr lang="pl-PL" b="1" dirty="0" smtClean="0"/>
              <a:t> of </a:t>
            </a:r>
            <a:r>
              <a:rPr lang="pl-PL" b="1" dirty="0" smtClean="0"/>
              <a:t>spectrum </a:t>
            </a:r>
            <a:r>
              <a:rPr lang="pl-PL" b="1" dirty="0" err="1" smtClean="0"/>
              <a:t>sidelobes</a:t>
            </a:r>
            <a:r>
              <a:rPr lang="pl-PL" b="1" dirty="0" smtClean="0"/>
              <a:t>).</a:t>
            </a:r>
            <a:endParaRPr lang="pl-PL" b="1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69F42-FA15-47B6-A8A8-C595FCD6C4FD}" type="slidenum">
              <a:rPr lang="pl-PL" smtClean="0"/>
              <a:pPr>
                <a:defRPr/>
              </a:pPr>
              <a:t>19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942110" y="-235303"/>
            <a:ext cx="7772400" cy="1143000"/>
          </a:xfrm>
        </p:spPr>
        <p:txBody>
          <a:bodyPr/>
          <a:lstStyle/>
          <a:p>
            <a:r>
              <a:rPr lang="pl-PL" b="1" dirty="0" err="1" smtClean="0">
                <a:latin typeface="Comic Sans MS" pitchFamily="66" charset="0"/>
              </a:rPr>
              <a:t>Decomposition</a:t>
            </a:r>
            <a:r>
              <a:rPr lang="pl-PL" b="1" dirty="0" smtClean="0">
                <a:latin typeface="Comic Sans MS" pitchFamily="66" charset="0"/>
              </a:rPr>
              <a:t> of a </a:t>
            </a:r>
            <a:r>
              <a:rPr lang="pl-PL" b="1" dirty="0" err="1" smtClean="0">
                <a:latin typeface="Comic Sans MS" pitchFamily="66" charset="0"/>
              </a:rPr>
              <a:t>signal</a:t>
            </a:r>
            <a:endParaRPr lang="pl-PL" b="1" dirty="0" smtClean="0"/>
          </a:p>
        </p:txBody>
      </p:sp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2" name="Grupa 1"/>
          <p:cNvGrpSpPr/>
          <p:nvPr/>
        </p:nvGrpSpPr>
        <p:grpSpPr>
          <a:xfrm>
            <a:off x="469900" y="383512"/>
            <a:ext cx="8263245" cy="1950978"/>
            <a:chOff x="644598" y="1121072"/>
            <a:chExt cx="8263245" cy="1950978"/>
          </a:xfrm>
        </p:grpSpPr>
        <p:sp>
          <p:nvSpPr>
            <p:cNvPr id="5" name="Rectangle 2"/>
            <p:cNvSpPr>
              <a:spLocks noChangeArrowheads="1"/>
            </p:cNvSpPr>
            <p:nvPr/>
          </p:nvSpPr>
          <p:spPr bwMode="auto">
            <a:xfrm>
              <a:off x="1135443" y="1121072"/>
              <a:ext cx="7772400" cy="1143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 anchor="ctr"/>
            <a:lstStyle/>
            <a:p>
              <a:r>
                <a:rPr lang="pl-PL" sz="2800" b="1" dirty="0" err="1">
                  <a:latin typeface="Comic Sans MS" pitchFamily="66" charset="0"/>
                </a:rPr>
                <a:t>Exponential</a:t>
              </a:r>
              <a:r>
                <a:rPr lang="pl-PL" sz="2800" b="1" dirty="0">
                  <a:latin typeface="Comic Sans MS" pitchFamily="66" charset="0"/>
                </a:rPr>
                <a:t> Fourier </a:t>
              </a:r>
              <a:r>
                <a:rPr lang="pl-PL" sz="2800" b="1" dirty="0" err="1">
                  <a:latin typeface="Comic Sans MS" pitchFamily="66" charset="0"/>
                </a:rPr>
                <a:t>series</a:t>
              </a:r>
              <a:endParaRPr lang="pl-PL" sz="2800" b="1" dirty="0">
                <a:latin typeface="Comic Sans MS CE" charset="-18"/>
              </a:endParaRPr>
            </a:p>
          </p:txBody>
        </p:sp>
        <p:graphicFrame>
          <p:nvGraphicFramePr>
            <p:cNvPr id="6" name="Object 1024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190289050"/>
                </p:ext>
              </p:extLst>
            </p:nvPr>
          </p:nvGraphicFramePr>
          <p:xfrm>
            <a:off x="644598" y="2001210"/>
            <a:ext cx="8134548" cy="10708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4945" name="Equation" r:id="rId4" imgW="2984400" imgH="431640" progId="Equation.3">
                    <p:embed/>
                  </p:oleObj>
                </mc:Choice>
                <mc:Fallback>
                  <p:oleObj name="Equation" r:id="rId4" imgW="2984400" imgH="431640" progId="Equation.3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44598" y="2001210"/>
                          <a:ext cx="8134548" cy="1070840"/>
                        </a:xfrm>
                        <a:prstGeom prst="rect">
                          <a:avLst/>
                        </a:prstGeom>
                        <a:solidFill>
                          <a:srgbClr val="99FFCC"/>
                        </a:solidFill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5" name="Grupa 24"/>
          <p:cNvGrpSpPr/>
          <p:nvPr/>
        </p:nvGrpSpPr>
        <p:grpSpPr>
          <a:xfrm>
            <a:off x="469900" y="2364517"/>
            <a:ext cx="8549135" cy="4244890"/>
            <a:chOff x="469900" y="2364517"/>
            <a:chExt cx="8549135" cy="4244890"/>
          </a:xfrm>
        </p:grpSpPr>
        <p:grpSp>
          <p:nvGrpSpPr>
            <p:cNvPr id="22" name="Grupa 21"/>
            <p:cNvGrpSpPr/>
            <p:nvPr/>
          </p:nvGrpSpPr>
          <p:grpSpPr>
            <a:xfrm>
              <a:off x="469900" y="2364517"/>
              <a:ext cx="8549135" cy="4244890"/>
              <a:chOff x="469900" y="2364517"/>
              <a:chExt cx="8549135" cy="4244890"/>
            </a:xfrm>
          </p:grpSpPr>
          <p:grpSp>
            <p:nvGrpSpPr>
              <p:cNvPr id="20" name="Grupa 19"/>
              <p:cNvGrpSpPr/>
              <p:nvPr/>
            </p:nvGrpSpPr>
            <p:grpSpPr>
              <a:xfrm>
                <a:off x="469900" y="2364517"/>
                <a:ext cx="8549135" cy="3569402"/>
                <a:chOff x="469900" y="2364517"/>
                <a:chExt cx="8549135" cy="3569402"/>
              </a:xfrm>
            </p:grpSpPr>
            <p:sp>
              <p:nvSpPr>
                <p:cNvPr id="7" name="Rectangle 2"/>
                <p:cNvSpPr>
                  <a:spLocks noChangeArrowheads="1"/>
                </p:cNvSpPr>
                <p:nvPr/>
              </p:nvSpPr>
              <p:spPr bwMode="auto">
                <a:xfrm>
                  <a:off x="997937" y="2364517"/>
                  <a:ext cx="7488832" cy="11430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92075" tIns="46038" rIns="92075" bIns="46038" anchor="ctr"/>
                <a:lstStyle/>
                <a:p>
                  <a:r>
                    <a:rPr lang="pl-PL" sz="2800" b="1" dirty="0" err="1" smtClean="0">
                      <a:latin typeface="Comic Sans MS" pitchFamily="66" charset="0"/>
                    </a:rPr>
                    <a:t>Maybe</a:t>
                  </a:r>
                  <a:r>
                    <a:rPr lang="pl-PL" sz="2800" b="1" dirty="0" smtClean="0">
                      <a:latin typeface="Comic Sans MS" pitchFamily="66" charset="0"/>
                    </a:rPr>
                    <a:t> </a:t>
                  </a:r>
                  <a:r>
                    <a:rPr lang="pl-PL" sz="2800" b="1" dirty="0" err="1" smtClean="0">
                      <a:latin typeface="Comic Sans MS" pitchFamily="66" charset="0"/>
                    </a:rPr>
                    <a:t>samples</a:t>
                  </a:r>
                  <a:r>
                    <a:rPr lang="pl-PL" sz="2800" b="1" dirty="0" smtClean="0">
                      <a:latin typeface="Comic Sans MS" pitchFamily="66" charset="0"/>
                    </a:rPr>
                    <a:t> of a </a:t>
                  </a:r>
                  <a:r>
                    <a:rPr lang="pl-PL" sz="2800" b="1" dirty="0" err="1" smtClean="0">
                      <a:latin typeface="Comic Sans MS" pitchFamily="66" charset="0"/>
                    </a:rPr>
                    <a:t>signal</a:t>
                  </a:r>
                  <a:r>
                    <a:rPr lang="pl-PL" sz="2800" b="1" dirty="0" smtClean="0">
                      <a:latin typeface="Comic Sans MS" pitchFamily="66" charset="0"/>
                    </a:rPr>
                    <a:t> </a:t>
                  </a:r>
                  <a:r>
                    <a:rPr lang="pl-PL" sz="2800" b="1" dirty="0" err="1" smtClean="0">
                      <a:latin typeface="Comic Sans MS" pitchFamily="66" charset="0"/>
                    </a:rPr>
                    <a:t>will</a:t>
                  </a:r>
                  <a:r>
                    <a:rPr lang="pl-PL" sz="2800" b="1" dirty="0" smtClean="0">
                      <a:latin typeface="Comic Sans MS" pitchFamily="66" charset="0"/>
                    </a:rPr>
                    <a:t> be </a:t>
                  </a:r>
                  <a:r>
                    <a:rPr lang="pl-PL" sz="2800" b="1" dirty="0" err="1" smtClean="0">
                      <a:latin typeface="Comic Sans MS" pitchFamily="66" charset="0"/>
                    </a:rPr>
                    <a:t>enough</a:t>
                  </a:r>
                  <a:r>
                    <a:rPr lang="pl-PL" sz="2800" b="1" dirty="0" smtClean="0">
                      <a:latin typeface="Comic Sans MS" pitchFamily="66" charset="0"/>
                    </a:rPr>
                    <a:t>?</a:t>
                  </a:r>
                  <a:endParaRPr lang="pl-PL" sz="2800" b="1" dirty="0">
                    <a:latin typeface="Comic Sans MS CE" charset="-18"/>
                  </a:endParaRPr>
                </a:p>
              </p:txBody>
            </p:sp>
            <p:grpSp>
              <p:nvGrpSpPr>
                <p:cNvPr id="8" name="Grupa 7"/>
                <p:cNvGrpSpPr/>
                <p:nvPr/>
              </p:nvGrpSpPr>
              <p:grpSpPr>
                <a:xfrm>
                  <a:off x="1169755" y="3303680"/>
                  <a:ext cx="4258349" cy="1864337"/>
                  <a:chOff x="1089025" y="3603625"/>
                  <a:chExt cx="2259013" cy="989013"/>
                </a:xfrm>
              </p:grpSpPr>
              <p:sp>
                <p:nvSpPr>
                  <p:cNvPr id="9" name="Line 4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692275" y="3744913"/>
                    <a:ext cx="0" cy="847725"/>
                  </a:xfrm>
                  <a:prstGeom prst="line">
                    <a:avLst/>
                  </a:prstGeom>
                  <a:noFill/>
                  <a:ln w="38100">
                    <a:solidFill>
                      <a:srgbClr val="0066FF"/>
                    </a:solidFill>
                    <a:round/>
                    <a:headEnd/>
                    <a:tailEnd type="stealth" w="med" len="med"/>
                  </a:ln>
                </p:spPr>
                <p:txBody>
                  <a:bodyPr/>
                  <a:lstStyle/>
                  <a:p>
                    <a:endParaRPr lang="pl-PL"/>
                  </a:p>
                </p:txBody>
              </p:sp>
              <p:sp>
                <p:nvSpPr>
                  <p:cNvPr id="10" name="Line 46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1416050" y="3914775"/>
                    <a:ext cx="3175" cy="677863"/>
                  </a:xfrm>
                  <a:prstGeom prst="line">
                    <a:avLst/>
                  </a:prstGeom>
                  <a:noFill/>
                  <a:ln w="38100">
                    <a:solidFill>
                      <a:srgbClr val="0066FF"/>
                    </a:solidFill>
                    <a:round/>
                    <a:headEnd/>
                    <a:tailEnd type="stealth" w="med" len="med"/>
                  </a:ln>
                </p:spPr>
                <p:txBody>
                  <a:bodyPr/>
                  <a:lstStyle/>
                  <a:p>
                    <a:endParaRPr lang="pl-PL"/>
                  </a:p>
                </p:txBody>
              </p:sp>
              <p:sp>
                <p:nvSpPr>
                  <p:cNvPr id="11" name="Line 4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513013" y="4198938"/>
                    <a:ext cx="0" cy="393700"/>
                  </a:xfrm>
                  <a:prstGeom prst="line">
                    <a:avLst/>
                  </a:prstGeom>
                  <a:noFill/>
                  <a:ln w="38100">
                    <a:solidFill>
                      <a:srgbClr val="0066FF"/>
                    </a:solidFill>
                    <a:round/>
                    <a:headEnd/>
                    <a:tailEnd type="stealth" w="med" len="med"/>
                  </a:ln>
                </p:spPr>
                <p:txBody>
                  <a:bodyPr/>
                  <a:lstStyle/>
                  <a:p>
                    <a:endParaRPr lang="pl-PL"/>
                  </a:p>
                </p:txBody>
              </p:sp>
              <p:sp>
                <p:nvSpPr>
                  <p:cNvPr id="12" name="Line 4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239963" y="4017963"/>
                    <a:ext cx="0" cy="574675"/>
                  </a:xfrm>
                  <a:prstGeom prst="line">
                    <a:avLst/>
                  </a:prstGeom>
                  <a:noFill/>
                  <a:ln w="38100">
                    <a:solidFill>
                      <a:srgbClr val="0066FF"/>
                    </a:solidFill>
                    <a:round/>
                    <a:headEnd/>
                    <a:tailEnd type="stealth" w="med" len="med"/>
                  </a:ln>
                </p:spPr>
                <p:txBody>
                  <a:bodyPr/>
                  <a:lstStyle/>
                  <a:p>
                    <a:endParaRPr lang="pl-PL"/>
                  </a:p>
                </p:txBody>
              </p:sp>
              <p:sp>
                <p:nvSpPr>
                  <p:cNvPr id="13" name="Line 49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2781300" y="4173538"/>
                    <a:ext cx="4763" cy="419100"/>
                  </a:xfrm>
                  <a:prstGeom prst="line">
                    <a:avLst/>
                  </a:prstGeom>
                  <a:noFill/>
                  <a:ln w="38100">
                    <a:solidFill>
                      <a:srgbClr val="0066FF"/>
                    </a:solidFill>
                    <a:round/>
                    <a:headEnd/>
                    <a:tailEnd type="stealth" w="med" len="med"/>
                  </a:ln>
                </p:spPr>
                <p:txBody>
                  <a:bodyPr/>
                  <a:lstStyle/>
                  <a:p>
                    <a:endParaRPr lang="pl-PL"/>
                  </a:p>
                </p:txBody>
              </p:sp>
              <p:sp>
                <p:nvSpPr>
                  <p:cNvPr id="14" name="Line 5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965325" y="3803650"/>
                    <a:ext cx="4763" cy="788988"/>
                  </a:xfrm>
                  <a:prstGeom prst="line">
                    <a:avLst/>
                  </a:prstGeom>
                  <a:noFill/>
                  <a:ln w="38100">
                    <a:solidFill>
                      <a:srgbClr val="0066FF"/>
                    </a:solidFill>
                    <a:round/>
                    <a:headEnd/>
                    <a:tailEnd type="stealth" w="med" len="med"/>
                  </a:ln>
                </p:spPr>
                <p:txBody>
                  <a:bodyPr/>
                  <a:lstStyle/>
                  <a:p>
                    <a:endParaRPr lang="pl-PL"/>
                  </a:p>
                </p:txBody>
              </p:sp>
              <p:sp>
                <p:nvSpPr>
                  <p:cNvPr id="15" name="Line 5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258888" y="3603625"/>
                    <a:ext cx="0" cy="989013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 type="stealth" w="med" len="med"/>
                  </a:ln>
                </p:spPr>
                <p:txBody>
                  <a:bodyPr/>
                  <a:lstStyle/>
                  <a:p>
                    <a:endParaRPr lang="pl-PL"/>
                  </a:p>
                </p:txBody>
              </p:sp>
              <p:sp>
                <p:nvSpPr>
                  <p:cNvPr id="16" name="Line 52"/>
                  <p:cNvSpPr>
                    <a:spLocks noChangeShapeType="1"/>
                  </p:cNvSpPr>
                  <p:nvPr/>
                </p:nvSpPr>
                <p:spPr bwMode="auto">
                  <a:xfrm>
                    <a:off x="1089025" y="4592638"/>
                    <a:ext cx="2259013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 type="stealth" w="med" len="med"/>
                  </a:ln>
                </p:spPr>
                <p:txBody>
                  <a:bodyPr/>
                  <a:lstStyle/>
                  <a:p>
                    <a:endParaRPr lang="pl-PL"/>
                  </a:p>
                </p:txBody>
              </p:sp>
              <p:sp>
                <p:nvSpPr>
                  <p:cNvPr id="17" name="Freeform 53"/>
                  <p:cNvSpPr>
                    <a:spLocks/>
                  </p:cNvSpPr>
                  <p:nvPr/>
                </p:nvSpPr>
                <p:spPr bwMode="auto">
                  <a:xfrm>
                    <a:off x="1089025" y="3744913"/>
                    <a:ext cx="2259013" cy="474663"/>
                  </a:xfrm>
                  <a:custGeom>
                    <a:avLst/>
                    <a:gdLst>
                      <a:gd name="T0" fmla="*/ 0 w 2406"/>
                      <a:gd name="T1" fmla="*/ 6 h 654"/>
                      <a:gd name="T2" fmla="*/ 33 w 2406"/>
                      <a:gd name="T3" fmla="*/ 0 h 654"/>
                      <a:gd name="T4" fmla="*/ 67 w 2406"/>
                      <a:gd name="T5" fmla="*/ 5 h 654"/>
                      <a:gd name="T6" fmla="*/ 103 w 2406"/>
                      <a:gd name="T7" fmla="*/ 1 h 654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2406"/>
                      <a:gd name="T13" fmla="*/ 0 h 654"/>
                      <a:gd name="T14" fmla="*/ 2406 w 2406"/>
                      <a:gd name="T15" fmla="*/ 654 h 654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406" h="654">
                        <a:moveTo>
                          <a:pt x="0" y="651"/>
                        </a:moveTo>
                        <a:cubicBezTo>
                          <a:pt x="253" y="328"/>
                          <a:pt x="506" y="6"/>
                          <a:pt x="768" y="3"/>
                        </a:cubicBezTo>
                        <a:cubicBezTo>
                          <a:pt x="1030" y="0"/>
                          <a:pt x="1299" y="612"/>
                          <a:pt x="1572" y="633"/>
                        </a:cubicBezTo>
                        <a:cubicBezTo>
                          <a:pt x="1845" y="654"/>
                          <a:pt x="2125" y="391"/>
                          <a:pt x="2406" y="129"/>
                        </a:cubicBezTo>
                      </a:path>
                    </a:pathLst>
                  </a:custGeom>
                  <a:noFill/>
                  <a:ln w="38100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l-PL"/>
                  </a:p>
                </p:txBody>
              </p:sp>
            </p:grpSp>
            <p:graphicFrame>
              <p:nvGraphicFramePr>
                <p:cNvPr id="18" name="Obiekt 17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455967495"/>
                    </p:ext>
                  </p:extLst>
                </p:nvPr>
              </p:nvGraphicFramePr>
              <p:xfrm>
                <a:off x="5062878" y="3680737"/>
                <a:ext cx="2596555" cy="336957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64946" name="Equation" r:id="rId6" imgW="1663560" imgH="215640" progId="Equation.3">
                        <p:embed/>
                      </p:oleObj>
                    </mc:Choice>
                    <mc:Fallback>
                      <p:oleObj name="Equation" r:id="rId6" imgW="1663560" imgH="215640" progId="Equation.3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7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5062878" y="3680737"/>
                              <a:ext cx="2596555" cy="336957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 w="19050">
                              <a:solidFill>
                                <a:srgbClr val="FF0000"/>
                              </a:solidFill>
                              <a:prstDash val="solid"/>
                            </a:ln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19" name="Obiekt 18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524642462"/>
                    </p:ext>
                  </p:extLst>
                </p:nvPr>
              </p:nvGraphicFramePr>
              <p:xfrm>
                <a:off x="4039968" y="4672236"/>
                <a:ext cx="3594297" cy="34916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64947" name="Equation" r:id="rId8" imgW="2222280" imgH="215640" progId="Equation.3">
                        <p:embed/>
                      </p:oleObj>
                    </mc:Choice>
                    <mc:Fallback>
                      <p:oleObj name="Equation" r:id="rId8" imgW="2222280" imgH="215640" progId="Equation.3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9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4039968" y="4672236"/>
                              <a:ext cx="3594297" cy="349160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 w="19050">
                              <a:solidFill>
                                <a:srgbClr val="0000CC"/>
                              </a:solidFill>
                            </a:ln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4" name="pole tekstowe 3"/>
                <p:cNvSpPr txBox="1"/>
                <p:nvPr/>
              </p:nvSpPr>
              <p:spPr>
                <a:xfrm>
                  <a:off x="469900" y="5410699"/>
                  <a:ext cx="8549135" cy="523220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pl-PL" sz="2800" b="1" dirty="0" err="1">
                      <a:latin typeface="Comic Sans MS" pitchFamily="66" charset="0"/>
                    </a:rPr>
                    <a:t>Kotielnikow</a:t>
                  </a:r>
                  <a:r>
                    <a:rPr lang="pl-PL" sz="2800" b="1" dirty="0">
                      <a:latin typeface="Comic Sans MS" pitchFamily="66" charset="0"/>
                    </a:rPr>
                    <a:t> – Shannon </a:t>
                  </a:r>
                  <a:r>
                    <a:rPr lang="pl-PL" sz="2800" b="1" dirty="0" err="1" smtClean="0">
                      <a:latin typeface="Comic Sans MS" pitchFamily="66" charset="0"/>
                    </a:rPr>
                    <a:t>series</a:t>
                  </a:r>
                  <a:r>
                    <a:rPr lang="pl-PL" sz="2800" b="1" dirty="0" smtClean="0">
                      <a:latin typeface="Comic Sans MS" pitchFamily="66" charset="0"/>
                    </a:rPr>
                    <a:t> (</a:t>
                  </a:r>
                  <a:r>
                    <a:rPr lang="pl-PL" sz="2800" b="1" dirty="0" err="1" smtClean="0">
                      <a:latin typeface="Comic Sans MS" pitchFamily="66" charset="0"/>
                    </a:rPr>
                    <a:t>sampling</a:t>
                  </a:r>
                  <a:r>
                    <a:rPr lang="pl-PL" sz="2800" b="1" dirty="0" smtClean="0">
                      <a:latin typeface="Comic Sans MS" pitchFamily="66" charset="0"/>
                    </a:rPr>
                    <a:t> </a:t>
                  </a:r>
                  <a:r>
                    <a:rPr lang="pl-PL" sz="2800" b="1" dirty="0" err="1" smtClean="0">
                      <a:latin typeface="Comic Sans MS" pitchFamily="66" charset="0"/>
                    </a:rPr>
                    <a:t>theorem</a:t>
                  </a:r>
                  <a:r>
                    <a:rPr lang="pl-PL" sz="2800" b="1" dirty="0" smtClean="0">
                      <a:latin typeface="Comic Sans MS" pitchFamily="66" charset="0"/>
                    </a:rPr>
                    <a:t>)</a:t>
                  </a:r>
                  <a:endParaRPr lang="pl-PL" sz="2800" b="1" dirty="0">
                    <a:latin typeface="Comic Sans MS" pitchFamily="66" charset="0"/>
                  </a:endParaRPr>
                </a:p>
              </p:txBody>
            </p:sp>
          </p:grpSp>
          <p:graphicFrame>
            <p:nvGraphicFramePr>
              <p:cNvPr id="24" name="Object 1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679661190"/>
                  </p:ext>
                </p:extLst>
              </p:nvPr>
            </p:nvGraphicFramePr>
            <p:xfrm>
              <a:off x="956095" y="5975995"/>
              <a:ext cx="5637213" cy="63341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64948" name="Equation" r:id="rId10" imgW="2603160" imgH="291960" progId="Equation.3">
                      <p:embed/>
                    </p:oleObj>
                  </mc:Choice>
                  <mc:Fallback>
                    <p:oleObj name="Equation" r:id="rId10" imgW="2603160" imgH="29196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1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956095" y="5975995"/>
                            <a:ext cx="5637213" cy="633412"/>
                          </a:xfrm>
                          <a:prstGeom prst="rect">
                            <a:avLst/>
                          </a:prstGeom>
                          <a:solidFill>
                            <a:srgbClr val="CC99FF">
                              <a:alpha val="50000"/>
                            </a:srgbClr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cxnSp>
          <p:nvCxnSpPr>
            <p:cNvPr id="26" name="Łącznik prosty ze strzałką 25"/>
            <p:cNvCxnSpPr/>
            <p:nvPr/>
          </p:nvCxnSpPr>
          <p:spPr bwMode="auto">
            <a:xfrm>
              <a:off x="2289988" y="4475897"/>
              <a:ext cx="531635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sp>
          <p:nvSpPr>
            <p:cNvPr id="27" name="pole tekstowe 26"/>
            <p:cNvSpPr txBox="1"/>
            <p:nvPr/>
          </p:nvSpPr>
          <p:spPr>
            <a:xfrm>
              <a:off x="2426967" y="4055441"/>
              <a:ext cx="37221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b="1" i="1" dirty="0" smtClean="0"/>
                <a:t>T</a:t>
              </a:r>
              <a:endParaRPr lang="pl-PL" b="1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079490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9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aphicFrame>
        <p:nvGraphicFramePr>
          <p:cNvPr id="23554" name="Object 10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9027535"/>
              </p:ext>
            </p:extLst>
          </p:nvPr>
        </p:nvGraphicFramePr>
        <p:xfrm>
          <a:off x="1152525" y="703505"/>
          <a:ext cx="4289425" cy="1000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006" name="Równanie" r:id="rId4" imgW="1688760" imgH="393480" progId="Equation.3">
                  <p:embed/>
                </p:oleObj>
              </mc:Choice>
              <mc:Fallback>
                <p:oleObj name="Równanie" r:id="rId4" imgW="1688760" imgH="393480" progId="Equation.3">
                  <p:embed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2525" y="703505"/>
                        <a:ext cx="4289425" cy="1000125"/>
                      </a:xfrm>
                      <a:prstGeom prst="rect">
                        <a:avLst/>
                      </a:prstGeom>
                      <a:solidFill>
                        <a:srgbClr val="FF99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55" name="Object 1025"/>
          <p:cNvGraphicFramePr>
            <a:graphicFrameLocks noChangeAspect="1"/>
          </p:cNvGraphicFramePr>
          <p:nvPr/>
        </p:nvGraphicFramePr>
        <p:xfrm>
          <a:off x="2730500" y="4535488"/>
          <a:ext cx="361950" cy="433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007" name="Równanie" r:id="rId6" imgW="190440" imgH="228600" progId="Equation.3">
                  <p:embed/>
                </p:oleObj>
              </mc:Choice>
              <mc:Fallback>
                <p:oleObj name="Równanie" r:id="rId6" imgW="190440" imgH="228600" progId="Equation.3">
                  <p:embed/>
                  <p:pic>
                    <p:nvPicPr>
                      <p:cNvPr id="0" name="Object 10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30500" y="4535488"/>
                        <a:ext cx="361950" cy="4333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60" name="Text Box 21"/>
          <p:cNvSpPr txBox="1">
            <a:spLocks noChangeArrowheads="1"/>
          </p:cNvSpPr>
          <p:nvPr/>
        </p:nvSpPr>
        <p:spPr bwMode="auto">
          <a:xfrm>
            <a:off x="923925" y="5229225"/>
            <a:ext cx="8208963" cy="1200329"/>
          </a:xfrm>
          <a:prstGeom prst="rect">
            <a:avLst/>
          </a:prstGeom>
          <a:solidFill>
            <a:srgbClr val="FF9966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pl-PL" b="1" dirty="0" err="1"/>
              <a:t>Sampling</a:t>
            </a:r>
            <a:r>
              <a:rPr lang="pl-PL" b="1" dirty="0"/>
              <a:t> the </a:t>
            </a:r>
            <a:r>
              <a:rPr lang="pl-PL" b="1" dirty="0" err="1"/>
              <a:t>lowpass</a:t>
            </a:r>
            <a:r>
              <a:rPr lang="pl-PL" b="1" dirty="0"/>
              <a:t> </a:t>
            </a:r>
            <a:r>
              <a:rPr lang="pl-PL" b="1" dirty="0" err="1"/>
              <a:t>signal</a:t>
            </a:r>
            <a:r>
              <a:rPr lang="pl-PL" b="1" dirty="0"/>
              <a:t> </a:t>
            </a:r>
            <a:r>
              <a:rPr lang="pl-PL" b="1" dirty="0" err="1"/>
              <a:t>at</a:t>
            </a:r>
            <a:r>
              <a:rPr lang="pl-PL" b="1" dirty="0"/>
              <a:t> a </a:t>
            </a:r>
            <a:r>
              <a:rPr lang="pl-PL" b="1" dirty="0" err="1"/>
              <a:t>frequency</a:t>
            </a:r>
            <a:r>
              <a:rPr lang="pl-PL" b="1" dirty="0"/>
              <a:t> </a:t>
            </a:r>
            <a:r>
              <a:rPr lang="pl-PL" b="1" dirty="0" smtClean="0"/>
              <a:t>less </a:t>
            </a:r>
            <a:r>
              <a:rPr lang="pl-PL" b="1" dirty="0" err="1" smtClean="0"/>
              <a:t>than</a:t>
            </a:r>
            <a:r>
              <a:rPr lang="pl-PL" b="1" dirty="0" smtClean="0"/>
              <a:t> </a:t>
            </a:r>
            <a:r>
              <a:rPr lang="pl-PL" b="1" dirty="0"/>
              <a:t>the </a:t>
            </a:r>
            <a:r>
              <a:rPr lang="pl-PL" b="1" dirty="0" err="1" smtClean="0"/>
              <a:t>doubled</a:t>
            </a:r>
            <a:r>
              <a:rPr lang="pl-PL" b="1" dirty="0" smtClean="0"/>
              <a:t> </a:t>
            </a:r>
            <a:r>
              <a:rPr lang="pl-PL" b="1" dirty="0" err="1" smtClean="0"/>
              <a:t>bandwidth</a:t>
            </a:r>
            <a:r>
              <a:rPr lang="pl-PL" b="1" dirty="0" smtClean="0"/>
              <a:t> </a:t>
            </a:r>
            <a:r>
              <a:rPr lang="pl-PL" b="1" dirty="0" err="1" smtClean="0"/>
              <a:t>introduces</a:t>
            </a:r>
            <a:r>
              <a:rPr lang="pl-PL" b="1" dirty="0" smtClean="0"/>
              <a:t> </a:t>
            </a:r>
            <a:r>
              <a:rPr lang="pl-PL" b="1" dirty="0" err="1" smtClean="0"/>
              <a:t>distortions</a:t>
            </a:r>
            <a:r>
              <a:rPr lang="pl-PL" b="1" dirty="0" smtClean="0"/>
              <a:t> </a:t>
            </a:r>
            <a:r>
              <a:rPr lang="pl-PL" b="1" dirty="0" err="1" smtClean="0"/>
              <a:t>because</a:t>
            </a:r>
            <a:r>
              <a:rPr lang="pl-PL" b="1" dirty="0" smtClean="0"/>
              <a:t> of </a:t>
            </a:r>
            <a:r>
              <a:rPr lang="pl-PL" b="1" dirty="0" err="1" smtClean="0"/>
              <a:t>over</a:t>
            </a:r>
            <a:r>
              <a:rPr lang="pl-PL" b="1" dirty="0" smtClean="0"/>
              <a:t>-</a:t>
            </a:r>
            <a:br>
              <a:rPr lang="pl-PL" b="1" dirty="0" smtClean="0"/>
            </a:br>
            <a:r>
              <a:rPr lang="pl-PL" b="1" dirty="0" err="1" smtClean="0"/>
              <a:t>lapping</a:t>
            </a:r>
            <a:r>
              <a:rPr lang="pl-PL" b="1" dirty="0" smtClean="0"/>
              <a:t> of spectrum </a:t>
            </a:r>
            <a:r>
              <a:rPr lang="pl-PL" b="1" dirty="0" err="1" smtClean="0"/>
              <a:t>sidelobes</a:t>
            </a:r>
            <a:r>
              <a:rPr lang="pl-PL" b="1" dirty="0" smtClean="0"/>
              <a:t> (spectrum </a:t>
            </a:r>
            <a:r>
              <a:rPr lang="pl-PL" b="1" dirty="0" err="1" smtClean="0"/>
              <a:t>leakage</a:t>
            </a:r>
            <a:r>
              <a:rPr lang="pl-PL" b="1" dirty="0" smtClean="0"/>
              <a:t>, </a:t>
            </a:r>
            <a:r>
              <a:rPr lang="pl-PL" b="1" dirty="0" err="1" smtClean="0"/>
              <a:t>aliasing</a:t>
            </a:r>
            <a:r>
              <a:rPr lang="pl-PL" b="1" dirty="0" smtClean="0"/>
              <a:t>).</a:t>
            </a:r>
            <a:endParaRPr lang="pl-PL" b="1" dirty="0"/>
          </a:p>
        </p:txBody>
      </p:sp>
      <p:sp>
        <p:nvSpPr>
          <p:cNvPr id="23561" name="Text Box 24"/>
          <p:cNvSpPr txBox="1">
            <a:spLocks noChangeArrowheads="1"/>
          </p:cNvSpPr>
          <p:nvPr/>
        </p:nvSpPr>
        <p:spPr bwMode="auto">
          <a:xfrm>
            <a:off x="4406900" y="4392613"/>
            <a:ext cx="2149475" cy="457200"/>
          </a:xfrm>
          <a:prstGeom prst="rect">
            <a:avLst/>
          </a:prstGeom>
          <a:solidFill>
            <a:srgbClr val="CCFF99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/>
              <a:t>undersampling</a:t>
            </a:r>
          </a:p>
        </p:txBody>
      </p:sp>
      <p:sp>
        <p:nvSpPr>
          <p:cNvPr id="23562" name="Rectangle 27"/>
          <p:cNvSpPr>
            <a:spLocks noChangeArrowheads="1"/>
          </p:cNvSpPr>
          <p:nvPr/>
        </p:nvSpPr>
        <p:spPr bwMode="auto">
          <a:xfrm>
            <a:off x="1173163" y="9525"/>
            <a:ext cx="77724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kumimoji="1" lang="pl-PL" sz="2800" b="1">
                <a:solidFill>
                  <a:srgbClr val="009900"/>
                </a:solidFill>
              </a:rPr>
              <a:t>Undersampling</a:t>
            </a:r>
          </a:p>
        </p:txBody>
      </p:sp>
      <p:grpSp>
        <p:nvGrpSpPr>
          <p:cNvPr id="23563" name="Group 31"/>
          <p:cNvGrpSpPr>
            <a:grpSpLocks/>
          </p:cNvGrpSpPr>
          <p:nvPr/>
        </p:nvGrpSpPr>
        <p:grpSpPr bwMode="auto">
          <a:xfrm>
            <a:off x="923925" y="2093913"/>
            <a:ext cx="6691313" cy="2873375"/>
            <a:chOff x="582" y="1319"/>
            <a:chExt cx="4215" cy="1810"/>
          </a:xfrm>
        </p:grpSpPr>
        <p:sp>
          <p:nvSpPr>
            <p:cNvPr id="23564" name="Freeform 32"/>
            <p:cNvSpPr>
              <a:spLocks/>
            </p:cNvSpPr>
            <p:nvPr/>
          </p:nvSpPr>
          <p:spPr bwMode="auto">
            <a:xfrm>
              <a:off x="1350" y="1855"/>
              <a:ext cx="624" cy="816"/>
            </a:xfrm>
            <a:custGeom>
              <a:avLst/>
              <a:gdLst>
                <a:gd name="T0" fmla="*/ 0 w 1056"/>
                <a:gd name="T1" fmla="*/ 816 h 816"/>
                <a:gd name="T2" fmla="*/ 22 w 1056"/>
                <a:gd name="T3" fmla="*/ 0 h 816"/>
                <a:gd name="T4" fmla="*/ 45 w 1056"/>
                <a:gd name="T5" fmla="*/ 816 h 816"/>
                <a:gd name="T6" fmla="*/ 0 60000 65536"/>
                <a:gd name="T7" fmla="*/ 0 60000 65536"/>
                <a:gd name="T8" fmla="*/ 0 60000 65536"/>
                <a:gd name="T9" fmla="*/ 0 w 1056"/>
                <a:gd name="T10" fmla="*/ 0 h 816"/>
                <a:gd name="T11" fmla="*/ 1056 w 1056"/>
                <a:gd name="T12" fmla="*/ 816 h 8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5" name="Freeform 33"/>
            <p:cNvSpPr>
              <a:spLocks/>
            </p:cNvSpPr>
            <p:nvPr/>
          </p:nvSpPr>
          <p:spPr bwMode="auto">
            <a:xfrm>
              <a:off x="1765" y="1849"/>
              <a:ext cx="624" cy="816"/>
            </a:xfrm>
            <a:custGeom>
              <a:avLst/>
              <a:gdLst>
                <a:gd name="T0" fmla="*/ 0 w 1056"/>
                <a:gd name="T1" fmla="*/ 816 h 816"/>
                <a:gd name="T2" fmla="*/ 22 w 1056"/>
                <a:gd name="T3" fmla="*/ 0 h 816"/>
                <a:gd name="T4" fmla="*/ 45 w 1056"/>
                <a:gd name="T5" fmla="*/ 816 h 816"/>
                <a:gd name="T6" fmla="*/ 0 60000 65536"/>
                <a:gd name="T7" fmla="*/ 0 60000 65536"/>
                <a:gd name="T8" fmla="*/ 0 60000 65536"/>
                <a:gd name="T9" fmla="*/ 0 w 1056"/>
                <a:gd name="T10" fmla="*/ 0 h 816"/>
                <a:gd name="T11" fmla="*/ 1056 w 1056"/>
                <a:gd name="T12" fmla="*/ 816 h 8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3333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6" name="Freeform 34"/>
            <p:cNvSpPr>
              <a:spLocks/>
            </p:cNvSpPr>
            <p:nvPr/>
          </p:nvSpPr>
          <p:spPr bwMode="auto">
            <a:xfrm>
              <a:off x="2682" y="1837"/>
              <a:ext cx="624" cy="816"/>
            </a:xfrm>
            <a:custGeom>
              <a:avLst/>
              <a:gdLst>
                <a:gd name="T0" fmla="*/ 0 w 1056"/>
                <a:gd name="T1" fmla="*/ 816 h 816"/>
                <a:gd name="T2" fmla="*/ 22 w 1056"/>
                <a:gd name="T3" fmla="*/ 0 h 816"/>
                <a:gd name="T4" fmla="*/ 45 w 1056"/>
                <a:gd name="T5" fmla="*/ 816 h 816"/>
                <a:gd name="T6" fmla="*/ 0 60000 65536"/>
                <a:gd name="T7" fmla="*/ 0 60000 65536"/>
                <a:gd name="T8" fmla="*/ 0 60000 65536"/>
                <a:gd name="T9" fmla="*/ 0 w 1056"/>
                <a:gd name="T10" fmla="*/ 0 h 816"/>
                <a:gd name="T11" fmla="*/ 1056 w 1056"/>
                <a:gd name="T12" fmla="*/ 816 h 8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3333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7" name="Freeform 35"/>
            <p:cNvSpPr>
              <a:spLocks/>
            </p:cNvSpPr>
            <p:nvPr/>
          </p:nvSpPr>
          <p:spPr bwMode="auto">
            <a:xfrm>
              <a:off x="2214" y="1843"/>
              <a:ext cx="624" cy="816"/>
            </a:xfrm>
            <a:custGeom>
              <a:avLst/>
              <a:gdLst>
                <a:gd name="T0" fmla="*/ 0 w 1056"/>
                <a:gd name="T1" fmla="*/ 816 h 816"/>
                <a:gd name="T2" fmla="*/ 22 w 1056"/>
                <a:gd name="T3" fmla="*/ 0 h 816"/>
                <a:gd name="T4" fmla="*/ 45 w 1056"/>
                <a:gd name="T5" fmla="*/ 816 h 816"/>
                <a:gd name="T6" fmla="*/ 0 60000 65536"/>
                <a:gd name="T7" fmla="*/ 0 60000 65536"/>
                <a:gd name="T8" fmla="*/ 0 60000 65536"/>
                <a:gd name="T9" fmla="*/ 0 w 1056"/>
                <a:gd name="T10" fmla="*/ 0 h 816"/>
                <a:gd name="T11" fmla="*/ 1056 w 1056"/>
                <a:gd name="T12" fmla="*/ 816 h 8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3333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8" name="Freeform 36"/>
            <p:cNvSpPr>
              <a:spLocks/>
            </p:cNvSpPr>
            <p:nvPr/>
          </p:nvSpPr>
          <p:spPr bwMode="auto">
            <a:xfrm>
              <a:off x="858" y="1843"/>
              <a:ext cx="624" cy="816"/>
            </a:xfrm>
            <a:custGeom>
              <a:avLst/>
              <a:gdLst>
                <a:gd name="T0" fmla="*/ 0 w 1056"/>
                <a:gd name="T1" fmla="*/ 816 h 816"/>
                <a:gd name="T2" fmla="*/ 22 w 1056"/>
                <a:gd name="T3" fmla="*/ 0 h 816"/>
                <a:gd name="T4" fmla="*/ 45 w 1056"/>
                <a:gd name="T5" fmla="*/ 816 h 816"/>
                <a:gd name="T6" fmla="*/ 0 60000 65536"/>
                <a:gd name="T7" fmla="*/ 0 60000 65536"/>
                <a:gd name="T8" fmla="*/ 0 60000 65536"/>
                <a:gd name="T9" fmla="*/ 0 w 1056"/>
                <a:gd name="T10" fmla="*/ 0 h 816"/>
                <a:gd name="T11" fmla="*/ 1056 w 1056"/>
                <a:gd name="T12" fmla="*/ 816 h 8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3333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9" name="Line 37"/>
            <p:cNvSpPr>
              <a:spLocks noChangeShapeType="1"/>
            </p:cNvSpPr>
            <p:nvPr/>
          </p:nvSpPr>
          <p:spPr bwMode="auto">
            <a:xfrm>
              <a:off x="582" y="2671"/>
              <a:ext cx="321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70" name="Line 38"/>
            <p:cNvSpPr>
              <a:spLocks noChangeShapeType="1"/>
            </p:cNvSpPr>
            <p:nvPr/>
          </p:nvSpPr>
          <p:spPr bwMode="auto">
            <a:xfrm>
              <a:off x="2083" y="1711"/>
              <a:ext cx="0" cy="96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71" name="Line 39"/>
            <p:cNvSpPr>
              <a:spLocks noChangeShapeType="1"/>
            </p:cNvSpPr>
            <p:nvPr/>
          </p:nvSpPr>
          <p:spPr bwMode="auto">
            <a:xfrm>
              <a:off x="1656" y="1711"/>
              <a:ext cx="0" cy="96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72" name="Line 40"/>
            <p:cNvSpPr>
              <a:spLocks noChangeShapeType="1"/>
            </p:cNvSpPr>
            <p:nvPr/>
          </p:nvSpPr>
          <p:spPr bwMode="auto">
            <a:xfrm>
              <a:off x="2994" y="1693"/>
              <a:ext cx="0" cy="96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73" name="Line 41"/>
            <p:cNvSpPr>
              <a:spLocks noChangeShapeType="1"/>
            </p:cNvSpPr>
            <p:nvPr/>
          </p:nvSpPr>
          <p:spPr bwMode="auto">
            <a:xfrm>
              <a:off x="2520" y="1705"/>
              <a:ext cx="0" cy="96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74" name="Line 42"/>
            <p:cNvSpPr>
              <a:spLocks noChangeShapeType="1"/>
            </p:cNvSpPr>
            <p:nvPr/>
          </p:nvSpPr>
          <p:spPr bwMode="auto">
            <a:xfrm flipV="1">
              <a:off x="1656" y="2665"/>
              <a:ext cx="300" cy="390"/>
            </a:xfrm>
            <a:prstGeom prst="line">
              <a:avLst/>
            </a:prstGeom>
            <a:noFill/>
            <a:ln w="28575">
              <a:solidFill>
                <a:srgbClr val="66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75" name="Line 43"/>
            <p:cNvSpPr>
              <a:spLocks noChangeShapeType="1"/>
            </p:cNvSpPr>
            <p:nvPr/>
          </p:nvSpPr>
          <p:spPr bwMode="auto">
            <a:xfrm flipH="1" flipV="1">
              <a:off x="2083" y="2671"/>
              <a:ext cx="300" cy="390"/>
            </a:xfrm>
            <a:prstGeom prst="line">
              <a:avLst/>
            </a:prstGeom>
            <a:noFill/>
            <a:ln w="28575">
              <a:solidFill>
                <a:srgbClr val="66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23557" name="Object 1027"/>
            <p:cNvGraphicFramePr>
              <a:graphicFrameLocks noChangeAspect="1"/>
            </p:cNvGraphicFramePr>
            <p:nvPr/>
          </p:nvGraphicFramePr>
          <p:xfrm>
            <a:off x="2383" y="2857"/>
            <a:ext cx="228" cy="2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008" name="Równanie" r:id="rId8" imgW="190440" imgH="228600" progId="Equation.3">
                    <p:embed/>
                  </p:oleObj>
                </mc:Choice>
                <mc:Fallback>
                  <p:oleObj name="Równanie" r:id="rId8" imgW="190440" imgH="228600" progId="Equation.3">
                    <p:embed/>
                    <p:pic>
                      <p:nvPicPr>
                        <p:cNvPr id="0" name="Object 102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83" y="2857"/>
                          <a:ext cx="228" cy="27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3576" name="Line 46"/>
            <p:cNvSpPr>
              <a:spLocks noChangeShapeType="1"/>
            </p:cNvSpPr>
            <p:nvPr/>
          </p:nvSpPr>
          <p:spPr bwMode="auto">
            <a:xfrm flipH="1">
              <a:off x="1834" y="1533"/>
              <a:ext cx="2108" cy="101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77" name="Text Box 47"/>
            <p:cNvSpPr txBox="1">
              <a:spLocks noChangeArrowheads="1"/>
            </p:cNvSpPr>
            <p:nvPr/>
          </p:nvSpPr>
          <p:spPr bwMode="auto">
            <a:xfrm>
              <a:off x="4052" y="1319"/>
              <a:ext cx="74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pl-PL" b="1" i="1"/>
                <a:t>aliasing</a:t>
              </a:r>
            </a:p>
          </p:txBody>
        </p:sp>
      </p:grpSp>
      <p:graphicFrame>
        <p:nvGraphicFramePr>
          <p:cNvPr id="27" name="Object 10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8493075"/>
              </p:ext>
            </p:extLst>
          </p:nvPr>
        </p:nvGraphicFramePr>
        <p:xfrm>
          <a:off x="7154863" y="1089523"/>
          <a:ext cx="1978025" cy="433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009" name="Równanie" r:id="rId10" imgW="1041120" imgH="228600" progId="Equation.3">
                  <p:embed/>
                </p:oleObj>
              </mc:Choice>
              <mc:Fallback>
                <p:oleObj name="Równanie" r:id="rId10" imgW="104112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54863" y="1089523"/>
                        <a:ext cx="1978025" cy="433388"/>
                      </a:xfrm>
                      <a:prstGeom prst="rect">
                        <a:avLst/>
                      </a:prstGeom>
                      <a:solidFill>
                        <a:srgbClr val="CCFF99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9752466"/>
              </p:ext>
            </p:extLst>
          </p:nvPr>
        </p:nvGraphicFramePr>
        <p:xfrm>
          <a:off x="4915693" y="3363912"/>
          <a:ext cx="1131887" cy="619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010" name="Równanie" r:id="rId12" imgW="419040" imgH="228600" progId="Equation.3">
                  <p:embed/>
                </p:oleObj>
              </mc:Choice>
              <mc:Fallback>
                <p:oleObj name="Równanie" r:id="rId12" imgW="4190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15693" y="3363912"/>
                        <a:ext cx="1131887" cy="6191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3442303"/>
              </p:ext>
            </p:extLst>
          </p:nvPr>
        </p:nvGraphicFramePr>
        <p:xfrm>
          <a:off x="2124075" y="2220120"/>
          <a:ext cx="1028700" cy="58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011" name="Równanie" r:id="rId14" imgW="380880" imgH="215640" progId="Equation.3">
                  <p:embed/>
                </p:oleObj>
              </mc:Choice>
              <mc:Fallback>
                <p:oleObj name="Równanie" r:id="rId14" imgW="38088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4075" y="2220120"/>
                        <a:ext cx="1028700" cy="584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Freeform 27"/>
          <p:cNvSpPr>
            <a:spLocks/>
          </p:cNvSpPr>
          <p:nvPr/>
        </p:nvSpPr>
        <p:spPr bwMode="auto">
          <a:xfrm>
            <a:off x="2161401" y="2921461"/>
            <a:ext cx="990600" cy="1295400"/>
          </a:xfrm>
          <a:custGeom>
            <a:avLst/>
            <a:gdLst>
              <a:gd name="T0" fmla="*/ 0 w 576"/>
              <a:gd name="T1" fmla="*/ 2147483647 h 816"/>
              <a:gd name="T2" fmla="*/ 0 w 576"/>
              <a:gd name="T3" fmla="*/ 0 h 816"/>
              <a:gd name="T4" fmla="*/ 2147483647 w 576"/>
              <a:gd name="T5" fmla="*/ 0 h 816"/>
              <a:gd name="T6" fmla="*/ 2147483647 w 576"/>
              <a:gd name="T7" fmla="*/ 2147483647 h 816"/>
              <a:gd name="T8" fmla="*/ 0 60000 65536"/>
              <a:gd name="T9" fmla="*/ 0 60000 65536"/>
              <a:gd name="T10" fmla="*/ 0 60000 65536"/>
              <a:gd name="T11" fmla="*/ 0 60000 65536"/>
              <a:gd name="T12" fmla="*/ 0 w 576"/>
              <a:gd name="T13" fmla="*/ 0 h 816"/>
              <a:gd name="T14" fmla="*/ 576 w 576"/>
              <a:gd name="T15" fmla="*/ 816 h 81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" h="816">
                <a:moveTo>
                  <a:pt x="0" y="816"/>
                </a:moveTo>
                <a:lnTo>
                  <a:pt x="0" y="0"/>
                </a:lnTo>
                <a:lnTo>
                  <a:pt x="576" y="0"/>
                </a:lnTo>
                <a:lnTo>
                  <a:pt x="576" y="816"/>
                </a:lnTo>
              </a:path>
            </a:pathLst>
          </a:custGeom>
          <a:noFill/>
          <a:ln w="38100" cap="flat" cmpd="sng">
            <a:solidFill>
              <a:srgbClr val="0066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1" name="Text Box 30"/>
          <p:cNvSpPr txBox="1">
            <a:spLocks noChangeArrowheads="1"/>
          </p:cNvSpPr>
          <p:nvPr/>
        </p:nvSpPr>
        <p:spPr bwMode="auto">
          <a:xfrm>
            <a:off x="626824" y="2236788"/>
            <a:ext cx="1165704" cy="64633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pl-PL" sz="1800" b="1" dirty="0" err="1" smtClean="0">
                <a:solidFill>
                  <a:srgbClr val="006600"/>
                </a:solidFill>
              </a:rPr>
              <a:t>Ideal</a:t>
            </a:r>
            <a:r>
              <a:rPr lang="pl-PL" sz="1800" b="1" dirty="0" smtClean="0">
                <a:solidFill>
                  <a:srgbClr val="006600"/>
                </a:solidFill>
              </a:rPr>
              <a:t> </a:t>
            </a:r>
            <a:r>
              <a:rPr lang="pl-PL" sz="1800" b="1" dirty="0" err="1" smtClean="0">
                <a:solidFill>
                  <a:srgbClr val="006600"/>
                </a:solidFill>
              </a:rPr>
              <a:t>low</a:t>
            </a:r>
            <a:r>
              <a:rPr lang="pl-PL" sz="1800" b="1" dirty="0" smtClean="0">
                <a:solidFill>
                  <a:srgbClr val="006600"/>
                </a:solidFill>
              </a:rPr>
              <a:t>-</a:t>
            </a:r>
            <a:br>
              <a:rPr lang="pl-PL" sz="1800" b="1" dirty="0" smtClean="0">
                <a:solidFill>
                  <a:srgbClr val="006600"/>
                </a:solidFill>
              </a:rPr>
            </a:br>
            <a:r>
              <a:rPr lang="pl-PL" sz="1800" b="1" dirty="0" smtClean="0">
                <a:solidFill>
                  <a:srgbClr val="006600"/>
                </a:solidFill>
              </a:rPr>
              <a:t>pass </a:t>
            </a:r>
            <a:r>
              <a:rPr lang="pl-PL" sz="1800" b="1" dirty="0" err="1" smtClean="0">
                <a:solidFill>
                  <a:srgbClr val="006600"/>
                </a:solidFill>
              </a:rPr>
              <a:t>filter</a:t>
            </a:r>
            <a:endParaRPr lang="pl-PL" sz="1800" b="1" dirty="0">
              <a:solidFill>
                <a:srgbClr val="006600"/>
              </a:solidFill>
            </a:endParaRPr>
          </a:p>
        </p:txBody>
      </p:sp>
      <p:cxnSp>
        <p:nvCxnSpPr>
          <p:cNvPr id="32" name="Łącznik prosty ze strzałką 53"/>
          <p:cNvCxnSpPr>
            <a:cxnSpLocks noChangeShapeType="1"/>
            <a:stCxn id="31" idx="3"/>
          </p:cNvCxnSpPr>
          <p:nvPr/>
        </p:nvCxnSpPr>
        <p:spPr bwMode="auto">
          <a:xfrm>
            <a:off x="1792528" y="2559954"/>
            <a:ext cx="744297" cy="284846"/>
          </a:xfrm>
          <a:prstGeom prst="straightConnector1">
            <a:avLst/>
          </a:prstGeom>
          <a:noFill/>
          <a:ln w="31750" algn="ctr">
            <a:solidFill>
              <a:srgbClr val="006600"/>
            </a:solidFill>
            <a:round/>
            <a:headEnd/>
            <a:tailEnd type="arrow" w="med" len="med"/>
          </a:ln>
        </p:spPr>
      </p:cxn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69F42-FA15-47B6-A8A8-C595FCD6C4FD}" type="slidenum">
              <a:rPr lang="pl-PL" smtClean="0"/>
              <a:pPr>
                <a:defRPr/>
              </a:pPr>
              <a:t>20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4" name="Text Box 2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24585" name="Group 82"/>
          <p:cNvGrpSpPr>
            <a:grpSpLocks/>
          </p:cNvGrpSpPr>
          <p:nvPr/>
        </p:nvGrpSpPr>
        <p:grpSpPr bwMode="auto">
          <a:xfrm>
            <a:off x="1828800" y="1100138"/>
            <a:ext cx="6705600" cy="2171700"/>
            <a:chOff x="1152" y="693"/>
            <a:chExt cx="4224" cy="1368"/>
          </a:xfrm>
        </p:grpSpPr>
        <p:sp>
          <p:nvSpPr>
            <p:cNvPr id="24615" name="Freeform 5"/>
            <p:cNvSpPr>
              <a:spLocks/>
            </p:cNvSpPr>
            <p:nvPr/>
          </p:nvSpPr>
          <p:spPr bwMode="auto">
            <a:xfrm>
              <a:off x="1920" y="849"/>
              <a:ext cx="624" cy="816"/>
            </a:xfrm>
            <a:custGeom>
              <a:avLst/>
              <a:gdLst>
                <a:gd name="T0" fmla="*/ 0 w 1056"/>
                <a:gd name="T1" fmla="*/ 816 h 816"/>
                <a:gd name="T2" fmla="*/ 22 w 1056"/>
                <a:gd name="T3" fmla="*/ 0 h 816"/>
                <a:gd name="T4" fmla="*/ 45 w 1056"/>
                <a:gd name="T5" fmla="*/ 816 h 816"/>
                <a:gd name="T6" fmla="*/ 0 60000 65536"/>
                <a:gd name="T7" fmla="*/ 0 60000 65536"/>
                <a:gd name="T8" fmla="*/ 0 60000 65536"/>
                <a:gd name="T9" fmla="*/ 0 w 1056"/>
                <a:gd name="T10" fmla="*/ 0 h 816"/>
                <a:gd name="T11" fmla="*/ 1056 w 1056"/>
                <a:gd name="T12" fmla="*/ 816 h 8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16" name="Freeform 6"/>
            <p:cNvSpPr>
              <a:spLocks/>
            </p:cNvSpPr>
            <p:nvPr/>
          </p:nvSpPr>
          <p:spPr bwMode="auto">
            <a:xfrm>
              <a:off x="2544" y="849"/>
              <a:ext cx="624" cy="816"/>
            </a:xfrm>
            <a:custGeom>
              <a:avLst/>
              <a:gdLst>
                <a:gd name="T0" fmla="*/ 0 w 1056"/>
                <a:gd name="T1" fmla="*/ 816 h 816"/>
                <a:gd name="T2" fmla="*/ 22 w 1056"/>
                <a:gd name="T3" fmla="*/ 0 h 816"/>
                <a:gd name="T4" fmla="*/ 45 w 1056"/>
                <a:gd name="T5" fmla="*/ 816 h 816"/>
                <a:gd name="T6" fmla="*/ 0 60000 65536"/>
                <a:gd name="T7" fmla="*/ 0 60000 65536"/>
                <a:gd name="T8" fmla="*/ 0 60000 65536"/>
                <a:gd name="T9" fmla="*/ 0 w 1056"/>
                <a:gd name="T10" fmla="*/ 0 h 816"/>
                <a:gd name="T11" fmla="*/ 1056 w 1056"/>
                <a:gd name="T12" fmla="*/ 816 h 8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3333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17" name="Freeform 7"/>
            <p:cNvSpPr>
              <a:spLocks/>
            </p:cNvSpPr>
            <p:nvPr/>
          </p:nvSpPr>
          <p:spPr bwMode="auto">
            <a:xfrm>
              <a:off x="3816" y="837"/>
              <a:ext cx="624" cy="816"/>
            </a:xfrm>
            <a:custGeom>
              <a:avLst/>
              <a:gdLst>
                <a:gd name="T0" fmla="*/ 0 w 1056"/>
                <a:gd name="T1" fmla="*/ 816 h 816"/>
                <a:gd name="T2" fmla="*/ 22 w 1056"/>
                <a:gd name="T3" fmla="*/ 0 h 816"/>
                <a:gd name="T4" fmla="*/ 45 w 1056"/>
                <a:gd name="T5" fmla="*/ 816 h 816"/>
                <a:gd name="T6" fmla="*/ 0 60000 65536"/>
                <a:gd name="T7" fmla="*/ 0 60000 65536"/>
                <a:gd name="T8" fmla="*/ 0 60000 65536"/>
                <a:gd name="T9" fmla="*/ 0 w 1056"/>
                <a:gd name="T10" fmla="*/ 0 h 816"/>
                <a:gd name="T11" fmla="*/ 1056 w 1056"/>
                <a:gd name="T12" fmla="*/ 816 h 8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3333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18" name="Freeform 8"/>
            <p:cNvSpPr>
              <a:spLocks/>
            </p:cNvSpPr>
            <p:nvPr/>
          </p:nvSpPr>
          <p:spPr bwMode="auto">
            <a:xfrm>
              <a:off x="3168" y="837"/>
              <a:ext cx="624" cy="816"/>
            </a:xfrm>
            <a:custGeom>
              <a:avLst/>
              <a:gdLst>
                <a:gd name="T0" fmla="*/ 0 w 1056"/>
                <a:gd name="T1" fmla="*/ 816 h 816"/>
                <a:gd name="T2" fmla="*/ 22 w 1056"/>
                <a:gd name="T3" fmla="*/ 0 h 816"/>
                <a:gd name="T4" fmla="*/ 45 w 1056"/>
                <a:gd name="T5" fmla="*/ 816 h 816"/>
                <a:gd name="T6" fmla="*/ 0 60000 65536"/>
                <a:gd name="T7" fmla="*/ 0 60000 65536"/>
                <a:gd name="T8" fmla="*/ 0 60000 65536"/>
                <a:gd name="T9" fmla="*/ 0 w 1056"/>
                <a:gd name="T10" fmla="*/ 0 h 816"/>
                <a:gd name="T11" fmla="*/ 1056 w 1056"/>
                <a:gd name="T12" fmla="*/ 816 h 8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3333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19" name="Freeform 9"/>
            <p:cNvSpPr>
              <a:spLocks/>
            </p:cNvSpPr>
            <p:nvPr/>
          </p:nvSpPr>
          <p:spPr bwMode="auto">
            <a:xfrm>
              <a:off x="1296" y="849"/>
              <a:ext cx="624" cy="816"/>
            </a:xfrm>
            <a:custGeom>
              <a:avLst/>
              <a:gdLst>
                <a:gd name="T0" fmla="*/ 0 w 1056"/>
                <a:gd name="T1" fmla="*/ 816 h 816"/>
                <a:gd name="T2" fmla="*/ 22 w 1056"/>
                <a:gd name="T3" fmla="*/ 0 h 816"/>
                <a:gd name="T4" fmla="*/ 45 w 1056"/>
                <a:gd name="T5" fmla="*/ 816 h 816"/>
                <a:gd name="T6" fmla="*/ 0 60000 65536"/>
                <a:gd name="T7" fmla="*/ 0 60000 65536"/>
                <a:gd name="T8" fmla="*/ 0 60000 65536"/>
                <a:gd name="T9" fmla="*/ 0 w 1056"/>
                <a:gd name="T10" fmla="*/ 0 h 816"/>
                <a:gd name="T11" fmla="*/ 1056 w 1056"/>
                <a:gd name="T12" fmla="*/ 816 h 8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3333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20" name="Line 10"/>
            <p:cNvSpPr>
              <a:spLocks noChangeShapeType="1"/>
            </p:cNvSpPr>
            <p:nvPr/>
          </p:nvSpPr>
          <p:spPr bwMode="auto">
            <a:xfrm>
              <a:off x="1152" y="1665"/>
              <a:ext cx="422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21" name="Line 11"/>
            <p:cNvSpPr>
              <a:spLocks noChangeShapeType="1"/>
            </p:cNvSpPr>
            <p:nvPr/>
          </p:nvSpPr>
          <p:spPr bwMode="auto">
            <a:xfrm>
              <a:off x="2862" y="711"/>
              <a:ext cx="0" cy="96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22" name="Line 12"/>
            <p:cNvSpPr>
              <a:spLocks noChangeShapeType="1"/>
            </p:cNvSpPr>
            <p:nvPr/>
          </p:nvSpPr>
          <p:spPr bwMode="auto">
            <a:xfrm>
              <a:off x="2226" y="705"/>
              <a:ext cx="0" cy="96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23" name="Line 13"/>
            <p:cNvSpPr>
              <a:spLocks noChangeShapeType="1"/>
            </p:cNvSpPr>
            <p:nvPr/>
          </p:nvSpPr>
          <p:spPr bwMode="auto">
            <a:xfrm>
              <a:off x="4128" y="693"/>
              <a:ext cx="0" cy="96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24" name="Line 14"/>
            <p:cNvSpPr>
              <a:spLocks noChangeShapeType="1"/>
            </p:cNvSpPr>
            <p:nvPr/>
          </p:nvSpPr>
          <p:spPr bwMode="auto">
            <a:xfrm>
              <a:off x="3474" y="699"/>
              <a:ext cx="0" cy="96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25" name="Line 15"/>
            <p:cNvSpPr>
              <a:spLocks noChangeShapeType="1"/>
            </p:cNvSpPr>
            <p:nvPr/>
          </p:nvSpPr>
          <p:spPr bwMode="auto">
            <a:xfrm flipV="1">
              <a:off x="2226" y="1659"/>
              <a:ext cx="300" cy="390"/>
            </a:xfrm>
            <a:prstGeom prst="line">
              <a:avLst/>
            </a:prstGeom>
            <a:noFill/>
            <a:ln w="28575">
              <a:solidFill>
                <a:srgbClr val="66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26" name="Line 16"/>
            <p:cNvSpPr>
              <a:spLocks noChangeShapeType="1"/>
            </p:cNvSpPr>
            <p:nvPr/>
          </p:nvSpPr>
          <p:spPr bwMode="auto">
            <a:xfrm flipH="1" flipV="1">
              <a:off x="2862" y="1671"/>
              <a:ext cx="300" cy="390"/>
            </a:xfrm>
            <a:prstGeom prst="line">
              <a:avLst/>
            </a:prstGeom>
            <a:noFill/>
            <a:ln w="28575">
              <a:solidFill>
                <a:srgbClr val="66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24582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43144797"/>
                </p:ext>
              </p:extLst>
            </p:nvPr>
          </p:nvGraphicFramePr>
          <p:xfrm>
            <a:off x="1478" y="1788"/>
            <a:ext cx="730" cy="27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418" name="Równanie" r:id="rId4" imgW="609480" imgH="228600" progId="Equation.3">
                    <p:embed/>
                  </p:oleObj>
                </mc:Choice>
                <mc:Fallback>
                  <p:oleObj name="Równanie" r:id="rId4" imgW="609480" imgH="228600" progId="Equation.3">
                    <p:embed/>
                    <p:pic>
                      <p:nvPicPr>
                        <p:cNvPr id="0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78" y="1788"/>
                          <a:ext cx="730" cy="27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4583" name="Object 7"/>
            <p:cNvGraphicFramePr>
              <a:graphicFrameLocks noChangeAspect="1"/>
            </p:cNvGraphicFramePr>
            <p:nvPr/>
          </p:nvGraphicFramePr>
          <p:xfrm>
            <a:off x="3197" y="1788"/>
            <a:ext cx="1246" cy="27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419" name="Równanie" r:id="rId6" imgW="1041120" imgH="228600" progId="Equation.3">
                    <p:embed/>
                  </p:oleObj>
                </mc:Choice>
                <mc:Fallback>
                  <p:oleObj name="Równanie" r:id="rId6" imgW="1041120" imgH="228600" progId="Equation.3">
                    <p:embed/>
                    <p:pic>
                      <p:nvPicPr>
                        <p:cNvPr id="0" name="Object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97" y="1788"/>
                          <a:ext cx="1246" cy="27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CCFF99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4586" name="Rectangle 22"/>
          <p:cNvSpPr>
            <a:spLocks noChangeArrowheads="1"/>
          </p:cNvSpPr>
          <p:nvPr/>
        </p:nvSpPr>
        <p:spPr bwMode="auto">
          <a:xfrm>
            <a:off x="1173163" y="9525"/>
            <a:ext cx="77724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kumimoji="1" lang="pl-PL" sz="3200" b="1" dirty="0" err="1">
                <a:solidFill>
                  <a:schemeClr val="bg2"/>
                </a:solidFill>
              </a:rPr>
              <a:t>Recovering</a:t>
            </a:r>
            <a:r>
              <a:rPr kumimoji="1" lang="pl-PL" sz="3200" b="1" dirty="0">
                <a:solidFill>
                  <a:schemeClr val="bg2"/>
                </a:solidFill>
              </a:rPr>
              <a:t> </a:t>
            </a:r>
            <a:r>
              <a:rPr kumimoji="1" lang="pl-PL" sz="3200" b="1" dirty="0" err="1">
                <a:solidFill>
                  <a:schemeClr val="bg2"/>
                </a:solidFill>
              </a:rPr>
              <a:t>signal</a:t>
            </a:r>
            <a:r>
              <a:rPr kumimoji="1" lang="pl-PL" sz="3200" b="1" dirty="0">
                <a:solidFill>
                  <a:schemeClr val="bg2"/>
                </a:solidFill>
              </a:rPr>
              <a:t> </a:t>
            </a:r>
            <a:r>
              <a:rPr kumimoji="1" lang="pl-PL" sz="3200" b="1" dirty="0" err="1">
                <a:solidFill>
                  <a:schemeClr val="bg2"/>
                </a:solidFill>
              </a:rPr>
              <a:t>from</a:t>
            </a:r>
            <a:r>
              <a:rPr kumimoji="1" lang="pl-PL" sz="3200" b="1" dirty="0">
                <a:solidFill>
                  <a:schemeClr val="bg2"/>
                </a:solidFill>
              </a:rPr>
              <a:t> </a:t>
            </a:r>
            <a:r>
              <a:rPr kumimoji="1" lang="pl-PL" sz="3200" b="1" dirty="0" err="1">
                <a:solidFill>
                  <a:schemeClr val="bg2"/>
                </a:solidFill>
              </a:rPr>
              <a:t>its</a:t>
            </a:r>
            <a:r>
              <a:rPr kumimoji="1" lang="pl-PL" sz="3200" b="1" dirty="0">
                <a:solidFill>
                  <a:schemeClr val="bg2"/>
                </a:solidFill>
              </a:rPr>
              <a:t> </a:t>
            </a:r>
            <a:r>
              <a:rPr kumimoji="1" lang="pl-PL" sz="3200" b="1" dirty="0" err="1">
                <a:solidFill>
                  <a:schemeClr val="bg2"/>
                </a:solidFill>
              </a:rPr>
              <a:t>samples</a:t>
            </a:r>
            <a:endParaRPr kumimoji="1" lang="pl-PL" sz="3200" b="1" dirty="0">
              <a:solidFill>
                <a:schemeClr val="bg2"/>
              </a:solidFill>
            </a:endParaRPr>
          </a:p>
        </p:txBody>
      </p:sp>
      <p:sp>
        <p:nvSpPr>
          <p:cNvPr id="24587" name="Freeform 27"/>
          <p:cNvSpPr>
            <a:spLocks/>
          </p:cNvSpPr>
          <p:nvPr/>
        </p:nvSpPr>
        <p:spPr bwMode="auto">
          <a:xfrm>
            <a:off x="3048000" y="1295400"/>
            <a:ext cx="990600" cy="1295400"/>
          </a:xfrm>
          <a:custGeom>
            <a:avLst/>
            <a:gdLst>
              <a:gd name="T0" fmla="*/ 0 w 576"/>
              <a:gd name="T1" fmla="*/ 2147483647 h 816"/>
              <a:gd name="T2" fmla="*/ 0 w 576"/>
              <a:gd name="T3" fmla="*/ 0 h 816"/>
              <a:gd name="T4" fmla="*/ 2147483647 w 576"/>
              <a:gd name="T5" fmla="*/ 0 h 816"/>
              <a:gd name="T6" fmla="*/ 2147483647 w 576"/>
              <a:gd name="T7" fmla="*/ 2147483647 h 816"/>
              <a:gd name="T8" fmla="*/ 0 60000 65536"/>
              <a:gd name="T9" fmla="*/ 0 60000 65536"/>
              <a:gd name="T10" fmla="*/ 0 60000 65536"/>
              <a:gd name="T11" fmla="*/ 0 60000 65536"/>
              <a:gd name="T12" fmla="*/ 0 w 576"/>
              <a:gd name="T13" fmla="*/ 0 h 816"/>
              <a:gd name="T14" fmla="*/ 576 w 576"/>
              <a:gd name="T15" fmla="*/ 816 h 81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" h="816">
                <a:moveTo>
                  <a:pt x="0" y="816"/>
                </a:moveTo>
                <a:lnTo>
                  <a:pt x="0" y="0"/>
                </a:lnTo>
                <a:lnTo>
                  <a:pt x="576" y="0"/>
                </a:lnTo>
                <a:lnTo>
                  <a:pt x="576" y="816"/>
                </a:lnTo>
              </a:path>
            </a:pathLst>
          </a:custGeom>
          <a:noFill/>
          <a:ln w="38100" cap="flat" cmpd="sng">
            <a:solidFill>
              <a:srgbClr val="0066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graphicFrame>
        <p:nvGraphicFramePr>
          <p:cNvPr id="24578" name="Object 0"/>
          <p:cNvGraphicFramePr>
            <a:graphicFrameLocks noChangeAspect="1"/>
          </p:cNvGraphicFramePr>
          <p:nvPr/>
        </p:nvGraphicFramePr>
        <p:xfrm>
          <a:off x="3505200" y="609600"/>
          <a:ext cx="1028700" cy="582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420" name="Równanie" r:id="rId8" imgW="380880" imgH="215640" progId="Equation.3">
                  <p:embed/>
                </p:oleObj>
              </mc:Choice>
              <mc:Fallback>
                <p:oleObj name="Równanie" r:id="rId8" imgW="380880" imgH="21564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5200" y="609600"/>
                        <a:ext cx="1028700" cy="5826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88" name="Text Box 30"/>
          <p:cNvSpPr txBox="1">
            <a:spLocks noChangeArrowheads="1"/>
          </p:cNvSpPr>
          <p:nvPr/>
        </p:nvSpPr>
        <p:spPr bwMode="auto">
          <a:xfrm>
            <a:off x="1143000" y="687388"/>
            <a:ext cx="11557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pl-PL" sz="1800" b="1">
                <a:solidFill>
                  <a:srgbClr val="006600"/>
                </a:solidFill>
              </a:rPr>
              <a:t>Ideal low-</a:t>
            </a:r>
            <a:br>
              <a:rPr lang="pl-PL" sz="1800" b="1">
                <a:solidFill>
                  <a:srgbClr val="006600"/>
                </a:solidFill>
              </a:rPr>
            </a:br>
            <a:r>
              <a:rPr lang="pl-PL" sz="1800" b="1">
                <a:solidFill>
                  <a:srgbClr val="006600"/>
                </a:solidFill>
              </a:rPr>
              <a:t>pass filter</a:t>
            </a:r>
          </a:p>
        </p:txBody>
      </p:sp>
      <p:grpSp>
        <p:nvGrpSpPr>
          <p:cNvPr id="24589" name="Group 75"/>
          <p:cNvGrpSpPr>
            <a:grpSpLocks/>
          </p:cNvGrpSpPr>
          <p:nvPr/>
        </p:nvGrpSpPr>
        <p:grpSpPr bwMode="auto">
          <a:xfrm>
            <a:off x="1089025" y="3375025"/>
            <a:ext cx="2282825" cy="1217613"/>
            <a:chOff x="672" y="2832"/>
            <a:chExt cx="1438" cy="767"/>
          </a:xfrm>
        </p:grpSpPr>
        <p:sp>
          <p:nvSpPr>
            <p:cNvPr id="24606" name="Line 45"/>
            <p:cNvSpPr>
              <a:spLocks noChangeShapeType="1"/>
            </p:cNvSpPr>
            <p:nvPr/>
          </p:nvSpPr>
          <p:spPr bwMode="auto">
            <a:xfrm flipV="1">
              <a:off x="1052" y="3065"/>
              <a:ext cx="0" cy="534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07" name="Line 46"/>
            <p:cNvSpPr>
              <a:spLocks noChangeShapeType="1"/>
            </p:cNvSpPr>
            <p:nvPr/>
          </p:nvSpPr>
          <p:spPr bwMode="auto">
            <a:xfrm flipH="1" flipV="1">
              <a:off x="878" y="3172"/>
              <a:ext cx="2" cy="427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08" name="Line 47"/>
            <p:cNvSpPr>
              <a:spLocks noChangeShapeType="1"/>
            </p:cNvSpPr>
            <p:nvPr/>
          </p:nvSpPr>
          <p:spPr bwMode="auto">
            <a:xfrm flipV="1">
              <a:off x="1569" y="3351"/>
              <a:ext cx="0" cy="248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09" name="Line 48"/>
            <p:cNvSpPr>
              <a:spLocks noChangeShapeType="1"/>
            </p:cNvSpPr>
            <p:nvPr/>
          </p:nvSpPr>
          <p:spPr bwMode="auto">
            <a:xfrm flipV="1">
              <a:off x="1397" y="3237"/>
              <a:ext cx="0" cy="36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10" name="Line 49"/>
            <p:cNvSpPr>
              <a:spLocks noChangeShapeType="1"/>
            </p:cNvSpPr>
            <p:nvPr/>
          </p:nvSpPr>
          <p:spPr bwMode="auto">
            <a:xfrm flipH="1" flipV="1">
              <a:off x="1738" y="3335"/>
              <a:ext cx="3" cy="264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11" name="Line 50"/>
            <p:cNvSpPr>
              <a:spLocks noChangeShapeType="1"/>
            </p:cNvSpPr>
            <p:nvPr/>
          </p:nvSpPr>
          <p:spPr bwMode="auto">
            <a:xfrm flipV="1">
              <a:off x="1224" y="3102"/>
              <a:ext cx="3" cy="497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12" name="Line 51"/>
            <p:cNvSpPr>
              <a:spLocks noChangeShapeType="1"/>
            </p:cNvSpPr>
            <p:nvPr/>
          </p:nvSpPr>
          <p:spPr bwMode="auto">
            <a:xfrm flipV="1">
              <a:off x="779" y="2976"/>
              <a:ext cx="0" cy="62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13" name="Line 52"/>
            <p:cNvSpPr>
              <a:spLocks noChangeShapeType="1"/>
            </p:cNvSpPr>
            <p:nvPr/>
          </p:nvSpPr>
          <p:spPr bwMode="auto">
            <a:xfrm>
              <a:off x="672" y="3599"/>
              <a:ext cx="142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14" name="Freeform 53"/>
            <p:cNvSpPr>
              <a:spLocks/>
            </p:cNvSpPr>
            <p:nvPr/>
          </p:nvSpPr>
          <p:spPr bwMode="auto">
            <a:xfrm>
              <a:off x="672" y="3065"/>
              <a:ext cx="1423" cy="299"/>
            </a:xfrm>
            <a:custGeom>
              <a:avLst/>
              <a:gdLst>
                <a:gd name="T0" fmla="*/ 0 w 2406"/>
                <a:gd name="T1" fmla="*/ 6 h 654"/>
                <a:gd name="T2" fmla="*/ 33 w 2406"/>
                <a:gd name="T3" fmla="*/ 0 h 654"/>
                <a:gd name="T4" fmla="*/ 67 w 2406"/>
                <a:gd name="T5" fmla="*/ 5 h 654"/>
                <a:gd name="T6" fmla="*/ 103 w 2406"/>
                <a:gd name="T7" fmla="*/ 1 h 6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06"/>
                <a:gd name="T13" fmla="*/ 0 h 654"/>
                <a:gd name="T14" fmla="*/ 2406 w 2406"/>
                <a:gd name="T15" fmla="*/ 654 h 6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06" h="654">
                  <a:moveTo>
                    <a:pt x="0" y="651"/>
                  </a:moveTo>
                  <a:cubicBezTo>
                    <a:pt x="253" y="328"/>
                    <a:pt x="506" y="6"/>
                    <a:pt x="768" y="3"/>
                  </a:cubicBezTo>
                  <a:cubicBezTo>
                    <a:pt x="1030" y="0"/>
                    <a:pt x="1299" y="612"/>
                    <a:pt x="1572" y="633"/>
                  </a:cubicBezTo>
                  <a:cubicBezTo>
                    <a:pt x="1845" y="654"/>
                    <a:pt x="2125" y="391"/>
                    <a:pt x="2406" y="129"/>
                  </a:cubicBezTo>
                </a:path>
              </a:pathLst>
            </a:custGeom>
            <a:noFill/>
            <a:ln w="38100" cap="flat" cmpd="sng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24581" name="Object 4"/>
            <p:cNvGraphicFramePr>
              <a:graphicFrameLocks noChangeAspect="1"/>
            </p:cNvGraphicFramePr>
            <p:nvPr/>
          </p:nvGraphicFramePr>
          <p:xfrm>
            <a:off x="1152" y="2832"/>
            <a:ext cx="958" cy="21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421" name="Równanie" r:id="rId10" imgW="939600" imgH="215640" progId="Equation.3">
                    <p:embed/>
                  </p:oleObj>
                </mc:Choice>
                <mc:Fallback>
                  <p:oleObj name="Równanie" r:id="rId10" imgW="939600" imgH="215640" progId="Equation.3">
                    <p:embed/>
                    <p:pic>
                      <p:nvPicPr>
                        <p:cNvPr id="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52" y="2832"/>
                          <a:ext cx="958" cy="21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4590" name="AutoShape 58"/>
          <p:cNvSpPr>
            <a:spLocks noChangeArrowheads="1"/>
          </p:cNvSpPr>
          <p:nvPr/>
        </p:nvSpPr>
        <p:spPr bwMode="auto">
          <a:xfrm>
            <a:off x="3075726" y="3903663"/>
            <a:ext cx="668338" cy="646113"/>
          </a:xfrm>
          <a:prstGeom prst="rightArrow">
            <a:avLst>
              <a:gd name="adj1" fmla="val 50000"/>
              <a:gd name="adj2" fmla="val 2586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pl-PL"/>
          </a:p>
        </p:txBody>
      </p:sp>
      <p:sp>
        <p:nvSpPr>
          <p:cNvPr id="24591" name="Text Box 59"/>
          <p:cNvSpPr txBox="1">
            <a:spLocks noChangeArrowheads="1"/>
          </p:cNvSpPr>
          <p:nvPr/>
        </p:nvSpPr>
        <p:spPr bwMode="auto">
          <a:xfrm>
            <a:off x="2667000" y="62134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endParaRPr lang="pl-PL"/>
          </a:p>
        </p:txBody>
      </p:sp>
      <p:sp>
        <p:nvSpPr>
          <p:cNvPr id="24593" name="AutoShape 61"/>
          <p:cNvSpPr>
            <a:spLocks noChangeArrowheads="1"/>
          </p:cNvSpPr>
          <p:nvPr/>
        </p:nvSpPr>
        <p:spPr bwMode="auto">
          <a:xfrm>
            <a:off x="6225381" y="3911488"/>
            <a:ext cx="668338" cy="646112"/>
          </a:xfrm>
          <a:prstGeom prst="rightArrow">
            <a:avLst>
              <a:gd name="adj1" fmla="val 50000"/>
              <a:gd name="adj2" fmla="val 2586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pl-PL"/>
          </a:p>
        </p:txBody>
      </p:sp>
      <p:grpSp>
        <p:nvGrpSpPr>
          <p:cNvPr id="24594" name="Group 79"/>
          <p:cNvGrpSpPr>
            <a:grpSpLocks/>
          </p:cNvGrpSpPr>
          <p:nvPr/>
        </p:nvGrpSpPr>
        <p:grpSpPr bwMode="auto">
          <a:xfrm>
            <a:off x="6883400" y="3540125"/>
            <a:ext cx="2259013" cy="1052513"/>
            <a:chOff x="4227" y="2936"/>
            <a:chExt cx="1423" cy="663"/>
          </a:xfrm>
        </p:grpSpPr>
        <p:sp>
          <p:nvSpPr>
            <p:cNvPr id="24597" name="Line 63"/>
            <p:cNvSpPr>
              <a:spLocks noChangeShapeType="1"/>
            </p:cNvSpPr>
            <p:nvPr/>
          </p:nvSpPr>
          <p:spPr bwMode="auto">
            <a:xfrm flipV="1">
              <a:off x="4607" y="3065"/>
              <a:ext cx="0" cy="534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prstDash val="sysDot"/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598" name="Line 64"/>
            <p:cNvSpPr>
              <a:spLocks noChangeShapeType="1"/>
            </p:cNvSpPr>
            <p:nvPr/>
          </p:nvSpPr>
          <p:spPr bwMode="auto">
            <a:xfrm flipH="1" flipV="1">
              <a:off x="4433" y="3172"/>
              <a:ext cx="2" cy="427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prstDash val="sysDot"/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599" name="Line 65"/>
            <p:cNvSpPr>
              <a:spLocks noChangeShapeType="1"/>
            </p:cNvSpPr>
            <p:nvPr/>
          </p:nvSpPr>
          <p:spPr bwMode="auto">
            <a:xfrm flipV="1">
              <a:off x="5124" y="3351"/>
              <a:ext cx="0" cy="248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prstDash val="sysDot"/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00" name="Line 66"/>
            <p:cNvSpPr>
              <a:spLocks noChangeShapeType="1"/>
            </p:cNvSpPr>
            <p:nvPr/>
          </p:nvSpPr>
          <p:spPr bwMode="auto">
            <a:xfrm flipV="1">
              <a:off x="4952" y="3237"/>
              <a:ext cx="0" cy="36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prstDash val="sysDot"/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01" name="Line 67"/>
            <p:cNvSpPr>
              <a:spLocks noChangeShapeType="1"/>
            </p:cNvSpPr>
            <p:nvPr/>
          </p:nvSpPr>
          <p:spPr bwMode="auto">
            <a:xfrm flipH="1" flipV="1">
              <a:off x="5293" y="3335"/>
              <a:ext cx="3" cy="264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prstDash val="sysDot"/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02" name="Line 68"/>
            <p:cNvSpPr>
              <a:spLocks noChangeShapeType="1"/>
            </p:cNvSpPr>
            <p:nvPr/>
          </p:nvSpPr>
          <p:spPr bwMode="auto">
            <a:xfrm flipV="1">
              <a:off x="4779" y="3102"/>
              <a:ext cx="3" cy="497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prstDash val="sysDot"/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03" name="Line 69"/>
            <p:cNvSpPr>
              <a:spLocks noChangeShapeType="1"/>
            </p:cNvSpPr>
            <p:nvPr/>
          </p:nvSpPr>
          <p:spPr bwMode="auto">
            <a:xfrm flipV="1">
              <a:off x="4334" y="2976"/>
              <a:ext cx="0" cy="62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04" name="Line 70"/>
            <p:cNvSpPr>
              <a:spLocks noChangeShapeType="1"/>
            </p:cNvSpPr>
            <p:nvPr/>
          </p:nvSpPr>
          <p:spPr bwMode="auto">
            <a:xfrm>
              <a:off x="4227" y="3599"/>
              <a:ext cx="142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05" name="Freeform 71"/>
            <p:cNvSpPr>
              <a:spLocks/>
            </p:cNvSpPr>
            <p:nvPr/>
          </p:nvSpPr>
          <p:spPr bwMode="auto">
            <a:xfrm>
              <a:off x="4227" y="3065"/>
              <a:ext cx="1423" cy="299"/>
            </a:xfrm>
            <a:custGeom>
              <a:avLst/>
              <a:gdLst>
                <a:gd name="T0" fmla="*/ 0 w 2406"/>
                <a:gd name="T1" fmla="*/ 6 h 654"/>
                <a:gd name="T2" fmla="*/ 33 w 2406"/>
                <a:gd name="T3" fmla="*/ 0 h 654"/>
                <a:gd name="T4" fmla="*/ 67 w 2406"/>
                <a:gd name="T5" fmla="*/ 5 h 654"/>
                <a:gd name="T6" fmla="*/ 103 w 2406"/>
                <a:gd name="T7" fmla="*/ 1 h 6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06"/>
                <a:gd name="T13" fmla="*/ 0 h 654"/>
                <a:gd name="T14" fmla="*/ 2406 w 2406"/>
                <a:gd name="T15" fmla="*/ 654 h 6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06" h="654">
                  <a:moveTo>
                    <a:pt x="0" y="651"/>
                  </a:moveTo>
                  <a:cubicBezTo>
                    <a:pt x="253" y="328"/>
                    <a:pt x="506" y="6"/>
                    <a:pt x="768" y="3"/>
                  </a:cubicBezTo>
                  <a:cubicBezTo>
                    <a:pt x="1030" y="0"/>
                    <a:pt x="1299" y="612"/>
                    <a:pt x="1572" y="633"/>
                  </a:cubicBezTo>
                  <a:cubicBezTo>
                    <a:pt x="1845" y="654"/>
                    <a:pt x="2125" y="391"/>
                    <a:pt x="2406" y="129"/>
                  </a:cubicBezTo>
                </a:path>
              </a:pathLst>
            </a:custGeom>
            <a:noFill/>
            <a:ln w="38100" cap="flat" cmpd="sng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24580" name="Object 3"/>
            <p:cNvGraphicFramePr>
              <a:graphicFrameLocks noChangeAspect="1"/>
            </p:cNvGraphicFramePr>
            <p:nvPr/>
          </p:nvGraphicFramePr>
          <p:xfrm>
            <a:off x="5004" y="2936"/>
            <a:ext cx="372" cy="30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422" name="Równanie" r:id="rId12" imgW="266400" imgH="215640" progId="Equation.3">
                    <p:embed/>
                  </p:oleObj>
                </mc:Choice>
                <mc:Fallback>
                  <p:oleObj name="Równanie" r:id="rId12" imgW="266400" imgH="215640" progId="Equation.3">
                    <p:embed/>
                    <p:pic>
                      <p:nvPicPr>
                        <p:cNvPr id="0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04" y="2936"/>
                          <a:ext cx="372" cy="30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24579" name="Object 2"/>
          <p:cNvGraphicFramePr>
            <a:graphicFrameLocks noChangeAspect="1"/>
          </p:cNvGraphicFramePr>
          <p:nvPr/>
        </p:nvGraphicFramePr>
        <p:xfrm>
          <a:off x="5702300" y="555625"/>
          <a:ext cx="3222625" cy="739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423" name="Równanie" r:id="rId14" imgW="1714320" imgH="393480" progId="Equation.3">
                  <p:embed/>
                </p:oleObj>
              </mc:Choice>
              <mc:Fallback>
                <p:oleObj name="Równanie" r:id="rId14" imgW="1714320" imgH="39348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02300" y="555625"/>
                        <a:ext cx="3222625" cy="739775"/>
                      </a:xfrm>
                      <a:prstGeom prst="rect">
                        <a:avLst/>
                      </a:prstGeom>
                      <a:solidFill>
                        <a:srgbClr val="FF99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95" name="Text Box 21"/>
          <p:cNvSpPr txBox="1">
            <a:spLocks noChangeArrowheads="1"/>
          </p:cNvSpPr>
          <p:nvPr/>
        </p:nvSpPr>
        <p:spPr bwMode="auto">
          <a:xfrm>
            <a:off x="1189038" y="5207984"/>
            <a:ext cx="7772400" cy="1323439"/>
          </a:xfrm>
          <a:prstGeom prst="rect">
            <a:avLst/>
          </a:prstGeom>
          <a:solidFill>
            <a:srgbClr val="FF9966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pl-PL" sz="2000" b="1" dirty="0"/>
              <a:t>The </a:t>
            </a:r>
            <a:r>
              <a:rPr lang="pl-PL" sz="2000" b="1" dirty="0" err="1"/>
              <a:t>analogue</a:t>
            </a:r>
            <a:r>
              <a:rPr lang="pl-PL" sz="2000" b="1" dirty="0"/>
              <a:t> </a:t>
            </a:r>
            <a:r>
              <a:rPr lang="pl-PL" sz="2000" b="1" dirty="0" err="1"/>
              <a:t>signal</a:t>
            </a:r>
            <a:r>
              <a:rPr lang="pl-PL" sz="2000" b="1" dirty="0"/>
              <a:t>  (</a:t>
            </a:r>
            <a:r>
              <a:rPr lang="pl-PL" sz="2000" b="1" dirty="0" err="1"/>
              <a:t>bandlimited</a:t>
            </a:r>
            <a:r>
              <a:rPr lang="pl-PL" sz="2000" b="1" dirty="0"/>
              <a:t> to </a:t>
            </a:r>
            <a:r>
              <a:rPr lang="pl-PL" sz="2000" b="1" i="1" dirty="0">
                <a:sym typeface="Symbol" pitchFamily="18" charset="2"/>
              </a:rPr>
              <a:t></a:t>
            </a:r>
            <a:r>
              <a:rPr lang="pl-PL" sz="2000" b="1" baseline="-25000" dirty="0">
                <a:sym typeface="Symbol" pitchFamily="18" charset="2"/>
              </a:rPr>
              <a:t>b</a:t>
            </a:r>
            <a:r>
              <a:rPr lang="pl-PL" sz="2000" b="1" dirty="0">
                <a:sym typeface="Symbol" pitchFamily="18" charset="2"/>
              </a:rPr>
              <a:t> = 2</a:t>
            </a:r>
            <a:r>
              <a:rPr lang="pl-PL" sz="2000" b="1" i="1" dirty="0">
                <a:sym typeface="Symbol" pitchFamily="18" charset="2"/>
              </a:rPr>
              <a:t>f</a:t>
            </a:r>
            <a:r>
              <a:rPr lang="pl-PL" sz="2000" b="1" baseline="-25000" dirty="0">
                <a:sym typeface="Symbol" pitchFamily="18" charset="2"/>
              </a:rPr>
              <a:t>b</a:t>
            </a:r>
            <a:r>
              <a:rPr lang="pl-PL" sz="2000" b="1" dirty="0">
                <a:sym typeface="Symbol" pitchFamily="18" charset="2"/>
              </a:rPr>
              <a:t>) </a:t>
            </a:r>
            <a:r>
              <a:rPr lang="pl-PL" sz="2000" b="1" dirty="0" err="1"/>
              <a:t>can</a:t>
            </a:r>
            <a:r>
              <a:rPr lang="pl-PL" sz="2000" b="1" dirty="0"/>
              <a:t> be </a:t>
            </a:r>
            <a:r>
              <a:rPr lang="pl-PL" sz="2000" b="1" dirty="0" err="1"/>
              <a:t>exactly</a:t>
            </a:r>
            <a:r>
              <a:rPr lang="pl-PL" sz="2000" b="1" dirty="0"/>
              <a:t> </a:t>
            </a:r>
            <a:r>
              <a:rPr lang="pl-PL" sz="2000" b="1" dirty="0" err="1"/>
              <a:t>recovered</a:t>
            </a:r>
            <a:r>
              <a:rPr lang="pl-PL" sz="2000" b="1" dirty="0"/>
              <a:t> from </a:t>
            </a:r>
            <a:r>
              <a:rPr lang="pl-PL" sz="2000" b="1" dirty="0" err="1"/>
              <a:t>its</a:t>
            </a:r>
            <a:r>
              <a:rPr lang="pl-PL" sz="2000" b="1" dirty="0"/>
              <a:t> </a:t>
            </a:r>
            <a:r>
              <a:rPr lang="pl-PL" sz="2000" b="1" dirty="0" err="1"/>
              <a:t>samples</a:t>
            </a:r>
            <a:r>
              <a:rPr lang="pl-PL" sz="2000" b="1" dirty="0"/>
              <a:t> (</a:t>
            </a:r>
            <a:r>
              <a:rPr lang="pl-PL" sz="2000" b="1" dirty="0" err="1"/>
              <a:t>uniformly</a:t>
            </a:r>
            <a:r>
              <a:rPr lang="pl-PL" sz="2000" b="1" dirty="0"/>
              <a:t> </a:t>
            </a:r>
            <a:r>
              <a:rPr lang="pl-PL" sz="2000" b="1" dirty="0" err="1"/>
              <a:t>spaced</a:t>
            </a:r>
            <a:r>
              <a:rPr lang="pl-PL" sz="2000" b="1" dirty="0"/>
              <a:t> in </a:t>
            </a:r>
            <a:r>
              <a:rPr lang="pl-PL" sz="2000" b="1" dirty="0" err="1"/>
              <a:t>time</a:t>
            </a:r>
            <a:r>
              <a:rPr lang="pl-PL" sz="2000" b="1" dirty="0"/>
              <a:t> with </a:t>
            </a:r>
            <a:r>
              <a:rPr lang="pl-PL" sz="2000" b="1" dirty="0" err="1"/>
              <a:t>frequency</a:t>
            </a:r>
            <a:r>
              <a:rPr lang="pl-PL" sz="2000" b="1" dirty="0"/>
              <a:t> 2</a:t>
            </a:r>
            <a:r>
              <a:rPr lang="pl-PL" sz="2000" b="1" i="1" dirty="0">
                <a:sym typeface="Symbol" pitchFamily="18" charset="2"/>
              </a:rPr>
              <a:t>f</a:t>
            </a:r>
            <a:r>
              <a:rPr lang="pl-PL" sz="2000" b="1" baseline="-25000" dirty="0">
                <a:sym typeface="Symbol" pitchFamily="18" charset="2"/>
              </a:rPr>
              <a:t>b</a:t>
            </a:r>
            <a:r>
              <a:rPr lang="pl-PL" sz="2000" b="1" dirty="0"/>
              <a:t>) by </a:t>
            </a:r>
            <a:r>
              <a:rPr lang="pl-PL" sz="2000" b="1" dirty="0" err="1"/>
              <a:t>passing</a:t>
            </a:r>
            <a:r>
              <a:rPr lang="pl-PL" sz="2000" b="1" dirty="0"/>
              <a:t> the </a:t>
            </a:r>
            <a:r>
              <a:rPr lang="pl-PL" sz="2000" b="1" dirty="0" err="1"/>
              <a:t>samples</a:t>
            </a:r>
            <a:r>
              <a:rPr lang="pl-PL" sz="2000" b="1" dirty="0"/>
              <a:t> </a:t>
            </a:r>
            <a:r>
              <a:rPr lang="pl-PL" sz="2000" b="1" dirty="0" err="1"/>
              <a:t>through</a:t>
            </a:r>
            <a:r>
              <a:rPr lang="pl-PL" sz="2000" b="1" dirty="0"/>
              <a:t> </a:t>
            </a:r>
            <a:r>
              <a:rPr lang="pl-PL" sz="2000" b="1" dirty="0" err="1"/>
              <a:t>an</a:t>
            </a:r>
            <a:r>
              <a:rPr lang="pl-PL" sz="2000" b="1" dirty="0"/>
              <a:t> </a:t>
            </a:r>
            <a:r>
              <a:rPr lang="pl-PL" sz="2000" b="1" dirty="0" err="1"/>
              <a:t>ideal</a:t>
            </a:r>
            <a:r>
              <a:rPr lang="pl-PL" sz="2000" b="1" dirty="0"/>
              <a:t> </a:t>
            </a:r>
            <a:r>
              <a:rPr lang="pl-PL" sz="2000" b="1" dirty="0" err="1"/>
              <a:t>lowpass</a:t>
            </a:r>
            <a:r>
              <a:rPr lang="pl-PL" sz="2000" b="1" dirty="0"/>
              <a:t> </a:t>
            </a:r>
            <a:r>
              <a:rPr lang="pl-PL" sz="2000" b="1" dirty="0" err="1" smtClean="0"/>
              <a:t>filter</a:t>
            </a:r>
            <a:r>
              <a:rPr lang="pl-PL" sz="2000" b="1" dirty="0"/>
              <a:t/>
            </a:r>
            <a:br>
              <a:rPr lang="pl-PL" sz="2000" b="1" dirty="0"/>
            </a:br>
            <a:r>
              <a:rPr lang="pl-PL" sz="2000" b="1" dirty="0" smtClean="0"/>
              <a:t>with </a:t>
            </a:r>
            <a:r>
              <a:rPr lang="pl-PL" sz="2000" b="1" dirty="0"/>
              <a:t>a </a:t>
            </a:r>
            <a:r>
              <a:rPr lang="pl-PL" sz="2000" b="1" dirty="0" err="1" smtClean="0"/>
              <a:t>bandwidth</a:t>
            </a:r>
            <a:r>
              <a:rPr lang="pl-PL" sz="2000" b="1" dirty="0" smtClean="0"/>
              <a:t> </a:t>
            </a:r>
            <a:r>
              <a:rPr lang="pl-PL" sz="2000" b="1" i="1" dirty="0" err="1">
                <a:sym typeface="Symbol" pitchFamily="18" charset="2"/>
              </a:rPr>
              <a:t>f</a:t>
            </a:r>
            <a:r>
              <a:rPr lang="pl-PL" sz="2000" b="1" baseline="-25000" dirty="0" err="1">
                <a:sym typeface="Symbol" pitchFamily="18" charset="2"/>
              </a:rPr>
              <a:t>b</a:t>
            </a:r>
            <a:r>
              <a:rPr lang="pl-PL" sz="2000" b="1" dirty="0">
                <a:sym typeface="Symbol" pitchFamily="18" charset="2"/>
              </a:rPr>
              <a:t>.</a:t>
            </a:r>
            <a:endParaRPr lang="pl-PL" sz="2000" b="1" dirty="0"/>
          </a:p>
        </p:txBody>
      </p:sp>
      <p:cxnSp>
        <p:nvCxnSpPr>
          <p:cNvPr id="24596" name="Łącznik prosty ze strzałką 53"/>
          <p:cNvCxnSpPr>
            <a:cxnSpLocks noChangeShapeType="1"/>
            <a:stCxn id="24588" idx="3"/>
            <a:endCxn id="24587" idx="1"/>
          </p:cNvCxnSpPr>
          <p:nvPr/>
        </p:nvCxnSpPr>
        <p:spPr bwMode="auto">
          <a:xfrm>
            <a:off x="2298700" y="1008063"/>
            <a:ext cx="749300" cy="287337"/>
          </a:xfrm>
          <a:prstGeom prst="straightConnector1">
            <a:avLst/>
          </a:prstGeom>
          <a:noFill/>
          <a:ln w="31750" algn="ctr">
            <a:solidFill>
              <a:srgbClr val="006600"/>
            </a:solidFill>
            <a:round/>
            <a:headEnd/>
            <a:tailEnd type="arrow" w="med" len="med"/>
          </a:ln>
        </p:spPr>
      </p:cxnSp>
      <p:grpSp>
        <p:nvGrpSpPr>
          <p:cNvPr id="4" name="Grupa 3"/>
          <p:cNvGrpSpPr/>
          <p:nvPr/>
        </p:nvGrpSpPr>
        <p:grpSpPr>
          <a:xfrm>
            <a:off x="3907308" y="3463325"/>
            <a:ext cx="2280522" cy="1346408"/>
            <a:chOff x="3907308" y="3463325"/>
            <a:chExt cx="2280522" cy="1346408"/>
          </a:xfrm>
        </p:grpSpPr>
        <p:graphicFrame>
          <p:nvGraphicFramePr>
            <p:cNvPr id="63" name="Object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30709201"/>
                </p:ext>
              </p:extLst>
            </p:nvPr>
          </p:nvGraphicFramePr>
          <p:xfrm>
            <a:off x="3907308" y="3463325"/>
            <a:ext cx="984028" cy="43455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424" name="Równanie" r:id="rId16" imgW="545760" imgH="241200" progId="Equation.3">
                    <p:embed/>
                  </p:oleObj>
                </mc:Choice>
                <mc:Fallback>
                  <p:oleObj name="Równanie" r:id="rId16" imgW="545760" imgH="241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07308" y="3463325"/>
                          <a:ext cx="984028" cy="434552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3" name="Prostokąt 52"/>
            <p:cNvSpPr/>
            <p:nvPr/>
          </p:nvSpPr>
          <p:spPr bwMode="auto">
            <a:xfrm>
              <a:off x="4556483" y="3840836"/>
              <a:ext cx="1064267" cy="626040"/>
            </a:xfrm>
            <a:prstGeom prst="rect">
              <a:avLst/>
            </a:prstGeom>
            <a:noFill/>
            <a:ln w="31750" cap="flat" cmpd="sng" algn="ctr">
              <a:solidFill>
                <a:srgbClr val="0066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54" name="Łącznik prosty ze strzałką 53"/>
            <p:cNvCxnSpPr>
              <a:stCxn id="53" idx="2"/>
            </p:cNvCxnSpPr>
            <p:nvPr/>
          </p:nvCxnSpPr>
          <p:spPr bwMode="auto">
            <a:xfrm flipV="1">
              <a:off x="5088617" y="3557597"/>
              <a:ext cx="5489" cy="909278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graphicFrame>
          <p:nvGraphicFramePr>
            <p:cNvPr id="56" name="Obiekt 5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03056415"/>
                </p:ext>
              </p:extLst>
            </p:nvPr>
          </p:nvGraphicFramePr>
          <p:xfrm>
            <a:off x="5871166" y="4153856"/>
            <a:ext cx="316664" cy="2902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425" name="Równanie" r:id="rId18" imgW="152280" imgH="139680" progId="Equation.3">
                    <p:embed/>
                  </p:oleObj>
                </mc:Choice>
                <mc:Fallback>
                  <p:oleObj name="Równanie" r:id="rId18" imgW="152280" imgH="1396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871166" y="4153856"/>
                          <a:ext cx="316664" cy="2902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7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113837701"/>
                </p:ext>
              </p:extLst>
            </p:nvPr>
          </p:nvGraphicFramePr>
          <p:xfrm>
            <a:off x="5409454" y="4424664"/>
            <a:ext cx="503764" cy="3767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426" name="Równanie" r:id="rId20" imgW="304560" imgH="228600" progId="Equation.3">
                    <p:embed/>
                  </p:oleObj>
                </mc:Choice>
                <mc:Fallback>
                  <p:oleObj name="Równanie" r:id="rId20" imgW="30456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1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09454" y="4424664"/>
                          <a:ext cx="503764" cy="3767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8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17811618"/>
                </p:ext>
              </p:extLst>
            </p:nvPr>
          </p:nvGraphicFramePr>
          <p:xfrm>
            <a:off x="4278185" y="4432945"/>
            <a:ext cx="503764" cy="3767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427" name="Równanie" r:id="rId22" imgW="304560" imgH="228600" progId="Equation.3">
                    <p:embed/>
                  </p:oleObj>
                </mc:Choice>
                <mc:Fallback>
                  <p:oleObj name="Równanie" r:id="rId22" imgW="30456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78185" y="4432945"/>
                          <a:ext cx="503764" cy="3767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52" name="Łącznik prosty ze strzałką 51"/>
            <p:cNvCxnSpPr/>
            <p:nvPr/>
          </p:nvCxnSpPr>
          <p:spPr bwMode="auto">
            <a:xfrm>
              <a:off x="4055652" y="4466875"/>
              <a:ext cx="1878118" cy="0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aphicFrame>
        <p:nvGraphicFramePr>
          <p:cNvPr id="58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3352185"/>
              </p:ext>
            </p:extLst>
          </p:nvPr>
        </p:nvGraphicFramePr>
        <p:xfrm>
          <a:off x="1206502" y="1307079"/>
          <a:ext cx="984028" cy="4345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428" name="Równanie" r:id="rId24" imgW="545760" imgH="241200" progId="Equation.3">
                  <p:embed/>
                </p:oleObj>
              </mc:Choice>
              <mc:Fallback>
                <p:oleObj name="Równanie" r:id="rId24" imgW="54576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06502" y="1307079"/>
                        <a:ext cx="984028" cy="43455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69F42-FA15-47B6-A8A8-C595FCD6C4FD}" type="slidenum">
              <a:rPr lang="pl-PL" smtClean="0"/>
              <a:pPr>
                <a:defRPr/>
              </a:pPr>
              <a:t>21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7" name="Text Box 36"/>
          <p:cNvSpPr txBox="1">
            <a:spLocks noChangeArrowheads="1"/>
          </p:cNvSpPr>
          <p:nvPr/>
        </p:nvSpPr>
        <p:spPr bwMode="auto">
          <a:xfrm>
            <a:off x="2667000" y="62134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endParaRPr lang="pl-PL"/>
          </a:p>
        </p:txBody>
      </p:sp>
      <p:grpSp>
        <p:nvGrpSpPr>
          <p:cNvPr id="25608" name="Group 52"/>
          <p:cNvGrpSpPr>
            <a:grpSpLocks/>
          </p:cNvGrpSpPr>
          <p:nvPr/>
        </p:nvGrpSpPr>
        <p:grpSpPr bwMode="auto">
          <a:xfrm>
            <a:off x="981075" y="838200"/>
            <a:ext cx="8053388" cy="1217613"/>
            <a:chOff x="618" y="2533"/>
            <a:chExt cx="5073" cy="767"/>
          </a:xfrm>
        </p:grpSpPr>
        <p:grpSp>
          <p:nvGrpSpPr>
            <p:cNvPr id="25611" name="Group 24"/>
            <p:cNvGrpSpPr>
              <a:grpSpLocks/>
            </p:cNvGrpSpPr>
            <p:nvPr/>
          </p:nvGrpSpPr>
          <p:grpSpPr bwMode="auto">
            <a:xfrm>
              <a:off x="618" y="2533"/>
              <a:ext cx="1438" cy="767"/>
              <a:chOff x="672" y="2832"/>
              <a:chExt cx="1438" cy="767"/>
            </a:xfrm>
          </p:grpSpPr>
          <p:sp>
            <p:nvSpPr>
              <p:cNvPr id="25625" name="Line 25"/>
              <p:cNvSpPr>
                <a:spLocks noChangeShapeType="1"/>
              </p:cNvSpPr>
              <p:nvPr/>
            </p:nvSpPr>
            <p:spPr bwMode="auto">
              <a:xfrm flipV="1">
                <a:off x="1052" y="3065"/>
                <a:ext cx="0" cy="534"/>
              </a:xfrm>
              <a:prstGeom prst="line">
                <a:avLst/>
              </a:prstGeom>
              <a:noFill/>
              <a:ln w="38100">
                <a:solidFill>
                  <a:srgbClr val="0066FF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5626" name="Line 26"/>
              <p:cNvSpPr>
                <a:spLocks noChangeShapeType="1"/>
              </p:cNvSpPr>
              <p:nvPr/>
            </p:nvSpPr>
            <p:spPr bwMode="auto">
              <a:xfrm flipH="1" flipV="1">
                <a:off x="878" y="3172"/>
                <a:ext cx="2" cy="427"/>
              </a:xfrm>
              <a:prstGeom prst="line">
                <a:avLst/>
              </a:prstGeom>
              <a:noFill/>
              <a:ln w="38100">
                <a:solidFill>
                  <a:srgbClr val="0066FF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5627" name="Line 27"/>
              <p:cNvSpPr>
                <a:spLocks noChangeShapeType="1"/>
              </p:cNvSpPr>
              <p:nvPr/>
            </p:nvSpPr>
            <p:spPr bwMode="auto">
              <a:xfrm flipV="1">
                <a:off x="1569" y="3351"/>
                <a:ext cx="0" cy="248"/>
              </a:xfrm>
              <a:prstGeom prst="line">
                <a:avLst/>
              </a:prstGeom>
              <a:noFill/>
              <a:ln w="38100">
                <a:solidFill>
                  <a:srgbClr val="0066FF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5628" name="Line 28"/>
              <p:cNvSpPr>
                <a:spLocks noChangeShapeType="1"/>
              </p:cNvSpPr>
              <p:nvPr/>
            </p:nvSpPr>
            <p:spPr bwMode="auto">
              <a:xfrm flipV="1">
                <a:off x="1397" y="3237"/>
                <a:ext cx="0" cy="362"/>
              </a:xfrm>
              <a:prstGeom prst="line">
                <a:avLst/>
              </a:prstGeom>
              <a:noFill/>
              <a:ln w="38100">
                <a:solidFill>
                  <a:srgbClr val="0066FF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5629" name="Line 29"/>
              <p:cNvSpPr>
                <a:spLocks noChangeShapeType="1"/>
              </p:cNvSpPr>
              <p:nvPr/>
            </p:nvSpPr>
            <p:spPr bwMode="auto">
              <a:xfrm flipH="1" flipV="1">
                <a:off x="1738" y="3335"/>
                <a:ext cx="3" cy="264"/>
              </a:xfrm>
              <a:prstGeom prst="line">
                <a:avLst/>
              </a:prstGeom>
              <a:noFill/>
              <a:ln w="38100">
                <a:solidFill>
                  <a:srgbClr val="0066FF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5630" name="Line 30"/>
              <p:cNvSpPr>
                <a:spLocks noChangeShapeType="1"/>
              </p:cNvSpPr>
              <p:nvPr/>
            </p:nvSpPr>
            <p:spPr bwMode="auto">
              <a:xfrm flipV="1">
                <a:off x="1224" y="3102"/>
                <a:ext cx="3" cy="497"/>
              </a:xfrm>
              <a:prstGeom prst="line">
                <a:avLst/>
              </a:prstGeom>
              <a:noFill/>
              <a:ln w="38100">
                <a:solidFill>
                  <a:srgbClr val="0066FF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5631" name="Line 31"/>
              <p:cNvSpPr>
                <a:spLocks noChangeShapeType="1"/>
              </p:cNvSpPr>
              <p:nvPr/>
            </p:nvSpPr>
            <p:spPr bwMode="auto">
              <a:xfrm flipV="1">
                <a:off x="779" y="2976"/>
                <a:ext cx="0" cy="623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5632" name="Line 32"/>
              <p:cNvSpPr>
                <a:spLocks noChangeShapeType="1"/>
              </p:cNvSpPr>
              <p:nvPr/>
            </p:nvSpPr>
            <p:spPr bwMode="auto">
              <a:xfrm>
                <a:off x="672" y="3599"/>
                <a:ext cx="1423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5633" name="Freeform 33"/>
              <p:cNvSpPr>
                <a:spLocks/>
              </p:cNvSpPr>
              <p:nvPr/>
            </p:nvSpPr>
            <p:spPr bwMode="auto">
              <a:xfrm>
                <a:off x="672" y="3065"/>
                <a:ext cx="1423" cy="299"/>
              </a:xfrm>
              <a:custGeom>
                <a:avLst/>
                <a:gdLst>
                  <a:gd name="T0" fmla="*/ 0 w 2406"/>
                  <a:gd name="T1" fmla="*/ 6 h 654"/>
                  <a:gd name="T2" fmla="*/ 33 w 2406"/>
                  <a:gd name="T3" fmla="*/ 0 h 654"/>
                  <a:gd name="T4" fmla="*/ 67 w 2406"/>
                  <a:gd name="T5" fmla="*/ 5 h 654"/>
                  <a:gd name="T6" fmla="*/ 103 w 2406"/>
                  <a:gd name="T7" fmla="*/ 1 h 65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06"/>
                  <a:gd name="T13" fmla="*/ 0 h 654"/>
                  <a:gd name="T14" fmla="*/ 2406 w 2406"/>
                  <a:gd name="T15" fmla="*/ 654 h 65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06" h="654">
                    <a:moveTo>
                      <a:pt x="0" y="651"/>
                    </a:moveTo>
                    <a:cubicBezTo>
                      <a:pt x="253" y="328"/>
                      <a:pt x="506" y="6"/>
                      <a:pt x="768" y="3"/>
                    </a:cubicBezTo>
                    <a:cubicBezTo>
                      <a:pt x="1030" y="0"/>
                      <a:pt x="1299" y="612"/>
                      <a:pt x="1572" y="633"/>
                    </a:cubicBezTo>
                    <a:cubicBezTo>
                      <a:pt x="1845" y="654"/>
                      <a:pt x="2125" y="391"/>
                      <a:pt x="2406" y="129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graphicFrame>
            <p:nvGraphicFramePr>
              <p:cNvPr id="25606" name="Object 1028"/>
              <p:cNvGraphicFramePr>
                <a:graphicFrameLocks noChangeAspect="1"/>
              </p:cNvGraphicFramePr>
              <p:nvPr/>
            </p:nvGraphicFramePr>
            <p:xfrm>
              <a:off x="1152" y="2832"/>
              <a:ext cx="958" cy="21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6351" name="Równanie" r:id="rId4" imgW="939600" imgH="215640" progId="Equation.3">
                      <p:embed/>
                    </p:oleObj>
                  </mc:Choice>
                  <mc:Fallback>
                    <p:oleObj name="Równanie" r:id="rId4" imgW="939600" imgH="215640" progId="Equation.3">
                      <p:embed/>
                      <p:pic>
                        <p:nvPicPr>
                          <p:cNvPr id="0" name="Object 1028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152" y="2832"/>
                            <a:ext cx="958" cy="219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25612" name="AutoShape 35"/>
            <p:cNvSpPr>
              <a:spLocks noChangeArrowheads="1"/>
            </p:cNvSpPr>
            <p:nvPr/>
          </p:nvSpPr>
          <p:spPr bwMode="auto">
            <a:xfrm>
              <a:off x="1968" y="2861"/>
              <a:ext cx="421" cy="407"/>
            </a:xfrm>
            <a:prstGeom prst="rightArrow">
              <a:avLst>
                <a:gd name="adj1" fmla="val 50000"/>
                <a:gd name="adj2" fmla="val 2586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pl-PL"/>
            </a:p>
          </p:txBody>
        </p:sp>
        <p:sp>
          <p:nvSpPr>
            <p:cNvPr id="25614" name="AutoShape 38"/>
            <p:cNvSpPr>
              <a:spLocks noChangeArrowheads="1"/>
            </p:cNvSpPr>
            <p:nvPr/>
          </p:nvSpPr>
          <p:spPr bwMode="auto">
            <a:xfrm>
              <a:off x="3748" y="2866"/>
              <a:ext cx="421" cy="407"/>
            </a:xfrm>
            <a:prstGeom prst="rightArrow">
              <a:avLst>
                <a:gd name="adj1" fmla="val 50000"/>
                <a:gd name="adj2" fmla="val 2586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pl-PL"/>
            </a:p>
          </p:txBody>
        </p:sp>
        <p:grpSp>
          <p:nvGrpSpPr>
            <p:cNvPr id="25615" name="Group 39"/>
            <p:cNvGrpSpPr>
              <a:grpSpLocks/>
            </p:cNvGrpSpPr>
            <p:nvPr/>
          </p:nvGrpSpPr>
          <p:grpSpPr bwMode="auto">
            <a:xfrm>
              <a:off x="4268" y="2637"/>
              <a:ext cx="1423" cy="663"/>
              <a:chOff x="4227" y="2936"/>
              <a:chExt cx="1423" cy="663"/>
            </a:xfrm>
          </p:grpSpPr>
          <p:sp>
            <p:nvSpPr>
              <p:cNvPr id="25616" name="Line 40"/>
              <p:cNvSpPr>
                <a:spLocks noChangeShapeType="1"/>
              </p:cNvSpPr>
              <p:nvPr/>
            </p:nvSpPr>
            <p:spPr bwMode="auto">
              <a:xfrm flipV="1">
                <a:off x="4607" y="3065"/>
                <a:ext cx="0" cy="534"/>
              </a:xfrm>
              <a:prstGeom prst="line">
                <a:avLst/>
              </a:prstGeom>
              <a:noFill/>
              <a:ln w="38100">
                <a:solidFill>
                  <a:srgbClr val="0066FF"/>
                </a:solidFill>
                <a:prstDash val="sysDot"/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5617" name="Line 41"/>
              <p:cNvSpPr>
                <a:spLocks noChangeShapeType="1"/>
              </p:cNvSpPr>
              <p:nvPr/>
            </p:nvSpPr>
            <p:spPr bwMode="auto">
              <a:xfrm flipH="1" flipV="1">
                <a:off x="4433" y="3172"/>
                <a:ext cx="2" cy="427"/>
              </a:xfrm>
              <a:prstGeom prst="line">
                <a:avLst/>
              </a:prstGeom>
              <a:noFill/>
              <a:ln w="38100">
                <a:solidFill>
                  <a:srgbClr val="0066FF"/>
                </a:solidFill>
                <a:prstDash val="sysDot"/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5618" name="Line 42"/>
              <p:cNvSpPr>
                <a:spLocks noChangeShapeType="1"/>
              </p:cNvSpPr>
              <p:nvPr/>
            </p:nvSpPr>
            <p:spPr bwMode="auto">
              <a:xfrm flipV="1">
                <a:off x="5124" y="3351"/>
                <a:ext cx="0" cy="248"/>
              </a:xfrm>
              <a:prstGeom prst="line">
                <a:avLst/>
              </a:prstGeom>
              <a:noFill/>
              <a:ln w="38100">
                <a:solidFill>
                  <a:srgbClr val="0066FF"/>
                </a:solidFill>
                <a:prstDash val="sysDot"/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5619" name="Line 43"/>
              <p:cNvSpPr>
                <a:spLocks noChangeShapeType="1"/>
              </p:cNvSpPr>
              <p:nvPr/>
            </p:nvSpPr>
            <p:spPr bwMode="auto">
              <a:xfrm flipV="1">
                <a:off x="4952" y="3237"/>
                <a:ext cx="0" cy="362"/>
              </a:xfrm>
              <a:prstGeom prst="line">
                <a:avLst/>
              </a:prstGeom>
              <a:noFill/>
              <a:ln w="38100">
                <a:solidFill>
                  <a:srgbClr val="0066FF"/>
                </a:solidFill>
                <a:prstDash val="sysDot"/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5620" name="Line 44"/>
              <p:cNvSpPr>
                <a:spLocks noChangeShapeType="1"/>
              </p:cNvSpPr>
              <p:nvPr/>
            </p:nvSpPr>
            <p:spPr bwMode="auto">
              <a:xfrm flipH="1" flipV="1">
                <a:off x="5293" y="3335"/>
                <a:ext cx="3" cy="264"/>
              </a:xfrm>
              <a:prstGeom prst="line">
                <a:avLst/>
              </a:prstGeom>
              <a:noFill/>
              <a:ln w="38100">
                <a:solidFill>
                  <a:srgbClr val="0066FF"/>
                </a:solidFill>
                <a:prstDash val="sysDot"/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5621" name="Line 45"/>
              <p:cNvSpPr>
                <a:spLocks noChangeShapeType="1"/>
              </p:cNvSpPr>
              <p:nvPr/>
            </p:nvSpPr>
            <p:spPr bwMode="auto">
              <a:xfrm flipV="1">
                <a:off x="4779" y="3102"/>
                <a:ext cx="3" cy="497"/>
              </a:xfrm>
              <a:prstGeom prst="line">
                <a:avLst/>
              </a:prstGeom>
              <a:noFill/>
              <a:ln w="38100">
                <a:solidFill>
                  <a:srgbClr val="0066FF"/>
                </a:solidFill>
                <a:prstDash val="sysDot"/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5622" name="Line 46"/>
              <p:cNvSpPr>
                <a:spLocks noChangeShapeType="1"/>
              </p:cNvSpPr>
              <p:nvPr/>
            </p:nvSpPr>
            <p:spPr bwMode="auto">
              <a:xfrm flipV="1">
                <a:off x="4334" y="2976"/>
                <a:ext cx="0" cy="623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5623" name="Line 47"/>
              <p:cNvSpPr>
                <a:spLocks noChangeShapeType="1"/>
              </p:cNvSpPr>
              <p:nvPr/>
            </p:nvSpPr>
            <p:spPr bwMode="auto">
              <a:xfrm>
                <a:off x="4227" y="3599"/>
                <a:ext cx="1423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5624" name="Freeform 48"/>
              <p:cNvSpPr>
                <a:spLocks/>
              </p:cNvSpPr>
              <p:nvPr/>
            </p:nvSpPr>
            <p:spPr bwMode="auto">
              <a:xfrm>
                <a:off x="4227" y="3065"/>
                <a:ext cx="1423" cy="299"/>
              </a:xfrm>
              <a:custGeom>
                <a:avLst/>
                <a:gdLst>
                  <a:gd name="T0" fmla="*/ 0 w 2406"/>
                  <a:gd name="T1" fmla="*/ 6 h 654"/>
                  <a:gd name="T2" fmla="*/ 33 w 2406"/>
                  <a:gd name="T3" fmla="*/ 0 h 654"/>
                  <a:gd name="T4" fmla="*/ 67 w 2406"/>
                  <a:gd name="T5" fmla="*/ 5 h 654"/>
                  <a:gd name="T6" fmla="*/ 103 w 2406"/>
                  <a:gd name="T7" fmla="*/ 1 h 65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06"/>
                  <a:gd name="T13" fmla="*/ 0 h 654"/>
                  <a:gd name="T14" fmla="*/ 2406 w 2406"/>
                  <a:gd name="T15" fmla="*/ 654 h 65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06" h="654">
                    <a:moveTo>
                      <a:pt x="0" y="651"/>
                    </a:moveTo>
                    <a:cubicBezTo>
                      <a:pt x="253" y="328"/>
                      <a:pt x="506" y="6"/>
                      <a:pt x="768" y="3"/>
                    </a:cubicBezTo>
                    <a:cubicBezTo>
                      <a:pt x="1030" y="0"/>
                      <a:pt x="1299" y="612"/>
                      <a:pt x="1572" y="633"/>
                    </a:cubicBezTo>
                    <a:cubicBezTo>
                      <a:pt x="1845" y="654"/>
                      <a:pt x="2125" y="391"/>
                      <a:pt x="2406" y="129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graphicFrame>
            <p:nvGraphicFramePr>
              <p:cNvPr id="25605" name="Object 1027"/>
              <p:cNvGraphicFramePr>
                <a:graphicFrameLocks noChangeAspect="1"/>
              </p:cNvGraphicFramePr>
              <p:nvPr/>
            </p:nvGraphicFramePr>
            <p:xfrm>
              <a:off x="5004" y="2936"/>
              <a:ext cx="372" cy="30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6352" name="Równanie" r:id="rId6" imgW="266400" imgH="215640" progId="Equation.3">
                      <p:embed/>
                    </p:oleObj>
                  </mc:Choice>
                  <mc:Fallback>
                    <p:oleObj name="Równanie" r:id="rId6" imgW="266400" imgH="215640" progId="Equation.3">
                      <p:embed/>
                      <p:pic>
                        <p:nvPicPr>
                          <p:cNvPr id="0" name="Object 102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004" y="2936"/>
                            <a:ext cx="372" cy="301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graphicFrame>
        <p:nvGraphicFramePr>
          <p:cNvPr id="25603" name="Object 10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4645867"/>
              </p:ext>
            </p:extLst>
          </p:nvPr>
        </p:nvGraphicFramePr>
        <p:xfrm>
          <a:off x="1874806" y="6114852"/>
          <a:ext cx="3656012" cy="746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353" name="Równanie" r:id="rId8" imgW="1930320" imgH="393480" progId="Equation.3">
                  <p:embed/>
                </p:oleObj>
              </mc:Choice>
              <mc:Fallback>
                <p:oleObj name="Równanie" r:id="rId8" imgW="1930320" imgH="393480" progId="Equation.3">
                  <p:embed/>
                  <p:pic>
                    <p:nvPicPr>
                      <p:cNvPr id="0" name="Object 10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74806" y="6114852"/>
                        <a:ext cx="3656012" cy="746125"/>
                      </a:xfrm>
                      <a:prstGeom prst="rect">
                        <a:avLst/>
                      </a:prstGeom>
                      <a:solidFill>
                        <a:srgbClr val="CCFF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09" name="Text Box 56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5610" name="Rectangle 57"/>
          <p:cNvSpPr>
            <a:spLocks noChangeArrowheads="1"/>
          </p:cNvSpPr>
          <p:nvPr/>
        </p:nvSpPr>
        <p:spPr bwMode="auto">
          <a:xfrm>
            <a:off x="1173163" y="9525"/>
            <a:ext cx="77724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kumimoji="1" lang="pl-PL" sz="3200" b="1" dirty="0" err="1">
                <a:solidFill>
                  <a:schemeClr val="bg2"/>
                </a:solidFill>
              </a:rPr>
              <a:t>Recovering</a:t>
            </a:r>
            <a:r>
              <a:rPr kumimoji="1" lang="pl-PL" sz="3200" b="1" dirty="0">
                <a:solidFill>
                  <a:schemeClr val="bg2"/>
                </a:solidFill>
              </a:rPr>
              <a:t> </a:t>
            </a:r>
            <a:r>
              <a:rPr kumimoji="1" lang="pl-PL" sz="3200" b="1" dirty="0" err="1">
                <a:solidFill>
                  <a:schemeClr val="bg2"/>
                </a:solidFill>
              </a:rPr>
              <a:t>signal</a:t>
            </a:r>
            <a:r>
              <a:rPr kumimoji="1" lang="pl-PL" sz="3200" b="1" dirty="0">
                <a:solidFill>
                  <a:schemeClr val="bg2"/>
                </a:solidFill>
              </a:rPr>
              <a:t> </a:t>
            </a:r>
            <a:r>
              <a:rPr kumimoji="1" lang="pl-PL" sz="3200" b="1" dirty="0" err="1">
                <a:solidFill>
                  <a:schemeClr val="bg2"/>
                </a:solidFill>
              </a:rPr>
              <a:t>from</a:t>
            </a:r>
            <a:r>
              <a:rPr kumimoji="1" lang="pl-PL" sz="3200" b="1" dirty="0">
                <a:solidFill>
                  <a:schemeClr val="bg2"/>
                </a:solidFill>
              </a:rPr>
              <a:t> </a:t>
            </a:r>
            <a:r>
              <a:rPr kumimoji="1" lang="pl-PL" sz="3200" b="1" dirty="0" err="1">
                <a:solidFill>
                  <a:schemeClr val="bg2"/>
                </a:solidFill>
              </a:rPr>
              <a:t>its</a:t>
            </a:r>
            <a:r>
              <a:rPr kumimoji="1" lang="pl-PL" sz="3200" b="1" dirty="0">
                <a:solidFill>
                  <a:schemeClr val="bg2"/>
                </a:solidFill>
              </a:rPr>
              <a:t> </a:t>
            </a:r>
            <a:r>
              <a:rPr kumimoji="1" lang="pl-PL" sz="3200" b="1" dirty="0" err="1" smtClean="0">
                <a:solidFill>
                  <a:schemeClr val="bg2"/>
                </a:solidFill>
              </a:rPr>
              <a:t>samples</a:t>
            </a:r>
            <a:endParaRPr kumimoji="1" lang="pl-PL" sz="3200" b="1" dirty="0">
              <a:solidFill>
                <a:schemeClr val="bg2"/>
              </a:solidFill>
            </a:endParaRPr>
          </a:p>
        </p:txBody>
      </p:sp>
      <p:grpSp>
        <p:nvGrpSpPr>
          <p:cNvPr id="34" name="Grupa 33"/>
          <p:cNvGrpSpPr/>
          <p:nvPr/>
        </p:nvGrpSpPr>
        <p:grpSpPr>
          <a:xfrm>
            <a:off x="3617913" y="808038"/>
            <a:ext cx="2348784" cy="1346304"/>
            <a:chOff x="3839046" y="3463429"/>
            <a:chExt cx="2348784" cy="1346304"/>
          </a:xfrm>
        </p:grpSpPr>
        <p:graphicFrame>
          <p:nvGraphicFramePr>
            <p:cNvPr id="35" name="Object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73474991"/>
                </p:ext>
              </p:extLst>
            </p:nvPr>
          </p:nvGraphicFramePr>
          <p:xfrm>
            <a:off x="3839046" y="3463429"/>
            <a:ext cx="1122362" cy="4349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354" name="Równanie" r:id="rId10" imgW="622080" imgH="241200" progId="Equation.3">
                    <p:embed/>
                  </p:oleObj>
                </mc:Choice>
                <mc:Fallback>
                  <p:oleObj name="Równanie" r:id="rId10" imgW="622080" imgH="241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39046" y="3463429"/>
                          <a:ext cx="1122362" cy="43497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6" name="Prostokąt 35"/>
            <p:cNvSpPr/>
            <p:nvPr/>
          </p:nvSpPr>
          <p:spPr bwMode="auto">
            <a:xfrm>
              <a:off x="4556483" y="3840836"/>
              <a:ext cx="1064267" cy="626040"/>
            </a:xfrm>
            <a:prstGeom prst="rect">
              <a:avLst/>
            </a:prstGeom>
            <a:noFill/>
            <a:ln w="31750" cap="flat" cmpd="sng" algn="ctr">
              <a:solidFill>
                <a:srgbClr val="0066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37" name="Łącznik prosty ze strzałką 36"/>
            <p:cNvCxnSpPr>
              <a:stCxn id="36" idx="2"/>
            </p:cNvCxnSpPr>
            <p:nvPr/>
          </p:nvCxnSpPr>
          <p:spPr bwMode="auto">
            <a:xfrm flipV="1">
              <a:off x="5088617" y="3557597"/>
              <a:ext cx="5489" cy="909278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graphicFrame>
          <p:nvGraphicFramePr>
            <p:cNvPr id="38" name="Obiekt 3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81217536"/>
                </p:ext>
              </p:extLst>
            </p:nvPr>
          </p:nvGraphicFramePr>
          <p:xfrm>
            <a:off x="5871166" y="4153856"/>
            <a:ext cx="316664" cy="2902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355" name="Równanie" r:id="rId12" imgW="152280" imgH="139680" progId="Equation.3">
                    <p:embed/>
                  </p:oleObj>
                </mc:Choice>
                <mc:Fallback>
                  <p:oleObj name="Równanie" r:id="rId12" imgW="152280" imgH="1396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871166" y="4153856"/>
                          <a:ext cx="316664" cy="2902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9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123522309"/>
                </p:ext>
              </p:extLst>
            </p:nvPr>
          </p:nvGraphicFramePr>
          <p:xfrm>
            <a:off x="5409454" y="4424664"/>
            <a:ext cx="503764" cy="3767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356" name="Równanie" r:id="rId14" imgW="304560" imgH="228600" progId="Equation.3">
                    <p:embed/>
                  </p:oleObj>
                </mc:Choice>
                <mc:Fallback>
                  <p:oleObj name="Równanie" r:id="rId14" imgW="30456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09454" y="4424664"/>
                          <a:ext cx="503764" cy="3767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0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14644514"/>
                </p:ext>
              </p:extLst>
            </p:nvPr>
          </p:nvGraphicFramePr>
          <p:xfrm>
            <a:off x="4278185" y="4432945"/>
            <a:ext cx="503764" cy="3767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357" name="Równanie" r:id="rId16" imgW="304560" imgH="228600" progId="Equation.3">
                    <p:embed/>
                  </p:oleObj>
                </mc:Choice>
                <mc:Fallback>
                  <p:oleObj name="Równanie" r:id="rId16" imgW="30456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78185" y="4432945"/>
                          <a:ext cx="503764" cy="3767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41" name="Łącznik prosty ze strzałką 40"/>
            <p:cNvCxnSpPr/>
            <p:nvPr/>
          </p:nvCxnSpPr>
          <p:spPr bwMode="auto">
            <a:xfrm>
              <a:off x="4055652" y="4466875"/>
              <a:ext cx="1878118" cy="0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5" name="Grupa 4"/>
          <p:cNvGrpSpPr/>
          <p:nvPr/>
        </p:nvGrpSpPr>
        <p:grpSpPr>
          <a:xfrm>
            <a:off x="827088" y="3182589"/>
            <a:ext cx="7772400" cy="2873723"/>
            <a:chOff x="1173163" y="2228502"/>
            <a:chExt cx="7772400" cy="2873723"/>
          </a:xfrm>
        </p:grpSpPr>
        <p:graphicFrame>
          <p:nvGraphicFramePr>
            <p:cNvPr id="25604" name="Object 102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57657523"/>
                </p:ext>
              </p:extLst>
            </p:nvPr>
          </p:nvGraphicFramePr>
          <p:xfrm>
            <a:off x="1492250" y="2649538"/>
            <a:ext cx="7040563" cy="24526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358" name="Równanie" r:id="rId18" imgW="3251160" imgH="1130040" progId="Equation.3">
                    <p:embed/>
                  </p:oleObj>
                </mc:Choice>
                <mc:Fallback>
                  <p:oleObj name="Równanie" r:id="rId18" imgW="3251160" imgH="1130040" progId="Equation.3">
                    <p:embed/>
                    <p:pic>
                      <p:nvPicPr>
                        <p:cNvPr id="0" name="Object 102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92250" y="2649538"/>
                          <a:ext cx="7040563" cy="2452687"/>
                        </a:xfrm>
                        <a:prstGeom prst="rect">
                          <a:avLst/>
                        </a:prstGeom>
                        <a:solidFill>
                          <a:srgbClr val="FFCC9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" name="Prostokąt 1"/>
            <p:cNvSpPr/>
            <p:nvPr/>
          </p:nvSpPr>
          <p:spPr bwMode="auto">
            <a:xfrm>
              <a:off x="1173163" y="2228502"/>
              <a:ext cx="7772400" cy="948867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graphicFrame>
          <p:nvGraphicFramePr>
            <p:cNvPr id="25602" name="Object 102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6733897"/>
                </p:ext>
              </p:extLst>
            </p:nvPr>
          </p:nvGraphicFramePr>
          <p:xfrm>
            <a:off x="2286000" y="2423251"/>
            <a:ext cx="5365750" cy="5826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359" name="Równanie" r:id="rId20" imgW="2222280" imgH="241200" progId="Equation.3">
                    <p:embed/>
                  </p:oleObj>
                </mc:Choice>
                <mc:Fallback>
                  <p:oleObj name="Równanie" r:id="rId20" imgW="2222280" imgH="241200" progId="Equation.3">
                    <p:embed/>
                    <p:pic>
                      <p:nvPicPr>
                        <p:cNvPr id="0" name="Object 102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86000" y="2423251"/>
                          <a:ext cx="5365750" cy="582612"/>
                        </a:xfrm>
                        <a:prstGeom prst="rect">
                          <a:avLst/>
                        </a:prstGeom>
                        <a:solidFill>
                          <a:schemeClr val="folHlink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43" name="Object 10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31006765"/>
              </p:ext>
            </p:extLst>
          </p:nvPr>
        </p:nvGraphicFramePr>
        <p:xfrm>
          <a:off x="3163888" y="2251075"/>
          <a:ext cx="3219450" cy="950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360" name="Równanie" r:id="rId22" imgW="1333440" imgH="393480" progId="Equation.3">
                  <p:embed/>
                </p:oleObj>
              </mc:Choice>
              <mc:Fallback>
                <p:oleObj name="Równanie" r:id="rId22" imgW="13334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63888" y="2251075"/>
                        <a:ext cx="3219450" cy="950913"/>
                      </a:xfrm>
                      <a:prstGeom prst="rect">
                        <a:avLst/>
                      </a:prstGeom>
                      <a:solidFill>
                        <a:schemeClr val="folHlink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69F42-FA15-47B6-A8A8-C595FCD6C4FD}" type="slidenum">
              <a:rPr lang="pl-PL" smtClean="0"/>
              <a:pPr>
                <a:defRPr/>
              </a:pPr>
              <a:t>22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Text Box 2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6630" name="Rectangle 3"/>
          <p:cNvSpPr>
            <a:spLocks noChangeArrowheads="1"/>
          </p:cNvSpPr>
          <p:nvPr/>
        </p:nvSpPr>
        <p:spPr bwMode="auto">
          <a:xfrm>
            <a:off x="1173163" y="9525"/>
            <a:ext cx="77724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kumimoji="1" lang="pl-PL" sz="2800" b="1" dirty="0" smtClean="0">
                <a:solidFill>
                  <a:srgbClr val="009900"/>
                </a:solidFill>
              </a:rPr>
              <a:t>Set </a:t>
            </a:r>
            <a:r>
              <a:rPr kumimoji="1" lang="pl-PL" sz="2800" b="1" dirty="0">
                <a:solidFill>
                  <a:srgbClr val="009900"/>
                </a:solidFill>
              </a:rPr>
              <a:t>of </a:t>
            </a:r>
            <a:r>
              <a:rPr kumimoji="1" lang="pl-PL" sz="2800" b="1" dirty="0" err="1" smtClean="0">
                <a:solidFill>
                  <a:srgbClr val="009900"/>
                </a:solidFill>
              </a:rPr>
              <a:t>orthogonal</a:t>
            </a:r>
            <a:r>
              <a:rPr kumimoji="1" lang="pl-PL" sz="2800" b="1" dirty="0" smtClean="0">
                <a:solidFill>
                  <a:srgbClr val="009900"/>
                </a:solidFill>
              </a:rPr>
              <a:t> </a:t>
            </a:r>
            <a:r>
              <a:rPr kumimoji="1" lang="pl-PL" sz="2800" b="1" i="1" dirty="0" err="1" smtClean="0">
                <a:solidFill>
                  <a:srgbClr val="009900"/>
                </a:solidFill>
              </a:rPr>
              <a:t>Sampling</a:t>
            </a:r>
            <a:r>
              <a:rPr kumimoji="1" lang="pl-PL" sz="2800" b="1" dirty="0" smtClean="0">
                <a:solidFill>
                  <a:srgbClr val="009900"/>
                </a:solidFill>
              </a:rPr>
              <a:t> </a:t>
            </a:r>
            <a:r>
              <a:rPr kumimoji="1" lang="pl-PL" sz="2800" b="1" dirty="0" err="1">
                <a:solidFill>
                  <a:srgbClr val="009900"/>
                </a:solidFill>
              </a:rPr>
              <a:t>functions</a:t>
            </a:r>
            <a:endParaRPr kumimoji="1" lang="pl-PL" sz="2800" b="1" i="1" dirty="0">
              <a:solidFill>
                <a:srgbClr val="009900"/>
              </a:solidFill>
            </a:endParaRPr>
          </a:p>
        </p:txBody>
      </p:sp>
      <p:sp>
        <p:nvSpPr>
          <p:cNvPr id="26631" name="Text Box 4"/>
          <p:cNvSpPr txBox="1">
            <a:spLocks noChangeArrowheads="1"/>
          </p:cNvSpPr>
          <p:nvPr/>
        </p:nvSpPr>
        <p:spPr bwMode="auto">
          <a:xfrm>
            <a:off x="2667000" y="62134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endParaRPr lang="pl-PL"/>
          </a:p>
        </p:txBody>
      </p:sp>
      <p:sp>
        <p:nvSpPr>
          <p:cNvPr id="26632" name="Text Box 34"/>
          <p:cNvSpPr txBox="1">
            <a:spLocks noChangeArrowheads="1"/>
          </p:cNvSpPr>
          <p:nvPr/>
        </p:nvSpPr>
        <p:spPr bwMode="auto">
          <a:xfrm>
            <a:off x="1287463" y="685800"/>
            <a:ext cx="512672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 dirty="0" smtClean="0"/>
              <a:t>Set of </a:t>
            </a:r>
            <a:r>
              <a:rPr lang="pl-PL" b="1" dirty="0" err="1" smtClean="0"/>
              <a:t>orthogonal</a:t>
            </a:r>
            <a:r>
              <a:rPr lang="pl-PL" b="1" dirty="0" smtClean="0"/>
              <a:t> </a:t>
            </a:r>
            <a:r>
              <a:rPr lang="pl-PL" b="1" i="1" dirty="0" err="1" smtClean="0"/>
              <a:t>Sampling</a:t>
            </a:r>
            <a:r>
              <a:rPr lang="pl-PL" b="1" dirty="0" smtClean="0"/>
              <a:t> </a:t>
            </a:r>
            <a:r>
              <a:rPr lang="pl-PL" b="1" dirty="0" err="1" smtClean="0"/>
              <a:t>functions</a:t>
            </a:r>
            <a:r>
              <a:rPr lang="pl-PL" b="1" dirty="0" smtClean="0"/>
              <a:t>:</a:t>
            </a:r>
            <a:endParaRPr lang="pl-PL" b="1" dirty="0"/>
          </a:p>
        </p:txBody>
      </p:sp>
      <p:sp>
        <p:nvSpPr>
          <p:cNvPr id="26633" name="Text Box 35"/>
          <p:cNvSpPr txBox="1">
            <a:spLocks noChangeArrowheads="1"/>
          </p:cNvSpPr>
          <p:nvPr/>
        </p:nvSpPr>
        <p:spPr bwMode="auto">
          <a:xfrm>
            <a:off x="1333500" y="2057400"/>
            <a:ext cx="551708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 dirty="0" err="1" smtClean="0"/>
              <a:t>Orthogonality</a:t>
            </a:r>
            <a:r>
              <a:rPr lang="pl-PL" b="1" dirty="0" smtClean="0"/>
              <a:t> </a:t>
            </a:r>
            <a:r>
              <a:rPr lang="pl-PL" b="1" dirty="0" err="1" smtClean="0"/>
              <a:t>over</a:t>
            </a:r>
            <a:r>
              <a:rPr lang="pl-PL" b="1" dirty="0" smtClean="0"/>
              <a:t> </a:t>
            </a:r>
            <a:r>
              <a:rPr lang="pl-PL" b="1" dirty="0" err="1" smtClean="0"/>
              <a:t>the</a:t>
            </a:r>
            <a:r>
              <a:rPr lang="pl-PL" b="1" dirty="0" smtClean="0"/>
              <a:t> </a:t>
            </a:r>
            <a:r>
              <a:rPr lang="pl-PL" b="1" dirty="0" err="1" smtClean="0"/>
              <a:t>interval</a:t>
            </a:r>
            <a:r>
              <a:rPr lang="pl-PL" b="1" dirty="0" smtClean="0"/>
              <a:t> </a:t>
            </a:r>
            <a:r>
              <a:rPr lang="pl-PL" b="1" dirty="0"/>
              <a:t>(-</a:t>
            </a:r>
            <a:r>
              <a:rPr lang="pl-PL" b="1" dirty="0">
                <a:sym typeface="Symbol" pitchFamily="18" charset="2"/>
              </a:rPr>
              <a:t>, +</a:t>
            </a:r>
            <a:r>
              <a:rPr lang="pl-PL" b="1" dirty="0" err="1">
                <a:sym typeface="Symbol" pitchFamily="18" charset="2"/>
              </a:rPr>
              <a:t></a:t>
            </a:r>
            <a:r>
              <a:rPr lang="pl-PL" b="1" dirty="0" smtClean="0">
                <a:sym typeface="Symbol" pitchFamily="18" charset="2"/>
              </a:rPr>
              <a:t>):</a:t>
            </a:r>
            <a:endParaRPr lang="pl-PL" b="1" dirty="0"/>
          </a:p>
        </p:txBody>
      </p:sp>
      <p:sp>
        <p:nvSpPr>
          <p:cNvPr id="26634" name="Text Box 38"/>
          <p:cNvSpPr txBox="1">
            <a:spLocks noChangeArrowheads="1"/>
          </p:cNvSpPr>
          <p:nvPr/>
        </p:nvSpPr>
        <p:spPr bwMode="auto">
          <a:xfrm>
            <a:off x="1371600" y="4079875"/>
            <a:ext cx="5949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/>
              <a:t>The proof is based on the Rayleigh theorem:</a:t>
            </a:r>
          </a:p>
        </p:txBody>
      </p:sp>
      <p:graphicFrame>
        <p:nvGraphicFramePr>
          <p:cNvPr id="26626" name="Object 39"/>
          <p:cNvGraphicFramePr>
            <a:graphicFrameLocks noChangeAspect="1"/>
          </p:cNvGraphicFramePr>
          <p:nvPr/>
        </p:nvGraphicFramePr>
        <p:xfrm>
          <a:off x="1371600" y="1308100"/>
          <a:ext cx="5446713" cy="496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863" name="Równanie" r:id="rId4" imgW="2514600" imgH="228600" progId="Equation.3">
                  <p:embed/>
                </p:oleObj>
              </mc:Choice>
              <mc:Fallback>
                <p:oleObj name="Równanie" r:id="rId4" imgW="2514600" imgH="228600" progId="Equation.3">
                  <p:embed/>
                  <p:pic>
                    <p:nvPicPr>
                      <p:cNvPr id="0" name="Object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1308100"/>
                        <a:ext cx="5446713" cy="496888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27" name="Object 40"/>
          <p:cNvGraphicFramePr>
            <a:graphicFrameLocks noChangeAspect="1"/>
          </p:cNvGraphicFramePr>
          <p:nvPr/>
        </p:nvGraphicFramePr>
        <p:xfrm>
          <a:off x="1398588" y="2693988"/>
          <a:ext cx="5032375" cy="1214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864" name="Równanie" r:id="rId6" imgW="2323800" imgH="558720" progId="Equation.3">
                  <p:embed/>
                </p:oleObj>
              </mc:Choice>
              <mc:Fallback>
                <p:oleObj name="Równanie" r:id="rId6" imgW="2323800" imgH="558720" progId="Equation.3">
                  <p:embed/>
                  <p:pic>
                    <p:nvPicPr>
                      <p:cNvPr id="0" name="Object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98588" y="2693988"/>
                        <a:ext cx="5032375" cy="1214437"/>
                      </a:xfrm>
                      <a:prstGeom prst="rect">
                        <a:avLst/>
                      </a:prstGeom>
                      <a:solidFill>
                        <a:srgbClr val="CCFF99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28" name="Object 41"/>
          <p:cNvGraphicFramePr>
            <a:graphicFrameLocks noChangeAspect="1"/>
          </p:cNvGraphicFramePr>
          <p:nvPr/>
        </p:nvGraphicFramePr>
        <p:xfrm>
          <a:off x="1360488" y="4710113"/>
          <a:ext cx="4510087" cy="1931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865" name="Równanie" r:id="rId8" imgW="2082600" imgH="888840" progId="Equation.3">
                  <p:embed/>
                </p:oleObj>
              </mc:Choice>
              <mc:Fallback>
                <p:oleObj name="Równanie" r:id="rId8" imgW="2082600" imgH="888840" progId="Equation.3">
                  <p:embed/>
                  <p:pic>
                    <p:nvPicPr>
                      <p:cNvPr id="0" name="Object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60488" y="4710113"/>
                        <a:ext cx="4510087" cy="1931987"/>
                      </a:xfrm>
                      <a:prstGeom prst="rect">
                        <a:avLst/>
                      </a:prstGeom>
                      <a:solidFill>
                        <a:srgbClr val="CCFF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69F42-FA15-47B6-A8A8-C595FCD6C4FD}" type="slidenum">
              <a:rPr lang="pl-PL" smtClean="0"/>
              <a:pPr>
                <a:defRPr/>
              </a:pPr>
              <a:t>23</a:t>
            </a:fld>
            <a:endParaRPr lang="pl-PL"/>
          </a:p>
        </p:txBody>
      </p:sp>
      <p:pic>
        <p:nvPicPr>
          <p:cNvPr id="12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868491" y="76505"/>
            <a:ext cx="1080120" cy="10801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2667000" y="62134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endParaRPr lang="pl-PL"/>
          </a:p>
        </p:txBody>
      </p:sp>
      <p:graphicFrame>
        <p:nvGraphicFramePr>
          <p:cNvPr id="27650" name="Object 11"/>
          <p:cNvGraphicFramePr>
            <a:graphicFrameLocks noChangeAspect="1"/>
          </p:cNvGraphicFramePr>
          <p:nvPr/>
        </p:nvGraphicFramePr>
        <p:xfrm>
          <a:off x="1557338" y="714375"/>
          <a:ext cx="6213475" cy="2730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808" name="Równanie" r:id="rId4" imgW="2869920" imgH="1257120" progId="Equation.3">
                  <p:embed/>
                </p:oleObj>
              </mc:Choice>
              <mc:Fallback>
                <p:oleObj name="Równanie" r:id="rId4" imgW="2869920" imgH="125712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57338" y="714375"/>
                        <a:ext cx="6213475" cy="2730500"/>
                      </a:xfrm>
                      <a:prstGeom prst="rect">
                        <a:avLst/>
                      </a:prstGeom>
                      <a:solidFill>
                        <a:srgbClr val="CCFF99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51" name="Object 12"/>
          <p:cNvGraphicFramePr>
            <a:graphicFrameLocks noChangeAspect="1"/>
          </p:cNvGraphicFramePr>
          <p:nvPr/>
        </p:nvGraphicFramePr>
        <p:xfrm>
          <a:off x="1411288" y="4141788"/>
          <a:ext cx="7453312" cy="1374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809" name="Równanie" r:id="rId6" imgW="3441600" imgH="634680" progId="Equation.3">
                  <p:embed/>
                </p:oleObj>
              </mc:Choice>
              <mc:Fallback>
                <p:oleObj name="Równanie" r:id="rId6" imgW="3441600" imgH="63468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11288" y="4141788"/>
                        <a:ext cx="7453312" cy="1374775"/>
                      </a:xfrm>
                      <a:prstGeom prst="rect">
                        <a:avLst/>
                      </a:prstGeom>
                      <a:solidFill>
                        <a:srgbClr val="CC99FF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53" name="Text Box 13"/>
          <p:cNvSpPr txBox="1">
            <a:spLocks noChangeArrowheads="1"/>
          </p:cNvSpPr>
          <p:nvPr/>
        </p:nvSpPr>
        <p:spPr bwMode="auto">
          <a:xfrm>
            <a:off x="1411288" y="3641725"/>
            <a:ext cx="4451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/>
              <a:t>The Kotielnikov-Shannon series:</a:t>
            </a:r>
          </a:p>
        </p:txBody>
      </p:sp>
      <p:sp>
        <p:nvSpPr>
          <p:cNvPr id="27654" name="Text Box 14"/>
          <p:cNvSpPr txBox="1">
            <a:spLocks noChangeArrowheads="1"/>
          </p:cNvSpPr>
          <p:nvPr/>
        </p:nvSpPr>
        <p:spPr bwMode="auto">
          <a:xfrm>
            <a:off x="1411288" y="5516563"/>
            <a:ext cx="773271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/>
              <a:t>is a Fourier series over a set of orthogonal sampling</a:t>
            </a:r>
            <a:br>
              <a:rPr lang="pl-PL" b="1"/>
            </a:br>
            <a:r>
              <a:rPr lang="pl-PL" b="1"/>
              <a:t>functions; Fourier coefficients are equal to signal samples.</a:t>
            </a:r>
          </a:p>
        </p:txBody>
      </p:sp>
      <p:sp>
        <p:nvSpPr>
          <p:cNvPr id="27655" name="Text Box 15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1173163" y="9525"/>
            <a:ext cx="77724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kumimoji="1" lang="pl-PL" sz="2800" b="1" dirty="0" smtClean="0">
                <a:solidFill>
                  <a:srgbClr val="009900"/>
                </a:solidFill>
              </a:rPr>
              <a:t>Set </a:t>
            </a:r>
            <a:r>
              <a:rPr kumimoji="1" lang="pl-PL" sz="2800" b="1" dirty="0">
                <a:solidFill>
                  <a:srgbClr val="009900"/>
                </a:solidFill>
              </a:rPr>
              <a:t>of </a:t>
            </a:r>
            <a:r>
              <a:rPr kumimoji="1" lang="pl-PL" sz="2800" b="1" dirty="0" err="1" smtClean="0">
                <a:solidFill>
                  <a:srgbClr val="009900"/>
                </a:solidFill>
              </a:rPr>
              <a:t>orthogonal</a:t>
            </a:r>
            <a:r>
              <a:rPr kumimoji="1" lang="pl-PL" sz="2800" b="1" dirty="0" smtClean="0">
                <a:solidFill>
                  <a:srgbClr val="009900"/>
                </a:solidFill>
              </a:rPr>
              <a:t> </a:t>
            </a:r>
            <a:r>
              <a:rPr kumimoji="1" lang="pl-PL" sz="2800" b="1" i="1" dirty="0" err="1" smtClean="0">
                <a:solidFill>
                  <a:srgbClr val="009900"/>
                </a:solidFill>
              </a:rPr>
              <a:t>Sampling</a:t>
            </a:r>
            <a:r>
              <a:rPr kumimoji="1" lang="pl-PL" sz="2800" b="1" dirty="0" smtClean="0">
                <a:solidFill>
                  <a:srgbClr val="009900"/>
                </a:solidFill>
              </a:rPr>
              <a:t> </a:t>
            </a:r>
            <a:r>
              <a:rPr kumimoji="1" lang="pl-PL" sz="2800" b="1" dirty="0" err="1">
                <a:solidFill>
                  <a:srgbClr val="009900"/>
                </a:solidFill>
              </a:rPr>
              <a:t>functions</a:t>
            </a:r>
            <a:endParaRPr kumimoji="1" lang="pl-PL" sz="2800" b="1" i="1" dirty="0">
              <a:solidFill>
                <a:srgbClr val="009900"/>
              </a:solidFill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69F42-FA15-47B6-A8A8-C595FCD6C4FD}" type="slidenum">
              <a:rPr lang="pl-PL" smtClean="0"/>
              <a:pPr>
                <a:defRPr/>
              </a:pPr>
              <a:t>24</a:t>
            </a:fld>
            <a:endParaRPr lang="pl-PL"/>
          </a:p>
        </p:txBody>
      </p:sp>
      <p:pic>
        <p:nvPicPr>
          <p:cNvPr id="10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944596" y="110811"/>
            <a:ext cx="1080120" cy="10801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82" name="Rectangle 16"/>
          <p:cNvSpPr>
            <a:spLocks noChangeArrowheads="1"/>
          </p:cNvSpPr>
          <p:nvPr/>
        </p:nvSpPr>
        <p:spPr bwMode="auto">
          <a:xfrm>
            <a:off x="1173163" y="9525"/>
            <a:ext cx="77724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kumimoji="1" lang="pl-PL" sz="3200" b="1" dirty="0" err="1">
                <a:solidFill>
                  <a:schemeClr val="bg2"/>
                </a:solidFill>
              </a:rPr>
              <a:t>Transmission</a:t>
            </a:r>
            <a:r>
              <a:rPr kumimoji="1" lang="pl-PL" sz="3200" b="1" dirty="0">
                <a:solidFill>
                  <a:schemeClr val="bg2"/>
                </a:solidFill>
              </a:rPr>
              <a:t> of </a:t>
            </a:r>
            <a:r>
              <a:rPr kumimoji="1" lang="pl-PL" sz="3200" b="1" dirty="0" err="1">
                <a:solidFill>
                  <a:schemeClr val="bg2"/>
                </a:solidFill>
              </a:rPr>
              <a:t>sampled</a:t>
            </a:r>
            <a:r>
              <a:rPr kumimoji="1" lang="pl-PL" sz="3200" b="1" dirty="0">
                <a:solidFill>
                  <a:schemeClr val="bg2"/>
                </a:solidFill>
              </a:rPr>
              <a:t> </a:t>
            </a:r>
            <a:r>
              <a:rPr kumimoji="1" lang="pl-PL" sz="3200" b="1" dirty="0" err="1">
                <a:solidFill>
                  <a:schemeClr val="bg2"/>
                </a:solidFill>
              </a:rPr>
              <a:t>signal</a:t>
            </a:r>
            <a:r>
              <a:rPr kumimoji="1" lang="pl-PL" sz="3200" b="1" dirty="0">
                <a:solidFill>
                  <a:schemeClr val="bg2"/>
                </a:solidFill>
              </a:rPr>
              <a:t> – a </a:t>
            </a:r>
            <a:r>
              <a:rPr kumimoji="1" lang="pl-PL" sz="3200" b="1" dirty="0" err="1">
                <a:solidFill>
                  <a:schemeClr val="bg2"/>
                </a:solidFill>
              </a:rPr>
              <a:t>paradox</a:t>
            </a:r>
            <a:endParaRPr kumimoji="1" lang="pl-PL" sz="3200" b="1" dirty="0">
              <a:solidFill>
                <a:schemeClr val="bg2"/>
              </a:solidFill>
            </a:endParaRPr>
          </a:p>
        </p:txBody>
      </p:sp>
      <p:sp>
        <p:nvSpPr>
          <p:cNvPr id="28683" name="Text Box 16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28684" name="Group 82"/>
          <p:cNvGrpSpPr>
            <a:grpSpLocks/>
          </p:cNvGrpSpPr>
          <p:nvPr/>
        </p:nvGrpSpPr>
        <p:grpSpPr bwMode="auto">
          <a:xfrm>
            <a:off x="1828800" y="1100138"/>
            <a:ext cx="6705600" cy="2171700"/>
            <a:chOff x="1152" y="693"/>
            <a:chExt cx="4224" cy="1368"/>
          </a:xfrm>
        </p:grpSpPr>
        <p:sp>
          <p:nvSpPr>
            <p:cNvPr id="28709" name="Freeform 5"/>
            <p:cNvSpPr>
              <a:spLocks/>
            </p:cNvSpPr>
            <p:nvPr/>
          </p:nvSpPr>
          <p:spPr bwMode="auto">
            <a:xfrm>
              <a:off x="1920" y="849"/>
              <a:ext cx="624" cy="816"/>
            </a:xfrm>
            <a:custGeom>
              <a:avLst/>
              <a:gdLst>
                <a:gd name="T0" fmla="*/ 0 w 1056"/>
                <a:gd name="T1" fmla="*/ 816 h 816"/>
                <a:gd name="T2" fmla="*/ 22 w 1056"/>
                <a:gd name="T3" fmla="*/ 0 h 816"/>
                <a:gd name="T4" fmla="*/ 45 w 1056"/>
                <a:gd name="T5" fmla="*/ 816 h 816"/>
                <a:gd name="T6" fmla="*/ 0 60000 65536"/>
                <a:gd name="T7" fmla="*/ 0 60000 65536"/>
                <a:gd name="T8" fmla="*/ 0 60000 65536"/>
                <a:gd name="T9" fmla="*/ 0 w 1056"/>
                <a:gd name="T10" fmla="*/ 0 h 816"/>
                <a:gd name="T11" fmla="*/ 1056 w 1056"/>
                <a:gd name="T12" fmla="*/ 816 h 8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710" name="Freeform 6"/>
            <p:cNvSpPr>
              <a:spLocks/>
            </p:cNvSpPr>
            <p:nvPr/>
          </p:nvSpPr>
          <p:spPr bwMode="auto">
            <a:xfrm>
              <a:off x="2544" y="849"/>
              <a:ext cx="624" cy="816"/>
            </a:xfrm>
            <a:custGeom>
              <a:avLst/>
              <a:gdLst>
                <a:gd name="T0" fmla="*/ 0 w 1056"/>
                <a:gd name="T1" fmla="*/ 816 h 816"/>
                <a:gd name="T2" fmla="*/ 22 w 1056"/>
                <a:gd name="T3" fmla="*/ 0 h 816"/>
                <a:gd name="T4" fmla="*/ 45 w 1056"/>
                <a:gd name="T5" fmla="*/ 816 h 816"/>
                <a:gd name="T6" fmla="*/ 0 60000 65536"/>
                <a:gd name="T7" fmla="*/ 0 60000 65536"/>
                <a:gd name="T8" fmla="*/ 0 60000 65536"/>
                <a:gd name="T9" fmla="*/ 0 w 1056"/>
                <a:gd name="T10" fmla="*/ 0 h 816"/>
                <a:gd name="T11" fmla="*/ 1056 w 1056"/>
                <a:gd name="T12" fmla="*/ 816 h 8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3333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711" name="Freeform 7"/>
            <p:cNvSpPr>
              <a:spLocks/>
            </p:cNvSpPr>
            <p:nvPr/>
          </p:nvSpPr>
          <p:spPr bwMode="auto">
            <a:xfrm>
              <a:off x="3816" y="837"/>
              <a:ext cx="624" cy="816"/>
            </a:xfrm>
            <a:custGeom>
              <a:avLst/>
              <a:gdLst>
                <a:gd name="T0" fmla="*/ 0 w 1056"/>
                <a:gd name="T1" fmla="*/ 816 h 816"/>
                <a:gd name="T2" fmla="*/ 22 w 1056"/>
                <a:gd name="T3" fmla="*/ 0 h 816"/>
                <a:gd name="T4" fmla="*/ 45 w 1056"/>
                <a:gd name="T5" fmla="*/ 816 h 816"/>
                <a:gd name="T6" fmla="*/ 0 60000 65536"/>
                <a:gd name="T7" fmla="*/ 0 60000 65536"/>
                <a:gd name="T8" fmla="*/ 0 60000 65536"/>
                <a:gd name="T9" fmla="*/ 0 w 1056"/>
                <a:gd name="T10" fmla="*/ 0 h 816"/>
                <a:gd name="T11" fmla="*/ 1056 w 1056"/>
                <a:gd name="T12" fmla="*/ 816 h 8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3333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712" name="Freeform 8"/>
            <p:cNvSpPr>
              <a:spLocks/>
            </p:cNvSpPr>
            <p:nvPr/>
          </p:nvSpPr>
          <p:spPr bwMode="auto">
            <a:xfrm>
              <a:off x="3168" y="837"/>
              <a:ext cx="624" cy="816"/>
            </a:xfrm>
            <a:custGeom>
              <a:avLst/>
              <a:gdLst>
                <a:gd name="T0" fmla="*/ 0 w 1056"/>
                <a:gd name="T1" fmla="*/ 816 h 816"/>
                <a:gd name="T2" fmla="*/ 22 w 1056"/>
                <a:gd name="T3" fmla="*/ 0 h 816"/>
                <a:gd name="T4" fmla="*/ 45 w 1056"/>
                <a:gd name="T5" fmla="*/ 816 h 816"/>
                <a:gd name="T6" fmla="*/ 0 60000 65536"/>
                <a:gd name="T7" fmla="*/ 0 60000 65536"/>
                <a:gd name="T8" fmla="*/ 0 60000 65536"/>
                <a:gd name="T9" fmla="*/ 0 w 1056"/>
                <a:gd name="T10" fmla="*/ 0 h 816"/>
                <a:gd name="T11" fmla="*/ 1056 w 1056"/>
                <a:gd name="T12" fmla="*/ 816 h 8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3333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713" name="Freeform 9"/>
            <p:cNvSpPr>
              <a:spLocks/>
            </p:cNvSpPr>
            <p:nvPr/>
          </p:nvSpPr>
          <p:spPr bwMode="auto">
            <a:xfrm>
              <a:off x="1296" y="849"/>
              <a:ext cx="624" cy="816"/>
            </a:xfrm>
            <a:custGeom>
              <a:avLst/>
              <a:gdLst>
                <a:gd name="T0" fmla="*/ 0 w 1056"/>
                <a:gd name="T1" fmla="*/ 816 h 816"/>
                <a:gd name="T2" fmla="*/ 22 w 1056"/>
                <a:gd name="T3" fmla="*/ 0 h 816"/>
                <a:gd name="T4" fmla="*/ 45 w 1056"/>
                <a:gd name="T5" fmla="*/ 816 h 816"/>
                <a:gd name="T6" fmla="*/ 0 60000 65536"/>
                <a:gd name="T7" fmla="*/ 0 60000 65536"/>
                <a:gd name="T8" fmla="*/ 0 60000 65536"/>
                <a:gd name="T9" fmla="*/ 0 w 1056"/>
                <a:gd name="T10" fmla="*/ 0 h 816"/>
                <a:gd name="T11" fmla="*/ 1056 w 1056"/>
                <a:gd name="T12" fmla="*/ 816 h 8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3333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714" name="Line 10"/>
            <p:cNvSpPr>
              <a:spLocks noChangeShapeType="1"/>
            </p:cNvSpPr>
            <p:nvPr/>
          </p:nvSpPr>
          <p:spPr bwMode="auto">
            <a:xfrm>
              <a:off x="1152" y="1665"/>
              <a:ext cx="422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715" name="Line 11"/>
            <p:cNvSpPr>
              <a:spLocks noChangeShapeType="1"/>
            </p:cNvSpPr>
            <p:nvPr/>
          </p:nvSpPr>
          <p:spPr bwMode="auto">
            <a:xfrm>
              <a:off x="2862" y="711"/>
              <a:ext cx="0" cy="96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716" name="Line 12"/>
            <p:cNvSpPr>
              <a:spLocks noChangeShapeType="1"/>
            </p:cNvSpPr>
            <p:nvPr/>
          </p:nvSpPr>
          <p:spPr bwMode="auto">
            <a:xfrm>
              <a:off x="2226" y="705"/>
              <a:ext cx="0" cy="96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717" name="Line 13"/>
            <p:cNvSpPr>
              <a:spLocks noChangeShapeType="1"/>
            </p:cNvSpPr>
            <p:nvPr/>
          </p:nvSpPr>
          <p:spPr bwMode="auto">
            <a:xfrm>
              <a:off x="4128" y="693"/>
              <a:ext cx="0" cy="96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718" name="Line 14"/>
            <p:cNvSpPr>
              <a:spLocks noChangeShapeType="1"/>
            </p:cNvSpPr>
            <p:nvPr/>
          </p:nvSpPr>
          <p:spPr bwMode="auto">
            <a:xfrm>
              <a:off x="3474" y="699"/>
              <a:ext cx="0" cy="96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719" name="Line 15"/>
            <p:cNvSpPr>
              <a:spLocks noChangeShapeType="1"/>
            </p:cNvSpPr>
            <p:nvPr/>
          </p:nvSpPr>
          <p:spPr bwMode="auto">
            <a:xfrm flipV="1">
              <a:off x="2226" y="1659"/>
              <a:ext cx="300" cy="390"/>
            </a:xfrm>
            <a:prstGeom prst="line">
              <a:avLst/>
            </a:prstGeom>
            <a:noFill/>
            <a:ln w="28575">
              <a:solidFill>
                <a:srgbClr val="66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720" name="Line 16"/>
            <p:cNvSpPr>
              <a:spLocks noChangeShapeType="1"/>
            </p:cNvSpPr>
            <p:nvPr/>
          </p:nvSpPr>
          <p:spPr bwMode="auto">
            <a:xfrm flipH="1" flipV="1">
              <a:off x="2862" y="1671"/>
              <a:ext cx="300" cy="390"/>
            </a:xfrm>
            <a:prstGeom prst="line">
              <a:avLst/>
            </a:prstGeom>
            <a:noFill/>
            <a:ln w="28575">
              <a:solidFill>
                <a:srgbClr val="66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28674" name="Object 5"/>
            <p:cNvGraphicFramePr>
              <a:graphicFrameLocks noChangeAspect="1"/>
            </p:cNvGraphicFramePr>
            <p:nvPr/>
          </p:nvGraphicFramePr>
          <p:xfrm>
            <a:off x="1478" y="1788"/>
            <a:ext cx="730" cy="27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306" name="Równanie" r:id="rId3" imgW="609480" imgH="228600" progId="Equation.3">
                    <p:embed/>
                  </p:oleObj>
                </mc:Choice>
                <mc:Fallback>
                  <p:oleObj name="Równanie" r:id="rId3" imgW="609480" imgH="228600" progId="Equation.3">
                    <p:embed/>
                    <p:pic>
                      <p:nvPicPr>
                        <p:cNvPr id="0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78" y="1788"/>
                          <a:ext cx="730" cy="27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8675" name="Object 7"/>
            <p:cNvGraphicFramePr>
              <a:graphicFrameLocks noChangeAspect="1"/>
            </p:cNvGraphicFramePr>
            <p:nvPr/>
          </p:nvGraphicFramePr>
          <p:xfrm>
            <a:off x="3197" y="1788"/>
            <a:ext cx="1246" cy="27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307" name="Równanie" r:id="rId5" imgW="1041120" imgH="228600" progId="Equation.3">
                    <p:embed/>
                  </p:oleObj>
                </mc:Choice>
                <mc:Fallback>
                  <p:oleObj name="Równanie" r:id="rId5" imgW="1041120" imgH="228600" progId="Equation.3">
                    <p:embed/>
                    <p:pic>
                      <p:nvPicPr>
                        <p:cNvPr id="0" name="Object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97" y="1788"/>
                          <a:ext cx="1246" cy="27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CCFF99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28676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7942706"/>
              </p:ext>
            </p:extLst>
          </p:nvPr>
        </p:nvGraphicFramePr>
        <p:xfrm>
          <a:off x="3519487" y="1012825"/>
          <a:ext cx="669925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308" name="Równanie" r:id="rId7" imgW="380880" imgH="215640" progId="Equation.3">
                  <p:embed/>
                </p:oleObj>
              </mc:Choice>
              <mc:Fallback>
                <p:oleObj name="Równanie" r:id="rId7" imgW="380880" imgH="21564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19487" y="1012825"/>
                        <a:ext cx="669925" cy="377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8685" name="Group 75"/>
          <p:cNvGrpSpPr>
            <a:grpSpLocks/>
          </p:cNvGrpSpPr>
          <p:nvPr/>
        </p:nvGrpSpPr>
        <p:grpSpPr bwMode="auto">
          <a:xfrm>
            <a:off x="1089025" y="3375025"/>
            <a:ext cx="2282825" cy="1217613"/>
            <a:chOff x="672" y="2832"/>
            <a:chExt cx="1438" cy="767"/>
          </a:xfrm>
        </p:grpSpPr>
        <p:sp>
          <p:nvSpPr>
            <p:cNvPr id="28700" name="Line 45"/>
            <p:cNvSpPr>
              <a:spLocks noChangeShapeType="1"/>
            </p:cNvSpPr>
            <p:nvPr/>
          </p:nvSpPr>
          <p:spPr bwMode="auto">
            <a:xfrm flipV="1">
              <a:off x="1052" y="3065"/>
              <a:ext cx="0" cy="534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701" name="Line 46"/>
            <p:cNvSpPr>
              <a:spLocks noChangeShapeType="1"/>
            </p:cNvSpPr>
            <p:nvPr/>
          </p:nvSpPr>
          <p:spPr bwMode="auto">
            <a:xfrm flipH="1" flipV="1">
              <a:off x="878" y="3172"/>
              <a:ext cx="2" cy="427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702" name="Line 47"/>
            <p:cNvSpPr>
              <a:spLocks noChangeShapeType="1"/>
            </p:cNvSpPr>
            <p:nvPr/>
          </p:nvSpPr>
          <p:spPr bwMode="auto">
            <a:xfrm flipV="1">
              <a:off x="1569" y="3351"/>
              <a:ext cx="0" cy="248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703" name="Line 48"/>
            <p:cNvSpPr>
              <a:spLocks noChangeShapeType="1"/>
            </p:cNvSpPr>
            <p:nvPr/>
          </p:nvSpPr>
          <p:spPr bwMode="auto">
            <a:xfrm flipV="1">
              <a:off x="1397" y="3237"/>
              <a:ext cx="0" cy="36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704" name="Line 49"/>
            <p:cNvSpPr>
              <a:spLocks noChangeShapeType="1"/>
            </p:cNvSpPr>
            <p:nvPr/>
          </p:nvSpPr>
          <p:spPr bwMode="auto">
            <a:xfrm flipH="1" flipV="1">
              <a:off x="1738" y="3335"/>
              <a:ext cx="3" cy="264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705" name="Line 50"/>
            <p:cNvSpPr>
              <a:spLocks noChangeShapeType="1"/>
            </p:cNvSpPr>
            <p:nvPr/>
          </p:nvSpPr>
          <p:spPr bwMode="auto">
            <a:xfrm flipV="1">
              <a:off x="1224" y="3102"/>
              <a:ext cx="3" cy="497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706" name="Line 51"/>
            <p:cNvSpPr>
              <a:spLocks noChangeShapeType="1"/>
            </p:cNvSpPr>
            <p:nvPr/>
          </p:nvSpPr>
          <p:spPr bwMode="auto">
            <a:xfrm flipV="1">
              <a:off x="779" y="2976"/>
              <a:ext cx="0" cy="62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707" name="Line 52"/>
            <p:cNvSpPr>
              <a:spLocks noChangeShapeType="1"/>
            </p:cNvSpPr>
            <p:nvPr/>
          </p:nvSpPr>
          <p:spPr bwMode="auto">
            <a:xfrm>
              <a:off x="672" y="3599"/>
              <a:ext cx="142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708" name="Freeform 53"/>
            <p:cNvSpPr>
              <a:spLocks/>
            </p:cNvSpPr>
            <p:nvPr/>
          </p:nvSpPr>
          <p:spPr bwMode="auto">
            <a:xfrm>
              <a:off x="672" y="3065"/>
              <a:ext cx="1423" cy="299"/>
            </a:xfrm>
            <a:custGeom>
              <a:avLst/>
              <a:gdLst>
                <a:gd name="T0" fmla="*/ 0 w 2406"/>
                <a:gd name="T1" fmla="*/ 6 h 654"/>
                <a:gd name="T2" fmla="*/ 33 w 2406"/>
                <a:gd name="T3" fmla="*/ 0 h 654"/>
                <a:gd name="T4" fmla="*/ 67 w 2406"/>
                <a:gd name="T5" fmla="*/ 5 h 654"/>
                <a:gd name="T6" fmla="*/ 103 w 2406"/>
                <a:gd name="T7" fmla="*/ 1 h 6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06"/>
                <a:gd name="T13" fmla="*/ 0 h 654"/>
                <a:gd name="T14" fmla="*/ 2406 w 2406"/>
                <a:gd name="T15" fmla="*/ 654 h 6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06" h="654">
                  <a:moveTo>
                    <a:pt x="0" y="651"/>
                  </a:moveTo>
                  <a:cubicBezTo>
                    <a:pt x="253" y="328"/>
                    <a:pt x="506" y="6"/>
                    <a:pt x="768" y="3"/>
                  </a:cubicBezTo>
                  <a:cubicBezTo>
                    <a:pt x="1030" y="0"/>
                    <a:pt x="1299" y="612"/>
                    <a:pt x="1572" y="633"/>
                  </a:cubicBezTo>
                  <a:cubicBezTo>
                    <a:pt x="1845" y="654"/>
                    <a:pt x="2125" y="391"/>
                    <a:pt x="2406" y="129"/>
                  </a:cubicBezTo>
                </a:path>
              </a:pathLst>
            </a:custGeom>
            <a:noFill/>
            <a:ln w="38100" cap="flat" cmpd="sng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28677" name="Object 4"/>
            <p:cNvGraphicFramePr>
              <a:graphicFrameLocks noChangeAspect="1"/>
            </p:cNvGraphicFramePr>
            <p:nvPr/>
          </p:nvGraphicFramePr>
          <p:xfrm>
            <a:off x="1152" y="2832"/>
            <a:ext cx="958" cy="21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309" name="Równanie" r:id="rId9" imgW="939600" imgH="215640" progId="Equation.3">
                    <p:embed/>
                  </p:oleObj>
                </mc:Choice>
                <mc:Fallback>
                  <p:oleObj name="Równanie" r:id="rId9" imgW="939600" imgH="215640" progId="Equation.3">
                    <p:embed/>
                    <p:pic>
                      <p:nvPicPr>
                        <p:cNvPr id="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52" y="2832"/>
                          <a:ext cx="958" cy="21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8686" name="AutoShape 58"/>
          <p:cNvSpPr>
            <a:spLocks noChangeArrowheads="1"/>
          </p:cNvSpPr>
          <p:nvPr/>
        </p:nvSpPr>
        <p:spPr bwMode="auto">
          <a:xfrm>
            <a:off x="3232150" y="3895725"/>
            <a:ext cx="668338" cy="646113"/>
          </a:xfrm>
          <a:prstGeom prst="rightArrow">
            <a:avLst>
              <a:gd name="adj1" fmla="val 50000"/>
              <a:gd name="adj2" fmla="val 2586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pl-PL"/>
          </a:p>
        </p:txBody>
      </p:sp>
      <p:sp>
        <p:nvSpPr>
          <p:cNvPr id="28687" name="Text Box 60"/>
          <p:cNvSpPr txBox="1">
            <a:spLocks noChangeArrowheads="1"/>
          </p:cNvSpPr>
          <p:nvPr/>
        </p:nvSpPr>
        <p:spPr bwMode="auto">
          <a:xfrm>
            <a:off x="4203700" y="3744913"/>
            <a:ext cx="1574800" cy="923925"/>
          </a:xfrm>
          <a:prstGeom prst="rect">
            <a:avLst/>
          </a:prstGeom>
          <a:solidFill>
            <a:schemeClr val="bg1"/>
          </a:solidFill>
          <a:ln w="28575">
            <a:solidFill>
              <a:srgbClr val="0066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pl-PL" sz="1800" b="1">
                <a:solidFill>
                  <a:srgbClr val="006600"/>
                </a:solidFill>
              </a:rPr>
              <a:t>Lowpass</a:t>
            </a:r>
            <a:br>
              <a:rPr lang="pl-PL" sz="1800" b="1">
                <a:solidFill>
                  <a:srgbClr val="006600"/>
                </a:solidFill>
              </a:rPr>
            </a:br>
            <a:r>
              <a:rPr lang="pl-PL" sz="1800" b="1">
                <a:solidFill>
                  <a:srgbClr val="006600"/>
                </a:solidFill>
              </a:rPr>
              <a:t>transmission</a:t>
            </a:r>
            <a:br>
              <a:rPr lang="pl-PL" sz="1800" b="1">
                <a:solidFill>
                  <a:srgbClr val="006600"/>
                </a:solidFill>
              </a:rPr>
            </a:br>
            <a:r>
              <a:rPr lang="pl-PL" sz="1800" b="1">
                <a:solidFill>
                  <a:srgbClr val="006600"/>
                </a:solidFill>
              </a:rPr>
              <a:t>channel </a:t>
            </a:r>
            <a:r>
              <a:rPr lang="pl-PL" sz="1800" b="1" i="1">
                <a:solidFill>
                  <a:srgbClr val="C00000"/>
                </a:solidFill>
              </a:rPr>
              <a:t>B</a:t>
            </a:r>
            <a:r>
              <a:rPr lang="pl-PL" sz="1800" b="1">
                <a:solidFill>
                  <a:srgbClr val="C00000"/>
                </a:solidFill>
              </a:rPr>
              <a:t> = </a:t>
            </a:r>
            <a:r>
              <a:rPr lang="pl-PL" sz="1800" b="1" i="1">
                <a:solidFill>
                  <a:srgbClr val="C00000"/>
                </a:solidFill>
                <a:sym typeface="Symbol" pitchFamily="18" charset="2"/>
              </a:rPr>
              <a:t>f</a:t>
            </a:r>
            <a:r>
              <a:rPr lang="pl-PL" sz="1800" b="1" baseline="-25000">
                <a:solidFill>
                  <a:srgbClr val="C00000"/>
                </a:solidFill>
                <a:sym typeface="Symbol" pitchFamily="18" charset="2"/>
              </a:rPr>
              <a:t>b</a:t>
            </a:r>
            <a:endParaRPr lang="pl-PL" sz="1800" b="1" baseline="-25000">
              <a:solidFill>
                <a:srgbClr val="C00000"/>
              </a:solidFill>
            </a:endParaRPr>
          </a:p>
        </p:txBody>
      </p:sp>
      <p:sp>
        <p:nvSpPr>
          <p:cNvPr id="28688" name="AutoShape 61"/>
          <p:cNvSpPr>
            <a:spLocks noChangeArrowheads="1"/>
          </p:cNvSpPr>
          <p:nvPr/>
        </p:nvSpPr>
        <p:spPr bwMode="auto">
          <a:xfrm>
            <a:off x="6057900" y="3903663"/>
            <a:ext cx="668338" cy="646112"/>
          </a:xfrm>
          <a:prstGeom prst="rightArrow">
            <a:avLst>
              <a:gd name="adj1" fmla="val 50000"/>
              <a:gd name="adj2" fmla="val 2586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pl-PL"/>
          </a:p>
        </p:txBody>
      </p:sp>
      <p:grpSp>
        <p:nvGrpSpPr>
          <p:cNvPr id="28689" name="Group 79"/>
          <p:cNvGrpSpPr>
            <a:grpSpLocks/>
          </p:cNvGrpSpPr>
          <p:nvPr/>
        </p:nvGrpSpPr>
        <p:grpSpPr bwMode="auto">
          <a:xfrm>
            <a:off x="6883400" y="3540125"/>
            <a:ext cx="2259013" cy="1052513"/>
            <a:chOff x="4227" y="2936"/>
            <a:chExt cx="1423" cy="663"/>
          </a:xfrm>
        </p:grpSpPr>
        <p:sp>
          <p:nvSpPr>
            <p:cNvPr id="28691" name="Line 63"/>
            <p:cNvSpPr>
              <a:spLocks noChangeShapeType="1"/>
            </p:cNvSpPr>
            <p:nvPr/>
          </p:nvSpPr>
          <p:spPr bwMode="auto">
            <a:xfrm flipV="1">
              <a:off x="4607" y="3065"/>
              <a:ext cx="0" cy="534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prstDash val="sysDot"/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692" name="Line 64"/>
            <p:cNvSpPr>
              <a:spLocks noChangeShapeType="1"/>
            </p:cNvSpPr>
            <p:nvPr/>
          </p:nvSpPr>
          <p:spPr bwMode="auto">
            <a:xfrm flipH="1" flipV="1">
              <a:off x="4433" y="3172"/>
              <a:ext cx="2" cy="427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prstDash val="sysDot"/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693" name="Line 65"/>
            <p:cNvSpPr>
              <a:spLocks noChangeShapeType="1"/>
            </p:cNvSpPr>
            <p:nvPr/>
          </p:nvSpPr>
          <p:spPr bwMode="auto">
            <a:xfrm flipV="1">
              <a:off x="5124" y="3351"/>
              <a:ext cx="0" cy="248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prstDash val="sysDot"/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694" name="Line 66"/>
            <p:cNvSpPr>
              <a:spLocks noChangeShapeType="1"/>
            </p:cNvSpPr>
            <p:nvPr/>
          </p:nvSpPr>
          <p:spPr bwMode="auto">
            <a:xfrm flipV="1">
              <a:off x="4952" y="3237"/>
              <a:ext cx="0" cy="36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prstDash val="sysDot"/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695" name="Line 67"/>
            <p:cNvSpPr>
              <a:spLocks noChangeShapeType="1"/>
            </p:cNvSpPr>
            <p:nvPr/>
          </p:nvSpPr>
          <p:spPr bwMode="auto">
            <a:xfrm flipH="1" flipV="1">
              <a:off x="5293" y="3335"/>
              <a:ext cx="3" cy="264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prstDash val="sysDot"/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696" name="Line 68"/>
            <p:cNvSpPr>
              <a:spLocks noChangeShapeType="1"/>
            </p:cNvSpPr>
            <p:nvPr/>
          </p:nvSpPr>
          <p:spPr bwMode="auto">
            <a:xfrm flipV="1">
              <a:off x="4779" y="3102"/>
              <a:ext cx="3" cy="497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prstDash val="sysDot"/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697" name="Line 69"/>
            <p:cNvSpPr>
              <a:spLocks noChangeShapeType="1"/>
            </p:cNvSpPr>
            <p:nvPr/>
          </p:nvSpPr>
          <p:spPr bwMode="auto">
            <a:xfrm flipV="1">
              <a:off x="4334" y="2976"/>
              <a:ext cx="0" cy="62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698" name="Line 70"/>
            <p:cNvSpPr>
              <a:spLocks noChangeShapeType="1"/>
            </p:cNvSpPr>
            <p:nvPr/>
          </p:nvSpPr>
          <p:spPr bwMode="auto">
            <a:xfrm>
              <a:off x="4227" y="3599"/>
              <a:ext cx="142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699" name="Freeform 71"/>
            <p:cNvSpPr>
              <a:spLocks/>
            </p:cNvSpPr>
            <p:nvPr/>
          </p:nvSpPr>
          <p:spPr bwMode="auto">
            <a:xfrm>
              <a:off x="4227" y="3065"/>
              <a:ext cx="1423" cy="299"/>
            </a:xfrm>
            <a:custGeom>
              <a:avLst/>
              <a:gdLst>
                <a:gd name="T0" fmla="*/ 0 w 2406"/>
                <a:gd name="T1" fmla="*/ 6 h 654"/>
                <a:gd name="T2" fmla="*/ 33 w 2406"/>
                <a:gd name="T3" fmla="*/ 0 h 654"/>
                <a:gd name="T4" fmla="*/ 67 w 2406"/>
                <a:gd name="T5" fmla="*/ 5 h 654"/>
                <a:gd name="T6" fmla="*/ 103 w 2406"/>
                <a:gd name="T7" fmla="*/ 1 h 6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06"/>
                <a:gd name="T13" fmla="*/ 0 h 654"/>
                <a:gd name="T14" fmla="*/ 2406 w 2406"/>
                <a:gd name="T15" fmla="*/ 654 h 6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06" h="654">
                  <a:moveTo>
                    <a:pt x="0" y="651"/>
                  </a:moveTo>
                  <a:cubicBezTo>
                    <a:pt x="253" y="328"/>
                    <a:pt x="506" y="6"/>
                    <a:pt x="768" y="3"/>
                  </a:cubicBezTo>
                  <a:cubicBezTo>
                    <a:pt x="1030" y="0"/>
                    <a:pt x="1299" y="612"/>
                    <a:pt x="1572" y="633"/>
                  </a:cubicBezTo>
                  <a:cubicBezTo>
                    <a:pt x="1845" y="654"/>
                    <a:pt x="2125" y="391"/>
                    <a:pt x="2406" y="129"/>
                  </a:cubicBezTo>
                </a:path>
              </a:pathLst>
            </a:custGeom>
            <a:noFill/>
            <a:ln w="38100" cap="flat" cmpd="sng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28678" name="Object 3"/>
            <p:cNvGraphicFramePr>
              <a:graphicFrameLocks noChangeAspect="1"/>
            </p:cNvGraphicFramePr>
            <p:nvPr/>
          </p:nvGraphicFramePr>
          <p:xfrm>
            <a:off x="5004" y="2936"/>
            <a:ext cx="372" cy="30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310" name="Równanie" r:id="rId11" imgW="266400" imgH="215640" progId="Equation.3">
                    <p:embed/>
                  </p:oleObj>
                </mc:Choice>
                <mc:Fallback>
                  <p:oleObj name="Równanie" r:id="rId11" imgW="266400" imgH="215640" progId="Equation.3">
                    <p:embed/>
                    <p:pic>
                      <p:nvPicPr>
                        <p:cNvPr id="0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04" y="2936"/>
                          <a:ext cx="372" cy="30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28680" name="Object 8"/>
          <p:cNvGraphicFramePr>
            <a:graphicFrameLocks noChangeAspect="1"/>
          </p:cNvGraphicFramePr>
          <p:nvPr/>
        </p:nvGraphicFramePr>
        <p:xfrm>
          <a:off x="3176588" y="2287588"/>
          <a:ext cx="723900" cy="336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311" name="Równanie" r:id="rId13" imgW="380880" imgH="177480" progId="Equation.3">
                  <p:embed/>
                </p:oleObj>
              </mc:Choice>
              <mc:Fallback>
                <p:oleObj name="Równanie" r:id="rId13" imgW="380880" imgH="17748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76588" y="2287588"/>
                        <a:ext cx="723900" cy="336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CCFF99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681" name="Object 9"/>
          <p:cNvGraphicFramePr>
            <a:graphicFrameLocks noChangeAspect="1"/>
          </p:cNvGraphicFramePr>
          <p:nvPr/>
        </p:nvGraphicFramePr>
        <p:xfrm>
          <a:off x="8161338" y="2378075"/>
          <a:ext cx="292100" cy="265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312" name="Równanie" r:id="rId15" imgW="152280" imgH="139680" progId="Equation.3">
                  <p:embed/>
                </p:oleObj>
              </mc:Choice>
              <mc:Fallback>
                <p:oleObj name="Równanie" r:id="rId15" imgW="152280" imgH="13968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61338" y="2378075"/>
                        <a:ext cx="292100" cy="2651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CCFF99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690" name="pole tekstowe 48"/>
          <p:cNvSpPr txBox="1">
            <a:spLocks noChangeArrowheads="1"/>
          </p:cNvSpPr>
          <p:nvPr/>
        </p:nvSpPr>
        <p:spPr bwMode="auto">
          <a:xfrm>
            <a:off x="1014413" y="4854575"/>
            <a:ext cx="8198591" cy="2015936"/>
          </a:xfrm>
          <a:prstGeom prst="rect">
            <a:avLst/>
          </a:prstGeom>
          <a:solidFill>
            <a:schemeClr val="accent1"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Aft>
                <a:spcPts val="300"/>
              </a:spcAft>
            </a:pPr>
            <a:r>
              <a:rPr lang="pl-PL" sz="2000" b="1" dirty="0" smtClean="0"/>
              <a:t>The minimum </a:t>
            </a:r>
            <a:r>
              <a:rPr lang="pl-PL" sz="2000" b="1" dirty="0" err="1" smtClean="0"/>
              <a:t>bandwidth</a:t>
            </a:r>
            <a:r>
              <a:rPr lang="pl-PL" sz="2000" b="1" dirty="0" smtClean="0"/>
              <a:t> </a:t>
            </a:r>
            <a:r>
              <a:rPr lang="pl-PL" sz="2000" b="1" dirty="0"/>
              <a:t>of the </a:t>
            </a:r>
            <a:r>
              <a:rPr lang="pl-PL" sz="2000" b="1" dirty="0" err="1"/>
              <a:t>lowpass</a:t>
            </a:r>
            <a:r>
              <a:rPr lang="pl-PL" sz="2000" b="1" dirty="0"/>
              <a:t> </a:t>
            </a:r>
            <a:r>
              <a:rPr lang="pl-PL" sz="2000" b="1" dirty="0" err="1"/>
              <a:t>transmission</a:t>
            </a:r>
            <a:r>
              <a:rPr lang="pl-PL" sz="2000" b="1" dirty="0"/>
              <a:t> </a:t>
            </a:r>
            <a:r>
              <a:rPr lang="pl-PL" sz="2000" b="1" dirty="0" smtClean="0"/>
              <a:t>channel</a:t>
            </a:r>
            <a:br>
              <a:rPr lang="pl-PL" sz="2000" b="1" dirty="0" smtClean="0"/>
            </a:br>
            <a:r>
              <a:rPr lang="pl-PL" sz="2000" b="1" dirty="0" err="1" smtClean="0"/>
              <a:t>has</a:t>
            </a:r>
            <a:r>
              <a:rPr lang="pl-PL" sz="2000" b="1" dirty="0" smtClean="0"/>
              <a:t> </a:t>
            </a:r>
            <a:r>
              <a:rPr lang="pl-PL" sz="2000" b="1" dirty="0"/>
              <a:t>to be </a:t>
            </a:r>
            <a:r>
              <a:rPr lang="pl-PL" sz="2000" b="1" dirty="0" err="1" smtClean="0"/>
              <a:t>equal</a:t>
            </a:r>
            <a:r>
              <a:rPr lang="pl-PL" sz="2000" b="1" dirty="0"/>
              <a:t> </a:t>
            </a:r>
            <a:r>
              <a:rPr lang="pl-PL" sz="2000" b="1" dirty="0" smtClean="0"/>
              <a:t>to </a:t>
            </a:r>
            <a:r>
              <a:rPr lang="pl-PL" sz="2000" b="1" i="1" dirty="0">
                <a:solidFill>
                  <a:srgbClr val="C00000"/>
                </a:solidFill>
              </a:rPr>
              <a:t>W</a:t>
            </a:r>
            <a:r>
              <a:rPr lang="pl-PL" sz="2000" b="1" dirty="0">
                <a:solidFill>
                  <a:srgbClr val="C00000"/>
                </a:solidFill>
              </a:rPr>
              <a:t> = </a:t>
            </a:r>
            <a:r>
              <a:rPr lang="pl-PL" sz="2000" b="1" i="1" dirty="0">
                <a:solidFill>
                  <a:srgbClr val="C00000"/>
                </a:solidFill>
                <a:sym typeface="Symbol" pitchFamily="18" charset="2"/>
              </a:rPr>
              <a:t></a:t>
            </a:r>
            <a:r>
              <a:rPr lang="pl-PL" sz="2000" b="1" baseline="-25000" dirty="0">
                <a:solidFill>
                  <a:srgbClr val="C00000"/>
                </a:solidFill>
                <a:sym typeface="Symbol" pitchFamily="18" charset="2"/>
              </a:rPr>
              <a:t>b</a:t>
            </a:r>
            <a:r>
              <a:rPr lang="pl-PL" sz="2000" b="1" dirty="0">
                <a:sym typeface="Symbol" pitchFamily="18" charset="2"/>
              </a:rPr>
              <a:t> in order to </a:t>
            </a:r>
            <a:r>
              <a:rPr lang="pl-PL" sz="2000" b="1" dirty="0" err="1">
                <a:sym typeface="Symbol" pitchFamily="18" charset="2"/>
              </a:rPr>
              <a:t>avoid</a:t>
            </a:r>
            <a:r>
              <a:rPr lang="pl-PL" sz="2000" b="1" dirty="0">
                <a:sym typeface="Symbol" pitchFamily="18" charset="2"/>
              </a:rPr>
              <a:t> </a:t>
            </a:r>
            <a:r>
              <a:rPr lang="pl-PL" sz="2000" b="1" dirty="0" err="1">
                <a:sym typeface="Symbol" pitchFamily="18" charset="2"/>
              </a:rPr>
              <a:t>signal</a:t>
            </a:r>
            <a:r>
              <a:rPr lang="pl-PL" sz="2000" b="1" dirty="0">
                <a:sym typeface="Symbol" pitchFamily="18" charset="2"/>
              </a:rPr>
              <a:t> </a:t>
            </a:r>
            <a:r>
              <a:rPr lang="pl-PL" sz="2000" b="1" dirty="0" err="1">
                <a:sym typeface="Symbol" pitchFamily="18" charset="2"/>
              </a:rPr>
              <a:t>distortions</a:t>
            </a:r>
            <a:r>
              <a:rPr lang="pl-PL" sz="2000" b="1" dirty="0">
                <a:sym typeface="Symbol" pitchFamily="18" charset="2"/>
              </a:rPr>
              <a:t>. </a:t>
            </a:r>
          </a:p>
          <a:p>
            <a:pPr eaLnBrk="0" hangingPunct="0">
              <a:spcAft>
                <a:spcPts val="300"/>
              </a:spcAft>
            </a:pPr>
            <a:r>
              <a:rPr lang="pl-PL" sz="2000" b="1" dirty="0" err="1" smtClean="0">
                <a:sym typeface="Symbol" pitchFamily="18" charset="2"/>
              </a:rPr>
              <a:t>However</a:t>
            </a:r>
            <a:r>
              <a:rPr lang="pl-PL" sz="2000" b="1" dirty="0">
                <a:sym typeface="Symbol" pitchFamily="18" charset="2"/>
              </a:rPr>
              <a:t>,  </a:t>
            </a:r>
            <a:r>
              <a:rPr lang="pl-PL" sz="2000" b="1" dirty="0" err="1">
                <a:sym typeface="Symbol" pitchFamily="18" charset="2"/>
              </a:rPr>
              <a:t>it</a:t>
            </a:r>
            <a:r>
              <a:rPr lang="pl-PL" sz="2000" b="1" dirty="0">
                <a:sym typeface="Symbol" pitchFamily="18" charset="2"/>
              </a:rPr>
              <a:t> </a:t>
            </a:r>
            <a:r>
              <a:rPr lang="pl-PL" sz="2000" b="1" dirty="0" err="1">
                <a:sym typeface="Symbol" pitchFamily="18" charset="2"/>
              </a:rPr>
              <a:t>follows</a:t>
            </a:r>
            <a:r>
              <a:rPr lang="pl-PL" sz="2000" b="1" dirty="0">
                <a:sym typeface="Symbol" pitchFamily="18" charset="2"/>
              </a:rPr>
              <a:t> </a:t>
            </a:r>
            <a:r>
              <a:rPr lang="pl-PL" sz="2000" b="1" dirty="0" err="1">
                <a:sym typeface="Symbol" pitchFamily="18" charset="2"/>
              </a:rPr>
              <a:t>that</a:t>
            </a:r>
            <a:r>
              <a:rPr lang="pl-PL" sz="2000" b="1" dirty="0">
                <a:sym typeface="Symbol" pitchFamily="18" charset="2"/>
              </a:rPr>
              <a:t> the </a:t>
            </a:r>
            <a:r>
              <a:rPr lang="pl-PL" sz="2000" b="1" dirty="0" err="1">
                <a:sym typeface="Symbol" pitchFamily="18" charset="2"/>
              </a:rPr>
              <a:t>signal</a:t>
            </a:r>
            <a:r>
              <a:rPr lang="pl-PL" sz="2000" b="1" dirty="0">
                <a:sym typeface="Symbol" pitchFamily="18" charset="2"/>
              </a:rPr>
              <a:t> </a:t>
            </a:r>
            <a:r>
              <a:rPr lang="pl-PL" sz="2000" b="1" dirty="0" err="1">
                <a:sym typeface="Symbol" pitchFamily="18" charset="2"/>
              </a:rPr>
              <a:t>transmitted</a:t>
            </a:r>
            <a:r>
              <a:rPr lang="pl-PL" sz="2000" b="1" dirty="0">
                <a:sym typeface="Symbol" pitchFamily="18" charset="2"/>
              </a:rPr>
              <a:t> in the channel </a:t>
            </a:r>
            <a:r>
              <a:rPr lang="pl-PL" sz="2000" b="1" dirty="0" err="1">
                <a:sym typeface="Symbol" pitchFamily="18" charset="2"/>
              </a:rPr>
              <a:t>instead</a:t>
            </a:r>
            <a:r>
              <a:rPr lang="pl-PL" sz="2000" b="1" dirty="0">
                <a:sym typeface="Symbol" pitchFamily="18" charset="2"/>
              </a:rPr>
              <a:t> of</a:t>
            </a:r>
            <a:br>
              <a:rPr lang="pl-PL" sz="2000" b="1" dirty="0">
                <a:sym typeface="Symbol" pitchFamily="18" charset="2"/>
              </a:rPr>
            </a:br>
            <a:r>
              <a:rPr lang="pl-PL" sz="2000" b="1" dirty="0" err="1">
                <a:sym typeface="Symbol" pitchFamily="18" charset="2"/>
              </a:rPr>
              <a:t>being</a:t>
            </a:r>
            <a:r>
              <a:rPr lang="pl-PL" sz="2000" b="1" dirty="0">
                <a:sym typeface="Symbol" pitchFamily="18" charset="2"/>
              </a:rPr>
              <a:t> a </a:t>
            </a:r>
            <a:r>
              <a:rPr lang="pl-PL" sz="2000" b="1" dirty="0" err="1">
                <a:sym typeface="Symbol" pitchFamily="18" charset="2"/>
              </a:rPr>
              <a:t>train</a:t>
            </a:r>
            <a:r>
              <a:rPr lang="pl-PL" sz="2000" b="1" dirty="0">
                <a:sym typeface="Symbol" pitchFamily="18" charset="2"/>
              </a:rPr>
              <a:t> of </a:t>
            </a:r>
            <a:r>
              <a:rPr lang="pl-PL" sz="2000" b="1" dirty="0" err="1">
                <a:sym typeface="Symbol" pitchFamily="18" charset="2"/>
              </a:rPr>
              <a:t>equispaced</a:t>
            </a:r>
            <a:r>
              <a:rPr lang="pl-PL" sz="2000" b="1" dirty="0">
                <a:sym typeface="Symbol" pitchFamily="18" charset="2"/>
              </a:rPr>
              <a:t> </a:t>
            </a:r>
            <a:r>
              <a:rPr lang="pl-PL" sz="2000" b="1" dirty="0" err="1" smtClean="0">
                <a:sym typeface="Symbol" pitchFamily="18" charset="2"/>
              </a:rPr>
              <a:t>samples</a:t>
            </a:r>
            <a:r>
              <a:rPr lang="pl-PL" sz="2000" b="1" dirty="0" smtClean="0">
                <a:sym typeface="Symbol" pitchFamily="18" charset="2"/>
              </a:rPr>
              <a:t> </a:t>
            </a:r>
            <a:r>
              <a:rPr lang="pl-PL" sz="2000" b="1" dirty="0" err="1">
                <a:sym typeface="Symbol" pitchFamily="18" charset="2"/>
              </a:rPr>
              <a:t>is</a:t>
            </a:r>
            <a:r>
              <a:rPr lang="pl-PL" sz="2000" b="1" dirty="0">
                <a:sym typeface="Symbol" pitchFamily="18" charset="2"/>
              </a:rPr>
              <a:t> the </a:t>
            </a:r>
            <a:r>
              <a:rPr lang="pl-PL" sz="2000" b="1" dirty="0" err="1">
                <a:sym typeface="Symbol" pitchFamily="18" charset="2"/>
              </a:rPr>
              <a:t>original</a:t>
            </a:r>
            <a:r>
              <a:rPr lang="pl-PL" sz="2000" b="1" dirty="0">
                <a:sym typeface="Symbol" pitchFamily="18" charset="2"/>
              </a:rPr>
              <a:t>, </a:t>
            </a:r>
            <a:r>
              <a:rPr lang="pl-PL" sz="2000" b="1" dirty="0" err="1" smtClean="0">
                <a:sym typeface="Symbol" pitchFamily="18" charset="2"/>
              </a:rPr>
              <a:t>analogue</a:t>
            </a:r>
            <a:r>
              <a:rPr lang="pl-PL" sz="2000" b="1" dirty="0" smtClean="0">
                <a:sym typeface="Symbol" pitchFamily="18" charset="2"/>
              </a:rPr>
              <a:t> </a:t>
            </a:r>
            <a:r>
              <a:rPr lang="pl-PL" sz="2000" b="1" dirty="0" err="1">
                <a:sym typeface="Symbol" pitchFamily="18" charset="2"/>
              </a:rPr>
              <a:t>signal</a:t>
            </a:r>
            <a:r>
              <a:rPr lang="pl-PL" sz="2000" b="1" dirty="0">
                <a:sym typeface="Symbol" pitchFamily="18" charset="2"/>
              </a:rPr>
              <a:t>.</a:t>
            </a:r>
          </a:p>
          <a:p>
            <a:pPr eaLnBrk="0" hangingPunct="0">
              <a:spcAft>
                <a:spcPts val="300"/>
              </a:spcAft>
            </a:pPr>
            <a:r>
              <a:rPr lang="pl-PL" sz="2000" b="1" dirty="0" smtClean="0">
                <a:sym typeface="Symbol" pitchFamily="18" charset="2"/>
              </a:rPr>
              <a:t>The </a:t>
            </a:r>
            <a:r>
              <a:rPr lang="pl-PL" sz="2000" b="1" dirty="0" err="1">
                <a:sym typeface="Symbol" pitchFamily="18" charset="2"/>
              </a:rPr>
              <a:t>paradox</a:t>
            </a:r>
            <a:r>
              <a:rPr lang="pl-PL" sz="2000" b="1" dirty="0">
                <a:sym typeface="Symbol" pitchFamily="18" charset="2"/>
              </a:rPr>
              <a:t> </a:t>
            </a:r>
            <a:r>
              <a:rPr lang="pl-PL" sz="2000" b="1" dirty="0" err="1">
                <a:sym typeface="Symbol" pitchFamily="18" charset="2"/>
              </a:rPr>
              <a:t>makes</a:t>
            </a:r>
            <a:r>
              <a:rPr lang="pl-PL" sz="2000" b="1" dirty="0">
                <a:sym typeface="Symbol" pitchFamily="18" charset="2"/>
              </a:rPr>
              <a:t> </a:t>
            </a:r>
            <a:r>
              <a:rPr lang="pl-PL" sz="2000" b="1" dirty="0" err="1">
                <a:sym typeface="Symbol" pitchFamily="18" charset="2"/>
              </a:rPr>
              <a:t>us</a:t>
            </a:r>
            <a:r>
              <a:rPr lang="pl-PL" sz="2000" b="1" dirty="0">
                <a:sym typeface="Symbol" pitchFamily="18" charset="2"/>
              </a:rPr>
              <a:t> </a:t>
            </a:r>
            <a:r>
              <a:rPr lang="pl-PL" sz="2000" b="1" dirty="0" err="1">
                <a:sym typeface="Symbol" pitchFamily="18" charset="2"/>
              </a:rPr>
              <a:t>doubting</a:t>
            </a:r>
            <a:r>
              <a:rPr lang="pl-PL" sz="2000" b="1" dirty="0">
                <a:sym typeface="Symbol" pitchFamily="18" charset="2"/>
              </a:rPr>
              <a:t> </a:t>
            </a:r>
            <a:r>
              <a:rPr lang="pl-PL" sz="2000" b="1" dirty="0" err="1">
                <a:sym typeface="Symbol" pitchFamily="18" charset="2"/>
              </a:rPr>
              <a:t>whether</a:t>
            </a:r>
            <a:r>
              <a:rPr lang="pl-PL" sz="2000" b="1" dirty="0">
                <a:sym typeface="Symbol" pitchFamily="18" charset="2"/>
              </a:rPr>
              <a:t> to </a:t>
            </a:r>
            <a:r>
              <a:rPr lang="pl-PL" sz="2000" b="1" dirty="0" err="1">
                <a:sym typeface="Symbol" pitchFamily="18" charset="2"/>
              </a:rPr>
              <a:t>use</a:t>
            </a:r>
            <a:r>
              <a:rPr lang="pl-PL" sz="2000" b="1" dirty="0">
                <a:sym typeface="Symbol" pitchFamily="18" charset="2"/>
              </a:rPr>
              <a:t> </a:t>
            </a:r>
            <a:r>
              <a:rPr lang="pl-PL" sz="2000" b="1" dirty="0" err="1">
                <a:sym typeface="Symbol" pitchFamily="18" charset="2"/>
              </a:rPr>
              <a:t>signal</a:t>
            </a:r>
            <a:r>
              <a:rPr lang="pl-PL" sz="2000" b="1" dirty="0">
                <a:sym typeface="Symbol" pitchFamily="18" charset="2"/>
              </a:rPr>
              <a:t> </a:t>
            </a:r>
            <a:r>
              <a:rPr lang="pl-PL" sz="2000" b="1" dirty="0" err="1">
                <a:sym typeface="Symbol" pitchFamily="18" charset="2"/>
              </a:rPr>
              <a:t>sampling</a:t>
            </a:r>
            <a:r>
              <a:rPr lang="pl-PL" sz="2000" b="1" dirty="0">
                <a:sym typeface="Symbol" pitchFamily="18" charset="2"/>
              </a:rPr>
              <a:t/>
            </a:r>
            <a:br>
              <a:rPr lang="pl-PL" sz="2000" b="1" dirty="0">
                <a:sym typeface="Symbol" pitchFamily="18" charset="2"/>
              </a:rPr>
            </a:br>
            <a:r>
              <a:rPr lang="pl-PL" sz="2000" b="1" dirty="0">
                <a:sym typeface="Symbol" pitchFamily="18" charset="2"/>
              </a:rPr>
              <a:t>in </a:t>
            </a:r>
            <a:r>
              <a:rPr lang="pl-PL" sz="2000" b="1" dirty="0" err="1">
                <a:sym typeface="Symbol" pitchFamily="18" charset="2"/>
              </a:rPr>
              <a:t>signal</a:t>
            </a:r>
            <a:r>
              <a:rPr lang="pl-PL" sz="2000" b="1" dirty="0">
                <a:sym typeface="Symbol" pitchFamily="18" charset="2"/>
              </a:rPr>
              <a:t> </a:t>
            </a:r>
            <a:r>
              <a:rPr lang="pl-PL" sz="2000" b="1" dirty="0" err="1">
                <a:sym typeface="Symbol" pitchFamily="18" charset="2"/>
              </a:rPr>
              <a:t>transmission</a:t>
            </a:r>
            <a:r>
              <a:rPr lang="pl-PL" sz="2000" b="1" dirty="0">
                <a:sym typeface="Symbol" pitchFamily="18" charset="2"/>
              </a:rPr>
              <a:t>.</a:t>
            </a:r>
            <a:endParaRPr lang="pl-PL" sz="2000" b="1" dirty="0"/>
          </a:p>
        </p:txBody>
      </p:sp>
      <p:graphicFrame>
        <p:nvGraphicFramePr>
          <p:cNvPr id="49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3079265"/>
              </p:ext>
            </p:extLst>
          </p:nvPr>
        </p:nvGraphicFramePr>
        <p:xfrm>
          <a:off x="5534024" y="1691282"/>
          <a:ext cx="2432050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313" name="Równanie" r:id="rId17" imgW="1714320" imgH="393480" progId="Equation.3">
                  <p:embed/>
                </p:oleObj>
              </mc:Choice>
              <mc:Fallback>
                <p:oleObj name="Równanie" r:id="rId17" imgW="171432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34024" y="1691282"/>
                        <a:ext cx="2432050" cy="5588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69F42-FA15-47B6-A8A8-C595FCD6C4FD}" type="slidenum">
              <a:rPr lang="pl-PL" smtClean="0"/>
              <a:pPr>
                <a:defRPr/>
              </a:pPr>
              <a:t>25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10" name="Rectangle 16"/>
          <p:cNvSpPr>
            <a:spLocks noChangeArrowheads="1"/>
          </p:cNvSpPr>
          <p:nvPr/>
        </p:nvSpPr>
        <p:spPr bwMode="auto">
          <a:xfrm>
            <a:off x="1173163" y="9525"/>
            <a:ext cx="77724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kumimoji="1" lang="pl-PL" sz="3200" b="1" dirty="0">
                <a:solidFill>
                  <a:schemeClr val="bg2"/>
                </a:solidFill>
              </a:rPr>
              <a:t>TDM – Time </a:t>
            </a:r>
            <a:r>
              <a:rPr kumimoji="1" lang="pl-PL" sz="3200" b="1" dirty="0" err="1">
                <a:solidFill>
                  <a:schemeClr val="bg2"/>
                </a:solidFill>
              </a:rPr>
              <a:t>Division</a:t>
            </a:r>
            <a:r>
              <a:rPr kumimoji="1" lang="pl-PL" sz="3200" b="1" dirty="0">
                <a:solidFill>
                  <a:schemeClr val="bg2"/>
                </a:solidFill>
              </a:rPr>
              <a:t> </a:t>
            </a:r>
            <a:r>
              <a:rPr kumimoji="1" lang="pl-PL" sz="3200" b="1" dirty="0" err="1">
                <a:solidFill>
                  <a:schemeClr val="bg2"/>
                </a:solidFill>
              </a:rPr>
              <a:t>Multiplexing</a:t>
            </a:r>
            <a:endParaRPr kumimoji="1" lang="pl-PL" sz="3200" b="1" dirty="0">
              <a:solidFill>
                <a:schemeClr val="bg2"/>
              </a:solidFill>
            </a:endParaRPr>
          </a:p>
        </p:txBody>
      </p:sp>
      <p:grpSp>
        <p:nvGrpSpPr>
          <p:cNvPr id="29712" name="Grupa 102"/>
          <p:cNvGrpSpPr>
            <a:grpSpLocks/>
          </p:cNvGrpSpPr>
          <p:nvPr/>
        </p:nvGrpSpPr>
        <p:grpSpPr bwMode="auto">
          <a:xfrm>
            <a:off x="1112838" y="2925763"/>
            <a:ext cx="2259012" cy="989012"/>
            <a:chOff x="1098550" y="3240360"/>
            <a:chExt cx="2259013" cy="989012"/>
          </a:xfrm>
        </p:grpSpPr>
        <p:sp>
          <p:nvSpPr>
            <p:cNvPr id="29752" name="Line 45"/>
            <p:cNvSpPr>
              <a:spLocks noChangeShapeType="1"/>
            </p:cNvSpPr>
            <p:nvPr/>
          </p:nvSpPr>
          <p:spPr bwMode="auto">
            <a:xfrm flipV="1">
              <a:off x="1701800" y="3381647"/>
              <a:ext cx="0" cy="847725"/>
            </a:xfrm>
            <a:prstGeom prst="line">
              <a:avLst/>
            </a:prstGeom>
            <a:noFill/>
            <a:ln w="38100">
              <a:solidFill>
                <a:srgbClr val="0066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753" name="Line 46"/>
            <p:cNvSpPr>
              <a:spLocks noChangeShapeType="1"/>
            </p:cNvSpPr>
            <p:nvPr/>
          </p:nvSpPr>
          <p:spPr bwMode="auto">
            <a:xfrm flipH="1" flipV="1">
              <a:off x="1425575" y="3551510"/>
              <a:ext cx="3175" cy="67786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754" name="Line 47"/>
            <p:cNvSpPr>
              <a:spLocks noChangeShapeType="1"/>
            </p:cNvSpPr>
            <p:nvPr/>
          </p:nvSpPr>
          <p:spPr bwMode="auto">
            <a:xfrm flipV="1">
              <a:off x="2522538" y="3835672"/>
              <a:ext cx="0" cy="393700"/>
            </a:xfrm>
            <a:prstGeom prst="line">
              <a:avLst/>
            </a:prstGeom>
            <a:noFill/>
            <a:ln w="38100">
              <a:solidFill>
                <a:srgbClr val="0066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755" name="Line 48"/>
            <p:cNvSpPr>
              <a:spLocks noChangeShapeType="1"/>
            </p:cNvSpPr>
            <p:nvPr/>
          </p:nvSpPr>
          <p:spPr bwMode="auto">
            <a:xfrm flipV="1">
              <a:off x="2249488" y="3654697"/>
              <a:ext cx="0" cy="574675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756" name="Line 49"/>
            <p:cNvSpPr>
              <a:spLocks noChangeShapeType="1"/>
            </p:cNvSpPr>
            <p:nvPr/>
          </p:nvSpPr>
          <p:spPr bwMode="auto">
            <a:xfrm flipH="1" flipV="1">
              <a:off x="2790825" y="3810272"/>
              <a:ext cx="4763" cy="419100"/>
            </a:xfrm>
            <a:prstGeom prst="line">
              <a:avLst/>
            </a:prstGeom>
            <a:noFill/>
            <a:ln w="38100">
              <a:solidFill>
                <a:srgbClr val="CC99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757" name="Line 50"/>
            <p:cNvSpPr>
              <a:spLocks noChangeShapeType="1"/>
            </p:cNvSpPr>
            <p:nvPr/>
          </p:nvSpPr>
          <p:spPr bwMode="auto">
            <a:xfrm flipV="1">
              <a:off x="1974850" y="3440385"/>
              <a:ext cx="4763" cy="788987"/>
            </a:xfrm>
            <a:prstGeom prst="line">
              <a:avLst/>
            </a:prstGeom>
            <a:noFill/>
            <a:ln w="38100">
              <a:solidFill>
                <a:srgbClr val="CC99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758" name="Line 51"/>
            <p:cNvSpPr>
              <a:spLocks noChangeShapeType="1"/>
            </p:cNvSpPr>
            <p:nvPr/>
          </p:nvSpPr>
          <p:spPr bwMode="auto">
            <a:xfrm flipV="1">
              <a:off x="1268413" y="3240360"/>
              <a:ext cx="0" cy="98901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759" name="Line 52"/>
            <p:cNvSpPr>
              <a:spLocks noChangeShapeType="1"/>
            </p:cNvSpPr>
            <p:nvPr/>
          </p:nvSpPr>
          <p:spPr bwMode="auto">
            <a:xfrm>
              <a:off x="1098550" y="4229372"/>
              <a:ext cx="225901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760" name="Freeform 53"/>
            <p:cNvSpPr>
              <a:spLocks/>
            </p:cNvSpPr>
            <p:nvPr/>
          </p:nvSpPr>
          <p:spPr bwMode="auto">
            <a:xfrm>
              <a:off x="1098550" y="3381647"/>
              <a:ext cx="2259013" cy="474662"/>
            </a:xfrm>
            <a:custGeom>
              <a:avLst/>
              <a:gdLst>
                <a:gd name="T0" fmla="*/ 0 w 2406"/>
                <a:gd name="T1" fmla="*/ 9435 h 654"/>
                <a:gd name="T2" fmla="*/ 52579 w 2406"/>
                <a:gd name="T3" fmla="*/ 0 h 654"/>
                <a:gd name="T4" fmla="*/ 107036 w 2406"/>
                <a:gd name="T5" fmla="*/ 8709 h 654"/>
                <a:gd name="T6" fmla="*/ 163370 w 2406"/>
                <a:gd name="T7" fmla="*/ 1452 h 6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06"/>
                <a:gd name="T13" fmla="*/ 0 h 654"/>
                <a:gd name="T14" fmla="*/ 2406 w 2406"/>
                <a:gd name="T15" fmla="*/ 654 h 6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06" h="654">
                  <a:moveTo>
                    <a:pt x="0" y="651"/>
                  </a:moveTo>
                  <a:cubicBezTo>
                    <a:pt x="253" y="328"/>
                    <a:pt x="506" y="6"/>
                    <a:pt x="768" y="3"/>
                  </a:cubicBezTo>
                  <a:cubicBezTo>
                    <a:pt x="1030" y="0"/>
                    <a:pt x="1299" y="612"/>
                    <a:pt x="1572" y="633"/>
                  </a:cubicBezTo>
                  <a:cubicBezTo>
                    <a:pt x="1845" y="654"/>
                    <a:pt x="2125" y="391"/>
                    <a:pt x="2406" y="129"/>
                  </a:cubicBezTo>
                </a:path>
              </a:pathLst>
            </a:custGeom>
            <a:noFill/>
            <a:ln w="38100" cap="flat" cmpd="sng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graphicFrame>
        <p:nvGraphicFramePr>
          <p:cNvPr id="29698" name="Object 4"/>
          <p:cNvGraphicFramePr>
            <a:graphicFrameLocks noChangeAspect="1"/>
          </p:cNvGraphicFramePr>
          <p:nvPr/>
        </p:nvGraphicFramePr>
        <p:xfrm>
          <a:off x="1697038" y="2663825"/>
          <a:ext cx="1520825" cy="347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658" name="Równanie" r:id="rId3" imgW="939600" imgH="215640" progId="Equation.3">
                  <p:embed/>
                </p:oleObj>
              </mc:Choice>
              <mc:Fallback>
                <p:oleObj name="Równanie" r:id="rId3" imgW="939600" imgH="21564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7038" y="2663825"/>
                        <a:ext cx="1520825" cy="3476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13" name="AutoShape 58"/>
          <p:cNvSpPr>
            <a:spLocks noChangeArrowheads="1"/>
          </p:cNvSpPr>
          <p:nvPr/>
        </p:nvSpPr>
        <p:spPr bwMode="auto">
          <a:xfrm>
            <a:off x="3954463" y="3268663"/>
            <a:ext cx="668337" cy="646112"/>
          </a:xfrm>
          <a:prstGeom prst="rightArrow">
            <a:avLst>
              <a:gd name="adj1" fmla="val 50000"/>
              <a:gd name="adj2" fmla="val 2586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pl-PL"/>
          </a:p>
        </p:txBody>
      </p:sp>
      <p:sp>
        <p:nvSpPr>
          <p:cNvPr id="29714" name="Text Box 60"/>
          <p:cNvSpPr txBox="1">
            <a:spLocks noChangeArrowheads="1"/>
          </p:cNvSpPr>
          <p:nvPr/>
        </p:nvSpPr>
        <p:spPr bwMode="auto">
          <a:xfrm>
            <a:off x="3414713" y="2089150"/>
            <a:ext cx="1741487" cy="922338"/>
          </a:xfrm>
          <a:prstGeom prst="rect">
            <a:avLst/>
          </a:prstGeom>
          <a:solidFill>
            <a:schemeClr val="bg1"/>
          </a:solidFill>
          <a:ln w="28575">
            <a:solidFill>
              <a:srgbClr val="0066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pl-PL" sz="1800" b="1">
                <a:solidFill>
                  <a:srgbClr val="006600"/>
                </a:solidFill>
              </a:rPr>
              <a:t>Lowpass</a:t>
            </a:r>
            <a:br>
              <a:rPr lang="pl-PL" sz="1800" b="1">
                <a:solidFill>
                  <a:srgbClr val="006600"/>
                </a:solidFill>
              </a:rPr>
            </a:br>
            <a:r>
              <a:rPr lang="pl-PL" sz="1800" b="1">
                <a:solidFill>
                  <a:srgbClr val="006600"/>
                </a:solidFill>
              </a:rPr>
              <a:t>transmission</a:t>
            </a:r>
            <a:br>
              <a:rPr lang="pl-PL" sz="1800" b="1">
                <a:solidFill>
                  <a:srgbClr val="006600"/>
                </a:solidFill>
              </a:rPr>
            </a:br>
            <a:r>
              <a:rPr lang="pl-PL" sz="1800" b="1">
                <a:solidFill>
                  <a:srgbClr val="006600"/>
                </a:solidFill>
              </a:rPr>
              <a:t>channel </a:t>
            </a:r>
            <a:r>
              <a:rPr lang="pl-PL" sz="1800" b="1" i="1">
                <a:solidFill>
                  <a:srgbClr val="C00000"/>
                </a:solidFill>
              </a:rPr>
              <a:t>B</a:t>
            </a:r>
            <a:r>
              <a:rPr lang="pl-PL" sz="1800" b="1">
                <a:solidFill>
                  <a:srgbClr val="C00000"/>
                </a:solidFill>
              </a:rPr>
              <a:t> = </a:t>
            </a:r>
            <a:r>
              <a:rPr lang="pl-PL" sz="1800" b="1" i="1">
                <a:solidFill>
                  <a:srgbClr val="C00000"/>
                </a:solidFill>
              </a:rPr>
              <a:t>N</a:t>
            </a:r>
            <a:r>
              <a:rPr lang="pl-PL" sz="1800" b="1" i="1">
                <a:solidFill>
                  <a:srgbClr val="C00000"/>
                </a:solidFill>
                <a:sym typeface="Symbol" pitchFamily="18" charset="2"/>
              </a:rPr>
              <a:t>f</a:t>
            </a:r>
            <a:r>
              <a:rPr lang="pl-PL" sz="1800" b="1" baseline="-25000">
                <a:solidFill>
                  <a:srgbClr val="C00000"/>
                </a:solidFill>
                <a:sym typeface="Symbol" pitchFamily="18" charset="2"/>
              </a:rPr>
              <a:t>b</a:t>
            </a:r>
            <a:endParaRPr lang="pl-PL" sz="1800" b="1" baseline="-25000">
              <a:solidFill>
                <a:srgbClr val="C00000"/>
              </a:solidFill>
            </a:endParaRPr>
          </a:p>
        </p:txBody>
      </p:sp>
      <p:sp>
        <p:nvSpPr>
          <p:cNvPr id="29715" name="pole tekstowe 48"/>
          <p:cNvSpPr txBox="1">
            <a:spLocks noChangeArrowheads="1"/>
          </p:cNvSpPr>
          <p:nvPr/>
        </p:nvSpPr>
        <p:spPr bwMode="auto">
          <a:xfrm>
            <a:off x="1112838" y="5205413"/>
            <a:ext cx="7874271" cy="1669688"/>
          </a:xfrm>
          <a:prstGeom prst="rect">
            <a:avLst/>
          </a:prstGeom>
          <a:solidFill>
            <a:schemeClr val="accent1"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Aft>
                <a:spcPts val="300"/>
              </a:spcAft>
            </a:pPr>
            <a:r>
              <a:rPr lang="pl-PL" sz="2000" b="1" dirty="0">
                <a:sym typeface="Symbol" pitchFamily="18" charset="2"/>
              </a:rPr>
              <a:t>The </a:t>
            </a:r>
            <a:r>
              <a:rPr lang="pl-PL" sz="2000" b="1" dirty="0" err="1">
                <a:sym typeface="Symbol" pitchFamily="18" charset="2"/>
              </a:rPr>
              <a:t>signal</a:t>
            </a:r>
            <a:r>
              <a:rPr lang="pl-PL" sz="2000" b="1" dirty="0">
                <a:sym typeface="Symbol" pitchFamily="18" charset="2"/>
              </a:rPr>
              <a:t> </a:t>
            </a:r>
            <a:r>
              <a:rPr lang="pl-PL" sz="2000" b="1" dirty="0" err="1">
                <a:sym typeface="Symbol" pitchFamily="18" charset="2"/>
              </a:rPr>
              <a:t>transmitted</a:t>
            </a:r>
            <a:r>
              <a:rPr lang="pl-PL" sz="2000" b="1" dirty="0">
                <a:sym typeface="Symbol" pitchFamily="18" charset="2"/>
              </a:rPr>
              <a:t> in the channel </a:t>
            </a:r>
            <a:r>
              <a:rPr lang="pl-PL" sz="2000" b="1" dirty="0" err="1">
                <a:sym typeface="Symbol" pitchFamily="18" charset="2"/>
              </a:rPr>
              <a:t>is</a:t>
            </a:r>
            <a:r>
              <a:rPr lang="pl-PL" sz="2000" b="1" dirty="0">
                <a:sym typeface="Symbol" pitchFamily="18" charset="2"/>
              </a:rPr>
              <a:t> </a:t>
            </a:r>
            <a:r>
              <a:rPr lang="pl-PL" sz="2000" b="1" dirty="0" err="1" smtClean="0">
                <a:sym typeface="Symbol" pitchFamily="18" charset="2"/>
              </a:rPr>
              <a:t>an</a:t>
            </a:r>
            <a:r>
              <a:rPr lang="pl-PL" sz="2000" b="1" dirty="0" smtClean="0">
                <a:sym typeface="Symbol" pitchFamily="18" charset="2"/>
              </a:rPr>
              <a:t> </a:t>
            </a:r>
            <a:r>
              <a:rPr lang="pl-PL" sz="2000" b="1" dirty="0" err="1" smtClean="0">
                <a:sym typeface="Symbol" pitchFamily="18" charset="2"/>
              </a:rPr>
              <a:t>analogue</a:t>
            </a:r>
            <a:r>
              <a:rPr lang="pl-PL" sz="2000" b="1" dirty="0" smtClean="0">
                <a:sym typeface="Symbol" pitchFamily="18" charset="2"/>
              </a:rPr>
              <a:t>, </a:t>
            </a:r>
            <a:r>
              <a:rPr lang="pl-PL" sz="2000" b="1" dirty="0" err="1">
                <a:sym typeface="Symbol" pitchFamily="18" charset="2"/>
              </a:rPr>
              <a:t>composite</a:t>
            </a:r>
            <a:r>
              <a:rPr lang="pl-PL" sz="2000" b="1" dirty="0">
                <a:sym typeface="Symbol" pitchFamily="18" charset="2"/>
              </a:rPr>
              <a:t> </a:t>
            </a:r>
            <a:r>
              <a:rPr lang="pl-PL" sz="2000" b="1" dirty="0" err="1">
                <a:sym typeface="Symbol" pitchFamily="18" charset="2"/>
              </a:rPr>
              <a:t>signal</a:t>
            </a:r>
            <a:r>
              <a:rPr lang="pl-PL" sz="2000" b="1" dirty="0">
                <a:sym typeface="Symbol" pitchFamily="18" charset="2"/>
              </a:rPr>
              <a:t/>
            </a:r>
            <a:br>
              <a:rPr lang="pl-PL" sz="2000" b="1" dirty="0">
                <a:sym typeface="Symbol" pitchFamily="18" charset="2"/>
              </a:rPr>
            </a:br>
            <a:r>
              <a:rPr lang="pl-PL" sz="2000" b="1" i="1" dirty="0">
                <a:sym typeface="Symbol" pitchFamily="18" charset="2"/>
              </a:rPr>
              <a:t>z</a:t>
            </a:r>
            <a:r>
              <a:rPr lang="pl-PL" sz="2000" b="1" dirty="0">
                <a:sym typeface="Symbol" pitchFamily="18" charset="2"/>
              </a:rPr>
              <a:t>(</a:t>
            </a:r>
            <a:r>
              <a:rPr lang="pl-PL" sz="2000" b="1" i="1" dirty="0">
                <a:sym typeface="Symbol" pitchFamily="18" charset="2"/>
              </a:rPr>
              <a:t>t</a:t>
            </a:r>
            <a:r>
              <a:rPr lang="pl-PL" sz="2000" b="1" dirty="0">
                <a:sym typeface="Symbol" pitchFamily="18" charset="2"/>
              </a:rPr>
              <a:t>) </a:t>
            </a:r>
            <a:r>
              <a:rPr lang="pl-PL" sz="2000" b="1" dirty="0" err="1">
                <a:sym typeface="Symbol" pitchFamily="18" charset="2"/>
              </a:rPr>
              <a:t>which</a:t>
            </a:r>
            <a:r>
              <a:rPr lang="pl-PL" sz="2000" b="1" dirty="0">
                <a:sym typeface="Symbol" pitchFamily="18" charset="2"/>
              </a:rPr>
              <a:t> </a:t>
            </a:r>
            <a:r>
              <a:rPr lang="pl-PL" sz="2000" b="1" dirty="0" err="1">
                <a:sym typeface="Symbol" pitchFamily="18" charset="2"/>
              </a:rPr>
              <a:t>equispaced</a:t>
            </a:r>
            <a:r>
              <a:rPr lang="pl-PL" sz="2000" b="1" dirty="0">
                <a:sym typeface="Symbol" pitchFamily="18" charset="2"/>
              </a:rPr>
              <a:t> </a:t>
            </a:r>
            <a:r>
              <a:rPr lang="pl-PL" sz="2000" b="1" dirty="0" err="1" smtClean="0">
                <a:sym typeface="Symbol" pitchFamily="18" charset="2"/>
              </a:rPr>
              <a:t>samples</a:t>
            </a:r>
            <a:r>
              <a:rPr lang="pl-PL" sz="2000" b="1" dirty="0" smtClean="0">
                <a:sym typeface="Symbol" pitchFamily="18" charset="2"/>
              </a:rPr>
              <a:t> </a:t>
            </a:r>
            <a:r>
              <a:rPr lang="pl-PL" sz="2000" b="1" dirty="0" err="1">
                <a:sym typeface="Symbol" pitchFamily="18" charset="2"/>
              </a:rPr>
              <a:t>are</a:t>
            </a:r>
            <a:r>
              <a:rPr lang="pl-PL" sz="2000" b="1" dirty="0">
                <a:sym typeface="Symbol" pitchFamily="18" charset="2"/>
              </a:rPr>
              <a:t> </a:t>
            </a:r>
            <a:r>
              <a:rPr lang="pl-PL" sz="2000" b="1" dirty="0" err="1">
                <a:sym typeface="Symbol" pitchFamily="18" charset="2"/>
              </a:rPr>
              <a:t>equal</a:t>
            </a:r>
            <a:r>
              <a:rPr lang="pl-PL" sz="2000" b="1" dirty="0">
                <a:sym typeface="Symbol" pitchFamily="18" charset="2"/>
              </a:rPr>
              <a:t> to </a:t>
            </a:r>
            <a:r>
              <a:rPr lang="pl-PL" sz="2000" b="1" dirty="0" err="1" smtClean="0">
                <a:sym typeface="Symbol" pitchFamily="18" charset="2"/>
              </a:rPr>
              <a:t>samples</a:t>
            </a:r>
            <a:r>
              <a:rPr lang="pl-PL" sz="2000" b="1" dirty="0">
                <a:sym typeface="Symbol" pitchFamily="18" charset="2"/>
              </a:rPr>
              <a:t> </a:t>
            </a:r>
            <a:r>
              <a:rPr lang="pl-PL" sz="2000" b="1" dirty="0" smtClean="0">
                <a:sym typeface="Symbol" pitchFamily="18" charset="2"/>
              </a:rPr>
              <a:t>of </a:t>
            </a:r>
            <a:r>
              <a:rPr lang="pl-PL" sz="2000" b="1" dirty="0" err="1">
                <a:sym typeface="Symbol" pitchFamily="18" charset="2"/>
              </a:rPr>
              <a:t>original</a:t>
            </a:r>
            <a:r>
              <a:rPr lang="pl-PL" sz="2000" b="1" dirty="0">
                <a:sym typeface="Symbol" pitchFamily="18" charset="2"/>
              </a:rPr>
              <a:t> </a:t>
            </a:r>
            <a:r>
              <a:rPr lang="pl-PL" sz="2000" b="1" dirty="0" err="1" smtClean="0">
                <a:sym typeface="Symbol" pitchFamily="18" charset="2"/>
              </a:rPr>
              <a:t>signals</a:t>
            </a:r>
            <a:r>
              <a:rPr lang="pl-PL" sz="2000" b="1" dirty="0">
                <a:sym typeface="Symbol" pitchFamily="18" charset="2"/>
              </a:rPr>
              <a:t/>
            </a:r>
            <a:br>
              <a:rPr lang="pl-PL" sz="2000" b="1" dirty="0">
                <a:sym typeface="Symbol" pitchFamily="18" charset="2"/>
              </a:rPr>
            </a:br>
            <a:r>
              <a:rPr lang="pl-PL" sz="2000" b="1" i="1" dirty="0" smtClean="0">
                <a:sym typeface="Symbol" pitchFamily="18" charset="2"/>
              </a:rPr>
              <a:t>x</a:t>
            </a:r>
            <a:r>
              <a:rPr lang="pl-PL" sz="2000" b="1" baseline="-25000" dirty="0" smtClean="0">
                <a:sym typeface="Symbol" pitchFamily="18" charset="2"/>
              </a:rPr>
              <a:t>1</a:t>
            </a:r>
            <a:r>
              <a:rPr lang="pl-PL" sz="2000" b="1" dirty="0">
                <a:sym typeface="Symbol" pitchFamily="18" charset="2"/>
              </a:rPr>
              <a:t>, </a:t>
            </a:r>
            <a:r>
              <a:rPr lang="pl-PL" sz="2000" b="1" i="1" dirty="0">
                <a:sym typeface="Symbol" pitchFamily="18" charset="2"/>
              </a:rPr>
              <a:t>x</a:t>
            </a:r>
            <a:r>
              <a:rPr lang="pl-PL" sz="2000" b="1" baseline="-25000" dirty="0">
                <a:sym typeface="Symbol" pitchFamily="18" charset="2"/>
              </a:rPr>
              <a:t>2</a:t>
            </a:r>
            <a:r>
              <a:rPr lang="pl-PL" sz="2000" b="1" dirty="0">
                <a:sym typeface="Symbol" pitchFamily="18" charset="2"/>
              </a:rPr>
              <a:t>,…</a:t>
            </a:r>
            <a:r>
              <a:rPr lang="pl-PL" sz="2000" b="1" i="1" dirty="0">
                <a:sym typeface="Symbol" pitchFamily="18" charset="2"/>
              </a:rPr>
              <a:t>x</a:t>
            </a:r>
            <a:r>
              <a:rPr lang="pl-PL" sz="2000" b="1" i="1" baseline="-25000" dirty="0">
                <a:sym typeface="Symbol" pitchFamily="18" charset="2"/>
              </a:rPr>
              <a:t>N</a:t>
            </a:r>
            <a:r>
              <a:rPr lang="pl-PL" sz="2000" b="1" dirty="0">
                <a:sym typeface="Symbol" pitchFamily="18" charset="2"/>
              </a:rPr>
              <a:t>.</a:t>
            </a:r>
          </a:p>
          <a:p>
            <a:pPr eaLnBrk="0" hangingPunct="0">
              <a:spcAft>
                <a:spcPts val="300"/>
              </a:spcAft>
            </a:pPr>
            <a:r>
              <a:rPr lang="pl-PL" sz="2000" b="1" dirty="0" smtClean="0">
                <a:sym typeface="Symbol" pitchFamily="18" charset="2"/>
              </a:rPr>
              <a:t>The </a:t>
            </a:r>
            <a:r>
              <a:rPr lang="pl-PL" sz="2000" b="1" dirty="0">
                <a:sym typeface="Symbol" pitchFamily="18" charset="2"/>
              </a:rPr>
              <a:t>channel </a:t>
            </a:r>
            <a:r>
              <a:rPr lang="pl-PL" sz="2000" b="1" dirty="0" err="1">
                <a:sym typeface="Symbol" pitchFamily="18" charset="2"/>
              </a:rPr>
              <a:t>bandwidth</a:t>
            </a:r>
            <a:r>
              <a:rPr lang="pl-PL" sz="2000" b="1" dirty="0">
                <a:sym typeface="Symbol" pitchFamily="18" charset="2"/>
              </a:rPr>
              <a:t> </a:t>
            </a:r>
            <a:r>
              <a:rPr lang="pl-PL" sz="2000" b="1" dirty="0" err="1">
                <a:sym typeface="Symbol" pitchFamily="18" charset="2"/>
              </a:rPr>
              <a:t>necessary</a:t>
            </a:r>
            <a:r>
              <a:rPr lang="pl-PL" sz="2000" b="1" dirty="0">
                <a:sym typeface="Symbol" pitchFamily="18" charset="2"/>
              </a:rPr>
              <a:t> for </a:t>
            </a:r>
            <a:r>
              <a:rPr lang="pl-PL" sz="2000" b="1" dirty="0" err="1">
                <a:sym typeface="Symbol" pitchFamily="18" charset="2"/>
              </a:rPr>
              <a:t>transmission</a:t>
            </a:r>
            <a:r>
              <a:rPr lang="pl-PL" sz="2000" b="1" dirty="0">
                <a:sym typeface="Symbol" pitchFamily="18" charset="2"/>
              </a:rPr>
              <a:t> of the </a:t>
            </a:r>
            <a:r>
              <a:rPr lang="pl-PL" sz="2000" b="1" dirty="0" err="1">
                <a:sym typeface="Symbol" pitchFamily="18" charset="2"/>
              </a:rPr>
              <a:t>composite</a:t>
            </a:r>
            <a:r>
              <a:rPr lang="pl-PL" sz="2000" b="1" dirty="0">
                <a:sym typeface="Symbol" pitchFamily="18" charset="2"/>
              </a:rPr>
              <a:t/>
            </a:r>
            <a:br>
              <a:rPr lang="pl-PL" sz="2000" b="1" dirty="0">
                <a:sym typeface="Symbol" pitchFamily="18" charset="2"/>
              </a:rPr>
            </a:br>
            <a:r>
              <a:rPr lang="pl-PL" sz="2000" b="1" dirty="0" err="1" smtClean="0">
                <a:sym typeface="Symbol" pitchFamily="18" charset="2"/>
              </a:rPr>
              <a:t>analogue</a:t>
            </a:r>
            <a:r>
              <a:rPr lang="pl-PL" sz="2000" b="1" dirty="0" smtClean="0">
                <a:sym typeface="Symbol" pitchFamily="18" charset="2"/>
              </a:rPr>
              <a:t> </a:t>
            </a:r>
            <a:r>
              <a:rPr lang="pl-PL" sz="2000" b="1" dirty="0" err="1" smtClean="0">
                <a:sym typeface="Symbol" pitchFamily="18" charset="2"/>
              </a:rPr>
              <a:t>signal</a:t>
            </a:r>
            <a:r>
              <a:rPr lang="pl-PL" sz="2000" b="1" dirty="0" smtClean="0">
                <a:sym typeface="Symbol" pitchFamily="18" charset="2"/>
              </a:rPr>
              <a:t> </a:t>
            </a:r>
            <a:r>
              <a:rPr lang="pl-PL" sz="2000" b="1" i="1" dirty="0">
                <a:sym typeface="Symbol" pitchFamily="18" charset="2"/>
              </a:rPr>
              <a:t>z</a:t>
            </a:r>
            <a:r>
              <a:rPr lang="pl-PL" sz="2000" b="1" dirty="0">
                <a:sym typeface="Symbol" pitchFamily="18" charset="2"/>
              </a:rPr>
              <a:t>(</a:t>
            </a:r>
            <a:r>
              <a:rPr lang="pl-PL" sz="2000" b="1" i="1" dirty="0">
                <a:sym typeface="Symbol" pitchFamily="18" charset="2"/>
              </a:rPr>
              <a:t>t</a:t>
            </a:r>
            <a:r>
              <a:rPr lang="pl-PL" sz="2000" b="1" dirty="0">
                <a:sym typeface="Symbol" pitchFamily="18" charset="2"/>
              </a:rPr>
              <a:t>) </a:t>
            </a:r>
            <a:r>
              <a:rPr lang="pl-PL" sz="2000" b="1" dirty="0" err="1">
                <a:sym typeface="Symbol" pitchFamily="18" charset="2"/>
              </a:rPr>
              <a:t>is</a:t>
            </a:r>
            <a:r>
              <a:rPr lang="pl-PL" sz="2000" b="1" dirty="0">
                <a:sym typeface="Symbol" pitchFamily="18" charset="2"/>
              </a:rPr>
              <a:t> </a:t>
            </a:r>
            <a:r>
              <a:rPr lang="pl-PL" sz="2000" b="1" dirty="0" err="1">
                <a:sym typeface="Symbol" pitchFamily="18" charset="2"/>
              </a:rPr>
              <a:t>equal</a:t>
            </a:r>
            <a:r>
              <a:rPr lang="pl-PL" sz="2000" b="1" dirty="0">
                <a:sym typeface="Symbol" pitchFamily="18" charset="2"/>
              </a:rPr>
              <a:t> to </a:t>
            </a:r>
            <a:r>
              <a:rPr lang="pl-PL" sz="2000" b="1" i="1" dirty="0">
                <a:sym typeface="Symbol" pitchFamily="18" charset="2"/>
              </a:rPr>
              <a:t>B</a:t>
            </a:r>
            <a:r>
              <a:rPr lang="pl-PL" sz="2000" b="1" dirty="0">
                <a:sym typeface="Symbol" pitchFamily="18" charset="2"/>
              </a:rPr>
              <a:t> = </a:t>
            </a:r>
            <a:r>
              <a:rPr lang="pl-PL" sz="2000" b="1" i="1" dirty="0" err="1">
                <a:sym typeface="Symbol" pitchFamily="18" charset="2"/>
              </a:rPr>
              <a:t>Nf</a:t>
            </a:r>
            <a:r>
              <a:rPr lang="pl-PL" sz="2000" b="1" baseline="-25000" dirty="0" err="1">
                <a:sym typeface="Symbol" pitchFamily="18" charset="2"/>
              </a:rPr>
              <a:t>b</a:t>
            </a:r>
            <a:r>
              <a:rPr lang="pl-PL" sz="2000" b="1" dirty="0">
                <a:sym typeface="Symbol" pitchFamily="18" charset="2"/>
              </a:rPr>
              <a:t>.</a:t>
            </a:r>
            <a:endParaRPr lang="pl-PL" sz="2000" b="1" i="1" dirty="0">
              <a:sym typeface="Symbol" pitchFamily="18" charset="2"/>
            </a:endParaRPr>
          </a:p>
        </p:txBody>
      </p:sp>
      <p:grpSp>
        <p:nvGrpSpPr>
          <p:cNvPr id="29716" name="Grupa 65"/>
          <p:cNvGrpSpPr>
            <a:grpSpLocks/>
          </p:cNvGrpSpPr>
          <p:nvPr/>
        </p:nvGrpSpPr>
        <p:grpSpPr bwMode="auto">
          <a:xfrm>
            <a:off x="982663" y="636588"/>
            <a:ext cx="2120900" cy="1476375"/>
            <a:chOff x="1965325" y="1051371"/>
            <a:chExt cx="2122141" cy="1475234"/>
          </a:xfrm>
        </p:grpSpPr>
        <p:sp>
          <p:nvSpPr>
            <p:cNvPr id="29746" name="Elipsa 49"/>
            <p:cNvSpPr>
              <a:spLocks noChangeArrowheads="1"/>
            </p:cNvSpPr>
            <p:nvPr/>
          </p:nvSpPr>
          <p:spPr bwMode="auto">
            <a:xfrm>
              <a:off x="2239963" y="1556792"/>
              <a:ext cx="864096" cy="864096"/>
            </a:xfrm>
            <a:prstGeom prst="ellipse">
              <a:avLst/>
            </a:prstGeom>
            <a:noFill/>
            <a:ln w="25400" algn="ctr">
              <a:solidFill>
                <a:schemeClr val="tx1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pl-PL"/>
            </a:p>
          </p:txBody>
        </p:sp>
        <p:sp>
          <p:nvSpPr>
            <p:cNvPr id="52" name="Elipsa 51"/>
            <p:cNvSpPr/>
            <p:nvPr/>
          </p:nvSpPr>
          <p:spPr bwMode="auto">
            <a:xfrm>
              <a:off x="2217885" y="2107829"/>
              <a:ext cx="144548" cy="142765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pl-PL">
                <a:cs typeface="+mn-cs"/>
              </a:endParaRPr>
            </a:p>
          </p:txBody>
        </p:sp>
        <p:sp>
          <p:nvSpPr>
            <p:cNvPr id="53" name="Elipsa 52"/>
            <p:cNvSpPr/>
            <p:nvPr/>
          </p:nvSpPr>
          <p:spPr bwMode="auto">
            <a:xfrm>
              <a:off x="2977154" y="2112587"/>
              <a:ext cx="144548" cy="144351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pl-PL">
                <a:cs typeface="+mn-cs"/>
              </a:endParaRPr>
            </a:p>
          </p:txBody>
        </p:sp>
        <p:sp>
          <p:nvSpPr>
            <p:cNvPr id="54" name="Elipsa 53"/>
            <p:cNvSpPr/>
            <p:nvPr/>
          </p:nvSpPr>
          <p:spPr bwMode="auto">
            <a:xfrm>
              <a:off x="2580046" y="1484423"/>
              <a:ext cx="144548" cy="144351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pl-PL">
                <a:cs typeface="+mn-cs"/>
              </a:endParaRPr>
            </a:p>
          </p:txBody>
        </p:sp>
        <p:cxnSp>
          <p:nvCxnSpPr>
            <p:cNvPr id="29750" name="Łącznik prosty 58"/>
            <p:cNvCxnSpPr>
              <a:cxnSpLocks noChangeShapeType="1"/>
            </p:cNvCxnSpPr>
            <p:nvPr/>
          </p:nvCxnSpPr>
          <p:spPr bwMode="auto">
            <a:xfrm flipV="1">
              <a:off x="2680146" y="1455043"/>
              <a:ext cx="541685" cy="550540"/>
            </a:xfrm>
            <a:prstGeom prst="line">
              <a:avLst/>
            </a:prstGeom>
            <a:noFill/>
            <a:ln w="25400" algn="ctr">
              <a:solidFill>
                <a:srgbClr val="006600"/>
              </a:solidFill>
              <a:round/>
              <a:headEnd type="oval" w="med" len="med"/>
              <a:tailEnd/>
            </a:ln>
          </p:spPr>
        </p:cxnSp>
        <p:graphicFrame>
          <p:nvGraphicFramePr>
            <p:cNvPr id="29699" name="Object 7"/>
            <p:cNvGraphicFramePr>
              <a:graphicFrameLocks noChangeAspect="1"/>
            </p:cNvGraphicFramePr>
            <p:nvPr/>
          </p:nvGraphicFramePr>
          <p:xfrm>
            <a:off x="2977803" y="1051371"/>
            <a:ext cx="1109663" cy="4333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659" name="Równanie" r:id="rId5" imgW="583920" imgH="228600" progId="Equation.3">
                    <p:embed/>
                  </p:oleObj>
                </mc:Choice>
                <mc:Fallback>
                  <p:oleObj name="Równanie" r:id="rId5" imgW="583920" imgH="228600" progId="Equation.3">
                    <p:embed/>
                    <p:pic>
                      <p:nvPicPr>
                        <p:cNvPr id="0" name="Object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77803" y="1051371"/>
                          <a:ext cx="1109663" cy="4333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CCFF99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9700" name="Object 11"/>
            <p:cNvGraphicFramePr>
              <a:graphicFrameLocks noChangeAspect="1"/>
            </p:cNvGraphicFramePr>
            <p:nvPr/>
          </p:nvGraphicFramePr>
          <p:xfrm>
            <a:off x="2362572" y="1142807"/>
            <a:ext cx="292225" cy="41398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660" name="Równanie" r:id="rId7" imgW="152280" imgH="215640" progId="Equation.3">
                    <p:embed/>
                  </p:oleObj>
                </mc:Choice>
                <mc:Fallback>
                  <p:oleObj name="Równanie" r:id="rId7" imgW="152280" imgH="215640" progId="Equation.3">
                    <p:embed/>
                    <p:pic>
                      <p:nvPicPr>
                        <p:cNvPr id="0" name="Object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62572" y="1142807"/>
                          <a:ext cx="292225" cy="41398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9701" name="Object 12"/>
            <p:cNvGraphicFramePr>
              <a:graphicFrameLocks noChangeAspect="1"/>
            </p:cNvGraphicFramePr>
            <p:nvPr/>
          </p:nvGraphicFramePr>
          <p:xfrm>
            <a:off x="3176587" y="2088455"/>
            <a:ext cx="390525" cy="4381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661" name="Równanie" r:id="rId9" imgW="203040" imgH="228600" progId="Equation.3">
                    <p:embed/>
                  </p:oleObj>
                </mc:Choice>
                <mc:Fallback>
                  <p:oleObj name="Równanie" r:id="rId9" imgW="203040" imgH="228600" progId="Equation.3">
                    <p:embed/>
                    <p:pic>
                      <p:nvPicPr>
                        <p:cNvPr id="0" name="Object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76587" y="2088455"/>
                          <a:ext cx="390525" cy="4381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9702" name="Object 13"/>
            <p:cNvGraphicFramePr>
              <a:graphicFrameLocks noChangeAspect="1"/>
            </p:cNvGraphicFramePr>
            <p:nvPr/>
          </p:nvGraphicFramePr>
          <p:xfrm>
            <a:off x="1965325" y="2088455"/>
            <a:ext cx="315913" cy="4143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662" name="Równanie" r:id="rId11" imgW="164880" imgH="215640" progId="Equation.3">
                    <p:embed/>
                  </p:oleObj>
                </mc:Choice>
                <mc:Fallback>
                  <p:oleObj name="Równanie" r:id="rId11" imgW="164880" imgH="215640" progId="Equation.3">
                    <p:embed/>
                    <p:pic>
                      <p:nvPicPr>
                        <p:cNvPr id="0" name="Object 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65325" y="2088455"/>
                          <a:ext cx="315913" cy="41433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5" name="Łuk 64"/>
            <p:cNvSpPr/>
            <p:nvPr/>
          </p:nvSpPr>
          <p:spPr bwMode="auto">
            <a:xfrm>
              <a:off x="2398966" y="1374971"/>
              <a:ext cx="965765" cy="964454"/>
            </a:xfrm>
            <a:prstGeom prst="arc">
              <a:avLst/>
            </a:prstGeom>
            <a:noFill/>
            <a:ln w="15875" cap="flat" cmpd="sng" algn="ctr">
              <a:solidFill>
                <a:srgbClr val="C00000"/>
              </a:solidFill>
              <a:prstDash val="sysDash"/>
              <a:round/>
              <a:headEnd type="triangl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pl-PL">
                <a:cs typeface="+mn-cs"/>
              </a:endParaRPr>
            </a:p>
          </p:txBody>
        </p:sp>
      </p:grpSp>
      <p:cxnSp>
        <p:nvCxnSpPr>
          <p:cNvPr id="29717" name="Łącznik prosty 83"/>
          <p:cNvCxnSpPr>
            <a:cxnSpLocks noChangeShapeType="1"/>
          </p:cNvCxnSpPr>
          <p:nvPr/>
        </p:nvCxnSpPr>
        <p:spPr bwMode="auto">
          <a:xfrm>
            <a:off x="1697038" y="1590675"/>
            <a:ext cx="0" cy="974725"/>
          </a:xfrm>
          <a:prstGeom prst="line">
            <a:avLst/>
          </a:prstGeom>
          <a:noFill/>
          <a:ln w="25400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9718" name="Łącznik prosty 85"/>
          <p:cNvCxnSpPr>
            <a:cxnSpLocks noChangeShapeType="1"/>
          </p:cNvCxnSpPr>
          <p:nvPr/>
        </p:nvCxnSpPr>
        <p:spPr bwMode="auto">
          <a:xfrm>
            <a:off x="1697038" y="2565400"/>
            <a:ext cx="1651000" cy="0"/>
          </a:xfrm>
          <a:prstGeom prst="line">
            <a:avLst/>
          </a:prstGeom>
          <a:noFill/>
          <a:ln w="25400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9719" name="Łącznik prosty 86"/>
          <p:cNvCxnSpPr>
            <a:cxnSpLocks noChangeShapeType="1"/>
          </p:cNvCxnSpPr>
          <p:nvPr/>
        </p:nvCxnSpPr>
        <p:spPr bwMode="auto">
          <a:xfrm>
            <a:off x="5222875" y="2565400"/>
            <a:ext cx="1651000" cy="0"/>
          </a:xfrm>
          <a:prstGeom prst="line">
            <a:avLst/>
          </a:prstGeom>
          <a:noFill/>
          <a:ln w="25400" algn="ctr">
            <a:solidFill>
              <a:schemeClr val="tx1"/>
            </a:solidFill>
            <a:round/>
            <a:headEnd/>
            <a:tailEnd type="triangle" w="med" len="med"/>
          </a:ln>
        </p:spPr>
      </p:cxnSp>
      <p:grpSp>
        <p:nvGrpSpPr>
          <p:cNvPr id="29720" name="Grupa 87"/>
          <p:cNvGrpSpPr>
            <a:grpSpLocks/>
          </p:cNvGrpSpPr>
          <p:nvPr/>
        </p:nvGrpSpPr>
        <p:grpSpPr bwMode="auto">
          <a:xfrm>
            <a:off x="6140450" y="644525"/>
            <a:ext cx="2122488" cy="1474788"/>
            <a:chOff x="1965325" y="1051371"/>
            <a:chExt cx="2122141" cy="1475234"/>
          </a:xfrm>
        </p:grpSpPr>
        <p:sp>
          <p:nvSpPr>
            <p:cNvPr id="29740" name="Elipsa 88"/>
            <p:cNvSpPr>
              <a:spLocks noChangeArrowheads="1"/>
            </p:cNvSpPr>
            <p:nvPr/>
          </p:nvSpPr>
          <p:spPr bwMode="auto">
            <a:xfrm>
              <a:off x="2239963" y="1556792"/>
              <a:ext cx="864096" cy="864096"/>
            </a:xfrm>
            <a:prstGeom prst="ellipse">
              <a:avLst/>
            </a:prstGeom>
            <a:noFill/>
            <a:ln w="25400" algn="ctr">
              <a:solidFill>
                <a:schemeClr val="tx1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pl-PL"/>
            </a:p>
          </p:txBody>
        </p:sp>
        <p:sp>
          <p:nvSpPr>
            <p:cNvPr id="90" name="Elipsa 89"/>
            <p:cNvSpPr/>
            <p:nvPr/>
          </p:nvSpPr>
          <p:spPr bwMode="auto">
            <a:xfrm>
              <a:off x="2219283" y="2107378"/>
              <a:ext cx="142852" cy="144506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pl-PL">
                <a:cs typeface="+mn-cs"/>
              </a:endParaRPr>
            </a:p>
          </p:txBody>
        </p:sp>
        <p:sp>
          <p:nvSpPr>
            <p:cNvPr id="91" name="Elipsa 90"/>
            <p:cNvSpPr/>
            <p:nvPr/>
          </p:nvSpPr>
          <p:spPr bwMode="auto">
            <a:xfrm>
              <a:off x="2977984" y="2112142"/>
              <a:ext cx="144439" cy="144507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pl-PL">
                <a:cs typeface="+mn-cs"/>
              </a:endParaRPr>
            </a:p>
          </p:txBody>
        </p:sp>
        <p:sp>
          <p:nvSpPr>
            <p:cNvPr id="92" name="Elipsa 91"/>
            <p:cNvSpPr/>
            <p:nvPr/>
          </p:nvSpPr>
          <p:spPr bwMode="auto">
            <a:xfrm>
              <a:off x="2579588" y="1484890"/>
              <a:ext cx="144438" cy="144506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pl-PL">
                <a:cs typeface="+mn-cs"/>
              </a:endParaRPr>
            </a:p>
          </p:txBody>
        </p:sp>
        <p:cxnSp>
          <p:nvCxnSpPr>
            <p:cNvPr id="29744" name="Łącznik prosty 92"/>
            <p:cNvCxnSpPr>
              <a:cxnSpLocks noChangeShapeType="1"/>
            </p:cNvCxnSpPr>
            <p:nvPr/>
          </p:nvCxnSpPr>
          <p:spPr bwMode="auto">
            <a:xfrm flipV="1">
              <a:off x="2680146" y="1455043"/>
              <a:ext cx="541685" cy="550540"/>
            </a:xfrm>
            <a:prstGeom prst="line">
              <a:avLst/>
            </a:prstGeom>
            <a:noFill/>
            <a:ln w="25400" algn="ctr">
              <a:solidFill>
                <a:srgbClr val="006600"/>
              </a:solidFill>
              <a:round/>
              <a:headEnd type="oval" w="med" len="med"/>
              <a:tailEnd/>
            </a:ln>
          </p:spPr>
        </p:cxnSp>
        <p:graphicFrame>
          <p:nvGraphicFramePr>
            <p:cNvPr id="29703" name="Object 14"/>
            <p:cNvGraphicFramePr>
              <a:graphicFrameLocks noChangeAspect="1"/>
            </p:cNvGraphicFramePr>
            <p:nvPr/>
          </p:nvGraphicFramePr>
          <p:xfrm>
            <a:off x="2977803" y="1051371"/>
            <a:ext cx="1109663" cy="4333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663" name="Równanie" r:id="rId13" imgW="583920" imgH="228600" progId="Equation.3">
                    <p:embed/>
                  </p:oleObj>
                </mc:Choice>
                <mc:Fallback>
                  <p:oleObj name="Równanie" r:id="rId13" imgW="583920" imgH="228600" progId="Equation.3">
                    <p:embed/>
                    <p:pic>
                      <p:nvPicPr>
                        <p:cNvPr id="0" name="Object 1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77803" y="1051371"/>
                          <a:ext cx="1109663" cy="4333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CCFF99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9704" name="Object 15"/>
            <p:cNvGraphicFramePr>
              <a:graphicFrameLocks noChangeAspect="1"/>
            </p:cNvGraphicFramePr>
            <p:nvPr/>
          </p:nvGraphicFramePr>
          <p:xfrm>
            <a:off x="2362572" y="1142807"/>
            <a:ext cx="292225" cy="41398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664" name="Równanie" r:id="rId15" imgW="152280" imgH="215640" progId="Equation.3">
                    <p:embed/>
                  </p:oleObj>
                </mc:Choice>
                <mc:Fallback>
                  <p:oleObj name="Równanie" r:id="rId15" imgW="152280" imgH="215640" progId="Equation.3">
                    <p:embed/>
                    <p:pic>
                      <p:nvPicPr>
                        <p:cNvPr id="0" name="Object 1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62572" y="1142807"/>
                          <a:ext cx="292225" cy="41398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9705" name="Object 16"/>
            <p:cNvGraphicFramePr>
              <a:graphicFrameLocks noChangeAspect="1"/>
            </p:cNvGraphicFramePr>
            <p:nvPr/>
          </p:nvGraphicFramePr>
          <p:xfrm>
            <a:off x="3176587" y="2088455"/>
            <a:ext cx="390525" cy="4381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665" name="Równanie" r:id="rId16" imgW="203040" imgH="228600" progId="Equation.3">
                    <p:embed/>
                  </p:oleObj>
                </mc:Choice>
                <mc:Fallback>
                  <p:oleObj name="Równanie" r:id="rId16" imgW="203040" imgH="228600" progId="Equation.3">
                    <p:embed/>
                    <p:pic>
                      <p:nvPicPr>
                        <p:cNvPr id="0" name="Object 1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76587" y="2088455"/>
                          <a:ext cx="390525" cy="4381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9706" name="Object 17"/>
            <p:cNvGraphicFramePr>
              <a:graphicFrameLocks noChangeAspect="1"/>
            </p:cNvGraphicFramePr>
            <p:nvPr/>
          </p:nvGraphicFramePr>
          <p:xfrm>
            <a:off x="1965325" y="2088455"/>
            <a:ext cx="315913" cy="4143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666" name="Równanie" r:id="rId18" imgW="164880" imgH="215640" progId="Equation.3">
                    <p:embed/>
                  </p:oleObj>
                </mc:Choice>
                <mc:Fallback>
                  <p:oleObj name="Równanie" r:id="rId18" imgW="164880" imgH="215640" progId="Equation.3">
                    <p:embed/>
                    <p:pic>
                      <p:nvPicPr>
                        <p:cNvPr id="0" name="Object 1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65325" y="2088455"/>
                          <a:ext cx="315913" cy="41433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8" name="Łuk 97"/>
            <p:cNvSpPr/>
            <p:nvPr/>
          </p:nvSpPr>
          <p:spPr bwMode="auto">
            <a:xfrm>
              <a:off x="2398642" y="1375319"/>
              <a:ext cx="965042" cy="963904"/>
            </a:xfrm>
            <a:prstGeom prst="arc">
              <a:avLst/>
            </a:prstGeom>
            <a:noFill/>
            <a:ln w="15875" cap="flat" cmpd="sng" algn="ctr">
              <a:solidFill>
                <a:srgbClr val="C00000"/>
              </a:solidFill>
              <a:prstDash val="sysDash"/>
              <a:round/>
              <a:headEnd type="triangl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pl-PL">
                <a:cs typeface="+mn-cs"/>
              </a:endParaRPr>
            </a:p>
          </p:txBody>
        </p:sp>
      </p:grpSp>
      <p:cxnSp>
        <p:nvCxnSpPr>
          <p:cNvPr id="29721" name="Łącznik prosty 98"/>
          <p:cNvCxnSpPr>
            <a:cxnSpLocks noChangeShapeType="1"/>
          </p:cNvCxnSpPr>
          <p:nvPr/>
        </p:nvCxnSpPr>
        <p:spPr bwMode="auto">
          <a:xfrm>
            <a:off x="6856413" y="1590675"/>
            <a:ext cx="0" cy="974725"/>
          </a:xfrm>
          <a:prstGeom prst="line">
            <a:avLst/>
          </a:prstGeom>
          <a:noFill/>
          <a:ln w="25400" algn="ctr">
            <a:solidFill>
              <a:schemeClr val="tx1"/>
            </a:solidFill>
            <a:round/>
            <a:headEnd type="triangle" w="med" len="med"/>
            <a:tailEnd/>
          </a:ln>
        </p:spPr>
      </p:cxnSp>
      <p:cxnSp>
        <p:nvCxnSpPr>
          <p:cNvPr id="29722" name="Łącznik prosty 100"/>
          <p:cNvCxnSpPr>
            <a:cxnSpLocks noChangeShapeType="1"/>
          </p:cNvCxnSpPr>
          <p:nvPr/>
        </p:nvCxnSpPr>
        <p:spPr bwMode="auto">
          <a:xfrm>
            <a:off x="2513013" y="1590675"/>
            <a:ext cx="3498850" cy="0"/>
          </a:xfrm>
          <a:prstGeom prst="line">
            <a:avLst/>
          </a:prstGeom>
          <a:noFill/>
          <a:ln w="19050" algn="ctr">
            <a:solidFill>
              <a:srgbClr val="C00000"/>
            </a:solidFill>
            <a:prstDash val="sysDash"/>
            <a:round/>
            <a:headEnd type="triangle" w="med" len="med"/>
            <a:tailEnd type="triangle" w="med" len="med"/>
          </a:ln>
        </p:spPr>
      </p:cxnSp>
      <p:sp>
        <p:nvSpPr>
          <p:cNvPr id="29723" name="pole tekstowe 101"/>
          <p:cNvSpPr txBox="1">
            <a:spLocks noChangeArrowheads="1"/>
          </p:cNvSpPr>
          <p:nvPr/>
        </p:nvSpPr>
        <p:spPr bwMode="auto">
          <a:xfrm>
            <a:off x="3371850" y="1214438"/>
            <a:ext cx="1585913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600" b="1"/>
              <a:t>synchronization</a:t>
            </a:r>
            <a:endParaRPr lang="pl-PL" b="1"/>
          </a:p>
        </p:txBody>
      </p:sp>
      <p:grpSp>
        <p:nvGrpSpPr>
          <p:cNvPr id="29724" name="Grupa 103"/>
          <p:cNvGrpSpPr>
            <a:grpSpLocks/>
          </p:cNvGrpSpPr>
          <p:nvPr/>
        </p:nvGrpSpPr>
        <p:grpSpPr bwMode="auto">
          <a:xfrm>
            <a:off x="5327650" y="2895600"/>
            <a:ext cx="2259013" cy="989013"/>
            <a:chOff x="1098550" y="3240360"/>
            <a:chExt cx="2259013" cy="989012"/>
          </a:xfrm>
        </p:grpSpPr>
        <p:sp>
          <p:nvSpPr>
            <p:cNvPr id="29731" name="Line 45"/>
            <p:cNvSpPr>
              <a:spLocks noChangeShapeType="1"/>
            </p:cNvSpPr>
            <p:nvPr/>
          </p:nvSpPr>
          <p:spPr bwMode="auto">
            <a:xfrm flipV="1">
              <a:off x="1701800" y="3381647"/>
              <a:ext cx="0" cy="847725"/>
            </a:xfrm>
            <a:prstGeom prst="line">
              <a:avLst/>
            </a:prstGeom>
            <a:noFill/>
            <a:ln w="38100">
              <a:solidFill>
                <a:srgbClr val="006600"/>
              </a:solidFill>
              <a:prstDash val="sysDash"/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732" name="Line 46"/>
            <p:cNvSpPr>
              <a:spLocks noChangeShapeType="1"/>
            </p:cNvSpPr>
            <p:nvPr/>
          </p:nvSpPr>
          <p:spPr bwMode="auto">
            <a:xfrm flipH="1" flipV="1">
              <a:off x="1425575" y="3551510"/>
              <a:ext cx="3175" cy="67786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prstDash val="sysDash"/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733" name="Line 47"/>
            <p:cNvSpPr>
              <a:spLocks noChangeShapeType="1"/>
            </p:cNvSpPr>
            <p:nvPr/>
          </p:nvSpPr>
          <p:spPr bwMode="auto">
            <a:xfrm flipV="1">
              <a:off x="2522538" y="3835672"/>
              <a:ext cx="0" cy="393700"/>
            </a:xfrm>
            <a:prstGeom prst="line">
              <a:avLst/>
            </a:prstGeom>
            <a:noFill/>
            <a:ln w="38100">
              <a:solidFill>
                <a:srgbClr val="006600"/>
              </a:solidFill>
              <a:prstDash val="sysDash"/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734" name="Line 48"/>
            <p:cNvSpPr>
              <a:spLocks noChangeShapeType="1"/>
            </p:cNvSpPr>
            <p:nvPr/>
          </p:nvSpPr>
          <p:spPr bwMode="auto">
            <a:xfrm flipV="1">
              <a:off x="2249488" y="3654697"/>
              <a:ext cx="0" cy="574675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prstDash val="sysDash"/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735" name="Line 49"/>
            <p:cNvSpPr>
              <a:spLocks noChangeShapeType="1"/>
            </p:cNvSpPr>
            <p:nvPr/>
          </p:nvSpPr>
          <p:spPr bwMode="auto">
            <a:xfrm flipH="1" flipV="1">
              <a:off x="2790825" y="3810272"/>
              <a:ext cx="4763" cy="419100"/>
            </a:xfrm>
            <a:prstGeom prst="line">
              <a:avLst/>
            </a:prstGeom>
            <a:noFill/>
            <a:ln w="38100">
              <a:solidFill>
                <a:srgbClr val="CC9900"/>
              </a:solidFill>
              <a:prstDash val="sysDash"/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736" name="Line 50"/>
            <p:cNvSpPr>
              <a:spLocks noChangeShapeType="1"/>
            </p:cNvSpPr>
            <p:nvPr/>
          </p:nvSpPr>
          <p:spPr bwMode="auto">
            <a:xfrm flipV="1">
              <a:off x="1974850" y="3440385"/>
              <a:ext cx="4763" cy="788987"/>
            </a:xfrm>
            <a:prstGeom prst="line">
              <a:avLst/>
            </a:prstGeom>
            <a:noFill/>
            <a:ln w="38100">
              <a:solidFill>
                <a:srgbClr val="CC9900"/>
              </a:solidFill>
              <a:prstDash val="sysDash"/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737" name="Line 51"/>
            <p:cNvSpPr>
              <a:spLocks noChangeShapeType="1"/>
            </p:cNvSpPr>
            <p:nvPr/>
          </p:nvSpPr>
          <p:spPr bwMode="auto">
            <a:xfrm flipV="1">
              <a:off x="1268413" y="3240360"/>
              <a:ext cx="0" cy="98901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738" name="Line 52"/>
            <p:cNvSpPr>
              <a:spLocks noChangeShapeType="1"/>
            </p:cNvSpPr>
            <p:nvPr/>
          </p:nvSpPr>
          <p:spPr bwMode="auto">
            <a:xfrm>
              <a:off x="1098550" y="4229372"/>
              <a:ext cx="225901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739" name="Freeform 53"/>
            <p:cNvSpPr>
              <a:spLocks/>
            </p:cNvSpPr>
            <p:nvPr/>
          </p:nvSpPr>
          <p:spPr bwMode="auto">
            <a:xfrm>
              <a:off x="1098550" y="3381647"/>
              <a:ext cx="2259013" cy="474662"/>
            </a:xfrm>
            <a:custGeom>
              <a:avLst/>
              <a:gdLst>
                <a:gd name="T0" fmla="*/ 0 w 2406"/>
                <a:gd name="T1" fmla="*/ 9435 h 654"/>
                <a:gd name="T2" fmla="*/ 52579 w 2406"/>
                <a:gd name="T3" fmla="*/ 0 h 654"/>
                <a:gd name="T4" fmla="*/ 107036 w 2406"/>
                <a:gd name="T5" fmla="*/ 8709 h 654"/>
                <a:gd name="T6" fmla="*/ 163370 w 2406"/>
                <a:gd name="T7" fmla="*/ 1452 h 6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06"/>
                <a:gd name="T13" fmla="*/ 0 h 654"/>
                <a:gd name="T14" fmla="*/ 2406 w 2406"/>
                <a:gd name="T15" fmla="*/ 654 h 6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06" h="654">
                  <a:moveTo>
                    <a:pt x="0" y="651"/>
                  </a:moveTo>
                  <a:cubicBezTo>
                    <a:pt x="253" y="328"/>
                    <a:pt x="506" y="6"/>
                    <a:pt x="768" y="3"/>
                  </a:cubicBezTo>
                  <a:cubicBezTo>
                    <a:pt x="1030" y="0"/>
                    <a:pt x="1299" y="612"/>
                    <a:pt x="1572" y="633"/>
                  </a:cubicBezTo>
                  <a:cubicBezTo>
                    <a:pt x="1845" y="654"/>
                    <a:pt x="2125" y="391"/>
                    <a:pt x="2406" y="129"/>
                  </a:cubicBezTo>
                </a:path>
              </a:pathLst>
            </a:custGeom>
            <a:noFill/>
            <a:ln w="38100" cap="flat" cmpd="sng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graphicFrame>
        <p:nvGraphicFramePr>
          <p:cNvPr id="29707" name="Object 18"/>
          <p:cNvGraphicFramePr>
            <a:graphicFrameLocks noChangeAspect="1"/>
          </p:cNvGraphicFramePr>
          <p:nvPr/>
        </p:nvGraphicFramePr>
        <p:xfrm>
          <a:off x="5734050" y="2549525"/>
          <a:ext cx="571500" cy="461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667" name="Równanie" r:id="rId20" imgW="266400" imgH="215640" progId="Equation.3">
                  <p:embed/>
                </p:oleObj>
              </mc:Choice>
              <mc:Fallback>
                <p:oleObj name="Równanie" r:id="rId20" imgW="266400" imgH="215640" progId="Equation.3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34050" y="2549525"/>
                        <a:ext cx="571500" cy="4619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9725" name="Łącznik prosty 115"/>
          <p:cNvCxnSpPr>
            <a:cxnSpLocks noChangeShapeType="1"/>
          </p:cNvCxnSpPr>
          <p:nvPr/>
        </p:nvCxnSpPr>
        <p:spPr bwMode="auto">
          <a:xfrm>
            <a:off x="1439863" y="3914775"/>
            <a:ext cx="0" cy="450850"/>
          </a:xfrm>
          <a:prstGeom prst="line">
            <a:avLst/>
          </a:prstGeom>
          <a:noFill/>
          <a:ln w="12700" algn="ctr">
            <a:solidFill>
              <a:srgbClr val="0000CC"/>
            </a:solidFill>
            <a:round/>
            <a:headEnd/>
            <a:tailEnd/>
          </a:ln>
        </p:spPr>
      </p:cxnSp>
      <p:cxnSp>
        <p:nvCxnSpPr>
          <p:cNvPr id="29726" name="Łącznik prosty 116"/>
          <p:cNvCxnSpPr>
            <a:cxnSpLocks noChangeShapeType="1"/>
          </p:cNvCxnSpPr>
          <p:nvPr/>
        </p:nvCxnSpPr>
        <p:spPr bwMode="auto">
          <a:xfrm>
            <a:off x="2263775" y="3914775"/>
            <a:ext cx="0" cy="450850"/>
          </a:xfrm>
          <a:prstGeom prst="line">
            <a:avLst/>
          </a:prstGeom>
          <a:noFill/>
          <a:ln w="12700" algn="ctr">
            <a:solidFill>
              <a:srgbClr val="0000CC"/>
            </a:solidFill>
            <a:round/>
            <a:headEnd/>
            <a:tailEnd/>
          </a:ln>
        </p:spPr>
      </p:cxnSp>
      <p:cxnSp>
        <p:nvCxnSpPr>
          <p:cNvPr id="29727" name="Łącznik prosty 118"/>
          <p:cNvCxnSpPr>
            <a:cxnSpLocks noChangeShapeType="1"/>
          </p:cNvCxnSpPr>
          <p:nvPr/>
        </p:nvCxnSpPr>
        <p:spPr bwMode="auto">
          <a:xfrm>
            <a:off x="1439863" y="4365625"/>
            <a:ext cx="823912" cy="0"/>
          </a:xfrm>
          <a:prstGeom prst="line">
            <a:avLst/>
          </a:prstGeom>
          <a:noFill/>
          <a:ln w="12700" algn="ctr">
            <a:solidFill>
              <a:srgbClr val="0000CC"/>
            </a:solidFill>
            <a:round/>
            <a:headEnd type="triangle" w="med" len="med"/>
            <a:tailEnd type="triangle" w="med" len="med"/>
          </a:ln>
        </p:spPr>
      </p:cxnSp>
      <p:graphicFrame>
        <p:nvGraphicFramePr>
          <p:cNvPr id="29708" name="Object 19"/>
          <p:cNvGraphicFramePr>
            <a:graphicFrameLocks noChangeAspect="1"/>
          </p:cNvGraphicFramePr>
          <p:nvPr/>
        </p:nvGraphicFramePr>
        <p:xfrm>
          <a:off x="1552575" y="4365625"/>
          <a:ext cx="568325" cy="839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668" name="Równanie" r:id="rId22" imgW="291960" imgH="431640" progId="Equation.3">
                  <p:embed/>
                </p:oleObj>
              </mc:Choice>
              <mc:Fallback>
                <p:oleObj name="Równanie" r:id="rId22" imgW="291960" imgH="431640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52575" y="4365625"/>
                        <a:ext cx="568325" cy="8397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9728" name="Łącznik prosty 121"/>
          <p:cNvCxnSpPr>
            <a:cxnSpLocks noChangeShapeType="1"/>
          </p:cNvCxnSpPr>
          <p:nvPr/>
        </p:nvCxnSpPr>
        <p:spPr bwMode="auto">
          <a:xfrm>
            <a:off x="2381250" y="3716338"/>
            <a:ext cx="704850" cy="0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9729" name="Łącznik prosty 123"/>
          <p:cNvCxnSpPr>
            <a:cxnSpLocks noChangeShapeType="1"/>
          </p:cNvCxnSpPr>
          <p:nvPr/>
        </p:nvCxnSpPr>
        <p:spPr bwMode="auto">
          <a:xfrm flipV="1">
            <a:off x="2773363" y="3687763"/>
            <a:ext cx="73025" cy="58737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9730" name="Łącznik prosty 124"/>
          <p:cNvCxnSpPr>
            <a:cxnSpLocks noChangeShapeType="1"/>
          </p:cNvCxnSpPr>
          <p:nvPr/>
        </p:nvCxnSpPr>
        <p:spPr bwMode="auto">
          <a:xfrm flipV="1">
            <a:off x="2500313" y="3687763"/>
            <a:ext cx="73025" cy="58737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</p:spPr>
      </p:cxnSp>
      <p:graphicFrame>
        <p:nvGraphicFramePr>
          <p:cNvPr id="29709" name="Object 20"/>
          <p:cNvGraphicFramePr>
            <a:graphicFrameLocks noChangeAspect="1"/>
          </p:cNvGraphicFramePr>
          <p:nvPr/>
        </p:nvGraphicFramePr>
        <p:xfrm>
          <a:off x="2536825" y="3944938"/>
          <a:ext cx="1038225" cy="839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669" name="Równanie" r:id="rId24" imgW="533160" imgH="431640" progId="Equation.3">
                  <p:embed/>
                </p:oleObj>
              </mc:Choice>
              <mc:Fallback>
                <p:oleObj name="Równanie" r:id="rId24" imgW="533160" imgH="431640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36825" y="3944938"/>
                        <a:ext cx="1038225" cy="8397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11" name="Text Box 16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69F42-FA15-47B6-A8A8-C595FCD6C4FD}" type="slidenum">
              <a:rPr lang="pl-PL" smtClean="0"/>
              <a:pPr>
                <a:defRPr/>
              </a:pPr>
              <a:t>26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3"/>
          <p:cNvSpPr txBox="1">
            <a:spLocks noChangeArrowheads="1"/>
          </p:cNvSpPr>
          <p:nvPr/>
        </p:nvSpPr>
        <p:spPr bwMode="auto">
          <a:xfrm>
            <a:off x="1173163" y="904875"/>
            <a:ext cx="7646645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buFontTx/>
              <a:buChar char="•"/>
            </a:pPr>
            <a:r>
              <a:rPr lang="pl-PL" dirty="0"/>
              <a:t> </a:t>
            </a:r>
            <a:r>
              <a:rPr lang="pl-PL" dirty="0" err="1"/>
              <a:t>Several</a:t>
            </a:r>
            <a:r>
              <a:rPr lang="pl-PL" dirty="0"/>
              <a:t> </a:t>
            </a:r>
            <a:r>
              <a:rPr lang="pl-PL" dirty="0" err="1"/>
              <a:t>signals</a:t>
            </a:r>
            <a:r>
              <a:rPr lang="pl-PL" dirty="0"/>
              <a:t> of </a:t>
            </a:r>
            <a:r>
              <a:rPr lang="pl-PL" dirty="0" err="1"/>
              <a:t>practical</a:t>
            </a:r>
            <a:r>
              <a:rPr lang="pl-PL" dirty="0"/>
              <a:t> </a:t>
            </a:r>
            <a:r>
              <a:rPr lang="pl-PL" dirty="0" err="1"/>
              <a:t>interest</a:t>
            </a:r>
            <a:r>
              <a:rPr lang="pl-PL" dirty="0"/>
              <a:t> </a:t>
            </a:r>
            <a:r>
              <a:rPr lang="pl-PL" dirty="0" err="1"/>
              <a:t>does</a:t>
            </a:r>
            <a:r>
              <a:rPr lang="pl-PL" dirty="0"/>
              <a:t> not fit</a:t>
            </a:r>
            <a:br>
              <a:rPr lang="pl-PL" dirty="0"/>
            </a:br>
            <a:r>
              <a:rPr lang="pl-PL" dirty="0" err="1" smtClean="0"/>
              <a:t>the</a:t>
            </a:r>
            <a:r>
              <a:rPr lang="pl-PL" dirty="0" smtClean="0"/>
              <a:t> </a:t>
            </a:r>
            <a:r>
              <a:rPr lang="pl-PL" dirty="0" err="1" smtClean="0"/>
              <a:t>condition</a:t>
            </a:r>
            <a:r>
              <a:rPr lang="pl-PL" dirty="0" smtClean="0"/>
              <a:t> of limited energy </a:t>
            </a:r>
            <a:r>
              <a:rPr lang="pl-PL" dirty="0"/>
              <a:t>to be Fourier </a:t>
            </a:r>
            <a:r>
              <a:rPr lang="pl-PL" dirty="0" err="1"/>
              <a:t>transformable</a:t>
            </a:r>
            <a:r>
              <a:rPr lang="pl-PL" dirty="0"/>
              <a:t>.</a:t>
            </a:r>
          </a:p>
          <a:p>
            <a:pPr eaLnBrk="0" hangingPunct="0">
              <a:buFontTx/>
              <a:buChar char="•"/>
            </a:pPr>
            <a:r>
              <a:rPr lang="pl-PL" dirty="0">
                <a:solidFill>
                  <a:srgbClr val="CC0099"/>
                </a:solidFill>
              </a:rPr>
              <a:t> </a:t>
            </a:r>
            <a:r>
              <a:rPr lang="pl-PL" dirty="0" err="1">
                <a:solidFill>
                  <a:srgbClr val="CC0099"/>
                </a:solidFill>
              </a:rPr>
              <a:t>The</a:t>
            </a:r>
            <a:r>
              <a:rPr lang="pl-PL" dirty="0">
                <a:solidFill>
                  <a:srgbClr val="CC0099"/>
                </a:solidFill>
              </a:rPr>
              <a:t> </a:t>
            </a:r>
            <a:r>
              <a:rPr lang="pl-PL" dirty="0" err="1">
                <a:solidFill>
                  <a:srgbClr val="CC0099"/>
                </a:solidFill>
              </a:rPr>
              <a:t>concept</a:t>
            </a:r>
            <a:r>
              <a:rPr lang="pl-PL" dirty="0">
                <a:solidFill>
                  <a:srgbClr val="CC0099"/>
                </a:solidFill>
              </a:rPr>
              <a:t> of </a:t>
            </a:r>
            <a:r>
              <a:rPr lang="pl-PL" dirty="0" err="1">
                <a:solidFill>
                  <a:srgbClr val="CC0099"/>
                </a:solidFill>
              </a:rPr>
              <a:t>the</a:t>
            </a:r>
            <a:r>
              <a:rPr lang="pl-PL" dirty="0">
                <a:solidFill>
                  <a:srgbClr val="CC0099"/>
                </a:solidFill>
              </a:rPr>
              <a:t> Dirac delta </a:t>
            </a:r>
            <a:r>
              <a:rPr lang="pl-PL" dirty="0" err="1" smtClean="0">
                <a:solidFill>
                  <a:srgbClr val="CC0099"/>
                </a:solidFill>
              </a:rPr>
              <a:t>function</a:t>
            </a:r>
            <a:r>
              <a:rPr lang="pl-PL" dirty="0">
                <a:solidFill>
                  <a:srgbClr val="CC0099"/>
                </a:solidFill>
              </a:rPr>
              <a:t> </a:t>
            </a:r>
            <a:r>
              <a:rPr lang="pl-PL" dirty="0" err="1" smtClean="0">
                <a:solidFill>
                  <a:srgbClr val="CC0099"/>
                </a:solidFill>
              </a:rPr>
              <a:t>makes</a:t>
            </a:r>
            <a:r>
              <a:rPr lang="pl-PL" dirty="0" smtClean="0">
                <a:solidFill>
                  <a:srgbClr val="CC0099"/>
                </a:solidFill>
              </a:rPr>
              <a:t> </a:t>
            </a:r>
            <a:r>
              <a:rPr lang="pl-PL" dirty="0" err="1">
                <a:solidFill>
                  <a:srgbClr val="CC0099"/>
                </a:solidFill>
              </a:rPr>
              <a:t>possible</a:t>
            </a:r>
            <a:r>
              <a:rPr lang="pl-PL" dirty="0">
                <a:solidFill>
                  <a:srgbClr val="CC0099"/>
                </a:solidFill>
              </a:rPr>
              <a:t> </a:t>
            </a:r>
            <a:r>
              <a:rPr lang="pl-PL" dirty="0" smtClean="0">
                <a:solidFill>
                  <a:srgbClr val="CC0099"/>
                </a:solidFill>
              </a:rPr>
              <a:t>to</a:t>
            </a:r>
            <a:br>
              <a:rPr lang="pl-PL" dirty="0" smtClean="0">
                <a:solidFill>
                  <a:srgbClr val="CC0099"/>
                </a:solidFill>
              </a:rPr>
            </a:br>
            <a:r>
              <a:rPr lang="pl-PL" dirty="0" err="1" smtClean="0">
                <a:solidFill>
                  <a:srgbClr val="CC0099"/>
                </a:solidFill>
              </a:rPr>
              <a:t>determine</a:t>
            </a:r>
            <a:r>
              <a:rPr lang="pl-PL" dirty="0" smtClean="0">
                <a:solidFill>
                  <a:srgbClr val="CC0099"/>
                </a:solidFill>
              </a:rPr>
              <a:t> </a:t>
            </a:r>
            <a:r>
              <a:rPr lang="pl-PL" dirty="0">
                <a:solidFill>
                  <a:srgbClr val="CC0099"/>
                </a:solidFill>
              </a:rPr>
              <a:t>Fourier </a:t>
            </a:r>
            <a:r>
              <a:rPr lang="pl-PL" dirty="0" err="1" smtClean="0">
                <a:solidFill>
                  <a:srgbClr val="CC0099"/>
                </a:solidFill>
              </a:rPr>
              <a:t>transforms</a:t>
            </a:r>
            <a:r>
              <a:rPr lang="pl-PL" dirty="0">
                <a:solidFill>
                  <a:srgbClr val="CC0099"/>
                </a:solidFill>
              </a:rPr>
              <a:t> </a:t>
            </a:r>
            <a:r>
              <a:rPr lang="pl-PL" dirty="0" smtClean="0">
                <a:solidFill>
                  <a:srgbClr val="CC0099"/>
                </a:solidFill>
              </a:rPr>
              <a:t>of </a:t>
            </a:r>
            <a:r>
              <a:rPr lang="pl-PL" dirty="0" err="1" smtClean="0">
                <a:solidFill>
                  <a:srgbClr val="CC0099"/>
                </a:solidFill>
              </a:rPr>
              <a:t>some</a:t>
            </a:r>
            <a:r>
              <a:rPr lang="pl-PL" dirty="0" smtClean="0">
                <a:solidFill>
                  <a:srgbClr val="CC0099"/>
                </a:solidFill>
              </a:rPr>
              <a:t> </a:t>
            </a:r>
            <a:r>
              <a:rPr lang="pl-PL" dirty="0" err="1" smtClean="0">
                <a:solidFill>
                  <a:srgbClr val="CC0099"/>
                </a:solidFill>
              </a:rPr>
              <a:t>signals</a:t>
            </a:r>
            <a:r>
              <a:rPr lang="pl-PL" dirty="0" smtClean="0">
                <a:solidFill>
                  <a:srgbClr val="CC0099"/>
                </a:solidFill>
              </a:rPr>
              <a:t> </a:t>
            </a:r>
            <a:r>
              <a:rPr lang="pl-PL" dirty="0" err="1" smtClean="0">
                <a:solidFill>
                  <a:srgbClr val="CC0099"/>
                </a:solidFill>
              </a:rPr>
              <a:t>carrying</a:t>
            </a:r>
            <a:r>
              <a:rPr lang="pl-PL" dirty="0" smtClean="0">
                <a:solidFill>
                  <a:srgbClr val="CC0099"/>
                </a:solidFill>
              </a:rPr>
              <a:t/>
            </a:r>
            <a:br>
              <a:rPr lang="pl-PL" dirty="0" smtClean="0">
                <a:solidFill>
                  <a:srgbClr val="CC0099"/>
                </a:solidFill>
              </a:rPr>
            </a:br>
            <a:r>
              <a:rPr lang="pl-PL" dirty="0" err="1" smtClean="0">
                <a:solidFill>
                  <a:srgbClr val="CC0099"/>
                </a:solidFill>
              </a:rPr>
              <a:t>unlimited</a:t>
            </a:r>
            <a:r>
              <a:rPr lang="pl-PL" dirty="0" smtClean="0">
                <a:solidFill>
                  <a:srgbClr val="CC0099"/>
                </a:solidFill>
              </a:rPr>
              <a:t> energy.</a:t>
            </a:r>
            <a:endParaRPr lang="pl-PL" dirty="0">
              <a:solidFill>
                <a:srgbClr val="CC0099"/>
              </a:solidFill>
            </a:endParaRPr>
          </a:p>
          <a:p>
            <a:pPr eaLnBrk="0" hangingPunct="0">
              <a:buFontTx/>
              <a:buChar char="•"/>
            </a:pPr>
            <a:r>
              <a:rPr lang="pl-PL" dirty="0"/>
              <a:t> </a:t>
            </a:r>
            <a:r>
              <a:rPr lang="pl-PL" dirty="0" err="1"/>
              <a:t>The</a:t>
            </a:r>
            <a:r>
              <a:rPr lang="pl-PL" dirty="0"/>
              <a:t> Dirac delta </a:t>
            </a:r>
            <a:r>
              <a:rPr lang="pl-PL" dirty="0" err="1"/>
              <a:t>assignes</a:t>
            </a:r>
            <a:r>
              <a:rPr lang="pl-PL" dirty="0"/>
              <a:t> to a </a:t>
            </a:r>
            <a:r>
              <a:rPr lang="pl-PL" dirty="0" err="1"/>
              <a:t>signal</a:t>
            </a:r>
            <a:r>
              <a:rPr lang="pl-PL" dirty="0"/>
              <a:t> </a:t>
            </a:r>
            <a:r>
              <a:rPr lang="pl-PL" dirty="0" err="1"/>
              <a:t>its</a:t>
            </a:r>
            <a:r>
              <a:rPr lang="pl-PL" dirty="0"/>
              <a:t> </a:t>
            </a:r>
            <a:r>
              <a:rPr lang="pl-PL" dirty="0" err="1"/>
              <a:t>sample</a:t>
            </a:r>
            <a:r>
              <a:rPr lang="pl-PL" dirty="0"/>
              <a:t>.</a:t>
            </a:r>
          </a:p>
          <a:p>
            <a:pPr eaLnBrk="0" hangingPunct="0">
              <a:buFontTx/>
              <a:buChar char="•"/>
            </a:pPr>
            <a:r>
              <a:rPr lang="pl-PL" dirty="0">
                <a:solidFill>
                  <a:srgbClr val="CC0099"/>
                </a:solidFill>
              </a:rPr>
              <a:t> </a:t>
            </a:r>
            <a:r>
              <a:rPr lang="pl-PL" dirty="0" err="1">
                <a:solidFill>
                  <a:srgbClr val="CC0099"/>
                </a:solidFill>
              </a:rPr>
              <a:t>The</a:t>
            </a:r>
            <a:r>
              <a:rPr lang="pl-PL" dirty="0">
                <a:solidFill>
                  <a:srgbClr val="CC0099"/>
                </a:solidFill>
              </a:rPr>
              <a:t> </a:t>
            </a:r>
            <a:r>
              <a:rPr lang="pl-PL" dirty="0" err="1">
                <a:solidFill>
                  <a:srgbClr val="CC0099"/>
                </a:solidFill>
              </a:rPr>
              <a:t>comb</a:t>
            </a:r>
            <a:r>
              <a:rPr lang="pl-PL" dirty="0">
                <a:solidFill>
                  <a:srgbClr val="CC0099"/>
                </a:solidFill>
              </a:rPr>
              <a:t> </a:t>
            </a:r>
            <a:r>
              <a:rPr lang="pl-PL" dirty="0" err="1">
                <a:solidFill>
                  <a:srgbClr val="CC0099"/>
                </a:solidFill>
              </a:rPr>
              <a:t>distribution</a:t>
            </a:r>
            <a:r>
              <a:rPr lang="pl-PL" dirty="0">
                <a:solidFill>
                  <a:srgbClr val="CC0099"/>
                </a:solidFill>
              </a:rPr>
              <a:t> (a </a:t>
            </a:r>
            <a:r>
              <a:rPr lang="pl-PL" dirty="0" err="1">
                <a:solidFill>
                  <a:srgbClr val="CC0099"/>
                </a:solidFill>
              </a:rPr>
              <a:t>sequence</a:t>
            </a:r>
            <a:r>
              <a:rPr lang="pl-PL" dirty="0">
                <a:solidFill>
                  <a:srgbClr val="CC0099"/>
                </a:solidFill>
              </a:rPr>
              <a:t> of </a:t>
            </a:r>
            <a:r>
              <a:rPr lang="pl-PL" dirty="0" err="1">
                <a:solidFill>
                  <a:srgbClr val="CC0099"/>
                </a:solidFill>
              </a:rPr>
              <a:t>periodically</a:t>
            </a:r>
            <a:r>
              <a:rPr lang="pl-PL" dirty="0">
                <a:solidFill>
                  <a:srgbClr val="CC0099"/>
                </a:solidFill>
              </a:rPr>
              <a:t> </a:t>
            </a:r>
            <a:r>
              <a:rPr lang="pl-PL" dirty="0" err="1">
                <a:solidFill>
                  <a:srgbClr val="CC0099"/>
                </a:solidFill>
              </a:rPr>
              <a:t>repeated</a:t>
            </a:r>
            <a:r>
              <a:rPr lang="pl-PL" dirty="0">
                <a:solidFill>
                  <a:srgbClr val="CC0099"/>
                </a:solidFill>
              </a:rPr>
              <a:t/>
            </a:r>
            <a:br>
              <a:rPr lang="pl-PL" dirty="0">
                <a:solidFill>
                  <a:srgbClr val="CC0099"/>
                </a:solidFill>
              </a:rPr>
            </a:br>
            <a:r>
              <a:rPr lang="pl-PL" dirty="0" smtClean="0">
                <a:solidFill>
                  <a:srgbClr val="CC0099"/>
                </a:solidFill>
              </a:rPr>
              <a:t>Dirac </a:t>
            </a:r>
            <a:r>
              <a:rPr lang="pl-PL" dirty="0" err="1">
                <a:solidFill>
                  <a:srgbClr val="CC0099"/>
                </a:solidFill>
              </a:rPr>
              <a:t>deltas</a:t>
            </a:r>
            <a:r>
              <a:rPr lang="pl-PL" dirty="0">
                <a:solidFill>
                  <a:srgbClr val="CC0099"/>
                </a:solidFill>
              </a:rPr>
              <a:t>) </a:t>
            </a:r>
            <a:r>
              <a:rPr lang="pl-PL" dirty="0" err="1">
                <a:solidFill>
                  <a:srgbClr val="CC0099"/>
                </a:solidFill>
              </a:rPr>
              <a:t>is</a:t>
            </a:r>
            <a:r>
              <a:rPr lang="pl-PL" dirty="0">
                <a:solidFill>
                  <a:srgbClr val="CC0099"/>
                </a:solidFill>
              </a:rPr>
              <a:t> </a:t>
            </a:r>
            <a:r>
              <a:rPr lang="pl-PL" dirty="0" err="1">
                <a:solidFill>
                  <a:srgbClr val="CC0099"/>
                </a:solidFill>
              </a:rPr>
              <a:t>useful</a:t>
            </a:r>
            <a:r>
              <a:rPr lang="pl-PL" dirty="0">
                <a:solidFill>
                  <a:srgbClr val="CC0099"/>
                </a:solidFill>
              </a:rPr>
              <a:t> </a:t>
            </a:r>
            <a:r>
              <a:rPr lang="pl-PL" dirty="0" err="1">
                <a:solidFill>
                  <a:srgbClr val="CC0099"/>
                </a:solidFill>
              </a:rPr>
              <a:t>when</a:t>
            </a:r>
            <a:r>
              <a:rPr lang="pl-PL" dirty="0">
                <a:solidFill>
                  <a:srgbClr val="CC0099"/>
                </a:solidFill>
              </a:rPr>
              <a:t> </a:t>
            </a:r>
            <a:r>
              <a:rPr lang="pl-PL" dirty="0" err="1">
                <a:solidFill>
                  <a:srgbClr val="CC0099"/>
                </a:solidFill>
              </a:rPr>
              <a:t>modelling</a:t>
            </a:r>
            <a:r>
              <a:rPr lang="pl-PL" dirty="0">
                <a:solidFill>
                  <a:srgbClr val="CC0099"/>
                </a:solidFill>
              </a:rPr>
              <a:t> a </a:t>
            </a:r>
            <a:r>
              <a:rPr lang="pl-PL" dirty="0" err="1">
                <a:solidFill>
                  <a:srgbClr val="CC0099"/>
                </a:solidFill>
              </a:rPr>
              <a:t>signal</a:t>
            </a:r>
            <a:r>
              <a:rPr lang="pl-PL" dirty="0">
                <a:solidFill>
                  <a:srgbClr val="CC0099"/>
                </a:solidFill>
              </a:rPr>
              <a:t> </a:t>
            </a:r>
            <a:r>
              <a:rPr lang="pl-PL" dirty="0" err="1">
                <a:solidFill>
                  <a:srgbClr val="CC0099"/>
                </a:solidFill>
              </a:rPr>
              <a:t>sampling</a:t>
            </a:r>
            <a:r>
              <a:rPr lang="pl-PL" dirty="0">
                <a:solidFill>
                  <a:srgbClr val="CC0099"/>
                </a:solidFill>
              </a:rPr>
              <a:t/>
            </a:r>
            <a:br>
              <a:rPr lang="pl-PL" dirty="0">
                <a:solidFill>
                  <a:srgbClr val="CC0099"/>
                </a:solidFill>
              </a:rPr>
            </a:br>
            <a:r>
              <a:rPr lang="pl-PL" dirty="0" err="1" smtClean="0">
                <a:solidFill>
                  <a:srgbClr val="CC0099"/>
                </a:solidFill>
              </a:rPr>
              <a:t>process</a:t>
            </a:r>
            <a:r>
              <a:rPr lang="pl-PL" dirty="0" smtClean="0">
                <a:solidFill>
                  <a:srgbClr val="CC0099"/>
                </a:solidFill>
              </a:rPr>
              <a:t> </a:t>
            </a:r>
            <a:r>
              <a:rPr lang="pl-PL" dirty="0">
                <a:solidFill>
                  <a:srgbClr val="CC0099"/>
                </a:solidFill>
              </a:rPr>
              <a:t>and </a:t>
            </a:r>
            <a:r>
              <a:rPr lang="pl-PL" dirty="0" err="1">
                <a:solidFill>
                  <a:srgbClr val="CC0099"/>
                </a:solidFill>
              </a:rPr>
              <a:t>deriving</a:t>
            </a:r>
            <a:r>
              <a:rPr lang="pl-PL" dirty="0">
                <a:solidFill>
                  <a:srgbClr val="CC0099"/>
                </a:solidFill>
              </a:rPr>
              <a:t> a </a:t>
            </a:r>
            <a:r>
              <a:rPr lang="pl-PL" dirty="0" err="1">
                <a:solidFill>
                  <a:srgbClr val="CC0099"/>
                </a:solidFill>
              </a:rPr>
              <a:t>sampled</a:t>
            </a:r>
            <a:r>
              <a:rPr lang="pl-PL" dirty="0">
                <a:solidFill>
                  <a:srgbClr val="CC0099"/>
                </a:solidFill>
              </a:rPr>
              <a:t> </a:t>
            </a:r>
            <a:r>
              <a:rPr lang="pl-PL" dirty="0" err="1">
                <a:solidFill>
                  <a:srgbClr val="CC0099"/>
                </a:solidFill>
              </a:rPr>
              <a:t>signal</a:t>
            </a:r>
            <a:r>
              <a:rPr lang="pl-PL" dirty="0">
                <a:solidFill>
                  <a:srgbClr val="CC0099"/>
                </a:solidFill>
              </a:rPr>
              <a:t> spectrum.</a:t>
            </a:r>
          </a:p>
          <a:p>
            <a:pPr eaLnBrk="0" hangingPunct="0">
              <a:buFontTx/>
              <a:buChar char="•"/>
            </a:pPr>
            <a:r>
              <a:rPr lang="pl-PL" dirty="0"/>
              <a:t> </a:t>
            </a:r>
            <a:r>
              <a:rPr lang="pl-PL" dirty="0" err="1"/>
              <a:t>The</a:t>
            </a:r>
            <a:r>
              <a:rPr lang="pl-PL" dirty="0"/>
              <a:t> </a:t>
            </a:r>
            <a:r>
              <a:rPr lang="pl-PL" dirty="0" err="1"/>
              <a:t>Nyquist</a:t>
            </a:r>
            <a:r>
              <a:rPr lang="pl-PL" dirty="0"/>
              <a:t> </a:t>
            </a:r>
            <a:r>
              <a:rPr lang="pl-PL" dirty="0" err="1"/>
              <a:t>frequency</a:t>
            </a:r>
            <a:r>
              <a:rPr lang="pl-PL" dirty="0"/>
              <a:t> </a:t>
            </a:r>
            <a:r>
              <a:rPr lang="pl-PL" dirty="0" err="1"/>
              <a:t>is</a:t>
            </a:r>
            <a:r>
              <a:rPr lang="pl-PL" dirty="0"/>
              <a:t> </a:t>
            </a:r>
            <a:r>
              <a:rPr lang="pl-PL" dirty="0" err="1"/>
              <a:t>equal</a:t>
            </a:r>
            <a:r>
              <a:rPr lang="pl-PL" dirty="0"/>
              <a:t> to a </a:t>
            </a:r>
            <a:r>
              <a:rPr lang="pl-PL" dirty="0" err="1"/>
              <a:t>doubled</a:t>
            </a:r>
            <a:r>
              <a:rPr lang="pl-PL" dirty="0"/>
              <a:t> </a:t>
            </a:r>
            <a:r>
              <a:rPr lang="pl-PL" dirty="0" err="1"/>
              <a:t>signal</a:t>
            </a:r>
            <a:r>
              <a:rPr lang="pl-PL" dirty="0"/>
              <a:t> </a:t>
            </a:r>
            <a:r>
              <a:rPr lang="pl-PL" dirty="0" err="1"/>
              <a:t>cutoff</a:t>
            </a:r>
            <a:r>
              <a:rPr lang="pl-PL" dirty="0"/>
              <a:t/>
            </a:r>
            <a:br>
              <a:rPr lang="pl-PL" dirty="0"/>
            </a:br>
            <a:r>
              <a:rPr lang="pl-PL" dirty="0" err="1" smtClean="0"/>
              <a:t>frequency</a:t>
            </a:r>
            <a:r>
              <a:rPr lang="pl-PL" dirty="0"/>
              <a:t>; </a:t>
            </a:r>
            <a:r>
              <a:rPr lang="pl-PL" dirty="0" err="1"/>
              <a:t>signal</a:t>
            </a:r>
            <a:r>
              <a:rPr lang="pl-PL" dirty="0"/>
              <a:t> </a:t>
            </a:r>
            <a:r>
              <a:rPr lang="pl-PL" dirty="0" err="1"/>
              <a:t>sampling</a:t>
            </a:r>
            <a:r>
              <a:rPr lang="pl-PL" dirty="0"/>
              <a:t> </a:t>
            </a:r>
            <a:r>
              <a:rPr lang="pl-PL" dirty="0" err="1"/>
              <a:t>has</a:t>
            </a:r>
            <a:r>
              <a:rPr lang="pl-PL" dirty="0"/>
              <a:t> to be </a:t>
            </a:r>
            <a:r>
              <a:rPr lang="pl-PL" dirty="0" err="1"/>
              <a:t>performed</a:t>
            </a:r>
            <a:r>
              <a:rPr lang="pl-PL" dirty="0"/>
              <a:t> </a:t>
            </a:r>
            <a:r>
              <a:rPr lang="pl-PL" dirty="0" err="1"/>
              <a:t>at</a:t>
            </a:r>
            <a:r>
              <a:rPr lang="pl-PL" dirty="0"/>
              <a:t> </a:t>
            </a:r>
            <a:r>
              <a:rPr lang="pl-PL" dirty="0" err="1"/>
              <a:t>frequency</a:t>
            </a:r>
            <a:r>
              <a:rPr lang="pl-PL" dirty="0"/>
              <a:t/>
            </a:r>
            <a:br>
              <a:rPr lang="pl-PL" dirty="0"/>
            </a:br>
            <a:r>
              <a:rPr lang="pl-PL" dirty="0" err="1" smtClean="0"/>
              <a:t>exceeding</a:t>
            </a:r>
            <a:r>
              <a:rPr lang="pl-PL" dirty="0" smtClean="0"/>
              <a:t> </a:t>
            </a:r>
            <a:r>
              <a:rPr lang="pl-PL" dirty="0" err="1"/>
              <a:t>the</a:t>
            </a:r>
            <a:r>
              <a:rPr lang="pl-PL" dirty="0"/>
              <a:t> </a:t>
            </a:r>
            <a:r>
              <a:rPr lang="pl-PL" dirty="0" err="1"/>
              <a:t>Nyquist</a:t>
            </a:r>
            <a:r>
              <a:rPr lang="pl-PL" dirty="0"/>
              <a:t> </a:t>
            </a:r>
            <a:r>
              <a:rPr lang="pl-PL" dirty="0" err="1"/>
              <a:t>frequency</a:t>
            </a:r>
            <a:r>
              <a:rPr lang="pl-PL" dirty="0"/>
              <a:t> </a:t>
            </a:r>
            <a:r>
              <a:rPr lang="pl-PL" dirty="0" err="1"/>
              <a:t>in</a:t>
            </a:r>
            <a:r>
              <a:rPr lang="pl-PL" dirty="0"/>
              <a:t> order to </a:t>
            </a:r>
            <a:r>
              <a:rPr lang="pl-PL" dirty="0" err="1"/>
              <a:t>avoid</a:t>
            </a:r>
            <a:r>
              <a:rPr lang="pl-PL" dirty="0"/>
              <a:t/>
            </a:r>
            <a:br>
              <a:rPr lang="pl-PL" dirty="0"/>
            </a:br>
            <a:r>
              <a:rPr lang="pl-PL" dirty="0" smtClean="0"/>
              <a:t>an </a:t>
            </a:r>
            <a:r>
              <a:rPr lang="pl-PL" dirty="0" err="1"/>
              <a:t>aliasing</a:t>
            </a:r>
            <a:r>
              <a:rPr lang="pl-PL" dirty="0"/>
              <a:t> </a:t>
            </a:r>
            <a:r>
              <a:rPr lang="pl-PL" dirty="0" err="1"/>
              <a:t>effect</a:t>
            </a:r>
            <a:r>
              <a:rPr lang="pl-PL" dirty="0"/>
              <a:t>.</a:t>
            </a:r>
          </a:p>
        </p:txBody>
      </p:sp>
      <p:sp>
        <p:nvSpPr>
          <p:cNvPr id="37891" name="Rectangle 5"/>
          <p:cNvSpPr>
            <a:spLocks noChangeArrowheads="1"/>
          </p:cNvSpPr>
          <p:nvPr/>
        </p:nvSpPr>
        <p:spPr bwMode="auto">
          <a:xfrm>
            <a:off x="1173163" y="228600"/>
            <a:ext cx="77724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kumimoji="1" lang="pl-PL" sz="3200" b="1" dirty="0" err="1">
                <a:solidFill>
                  <a:schemeClr val="bg2"/>
                </a:solidFill>
              </a:rPr>
              <a:t>Summary</a:t>
            </a:r>
            <a:endParaRPr kumimoji="1" lang="pl-PL" sz="4400" b="1" dirty="0">
              <a:solidFill>
                <a:schemeClr val="tx2"/>
              </a:solidFill>
            </a:endParaRPr>
          </a:p>
        </p:txBody>
      </p:sp>
      <p:sp>
        <p:nvSpPr>
          <p:cNvPr id="37892" name="Text Box 6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69F42-FA15-47B6-A8A8-C595FCD6C4FD}" type="slidenum">
              <a:rPr lang="pl-PL" smtClean="0"/>
              <a:pPr>
                <a:defRPr/>
              </a:pPr>
              <a:t>27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3"/>
          <p:cNvSpPr txBox="1">
            <a:spLocks noChangeArrowheads="1"/>
          </p:cNvSpPr>
          <p:nvPr/>
        </p:nvSpPr>
        <p:spPr bwMode="auto">
          <a:xfrm>
            <a:off x="981075" y="904875"/>
            <a:ext cx="812434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buFontTx/>
              <a:buChar char="•"/>
            </a:pPr>
            <a:r>
              <a:rPr lang="pl-PL" dirty="0">
                <a:solidFill>
                  <a:srgbClr val="CC00CC"/>
                </a:solidFill>
              </a:rPr>
              <a:t> </a:t>
            </a:r>
            <a:r>
              <a:rPr lang="pl-PL" dirty="0" err="1">
                <a:solidFill>
                  <a:srgbClr val="CC00CC"/>
                </a:solidFill>
              </a:rPr>
              <a:t>Signal</a:t>
            </a:r>
            <a:r>
              <a:rPr lang="pl-PL" dirty="0">
                <a:solidFill>
                  <a:srgbClr val="CC00CC"/>
                </a:solidFill>
              </a:rPr>
              <a:t> </a:t>
            </a:r>
            <a:r>
              <a:rPr lang="pl-PL" dirty="0" err="1">
                <a:solidFill>
                  <a:srgbClr val="CC00CC"/>
                </a:solidFill>
              </a:rPr>
              <a:t>sampling</a:t>
            </a:r>
            <a:r>
              <a:rPr lang="pl-PL" dirty="0">
                <a:solidFill>
                  <a:srgbClr val="CC00CC"/>
                </a:solidFill>
              </a:rPr>
              <a:t> </a:t>
            </a:r>
            <a:r>
              <a:rPr lang="pl-PL" dirty="0" err="1">
                <a:solidFill>
                  <a:srgbClr val="CC00CC"/>
                </a:solidFill>
              </a:rPr>
              <a:t>at</a:t>
            </a:r>
            <a:r>
              <a:rPr lang="pl-PL" dirty="0">
                <a:solidFill>
                  <a:srgbClr val="CC00CC"/>
                </a:solidFill>
              </a:rPr>
              <a:t> </a:t>
            </a:r>
            <a:r>
              <a:rPr lang="pl-PL" dirty="0" err="1">
                <a:solidFill>
                  <a:srgbClr val="CC00CC"/>
                </a:solidFill>
              </a:rPr>
              <a:t>the</a:t>
            </a:r>
            <a:r>
              <a:rPr lang="pl-PL" dirty="0">
                <a:solidFill>
                  <a:srgbClr val="CC00CC"/>
                </a:solidFill>
              </a:rPr>
              <a:t> </a:t>
            </a:r>
            <a:r>
              <a:rPr lang="pl-PL" dirty="0" err="1">
                <a:solidFill>
                  <a:srgbClr val="CC00CC"/>
                </a:solidFill>
              </a:rPr>
              <a:t>Nyquist</a:t>
            </a:r>
            <a:r>
              <a:rPr lang="pl-PL" dirty="0">
                <a:solidFill>
                  <a:srgbClr val="CC00CC"/>
                </a:solidFill>
              </a:rPr>
              <a:t> </a:t>
            </a:r>
            <a:r>
              <a:rPr lang="pl-PL" dirty="0" err="1">
                <a:solidFill>
                  <a:srgbClr val="CC00CC"/>
                </a:solidFill>
              </a:rPr>
              <a:t>frequency</a:t>
            </a:r>
            <a:r>
              <a:rPr lang="pl-PL" dirty="0">
                <a:solidFill>
                  <a:srgbClr val="CC00CC"/>
                </a:solidFill>
              </a:rPr>
              <a:t> </a:t>
            </a:r>
            <a:r>
              <a:rPr lang="pl-PL" dirty="0" err="1">
                <a:solidFill>
                  <a:srgbClr val="CC00CC"/>
                </a:solidFill>
              </a:rPr>
              <a:t>does</a:t>
            </a:r>
            <a:r>
              <a:rPr lang="pl-PL" dirty="0">
                <a:solidFill>
                  <a:srgbClr val="CC00CC"/>
                </a:solidFill>
              </a:rPr>
              <a:t> not </a:t>
            </a:r>
            <a:r>
              <a:rPr lang="pl-PL" dirty="0" err="1">
                <a:solidFill>
                  <a:srgbClr val="CC00CC"/>
                </a:solidFill>
              </a:rPr>
              <a:t>result</a:t>
            </a:r>
            <a:r>
              <a:rPr lang="pl-PL" dirty="0">
                <a:solidFill>
                  <a:srgbClr val="CC00CC"/>
                </a:solidFill>
              </a:rPr>
              <a:t/>
            </a:r>
            <a:br>
              <a:rPr lang="pl-PL" dirty="0">
                <a:solidFill>
                  <a:srgbClr val="CC00CC"/>
                </a:solidFill>
              </a:rPr>
            </a:br>
            <a:r>
              <a:rPr lang="pl-PL" dirty="0">
                <a:solidFill>
                  <a:srgbClr val="CC00CC"/>
                </a:solidFill>
              </a:rPr>
              <a:t>  </a:t>
            </a:r>
            <a:r>
              <a:rPr lang="pl-PL" dirty="0" err="1">
                <a:solidFill>
                  <a:srgbClr val="CC00CC"/>
                </a:solidFill>
              </a:rPr>
              <a:t>in</a:t>
            </a:r>
            <a:r>
              <a:rPr lang="pl-PL" dirty="0">
                <a:solidFill>
                  <a:srgbClr val="CC00CC"/>
                </a:solidFill>
              </a:rPr>
              <a:t> a </a:t>
            </a:r>
            <a:r>
              <a:rPr lang="pl-PL" dirty="0" err="1">
                <a:solidFill>
                  <a:srgbClr val="CC00CC"/>
                </a:solidFill>
              </a:rPr>
              <a:t>loss</a:t>
            </a:r>
            <a:r>
              <a:rPr lang="pl-PL" dirty="0">
                <a:solidFill>
                  <a:srgbClr val="CC00CC"/>
                </a:solidFill>
              </a:rPr>
              <a:t> of </a:t>
            </a:r>
            <a:r>
              <a:rPr lang="pl-PL" dirty="0" err="1">
                <a:solidFill>
                  <a:srgbClr val="CC00CC"/>
                </a:solidFill>
              </a:rPr>
              <a:t>intersample</a:t>
            </a:r>
            <a:r>
              <a:rPr lang="pl-PL" dirty="0">
                <a:solidFill>
                  <a:srgbClr val="CC00CC"/>
                </a:solidFill>
              </a:rPr>
              <a:t> </a:t>
            </a:r>
            <a:r>
              <a:rPr lang="pl-PL" dirty="0" err="1">
                <a:solidFill>
                  <a:srgbClr val="CC00CC"/>
                </a:solidFill>
              </a:rPr>
              <a:t>signal</a:t>
            </a:r>
            <a:r>
              <a:rPr lang="pl-PL" dirty="0">
                <a:solidFill>
                  <a:srgbClr val="CC00CC"/>
                </a:solidFill>
              </a:rPr>
              <a:t> </a:t>
            </a:r>
            <a:r>
              <a:rPr lang="pl-PL" dirty="0" err="1">
                <a:solidFill>
                  <a:srgbClr val="CC00CC"/>
                </a:solidFill>
              </a:rPr>
              <a:t>values</a:t>
            </a:r>
            <a:r>
              <a:rPr lang="pl-PL" dirty="0">
                <a:solidFill>
                  <a:srgbClr val="CC00CC"/>
                </a:solidFill>
              </a:rPr>
              <a:t>; an </a:t>
            </a:r>
            <a:r>
              <a:rPr lang="pl-PL" dirty="0" err="1">
                <a:solidFill>
                  <a:srgbClr val="CC00CC"/>
                </a:solidFill>
              </a:rPr>
              <a:t>ideal</a:t>
            </a:r>
            <a:r>
              <a:rPr lang="pl-PL" dirty="0">
                <a:solidFill>
                  <a:srgbClr val="CC00CC"/>
                </a:solidFill>
              </a:rPr>
              <a:t> </a:t>
            </a:r>
            <a:r>
              <a:rPr lang="pl-PL" dirty="0" err="1">
                <a:solidFill>
                  <a:srgbClr val="CC00CC"/>
                </a:solidFill>
              </a:rPr>
              <a:t>lowpass</a:t>
            </a:r>
            <a:r>
              <a:rPr lang="pl-PL" dirty="0">
                <a:solidFill>
                  <a:srgbClr val="CC00CC"/>
                </a:solidFill>
              </a:rPr>
              <a:t> </a:t>
            </a:r>
            <a:r>
              <a:rPr lang="pl-PL" dirty="0" err="1">
                <a:solidFill>
                  <a:srgbClr val="CC00CC"/>
                </a:solidFill>
              </a:rPr>
              <a:t>filtering</a:t>
            </a:r>
            <a:r>
              <a:rPr lang="pl-PL" dirty="0">
                <a:solidFill>
                  <a:srgbClr val="CC00CC"/>
                </a:solidFill>
              </a:rPr>
              <a:t/>
            </a:r>
            <a:br>
              <a:rPr lang="pl-PL" dirty="0">
                <a:solidFill>
                  <a:srgbClr val="CC00CC"/>
                </a:solidFill>
              </a:rPr>
            </a:br>
            <a:r>
              <a:rPr lang="pl-PL" dirty="0">
                <a:solidFill>
                  <a:srgbClr val="CC00CC"/>
                </a:solidFill>
              </a:rPr>
              <a:t>  </a:t>
            </a:r>
            <a:r>
              <a:rPr lang="pl-PL" dirty="0" err="1">
                <a:solidFill>
                  <a:srgbClr val="CC00CC"/>
                </a:solidFill>
              </a:rPr>
              <a:t>is</a:t>
            </a:r>
            <a:r>
              <a:rPr lang="pl-PL" dirty="0">
                <a:solidFill>
                  <a:srgbClr val="CC00CC"/>
                </a:solidFill>
              </a:rPr>
              <a:t> </a:t>
            </a:r>
            <a:r>
              <a:rPr lang="pl-PL" dirty="0" err="1">
                <a:solidFill>
                  <a:srgbClr val="CC00CC"/>
                </a:solidFill>
              </a:rPr>
              <a:t>sufficient</a:t>
            </a:r>
            <a:r>
              <a:rPr lang="pl-PL" dirty="0">
                <a:solidFill>
                  <a:srgbClr val="CC00CC"/>
                </a:solidFill>
              </a:rPr>
              <a:t> for a </a:t>
            </a:r>
            <a:r>
              <a:rPr lang="pl-PL" dirty="0" err="1">
                <a:solidFill>
                  <a:srgbClr val="CC00CC"/>
                </a:solidFill>
              </a:rPr>
              <a:t>signal</a:t>
            </a:r>
            <a:r>
              <a:rPr lang="pl-PL" dirty="0">
                <a:solidFill>
                  <a:srgbClr val="CC00CC"/>
                </a:solidFill>
              </a:rPr>
              <a:t> </a:t>
            </a:r>
            <a:r>
              <a:rPr lang="pl-PL" dirty="0" err="1">
                <a:solidFill>
                  <a:srgbClr val="CC00CC"/>
                </a:solidFill>
              </a:rPr>
              <a:t>reconstruction</a:t>
            </a:r>
            <a:r>
              <a:rPr lang="pl-PL" dirty="0">
                <a:solidFill>
                  <a:srgbClr val="CC00CC"/>
                </a:solidFill>
              </a:rPr>
              <a:t>.</a:t>
            </a:r>
          </a:p>
          <a:p>
            <a:pPr eaLnBrk="0" hangingPunct="0">
              <a:buFontTx/>
              <a:buChar char="•"/>
            </a:pPr>
            <a:r>
              <a:rPr lang="pl-PL" dirty="0">
                <a:solidFill>
                  <a:srgbClr val="CC00CC"/>
                </a:solidFill>
              </a:rPr>
              <a:t> </a:t>
            </a:r>
            <a:r>
              <a:rPr lang="pl-PL" dirty="0"/>
              <a:t>A </a:t>
            </a:r>
            <a:r>
              <a:rPr lang="pl-PL" dirty="0" err="1"/>
              <a:t>continuous</a:t>
            </a:r>
            <a:r>
              <a:rPr lang="pl-PL" dirty="0"/>
              <a:t> </a:t>
            </a:r>
            <a:r>
              <a:rPr lang="pl-PL" dirty="0" err="1"/>
              <a:t>signal</a:t>
            </a:r>
            <a:r>
              <a:rPr lang="pl-PL" dirty="0"/>
              <a:t> </a:t>
            </a:r>
            <a:r>
              <a:rPr lang="pl-PL" dirty="0" err="1"/>
              <a:t>obtained</a:t>
            </a:r>
            <a:r>
              <a:rPr lang="pl-PL" dirty="0"/>
              <a:t> out of </a:t>
            </a:r>
            <a:r>
              <a:rPr lang="pl-PL" dirty="0" err="1"/>
              <a:t>lowpass</a:t>
            </a:r>
            <a:r>
              <a:rPr lang="pl-PL" dirty="0"/>
              <a:t> </a:t>
            </a:r>
            <a:r>
              <a:rPr lang="pl-PL" dirty="0" err="1"/>
              <a:t>filtering</a:t>
            </a:r>
            <a:r>
              <a:rPr lang="pl-PL" dirty="0"/>
              <a:t/>
            </a:r>
            <a:br>
              <a:rPr lang="pl-PL" dirty="0"/>
            </a:br>
            <a:r>
              <a:rPr lang="pl-PL" dirty="0"/>
              <a:t>  of </a:t>
            </a:r>
            <a:r>
              <a:rPr lang="pl-PL" dirty="0" err="1"/>
              <a:t>its</a:t>
            </a:r>
            <a:r>
              <a:rPr lang="pl-PL" dirty="0"/>
              <a:t> </a:t>
            </a:r>
            <a:r>
              <a:rPr lang="pl-PL" dirty="0" err="1"/>
              <a:t>samples</a:t>
            </a:r>
            <a:r>
              <a:rPr lang="pl-PL" dirty="0"/>
              <a:t> </a:t>
            </a:r>
            <a:r>
              <a:rPr lang="pl-PL" dirty="0" err="1"/>
              <a:t>is</a:t>
            </a:r>
            <a:r>
              <a:rPr lang="pl-PL" dirty="0"/>
              <a:t> a Fourier </a:t>
            </a:r>
            <a:r>
              <a:rPr lang="pl-PL" dirty="0" err="1"/>
              <a:t>series</a:t>
            </a:r>
            <a:r>
              <a:rPr lang="pl-PL" dirty="0"/>
              <a:t> </a:t>
            </a:r>
            <a:r>
              <a:rPr lang="pl-PL" dirty="0" err="1"/>
              <a:t>over</a:t>
            </a:r>
            <a:r>
              <a:rPr lang="pl-PL" dirty="0"/>
              <a:t> a set of </a:t>
            </a:r>
            <a:r>
              <a:rPr lang="pl-PL" dirty="0" err="1"/>
              <a:t>orthogonal</a:t>
            </a:r>
            <a:r>
              <a:rPr lang="pl-PL" dirty="0"/>
              <a:t/>
            </a:r>
            <a:br>
              <a:rPr lang="pl-PL" dirty="0"/>
            </a:br>
            <a:r>
              <a:rPr lang="pl-PL" dirty="0"/>
              <a:t>  </a:t>
            </a:r>
            <a:r>
              <a:rPr lang="pl-PL" dirty="0" err="1"/>
              <a:t>sampling</a:t>
            </a:r>
            <a:r>
              <a:rPr lang="pl-PL" dirty="0"/>
              <a:t> </a:t>
            </a:r>
            <a:r>
              <a:rPr lang="pl-PL" dirty="0" err="1"/>
              <a:t>functions</a:t>
            </a:r>
            <a:r>
              <a:rPr lang="pl-PL" dirty="0"/>
              <a:t>; Fourier </a:t>
            </a:r>
            <a:r>
              <a:rPr lang="pl-PL" dirty="0" err="1"/>
              <a:t>coefficients</a:t>
            </a:r>
            <a:r>
              <a:rPr lang="pl-PL" dirty="0"/>
              <a:t> </a:t>
            </a:r>
            <a:r>
              <a:rPr lang="pl-PL" dirty="0" err="1"/>
              <a:t>are</a:t>
            </a:r>
            <a:r>
              <a:rPr lang="pl-PL" dirty="0"/>
              <a:t> </a:t>
            </a:r>
            <a:r>
              <a:rPr lang="pl-PL" dirty="0" err="1"/>
              <a:t>equal</a:t>
            </a:r>
            <a:r>
              <a:rPr lang="pl-PL" dirty="0"/>
              <a:t> to</a:t>
            </a:r>
            <a:br>
              <a:rPr lang="pl-PL" dirty="0"/>
            </a:br>
            <a:r>
              <a:rPr lang="pl-PL" dirty="0"/>
              <a:t>  </a:t>
            </a:r>
            <a:r>
              <a:rPr lang="pl-PL" dirty="0" err="1"/>
              <a:t>signal</a:t>
            </a:r>
            <a:r>
              <a:rPr lang="pl-PL" dirty="0"/>
              <a:t> </a:t>
            </a:r>
            <a:r>
              <a:rPr lang="pl-PL" dirty="0" err="1" smtClean="0"/>
              <a:t>samples</a:t>
            </a:r>
            <a:r>
              <a:rPr lang="pl-PL" dirty="0" smtClean="0"/>
              <a:t>.</a:t>
            </a:r>
            <a:endParaRPr lang="pl-PL" dirty="0"/>
          </a:p>
        </p:txBody>
      </p:sp>
      <p:sp>
        <p:nvSpPr>
          <p:cNvPr id="38915" name="Rectangle 5"/>
          <p:cNvSpPr>
            <a:spLocks noChangeArrowheads="1"/>
          </p:cNvSpPr>
          <p:nvPr/>
        </p:nvSpPr>
        <p:spPr bwMode="auto">
          <a:xfrm>
            <a:off x="981075" y="228600"/>
            <a:ext cx="77724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kumimoji="1" lang="pl-PL" sz="3200" b="1" dirty="0" err="1">
                <a:solidFill>
                  <a:schemeClr val="bg2"/>
                </a:solidFill>
              </a:rPr>
              <a:t>Summary</a:t>
            </a:r>
            <a:endParaRPr kumimoji="1" lang="pl-PL" sz="4400" b="1" dirty="0">
              <a:solidFill>
                <a:schemeClr val="tx2"/>
              </a:solidFill>
            </a:endParaRPr>
          </a:p>
        </p:txBody>
      </p:sp>
      <p:sp>
        <p:nvSpPr>
          <p:cNvPr id="38916" name="Text Box 6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69F42-FA15-47B6-A8A8-C595FCD6C4FD}" type="slidenum">
              <a:rPr lang="pl-PL" smtClean="0"/>
              <a:pPr>
                <a:defRPr/>
              </a:pPr>
              <a:t>28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25"/>
          <p:cNvSpPr>
            <a:spLocks noChangeArrowheads="1"/>
          </p:cNvSpPr>
          <p:nvPr/>
        </p:nvSpPr>
        <p:spPr bwMode="auto">
          <a:xfrm>
            <a:off x="1123950" y="9525"/>
            <a:ext cx="77724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200" b="1" dirty="0">
                <a:solidFill>
                  <a:schemeClr val="bg2"/>
                </a:solidFill>
              </a:rPr>
              <a:t>Dirac delta </a:t>
            </a:r>
            <a:r>
              <a:rPr kumimoji="1" lang="pl-PL" sz="3200" b="1" dirty="0" smtClean="0">
                <a:solidFill>
                  <a:schemeClr val="bg2"/>
                </a:solidFill>
              </a:rPr>
              <a:t> - </a:t>
            </a:r>
            <a:r>
              <a:rPr kumimoji="1" lang="pl-PL" sz="3200" b="1" dirty="0" err="1" smtClean="0">
                <a:solidFill>
                  <a:schemeClr val="bg2"/>
                </a:solidFill>
              </a:rPr>
              <a:t>sampling</a:t>
            </a:r>
            <a:r>
              <a:rPr kumimoji="1" lang="pl-PL" sz="3200" b="1" dirty="0" smtClean="0">
                <a:solidFill>
                  <a:schemeClr val="bg2"/>
                </a:solidFill>
              </a:rPr>
              <a:t> </a:t>
            </a:r>
            <a:r>
              <a:rPr kumimoji="1" lang="pl-PL" sz="3200" b="1" dirty="0" err="1" smtClean="0">
                <a:solidFill>
                  <a:schemeClr val="bg2"/>
                </a:solidFill>
              </a:rPr>
              <a:t>property</a:t>
            </a:r>
            <a:endParaRPr kumimoji="1" lang="pl-PL" sz="4400" b="1" dirty="0">
              <a:solidFill>
                <a:schemeClr val="tx2"/>
              </a:solidFill>
            </a:endParaRPr>
          </a:p>
        </p:txBody>
      </p:sp>
      <p:sp>
        <p:nvSpPr>
          <p:cNvPr id="18" name="Text Box 26"/>
          <p:cNvSpPr txBox="1">
            <a:spLocks noChangeArrowheads="1"/>
          </p:cNvSpPr>
          <p:nvPr/>
        </p:nvSpPr>
        <p:spPr bwMode="auto">
          <a:xfrm>
            <a:off x="6019800" y="6553200"/>
            <a:ext cx="27701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>
                <a:solidFill>
                  <a:schemeClr val="bg2"/>
                </a:solidFill>
              </a:rPr>
              <a:t>„Signal Theory” </a:t>
            </a:r>
            <a:r>
              <a:rPr lang="pl-PL" sz="1400" b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>
                <a:solidFill>
                  <a:schemeClr val="bg2"/>
                </a:solidFill>
              </a:rPr>
              <a:t>Zdzisław Papir</a:t>
            </a:r>
            <a:endParaRPr lang="pl-PL"/>
          </a:p>
        </p:txBody>
      </p:sp>
      <p:grpSp>
        <p:nvGrpSpPr>
          <p:cNvPr id="22" name="Grupa 21"/>
          <p:cNvGrpSpPr/>
          <p:nvPr/>
        </p:nvGrpSpPr>
        <p:grpSpPr>
          <a:xfrm>
            <a:off x="2030007" y="761883"/>
            <a:ext cx="5357731" cy="2345655"/>
            <a:chOff x="1089025" y="3603625"/>
            <a:chExt cx="2259013" cy="989013"/>
          </a:xfrm>
        </p:grpSpPr>
        <p:sp>
          <p:nvSpPr>
            <p:cNvPr id="24" name="Line 45"/>
            <p:cNvSpPr>
              <a:spLocks noChangeShapeType="1"/>
            </p:cNvSpPr>
            <p:nvPr/>
          </p:nvSpPr>
          <p:spPr bwMode="auto">
            <a:xfrm flipV="1">
              <a:off x="1692275" y="3744913"/>
              <a:ext cx="0" cy="847725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" name="Line 46"/>
            <p:cNvSpPr>
              <a:spLocks noChangeShapeType="1"/>
            </p:cNvSpPr>
            <p:nvPr/>
          </p:nvSpPr>
          <p:spPr bwMode="auto">
            <a:xfrm flipH="1" flipV="1">
              <a:off x="1416050" y="3914775"/>
              <a:ext cx="3175" cy="67786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" name="Line 47"/>
            <p:cNvSpPr>
              <a:spLocks noChangeShapeType="1"/>
            </p:cNvSpPr>
            <p:nvPr/>
          </p:nvSpPr>
          <p:spPr bwMode="auto">
            <a:xfrm flipV="1">
              <a:off x="2513013" y="4198938"/>
              <a:ext cx="0" cy="39370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" name="Line 48"/>
            <p:cNvSpPr>
              <a:spLocks noChangeShapeType="1"/>
            </p:cNvSpPr>
            <p:nvPr/>
          </p:nvSpPr>
          <p:spPr bwMode="auto">
            <a:xfrm flipV="1">
              <a:off x="2239963" y="4017963"/>
              <a:ext cx="0" cy="574675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" name="Line 49"/>
            <p:cNvSpPr>
              <a:spLocks noChangeShapeType="1"/>
            </p:cNvSpPr>
            <p:nvPr/>
          </p:nvSpPr>
          <p:spPr bwMode="auto">
            <a:xfrm flipH="1" flipV="1">
              <a:off x="2781300" y="4173538"/>
              <a:ext cx="4763" cy="41910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" name="Line 50"/>
            <p:cNvSpPr>
              <a:spLocks noChangeShapeType="1"/>
            </p:cNvSpPr>
            <p:nvPr/>
          </p:nvSpPr>
          <p:spPr bwMode="auto">
            <a:xfrm flipV="1">
              <a:off x="1965325" y="3803650"/>
              <a:ext cx="4763" cy="788988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0" name="Line 51"/>
            <p:cNvSpPr>
              <a:spLocks noChangeShapeType="1"/>
            </p:cNvSpPr>
            <p:nvPr/>
          </p:nvSpPr>
          <p:spPr bwMode="auto">
            <a:xfrm flipV="1">
              <a:off x="1258888" y="3603625"/>
              <a:ext cx="0" cy="98901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1" name="Line 52"/>
            <p:cNvSpPr>
              <a:spLocks noChangeShapeType="1"/>
            </p:cNvSpPr>
            <p:nvPr/>
          </p:nvSpPr>
          <p:spPr bwMode="auto">
            <a:xfrm>
              <a:off x="1089025" y="4592638"/>
              <a:ext cx="225901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2" name="Freeform 53"/>
            <p:cNvSpPr>
              <a:spLocks/>
            </p:cNvSpPr>
            <p:nvPr/>
          </p:nvSpPr>
          <p:spPr bwMode="auto">
            <a:xfrm>
              <a:off x="1089025" y="3744913"/>
              <a:ext cx="2259013" cy="474663"/>
            </a:xfrm>
            <a:custGeom>
              <a:avLst/>
              <a:gdLst>
                <a:gd name="T0" fmla="*/ 0 w 2406"/>
                <a:gd name="T1" fmla="*/ 6 h 654"/>
                <a:gd name="T2" fmla="*/ 33 w 2406"/>
                <a:gd name="T3" fmla="*/ 0 h 654"/>
                <a:gd name="T4" fmla="*/ 67 w 2406"/>
                <a:gd name="T5" fmla="*/ 5 h 654"/>
                <a:gd name="T6" fmla="*/ 103 w 2406"/>
                <a:gd name="T7" fmla="*/ 1 h 6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06"/>
                <a:gd name="T13" fmla="*/ 0 h 654"/>
                <a:gd name="T14" fmla="*/ 2406 w 2406"/>
                <a:gd name="T15" fmla="*/ 654 h 6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06" h="654">
                  <a:moveTo>
                    <a:pt x="0" y="651"/>
                  </a:moveTo>
                  <a:cubicBezTo>
                    <a:pt x="253" y="328"/>
                    <a:pt x="506" y="6"/>
                    <a:pt x="768" y="3"/>
                  </a:cubicBezTo>
                  <a:cubicBezTo>
                    <a:pt x="1030" y="0"/>
                    <a:pt x="1299" y="612"/>
                    <a:pt x="1572" y="633"/>
                  </a:cubicBezTo>
                  <a:cubicBezTo>
                    <a:pt x="1845" y="654"/>
                    <a:pt x="2125" y="391"/>
                    <a:pt x="2406" y="129"/>
                  </a:cubicBezTo>
                </a:path>
              </a:pathLst>
            </a:custGeom>
            <a:noFill/>
            <a:ln w="38100" cap="flat" cmpd="sng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graphicFrame>
        <p:nvGraphicFramePr>
          <p:cNvPr id="34" name="Obiek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3993170"/>
              </p:ext>
            </p:extLst>
          </p:nvPr>
        </p:nvGraphicFramePr>
        <p:xfrm>
          <a:off x="6061002" y="1135727"/>
          <a:ext cx="2596555" cy="3369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435" name="Equation" r:id="rId3" imgW="1663560" imgH="215640" progId="Equation.3">
                  <p:embed/>
                </p:oleObj>
              </mc:Choice>
              <mc:Fallback>
                <p:oleObj name="Equation" r:id="rId3" imgW="166356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061002" y="1135727"/>
                        <a:ext cx="2596555" cy="33695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9050">
                        <a:solidFill>
                          <a:srgbClr val="FF0000"/>
                        </a:solidFill>
                        <a:prstDash val="solid"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6" name="Łącznik prosty ze strzałką 35"/>
          <p:cNvCxnSpPr/>
          <p:nvPr/>
        </p:nvCxnSpPr>
        <p:spPr bwMode="auto">
          <a:xfrm>
            <a:off x="4108339" y="2610545"/>
            <a:ext cx="651363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/>
          </a:ln>
          <a:effectLst/>
        </p:spPr>
      </p:cxnSp>
      <p:sp>
        <p:nvSpPr>
          <p:cNvPr id="37" name="pole tekstowe 36"/>
          <p:cNvSpPr txBox="1"/>
          <p:nvPr/>
        </p:nvSpPr>
        <p:spPr>
          <a:xfrm>
            <a:off x="4245318" y="2190089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i="1" dirty="0" smtClean="0"/>
              <a:t>T</a:t>
            </a:r>
            <a:endParaRPr lang="pl-PL" b="1" i="1" dirty="0"/>
          </a:p>
        </p:txBody>
      </p:sp>
      <p:graphicFrame>
        <p:nvGraphicFramePr>
          <p:cNvPr id="38" name="Obiekt 3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2450028"/>
              </p:ext>
            </p:extLst>
          </p:nvPr>
        </p:nvGraphicFramePr>
        <p:xfrm>
          <a:off x="566193" y="1951280"/>
          <a:ext cx="3532188" cy="347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436" name="Equation" r:id="rId5" imgW="2184120" imgH="215640" progId="Equation.3">
                  <p:embed/>
                </p:oleObj>
              </mc:Choice>
              <mc:Fallback>
                <p:oleObj name="Equation" r:id="rId5" imgW="218412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66193" y="1951280"/>
                        <a:ext cx="3532188" cy="34766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9050">
                        <a:solidFill>
                          <a:srgbClr val="0000CC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" name="Prostokąt 38"/>
          <p:cNvSpPr/>
          <p:nvPr/>
        </p:nvSpPr>
        <p:spPr>
          <a:xfrm>
            <a:off x="1006700" y="3221157"/>
            <a:ext cx="8068766" cy="1569660"/>
          </a:xfrm>
          <a:prstGeom prst="rect">
            <a:avLst/>
          </a:prstGeom>
          <a:solidFill>
            <a:srgbClr val="CCFF99"/>
          </a:solidFill>
        </p:spPr>
        <p:txBody>
          <a:bodyPr wrap="square">
            <a:spAutoFit/>
          </a:bodyPr>
          <a:lstStyle/>
          <a:p>
            <a:r>
              <a:rPr lang="pl-PL" b="1" dirty="0">
                <a:solidFill>
                  <a:srgbClr val="C00000"/>
                </a:solidFill>
              </a:rPr>
              <a:t>Dirac delta</a:t>
            </a:r>
            <a:r>
              <a:rPr lang="pl-PL" b="1" dirty="0"/>
              <a:t> </a:t>
            </a:r>
            <a:r>
              <a:rPr lang="pl-PL" b="1" dirty="0" err="1"/>
              <a:t>concept</a:t>
            </a:r>
            <a:r>
              <a:rPr lang="pl-PL" b="1" dirty="0"/>
              <a:t> </a:t>
            </a:r>
            <a:r>
              <a:rPr lang="pl-PL" b="1" dirty="0" err="1"/>
              <a:t>makes</a:t>
            </a:r>
            <a:r>
              <a:rPr lang="pl-PL" b="1" dirty="0"/>
              <a:t> </a:t>
            </a:r>
            <a:r>
              <a:rPr lang="pl-PL" b="1" dirty="0" err="1" smtClean="0"/>
              <a:t>possible</a:t>
            </a:r>
            <a:r>
              <a:rPr lang="pl-PL" b="1" dirty="0"/>
              <a:t> </a:t>
            </a:r>
            <a:r>
              <a:rPr lang="pl-PL" b="1" dirty="0" smtClean="0"/>
              <a:t>to </a:t>
            </a:r>
            <a:r>
              <a:rPr lang="pl-PL" b="1" dirty="0" err="1" smtClean="0"/>
              <a:t>analyze</a:t>
            </a:r>
            <a:r>
              <a:rPr lang="pl-PL" b="1" dirty="0" smtClean="0"/>
              <a:t> </a:t>
            </a:r>
            <a:r>
              <a:rPr lang="pl-PL" b="1" dirty="0" err="1" smtClean="0"/>
              <a:t>signal</a:t>
            </a:r>
            <a:r>
              <a:rPr lang="pl-PL" b="1" dirty="0" smtClean="0"/>
              <a:t> </a:t>
            </a:r>
            <a:r>
              <a:rPr lang="pl-PL" b="1" dirty="0" err="1" smtClean="0"/>
              <a:t>samples</a:t>
            </a:r>
            <a:r>
              <a:rPr lang="pl-PL" b="1" dirty="0" smtClean="0"/>
              <a:t> {</a:t>
            </a:r>
            <a:r>
              <a:rPr lang="pl-PL" b="1" i="1" dirty="0" smtClean="0"/>
              <a:t>x</a:t>
            </a:r>
            <a:r>
              <a:rPr lang="pl-PL" b="1" dirty="0" smtClean="0"/>
              <a:t>(</a:t>
            </a:r>
            <a:r>
              <a:rPr lang="pl-PL" b="1" i="1" dirty="0" err="1" smtClean="0"/>
              <a:t>nT</a:t>
            </a:r>
            <a:r>
              <a:rPr lang="pl-PL" b="1" dirty="0" smtClean="0"/>
              <a:t>), </a:t>
            </a:r>
            <a:r>
              <a:rPr lang="pl-PL" b="1" i="1" dirty="0" smtClean="0"/>
              <a:t>n</a:t>
            </a:r>
            <a:r>
              <a:rPr lang="pl-PL" b="1" dirty="0" smtClean="0"/>
              <a:t> = 0, </a:t>
            </a:r>
            <a:r>
              <a:rPr lang="pl-PL" b="1" dirty="0" smtClean="0">
                <a:cs typeface="Times New Roman" panose="02020603050405020304" pitchFamily="18" charset="0"/>
              </a:rPr>
              <a:t>± 1, </a:t>
            </a:r>
            <a:r>
              <a:rPr lang="pl-PL" b="1" dirty="0">
                <a:cs typeface="Times New Roman" panose="02020603050405020304" pitchFamily="18" charset="0"/>
              </a:rPr>
              <a:t>± 2</a:t>
            </a:r>
            <a:r>
              <a:rPr lang="pl-PL" b="1" dirty="0" smtClean="0">
                <a:cs typeface="Times New Roman" panose="02020603050405020304" pitchFamily="18" charset="0"/>
              </a:rPr>
              <a:t>…</a:t>
            </a:r>
            <a:r>
              <a:rPr lang="pl-PL" b="1" dirty="0" smtClean="0"/>
              <a:t>} in the </a:t>
            </a:r>
            <a:r>
              <a:rPr lang="pl-PL" b="1" dirty="0" err="1" smtClean="0"/>
              <a:t>spectral</a:t>
            </a:r>
            <a:r>
              <a:rPr lang="pl-PL" b="1" dirty="0" smtClean="0"/>
              <a:t> </a:t>
            </a:r>
            <a:r>
              <a:rPr lang="pl-PL" b="1" dirty="0" err="1" smtClean="0"/>
              <a:t>domain</a:t>
            </a:r>
            <a:r>
              <a:rPr lang="pl-PL" b="1" dirty="0" smtClean="0"/>
              <a:t> </a:t>
            </a:r>
            <a:r>
              <a:rPr lang="pl-PL" b="1" dirty="0" smtClean="0"/>
              <a:t>as a </a:t>
            </a:r>
            <a:r>
              <a:rPr lang="pl-PL" b="1" dirty="0" err="1" smtClean="0"/>
              <a:t>specific</a:t>
            </a:r>
            <a:r>
              <a:rPr lang="pl-PL" b="1" dirty="0" smtClean="0"/>
              <a:t> </a:t>
            </a:r>
            <a:r>
              <a:rPr lang="pl-PL" b="1" dirty="0" err="1" smtClean="0"/>
              <a:t>signal</a:t>
            </a:r>
            <a:r>
              <a:rPr lang="pl-PL" b="1" dirty="0" smtClean="0"/>
              <a:t> </a:t>
            </a:r>
            <a:r>
              <a:rPr lang="pl-PL" b="1" i="1" dirty="0" err="1" smtClean="0"/>
              <a:t>x</a:t>
            </a:r>
            <a:r>
              <a:rPr lang="pl-PL" b="1" baseline="-25000" dirty="0" err="1" smtClean="0"/>
              <a:t>s</a:t>
            </a:r>
            <a:r>
              <a:rPr lang="pl-PL" b="1" dirty="0" smtClean="0"/>
              <a:t>(</a:t>
            </a:r>
            <a:r>
              <a:rPr lang="pl-PL" b="1" i="1" dirty="0" smtClean="0"/>
              <a:t>t</a:t>
            </a:r>
            <a:r>
              <a:rPr lang="pl-PL" b="1" dirty="0" smtClean="0"/>
              <a:t>).</a:t>
            </a:r>
          </a:p>
          <a:p>
            <a:r>
              <a:rPr lang="pl-PL" b="1" dirty="0" smtClean="0"/>
              <a:t>(</a:t>
            </a:r>
            <a:r>
              <a:rPr lang="pl-PL" b="1" dirty="0" err="1" smtClean="0"/>
              <a:t>other</a:t>
            </a:r>
            <a:r>
              <a:rPr lang="pl-PL" b="1" dirty="0" smtClean="0"/>
              <a:t> </a:t>
            </a:r>
            <a:r>
              <a:rPr lang="pl-PL" b="1" dirty="0" err="1" smtClean="0"/>
              <a:t>tools</a:t>
            </a:r>
            <a:r>
              <a:rPr lang="pl-PL" b="1" dirty="0" smtClean="0"/>
              <a:t> </a:t>
            </a:r>
            <a:r>
              <a:rPr lang="pl-PL" b="1" dirty="0" err="1" smtClean="0"/>
              <a:t>are</a:t>
            </a:r>
            <a:r>
              <a:rPr lang="pl-PL" b="1" dirty="0" smtClean="0"/>
              <a:t> Z-</a:t>
            </a:r>
            <a:r>
              <a:rPr lang="pl-PL" b="1" dirty="0" err="1" smtClean="0"/>
              <a:t>transform</a:t>
            </a:r>
            <a:r>
              <a:rPr lang="pl-PL" b="1" dirty="0" smtClean="0"/>
              <a:t> </a:t>
            </a:r>
            <a:r>
              <a:rPr lang="pl-PL" b="1" dirty="0" err="1" smtClean="0"/>
              <a:t>or</a:t>
            </a:r>
            <a:r>
              <a:rPr lang="pl-PL" b="1" dirty="0" smtClean="0"/>
              <a:t> </a:t>
            </a:r>
            <a:r>
              <a:rPr lang="pl-PL" b="1" dirty="0" err="1" smtClean="0"/>
              <a:t>Discrete</a:t>
            </a:r>
            <a:r>
              <a:rPr lang="pl-PL" b="1" dirty="0" smtClean="0"/>
              <a:t> Fourier </a:t>
            </a:r>
            <a:r>
              <a:rPr lang="pl-PL" b="1" dirty="0" err="1" smtClean="0"/>
              <a:t>Transform</a:t>
            </a:r>
            <a:r>
              <a:rPr lang="pl-PL" b="1" dirty="0" smtClean="0"/>
              <a:t>).</a:t>
            </a:r>
            <a:endParaRPr lang="pl-PL" b="1" dirty="0"/>
          </a:p>
        </p:txBody>
      </p:sp>
      <p:graphicFrame>
        <p:nvGraphicFramePr>
          <p:cNvPr id="41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71444658"/>
              </p:ext>
            </p:extLst>
          </p:nvPr>
        </p:nvGraphicFramePr>
        <p:xfrm>
          <a:off x="485504" y="5062349"/>
          <a:ext cx="8589962" cy="996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437" name="Equation" r:id="rId7" imgW="4356000" imgH="507960" progId="Equation.3">
                  <p:embed/>
                </p:oleObj>
              </mc:Choice>
              <mc:Fallback>
                <p:oleObj name="Equation" r:id="rId7" imgW="4356000" imgH="507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5504" y="5062349"/>
                        <a:ext cx="8589962" cy="9969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69F42-FA15-47B6-A8A8-C595FCD6C4FD}" type="slidenum">
              <a:rPr lang="pl-PL" smtClean="0"/>
              <a:pPr>
                <a:defRPr/>
              </a:pPr>
              <a:t>3</a:t>
            </a:fld>
            <a:endParaRPr lang="pl-PL"/>
          </a:p>
        </p:txBody>
      </p:sp>
      <p:graphicFrame>
        <p:nvGraphicFramePr>
          <p:cNvPr id="33" name="Obiek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5810903"/>
              </p:ext>
            </p:extLst>
          </p:nvPr>
        </p:nvGraphicFramePr>
        <p:xfrm>
          <a:off x="5535608" y="2101990"/>
          <a:ext cx="3594297" cy="3491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438" name="Equation" r:id="rId9" imgW="2222280" imgH="215640" progId="Equation.3">
                  <p:embed/>
                </p:oleObj>
              </mc:Choice>
              <mc:Fallback>
                <p:oleObj name="Equation" r:id="rId9" imgW="222228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535608" y="2101990"/>
                        <a:ext cx="3594297" cy="34916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9050">
                        <a:solidFill>
                          <a:srgbClr val="0000CC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993775" y="3875544"/>
            <a:ext cx="7752507" cy="2677656"/>
          </a:xfrm>
          <a:prstGeom prst="rect">
            <a:avLst/>
          </a:prstGeom>
          <a:solidFill>
            <a:srgbClr val="CCFF33">
              <a:alpha val="50000"/>
            </a:srgb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pl-PL" b="1" dirty="0"/>
              <a:t> </a:t>
            </a:r>
            <a:r>
              <a:rPr lang="pl-PL" b="1" dirty="0" err="1" smtClean="0"/>
              <a:t>are</a:t>
            </a:r>
            <a:r>
              <a:rPr lang="pl-PL" b="1" dirty="0" smtClean="0"/>
              <a:t> not </a:t>
            </a:r>
            <a:r>
              <a:rPr lang="pl-PL" b="1" dirty="0" err="1" smtClean="0"/>
              <a:t>directly</a:t>
            </a:r>
            <a:r>
              <a:rPr lang="pl-PL" b="1" dirty="0" smtClean="0"/>
              <a:t> Fourier </a:t>
            </a:r>
            <a:r>
              <a:rPr lang="pl-PL" b="1" dirty="0" err="1" smtClean="0"/>
              <a:t>transformable</a:t>
            </a:r>
            <a:r>
              <a:rPr lang="pl-PL" b="1" dirty="0" smtClean="0"/>
              <a:t> </a:t>
            </a:r>
            <a:r>
              <a:rPr lang="pl-PL" b="1" dirty="0" err="1" smtClean="0"/>
              <a:t>because</a:t>
            </a:r>
            <a:r>
              <a:rPr lang="pl-PL" b="1" dirty="0"/>
              <a:t/>
            </a:r>
            <a:br>
              <a:rPr lang="pl-PL" b="1" dirty="0"/>
            </a:br>
            <a:r>
              <a:rPr lang="pl-PL" b="1" dirty="0" smtClean="0"/>
              <a:t>  of the </a:t>
            </a:r>
            <a:r>
              <a:rPr lang="pl-PL" b="1" dirty="0" err="1" smtClean="0"/>
              <a:t>infinite</a:t>
            </a:r>
            <a:r>
              <a:rPr lang="pl-PL" b="1" dirty="0" smtClean="0"/>
              <a:t> </a:t>
            </a:r>
            <a:r>
              <a:rPr lang="pl-PL" b="1" dirty="0" err="1" smtClean="0"/>
              <a:t>energy</a:t>
            </a:r>
            <a:r>
              <a:rPr lang="pl-PL" b="1" dirty="0" smtClean="0"/>
              <a:t> </a:t>
            </a:r>
            <a:r>
              <a:rPr lang="pl-PL" b="1" i="1" dirty="0" smtClean="0"/>
              <a:t>E</a:t>
            </a:r>
            <a:r>
              <a:rPr lang="pl-PL" b="1" dirty="0" smtClean="0"/>
              <a:t>.</a:t>
            </a:r>
          </a:p>
          <a:p>
            <a:pPr>
              <a:buFontTx/>
              <a:buChar char="•"/>
            </a:pPr>
            <a:r>
              <a:rPr lang="pl-PL" b="1" dirty="0" smtClean="0"/>
              <a:t> </a:t>
            </a:r>
            <a:r>
              <a:rPr lang="pl-PL" b="1" dirty="0" err="1" smtClean="0"/>
              <a:t>Signals</a:t>
            </a:r>
            <a:r>
              <a:rPr lang="pl-PL" b="1" dirty="0" smtClean="0"/>
              <a:t> </a:t>
            </a:r>
            <a:r>
              <a:rPr lang="pl-PL" b="1" i="1" dirty="0"/>
              <a:t>x</a:t>
            </a:r>
            <a:r>
              <a:rPr lang="pl-PL" b="1" dirty="0"/>
              <a:t>(</a:t>
            </a:r>
            <a:r>
              <a:rPr lang="pl-PL" b="1" i="1" dirty="0"/>
              <a:t>t</a:t>
            </a:r>
            <a:r>
              <a:rPr lang="pl-PL" b="1" dirty="0"/>
              <a:t>) </a:t>
            </a:r>
            <a:r>
              <a:rPr lang="pl-PL" b="1" dirty="0" err="1"/>
              <a:t>are</a:t>
            </a:r>
            <a:r>
              <a:rPr lang="pl-PL" b="1" dirty="0"/>
              <a:t> </a:t>
            </a:r>
            <a:r>
              <a:rPr lang="pl-PL" b="1" dirty="0" err="1"/>
              <a:t>often</a:t>
            </a:r>
            <a:r>
              <a:rPr lang="pl-PL" b="1" dirty="0"/>
              <a:t> </a:t>
            </a:r>
            <a:r>
              <a:rPr lang="pl-PL" b="1" dirty="0" err="1"/>
              <a:t>used</a:t>
            </a:r>
            <a:r>
              <a:rPr lang="pl-PL" b="1" dirty="0"/>
              <a:t> in </a:t>
            </a:r>
            <a:r>
              <a:rPr lang="pl-PL" b="1" dirty="0" err="1"/>
              <a:t>signal</a:t>
            </a:r>
            <a:r>
              <a:rPr lang="pl-PL" b="1" dirty="0"/>
              <a:t> </a:t>
            </a:r>
            <a:r>
              <a:rPr lang="pl-PL" b="1" dirty="0" err="1"/>
              <a:t>processing</a:t>
            </a:r>
            <a:r>
              <a:rPr lang="pl-PL" b="1" dirty="0"/>
              <a:t> </a:t>
            </a:r>
            <a:r>
              <a:rPr lang="pl-PL" b="1" dirty="0" err="1"/>
              <a:t>modeling</a:t>
            </a:r>
            <a:r>
              <a:rPr lang="pl-PL" b="1" dirty="0"/>
              <a:t>,</a:t>
            </a:r>
            <a:br>
              <a:rPr lang="pl-PL" b="1" dirty="0"/>
            </a:br>
            <a:r>
              <a:rPr lang="pl-PL" b="1" dirty="0"/>
              <a:t>  </a:t>
            </a:r>
            <a:r>
              <a:rPr lang="pl-PL" b="1" dirty="0" err="1"/>
              <a:t>therefore</a:t>
            </a:r>
            <a:r>
              <a:rPr lang="pl-PL" b="1" dirty="0"/>
              <a:t>, </a:t>
            </a:r>
            <a:r>
              <a:rPr lang="pl-PL" b="1" dirty="0" err="1"/>
              <a:t>it</a:t>
            </a:r>
            <a:r>
              <a:rPr lang="pl-PL" b="1" dirty="0"/>
              <a:t> </a:t>
            </a:r>
            <a:r>
              <a:rPr lang="pl-PL" b="1" dirty="0" err="1"/>
              <a:t>would</a:t>
            </a:r>
            <a:r>
              <a:rPr lang="pl-PL" b="1" dirty="0"/>
              <a:t> be </a:t>
            </a:r>
            <a:r>
              <a:rPr lang="pl-PL" b="1" dirty="0" err="1"/>
              <a:t>recommended</a:t>
            </a:r>
            <a:r>
              <a:rPr lang="pl-PL" b="1" dirty="0"/>
              <a:t> to </a:t>
            </a:r>
            <a:r>
              <a:rPr lang="pl-PL" b="1" dirty="0" err="1"/>
              <a:t>find</a:t>
            </a:r>
            <a:r>
              <a:rPr lang="pl-PL" b="1" dirty="0"/>
              <a:t/>
            </a:r>
            <a:br>
              <a:rPr lang="pl-PL" b="1" dirty="0"/>
            </a:br>
            <a:r>
              <a:rPr lang="pl-PL" b="1" dirty="0"/>
              <a:t>  </a:t>
            </a:r>
            <a:r>
              <a:rPr lang="pl-PL" b="1" dirty="0" err="1"/>
              <a:t>their</a:t>
            </a:r>
            <a:r>
              <a:rPr lang="pl-PL" b="1" dirty="0"/>
              <a:t> Fourier </a:t>
            </a:r>
            <a:r>
              <a:rPr lang="pl-PL" b="1" dirty="0" err="1"/>
              <a:t>transform</a:t>
            </a:r>
            <a:r>
              <a:rPr lang="pl-PL" b="1" dirty="0"/>
              <a:t> (for </a:t>
            </a:r>
            <a:r>
              <a:rPr lang="pl-PL" b="1" dirty="0" err="1"/>
              <a:t>its</a:t>
            </a:r>
            <a:r>
              <a:rPr lang="pl-PL" b="1" dirty="0"/>
              <a:t> </a:t>
            </a:r>
            <a:r>
              <a:rPr lang="pl-PL" b="1" dirty="0" err="1"/>
              <a:t>integrity</a:t>
            </a:r>
            <a:r>
              <a:rPr lang="pl-PL" b="1" dirty="0" smtClean="0"/>
              <a:t>).</a:t>
            </a:r>
            <a:endParaRPr lang="pl-PL" b="1" dirty="0"/>
          </a:p>
          <a:p>
            <a:pPr>
              <a:buFontTx/>
              <a:buChar char="•"/>
            </a:pPr>
            <a:r>
              <a:rPr lang="pl-PL" b="1" dirty="0"/>
              <a:t> </a:t>
            </a:r>
            <a:r>
              <a:rPr lang="pl-PL" b="1" dirty="0" smtClean="0">
                <a:solidFill>
                  <a:srgbClr val="FF0000"/>
                </a:solidFill>
              </a:rPr>
              <a:t>Dirac delta </a:t>
            </a:r>
            <a:r>
              <a:rPr lang="pl-PL" b="1" dirty="0" err="1">
                <a:solidFill>
                  <a:srgbClr val="FF0000"/>
                </a:solidFill>
              </a:rPr>
              <a:t>concept</a:t>
            </a:r>
            <a:r>
              <a:rPr lang="pl-PL" b="1" dirty="0">
                <a:solidFill>
                  <a:srgbClr val="FF0000"/>
                </a:solidFill>
              </a:rPr>
              <a:t> </a:t>
            </a:r>
            <a:r>
              <a:rPr lang="pl-PL" b="1" dirty="0" err="1">
                <a:solidFill>
                  <a:srgbClr val="FF0000"/>
                </a:solidFill>
              </a:rPr>
              <a:t>makes</a:t>
            </a:r>
            <a:r>
              <a:rPr lang="pl-PL" b="1" dirty="0">
                <a:solidFill>
                  <a:srgbClr val="FF0000"/>
                </a:solidFill>
              </a:rPr>
              <a:t> </a:t>
            </a:r>
            <a:r>
              <a:rPr lang="pl-PL" b="1" dirty="0" err="1">
                <a:solidFill>
                  <a:srgbClr val="FF0000"/>
                </a:solidFill>
              </a:rPr>
              <a:t>possible</a:t>
            </a:r>
            <a:r>
              <a:rPr lang="pl-PL" b="1" dirty="0">
                <a:solidFill>
                  <a:srgbClr val="FF0000"/>
                </a:solidFill>
              </a:rPr>
              <a:t> to </a:t>
            </a:r>
            <a:r>
              <a:rPr lang="pl-PL" b="1" dirty="0" err="1">
                <a:solidFill>
                  <a:srgbClr val="FF0000"/>
                </a:solidFill>
              </a:rPr>
              <a:t>extend</a:t>
            </a:r>
            <a:r>
              <a:rPr lang="pl-PL" b="1" dirty="0">
                <a:solidFill>
                  <a:srgbClr val="FF0000"/>
                </a:solidFill>
              </a:rPr>
              <a:t/>
            </a:r>
            <a:br>
              <a:rPr lang="pl-PL" b="1" dirty="0">
                <a:solidFill>
                  <a:srgbClr val="FF0000"/>
                </a:solidFill>
              </a:rPr>
            </a:br>
            <a:r>
              <a:rPr lang="pl-PL" b="1" dirty="0">
                <a:solidFill>
                  <a:srgbClr val="FF0000"/>
                </a:solidFill>
              </a:rPr>
              <a:t>  a </a:t>
            </a:r>
            <a:r>
              <a:rPr lang="pl-PL" b="1" dirty="0" err="1">
                <a:solidFill>
                  <a:srgbClr val="FF0000"/>
                </a:solidFill>
              </a:rPr>
              <a:t>class</a:t>
            </a:r>
            <a:r>
              <a:rPr lang="pl-PL" b="1" dirty="0">
                <a:solidFill>
                  <a:srgbClr val="FF0000"/>
                </a:solidFill>
              </a:rPr>
              <a:t> of Fourier </a:t>
            </a:r>
            <a:r>
              <a:rPr lang="pl-PL" b="1" dirty="0" err="1">
                <a:solidFill>
                  <a:srgbClr val="FF0000"/>
                </a:solidFill>
              </a:rPr>
              <a:t>transformable</a:t>
            </a:r>
            <a:r>
              <a:rPr lang="pl-PL" b="1" dirty="0">
                <a:solidFill>
                  <a:srgbClr val="FF0000"/>
                </a:solidFill>
              </a:rPr>
              <a:t> </a:t>
            </a:r>
            <a:r>
              <a:rPr lang="pl-PL" b="1" dirty="0" err="1">
                <a:solidFill>
                  <a:srgbClr val="FF0000"/>
                </a:solidFill>
              </a:rPr>
              <a:t>functions</a:t>
            </a:r>
            <a:r>
              <a:rPr lang="pl-PL" b="1" dirty="0">
                <a:solidFill>
                  <a:srgbClr val="FF0000"/>
                </a:solidFill>
              </a:rPr>
              <a:t>.</a:t>
            </a:r>
          </a:p>
        </p:txBody>
      </p:sp>
      <p:graphicFrame>
        <p:nvGraphicFramePr>
          <p:cNvPr id="5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8130006"/>
              </p:ext>
            </p:extLst>
          </p:nvPr>
        </p:nvGraphicFramePr>
        <p:xfrm>
          <a:off x="993775" y="747636"/>
          <a:ext cx="2438400" cy="2119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075" name="Równanie" r:id="rId3" imgW="774360" imgH="672840" progId="Equation.3">
                  <p:embed/>
                </p:oleObj>
              </mc:Choice>
              <mc:Fallback>
                <p:oleObj name="Równanie" r:id="rId3" imgW="774360" imgH="67284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3775" y="747636"/>
                        <a:ext cx="2438400" cy="2119313"/>
                      </a:xfrm>
                      <a:prstGeom prst="rect">
                        <a:avLst/>
                      </a:prstGeom>
                      <a:solidFill>
                        <a:srgbClr val="FFCC0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0107554"/>
              </p:ext>
            </p:extLst>
          </p:nvPr>
        </p:nvGraphicFramePr>
        <p:xfrm>
          <a:off x="4572000" y="728586"/>
          <a:ext cx="3317875" cy="2157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076" name="Równanie" r:id="rId5" imgW="1054080" imgH="685800" progId="Equation.3">
                  <p:embed/>
                </p:oleObj>
              </mc:Choice>
              <mc:Fallback>
                <p:oleObj name="Równanie" r:id="rId5" imgW="1054080" imgH="68580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728586"/>
                        <a:ext cx="3317875" cy="2157412"/>
                      </a:xfrm>
                      <a:prstGeom prst="rect">
                        <a:avLst/>
                      </a:prstGeom>
                      <a:solidFill>
                        <a:srgbClr val="FFCC0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 Box 1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973882" y="52311"/>
            <a:ext cx="7772400" cy="67627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3200" b="1" kern="0" noProof="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Dirac delta – </a:t>
            </a:r>
            <a:r>
              <a:rPr kumimoji="1" lang="pl-PL" sz="3200" b="1" kern="0" noProof="0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special</a:t>
            </a:r>
            <a:r>
              <a:rPr kumimoji="1" lang="pl-PL" sz="3200" b="1" kern="0" noProof="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Fourier </a:t>
            </a:r>
            <a:r>
              <a:rPr kumimoji="1" lang="pl-PL" sz="3200" b="1" kern="0" noProof="0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transforms</a:t>
            </a:r>
            <a:endParaRPr kumimoji="1" lang="pl-PL" sz="4400" b="1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0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0688807"/>
              </p:ext>
            </p:extLst>
          </p:nvPr>
        </p:nvGraphicFramePr>
        <p:xfrm>
          <a:off x="2090738" y="2924175"/>
          <a:ext cx="4324350" cy="814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077" name="Equation" r:id="rId7" imgW="1752480" imgH="330120" progId="Equation.3">
                  <p:embed/>
                </p:oleObj>
              </mc:Choice>
              <mc:Fallback>
                <p:oleObj name="Equation" r:id="rId7" imgW="1752480" imgH="3301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90738" y="2924175"/>
                        <a:ext cx="4324350" cy="8143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9933">
                                <a:alpha val="50000"/>
                              </a:srgbClr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69F42-FA15-47B6-A8A8-C595FCD6C4FD}" type="slidenum">
              <a:rPr lang="pl-PL" smtClean="0"/>
              <a:pPr>
                <a:defRPr/>
              </a:pPr>
              <a:t>4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Box 26"/>
          <p:cNvSpPr txBox="1">
            <a:spLocks noChangeArrowheads="1"/>
          </p:cNvSpPr>
          <p:nvPr/>
        </p:nvSpPr>
        <p:spPr bwMode="auto">
          <a:xfrm>
            <a:off x="6019800" y="6553200"/>
            <a:ext cx="27701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>
                <a:solidFill>
                  <a:schemeClr val="bg2"/>
                </a:solidFill>
              </a:rPr>
              <a:t>„Signal Theory” </a:t>
            </a:r>
            <a:r>
              <a:rPr lang="pl-PL" sz="1400" b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>
                <a:solidFill>
                  <a:schemeClr val="bg2"/>
                </a:solidFill>
              </a:rPr>
              <a:t>Zdzisław Papir</a:t>
            </a:r>
            <a:endParaRPr lang="pl-PL"/>
          </a:p>
        </p:txBody>
      </p:sp>
      <p:sp>
        <p:nvSpPr>
          <p:cNvPr id="22" name="Symbol zastępczy numeru slajdu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69F42-FA15-47B6-A8A8-C595FCD6C4FD}" type="slidenum">
              <a:rPr lang="pl-PL" smtClean="0"/>
              <a:pPr>
                <a:defRPr/>
              </a:pPr>
              <a:t>5</a:t>
            </a:fld>
            <a:endParaRPr lang="pl-PL"/>
          </a:p>
        </p:txBody>
      </p:sp>
      <p:graphicFrame>
        <p:nvGraphicFramePr>
          <p:cNvPr id="2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74049828"/>
              </p:ext>
            </p:extLst>
          </p:nvPr>
        </p:nvGraphicFramePr>
        <p:xfrm>
          <a:off x="1200150" y="3609975"/>
          <a:ext cx="7739063" cy="1206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254" name="Equation" r:id="rId3" imgW="3911400" imgH="609480" progId="Equation.3">
                  <p:embed/>
                </p:oleObj>
              </mc:Choice>
              <mc:Fallback>
                <p:oleObj name="Equation" r:id="rId3" imgW="3911400" imgH="609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00150" y="3609975"/>
                        <a:ext cx="7739063" cy="1206500"/>
                      </a:xfrm>
                      <a:prstGeom prst="rect">
                        <a:avLst/>
                      </a:prstGeom>
                      <a:solidFill>
                        <a:srgbClr val="FFCC0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2727978"/>
              </p:ext>
            </p:extLst>
          </p:nvPr>
        </p:nvGraphicFramePr>
        <p:xfrm>
          <a:off x="2325390" y="3157538"/>
          <a:ext cx="616545" cy="3438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255" name="Równanie" r:id="rId5" imgW="317160" imgH="177480" progId="Equation.3">
                  <p:embed/>
                </p:oleObj>
              </mc:Choice>
              <mc:Fallback>
                <p:oleObj name="Równanie" r:id="rId5" imgW="31716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25390" y="3157538"/>
                        <a:ext cx="616545" cy="34386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6" name="Group 24"/>
          <p:cNvGrpSpPr>
            <a:grpSpLocks/>
          </p:cNvGrpSpPr>
          <p:nvPr/>
        </p:nvGrpSpPr>
        <p:grpSpPr bwMode="auto">
          <a:xfrm>
            <a:off x="1090613" y="965200"/>
            <a:ext cx="4192588" cy="2162175"/>
            <a:chOff x="687" y="645"/>
            <a:chExt cx="2641" cy="1362"/>
          </a:xfrm>
        </p:grpSpPr>
        <p:sp>
          <p:nvSpPr>
            <p:cNvPr id="27" name="Line 8"/>
            <p:cNvSpPr>
              <a:spLocks noChangeShapeType="1"/>
            </p:cNvSpPr>
            <p:nvPr/>
          </p:nvSpPr>
          <p:spPr bwMode="auto">
            <a:xfrm flipV="1">
              <a:off x="921" y="645"/>
              <a:ext cx="0" cy="136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" name="Line 9"/>
            <p:cNvSpPr>
              <a:spLocks noChangeShapeType="1"/>
            </p:cNvSpPr>
            <p:nvPr/>
          </p:nvSpPr>
          <p:spPr bwMode="auto">
            <a:xfrm>
              <a:off x="921" y="2007"/>
              <a:ext cx="198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687" y="840"/>
              <a:ext cx="2406" cy="654"/>
            </a:xfrm>
            <a:custGeom>
              <a:avLst/>
              <a:gdLst>
                <a:gd name="T0" fmla="*/ 0 w 2406"/>
                <a:gd name="T1" fmla="*/ 651 h 654"/>
                <a:gd name="T2" fmla="*/ 768 w 2406"/>
                <a:gd name="T3" fmla="*/ 3 h 654"/>
                <a:gd name="T4" fmla="*/ 1572 w 2406"/>
                <a:gd name="T5" fmla="*/ 633 h 654"/>
                <a:gd name="T6" fmla="*/ 2406 w 2406"/>
                <a:gd name="T7" fmla="*/ 129 h 6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06"/>
                <a:gd name="T13" fmla="*/ 0 h 654"/>
                <a:gd name="T14" fmla="*/ 2406 w 2406"/>
                <a:gd name="T15" fmla="*/ 654 h 6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06" h="654">
                  <a:moveTo>
                    <a:pt x="0" y="651"/>
                  </a:moveTo>
                  <a:cubicBezTo>
                    <a:pt x="253" y="328"/>
                    <a:pt x="506" y="6"/>
                    <a:pt x="768" y="3"/>
                  </a:cubicBezTo>
                  <a:cubicBezTo>
                    <a:pt x="1030" y="0"/>
                    <a:pt x="1299" y="612"/>
                    <a:pt x="1572" y="633"/>
                  </a:cubicBezTo>
                  <a:cubicBezTo>
                    <a:pt x="1845" y="654"/>
                    <a:pt x="2125" y="391"/>
                    <a:pt x="2406" y="129"/>
                  </a:cubicBezTo>
                </a:path>
              </a:pathLst>
            </a:custGeom>
            <a:noFill/>
            <a:ln w="38100" cmpd="sng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30" name="Object 1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49151953"/>
                </p:ext>
              </p:extLst>
            </p:nvPr>
          </p:nvGraphicFramePr>
          <p:xfrm>
            <a:off x="2901" y="1232"/>
            <a:ext cx="427" cy="34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4256" name="Equation" r:id="rId7" imgW="266400" imgH="215640" progId="Equation.3">
                    <p:embed/>
                  </p:oleObj>
                </mc:Choice>
                <mc:Fallback>
                  <p:oleObj name="Equation" r:id="rId7" imgW="26640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01" y="1232"/>
                          <a:ext cx="427" cy="346"/>
                        </a:xfrm>
                        <a:prstGeom prst="rect">
                          <a:avLst/>
                        </a:prstGeom>
                        <a:noFill/>
                        <a:ln w="38100">
                          <a:solidFill>
                            <a:srgbClr val="FF0000"/>
                          </a:solidFill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1" name="Object 12"/>
            <p:cNvGraphicFramePr>
              <a:graphicFrameLocks noChangeAspect="1"/>
            </p:cNvGraphicFramePr>
            <p:nvPr/>
          </p:nvGraphicFramePr>
          <p:xfrm>
            <a:off x="2863" y="1720"/>
            <a:ext cx="143" cy="2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4257" name="Równanie" r:id="rId9" imgW="88560" imgH="152280" progId="Equation.3">
                    <p:embed/>
                  </p:oleObj>
                </mc:Choice>
                <mc:Fallback>
                  <p:oleObj name="Równanie" r:id="rId9" imgW="88560" imgH="1522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63" y="1720"/>
                          <a:ext cx="143" cy="24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2" name="Line 13"/>
            <p:cNvSpPr>
              <a:spLocks noChangeShapeType="1"/>
            </p:cNvSpPr>
            <p:nvPr/>
          </p:nvSpPr>
          <p:spPr bwMode="auto">
            <a:xfrm flipV="1">
              <a:off x="1659" y="939"/>
              <a:ext cx="0" cy="1068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33" name="Object 1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17184180"/>
                </p:ext>
              </p:extLst>
            </p:nvPr>
          </p:nvGraphicFramePr>
          <p:xfrm>
            <a:off x="1939" y="763"/>
            <a:ext cx="468" cy="34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4258" name="Equation" r:id="rId11" imgW="291960" imgH="215640" progId="Equation.3">
                    <p:embed/>
                  </p:oleObj>
                </mc:Choice>
                <mc:Fallback>
                  <p:oleObj name="Equation" r:id="rId11" imgW="29196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39" y="763"/>
                          <a:ext cx="468" cy="346"/>
                        </a:xfrm>
                        <a:prstGeom prst="rect">
                          <a:avLst/>
                        </a:prstGeom>
                        <a:noFill/>
                        <a:ln w="38100">
                          <a:solidFill>
                            <a:schemeClr val="accent1"/>
                          </a:solidFill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4" name="Freeform 16"/>
            <p:cNvSpPr>
              <a:spLocks/>
            </p:cNvSpPr>
            <p:nvPr/>
          </p:nvSpPr>
          <p:spPr bwMode="auto">
            <a:xfrm>
              <a:off x="1410" y="1362"/>
              <a:ext cx="498" cy="636"/>
            </a:xfrm>
            <a:custGeom>
              <a:avLst/>
              <a:gdLst>
                <a:gd name="T0" fmla="*/ 0 w 498"/>
                <a:gd name="T1" fmla="*/ 290 h 774"/>
                <a:gd name="T2" fmla="*/ 0 w 498"/>
                <a:gd name="T3" fmla="*/ 0 h 774"/>
                <a:gd name="T4" fmla="*/ 498 w 498"/>
                <a:gd name="T5" fmla="*/ 0 h 774"/>
                <a:gd name="T6" fmla="*/ 498 w 498"/>
                <a:gd name="T7" fmla="*/ 290 h 77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98"/>
                <a:gd name="T13" fmla="*/ 0 h 774"/>
                <a:gd name="T14" fmla="*/ 498 w 498"/>
                <a:gd name="T15" fmla="*/ 774 h 77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98" h="774">
                  <a:moveTo>
                    <a:pt x="0" y="774"/>
                  </a:moveTo>
                  <a:lnTo>
                    <a:pt x="0" y="0"/>
                  </a:lnTo>
                  <a:lnTo>
                    <a:pt x="498" y="0"/>
                  </a:lnTo>
                  <a:lnTo>
                    <a:pt x="498" y="774"/>
                  </a:lnTo>
                </a:path>
              </a:pathLst>
            </a:custGeom>
            <a:noFill/>
            <a:ln w="38100" cap="flat" cmpd="sng">
              <a:solidFill>
                <a:srgbClr val="0066FF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35" name="Object 1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90171200"/>
                </p:ext>
              </p:extLst>
            </p:nvPr>
          </p:nvGraphicFramePr>
          <p:xfrm>
            <a:off x="1983" y="1772"/>
            <a:ext cx="381" cy="21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4259" name="Równanie" r:id="rId13" imgW="380880" imgH="215640" progId="Equation.3">
                    <p:embed/>
                  </p:oleObj>
                </mc:Choice>
                <mc:Fallback>
                  <p:oleObj name="Równanie" r:id="rId13" imgW="38088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83" y="1772"/>
                          <a:ext cx="381" cy="216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6" name="Object 1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64488967"/>
                </p:ext>
              </p:extLst>
            </p:nvPr>
          </p:nvGraphicFramePr>
          <p:xfrm>
            <a:off x="967" y="1769"/>
            <a:ext cx="374" cy="21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4260" name="Równanie" r:id="rId15" imgW="368280" imgH="215640" progId="Equation.3">
                    <p:embed/>
                  </p:oleObj>
                </mc:Choice>
                <mc:Fallback>
                  <p:oleObj name="Równanie" r:id="rId15" imgW="36828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67" y="1769"/>
                          <a:ext cx="374" cy="219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7" name="Object 1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41516576"/>
                </p:ext>
              </p:extLst>
            </p:nvPr>
          </p:nvGraphicFramePr>
          <p:xfrm>
            <a:off x="1339" y="1072"/>
            <a:ext cx="299" cy="28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4261" name="Równanie" r:id="rId17" imgW="228600" imgH="215640" progId="Equation.3">
                    <p:embed/>
                  </p:oleObj>
                </mc:Choice>
                <mc:Fallback>
                  <p:oleObj name="Równanie" r:id="rId17" imgW="22860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39" y="1072"/>
                          <a:ext cx="299" cy="281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8" name="Rectangle 25"/>
          <p:cNvSpPr>
            <a:spLocks noChangeArrowheads="1"/>
          </p:cNvSpPr>
          <p:nvPr/>
        </p:nvSpPr>
        <p:spPr bwMode="auto">
          <a:xfrm>
            <a:off x="4531499" y="108570"/>
            <a:ext cx="4600178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200" b="1" dirty="0" smtClean="0">
                <a:solidFill>
                  <a:schemeClr val="bg2"/>
                </a:solidFill>
              </a:rPr>
              <a:t>Dirac delta -</a:t>
            </a:r>
          </a:p>
          <a:p>
            <a:r>
              <a:rPr kumimoji="1" lang="pl-PL" sz="3200" b="1" dirty="0" err="1">
                <a:solidFill>
                  <a:schemeClr val="bg2"/>
                </a:solidFill>
              </a:rPr>
              <a:t>s</a:t>
            </a:r>
            <a:r>
              <a:rPr kumimoji="1" lang="pl-PL" sz="3200" b="1" dirty="0" err="1" smtClean="0">
                <a:solidFill>
                  <a:schemeClr val="bg2"/>
                </a:solidFill>
              </a:rPr>
              <a:t>ampling</a:t>
            </a:r>
            <a:r>
              <a:rPr kumimoji="1" lang="pl-PL" sz="3200" b="1" dirty="0" smtClean="0">
                <a:solidFill>
                  <a:schemeClr val="bg2"/>
                </a:solidFill>
              </a:rPr>
              <a:t> </a:t>
            </a:r>
            <a:r>
              <a:rPr kumimoji="1" lang="pl-PL" sz="3200" b="1" dirty="0" err="1" smtClean="0">
                <a:solidFill>
                  <a:schemeClr val="bg2"/>
                </a:solidFill>
              </a:rPr>
              <a:t>property</a:t>
            </a:r>
            <a:endParaRPr kumimoji="1" lang="pl-PL" sz="4400" b="1" dirty="0">
              <a:solidFill>
                <a:schemeClr val="tx2"/>
              </a:solidFill>
            </a:endParaRPr>
          </a:p>
        </p:txBody>
      </p:sp>
      <p:grpSp>
        <p:nvGrpSpPr>
          <p:cNvPr id="39" name="Grupa 38"/>
          <p:cNvGrpSpPr/>
          <p:nvPr/>
        </p:nvGrpSpPr>
        <p:grpSpPr>
          <a:xfrm>
            <a:off x="1123950" y="4867275"/>
            <a:ext cx="7904163" cy="1979613"/>
            <a:chOff x="1123950" y="4867275"/>
            <a:chExt cx="7904163" cy="1979613"/>
          </a:xfrm>
        </p:grpSpPr>
        <p:graphicFrame>
          <p:nvGraphicFramePr>
            <p:cNvPr id="40" name="Object 2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96765718"/>
                </p:ext>
              </p:extLst>
            </p:nvPr>
          </p:nvGraphicFramePr>
          <p:xfrm>
            <a:off x="1374775" y="6145213"/>
            <a:ext cx="1816100" cy="7016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4262" name="Equation" r:id="rId19" imgW="1117440" imgH="431640" progId="Equation.3">
                    <p:embed/>
                  </p:oleObj>
                </mc:Choice>
                <mc:Fallback>
                  <p:oleObj name="Equation" r:id="rId19" imgW="1117440" imgH="431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74775" y="6145213"/>
                          <a:ext cx="1816100" cy="701675"/>
                        </a:xfrm>
                        <a:prstGeom prst="rect">
                          <a:avLst/>
                        </a:prstGeom>
                        <a:solidFill>
                          <a:srgbClr val="FF99FF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1" name="Object 2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070682133"/>
                </p:ext>
              </p:extLst>
            </p:nvPr>
          </p:nvGraphicFramePr>
          <p:xfrm>
            <a:off x="3813175" y="4867275"/>
            <a:ext cx="5214938" cy="16859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4263" name="Equation" r:id="rId21" imgW="2514600" imgH="812520" progId="Equation.3">
                    <p:embed/>
                  </p:oleObj>
                </mc:Choice>
                <mc:Fallback>
                  <p:oleObj name="Equation" r:id="rId21" imgW="2514600" imgH="81252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2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13175" y="4867275"/>
                          <a:ext cx="5214938" cy="1685925"/>
                        </a:xfrm>
                        <a:prstGeom prst="rect">
                          <a:avLst/>
                        </a:prstGeom>
                        <a:solidFill>
                          <a:srgbClr val="66FF66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2" name="pole tekstowe 41"/>
            <p:cNvSpPr txBox="1">
              <a:spLocks noChangeArrowheads="1"/>
            </p:cNvSpPr>
            <p:nvPr/>
          </p:nvSpPr>
          <p:spPr bwMode="auto">
            <a:xfrm>
              <a:off x="1123950" y="5013176"/>
              <a:ext cx="257718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dirty="0" err="1" smtClean="0"/>
                <a:t>Difference</a:t>
              </a:r>
              <a:r>
                <a:rPr lang="pl-PL" dirty="0" smtClean="0"/>
                <a:t> </a:t>
              </a:r>
              <a:r>
                <a:rPr lang="pl-PL" dirty="0" err="1" smtClean="0"/>
                <a:t>quotient</a:t>
              </a:r>
              <a:endParaRPr lang="pl-PL" dirty="0"/>
            </a:p>
          </p:txBody>
        </p:sp>
        <p:cxnSp>
          <p:nvCxnSpPr>
            <p:cNvPr id="43" name="Kształt 21"/>
            <p:cNvCxnSpPr>
              <a:cxnSpLocks noChangeShapeType="1"/>
              <a:stCxn id="42" idx="2"/>
            </p:cNvCxnSpPr>
            <p:nvPr/>
          </p:nvCxnSpPr>
          <p:spPr bwMode="auto">
            <a:xfrm rot="16200000" flipH="1">
              <a:off x="2774760" y="5112620"/>
              <a:ext cx="690464" cy="1414905"/>
            </a:xfrm>
            <a:prstGeom prst="curvedConnector2">
              <a:avLst/>
            </a:prstGeom>
            <a:noFill/>
            <a:ln w="38100" algn="ctr">
              <a:solidFill>
                <a:schemeClr val="tx1"/>
              </a:solidFill>
              <a:prstDash val="dash"/>
              <a:round/>
              <a:headEnd/>
              <a:tailEnd type="arrow" w="med" len="med"/>
            </a:ln>
          </p:spPr>
        </p:cxnSp>
      </p:grpSp>
      <p:graphicFrame>
        <p:nvGraphicFramePr>
          <p:cNvPr id="44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7649851"/>
              </p:ext>
            </p:extLst>
          </p:nvPr>
        </p:nvGraphicFramePr>
        <p:xfrm>
          <a:off x="5554663" y="1822450"/>
          <a:ext cx="3201987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264" name="Equation" r:id="rId23" imgW="1206360" imgH="330120" progId="Equation.3">
                  <p:embed/>
                </p:oleObj>
              </mc:Choice>
              <mc:Fallback>
                <p:oleObj name="Equation" r:id="rId23" imgW="1206360" imgH="3301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54663" y="1822450"/>
                        <a:ext cx="3201987" cy="876300"/>
                      </a:xfrm>
                      <a:prstGeom prst="rect">
                        <a:avLst/>
                      </a:prstGeom>
                      <a:solidFill>
                        <a:schemeClr val="folHlink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" name="Obiekt 4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1900676"/>
              </p:ext>
            </p:extLst>
          </p:nvPr>
        </p:nvGraphicFramePr>
        <p:xfrm>
          <a:off x="1658938" y="446088"/>
          <a:ext cx="1039812" cy="896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265" name="Equation" r:id="rId25" imgW="457200" imgH="393480" progId="Equation.3">
                  <p:embed/>
                </p:oleObj>
              </mc:Choice>
              <mc:Fallback>
                <p:oleObj name="Equation" r:id="rId25" imgW="45720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1658938" y="446088"/>
                        <a:ext cx="1039812" cy="896937"/>
                      </a:xfrm>
                      <a:prstGeom prst="rect">
                        <a:avLst/>
                      </a:prstGeom>
                      <a:ln w="38100">
                        <a:solidFill>
                          <a:schemeClr val="accent1"/>
                        </a:solidFill>
                        <a:prstDash val="sysDot"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84564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5"/>
          <p:cNvSpPr>
            <a:spLocks noChangeArrowheads="1"/>
          </p:cNvSpPr>
          <p:nvPr/>
        </p:nvSpPr>
        <p:spPr bwMode="auto">
          <a:xfrm>
            <a:off x="1243013" y="269875"/>
            <a:ext cx="77724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200" b="1" dirty="0">
                <a:solidFill>
                  <a:srgbClr val="006600"/>
                </a:solidFill>
                <a:latin typeface="+mn-lt"/>
              </a:rPr>
              <a:t>Dirac delta </a:t>
            </a:r>
            <a:r>
              <a:rPr kumimoji="1" lang="pl-PL" sz="3200" b="1" dirty="0" smtClean="0">
                <a:solidFill>
                  <a:srgbClr val="006600"/>
                </a:solidFill>
                <a:latin typeface="+mn-lt"/>
              </a:rPr>
              <a:t>(</a:t>
            </a:r>
            <a:r>
              <a:rPr kumimoji="1" lang="pl-PL" sz="3200" b="1" dirty="0" err="1" smtClean="0">
                <a:solidFill>
                  <a:srgbClr val="006600"/>
                </a:solidFill>
                <a:latin typeface="+mn-lt"/>
              </a:rPr>
              <a:t>other</a:t>
            </a:r>
            <a:r>
              <a:rPr kumimoji="1" lang="pl-PL" sz="3200" b="1" dirty="0" smtClean="0">
                <a:solidFill>
                  <a:srgbClr val="006600"/>
                </a:solidFill>
                <a:latin typeface="+mn-lt"/>
              </a:rPr>
              <a:t> </a:t>
            </a:r>
            <a:r>
              <a:rPr kumimoji="1" lang="pl-PL" sz="3200" b="1" dirty="0" err="1" smtClean="0">
                <a:solidFill>
                  <a:srgbClr val="006600"/>
                </a:solidFill>
                <a:latin typeface="+mn-lt"/>
              </a:rPr>
              <a:t>pulse</a:t>
            </a:r>
            <a:r>
              <a:rPr kumimoji="1" lang="pl-PL" sz="3200" b="1" dirty="0" smtClean="0">
                <a:solidFill>
                  <a:srgbClr val="006600"/>
                </a:solidFill>
                <a:latin typeface="+mn-lt"/>
              </a:rPr>
              <a:t> </a:t>
            </a:r>
            <a:r>
              <a:rPr kumimoji="1" lang="pl-PL" sz="3200" b="1" dirty="0" err="1" smtClean="0">
                <a:solidFill>
                  <a:srgbClr val="006600"/>
                </a:solidFill>
                <a:latin typeface="+mn-lt"/>
              </a:rPr>
              <a:t>sequences</a:t>
            </a:r>
            <a:r>
              <a:rPr kumimoji="1" lang="pl-PL" sz="3200" b="1" dirty="0" smtClean="0">
                <a:solidFill>
                  <a:srgbClr val="006600"/>
                </a:solidFill>
                <a:latin typeface="+mn-lt"/>
              </a:rPr>
              <a:t>)</a:t>
            </a:r>
            <a:endParaRPr kumimoji="1" lang="pl-PL" sz="4400" b="1" dirty="0">
              <a:solidFill>
                <a:srgbClr val="006600"/>
              </a:solidFill>
              <a:latin typeface="+mn-lt"/>
            </a:endParaRPr>
          </a:p>
        </p:txBody>
      </p:sp>
      <p:sp>
        <p:nvSpPr>
          <p:cNvPr id="3" name="Text Box 26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4" name="Grupa 3"/>
          <p:cNvGrpSpPr/>
          <p:nvPr/>
        </p:nvGrpSpPr>
        <p:grpSpPr>
          <a:xfrm>
            <a:off x="795958" y="1916832"/>
            <a:ext cx="8034910" cy="4392488"/>
            <a:chOff x="2959502" y="744612"/>
            <a:chExt cx="6120595" cy="2914898"/>
          </a:xfrm>
        </p:grpSpPr>
        <p:pic>
          <p:nvPicPr>
            <p:cNvPr id="5" name="Obraz 4" descr="untitled.eps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959502" y="744612"/>
              <a:ext cx="6120595" cy="2914898"/>
            </a:xfrm>
            <a:prstGeom prst="rect">
              <a:avLst/>
            </a:prstGeom>
          </p:spPr>
        </p:pic>
        <p:graphicFrame>
          <p:nvGraphicFramePr>
            <p:cNvPr id="6" name="Obiekt 5"/>
            <p:cNvGraphicFramePr>
              <a:graphicFrameLocks noChangeAspect="1"/>
            </p:cNvGraphicFramePr>
            <p:nvPr/>
          </p:nvGraphicFramePr>
          <p:xfrm>
            <a:off x="6560261" y="1340405"/>
            <a:ext cx="1280626" cy="48460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2174" name="Równanie" r:id="rId4" imgW="571320" imgH="215640" progId="Equation.3">
                    <p:embed/>
                  </p:oleObj>
                </mc:Choice>
                <mc:Fallback>
                  <p:oleObj name="Równanie" r:id="rId4" imgW="571320" imgH="215640" progId="Equation.3">
                    <p:embed/>
                    <p:pic>
                      <p:nvPicPr>
                        <p:cNvPr id="0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560261" y="1340405"/>
                          <a:ext cx="1280626" cy="48460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7" name="Grupa 6"/>
          <p:cNvGrpSpPr/>
          <p:nvPr/>
        </p:nvGrpSpPr>
        <p:grpSpPr>
          <a:xfrm>
            <a:off x="1003226" y="822488"/>
            <a:ext cx="2752117" cy="3985394"/>
            <a:chOff x="3435685" y="1988840"/>
            <a:chExt cx="2752117" cy="3985394"/>
          </a:xfrm>
        </p:grpSpPr>
        <p:sp>
          <p:nvSpPr>
            <p:cNvPr id="8" name="Prostokąt 7"/>
            <p:cNvSpPr/>
            <p:nvPr/>
          </p:nvSpPr>
          <p:spPr bwMode="auto">
            <a:xfrm>
              <a:off x="3435685" y="1988840"/>
              <a:ext cx="2752117" cy="398539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grpSp>
          <p:nvGrpSpPr>
            <p:cNvPr id="9" name="Grupa 1"/>
            <p:cNvGrpSpPr/>
            <p:nvPr/>
          </p:nvGrpSpPr>
          <p:grpSpPr>
            <a:xfrm>
              <a:off x="3435685" y="2075334"/>
              <a:ext cx="2623914" cy="3898900"/>
              <a:chOff x="1372022" y="946150"/>
              <a:chExt cx="2623914" cy="3898900"/>
            </a:xfrm>
            <a:noFill/>
          </p:grpSpPr>
          <p:grpSp>
            <p:nvGrpSpPr>
              <p:cNvPr id="10" name="Grupa 34"/>
              <p:cNvGrpSpPr/>
              <p:nvPr/>
            </p:nvGrpSpPr>
            <p:grpSpPr>
              <a:xfrm>
                <a:off x="1691680" y="946150"/>
                <a:ext cx="2304256" cy="3898900"/>
                <a:chOff x="1691680" y="946150"/>
                <a:chExt cx="2304256" cy="3898900"/>
              </a:xfrm>
              <a:grpFill/>
            </p:grpSpPr>
            <p:cxnSp>
              <p:nvCxnSpPr>
                <p:cNvPr id="12" name="Łącznik prosty ze strzałką 4"/>
                <p:cNvCxnSpPr/>
                <p:nvPr/>
              </p:nvCxnSpPr>
              <p:spPr bwMode="auto">
                <a:xfrm>
                  <a:off x="1691680" y="4149080"/>
                  <a:ext cx="2304256" cy="0"/>
                </a:xfrm>
                <a:prstGeom prst="straightConnector1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  <p:sp>
              <p:nvSpPr>
                <p:cNvPr id="13" name="Trójkąt równoramienny 12"/>
                <p:cNvSpPr/>
                <p:nvPr/>
              </p:nvSpPr>
              <p:spPr bwMode="auto">
                <a:xfrm>
                  <a:off x="2411760" y="3429000"/>
                  <a:ext cx="720080" cy="720080"/>
                </a:xfrm>
                <a:prstGeom prst="triangle">
                  <a:avLst/>
                </a:prstGeom>
                <a:grpFill/>
                <a:ln w="25400" cap="flat" cmpd="sng" algn="ctr">
                  <a:solidFill>
                    <a:srgbClr val="0000CC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14" name="Trójkąt równoramienny 13"/>
                <p:cNvSpPr/>
                <p:nvPr/>
              </p:nvSpPr>
              <p:spPr bwMode="auto">
                <a:xfrm>
                  <a:off x="2555776" y="2708920"/>
                  <a:ext cx="432048" cy="1440160"/>
                </a:xfrm>
                <a:prstGeom prst="triangle">
                  <a:avLst/>
                </a:prstGeom>
                <a:grpFill/>
                <a:ln w="25400" cap="flat" cmpd="sng" algn="ctr">
                  <a:solidFill>
                    <a:srgbClr val="0066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15" name="Trójkąt równoramienny 14"/>
                <p:cNvSpPr/>
                <p:nvPr/>
              </p:nvSpPr>
              <p:spPr bwMode="auto">
                <a:xfrm>
                  <a:off x="2699792" y="946150"/>
                  <a:ext cx="144016" cy="3202930"/>
                </a:xfrm>
                <a:prstGeom prst="triangle">
                  <a:avLst/>
                </a:prstGeom>
                <a:grpFill/>
                <a:ln w="38100" cap="flat" cmpd="sng" algn="ctr">
                  <a:solidFill>
                    <a:srgbClr val="C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cxnSp>
              <p:nvCxnSpPr>
                <p:cNvPr id="16" name="Łącznik prosty ze strzałką 15"/>
                <p:cNvCxnSpPr/>
                <p:nvPr/>
              </p:nvCxnSpPr>
              <p:spPr bwMode="auto">
                <a:xfrm>
                  <a:off x="2411760" y="4509120"/>
                  <a:ext cx="720080" cy="0"/>
                </a:xfrm>
                <a:prstGeom prst="straightConnector1">
                  <a:avLst/>
                </a:prstGeom>
                <a:grp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arrow" w="med" len="med"/>
                  <a:tailEnd type="arrow"/>
                </a:ln>
                <a:effectLst/>
              </p:spPr>
            </p:cxnSp>
            <p:graphicFrame>
              <p:nvGraphicFramePr>
                <p:cNvPr id="17" name="Obiekt 16"/>
                <p:cNvGraphicFramePr>
                  <a:graphicFrameLocks noChangeAspect="1"/>
                </p:cNvGraphicFramePr>
                <p:nvPr/>
              </p:nvGraphicFramePr>
              <p:xfrm>
                <a:off x="2638425" y="4548188"/>
                <a:ext cx="268288" cy="296862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22175" name="Równanie" r:id="rId6" imgW="126720" imgH="139680" progId="Equation.3">
                        <p:embed/>
                      </p:oleObj>
                    </mc:Choice>
                    <mc:Fallback>
                      <p:oleObj name="Równanie" r:id="rId6" imgW="126720" imgH="139680" progId="Equation.3">
                        <p:embed/>
                        <p:pic>
                          <p:nvPicPr>
                            <p:cNvPr id="0" name="Picture 3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2638425" y="4548188"/>
                              <a:ext cx="268288" cy="296862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cxnSp>
              <p:nvCxnSpPr>
                <p:cNvPr id="18" name="Łącznik prosty ze strzałką 17"/>
                <p:cNvCxnSpPr/>
                <p:nvPr/>
              </p:nvCxnSpPr>
              <p:spPr bwMode="auto">
                <a:xfrm>
                  <a:off x="3419872" y="3429000"/>
                  <a:ext cx="0" cy="720080"/>
                </a:xfrm>
                <a:prstGeom prst="straightConnector1">
                  <a:avLst/>
                </a:prstGeom>
                <a:grp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arrow" w="med" len="med"/>
                  <a:tailEnd type="arrow"/>
                </a:ln>
                <a:effectLst/>
              </p:spPr>
            </p:cxnSp>
            <p:graphicFrame>
              <p:nvGraphicFramePr>
                <p:cNvPr id="19" name="Object 13"/>
                <p:cNvGraphicFramePr>
                  <a:graphicFrameLocks noChangeAspect="1"/>
                </p:cNvGraphicFramePr>
                <p:nvPr/>
              </p:nvGraphicFramePr>
              <p:xfrm>
                <a:off x="3432374" y="3573016"/>
                <a:ext cx="563562" cy="458788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22176" name="Równanie" r:id="rId8" imgW="266400" imgH="215640" progId="Equation.3">
                        <p:embed/>
                      </p:oleObj>
                    </mc:Choice>
                    <mc:Fallback>
                      <p:oleObj name="Równanie" r:id="rId8" imgW="266400" imgH="215640" progId="Equation.3">
                        <p:embed/>
                        <p:pic>
                          <p:nvPicPr>
                            <p:cNvPr id="0" name="Picture 4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9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432374" y="3573016"/>
                              <a:ext cx="563562" cy="458788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graphicFrame>
            <p:nvGraphicFramePr>
              <p:cNvPr id="11" name="Obiekt 3"/>
              <p:cNvGraphicFramePr>
                <a:graphicFrameLocks noChangeAspect="1"/>
              </p:cNvGraphicFramePr>
              <p:nvPr/>
            </p:nvGraphicFramePr>
            <p:xfrm>
              <a:off x="1372022" y="2435746"/>
              <a:ext cx="1183754" cy="54634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22177" name="Równanie" r:id="rId10" imgW="495000" imgH="228600" progId="Equation.3">
                      <p:embed/>
                    </p:oleObj>
                  </mc:Choice>
                  <mc:Fallback>
                    <p:oleObj name="Równanie" r:id="rId10" imgW="495000" imgH="228600" progId="Equation.3">
                      <p:embed/>
                      <p:pic>
                        <p:nvPicPr>
                          <p:cNvPr id="0" name="Picture 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372022" y="2435746"/>
                            <a:ext cx="1183754" cy="54634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sp>
        <p:nvSpPr>
          <p:cNvPr id="20" name="pole tekstowe 19"/>
          <p:cNvSpPr txBox="1"/>
          <p:nvPr/>
        </p:nvSpPr>
        <p:spPr>
          <a:xfrm>
            <a:off x="3051076" y="1196752"/>
            <a:ext cx="4269117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l-PL" b="1" dirty="0" err="1" smtClean="0">
                <a:latin typeface="+mn-lt"/>
              </a:rPr>
              <a:t>Sequence</a:t>
            </a:r>
            <a:r>
              <a:rPr lang="pl-PL" b="1" dirty="0" smtClean="0">
                <a:latin typeface="+mn-lt"/>
              </a:rPr>
              <a:t> of triangle </a:t>
            </a:r>
            <a:r>
              <a:rPr lang="pl-PL" b="1" dirty="0" err="1" smtClean="0">
                <a:latin typeface="+mn-lt"/>
              </a:rPr>
              <a:t>pulses</a:t>
            </a:r>
            <a:endParaRPr lang="pl-PL" b="1" dirty="0">
              <a:latin typeface="+mn-lt"/>
            </a:endParaRPr>
          </a:p>
        </p:txBody>
      </p:sp>
      <p:sp>
        <p:nvSpPr>
          <p:cNvPr id="21" name="pole tekstowe 20"/>
          <p:cNvSpPr txBox="1"/>
          <p:nvPr/>
        </p:nvSpPr>
        <p:spPr>
          <a:xfrm>
            <a:off x="1243013" y="6078487"/>
            <a:ext cx="45079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err="1" smtClean="0">
                <a:latin typeface="+mn-lt"/>
              </a:rPr>
              <a:t>Sequence</a:t>
            </a:r>
            <a:r>
              <a:rPr lang="pl-PL" b="1" dirty="0" smtClean="0">
                <a:latin typeface="+mn-lt"/>
              </a:rPr>
              <a:t> of </a:t>
            </a:r>
            <a:r>
              <a:rPr lang="pl-PL" b="1" dirty="0" err="1" smtClean="0">
                <a:latin typeface="+mn-lt"/>
              </a:rPr>
              <a:t>sampling</a:t>
            </a:r>
            <a:r>
              <a:rPr lang="pl-PL" b="1" dirty="0" smtClean="0">
                <a:latin typeface="+mn-lt"/>
              </a:rPr>
              <a:t> </a:t>
            </a:r>
            <a:r>
              <a:rPr lang="pl-PL" b="1" dirty="0" err="1" smtClean="0">
                <a:latin typeface="+mn-lt"/>
              </a:rPr>
              <a:t>pulses</a:t>
            </a:r>
            <a:endParaRPr lang="pl-PL" b="1" dirty="0">
              <a:latin typeface="+mn-lt"/>
            </a:endParaRPr>
          </a:p>
        </p:txBody>
      </p:sp>
      <p:sp>
        <p:nvSpPr>
          <p:cNvPr id="22" name="Symbol zastępczy numeru slajdu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69F42-FA15-47B6-A8A8-C595FCD6C4FD}" type="slidenum">
              <a:rPr lang="pl-PL" smtClean="0"/>
              <a:pPr>
                <a:defRPr/>
              </a:pPr>
              <a:t>6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5"/>
          <p:cNvSpPr>
            <a:spLocks noChangeArrowheads="1"/>
          </p:cNvSpPr>
          <p:nvPr/>
        </p:nvSpPr>
        <p:spPr bwMode="auto">
          <a:xfrm>
            <a:off x="1243013" y="269875"/>
            <a:ext cx="77724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200" b="1" dirty="0">
                <a:solidFill>
                  <a:srgbClr val="006600"/>
                </a:solidFill>
                <a:latin typeface="+mn-lt"/>
              </a:rPr>
              <a:t>Dirac delta </a:t>
            </a:r>
            <a:r>
              <a:rPr kumimoji="1" lang="pl-PL" sz="3200" b="1" dirty="0" smtClean="0">
                <a:solidFill>
                  <a:srgbClr val="006600"/>
                </a:solidFill>
                <a:latin typeface="+mn-lt"/>
              </a:rPr>
              <a:t>(</a:t>
            </a:r>
            <a:r>
              <a:rPr kumimoji="1" lang="pl-PL" sz="3200" b="1" dirty="0" err="1" smtClean="0">
                <a:solidFill>
                  <a:srgbClr val="006600"/>
                </a:solidFill>
                <a:latin typeface="+mn-lt"/>
              </a:rPr>
              <a:t>other</a:t>
            </a:r>
            <a:r>
              <a:rPr kumimoji="1" lang="pl-PL" sz="3200" b="1" dirty="0" smtClean="0">
                <a:solidFill>
                  <a:srgbClr val="006600"/>
                </a:solidFill>
                <a:latin typeface="+mn-lt"/>
              </a:rPr>
              <a:t> </a:t>
            </a:r>
            <a:r>
              <a:rPr kumimoji="1" lang="pl-PL" sz="3200" b="1" dirty="0" err="1" smtClean="0">
                <a:solidFill>
                  <a:srgbClr val="006600"/>
                </a:solidFill>
                <a:latin typeface="+mn-lt"/>
              </a:rPr>
              <a:t>pulse</a:t>
            </a:r>
            <a:r>
              <a:rPr kumimoji="1" lang="pl-PL" sz="3200" b="1" dirty="0" smtClean="0">
                <a:solidFill>
                  <a:srgbClr val="006600"/>
                </a:solidFill>
                <a:latin typeface="+mn-lt"/>
              </a:rPr>
              <a:t> </a:t>
            </a:r>
            <a:r>
              <a:rPr kumimoji="1" lang="pl-PL" sz="3200" b="1" dirty="0" err="1" smtClean="0">
                <a:solidFill>
                  <a:srgbClr val="006600"/>
                </a:solidFill>
                <a:latin typeface="+mn-lt"/>
              </a:rPr>
              <a:t>sequences</a:t>
            </a:r>
            <a:r>
              <a:rPr kumimoji="1" lang="pl-PL" sz="3200" b="1" dirty="0" smtClean="0">
                <a:solidFill>
                  <a:srgbClr val="006600"/>
                </a:solidFill>
                <a:latin typeface="+mn-lt"/>
              </a:rPr>
              <a:t>)</a:t>
            </a:r>
            <a:endParaRPr kumimoji="1" lang="pl-PL" sz="4400" b="1" dirty="0">
              <a:solidFill>
                <a:srgbClr val="006600"/>
              </a:solidFill>
              <a:latin typeface="+mn-lt"/>
            </a:endParaRPr>
          </a:p>
        </p:txBody>
      </p:sp>
      <p:sp>
        <p:nvSpPr>
          <p:cNvPr id="3" name="Text Box 26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4" name="Grupa 3"/>
          <p:cNvGrpSpPr/>
          <p:nvPr/>
        </p:nvGrpSpPr>
        <p:grpSpPr>
          <a:xfrm>
            <a:off x="723900" y="1200149"/>
            <a:ext cx="8420100" cy="3138190"/>
            <a:chOff x="369888" y="1200149"/>
            <a:chExt cx="8420100" cy="3138190"/>
          </a:xfrm>
        </p:grpSpPr>
        <p:pic>
          <p:nvPicPr>
            <p:cNvPr id="5" name="Obraz 4" descr="untitled_2.eps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69888" y="1200149"/>
              <a:ext cx="8420100" cy="2676525"/>
            </a:xfrm>
            <a:prstGeom prst="rect">
              <a:avLst/>
            </a:prstGeom>
          </p:spPr>
        </p:pic>
        <p:graphicFrame>
          <p:nvGraphicFramePr>
            <p:cNvPr id="6" name="Obiekt 5"/>
            <p:cNvGraphicFramePr>
              <a:graphicFrameLocks noChangeAspect="1"/>
            </p:cNvGraphicFramePr>
            <p:nvPr/>
          </p:nvGraphicFramePr>
          <p:xfrm>
            <a:off x="5411788" y="1844675"/>
            <a:ext cx="2316163" cy="9366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2961" name="Równanie" r:id="rId4" imgW="1193760" imgH="482400" progId="Equation.3">
                    <p:embed/>
                  </p:oleObj>
                </mc:Choice>
                <mc:Fallback>
                  <p:oleObj name="Równanie" r:id="rId4" imgW="1193760" imgH="482400" progId="Equation.3">
                    <p:embed/>
                    <p:pic>
                      <p:nvPicPr>
                        <p:cNvPr id="0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11788" y="1844675"/>
                          <a:ext cx="2316163" cy="9366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" name="pole tekstowe 6"/>
            <p:cNvSpPr txBox="1"/>
            <p:nvPr/>
          </p:nvSpPr>
          <p:spPr>
            <a:xfrm>
              <a:off x="2555776" y="3876674"/>
              <a:ext cx="45432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b="1" dirty="0" err="1" smtClean="0">
                  <a:latin typeface="+mn-lt"/>
                </a:rPr>
                <a:t>Sequence</a:t>
              </a:r>
              <a:r>
                <a:rPr lang="pl-PL" b="1" dirty="0" smtClean="0">
                  <a:latin typeface="+mn-lt"/>
                </a:rPr>
                <a:t> of </a:t>
              </a:r>
              <a:r>
                <a:rPr lang="pl-PL" b="1" dirty="0" err="1" smtClean="0">
                  <a:latin typeface="+mn-lt"/>
                </a:rPr>
                <a:t>Gaussian</a:t>
              </a:r>
              <a:r>
                <a:rPr lang="pl-PL" b="1" dirty="0" smtClean="0">
                  <a:latin typeface="+mn-lt"/>
                </a:rPr>
                <a:t> </a:t>
              </a:r>
              <a:r>
                <a:rPr lang="pl-PL" b="1" dirty="0" err="1" smtClean="0">
                  <a:latin typeface="+mn-lt"/>
                </a:rPr>
                <a:t>pulses</a:t>
              </a:r>
              <a:endParaRPr lang="pl-PL" b="1" dirty="0">
                <a:latin typeface="+mn-lt"/>
              </a:endParaRPr>
            </a:p>
          </p:txBody>
        </p:sp>
      </p:grpSp>
      <p:sp>
        <p:nvSpPr>
          <p:cNvPr id="8" name="pole tekstowe 7"/>
          <p:cNvSpPr txBox="1"/>
          <p:nvPr/>
        </p:nvSpPr>
        <p:spPr>
          <a:xfrm>
            <a:off x="1763688" y="4581128"/>
            <a:ext cx="6747360" cy="1569660"/>
          </a:xfrm>
          <a:prstGeom prst="rect">
            <a:avLst/>
          </a:prstGeom>
          <a:solidFill>
            <a:srgbClr val="CCFF99">
              <a:alpha val="50000"/>
            </a:srgbClr>
          </a:solidFill>
        </p:spPr>
        <p:txBody>
          <a:bodyPr wrap="none" rtlCol="0">
            <a:spAutoFit/>
          </a:bodyPr>
          <a:lstStyle/>
          <a:p>
            <a:r>
              <a:rPr lang="pl-PL" b="1" dirty="0" smtClean="0">
                <a:latin typeface="+mn-lt"/>
              </a:rPr>
              <a:t>Dirac delta can be </a:t>
            </a:r>
            <a:r>
              <a:rPr lang="pl-PL" b="1" dirty="0" err="1" smtClean="0">
                <a:latin typeface="+mn-lt"/>
              </a:rPr>
              <a:t>defined</a:t>
            </a:r>
            <a:r>
              <a:rPr lang="pl-PL" b="1" dirty="0" smtClean="0">
                <a:latin typeface="+mn-lt"/>
              </a:rPr>
              <a:t> </a:t>
            </a:r>
            <a:r>
              <a:rPr lang="pl-PL" b="1" dirty="0" err="1" smtClean="0">
                <a:latin typeface="+mn-lt"/>
              </a:rPr>
              <a:t>using</a:t>
            </a:r>
            <a:r>
              <a:rPr lang="pl-PL" b="1" dirty="0" smtClean="0">
                <a:latin typeface="+mn-lt"/>
              </a:rPr>
              <a:t/>
            </a:r>
            <a:br>
              <a:rPr lang="pl-PL" b="1" dirty="0" smtClean="0">
                <a:latin typeface="+mn-lt"/>
              </a:rPr>
            </a:br>
            <a:r>
              <a:rPr lang="pl-PL" b="1" dirty="0" smtClean="0">
                <a:latin typeface="+mn-lt"/>
              </a:rPr>
              <a:t>a </a:t>
            </a:r>
            <a:r>
              <a:rPr lang="pl-PL" b="1" dirty="0" err="1" smtClean="0">
                <a:latin typeface="+mn-lt"/>
              </a:rPr>
              <a:t>sequence</a:t>
            </a:r>
            <a:r>
              <a:rPr lang="pl-PL" b="1" dirty="0" smtClean="0">
                <a:latin typeface="+mn-lt"/>
              </a:rPr>
              <a:t> of </a:t>
            </a:r>
            <a:r>
              <a:rPr lang="pl-PL" b="1" dirty="0" err="1" smtClean="0">
                <a:latin typeface="+mn-lt"/>
              </a:rPr>
              <a:t>pulses</a:t>
            </a:r>
            <a:r>
              <a:rPr lang="pl-PL" b="1" dirty="0" smtClean="0">
                <a:latin typeface="+mn-lt"/>
              </a:rPr>
              <a:t> of </a:t>
            </a:r>
            <a:r>
              <a:rPr lang="pl-PL" b="1" dirty="0" err="1" smtClean="0">
                <a:latin typeface="+mn-lt"/>
              </a:rPr>
              <a:t>any</a:t>
            </a:r>
            <a:r>
              <a:rPr lang="pl-PL" b="1" dirty="0" smtClean="0">
                <a:latin typeface="+mn-lt"/>
              </a:rPr>
              <a:t> </a:t>
            </a:r>
            <a:r>
              <a:rPr lang="pl-PL" b="1" dirty="0" err="1" smtClean="0">
                <a:latin typeface="+mn-lt"/>
              </a:rPr>
              <a:t>shape</a:t>
            </a:r>
            <a:r>
              <a:rPr lang="pl-PL" b="1" dirty="0" smtClean="0">
                <a:latin typeface="+mn-lt"/>
              </a:rPr>
              <a:t> </a:t>
            </a:r>
            <a:r>
              <a:rPr lang="pl-PL" b="1" dirty="0" err="1" smtClean="0">
                <a:latin typeface="+mn-lt"/>
              </a:rPr>
              <a:t>provided</a:t>
            </a:r>
            <a:r>
              <a:rPr lang="pl-PL" b="1" dirty="0" smtClean="0">
                <a:latin typeface="+mn-lt"/>
              </a:rPr>
              <a:t>:</a:t>
            </a:r>
          </a:p>
          <a:p>
            <a:pPr>
              <a:buFontTx/>
              <a:buChar char="-"/>
            </a:pPr>
            <a:r>
              <a:rPr lang="pl-PL" b="1" dirty="0" smtClean="0">
                <a:latin typeface="+mn-lt"/>
              </a:rPr>
              <a:t> </a:t>
            </a:r>
            <a:r>
              <a:rPr lang="pl-PL" b="1" dirty="0" err="1" smtClean="0">
                <a:latin typeface="+mn-lt"/>
              </a:rPr>
              <a:t>pulse</a:t>
            </a:r>
            <a:r>
              <a:rPr lang="pl-PL" b="1" dirty="0" smtClean="0">
                <a:latin typeface="+mn-lt"/>
              </a:rPr>
              <a:t> </a:t>
            </a:r>
            <a:r>
              <a:rPr lang="pl-PL" b="1" dirty="0" err="1" smtClean="0">
                <a:latin typeface="+mn-lt"/>
              </a:rPr>
              <a:t>is</a:t>
            </a:r>
            <a:r>
              <a:rPr lang="pl-PL" b="1" dirty="0" smtClean="0">
                <a:latin typeface="+mn-lt"/>
              </a:rPr>
              <a:t> </a:t>
            </a:r>
            <a:r>
              <a:rPr lang="pl-PL" b="1" dirty="0" err="1" smtClean="0">
                <a:latin typeface="+mn-lt"/>
              </a:rPr>
              <a:t>getting</a:t>
            </a:r>
            <a:r>
              <a:rPr lang="pl-PL" b="1" dirty="0" smtClean="0">
                <a:latin typeface="+mn-lt"/>
              </a:rPr>
              <a:t> </a:t>
            </a:r>
            <a:r>
              <a:rPr lang="pl-PL" b="1" dirty="0" err="1" smtClean="0">
                <a:latin typeface="+mn-lt"/>
              </a:rPr>
              <a:t>higher</a:t>
            </a:r>
            <a:r>
              <a:rPr lang="pl-PL" b="1" dirty="0" smtClean="0">
                <a:latin typeface="+mn-lt"/>
              </a:rPr>
              <a:t> as </a:t>
            </a:r>
            <a:r>
              <a:rPr lang="pl-PL" b="1" dirty="0" err="1" smtClean="0">
                <a:latin typeface="+mn-lt"/>
              </a:rPr>
              <a:t>its</a:t>
            </a:r>
            <a:r>
              <a:rPr lang="pl-PL" b="1" dirty="0" smtClean="0">
                <a:latin typeface="+mn-lt"/>
              </a:rPr>
              <a:t> </a:t>
            </a:r>
            <a:r>
              <a:rPr lang="pl-PL" b="1" dirty="0" err="1" smtClean="0">
                <a:latin typeface="+mn-lt"/>
              </a:rPr>
              <a:t>width</a:t>
            </a:r>
            <a:r>
              <a:rPr lang="pl-PL" b="1" dirty="0" smtClean="0">
                <a:latin typeface="+mn-lt"/>
              </a:rPr>
              <a:t> </a:t>
            </a:r>
            <a:r>
              <a:rPr lang="el-GR" b="1" i="1" dirty="0" smtClean="0">
                <a:latin typeface="+mn-lt"/>
              </a:rPr>
              <a:t>ε</a:t>
            </a:r>
            <a:r>
              <a:rPr lang="el-GR" b="1" dirty="0" smtClean="0">
                <a:latin typeface="+mn-lt"/>
                <a:sym typeface="Symbol"/>
              </a:rPr>
              <a:t></a:t>
            </a:r>
            <a:r>
              <a:rPr lang="pl-PL" b="1" dirty="0" smtClean="0">
                <a:latin typeface="+mn-lt"/>
                <a:sym typeface="Symbol"/>
              </a:rPr>
              <a:t>,</a:t>
            </a:r>
            <a:endParaRPr lang="pl-PL" b="1" dirty="0" smtClean="0">
              <a:latin typeface="+mn-lt"/>
            </a:endParaRPr>
          </a:p>
          <a:p>
            <a:r>
              <a:rPr lang="pl-PL" b="1" dirty="0" smtClean="0">
                <a:latin typeface="+mn-lt"/>
              </a:rPr>
              <a:t>- </a:t>
            </a:r>
            <a:r>
              <a:rPr lang="pl-PL" b="1" dirty="0" err="1" smtClean="0">
                <a:latin typeface="+mn-lt"/>
              </a:rPr>
              <a:t>pulse</a:t>
            </a:r>
            <a:r>
              <a:rPr lang="pl-PL" b="1" dirty="0" smtClean="0">
                <a:latin typeface="+mn-lt"/>
              </a:rPr>
              <a:t> „</a:t>
            </a:r>
            <a:r>
              <a:rPr lang="pl-PL" b="1" dirty="0" err="1" smtClean="0">
                <a:latin typeface="+mn-lt"/>
              </a:rPr>
              <a:t>area</a:t>
            </a:r>
            <a:r>
              <a:rPr lang="pl-PL" b="1" dirty="0" smtClean="0">
                <a:latin typeface="+mn-lt"/>
              </a:rPr>
              <a:t>” </a:t>
            </a:r>
            <a:r>
              <a:rPr lang="pl-PL" b="1" dirty="0" err="1" smtClean="0">
                <a:latin typeface="+mn-lt"/>
              </a:rPr>
              <a:t>is</a:t>
            </a:r>
            <a:r>
              <a:rPr lang="pl-PL" b="1" dirty="0" smtClean="0">
                <a:latin typeface="+mn-lt"/>
              </a:rPr>
              <a:t> </a:t>
            </a:r>
            <a:r>
              <a:rPr lang="pl-PL" b="1" dirty="0" err="1" smtClean="0">
                <a:latin typeface="+mn-lt"/>
              </a:rPr>
              <a:t>normalized</a:t>
            </a:r>
            <a:r>
              <a:rPr lang="pl-PL" b="1" dirty="0" smtClean="0">
                <a:latin typeface="+mn-lt"/>
              </a:rPr>
              <a:t> to unity.</a:t>
            </a:r>
            <a:endParaRPr lang="pl-PL" b="1" dirty="0">
              <a:latin typeface="+mn-lt"/>
            </a:endParaRPr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69F42-FA15-47B6-A8A8-C595FCD6C4FD}" type="slidenum">
              <a:rPr lang="pl-PL" smtClean="0"/>
              <a:pPr>
                <a:defRPr/>
              </a:pPr>
              <a:t>7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Rectangle 2"/>
          <p:cNvSpPr>
            <a:spLocks noChangeArrowheads="1"/>
          </p:cNvSpPr>
          <p:nvPr/>
        </p:nvSpPr>
        <p:spPr bwMode="auto">
          <a:xfrm>
            <a:off x="1173163" y="347663"/>
            <a:ext cx="77724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kumimoji="1" lang="pl-PL" sz="3200" b="1">
                <a:solidFill>
                  <a:schemeClr val="bg2"/>
                </a:solidFill>
              </a:rPr>
              <a:t>Sampling (sifting) property of a Dirac delta</a:t>
            </a:r>
            <a:endParaRPr kumimoji="1" lang="pl-PL" sz="4400" b="1">
              <a:solidFill>
                <a:schemeClr val="tx2"/>
              </a:solidFill>
            </a:endParaRPr>
          </a:p>
        </p:txBody>
      </p:sp>
      <p:sp>
        <p:nvSpPr>
          <p:cNvPr id="9226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aphicFrame>
        <p:nvGraphicFramePr>
          <p:cNvPr id="9218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41694534"/>
              </p:ext>
            </p:extLst>
          </p:nvPr>
        </p:nvGraphicFramePr>
        <p:xfrm>
          <a:off x="1811338" y="1185863"/>
          <a:ext cx="4614862" cy="839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71" name="Equation" r:id="rId4" imgW="1815840" imgH="330120" progId="Equation.3">
                  <p:embed/>
                </p:oleObj>
              </mc:Choice>
              <mc:Fallback>
                <p:oleObj name="Equation" r:id="rId4" imgW="1815840" imgH="33012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11338" y="1185863"/>
                        <a:ext cx="4614862" cy="839787"/>
                      </a:xfrm>
                      <a:prstGeom prst="rect">
                        <a:avLst/>
                      </a:prstGeom>
                      <a:solidFill>
                        <a:srgbClr val="FFFF99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19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03122940"/>
              </p:ext>
            </p:extLst>
          </p:nvPr>
        </p:nvGraphicFramePr>
        <p:xfrm>
          <a:off x="2262188" y="2433638"/>
          <a:ext cx="3713162" cy="839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72" name="Equation" r:id="rId6" imgW="1460160" imgH="330120" progId="Equation.3">
                  <p:embed/>
                </p:oleObj>
              </mc:Choice>
              <mc:Fallback>
                <p:oleObj name="Equation" r:id="rId6" imgW="1460160" imgH="33012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2188" y="2433638"/>
                        <a:ext cx="3713162" cy="839787"/>
                      </a:xfrm>
                      <a:prstGeom prst="rect">
                        <a:avLst/>
                      </a:prstGeom>
                      <a:solidFill>
                        <a:srgbClr val="FFCC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9227" name="Group 30"/>
          <p:cNvGrpSpPr>
            <a:grpSpLocks/>
          </p:cNvGrpSpPr>
          <p:nvPr/>
        </p:nvGrpSpPr>
        <p:grpSpPr bwMode="auto">
          <a:xfrm>
            <a:off x="990600" y="3876675"/>
            <a:ext cx="4194175" cy="2741613"/>
            <a:chOff x="780" y="2442"/>
            <a:chExt cx="2642" cy="1727"/>
          </a:xfrm>
        </p:grpSpPr>
        <p:sp>
          <p:nvSpPr>
            <p:cNvPr id="9229" name="Line 21"/>
            <p:cNvSpPr>
              <a:spLocks noChangeShapeType="1"/>
            </p:cNvSpPr>
            <p:nvPr/>
          </p:nvSpPr>
          <p:spPr bwMode="auto">
            <a:xfrm flipV="1">
              <a:off x="1014" y="2442"/>
              <a:ext cx="0" cy="136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30" name="Line 22"/>
            <p:cNvSpPr>
              <a:spLocks noChangeShapeType="1"/>
            </p:cNvSpPr>
            <p:nvPr/>
          </p:nvSpPr>
          <p:spPr bwMode="auto">
            <a:xfrm>
              <a:off x="1014" y="3804"/>
              <a:ext cx="198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31" name="Freeform 23"/>
            <p:cNvSpPr>
              <a:spLocks/>
            </p:cNvSpPr>
            <p:nvPr/>
          </p:nvSpPr>
          <p:spPr bwMode="auto">
            <a:xfrm>
              <a:off x="780" y="2637"/>
              <a:ext cx="2406" cy="654"/>
            </a:xfrm>
            <a:custGeom>
              <a:avLst/>
              <a:gdLst>
                <a:gd name="T0" fmla="*/ 0 w 2406"/>
                <a:gd name="T1" fmla="*/ 651 h 654"/>
                <a:gd name="T2" fmla="*/ 768 w 2406"/>
                <a:gd name="T3" fmla="*/ 3 h 654"/>
                <a:gd name="T4" fmla="*/ 1572 w 2406"/>
                <a:gd name="T5" fmla="*/ 633 h 654"/>
                <a:gd name="T6" fmla="*/ 2406 w 2406"/>
                <a:gd name="T7" fmla="*/ 129 h 6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06"/>
                <a:gd name="T13" fmla="*/ 0 h 654"/>
                <a:gd name="T14" fmla="*/ 2406 w 2406"/>
                <a:gd name="T15" fmla="*/ 654 h 6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06" h="654">
                  <a:moveTo>
                    <a:pt x="0" y="651"/>
                  </a:moveTo>
                  <a:cubicBezTo>
                    <a:pt x="253" y="328"/>
                    <a:pt x="506" y="6"/>
                    <a:pt x="768" y="3"/>
                  </a:cubicBezTo>
                  <a:cubicBezTo>
                    <a:pt x="1030" y="0"/>
                    <a:pt x="1299" y="612"/>
                    <a:pt x="1572" y="633"/>
                  </a:cubicBezTo>
                  <a:cubicBezTo>
                    <a:pt x="1845" y="654"/>
                    <a:pt x="2125" y="391"/>
                    <a:pt x="2406" y="129"/>
                  </a:cubicBezTo>
                </a:path>
              </a:pathLst>
            </a:custGeom>
            <a:noFill/>
            <a:ln w="38100" cmpd="sng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9220" name="Object 2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8686811"/>
                </p:ext>
              </p:extLst>
            </p:nvPr>
          </p:nvGraphicFramePr>
          <p:xfrm>
            <a:off x="2994" y="2890"/>
            <a:ext cx="428" cy="34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773" name="Equation" r:id="rId8" imgW="266400" imgH="215640" progId="Equation.3">
                    <p:embed/>
                  </p:oleObj>
                </mc:Choice>
                <mc:Fallback>
                  <p:oleObj name="Equation" r:id="rId8" imgW="266400" imgH="215640" progId="Equation.3">
                    <p:embed/>
                    <p:pic>
                      <p:nvPicPr>
                        <p:cNvPr id="0" name="Object 2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94" y="2890"/>
                          <a:ext cx="428" cy="34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221" name="Object 25"/>
            <p:cNvGraphicFramePr>
              <a:graphicFrameLocks noChangeAspect="1"/>
            </p:cNvGraphicFramePr>
            <p:nvPr/>
          </p:nvGraphicFramePr>
          <p:xfrm>
            <a:off x="2956" y="3517"/>
            <a:ext cx="143" cy="2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774" name="Równanie" r:id="rId10" imgW="88560" imgH="152280" progId="Equation.3">
                    <p:embed/>
                  </p:oleObj>
                </mc:Choice>
                <mc:Fallback>
                  <p:oleObj name="Równanie" r:id="rId10" imgW="88560" imgH="152280" progId="Equation.3">
                    <p:embed/>
                    <p:pic>
                      <p:nvPicPr>
                        <p:cNvPr id="0" name="Object 2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56" y="3517"/>
                          <a:ext cx="143" cy="24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232" name="Line 26"/>
            <p:cNvSpPr>
              <a:spLocks noChangeShapeType="1"/>
            </p:cNvSpPr>
            <p:nvPr/>
          </p:nvSpPr>
          <p:spPr bwMode="auto">
            <a:xfrm flipV="1">
              <a:off x="1758" y="2736"/>
              <a:ext cx="0" cy="1068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9222" name="Object 27"/>
            <p:cNvGraphicFramePr>
              <a:graphicFrameLocks noChangeAspect="1"/>
            </p:cNvGraphicFramePr>
            <p:nvPr/>
          </p:nvGraphicFramePr>
          <p:xfrm>
            <a:off x="1492" y="3803"/>
            <a:ext cx="532" cy="36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775" name="Równanie" r:id="rId12" imgW="330120" imgH="228600" progId="Equation.3">
                    <p:embed/>
                  </p:oleObj>
                </mc:Choice>
                <mc:Fallback>
                  <p:oleObj name="Równanie" r:id="rId12" imgW="330120" imgH="228600" progId="Equation.3">
                    <p:embed/>
                    <p:pic>
                      <p:nvPicPr>
                        <p:cNvPr id="0" name="Object 2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92" y="3803"/>
                          <a:ext cx="532" cy="36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223" name="Object 2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03241356"/>
                </p:ext>
              </p:extLst>
            </p:nvPr>
          </p:nvGraphicFramePr>
          <p:xfrm>
            <a:off x="1147" y="2736"/>
            <a:ext cx="510" cy="36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776" name="Equation" r:id="rId14" imgW="317160" imgH="228600" progId="Equation.3">
                    <p:embed/>
                  </p:oleObj>
                </mc:Choice>
                <mc:Fallback>
                  <p:oleObj name="Equation" r:id="rId14" imgW="317160" imgH="228600" progId="Equation.3">
                    <p:embed/>
                    <p:pic>
                      <p:nvPicPr>
                        <p:cNvPr id="0" name="Object 2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47" y="2736"/>
                          <a:ext cx="510" cy="36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224" name="Object 29"/>
            <p:cNvGraphicFramePr>
              <a:graphicFrameLocks noChangeAspect="1"/>
            </p:cNvGraphicFramePr>
            <p:nvPr/>
          </p:nvGraphicFramePr>
          <p:xfrm>
            <a:off x="1758" y="3357"/>
            <a:ext cx="712" cy="32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777" name="Równanie" r:id="rId16" imgW="507960" imgH="228600" progId="Equation.3">
                    <p:embed/>
                  </p:oleObj>
                </mc:Choice>
                <mc:Fallback>
                  <p:oleObj name="Równanie" r:id="rId16" imgW="507960" imgH="228600" progId="Equation.3">
                    <p:embed/>
                    <p:pic>
                      <p:nvPicPr>
                        <p:cNvPr id="0" name="Object 2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58" y="3357"/>
                          <a:ext cx="712" cy="32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9228" name="Text Box 31"/>
          <p:cNvSpPr txBox="1">
            <a:spLocks noChangeArrowheads="1"/>
          </p:cNvSpPr>
          <p:nvPr/>
        </p:nvSpPr>
        <p:spPr bwMode="auto">
          <a:xfrm>
            <a:off x="3967163" y="3521075"/>
            <a:ext cx="4978400" cy="822325"/>
          </a:xfrm>
          <a:prstGeom prst="rect">
            <a:avLst/>
          </a:prstGeom>
          <a:solidFill>
            <a:srgbClr val="CCCC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/>
              <a:t>Expressions including Dirac delta</a:t>
            </a:r>
          </a:p>
          <a:p>
            <a:pPr eaLnBrk="0" hangingPunct="0"/>
            <a:r>
              <a:rPr lang="pl-PL"/>
              <a:t>can be processed in a common manner.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69F42-FA15-47B6-A8A8-C595FCD6C4FD}" type="slidenum">
              <a:rPr lang="pl-PL" smtClean="0"/>
              <a:pPr>
                <a:defRPr/>
              </a:pPr>
              <a:t>8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42" name="Object 10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40163613"/>
              </p:ext>
            </p:extLst>
          </p:nvPr>
        </p:nvGraphicFramePr>
        <p:xfrm>
          <a:off x="1844675" y="1185863"/>
          <a:ext cx="4614863" cy="839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53" name="Equation" r:id="rId4" imgW="1815840" imgH="330120" progId="Equation.3">
                  <p:embed/>
                </p:oleObj>
              </mc:Choice>
              <mc:Fallback>
                <p:oleObj name="Equation" r:id="rId4" imgW="1815840" imgH="330120" progId="Equation.3">
                  <p:embed/>
                  <p:pic>
                    <p:nvPicPr>
                      <p:cNvPr id="0" name="Object 10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44675" y="1185863"/>
                        <a:ext cx="4614863" cy="839787"/>
                      </a:xfrm>
                      <a:prstGeom prst="rect">
                        <a:avLst/>
                      </a:prstGeom>
                      <a:solidFill>
                        <a:srgbClr val="FFFF99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43" name="Object 10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49605134"/>
              </p:ext>
            </p:extLst>
          </p:nvPr>
        </p:nvGraphicFramePr>
        <p:xfrm>
          <a:off x="1538288" y="2211388"/>
          <a:ext cx="5229225" cy="1227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54" name="Equation" r:id="rId6" imgW="2057400" imgH="482400" progId="Equation.3">
                  <p:embed/>
                </p:oleObj>
              </mc:Choice>
              <mc:Fallback>
                <p:oleObj name="Equation" r:id="rId6" imgW="2057400" imgH="482400" progId="Equation.3">
                  <p:embed/>
                  <p:pic>
                    <p:nvPicPr>
                      <p:cNvPr id="0" name="Object 10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38288" y="2211388"/>
                        <a:ext cx="5229225" cy="1227137"/>
                      </a:xfrm>
                      <a:prstGeom prst="rect">
                        <a:avLst/>
                      </a:prstGeom>
                      <a:solidFill>
                        <a:srgbClr val="FFCC0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0251" name="Group 1050"/>
          <p:cNvGrpSpPr>
            <a:grpSpLocks/>
          </p:cNvGrpSpPr>
          <p:nvPr/>
        </p:nvGrpSpPr>
        <p:grpSpPr bwMode="auto">
          <a:xfrm>
            <a:off x="1609725" y="3876675"/>
            <a:ext cx="3309938" cy="2738438"/>
            <a:chOff x="1014" y="2442"/>
            <a:chExt cx="2085" cy="1725"/>
          </a:xfrm>
        </p:grpSpPr>
        <p:sp>
          <p:nvSpPr>
            <p:cNvPr id="10254" name="Line 1033"/>
            <p:cNvSpPr>
              <a:spLocks noChangeShapeType="1"/>
            </p:cNvSpPr>
            <p:nvPr/>
          </p:nvSpPr>
          <p:spPr bwMode="auto">
            <a:xfrm flipV="1">
              <a:off x="1014" y="2442"/>
              <a:ext cx="0" cy="136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55" name="Line 1034"/>
            <p:cNvSpPr>
              <a:spLocks noChangeShapeType="1"/>
            </p:cNvSpPr>
            <p:nvPr/>
          </p:nvSpPr>
          <p:spPr bwMode="auto">
            <a:xfrm>
              <a:off x="1014" y="3804"/>
              <a:ext cx="198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56" name="Freeform 1035"/>
            <p:cNvSpPr>
              <a:spLocks/>
            </p:cNvSpPr>
            <p:nvPr/>
          </p:nvSpPr>
          <p:spPr bwMode="auto">
            <a:xfrm>
              <a:off x="1170" y="2637"/>
              <a:ext cx="1350" cy="654"/>
            </a:xfrm>
            <a:custGeom>
              <a:avLst/>
              <a:gdLst>
                <a:gd name="T0" fmla="*/ 0 w 2406"/>
                <a:gd name="T1" fmla="*/ 651 h 654"/>
                <a:gd name="T2" fmla="*/ 24 w 2406"/>
                <a:gd name="T3" fmla="*/ 3 h 654"/>
                <a:gd name="T4" fmla="*/ 49 w 2406"/>
                <a:gd name="T5" fmla="*/ 633 h 654"/>
                <a:gd name="T6" fmla="*/ 75 w 2406"/>
                <a:gd name="T7" fmla="*/ 129 h 6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06"/>
                <a:gd name="T13" fmla="*/ 0 h 654"/>
                <a:gd name="T14" fmla="*/ 2406 w 2406"/>
                <a:gd name="T15" fmla="*/ 654 h 6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06" h="654">
                  <a:moveTo>
                    <a:pt x="0" y="651"/>
                  </a:moveTo>
                  <a:cubicBezTo>
                    <a:pt x="253" y="328"/>
                    <a:pt x="506" y="6"/>
                    <a:pt x="768" y="3"/>
                  </a:cubicBezTo>
                  <a:cubicBezTo>
                    <a:pt x="1030" y="0"/>
                    <a:pt x="1299" y="612"/>
                    <a:pt x="1572" y="633"/>
                  </a:cubicBezTo>
                  <a:cubicBezTo>
                    <a:pt x="1845" y="654"/>
                    <a:pt x="2125" y="391"/>
                    <a:pt x="2406" y="129"/>
                  </a:cubicBezTo>
                </a:path>
              </a:pathLst>
            </a:custGeom>
            <a:noFill/>
            <a:ln w="38100" cmpd="sng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10244" name="Object 103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83979668"/>
                </p:ext>
              </p:extLst>
            </p:nvPr>
          </p:nvGraphicFramePr>
          <p:xfrm>
            <a:off x="2556" y="2464"/>
            <a:ext cx="310" cy="25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955" name="Equation" r:id="rId8" imgW="266400" imgH="215640" progId="Equation.3">
                    <p:embed/>
                  </p:oleObj>
                </mc:Choice>
                <mc:Fallback>
                  <p:oleObj name="Equation" r:id="rId8" imgW="266400" imgH="215640" progId="Equation.3">
                    <p:embed/>
                    <p:pic>
                      <p:nvPicPr>
                        <p:cNvPr id="0" name="Object 103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56" y="2464"/>
                          <a:ext cx="310" cy="25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245" name="Object 1037"/>
            <p:cNvGraphicFramePr>
              <a:graphicFrameLocks noChangeAspect="1"/>
            </p:cNvGraphicFramePr>
            <p:nvPr/>
          </p:nvGraphicFramePr>
          <p:xfrm>
            <a:off x="2956" y="3517"/>
            <a:ext cx="143" cy="2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956" name="Równanie" r:id="rId10" imgW="88560" imgH="152280" progId="Equation.3">
                    <p:embed/>
                  </p:oleObj>
                </mc:Choice>
                <mc:Fallback>
                  <p:oleObj name="Równanie" r:id="rId10" imgW="88560" imgH="152280" progId="Equation.3">
                    <p:embed/>
                    <p:pic>
                      <p:nvPicPr>
                        <p:cNvPr id="0" name="Object 103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56" y="3517"/>
                          <a:ext cx="143" cy="24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257" name="Line 1038"/>
            <p:cNvSpPr>
              <a:spLocks noChangeShapeType="1"/>
            </p:cNvSpPr>
            <p:nvPr/>
          </p:nvSpPr>
          <p:spPr bwMode="auto">
            <a:xfrm flipV="1">
              <a:off x="1728" y="2736"/>
              <a:ext cx="0" cy="1068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10246" name="Object 103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23888779"/>
                </p:ext>
              </p:extLst>
            </p:nvPr>
          </p:nvGraphicFramePr>
          <p:xfrm>
            <a:off x="1736" y="2576"/>
            <a:ext cx="387" cy="27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957" name="Equation" r:id="rId12" imgW="317160" imgH="228600" progId="Equation.3">
                    <p:embed/>
                  </p:oleObj>
                </mc:Choice>
                <mc:Fallback>
                  <p:oleObj name="Equation" r:id="rId12" imgW="317160" imgH="228600" progId="Equation.3">
                    <p:embed/>
                    <p:pic>
                      <p:nvPicPr>
                        <p:cNvPr id="0" name="Object 103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36" y="2576"/>
                          <a:ext cx="387" cy="27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247" name="Object 1040"/>
            <p:cNvGraphicFramePr>
              <a:graphicFrameLocks noChangeAspect="1"/>
            </p:cNvGraphicFramePr>
            <p:nvPr/>
          </p:nvGraphicFramePr>
          <p:xfrm>
            <a:off x="1728" y="3390"/>
            <a:ext cx="528" cy="2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958" name="Równanie" r:id="rId14" imgW="507960" imgH="228600" progId="Equation.3">
                    <p:embed/>
                  </p:oleObj>
                </mc:Choice>
                <mc:Fallback>
                  <p:oleObj name="Równanie" r:id="rId14" imgW="507960" imgH="228600" progId="Equation.3">
                    <p:embed/>
                    <p:pic>
                      <p:nvPicPr>
                        <p:cNvPr id="0" name="Object 104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28" y="3390"/>
                          <a:ext cx="528" cy="23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258" name="Line 1042"/>
            <p:cNvSpPr>
              <a:spLocks noChangeShapeType="1"/>
            </p:cNvSpPr>
            <p:nvPr/>
          </p:nvSpPr>
          <p:spPr bwMode="auto">
            <a:xfrm flipH="1">
              <a:off x="2523" y="2781"/>
              <a:ext cx="0" cy="1020"/>
            </a:xfrm>
            <a:prstGeom prst="line">
              <a:avLst/>
            </a:prstGeom>
            <a:noFill/>
            <a:ln w="28575">
              <a:solidFill>
                <a:srgbClr val="6699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59" name="Line 1043"/>
            <p:cNvSpPr>
              <a:spLocks noChangeShapeType="1"/>
            </p:cNvSpPr>
            <p:nvPr/>
          </p:nvSpPr>
          <p:spPr bwMode="auto">
            <a:xfrm>
              <a:off x="1170" y="3291"/>
              <a:ext cx="0" cy="510"/>
            </a:xfrm>
            <a:prstGeom prst="line">
              <a:avLst/>
            </a:prstGeom>
            <a:noFill/>
            <a:ln w="28575">
              <a:solidFill>
                <a:srgbClr val="6699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10248" name="Object 1044"/>
            <p:cNvGraphicFramePr>
              <a:graphicFrameLocks noChangeAspect="1"/>
            </p:cNvGraphicFramePr>
            <p:nvPr/>
          </p:nvGraphicFramePr>
          <p:xfrm>
            <a:off x="1062" y="3892"/>
            <a:ext cx="215" cy="2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959" name="Równanie" r:id="rId16" imgW="126720" imgH="139680" progId="Equation.3">
                    <p:embed/>
                  </p:oleObj>
                </mc:Choice>
                <mc:Fallback>
                  <p:oleObj name="Równanie" r:id="rId16" imgW="126720" imgH="139680" progId="Equation.3">
                    <p:embed/>
                    <p:pic>
                      <p:nvPicPr>
                        <p:cNvPr id="0" name="Object 104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62" y="3892"/>
                          <a:ext cx="215" cy="23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249" name="Object 1045"/>
            <p:cNvGraphicFramePr>
              <a:graphicFrameLocks noChangeAspect="1"/>
            </p:cNvGraphicFramePr>
            <p:nvPr/>
          </p:nvGraphicFramePr>
          <p:xfrm>
            <a:off x="2441" y="3828"/>
            <a:ext cx="215" cy="3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960" name="Równanie" r:id="rId18" imgW="126720" imgH="177480" progId="Equation.3">
                    <p:embed/>
                  </p:oleObj>
                </mc:Choice>
                <mc:Fallback>
                  <p:oleObj name="Równanie" r:id="rId18" imgW="126720" imgH="177480" progId="Equation.3">
                    <p:embed/>
                    <p:pic>
                      <p:nvPicPr>
                        <p:cNvPr id="0" name="Object 104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41" y="3828"/>
                          <a:ext cx="215" cy="3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250" name="Object 1046"/>
            <p:cNvGraphicFramePr>
              <a:graphicFrameLocks noChangeAspect="1"/>
            </p:cNvGraphicFramePr>
            <p:nvPr/>
          </p:nvGraphicFramePr>
          <p:xfrm>
            <a:off x="1492" y="3801"/>
            <a:ext cx="532" cy="36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961" name="Równanie" r:id="rId20" imgW="330120" imgH="228600" progId="Equation.3">
                    <p:embed/>
                  </p:oleObj>
                </mc:Choice>
                <mc:Fallback>
                  <p:oleObj name="Równanie" r:id="rId20" imgW="330120" imgH="228600" progId="Equation.3">
                    <p:embed/>
                    <p:pic>
                      <p:nvPicPr>
                        <p:cNvPr id="0" name="Object 104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92" y="3801"/>
                          <a:ext cx="532" cy="36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0252" name="Rectangle 1048"/>
          <p:cNvSpPr>
            <a:spLocks noChangeArrowheads="1"/>
          </p:cNvSpPr>
          <p:nvPr/>
        </p:nvSpPr>
        <p:spPr bwMode="auto">
          <a:xfrm>
            <a:off x="1173163" y="347663"/>
            <a:ext cx="77724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kumimoji="1" lang="pl-PL" sz="3200" b="1">
                <a:solidFill>
                  <a:schemeClr val="bg2"/>
                </a:solidFill>
              </a:rPr>
              <a:t>Sampling property of a Dirac delta</a:t>
            </a:r>
            <a:endParaRPr kumimoji="1" lang="pl-PL" sz="4400" b="1">
              <a:solidFill>
                <a:schemeClr val="tx2"/>
              </a:solidFill>
            </a:endParaRPr>
          </a:p>
        </p:txBody>
      </p:sp>
      <p:sp>
        <p:nvSpPr>
          <p:cNvPr id="10253" name="Text Box 1049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69F42-FA15-47B6-A8A8-C595FCD6C4FD}" type="slidenum">
              <a:rPr lang="pl-PL" smtClean="0"/>
              <a:pPr>
                <a:defRPr/>
              </a:pPr>
              <a:t>9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oria sygnałów">
  <a:themeElements>
    <a:clrScheme name="Teoria sygnałów 2">
      <a:dk1>
        <a:srgbClr val="000000"/>
      </a:dk1>
      <a:lt1>
        <a:srgbClr val="FFFFFF"/>
      </a:lt1>
      <a:dk2>
        <a:srgbClr val="003366"/>
      </a:dk2>
      <a:lt2>
        <a:srgbClr val="5490A8"/>
      </a:lt2>
      <a:accent1>
        <a:srgbClr val="0099CC"/>
      </a:accent1>
      <a:accent2>
        <a:srgbClr val="3366CC"/>
      </a:accent2>
      <a:accent3>
        <a:srgbClr val="FFFFFF"/>
      </a:accent3>
      <a:accent4>
        <a:srgbClr val="000000"/>
      </a:accent4>
      <a:accent5>
        <a:srgbClr val="AACAE2"/>
      </a:accent5>
      <a:accent6>
        <a:srgbClr val="2D5CB9"/>
      </a:accent6>
      <a:hlink>
        <a:srgbClr val="99CCFF"/>
      </a:hlink>
      <a:folHlink>
        <a:srgbClr val="E1E1B7"/>
      </a:folHlink>
    </a:clrScheme>
    <a:fontScheme name="Teoria sygnałów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Teoria sygnałów 1">
        <a:dk1>
          <a:srgbClr val="5490A8"/>
        </a:dk1>
        <a:lt1>
          <a:srgbClr val="DDDDDD"/>
        </a:lt1>
        <a:dk2>
          <a:srgbClr val="00172E"/>
        </a:dk2>
        <a:lt2>
          <a:srgbClr val="CCECFF"/>
        </a:lt2>
        <a:accent1>
          <a:srgbClr val="0099CC"/>
        </a:accent1>
        <a:accent2>
          <a:srgbClr val="3366CC"/>
        </a:accent2>
        <a:accent3>
          <a:srgbClr val="AAABAD"/>
        </a:accent3>
        <a:accent4>
          <a:srgbClr val="BDBDBD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oria sygnałów 2">
        <a:dk1>
          <a:srgbClr val="000000"/>
        </a:dk1>
        <a:lt1>
          <a:srgbClr val="FFFFFF"/>
        </a:lt1>
        <a:dk2>
          <a:srgbClr val="003366"/>
        </a:dk2>
        <a:lt2>
          <a:srgbClr val="5490A8"/>
        </a:lt2>
        <a:accent1>
          <a:srgbClr val="0099CC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4">
        <a:dk1>
          <a:srgbClr val="000000"/>
        </a:dk1>
        <a:lt1>
          <a:srgbClr val="FFFFFF"/>
        </a:lt1>
        <a:dk2>
          <a:srgbClr val="666633"/>
        </a:dk2>
        <a:lt2>
          <a:srgbClr val="908A6C"/>
        </a:lt2>
        <a:accent1>
          <a:srgbClr val="808000"/>
        </a:accent1>
        <a:accent2>
          <a:srgbClr val="996633"/>
        </a:accent2>
        <a:accent3>
          <a:srgbClr val="FFFFFF"/>
        </a:accent3>
        <a:accent4>
          <a:srgbClr val="000000"/>
        </a:accent4>
        <a:accent5>
          <a:srgbClr val="C0C0AA"/>
        </a:accent5>
        <a:accent6>
          <a:srgbClr val="8A5C2D"/>
        </a:accent6>
        <a:hlink>
          <a:srgbClr val="CCCC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5">
        <a:dk1>
          <a:srgbClr val="000000"/>
        </a:dk1>
        <a:lt1>
          <a:srgbClr val="FFFFFF"/>
        </a:lt1>
        <a:dk2>
          <a:srgbClr val="181848"/>
        </a:dk2>
        <a:lt2>
          <a:srgbClr val="656F97"/>
        </a:lt2>
        <a:accent1>
          <a:srgbClr val="66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B8B8FF"/>
        </a:accent5>
        <a:accent6>
          <a:srgbClr val="2D2D8A"/>
        </a:accent6>
        <a:hlink>
          <a:srgbClr val="9A9ABC"/>
        </a:hlink>
        <a:folHlink>
          <a:srgbClr val="D2B6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6">
        <a:dk1>
          <a:srgbClr val="CC0066"/>
        </a:dk1>
        <a:lt1>
          <a:srgbClr val="FFFFFF"/>
        </a:lt1>
        <a:dk2>
          <a:srgbClr val="000000"/>
        </a:dk2>
        <a:lt2>
          <a:srgbClr val="CC0099"/>
        </a:lt2>
        <a:accent1>
          <a:srgbClr val="FF9900"/>
        </a:accent1>
        <a:accent2>
          <a:srgbClr val="CC66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B95C00"/>
        </a:accent6>
        <a:hlink>
          <a:srgbClr val="0099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C:\Microsoft Office\Szablony\Teoria sygnałów.pot</Template>
  <TotalTime>4015</TotalTime>
  <Words>812</Words>
  <Application>Microsoft Office PowerPoint</Application>
  <PresentationFormat>Pokaz na ekranie (4:3)</PresentationFormat>
  <Paragraphs>178</Paragraphs>
  <Slides>28</Slides>
  <Notes>21</Notes>
  <HiddenSlides>0</HiddenSlides>
  <MMClips>0</MMClips>
  <ScaleCrop>false</ScaleCrop>
  <HeadingPairs>
    <vt:vector size="8" baseType="variant">
      <vt:variant>
        <vt:lpstr>Używane czcionki</vt:lpstr>
      </vt:variant>
      <vt:variant>
        <vt:i4>6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3</vt:i4>
      </vt:variant>
      <vt:variant>
        <vt:lpstr>Tytuły slajdów</vt:lpstr>
      </vt:variant>
      <vt:variant>
        <vt:i4>28</vt:i4>
      </vt:variant>
    </vt:vector>
  </HeadingPairs>
  <TitlesOfParts>
    <vt:vector size="38" baseType="lpstr">
      <vt:lpstr>Arial</vt:lpstr>
      <vt:lpstr>Comic Sans MS</vt:lpstr>
      <vt:lpstr>Comic Sans MS CE</vt:lpstr>
      <vt:lpstr>Monotype Sorts</vt:lpstr>
      <vt:lpstr>Symbol</vt:lpstr>
      <vt:lpstr>Times New Roman</vt:lpstr>
      <vt:lpstr>Teoria sygnałów</vt:lpstr>
      <vt:lpstr>Microsoft Equation 3.0</vt:lpstr>
      <vt:lpstr>Equation</vt:lpstr>
      <vt:lpstr>Równanie</vt:lpstr>
      <vt:lpstr>Signal sampling</vt:lpstr>
      <vt:lpstr>Decomposition of a signal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>Katedra Telekomunikacji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Właściwości przekształcenia Fouriera</dc:title>
  <dc:creator>Zdzislaw Papir</dc:creator>
  <cp:lastModifiedBy>Konto Microsoft</cp:lastModifiedBy>
  <cp:revision>564</cp:revision>
  <cp:lastPrinted>2001-12-29T16:29:53Z</cp:lastPrinted>
  <dcterms:created xsi:type="dcterms:W3CDTF">2001-11-19T17:43:40Z</dcterms:created>
  <dcterms:modified xsi:type="dcterms:W3CDTF">2023-10-21T10:43:37Z</dcterms:modified>
</cp:coreProperties>
</file>