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2"/>
  </p:notesMasterIdLst>
  <p:handoutMasterIdLst>
    <p:handoutMasterId r:id="rId33"/>
  </p:handoutMasterIdLst>
  <p:sldIdLst>
    <p:sldId id="257" r:id="rId2"/>
    <p:sldId id="296" r:id="rId3"/>
    <p:sldId id="297" r:id="rId4"/>
    <p:sldId id="298" r:id="rId5"/>
    <p:sldId id="299" r:id="rId6"/>
    <p:sldId id="280" r:id="rId7"/>
    <p:sldId id="281" r:id="rId8"/>
    <p:sldId id="310" r:id="rId9"/>
    <p:sldId id="283" r:id="rId10"/>
    <p:sldId id="284" r:id="rId11"/>
    <p:sldId id="285" r:id="rId12"/>
    <p:sldId id="286" r:id="rId13"/>
    <p:sldId id="287" r:id="rId14"/>
    <p:sldId id="288" r:id="rId15"/>
    <p:sldId id="289" r:id="rId16"/>
    <p:sldId id="290" r:id="rId17"/>
    <p:sldId id="291" r:id="rId18"/>
    <p:sldId id="292" r:id="rId19"/>
    <p:sldId id="316" r:id="rId20"/>
    <p:sldId id="317" r:id="rId21"/>
    <p:sldId id="300" r:id="rId22"/>
    <p:sldId id="314" r:id="rId23"/>
    <p:sldId id="318" r:id="rId24"/>
    <p:sldId id="302" r:id="rId25"/>
    <p:sldId id="303" r:id="rId26"/>
    <p:sldId id="304" r:id="rId27"/>
    <p:sldId id="307" r:id="rId28"/>
    <p:sldId id="308" r:id="rId29"/>
    <p:sldId id="309" r:id="rId30"/>
    <p:sldId id="312" r:id="rId31"/>
  </p:sldIdLst>
  <p:sldSz cx="9144000" cy="6858000" type="screen4x3"/>
  <p:notesSz cx="6669088" cy="9928225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  <a:srgbClr val="006600"/>
    <a:srgbClr val="CCFFFF"/>
    <a:srgbClr val="FFCC99"/>
    <a:srgbClr val="FFCC00"/>
    <a:srgbClr val="FF9900"/>
    <a:srgbClr val="CC9900"/>
    <a:srgbClr val="CCCCFF"/>
    <a:srgbClr val="FFCC66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96" autoAdjust="0"/>
    <p:restoredTop sz="90929"/>
  </p:normalViewPr>
  <p:slideViewPr>
    <p:cSldViewPr>
      <p:cViewPr varScale="1">
        <p:scale>
          <a:sx n="70" d="100"/>
          <a:sy n="70" d="100"/>
        </p:scale>
        <p:origin x="20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466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2.xml"/><Relationship Id="rId2" Type="http://schemas.openxmlformats.org/officeDocument/2006/relationships/slide" Target="slides/slide11.xml"/><Relationship Id="rId1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Relationship Id="rId9" Type="http://schemas.openxmlformats.org/officeDocument/2006/relationships/image" Target="../media/image9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77.wmf"/><Relationship Id="rId2" Type="http://schemas.openxmlformats.org/officeDocument/2006/relationships/image" Target="../media/image76.wmf"/><Relationship Id="rId1" Type="http://schemas.openxmlformats.org/officeDocument/2006/relationships/image" Target="../media/image75.wmf"/><Relationship Id="rId6" Type="http://schemas.openxmlformats.org/officeDocument/2006/relationships/image" Target="../media/image80.wmf"/><Relationship Id="rId5" Type="http://schemas.openxmlformats.org/officeDocument/2006/relationships/image" Target="../media/image79.wmf"/><Relationship Id="rId4" Type="http://schemas.openxmlformats.org/officeDocument/2006/relationships/image" Target="../media/image78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4.wmf"/><Relationship Id="rId2" Type="http://schemas.openxmlformats.org/officeDocument/2006/relationships/image" Target="../media/image83.wmf"/><Relationship Id="rId1" Type="http://schemas.openxmlformats.org/officeDocument/2006/relationships/image" Target="../media/image82.wmf"/><Relationship Id="rId5" Type="http://schemas.openxmlformats.org/officeDocument/2006/relationships/image" Target="../media/image86.wmf"/><Relationship Id="rId4" Type="http://schemas.openxmlformats.org/officeDocument/2006/relationships/image" Target="../media/image85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7.wmf"/><Relationship Id="rId2" Type="http://schemas.openxmlformats.org/officeDocument/2006/relationships/image" Target="../media/image84.wmf"/><Relationship Id="rId1" Type="http://schemas.openxmlformats.org/officeDocument/2006/relationships/image" Target="../media/image83.wmf"/><Relationship Id="rId5" Type="http://schemas.openxmlformats.org/officeDocument/2006/relationships/image" Target="../media/image89.wmf"/><Relationship Id="rId4" Type="http://schemas.openxmlformats.org/officeDocument/2006/relationships/image" Target="../media/image88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0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2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4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6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8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1.wmf"/></Relationships>
</file>

<file path=ppt/drawings/_rels/vmlDrawing19.v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13" Type="http://schemas.openxmlformats.org/officeDocument/2006/relationships/image" Target="../media/image112.wmf"/><Relationship Id="rId3" Type="http://schemas.openxmlformats.org/officeDocument/2006/relationships/image" Target="../media/image104.wmf"/><Relationship Id="rId7" Type="http://schemas.openxmlformats.org/officeDocument/2006/relationships/image" Target="../media/image36.wmf"/><Relationship Id="rId12" Type="http://schemas.openxmlformats.org/officeDocument/2006/relationships/image" Target="../media/image111.wmf"/><Relationship Id="rId2" Type="http://schemas.openxmlformats.org/officeDocument/2006/relationships/image" Target="../media/image103.wmf"/><Relationship Id="rId16" Type="http://schemas.openxmlformats.org/officeDocument/2006/relationships/image" Target="../media/image115.wmf"/><Relationship Id="rId1" Type="http://schemas.openxmlformats.org/officeDocument/2006/relationships/image" Target="../media/image102.wmf"/><Relationship Id="rId6" Type="http://schemas.openxmlformats.org/officeDocument/2006/relationships/image" Target="../media/image107.wmf"/><Relationship Id="rId11" Type="http://schemas.openxmlformats.org/officeDocument/2006/relationships/image" Target="../media/image110.wmf"/><Relationship Id="rId5" Type="http://schemas.openxmlformats.org/officeDocument/2006/relationships/image" Target="../media/image106.wmf"/><Relationship Id="rId15" Type="http://schemas.openxmlformats.org/officeDocument/2006/relationships/image" Target="../media/image114.wmf"/><Relationship Id="rId10" Type="http://schemas.openxmlformats.org/officeDocument/2006/relationships/image" Target="../media/image109.wmf"/><Relationship Id="rId4" Type="http://schemas.openxmlformats.org/officeDocument/2006/relationships/image" Target="../media/image105.wmf"/><Relationship Id="rId9" Type="http://schemas.openxmlformats.org/officeDocument/2006/relationships/image" Target="../media/image108.wmf"/><Relationship Id="rId14" Type="http://schemas.openxmlformats.org/officeDocument/2006/relationships/image" Target="../media/image113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11.wmf"/><Relationship Id="rId7" Type="http://schemas.openxmlformats.org/officeDocument/2006/relationships/image" Target="../media/image15.wmf"/><Relationship Id="rId2" Type="http://schemas.openxmlformats.org/officeDocument/2006/relationships/image" Target="../media/image10.wmf"/><Relationship Id="rId1" Type="http://schemas.openxmlformats.org/officeDocument/2006/relationships/image" Target="../media/image3.wmf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Relationship Id="rId9" Type="http://schemas.openxmlformats.org/officeDocument/2006/relationships/image" Target="../media/image16.wmf"/></Relationships>
</file>

<file path=ppt/drawings/_rels/vmlDrawing20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wmf"/><Relationship Id="rId13" Type="http://schemas.openxmlformats.org/officeDocument/2006/relationships/image" Target="../media/image127.wmf"/><Relationship Id="rId3" Type="http://schemas.openxmlformats.org/officeDocument/2006/relationships/image" Target="../media/image118.wmf"/><Relationship Id="rId7" Type="http://schemas.openxmlformats.org/officeDocument/2006/relationships/image" Target="../media/image121.wmf"/><Relationship Id="rId12" Type="http://schemas.openxmlformats.org/officeDocument/2006/relationships/image" Target="../media/image126.wmf"/><Relationship Id="rId2" Type="http://schemas.openxmlformats.org/officeDocument/2006/relationships/image" Target="../media/image105.wmf"/><Relationship Id="rId1" Type="http://schemas.openxmlformats.org/officeDocument/2006/relationships/image" Target="../media/image117.wmf"/><Relationship Id="rId6" Type="http://schemas.openxmlformats.org/officeDocument/2006/relationships/image" Target="../media/image113.wmf"/><Relationship Id="rId11" Type="http://schemas.openxmlformats.org/officeDocument/2006/relationships/image" Target="../media/image125.wmf"/><Relationship Id="rId5" Type="http://schemas.openxmlformats.org/officeDocument/2006/relationships/image" Target="../media/image120.wmf"/><Relationship Id="rId15" Type="http://schemas.openxmlformats.org/officeDocument/2006/relationships/image" Target="../media/image129.wmf"/><Relationship Id="rId10" Type="http://schemas.openxmlformats.org/officeDocument/2006/relationships/image" Target="../media/image124.wmf"/><Relationship Id="rId4" Type="http://schemas.openxmlformats.org/officeDocument/2006/relationships/image" Target="../media/image119.wmf"/><Relationship Id="rId9" Type="http://schemas.openxmlformats.org/officeDocument/2006/relationships/image" Target="../media/image123.wmf"/><Relationship Id="rId14" Type="http://schemas.openxmlformats.org/officeDocument/2006/relationships/image" Target="../media/image128.wmf"/></Relationships>
</file>

<file path=ppt/drawings/_rels/vmlDrawing2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1.wmf"/><Relationship Id="rId3" Type="http://schemas.openxmlformats.org/officeDocument/2006/relationships/image" Target="../media/image122.wmf"/><Relationship Id="rId7" Type="http://schemas.openxmlformats.org/officeDocument/2006/relationships/image" Target="../media/image119.wmf"/><Relationship Id="rId2" Type="http://schemas.openxmlformats.org/officeDocument/2006/relationships/image" Target="../media/image124.wmf"/><Relationship Id="rId1" Type="http://schemas.openxmlformats.org/officeDocument/2006/relationships/image" Target="../media/image130.wmf"/><Relationship Id="rId6" Type="http://schemas.openxmlformats.org/officeDocument/2006/relationships/image" Target="../media/image123.wmf"/><Relationship Id="rId11" Type="http://schemas.openxmlformats.org/officeDocument/2006/relationships/image" Target="../media/image134.wmf"/><Relationship Id="rId5" Type="http://schemas.openxmlformats.org/officeDocument/2006/relationships/image" Target="../media/image128.wmf"/><Relationship Id="rId10" Type="http://schemas.openxmlformats.org/officeDocument/2006/relationships/image" Target="../media/image133.wmf"/><Relationship Id="rId4" Type="http://schemas.openxmlformats.org/officeDocument/2006/relationships/image" Target="../media/image127.wmf"/><Relationship Id="rId9" Type="http://schemas.openxmlformats.org/officeDocument/2006/relationships/image" Target="../media/image132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wmf"/><Relationship Id="rId2" Type="http://schemas.openxmlformats.org/officeDocument/2006/relationships/image" Target="../media/image136.wmf"/><Relationship Id="rId1" Type="http://schemas.openxmlformats.org/officeDocument/2006/relationships/image" Target="../media/image135.wmf"/><Relationship Id="rId5" Type="http://schemas.openxmlformats.org/officeDocument/2006/relationships/image" Target="../media/image139.wmf"/><Relationship Id="rId4" Type="http://schemas.openxmlformats.org/officeDocument/2006/relationships/image" Target="../media/image138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wmf"/><Relationship Id="rId2" Type="http://schemas.openxmlformats.org/officeDocument/2006/relationships/image" Target="../media/image141.wmf"/><Relationship Id="rId1" Type="http://schemas.openxmlformats.org/officeDocument/2006/relationships/image" Target="../media/image140.wmf"/><Relationship Id="rId6" Type="http://schemas.openxmlformats.org/officeDocument/2006/relationships/image" Target="../media/image145.wmf"/><Relationship Id="rId5" Type="http://schemas.openxmlformats.org/officeDocument/2006/relationships/image" Target="../media/image144.wmf"/><Relationship Id="rId4" Type="http://schemas.openxmlformats.org/officeDocument/2006/relationships/image" Target="../media/image143.wmf"/></Relationships>
</file>

<file path=ppt/drawings/_rels/vmlDrawing2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3.wmf"/><Relationship Id="rId3" Type="http://schemas.openxmlformats.org/officeDocument/2006/relationships/image" Target="../media/image148.wmf"/><Relationship Id="rId7" Type="http://schemas.openxmlformats.org/officeDocument/2006/relationships/image" Target="../media/image152.wmf"/><Relationship Id="rId2" Type="http://schemas.openxmlformats.org/officeDocument/2006/relationships/image" Target="../media/image147.wmf"/><Relationship Id="rId1" Type="http://schemas.openxmlformats.org/officeDocument/2006/relationships/image" Target="../media/image146.wmf"/><Relationship Id="rId6" Type="http://schemas.openxmlformats.org/officeDocument/2006/relationships/image" Target="../media/image151.wmf"/><Relationship Id="rId5" Type="http://schemas.openxmlformats.org/officeDocument/2006/relationships/image" Target="../media/image150.wmf"/><Relationship Id="rId4" Type="http://schemas.openxmlformats.org/officeDocument/2006/relationships/image" Target="../media/image149.wmf"/><Relationship Id="rId9" Type="http://schemas.openxmlformats.org/officeDocument/2006/relationships/image" Target="../media/image154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6.wmf"/></Relationships>
</file>

<file path=ppt/drawings/_rels/vmlDrawing26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2.wmf"/><Relationship Id="rId3" Type="http://schemas.openxmlformats.org/officeDocument/2006/relationships/image" Target="../media/image159.wmf"/><Relationship Id="rId7" Type="http://schemas.openxmlformats.org/officeDocument/2006/relationships/image" Target="../media/image161.wmf"/><Relationship Id="rId2" Type="http://schemas.openxmlformats.org/officeDocument/2006/relationships/image" Target="../media/image158.wmf"/><Relationship Id="rId1" Type="http://schemas.openxmlformats.org/officeDocument/2006/relationships/image" Target="../media/image157.wmf"/><Relationship Id="rId6" Type="http://schemas.openxmlformats.org/officeDocument/2006/relationships/image" Target="../media/image84.wmf"/><Relationship Id="rId5" Type="http://schemas.openxmlformats.org/officeDocument/2006/relationships/image" Target="../media/image83.wmf"/><Relationship Id="rId4" Type="http://schemas.openxmlformats.org/officeDocument/2006/relationships/image" Target="../media/image160.wmf"/></Relationships>
</file>

<file path=ppt/drawings/_rels/vmlDrawing27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7.wmf"/><Relationship Id="rId3" Type="http://schemas.openxmlformats.org/officeDocument/2006/relationships/image" Target="../media/image83.wmf"/><Relationship Id="rId7" Type="http://schemas.openxmlformats.org/officeDocument/2006/relationships/image" Target="../media/image166.wmf"/><Relationship Id="rId2" Type="http://schemas.openxmlformats.org/officeDocument/2006/relationships/image" Target="../media/image164.wmf"/><Relationship Id="rId1" Type="http://schemas.openxmlformats.org/officeDocument/2006/relationships/image" Target="../media/image163.wmf"/><Relationship Id="rId6" Type="http://schemas.openxmlformats.org/officeDocument/2006/relationships/image" Target="../media/image165.wmf"/><Relationship Id="rId5" Type="http://schemas.openxmlformats.org/officeDocument/2006/relationships/image" Target="../media/image158.wmf"/><Relationship Id="rId4" Type="http://schemas.openxmlformats.org/officeDocument/2006/relationships/image" Target="../media/image84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image" Target="../media/image19.wmf"/><Relationship Id="rId7" Type="http://schemas.openxmlformats.org/officeDocument/2006/relationships/image" Target="../media/image23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image" Target="../media/image21.wmf"/><Relationship Id="rId7" Type="http://schemas.openxmlformats.org/officeDocument/2006/relationships/image" Target="../media/image24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6" Type="http://schemas.openxmlformats.org/officeDocument/2006/relationships/image" Target="../media/image23.wmf"/><Relationship Id="rId5" Type="http://schemas.openxmlformats.org/officeDocument/2006/relationships/image" Target="../media/image27.wmf"/><Relationship Id="rId4" Type="http://schemas.openxmlformats.org/officeDocument/2006/relationships/image" Target="../media/image22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13" Type="http://schemas.openxmlformats.org/officeDocument/2006/relationships/image" Target="../media/image41.wmf"/><Relationship Id="rId18" Type="http://schemas.openxmlformats.org/officeDocument/2006/relationships/image" Target="../media/image46.wmf"/><Relationship Id="rId3" Type="http://schemas.openxmlformats.org/officeDocument/2006/relationships/image" Target="../media/image31.wmf"/><Relationship Id="rId7" Type="http://schemas.openxmlformats.org/officeDocument/2006/relationships/image" Target="../media/image35.wmf"/><Relationship Id="rId12" Type="http://schemas.openxmlformats.org/officeDocument/2006/relationships/image" Target="../media/image40.wmf"/><Relationship Id="rId17" Type="http://schemas.openxmlformats.org/officeDocument/2006/relationships/image" Target="../media/image45.wmf"/><Relationship Id="rId2" Type="http://schemas.openxmlformats.org/officeDocument/2006/relationships/image" Target="../media/image30.wmf"/><Relationship Id="rId16" Type="http://schemas.openxmlformats.org/officeDocument/2006/relationships/image" Target="../media/image44.wmf"/><Relationship Id="rId1" Type="http://schemas.openxmlformats.org/officeDocument/2006/relationships/image" Target="../media/image29.wmf"/><Relationship Id="rId6" Type="http://schemas.openxmlformats.org/officeDocument/2006/relationships/image" Target="../media/image34.wmf"/><Relationship Id="rId11" Type="http://schemas.openxmlformats.org/officeDocument/2006/relationships/image" Target="../media/image39.wmf"/><Relationship Id="rId5" Type="http://schemas.openxmlformats.org/officeDocument/2006/relationships/image" Target="../media/image33.wmf"/><Relationship Id="rId15" Type="http://schemas.openxmlformats.org/officeDocument/2006/relationships/image" Target="../media/image43.wmf"/><Relationship Id="rId10" Type="http://schemas.openxmlformats.org/officeDocument/2006/relationships/image" Target="../media/image38.wmf"/><Relationship Id="rId19" Type="http://schemas.openxmlformats.org/officeDocument/2006/relationships/image" Target="../media/image47.wmf"/><Relationship Id="rId4" Type="http://schemas.openxmlformats.org/officeDocument/2006/relationships/image" Target="../media/image32.wmf"/><Relationship Id="rId9" Type="http://schemas.openxmlformats.org/officeDocument/2006/relationships/image" Target="../media/image37.wmf"/><Relationship Id="rId14" Type="http://schemas.openxmlformats.org/officeDocument/2006/relationships/image" Target="../media/image42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13" Type="http://schemas.openxmlformats.org/officeDocument/2006/relationships/image" Target="../media/image29.wmf"/><Relationship Id="rId3" Type="http://schemas.openxmlformats.org/officeDocument/2006/relationships/image" Target="../media/image32.wmf"/><Relationship Id="rId7" Type="http://schemas.openxmlformats.org/officeDocument/2006/relationships/image" Target="../media/image36.wmf"/><Relationship Id="rId12" Type="http://schemas.openxmlformats.org/officeDocument/2006/relationships/image" Target="../media/image41.wmf"/><Relationship Id="rId2" Type="http://schemas.openxmlformats.org/officeDocument/2006/relationships/image" Target="../media/image52.wmf"/><Relationship Id="rId1" Type="http://schemas.openxmlformats.org/officeDocument/2006/relationships/image" Target="../media/image30.wmf"/><Relationship Id="rId6" Type="http://schemas.openxmlformats.org/officeDocument/2006/relationships/image" Target="../media/image35.wmf"/><Relationship Id="rId11" Type="http://schemas.openxmlformats.org/officeDocument/2006/relationships/image" Target="../media/image40.wmf"/><Relationship Id="rId5" Type="http://schemas.openxmlformats.org/officeDocument/2006/relationships/image" Target="../media/image34.wmf"/><Relationship Id="rId10" Type="http://schemas.openxmlformats.org/officeDocument/2006/relationships/image" Target="../media/image54.wmf"/><Relationship Id="rId4" Type="http://schemas.openxmlformats.org/officeDocument/2006/relationships/image" Target="../media/image53.wmf"/><Relationship Id="rId9" Type="http://schemas.openxmlformats.org/officeDocument/2006/relationships/image" Target="../media/image38.wmf"/><Relationship Id="rId14" Type="http://schemas.openxmlformats.org/officeDocument/2006/relationships/image" Target="../media/image55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image" Target="../media/image57.wmf"/><Relationship Id="rId1" Type="http://schemas.openxmlformats.org/officeDocument/2006/relationships/image" Target="../media/image56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66.wmf"/><Relationship Id="rId3" Type="http://schemas.openxmlformats.org/officeDocument/2006/relationships/image" Target="../media/image61.wmf"/><Relationship Id="rId7" Type="http://schemas.openxmlformats.org/officeDocument/2006/relationships/image" Target="../media/image65.wmf"/><Relationship Id="rId12" Type="http://schemas.openxmlformats.org/officeDocument/2006/relationships/image" Target="../media/image70.wmf"/><Relationship Id="rId2" Type="http://schemas.openxmlformats.org/officeDocument/2006/relationships/image" Target="../media/image60.wmf"/><Relationship Id="rId1" Type="http://schemas.openxmlformats.org/officeDocument/2006/relationships/image" Target="../media/image59.wmf"/><Relationship Id="rId6" Type="http://schemas.openxmlformats.org/officeDocument/2006/relationships/image" Target="../media/image64.wmf"/><Relationship Id="rId11" Type="http://schemas.openxmlformats.org/officeDocument/2006/relationships/image" Target="../media/image69.wmf"/><Relationship Id="rId5" Type="http://schemas.openxmlformats.org/officeDocument/2006/relationships/image" Target="../media/image63.wmf"/><Relationship Id="rId10" Type="http://schemas.openxmlformats.org/officeDocument/2006/relationships/image" Target="../media/image68.wmf"/><Relationship Id="rId4" Type="http://schemas.openxmlformats.org/officeDocument/2006/relationships/image" Target="../media/image62.wmf"/><Relationship Id="rId9" Type="http://schemas.openxmlformats.org/officeDocument/2006/relationships/image" Target="../media/image67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73.wmf"/><Relationship Id="rId2" Type="http://schemas.openxmlformats.org/officeDocument/2006/relationships/image" Target="../media/image72.wmf"/><Relationship Id="rId1" Type="http://schemas.openxmlformats.org/officeDocument/2006/relationships/image" Target="../media/image71.wmf"/><Relationship Id="rId4" Type="http://schemas.openxmlformats.org/officeDocument/2006/relationships/image" Target="../media/image7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A20500-0EB3-433E-B9DD-D6D54988FC8A}" type="datetimeFigureOut">
              <a:rPr lang="pl-PL" smtClean="0"/>
              <a:pPr/>
              <a:t>05.12.2023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1BFE0D-41BD-4635-9762-9971F399519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790869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8C3D96-50FF-463E-BB91-19B79649DEE9}" type="datetimeFigureOut">
              <a:rPr lang="pl-PL" smtClean="0"/>
              <a:t>05.12.2023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66750" y="4778375"/>
            <a:ext cx="5335588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88925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778250" y="9429750"/>
            <a:ext cx="288925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DACECB-4F04-43F9-B1C4-6F8607A11FF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8176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DACECB-4F04-43F9-B1C4-6F8607A11FF8}" type="slidenum">
              <a:rPr lang="pl-PL" smtClean="0"/>
              <a:t>27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57245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2" cy="638"/>
              <a:chOff x="-2" y="1562"/>
              <a:chExt cx="5762" cy="638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ltGray">
              <a:xfrm rot="-5400000">
                <a:off x="2554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ltGray">
              <a:xfrm rot="-5400000">
                <a:off x="1318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ltGray">
              <a:xfrm rot="-5400000">
                <a:off x="-62" y="1754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ltGray">
              <a:xfrm rot="-5400000">
                <a:off x="151" y="1729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ltGray">
              <a:xfrm rot="-5400000">
                <a:off x="3206" y="1665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ltGray">
              <a:xfrm rot="-5400000">
                <a:off x="1825" y="1750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ltGray">
              <a:xfrm rot="-5400000">
                <a:off x="2325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ltGray">
              <a:xfrm rot="-5400000">
                <a:off x="4072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ltGray">
              <a:xfrm rot="-5400000">
                <a:off x="4579" y="1750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ltGray">
              <a:xfrm rot="-5400000">
                <a:off x="5079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6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7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4121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98438"/>
            <a:ext cx="7772400" cy="2286000"/>
          </a:xfrm>
        </p:spPr>
        <p:txBody>
          <a:bodyPr anchor="b">
            <a:spAutoFit/>
          </a:bodyPr>
          <a:lstStyle>
            <a:lvl1pPr>
              <a:defRPr sz="7200"/>
            </a:lvl1pPr>
          </a:lstStyle>
          <a:p>
            <a:r>
              <a:rPr lang="pl-PL"/>
              <a:t>Kliknij, aby edytować styl wzorca tytułu</a:t>
            </a:r>
          </a:p>
        </p:txBody>
      </p:sp>
      <p:sp>
        <p:nvSpPr>
          <p:cNvPr id="4122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4000"/>
            </a:lvl1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dt" sz="half" idx="10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9" name="Rectangle 2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29021056-9E07-4769-B9B3-002DE71FCF6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1548F5-4A56-4020-9985-0FB28895605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F96921-3178-4185-8B7B-82559E45C09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ytuł, tekst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1B451B-1329-47AD-AE26-181B3EA4141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ytuł, zawartość i 2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>
          <a:xfrm>
            <a:off x="5135563" y="1981200"/>
            <a:ext cx="3810000" cy="19812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3"/>
          </p:nvPr>
        </p:nvSpPr>
        <p:spPr>
          <a:xfrm>
            <a:off x="5135563" y="4114800"/>
            <a:ext cx="3810000" cy="19812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4EFD65-A3A0-4C08-A176-6EA33D0921B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ytuł i 4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sz="quarter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1173163" y="1981200"/>
            <a:ext cx="3810000" cy="19812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>
          <a:xfrm>
            <a:off x="5135563" y="1981200"/>
            <a:ext cx="3810000" cy="19812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3"/>
          </p:nvPr>
        </p:nvSpPr>
        <p:spPr>
          <a:xfrm>
            <a:off x="1173163" y="4114800"/>
            <a:ext cx="3810000" cy="19812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135563" y="4114800"/>
            <a:ext cx="3810000" cy="19812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BF1270-5CA5-4FBA-B314-280695D1508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22E68-7E81-475D-A746-9B665A13804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3FD059-119D-4DC9-9DAB-27089D472F7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06B7B-97EE-46F5-B23E-21343F71AAB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C32260-4737-4BFF-A1DA-DDE531B3204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8B0D81-E528-425F-A6B2-90453A2A4FF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803708-AF00-4D68-97B0-67840EA7FF0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24E0B5-8808-418B-9DB9-7E9D54F456F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EDD62C-9EF7-4455-94F5-8E07B39EACA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16392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3076" name="Freeform 4"/>
              <p:cNvSpPr>
                <a:spLocks/>
              </p:cNvSpPr>
              <p:nvPr/>
            </p:nvSpPr>
            <p:spPr bwMode="ltGray">
              <a:xfrm rot="-5400000">
                <a:off x="2554" y="-990"/>
                <a:ext cx="624" cy="574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77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78" name="Freeform 6"/>
              <p:cNvSpPr>
                <a:spLocks/>
              </p:cNvSpPr>
              <p:nvPr/>
            </p:nvSpPr>
            <p:spPr bwMode="ltGray">
              <a:xfrm rot="-5400000">
                <a:off x="972" y="1673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79" name="Freeform 7"/>
              <p:cNvSpPr>
                <a:spLocks/>
              </p:cNvSpPr>
              <p:nvPr/>
            </p:nvSpPr>
            <p:spPr bwMode="ltGray">
              <a:xfrm rot="-5400000">
                <a:off x="-67" y="175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0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1" name="Freeform 9"/>
              <p:cNvSpPr>
                <a:spLocks/>
              </p:cNvSpPr>
              <p:nvPr/>
            </p:nvSpPr>
            <p:spPr bwMode="ltGray">
              <a:xfrm rot="-5400000">
                <a:off x="436" y="1699"/>
                <a:ext cx="624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2" name="Freeform 10"/>
              <p:cNvSpPr>
                <a:spLocks/>
              </p:cNvSpPr>
              <p:nvPr/>
            </p:nvSpPr>
            <p:spPr bwMode="ltGray">
              <a:xfrm rot="-5400000">
                <a:off x="149" y="1728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3" name="Freeform 11"/>
              <p:cNvSpPr>
                <a:spLocks/>
              </p:cNvSpPr>
              <p:nvPr/>
            </p:nvSpPr>
            <p:spPr bwMode="ltGray">
              <a:xfrm rot="-5400000">
                <a:off x="3197" y="1660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4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5" name="Freeform 13"/>
              <p:cNvSpPr>
                <a:spLocks/>
              </p:cNvSpPr>
              <p:nvPr/>
            </p:nvSpPr>
            <p:spPr bwMode="ltGray">
              <a:xfrm rot="-5400000">
                <a:off x="1829" y="1747"/>
                <a:ext cx="624" cy="256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6" name="Freeform 14"/>
              <p:cNvSpPr>
                <a:spLocks/>
              </p:cNvSpPr>
              <p:nvPr/>
            </p:nvSpPr>
            <p:spPr bwMode="ltGray">
              <a:xfrm rot="-5400000">
                <a:off x="2545" y="1729"/>
                <a:ext cx="624" cy="2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7" name="Freeform 15"/>
              <p:cNvSpPr>
                <a:spLocks/>
              </p:cNvSpPr>
              <p:nvPr/>
            </p:nvSpPr>
            <p:spPr bwMode="ltGray">
              <a:xfrm rot="-5400000">
                <a:off x="2330" y="169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8" name="Freeform 16"/>
              <p:cNvSpPr>
                <a:spLocks/>
              </p:cNvSpPr>
              <p:nvPr/>
            </p:nvSpPr>
            <p:spPr bwMode="ltGray">
              <a:xfrm rot="-5400000">
                <a:off x="203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9" name="Freeform 17"/>
              <p:cNvSpPr>
                <a:spLocks/>
              </p:cNvSpPr>
              <p:nvPr/>
            </p:nvSpPr>
            <p:spPr bwMode="ltGray">
              <a:xfrm rot="-5400000">
                <a:off x="4066" y="1660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90" name="Freeform 18"/>
              <p:cNvSpPr>
                <a:spLocks/>
              </p:cNvSpPr>
              <p:nvPr/>
            </p:nvSpPr>
            <p:spPr bwMode="ltGray">
              <a:xfrm rot="-5400000">
                <a:off x="3717" y="1663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91" name="Freeform 19"/>
              <p:cNvSpPr>
                <a:spLocks/>
              </p:cNvSpPr>
              <p:nvPr/>
            </p:nvSpPr>
            <p:spPr bwMode="ltGray">
              <a:xfrm rot="-5400000">
                <a:off x="4564" y="174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92" name="Freeform 20"/>
              <p:cNvSpPr>
                <a:spLocks/>
              </p:cNvSpPr>
              <p:nvPr/>
            </p:nvSpPr>
            <p:spPr bwMode="ltGray">
              <a:xfrm>
                <a:off x="5469" y="1557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93" name="Freeform 21"/>
              <p:cNvSpPr>
                <a:spLocks/>
              </p:cNvSpPr>
              <p:nvPr/>
            </p:nvSpPr>
            <p:spPr bwMode="ltGray">
              <a:xfrm rot="-5400000">
                <a:off x="5072" y="168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94" name="Freeform 22"/>
              <p:cNvSpPr>
                <a:spLocks/>
              </p:cNvSpPr>
              <p:nvPr/>
            </p:nvSpPr>
            <p:spPr bwMode="ltGray">
              <a:xfrm rot="-5400000">
                <a:off x="4783" y="171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3095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3096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16387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wzorca tytułu</a:t>
            </a:r>
          </a:p>
        </p:txBody>
      </p:sp>
      <p:sp>
        <p:nvSpPr>
          <p:cNvPr id="16388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3099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fld id="{2C7FE27E-A0CC-421C-B76C-81FBF4DC0C3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1" r:id="rId12"/>
    <p:sldLayoutId id="2147483722" r:id="rId13"/>
    <p:sldLayoutId id="2147483723" r:id="rId1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wmf"/><Relationship Id="rId3" Type="http://schemas.openxmlformats.org/officeDocument/2006/relationships/oleObject" Target="../embeddings/oleObject90.bin"/><Relationship Id="rId7" Type="http://schemas.openxmlformats.org/officeDocument/2006/relationships/oleObject" Target="../embeddings/oleObject9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72.wmf"/><Relationship Id="rId5" Type="http://schemas.openxmlformats.org/officeDocument/2006/relationships/oleObject" Target="../embeddings/oleObject91.bin"/><Relationship Id="rId10" Type="http://schemas.openxmlformats.org/officeDocument/2006/relationships/image" Target="../media/image74.wmf"/><Relationship Id="rId4" Type="http://schemas.openxmlformats.org/officeDocument/2006/relationships/image" Target="../media/image71.wmf"/><Relationship Id="rId9" Type="http://schemas.openxmlformats.org/officeDocument/2006/relationships/oleObject" Target="../embeddings/oleObject93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wmf"/><Relationship Id="rId13" Type="http://schemas.openxmlformats.org/officeDocument/2006/relationships/image" Target="../media/image79.wmf"/><Relationship Id="rId3" Type="http://schemas.openxmlformats.org/officeDocument/2006/relationships/oleObject" Target="../embeddings/oleObject94.bin"/><Relationship Id="rId7" Type="http://schemas.openxmlformats.org/officeDocument/2006/relationships/oleObject" Target="../embeddings/oleObject96.bin"/><Relationship Id="rId12" Type="http://schemas.openxmlformats.org/officeDocument/2006/relationships/oleObject" Target="../embeddings/oleObject9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76.wmf"/><Relationship Id="rId11" Type="http://schemas.openxmlformats.org/officeDocument/2006/relationships/image" Target="../media/image78.wmf"/><Relationship Id="rId5" Type="http://schemas.openxmlformats.org/officeDocument/2006/relationships/oleObject" Target="../embeddings/oleObject95.bin"/><Relationship Id="rId15" Type="http://schemas.openxmlformats.org/officeDocument/2006/relationships/image" Target="../media/image80.wmf"/><Relationship Id="rId10" Type="http://schemas.openxmlformats.org/officeDocument/2006/relationships/oleObject" Target="../embeddings/oleObject97.bin"/><Relationship Id="rId4" Type="http://schemas.openxmlformats.org/officeDocument/2006/relationships/image" Target="../media/image75.wmf"/><Relationship Id="rId9" Type="http://schemas.openxmlformats.org/officeDocument/2006/relationships/image" Target="../media/image81.jpeg"/><Relationship Id="rId14" Type="http://schemas.openxmlformats.org/officeDocument/2006/relationships/oleObject" Target="../embeddings/oleObject99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wmf"/><Relationship Id="rId3" Type="http://schemas.openxmlformats.org/officeDocument/2006/relationships/oleObject" Target="../embeddings/oleObject100.bin"/><Relationship Id="rId7" Type="http://schemas.openxmlformats.org/officeDocument/2006/relationships/oleObject" Target="../embeddings/oleObject102.bin"/><Relationship Id="rId12" Type="http://schemas.openxmlformats.org/officeDocument/2006/relationships/image" Target="../media/image86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83.wmf"/><Relationship Id="rId11" Type="http://schemas.openxmlformats.org/officeDocument/2006/relationships/oleObject" Target="../embeddings/oleObject104.bin"/><Relationship Id="rId5" Type="http://schemas.openxmlformats.org/officeDocument/2006/relationships/oleObject" Target="../embeddings/oleObject101.bin"/><Relationship Id="rId10" Type="http://schemas.openxmlformats.org/officeDocument/2006/relationships/image" Target="../media/image85.wmf"/><Relationship Id="rId4" Type="http://schemas.openxmlformats.org/officeDocument/2006/relationships/image" Target="../media/image82.wmf"/><Relationship Id="rId9" Type="http://schemas.openxmlformats.org/officeDocument/2006/relationships/oleObject" Target="../embeddings/oleObject103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wmf"/><Relationship Id="rId3" Type="http://schemas.openxmlformats.org/officeDocument/2006/relationships/oleObject" Target="../embeddings/oleObject105.bin"/><Relationship Id="rId7" Type="http://schemas.openxmlformats.org/officeDocument/2006/relationships/oleObject" Target="../embeddings/oleObject107.bin"/><Relationship Id="rId12" Type="http://schemas.openxmlformats.org/officeDocument/2006/relationships/image" Target="../media/image89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84.wmf"/><Relationship Id="rId11" Type="http://schemas.openxmlformats.org/officeDocument/2006/relationships/oleObject" Target="../embeddings/oleObject109.bin"/><Relationship Id="rId5" Type="http://schemas.openxmlformats.org/officeDocument/2006/relationships/oleObject" Target="../embeddings/oleObject106.bin"/><Relationship Id="rId10" Type="http://schemas.openxmlformats.org/officeDocument/2006/relationships/image" Target="../media/image88.wmf"/><Relationship Id="rId4" Type="http://schemas.openxmlformats.org/officeDocument/2006/relationships/image" Target="../media/image83.wmf"/><Relationship Id="rId9" Type="http://schemas.openxmlformats.org/officeDocument/2006/relationships/oleObject" Target="../embeddings/oleObject108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90.wmf"/><Relationship Id="rId4" Type="http://schemas.openxmlformats.org/officeDocument/2006/relationships/oleObject" Target="../embeddings/oleObject110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92.wmf"/><Relationship Id="rId4" Type="http://schemas.openxmlformats.org/officeDocument/2006/relationships/oleObject" Target="../embeddings/oleObject111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94.wmf"/><Relationship Id="rId4" Type="http://schemas.openxmlformats.org/officeDocument/2006/relationships/oleObject" Target="../embeddings/oleObject112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6.vml"/><Relationship Id="rId5" Type="http://schemas.openxmlformats.org/officeDocument/2006/relationships/image" Target="../media/image96.wmf"/><Relationship Id="rId4" Type="http://schemas.openxmlformats.org/officeDocument/2006/relationships/oleObject" Target="../embeddings/oleObject113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98.wmf"/><Relationship Id="rId4" Type="http://schemas.openxmlformats.org/officeDocument/2006/relationships/oleObject" Target="../embeddings/oleObject114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image" Target="../media/image5.wmf"/><Relationship Id="rId18" Type="http://schemas.openxmlformats.org/officeDocument/2006/relationships/oleObject" Target="../embeddings/oleObject9.bin"/><Relationship Id="rId3" Type="http://schemas.openxmlformats.org/officeDocument/2006/relationships/oleObject" Target="../embeddings/oleObject1.bin"/><Relationship Id="rId21" Type="http://schemas.openxmlformats.org/officeDocument/2006/relationships/image" Target="../media/image9.wmf"/><Relationship Id="rId7" Type="http://schemas.openxmlformats.org/officeDocument/2006/relationships/oleObject" Target="../embeddings/oleObject3.bin"/><Relationship Id="rId12" Type="http://schemas.openxmlformats.org/officeDocument/2006/relationships/oleObject" Target="../embeddings/oleObject6.bin"/><Relationship Id="rId17" Type="http://schemas.openxmlformats.org/officeDocument/2006/relationships/image" Target="../media/image7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8.bin"/><Relationship Id="rId20" Type="http://schemas.openxmlformats.org/officeDocument/2006/relationships/oleObject" Target="../embeddings/oleObject10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15" Type="http://schemas.openxmlformats.org/officeDocument/2006/relationships/image" Target="../media/image6.wmf"/><Relationship Id="rId10" Type="http://schemas.openxmlformats.org/officeDocument/2006/relationships/oleObject" Target="../embeddings/oleObject5.bin"/><Relationship Id="rId19" Type="http://schemas.openxmlformats.org/officeDocument/2006/relationships/image" Target="../media/image8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Relationship Id="rId14" Type="http://schemas.openxmlformats.org/officeDocument/2006/relationships/oleObject" Target="../embeddings/oleObject7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5" Type="http://schemas.openxmlformats.org/officeDocument/2006/relationships/image" Target="../media/image100.jpeg"/><Relationship Id="rId4" Type="http://schemas.openxmlformats.org/officeDocument/2006/relationships/image" Target="../media/image101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7.bin"/><Relationship Id="rId13" Type="http://schemas.openxmlformats.org/officeDocument/2006/relationships/image" Target="../media/image105.wmf"/><Relationship Id="rId18" Type="http://schemas.openxmlformats.org/officeDocument/2006/relationships/oleObject" Target="../embeddings/oleObject122.bin"/><Relationship Id="rId26" Type="http://schemas.openxmlformats.org/officeDocument/2006/relationships/image" Target="../media/image109.wmf"/><Relationship Id="rId3" Type="http://schemas.openxmlformats.org/officeDocument/2006/relationships/oleObject" Target="../embeddings/oleObject116.bin"/><Relationship Id="rId21" Type="http://schemas.openxmlformats.org/officeDocument/2006/relationships/oleObject" Target="../embeddings/oleObject124.bin"/><Relationship Id="rId34" Type="http://schemas.openxmlformats.org/officeDocument/2006/relationships/image" Target="../media/image113.wmf"/><Relationship Id="rId7" Type="http://schemas.openxmlformats.org/officeDocument/2006/relationships/image" Target="../media/image50.jpeg"/><Relationship Id="rId12" Type="http://schemas.openxmlformats.org/officeDocument/2006/relationships/oleObject" Target="../embeddings/oleObject119.bin"/><Relationship Id="rId17" Type="http://schemas.openxmlformats.org/officeDocument/2006/relationships/image" Target="../media/image107.wmf"/><Relationship Id="rId25" Type="http://schemas.openxmlformats.org/officeDocument/2006/relationships/oleObject" Target="../embeddings/oleObject126.bin"/><Relationship Id="rId33" Type="http://schemas.openxmlformats.org/officeDocument/2006/relationships/oleObject" Target="../embeddings/oleObject130.bin"/><Relationship Id="rId38" Type="http://schemas.openxmlformats.org/officeDocument/2006/relationships/image" Target="../media/image115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21.bin"/><Relationship Id="rId20" Type="http://schemas.openxmlformats.org/officeDocument/2006/relationships/oleObject" Target="../embeddings/oleObject123.bin"/><Relationship Id="rId29" Type="http://schemas.openxmlformats.org/officeDocument/2006/relationships/oleObject" Target="../embeddings/oleObject128.bin"/><Relationship Id="rId1" Type="http://schemas.openxmlformats.org/officeDocument/2006/relationships/vmlDrawing" Target="../drawings/vmlDrawing19.vml"/><Relationship Id="rId6" Type="http://schemas.openxmlformats.org/officeDocument/2006/relationships/image" Target="../media/image49.jpeg"/><Relationship Id="rId11" Type="http://schemas.openxmlformats.org/officeDocument/2006/relationships/image" Target="../media/image104.wmf"/><Relationship Id="rId24" Type="http://schemas.openxmlformats.org/officeDocument/2006/relationships/image" Target="../media/image108.wmf"/><Relationship Id="rId32" Type="http://schemas.openxmlformats.org/officeDocument/2006/relationships/image" Target="../media/image112.wmf"/><Relationship Id="rId37" Type="http://schemas.openxmlformats.org/officeDocument/2006/relationships/oleObject" Target="../embeddings/oleObject132.bin"/><Relationship Id="rId5" Type="http://schemas.openxmlformats.org/officeDocument/2006/relationships/image" Target="../media/image116.jpeg"/><Relationship Id="rId15" Type="http://schemas.openxmlformats.org/officeDocument/2006/relationships/image" Target="../media/image106.wmf"/><Relationship Id="rId23" Type="http://schemas.openxmlformats.org/officeDocument/2006/relationships/oleObject" Target="../embeddings/oleObject125.bin"/><Relationship Id="rId28" Type="http://schemas.openxmlformats.org/officeDocument/2006/relationships/image" Target="../media/image110.wmf"/><Relationship Id="rId36" Type="http://schemas.openxmlformats.org/officeDocument/2006/relationships/image" Target="../media/image114.wmf"/><Relationship Id="rId10" Type="http://schemas.openxmlformats.org/officeDocument/2006/relationships/oleObject" Target="../embeddings/oleObject118.bin"/><Relationship Id="rId19" Type="http://schemas.openxmlformats.org/officeDocument/2006/relationships/image" Target="../media/image36.wmf"/><Relationship Id="rId31" Type="http://schemas.openxmlformats.org/officeDocument/2006/relationships/oleObject" Target="../embeddings/oleObject129.bin"/><Relationship Id="rId4" Type="http://schemas.openxmlformats.org/officeDocument/2006/relationships/image" Target="../media/image102.wmf"/><Relationship Id="rId9" Type="http://schemas.openxmlformats.org/officeDocument/2006/relationships/image" Target="../media/image103.wmf"/><Relationship Id="rId14" Type="http://schemas.openxmlformats.org/officeDocument/2006/relationships/oleObject" Target="../embeddings/oleObject120.bin"/><Relationship Id="rId22" Type="http://schemas.openxmlformats.org/officeDocument/2006/relationships/image" Target="../media/image37.wmf"/><Relationship Id="rId27" Type="http://schemas.openxmlformats.org/officeDocument/2006/relationships/oleObject" Target="../embeddings/oleObject127.bin"/><Relationship Id="rId30" Type="http://schemas.openxmlformats.org/officeDocument/2006/relationships/image" Target="../media/image111.wmf"/><Relationship Id="rId35" Type="http://schemas.openxmlformats.org/officeDocument/2006/relationships/oleObject" Target="../embeddings/oleObject131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8.wmf"/><Relationship Id="rId13" Type="http://schemas.openxmlformats.org/officeDocument/2006/relationships/oleObject" Target="../embeddings/oleObject138.bin"/><Relationship Id="rId18" Type="http://schemas.openxmlformats.org/officeDocument/2006/relationships/image" Target="../media/image121.wmf"/><Relationship Id="rId26" Type="http://schemas.openxmlformats.org/officeDocument/2006/relationships/image" Target="../media/image125.wmf"/><Relationship Id="rId3" Type="http://schemas.openxmlformats.org/officeDocument/2006/relationships/oleObject" Target="../embeddings/oleObject133.bin"/><Relationship Id="rId21" Type="http://schemas.openxmlformats.org/officeDocument/2006/relationships/oleObject" Target="../embeddings/oleObject142.bin"/><Relationship Id="rId34" Type="http://schemas.openxmlformats.org/officeDocument/2006/relationships/image" Target="../media/image129.wmf"/><Relationship Id="rId7" Type="http://schemas.openxmlformats.org/officeDocument/2006/relationships/oleObject" Target="../embeddings/oleObject135.bin"/><Relationship Id="rId12" Type="http://schemas.openxmlformats.org/officeDocument/2006/relationships/image" Target="../media/image100.jpeg"/><Relationship Id="rId17" Type="http://schemas.openxmlformats.org/officeDocument/2006/relationships/oleObject" Target="../embeddings/oleObject140.bin"/><Relationship Id="rId25" Type="http://schemas.openxmlformats.org/officeDocument/2006/relationships/oleObject" Target="../embeddings/oleObject144.bin"/><Relationship Id="rId33" Type="http://schemas.openxmlformats.org/officeDocument/2006/relationships/oleObject" Target="../embeddings/oleObject148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13.wmf"/><Relationship Id="rId20" Type="http://schemas.openxmlformats.org/officeDocument/2006/relationships/image" Target="../media/image122.wmf"/><Relationship Id="rId29" Type="http://schemas.openxmlformats.org/officeDocument/2006/relationships/oleObject" Target="../embeddings/oleObject146.bin"/><Relationship Id="rId1" Type="http://schemas.openxmlformats.org/officeDocument/2006/relationships/vmlDrawing" Target="../drawings/vmlDrawing20.vml"/><Relationship Id="rId6" Type="http://schemas.openxmlformats.org/officeDocument/2006/relationships/image" Target="../media/image105.wmf"/><Relationship Id="rId11" Type="http://schemas.openxmlformats.org/officeDocument/2006/relationships/image" Target="../media/image119.wmf"/><Relationship Id="rId24" Type="http://schemas.openxmlformats.org/officeDocument/2006/relationships/image" Target="../media/image124.wmf"/><Relationship Id="rId32" Type="http://schemas.openxmlformats.org/officeDocument/2006/relationships/image" Target="../media/image128.wmf"/><Relationship Id="rId5" Type="http://schemas.openxmlformats.org/officeDocument/2006/relationships/oleObject" Target="../embeddings/oleObject134.bin"/><Relationship Id="rId15" Type="http://schemas.openxmlformats.org/officeDocument/2006/relationships/oleObject" Target="../embeddings/oleObject139.bin"/><Relationship Id="rId23" Type="http://schemas.openxmlformats.org/officeDocument/2006/relationships/oleObject" Target="../embeddings/oleObject143.bin"/><Relationship Id="rId28" Type="http://schemas.openxmlformats.org/officeDocument/2006/relationships/image" Target="../media/image126.wmf"/><Relationship Id="rId10" Type="http://schemas.openxmlformats.org/officeDocument/2006/relationships/oleObject" Target="../embeddings/oleObject137.bin"/><Relationship Id="rId19" Type="http://schemas.openxmlformats.org/officeDocument/2006/relationships/oleObject" Target="../embeddings/oleObject141.bin"/><Relationship Id="rId31" Type="http://schemas.openxmlformats.org/officeDocument/2006/relationships/oleObject" Target="../embeddings/oleObject147.bin"/><Relationship Id="rId4" Type="http://schemas.openxmlformats.org/officeDocument/2006/relationships/image" Target="../media/image117.wmf"/><Relationship Id="rId9" Type="http://schemas.openxmlformats.org/officeDocument/2006/relationships/oleObject" Target="../embeddings/oleObject136.bin"/><Relationship Id="rId14" Type="http://schemas.openxmlformats.org/officeDocument/2006/relationships/image" Target="../media/image120.wmf"/><Relationship Id="rId22" Type="http://schemas.openxmlformats.org/officeDocument/2006/relationships/image" Target="../media/image123.wmf"/><Relationship Id="rId27" Type="http://schemas.openxmlformats.org/officeDocument/2006/relationships/oleObject" Target="../embeddings/oleObject145.bin"/><Relationship Id="rId30" Type="http://schemas.openxmlformats.org/officeDocument/2006/relationships/image" Target="../media/image127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wmf"/><Relationship Id="rId13" Type="http://schemas.openxmlformats.org/officeDocument/2006/relationships/oleObject" Target="../embeddings/oleObject154.bin"/><Relationship Id="rId18" Type="http://schemas.openxmlformats.org/officeDocument/2006/relationships/image" Target="../media/image131.wmf"/><Relationship Id="rId3" Type="http://schemas.openxmlformats.org/officeDocument/2006/relationships/oleObject" Target="../embeddings/oleObject149.bin"/><Relationship Id="rId21" Type="http://schemas.openxmlformats.org/officeDocument/2006/relationships/oleObject" Target="../embeddings/oleObject158.bin"/><Relationship Id="rId7" Type="http://schemas.openxmlformats.org/officeDocument/2006/relationships/oleObject" Target="../embeddings/oleObject151.bin"/><Relationship Id="rId12" Type="http://schemas.openxmlformats.org/officeDocument/2006/relationships/image" Target="../media/image128.wmf"/><Relationship Id="rId17" Type="http://schemas.openxmlformats.org/officeDocument/2006/relationships/oleObject" Target="../embeddings/oleObject156.bin"/><Relationship Id="rId25" Type="http://schemas.openxmlformats.org/officeDocument/2006/relationships/image" Target="../media/image100.jpe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19.wmf"/><Relationship Id="rId20" Type="http://schemas.openxmlformats.org/officeDocument/2006/relationships/image" Target="../media/image132.wmf"/><Relationship Id="rId1" Type="http://schemas.openxmlformats.org/officeDocument/2006/relationships/vmlDrawing" Target="../drawings/vmlDrawing21.vml"/><Relationship Id="rId6" Type="http://schemas.openxmlformats.org/officeDocument/2006/relationships/image" Target="../media/image124.wmf"/><Relationship Id="rId11" Type="http://schemas.openxmlformats.org/officeDocument/2006/relationships/oleObject" Target="../embeddings/oleObject153.bin"/><Relationship Id="rId24" Type="http://schemas.openxmlformats.org/officeDocument/2006/relationships/image" Target="../media/image134.wmf"/><Relationship Id="rId5" Type="http://schemas.openxmlformats.org/officeDocument/2006/relationships/oleObject" Target="../embeddings/oleObject150.bin"/><Relationship Id="rId15" Type="http://schemas.openxmlformats.org/officeDocument/2006/relationships/oleObject" Target="../embeddings/oleObject155.bin"/><Relationship Id="rId23" Type="http://schemas.openxmlformats.org/officeDocument/2006/relationships/oleObject" Target="../embeddings/oleObject159.bin"/><Relationship Id="rId10" Type="http://schemas.openxmlformats.org/officeDocument/2006/relationships/image" Target="../media/image127.wmf"/><Relationship Id="rId19" Type="http://schemas.openxmlformats.org/officeDocument/2006/relationships/oleObject" Target="../embeddings/oleObject157.bin"/><Relationship Id="rId4" Type="http://schemas.openxmlformats.org/officeDocument/2006/relationships/image" Target="../media/image130.wmf"/><Relationship Id="rId9" Type="http://schemas.openxmlformats.org/officeDocument/2006/relationships/oleObject" Target="../embeddings/oleObject152.bin"/><Relationship Id="rId14" Type="http://schemas.openxmlformats.org/officeDocument/2006/relationships/image" Target="../media/image123.wmf"/><Relationship Id="rId22" Type="http://schemas.openxmlformats.org/officeDocument/2006/relationships/image" Target="../media/image133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7.wmf"/><Relationship Id="rId3" Type="http://schemas.openxmlformats.org/officeDocument/2006/relationships/oleObject" Target="../embeddings/oleObject160.bin"/><Relationship Id="rId7" Type="http://schemas.openxmlformats.org/officeDocument/2006/relationships/oleObject" Target="../embeddings/oleObject162.bin"/><Relationship Id="rId12" Type="http://schemas.openxmlformats.org/officeDocument/2006/relationships/image" Target="../media/image13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136.wmf"/><Relationship Id="rId11" Type="http://schemas.openxmlformats.org/officeDocument/2006/relationships/oleObject" Target="../embeddings/oleObject164.bin"/><Relationship Id="rId5" Type="http://schemas.openxmlformats.org/officeDocument/2006/relationships/oleObject" Target="../embeddings/oleObject161.bin"/><Relationship Id="rId10" Type="http://schemas.openxmlformats.org/officeDocument/2006/relationships/image" Target="../media/image138.wmf"/><Relationship Id="rId4" Type="http://schemas.openxmlformats.org/officeDocument/2006/relationships/image" Target="../media/image135.wmf"/><Relationship Id="rId9" Type="http://schemas.openxmlformats.org/officeDocument/2006/relationships/oleObject" Target="../embeddings/oleObject163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2.wmf"/><Relationship Id="rId13" Type="http://schemas.openxmlformats.org/officeDocument/2006/relationships/oleObject" Target="../embeddings/oleObject170.bin"/><Relationship Id="rId3" Type="http://schemas.openxmlformats.org/officeDocument/2006/relationships/oleObject" Target="../embeddings/oleObject165.bin"/><Relationship Id="rId7" Type="http://schemas.openxmlformats.org/officeDocument/2006/relationships/oleObject" Target="../embeddings/oleObject167.bin"/><Relationship Id="rId12" Type="http://schemas.openxmlformats.org/officeDocument/2006/relationships/image" Target="../media/image14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141.wmf"/><Relationship Id="rId11" Type="http://schemas.openxmlformats.org/officeDocument/2006/relationships/oleObject" Target="../embeddings/oleObject169.bin"/><Relationship Id="rId5" Type="http://schemas.openxmlformats.org/officeDocument/2006/relationships/oleObject" Target="../embeddings/oleObject166.bin"/><Relationship Id="rId10" Type="http://schemas.openxmlformats.org/officeDocument/2006/relationships/image" Target="../media/image143.wmf"/><Relationship Id="rId4" Type="http://schemas.openxmlformats.org/officeDocument/2006/relationships/image" Target="../media/image140.wmf"/><Relationship Id="rId9" Type="http://schemas.openxmlformats.org/officeDocument/2006/relationships/oleObject" Target="../embeddings/oleObject168.bin"/><Relationship Id="rId14" Type="http://schemas.openxmlformats.org/officeDocument/2006/relationships/image" Target="../media/image145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3.bin"/><Relationship Id="rId13" Type="http://schemas.openxmlformats.org/officeDocument/2006/relationships/image" Target="../media/image150.wmf"/><Relationship Id="rId18" Type="http://schemas.openxmlformats.org/officeDocument/2006/relationships/oleObject" Target="../embeddings/oleObject178.bin"/><Relationship Id="rId3" Type="http://schemas.openxmlformats.org/officeDocument/2006/relationships/image" Target="../media/image155.png"/><Relationship Id="rId21" Type="http://schemas.openxmlformats.org/officeDocument/2006/relationships/image" Target="../media/image154.wmf"/><Relationship Id="rId7" Type="http://schemas.openxmlformats.org/officeDocument/2006/relationships/image" Target="../media/image147.wmf"/><Relationship Id="rId12" Type="http://schemas.openxmlformats.org/officeDocument/2006/relationships/oleObject" Target="../embeddings/oleObject175.bin"/><Relationship Id="rId17" Type="http://schemas.openxmlformats.org/officeDocument/2006/relationships/image" Target="../media/image152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77.bin"/><Relationship Id="rId20" Type="http://schemas.openxmlformats.org/officeDocument/2006/relationships/oleObject" Target="../embeddings/oleObject179.bin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172.bin"/><Relationship Id="rId11" Type="http://schemas.openxmlformats.org/officeDocument/2006/relationships/image" Target="../media/image149.wmf"/><Relationship Id="rId5" Type="http://schemas.openxmlformats.org/officeDocument/2006/relationships/image" Target="../media/image146.wmf"/><Relationship Id="rId15" Type="http://schemas.openxmlformats.org/officeDocument/2006/relationships/image" Target="../media/image151.wmf"/><Relationship Id="rId10" Type="http://schemas.openxmlformats.org/officeDocument/2006/relationships/oleObject" Target="../embeddings/oleObject174.bin"/><Relationship Id="rId19" Type="http://schemas.openxmlformats.org/officeDocument/2006/relationships/image" Target="../media/image153.wmf"/><Relationship Id="rId4" Type="http://schemas.openxmlformats.org/officeDocument/2006/relationships/oleObject" Target="../embeddings/oleObject171.bin"/><Relationship Id="rId9" Type="http://schemas.openxmlformats.org/officeDocument/2006/relationships/image" Target="../media/image148.wmf"/><Relationship Id="rId14" Type="http://schemas.openxmlformats.org/officeDocument/2006/relationships/oleObject" Target="../embeddings/oleObject176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5.vml"/><Relationship Id="rId5" Type="http://schemas.openxmlformats.org/officeDocument/2006/relationships/image" Target="../media/image156.wmf"/><Relationship Id="rId4" Type="http://schemas.openxmlformats.org/officeDocument/2006/relationships/oleObject" Target="../embeddings/oleObject180.bin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9.wmf"/><Relationship Id="rId13" Type="http://schemas.openxmlformats.org/officeDocument/2006/relationships/oleObject" Target="../embeddings/oleObject186.bin"/><Relationship Id="rId18" Type="http://schemas.openxmlformats.org/officeDocument/2006/relationships/image" Target="../media/image162.wmf"/><Relationship Id="rId3" Type="http://schemas.openxmlformats.org/officeDocument/2006/relationships/oleObject" Target="../embeddings/oleObject181.bin"/><Relationship Id="rId7" Type="http://schemas.openxmlformats.org/officeDocument/2006/relationships/oleObject" Target="../embeddings/oleObject183.bin"/><Relationship Id="rId12" Type="http://schemas.openxmlformats.org/officeDocument/2006/relationships/image" Target="../media/image83.wmf"/><Relationship Id="rId17" Type="http://schemas.openxmlformats.org/officeDocument/2006/relationships/oleObject" Target="../embeddings/oleObject188.bin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161.wmf"/><Relationship Id="rId1" Type="http://schemas.openxmlformats.org/officeDocument/2006/relationships/vmlDrawing" Target="../drawings/vmlDrawing26.vml"/><Relationship Id="rId6" Type="http://schemas.openxmlformats.org/officeDocument/2006/relationships/image" Target="../media/image158.wmf"/><Relationship Id="rId11" Type="http://schemas.openxmlformats.org/officeDocument/2006/relationships/oleObject" Target="../embeddings/oleObject185.bin"/><Relationship Id="rId5" Type="http://schemas.openxmlformats.org/officeDocument/2006/relationships/oleObject" Target="../embeddings/oleObject182.bin"/><Relationship Id="rId15" Type="http://schemas.openxmlformats.org/officeDocument/2006/relationships/oleObject" Target="../embeddings/oleObject187.bin"/><Relationship Id="rId10" Type="http://schemas.openxmlformats.org/officeDocument/2006/relationships/image" Target="../media/image160.wmf"/><Relationship Id="rId4" Type="http://schemas.openxmlformats.org/officeDocument/2006/relationships/image" Target="../media/image157.wmf"/><Relationship Id="rId9" Type="http://schemas.openxmlformats.org/officeDocument/2006/relationships/oleObject" Target="../embeddings/oleObject184.bin"/><Relationship Id="rId14" Type="http://schemas.openxmlformats.org/officeDocument/2006/relationships/image" Target="../media/image84.w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wmf"/><Relationship Id="rId13" Type="http://schemas.openxmlformats.org/officeDocument/2006/relationships/oleObject" Target="../embeddings/oleObject194.bin"/><Relationship Id="rId18" Type="http://schemas.openxmlformats.org/officeDocument/2006/relationships/image" Target="../media/image167.wmf"/><Relationship Id="rId3" Type="http://schemas.openxmlformats.org/officeDocument/2006/relationships/oleObject" Target="../embeddings/oleObject189.bin"/><Relationship Id="rId7" Type="http://schemas.openxmlformats.org/officeDocument/2006/relationships/oleObject" Target="../embeddings/oleObject191.bin"/><Relationship Id="rId12" Type="http://schemas.openxmlformats.org/officeDocument/2006/relationships/image" Target="../media/image158.wmf"/><Relationship Id="rId17" Type="http://schemas.openxmlformats.org/officeDocument/2006/relationships/oleObject" Target="../embeddings/oleObject196.bin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166.wmf"/><Relationship Id="rId1" Type="http://schemas.openxmlformats.org/officeDocument/2006/relationships/vmlDrawing" Target="../drawings/vmlDrawing27.vml"/><Relationship Id="rId6" Type="http://schemas.openxmlformats.org/officeDocument/2006/relationships/image" Target="../media/image164.wmf"/><Relationship Id="rId11" Type="http://schemas.openxmlformats.org/officeDocument/2006/relationships/oleObject" Target="../embeddings/oleObject193.bin"/><Relationship Id="rId5" Type="http://schemas.openxmlformats.org/officeDocument/2006/relationships/oleObject" Target="../embeddings/oleObject190.bin"/><Relationship Id="rId15" Type="http://schemas.openxmlformats.org/officeDocument/2006/relationships/oleObject" Target="../embeddings/oleObject195.bin"/><Relationship Id="rId10" Type="http://schemas.openxmlformats.org/officeDocument/2006/relationships/image" Target="../media/image84.wmf"/><Relationship Id="rId4" Type="http://schemas.openxmlformats.org/officeDocument/2006/relationships/image" Target="../media/image163.wmf"/><Relationship Id="rId9" Type="http://schemas.openxmlformats.org/officeDocument/2006/relationships/oleObject" Target="../embeddings/oleObject192.bin"/><Relationship Id="rId14" Type="http://schemas.openxmlformats.org/officeDocument/2006/relationships/image" Target="../media/image165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13" Type="http://schemas.openxmlformats.org/officeDocument/2006/relationships/oleObject" Target="../embeddings/oleObject16.bin"/><Relationship Id="rId18" Type="http://schemas.openxmlformats.org/officeDocument/2006/relationships/image" Target="../media/image9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13.wmf"/><Relationship Id="rId17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5.wmf"/><Relationship Id="rId20" Type="http://schemas.openxmlformats.org/officeDocument/2006/relationships/image" Target="../media/image16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wmf"/><Relationship Id="rId11" Type="http://schemas.openxmlformats.org/officeDocument/2006/relationships/oleObject" Target="../embeddings/oleObject15.bin"/><Relationship Id="rId5" Type="http://schemas.openxmlformats.org/officeDocument/2006/relationships/oleObject" Target="../embeddings/oleObject12.bin"/><Relationship Id="rId15" Type="http://schemas.openxmlformats.org/officeDocument/2006/relationships/oleObject" Target="../embeddings/oleObject17.bin"/><Relationship Id="rId10" Type="http://schemas.openxmlformats.org/officeDocument/2006/relationships/image" Target="../media/image12.wmf"/><Relationship Id="rId19" Type="http://schemas.openxmlformats.org/officeDocument/2006/relationships/oleObject" Target="../embeddings/oleObject19.bin"/><Relationship Id="rId4" Type="http://schemas.openxmlformats.org/officeDocument/2006/relationships/image" Target="../media/image3.wmf"/><Relationship Id="rId9" Type="http://schemas.openxmlformats.org/officeDocument/2006/relationships/oleObject" Target="../embeddings/oleObject14.bin"/><Relationship Id="rId14" Type="http://schemas.openxmlformats.org/officeDocument/2006/relationships/image" Target="../media/image14.w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13" Type="http://schemas.openxmlformats.org/officeDocument/2006/relationships/oleObject" Target="../embeddings/oleObject25.bin"/><Relationship Id="rId18" Type="http://schemas.openxmlformats.org/officeDocument/2006/relationships/image" Target="../media/image24.wmf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21.wmf"/><Relationship Id="rId17" Type="http://schemas.openxmlformats.org/officeDocument/2006/relationships/oleObject" Target="../embeddings/oleObject27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3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18.wmf"/><Relationship Id="rId11" Type="http://schemas.openxmlformats.org/officeDocument/2006/relationships/oleObject" Target="../embeddings/oleObject24.bin"/><Relationship Id="rId5" Type="http://schemas.openxmlformats.org/officeDocument/2006/relationships/oleObject" Target="../embeddings/oleObject21.bin"/><Relationship Id="rId15" Type="http://schemas.openxmlformats.org/officeDocument/2006/relationships/oleObject" Target="../embeddings/oleObject26.bin"/><Relationship Id="rId10" Type="http://schemas.openxmlformats.org/officeDocument/2006/relationships/image" Target="../media/image20.wmf"/><Relationship Id="rId4" Type="http://schemas.openxmlformats.org/officeDocument/2006/relationships/image" Target="../media/image17.wmf"/><Relationship Id="rId9" Type="http://schemas.openxmlformats.org/officeDocument/2006/relationships/oleObject" Target="../embeddings/oleObject23.bin"/><Relationship Id="rId14" Type="http://schemas.openxmlformats.org/officeDocument/2006/relationships/image" Target="../media/image22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13" Type="http://schemas.openxmlformats.org/officeDocument/2006/relationships/image" Target="../media/image27.wmf"/><Relationship Id="rId18" Type="http://schemas.openxmlformats.org/officeDocument/2006/relationships/image" Target="../media/image24.wmf"/><Relationship Id="rId3" Type="http://schemas.openxmlformats.org/officeDocument/2006/relationships/oleObject" Target="../embeddings/oleObject28.bin"/><Relationship Id="rId7" Type="http://schemas.openxmlformats.org/officeDocument/2006/relationships/oleObject" Target="../embeddings/oleObject30.bin"/><Relationship Id="rId12" Type="http://schemas.openxmlformats.org/officeDocument/2006/relationships/oleObject" Target="../embeddings/oleObject33.bin"/><Relationship Id="rId17" Type="http://schemas.openxmlformats.org/officeDocument/2006/relationships/oleObject" Target="../embeddings/oleObject36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35.bin"/><Relationship Id="rId20" Type="http://schemas.openxmlformats.org/officeDocument/2006/relationships/image" Target="../media/image28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26.wmf"/><Relationship Id="rId11" Type="http://schemas.openxmlformats.org/officeDocument/2006/relationships/image" Target="../media/image22.wmf"/><Relationship Id="rId5" Type="http://schemas.openxmlformats.org/officeDocument/2006/relationships/oleObject" Target="../embeddings/oleObject29.bin"/><Relationship Id="rId15" Type="http://schemas.openxmlformats.org/officeDocument/2006/relationships/image" Target="../media/image23.wmf"/><Relationship Id="rId10" Type="http://schemas.openxmlformats.org/officeDocument/2006/relationships/oleObject" Target="../embeddings/oleObject32.bin"/><Relationship Id="rId19" Type="http://schemas.openxmlformats.org/officeDocument/2006/relationships/oleObject" Target="../embeddings/oleObject37.bin"/><Relationship Id="rId4" Type="http://schemas.openxmlformats.org/officeDocument/2006/relationships/image" Target="../media/image25.wmf"/><Relationship Id="rId9" Type="http://schemas.openxmlformats.org/officeDocument/2006/relationships/oleObject" Target="../embeddings/oleObject31.bin"/><Relationship Id="rId14" Type="http://schemas.openxmlformats.org/officeDocument/2006/relationships/oleObject" Target="../embeddings/oleObject34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0.bin"/><Relationship Id="rId13" Type="http://schemas.openxmlformats.org/officeDocument/2006/relationships/oleObject" Target="../embeddings/oleObject42.bin"/><Relationship Id="rId18" Type="http://schemas.openxmlformats.org/officeDocument/2006/relationships/image" Target="../media/image35.wmf"/><Relationship Id="rId26" Type="http://schemas.openxmlformats.org/officeDocument/2006/relationships/image" Target="../media/image38.wmf"/><Relationship Id="rId39" Type="http://schemas.openxmlformats.org/officeDocument/2006/relationships/image" Target="../media/image44.wmf"/><Relationship Id="rId3" Type="http://schemas.openxmlformats.org/officeDocument/2006/relationships/oleObject" Target="../embeddings/oleObject38.bin"/><Relationship Id="rId21" Type="http://schemas.openxmlformats.org/officeDocument/2006/relationships/image" Target="../media/image36.wmf"/><Relationship Id="rId34" Type="http://schemas.openxmlformats.org/officeDocument/2006/relationships/oleObject" Target="../embeddings/oleObject53.bin"/><Relationship Id="rId42" Type="http://schemas.openxmlformats.org/officeDocument/2006/relationships/oleObject" Target="../embeddings/oleObject57.bin"/><Relationship Id="rId7" Type="http://schemas.openxmlformats.org/officeDocument/2006/relationships/image" Target="../media/image48.jpeg"/><Relationship Id="rId12" Type="http://schemas.openxmlformats.org/officeDocument/2006/relationships/image" Target="../media/image49.jpeg"/><Relationship Id="rId17" Type="http://schemas.openxmlformats.org/officeDocument/2006/relationships/oleObject" Target="../embeddings/oleObject44.bin"/><Relationship Id="rId25" Type="http://schemas.openxmlformats.org/officeDocument/2006/relationships/oleObject" Target="../embeddings/oleObject49.bin"/><Relationship Id="rId33" Type="http://schemas.openxmlformats.org/officeDocument/2006/relationships/image" Target="../media/image41.wmf"/><Relationship Id="rId38" Type="http://schemas.openxmlformats.org/officeDocument/2006/relationships/oleObject" Target="../embeddings/oleObject55.bin"/><Relationship Id="rId46" Type="http://schemas.openxmlformats.org/officeDocument/2006/relationships/image" Target="../media/image51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4.wmf"/><Relationship Id="rId20" Type="http://schemas.openxmlformats.org/officeDocument/2006/relationships/oleObject" Target="../embeddings/oleObject46.bin"/><Relationship Id="rId29" Type="http://schemas.openxmlformats.org/officeDocument/2006/relationships/image" Target="../media/image39.wmf"/><Relationship Id="rId41" Type="http://schemas.openxmlformats.org/officeDocument/2006/relationships/image" Target="../media/image45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30.wmf"/><Relationship Id="rId11" Type="http://schemas.openxmlformats.org/officeDocument/2006/relationships/image" Target="../media/image32.wmf"/><Relationship Id="rId24" Type="http://schemas.openxmlformats.org/officeDocument/2006/relationships/image" Target="../media/image37.wmf"/><Relationship Id="rId32" Type="http://schemas.openxmlformats.org/officeDocument/2006/relationships/oleObject" Target="../embeddings/oleObject52.bin"/><Relationship Id="rId37" Type="http://schemas.openxmlformats.org/officeDocument/2006/relationships/image" Target="../media/image43.wmf"/><Relationship Id="rId40" Type="http://schemas.openxmlformats.org/officeDocument/2006/relationships/oleObject" Target="../embeddings/oleObject56.bin"/><Relationship Id="rId45" Type="http://schemas.openxmlformats.org/officeDocument/2006/relationships/image" Target="../media/image47.wmf"/><Relationship Id="rId5" Type="http://schemas.openxmlformats.org/officeDocument/2006/relationships/oleObject" Target="../embeddings/oleObject39.bin"/><Relationship Id="rId15" Type="http://schemas.openxmlformats.org/officeDocument/2006/relationships/oleObject" Target="../embeddings/oleObject43.bin"/><Relationship Id="rId23" Type="http://schemas.openxmlformats.org/officeDocument/2006/relationships/oleObject" Target="../embeddings/oleObject48.bin"/><Relationship Id="rId28" Type="http://schemas.openxmlformats.org/officeDocument/2006/relationships/oleObject" Target="../embeddings/oleObject50.bin"/><Relationship Id="rId36" Type="http://schemas.openxmlformats.org/officeDocument/2006/relationships/oleObject" Target="../embeddings/oleObject54.bin"/><Relationship Id="rId10" Type="http://schemas.openxmlformats.org/officeDocument/2006/relationships/oleObject" Target="../embeddings/oleObject41.bin"/><Relationship Id="rId19" Type="http://schemas.openxmlformats.org/officeDocument/2006/relationships/oleObject" Target="../embeddings/oleObject45.bin"/><Relationship Id="rId31" Type="http://schemas.openxmlformats.org/officeDocument/2006/relationships/image" Target="../media/image40.wmf"/><Relationship Id="rId44" Type="http://schemas.openxmlformats.org/officeDocument/2006/relationships/oleObject" Target="../embeddings/oleObject58.bin"/><Relationship Id="rId4" Type="http://schemas.openxmlformats.org/officeDocument/2006/relationships/image" Target="../media/image29.wmf"/><Relationship Id="rId9" Type="http://schemas.openxmlformats.org/officeDocument/2006/relationships/image" Target="../media/image31.wmf"/><Relationship Id="rId14" Type="http://schemas.openxmlformats.org/officeDocument/2006/relationships/image" Target="../media/image33.wmf"/><Relationship Id="rId22" Type="http://schemas.openxmlformats.org/officeDocument/2006/relationships/oleObject" Target="../embeddings/oleObject47.bin"/><Relationship Id="rId27" Type="http://schemas.openxmlformats.org/officeDocument/2006/relationships/image" Target="../media/image50.jpeg"/><Relationship Id="rId30" Type="http://schemas.openxmlformats.org/officeDocument/2006/relationships/oleObject" Target="../embeddings/oleObject51.bin"/><Relationship Id="rId35" Type="http://schemas.openxmlformats.org/officeDocument/2006/relationships/image" Target="../media/image42.wmf"/><Relationship Id="rId43" Type="http://schemas.openxmlformats.org/officeDocument/2006/relationships/image" Target="../media/image46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1.bin"/><Relationship Id="rId13" Type="http://schemas.openxmlformats.org/officeDocument/2006/relationships/oleObject" Target="../embeddings/oleObject63.bin"/><Relationship Id="rId18" Type="http://schemas.openxmlformats.org/officeDocument/2006/relationships/oleObject" Target="../embeddings/oleObject66.bin"/><Relationship Id="rId26" Type="http://schemas.openxmlformats.org/officeDocument/2006/relationships/oleObject" Target="../embeddings/oleObject70.bin"/><Relationship Id="rId3" Type="http://schemas.openxmlformats.org/officeDocument/2006/relationships/oleObject" Target="../embeddings/oleObject59.bin"/><Relationship Id="rId21" Type="http://schemas.openxmlformats.org/officeDocument/2006/relationships/oleObject" Target="../embeddings/oleObject68.bin"/><Relationship Id="rId34" Type="http://schemas.openxmlformats.org/officeDocument/2006/relationships/oleObject" Target="../embeddings/oleObject74.bin"/><Relationship Id="rId7" Type="http://schemas.openxmlformats.org/officeDocument/2006/relationships/image" Target="../media/image52.wmf"/><Relationship Id="rId12" Type="http://schemas.openxmlformats.org/officeDocument/2006/relationships/image" Target="../media/image53.wmf"/><Relationship Id="rId17" Type="http://schemas.openxmlformats.org/officeDocument/2006/relationships/oleObject" Target="../embeddings/oleObject65.bin"/><Relationship Id="rId25" Type="http://schemas.openxmlformats.org/officeDocument/2006/relationships/image" Target="../media/image50.jpeg"/><Relationship Id="rId33" Type="http://schemas.openxmlformats.org/officeDocument/2006/relationships/image" Target="../media/image29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5.wmf"/><Relationship Id="rId20" Type="http://schemas.openxmlformats.org/officeDocument/2006/relationships/oleObject" Target="../embeddings/oleObject67.bin"/><Relationship Id="rId29" Type="http://schemas.openxmlformats.org/officeDocument/2006/relationships/image" Target="../media/image40.wmf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0.bin"/><Relationship Id="rId11" Type="http://schemas.openxmlformats.org/officeDocument/2006/relationships/oleObject" Target="../embeddings/oleObject62.bin"/><Relationship Id="rId24" Type="http://schemas.openxmlformats.org/officeDocument/2006/relationships/image" Target="../media/image38.wmf"/><Relationship Id="rId32" Type="http://schemas.openxmlformats.org/officeDocument/2006/relationships/oleObject" Target="../embeddings/oleObject73.bin"/><Relationship Id="rId5" Type="http://schemas.openxmlformats.org/officeDocument/2006/relationships/image" Target="../media/image48.jpeg"/><Relationship Id="rId15" Type="http://schemas.openxmlformats.org/officeDocument/2006/relationships/oleObject" Target="../embeddings/oleObject64.bin"/><Relationship Id="rId23" Type="http://schemas.openxmlformats.org/officeDocument/2006/relationships/oleObject" Target="../embeddings/oleObject69.bin"/><Relationship Id="rId28" Type="http://schemas.openxmlformats.org/officeDocument/2006/relationships/oleObject" Target="../embeddings/oleObject71.bin"/><Relationship Id="rId10" Type="http://schemas.openxmlformats.org/officeDocument/2006/relationships/image" Target="../media/image49.jpeg"/><Relationship Id="rId19" Type="http://schemas.openxmlformats.org/officeDocument/2006/relationships/image" Target="../media/image36.wmf"/><Relationship Id="rId31" Type="http://schemas.openxmlformats.org/officeDocument/2006/relationships/image" Target="../media/image41.wmf"/><Relationship Id="rId4" Type="http://schemas.openxmlformats.org/officeDocument/2006/relationships/image" Target="../media/image30.wmf"/><Relationship Id="rId9" Type="http://schemas.openxmlformats.org/officeDocument/2006/relationships/image" Target="../media/image32.wmf"/><Relationship Id="rId14" Type="http://schemas.openxmlformats.org/officeDocument/2006/relationships/image" Target="../media/image34.wmf"/><Relationship Id="rId22" Type="http://schemas.openxmlformats.org/officeDocument/2006/relationships/image" Target="../media/image37.wmf"/><Relationship Id="rId27" Type="http://schemas.openxmlformats.org/officeDocument/2006/relationships/image" Target="../media/image54.wmf"/><Relationship Id="rId30" Type="http://schemas.openxmlformats.org/officeDocument/2006/relationships/oleObject" Target="../embeddings/oleObject72.bin"/><Relationship Id="rId35" Type="http://schemas.openxmlformats.org/officeDocument/2006/relationships/image" Target="../media/image55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wmf"/><Relationship Id="rId3" Type="http://schemas.openxmlformats.org/officeDocument/2006/relationships/oleObject" Target="../embeddings/oleObject75.bin"/><Relationship Id="rId7" Type="http://schemas.openxmlformats.org/officeDocument/2006/relationships/oleObject" Target="../embeddings/oleObject7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57.wmf"/><Relationship Id="rId5" Type="http://schemas.openxmlformats.org/officeDocument/2006/relationships/oleObject" Target="../embeddings/oleObject76.bin"/><Relationship Id="rId4" Type="http://schemas.openxmlformats.org/officeDocument/2006/relationships/image" Target="../media/image56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wmf"/><Relationship Id="rId13" Type="http://schemas.openxmlformats.org/officeDocument/2006/relationships/oleObject" Target="../embeddings/oleObject83.bin"/><Relationship Id="rId18" Type="http://schemas.openxmlformats.org/officeDocument/2006/relationships/image" Target="../media/image66.wmf"/><Relationship Id="rId26" Type="http://schemas.openxmlformats.org/officeDocument/2006/relationships/image" Target="../media/image70.wmf"/><Relationship Id="rId3" Type="http://schemas.openxmlformats.org/officeDocument/2006/relationships/oleObject" Target="../embeddings/oleObject78.bin"/><Relationship Id="rId21" Type="http://schemas.openxmlformats.org/officeDocument/2006/relationships/oleObject" Target="../embeddings/oleObject87.bin"/><Relationship Id="rId7" Type="http://schemas.openxmlformats.org/officeDocument/2006/relationships/oleObject" Target="../embeddings/oleObject80.bin"/><Relationship Id="rId12" Type="http://schemas.openxmlformats.org/officeDocument/2006/relationships/image" Target="../media/image63.wmf"/><Relationship Id="rId17" Type="http://schemas.openxmlformats.org/officeDocument/2006/relationships/oleObject" Target="../embeddings/oleObject85.bin"/><Relationship Id="rId25" Type="http://schemas.openxmlformats.org/officeDocument/2006/relationships/oleObject" Target="../embeddings/oleObject89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5.wmf"/><Relationship Id="rId20" Type="http://schemas.openxmlformats.org/officeDocument/2006/relationships/image" Target="../media/image67.wmf"/><Relationship Id="rId1" Type="http://schemas.openxmlformats.org/officeDocument/2006/relationships/vmlDrawing" Target="../drawings/vmlDrawing8.vml"/><Relationship Id="rId6" Type="http://schemas.openxmlformats.org/officeDocument/2006/relationships/image" Target="../media/image60.wmf"/><Relationship Id="rId11" Type="http://schemas.openxmlformats.org/officeDocument/2006/relationships/oleObject" Target="../embeddings/oleObject82.bin"/><Relationship Id="rId24" Type="http://schemas.openxmlformats.org/officeDocument/2006/relationships/image" Target="../media/image69.wmf"/><Relationship Id="rId5" Type="http://schemas.openxmlformats.org/officeDocument/2006/relationships/oleObject" Target="../embeddings/oleObject79.bin"/><Relationship Id="rId15" Type="http://schemas.openxmlformats.org/officeDocument/2006/relationships/oleObject" Target="../embeddings/oleObject84.bin"/><Relationship Id="rId23" Type="http://schemas.openxmlformats.org/officeDocument/2006/relationships/oleObject" Target="../embeddings/oleObject88.bin"/><Relationship Id="rId10" Type="http://schemas.openxmlformats.org/officeDocument/2006/relationships/image" Target="../media/image62.wmf"/><Relationship Id="rId19" Type="http://schemas.openxmlformats.org/officeDocument/2006/relationships/oleObject" Target="../embeddings/oleObject86.bin"/><Relationship Id="rId4" Type="http://schemas.openxmlformats.org/officeDocument/2006/relationships/image" Target="../media/image59.wmf"/><Relationship Id="rId9" Type="http://schemas.openxmlformats.org/officeDocument/2006/relationships/oleObject" Target="../embeddings/oleObject81.bin"/><Relationship Id="rId14" Type="http://schemas.openxmlformats.org/officeDocument/2006/relationships/image" Target="../media/image64.wmf"/><Relationship Id="rId22" Type="http://schemas.openxmlformats.org/officeDocument/2006/relationships/image" Target="../media/image6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1219200" y="457200"/>
            <a:ext cx="784541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800" b="1" dirty="0" smtClean="0">
                <a:solidFill>
                  <a:schemeClr val="tx2"/>
                </a:solidFill>
              </a:rPr>
              <a:t>AM and FM </a:t>
            </a:r>
            <a:r>
              <a:rPr kumimoji="1" lang="pl-PL" sz="4800" b="1" dirty="0" err="1" smtClean="0">
                <a:solidFill>
                  <a:schemeClr val="tx2"/>
                </a:solidFill>
              </a:rPr>
              <a:t>Noise</a:t>
            </a:r>
            <a:r>
              <a:rPr kumimoji="1" lang="pl-PL" sz="4800" b="1" dirty="0" smtClean="0">
                <a:solidFill>
                  <a:schemeClr val="tx2"/>
                </a:solidFill>
              </a:rPr>
              <a:t> </a:t>
            </a:r>
            <a:r>
              <a:rPr kumimoji="1" lang="pl-PL" sz="4800" b="1" dirty="0" err="1" smtClean="0">
                <a:solidFill>
                  <a:schemeClr val="tx2"/>
                </a:solidFill>
              </a:rPr>
              <a:t>Immunity</a:t>
            </a:r>
            <a:endParaRPr lang="pl-PL" sz="4000" b="1" dirty="0"/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937330" y="1916832"/>
            <a:ext cx="820667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Font typeface="Arial" pitchFamily="34" charset="0"/>
              <a:buChar char="•"/>
            </a:pPr>
            <a:r>
              <a:rPr lang="pl-PL" b="1" dirty="0" smtClean="0"/>
              <a:t> </a:t>
            </a:r>
            <a:r>
              <a:rPr lang="pl-PL" b="1" dirty="0" err="1" smtClean="0"/>
              <a:t>Telecommunication</a:t>
            </a:r>
            <a:r>
              <a:rPr lang="pl-PL" b="1" dirty="0" smtClean="0"/>
              <a:t> </a:t>
            </a:r>
            <a:r>
              <a:rPr lang="pl-PL" b="1" dirty="0" err="1"/>
              <a:t>s</a:t>
            </a:r>
            <a:r>
              <a:rPr lang="pl-PL" b="1" dirty="0" err="1" smtClean="0"/>
              <a:t>ystem</a:t>
            </a:r>
            <a:r>
              <a:rPr lang="pl-PL" b="1" dirty="0" smtClean="0"/>
              <a:t> </a:t>
            </a:r>
            <a:r>
              <a:rPr lang="pl-PL" b="1" dirty="0" err="1"/>
              <a:t>with</a:t>
            </a:r>
            <a:r>
              <a:rPr lang="pl-PL" b="1" dirty="0"/>
              <a:t> </a:t>
            </a:r>
            <a:r>
              <a:rPr lang="pl-PL" b="1" dirty="0" err="1" smtClean="0"/>
              <a:t>noisy</a:t>
            </a:r>
            <a:r>
              <a:rPr lang="pl-PL" b="1" dirty="0" smtClean="0"/>
              <a:t> </a:t>
            </a:r>
            <a:r>
              <a:rPr lang="pl-PL" b="1" dirty="0" err="1" smtClean="0"/>
              <a:t>transmission</a:t>
            </a:r>
            <a:r>
              <a:rPr lang="pl-PL" b="1" dirty="0" smtClean="0"/>
              <a:t> channel:</a:t>
            </a:r>
          </a:p>
          <a:p>
            <a:pPr eaLnBrk="0" hangingPunct="0"/>
            <a:endParaRPr lang="pl-PL" b="1" dirty="0" smtClean="0"/>
          </a:p>
          <a:p>
            <a:pPr eaLnBrk="0" hangingPunct="0"/>
            <a:r>
              <a:rPr lang="pl-PL" b="1" dirty="0" smtClean="0"/>
              <a:t>	- AM – </a:t>
            </a:r>
            <a:r>
              <a:rPr lang="pl-PL" b="1" dirty="0" err="1" smtClean="0"/>
              <a:t>envelope</a:t>
            </a:r>
            <a:r>
              <a:rPr lang="pl-PL" b="1" dirty="0" smtClean="0"/>
              <a:t> </a:t>
            </a:r>
            <a:r>
              <a:rPr lang="pl-PL" b="1" dirty="0" err="1" smtClean="0"/>
              <a:t>detection</a:t>
            </a:r>
            <a:endParaRPr lang="pl-PL" b="1" dirty="0" smtClean="0"/>
          </a:p>
          <a:p>
            <a:pPr eaLnBrk="0" hangingPunct="0"/>
            <a:endParaRPr lang="pl-PL" b="1" dirty="0" smtClean="0"/>
          </a:p>
          <a:p>
            <a:pPr eaLnBrk="0" hangingPunct="0"/>
            <a:r>
              <a:rPr lang="pl-PL" b="1" dirty="0" smtClean="0"/>
              <a:t>	- FM – </a:t>
            </a:r>
            <a:r>
              <a:rPr lang="pl-PL" b="1" dirty="0" err="1" smtClean="0"/>
              <a:t>detection</a:t>
            </a:r>
            <a:r>
              <a:rPr lang="pl-PL" b="1" dirty="0" smtClean="0"/>
              <a:t> by </a:t>
            </a:r>
            <a:r>
              <a:rPr lang="pl-PL" b="1" dirty="0" err="1" smtClean="0"/>
              <a:t>phase</a:t>
            </a:r>
            <a:r>
              <a:rPr lang="pl-PL" b="1" dirty="0" smtClean="0"/>
              <a:t> </a:t>
            </a:r>
            <a:r>
              <a:rPr lang="pl-PL" b="1" dirty="0" err="1" smtClean="0"/>
              <a:t>angle</a:t>
            </a:r>
            <a:r>
              <a:rPr lang="pl-PL" b="1" dirty="0" smtClean="0"/>
              <a:t> </a:t>
            </a:r>
            <a:r>
              <a:rPr lang="pl-PL" b="1" dirty="0" err="1" smtClean="0"/>
              <a:t>detection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smtClean="0"/>
              <a:t>		and </a:t>
            </a:r>
            <a:r>
              <a:rPr lang="pl-PL" b="1" dirty="0" err="1" smtClean="0"/>
              <a:t>differentiation</a:t>
            </a:r>
            <a:endParaRPr lang="pl-PL" b="1" dirty="0" smtClean="0"/>
          </a:p>
          <a:p>
            <a:pPr eaLnBrk="0" hangingPunct="0"/>
            <a:r>
              <a:rPr lang="pl-PL" b="1" dirty="0" smtClean="0"/>
              <a:t> </a:t>
            </a:r>
            <a:endParaRPr lang="pl-PL" b="1" dirty="0"/>
          </a:p>
          <a:p>
            <a:pPr eaLnBrk="0" hangingPunct="0">
              <a:buFontTx/>
              <a:buChar char="•"/>
            </a:pPr>
            <a:r>
              <a:rPr lang="pl-PL" b="1" dirty="0" smtClean="0"/>
              <a:t> </a:t>
            </a:r>
            <a:r>
              <a:rPr lang="pl-PL" b="1" dirty="0" err="1" smtClean="0"/>
              <a:t>Summary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-261938"/>
            <a:ext cx="7772400" cy="1143001"/>
          </a:xfrm>
        </p:spPr>
        <p:txBody>
          <a:bodyPr/>
          <a:lstStyle/>
          <a:p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Modulation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loss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– single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tone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AM</a:t>
            </a:r>
          </a:p>
        </p:txBody>
      </p:sp>
      <p:sp>
        <p:nvSpPr>
          <p:cNvPr id="15366" name="Rectangle 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67" name="Rectangle 4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68" name="Rectangle 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69" name="Rectangle 6"/>
          <p:cNvSpPr>
            <a:spLocks noChangeArrowheads="1"/>
          </p:cNvSpPr>
          <p:nvPr/>
        </p:nvSpPr>
        <p:spPr bwMode="auto">
          <a:xfrm>
            <a:off x="0" y="3048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0" name="Rectangle 7"/>
          <p:cNvSpPr>
            <a:spLocks noChangeArrowheads="1"/>
          </p:cNvSpPr>
          <p:nvPr/>
        </p:nvSpPr>
        <p:spPr bwMode="auto">
          <a:xfrm>
            <a:off x="0" y="30337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1" name="Rectangle 8"/>
          <p:cNvSpPr>
            <a:spLocks noChangeArrowheads="1"/>
          </p:cNvSpPr>
          <p:nvPr/>
        </p:nvSpPr>
        <p:spPr bwMode="auto">
          <a:xfrm>
            <a:off x="0" y="2852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2" name="Rectangle 10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graphicFrame>
        <p:nvGraphicFramePr>
          <p:cNvPr id="1536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5351086"/>
              </p:ext>
            </p:extLst>
          </p:nvPr>
        </p:nvGraphicFramePr>
        <p:xfrm>
          <a:off x="1150938" y="1435100"/>
          <a:ext cx="2444750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33" name="Równanie" r:id="rId3" imgW="977760" imgH="215640" progId="Equation.3">
                  <p:embed/>
                </p:oleObj>
              </mc:Choice>
              <mc:Fallback>
                <p:oleObj name="Równanie" r:id="rId3" imgW="977760" imgH="2156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0938" y="1435100"/>
                        <a:ext cx="2444750" cy="53975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3" name="Rectangle 12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graphicFrame>
        <p:nvGraphicFramePr>
          <p:cNvPr id="15363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1892301"/>
              </p:ext>
            </p:extLst>
          </p:nvPr>
        </p:nvGraphicFramePr>
        <p:xfrm>
          <a:off x="4724400" y="990600"/>
          <a:ext cx="1554163" cy="98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34" name="Equation" r:id="rId5" imgW="622030" imgH="393529" progId="Equation.3">
                  <p:embed/>
                </p:oleObj>
              </mc:Choice>
              <mc:Fallback>
                <p:oleObj name="Equation" r:id="rId5" imgW="622030" imgH="393529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990600"/>
                        <a:ext cx="1554163" cy="98425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0" y="2952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graphicFrame>
        <p:nvGraphicFramePr>
          <p:cNvPr id="15364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4232954"/>
              </p:ext>
            </p:extLst>
          </p:nvPr>
        </p:nvGraphicFramePr>
        <p:xfrm>
          <a:off x="1150938" y="3981450"/>
          <a:ext cx="7648575" cy="190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35" name="Równanie" r:id="rId7" imgW="3060360" imgH="761760" progId="Equation.3">
                  <p:embed/>
                </p:oleObj>
              </mc:Choice>
              <mc:Fallback>
                <p:oleObj name="Równanie" r:id="rId7" imgW="3060360" imgH="76176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0938" y="3981450"/>
                        <a:ext cx="7648575" cy="1905000"/>
                      </a:xfrm>
                      <a:prstGeom prst="rect">
                        <a:avLst/>
                      </a:prstGeom>
                      <a:solidFill>
                        <a:srgbClr val="FF99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5" name="Rectangle 16"/>
          <p:cNvSpPr>
            <a:spLocks noChangeArrowheads="1"/>
          </p:cNvSpPr>
          <p:nvPr/>
        </p:nvSpPr>
        <p:spPr bwMode="auto">
          <a:xfrm>
            <a:off x="0" y="32242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6" name="Rectangle 18"/>
          <p:cNvSpPr>
            <a:spLocks noChangeArrowheads="1"/>
          </p:cNvSpPr>
          <p:nvPr/>
        </p:nvSpPr>
        <p:spPr bwMode="auto">
          <a:xfrm>
            <a:off x="0" y="3295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22E68-7E81-475D-A746-9B665A138048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  <p:graphicFrame>
        <p:nvGraphicFramePr>
          <p:cNvPr id="19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1280749"/>
              </p:ext>
            </p:extLst>
          </p:nvPr>
        </p:nvGraphicFramePr>
        <p:xfrm>
          <a:off x="1150938" y="2249488"/>
          <a:ext cx="3398837" cy="120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36" name="Equation" r:id="rId9" imgW="1333440" imgH="482400" progId="Equation.3">
                  <p:embed/>
                </p:oleObj>
              </mc:Choice>
              <mc:Fallback>
                <p:oleObj name="Equation" r:id="rId9" imgW="133344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0938" y="2249488"/>
                        <a:ext cx="3398837" cy="1206500"/>
                      </a:xfrm>
                      <a:prstGeom prst="rect">
                        <a:avLst/>
                      </a:prstGeom>
                      <a:solidFill>
                        <a:srgbClr val="FF99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14"/>
          <p:cNvSpPr>
            <a:spLocks noChangeArrowheads="1"/>
          </p:cNvSpPr>
          <p:nvPr/>
        </p:nvSpPr>
        <p:spPr bwMode="auto">
          <a:xfrm>
            <a:off x="1060305" y="-18822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l-PL" sz="4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AM </a:t>
            </a:r>
            <a:r>
              <a:rPr lang="pl-PL" sz="4400" b="1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Noise</a:t>
            </a:r>
            <a:r>
              <a:rPr lang="pl-PL" sz="4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pl-PL" sz="4400" b="1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Characteristics</a:t>
            </a:r>
            <a:endParaRPr lang="pl-PL" sz="44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1B451B-1329-47AD-AE26-181B3EA41417}" type="slidenum">
              <a:rPr lang="pl-PL" smtClean="0"/>
              <a:pPr>
                <a:defRPr/>
              </a:pPr>
              <a:t>11</a:t>
            </a:fld>
            <a:endParaRPr lang="pl-PL"/>
          </a:p>
        </p:txBody>
      </p:sp>
      <p:sp>
        <p:nvSpPr>
          <p:cNvPr id="38" name="Rectangle 8"/>
          <p:cNvSpPr>
            <a:spLocks noChangeArrowheads="1"/>
          </p:cNvSpPr>
          <p:nvPr/>
        </p:nvSpPr>
        <p:spPr bwMode="auto">
          <a:xfrm>
            <a:off x="17712" y="332285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39" name="Rectangle 17"/>
          <p:cNvSpPr>
            <a:spLocks noGrp="1" noChangeArrowheads="1"/>
          </p:cNvSpPr>
          <p:nvPr>
            <p:ph type="body" sz="half" idx="1"/>
          </p:nvPr>
        </p:nvSpPr>
        <p:spPr>
          <a:xfrm>
            <a:off x="1017073" y="5682015"/>
            <a:ext cx="4917757" cy="990600"/>
          </a:xfrm>
          <a:noFill/>
        </p:spPr>
        <p:txBody>
          <a:bodyPr/>
          <a:lstStyle/>
          <a:p>
            <a:pPr>
              <a:lnSpc>
                <a:spcPct val="90000"/>
              </a:lnSpc>
              <a:buFont typeface="Monotype Sorts" charset="2"/>
              <a:buNone/>
            </a:pPr>
            <a:r>
              <a:rPr lang="pl-PL" sz="1600" b="1" dirty="0" smtClean="0"/>
              <a:t>AM </a:t>
            </a:r>
            <a:r>
              <a:rPr lang="pl-PL" sz="1600" b="1" dirty="0" err="1" smtClean="0"/>
              <a:t>noise</a:t>
            </a:r>
            <a:r>
              <a:rPr lang="pl-PL" sz="1600" b="1" dirty="0" smtClean="0"/>
              <a:t> </a:t>
            </a:r>
            <a:r>
              <a:rPr lang="pl-PL" sz="1600" b="1" dirty="0" err="1" smtClean="0"/>
              <a:t>characteristic</a:t>
            </a:r>
            <a:r>
              <a:rPr lang="pl-PL" sz="1600" b="1" dirty="0" smtClean="0"/>
              <a:t>:</a:t>
            </a:r>
          </a:p>
          <a:p>
            <a:pPr>
              <a:lnSpc>
                <a:spcPct val="90000"/>
              </a:lnSpc>
            </a:pPr>
            <a:r>
              <a:rPr lang="pl-PL" sz="1600" b="1" dirty="0" err="1" smtClean="0"/>
              <a:t>Threshold</a:t>
            </a:r>
            <a:r>
              <a:rPr lang="pl-PL" sz="1600" b="1" dirty="0" smtClean="0"/>
              <a:t> </a:t>
            </a:r>
            <a:r>
              <a:rPr lang="pl-PL" sz="1600" b="1" dirty="0" err="1" smtClean="0"/>
              <a:t>effect</a:t>
            </a:r>
            <a:r>
              <a:rPr lang="pl-PL" sz="1600" b="1" dirty="0" smtClean="0"/>
              <a:t>,</a:t>
            </a:r>
          </a:p>
          <a:p>
            <a:pPr>
              <a:lnSpc>
                <a:spcPct val="90000"/>
              </a:lnSpc>
            </a:pPr>
            <a:r>
              <a:rPr lang="pl-PL" sz="1600" b="1" dirty="0" err="1" smtClean="0"/>
              <a:t>Modulation</a:t>
            </a:r>
            <a:r>
              <a:rPr lang="pl-PL" sz="1600" b="1" dirty="0" smtClean="0"/>
              <a:t> </a:t>
            </a:r>
            <a:r>
              <a:rPr lang="pl-PL" sz="1600" b="1" dirty="0" err="1" smtClean="0"/>
              <a:t>loss</a:t>
            </a:r>
            <a:r>
              <a:rPr lang="pl-PL" sz="1600" b="1" dirty="0" smtClean="0"/>
              <a:t>,</a:t>
            </a:r>
          </a:p>
          <a:p>
            <a:pPr>
              <a:lnSpc>
                <a:spcPct val="90000"/>
              </a:lnSpc>
            </a:pPr>
            <a:r>
              <a:rPr lang="pl-PL" sz="1600" b="1" dirty="0" err="1"/>
              <a:t>T</a:t>
            </a:r>
            <a:r>
              <a:rPr lang="pl-PL" sz="1600" b="1" dirty="0" err="1" smtClean="0"/>
              <a:t>radeoff</a:t>
            </a:r>
            <a:r>
              <a:rPr lang="pl-PL" sz="1600" b="1" dirty="0" smtClean="0"/>
              <a:t> 1 : 1 (</a:t>
            </a:r>
            <a:r>
              <a:rPr lang="pl-PL" sz="1600" b="1" dirty="0" err="1" smtClean="0"/>
              <a:t>neutral</a:t>
            </a:r>
            <a:r>
              <a:rPr lang="pl-PL" sz="1600" b="1" dirty="0" smtClean="0"/>
              <a:t>) </a:t>
            </a:r>
            <a:r>
              <a:rPr lang="pl-PL" sz="1600" b="1" dirty="0" err="1" smtClean="0"/>
              <a:t>or</a:t>
            </a:r>
            <a:r>
              <a:rPr lang="pl-PL" sz="1600" b="1" dirty="0" smtClean="0"/>
              <a:t> 1 : 2 (</a:t>
            </a:r>
            <a:r>
              <a:rPr lang="pl-PL" sz="1600" b="1" dirty="0" err="1" smtClean="0"/>
              <a:t>unfavorable</a:t>
            </a:r>
            <a:r>
              <a:rPr lang="pl-PL" sz="1600" b="1" dirty="0" smtClean="0"/>
              <a:t>)</a:t>
            </a:r>
          </a:p>
          <a:p>
            <a:pPr>
              <a:lnSpc>
                <a:spcPct val="90000"/>
              </a:lnSpc>
            </a:pPr>
            <a:endParaRPr lang="pl-PL" sz="1800" b="1" dirty="0" smtClean="0"/>
          </a:p>
        </p:txBody>
      </p:sp>
      <p:sp>
        <p:nvSpPr>
          <p:cNvPr id="40" name="Text Box 5"/>
          <p:cNvSpPr txBox="1">
            <a:spLocks noChangeArrowheads="1"/>
          </p:cNvSpPr>
          <p:nvPr/>
        </p:nvSpPr>
        <p:spPr bwMode="auto">
          <a:xfrm>
            <a:off x="1463725" y="130051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l-PL"/>
          </a:p>
        </p:txBody>
      </p:sp>
      <p:sp>
        <p:nvSpPr>
          <p:cNvPr id="41" name="Text Box 6"/>
          <p:cNvSpPr txBox="1">
            <a:spLocks noChangeArrowheads="1"/>
          </p:cNvSpPr>
          <p:nvPr/>
        </p:nvSpPr>
        <p:spPr bwMode="auto">
          <a:xfrm>
            <a:off x="1690738" y="1505298"/>
            <a:ext cx="5761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l-PL"/>
          </a:p>
        </p:txBody>
      </p:sp>
      <p:graphicFrame>
        <p:nvGraphicFramePr>
          <p:cNvPr id="4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471781"/>
              </p:ext>
            </p:extLst>
          </p:nvPr>
        </p:nvGraphicFramePr>
        <p:xfrm>
          <a:off x="6231109" y="1670496"/>
          <a:ext cx="2709862" cy="769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658" name="Equation" r:id="rId3" imgW="1574640" imgH="457200" progId="Equation.3">
                  <p:embed/>
                </p:oleObj>
              </mc:Choice>
              <mc:Fallback>
                <p:oleObj name="Equation" r:id="rId3" imgW="157464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31109" y="1670496"/>
                        <a:ext cx="2709862" cy="769937"/>
                      </a:xfrm>
                      <a:prstGeom prst="rect">
                        <a:avLst/>
                      </a:prstGeom>
                      <a:solidFill>
                        <a:srgbClr val="FFCC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4192076"/>
              </p:ext>
            </p:extLst>
          </p:nvPr>
        </p:nvGraphicFramePr>
        <p:xfrm>
          <a:off x="5343525" y="3338513"/>
          <a:ext cx="3517900" cy="1198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659" name="Equation" r:id="rId5" imgW="2044440" imgH="711000" progId="Equation.3">
                  <p:embed/>
                </p:oleObj>
              </mc:Choice>
              <mc:Fallback>
                <p:oleObj name="Equation" r:id="rId5" imgW="2044440" imgH="71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3525" y="3338513"/>
                        <a:ext cx="3517900" cy="1198562"/>
                      </a:xfrm>
                      <a:prstGeom prst="rect">
                        <a:avLst/>
                      </a:prstGeom>
                      <a:solidFill>
                        <a:srgbClr val="FF0000">
                          <a:alpha val="25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3729866"/>
              </p:ext>
            </p:extLst>
          </p:nvPr>
        </p:nvGraphicFramePr>
        <p:xfrm>
          <a:off x="4789727" y="970211"/>
          <a:ext cx="4156075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660" name="Equation" r:id="rId7" imgW="2412720" imgH="228600" progId="Equation.3">
                  <p:embed/>
                </p:oleObj>
              </mc:Choice>
              <mc:Fallback>
                <p:oleObj name="Equation" r:id="rId7" imgW="24127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9727" y="970211"/>
                        <a:ext cx="4156075" cy="384175"/>
                      </a:xfrm>
                      <a:prstGeom prst="rect">
                        <a:avLst/>
                      </a:prstGeom>
                      <a:solidFill>
                        <a:srgbClr val="FFCC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Text Box 12"/>
          <p:cNvSpPr txBox="1">
            <a:spLocks noChangeArrowheads="1"/>
          </p:cNvSpPr>
          <p:nvPr/>
        </p:nvSpPr>
        <p:spPr bwMode="auto">
          <a:xfrm>
            <a:off x="649221" y="967823"/>
            <a:ext cx="288951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000" dirty="0" smtClean="0"/>
              <a:t>AM </a:t>
            </a:r>
            <a:r>
              <a:rPr lang="pl-PL" sz="2000" dirty="0" err="1" smtClean="0"/>
              <a:t>noise</a:t>
            </a:r>
            <a:r>
              <a:rPr lang="pl-PL" sz="2000" dirty="0" smtClean="0"/>
              <a:t> </a:t>
            </a:r>
            <a:r>
              <a:rPr lang="pl-PL" sz="2000" dirty="0" err="1" smtClean="0"/>
              <a:t>characteristic</a:t>
            </a:r>
            <a:r>
              <a:rPr lang="pl-PL" sz="2000" dirty="0" smtClean="0"/>
              <a:t>:</a:t>
            </a:r>
            <a:endParaRPr lang="pl-PL" sz="2000" dirty="0"/>
          </a:p>
        </p:txBody>
      </p:sp>
      <p:grpSp>
        <p:nvGrpSpPr>
          <p:cNvPr id="46" name="Grupa 45"/>
          <p:cNvGrpSpPr/>
          <p:nvPr/>
        </p:nvGrpSpPr>
        <p:grpSpPr>
          <a:xfrm>
            <a:off x="390650" y="1580055"/>
            <a:ext cx="4589463" cy="3719512"/>
            <a:chOff x="217551" y="1943050"/>
            <a:chExt cx="4589463" cy="3719512"/>
          </a:xfrm>
        </p:grpSpPr>
        <p:grpSp>
          <p:nvGrpSpPr>
            <p:cNvPr id="47" name="Grupa 46"/>
            <p:cNvGrpSpPr/>
            <p:nvPr/>
          </p:nvGrpSpPr>
          <p:grpSpPr>
            <a:xfrm>
              <a:off x="217551" y="1943050"/>
              <a:ext cx="4589463" cy="3719512"/>
              <a:chOff x="313516" y="1483680"/>
              <a:chExt cx="4589463" cy="3719512"/>
            </a:xfrm>
          </p:grpSpPr>
          <p:grpSp>
            <p:nvGrpSpPr>
              <p:cNvPr id="49" name="Grupa 48"/>
              <p:cNvGrpSpPr/>
              <p:nvPr/>
            </p:nvGrpSpPr>
            <p:grpSpPr>
              <a:xfrm>
                <a:off x="313516" y="1483680"/>
                <a:ext cx="4589463" cy="3719512"/>
                <a:chOff x="282952" y="1376439"/>
                <a:chExt cx="4589463" cy="3719512"/>
              </a:xfrm>
            </p:grpSpPr>
            <p:grpSp>
              <p:nvGrpSpPr>
                <p:cNvPr id="54" name="Grupa 53"/>
                <p:cNvGrpSpPr/>
                <p:nvPr/>
              </p:nvGrpSpPr>
              <p:grpSpPr>
                <a:xfrm>
                  <a:off x="282952" y="1376439"/>
                  <a:ext cx="4589463" cy="3689350"/>
                  <a:chOff x="282952" y="1376439"/>
                  <a:chExt cx="4589463" cy="3689350"/>
                </a:xfrm>
              </p:grpSpPr>
              <p:pic>
                <p:nvPicPr>
                  <p:cNvPr id="56" name="Picture 10" descr="AM"/>
                  <p:cNvPicPr>
                    <a:picLocks noChangeAspect="1" noChangeArrowheads="1"/>
                  </p:cNvPicPr>
                  <p:nvPr/>
                </p:nvPicPr>
                <p:blipFill>
                  <a:blip r:embed="rId9" cstate="print"/>
                  <a:srcRect/>
                  <a:stretch>
                    <a:fillRect/>
                  </a:stretch>
                </p:blipFill>
                <p:spPr bwMode="auto">
                  <a:xfrm>
                    <a:off x="282952" y="1376439"/>
                    <a:ext cx="4589463" cy="368935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57" name="Line 1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611016" y="1379193"/>
                    <a:ext cx="1905000" cy="1905000"/>
                  </a:xfrm>
                  <a:prstGeom prst="line">
                    <a:avLst/>
                  </a:prstGeom>
                  <a:noFill/>
                  <a:ln w="19050">
                    <a:solidFill>
                      <a:srgbClr val="33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l-PL"/>
                  </a:p>
                </p:txBody>
              </p:sp>
              <p:sp>
                <p:nvSpPr>
                  <p:cNvPr id="58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3449216" y="2445993"/>
                    <a:ext cx="0" cy="685800"/>
                  </a:xfrm>
                  <a:prstGeom prst="line">
                    <a:avLst/>
                  </a:prstGeom>
                  <a:noFill/>
                  <a:ln w="12700">
                    <a:solidFill>
                      <a:srgbClr val="FF0000"/>
                    </a:solidFill>
                    <a:round/>
                    <a:headEnd type="none" w="med" len="med"/>
                    <a:tailEnd type="triangle" w="med" len="med"/>
                  </a:ln>
                </p:spPr>
                <p:txBody>
                  <a:bodyPr/>
                  <a:lstStyle/>
                  <a:p>
                    <a:endParaRPr lang="pl-PL"/>
                  </a:p>
                </p:txBody>
              </p:sp>
              <p:sp>
                <p:nvSpPr>
                  <p:cNvPr id="59" name="Text Box 2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34816" y="2217393"/>
                    <a:ext cx="833438" cy="39687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pl-PL" sz="2000">
                        <a:solidFill>
                          <a:srgbClr val="FF0000"/>
                        </a:solidFill>
                      </a:rPr>
                      <a:t>- 5 dB</a:t>
                    </a:r>
                  </a:p>
                </p:txBody>
              </p:sp>
              <p:sp>
                <p:nvSpPr>
                  <p:cNvPr id="60" name="Prostokąt 59"/>
                  <p:cNvSpPr/>
                  <p:nvPr/>
                </p:nvSpPr>
                <p:spPr bwMode="auto">
                  <a:xfrm>
                    <a:off x="299616" y="1509882"/>
                    <a:ext cx="1319109" cy="40011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pl-PL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</p:grpSp>
            <p:sp>
              <p:nvSpPr>
                <p:cNvPr id="55" name="Prostokąt 54"/>
                <p:cNvSpPr/>
                <p:nvPr/>
              </p:nvSpPr>
              <p:spPr bwMode="auto">
                <a:xfrm>
                  <a:off x="2998344" y="4716516"/>
                  <a:ext cx="696000" cy="379435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50" name="Grupa 49"/>
              <p:cNvGrpSpPr/>
              <p:nvPr/>
            </p:nvGrpSpPr>
            <p:grpSpPr>
              <a:xfrm>
                <a:off x="617187" y="2405123"/>
                <a:ext cx="2226621" cy="986311"/>
                <a:chOff x="617187" y="2405123"/>
                <a:chExt cx="2226621" cy="986311"/>
              </a:xfrm>
            </p:grpSpPr>
            <p:sp>
              <p:nvSpPr>
                <p:cNvPr id="51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632909" y="2405123"/>
                  <a:ext cx="1043876" cy="64633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pl-PL" sz="1800" b="1" dirty="0" err="1" smtClean="0">
                      <a:solidFill>
                        <a:srgbClr val="006600"/>
                      </a:solidFill>
                    </a:rPr>
                    <a:t>Lowpass</a:t>
                  </a:r>
                  <a:endParaRPr lang="pl-PL" sz="1800" b="1" dirty="0" smtClean="0">
                    <a:solidFill>
                      <a:srgbClr val="006600"/>
                    </a:solidFill>
                  </a:endParaRPr>
                </a:p>
                <a:p>
                  <a:r>
                    <a:rPr lang="pl-PL" sz="1800" b="1" dirty="0" smtClean="0">
                      <a:solidFill>
                        <a:srgbClr val="006600"/>
                      </a:solidFill>
                    </a:rPr>
                    <a:t>system</a:t>
                  </a:r>
                  <a:endParaRPr lang="pl-PL" sz="1800" b="1" dirty="0">
                    <a:solidFill>
                      <a:srgbClr val="006600"/>
                    </a:solidFill>
                  </a:endParaRPr>
                </a:p>
              </p:txBody>
            </p:sp>
            <p:graphicFrame>
              <p:nvGraphicFramePr>
                <p:cNvPr id="52" name="Obiekt 51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309861318"/>
                    </p:ext>
                  </p:extLst>
                </p:nvPr>
              </p:nvGraphicFramePr>
              <p:xfrm>
                <a:off x="617187" y="3037847"/>
                <a:ext cx="1458250" cy="35358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5661" name="Equation" r:id="rId10" imgW="939600" imgH="228600" progId="Equation.3">
                        <p:embed/>
                      </p:oleObj>
                    </mc:Choice>
                    <mc:Fallback>
                      <p:oleObj name="Equation" r:id="rId10" imgW="939600" imgH="2286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1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17187" y="3037847"/>
                              <a:ext cx="1458250" cy="353587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cxnSp>
              <p:nvCxnSpPr>
                <p:cNvPr id="53" name="Łącznik łamany 52"/>
                <p:cNvCxnSpPr/>
                <p:nvPr/>
              </p:nvCxnSpPr>
              <p:spPr bwMode="auto">
                <a:xfrm>
                  <a:off x="1971831" y="2759986"/>
                  <a:ext cx="871977" cy="380982"/>
                </a:xfrm>
                <a:prstGeom prst="bentConnector3">
                  <a:avLst/>
                </a:prstGeom>
                <a:solidFill>
                  <a:schemeClr val="accent1"/>
                </a:solidFill>
                <a:ln w="15875" cap="flat" cmpd="sng" algn="ctr">
                  <a:solidFill>
                    <a:srgbClr val="006600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</p:grpSp>
        </p:grpSp>
        <p:graphicFrame>
          <p:nvGraphicFramePr>
            <p:cNvPr id="48" name="Obiekt 4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97441771"/>
                </p:ext>
              </p:extLst>
            </p:nvPr>
          </p:nvGraphicFramePr>
          <p:xfrm>
            <a:off x="1682129" y="2064963"/>
            <a:ext cx="949325" cy="4730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662" name="Equation" r:id="rId12" imgW="457200" imgH="228600" progId="Equation.3">
                    <p:embed/>
                  </p:oleObj>
                </mc:Choice>
                <mc:Fallback>
                  <p:oleObj name="Equation" r:id="rId12" imgW="4572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82129" y="2064963"/>
                          <a:ext cx="949325" cy="4730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61" name="Obiek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4938333"/>
              </p:ext>
            </p:extLst>
          </p:nvPr>
        </p:nvGraphicFramePr>
        <p:xfrm>
          <a:off x="2804553" y="4935076"/>
          <a:ext cx="1126537" cy="6891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663" name="Equation" r:id="rId14" imgW="787320" imgH="482400" progId="Equation.3">
                  <p:embed/>
                </p:oleObj>
              </mc:Choice>
              <mc:Fallback>
                <p:oleObj name="Equation" r:id="rId14" imgW="787320" imgH="48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804553" y="4935076"/>
                        <a:ext cx="1126537" cy="689192"/>
                      </a:xfrm>
                      <a:prstGeom prst="rect">
                        <a:avLst/>
                      </a:prstGeom>
                      <a:solidFill>
                        <a:srgbClr val="FF0000">
                          <a:alpha val="25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Rectangle 17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7416" name="Rectangle 18"/>
          <p:cNvSpPr>
            <a:spLocks noChangeArrowheads="1"/>
          </p:cNvSpPr>
          <p:nvPr/>
        </p:nvSpPr>
        <p:spPr bwMode="auto">
          <a:xfrm>
            <a:off x="1112044" y="404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AM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threshold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effect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/>
            </a:r>
            <a:b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</a:br>
            <a:r>
              <a:rPr kumimoji="1" lang="pl-PL" b="1" dirty="0">
                <a:solidFill>
                  <a:srgbClr val="008000"/>
                </a:solidFill>
                <a:latin typeface="Verdana" pitchFamily="34" charset="0"/>
              </a:rPr>
              <a:t>(</a:t>
            </a:r>
            <a:r>
              <a:rPr kumimoji="1" lang="pl-PL" b="1" dirty="0" err="1">
                <a:solidFill>
                  <a:srgbClr val="008000"/>
                </a:solidFill>
                <a:latin typeface="Verdana" pitchFamily="34" charset="0"/>
              </a:rPr>
              <a:t>overthreshold</a:t>
            </a:r>
            <a:r>
              <a:rPr kumimoji="1" lang="pl-PL" b="1" dirty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b="1" dirty="0" err="1">
                <a:solidFill>
                  <a:srgbClr val="008000"/>
                </a:solidFill>
                <a:latin typeface="Verdana" pitchFamily="34" charset="0"/>
              </a:rPr>
              <a:t>operation</a:t>
            </a:r>
            <a:r>
              <a:rPr kumimoji="1" lang="pl-PL" b="1" dirty="0" smtClean="0">
                <a:solidFill>
                  <a:srgbClr val="008000"/>
                </a:solidFill>
                <a:latin typeface="Verdana" pitchFamily="34" charset="0"/>
              </a:rPr>
              <a:t>)</a:t>
            </a:r>
          </a:p>
          <a:p>
            <a:r>
              <a:rPr kumimoji="1" lang="pl-PL" b="1" dirty="0" smtClean="0">
                <a:solidFill>
                  <a:srgbClr val="008000"/>
                </a:solidFill>
                <a:latin typeface="Verdana" pitchFamily="34" charset="0"/>
              </a:rPr>
              <a:t>(</a:t>
            </a:r>
            <a:r>
              <a:rPr kumimoji="1" lang="pl-PL" b="1" dirty="0" err="1" smtClean="0">
                <a:solidFill>
                  <a:srgbClr val="008000"/>
                </a:solidFill>
                <a:latin typeface="Verdana" pitchFamily="34" charset="0"/>
              </a:rPr>
              <a:t>unmodulated</a:t>
            </a:r>
            <a:r>
              <a:rPr kumimoji="1" lang="pl-PL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b="1" dirty="0" err="1" smtClean="0">
                <a:solidFill>
                  <a:srgbClr val="008000"/>
                </a:solidFill>
                <a:latin typeface="Verdana" pitchFamily="34" charset="0"/>
              </a:rPr>
              <a:t>carrier</a:t>
            </a:r>
            <a:r>
              <a:rPr kumimoji="1" lang="pl-PL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b="1" dirty="0" err="1" smtClean="0">
                <a:solidFill>
                  <a:srgbClr val="008000"/>
                </a:solidFill>
                <a:latin typeface="Verdana" pitchFamily="34" charset="0"/>
              </a:rPr>
              <a:t>transmission</a:t>
            </a:r>
            <a:r>
              <a:rPr kumimoji="1" lang="pl-PL" b="1" dirty="0" smtClean="0">
                <a:solidFill>
                  <a:srgbClr val="008000"/>
                </a:solidFill>
                <a:latin typeface="Verdana" pitchFamily="34" charset="0"/>
              </a:rPr>
              <a:t>)</a:t>
            </a:r>
            <a:endParaRPr kumimoji="1" lang="pl-PL" b="1" dirty="0">
              <a:solidFill>
                <a:srgbClr val="008000"/>
              </a:solidFill>
              <a:latin typeface="Verdana" pitchFamily="34" charset="0"/>
            </a:endParaRPr>
          </a:p>
        </p:txBody>
      </p:sp>
      <p:graphicFrame>
        <p:nvGraphicFramePr>
          <p:cNvPr id="17410" name="Object 20"/>
          <p:cNvGraphicFramePr>
            <a:graphicFrameLocks noChangeAspect="1"/>
          </p:cNvGraphicFramePr>
          <p:nvPr/>
        </p:nvGraphicFramePr>
        <p:xfrm>
          <a:off x="3810000" y="4016375"/>
          <a:ext cx="574675" cy="69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582" name="Równanie" r:id="rId3" imgW="190440" imgH="228600" progId="Equation.3">
                  <p:embed/>
                </p:oleObj>
              </mc:Choice>
              <mc:Fallback>
                <p:oleObj name="Równanie" r:id="rId3" imgW="190440" imgH="2286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4016375"/>
                        <a:ext cx="574675" cy="692150"/>
                      </a:xfrm>
                      <a:prstGeom prst="rect">
                        <a:avLst/>
                      </a:prstGeom>
                      <a:solidFill>
                        <a:srgbClr val="F0EFD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8" name="Line 21"/>
          <p:cNvSpPr>
            <a:spLocks noChangeShapeType="1"/>
          </p:cNvSpPr>
          <p:nvPr/>
        </p:nvSpPr>
        <p:spPr bwMode="auto">
          <a:xfrm flipV="1">
            <a:off x="1508125" y="2239963"/>
            <a:ext cx="0" cy="20796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7419" name="Line 22"/>
          <p:cNvSpPr>
            <a:spLocks noChangeShapeType="1"/>
          </p:cNvSpPr>
          <p:nvPr/>
        </p:nvSpPr>
        <p:spPr bwMode="auto">
          <a:xfrm>
            <a:off x="1508125" y="3971925"/>
            <a:ext cx="70739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7420" name="Line 23"/>
          <p:cNvSpPr>
            <a:spLocks noChangeShapeType="1"/>
          </p:cNvSpPr>
          <p:nvPr/>
        </p:nvSpPr>
        <p:spPr bwMode="auto">
          <a:xfrm flipV="1">
            <a:off x="6500813" y="2862263"/>
            <a:ext cx="0" cy="110966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7421" name="Line 24"/>
          <p:cNvSpPr>
            <a:spLocks noChangeShapeType="1"/>
          </p:cNvSpPr>
          <p:nvPr/>
        </p:nvSpPr>
        <p:spPr bwMode="auto">
          <a:xfrm flipV="1">
            <a:off x="5461000" y="2930525"/>
            <a:ext cx="971550" cy="1041400"/>
          </a:xfrm>
          <a:prstGeom prst="line">
            <a:avLst/>
          </a:prstGeom>
          <a:noFill/>
          <a:ln w="28575">
            <a:solidFill>
              <a:srgbClr val="CC00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7422" name="Line 25"/>
          <p:cNvSpPr>
            <a:spLocks noChangeShapeType="1"/>
          </p:cNvSpPr>
          <p:nvPr/>
        </p:nvSpPr>
        <p:spPr bwMode="auto">
          <a:xfrm>
            <a:off x="1508125" y="3971925"/>
            <a:ext cx="39528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7423" name="Line 26"/>
          <p:cNvSpPr>
            <a:spLocks noChangeShapeType="1"/>
          </p:cNvSpPr>
          <p:nvPr/>
        </p:nvSpPr>
        <p:spPr bwMode="auto">
          <a:xfrm>
            <a:off x="5461000" y="3971925"/>
            <a:ext cx="1039813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7424" name="Freeform 27"/>
          <p:cNvSpPr>
            <a:spLocks/>
          </p:cNvSpPr>
          <p:nvPr/>
        </p:nvSpPr>
        <p:spPr bwMode="auto">
          <a:xfrm>
            <a:off x="4741863" y="2489200"/>
            <a:ext cx="2935287" cy="2319338"/>
          </a:xfrm>
          <a:custGeom>
            <a:avLst/>
            <a:gdLst>
              <a:gd name="T0" fmla="*/ 708 w 1200"/>
              <a:gd name="T1" fmla="*/ 156 h 948"/>
              <a:gd name="T2" fmla="*/ 582 w 1200"/>
              <a:gd name="T3" fmla="*/ 78 h 948"/>
              <a:gd name="T4" fmla="*/ 414 w 1200"/>
              <a:gd name="T5" fmla="*/ 102 h 948"/>
              <a:gd name="T6" fmla="*/ 390 w 1200"/>
              <a:gd name="T7" fmla="*/ 198 h 948"/>
              <a:gd name="T8" fmla="*/ 378 w 1200"/>
              <a:gd name="T9" fmla="*/ 246 h 948"/>
              <a:gd name="T10" fmla="*/ 396 w 1200"/>
              <a:gd name="T11" fmla="*/ 390 h 948"/>
              <a:gd name="T12" fmla="*/ 408 w 1200"/>
              <a:gd name="T13" fmla="*/ 426 h 948"/>
              <a:gd name="T14" fmla="*/ 414 w 1200"/>
              <a:gd name="T15" fmla="*/ 444 h 948"/>
              <a:gd name="T16" fmla="*/ 402 w 1200"/>
              <a:gd name="T17" fmla="*/ 510 h 948"/>
              <a:gd name="T18" fmla="*/ 216 w 1200"/>
              <a:gd name="T19" fmla="*/ 588 h 948"/>
              <a:gd name="T20" fmla="*/ 168 w 1200"/>
              <a:gd name="T21" fmla="*/ 660 h 948"/>
              <a:gd name="T22" fmla="*/ 174 w 1200"/>
              <a:gd name="T23" fmla="*/ 720 h 948"/>
              <a:gd name="T24" fmla="*/ 294 w 1200"/>
              <a:gd name="T25" fmla="*/ 792 h 948"/>
              <a:gd name="T26" fmla="*/ 336 w 1200"/>
              <a:gd name="T27" fmla="*/ 840 h 948"/>
              <a:gd name="T28" fmla="*/ 576 w 1200"/>
              <a:gd name="T29" fmla="*/ 858 h 948"/>
              <a:gd name="T30" fmla="*/ 612 w 1200"/>
              <a:gd name="T31" fmla="*/ 846 h 948"/>
              <a:gd name="T32" fmla="*/ 630 w 1200"/>
              <a:gd name="T33" fmla="*/ 840 h 948"/>
              <a:gd name="T34" fmla="*/ 684 w 1200"/>
              <a:gd name="T35" fmla="*/ 846 h 948"/>
              <a:gd name="T36" fmla="*/ 720 w 1200"/>
              <a:gd name="T37" fmla="*/ 858 h 948"/>
              <a:gd name="T38" fmla="*/ 738 w 1200"/>
              <a:gd name="T39" fmla="*/ 864 h 948"/>
              <a:gd name="T40" fmla="*/ 804 w 1200"/>
              <a:gd name="T41" fmla="*/ 852 h 948"/>
              <a:gd name="T42" fmla="*/ 816 w 1200"/>
              <a:gd name="T43" fmla="*/ 834 h 948"/>
              <a:gd name="T44" fmla="*/ 834 w 1200"/>
              <a:gd name="T45" fmla="*/ 822 h 948"/>
              <a:gd name="T46" fmla="*/ 858 w 1200"/>
              <a:gd name="T47" fmla="*/ 750 h 948"/>
              <a:gd name="T48" fmla="*/ 900 w 1200"/>
              <a:gd name="T49" fmla="*/ 174 h 948"/>
              <a:gd name="T50" fmla="*/ 912 w 1200"/>
              <a:gd name="T51" fmla="*/ 156 h 948"/>
              <a:gd name="T52" fmla="*/ 930 w 1200"/>
              <a:gd name="T53" fmla="*/ 144 h 948"/>
              <a:gd name="T54" fmla="*/ 942 w 1200"/>
              <a:gd name="T55" fmla="*/ 108 h 948"/>
              <a:gd name="T56" fmla="*/ 822 w 1200"/>
              <a:gd name="T57" fmla="*/ 0 h 948"/>
              <a:gd name="T58" fmla="*/ 684 w 1200"/>
              <a:gd name="T59" fmla="*/ 6 h 948"/>
              <a:gd name="T60" fmla="*/ 564 w 1200"/>
              <a:gd name="T61" fmla="*/ 42 h 948"/>
              <a:gd name="T62" fmla="*/ 510 w 1200"/>
              <a:gd name="T63" fmla="*/ 72 h 948"/>
              <a:gd name="T64" fmla="*/ 474 w 1200"/>
              <a:gd name="T65" fmla="*/ 144 h 948"/>
              <a:gd name="T66" fmla="*/ 468 w 1200"/>
              <a:gd name="T67" fmla="*/ 162 h 948"/>
              <a:gd name="T68" fmla="*/ 474 w 1200"/>
              <a:gd name="T69" fmla="*/ 300 h 948"/>
              <a:gd name="T70" fmla="*/ 462 w 1200"/>
              <a:gd name="T71" fmla="*/ 378 h 948"/>
              <a:gd name="T72" fmla="*/ 408 w 1200"/>
              <a:gd name="T73" fmla="*/ 414 h 948"/>
              <a:gd name="T74" fmla="*/ 186 w 1200"/>
              <a:gd name="T75" fmla="*/ 474 h 948"/>
              <a:gd name="T76" fmla="*/ 126 w 1200"/>
              <a:gd name="T77" fmla="*/ 486 h 948"/>
              <a:gd name="T78" fmla="*/ 90 w 1200"/>
              <a:gd name="T79" fmla="*/ 498 h 948"/>
              <a:gd name="T80" fmla="*/ 72 w 1200"/>
              <a:gd name="T81" fmla="*/ 504 h 948"/>
              <a:gd name="T82" fmla="*/ 12 w 1200"/>
              <a:gd name="T83" fmla="*/ 570 h 948"/>
              <a:gd name="T84" fmla="*/ 0 w 1200"/>
              <a:gd name="T85" fmla="*/ 606 h 948"/>
              <a:gd name="T86" fmla="*/ 6 w 1200"/>
              <a:gd name="T87" fmla="*/ 690 h 948"/>
              <a:gd name="T88" fmla="*/ 162 w 1200"/>
              <a:gd name="T89" fmla="*/ 810 h 948"/>
              <a:gd name="T90" fmla="*/ 228 w 1200"/>
              <a:gd name="T91" fmla="*/ 894 h 948"/>
              <a:gd name="T92" fmla="*/ 240 w 1200"/>
              <a:gd name="T93" fmla="*/ 930 h 948"/>
              <a:gd name="T94" fmla="*/ 276 w 1200"/>
              <a:gd name="T95" fmla="*/ 948 h 948"/>
              <a:gd name="T96" fmla="*/ 396 w 1200"/>
              <a:gd name="T97" fmla="*/ 924 h 948"/>
              <a:gd name="T98" fmla="*/ 432 w 1200"/>
              <a:gd name="T99" fmla="*/ 900 h 948"/>
              <a:gd name="T100" fmla="*/ 450 w 1200"/>
              <a:gd name="T101" fmla="*/ 888 h 948"/>
              <a:gd name="T102" fmla="*/ 480 w 1200"/>
              <a:gd name="T103" fmla="*/ 864 h 948"/>
              <a:gd name="T104" fmla="*/ 510 w 1200"/>
              <a:gd name="T105" fmla="*/ 840 h 948"/>
              <a:gd name="T106" fmla="*/ 594 w 1200"/>
              <a:gd name="T107" fmla="*/ 774 h 948"/>
              <a:gd name="T108" fmla="*/ 918 w 1200"/>
              <a:gd name="T109" fmla="*/ 672 h 948"/>
              <a:gd name="T110" fmla="*/ 1044 w 1200"/>
              <a:gd name="T111" fmla="*/ 612 h 948"/>
              <a:gd name="T112" fmla="*/ 1098 w 1200"/>
              <a:gd name="T113" fmla="*/ 570 h 948"/>
              <a:gd name="T114" fmla="*/ 1140 w 1200"/>
              <a:gd name="T115" fmla="*/ 516 h 948"/>
              <a:gd name="T116" fmla="*/ 1200 w 1200"/>
              <a:gd name="T117" fmla="*/ 318 h 948"/>
              <a:gd name="T118" fmla="*/ 1194 w 1200"/>
              <a:gd name="T119" fmla="*/ 144 h 948"/>
              <a:gd name="T120" fmla="*/ 1020 w 1200"/>
              <a:gd name="T121" fmla="*/ 36 h 94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1200"/>
              <a:gd name="T184" fmla="*/ 0 h 948"/>
              <a:gd name="T185" fmla="*/ 1200 w 1200"/>
              <a:gd name="T186" fmla="*/ 948 h 948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1200" h="948">
                <a:moveTo>
                  <a:pt x="708" y="156"/>
                </a:moveTo>
                <a:cubicBezTo>
                  <a:pt x="665" y="128"/>
                  <a:pt x="631" y="94"/>
                  <a:pt x="582" y="78"/>
                </a:cubicBezTo>
                <a:cubicBezTo>
                  <a:pt x="522" y="82"/>
                  <a:pt x="470" y="83"/>
                  <a:pt x="414" y="102"/>
                </a:cubicBezTo>
                <a:cubicBezTo>
                  <a:pt x="404" y="133"/>
                  <a:pt x="398" y="166"/>
                  <a:pt x="390" y="198"/>
                </a:cubicBezTo>
                <a:cubicBezTo>
                  <a:pt x="386" y="214"/>
                  <a:pt x="378" y="246"/>
                  <a:pt x="378" y="246"/>
                </a:cubicBezTo>
                <a:cubicBezTo>
                  <a:pt x="385" y="367"/>
                  <a:pt x="373" y="320"/>
                  <a:pt x="396" y="390"/>
                </a:cubicBezTo>
                <a:cubicBezTo>
                  <a:pt x="400" y="402"/>
                  <a:pt x="404" y="414"/>
                  <a:pt x="408" y="426"/>
                </a:cubicBezTo>
                <a:cubicBezTo>
                  <a:pt x="410" y="432"/>
                  <a:pt x="414" y="444"/>
                  <a:pt x="414" y="444"/>
                </a:cubicBezTo>
                <a:cubicBezTo>
                  <a:pt x="411" y="466"/>
                  <a:pt x="418" y="494"/>
                  <a:pt x="402" y="510"/>
                </a:cubicBezTo>
                <a:cubicBezTo>
                  <a:pt x="353" y="559"/>
                  <a:pt x="272" y="551"/>
                  <a:pt x="216" y="588"/>
                </a:cubicBezTo>
                <a:cubicBezTo>
                  <a:pt x="199" y="614"/>
                  <a:pt x="178" y="630"/>
                  <a:pt x="168" y="660"/>
                </a:cubicBezTo>
                <a:cubicBezTo>
                  <a:pt x="170" y="680"/>
                  <a:pt x="169" y="700"/>
                  <a:pt x="174" y="720"/>
                </a:cubicBezTo>
                <a:cubicBezTo>
                  <a:pt x="181" y="751"/>
                  <a:pt x="262" y="781"/>
                  <a:pt x="294" y="792"/>
                </a:cubicBezTo>
                <a:cubicBezTo>
                  <a:pt x="322" y="834"/>
                  <a:pt x="306" y="820"/>
                  <a:pt x="336" y="840"/>
                </a:cubicBezTo>
                <a:cubicBezTo>
                  <a:pt x="379" y="905"/>
                  <a:pt x="552" y="859"/>
                  <a:pt x="576" y="858"/>
                </a:cubicBezTo>
                <a:cubicBezTo>
                  <a:pt x="588" y="854"/>
                  <a:pt x="600" y="850"/>
                  <a:pt x="612" y="846"/>
                </a:cubicBezTo>
                <a:cubicBezTo>
                  <a:pt x="618" y="844"/>
                  <a:pt x="630" y="840"/>
                  <a:pt x="630" y="840"/>
                </a:cubicBezTo>
                <a:cubicBezTo>
                  <a:pt x="648" y="842"/>
                  <a:pt x="666" y="842"/>
                  <a:pt x="684" y="846"/>
                </a:cubicBezTo>
                <a:cubicBezTo>
                  <a:pt x="696" y="848"/>
                  <a:pt x="708" y="854"/>
                  <a:pt x="720" y="858"/>
                </a:cubicBezTo>
                <a:cubicBezTo>
                  <a:pt x="726" y="860"/>
                  <a:pt x="738" y="864"/>
                  <a:pt x="738" y="864"/>
                </a:cubicBezTo>
                <a:cubicBezTo>
                  <a:pt x="760" y="861"/>
                  <a:pt x="787" y="866"/>
                  <a:pt x="804" y="852"/>
                </a:cubicBezTo>
                <a:cubicBezTo>
                  <a:pt x="810" y="847"/>
                  <a:pt x="811" y="839"/>
                  <a:pt x="816" y="834"/>
                </a:cubicBezTo>
                <a:cubicBezTo>
                  <a:pt x="821" y="829"/>
                  <a:pt x="828" y="826"/>
                  <a:pt x="834" y="822"/>
                </a:cubicBezTo>
                <a:cubicBezTo>
                  <a:pt x="843" y="794"/>
                  <a:pt x="853" y="781"/>
                  <a:pt x="858" y="750"/>
                </a:cubicBezTo>
                <a:cubicBezTo>
                  <a:pt x="860" y="558"/>
                  <a:pt x="740" y="281"/>
                  <a:pt x="900" y="174"/>
                </a:cubicBezTo>
                <a:cubicBezTo>
                  <a:pt x="904" y="168"/>
                  <a:pt x="907" y="161"/>
                  <a:pt x="912" y="156"/>
                </a:cubicBezTo>
                <a:cubicBezTo>
                  <a:pt x="917" y="151"/>
                  <a:pt x="926" y="150"/>
                  <a:pt x="930" y="144"/>
                </a:cubicBezTo>
                <a:cubicBezTo>
                  <a:pt x="937" y="133"/>
                  <a:pt x="942" y="108"/>
                  <a:pt x="942" y="108"/>
                </a:cubicBezTo>
                <a:cubicBezTo>
                  <a:pt x="923" y="31"/>
                  <a:pt x="896" y="15"/>
                  <a:pt x="822" y="0"/>
                </a:cubicBezTo>
                <a:cubicBezTo>
                  <a:pt x="776" y="2"/>
                  <a:pt x="730" y="3"/>
                  <a:pt x="684" y="6"/>
                </a:cubicBezTo>
                <a:cubicBezTo>
                  <a:pt x="645" y="9"/>
                  <a:pt x="601" y="30"/>
                  <a:pt x="564" y="42"/>
                </a:cubicBezTo>
                <a:cubicBezTo>
                  <a:pt x="544" y="49"/>
                  <a:pt x="530" y="65"/>
                  <a:pt x="510" y="72"/>
                </a:cubicBezTo>
                <a:cubicBezTo>
                  <a:pt x="479" y="119"/>
                  <a:pt x="491" y="94"/>
                  <a:pt x="474" y="144"/>
                </a:cubicBezTo>
                <a:cubicBezTo>
                  <a:pt x="472" y="150"/>
                  <a:pt x="468" y="162"/>
                  <a:pt x="468" y="162"/>
                </a:cubicBezTo>
                <a:cubicBezTo>
                  <a:pt x="462" y="211"/>
                  <a:pt x="466" y="252"/>
                  <a:pt x="474" y="300"/>
                </a:cubicBezTo>
                <a:cubicBezTo>
                  <a:pt x="471" y="326"/>
                  <a:pt x="478" y="357"/>
                  <a:pt x="462" y="378"/>
                </a:cubicBezTo>
                <a:cubicBezTo>
                  <a:pt x="449" y="394"/>
                  <a:pt x="426" y="405"/>
                  <a:pt x="408" y="414"/>
                </a:cubicBezTo>
                <a:cubicBezTo>
                  <a:pt x="336" y="450"/>
                  <a:pt x="267" y="467"/>
                  <a:pt x="186" y="474"/>
                </a:cubicBezTo>
                <a:cubicBezTo>
                  <a:pt x="166" y="478"/>
                  <a:pt x="145" y="480"/>
                  <a:pt x="126" y="486"/>
                </a:cubicBezTo>
                <a:cubicBezTo>
                  <a:pt x="114" y="490"/>
                  <a:pt x="102" y="494"/>
                  <a:pt x="90" y="498"/>
                </a:cubicBezTo>
                <a:cubicBezTo>
                  <a:pt x="84" y="500"/>
                  <a:pt x="72" y="504"/>
                  <a:pt x="72" y="504"/>
                </a:cubicBezTo>
                <a:cubicBezTo>
                  <a:pt x="47" y="529"/>
                  <a:pt x="33" y="539"/>
                  <a:pt x="12" y="570"/>
                </a:cubicBezTo>
                <a:cubicBezTo>
                  <a:pt x="5" y="581"/>
                  <a:pt x="0" y="606"/>
                  <a:pt x="0" y="606"/>
                </a:cubicBezTo>
                <a:cubicBezTo>
                  <a:pt x="2" y="634"/>
                  <a:pt x="3" y="662"/>
                  <a:pt x="6" y="690"/>
                </a:cubicBezTo>
                <a:cubicBezTo>
                  <a:pt x="15" y="773"/>
                  <a:pt x="93" y="793"/>
                  <a:pt x="162" y="810"/>
                </a:cubicBezTo>
                <a:cubicBezTo>
                  <a:pt x="192" y="830"/>
                  <a:pt x="208" y="864"/>
                  <a:pt x="228" y="894"/>
                </a:cubicBezTo>
                <a:cubicBezTo>
                  <a:pt x="235" y="905"/>
                  <a:pt x="229" y="923"/>
                  <a:pt x="240" y="930"/>
                </a:cubicBezTo>
                <a:cubicBezTo>
                  <a:pt x="263" y="946"/>
                  <a:pt x="251" y="940"/>
                  <a:pt x="276" y="948"/>
                </a:cubicBezTo>
                <a:cubicBezTo>
                  <a:pt x="310" y="945"/>
                  <a:pt x="364" y="945"/>
                  <a:pt x="396" y="924"/>
                </a:cubicBezTo>
                <a:cubicBezTo>
                  <a:pt x="408" y="916"/>
                  <a:pt x="420" y="908"/>
                  <a:pt x="432" y="900"/>
                </a:cubicBezTo>
                <a:cubicBezTo>
                  <a:pt x="438" y="896"/>
                  <a:pt x="450" y="888"/>
                  <a:pt x="450" y="888"/>
                </a:cubicBezTo>
                <a:cubicBezTo>
                  <a:pt x="484" y="836"/>
                  <a:pt x="439" y="897"/>
                  <a:pt x="480" y="864"/>
                </a:cubicBezTo>
                <a:cubicBezTo>
                  <a:pt x="519" y="833"/>
                  <a:pt x="465" y="855"/>
                  <a:pt x="510" y="840"/>
                </a:cubicBezTo>
                <a:cubicBezTo>
                  <a:pt x="530" y="810"/>
                  <a:pt x="564" y="794"/>
                  <a:pt x="594" y="774"/>
                </a:cubicBezTo>
                <a:cubicBezTo>
                  <a:pt x="695" y="707"/>
                  <a:pt x="803" y="703"/>
                  <a:pt x="918" y="672"/>
                </a:cubicBezTo>
                <a:cubicBezTo>
                  <a:pt x="954" y="662"/>
                  <a:pt x="1015" y="636"/>
                  <a:pt x="1044" y="612"/>
                </a:cubicBezTo>
                <a:cubicBezTo>
                  <a:pt x="1062" y="597"/>
                  <a:pt x="1098" y="570"/>
                  <a:pt x="1098" y="570"/>
                </a:cubicBezTo>
                <a:cubicBezTo>
                  <a:pt x="1111" y="551"/>
                  <a:pt x="1130" y="537"/>
                  <a:pt x="1140" y="516"/>
                </a:cubicBezTo>
                <a:cubicBezTo>
                  <a:pt x="1172" y="452"/>
                  <a:pt x="1186" y="388"/>
                  <a:pt x="1200" y="318"/>
                </a:cubicBezTo>
                <a:cubicBezTo>
                  <a:pt x="1198" y="260"/>
                  <a:pt x="1199" y="202"/>
                  <a:pt x="1194" y="144"/>
                </a:cubicBezTo>
                <a:cubicBezTo>
                  <a:pt x="1187" y="64"/>
                  <a:pt x="1085" y="36"/>
                  <a:pt x="1020" y="36"/>
                </a:cubicBezTo>
              </a:path>
            </a:pathLst>
          </a:custGeom>
          <a:noFill/>
          <a:ln w="28575" cmpd="sng">
            <a:solidFill>
              <a:srgbClr val="0099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7425" name="Text Box 28"/>
          <p:cNvSpPr txBox="1">
            <a:spLocks noChangeArrowheads="1"/>
          </p:cNvSpPr>
          <p:nvPr/>
        </p:nvSpPr>
        <p:spPr bwMode="auto">
          <a:xfrm>
            <a:off x="1484313" y="1981200"/>
            <a:ext cx="1000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800" i="1">
                <a:latin typeface="Monotype Corsiva" pitchFamily="66" charset="0"/>
              </a:rPr>
              <a:t>Im</a:t>
            </a:r>
          </a:p>
        </p:txBody>
      </p:sp>
      <p:sp>
        <p:nvSpPr>
          <p:cNvPr id="17426" name="Text Box 29"/>
          <p:cNvSpPr txBox="1">
            <a:spLocks noChangeArrowheads="1"/>
          </p:cNvSpPr>
          <p:nvPr/>
        </p:nvSpPr>
        <p:spPr bwMode="auto">
          <a:xfrm>
            <a:off x="8624888" y="3506788"/>
            <a:ext cx="5191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i="1">
                <a:latin typeface="Monotype Corsiva" pitchFamily="66" charset="0"/>
              </a:rPr>
              <a:t>Re</a:t>
            </a:r>
          </a:p>
        </p:txBody>
      </p:sp>
      <p:graphicFrame>
        <p:nvGraphicFramePr>
          <p:cNvPr id="17411" name="Object 30"/>
          <p:cNvGraphicFramePr>
            <a:graphicFrameLocks noChangeAspect="1"/>
          </p:cNvGraphicFramePr>
          <p:nvPr/>
        </p:nvGraphicFramePr>
        <p:xfrm>
          <a:off x="6805613" y="3098800"/>
          <a:ext cx="792162" cy="538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583" name="Równanie" r:id="rId5" imgW="355320" imgH="241200" progId="Equation.3">
                  <p:embed/>
                </p:oleObj>
              </mc:Choice>
              <mc:Fallback>
                <p:oleObj name="Równanie" r:id="rId5" imgW="355320" imgH="241200" progId="Equation.3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5613" y="3098800"/>
                        <a:ext cx="792162" cy="538163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2" name="Object 31"/>
          <p:cNvGraphicFramePr>
            <a:graphicFrameLocks noChangeAspect="1"/>
          </p:cNvGraphicFramePr>
          <p:nvPr/>
        </p:nvGraphicFramePr>
        <p:xfrm>
          <a:off x="5537200" y="4008438"/>
          <a:ext cx="735013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584" name="Równanie" r:id="rId7" imgW="330120" imgH="215640" progId="Equation.3">
                  <p:embed/>
                </p:oleObj>
              </mc:Choice>
              <mc:Fallback>
                <p:oleObj name="Równanie" r:id="rId7" imgW="330120" imgH="215640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37200" y="4008438"/>
                        <a:ext cx="735013" cy="47942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27" name="Line 32"/>
          <p:cNvSpPr>
            <a:spLocks noChangeShapeType="1"/>
          </p:cNvSpPr>
          <p:nvPr/>
        </p:nvSpPr>
        <p:spPr bwMode="auto">
          <a:xfrm flipV="1">
            <a:off x="1508125" y="2916238"/>
            <a:ext cx="5048250" cy="10556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17413" name="Object 33"/>
          <p:cNvGraphicFramePr>
            <a:graphicFrameLocks noChangeAspect="1"/>
          </p:cNvGraphicFramePr>
          <p:nvPr/>
        </p:nvGraphicFramePr>
        <p:xfrm>
          <a:off x="3387725" y="2798763"/>
          <a:ext cx="665163" cy="563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585" name="Równanie" r:id="rId9" imgW="253800" imgH="215640" progId="Equation.3">
                  <p:embed/>
                </p:oleObj>
              </mc:Choice>
              <mc:Fallback>
                <p:oleObj name="Równanie" r:id="rId9" imgW="253800" imgH="215640" progId="Equation.3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7725" y="2798763"/>
                        <a:ext cx="665163" cy="563562"/>
                      </a:xfrm>
                      <a:prstGeom prst="rect">
                        <a:avLst/>
                      </a:prstGeom>
                      <a:solidFill>
                        <a:srgbClr val="DDDDDD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28" name="Text Box 34"/>
          <p:cNvSpPr txBox="1">
            <a:spLocks noChangeArrowheads="1"/>
          </p:cNvSpPr>
          <p:nvPr/>
        </p:nvSpPr>
        <p:spPr bwMode="auto">
          <a:xfrm>
            <a:off x="1279525" y="4994275"/>
            <a:ext cx="2411413" cy="82232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/>
              <a:t>Signal dominates</a:t>
            </a:r>
            <a:br>
              <a:rPr lang="pl-PL"/>
            </a:br>
            <a:r>
              <a:rPr lang="pl-PL"/>
              <a:t>over noise.</a:t>
            </a:r>
          </a:p>
        </p:txBody>
      </p:sp>
      <p:graphicFrame>
        <p:nvGraphicFramePr>
          <p:cNvPr id="17414" name="Object 35"/>
          <p:cNvGraphicFramePr>
            <a:graphicFrameLocks noChangeAspect="1"/>
          </p:cNvGraphicFramePr>
          <p:nvPr/>
        </p:nvGraphicFramePr>
        <p:xfrm>
          <a:off x="4419600" y="5213350"/>
          <a:ext cx="1905000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586" name="Równanie" r:id="rId11" imgW="761760" imgH="241200" progId="Equation.3">
                  <p:embed/>
                </p:oleObj>
              </mc:Choice>
              <mc:Fallback>
                <p:oleObj name="Równanie" r:id="rId11" imgW="761760" imgH="241200" progId="Equation.3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5213350"/>
                        <a:ext cx="1905000" cy="60325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1B451B-1329-47AD-AE26-181B3EA41417}" type="slidenum">
              <a:rPr lang="pl-PL" smtClean="0"/>
              <a:pPr>
                <a:defRPr/>
              </a:pPr>
              <a:t>12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9" name="Rectangle 21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8440" name="Rectangle 22"/>
          <p:cNvSpPr>
            <a:spLocks noChangeArrowheads="1"/>
          </p:cNvSpPr>
          <p:nvPr/>
        </p:nvSpPr>
        <p:spPr bwMode="auto">
          <a:xfrm>
            <a:off x="1129248" y="25612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AM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threshold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effect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/>
            </a:r>
            <a:b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</a:br>
            <a:r>
              <a:rPr kumimoji="1" lang="pl-PL" b="1" dirty="0">
                <a:solidFill>
                  <a:srgbClr val="008000"/>
                </a:solidFill>
                <a:latin typeface="Verdana" pitchFamily="34" charset="0"/>
              </a:rPr>
              <a:t>(</a:t>
            </a:r>
            <a:r>
              <a:rPr kumimoji="1" lang="pl-PL" b="1" dirty="0" err="1">
                <a:solidFill>
                  <a:srgbClr val="008000"/>
                </a:solidFill>
                <a:latin typeface="Verdana" pitchFamily="34" charset="0"/>
              </a:rPr>
              <a:t>subthreshold</a:t>
            </a:r>
            <a:r>
              <a:rPr kumimoji="1" lang="pl-PL" b="1" dirty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b="1" dirty="0" err="1">
                <a:solidFill>
                  <a:srgbClr val="008000"/>
                </a:solidFill>
                <a:latin typeface="Verdana" pitchFamily="34" charset="0"/>
              </a:rPr>
              <a:t>operation</a:t>
            </a:r>
            <a:r>
              <a:rPr kumimoji="1" lang="pl-PL" b="1" dirty="0" smtClean="0">
                <a:solidFill>
                  <a:srgbClr val="008000"/>
                </a:solidFill>
                <a:latin typeface="Verdana" pitchFamily="34" charset="0"/>
              </a:rPr>
              <a:t>)</a:t>
            </a:r>
          </a:p>
          <a:p>
            <a:r>
              <a:rPr kumimoji="1" lang="pl-PL" b="1" dirty="0" smtClean="0">
                <a:solidFill>
                  <a:srgbClr val="008000"/>
                </a:solidFill>
                <a:latin typeface="Verdana" pitchFamily="34" charset="0"/>
              </a:rPr>
              <a:t>(</a:t>
            </a:r>
            <a:r>
              <a:rPr kumimoji="1" lang="pl-PL" b="1" dirty="0" err="1">
                <a:solidFill>
                  <a:srgbClr val="008000"/>
                </a:solidFill>
                <a:latin typeface="Verdana" pitchFamily="34" charset="0"/>
              </a:rPr>
              <a:t>unmodulated</a:t>
            </a:r>
            <a:r>
              <a:rPr kumimoji="1" lang="pl-PL" b="1" dirty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b="1" dirty="0" err="1">
                <a:solidFill>
                  <a:srgbClr val="008000"/>
                </a:solidFill>
                <a:latin typeface="Verdana" pitchFamily="34" charset="0"/>
              </a:rPr>
              <a:t>carrier</a:t>
            </a:r>
            <a:r>
              <a:rPr kumimoji="1" lang="pl-PL" b="1" dirty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b="1" dirty="0" err="1">
                <a:solidFill>
                  <a:srgbClr val="008000"/>
                </a:solidFill>
                <a:latin typeface="Verdana" pitchFamily="34" charset="0"/>
              </a:rPr>
              <a:t>transmission</a:t>
            </a:r>
            <a:r>
              <a:rPr kumimoji="1" lang="pl-PL" b="1" dirty="0">
                <a:solidFill>
                  <a:srgbClr val="008000"/>
                </a:solidFill>
                <a:latin typeface="Verdana" pitchFamily="34" charset="0"/>
              </a:rPr>
              <a:t>)</a:t>
            </a:r>
          </a:p>
          <a:p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1524000" y="1295400"/>
            <a:ext cx="6858000" cy="3656013"/>
            <a:chOff x="960" y="816"/>
            <a:chExt cx="4320" cy="2303"/>
          </a:xfrm>
        </p:grpSpPr>
        <p:sp>
          <p:nvSpPr>
            <p:cNvPr id="18444" name="Line 25"/>
            <p:cNvSpPr>
              <a:spLocks noChangeShapeType="1"/>
            </p:cNvSpPr>
            <p:nvPr/>
          </p:nvSpPr>
          <p:spPr bwMode="auto">
            <a:xfrm>
              <a:off x="960" y="2178"/>
              <a:ext cx="417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445" name="Line 26"/>
            <p:cNvSpPr>
              <a:spLocks noChangeShapeType="1"/>
            </p:cNvSpPr>
            <p:nvPr/>
          </p:nvSpPr>
          <p:spPr bwMode="auto">
            <a:xfrm flipV="1">
              <a:off x="2394" y="1113"/>
              <a:ext cx="0" cy="200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446" name="Line 27"/>
            <p:cNvSpPr>
              <a:spLocks noChangeShapeType="1"/>
            </p:cNvSpPr>
            <p:nvPr/>
          </p:nvSpPr>
          <p:spPr bwMode="auto">
            <a:xfrm>
              <a:off x="2394" y="2178"/>
              <a:ext cx="5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447" name="Line 28"/>
            <p:cNvSpPr>
              <a:spLocks noChangeShapeType="1"/>
            </p:cNvSpPr>
            <p:nvPr/>
          </p:nvSpPr>
          <p:spPr bwMode="auto">
            <a:xfrm flipV="1">
              <a:off x="2394" y="1318"/>
              <a:ext cx="1228" cy="86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448" name="Line 29"/>
            <p:cNvSpPr>
              <a:spLocks noChangeShapeType="1"/>
            </p:cNvSpPr>
            <p:nvPr/>
          </p:nvSpPr>
          <p:spPr bwMode="auto">
            <a:xfrm flipV="1">
              <a:off x="3622" y="1318"/>
              <a:ext cx="0" cy="86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449" name="Line 30"/>
            <p:cNvSpPr>
              <a:spLocks noChangeShapeType="1"/>
            </p:cNvSpPr>
            <p:nvPr/>
          </p:nvSpPr>
          <p:spPr bwMode="auto">
            <a:xfrm>
              <a:off x="2926" y="2178"/>
              <a:ext cx="696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450" name="Line 31"/>
            <p:cNvSpPr>
              <a:spLocks noChangeShapeType="1"/>
            </p:cNvSpPr>
            <p:nvPr/>
          </p:nvSpPr>
          <p:spPr bwMode="auto">
            <a:xfrm flipV="1">
              <a:off x="2926" y="1359"/>
              <a:ext cx="696" cy="819"/>
            </a:xfrm>
            <a:prstGeom prst="line">
              <a:avLst/>
            </a:prstGeom>
            <a:noFill/>
            <a:ln w="28575">
              <a:solidFill>
                <a:srgbClr val="CC00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451" name="Freeform 32"/>
            <p:cNvSpPr>
              <a:spLocks/>
            </p:cNvSpPr>
            <p:nvPr/>
          </p:nvSpPr>
          <p:spPr bwMode="auto">
            <a:xfrm>
              <a:off x="1650" y="985"/>
              <a:ext cx="2489" cy="2050"/>
            </a:xfrm>
            <a:custGeom>
              <a:avLst/>
              <a:gdLst>
                <a:gd name="T0" fmla="*/ 1362 w 1723"/>
                <a:gd name="T1" fmla="*/ 226 h 1420"/>
                <a:gd name="T2" fmla="*/ 1260 w 1723"/>
                <a:gd name="T3" fmla="*/ 190 h 1420"/>
                <a:gd name="T4" fmla="*/ 1146 w 1723"/>
                <a:gd name="T5" fmla="*/ 208 h 1420"/>
                <a:gd name="T6" fmla="*/ 1110 w 1723"/>
                <a:gd name="T7" fmla="*/ 232 h 1420"/>
                <a:gd name="T8" fmla="*/ 1092 w 1723"/>
                <a:gd name="T9" fmla="*/ 244 h 1420"/>
                <a:gd name="T10" fmla="*/ 936 w 1723"/>
                <a:gd name="T11" fmla="*/ 358 h 1420"/>
                <a:gd name="T12" fmla="*/ 780 w 1723"/>
                <a:gd name="T13" fmla="*/ 364 h 1420"/>
                <a:gd name="T14" fmla="*/ 720 w 1723"/>
                <a:gd name="T15" fmla="*/ 388 h 1420"/>
                <a:gd name="T16" fmla="*/ 582 w 1723"/>
                <a:gd name="T17" fmla="*/ 496 h 1420"/>
                <a:gd name="T18" fmla="*/ 390 w 1723"/>
                <a:gd name="T19" fmla="*/ 490 h 1420"/>
                <a:gd name="T20" fmla="*/ 246 w 1723"/>
                <a:gd name="T21" fmla="*/ 424 h 1420"/>
                <a:gd name="T22" fmla="*/ 186 w 1723"/>
                <a:gd name="T23" fmla="*/ 430 h 1420"/>
                <a:gd name="T24" fmla="*/ 162 w 1723"/>
                <a:gd name="T25" fmla="*/ 460 h 1420"/>
                <a:gd name="T26" fmla="*/ 54 w 1723"/>
                <a:gd name="T27" fmla="*/ 586 h 1420"/>
                <a:gd name="T28" fmla="*/ 18 w 1723"/>
                <a:gd name="T29" fmla="*/ 640 h 1420"/>
                <a:gd name="T30" fmla="*/ 6 w 1723"/>
                <a:gd name="T31" fmla="*/ 676 h 1420"/>
                <a:gd name="T32" fmla="*/ 0 w 1723"/>
                <a:gd name="T33" fmla="*/ 694 h 1420"/>
                <a:gd name="T34" fmla="*/ 66 w 1723"/>
                <a:gd name="T35" fmla="*/ 958 h 1420"/>
                <a:gd name="T36" fmla="*/ 108 w 1723"/>
                <a:gd name="T37" fmla="*/ 1006 h 1420"/>
                <a:gd name="T38" fmla="*/ 204 w 1723"/>
                <a:gd name="T39" fmla="*/ 1072 h 1420"/>
                <a:gd name="T40" fmla="*/ 546 w 1723"/>
                <a:gd name="T41" fmla="*/ 1144 h 1420"/>
                <a:gd name="T42" fmla="*/ 690 w 1723"/>
                <a:gd name="T43" fmla="*/ 1192 h 1420"/>
                <a:gd name="T44" fmla="*/ 726 w 1723"/>
                <a:gd name="T45" fmla="*/ 1216 h 1420"/>
                <a:gd name="T46" fmla="*/ 744 w 1723"/>
                <a:gd name="T47" fmla="*/ 1228 h 1420"/>
                <a:gd name="T48" fmla="*/ 810 w 1723"/>
                <a:gd name="T49" fmla="*/ 1276 h 1420"/>
                <a:gd name="T50" fmla="*/ 1062 w 1723"/>
                <a:gd name="T51" fmla="*/ 1336 h 1420"/>
                <a:gd name="T52" fmla="*/ 1170 w 1723"/>
                <a:gd name="T53" fmla="*/ 1312 h 1420"/>
                <a:gd name="T54" fmla="*/ 1206 w 1723"/>
                <a:gd name="T55" fmla="*/ 1294 h 1420"/>
                <a:gd name="T56" fmla="*/ 1596 w 1723"/>
                <a:gd name="T57" fmla="*/ 1204 h 1420"/>
                <a:gd name="T58" fmla="*/ 1650 w 1723"/>
                <a:gd name="T59" fmla="*/ 1174 h 1420"/>
                <a:gd name="T60" fmla="*/ 1668 w 1723"/>
                <a:gd name="T61" fmla="*/ 1162 h 1420"/>
                <a:gd name="T62" fmla="*/ 1722 w 1723"/>
                <a:gd name="T63" fmla="*/ 958 h 1420"/>
                <a:gd name="T64" fmla="*/ 1680 w 1723"/>
                <a:gd name="T65" fmla="*/ 742 h 1420"/>
                <a:gd name="T66" fmla="*/ 1644 w 1723"/>
                <a:gd name="T67" fmla="*/ 664 h 1420"/>
                <a:gd name="T68" fmla="*/ 1620 w 1723"/>
                <a:gd name="T69" fmla="*/ 574 h 1420"/>
                <a:gd name="T70" fmla="*/ 1632 w 1723"/>
                <a:gd name="T71" fmla="*/ 310 h 1420"/>
                <a:gd name="T72" fmla="*/ 1644 w 1723"/>
                <a:gd name="T73" fmla="*/ 274 h 1420"/>
                <a:gd name="T74" fmla="*/ 1656 w 1723"/>
                <a:gd name="T75" fmla="*/ 256 h 1420"/>
                <a:gd name="T76" fmla="*/ 1668 w 1723"/>
                <a:gd name="T77" fmla="*/ 220 h 1420"/>
                <a:gd name="T78" fmla="*/ 1674 w 1723"/>
                <a:gd name="T79" fmla="*/ 202 h 1420"/>
                <a:gd name="T80" fmla="*/ 1662 w 1723"/>
                <a:gd name="T81" fmla="*/ 100 h 1420"/>
                <a:gd name="T82" fmla="*/ 1608 w 1723"/>
                <a:gd name="T83" fmla="*/ 64 h 1420"/>
                <a:gd name="T84" fmla="*/ 1434 w 1723"/>
                <a:gd name="T85" fmla="*/ 28 h 1420"/>
                <a:gd name="T86" fmla="*/ 984 w 1723"/>
                <a:gd name="T87" fmla="*/ 88 h 1420"/>
                <a:gd name="T88" fmla="*/ 954 w 1723"/>
                <a:gd name="T89" fmla="*/ 112 h 1420"/>
                <a:gd name="T90" fmla="*/ 942 w 1723"/>
                <a:gd name="T91" fmla="*/ 130 h 1420"/>
                <a:gd name="T92" fmla="*/ 906 w 1723"/>
                <a:gd name="T93" fmla="*/ 154 h 1420"/>
                <a:gd name="T94" fmla="*/ 750 w 1723"/>
                <a:gd name="T95" fmla="*/ 370 h 1420"/>
                <a:gd name="T96" fmla="*/ 702 w 1723"/>
                <a:gd name="T97" fmla="*/ 442 h 1420"/>
                <a:gd name="T98" fmla="*/ 612 w 1723"/>
                <a:gd name="T99" fmla="*/ 622 h 1420"/>
                <a:gd name="T100" fmla="*/ 558 w 1723"/>
                <a:gd name="T101" fmla="*/ 688 h 1420"/>
                <a:gd name="T102" fmla="*/ 528 w 1723"/>
                <a:gd name="T103" fmla="*/ 712 h 1420"/>
                <a:gd name="T104" fmla="*/ 384 w 1723"/>
                <a:gd name="T105" fmla="*/ 820 h 1420"/>
                <a:gd name="T106" fmla="*/ 354 w 1723"/>
                <a:gd name="T107" fmla="*/ 850 h 1420"/>
                <a:gd name="T108" fmla="*/ 294 w 1723"/>
                <a:gd name="T109" fmla="*/ 922 h 1420"/>
                <a:gd name="T110" fmla="*/ 270 w 1723"/>
                <a:gd name="T111" fmla="*/ 976 h 1420"/>
                <a:gd name="T112" fmla="*/ 270 w 1723"/>
                <a:gd name="T113" fmla="*/ 1150 h 1420"/>
                <a:gd name="T114" fmla="*/ 240 w 1723"/>
                <a:gd name="T115" fmla="*/ 1204 h 1420"/>
                <a:gd name="T116" fmla="*/ 276 w 1723"/>
                <a:gd name="T117" fmla="*/ 1306 h 1420"/>
                <a:gd name="T118" fmla="*/ 318 w 1723"/>
                <a:gd name="T119" fmla="*/ 1360 h 1420"/>
                <a:gd name="T120" fmla="*/ 360 w 1723"/>
                <a:gd name="T121" fmla="*/ 1402 h 1420"/>
                <a:gd name="T122" fmla="*/ 378 w 1723"/>
                <a:gd name="T123" fmla="*/ 1420 h 142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723"/>
                <a:gd name="T187" fmla="*/ 0 h 1420"/>
                <a:gd name="T188" fmla="*/ 1723 w 1723"/>
                <a:gd name="T189" fmla="*/ 1420 h 142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723" h="1420">
                  <a:moveTo>
                    <a:pt x="1362" y="226"/>
                  </a:moveTo>
                  <a:cubicBezTo>
                    <a:pt x="1331" y="205"/>
                    <a:pt x="1296" y="197"/>
                    <a:pt x="1260" y="190"/>
                  </a:cubicBezTo>
                  <a:cubicBezTo>
                    <a:pt x="1169" y="197"/>
                    <a:pt x="1207" y="188"/>
                    <a:pt x="1146" y="208"/>
                  </a:cubicBezTo>
                  <a:cubicBezTo>
                    <a:pt x="1132" y="213"/>
                    <a:pt x="1122" y="224"/>
                    <a:pt x="1110" y="232"/>
                  </a:cubicBezTo>
                  <a:cubicBezTo>
                    <a:pt x="1104" y="236"/>
                    <a:pt x="1092" y="244"/>
                    <a:pt x="1092" y="244"/>
                  </a:cubicBezTo>
                  <a:cubicBezTo>
                    <a:pt x="1073" y="273"/>
                    <a:pt x="973" y="357"/>
                    <a:pt x="936" y="358"/>
                  </a:cubicBezTo>
                  <a:cubicBezTo>
                    <a:pt x="884" y="360"/>
                    <a:pt x="832" y="362"/>
                    <a:pt x="780" y="364"/>
                  </a:cubicBezTo>
                  <a:cubicBezTo>
                    <a:pt x="756" y="370"/>
                    <a:pt x="740" y="374"/>
                    <a:pt x="720" y="388"/>
                  </a:cubicBezTo>
                  <a:cubicBezTo>
                    <a:pt x="690" y="433"/>
                    <a:pt x="634" y="479"/>
                    <a:pt x="582" y="496"/>
                  </a:cubicBezTo>
                  <a:cubicBezTo>
                    <a:pt x="518" y="494"/>
                    <a:pt x="454" y="495"/>
                    <a:pt x="390" y="490"/>
                  </a:cubicBezTo>
                  <a:cubicBezTo>
                    <a:pt x="333" y="486"/>
                    <a:pt x="296" y="441"/>
                    <a:pt x="246" y="424"/>
                  </a:cubicBezTo>
                  <a:cubicBezTo>
                    <a:pt x="226" y="426"/>
                    <a:pt x="206" y="425"/>
                    <a:pt x="186" y="430"/>
                  </a:cubicBezTo>
                  <a:cubicBezTo>
                    <a:pt x="162" y="436"/>
                    <a:pt x="171" y="444"/>
                    <a:pt x="162" y="460"/>
                  </a:cubicBezTo>
                  <a:cubicBezTo>
                    <a:pt x="134" y="511"/>
                    <a:pt x="85" y="539"/>
                    <a:pt x="54" y="586"/>
                  </a:cubicBezTo>
                  <a:cubicBezTo>
                    <a:pt x="42" y="604"/>
                    <a:pt x="25" y="619"/>
                    <a:pt x="18" y="640"/>
                  </a:cubicBezTo>
                  <a:cubicBezTo>
                    <a:pt x="14" y="652"/>
                    <a:pt x="10" y="664"/>
                    <a:pt x="6" y="676"/>
                  </a:cubicBezTo>
                  <a:cubicBezTo>
                    <a:pt x="4" y="682"/>
                    <a:pt x="0" y="694"/>
                    <a:pt x="0" y="694"/>
                  </a:cubicBezTo>
                  <a:cubicBezTo>
                    <a:pt x="6" y="816"/>
                    <a:pt x="2" y="862"/>
                    <a:pt x="66" y="958"/>
                  </a:cubicBezTo>
                  <a:cubicBezTo>
                    <a:pt x="80" y="979"/>
                    <a:pt x="87" y="992"/>
                    <a:pt x="108" y="1006"/>
                  </a:cubicBezTo>
                  <a:cubicBezTo>
                    <a:pt x="124" y="1055"/>
                    <a:pt x="169" y="1049"/>
                    <a:pt x="204" y="1072"/>
                  </a:cubicBezTo>
                  <a:cubicBezTo>
                    <a:pt x="298" y="1135"/>
                    <a:pt x="440" y="1139"/>
                    <a:pt x="546" y="1144"/>
                  </a:cubicBezTo>
                  <a:cubicBezTo>
                    <a:pt x="595" y="1156"/>
                    <a:pt x="646" y="1167"/>
                    <a:pt x="690" y="1192"/>
                  </a:cubicBezTo>
                  <a:cubicBezTo>
                    <a:pt x="703" y="1199"/>
                    <a:pt x="714" y="1208"/>
                    <a:pt x="726" y="1216"/>
                  </a:cubicBezTo>
                  <a:cubicBezTo>
                    <a:pt x="732" y="1220"/>
                    <a:pt x="744" y="1228"/>
                    <a:pt x="744" y="1228"/>
                  </a:cubicBezTo>
                  <a:cubicBezTo>
                    <a:pt x="759" y="1251"/>
                    <a:pt x="785" y="1264"/>
                    <a:pt x="810" y="1276"/>
                  </a:cubicBezTo>
                  <a:cubicBezTo>
                    <a:pt x="892" y="1317"/>
                    <a:pt x="971" y="1325"/>
                    <a:pt x="1062" y="1336"/>
                  </a:cubicBezTo>
                  <a:cubicBezTo>
                    <a:pt x="1103" y="1331"/>
                    <a:pt x="1132" y="1325"/>
                    <a:pt x="1170" y="1312"/>
                  </a:cubicBezTo>
                  <a:cubicBezTo>
                    <a:pt x="1183" y="1308"/>
                    <a:pt x="1193" y="1298"/>
                    <a:pt x="1206" y="1294"/>
                  </a:cubicBezTo>
                  <a:cubicBezTo>
                    <a:pt x="1300" y="1200"/>
                    <a:pt x="1480" y="1208"/>
                    <a:pt x="1596" y="1204"/>
                  </a:cubicBezTo>
                  <a:cubicBezTo>
                    <a:pt x="1628" y="1193"/>
                    <a:pt x="1609" y="1202"/>
                    <a:pt x="1650" y="1174"/>
                  </a:cubicBezTo>
                  <a:cubicBezTo>
                    <a:pt x="1656" y="1170"/>
                    <a:pt x="1668" y="1162"/>
                    <a:pt x="1668" y="1162"/>
                  </a:cubicBezTo>
                  <a:cubicBezTo>
                    <a:pt x="1691" y="1094"/>
                    <a:pt x="1710" y="1029"/>
                    <a:pt x="1722" y="958"/>
                  </a:cubicBezTo>
                  <a:cubicBezTo>
                    <a:pt x="1718" y="884"/>
                    <a:pt x="1723" y="806"/>
                    <a:pt x="1680" y="742"/>
                  </a:cubicBezTo>
                  <a:cubicBezTo>
                    <a:pt x="1673" y="712"/>
                    <a:pt x="1656" y="691"/>
                    <a:pt x="1644" y="664"/>
                  </a:cubicBezTo>
                  <a:cubicBezTo>
                    <a:pt x="1632" y="636"/>
                    <a:pt x="1626" y="604"/>
                    <a:pt x="1620" y="574"/>
                  </a:cubicBezTo>
                  <a:cubicBezTo>
                    <a:pt x="1612" y="486"/>
                    <a:pt x="1604" y="395"/>
                    <a:pt x="1632" y="310"/>
                  </a:cubicBezTo>
                  <a:cubicBezTo>
                    <a:pt x="1636" y="298"/>
                    <a:pt x="1637" y="285"/>
                    <a:pt x="1644" y="274"/>
                  </a:cubicBezTo>
                  <a:cubicBezTo>
                    <a:pt x="1648" y="268"/>
                    <a:pt x="1653" y="263"/>
                    <a:pt x="1656" y="256"/>
                  </a:cubicBezTo>
                  <a:cubicBezTo>
                    <a:pt x="1661" y="244"/>
                    <a:pt x="1664" y="232"/>
                    <a:pt x="1668" y="220"/>
                  </a:cubicBezTo>
                  <a:cubicBezTo>
                    <a:pt x="1670" y="214"/>
                    <a:pt x="1674" y="202"/>
                    <a:pt x="1674" y="202"/>
                  </a:cubicBezTo>
                  <a:cubicBezTo>
                    <a:pt x="1673" y="189"/>
                    <a:pt x="1676" y="127"/>
                    <a:pt x="1662" y="100"/>
                  </a:cubicBezTo>
                  <a:cubicBezTo>
                    <a:pt x="1651" y="78"/>
                    <a:pt x="1630" y="73"/>
                    <a:pt x="1608" y="64"/>
                  </a:cubicBezTo>
                  <a:cubicBezTo>
                    <a:pt x="1558" y="43"/>
                    <a:pt x="1488" y="36"/>
                    <a:pt x="1434" y="28"/>
                  </a:cubicBezTo>
                  <a:cubicBezTo>
                    <a:pt x="1277" y="31"/>
                    <a:pt x="1117" y="0"/>
                    <a:pt x="984" y="88"/>
                  </a:cubicBezTo>
                  <a:cubicBezTo>
                    <a:pt x="950" y="140"/>
                    <a:pt x="995" y="79"/>
                    <a:pt x="954" y="112"/>
                  </a:cubicBezTo>
                  <a:cubicBezTo>
                    <a:pt x="948" y="117"/>
                    <a:pt x="947" y="125"/>
                    <a:pt x="942" y="130"/>
                  </a:cubicBezTo>
                  <a:cubicBezTo>
                    <a:pt x="931" y="139"/>
                    <a:pt x="906" y="154"/>
                    <a:pt x="906" y="154"/>
                  </a:cubicBezTo>
                  <a:cubicBezTo>
                    <a:pt x="857" y="228"/>
                    <a:pt x="799" y="296"/>
                    <a:pt x="750" y="370"/>
                  </a:cubicBezTo>
                  <a:cubicBezTo>
                    <a:pt x="736" y="391"/>
                    <a:pt x="710" y="418"/>
                    <a:pt x="702" y="442"/>
                  </a:cubicBezTo>
                  <a:cubicBezTo>
                    <a:pt x="680" y="507"/>
                    <a:pt x="650" y="565"/>
                    <a:pt x="612" y="622"/>
                  </a:cubicBezTo>
                  <a:cubicBezTo>
                    <a:pt x="595" y="647"/>
                    <a:pt x="583" y="671"/>
                    <a:pt x="558" y="688"/>
                  </a:cubicBezTo>
                  <a:cubicBezTo>
                    <a:pt x="531" y="728"/>
                    <a:pt x="563" y="689"/>
                    <a:pt x="528" y="712"/>
                  </a:cubicBezTo>
                  <a:cubicBezTo>
                    <a:pt x="479" y="745"/>
                    <a:pt x="433" y="787"/>
                    <a:pt x="384" y="820"/>
                  </a:cubicBezTo>
                  <a:cubicBezTo>
                    <a:pt x="352" y="868"/>
                    <a:pt x="394" y="810"/>
                    <a:pt x="354" y="850"/>
                  </a:cubicBezTo>
                  <a:cubicBezTo>
                    <a:pt x="332" y="872"/>
                    <a:pt x="316" y="900"/>
                    <a:pt x="294" y="922"/>
                  </a:cubicBezTo>
                  <a:cubicBezTo>
                    <a:pt x="287" y="942"/>
                    <a:pt x="277" y="956"/>
                    <a:pt x="270" y="976"/>
                  </a:cubicBezTo>
                  <a:cubicBezTo>
                    <a:pt x="274" y="1060"/>
                    <a:pt x="282" y="1082"/>
                    <a:pt x="270" y="1150"/>
                  </a:cubicBezTo>
                  <a:cubicBezTo>
                    <a:pt x="266" y="1170"/>
                    <a:pt x="240" y="1204"/>
                    <a:pt x="240" y="1204"/>
                  </a:cubicBezTo>
                  <a:cubicBezTo>
                    <a:pt x="245" y="1246"/>
                    <a:pt x="240" y="1282"/>
                    <a:pt x="276" y="1306"/>
                  </a:cubicBezTo>
                  <a:cubicBezTo>
                    <a:pt x="305" y="1349"/>
                    <a:pt x="290" y="1332"/>
                    <a:pt x="318" y="1360"/>
                  </a:cubicBezTo>
                  <a:cubicBezTo>
                    <a:pt x="329" y="1392"/>
                    <a:pt x="319" y="1374"/>
                    <a:pt x="360" y="1402"/>
                  </a:cubicBezTo>
                  <a:cubicBezTo>
                    <a:pt x="380" y="1415"/>
                    <a:pt x="378" y="1407"/>
                    <a:pt x="378" y="1420"/>
                  </a:cubicBezTo>
                </a:path>
              </a:pathLst>
            </a:custGeom>
            <a:noFill/>
            <a:ln w="28575" cmpd="sng">
              <a:solidFill>
                <a:srgbClr val="0099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8435" name="Object 33"/>
            <p:cNvGraphicFramePr>
              <a:graphicFrameLocks noChangeAspect="1"/>
            </p:cNvGraphicFramePr>
            <p:nvPr/>
          </p:nvGraphicFramePr>
          <p:xfrm>
            <a:off x="3704" y="1578"/>
            <a:ext cx="468" cy="3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606" name="Równanie" r:id="rId3" imgW="355320" imgH="241200" progId="Equation.3">
                    <p:embed/>
                  </p:oleObj>
                </mc:Choice>
                <mc:Fallback>
                  <p:oleObj name="Równanie" r:id="rId3" imgW="355320" imgH="241200" progId="Equation.3">
                    <p:embed/>
                    <p:pic>
                      <p:nvPicPr>
                        <p:cNvPr id="0" name="Object 3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04" y="1578"/>
                          <a:ext cx="468" cy="318"/>
                        </a:xfrm>
                        <a:prstGeom prst="rect">
                          <a:avLst/>
                        </a:prstGeom>
                        <a:solidFill>
                          <a:srgbClr val="FFFF00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436" name="Object 34"/>
            <p:cNvGraphicFramePr>
              <a:graphicFrameLocks noChangeAspect="1"/>
            </p:cNvGraphicFramePr>
            <p:nvPr/>
          </p:nvGraphicFramePr>
          <p:xfrm>
            <a:off x="3150" y="2271"/>
            <a:ext cx="434" cy="2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607" name="Równanie" r:id="rId5" imgW="330120" imgH="215640" progId="Equation.3">
                    <p:embed/>
                  </p:oleObj>
                </mc:Choice>
                <mc:Fallback>
                  <p:oleObj name="Równanie" r:id="rId5" imgW="330120" imgH="215640" progId="Equation.3">
                    <p:embed/>
                    <p:pic>
                      <p:nvPicPr>
                        <p:cNvPr id="0" name="Object 3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50" y="2271"/>
                          <a:ext cx="434" cy="283"/>
                        </a:xfrm>
                        <a:prstGeom prst="rect">
                          <a:avLst/>
                        </a:prstGeom>
                        <a:solidFill>
                          <a:srgbClr val="FFFF00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437" name="Object 35"/>
            <p:cNvGraphicFramePr>
              <a:graphicFrameLocks noChangeAspect="1"/>
            </p:cNvGraphicFramePr>
            <p:nvPr/>
          </p:nvGraphicFramePr>
          <p:xfrm>
            <a:off x="2595" y="2271"/>
            <a:ext cx="339" cy="4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608" name="Równanie" r:id="rId7" imgW="190440" imgH="228600" progId="Equation.3">
                    <p:embed/>
                  </p:oleObj>
                </mc:Choice>
                <mc:Fallback>
                  <p:oleObj name="Równanie" r:id="rId7" imgW="190440" imgH="228600" progId="Equation.3">
                    <p:embed/>
                    <p:pic>
                      <p:nvPicPr>
                        <p:cNvPr id="0" name="Object 3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95" y="2271"/>
                          <a:ext cx="339" cy="409"/>
                        </a:xfrm>
                        <a:prstGeom prst="rect">
                          <a:avLst/>
                        </a:prstGeom>
                        <a:solidFill>
                          <a:srgbClr val="F0EFD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452" name="Text Box 36"/>
            <p:cNvSpPr txBox="1">
              <a:spLocks noChangeArrowheads="1"/>
            </p:cNvSpPr>
            <p:nvPr/>
          </p:nvSpPr>
          <p:spPr bwMode="auto">
            <a:xfrm>
              <a:off x="2387" y="816"/>
              <a:ext cx="591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800" i="1">
                  <a:latin typeface="Monotype Corsiva" pitchFamily="66" charset="0"/>
                </a:rPr>
                <a:t>Im</a:t>
              </a:r>
            </a:p>
          </p:txBody>
        </p:sp>
        <p:sp>
          <p:nvSpPr>
            <p:cNvPr id="18453" name="Text Box 37"/>
            <p:cNvSpPr txBox="1">
              <a:spLocks noChangeArrowheads="1"/>
            </p:cNvSpPr>
            <p:nvPr/>
          </p:nvSpPr>
          <p:spPr bwMode="auto">
            <a:xfrm>
              <a:off x="4952" y="1786"/>
              <a:ext cx="32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i="1">
                  <a:latin typeface="Monotype Corsiva" pitchFamily="66" charset="0"/>
                </a:rPr>
                <a:t>Re</a:t>
              </a:r>
            </a:p>
          </p:txBody>
        </p:sp>
        <p:graphicFrame>
          <p:nvGraphicFramePr>
            <p:cNvPr id="18438" name="Object 38"/>
            <p:cNvGraphicFramePr>
              <a:graphicFrameLocks noChangeAspect="1"/>
            </p:cNvGraphicFramePr>
            <p:nvPr/>
          </p:nvGraphicFramePr>
          <p:xfrm>
            <a:off x="2579" y="1415"/>
            <a:ext cx="462" cy="39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609" name="Równanie" r:id="rId9" imgW="253800" imgH="215640" progId="Equation.3">
                    <p:embed/>
                  </p:oleObj>
                </mc:Choice>
                <mc:Fallback>
                  <p:oleObj name="Równanie" r:id="rId9" imgW="253800" imgH="215640" progId="Equation.3">
                    <p:embed/>
                    <p:pic>
                      <p:nvPicPr>
                        <p:cNvPr id="0" name="Object 3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79" y="1415"/>
                          <a:ext cx="462" cy="393"/>
                        </a:xfrm>
                        <a:prstGeom prst="rect">
                          <a:avLst/>
                        </a:prstGeom>
                        <a:solidFill>
                          <a:srgbClr val="DDDDDD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8443" name="Text Box 39"/>
          <p:cNvSpPr txBox="1">
            <a:spLocks noChangeArrowheads="1"/>
          </p:cNvSpPr>
          <p:nvPr/>
        </p:nvSpPr>
        <p:spPr bwMode="auto">
          <a:xfrm>
            <a:off x="1203325" y="5222875"/>
            <a:ext cx="2089150" cy="82232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/>
              <a:t>Noise captures</a:t>
            </a:r>
            <a:br>
              <a:rPr lang="pl-PL"/>
            </a:br>
            <a:r>
              <a:rPr lang="pl-PL"/>
              <a:t>the signal.</a:t>
            </a:r>
          </a:p>
        </p:txBody>
      </p:sp>
      <p:graphicFrame>
        <p:nvGraphicFramePr>
          <p:cNvPr id="18434" name="Object 40"/>
          <p:cNvGraphicFramePr>
            <a:graphicFrameLocks noChangeAspect="1"/>
          </p:cNvGraphicFramePr>
          <p:nvPr/>
        </p:nvGraphicFramePr>
        <p:xfrm>
          <a:off x="3886200" y="5410200"/>
          <a:ext cx="1905000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610" name="Równanie" r:id="rId11" imgW="761760" imgH="241200" progId="Equation.3">
                  <p:embed/>
                </p:oleObj>
              </mc:Choice>
              <mc:Fallback>
                <p:oleObj name="Równanie" r:id="rId11" imgW="761760" imgH="241200" progId="Equation.3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5410200"/>
                        <a:ext cx="1905000" cy="60325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1B451B-1329-47AD-AE26-181B3EA41417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ext Box 4"/>
          <p:cNvSpPr txBox="1">
            <a:spLocks noChangeArrowheads="1"/>
          </p:cNvSpPr>
          <p:nvPr/>
        </p:nvSpPr>
        <p:spPr bwMode="auto">
          <a:xfrm>
            <a:off x="1914525" y="12890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l-PL"/>
          </a:p>
        </p:txBody>
      </p:sp>
      <p:sp>
        <p:nvSpPr>
          <p:cNvPr id="25604" name="Text Box 5"/>
          <p:cNvSpPr txBox="1">
            <a:spLocks noChangeArrowheads="1"/>
          </p:cNvSpPr>
          <p:nvPr/>
        </p:nvSpPr>
        <p:spPr bwMode="auto">
          <a:xfrm>
            <a:off x="2141538" y="1493838"/>
            <a:ext cx="5761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l-PL"/>
          </a:p>
        </p:txBody>
      </p:sp>
      <p:sp>
        <p:nvSpPr>
          <p:cNvPr id="25605" name="Rectangle 6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25607" name="Rectangle 19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7772400" cy="1143000"/>
          </a:xfrm>
          <a:noFill/>
        </p:spPr>
        <p:txBody>
          <a:bodyPr/>
          <a:lstStyle/>
          <a:p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Envelope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Detection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– AM</a:t>
            </a:r>
            <a:b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</a:b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Output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signal</a:t>
            </a:r>
            <a:endParaRPr kumimoji="1" lang="pl-PL" sz="3200" b="1" kern="1200" dirty="0" smtClean="0">
              <a:solidFill>
                <a:srgbClr val="008000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406B7B-97EE-46F5-B23E-21343F71AABC}" type="slidenum">
              <a:rPr lang="pl-PL" smtClean="0"/>
              <a:pPr>
                <a:defRPr/>
              </a:pPr>
              <a:t>14</a:t>
            </a:fld>
            <a:endParaRPr lang="pl-PL"/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770" y="1490329"/>
            <a:ext cx="6667500" cy="5000625"/>
          </a:xfrm>
          <a:prstGeom prst="rect">
            <a:avLst/>
          </a:prstGeom>
        </p:spPr>
      </p:pic>
      <p:graphicFrame>
        <p:nvGraphicFramePr>
          <p:cNvPr id="12" name="Obiek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0734411"/>
              </p:ext>
            </p:extLst>
          </p:nvPr>
        </p:nvGraphicFramePr>
        <p:xfrm>
          <a:off x="5753100" y="2526268"/>
          <a:ext cx="3162300" cy="757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34" name="Equation" r:id="rId4" imgW="952200" imgH="228600" progId="Equation.3">
                  <p:embed/>
                </p:oleObj>
              </mc:Choice>
              <mc:Fallback>
                <p:oleObj name="Equation" r:id="rId4" imgW="9522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753100" y="2526268"/>
                        <a:ext cx="3162300" cy="75723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4"/>
          <p:cNvSpPr txBox="1">
            <a:spLocks noChangeArrowheads="1"/>
          </p:cNvSpPr>
          <p:nvPr/>
        </p:nvSpPr>
        <p:spPr bwMode="auto">
          <a:xfrm>
            <a:off x="1914525" y="12890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l-PL"/>
          </a:p>
        </p:txBody>
      </p:sp>
      <p:sp>
        <p:nvSpPr>
          <p:cNvPr id="26627" name="Text Box 5"/>
          <p:cNvSpPr txBox="1">
            <a:spLocks noChangeArrowheads="1"/>
          </p:cNvSpPr>
          <p:nvPr/>
        </p:nvSpPr>
        <p:spPr bwMode="auto">
          <a:xfrm>
            <a:off x="2141538" y="1493838"/>
            <a:ext cx="5761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l-PL"/>
          </a:p>
        </p:txBody>
      </p:sp>
      <p:sp>
        <p:nvSpPr>
          <p:cNvPr id="26628" name="Rectangle 6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26631" name="Rectangle 15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7772400" cy="1143000"/>
          </a:xfrm>
          <a:noFill/>
        </p:spPr>
        <p:txBody>
          <a:bodyPr/>
          <a:lstStyle/>
          <a:p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Envelope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Detection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– AM</a:t>
            </a:r>
            <a:b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</a:b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Output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signal</a:t>
            </a:r>
            <a:endParaRPr kumimoji="1" lang="pl-PL" sz="3200" b="1" kern="1200" dirty="0" smtClean="0">
              <a:solidFill>
                <a:srgbClr val="008000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406B7B-97EE-46F5-B23E-21343F71AABC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325633"/>
            <a:ext cx="6667500" cy="5000625"/>
          </a:xfrm>
          <a:prstGeom prst="rect">
            <a:avLst/>
          </a:prstGeom>
        </p:spPr>
      </p:pic>
      <p:graphicFrame>
        <p:nvGraphicFramePr>
          <p:cNvPr id="12" name="Obiek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8095456"/>
              </p:ext>
            </p:extLst>
          </p:nvPr>
        </p:nvGraphicFramePr>
        <p:xfrm>
          <a:off x="2954338" y="6088134"/>
          <a:ext cx="3205162" cy="757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10" name="Equation" r:id="rId4" imgW="965160" imgH="228600" progId="Equation.3">
                  <p:embed/>
                </p:oleObj>
              </mc:Choice>
              <mc:Fallback>
                <p:oleObj name="Equation" r:id="rId4" imgW="96516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954338" y="6088134"/>
                        <a:ext cx="3205162" cy="757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4"/>
          <p:cNvSpPr txBox="1">
            <a:spLocks noChangeArrowheads="1"/>
          </p:cNvSpPr>
          <p:nvPr/>
        </p:nvSpPr>
        <p:spPr bwMode="auto">
          <a:xfrm>
            <a:off x="1914525" y="12890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l-PL"/>
          </a:p>
        </p:txBody>
      </p:sp>
      <p:sp>
        <p:nvSpPr>
          <p:cNvPr id="27652" name="Rectangle 6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27655" name="Rectangle 15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7772400" cy="1143000"/>
          </a:xfrm>
          <a:noFill/>
        </p:spPr>
        <p:txBody>
          <a:bodyPr/>
          <a:lstStyle/>
          <a:p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Envelope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Detection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– AM</a:t>
            </a:r>
            <a:b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</a:b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Output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signal</a:t>
            </a:r>
            <a:endParaRPr kumimoji="1" lang="pl-PL" sz="3200" b="1" kern="1200" dirty="0" smtClean="0">
              <a:solidFill>
                <a:srgbClr val="008000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406B7B-97EE-46F5-B23E-21343F71AABC}" type="slidenum">
              <a:rPr lang="pl-PL" smtClean="0"/>
              <a:pPr>
                <a:defRPr/>
              </a:pPr>
              <a:t>16</a:t>
            </a:fld>
            <a:endParaRPr lang="pl-PL"/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368495"/>
            <a:ext cx="6667500" cy="5000625"/>
          </a:xfrm>
          <a:prstGeom prst="rect">
            <a:avLst/>
          </a:prstGeom>
        </p:spPr>
      </p:pic>
      <p:graphicFrame>
        <p:nvGraphicFramePr>
          <p:cNvPr id="12" name="Obiek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0940772"/>
              </p:ext>
            </p:extLst>
          </p:nvPr>
        </p:nvGraphicFramePr>
        <p:xfrm>
          <a:off x="2832597" y="6130996"/>
          <a:ext cx="3121025" cy="757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86" name="Equation" r:id="rId4" imgW="939600" imgH="228600" progId="Equation.3">
                  <p:embed/>
                </p:oleObj>
              </mc:Choice>
              <mc:Fallback>
                <p:oleObj name="Equation" r:id="rId4" imgW="9396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832597" y="6130996"/>
                        <a:ext cx="3121025" cy="757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4"/>
          <p:cNvSpPr txBox="1">
            <a:spLocks noChangeArrowheads="1"/>
          </p:cNvSpPr>
          <p:nvPr/>
        </p:nvSpPr>
        <p:spPr bwMode="auto">
          <a:xfrm>
            <a:off x="1914525" y="12890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l-PL"/>
          </a:p>
        </p:txBody>
      </p:sp>
      <p:sp>
        <p:nvSpPr>
          <p:cNvPr id="28676" name="Rectangle 6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28679" name="Rectangle 17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7772400" cy="1143000"/>
          </a:xfrm>
          <a:noFill/>
        </p:spPr>
        <p:txBody>
          <a:bodyPr/>
          <a:lstStyle/>
          <a:p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Envelope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Detection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– AM</a:t>
            </a:r>
            <a:b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</a:b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Output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signal</a:t>
            </a:r>
            <a:endParaRPr kumimoji="1" lang="pl-PL" sz="3200" b="1" kern="1200" dirty="0" smtClean="0">
              <a:solidFill>
                <a:srgbClr val="008000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406B7B-97EE-46F5-B23E-21343F71AABC}" type="slidenum">
              <a:rPr lang="pl-PL" smtClean="0"/>
              <a:pPr>
                <a:defRPr/>
              </a:pPr>
              <a:t>17</a:t>
            </a:fld>
            <a:endParaRPr lang="pl-PL"/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72" y="1325633"/>
            <a:ext cx="6667500" cy="5000625"/>
          </a:xfrm>
          <a:prstGeom prst="rect">
            <a:avLst/>
          </a:prstGeom>
        </p:spPr>
      </p:pic>
      <p:graphicFrame>
        <p:nvGraphicFramePr>
          <p:cNvPr id="12" name="Obiek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8195412"/>
              </p:ext>
            </p:extLst>
          </p:nvPr>
        </p:nvGraphicFramePr>
        <p:xfrm>
          <a:off x="2956047" y="6088134"/>
          <a:ext cx="3162300" cy="757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62" name="Equation" r:id="rId4" imgW="952200" imgH="228600" progId="Equation.3">
                  <p:embed/>
                </p:oleObj>
              </mc:Choice>
              <mc:Fallback>
                <p:oleObj name="Equation" r:id="rId4" imgW="9522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956047" y="6088134"/>
                        <a:ext cx="3162300" cy="757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4"/>
          <p:cNvSpPr txBox="1">
            <a:spLocks noChangeArrowheads="1"/>
          </p:cNvSpPr>
          <p:nvPr/>
        </p:nvSpPr>
        <p:spPr bwMode="auto">
          <a:xfrm>
            <a:off x="1914525" y="12890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l-PL"/>
          </a:p>
        </p:txBody>
      </p:sp>
      <p:sp>
        <p:nvSpPr>
          <p:cNvPr id="29700" name="Rectangle 6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29703" name="Rectangle 15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7772400" cy="1143000"/>
          </a:xfrm>
          <a:noFill/>
        </p:spPr>
        <p:txBody>
          <a:bodyPr/>
          <a:lstStyle/>
          <a:p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Envelope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Detection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– AM</a:t>
            </a:r>
            <a:b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</a:b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Output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signal</a:t>
            </a:r>
            <a:endParaRPr kumimoji="1" lang="pl-PL" sz="3200" b="1" kern="1200" dirty="0" smtClean="0">
              <a:solidFill>
                <a:srgbClr val="008000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406B7B-97EE-46F5-B23E-21343F71AABC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399507"/>
            <a:ext cx="6667500" cy="5000625"/>
          </a:xfrm>
          <a:prstGeom prst="rect">
            <a:avLst/>
          </a:prstGeom>
        </p:spPr>
      </p:pic>
      <p:graphicFrame>
        <p:nvGraphicFramePr>
          <p:cNvPr id="12" name="Obiek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1944652"/>
              </p:ext>
            </p:extLst>
          </p:nvPr>
        </p:nvGraphicFramePr>
        <p:xfrm>
          <a:off x="3081338" y="6088063"/>
          <a:ext cx="2909887" cy="757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38" name="Equation" r:id="rId4" imgW="876240" imgH="228600" progId="Equation.3">
                  <p:embed/>
                </p:oleObj>
              </mc:Choice>
              <mc:Fallback>
                <p:oleObj name="Equation" r:id="rId4" imgW="8762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81338" y="6088063"/>
                        <a:ext cx="2909887" cy="757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  <p:pic>
        <p:nvPicPr>
          <p:cNvPr id="3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1765717"/>
            <a:ext cx="1080120" cy="1080120"/>
          </a:xfrm>
          <a:prstGeom prst="rect">
            <a:avLst/>
          </a:prstGeom>
          <a:noFill/>
        </p:spPr>
      </p:pic>
      <p:sp>
        <p:nvSpPr>
          <p:cNvPr id="4" name="Prostokąt 3"/>
          <p:cNvSpPr/>
          <p:nvPr/>
        </p:nvSpPr>
        <p:spPr>
          <a:xfrm>
            <a:off x="1043608" y="620688"/>
            <a:ext cx="77997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 err="1" smtClean="0"/>
              <a:t>Find</a:t>
            </a:r>
            <a:r>
              <a:rPr lang="pl-PL" b="1" dirty="0" smtClean="0"/>
              <a:t> the </a:t>
            </a:r>
            <a:r>
              <a:rPr lang="pl-PL" b="1" dirty="0" err="1" smtClean="0"/>
              <a:t>modulation</a:t>
            </a:r>
            <a:r>
              <a:rPr lang="pl-PL" b="1" dirty="0" smtClean="0"/>
              <a:t> </a:t>
            </a:r>
            <a:r>
              <a:rPr lang="pl-PL" b="1" dirty="0" err="1" smtClean="0"/>
              <a:t>gain</a:t>
            </a:r>
            <a:r>
              <a:rPr lang="pl-PL" b="1" dirty="0" smtClean="0"/>
              <a:t> and </a:t>
            </a:r>
            <a:r>
              <a:rPr lang="pl-PL" b="1" dirty="0" err="1" smtClean="0"/>
              <a:t>noise</a:t>
            </a:r>
            <a:r>
              <a:rPr lang="pl-PL" b="1" dirty="0" smtClean="0"/>
              <a:t> </a:t>
            </a:r>
            <a:r>
              <a:rPr lang="pl-PL" b="1" dirty="0" err="1" smtClean="0"/>
              <a:t>characteristic</a:t>
            </a:r>
            <a:r>
              <a:rPr lang="pl-PL" b="1" dirty="0" smtClean="0"/>
              <a:t> for a </a:t>
            </a:r>
            <a:r>
              <a:rPr lang="pl-PL" b="1" dirty="0" err="1" smtClean="0"/>
              <a:t>coherent</a:t>
            </a:r>
            <a:r>
              <a:rPr lang="pl-PL" b="1" dirty="0" smtClean="0"/>
              <a:t> </a:t>
            </a:r>
            <a:r>
              <a:rPr lang="pl-PL" b="1" dirty="0" err="1" smtClean="0"/>
              <a:t>detection</a:t>
            </a:r>
            <a:r>
              <a:rPr lang="pl-PL" b="1" dirty="0" smtClean="0"/>
              <a:t> of the DSB </a:t>
            </a:r>
            <a:r>
              <a:rPr lang="pl-PL" b="1" dirty="0" err="1" smtClean="0"/>
              <a:t>signal</a:t>
            </a:r>
            <a:r>
              <a:rPr lang="pl-PL" b="1" dirty="0" smtClean="0"/>
              <a:t> </a:t>
            </a:r>
            <a:r>
              <a:rPr lang="pl-PL" b="1" i="1" dirty="0" smtClean="0"/>
              <a:t>x</a:t>
            </a:r>
            <a:r>
              <a:rPr lang="pl-PL" b="1" dirty="0" smtClean="0"/>
              <a:t>(</a:t>
            </a:r>
            <a:r>
              <a:rPr lang="pl-PL" b="1" i="1" dirty="0" smtClean="0"/>
              <a:t>t</a:t>
            </a:r>
            <a:r>
              <a:rPr lang="pl-PL" b="1" dirty="0" smtClean="0"/>
              <a:t>)cos</a:t>
            </a:r>
            <a:r>
              <a:rPr lang="el-GR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pl-PL" b="1" baseline="-25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0</a:t>
            </a:r>
            <a:r>
              <a:rPr lang="pl-PL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t</a:t>
            </a:r>
            <a:r>
              <a:rPr lang="pl-PL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 </a:t>
            </a:r>
            <a:r>
              <a:rPr lang="pl-PL" b="1" dirty="0" err="1"/>
              <a:t>where</a:t>
            </a:r>
            <a:r>
              <a:rPr lang="pl-PL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pl-PL" b="1" i="1" dirty="0"/>
              <a:t>x</a:t>
            </a:r>
            <a:r>
              <a:rPr lang="pl-PL" b="1" dirty="0"/>
              <a:t>(</a:t>
            </a:r>
            <a:r>
              <a:rPr lang="pl-PL" b="1" i="1" dirty="0"/>
              <a:t>t</a:t>
            </a:r>
            <a:r>
              <a:rPr lang="pl-PL" b="1" dirty="0" smtClean="0"/>
              <a:t>) </a:t>
            </a:r>
            <a:r>
              <a:rPr lang="pl-PL" b="1" dirty="0" err="1" smtClean="0"/>
              <a:t>is</a:t>
            </a:r>
            <a:r>
              <a:rPr lang="pl-PL" b="1" dirty="0" smtClean="0"/>
              <a:t> a </a:t>
            </a:r>
            <a:r>
              <a:rPr lang="pl-PL" b="1" dirty="0" err="1" smtClean="0"/>
              <a:t>stationary</a:t>
            </a:r>
            <a:r>
              <a:rPr lang="pl-PL" b="1" dirty="0" smtClean="0"/>
              <a:t> </a:t>
            </a:r>
            <a:r>
              <a:rPr lang="pl-PL" b="1" dirty="0" err="1" smtClean="0"/>
              <a:t>random</a:t>
            </a:r>
            <a:r>
              <a:rPr lang="pl-PL" b="1" dirty="0" smtClean="0"/>
              <a:t> proces</a:t>
            </a:r>
            <a:br>
              <a:rPr lang="pl-PL" b="1" dirty="0" smtClean="0"/>
            </a:br>
            <a:r>
              <a:rPr lang="pl-PL" b="1" dirty="0" smtClean="0"/>
              <a:t>with the </a:t>
            </a:r>
            <a:r>
              <a:rPr lang="pl-PL" b="1" dirty="0" err="1" smtClean="0"/>
              <a:t>acf</a:t>
            </a:r>
            <a:r>
              <a:rPr lang="pl-PL" b="1" dirty="0" smtClean="0"/>
              <a:t>  </a:t>
            </a:r>
            <a:r>
              <a:rPr lang="pl-PL" b="1" i="1" dirty="0" err="1" smtClean="0"/>
              <a:t>R</a:t>
            </a:r>
            <a:r>
              <a:rPr lang="pl-PL" b="1" i="1" baseline="-25000" dirty="0" err="1" smtClean="0"/>
              <a:t>x</a:t>
            </a:r>
            <a:r>
              <a:rPr lang="pl-PL" b="1" dirty="0" smtClean="0"/>
              <a:t>(</a:t>
            </a:r>
            <a:r>
              <a:rPr lang="el-GR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τ</a:t>
            </a:r>
            <a:r>
              <a:rPr lang="pl-PL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) ↔ </a:t>
            </a:r>
            <a:r>
              <a:rPr lang="pl-PL" b="1" i="1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S</a:t>
            </a:r>
            <a:r>
              <a:rPr lang="pl-PL" b="1" i="1" baseline="-25000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x</a:t>
            </a:r>
            <a:r>
              <a:rPr lang="pl-PL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(</a:t>
            </a:r>
            <a:r>
              <a:rPr lang="el-GR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pl-PL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  <a:endParaRPr lang="pl-PL" dirty="0"/>
          </a:p>
        </p:txBody>
      </p:sp>
      <p:pic>
        <p:nvPicPr>
          <p:cNvPr id="5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4251828"/>
            <a:ext cx="1080120" cy="1080120"/>
          </a:xfrm>
          <a:prstGeom prst="rect">
            <a:avLst/>
          </a:prstGeom>
          <a:noFill/>
        </p:spPr>
      </p:pic>
      <p:sp>
        <p:nvSpPr>
          <p:cNvPr id="6" name="Prostokąt 5"/>
          <p:cNvSpPr/>
          <p:nvPr/>
        </p:nvSpPr>
        <p:spPr>
          <a:xfrm>
            <a:off x="1115616" y="3106799"/>
            <a:ext cx="7799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 err="1" smtClean="0"/>
              <a:t>Find</a:t>
            </a:r>
            <a:r>
              <a:rPr lang="pl-PL" b="1" dirty="0" smtClean="0"/>
              <a:t> the </a:t>
            </a:r>
            <a:r>
              <a:rPr lang="pl-PL" b="1" dirty="0" err="1" smtClean="0"/>
              <a:t>power</a:t>
            </a:r>
            <a:r>
              <a:rPr lang="pl-PL" b="1" dirty="0" smtClean="0"/>
              <a:t> spectrum and the </a:t>
            </a:r>
            <a:r>
              <a:rPr lang="pl-PL" b="1" dirty="0" err="1" smtClean="0"/>
              <a:t>power</a:t>
            </a:r>
            <a:r>
              <a:rPr lang="pl-PL" b="1" dirty="0" smtClean="0"/>
              <a:t> of the </a:t>
            </a:r>
            <a:r>
              <a:rPr lang="pl-PL" b="1" dirty="0" err="1" smtClean="0"/>
              <a:t>signal</a:t>
            </a:r>
            <a:r>
              <a:rPr lang="pl-PL" b="1" dirty="0" smtClean="0"/>
              <a:t> </a:t>
            </a:r>
            <a:r>
              <a:rPr lang="pl-PL" b="1" i="1" dirty="0" smtClean="0"/>
              <a:t>x</a:t>
            </a:r>
            <a:r>
              <a:rPr lang="pl-PL" b="1" dirty="0" smtClean="0"/>
              <a:t>(</a:t>
            </a:r>
            <a:r>
              <a:rPr lang="pl-PL" b="1" i="1" dirty="0" smtClean="0"/>
              <a:t>t</a:t>
            </a:r>
            <a:r>
              <a:rPr lang="pl-PL" b="1" dirty="0" smtClean="0"/>
              <a:t>)cos</a:t>
            </a:r>
            <a:r>
              <a:rPr lang="el-GR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pl-PL" b="1" baseline="-25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0</a:t>
            </a:r>
            <a:r>
              <a:rPr lang="pl-PL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t</a:t>
            </a:r>
            <a:r>
              <a:rPr lang="pl-PL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 </a:t>
            </a:r>
            <a:r>
              <a:rPr lang="pl-PL" b="1" dirty="0" err="1"/>
              <a:t>where</a:t>
            </a:r>
            <a:r>
              <a:rPr lang="pl-PL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pl-PL" b="1" i="1" dirty="0"/>
              <a:t>x</a:t>
            </a:r>
            <a:r>
              <a:rPr lang="pl-PL" b="1" dirty="0"/>
              <a:t>(</a:t>
            </a:r>
            <a:r>
              <a:rPr lang="pl-PL" b="1" i="1" dirty="0"/>
              <a:t>t</a:t>
            </a:r>
            <a:r>
              <a:rPr lang="pl-PL" b="1" dirty="0" smtClean="0"/>
              <a:t>) </a:t>
            </a:r>
            <a:r>
              <a:rPr lang="pl-PL" b="1" dirty="0" err="1" smtClean="0"/>
              <a:t>is</a:t>
            </a:r>
            <a:r>
              <a:rPr lang="pl-PL" b="1" dirty="0" smtClean="0"/>
              <a:t> a </a:t>
            </a:r>
            <a:r>
              <a:rPr lang="pl-PL" b="1" dirty="0" err="1" smtClean="0"/>
              <a:t>stationary</a:t>
            </a:r>
            <a:r>
              <a:rPr lang="pl-PL" b="1" dirty="0" smtClean="0"/>
              <a:t> </a:t>
            </a:r>
            <a:r>
              <a:rPr lang="pl-PL" b="1" dirty="0" err="1" smtClean="0"/>
              <a:t>random</a:t>
            </a:r>
            <a:r>
              <a:rPr lang="pl-PL" b="1" dirty="0" smtClean="0"/>
              <a:t> proces</a:t>
            </a:r>
            <a:br>
              <a:rPr lang="pl-PL" b="1" dirty="0" smtClean="0"/>
            </a:br>
            <a:r>
              <a:rPr lang="pl-PL" b="1" dirty="0" smtClean="0"/>
              <a:t>with the </a:t>
            </a:r>
            <a:r>
              <a:rPr lang="pl-PL" b="1" dirty="0" err="1" smtClean="0"/>
              <a:t>acf</a:t>
            </a:r>
            <a:r>
              <a:rPr lang="pl-PL" b="1" dirty="0" smtClean="0"/>
              <a:t>  </a:t>
            </a:r>
            <a:r>
              <a:rPr lang="pl-PL" b="1" i="1" dirty="0" err="1" smtClean="0"/>
              <a:t>R</a:t>
            </a:r>
            <a:r>
              <a:rPr lang="pl-PL" b="1" i="1" baseline="-25000" dirty="0" err="1" smtClean="0"/>
              <a:t>x</a:t>
            </a:r>
            <a:r>
              <a:rPr lang="pl-PL" b="1" dirty="0" smtClean="0"/>
              <a:t>(</a:t>
            </a:r>
            <a:r>
              <a:rPr lang="el-GR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τ</a:t>
            </a:r>
            <a:r>
              <a:rPr lang="pl-PL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) ↔ </a:t>
            </a:r>
            <a:r>
              <a:rPr lang="pl-PL" b="1" i="1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S</a:t>
            </a:r>
            <a:r>
              <a:rPr lang="pl-PL" b="1" i="1" baseline="-25000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x</a:t>
            </a:r>
            <a:r>
              <a:rPr lang="pl-PL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(</a:t>
            </a:r>
            <a:r>
              <a:rPr lang="el-GR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pl-PL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0376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4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085" name="Text Box 3"/>
          <p:cNvSpPr txBox="1">
            <a:spLocks noChangeArrowheads="1"/>
          </p:cNvSpPr>
          <p:nvPr/>
        </p:nvSpPr>
        <p:spPr bwMode="auto">
          <a:xfrm>
            <a:off x="1889125" y="1524000"/>
            <a:ext cx="79692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LPF</a:t>
            </a:r>
          </a:p>
        </p:txBody>
      </p:sp>
      <p:sp>
        <p:nvSpPr>
          <p:cNvPr id="3086" name="Text Box 4"/>
          <p:cNvSpPr txBox="1">
            <a:spLocks noChangeArrowheads="1"/>
          </p:cNvSpPr>
          <p:nvPr/>
        </p:nvSpPr>
        <p:spPr bwMode="auto">
          <a:xfrm>
            <a:off x="3810000" y="1524000"/>
            <a:ext cx="966788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MOD</a:t>
            </a:r>
          </a:p>
        </p:txBody>
      </p:sp>
      <p:sp>
        <p:nvSpPr>
          <p:cNvPr id="3087" name="Text Box 5"/>
          <p:cNvSpPr txBox="1">
            <a:spLocks noChangeArrowheads="1"/>
          </p:cNvSpPr>
          <p:nvPr/>
        </p:nvSpPr>
        <p:spPr bwMode="auto">
          <a:xfrm>
            <a:off x="5867400" y="1558925"/>
            <a:ext cx="79692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BPF</a:t>
            </a:r>
          </a:p>
        </p:txBody>
      </p:sp>
      <p:sp>
        <p:nvSpPr>
          <p:cNvPr id="3088" name="Line 6"/>
          <p:cNvSpPr>
            <a:spLocks noChangeShapeType="1"/>
          </p:cNvSpPr>
          <p:nvPr/>
        </p:nvSpPr>
        <p:spPr bwMode="auto">
          <a:xfrm>
            <a:off x="1319213" y="1787525"/>
            <a:ext cx="533400" cy="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089" name="Line 7"/>
          <p:cNvSpPr>
            <a:spLocks noChangeShapeType="1"/>
          </p:cNvSpPr>
          <p:nvPr/>
        </p:nvSpPr>
        <p:spPr bwMode="auto">
          <a:xfrm>
            <a:off x="2667000" y="1787525"/>
            <a:ext cx="1143000" cy="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090" name="Line 8"/>
          <p:cNvSpPr>
            <a:spLocks noChangeShapeType="1"/>
          </p:cNvSpPr>
          <p:nvPr/>
        </p:nvSpPr>
        <p:spPr bwMode="auto">
          <a:xfrm>
            <a:off x="4800600" y="1787525"/>
            <a:ext cx="1066800" cy="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091" name="Line 9"/>
          <p:cNvSpPr>
            <a:spLocks noChangeShapeType="1"/>
          </p:cNvSpPr>
          <p:nvPr/>
        </p:nvSpPr>
        <p:spPr bwMode="auto">
          <a:xfrm>
            <a:off x="6705600" y="1787525"/>
            <a:ext cx="838200" cy="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3074" name="Object 2048"/>
          <p:cNvGraphicFramePr>
            <a:graphicFrameLocks noChangeAspect="1"/>
          </p:cNvGraphicFramePr>
          <p:nvPr/>
        </p:nvGraphicFramePr>
        <p:xfrm>
          <a:off x="2895600" y="1177925"/>
          <a:ext cx="590550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074" name="Równanie" r:id="rId3" imgW="266400" imgH="215640" progId="Equation.3">
                  <p:embed/>
                </p:oleObj>
              </mc:Choice>
              <mc:Fallback>
                <p:oleObj name="Równanie" r:id="rId3" imgW="266400" imgH="215640" progId="Equation.3">
                  <p:embed/>
                  <p:pic>
                    <p:nvPicPr>
                      <p:cNvPr id="0" name="Object 20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1177925"/>
                        <a:ext cx="590550" cy="477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2049"/>
          <p:cNvGraphicFramePr>
            <a:graphicFrameLocks noChangeAspect="1"/>
          </p:cNvGraphicFramePr>
          <p:nvPr/>
        </p:nvGraphicFramePr>
        <p:xfrm>
          <a:off x="6781800" y="1177925"/>
          <a:ext cx="619125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075" name="Równanie" r:id="rId5" imgW="279360" imgH="215640" progId="Equation.3">
                  <p:embed/>
                </p:oleObj>
              </mc:Choice>
              <mc:Fallback>
                <p:oleObj name="Równanie" r:id="rId5" imgW="279360" imgH="215640" progId="Equation.3">
                  <p:embed/>
                  <p:pic>
                    <p:nvPicPr>
                      <p:cNvPr id="0" name="Object 20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1177925"/>
                        <a:ext cx="619125" cy="477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92" name="Line 12"/>
          <p:cNvSpPr>
            <a:spLocks noChangeShapeType="1"/>
          </p:cNvSpPr>
          <p:nvPr/>
        </p:nvSpPr>
        <p:spPr bwMode="auto">
          <a:xfrm flipV="1">
            <a:off x="4267200" y="2016125"/>
            <a:ext cx="0" cy="91440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093" name="Text Box 13"/>
          <p:cNvSpPr txBox="1">
            <a:spLocks noChangeArrowheads="1"/>
          </p:cNvSpPr>
          <p:nvPr/>
        </p:nvSpPr>
        <p:spPr bwMode="auto">
          <a:xfrm>
            <a:off x="899592" y="116632"/>
            <a:ext cx="793339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4400" b="1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Transmission</a:t>
            </a:r>
            <a:r>
              <a:rPr lang="pl-PL" sz="4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System </a:t>
            </a:r>
            <a:r>
              <a:rPr lang="pl-PL" sz="4400" b="1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with</a:t>
            </a:r>
            <a:r>
              <a:rPr lang="pl-PL" sz="4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pl-PL" sz="4400" b="1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Noise</a:t>
            </a:r>
            <a:endParaRPr lang="pl-PL" sz="44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076" name="Object 2050"/>
          <p:cNvGraphicFramePr>
            <a:graphicFrameLocks noChangeAspect="1"/>
          </p:cNvGraphicFramePr>
          <p:nvPr/>
        </p:nvGraphicFramePr>
        <p:xfrm>
          <a:off x="4419600" y="2438400"/>
          <a:ext cx="563563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076" name="Równanie" r:id="rId7" imgW="253800" imgH="215640" progId="Equation.3">
                  <p:embed/>
                </p:oleObj>
              </mc:Choice>
              <mc:Fallback>
                <p:oleObj name="Równanie" r:id="rId7" imgW="253800" imgH="215640" progId="Equation.3">
                  <p:embed/>
                  <p:pic>
                    <p:nvPicPr>
                      <p:cNvPr id="0" name="Object 20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2438400"/>
                        <a:ext cx="563563" cy="477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94" name="Text Box 15"/>
          <p:cNvSpPr txBox="1">
            <a:spLocks noChangeArrowheads="1"/>
          </p:cNvSpPr>
          <p:nvPr/>
        </p:nvSpPr>
        <p:spPr bwMode="auto">
          <a:xfrm>
            <a:off x="1736725" y="3698875"/>
            <a:ext cx="79692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BPF</a:t>
            </a:r>
          </a:p>
        </p:txBody>
      </p:sp>
      <p:sp>
        <p:nvSpPr>
          <p:cNvPr id="3095" name="Text Box 16"/>
          <p:cNvSpPr txBox="1">
            <a:spLocks noChangeArrowheads="1"/>
          </p:cNvSpPr>
          <p:nvPr/>
        </p:nvSpPr>
        <p:spPr bwMode="auto">
          <a:xfrm>
            <a:off x="3657600" y="3698875"/>
            <a:ext cx="1390650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DEMOD</a:t>
            </a:r>
          </a:p>
        </p:txBody>
      </p:sp>
      <p:sp>
        <p:nvSpPr>
          <p:cNvPr id="3096" name="Text Box 17"/>
          <p:cNvSpPr txBox="1">
            <a:spLocks noChangeArrowheads="1"/>
          </p:cNvSpPr>
          <p:nvPr/>
        </p:nvSpPr>
        <p:spPr bwMode="auto">
          <a:xfrm>
            <a:off x="5715000" y="3733800"/>
            <a:ext cx="79692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LPF</a:t>
            </a:r>
          </a:p>
        </p:txBody>
      </p:sp>
      <p:sp>
        <p:nvSpPr>
          <p:cNvPr id="3097" name="Line 18"/>
          <p:cNvSpPr>
            <a:spLocks noChangeShapeType="1"/>
          </p:cNvSpPr>
          <p:nvPr/>
        </p:nvSpPr>
        <p:spPr bwMode="auto">
          <a:xfrm>
            <a:off x="1141413" y="4010025"/>
            <a:ext cx="596900" cy="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098" name="Line 19"/>
          <p:cNvSpPr>
            <a:spLocks noChangeShapeType="1"/>
          </p:cNvSpPr>
          <p:nvPr/>
        </p:nvSpPr>
        <p:spPr bwMode="auto">
          <a:xfrm>
            <a:off x="2514600" y="3965575"/>
            <a:ext cx="1143000" cy="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099" name="Line 20"/>
          <p:cNvSpPr>
            <a:spLocks noChangeShapeType="1"/>
          </p:cNvSpPr>
          <p:nvPr/>
        </p:nvSpPr>
        <p:spPr bwMode="auto">
          <a:xfrm>
            <a:off x="5029200" y="3968750"/>
            <a:ext cx="685800" cy="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100" name="Line 21"/>
          <p:cNvSpPr>
            <a:spLocks noChangeShapeType="1"/>
          </p:cNvSpPr>
          <p:nvPr/>
        </p:nvSpPr>
        <p:spPr bwMode="auto">
          <a:xfrm>
            <a:off x="6553200" y="3971925"/>
            <a:ext cx="838200" cy="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101" name="Line 24"/>
          <p:cNvSpPr>
            <a:spLocks noChangeShapeType="1"/>
          </p:cNvSpPr>
          <p:nvPr/>
        </p:nvSpPr>
        <p:spPr bwMode="auto">
          <a:xfrm flipV="1">
            <a:off x="4114800" y="4191000"/>
            <a:ext cx="0" cy="91440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3077" name="Object 2051"/>
          <p:cNvGraphicFramePr>
            <a:graphicFrameLocks noChangeAspect="1"/>
          </p:cNvGraphicFramePr>
          <p:nvPr/>
        </p:nvGraphicFramePr>
        <p:xfrm>
          <a:off x="4419600" y="4267200"/>
          <a:ext cx="563563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077" name="Równanie" r:id="rId9" imgW="253800" imgH="215640" progId="Equation.3">
                  <p:embed/>
                </p:oleObj>
              </mc:Choice>
              <mc:Fallback>
                <p:oleObj name="Równanie" r:id="rId9" imgW="253800" imgH="215640" progId="Equation.3">
                  <p:embed/>
                  <p:pic>
                    <p:nvPicPr>
                      <p:cNvPr id="0" name="Object 20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4267200"/>
                        <a:ext cx="563563" cy="477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02" name="Freeform 26"/>
          <p:cNvSpPr>
            <a:spLocks/>
          </p:cNvSpPr>
          <p:nvPr/>
        </p:nvSpPr>
        <p:spPr bwMode="auto">
          <a:xfrm>
            <a:off x="1120775" y="1790700"/>
            <a:ext cx="7086600" cy="2209800"/>
          </a:xfrm>
          <a:custGeom>
            <a:avLst/>
            <a:gdLst>
              <a:gd name="T0" fmla="*/ 2147483647 w 4464"/>
              <a:gd name="T1" fmla="*/ 0 h 1392"/>
              <a:gd name="T2" fmla="*/ 2147483647 w 4464"/>
              <a:gd name="T3" fmla="*/ 0 h 1392"/>
              <a:gd name="T4" fmla="*/ 2147483647 w 4464"/>
              <a:gd name="T5" fmla="*/ 2147483647 h 1392"/>
              <a:gd name="T6" fmla="*/ 0 w 4464"/>
              <a:gd name="T7" fmla="*/ 2147483647 h 1392"/>
              <a:gd name="T8" fmla="*/ 0 w 4464"/>
              <a:gd name="T9" fmla="*/ 2147483647 h 13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464"/>
              <a:gd name="T16" fmla="*/ 0 h 1392"/>
              <a:gd name="T17" fmla="*/ 4464 w 4464"/>
              <a:gd name="T18" fmla="*/ 1392 h 13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464" h="1392">
                <a:moveTo>
                  <a:pt x="4032" y="0"/>
                </a:moveTo>
                <a:lnTo>
                  <a:pt x="4464" y="0"/>
                </a:lnTo>
                <a:lnTo>
                  <a:pt x="4464" y="864"/>
                </a:lnTo>
                <a:lnTo>
                  <a:pt x="0" y="864"/>
                </a:lnTo>
                <a:lnTo>
                  <a:pt x="0" y="1392"/>
                </a:lnTo>
              </a:path>
            </a:pathLst>
          </a:cu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103" name="Line 27"/>
          <p:cNvSpPr>
            <a:spLocks noChangeShapeType="1"/>
          </p:cNvSpPr>
          <p:nvPr/>
        </p:nvSpPr>
        <p:spPr bwMode="auto">
          <a:xfrm flipV="1">
            <a:off x="2641600" y="3962400"/>
            <a:ext cx="863600" cy="635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104" name="Line 28"/>
          <p:cNvSpPr>
            <a:spLocks noChangeShapeType="1"/>
          </p:cNvSpPr>
          <p:nvPr/>
        </p:nvSpPr>
        <p:spPr bwMode="auto">
          <a:xfrm>
            <a:off x="1287463" y="4006850"/>
            <a:ext cx="273050" cy="635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105" name="Line 29"/>
          <p:cNvSpPr>
            <a:spLocks noChangeShapeType="1"/>
          </p:cNvSpPr>
          <p:nvPr/>
        </p:nvSpPr>
        <p:spPr bwMode="auto">
          <a:xfrm flipV="1">
            <a:off x="5168900" y="3962400"/>
            <a:ext cx="393700" cy="127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106" name="Line 30"/>
          <p:cNvSpPr>
            <a:spLocks noChangeShapeType="1"/>
          </p:cNvSpPr>
          <p:nvPr/>
        </p:nvSpPr>
        <p:spPr bwMode="auto">
          <a:xfrm flipV="1">
            <a:off x="6673850" y="3962400"/>
            <a:ext cx="488950" cy="1905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107" name="Line 31"/>
          <p:cNvSpPr>
            <a:spLocks noChangeShapeType="1"/>
          </p:cNvSpPr>
          <p:nvPr/>
        </p:nvSpPr>
        <p:spPr bwMode="auto">
          <a:xfrm>
            <a:off x="1055392" y="3158498"/>
            <a:ext cx="7162800" cy="0"/>
          </a:xfrm>
          <a:prstGeom prst="line">
            <a:avLst/>
          </a:prstGeom>
          <a:noFill/>
          <a:ln w="38100">
            <a:solidFill>
              <a:srgbClr val="00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108" name="Line 32"/>
          <p:cNvSpPr>
            <a:spLocks noChangeShapeType="1"/>
          </p:cNvSpPr>
          <p:nvPr/>
        </p:nvSpPr>
        <p:spPr bwMode="auto">
          <a:xfrm>
            <a:off x="8220075" y="1762125"/>
            <a:ext cx="0" cy="137160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109" name="Line 33"/>
          <p:cNvSpPr>
            <a:spLocks noChangeShapeType="1"/>
          </p:cNvSpPr>
          <p:nvPr/>
        </p:nvSpPr>
        <p:spPr bwMode="auto">
          <a:xfrm>
            <a:off x="7658100" y="1771650"/>
            <a:ext cx="561975" cy="9525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110" name="Line 34"/>
          <p:cNvSpPr>
            <a:spLocks noChangeShapeType="1"/>
          </p:cNvSpPr>
          <p:nvPr/>
        </p:nvSpPr>
        <p:spPr bwMode="auto">
          <a:xfrm>
            <a:off x="1120775" y="3136900"/>
            <a:ext cx="0" cy="83820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3078" name="Object 2052"/>
          <p:cNvGraphicFramePr>
            <a:graphicFrameLocks noChangeAspect="1"/>
          </p:cNvGraphicFramePr>
          <p:nvPr/>
        </p:nvGraphicFramePr>
        <p:xfrm>
          <a:off x="6178550" y="4953000"/>
          <a:ext cx="1589088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078" name="Równanie" r:id="rId10" imgW="698400" imgH="228600" progId="Equation.3">
                  <p:embed/>
                </p:oleObj>
              </mc:Choice>
              <mc:Fallback>
                <p:oleObj name="Równanie" r:id="rId10" imgW="698400" imgH="228600" progId="Equation.3">
                  <p:embed/>
                  <p:pic>
                    <p:nvPicPr>
                      <p:cNvPr id="0" name="Object 20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8550" y="4953000"/>
                        <a:ext cx="1589088" cy="520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9" name="Object 2053"/>
          <p:cNvGraphicFramePr>
            <a:graphicFrameLocks noChangeAspect="1"/>
          </p:cNvGraphicFramePr>
          <p:nvPr/>
        </p:nvGraphicFramePr>
        <p:xfrm>
          <a:off x="2349500" y="4953000"/>
          <a:ext cx="1443038" cy="492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079" name="Równanie" r:id="rId12" imgW="634680" imgH="215640" progId="Equation.3">
                  <p:embed/>
                </p:oleObj>
              </mc:Choice>
              <mc:Fallback>
                <p:oleObj name="Równanie" r:id="rId12" imgW="634680" imgH="215640" progId="Equation.3">
                  <p:embed/>
                  <p:pic>
                    <p:nvPicPr>
                      <p:cNvPr id="0" name="Object 20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9500" y="4953000"/>
                        <a:ext cx="1443038" cy="492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0" name="Object 2054"/>
          <p:cNvGraphicFramePr>
            <a:graphicFrameLocks noChangeAspect="1"/>
          </p:cNvGraphicFramePr>
          <p:nvPr/>
        </p:nvGraphicFramePr>
        <p:xfrm>
          <a:off x="1295400" y="5562600"/>
          <a:ext cx="7620000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080" name="Równanie" r:id="rId14" imgW="2958840" imgH="215640" progId="Equation.3">
                  <p:embed/>
                </p:oleObj>
              </mc:Choice>
              <mc:Fallback>
                <p:oleObj name="Równanie" r:id="rId14" imgW="2958840" imgH="215640" progId="Equation.3">
                  <p:embed/>
                  <p:pic>
                    <p:nvPicPr>
                      <p:cNvPr id="0" name="Object 20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5562600"/>
                        <a:ext cx="7620000" cy="555625"/>
                      </a:xfrm>
                      <a:prstGeom prst="rect">
                        <a:avLst/>
                      </a:prstGeom>
                      <a:solidFill>
                        <a:srgbClr val="FFCC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1" name="Object 2055"/>
          <p:cNvGraphicFramePr>
            <a:graphicFrameLocks noChangeAspect="1"/>
          </p:cNvGraphicFramePr>
          <p:nvPr/>
        </p:nvGraphicFramePr>
        <p:xfrm>
          <a:off x="6473825" y="2590800"/>
          <a:ext cx="1806575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081" name="Równanie" r:id="rId16" imgW="888840" imgH="215640" progId="Equation.3">
                  <p:embed/>
                </p:oleObj>
              </mc:Choice>
              <mc:Fallback>
                <p:oleObj name="Równanie" r:id="rId16" imgW="888840" imgH="215640" progId="Equation.3">
                  <p:embed/>
                  <p:pic>
                    <p:nvPicPr>
                      <p:cNvPr id="0" name="Object 20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3825" y="2590800"/>
                        <a:ext cx="1806575" cy="438150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FF7C80"/>
                          </a:gs>
                          <a:gs pos="100000">
                            <a:srgbClr val="66FF66"/>
                          </a:gs>
                        </a:gsLst>
                        <a:lin ang="189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2" name="Object 2056"/>
          <p:cNvGraphicFramePr>
            <a:graphicFrameLocks noChangeAspect="1"/>
          </p:cNvGraphicFramePr>
          <p:nvPr/>
        </p:nvGraphicFramePr>
        <p:xfrm>
          <a:off x="2170113" y="4267200"/>
          <a:ext cx="1728787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082" name="Równanie" r:id="rId18" imgW="850680" imgH="215640" progId="Equation.3">
                  <p:embed/>
                </p:oleObj>
              </mc:Choice>
              <mc:Fallback>
                <p:oleObj name="Równanie" r:id="rId18" imgW="850680" imgH="215640" progId="Equation.3">
                  <p:embed/>
                  <p:pic>
                    <p:nvPicPr>
                      <p:cNvPr id="0" name="Object 20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0113" y="4267200"/>
                        <a:ext cx="1728787" cy="438150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FF7C80"/>
                          </a:gs>
                          <a:gs pos="100000">
                            <a:srgbClr val="66FF66"/>
                          </a:gs>
                        </a:gsLst>
                        <a:lin ang="189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3" name="Object 2057"/>
          <p:cNvGraphicFramePr>
            <a:graphicFrameLocks noChangeAspect="1"/>
          </p:cNvGraphicFramePr>
          <p:nvPr/>
        </p:nvGraphicFramePr>
        <p:xfrm>
          <a:off x="6565900" y="4343400"/>
          <a:ext cx="1470025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083" name="Równanie" r:id="rId20" imgW="723600" imgH="215640" progId="Equation.3">
                  <p:embed/>
                </p:oleObj>
              </mc:Choice>
              <mc:Fallback>
                <p:oleObj name="Równanie" r:id="rId20" imgW="723600" imgH="215640" progId="Equation.3">
                  <p:embed/>
                  <p:pic>
                    <p:nvPicPr>
                      <p:cNvPr id="0" name="Object 20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65900" y="4343400"/>
                        <a:ext cx="1470025" cy="438150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FF7C80"/>
                          </a:gs>
                          <a:gs pos="100000">
                            <a:srgbClr val="66FF66"/>
                          </a:gs>
                        </a:gsLst>
                        <a:lin ang="189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914400" y="0"/>
            <a:ext cx="82296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Envelope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detection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-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overthreshold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/>
            </a:r>
            <a:b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</a:b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operation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–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some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contribution</a:t>
            </a:r>
            <a:endParaRPr kumimoji="1" lang="pl-PL" sz="3200" b="1" kern="1200" dirty="0" smtClean="0">
              <a:solidFill>
                <a:srgbClr val="008000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3048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30337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2" name="Rectangle 15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" name="Rectangle 19"/>
          <p:cNvSpPr>
            <a:spLocks noChangeArrowheads="1"/>
          </p:cNvSpPr>
          <p:nvPr/>
        </p:nvSpPr>
        <p:spPr bwMode="auto">
          <a:xfrm>
            <a:off x="962582" y="1370946"/>
            <a:ext cx="789350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dirty="0" err="1" smtClean="0"/>
              <a:t>Prove</a:t>
            </a:r>
            <a:r>
              <a:rPr lang="pl-PL" dirty="0" smtClean="0"/>
              <a:t> </a:t>
            </a:r>
            <a:r>
              <a:rPr lang="pl-PL" dirty="0" err="1" smtClean="0"/>
              <a:t>that</a:t>
            </a:r>
            <a:r>
              <a:rPr lang="pl-PL" dirty="0" smtClean="0"/>
              <a:t> for </a:t>
            </a:r>
            <a:r>
              <a:rPr lang="pl-PL" dirty="0" err="1" smtClean="0"/>
              <a:t>an</a:t>
            </a:r>
            <a:r>
              <a:rPr lang="pl-PL" dirty="0" smtClean="0"/>
              <a:t> </a:t>
            </a:r>
            <a:r>
              <a:rPr lang="pl-PL" dirty="0" err="1" smtClean="0"/>
              <a:t>overthreshold</a:t>
            </a:r>
            <a:r>
              <a:rPr lang="pl-PL" dirty="0" smtClean="0"/>
              <a:t> </a:t>
            </a:r>
            <a:r>
              <a:rPr lang="pl-PL" dirty="0" err="1" smtClean="0"/>
              <a:t>operation</a:t>
            </a:r>
            <a:r>
              <a:rPr lang="pl-PL" dirty="0" smtClean="0"/>
              <a:t> the </a:t>
            </a:r>
            <a:r>
              <a:rPr lang="pl-PL" dirty="0" err="1" smtClean="0"/>
              <a:t>output</a:t>
            </a:r>
            <a:r>
              <a:rPr lang="pl-PL" dirty="0" smtClean="0"/>
              <a:t> </a:t>
            </a:r>
            <a:r>
              <a:rPr lang="pl-PL" dirty="0" err="1" smtClean="0"/>
              <a:t>signal</a:t>
            </a:r>
            <a:endParaRPr lang="pl-PL" dirty="0"/>
          </a:p>
          <a:p>
            <a:r>
              <a:rPr lang="pl-PL" dirty="0"/>
              <a:t> </a:t>
            </a:r>
            <a:r>
              <a:rPr lang="pl-PL" dirty="0" smtClean="0"/>
              <a:t>of the </a:t>
            </a:r>
            <a:r>
              <a:rPr lang="pl-PL" dirty="0" err="1" smtClean="0"/>
              <a:t>envelope</a:t>
            </a:r>
            <a:r>
              <a:rPr lang="pl-PL" dirty="0" smtClean="0"/>
              <a:t> </a:t>
            </a:r>
            <a:r>
              <a:rPr lang="pl-PL" dirty="0" err="1" smtClean="0"/>
              <a:t>detector</a:t>
            </a:r>
            <a:r>
              <a:rPr lang="pl-PL" dirty="0" smtClean="0"/>
              <a:t> </a:t>
            </a:r>
            <a:r>
              <a:rPr lang="pl-PL" dirty="0" err="1" smtClean="0"/>
              <a:t>receiver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 a sum of </a:t>
            </a:r>
            <a:r>
              <a:rPr lang="pl-PL" dirty="0" err="1" smtClean="0"/>
              <a:t>two</a:t>
            </a:r>
            <a:r>
              <a:rPr lang="pl-PL" dirty="0" smtClean="0"/>
              <a:t> </a:t>
            </a:r>
            <a:r>
              <a:rPr lang="pl-PL" dirty="0" err="1" smtClean="0"/>
              <a:t>components</a:t>
            </a:r>
            <a:r>
              <a:rPr lang="pl-PL" dirty="0" smtClean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dirty="0" err="1" smtClean="0"/>
              <a:t>modulating</a:t>
            </a:r>
            <a:r>
              <a:rPr lang="pl-PL" dirty="0" smtClean="0"/>
              <a:t> </a:t>
            </a:r>
            <a:r>
              <a:rPr lang="pl-PL" dirty="0" err="1" smtClean="0"/>
              <a:t>signal</a:t>
            </a:r>
            <a:r>
              <a:rPr lang="pl-PL" dirty="0" smtClean="0"/>
              <a:t> </a:t>
            </a:r>
            <a:r>
              <a:rPr lang="pl-PL" dirty="0" err="1" smtClean="0"/>
              <a:t>provided</a:t>
            </a:r>
            <a:r>
              <a:rPr lang="pl-PL" dirty="0" smtClean="0"/>
              <a:t> </a:t>
            </a:r>
            <a:r>
              <a:rPr lang="pl-PL" dirty="0" err="1" smtClean="0"/>
              <a:t>noiseless</a:t>
            </a:r>
            <a:r>
              <a:rPr lang="pl-PL" dirty="0" smtClean="0"/>
              <a:t> </a:t>
            </a:r>
            <a:r>
              <a:rPr lang="pl-PL" dirty="0" err="1" smtClean="0"/>
              <a:t>transmission</a:t>
            </a:r>
            <a:endParaRPr lang="pl-P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dirty="0" err="1" smtClean="0"/>
              <a:t>inphase</a:t>
            </a:r>
            <a:r>
              <a:rPr lang="pl-PL" dirty="0" smtClean="0"/>
              <a:t> </a:t>
            </a:r>
            <a:r>
              <a:rPr lang="pl-PL" dirty="0" err="1" smtClean="0"/>
              <a:t>noise</a:t>
            </a:r>
            <a:r>
              <a:rPr lang="pl-PL" dirty="0" smtClean="0"/>
              <a:t> component </a:t>
            </a:r>
            <a:r>
              <a:rPr lang="pl-PL" dirty="0" err="1" smtClean="0"/>
              <a:t>provided</a:t>
            </a:r>
            <a:r>
              <a:rPr lang="pl-PL" dirty="0" smtClean="0"/>
              <a:t> no </a:t>
            </a:r>
            <a:r>
              <a:rPr lang="pl-PL" dirty="0" err="1" smtClean="0"/>
              <a:t>modulation</a:t>
            </a:r>
            <a:r>
              <a:rPr lang="pl-PL" dirty="0"/>
              <a:t/>
            </a:r>
            <a:br>
              <a:rPr lang="pl-PL" dirty="0"/>
            </a:br>
            <a:r>
              <a:rPr lang="pl-PL" dirty="0" smtClean="0"/>
              <a:t>(</a:t>
            </a:r>
            <a:r>
              <a:rPr lang="pl-PL" dirty="0" err="1" smtClean="0"/>
              <a:t>unmodulated</a:t>
            </a:r>
            <a:r>
              <a:rPr lang="pl-PL" dirty="0" smtClean="0"/>
              <a:t> </a:t>
            </a:r>
            <a:r>
              <a:rPr lang="pl-PL" dirty="0" err="1" smtClean="0"/>
              <a:t>carrier</a:t>
            </a:r>
            <a:r>
              <a:rPr lang="pl-PL" dirty="0" smtClean="0"/>
              <a:t> </a:t>
            </a:r>
            <a:r>
              <a:rPr lang="pl-PL" dirty="0" err="1" smtClean="0"/>
              <a:t>transmitted</a:t>
            </a:r>
            <a:r>
              <a:rPr lang="pl-PL" dirty="0"/>
              <a:t>)</a:t>
            </a:r>
          </a:p>
        </p:txBody>
      </p:sp>
      <p:graphicFrame>
        <p:nvGraphicFramePr>
          <p:cNvPr id="1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958590"/>
              </p:ext>
            </p:extLst>
          </p:nvPr>
        </p:nvGraphicFramePr>
        <p:xfrm>
          <a:off x="1883070" y="3633996"/>
          <a:ext cx="5377860" cy="23762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69" name="Równanie" r:id="rId3" imgW="2184120" imgH="965160" progId="Equation.3">
                  <p:embed/>
                </p:oleObj>
              </mc:Choice>
              <mc:Fallback>
                <p:oleObj name="Równanie" r:id="rId3" imgW="2184120" imgH="965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3070" y="3633996"/>
                        <a:ext cx="5377860" cy="2376264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07230" y="4949453"/>
            <a:ext cx="1080120" cy="10801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1573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173163" y="1981200"/>
            <a:ext cx="38100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Monotype Sorts" charset="2"/>
              <a:buNone/>
              <a:tabLst/>
              <a:defRPr/>
            </a:pPr>
            <a:endParaRPr kumimoji="0" lang="pl-PL" sz="28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Monotype Sorts" charset="2"/>
              <a:buNone/>
              <a:tabLst/>
              <a:defRPr/>
            </a:pPr>
            <a:endParaRPr kumimoji="0" lang="pl-PL" sz="28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1209675" y="-80963"/>
            <a:ext cx="7772400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kumimoji="1" lang="pl-PL" sz="4400" b="0">
              <a:solidFill>
                <a:schemeClr val="tx2"/>
              </a:solidFill>
            </a:endParaRPr>
          </a:p>
        </p:txBody>
      </p:sp>
      <p:sp>
        <p:nvSpPr>
          <p:cNvPr id="7" name="Rectangle 60"/>
          <p:cNvSpPr>
            <a:spLocks noChangeArrowheads="1"/>
          </p:cNvSpPr>
          <p:nvPr/>
        </p:nvSpPr>
        <p:spPr bwMode="auto">
          <a:xfrm>
            <a:off x="0" y="39481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graphicFrame>
        <p:nvGraphicFramePr>
          <p:cNvPr id="9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3928809"/>
              </p:ext>
            </p:extLst>
          </p:nvPr>
        </p:nvGraphicFramePr>
        <p:xfrm>
          <a:off x="2943225" y="2886075"/>
          <a:ext cx="2201863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299" name="Equation" r:id="rId3" imgW="1358640" imgH="215640" progId="Equation.3">
                  <p:embed/>
                </p:oleObj>
              </mc:Choice>
              <mc:Fallback>
                <p:oleObj name="Equation" r:id="rId3" imgW="1358640" imgH="21564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43225" y="2886075"/>
                        <a:ext cx="2201863" cy="349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65" descr="schema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550" y="1690018"/>
            <a:ext cx="7921625" cy="114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6" descr="filtr_1omeg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32588" y="2663156"/>
            <a:ext cx="960437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7" descr="filtr_2omega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62150" y="2696493"/>
            <a:ext cx="960437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3" name="Object 69"/>
          <p:cNvGraphicFramePr>
            <a:graphicFrameLocks noChangeAspect="1"/>
          </p:cNvGraphicFramePr>
          <p:nvPr/>
        </p:nvGraphicFramePr>
        <p:xfrm>
          <a:off x="2276475" y="3383881"/>
          <a:ext cx="315912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300" name="Równanie" r:id="rId8" imgW="190440" imgH="228600" progId="Equation.3">
                  <p:embed/>
                </p:oleObj>
              </mc:Choice>
              <mc:Fallback>
                <p:oleObj name="Równanie" r:id="rId8" imgW="190440" imgH="228600" progId="Equation.3">
                  <p:embed/>
                  <p:pic>
                    <p:nvPicPr>
                      <p:cNvPr id="0" name="Object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6475" y="3383881"/>
                        <a:ext cx="315912" cy="292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70"/>
          <p:cNvGraphicFramePr>
            <a:graphicFrameLocks noChangeAspect="1"/>
          </p:cNvGraphicFramePr>
          <p:nvPr/>
        </p:nvGraphicFramePr>
        <p:xfrm>
          <a:off x="6980238" y="3309268"/>
          <a:ext cx="358775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301" name="Równanie" r:id="rId10" imgW="215640" imgH="215640" progId="Equation.3">
                  <p:embed/>
                </p:oleObj>
              </mc:Choice>
              <mc:Fallback>
                <p:oleObj name="Równanie" r:id="rId10" imgW="215640" imgH="215640" progId="Equation.3">
                  <p:embed/>
                  <p:pic>
                    <p:nvPicPr>
                      <p:cNvPr id="0" name="Object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0238" y="3309268"/>
                        <a:ext cx="358775" cy="288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71"/>
          <p:cNvGraphicFramePr>
            <a:graphicFrameLocks noChangeAspect="1"/>
          </p:cNvGraphicFramePr>
          <p:nvPr/>
        </p:nvGraphicFramePr>
        <p:xfrm>
          <a:off x="8034338" y="2876426"/>
          <a:ext cx="906462" cy="446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302" name="Równanie" r:id="rId12" imgW="457200" imgH="215640" progId="Equation.3">
                  <p:embed/>
                </p:oleObj>
              </mc:Choice>
              <mc:Fallback>
                <p:oleObj name="Równanie" r:id="rId12" imgW="457200" imgH="215640" progId="Equation.3">
                  <p:embed/>
                  <p:pic>
                    <p:nvPicPr>
                      <p:cNvPr id="0" name="Object 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34338" y="2876426"/>
                        <a:ext cx="906462" cy="446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72"/>
          <p:cNvGraphicFramePr>
            <a:graphicFrameLocks noChangeAspect="1"/>
          </p:cNvGraphicFramePr>
          <p:nvPr/>
        </p:nvGraphicFramePr>
        <p:xfrm>
          <a:off x="914400" y="2046164"/>
          <a:ext cx="701675" cy="33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303" name="Równanie" r:id="rId14" imgW="431640" imgH="215640" progId="Equation.3">
                  <p:embed/>
                </p:oleObj>
              </mc:Choice>
              <mc:Fallback>
                <p:oleObj name="Równanie" r:id="rId14" imgW="431640" imgH="215640" progId="Equation.3">
                  <p:embed/>
                  <p:pic>
                    <p:nvPicPr>
                      <p:cNvPr id="0" name="Object 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2046164"/>
                        <a:ext cx="701675" cy="338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74"/>
          <p:cNvGraphicFramePr>
            <a:graphicFrameLocks noChangeAspect="1"/>
          </p:cNvGraphicFramePr>
          <p:nvPr/>
        </p:nvGraphicFramePr>
        <p:xfrm>
          <a:off x="1023938" y="2401764"/>
          <a:ext cx="441325" cy="37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304" name="Równanie" r:id="rId16" imgW="253800" imgH="215640" progId="Equation.3">
                  <p:embed/>
                </p:oleObj>
              </mc:Choice>
              <mc:Fallback>
                <p:oleObj name="Równanie" r:id="rId16" imgW="253800" imgH="215640" progId="Equation.3">
                  <p:embed/>
                  <p:pic>
                    <p:nvPicPr>
                      <p:cNvPr id="0" name="Object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3938" y="2401764"/>
                        <a:ext cx="441325" cy="373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76"/>
          <p:cNvGraphicFramePr>
            <a:graphicFrameLocks noChangeAspect="1"/>
          </p:cNvGraphicFramePr>
          <p:nvPr/>
        </p:nvGraphicFramePr>
        <p:xfrm>
          <a:off x="3033713" y="1594768"/>
          <a:ext cx="360362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305" name="Równanie" r:id="rId18" imgW="126720" imgH="164880" progId="Equation.3">
                  <p:embed/>
                </p:oleObj>
              </mc:Choice>
              <mc:Fallback>
                <p:oleObj name="Równanie" r:id="rId18" imgW="126720" imgH="164880" progId="Equation.3">
                  <p:embed/>
                  <p:pic>
                    <p:nvPicPr>
                      <p:cNvPr id="0" name="Object 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3713" y="1594768"/>
                        <a:ext cx="360362" cy="33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77"/>
          <p:cNvGraphicFramePr>
            <a:graphicFrameLocks noChangeAspect="1"/>
          </p:cNvGraphicFramePr>
          <p:nvPr/>
        </p:nvGraphicFramePr>
        <p:xfrm>
          <a:off x="927100" y="1628106"/>
          <a:ext cx="360362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306" name="Równanie" r:id="rId20" imgW="126720" imgH="164880" progId="Equation.3">
                  <p:embed/>
                </p:oleObj>
              </mc:Choice>
              <mc:Fallback>
                <p:oleObj name="Równanie" r:id="rId20" imgW="126720" imgH="164880" progId="Equation.3">
                  <p:embed/>
                  <p:pic>
                    <p:nvPicPr>
                      <p:cNvPr id="0" name="Object 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7100" y="1628106"/>
                        <a:ext cx="360362" cy="33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78"/>
          <p:cNvGraphicFramePr>
            <a:graphicFrameLocks noChangeAspect="1"/>
          </p:cNvGraphicFramePr>
          <p:nvPr/>
        </p:nvGraphicFramePr>
        <p:xfrm>
          <a:off x="3124200" y="1340768"/>
          <a:ext cx="450850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307" name="Równanie" r:id="rId21" imgW="279360" imgH="203040" progId="Equation.3">
                  <p:embed/>
                </p:oleObj>
              </mc:Choice>
              <mc:Fallback>
                <p:oleObj name="Równanie" r:id="rId21" imgW="279360" imgH="203040" progId="Equation.3">
                  <p:embed/>
                  <p:pic>
                    <p:nvPicPr>
                      <p:cNvPr id="0" name="Object 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1340768"/>
                        <a:ext cx="450850" cy="301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79"/>
          <p:cNvGraphicFramePr>
            <a:graphicFrameLocks noChangeAspect="1"/>
          </p:cNvGraphicFramePr>
          <p:nvPr/>
        </p:nvGraphicFramePr>
        <p:xfrm>
          <a:off x="3327400" y="1532856"/>
          <a:ext cx="358775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308" name="Równanie" r:id="rId23" imgW="203040" imgH="215640" progId="Equation.3">
                  <p:embed/>
                </p:oleObj>
              </mc:Choice>
              <mc:Fallback>
                <p:oleObj name="Równanie" r:id="rId23" imgW="203040" imgH="215640" progId="Equation.3">
                  <p:embed/>
                  <p:pic>
                    <p:nvPicPr>
                      <p:cNvPr id="0" name="Object 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7400" y="1532856"/>
                        <a:ext cx="358775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 Box 80"/>
          <p:cNvSpPr txBox="1">
            <a:spLocks noChangeArrowheads="1"/>
          </p:cNvSpPr>
          <p:nvPr/>
        </p:nvSpPr>
        <p:spPr bwMode="auto">
          <a:xfrm>
            <a:off x="1981200" y="1863056"/>
            <a:ext cx="941387" cy="5794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3200" b="0" dirty="0">
                <a:latin typeface="Verdana" pitchFamily="34" charset="0"/>
              </a:rPr>
              <a:t>BPF</a:t>
            </a:r>
          </a:p>
        </p:txBody>
      </p:sp>
      <p:sp>
        <p:nvSpPr>
          <p:cNvPr id="23" name="Text Box 81"/>
          <p:cNvSpPr txBox="1">
            <a:spLocks noChangeArrowheads="1"/>
          </p:cNvSpPr>
          <p:nvPr/>
        </p:nvSpPr>
        <p:spPr bwMode="auto">
          <a:xfrm>
            <a:off x="6681788" y="1888456"/>
            <a:ext cx="889000" cy="5794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3200" b="0">
                <a:latin typeface="Verdana" pitchFamily="34" charset="0"/>
              </a:rPr>
              <a:t>LPF</a:t>
            </a:r>
          </a:p>
        </p:txBody>
      </p:sp>
      <p:sp>
        <p:nvSpPr>
          <p:cNvPr id="38" name="Prostokąt 37"/>
          <p:cNvSpPr/>
          <p:nvPr/>
        </p:nvSpPr>
        <p:spPr>
          <a:xfrm>
            <a:off x="683568" y="0"/>
            <a:ext cx="84604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FM </a:t>
            </a:r>
            <a:r>
              <a:rPr lang="pl-PL" sz="4000" b="1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detection</a:t>
            </a:r>
            <a:r>
              <a:rPr lang="pl-PL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(by </a:t>
            </a:r>
            <a:r>
              <a:rPr lang="pl-PL" sz="4000" b="1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phase</a:t>
            </a:r>
            <a:r>
              <a:rPr lang="pl-PL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pl-PL" sz="4000" b="1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angle</a:t>
            </a:r>
            <a:endParaRPr lang="pl-PL" sz="4000" b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r>
              <a:rPr lang="pl-PL" sz="4000" b="1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d</a:t>
            </a:r>
            <a:r>
              <a:rPr lang="pl-PL" sz="4000" b="1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ifferentiation</a:t>
            </a:r>
            <a:r>
              <a:rPr lang="pl-PL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)</a:t>
            </a:r>
            <a:endParaRPr lang="pl-PL" sz="40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9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graphicFrame>
        <p:nvGraphicFramePr>
          <p:cNvPr id="42" name="Object 7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5645483"/>
              </p:ext>
            </p:extLst>
          </p:nvPr>
        </p:nvGraphicFramePr>
        <p:xfrm>
          <a:off x="3016947" y="2062385"/>
          <a:ext cx="701675" cy="33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309" name="Równanie" r:id="rId25" imgW="431640" imgH="215640" progId="Equation.3">
                  <p:embed/>
                </p:oleObj>
              </mc:Choice>
              <mc:Fallback>
                <p:oleObj name="Równanie" r:id="rId25" imgW="431640" imgH="215640" progId="Equation.3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16947" y="2062385"/>
                        <a:ext cx="701675" cy="338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ct 74"/>
          <p:cNvGraphicFramePr>
            <a:graphicFrameLocks noChangeAspect="1"/>
          </p:cNvGraphicFramePr>
          <p:nvPr/>
        </p:nvGraphicFramePr>
        <p:xfrm>
          <a:off x="2987824" y="2348880"/>
          <a:ext cx="441325" cy="37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310" name="Równanie" r:id="rId27" imgW="253800" imgH="215640" progId="Equation.3">
                  <p:embed/>
                </p:oleObj>
              </mc:Choice>
              <mc:Fallback>
                <p:oleObj name="Równanie" r:id="rId27" imgW="253800" imgH="215640" progId="Equation.3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2348880"/>
                        <a:ext cx="441325" cy="373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71"/>
          <p:cNvGraphicFramePr>
            <a:graphicFrameLocks noChangeAspect="1"/>
          </p:cNvGraphicFramePr>
          <p:nvPr/>
        </p:nvGraphicFramePr>
        <p:xfrm>
          <a:off x="5562110" y="2876426"/>
          <a:ext cx="62865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311" name="Równanie" r:id="rId29" imgW="317160" imgH="203040" progId="Equation.3">
                  <p:embed/>
                </p:oleObj>
              </mc:Choice>
              <mc:Fallback>
                <p:oleObj name="Równanie" r:id="rId29" imgW="317160" imgH="203040" progId="Equation.3">
                  <p:embed/>
                  <p:pic>
                    <p:nvPicPr>
                      <p:cNvPr id="0" name="Picture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110" y="2876426"/>
                        <a:ext cx="628650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Elipsa 42"/>
          <p:cNvSpPr/>
          <p:nvPr/>
        </p:nvSpPr>
        <p:spPr bwMode="auto">
          <a:xfrm>
            <a:off x="5652120" y="1673805"/>
            <a:ext cx="495055" cy="1170130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  <p:grpSp>
        <p:nvGrpSpPr>
          <p:cNvPr id="28" name="Grupa 27"/>
          <p:cNvGrpSpPr/>
          <p:nvPr/>
        </p:nvGrpSpPr>
        <p:grpSpPr>
          <a:xfrm>
            <a:off x="83575" y="3754484"/>
            <a:ext cx="9053443" cy="2247073"/>
            <a:chOff x="-66140" y="4099198"/>
            <a:chExt cx="9053443" cy="2247073"/>
          </a:xfrm>
        </p:grpSpPr>
        <p:sp>
          <p:nvSpPr>
            <p:cNvPr id="5" name="Rectangle 58"/>
            <p:cNvSpPr>
              <a:spLocks noChangeArrowheads="1"/>
            </p:cNvSpPr>
            <p:nvPr/>
          </p:nvSpPr>
          <p:spPr bwMode="auto">
            <a:xfrm>
              <a:off x="4352199" y="5976939"/>
              <a:ext cx="293138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sz="18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FREQUENCY DETECTOR</a:t>
              </a:r>
              <a:endParaRPr lang="pl-PL" sz="18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graphicFrame>
          <p:nvGraphicFramePr>
            <p:cNvPr id="6" name="Object 5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61945861"/>
                </p:ext>
              </p:extLst>
            </p:nvPr>
          </p:nvGraphicFramePr>
          <p:xfrm>
            <a:off x="-66140" y="4386642"/>
            <a:ext cx="3929062" cy="6508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5312" name="Equation" r:id="rId31" imgW="2006280" imgH="330120" progId="Equation.3">
                    <p:embed/>
                  </p:oleObj>
                </mc:Choice>
                <mc:Fallback>
                  <p:oleObj name="Equation" r:id="rId31" imgW="2006280" imgH="330120" progId="Equation.3">
                    <p:embed/>
                    <p:pic>
                      <p:nvPicPr>
                        <p:cNvPr id="0" name="Object 5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66140" y="4386642"/>
                          <a:ext cx="3929062" cy="6508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" name="Text Box 85"/>
            <p:cNvSpPr txBox="1">
              <a:spLocks noChangeArrowheads="1"/>
            </p:cNvSpPr>
            <p:nvPr/>
          </p:nvSpPr>
          <p:spPr bwMode="auto">
            <a:xfrm>
              <a:off x="3912889" y="4765862"/>
              <a:ext cx="1905000" cy="646331"/>
            </a:xfrm>
            <a:prstGeom prst="rect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sz="1800" b="0" dirty="0" smtClean="0">
                  <a:latin typeface="Verdana" pitchFamily="34" charset="0"/>
                </a:rPr>
                <a:t>PHASE ANGLE</a:t>
              </a:r>
              <a:r>
                <a:rPr lang="pl-PL" sz="1800" b="0" dirty="0">
                  <a:latin typeface="Verdana" pitchFamily="34" charset="0"/>
                </a:rPr>
                <a:t/>
              </a:r>
              <a:br>
                <a:rPr lang="pl-PL" sz="1800" b="0" dirty="0">
                  <a:latin typeface="Verdana" pitchFamily="34" charset="0"/>
                </a:rPr>
              </a:br>
              <a:r>
                <a:rPr lang="pl-PL" sz="1800" b="0" dirty="0">
                  <a:latin typeface="Verdana" pitchFamily="34" charset="0"/>
                </a:rPr>
                <a:t>DETECTOR</a:t>
              </a:r>
            </a:p>
          </p:txBody>
        </p:sp>
        <p:sp>
          <p:nvSpPr>
            <p:cNvPr id="25" name="Line 87"/>
            <p:cNvSpPr>
              <a:spLocks noChangeShapeType="1"/>
            </p:cNvSpPr>
            <p:nvPr/>
          </p:nvSpPr>
          <p:spPr bwMode="auto">
            <a:xfrm>
              <a:off x="2388889" y="5072492"/>
              <a:ext cx="15240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" name="Line 88"/>
            <p:cNvSpPr>
              <a:spLocks noChangeShapeType="1"/>
            </p:cNvSpPr>
            <p:nvPr/>
          </p:nvSpPr>
          <p:spPr bwMode="auto">
            <a:xfrm flipV="1">
              <a:off x="5817890" y="5067680"/>
              <a:ext cx="115551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1" name="Text Box 85"/>
            <p:cNvSpPr txBox="1">
              <a:spLocks noChangeArrowheads="1"/>
            </p:cNvSpPr>
            <p:nvPr/>
          </p:nvSpPr>
          <p:spPr bwMode="auto">
            <a:xfrm>
              <a:off x="6973407" y="4610480"/>
              <a:ext cx="765085" cy="854075"/>
            </a:xfrm>
            <a:prstGeom prst="rect">
              <a:avLst/>
            </a:prstGeom>
            <a:noFill/>
            <a:ln w="31750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b="0" dirty="0" smtClean="0">
                  <a:latin typeface="Verdana" pitchFamily="34" charset="0"/>
                </a:rPr>
                <a:t/>
              </a:r>
              <a:br>
                <a:rPr lang="pl-PL" b="0" dirty="0" smtClean="0">
                  <a:latin typeface="Verdana" pitchFamily="34" charset="0"/>
                </a:rPr>
              </a:br>
              <a:endParaRPr lang="pl-PL" b="0" dirty="0">
                <a:latin typeface="Verdana" pitchFamily="34" charset="0"/>
              </a:endParaRPr>
            </a:p>
          </p:txBody>
        </p:sp>
        <p:graphicFrame>
          <p:nvGraphicFramePr>
            <p:cNvPr id="32" name="Object 3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07467055"/>
                </p:ext>
              </p:extLst>
            </p:nvPr>
          </p:nvGraphicFramePr>
          <p:xfrm>
            <a:off x="6998795" y="4700422"/>
            <a:ext cx="758825" cy="7000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5313" name="Równanie" r:id="rId33" imgW="431640" imgH="393480" progId="Equation.3">
                    <p:embed/>
                  </p:oleObj>
                </mc:Choice>
                <mc:Fallback>
                  <p:oleObj name="Równanie" r:id="rId33" imgW="431640" imgH="393480" progId="Equation.3">
                    <p:embed/>
                    <p:pic>
                      <p:nvPicPr>
                        <p:cNvPr id="0" name="Object 3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98795" y="4700422"/>
                          <a:ext cx="758825" cy="7000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9999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3" name="Line 87"/>
            <p:cNvSpPr>
              <a:spLocks noChangeShapeType="1"/>
            </p:cNvSpPr>
            <p:nvPr/>
          </p:nvSpPr>
          <p:spPr bwMode="auto">
            <a:xfrm flipV="1">
              <a:off x="7718351" y="5059887"/>
              <a:ext cx="1137190" cy="6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olid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34" name="Object 8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27153173"/>
                </p:ext>
              </p:extLst>
            </p:nvPr>
          </p:nvGraphicFramePr>
          <p:xfrm>
            <a:off x="7817316" y="4522313"/>
            <a:ext cx="1169987" cy="3873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5314" name="Równanie" r:id="rId35" imgW="660240" imgH="215640" progId="Equation.3">
                    <p:embed/>
                  </p:oleObj>
                </mc:Choice>
                <mc:Fallback>
                  <p:oleObj name="Równanie" r:id="rId35" imgW="660240" imgH="215640" progId="Equation.3">
                    <p:embed/>
                    <p:pic>
                      <p:nvPicPr>
                        <p:cNvPr id="0" name="Picture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817316" y="4522313"/>
                          <a:ext cx="1169987" cy="3873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CC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4" name="Object 8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86413678"/>
                </p:ext>
              </p:extLst>
            </p:nvPr>
          </p:nvGraphicFramePr>
          <p:xfrm>
            <a:off x="5440492" y="4099198"/>
            <a:ext cx="1843087" cy="5889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5315" name="Equation" r:id="rId37" imgW="1041120" imgH="330120" progId="Equation.3">
                    <p:embed/>
                  </p:oleObj>
                </mc:Choice>
                <mc:Fallback>
                  <p:oleObj name="Equation" r:id="rId37" imgW="1041120" imgH="330120" progId="Equation.3">
                    <p:embed/>
                    <p:pic>
                      <p:nvPicPr>
                        <p:cNvPr id="0" name="Object 8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40492" y="4099198"/>
                          <a:ext cx="1843087" cy="5889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CC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" name="Nawias klamrowy otwierający 26"/>
            <p:cNvSpPr/>
            <p:nvPr/>
          </p:nvSpPr>
          <p:spPr bwMode="auto">
            <a:xfrm rot="16200000">
              <a:off x="5641633" y="3698688"/>
              <a:ext cx="496651" cy="4198194"/>
            </a:xfrm>
            <a:prstGeom prst="leftBrac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rostokąt 40"/>
          <p:cNvSpPr/>
          <p:nvPr/>
        </p:nvSpPr>
        <p:spPr>
          <a:xfrm>
            <a:off x="971600" y="0"/>
            <a:ext cx="81740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2800" b="1" dirty="0" smtClean="0">
                <a:solidFill>
                  <a:srgbClr val="008000"/>
                </a:solidFill>
                <a:latin typeface="Verdana" pitchFamily="34" charset="0"/>
              </a:rPr>
              <a:t>FM </a:t>
            </a:r>
            <a:r>
              <a:rPr kumimoji="1" lang="pl-PL" sz="2800" b="1" dirty="0" err="1" smtClean="0">
                <a:solidFill>
                  <a:srgbClr val="008000"/>
                </a:solidFill>
                <a:latin typeface="Verdana" pitchFamily="34" charset="0"/>
              </a:rPr>
              <a:t>detection</a:t>
            </a:r>
            <a:r>
              <a:rPr kumimoji="1" lang="pl-PL" sz="2800" b="1" dirty="0" smtClean="0">
                <a:solidFill>
                  <a:srgbClr val="008000"/>
                </a:solidFill>
                <a:latin typeface="Verdana" pitchFamily="34" charset="0"/>
              </a:rPr>
              <a:t> – </a:t>
            </a:r>
            <a:r>
              <a:rPr kumimoji="1" lang="pl-PL" sz="2800" b="1" dirty="0" err="1" smtClean="0">
                <a:solidFill>
                  <a:srgbClr val="008000"/>
                </a:solidFill>
                <a:latin typeface="Verdana" pitchFamily="34" charset="0"/>
              </a:rPr>
              <a:t>overthreshold</a:t>
            </a:r>
            <a:r>
              <a:rPr kumimoji="1" lang="pl-PL" sz="28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2800" b="1" dirty="0" err="1" smtClean="0">
                <a:solidFill>
                  <a:srgbClr val="008000"/>
                </a:solidFill>
                <a:latin typeface="Verdana" pitchFamily="34" charset="0"/>
              </a:rPr>
              <a:t>operation</a:t>
            </a:r>
            <a:endParaRPr kumimoji="1" lang="pl-PL" sz="28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42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44" name="Rectangle 3"/>
          <p:cNvSpPr>
            <a:spLocks noChangeArrowheads="1"/>
          </p:cNvSpPr>
          <p:nvPr/>
        </p:nvSpPr>
        <p:spPr bwMode="auto">
          <a:xfrm>
            <a:off x="0" y="3286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46" name="Rectangle 7"/>
          <p:cNvSpPr>
            <a:spLocks noChangeArrowheads="1"/>
          </p:cNvSpPr>
          <p:nvPr/>
        </p:nvSpPr>
        <p:spPr bwMode="auto">
          <a:xfrm>
            <a:off x="-23812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4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48" name="Rectangle 11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49" name="Rectangle 15"/>
          <p:cNvSpPr>
            <a:spLocks noChangeArrowheads="1"/>
          </p:cNvSpPr>
          <p:nvPr/>
        </p:nvSpPr>
        <p:spPr bwMode="auto">
          <a:xfrm>
            <a:off x="0" y="3271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51" name="Rectangle 17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52" name="Rectangle 19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  <p:grpSp>
        <p:nvGrpSpPr>
          <p:cNvPr id="21" name="Grupa 20"/>
          <p:cNvGrpSpPr/>
          <p:nvPr/>
        </p:nvGrpSpPr>
        <p:grpSpPr>
          <a:xfrm>
            <a:off x="1021531" y="5515256"/>
            <a:ext cx="7523336" cy="1035297"/>
            <a:chOff x="1021531" y="5515256"/>
            <a:chExt cx="7523336" cy="1035297"/>
          </a:xfrm>
        </p:grpSpPr>
        <p:grpSp>
          <p:nvGrpSpPr>
            <p:cNvPr id="20" name="Grupa 19"/>
            <p:cNvGrpSpPr/>
            <p:nvPr/>
          </p:nvGrpSpPr>
          <p:grpSpPr>
            <a:xfrm>
              <a:off x="1021531" y="5515256"/>
              <a:ext cx="7183227" cy="1016347"/>
              <a:chOff x="1021531" y="5515256"/>
              <a:chExt cx="7183227" cy="1016347"/>
            </a:xfrm>
          </p:grpSpPr>
          <p:sp>
            <p:nvSpPr>
              <p:cNvPr id="86" name="Text Box 85"/>
              <p:cNvSpPr txBox="1">
                <a:spLocks noChangeArrowheads="1"/>
              </p:cNvSpPr>
              <p:nvPr/>
            </p:nvSpPr>
            <p:spPr bwMode="auto">
              <a:xfrm>
                <a:off x="1623603" y="5515256"/>
                <a:ext cx="1905000" cy="646331"/>
              </a:xfrm>
              <a:prstGeom prst="rect">
                <a:avLst/>
              </a:prstGeom>
              <a:noFill/>
              <a:ln w="317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pl-PL" sz="1800" dirty="0" smtClean="0">
                    <a:latin typeface="Verdana" pitchFamily="34" charset="0"/>
                  </a:rPr>
                  <a:t>FREQUENCY</a:t>
                </a:r>
                <a:r>
                  <a:rPr lang="pl-PL" sz="1800" b="0" dirty="0">
                    <a:latin typeface="Verdana" pitchFamily="34" charset="0"/>
                  </a:rPr>
                  <a:t/>
                </a:r>
                <a:br>
                  <a:rPr lang="pl-PL" sz="1800" b="0" dirty="0">
                    <a:latin typeface="Verdana" pitchFamily="34" charset="0"/>
                  </a:rPr>
                </a:br>
                <a:r>
                  <a:rPr lang="pl-PL" sz="1800" b="0" dirty="0">
                    <a:latin typeface="Verdana" pitchFamily="34" charset="0"/>
                  </a:rPr>
                  <a:t>DETECTOR</a:t>
                </a:r>
              </a:p>
            </p:txBody>
          </p:sp>
          <p:sp>
            <p:nvSpPr>
              <p:cNvPr id="89" name="Text Box 85"/>
              <p:cNvSpPr txBox="1">
                <a:spLocks noChangeArrowheads="1"/>
              </p:cNvSpPr>
              <p:nvPr/>
            </p:nvSpPr>
            <p:spPr bwMode="auto">
              <a:xfrm>
                <a:off x="5717556" y="5525995"/>
                <a:ext cx="1905000" cy="646331"/>
              </a:xfrm>
              <a:prstGeom prst="rect">
                <a:avLst/>
              </a:prstGeom>
              <a:noFill/>
              <a:ln w="317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pl-PL" sz="1800" dirty="0" smtClean="0">
                    <a:latin typeface="Verdana" pitchFamily="34" charset="0"/>
                  </a:rPr>
                  <a:t>LOWPASS</a:t>
                </a:r>
                <a:r>
                  <a:rPr lang="pl-PL" sz="1800" b="0" dirty="0">
                    <a:latin typeface="Verdana" pitchFamily="34" charset="0"/>
                  </a:rPr>
                  <a:t/>
                </a:r>
                <a:br>
                  <a:rPr lang="pl-PL" sz="1800" b="0" dirty="0">
                    <a:latin typeface="Verdana" pitchFamily="34" charset="0"/>
                  </a:rPr>
                </a:br>
                <a:r>
                  <a:rPr lang="pl-PL" sz="1800" dirty="0" smtClean="0">
                    <a:latin typeface="Verdana" pitchFamily="34" charset="0"/>
                  </a:rPr>
                  <a:t>FILTER</a:t>
                </a:r>
                <a:endParaRPr lang="pl-PL" sz="1800" b="0" dirty="0">
                  <a:latin typeface="Verdana" pitchFamily="34" charset="0"/>
                </a:endParaRPr>
              </a:p>
            </p:txBody>
          </p:sp>
          <p:sp>
            <p:nvSpPr>
              <p:cNvPr id="90" name="Line 87"/>
              <p:cNvSpPr>
                <a:spLocks noChangeShapeType="1"/>
              </p:cNvSpPr>
              <p:nvPr/>
            </p:nvSpPr>
            <p:spPr bwMode="auto">
              <a:xfrm>
                <a:off x="1021531" y="5844747"/>
                <a:ext cx="594611" cy="54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2" name="Line 87"/>
              <p:cNvSpPr>
                <a:spLocks noChangeShapeType="1"/>
              </p:cNvSpPr>
              <p:nvPr/>
            </p:nvSpPr>
            <p:spPr bwMode="auto">
              <a:xfrm>
                <a:off x="3528603" y="5867461"/>
                <a:ext cx="2208557" cy="1583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3" name="Line 87"/>
              <p:cNvSpPr>
                <a:spLocks noChangeShapeType="1"/>
              </p:cNvSpPr>
              <p:nvPr/>
            </p:nvSpPr>
            <p:spPr bwMode="auto">
              <a:xfrm>
                <a:off x="7610147" y="5867461"/>
                <a:ext cx="594611" cy="54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94" name="Object 3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411199411"/>
                  </p:ext>
                </p:extLst>
              </p:nvPr>
            </p:nvGraphicFramePr>
            <p:xfrm>
              <a:off x="3934397" y="5941588"/>
              <a:ext cx="1524042" cy="59001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3904" name="Równanie" r:id="rId3" imgW="1155600" imgH="444240" progId="Equation.3">
                      <p:embed/>
                    </p:oleObj>
                  </mc:Choice>
                  <mc:Fallback>
                    <p:oleObj name="Równanie" r:id="rId3" imgW="1155600" imgH="4442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934397" y="5941588"/>
                            <a:ext cx="1524042" cy="590015"/>
                          </a:xfrm>
                          <a:prstGeom prst="rect">
                            <a:avLst/>
                          </a:prstGeom>
                          <a:solidFill>
                            <a:srgbClr val="FFCC99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95" name="Object 7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94017854"/>
                </p:ext>
              </p:extLst>
            </p:nvPr>
          </p:nvGraphicFramePr>
          <p:xfrm>
            <a:off x="7638405" y="6104465"/>
            <a:ext cx="906462" cy="4460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905" name="Równanie" r:id="rId5" imgW="457200" imgH="215640" progId="Equation.3">
                    <p:embed/>
                  </p:oleObj>
                </mc:Choice>
                <mc:Fallback>
                  <p:oleObj name="Równanie" r:id="rId5" imgW="4572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38405" y="6104465"/>
                          <a:ext cx="906462" cy="4460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upa 2"/>
          <p:cNvGrpSpPr/>
          <p:nvPr/>
        </p:nvGrpSpPr>
        <p:grpSpPr>
          <a:xfrm>
            <a:off x="921714" y="2913775"/>
            <a:ext cx="7935124" cy="2395554"/>
            <a:chOff x="921714" y="2913775"/>
            <a:chExt cx="7935124" cy="2395554"/>
          </a:xfrm>
        </p:grpSpPr>
        <p:grpSp>
          <p:nvGrpSpPr>
            <p:cNvPr id="19" name="Grupa 18"/>
            <p:cNvGrpSpPr/>
            <p:nvPr/>
          </p:nvGrpSpPr>
          <p:grpSpPr>
            <a:xfrm>
              <a:off x="921714" y="3293393"/>
              <a:ext cx="7935124" cy="2015936"/>
              <a:chOff x="921714" y="3293393"/>
              <a:chExt cx="7935124" cy="2015936"/>
            </a:xfrm>
          </p:grpSpPr>
          <p:grpSp>
            <p:nvGrpSpPr>
              <p:cNvPr id="18" name="Grupa 17"/>
              <p:cNvGrpSpPr/>
              <p:nvPr/>
            </p:nvGrpSpPr>
            <p:grpSpPr>
              <a:xfrm>
                <a:off x="3945823" y="3305052"/>
                <a:ext cx="4911015" cy="1922982"/>
                <a:chOff x="3945823" y="3305052"/>
                <a:chExt cx="4911015" cy="1922982"/>
              </a:xfrm>
            </p:grpSpPr>
            <p:graphicFrame>
              <p:nvGraphicFramePr>
                <p:cNvPr id="50" name="Object 14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872103119"/>
                    </p:ext>
                  </p:extLst>
                </p:nvPr>
              </p:nvGraphicFramePr>
              <p:xfrm>
                <a:off x="4306956" y="3305052"/>
                <a:ext cx="2011362" cy="44608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23906" name="Równanie" r:id="rId7" imgW="1079280" imgH="241200" progId="Equation.3">
                        <p:embed/>
                      </p:oleObj>
                    </mc:Choice>
                    <mc:Fallback>
                      <p:oleObj name="Równanie" r:id="rId7" imgW="1079280" imgH="2412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8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306956" y="3305052"/>
                              <a:ext cx="2011362" cy="446088"/>
                            </a:xfrm>
                            <a:prstGeom prst="rect">
                              <a:avLst/>
                            </a:prstGeom>
                            <a:solidFill>
                              <a:srgbClr val="FFCC99"/>
                            </a:solidFill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69" name="Object 37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547339382"/>
                    </p:ext>
                  </p:extLst>
                </p:nvPr>
              </p:nvGraphicFramePr>
              <p:xfrm>
                <a:off x="6388275" y="4272359"/>
                <a:ext cx="2468563" cy="95567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23907" name="Równanie" r:id="rId9" imgW="1155600" imgH="444240" progId="Equation.3">
                        <p:embed/>
                      </p:oleObj>
                    </mc:Choice>
                    <mc:Fallback>
                      <p:oleObj name="Równanie" r:id="rId9" imgW="1155600" imgH="44424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4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388275" y="4272359"/>
                              <a:ext cx="2468563" cy="955675"/>
                            </a:xfrm>
                            <a:prstGeom prst="rect">
                              <a:avLst/>
                            </a:prstGeom>
                            <a:solidFill>
                              <a:srgbClr val="FFCC99"/>
                            </a:solidFill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68" name="Object 46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4209182854"/>
                    </p:ext>
                  </p:extLst>
                </p:nvPr>
              </p:nvGraphicFramePr>
              <p:xfrm>
                <a:off x="3945823" y="4106963"/>
                <a:ext cx="1682750" cy="44608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23908" name="Równanie" r:id="rId10" imgW="799920" imgH="215640" progId="Equation.3">
                        <p:embed/>
                      </p:oleObj>
                    </mc:Choice>
                    <mc:Fallback>
                      <p:oleObj name="Równanie" r:id="rId10" imgW="799920" imgH="21564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1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945823" y="4106963"/>
                              <a:ext cx="1682750" cy="446087"/>
                            </a:xfrm>
                            <a:prstGeom prst="rect">
                              <a:avLst/>
                            </a:prstGeom>
                            <a:solidFill>
                              <a:srgbClr val="FFCC99"/>
                            </a:solidFill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85" name="pole tekstowe 84"/>
              <p:cNvSpPr txBox="1"/>
              <p:nvPr/>
            </p:nvSpPr>
            <p:spPr>
              <a:xfrm>
                <a:off x="921714" y="3293393"/>
                <a:ext cx="5466561" cy="2015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pl-PL" sz="2000" dirty="0" smtClean="0"/>
                  <a:t>For </a:t>
                </a:r>
                <a:r>
                  <a:rPr lang="pl-PL" sz="2000" dirty="0" err="1" smtClean="0"/>
                  <a:t>an</a:t>
                </a:r>
                <a:r>
                  <a:rPr lang="pl-PL" sz="2000" dirty="0" smtClean="0"/>
                  <a:t> </a:t>
                </a:r>
                <a:r>
                  <a:rPr lang="pl-PL" sz="2000" dirty="0" err="1" smtClean="0"/>
                  <a:t>overthreshold</a:t>
                </a:r>
                <a:r>
                  <a:rPr lang="pl-PL" sz="2000" dirty="0" smtClean="0"/>
                  <a:t> </a:t>
                </a:r>
                <a:r>
                  <a:rPr lang="pl-PL" sz="2000" dirty="0" err="1" smtClean="0"/>
                  <a:t>operation</a:t>
                </a:r>
                <a:endParaRPr lang="pl-PL" sz="2000" dirty="0" smtClean="0"/>
              </a:p>
              <a:p>
                <a:pPr>
                  <a:spcBef>
                    <a:spcPts val="600"/>
                  </a:spcBef>
                </a:pPr>
                <a:r>
                  <a:rPr lang="pl-PL" sz="2000" dirty="0" err="1"/>
                  <a:t>i</a:t>
                </a:r>
                <a:r>
                  <a:rPr lang="pl-PL" sz="2000" dirty="0" err="1" smtClean="0"/>
                  <a:t>t</a:t>
                </a:r>
                <a:r>
                  <a:rPr lang="pl-PL" sz="2000" dirty="0" smtClean="0"/>
                  <a:t> </a:t>
                </a:r>
                <a:r>
                  <a:rPr lang="pl-PL" sz="2000" dirty="0" err="1" smtClean="0"/>
                  <a:t>may</a:t>
                </a:r>
                <a:r>
                  <a:rPr lang="pl-PL" sz="2000" dirty="0" smtClean="0"/>
                  <a:t> be </a:t>
                </a:r>
                <a:r>
                  <a:rPr lang="pl-PL" sz="2000" dirty="0" err="1" smtClean="0"/>
                  <a:t>proved</a:t>
                </a:r>
                <a:r>
                  <a:rPr lang="pl-PL" sz="2000" dirty="0" smtClean="0"/>
                  <a:t> </a:t>
                </a:r>
                <a:r>
                  <a:rPr lang="pl-PL" sz="2000" dirty="0" err="1" smtClean="0"/>
                  <a:t>that</a:t>
                </a:r>
                <a:r>
                  <a:rPr lang="pl-PL" sz="2000" dirty="0" smtClean="0"/>
                  <a:t> the FM </a:t>
                </a:r>
                <a:r>
                  <a:rPr lang="pl-PL" sz="2000" dirty="0" err="1" smtClean="0"/>
                  <a:t>detector</a:t>
                </a:r>
                <a:r>
                  <a:rPr lang="pl-PL" sz="2000" dirty="0" smtClean="0"/>
                  <a:t> </a:t>
                </a:r>
                <a:r>
                  <a:rPr lang="pl-PL" sz="2000" dirty="0" err="1" smtClean="0"/>
                  <a:t>fed</a:t>
                </a:r>
                <a:endParaRPr lang="pl-PL" sz="2000" dirty="0" smtClean="0"/>
              </a:p>
              <a:p>
                <a:pPr>
                  <a:spcBef>
                    <a:spcPts val="600"/>
                  </a:spcBef>
                </a:pPr>
                <a:r>
                  <a:rPr lang="pl-PL" sz="2000" dirty="0" smtClean="0"/>
                  <a:t>by the </a:t>
                </a:r>
                <a:r>
                  <a:rPr lang="pl-PL" sz="2000" dirty="0" err="1" smtClean="0"/>
                  <a:t>corrupted</a:t>
                </a:r>
                <a:r>
                  <a:rPr lang="pl-PL" sz="2000" dirty="0" smtClean="0"/>
                  <a:t> FM </a:t>
                </a:r>
                <a:r>
                  <a:rPr lang="pl-PL" sz="2000" dirty="0" err="1" smtClean="0"/>
                  <a:t>signal</a:t>
                </a:r>
                <a:endParaRPr lang="pl-PL" sz="2000" dirty="0" smtClean="0"/>
              </a:p>
              <a:p>
                <a:pPr>
                  <a:spcBef>
                    <a:spcPts val="600"/>
                  </a:spcBef>
                </a:pPr>
                <a:r>
                  <a:rPr lang="pl-PL" sz="2000" dirty="0" err="1"/>
                  <a:t>p</a:t>
                </a:r>
                <a:r>
                  <a:rPr lang="pl-PL" sz="2000" dirty="0" err="1" smtClean="0"/>
                  <a:t>roduces</a:t>
                </a:r>
                <a:r>
                  <a:rPr lang="pl-PL" sz="2000" dirty="0" smtClean="0"/>
                  <a:t> on </a:t>
                </a:r>
                <a:r>
                  <a:rPr lang="pl-PL" sz="2000" dirty="0" err="1" smtClean="0"/>
                  <a:t>its</a:t>
                </a:r>
                <a:r>
                  <a:rPr lang="pl-PL" sz="2000" dirty="0" smtClean="0"/>
                  <a:t> </a:t>
                </a:r>
                <a:r>
                  <a:rPr lang="pl-PL" sz="2000" dirty="0" err="1" smtClean="0"/>
                  <a:t>output</a:t>
                </a:r>
                <a:r>
                  <a:rPr lang="pl-PL" sz="2000" dirty="0" smtClean="0"/>
                  <a:t> </a:t>
                </a:r>
                <a:r>
                  <a:rPr lang="pl-PL" sz="2000" dirty="0" err="1" smtClean="0"/>
                  <a:t>corrupted</a:t>
                </a:r>
                <a:r>
                  <a:rPr lang="pl-PL" sz="2000" dirty="0" smtClean="0"/>
                  <a:t> </a:t>
                </a:r>
                <a:r>
                  <a:rPr lang="pl-PL" sz="2000" dirty="0" err="1" smtClean="0"/>
                  <a:t>modulating</a:t>
                </a:r>
                <a:r>
                  <a:rPr lang="pl-PL" sz="2000" dirty="0" smtClean="0"/>
                  <a:t> </a:t>
                </a:r>
                <a:r>
                  <a:rPr lang="pl-PL" sz="2000" dirty="0" err="1" smtClean="0"/>
                  <a:t>signal</a:t>
                </a:r>
                <a:r>
                  <a:rPr lang="pl-PL" sz="2000" dirty="0" smtClean="0"/>
                  <a:t> </a:t>
                </a:r>
              </a:p>
              <a:p>
                <a:pPr>
                  <a:spcBef>
                    <a:spcPts val="600"/>
                  </a:spcBef>
                </a:pPr>
                <a:endParaRPr lang="pl-PL" sz="2000" dirty="0"/>
              </a:p>
            </p:txBody>
          </p:sp>
        </p:grpSp>
        <p:pic>
          <p:nvPicPr>
            <p:cNvPr id="61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7093904" y="2913775"/>
              <a:ext cx="1080120" cy="1080120"/>
            </a:xfrm>
            <a:prstGeom prst="rect">
              <a:avLst/>
            </a:prstGeom>
            <a:noFill/>
          </p:spPr>
        </p:pic>
      </p:grpSp>
      <p:grpSp>
        <p:nvGrpSpPr>
          <p:cNvPr id="23" name="Grupa 22"/>
          <p:cNvGrpSpPr/>
          <p:nvPr/>
        </p:nvGrpSpPr>
        <p:grpSpPr>
          <a:xfrm>
            <a:off x="205660" y="712142"/>
            <a:ext cx="9144000" cy="2525848"/>
            <a:chOff x="205660" y="712142"/>
            <a:chExt cx="9144000" cy="2525848"/>
          </a:xfrm>
        </p:grpSpPr>
        <p:sp>
          <p:nvSpPr>
            <p:cNvPr id="45" name="Rectangle 4"/>
            <p:cNvSpPr>
              <a:spLocks noChangeArrowheads="1"/>
            </p:cNvSpPr>
            <p:nvPr/>
          </p:nvSpPr>
          <p:spPr bwMode="auto">
            <a:xfrm>
              <a:off x="205660" y="2329082"/>
              <a:ext cx="914400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endParaRPr lang="pl-PL"/>
            </a:p>
          </p:txBody>
        </p:sp>
        <p:grpSp>
          <p:nvGrpSpPr>
            <p:cNvPr id="12" name="Grupa 11"/>
            <p:cNvGrpSpPr/>
            <p:nvPr/>
          </p:nvGrpSpPr>
          <p:grpSpPr>
            <a:xfrm>
              <a:off x="4611615" y="712142"/>
              <a:ext cx="4487042" cy="1726519"/>
              <a:chOff x="4592397" y="688919"/>
              <a:chExt cx="4487042" cy="1726519"/>
            </a:xfrm>
          </p:grpSpPr>
          <p:grpSp>
            <p:nvGrpSpPr>
              <p:cNvPr id="75" name="Grupa 74"/>
              <p:cNvGrpSpPr/>
              <p:nvPr/>
            </p:nvGrpSpPr>
            <p:grpSpPr>
              <a:xfrm>
                <a:off x="4592397" y="688919"/>
                <a:ext cx="4487042" cy="1726519"/>
                <a:chOff x="1650416" y="4686459"/>
                <a:chExt cx="4487042" cy="1726519"/>
              </a:xfrm>
            </p:grpSpPr>
            <p:sp>
              <p:nvSpPr>
                <p:cNvPr id="76" name="Text Box 85"/>
                <p:cNvSpPr txBox="1">
                  <a:spLocks noChangeArrowheads="1"/>
                </p:cNvSpPr>
                <p:nvPr/>
              </p:nvSpPr>
              <p:spPr bwMode="auto">
                <a:xfrm>
                  <a:off x="2252975" y="4805879"/>
                  <a:ext cx="1905000" cy="646331"/>
                </a:xfrm>
                <a:prstGeom prst="rect">
                  <a:avLst/>
                </a:prstGeom>
                <a:noFill/>
                <a:ln w="317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pl-PL" sz="1800" b="0" dirty="0" smtClean="0">
                      <a:latin typeface="Verdana" pitchFamily="34" charset="0"/>
                    </a:rPr>
                    <a:t>PHASE ANGLE</a:t>
                  </a:r>
                  <a:r>
                    <a:rPr lang="pl-PL" sz="1800" b="0" dirty="0">
                      <a:latin typeface="Verdana" pitchFamily="34" charset="0"/>
                    </a:rPr>
                    <a:t/>
                  </a:r>
                  <a:br>
                    <a:rPr lang="pl-PL" sz="1800" b="0" dirty="0">
                      <a:latin typeface="Verdana" pitchFamily="34" charset="0"/>
                    </a:rPr>
                  </a:br>
                  <a:r>
                    <a:rPr lang="pl-PL" sz="1800" b="0" dirty="0">
                      <a:latin typeface="Verdana" pitchFamily="34" charset="0"/>
                    </a:rPr>
                    <a:t>DETECTOR</a:t>
                  </a:r>
                </a:p>
              </p:txBody>
            </p:sp>
            <p:sp>
              <p:nvSpPr>
                <p:cNvPr id="77" name="Line 87"/>
                <p:cNvSpPr>
                  <a:spLocks noChangeShapeType="1"/>
                </p:cNvSpPr>
                <p:nvPr/>
              </p:nvSpPr>
              <p:spPr bwMode="auto">
                <a:xfrm>
                  <a:off x="1650416" y="5118517"/>
                  <a:ext cx="594611" cy="54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78" name="Line 88"/>
                <p:cNvSpPr>
                  <a:spLocks noChangeShapeType="1"/>
                </p:cNvSpPr>
                <p:nvPr/>
              </p:nvSpPr>
              <p:spPr bwMode="auto">
                <a:xfrm>
                  <a:off x="4152833" y="5099029"/>
                  <a:ext cx="624485" cy="176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graphicFrame>
              <p:nvGraphicFramePr>
                <p:cNvPr id="79" name="Object 57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762337645"/>
                    </p:ext>
                  </p:extLst>
                </p:nvPr>
              </p:nvGraphicFramePr>
              <p:xfrm>
                <a:off x="2214845" y="5725590"/>
                <a:ext cx="3668712" cy="68738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23909" name="Equation" r:id="rId13" imgW="2057400" imgH="380880" progId="Equation.3">
                        <p:embed/>
                      </p:oleObj>
                    </mc:Choice>
                    <mc:Fallback>
                      <p:oleObj name="Equation" r:id="rId13" imgW="2057400" imgH="38088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4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214845" y="5725590"/>
                              <a:ext cx="3668712" cy="687388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CC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80" name="Text Box 85"/>
                <p:cNvSpPr txBox="1">
                  <a:spLocks noChangeArrowheads="1"/>
                </p:cNvSpPr>
                <p:nvPr/>
              </p:nvSpPr>
              <p:spPr bwMode="auto">
                <a:xfrm>
                  <a:off x="4799455" y="4686459"/>
                  <a:ext cx="765085" cy="854075"/>
                </a:xfrm>
                <a:prstGeom prst="rect">
                  <a:avLst/>
                </a:prstGeom>
                <a:noFill/>
                <a:ln w="31750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pl-PL" b="0" dirty="0" smtClean="0">
                      <a:latin typeface="Verdana" pitchFamily="34" charset="0"/>
                    </a:rPr>
                    <a:t/>
                  </a:r>
                  <a:br>
                    <a:rPr lang="pl-PL" b="0" dirty="0" smtClean="0">
                      <a:latin typeface="Verdana" pitchFamily="34" charset="0"/>
                    </a:rPr>
                  </a:br>
                  <a:endParaRPr lang="pl-PL" b="0" dirty="0">
                    <a:latin typeface="Verdana" pitchFamily="34" charset="0"/>
                  </a:endParaRPr>
                </a:p>
              </p:txBody>
            </p:sp>
            <p:graphicFrame>
              <p:nvGraphicFramePr>
                <p:cNvPr id="81" name="Object 35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587915587"/>
                    </p:ext>
                  </p:extLst>
                </p:nvPr>
              </p:nvGraphicFramePr>
              <p:xfrm>
                <a:off x="4824843" y="4776401"/>
                <a:ext cx="758825" cy="70008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23910" name="Równanie" r:id="rId15" imgW="431640" imgH="393480" progId="Equation.3">
                        <p:embed/>
                      </p:oleObj>
                    </mc:Choice>
                    <mc:Fallback>
                      <p:oleObj name="Równanie" r:id="rId15" imgW="431640" imgH="39348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6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824843" y="4776401"/>
                              <a:ext cx="758825" cy="700088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9999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82" name="Line 87"/>
                <p:cNvSpPr>
                  <a:spLocks noChangeShapeType="1"/>
                </p:cNvSpPr>
                <p:nvPr/>
              </p:nvSpPr>
              <p:spPr bwMode="auto">
                <a:xfrm>
                  <a:off x="5564540" y="5146610"/>
                  <a:ext cx="572918" cy="64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prstDash val="solid"/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graphicFrame>
              <p:nvGraphicFramePr>
                <p:cNvPr id="83" name="Object 89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059971402"/>
                    </p:ext>
                  </p:extLst>
                </p:nvPr>
              </p:nvGraphicFramePr>
              <p:xfrm>
                <a:off x="5619933" y="4713439"/>
                <a:ext cx="517525" cy="38735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23911" name="Równanie" r:id="rId17" imgW="291960" imgH="215640" progId="Equation.3">
                        <p:embed/>
                      </p:oleObj>
                    </mc:Choice>
                    <mc:Fallback>
                      <p:oleObj name="Równanie" r:id="rId17" imgW="291960" imgH="21564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8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5619933" y="4713439"/>
                              <a:ext cx="517525" cy="38735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CC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cxnSp>
            <p:nvCxnSpPr>
              <p:cNvPr id="10" name="Łącznik łamany 9"/>
              <p:cNvCxnSpPr>
                <a:endCxn id="77" idx="0"/>
              </p:cNvCxnSpPr>
              <p:nvPr/>
            </p:nvCxnSpPr>
            <p:spPr bwMode="auto">
              <a:xfrm rot="16200000" flipV="1">
                <a:off x="4312957" y="1400417"/>
                <a:ext cx="974818" cy="415938"/>
              </a:xfrm>
              <a:prstGeom prst="bentConnector3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grpSp>
          <p:nvGrpSpPr>
            <p:cNvPr id="22" name="Grupa 21"/>
            <p:cNvGrpSpPr/>
            <p:nvPr/>
          </p:nvGrpSpPr>
          <p:grpSpPr>
            <a:xfrm>
              <a:off x="1069708" y="1478386"/>
              <a:ext cx="3499124" cy="1185788"/>
              <a:chOff x="1069708" y="1478386"/>
              <a:chExt cx="3499124" cy="1185788"/>
            </a:xfrm>
          </p:grpSpPr>
          <p:grpSp>
            <p:nvGrpSpPr>
              <p:cNvPr id="17" name="Grupa 16"/>
              <p:cNvGrpSpPr/>
              <p:nvPr/>
            </p:nvGrpSpPr>
            <p:grpSpPr>
              <a:xfrm>
                <a:off x="1069708" y="1478386"/>
                <a:ext cx="3499124" cy="1185788"/>
                <a:chOff x="1069708" y="1478386"/>
                <a:chExt cx="3499124" cy="1185788"/>
              </a:xfrm>
            </p:grpSpPr>
            <p:sp>
              <p:nvSpPr>
                <p:cNvPr id="60" name="Line 15"/>
                <p:cNvSpPr>
                  <a:spLocks noChangeShapeType="1"/>
                </p:cNvSpPr>
                <p:nvPr/>
              </p:nvSpPr>
              <p:spPr bwMode="auto">
                <a:xfrm flipV="1">
                  <a:off x="3564082" y="1971669"/>
                  <a:ext cx="304954" cy="3317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graphicFrame>
              <p:nvGraphicFramePr>
                <p:cNvPr id="64" name="Object 39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679097480"/>
                    </p:ext>
                  </p:extLst>
                </p:nvPr>
              </p:nvGraphicFramePr>
              <p:xfrm>
                <a:off x="3951294" y="1513430"/>
                <a:ext cx="617538" cy="4191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23912" name="Równanie" r:id="rId19" imgW="355320" imgH="241200" progId="Equation.3">
                        <p:embed/>
                      </p:oleObj>
                    </mc:Choice>
                    <mc:Fallback>
                      <p:oleObj name="Równanie" r:id="rId19" imgW="355320" imgH="2412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0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951294" y="1513430"/>
                              <a:ext cx="617538" cy="41910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CC99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57" name="Line 10"/>
                <p:cNvSpPr>
                  <a:spLocks noChangeShapeType="1"/>
                </p:cNvSpPr>
                <p:nvPr/>
              </p:nvSpPr>
              <p:spPr bwMode="auto">
                <a:xfrm flipV="1">
                  <a:off x="1069708" y="1500853"/>
                  <a:ext cx="2798679" cy="114085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9" name="Line 14"/>
                <p:cNvSpPr>
                  <a:spLocks noChangeShapeType="1"/>
                </p:cNvSpPr>
                <p:nvPr/>
              </p:nvSpPr>
              <p:spPr bwMode="auto">
                <a:xfrm rot="10800000">
                  <a:off x="3869035" y="1478386"/>
                  <a:ext cx="0" cy="493283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graphicFrame>
              <p:nvGraphicFramePr>
                <p:cNvPr id="67" name="Object 44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4015419615"/>
                    </p:ext>
                  </p:extLst>
                </p:nvPr>
              </p:nvGraphicFramePr>
              <p:xfrm>
                <a:off x="3467414" y="1979610"/>
                <a:ext cx="574675" cy="37465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23913" name="Równanie" r:id="rId21" imgW="330120" imgH="215640" progId="Equation.3">
                        <p:embed/>
                      </p:oleObj>
                    </mc:Choice>
                    <mc:Fallback>
                      <p:oleObj name="Równanie" r:id="rId21" imgW="330120" imgH="21564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2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467414" y="1979610"/>
                              <a:ext cx="574675" cy="37465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CC99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38" name="Line 18"/>
                <p:cNvSpPr>
                  <a:spLocks noChangeShapeType="1"/>
                </p:cNvSpPr>
                <p:nvPr/>
              </p:nvSpPr>
              <p:spPr bwMode="auto">
                <a:xfrm>
                  <a:off x="3062788" y="2101290"/>
                  <a:ext cx="306008" cy="562884"/>
                </a:xfrm>
                <a:prstGeom prst="line">
                  <a:avLst/>
                </a:prstGeom>
                <a:noFill/>
                <a:ln w="9525">
                  <a:solidFill>
                    <a:srgbClr val="006600"/>
                  </a:solidFill>
                  <a:round/>
                  <a:headEnd type="triangle"/>
                  <a:tailEnd type="triangle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sp>
            <p:nvSpPr>
              <p:cNvPr id="96" name="Line 18"/>
              <p:cNvSpPr>
                <a:spLocks noChangeShapeType="1"/>
              </p:cNvSpPr>
              <p:nvPr/>
            </p:nvSpPr>
            <p:spPr bwMode="auto">
              <a:xfrm>
                <a:off x="2914717" y="1865127"/>
                <a:ext cx="161787" cy="26710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triangle"/>
                <a:tailEnd type="triangle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aphicFrame>
          <p:nvGraphicFramePr>
            <p:cNvPr id="62" name="Object 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09087943"/>
                </p:ext>
              </p:extLst>
            </p:nvPr>
          </p:nvGraphicFramePr>
          <p:xfrm>
            <a:off x="7167657" y="715139"/>
            <a:ext cx="544513" cy="3952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914" name="Równanie" r:id="rId23" imgW="279360" imgH="203040" progId="Equation.3">
                    <p:embed/>
                  </p:oleObj>
                </mc:Choice>
                <mc:Fallback>
                  <p:oleObj name="Równanie" r:id="rId23" imgW="27936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167657" y="715139"/>
                          <a:ext cx="544513" cy="3952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CC99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0" name="Object 5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78594536"/>
                </p:ext>
              </p:extLst>
            </p:nvPr>
          </p:nvGraphicFramePr>
          <p:xfrm>
            <a:off x="1787323" y="1749026"/>
            <a:ext cx="476250" cy="390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915" name="Equation" r:id="rId25" imgW="266400" imgH="215640" progId="Equation.3">
                    <p:embed/>
                  </p:oleObj>
                </mc:Choice>
                <mc:Fallback>
                  <p:oleObj name="Equation" r:id="rId25" imgW="2664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87323" y="1749026"/>
                          <a:ext cx="476250" cy="3905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CC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6" name="Grupa 15"/>
            <p:cNvGrpSpPr/>
            <p:nvPr/>
          </p:nvGrpSpPr>
          <p:grpSpPr>
            <a:xfrm>
              <a:off x="1021531" y="778154"/>
              <a:ext cx="4484688" cy="2459836"/>
              <a:chOff x="1021531" y="778154"/>
              <a:chExt cx="4484688" cy="2459836"/>
            </a:xfrm>
          </p:grpSpPr>
          <p:grpSp>
            <p:nvGrpSpPr>
              <p:cNvPr id="15" name="Grupa 14"/>
              <p:cNvGrpSpPr/>
              <p:nvPr/>
            </p:nvGrpSpPr>
            <p:grpSpPr>
              <a:xfrm>
                <a:off x="1053156" y="778154"/>
                <a:ext cx="3515677" cy="1894084"/>
                <a:chOff x="1053156" y="778154"/>
                <a:chExt cx="3515677" cy="1894084"/>
              </a:xfrm>
            </p:grpSpPr>
            <p:sp>
              <p:nvSpPr>
                <p:cNvPr id="5" name="Łuk 4"/>
                <p:cNvSpPr/>
                <p:nvPr/>
              </p:nvSpPr>
              <p:spPr bwMode="auto">
                <a:xfrm>
                  <a:off x="1623603" y="778154"/>
                  <a:ext cx="1634418" cy="1404956"/>
                </a:xfrm>
                <a:prstGeom prst="arc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triangl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graphicFrame>
              <p:nvGraphicFramePr>
                <p:cNvPr id="6" name="Obiekt 5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4658091"/>
                    </p:ext>
                  </p:extLst>
                </p:nvPr>
              </p:nvGraphicFramePr>
              <p:xfrm>
                <a:off x="2559350" y="786838"/>
                <a:ext cx="455290" cy="54634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23916" name="Równanie" r:id="rId27" imgW="190440" imgH="228600" progId="Equation.3">
                        <p:embed/>
                      </p:oleObj>
                    </mc:Choice>
                    <mc:Fallback>
                      <p:oleObj name="Równanie" r:id="rId27" imgW="190440" imgH="22860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28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559350" y="786838"/>
                              <a:ext cx="455290" cy="546348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pSp>
              <p:nvGrpSpPr>
                <p:cNvPr id="13" name="Grupa 12"/>
                <p:cNvGrpSpPr/>
                <p:nvPr/>
              </p:nvGrpSpPr>
              <p:grpSpPr>
                <a:xfrm>
                  <a:off x="1053156" y="814433"/>
                  <a:ext cx="3515677" cy="1857805"/>
                  <a:chOff x="1053156" y="814433"/>
                  <a:chExt cx="3515677" cy="1857805"/>
                </a:xfrm>
              </p:grpSpPr>
              <p:sp>
                <p:nvSpPr>
                  <p:cNvPr id="54" name="Line 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053157" y="2633231"/>
                    <a:ext cx="3515676" cy="13128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endParaRPr lang="pl-PL"/>
                  </a:p>
                </p:txBody>
              </p:sp>
              <p:sp>
                <p:nvSpPr>
                  <p:cNvPr id="56" name="Line 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053157" y="1971671"/>
                    <a:ext cx="2510924" cy="674686"/>
                  </a:xfrm>
                  <a:prstGeom prst="line">
                    <a:avLst/>
                  </a:prstGeom>
                  <a:noFill/>
                  <a:ln w="28575">
                    <a:solidFill>
                      <a:srgbClr val="006600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endParaRPr lang="pl-PL"/>
                  </a:p>
                </p:txBody>
              </p:sp>
              <p:sp>
                <p:nvSpPr>
                  <p:cNvPr id="58" name="Line 1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053156" y="814433"/>
                    <a:ext cx="14858" cy="1831925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endParaRPr lang="pl-PL"/>
                  </a:p>
                </p:txBody>
              </p:sp>
              <p:graphicFrame>
                <p:nvGraphicFramePr>
                  <p:cNvPr id="65" name="Object 42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1114248898"/>
                      </p:ext>
                    </p:extLst>
                  </p:nvPr>
                </p:nvGraphicFramePr>
                <p:xfrm>
                  <a:off x="4042089" y="2283475"/>
                  <a:ext cx="453381" cy="388763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123917" name="Równanie" r:id="rId29" imgW="266400" imgH="228600" progId="Equation.3">
                          <p:embed/>
                        </p:oleObj>
                      </mc:Choice>
                      <mc:Fallback>
                        <p:oleObj name="Równanie" r:id="rId29" imgW="266400" imgH="22860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30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4042089" y="2283475"/>
                                <a:ext cx="453381" cy="388763"/>
                              </a:xfrm>
                              <a:prstGeom prst="rect">
                                <a:avLst/>
                              </a:prstGeom>
                              <a:noFill/>
                              <a:extLst/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aphicFrame>
                <p:nvGraphicFramePr>
                  <p:cNvPr id="66" name="Object 43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2646022024"/>
                      </p:ext>
                    </p:extLst>
                  </p:nvPr>
                </p:nvGraphicFramePr>
                <p:xfrm>
                  <a:off x="1083748" y="876442"/>
                  <a:ext cx="502163" cy="366558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123918" name="Równanie" r:id="rId31" imgW="279360" imgH="203040" progId="Equation.3">
                          <p:embed/>
                        </p:oleObj>
                      </mc:Choice>
                      <mc:Fallback>
                        <p:oleObj name="Równanie" r:id="rId31" imgW="279360" imgH="20304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32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083748" y="876442"/>
                                <a:ext cx="502163" cy="366558"/>
                              </a:xfrm>
                              <a:prstGeom prst="rect">
                                <a:avLst/>
                              </a:prstGeom>
                              <a:noFill/>
                              <a:extLst/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sp>
                <p:nvSpPr>
                  <p:cNvPr id="8" name="pole tekstowe 7"/>
                  <p:cNvSpPr txBox="1"/>
                  <p:nvPr/>
                </p:nvSpPr>
                <p:spPr>
                  <a:xfrm>
                    <a:off x="2059295" y="2225266"/>
                    <a:ext cx="426720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pl-PL" sz="2000" i="1" dirty="0" smtClean="0">
                        <a:solidFill>
                          <a:srgbClr val="006600"/>
                        </a:solidFill>
                      </a:rPr>
                      <a:t>A</a:t>
                    </a:r>
                    <a:r>
                      <a:rPr lang="pl-PL" sz="2000" baseline="-25000" dirty="0" smtClean="0">
                        <a:solidFill>
                          <a:srgbClr val="006600"/>
                        </a:solidFill>
                      </a:rPr>
                      <a:t>0</a:t>
                    </a:r>
                    <a:endParaRPr lang="pl-PL" sz="2000" baseline="-25000" dirty="0">
                      <a:solidFill>
                        <a:srgbClr val="006600"/>
                      </a:solidFill>
                    </a:endParaRPr>
                  </a:p>
                </p:txBody>
              </p:sp>
            </p:grpSp>
          </p:grpSp>
          <p:cxnSp>
            <p:nvCxnSpPr>
              <p:cNvPr id="7" name="Łącznik prosty ze strzałką 6"/>
              <p:cNvCxnSpPr/>
              <p:nvPr/>
            </p:nvCxnSpPr>
            <p:spPr bwMode="auto">
              <a:xfrm>
                <a:off x="2577155" y="1993035"/>
                <a:ext cx="370086" cy="675789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triangle" w="med" len="med"/>
                <a:tailEnd type="triangle"/>
              </a:ln>
              <a:effectLst/>
            </p:spPr>
          </p:cxnSp>
          <p:graphicFrame>
            <p:nvGraphicFramePr>
              <p:cNvPr id="71" name="Object 5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139818963"/>
                  </p:ext>
                </p:extLst>
              </p:nvPr>
            </p:nvGraphicFramePr>
            <p:xfrm>
              <a:off x="1021531" y="2642678"/>
              <a:ext cx="4484688" cy="5953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3919" name="Equation" r:id="rId33" imgW="2514600" imgH="330120" progId="Equation.3">
                      <p:embed/>
                    </p:oleObj>
                  </mc:Choice>
                  <mc:Fallback>
                    <p:oleObj name="Equation" r:id="rId33" imgW="2514600" imgH="33012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4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21531" y="2642678"/>
                            <a:ext cx="4484688" cy="59531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CC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</p:spTree>
    <p:extLst>
      <p:ext uri="{BB962C8B-B14F-4D97-AF65-F5344CB8AC3E}">
        <p14:creationId xmlns:p14="http://schemas.microsoft.com/office/powerpoint/2010/main" val="4118599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3286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29956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8" name="Rectangle 15"/>
          <p:cNvSpPr>
            <a:spLocks noChangeArrowheads="1"/>
          </p:cNvSpPr>
          <p:nvPr/>
        </p:nvSpPr>
        <p:spPr bwMode="auto">
          <a:xfrm>
            <a:off x="0" y="3271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graphicFrame>
        <p:nvGraphicFramePr>
          <p:cNvPr id="9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7750893"/>
              </p:ext>
            </p:extLst>
          </p:nvPr>
        </p:nvGraphicFramePr>
        <p:xfrm>
          <a:off x="5905500" y="1196975"/>
          <a:ext cx="3224213" cy="1200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059" name="Equation" r:id="rId3" imgW="1422360" imgH="533160" progId="Equation.3">
                  <p:embed/>
                </p:oleObj>
              </mc:Choice>
              <mc:Fallback>
                <p:oleObj name="Equation" r:id="rId3" imgW="1422360" imgH="533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05500" y="1196975"/>
                        <a:ext cx="3224213" cy="1200150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17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1" name="Rectangle 19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grpSp>
        <p:nvGrpSpPr>
          <p:cNvPr id="12" name="Grupa 11"/>
          <p:cNvGrpSpPr/>
          <p:nvPr/>
        </p:nvGrpSpPr>
        <p:grpSpPr>
          <a:xfrm>
            <a:off x="899592" y="692696"/>
            <a:ext cx="4905375" cy="2085305"/>
            <a:chOff x="2828950" y="2276475"/>
            <a:chExt cx="4905375" cy="2085305"/>
          </a:xfrm>
        </p:grpSpPr>
        <p:sp>
          <p:nvSpPr>
            <p:cNvPr id="13" name="Line 12"/>
            <p:cNvSpPr>
              <a:spLocks noChangeShapeType="1"/>
            </p:cNvSpPr>
            <p:nvPr/>
          </p:nvSpPr>
          <p:spPr bwMode="auto">
            <a:xfrm>
              <a:off x="2828950" y="4180805"/>
              <a:ext cx="49053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4" name="Object 27"/>
            <p:cNvGraphicFramePr>
              <a:graphicFrameLocks noChangeAspect="1"/>
            </p:cNvGraphicFramePr>
            <p:nvPr/>
          </p:nvGraphicFramePr>
          <p:xfrm>
            <a:off x="3563888" y="3284984"/>
            <a:ext cx="544513" cy="3952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8060" name="Równanie" r:id="rId5" imgW="279360" imgH="203040" progId="Equation.3">
                    <p:embed/>
                  </p:oleObj>
                </mc:Choice>
                <mc:Fallback>
                  <p:oleObj name="Równanie" r:id="rId5" imgW="27936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63888" y="3284984"/>
                          <a:ext cx="544513" cy="3952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CC99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" name="Line 9"/>
            <p:cNvSpPr>
              <a:spLocks noChangeShapeType="1"/>
            </p:cNvSpPr>
            <p:nvPr/>
          </p:nvSpPr>
          <p:spPr bwMode="auto">
            <a:xfrm flipV="1">
              <a:off x="2828951" y="2996951"/>
              <a:ext cx="3831282" cy="118385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" name="Line 10"/>
            <p:cNvSpPr>
              <a:spLocks noChangeShapeType="1"/>
            </p:cNvSpPr>
            <p:nvPr/>
          </p:nvSpPr>
          <p:spPr bwMode="auto">
            <a:xfrm flipV="1">
              <a:off x="2843808" y="4180114"/>
              <a:ext cx="2577278" cy="4982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" name="Line 11"/>
            <p:cNvSpPr>
              <a:spLocks noChangeShapeType="1"/>
            </p:cNvSpPr>
            <p:nvPr/>
          </p:nvSpPr>
          <p:spPr bwMode="auto">
            <a:xfrm flipV="1">
              <a:off x="2828950" y="2348879"/>
              <a:ext cx="14858" cy="18319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" name="Line 14"/>
            <p:cNvSpPr>
              <a:spLocks noChangeShapeType="1"/>
            </p:cNvSpPr>
            <p:nvPr/>
          </p:nvSpPr>
          <p:spPr bwMode="auto">
            <a:xfrm rot="10800000">
              <a:off x="6660232" y="2924944"/>
              <a:ext cx="0" cy="120491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" name="Line 15"/>
            <p:cNvSpPr>
              <a:spLocks noChangeShapeType="1"/>
            </p:cNvSpPr>
            <p:nvPr/>
          </p:nvSpPr>
          <p:spPr bwMode="auto">
            <a:xfrm>
              <a:off x="5417975" y="4175823"/>
              <a:ext cx="1260475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" name="Line 16"/>
            <p:cNvSpPr>
              <a:spLocks noChangeShapeType="1"/>
            </p:cNvSpPr>
            <p:nvPr/>
          </p:nvSpPr>
          <p:spPr bwMode="auto">
            <a:xfrm>
              <a:off x="4178325" y="3506118"/>
              <a:ext cx="90488" cy="1809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" name="Line 17"/>
            <p:cNvSpPr>
              <a:spLocks noChangeShapeType="1"/>
            </p:cNvSpPr>
            <p:nvPr/>
          </p:nvSpPr>
          <p:spPr bwMode="auto">
            <a:xfrm flipH="1" flipV="1">
              <a:off x="4494238" y="4180805"/>
              <a:ext cx="88900" cy="1809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" name="Line 18"/>
            <p:cNvSpPr>
              <a:spLocks noChangeShapeType="1"/>
            </p:cNvSpPr>
            <p:nvPr/>
          </p:nvSpPr>
          <p:spPr bwMode="auto">
            <a:xfrm>
              <a:off x="4268813" y="3687093"/>
              <a:ext cx="225425" cy="4937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3" name="Object 39"/>
            <p:cNvGraphicFramePr>
              <a:graphicFrameLocks noChangeAspect="1"/>
            </p:cNvGraphicFramePr>
            <p:nvPr/>
          </p:nvGraphicFramePr>
          <p:xfrm>
            <a:off x="5997302" y="3284587"/>
            <a:ext cx="617538" cy="419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8061" name="Równanie" r:id="rId7" imgW="355320" imgH="241200" progId="Equation.3">
                    <p:embed/>
                  </p:oleObj>
                </mc:Choice>
                <mc:Fallback>
                  <p:oleObj name="Równanie" r:id="rId7" imgW="35532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97302" y="3284587"/>
                          <a:ext cx="617538" cy="4191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CC99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" name="Object 42"/>
            <p:cNvGraphicFramePr>
              <a:graphicFrameLocks noChangeAspect="1"/>
            </p:cNvGraphicFramePr>
            <p:nvPr/>
          </p:nvGraphicFramePr>
          <p:xfrm>
            <a:off x="7005414" y="3572619"/>
            <a:ext cx="679450" cy="5826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8062" name="Równanie" r:id="rId9" imgW="266400" imgH="228600" progId="Equation.3">
                    <p:embed/>
                  </p:oleObj>
                </mc:Choice>
                <mc:Fallback>
                  <p:oleObj name="Równanie" r:id="rId9" imgW="2664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05414" y="3572619"/>
                          <a:ext cx="679450" cy="5826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CC99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" name="Object 43"/>
            <p:cNvGraphicFramePr>
              <a:graphicFrameLocks noChangeAspect="1"/>
            </p:cNvGraphicFramePr>
            <p:nvPr/>
          </p:nvGraphicFramePr>
          <p:xfrm>
            <a:off x="3003550" y="2276475"/>
            <a:ext cx="752475" cy="5492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8063" name="Równanie" r:id="rId11" imgW="279360" imgH="203040" progId="Equation.3">
                    <p:embed/>
                  </p:oleObj>
                </mc:Choice>
                <mc:Fallback>
                  <p:oleObj name="Równanie" r:id="rId11" imgW="27936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03550" y="2276475"/>
                          <a:ext cx="752475" cy="5492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CC99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" name="Object 44"/>
            <p:cNvGraphicFramePr>
              <a:graphicFrameLocks noChangeAspect="1"/>
            </p:cNvGraphicFramePr>
            <p:nvPr/>
          </p:nvGraphicFramePr>
          <p:xfrm>
            <a:off x="5637262" y="3716635"/>
            <a:ext cx="574675" cy="374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8064" name="Równanie" r:id="rId13" imgW="330120" imgH="215640" progId="Equation.3">
                    <p:embed/>
                  </p:oleObj>
                </mc:Choice>
                <mc:Fallback>
                  <p:oleObj name="Równanie" r:id="rId13" imgW="33012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37262" y="3716635"/>
                          <a:ext cx="574675" cy="3746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CC99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" name="Object 46"/>
            <p:cNvGraphicFramePr>
              <a:graphicFrameLocks noChangeAspect="1"/>
            </p:cNvGraphicFramePr>
            <p:nvPr/>
          </p:nvGraphicFramePr>
          <p:xfrm>
            <a:off x="4427984" y="2636912"/>
            <a:ext cx="1682750" cy="4460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8065" name="Równanie" r:id="rId15" imgW="799920" imgH="215640" progId="Equation.3">
                    <p:embed/>
                  </p:oleObj>
                </mc:Choice>
                <mc:Fallback>
                  <p:oleObj name="Równanie" r:id="rId15" imgW="79992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27984" y="2636912"/>
                          <a:ext cx="1682750" cy="4460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CCFFCC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8" name="Prostokąt 27"/>
          <p:cNvSpPr/>
          <p:nvPr/>
        </p:nvSpPr>
        <p:spPr>
          <a:xfrm>
            <a:off x="971600" y="0"/>
            <a:ext cx="81740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2800" b="1" dirty="0" smtClean="0">
                <a:solidFill>
                  <a:srgbClr val="008000"/>
                </a:solidFill>
                <a:latin typeface="Verdana" pitchFamily="34" charset="0"/>
              </a:rPr>
              <a:t>FM </a:t>
            </a:r>
            <a:r>
              <a:rPr kumimoji="1" lang="pl-PL" sz="2800" b="1" dirty="0" err="1" smtClean="0">
                <a:solidFill>
                  <a:srgbClr val="008000"/>
                </a:solidFill>
                <a:latin typeface="Verdana" pitchFamily="34" charset="0"/>
              </a:rPr>
              <a:t>detection</a:t>
            </a:r>
            <a:r>
              <a:rPr kumimoji="1" lang="pl-PL" sz="2800" b="1" dirty="0" smtClean="0">
                <a:solidFill>
                  <a:srgbClr val="008000"/>
                </a:solidFill>
                <a:latin typeface="Verdana" pitchFamily="34" charset="0"/>
              </a:rPr>
              <a:t> – </a:t>
            </a:r>
            <a:r>
              <a:rPr kumimoji="1" lang="pl-PL" sz="2800" b="1" dirty="0" err="1" smtClean="0">
                <a:solidFill>
                  <a:srgbClr val="008000"/>
                </a:solidFill>
                <a:latin typeface="Verdana" pitchFamily="34" charset="0"/>
              </a:rPr>
              <a:t>overthreshold</a:t>
            </a:r>
            <a:r>
              <a:rPr kumimoji="1" lang="pl-PL" sz="28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2800" b="1" dirty="0" err="1" smtClean="0">
                <a:solidFill>
                  <a:srgbClr val="008000"/>
                </a:solidFill>
                <a:latin typeface="Verdana" pitchFamily="34" charset="0"/>
              </a:rPr>
              <a:t>operation</a:t>
            </a:r>
            <a:endParaRPr kumimoji="1" lang="pl-PL" sz="28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graphicFrame>
        <p:nvGraphicFramePr>
          <p:cNvPr id="29" name="Objec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9812980"/>
              </p:ext>
            </p:extLst>
          </p:nvPr>
        </p:nvGraphicFramePr>
        <p:xfrm>
          <a:off x="1074738" y="4579938"/>
          <a:ext cx="5667375" cy="196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066" name="Equation" r:id="rId17" imgW="2654280" imgH="914400" progId="Equation.3">
                  <p:embed/>
                </p:oleObj>
              </mc:Choice>
              <mc:Fallback>
                <p:oleObj name="Equation" r:id="rId17" imgW="2654280" imgH="914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4738" y="4579938"/>
                        <a:ext cx="5667375" cy="1965325"/>
                      </a:xfrm>
                      <a:prstGeom prst="rect">
                        <a:avLst/>
                      </a:prstGeom>
                      <a:solidFill>
                        <a:srgbClr val="FFCC66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pole tekstowe 29"/>
          <p:cNvSpPr txBox="1"/>
          <p:nvPr/>
        </p:nvSpPr>
        <p:spPr>
          <a:xfrm>
            <a:off x="6106729" y="836712"/>
            <a:ext cx="2623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Overthreshold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operation</a:t>
            </a:r>
            <a:endParaRPr lang="pl-PL" sz="1800" b="1" dirty="0"/>
          </a:p>
        </p:txBody>
      </p:sp>
      <p:graphicFrame>
        <p:nvGraphicFramePr>
          <p:cNvPr id="31" name="Obiekt 30"/>
          <p:cNvGraphicFramePr>
            <a:graphicFrameLocks noChangeAspect="1"/>
          </p:cNvGraphicFramePr>
          <p:nvPr/>
        </p:nvGraphicFramePr>
        <p:xfrm>
          <a:off x="2775992" y="2067542"/>
          <a:ext cx="455290" cy="5463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067" name="Równanie" r:id="rId19" imgW="190440" imgH="228600" progId="Equation.3">
                  <p:embed/>
                </p:oleObj>
              </mc:Choice>
              <mc:Fallback>
                <p:oleObj name="Równanie" r:id="rId19" imgW="1904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5992" y="2067542"/>
                        <a:ext cx="455290" cy="54634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iek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5606588"/>
              </p:ext>
            </p:extLst>
          </p:nvPr>
        </p:nvGraphicFramePr>
        <p:xfrm>
          <a:off x="1130300" y="3357563"/>
          <a:ext cx="7419975" cy="1014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068" name="Equation" r:id="rId21" imgW="3251160" imgH="444240" progId="Equation.3">
                  <p:embed/>
                </p:oleObj>
              </mc:Choice>
              <mc:Fallback>
                <p:oleObj name="Equation" r:id="rId21" imgW="325116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0300" y="3357563"/>
                        <a:ext cx="7419975" cy="1014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iekt 32"/>
          <p:cNvGraphicFramePr>
            <a:graphicFrameLocks noChangeAspect="1"/>
          </p:cNvGraphicFramePr>
          <p:nvPr/>
        </p:nvGraphicFramePr>
        <p:xfrm>
          <a:off x="2699792" y="2708920"/>
          <a:ext cx="1073625" cy="4679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069" name="Równanie" r:id="rId23" imgW="495000" imgH="215640" progId="Equation.3">
                  <p:embed/>
                </p:oleObj>
              </mc:Choice>
              <mc:Fallback>
                <p:oleObj name="Równanie" r:id="rId23" imgW="4950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9792" y="2708920"/>
                        <a:ext cx="1073625" cy="46799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4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7236296" y="4941168"/>
            <a:ext cx="1080120" cy="10801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4232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4" name="Rectangle 36"/>
          <p:cNvSpPr>
            <a:spLocks noChangeArrowheads="1"/>
          </p:cNvSpPr>
          <p:nvPr/>
        </p:nvSpPr>
        <p:spPr bwMode="auto">
          <a:xfrm>
            <a:off x="0" y="35480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5" name="Rectangle 37"/>
          <p:cNvSpPr>
            <a:spLocks noChangeArrowheads="1"/>
          </p:cNvSpPr>
          <p:nvPr/>
        </p:nvSpPr>
        <p:spPr bwMode="auto">
          <a:xfrm>
            <a:off x="0" y="3257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6" name="Rectangle 38"/>
          <p:cNvSpPr>
            <a:spLocks noChangeArrowheads="1"/>
          </p:cNvSpPr>
          <p:nvPr/>
        </p:nvSpPr>
        <p:spPr bwMode="auto">
          <a:xfrm>
            <a:off x="0" y="3467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7" name="Rectangle 39"/>
          <p:cNvSpPr>
            <a:spLocks noChangeArrowheads="1"/>
          </p:cNvSpPr>
          <p:nvPr/>
        </p:nvSpPr>
        <p:spPr bwMode="auto">
          <a:xfrm>
            <a:off x="0" y="261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8" name="Rectangle 40"/>
          <p:cNvSpPr>
            <a:spLocks noChangeArrowheads="1"/>
          </p:cNvSpPr>
          <p:nvPr/>
        </p:nvSpPr>
        <p:spPr bwMode="auto">
          <a:xfrm>
            <a:off x="0" y="3467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9" name="Rectangle 41"/>
          <p:cNvSpPr>
            <a:spLocks noChangeArrowheads="1"/>
          </p:cNvSpPr>
          <p:nvPr/>
        </p:nvSpPr>
        <p:spPr bwMode="auto">
          <a:xfrm>
            <a:off x="0" y="3533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0" name="Rectangle 42"/>
          <p:cNvSpPr>
            <a:spLocks noChangeArrowheads="1"/>
          </p:cNvSpPr>
          <p:nvPr/>
        </p:nvSpPr>
        <p:spPr bwMode="auto">
          <a:xfrm>
            <a:off x="0" y="3467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1" name="Rectangle 43"/>
          <p:cNvSpPr>
            <a:spLocks noChangeArrowheads="1"/>
          </p:cNvSpPr>
          <p:nvPr/>
        </p:nvSpPr>
        <p:spPr bwMode="auto">
          <a:xfrm>
            <a:off x="0" y="3467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2" name="Rectangle 44"/>
          <p:cNvSpPr>
            <a:spLocks noChangeArrowheads="1"/>
          </p:cNvSpPr>
          <p:nvPr/>
        </p:nvSpPr>
        <p:spPr bwMode="auto">
          <a:xfrm>
            <a:off x="0" y="2709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" name="Rectangle 45"/>
          <p:cNvSpPr>
            <a:spLocks noChangeArrowheads="1"/>
          </p:cNvSpPr>
          <p:nvPr/>
        </p:nvSpPr>
        <p:spPr bwMode="auto">
          <a:xfrm>
            <a:off x="0" y="31384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3586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6" name="Rectangle 48"/>
          <p:cNvSpPr>
            <a:spLocks noChangeArrowheads="1"/>
          </p:cNvSpPr>
          <p:nvPr/>
        </p:nvSpPr>
        <p:spPr bwMode="auto">
          <a:xfrm>
            <a:off x="0" y="42243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7" name="Rectangle 49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9" name="Rectangle 51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graphicFrame>
        <p:nvGraphicFramePr>
          <p:cNvPr id="20" name="Object 52"/>
          <p:cNvGraphicFramePr>
            <a:graphicFrameLocks noChangeAspect="1"/>
          </p:cNvGraphicFramePr>
          <p:nvPr/>
        </p:nvGraphicFramePr>
        <p:xfrm>
          <a:off x="1095375" y="3517900"/>
          <a:ext cx="7850188" cy="1006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169" name="Równanie" r:id="rId3" imgW="3746160" imgH="482400" progId="Equation.3">
                  <p:embed/>
                </p:oleObj>
              </mc:Choice>
              <mc:Fallback>
                <p:oleObj name="Równanie" r:id="rId3" imgW="3746160" imgH="482400" progId="Equation.3">
                  <p:embed/>
                  <p:pic>
                    <p:nvPicPr>
                      <p:cNvPr id="0" name="Object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5375" y="3517900"/>
                        <a:ext cx="7850188" cy="100647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53"/>
          <p:cNvSpPr>
            <a:spLocks noChangeArrowheads="1"/>
          </p:cNvSpPr>
          <p:nvPr/>
        </p:nvSpPr>
        <p:spPr bwMode="auto">
          <a:xfrm>
            <a:off x="1827213" y="34210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graphicFrame>
        <p:nvGraphicFramePr>
          <p:cNvPr id="22" name="Object 54"/>
          <p:cNvGraphicFramePr>
            <a:graphicFrameLocks noChangeAspect="1"/>
          </p:cNvGraphicFramePr>
          <p:nvPr/>
        </p:nvGraphicFramePr>
        <p:xfrm>
          <a:off x="1182688" y="4813300"/>
          <a:ext cx="7456487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170" name="Równanie" r:id="rId5" imgW="3377880" imgH="469800" progId="Equation.3">
                  <p:embed/>
                </p:oleObj>
              </mc:Choice>
              <mc:Fallback>
                <p:oleObj name="Równanie" r:id="rId5" imgW="3377880" imgH="469800" progId="Equation.3">
                  <p:embed/>
                  <p:pic>
                    <p:nvPicPr>
                      <p:cNvPr id="0" name="Object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2688" y="4813300"/>
                        <a:ext cx="7456487" cy="1028700"/>
                      </a:xfrm>
                      <a:prstGeom prst="rect">
                        <a:avLst/>
                      </a:prstGeom>
                      <a:solidFill>
                        <a:srgbClr val="FFCC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Rectangle 55"/>
          <p:cNvSpPr>
            <a:spLocks noChangeArrowheads="1"/>
          </p:cNvSpPr>
          <p:nvPr/>
        </p:nvSpPr>
        <p:spPr bwMode="auto">
          <a:xfrm>
            <a:off x="-288925" y="31511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28" name="Rectangle 16"/>
          <p:cNvSpPr txBox="1">
            <a:spLocks noChangeArrowheads="1"/>
          </p:cNvSpPr>
          <p:nvPr/>
        </p:nvSpPr>
        <p:spPr>
          <a:xfrm>
            <a:off x="971599" y="116632"/>
            <a:ext cx="7973963" cy="629072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Modulation</a:t>
            </a:r>
            <a:r>
              <a:rPr kumimoji="1" lang="pl-P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</a:t>
            </a:r>
            <a:r>
              <a:rPr kumimoji="1" lang="pl-PL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Gain</a:t>
            </a:r>
            <a:r>
              <a:rPr kumimoji="1" lang="pl-P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– single </a:t>
            </a:r>
            <a:r>
              <a:rPr kumimoji="1" lang="pl-PL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tone</a:t>
            </a:r>
            <a:r>
              <a:rPr kumimoji="1" lang="pl-P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FM</a:t>
            </a:r>
            <a:br>
              <a:rPr kumimoji="1" lang="pl-P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</a:br>
            <a:r>
              <a:rPr kumimoji="1" lang="pl-P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(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o</a:t>
            </a:r>
            <a:r>
              <a:rPr kumimoji="1" lang="pl-PL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utput</a:t>
            </a:r>
            <a:r>
              <a:rPr kumimoji="1" lang="pl-P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SNR)</a:t>
            </a:r>
          </a:p>
        </p:txBody>
      </p:sp>
      <p:grpSp>
        <p:nvGrpSpPr>
          <p:cNvPr id="14" name="Grupa 13"/>
          <p:cNvGrpSpPr/>
          <p:nvPr/>
        </p:nvGrpSpPr>
        <p:grpSpPr>
          <a:xfrm>
            <a:off x="6732240" y="1187971"/>
            <a:ext cx="1725612" cy="2100263"/>
            <a:chOff x="6732240" y="1187971"/>
            <a:chExt cx="1725612" cy="2100263"/>
          </a:xfrm>
        </p:grpSpPr>
        <p:graphicFrame>
          <p:nvGraphicFramePr>
            <p:cNvPr id="60425" name="Object 4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80417040"/>
                </p:ext>
              </p:extLst>
            </p:nvPr>
          </p:nvGraphicFramePr>
          <p:xfrm>
            <a:off x="6732240" y="1187971"/>
            <a:ext cx="1414462" cy="1076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171" name="Równanie" r:id="rId7" imgW="571320" imgH="431640" progId="Equation.3">
                    <p:embed/>
                  </p:oleObj>
                </mc:Choice>
                <mc:Fallback>
                  <p:oleObj name="Równanie" r:id="rId7" imgW="571320" imgH="431640" progId="Equation.3">
                    <p:embed/>
                    <p:pic>
                      <p:nvPicPr>
                        <p:cNvPr id="0" name="Object 4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32240" y="1187971"/>
                          <a:ext cx="1414462" cy="1076325"/>
                        </a:xfrm>
                        <a:prstGeom prst="rect">
                          <a:avLst/>
                        </a:prstGeom>
                        <a:solidFill>
                          <a:srgbClr val="CCFF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0426" name="Object 5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07980095"/>
                </p:ext>
              </p:extLst>
            </p:nvPr>
          </p:nvGraphicFramePr>
          <p:xfrm>
            <a:off x="6732240" y="2492896"/>
            <a:ext cx="1725612" cy="795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172" name="Równanie" r:id="rId9" imgW="914400" imgH="393480" progId="Equation.3">
                    <p:embed/>
                  </p:oleObj>
                </mc:Choice>
                <mc:Fallback>
                  <p:oleObj name="Równanie" r:id="rId9" imgW="914400" imgH="393480" progId="Equation.3">
                    <p:embed/>
                    <p:pic>
                      <p:nvPicPr>
                        <p:cNvPr id="0" name="Object 5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32240" y="2492896"/>
                          <a:ext cx="1725612" cy="795338"/>
                        </a:xfrm>
                        <a:prstGeom prst="rect">
                          <a:avLst/>
                        </a:prstGeom>
                        <a:solidFill>
                          <a:srgbClr val="FF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60428" name="Object 12"/>
          <p:cNvGraphicFramePr>
            <a:graphicFrameLocks noChangeAspect="1"/>
          </p:cNvGraphicFramePr>
          <p:nvPr/>
        </p:nvGraphicFramePr>
        <p:xfrm>
          <a:off x="1295400" y="1560513"/>
          <a:ext cx="4013200" cy="1501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173" name="Równanie" r:id="rId11" imgW="1879560" imgH="698400" progId="Equation.3">
                  <p:embed/>
                </p:oleObj>
              </mc:Choice>
              <mc:Fallback>
                <p:oleObj name="Równanie" r:id="rId11" imgW="1879560" imgH="69840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1560513"/>
                        <a:ext cx="4013200" cy="1501775"/>
                      </a:xfrm>
                      <a:prstGeom prst="rect">
                        <a:avLst/>
                      </a:prstGeom>
                      <a:solidFill>
                        <a:srgbClr val="FFCC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3" name="Rectangle 52"/>
          <p:cNvSpPr>
            <a:spLocks noChangeArrowheads="1"/>
          </p:cNvSpPr>
          <p:nvPr/>
        </p:nvSpPr>
        <p:spPr bwMode="auto">
          <a:xfrm>
            <a:off x="0" y="3286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4" name="Rectangle 53"/>
          <p:cNvSpPr>
            <a:spLocks noChangeArrowheads="1"/>
          </p:cNvSpPr>
          <p:nvPr/>
        </p:nvSpPr>
        <p:spPr bwMode="auto">
          <a:xfrm>
            <a:off x="0" y="29956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5" name="Rectangle 54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6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7" name="Rectangle 56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8" name="Rectangle 57"/>
          <p:cNvSpPr>
            <a:spLocks noChangeArrowheads="1"/>
          </p:cNvSpPr>
          <p:nvPr/>
        </p:nvSpPr>
        <p:spPr bwMode="auto">
          <a:xfrm>
            <a:off x="0" y="3271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9" name="Rectangle 58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0" name="Rectangle 59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1" name="Rectangle 60"/>
          <p:cNvSpPr>
            <a:spLocks noChangeArrowheads="1"/>
          </p:cNvSpPr>
          <p:nvPr/>
        </p:nvSpPr>
        <p:spPr bwMode="auto">
          <a:xfrm>
            <a:off x="0" y="2447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2" name="Rectangle 61"/>
          <p:cNvSpPr>
            <a:spLocks noChangeArrowheads="1"/>
          </p:cNvSpPr>
          <p:nvPr/>
        </p:nvSpPr>
        <p:spPr bwMode="auto">
          <a:xfrm>
            <a:off x="0" y="2876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" name="Rectangle 62"/>
          <p:cNvSpPr>
            <a:spLocks noChangeArrowheads="1"/>
          </p:cNvSpPr>
          <p:nvPr/>
        </p:nvSpPr>
        <p:spPr bwMode="auto">
          <a:xfrm>
            <a:off x="0" y="3962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" name="Rectangle 63"/>
          <p:cNvSpPr>
            <a:spLocks noChangeArrowheads="1"/>
          </p:cNvSpPr>
          <p:nvPr/>
        </p:nvSpPr>
        <p:spPr bwMode="auto">
          <a:xfrm>
            <a:off x="0" y="2952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" name="Rectangle 64"/>
          <p:cNvSpPr>
            <a:spLocks noChangeArrowheads="1"/>
          </p:cNvSpPr>
          <p:nvPr/>
        </p:nvSpPr>
        <p:spPr bwMode="auto">
          <a:xfrm>
            <a:off x="0" y="2895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6" name="Rectangle 65"/>
          <p:cNvSpPr>
            <a:spLocks noChangeArrowheads="1"/>
          </p:cNvSpPr>
          <p:nvPr/>
        </p:nvSpPr>
        <p:spPr bwMode="auto">
          <a:xfrm>
            <a:off x="152400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7" name="Rectangle 66"/>
          <p:cNvSpPr>
            <a:spLocks noChangeArrowheads="1"/>
          </p:cNvSpPr>
          <p:nvPr/>
        </p:nvSpPr>
        <p:spPr bwMode="auto">
          <a:xfrm>
            <a:off x="-423863" y="2573338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8" name="Rectangle 67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9" name="Rectangle 68"/>
          <p:cNvSpPr>
            <a:spLocks noChangeArrowheads="1"/>
          </p:cNvSpPr>
          <p:nvPr/>
        </p:nvSpPr>
        <p:spPr bwMode="auto">
          <a:xfrm>
            <a:off x="0" y="2619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20" name="Text Box 69"/>
          <p:cNvSpPr txBox="1">
            <a:spLocks noChangeArrowheads="1"/>
          </p:cNvSpPr>
          <p:nvPr/>
        </p:nvSpPr>
        <p:spPr bwMode="auto">
          <a:xfrm>
            <a:off x="5921375" y="14938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l-PL">
              <a:sym typeface="Wingdings" pitchFamily="2" charset="2"/>
            </a:endParaRPr>
          </a:p>
        </p:txBody>
      </p:sp>
      <p:sp>
        <p:nvSpPr>
          <p:cNvPr id="22" name="Rectangle 71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34" name="Rectangle 16"/>
          <p:cNvSpPr txBox="1">
            <a:spLocks noChangeArrowheads="1"/>
          </p:cNvSpPr>
          <p:nvPr/>
        </p:nvSpPr>
        <p:spPr>
          <a:xfrm>
            <a:off x="971600" y="116632"/>
            <a:ext cx="7984430" cy="629072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Modulation</a:t>
            </a:r>
            <a:r>
              <a:rPr kumimoji="1" lang="pl-P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</a:t>
            </a:r>
            <a:r>
              <a:rPr kumimoji="1" lang="pl-PL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Gain</a:t>
            </a:r>
            <a:r>
              <a:rPr kumimoji="1" lang="pl-P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– single </a:t>
            </a:r>
            <a:r>
              <a:rPr kumimoji="1" lang="pl-PL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tone</a:t>
            </a:r>
            <a:r>
              <a:rPr kumimoji="1" lang="pl-P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FM</a:t>
            </a:r>
            <a:br>
              <a:rPr kumimoji="1" lang="pl-P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</a:br>
            <a:r>
              <a:rPr kumimoji="1" lang="pl-P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(</a:t>
            </a:r>
            <a:r>
              <a:rPr kumimoji="1" lang="pl-PL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input</a:t>
            </a:r>
            <a:r>
              <a:rPr kumimoji="1" lang="pl-P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SNR)</a:t>
            </a:r>
          </a:p>
        </p:txBody>
      </p:sp>
      <p:graphicFrame>
        <p:nvGraphicFramePr>
          <p:cNvPr id="37" name="Object 7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2196488"/>
              </p:ext>
            </p:extLst>
          </p:nvPr>
        </p:nvGraphicFramePr>
        <p:xfrm>
          <a:off x="1214296" y="2429279"/>
          <a:ext cx="3021211" cy="11043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92" name="Równanie" r:id="rId3" imgW="1180800" imgH="431640" progId="Equation.3">
                  <p:embed/>
                </p:oleObj>
              </mc:Choice>
              <mc:Fallback>
                <p:oleObj name="Równanie" r:id="rId3" imgW="1180800" imgH="431640" progId="Equation.3">
                  <p:embed/>
                  <p:pic>
                    <p:nvPicPr>
                      <p:cNvPr id="0" name="Object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4296" y="2429279"/>
                        <a:ext cx="3021211" cy="1104398"/>
                      </a:xfrm>
                      <a:prstGeom prst="rect">
                        <a:avLst/>
                      </a:prstGeom>
                      <a:solidFill>
                        <a:srgbClr val="FFC0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upa 23"/>
          <p:cNvGrpSpPr/>
          <p:nvPr/>
        </p:nvGrpSpPr>
        <p:grpSpPr>
          <a:xfrm>
            <a:off x="1279525" y="4833938"/>
            <a:ext cx="7454285" cy="1612602"/>
            <a:chOff x="1279525" y="4833938"/>
            <a:chExt cx="7454285" cy="1612602"/>
          </a:xfrm>
        </p:grpSpPr>
        <p:sp>
          <p:nvSpPr>
            <p:cNvPr id="32" name="Text Box 83"/>
            <p:cNvSpPr txBox="1">
              <a:spLocks noChangeArrowheads="1"/>
            </p:cNvSpPr>
            <p:nvPr/>
          </p:nvSpPr>
          <p:spPr bwMode="auto">
            <a:xfrm>
              <a:off x="1279525" y="5984875"/>
              <a:ext cx="7454285" cy="461665"/>
            </a:xfrm>
            <a:prstGeom prst="rect">
              <a:avLst/>
            </a:prstGeom>
            <a:solidFill>
              <a:srgbClr val="92D050">
                <a:alpha val="5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dirty="0"/>
                <a:t>SNR </a:t>
              </a:r>
              <a:r>
                <a:rPr lang="pl-PL" dirty="0" err="1"/>
                <a:t>improves</a:t>
              </a:r>
              <a:r>
                <a:rPr lang="pl-PL" dirty="0"/>
                <a:t> </a:t>
              </a:r>
              <a:r>
                <a:rPr lang="pl-PL" dirty="0" smtClean="0"/>
                <a:t>by 6 </a:t>
              </a:r>
              <a:r>
                <a:rPr lang="pl-PL" dirty="0" err="1"/>
                <a:t>dB</a:t>
              </a:r>
              <a:r>
                <a:rPr lang="pl-PL" dirty="0"/>
                <a:t> for </a:t>
              </a:r>
              <a:r>
                <a:rPr lang="pl-PL" dirty="0" err="1"/>
                <a:t>each</a:t>
              </a:r>
              <a:r>
                <a:rPr lang="pl-PL" dirty="0"/>
                <a:t> 2:1 </a:t>
              </a:r>
              <a:r>
                <a:rPr lang="pl-PL" dirty="0" err="1"/>
                <a:t>increase</a:t>
              </a:r>
              <a:r>
                <a:rPr lang="pl-PL" dirty="0"/>
                <a:t> </a:t>
              </a:r>
              <a:r>
                <a:rPr lang="pl-PL" dirty="0" err="1"/>
                <a:t>in</a:t>
              </a:r>
              <a:r>
                <a:rPr lang="pl-PL" dirty="0"/>
                <a:t> </a:t>
              </a:r>
              <a:r>
                <a:rPr lang="pl-PL" dirty="0" err="1"/>
                <a:t>bandwidth</a:t>
              </a:r>
              <a:r>
                <a:rPr lang="pl-PL" dirty="0"/>
                <a:t>.</a:t>
              </a:r>
            </a:p>
          </p:txBody>
        </p:sp>
        <p:sp>
          <p:nvSpPr>
            <p:cNvPr id="39" name="Text Box 78"/>
            <p:cNvSpPr txBox="1">
              <a:spLocks noChangeArrowheads="1"/>
            </p:cNvSpPr>
            <p:nvPr/>
          </p:nvSpPr>
          <p:spPr bwMode="auto">
            <a:xfrm>
              <a:off x="5971976" y="4833938"/>
              <a:ext cx="2388795" cy="830997"/>
            </a:xfrm>
            <a:prstGeom prst="rect">
              <a:avLst/>
            </a:prstGeom>
            <a:solidFill>
              <a:srgbClr val="92D050">
                <a:alpha val="4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dirty="0" err="1" smtClean="0"/>
                <a:t>Bandwidth</a:t>
              </a:r>
              <a:r>
                <a:rPr lang="pl-PL" dirty="0" smtClean="0"/>
                <a:t> – </a:t>
              </a:r>
              <a:r>
                <a:rPr lang="pl-PL" i="1" dirty="0" smtClean="0"/>
                <a:t>SNR</a:t>
              </a:r>
              <a:br>
                <a:rPr lang="pl-PL" i="1" dirty="0" smtClean="0"/>
              </a:br>
              <a:r>
                <a:rPr lang="pl-PL" dirty="0" err="1" smtClean="0"/>
                <a:t>tradeoff</a:t>
              </a:r>
              <a:endParaRPr lang="pl-PL" dirty="0"/>
            </a:p>
          </p:txBody>
        </p:sp>
      </p:grpSp>
      <p:sp>
        <p:nvSpPr>
          <p:cNvPr id="21" name="Symbol zastępczy numeru slajdu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  <p:graphicFrame>
        <p:nvGraphicFramePr>
          <p:cNvPr id="41" name="Object 8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5419005"/>
              </p:ext>
            </p:extLst>
          </p:nvPr>
        </p:nvGraphicFramePr>
        <p:xfrm>
          <a:off x="4991100" y="2473325"/>
          <a:ext cx="1735138" cy="966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93" name="Równanie" r:id="rId5" imgW="774360" imgH="431640" progId="Equation.3">
                  <p:embed/>
                </p:oleObj>
              </mc:Choice>
              <mc:Fallback>
                <p:oleObj name="Równanie" r:id="rId5" imgW="7743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91100" y="2473325"/>
                        <a:ext cx="1735138" cy="966788"/>
                      </a:xfrm>
                      <a:prstGeom prst="rect">
                        <a:avLst/>
                      </a:prstGeom>
                      <a:solidFill>
                        <a:srgbClr val="FFC0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7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2073911"/>
              </p:ext>
            </p:extLst>
          </p:nvPr>
        </p:nvGraphicFramePr>
        <p:xfrm>
          <a:off x="323528" y="1209886"/>
          <a:ext cx="3717523" cy="7958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94" name="Równanie" r:id="rId7" imgW="2133360" imgH="457200" progId="Equation.3">
                  <p:embed/>
                </p:oleObj>
              </mc:Choice>
              <mc:Fallback>
                <p:oleObj name="Równanie" r:id="rId7" imgW="213336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1209886"/>
                        <a:ext cx="3717523" cy="795892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2520511"/>
              </p:ext>
            </p:extLst>
          </p:nvPr>
        </p:nvGraphicFramePr>
        <p:xfrm>
          <a:off x="4427984" y="1133031"/>
          <a:ext cx="4462182" cy="8727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95" name="Równanie" r:id="rId9" imgW="2336760" imgH="457200" progId="Equation.3">
                  <p:embed/>
                </p:oleObj>
              </mc:Choice>
              <mc:Fallback>
                <p:oleObj name="Równanie" r:id="rId9" imgW="233676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984" y="1133031"/>
                        <a:ext cx="4462182" cy="872764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3" name="Grupa 22"/>
          <p:cNvGrpSpPr/>
          <p:nvPr/>
        </p:nvGrpSpPr>
        <p:grpSpPr>
          <a:xfrm>
            <a:off x="1044372" y="3665538"/>
            <a:ext cx="6493396" cy="2170112"/>
            <a:chOff x="1044372" y="3665538"/>
            <a:chExt cx="6493396" cy="2170112"/>
          </a:xfrm>
        </p:grpSpPr>
        <p:sp>
          <p:nvSpPr>
            <p:cNvPr id="31" name="Rectangle 17"/>
            <p:cNvSpPr txBox="1">
              <a:spLocks noChangeArrowheads="1"/>
            </p:cNvSpPr>
            <p:nvPr/>
          </p:nvSpPr>
          <p:spPr>
            <a:xfrm>
              <a:off x="1044372" y="3915144"/>
              <a:ext cx="2875166" cy="371007"/>
            </a:xfrm>
            <a:prstGeom prst="rect">
              <a:avLst/>
            </a:prstGeom>
            <a:solidFill>
              <a:srgbClr val="7030A0">
                <a:alpha val="50000"/>
              </a:srgbClr>
            </a:solidFill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>
                <a:lnSpc>
                  <a:spcPct val="90000"/>
                </a:lnSpc>
                <a:buFont typeface="Monotype Sorts" charset="2"/>
                <a:buNone/>
              </a:pPr>
              <a:r>
                <a:rPr lang="pl-PL" sz="1800" b="1" kern="0" dirty="0" smtClean="0"/>
                <a:t>FM </a:t>
              </a:r>
              <a:r>
                <a:rPr lang="pl-PL" sz="1800" b="1" kern="0" dirty="0" err="1" smtClean="0"/>
                <a:t>noise</a:t>
              </a:r>
              <a:r>
                <a:rPr lang="pl-PL" sz="1800" b="1" kern="0" dirty="0" smtClean="0"/>
                <a:t> </a:t>
              </a:r>
              <a:r>
                <a:rPr lang="pl-PL" sz="1800" b="1" kern="0" dirty="0" err="1" smtClean="0"/>
                <a:t>characteristic</a:t>
              </a:r>
              <a:endParaRPr lang="pl-PL" sz="1800" b="1" kern="0" dirty="0" smtClean="0"/>
            </a:p>
          </p:txBody>
        </p:sp>
        <p:graphicFrame>
          <p:nvGraphicFramePr>
            <p:cNvPr id="33" name="Obiekt 3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97279692"/>
                </p:ext>
              </p:extLst>
            </p:nvPr>
          </p:nvGraphicFramePr>
          <p:xfrm>
            <a:off x="4304981" y="3665538"/>
            <a:ext cx="3232787" cy="7687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396" name="Równanie" r:id="rId11" imgW="1917360" imgH="457200" progId="Equation.3">
                    <p:embed/>
                  </p:oleObj>
                </mc:Choice>
                <mc:Fallback>
                  <p:oleObj name="Równanie" r:id="rId11" imgW="1917360" imgH="4572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4304981" y="3665538"/>
                          <a:ext cx="3232787" cy="768765"/>
                        </a:xfrm>
                        <a:prstGeom prst="rect">
                          <a:avLst/>
                        </a:prstGeom>
                        <a:solidFill>
                          <a:srgbClr val="7030A0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4" name="Object 7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37257354"/>
                </p:ext>
              </p:extLst>
            </p:nvPr>
          </p:nvGraphicFramePr>
          <p:xfrm>
            <a:off x="1127125" y="4740275"/>
            <a:ext cx="3543300" cy="10953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397" name="Równanie" r:id="rId13" imgW="2057400" imgH="634680" progId="Equation.3">
                    <p:embed/>
                  </p:oleObj>
                </mc:Choice>
                <mc:Fallback>
                  <p:oleObj name="Równanie" r:id="rId13" imgW="2057400" imgH="634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27125" y="4740275"/>
                          <a:ext cx="3543300" cy="1095375"/>
                        </a:xfrm>
                        <a:prstGeom prst="rect">
                          <a:avLst/>
                        </a:prstGeom>
                        <a:solidFill>
                          <a:srgbClr val="CC66FF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143000" y="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l-PL" sz="4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FM </a:t>
            </a:r>
            <a:r>
              <a:rPr lang="pl-PL" sz="4400" b="1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Noise</a:t>
            </a:r>
            <a:r>
              <a:rPr lang="pl-PL" sz="4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pl-PL" sz="4400" b="1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Characteristic</a:t>
            </a:r>
            <a:endParaRPr lang="pl-PL" sz="4400" b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3286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29956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3271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0" y="2447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0" y="2876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pl-PL"/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0" y="3654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0" y="3962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pl-PL"/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0" y="2952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0" y="2933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7" name="Rectangle 17"/>
          <p:cNvSpPr>
            <a:spLocks noChangeArrowheads="1"/>
          </p:cNvSpPr>
          <p:nvPr/>
        </p:nvSpPr>
        <p:spPr bwMode="auto">
          <a:xfrm>
            <a:off x="-423863" y="2573338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8" name="Rectangle 18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9" name="Rectangle 19"/>
          <p:cNvSpPr>
            <a:spLocks noChangeArrowheads="1"/>
          </p:cNvSpPr>
          <p:nvPr/>
        </p:nvSpPr>
        <p:spPr bwMode="auto">
          <a:xfrm>
            <a:off x="0" y="2619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20" name="Rectangle 20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21" name="Rectangle 21"/>
          <p:cNvSpPr>
            <a:spLocks noChangeArrowheads="1"/>
          </p:cNvSpPr>
          <p:nvPr/>
        </p:nvSpPr>
        <p:spPr bwMode="auto">
          <a:xfrm>
            <a:off x="0" y="3105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22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2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24" name="Rectangle 24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25" name="Rectangle 26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26" name="Rectangle 27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27" name="Rectangle 28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28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29" name="Rectangle 57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99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grpSp>
        <p:nvGrpSpPr>
          <p:cNvPr id="120" name="Grupa 119"/>
          <p:cNvGrpSpPr/>
          <p:nvPr/>
        </p:nvGrpSpPr>
        <p:grpSpPr>
          <a:xfrm>
            <a:off x="1020738" y="598993"/>
            <a:ext cx="4389867" cy="3292401"/>
            <a:chOff x="1238249" y="928687"/>
            <a:chExt cx="4389867" cy="3292401"/>
          </a:xfrm>
        </p:grpSpPr>
        <p:pic>
          <p:nvPicPr>
            <p:cNvPr id="121" name="Obraz 12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38249" y="928687"/>
              <a:ext cx="4389867" cy="3292401"/>
            </a:xfrm>
            <a:prstGeom prst="rect">
              <a:avLst/>
            </a:prstGeom>
          </p:spPr>
        </p:pic>
        <p:graphicFrame>
          <p:nvGraphicFramePr>
            <p:cNvPr id="122" name="Object 8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42905991"/>
                </p:ext>
              </p:extLst>
            </p:nvPr>
          </p:nvGraphicFramePr>
          <p:xfrm>
            <a:off x="4427984" y="3496364"/>
            <a:ext cx="784225" cy="384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8975" name="Równanie" r:id="rId4" imgW="419040" imgH="203040" progId="Equation.3">
                    <p:embed/>
                  </p:oleObj>
                </mc:Choice>
                <mc:Fallback>
                  <p:oleObj name="Równanie" r:id="rId4" imgW="41904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27984" y="3496364"/>
                          <a:ext cx="784225" cy="3841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3" name="Object 8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61133914"/>
                </p:ext>
              </p:extLst>
            </p:nvPr>
          </p:nvGraphicFramePr>
          <p:xfrm>
            <a:off x="1835696" y="1268760"/>
            <a:ext cx="925512" cy="4333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8976" name="Equation" r:id="rId6" imgW="495000" imgH="228600" progId="Equation.3">
                    <p:embed/>
                  </p:oleObj>
                </mc:Choice>
                <mc:Fallback>
                  <p:oleObj name="Equation" r:id="rId6" imgW="4950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35696" y="1268760"/>
                          <a:ext cx="925512" cy="4333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4" name="Object 8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32947665"/>
                </p:ext>
              </p:extLst>
            </p:nvPr>
          </p:nvGraphicFramePr>
          <p:xfrm>
            <a:off x="1979712" y="2390620"/>
            <a:ext cx="481811" cy="233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8977" name="Equation" r:id="rId8" imgW="342720" imgH="164880" progId="Equation.3">
                    <p:embed/>
                  </p:oleObj>
                </mc:Choice>
                <mc:Fallback>
                  <p:oleObj name="Equation" r:id="rId8" imgW="34272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79712" y="2390620"/>
                          <a:ext cx="481811" cy="233750"/>
                        </a:xfrm>
                        <a:prstGeom prst="rect">
                          <a:avLst/>
                        </a:prstGeom>
                        <a:noFill/>
                        <a:ln>
                          <a:solidFill>
                            <a:srgbClr val="006600"/>
                          </a:solidFill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5" name="Object 8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90957529"/>
                </p:ext>
              </p:extLst>
            </p:nvPr>
          </p:nvGraphicFramePr>
          <p:xfrm>
            <a:off x="4513262" y="2157258"/>
            <a:ext cx="515938" cy="2333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8978" name="Equation" r:id="rId10" imgW="368280" imgH="164880" progId="Equation.3">
                    <p:embed/>
                  </p:oleObj>
                </mc:Choice>
                <mc:Fallback>
                  <p:oleObj name="Equation" r:id="rId10" imgW="368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13262" y="2157258"/>
                          <a:ext cx="515938" cy="233362"/>
                        </a:xfrm>
                        <a:prstGeom prst="rect">
                          <a:avLst/>
                        </a:prstGeom>
                        <a:noFill/>
                        <a:ln>
                          <a:solidFill>
                            <a:srgbClr val="0070C0"/>
                          </a:solidFill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6" name="Object 8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69959687"/>
                </p:ext>
              </p:extLst>
            </p:nvPr>
          </p:nvGraphicFramePr>
          <p:xfrm>
            <a:off x="2971455" y="1898839"/>
            <a:ext cx="515938" cy="2333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8979" name="Equation" r:id="rId12" imgW="368280" imgH="164880" progId="Equation.3">
                    <p:embed/>
                  </p:oleObj>
                </mc:Choice>
                <mc:Fallback>
                  <p:oleObj name="Equation" r:id="rId12" imgW="368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71455" y="1898839"/>
                          <a:ext cx="515938" cy="233362"/>
                        </a:xfrm>
                        <a:prstGeom prst="rect">
                          <a:avLst/>
                        </a:prstGeom>
                        <a:noFill/>
                        <a:ln>
                          <a:solidFill>
                            <a:srgbClr val="FF0000"/>
                          </a:solidFill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7" name="Object 8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4566105"/>
                </p:ext>
              </p:extLst>
            </p:nvPr>
          </p:nvGraphicFramePr>
          <p:xfrm>
            <a:off x="3945424" y="1283310"/>
            <a:ext cx="498475" cy="2524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8980" name="Equation" r:id="rId14" imgW="355320" imgH="177480" progId="Equation.3">
                    <p:embed/>
                  </p:oleObj>
                </mc:Choice>
                <mc:Fallback>
                  <p:oleObj name="Equation" r:id="rId14" imgW="35532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45424" y="1283310"/>
                          <a:ext cx="498475" cy="252412"/>
                        </a:xfrm>
                        <a:prstGeom prst="rect">
                          <a:avLst/>
                        </a:prstGeom>
                        <a:noFill/>
                        <a:ln>
                          <a:solidFill>
                            <a:srgbClr val="7030A0"/>
                          </a:solidFill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28" name="Object 7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4540090"/>
              </p:ext>
            </p:extLst>
          </p:nvPr>
        </p:nvGraphicFramePr>
        <p:xfrm>
          <a:off x="5192713" y="842464"/>
          <a:ext cx="3635375" cy="1560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981" name="Equation" r:id="rId16" imgW="1955520" imgH="838080" progId="Equation.3">
                  <p:embed/>
                </p:oleObj>
              </mc:Choice>
              <mc:Fallback>
                <p:oleObj name="Equation" r:id="rId16" imgW="1955520" imgH="838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2713" y="842464"/>
                        <a:ext cx="3635375" cy="1560513"/>
                      </a:xfrm>
                      <a:prstGeom prst="rect">
                        <a:avLst/>
                      </a:prstGeom>
                      <a:solidFill>
                        <a:srgbClr val="006600">
                          <a:alpha val="25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1" name="Grupa 30"/>
          <p:cNvGrpSpPr/>
          <p:nvPr/>
        </p:nvGrpSpPr>
        <p:grpSpPr>
          <a:xfrm>
            <a:off x="1586970" y="1270223"/>
            <a:ext cx="3953836" cy="5049495"/>
            <a:chOff x="1586970" y="1270223"/>
            <a:chExt cx="3953836" cy="5049495"/>
          </a:xfrm>
        </p:grpSpPr>
        <p:sp>
          <p:nvSpPr>
            <p:cNvPr id="119" name="Prostokąt 118"/>
            <p:cNvSpPr/>
            <p:nvPr/>
          </p:nvSpPr>
          <p:spPr>
            <a:xfrm>
              <a:off x="1586970" y="5550277"/>
              <a:ext cx="3953836" cy="769441"/>
            </a:xfrm>
            <a:prstGeom prst="rect">
              <a:avLst/>
            </a:prstGeom>
            <a:solidFill>
              <a:srgbClr val="CCFFFF"/>
            </a:solidFill>
          </p:spPr>
          <p:txBody>
            <a:bodyPr wrap="square">
              <a:spAutoFit/>
            </a:bodyPr>
            <a:lstStyle/>
            <a:p>
              <a:r>
                <a:rPr lang="pl-PL" sz="2200" b="1" dirty="0" smtClean="0"/>
                <a:t>The SNR – </a:t>
              </a:r>
              <a:r>
                <a:rPr lang="pl-PL" sz="2200" b="1" dirty="0" err="1" smtClean="0"/>
                <a:t>bandwidth</a:t>
              </a:r>
              <a:r>
                <a:rPr lang="pl-PL" sz="2200" b="1" dirty="0" smtClean="0"/>
                <a:t> </a:t>
              </a:r>
              <a:r>
                <a:rPr lang="pl-PL" sz="2200" b="1" dirty="0" err="1" smtClean="0"/>
                <a:t>tradeoff</a:t>
              </a:r>
              <a:r>
                <a:rPr lang="pl-PL" sz="2200" b="1" dirty="0"/>
                <a:t/>
              </a:r>
              <a:br>
                <a:rPr lang="pl-PL" sz="2200" b="1" dirty="0"/>
              </a:br>
              <a:r>
                <a:rPr lang="pl-PL" sz="2200" b="1" dirty="0" err="1" smtClean="0"/>
                <a:t>is</a:t>
              </a:r>
              <a:r>
                <a:rPr lang="pl-PL" sz="2200" b="1" dirty="0" smtClean="0"/>
                <a:t> limited by a </a:t>
              </a:r>
              <a:r>
                <a:rPr lang="pl-PL" sz="2200" b="1" dirty="0" err="1" smtClean="0">
                  <a:solidFill>
                    <a:srgbClr val="FF0000"/>
                  </a:solidFill>
                </a:rPr>
                <a:t>threshold</a:t>
              </a:r>
              <a:r>
                <a:rPr lang="pl-PL" sz="2200" b="1" dirty="0" smtClean="0">
                  <a:solidFill>
                    <a:srgbClr val="FF0000"/>
                  </a:solidFill>
                </a:rPr>
                <a:t> </a:t>
              </a:r>
              <a:r>
                <a:rPr lang="pl-PL" sz="2200" b="1" dirty="0" err="1" smtClean="0">
                  <a:solidFill>
                    <a:srgbClr val="FF0000"/>
                  </a:solidFill>
                </a:rPr>
                <a:t>effect</a:t>
              </a:r>
              <a:r>
                <a:rPr lang="pl-PL" sz="2200" b="1" dirty="0" smtClean="0"/>
                <a:t>.</a:t>
              </a:r>
              <a:endParaRPr lang="pl-PL" sz="2200" b="1" dirty="0"/>
            </a:p>
          </p:txBody>
        </p:sp>
        <p:cxnSp>
          <p:nvCxnSpPr>
            <p:cNvPr id="131" name="Łącznik prosty 130"/>
            <p:cNvCxnSpPr/>
            <p:nvPr/>
          </p:nvCxnSpPr>
          <p:spPr bwMode="auto">
            <a:xfrm>
              <a:off x="3563888" y="1270223"/>
              <a:ext cx="0" cy="4247009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0" name="Grupa 29"/>
          <p:cNvGrpSpPr/>
          <p:nvPr/>
        </p:nvGrpSpPr>
        <p:grpSpPr>
          <a:xfrm>
            <a:off x="3851920" y="1270223"/>
            <a:ext cx="5153371" cy="3981384"/>
            <a:chOff x="3851920" y="1270223"/>
            <a:chExt cx="5153371" cy="3981384"/>
          </a:xfrm>
        </p:grpSpPr>
        <p:sp>
          <p:nvSpPr>
            <p:cNvPr id="114" name="Text Box 171"/>
            <p:cNvSpPr txBox="1">
              <a:spLocks noChangeArrowheads="1"/>
            </p:cNvSpPr>
            <p:nvPr/>
          </p:nvSpPr>
          <p:spPr bwMode="auto">
            <a:xfrm>
              <a:off x="4269116" y="4143611"/>
              <a:ext cx="4736175" cy="1107996"/>
            </a:xfrm>
            <a:prstGeom prst="rect">
              <a:avLst/>
            </a:prstGeom>
            <a:solidFill>
              <a:srgbClr val="FFCC00">
                <a:alpha val="5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2200" b="1" dirty="0" err="1" smtClean="0"/>
                <a:t>Extending</a:t>
              </a:r>
              <a:r>
                <a:rPr lang="pl-PL" sz="2200" b="1" dirty="0" smtClean="0"/>
                <a:t> the FM </a:t>
              </a:r>
              <a:r>
                <a:rPr lang="pl-PL" sz="2200" b="1" dirty="0" err="1" smtClean="0"/>
                <a:t>bandwidth</a:t>
              </a:r>
              <a:r>
                <a:rPr lang="pl-PL" sz="2200" b="1" dirty="0" smtClean="0"/>
                <a:t> </a:t>
              </a:r>
              <a:r>
                <a:rPr lang="pl-PL" sz="2200" b="1" dirty="0" err="1" smtClean="0"/>
                <a:t>results</a:t>
              </a:r>
              <a:r>
                <a:rPr lang="pl-PL" sz="2200" b="1" dirty="0"/>
                <a:t/>
              </a:r>
              <a:br>
                <a:rPr lang="pl-PL" sz="2200" b="1" dirty="0"/>
              </a:br>
              <a:r>
                <a:rPr lang="pl-PL" sz="2200" b="1" dirty="0" smtClean="0"/>
                <a:t>in a </a:t>
              </a:r>
              <a:r>
                <a:rPr lang="pl-PL" sz="2200" b="1" dirty="0" err="1" smtClean="0"/>
                <a:t>higher</a:t>
              </a:r>
              <a:r>
                <a:rPr lang="pl-PL" sz="2200" b="1" dirty="0" smtClean="0"/>
                <a:t> </a:t>
              </a:r>
              <a:r>
                <a:rPr lang="pl-PL" sz="2200" b="1" dirty="0" err="1" smtClean="0"/>
                <a:t>output</a:t>
              </a:r>
              <a:r>
                <a:rPr lang="pl-PL" sz="2200" b="1" dirty="0" smtClean="0"/>
                <a:t> </a:t>
              </a:r>
              <a:r>
                <a:rPr lang="pl-PL" sz="2200" b="1" i="1" dirty="0" smtClean="0"/>
                <a:t>SNR</a:t>
              </a:r>
              <a:br>
                <a:rPr lang="pl-PL" sz="2200" b="1" i="1" dirty="0" smtClean="0"/>
              </a:br>
              <a:r>
                <a:rPr lang="pl-PL" sz="2200" b="1" dirty="0" smtClean="0"/>
                <a:t>(</a:t>
              </a:r>
              <a:r>
                <a:rPr lang="pl-PL" sz="2200" b="1" i="1" dirty="0" smtClean="0">
                  <a:solidFill>
                    <a:srgbClr val="FF0000"/>
                  </a:solidFill>
                </a:rPr>
                <a:t>SNR </a:t>
              </a:r>
              <a:r>
                <a:rPr lang="pl-PL" sz="2200" b="1" dirty="0" smtClean="0">
                  <a:solidFill>
                    <a:srgbClr val="FF0000"/>
                  </a:solidFill>
                </a:rPr>
                <a:t>- </a:t>
              </a:r>
              <a:r>
                <a:rPr lang="pl-PL" sz="2200" b="1" dirty="0" err="1" smtClean="0">
                  <a:solidFill>
                    <a:srgbClr val="FF0000"/>
                  </a:solidFill>
                </a:rPr>
                <a:t>bandwidth</a:t>
              </a:r>
              <a:r>
                <a:rPr lang="pl-PL" sz="2200" b="1" dirty="0" smtClean="0">
                  <a:solidFill>
                    <a:srgbClr val="FF0000"/>
                  </a:solidFill>
                </a:rPr>
                <a:t> </a:t>
              </a:r>
              <a:r>
                <a:rPr lang="pl-PL" sz="2200" b="1" dirty="0" err="1" smtClean="0">
                  <a:solidFill>
                    <a:srgbClr val="FF0000"/>
                  </a:solidFill>
                </a:rPr>
                <a:t>tradeoff</a:t>
              </a:r>
              <a:r>
                <a:rPr lang="pl-PL" sz="2200" b="1" dirty="0" smtClean="0"/>
                <a:t>).</a:t>
              </a:r>
            </a:p>
          </p:txBody>
        </p:sp>
        <p:grpSp>
          <p:nvGrpSpPr>
            <p:cNvPr id="132" name="Grupa 131"/>
            <p:cNvGrpSpPr/>
            <p:nvPr/>
          </p:nvGrpSpPr>
          <p:grpSpPr>
            <a:xfrm>
              <a:off x="3851920" y="1270223"/>
              <a:ext cx="374468" cy="3386366"/>
              <a:chOff x="3851920" y="1270223"/>
              <a:chExt cx="374468" cy="3386366"/>
            </a:xfrm>
          </p:grpSpPr>
          <p:cxnSp>
            <p:nvCxnSpPr>
              <p:cNvPr id="134" name="Łącznik prosty 133"/>
              <p:cNvCxnSpPr/>
              <p:nvPr/>
            </p:nvCxnSpPr>
            <p:spPr bwMode="auto">
              <a:xfrm>
                <a:off x="3851920" y="1270223"/>
                <a:ext cx="0" cy="3386366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5" name="Łącznik prosty 134"/>
              <p:cNvCxnSpPr/>
              <p:nvPr/>
            </p:nvCxnSpPr>
            <p:spPr bwMode="auto">
              <a:xfrm>
                <a:off x="3851920" y="4656589"/>
                <a:ext cx="374468" cy="0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graphicFrame>
        <p:nvGraphicFramePr>
          <p:cNvPr id="136" name="Obiekt 1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4297529"/>
              </p:ext>
            </p:extLst>
          </p:nvPr>
        </p:nvGraphicFramePr>
        <p:xfrm>
          <a:off x="5192713" y="2589296"/>
          <a:ext cx="3509962" cy="947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982" name="Equation" r:id="rId18" imgW="1600200" imgH="431640" progId="Equation.3">
                  <p:embed/>
                </p:oleObj>
              </mc:Choice>
              <mc:Fallback>
                <p:oleObj name="Equation" r:id="rId18" imgW="160020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5192713" y="2589296"/>
                        <a:ext cx="3509962" cy="947738"/>
                      </a:xfrm>
                      <a:prstGeom prst="rect">
                        <a:avLst/>
                      </a:prstGeom>
                      <a:solidFill>
                        <a:srgbClr val="FF0000">
                          <a:alpha val="25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3" name="Symbol zastępczy numeru slajdu 1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26</a:t>
            </a:fld>
            <a:endParaRPr lang="pl-PL"/>
          </a:p>
        </p:txBody>
      </p:sp>
      <p:graphicFrame>
        <p:nvGraphicFramePr>
          <p:cNvPr id="4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1871363"/>
              </p:ext>
            </p:extLst>
          </p:nvPr>
        </p:nvGraphicFramePr>
        <p:xfrm>
          <a:off x="179705" y="3213100"/>
          <a:ext cx="3256308" cy="9305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983" name="Equation" r:id="rId20" imgW="2438280" imgH="711000" progId="Equation.3">
                  <p:embed/>
                </p:oleObj>
              </mc:Choice>
              <mc:Fallback>
                <p:oleObj name="Equation" r:id="rId20" imgW="2438280" imgH="71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705" y="3213100"/>
                        <a:ext cx="3256308" cy="930549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2540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0" y="3286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0" y="29956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0" y="3271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0" y="2447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4" name="Rectangle 12"/>
          <p:cNvSpPr>
            <a:spLocks noChangeArrowheads="1"/>
          </p:cNvSpPr>
          <p:nvPr/>
        </p:nvSpPr>
        <p:spPr bwMode="auto">
          <a:xfrm>
            <a:off x="0" y="2876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pl-PL"/>
          </a:p>
        </p:txBody>
      </p:sp>
      <p:sp>
        <p:nvSpPr>
          <p:cNvPr id="13325" name="Rectangle 13"/>
          <p:cNvSpPr>
            <a:spLocks noChangeArrowheads="1"/>
          </p:cNvSpPr>
          <p:nvPr/>
        </p:nvSpPr>
        <p:spPr bwMode="auto">
          <a:xfrm>
            <a:off x="0" y="3654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6" name="Rectangle 15"/>
          <p:cNvSpPr>
            <a:spLocks noChangeArrowheads="1"/>
          </p:cNvSpPr>
          <p:nvPr/>
        </p:nvSpPr>
        <p:spPr bwMode="auto">
          <a:xfrm>
            <a:off x="0" y="2952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7" name="Rectangle 16"/>
          <p:cNvSpPr>
            <a:spLocks noChangeArrowheads="1"/>
          </p:cNvSpPr>
          <p:nvPr/>
        </p:nvSpPr>
        <p:spPr bwMode="auto">
          <a:xfrm>
            <a:off x="0" y="2933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8" name="Rectangle 17"/>
          <p:cNvSpPr>
            <a:spLocks noChangeArrowheads="1"/>
          </p:cNvSpPr>
          <p:nvPr/>
        </p:nvSpPr>
        <p:spPr bwMode="auto">
          <a:xfrm>
            <a:off x="-423863" y="2573338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9" name="Rectangle 18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30" name="Rectangle 19"/>
          <p:cNvSpPr>
            <a:spLocks noChangeArrowheads="1"/>
          </p:cNvSpPr>
          <p:nvPr/>
        </p:nvSpPr>
        <p:spPr bwMode="auto">
          <a:xfrm>
            <a:off x="0" y="2619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31" name="Rectangle 20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32" name="Rectangle 21"/>
          <p:cNvSpPr>
            <a:spLocks noChangeArrowheads="1"/>
          </p:cNvSpPr>
          <p:nvPr/>
        </p:nvSpPr>
        <p:spPr bwMode="auto">
          <a:xfrm>
            <a:off x="0" y="3105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33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34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35" name="Rectangle 24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36" name="Rectangle 26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37" name="Rectangle 27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38" name="Rectangle 28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39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40" name="Rectangle 57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41" name="Rectangle 60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graphicFrame>
        <p:nvGraphicFramePr>
          <p:cNvPr id="13314" name="Object 59"/>
          <p:cNvGraphicFramePr>
            <a:graphicFrameLocks noChangeAspect="1"/>
          </p:cNvGraphicFramePr>
          <p:nvPr/>
        </p:nvGraphicFramePr>
        <p:xfrm>
          <a:off x="2123728" y="1484784"/>
          <a:ext cx="5694894" cy="1224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118" name="Równanie" r:id="rId4" imgW="2361960" imgH="507960" progId="Equation.3">
                  <p:embed/>
                </p:oleObj>
              </mc:Choice>
              <mc:Fallback>
                <p:oleObj name="Równanie" r:id="rId4" imgW="2361960" imgH="507960" progId="Equation.3">
                  <p:embed/>
                  <p:pic>
                    <p:nvPicPr>
                      <p:cNvPr id="0" name="Object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1484784"/>
                        <a:ext cx="5694894" cy="1224136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42" name="Rectangle 65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43" name="Rectangle 67"/>
          <p:cNvSpPr>
            <a:spLocks noGrp="1" noChangeArrowheads="1"/>
          </p:cNvSpPr>
          <p:nvPr>
            <p:ph type="title"/>
          </p:nvPr>
        </p:nvSpPr>
        <p:spPr>
          <a:xfrm>
            <a:off x="1150938" y="0"/>
            <a:ext cx="7772400" cy="1143000"/>
          </a:xfrm>
          <a:noFill/>
        </p:spPr>
        <p:txBody>
          <a:bodyPr/>
          <a:lstStyle/>
          <a:p>
            <a:pPr algn="ctr"/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FM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Threshold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Effect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/>
            </a:r>
            <a:b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</a:b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(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phasor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explanation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)</a:t>
            </a:r>
          </a:p>
        </p:txBody>
      </p:sp>
      <p:grpSp>
        <p:nvGrpSpPr>
          <p:cNvPr id="2" name="Group 81"/>
          <p:cNvGrpSpPr>
            <a:grpSpLocks/>
          </p:cNvGrpSpPr>
          <p:nvPr/>
        </p:nvGrpSpPr>
        <p:grpSpPr bwMode="auto">
          <a:xfrm>
            <a:off x="1143000" y="3810000"/>
            <a:ext cx="7696200" cy="1952625"/>
            <a:chOff x="816" y="1200"/>
            <a:chExt cx="4848" cy="1230"/>
          </a:xfrm>
        </p:grpSpPr>
        <p:sp>
          <p:nvSpPr>
            <p:cNvPr id="13346" name="Text Box 70"/>
            <p:cNvSpPr txBox="1">
              <a:spLocks noChangeArrowheads="1"/>
            </p:cNvSpPr>
            <p:nvPr/>
          </p:nvSpPr>
          <p:spPr bwMode="auto">
            <a:xfrm>
              <a:off x="1779" y="1278"/>
              <a:ext cx="1200" cy="407"/>
            </a:xfrm>
            <a:prstGeom prst="rect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sz="1800" b="0" dirty="0" smtClean="0">
                  <a:latin typeface="Verdana" pitchFamily="34" charset="0"/>
                </a:rPr>
                <a:t>PHASE ANGLE</a:t>
              </a:r>
              <a:r>
                <a:rPr lang="pl-PL" sz="1800" b="0" dirty="0">
                  <a:latin typeface="Verdana" pitchFamily="34" charset="0"/>
                </a:rPr>
                <a:t/>
              </a:r>
              <a:br>
                <a:rPr lang="pl-PL" sz="1800" b="0" dirty="0">
                  <a:latin typeface="Verdana" pitchFamily="34" charset="0"/>
                </a:rPr>
              </a:br>
              <a:r>
                <a:rPr lang="pl-PL" sz="1800" b="0" dirty="0">
                  <a:latin typeface="Verdana" pitchFamily="34" charset="0"/>
                </a:rPr>
                <a:t>DETECTOR</a:t>
              </a:r>
            </a:p>
          </p:txBody>
        </p:sp>
        <p:sp>
          <p:nvSpPr>
            <p:cNvPr id="13347" name="Line 72"/>
            <p:cNvSpPr>
              <a:spLocks noChangeShapeType="1"/>
            </p:cNvSpPr>
            <p:nvPr/>
          </p:nvSpPr>
          <p:spPr bwMode="auto">
            <a:xfrm>
              <a:off x="816" y="1488"/>
              <a:ext cx="96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348" name="Line 73"/>
            <p:cNvSpPr>
              <a:spLocks noChangeShapeType="1"/>
            </p:cNvSpPr>
            <p:nvPr/>
          </p:nvSpPr>
          <p:spPr bwMode="auto">
            <a:xfrm>
              <a:off x="2976" y="1488"/>
              <a:ext cx="96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349" name="Text Box 75"/>
            <p:cNvSpPr txBox="1">
              <a:spLocks noChangeArrowheads="1"/>
            </p:cNvSpPr>
            <p:nvPr/>
          </p:nvSpPr>
          <p:spPr bwMode="auto">
            <a:xfrm>
              <a:off x="3936" y="1200"/>
              <a:ext cx="1200" cy="538"/>
            </a:xfrm>
            <a:prstGeom prst="rect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b="0" dirty="0">
                  <a:latin typeface="Verdana" pitchFamily="34" charset="0"/>
                </a:rPr>
                <a:t>DIFFERENTIATOR</a:t>
              </a:r>
            </a:p>
          </p:txBody>
        </p:sp>
        <p:sp>
          <p:nvSpPr>
            <p:cNvPr id="13350" name="Line 76"/>
            <p:cNvSpPr>
              <a:spLocks noChangeShapeType="1"/>
            </p:cNvSpPr>
            <p:nvPr/>
          </p:nvSpPr>
          <p:spPr bwMode="auto">
            <a:xfrm>
              <a:off x="5136" y="1488"/>
              <a:ext cx="52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351" name="AutoShape 79"/>
            <p:cNvSpPr>
              <a:spLocks/>
            </p:cNvSpPr>
            <p:nvPr/>
          </p:nvSpPr>
          <p:spPr bwMode="auto">
            <a:xfrm rot="-5400000">
              <a:off x="3336" y="168"/>
              <a:ext cx="192" cy="3600"/>
            </a:xfrm>
            <a:prstGeom prst="leftBrace">
              <a:avLst>
                <a:gd name="adj1" fmla="val 156250"/>
                <a:gd name="adj2" fmla="val 50000"/>
              </a:avLst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352" name="Text Box 80"/>
            <p:cNvSpPr txBox="1">
              <a:spLocks noChangeArrowheads="1"/>
            </p:cNvSpPr>
            <p:nvPr/>
          </p:nvSpPr>
          <p:spPr bwMode="auto">
            <a:xfrm>
              <a:off x="2704" y="2139"/>
              <a:ext cx="160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dirty="0" err="1">
                  <a:solidFill>
                    <a:srgbClr val="008000"/>
                  </a:solidFill>
                </a:rPr>
                <a:t>Frequency</a:t>
              </a:r>
              <a:r>
                <a:rPr lang="pl-PL" dirty="0">
                  <a:solidFill>
                    <a:srgbClr val="008000"/>
                  </a:solidFill>
                </a:rPr>
                <a:t> </a:t>
              </a:r>
              <a:r>
                <a:rPr lang="pl-PL" dirty="0" err="1" smtClean="0">
                  <a:solidFill>
                    <a:srgbClr val="008000"/>
                  </a:solidFill>
                </a:rPr>
                <a:t>detector</a:t>
              </a:r>
              <a:endParaRPr lang="pl-PL" dirty="0">
                <a:solidFill>
                  <a:srgbClr val="008000"/>
                </a:solidFill>
              </a:endParaRPr>
            </a:p>
          </p:txBody>
        </p:sp>
      </p:grpSp>
      <p:sp>
        <p:nvSpPr>
          <p:cNvPr id="41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4EFD65-A3A0-4C08-A176-6EA33D0921BA}" type="slidenum">
              <a:rPr lang="pl-PL" smtClean="0"/>
              <a:pPr>
                <a:defRPr/>
              </a:pPr>
              <a:t>27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Object 76"/>
          <p:cNvGraphicFramePr>
            <a:graphicFrameLocks noChangeAspect="1"/>
          </p:cNvGraphicFramePr>
          <p:nvPr/>
        </p:nvGraphicFramePr>
        <p:xfrm>
          <a:off x="3868738" y="2744788"/>
          <a:ext cx="373062" cy="449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018" name="Równanie" r:id="rId3" imgW="190440" imgH="228600" progId="Equation.3">
                  <p:embed/>
                </p:oleObj>
              </mc:Choice>
              <mc:Fallback>
                <p:oleObj name="Równanie" r:id="rId3" imgW="190440" imgH="228600" progId="Equation.3">
                  <p:embed/>
                  <p:pic>
                    <p:nvPicPr>
                      <p:cNvPr id="0" name="Object 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68738" y="2744788"/>
                        <a:ext cx="373062" cy="449262"/>
                      </a:xfrm>
                      <a:prstGeom prst="rect">
                        <a:avLst/>
                      </a:prstGeom>
                      <a:solidFill>
                        <a:srgbClr val="F0EFD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39" name="Object 63"/>
          <p:cNvGraphicFramePr>
            <a:graphicFrameLocks noGrp="1" noChangeAspect="1"/>
          </p:cNvGraphicFramePr>
          <p:nvPr>
            <p:ph sz="half" idx="1"/>
          </p:nvPr>
        </p:nvGraphicFramePr>
        <p:xfrm>
          <a:off x="2538413" y="4686300"/>
          <a:ext cx="584200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019" name="Równanie" r:id="rId5" imgW="317160" imgH="203040" progId="Equation.3">
                  <p:embed/>
                </p:oleObj>
              </mc:Choice>
              <mc:Fallback>
                <p:oleObj name="Równanie" r:id="rId5" imgW="317160" imgH="203040" progId="Equation.3">
                  <p:embed/>
                  <p:pic>
                    <p:nvPicPr>
                      <p:cNvPr id="0" name="Object 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38413" y="4686300"/>
                        <a:ext cx="584200" cy="374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6" name="Rectangle 3"/>
          <p:cNvSpPr>
            <a:spLocks noChangeArrowheads="1"/>
          </p:cNvSpPr>
          <p:nvPr/>
        </p:nvSpPr>
        <p:spPr bwMode="auto">
          <a:xfrm>
            <a:off x="0" y="3286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47" name="Rectangle 4"/>
          <p:cNvSpPr>
            <a:spLocks noChangeArrowheads="1"/>
          </p:cNvSpPr>
          <p:nvPr/>
        </p:nvSpPr>
        <p:spPr bwMode="auto">
          <a:xfrm>
            <a:off x="0" y="29956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48" name="Rectangle 5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4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50" name="Rectangle 7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51" name="Rectangle 8"/>
          <p:cNvSpPr>
            <a:spLocks noChangeArrowheads="1"/>
          </p:cNvSpPr>
          <p:nvPr/>
        </p:nvSpPr>
        <p:spPr bwMode="auto">
          <a:xfrm>
            <a:off x="0" y="3271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52" name="Rectangle 9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53" name="Rectangle 10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54" name="Rectangle 11"/>
          <p:cNvSpPr>
            <a:spLocks noChangeArrowheads="1"/>
          </p:cNvSpPr>
          <p:nvPr/>
        </p:nvSpPr>
        <p:spPr bwMode="auto">
          <a:xfrm>
            <a:off x="0" y="2447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55" name="Rectangle 12"/>
          <p:cNvSpPr>
            <a:spLocks noChangeArrowheads="1"/>
          </p:cNvSpPr>
          <p:nvPr/>
        </p:nvSpPr>
        <p:spPr bwMode="auto">
          <a:xfrm>
            <a:off x="4992688" y="368458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pl-PL"/>
          </a:p>
        </p:txBody>
      </p:sp>
      <p:sp>
        <p:nvSpPr>
          <p:cNvPr id="14356" name="Rectangle 13"/>
          <p:cNvSpPr>
            <a:spLocks noChangeArrowheads="1"/>
          </p:cNvSpPr>
          <p:nvPr/>
        </p:nvSpPr>
        <p:spPr bwMode="auto">
          <a:xfrm>
            <a:off x="0" y="3654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57" name="Rectangle 15"/>
          <p:cNvSpPr>
            <a:spLocks noChangeArrowheads="1"/>
          </p:cNvSpPr>
          <p:nvPr/>
        </p:nvSpPr>
        <p:spPr bwMode="auto">
          <a:xfrm>
            <a:off x="0" y="2952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58" name="Rectangle 16"/>
          <p:cNvSpPr>
            <a:spLocks noChangeArrowheads="1"/>
          </p:cNvSpPr>
          <p:nvPr/>
        </p:nvSpPr>
        <p:spPr bwMode="auto">
          <a:xfrm>
            <a:off x="0" y="2933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59" name="Rectangle 17"/>
          <p:cNvSpPr>
            <a:spLocks noChangeArrowheads="1"/>
          </p:cNvSpPr>
          <p:nvPr/>
        </p:nvSpPr>
        <p:spPr bwMode="auto">
          <a:xfrm>
            <a:off x="-423863" y="2573338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60" name="Rectangle 18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61" name="Rectangle 20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62" name="Rectangle 21"/>
          <p:cNvSpPr>
            <a:spLocks noChangeArrowheads="1"/>
          </p:cNvSpPr>
          <p:nvPr/>
        </p:nvSpPr>
        <p:spPr bwMode="auto">
          <a:xfrm flipV="1">
            <a:off x="0" y="306228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pl-PL"/>
          </a:p>
        </p:txBody>
      </p:sp>
      <p:sp>
        <p:nvSpPr>
          <p:cNvPr id="14363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64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65" name="Rectangle 24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66" name="Rectangle 2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67" name="Rectangle 26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68" name="Rectangle 27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69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70" name="Rectangle 29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71" name="Rectangle 30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72" name="Rectangle 33"/>
          <p:cNvSpPr>
            <a:spLocks noChangeArrowheads="1"/>
          </p:cNvSpPr>
          <p:nvPr/>
        </p:nvSpPr>
        <p:spPr bwMode="auto">
          <a:xfrm>
            <a:off x="4138613" y="332581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pl-PL"/>
          </a:p>
        </p:txBody>
      </p:sp>
      <p:sp>
        <p:nvSpPr>
          <p:cNvPr id="14373" name="Line 35"/>
          <p:cNvSpPr>
            <a:spLocks noChangeShapeType="1"/>
          </p:cNvSpPr>
          <p:nvPr/>
        </p:nvSpPr>
        <p:spPr bwMode="auto">
          <a:xfrm flipV="1">
            <a:off x="2416175" y="3195638"/>
            <a:ext cx="0" cy="13493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4374" name="Line 36"/>
          <p:cNvSpPr>
            <a:spLocks noChangeShapeType="1"/>
          </p:cNvSpPr>
          <p:nvPr/>
        </p:nvSpPr>
        <p:spPr bwMode="auto">
          <a:xfrm>
            <a:off x="2439988" y="4314825"/>
            <a:ext cx="45910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4375" name="Freeform 37"/>
          <p:cNvSpPr>
            <a:spLocks/>
          </p:cNvSpPr>
          <p:nvPr/>
        </p:nvSpPr>
        <p:spPr bwMode="auto">
          <a:xfrm>
            <a:off x="2447925" y="4229100"/>
            <a:ext cx="2976563" cy="146050"/>
          </a:xfrm>
          <a:custGeom>
            <a:avLst/>
            <a:gdLst>
              <a:gd name="T0" fmla="*/ 2147483647 w 1875"/>
              <a:gd name="T1" fmla="*/ 2147483647 h 92"/>
              <a:gd name="T2" fmla="*/ 2147483647 w 1875"/>
              <a:gd name="T3" fmla="*/ 2147483647 h 92"/>
              <a:gd name="T4" fmla="*/ 2147483647 w 1875"/>
              <a:gd name="T5" fmla="*/ 2147483647 h 92"/>
              <a:gd name="T6" fmla="*/ 2147483647 w 1875"/>
              <a:gd name="T7" fmla="*/ 2147483647 h 92"/>
              <a:gd name="T8" fmla="*/ 2147483647 w 1875"/>
              <a:gd name="T9" fmla="*/ 2147483647 h 92"/>
              <a:gd name="T10" fmla="*/ 2147483647 w 1875"/>
              <a:gd name="T11" fmla="*/ 2147483647 h 92"/>
              <a:gd name="T12" fmla="*/ 2147483647 w 1875"/>
              <a:gd name="T13" fmla="*/ 2147483647 h 92"/>
              <a:gd name="T14" fmla="*/ 2147483647 w 1875"/>
              <a:gd name="T15" fmla="*/ 2147483647 h 92"/>
              <a:gd name="T16" fmla="*/ 2147483647 w 1875"/>
              <a:gd name="T17" fmla="*/ 2147483647 h 92"/>
              <a:gd name="T18" fmla="*/ 2147483647 w 1875"/>
              <a:gd name="T19" fmla="*/ 2147483647 h 92"/>
              <a:gd name="T20" fmla="*/ 2147483647 w 1875"/>
              <a:gd name="T21" fmla="*/ 2147483647 h 92"/>
              <a:gd name="T22" fmla="*/ 2147483647 w 1875"/>
              <a:gd name="T23" fmla="*/ 2147483647 h 92"/>
              <a:gd name="T24" fmla="*/ 2147483647 w 1875"/>
              <a:gd name="T25" fmla="*/ 2147483647 h 92"/>
              <a:gd name="T26" fmla="*/ 2147483647 w 1875"/>
              <a:gd name="T27" fmla="*/ 2147483647 h 92"/>
              <a:gd name="T28" fmla="*/ 2147483647 w 1875"/>
              <a:gd name="T29" fmla="*/ 2147483647 h 92"/>
              <a:gd name="T30" fmla="*/ 2147483647 w 1875"/>
              <a:gd name="T31" fmla="*/ 2147483647 h 92"/>
              <a:gd name="T32" fmla="*/ 2147483647 w 1875"/>
              <a:gd name="T33" fmla="*/ 2147483647 h 92"/>
              <a:gd name="T34" fmla="*/ 2147483647 w 1875"/>
              <a:gd name="T35" fmla="*/ 2147483647 h 92"/>
              <a:gd name="T36" fmla="*/ 2147483647 w 1875"/>
              <a:gd name="T37" fmla="*/ 2147483647 h 92"/>
              <a:gd name="T38" fmla="*/ 2147483647 w 1875"/>
              <a:gd name="T39" fmla="*/ 2147483647 h 92"/>
              <a:gd name="T40" fmla="*/ 2147483647 w 1875"/>
              <a:gd name="T41" fmla="*/ 2147483647 h 92"/>
              <a:gd name="T42" fmla="*/ 2147483647 w 1875"/>
              <a:gd name="T43" fmla="*/ 2147483647 h 92"/>
              <a:gd name="T44" fmla="*/ 2147483647 w 1875"/>
              <a:gd name="T45" fmla="*/ 2147483647 h 92"/>
              <a:gd name="T46" fmla="*/ 2147483647 w 1875"/>
              <a:gd name="T47" fmla="*/ 2147483647 h 92"/>
              <a:gd name="T48" fmla="*/ 2147483647 w 1875"/>
              <a:gd name="T49" fmla="*/ 2147483647 h 92"/>
              <a:gd name="T50" fmla="*/ 2147483647 w 1875"/>
              <a:gd name="T51" fmla="*/ 2147483647 h 92"/>
              <a:gd name="T52" fmla="*/ 2147483647 w 1875"/>
              <a:gd name="T53" fmla="*/ 2147483647 h 92"/>
              <a:gd name="T54" fmla="*/ 2147483647 w 1875"/>
              <a:gd name="T55" fmla="*/ 2147483647 h 92"/>
              <a:gd name="T56" fmla="*/ 2147483647 w 1875"/>
              <a:gd name="T57" fmla="*/ 2147483647 h 92"/>
              <a:gd name="T58" fmla="*/ 2147483647 w 1875"/>
              <a:gd name="T59" fmla="*/ 2147483647 h 92"/>
              <a:gd name="T60" fmla="*/ 2147483647 w 1875"/>
              <a:gd name="T61" fmla="*/ 2147483647 h 92"/>
              <a:gd name="T62" fmla="*/ 2147483647 w 1875"/>
              <a:gd name="T63" fmla="*/ 2147483647 h 92"/>
              <a:gd name="T64" fmla="*/ 2147483647 w 1875"/>
              <a:gd name="T65" fmla="*/ 2147483647 h 92"/>
              <a:gd name="T66" fmla="*/ 2147483647 w 1875"/>
              <a:gd name="T67" fmla="*/ 2147483647 h 92"/>
              <a:gd name="T68" fmla="*/ 2147483647 w 1875"/>
              <a:gd name="T69" fmla="*/ 2147483647 h 92"/>
              <a:gd name="T70" fmla="*/ 2147483647 w 1875"/>
              <a:gd name="T71" fmla="*/ 2147483647 h 92"/>
              <a:gd name="T72" fmla="*/ 2147483647 w 1875"/>
              <a:gd name="T73" fmla="*/ 2147483647 h 9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875"/>
              <a:gd name="T112" fmla="*/ 0 h 92"/>
              <a:gd name="T113" fmla="*/ 1875 w 1875"/>
              <a:gd name="T114" fmla="*/ 92 h 9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875" h="92">
                <a:moveTo>
                  <a:pt x="0" y="50"/>
                </a:moveTo>
                <a:cubicBezTo>
                  <a:pt x="1" y="47"/>
                  <a:pt x="2" y="44"/>
                  <a:pt x="3" y="41"/>
                </a:cubicBezTo>
                <a:cubicBezTo>
                  <a:pt x="15" y="17"/>
                  <a:pt x="16" y="52"/>
                  <a:pt x="27" y="59"/>
                </a:cubicBezTo>
                <a:cubicBezTo>
                  <a:pt x="30" y="61"/>
                  <a:pt x="33" y="63"/>
                  <a:pt x="36" y="65"/>
                </a:cubicBezTo>
                <a:cubicBezTo>
                  <a:pt x="57" y="51"/>
                  <a:pt x="50" y="59"/>
                  <a:pt x="60" y="44"/>
                </a:cubicBezTo>
                <a:cubicBezTo>
                  <a:pt x="78" y="48"/>
                  <a:pt x="82" y="59"/>
                  <a:pt x="99" y="65"/>
                </a:cubicBezTo>
                <a:cubicBezTo>
                  <a:pt x="105" y="61"/>
                  <a:pt x="111" y="57"/>
                  <a:pt x="117" y="53"/>
                </a:cubicBezTo>
                <a:cubicBezTo>
                  <a:pt x="120" y="51"/>
                  <a:pt x="126" y="47"/>
                  <a:pt x="126" y="47"/>
                </a:cubicBezTo>
                <a:cubicBezTo>
                  <a:pt x="138" y="51"/>
                  <a:pt x="141" y="59"/>
                  <a:pt x="150" y="68"/>
                </a:cubicBezTo>
                <a:cubicBezTo>
                  <a:pt x="166" y="64"/>
                  <a:pt x="166" y="63"/>
                  <a:pt x="177" y="53"/>
                </a:cubicBezTo>
                <a:cubicBezTo>
                  <a:pt x="182" y="48"/>
                  <a:pt x="195" y="41"/>
                  <a:pt x="195" y="41"/>
                </a:cubicBezTo>
                <a:cubicBezTo>
                  <a:pt x="204" y="47"/>
                  <a:pt x="212" y="56"/>
                  <a:pt x="222" y="62"/>
                </a:cubicBezTo>
                <a:cubicBezTo>
                  <a:pt x="228" y="65"/>
                  <a:pt x="240" y="68"/>
                  <a:pt x="240" y="68"/>
                </a:cubicBezTo>
                <a:cubicBezTo>
                  <a:pt x="258" y="62"/>
                  <a:pt x="256" y="52"/>
                  <a:pt x="270" y="47"/>
                </a:cubicBezTo>
                <a:cubicBezTo>
                  <a:pt x="287" y="50"/>
                  <a:pt x="290" y="56"/>
                  <a:pt x="303" y="65"/>
                </a:cubicBezTo>
                <a:cubicBezTo>
                  <a:pt x="311" y="64"/>
                  <a:pt x="319" y="65"/>
                  <a:pt x="327" y="62"/>
                </a:cubicBezTo>
                <a:cubicBezTo>
                  <a:pt x="334" y="60"/>
                  <a:pt x="339" y="54"/>
                  <a:pt x="345" y="50"/>
                </a:cubicBezTo>
                <a:cubicBezTo>
                  <a:pt x="348" y="48"/>
                  <a:pt x="354" y="44"/>
                  <a:pt x="354" y="44"/>
                </a:cubicBezTo>
                <a:cubicBezTo>
                  <a:pt x="374" y="47"/>
                  <a:pt x="382" y="57"/>
                  <a:pt x="396" y="71"/>
                </a:cubicBezTo>
                <a:cubicBezTo>
                  <a:pt x="404" y="69"/>
                  <a:pt x="414" y="71"/>
                  <a:pt x="420" y="65"/>
                </a:cubicBezTo>
                <a:cubicBezTo>
                  <a:pt x="444" y="41"/>
                  <a:pt x="421" y="51"/>
                  <a:pt x="441" y="44"/>
                </a:cubicBezTo>
                <a:cubicBezTo>
                  <a:pt x="450" y="45"/>
                  <a:pt x="460" y="43"/>
                  <a:pt x="468" y="47"/>
                </a:cubicBezTo>
                <a:cubicBezTo>
                  <a:pt x="476" y="51"/>
                  <a:pt x="486" y="65"/>
                  <a:pt x="486" y="65"/>
                </a:cubicBezTo>
                <a:cubicBezTo>
                  <a:pt x="530" y="61"/>
                  <a:pt x="512" y="63"/>
                  <a:pt x="540" y="44"/>
                </a:cubicBezTo>
                <a:cubicBezTo>
                  <a:pt x="560" y="51"/>
                  <a:pt x="538" y="41"/>
                  <a:pt x="555" y="56"/>
                </a:cubicBezTo>
                <a:cubicBezTo>
                  <a:pt x="560" y="61"/>
                  <a:pt x="573" y="68"/>
                  <a:pt x="573" y="68"/>
                </a:cubicBezTo>
                <a:cubicBezTo>
                  <a:pt x="596" y="63"/>
                  <a:pt x="606" y="50"/>
                  <a:pt x="624" y="38"/>
                </a:cubicBezTo>
                <a:cubicBezTo>
                  <a:pt x="633" y="51"/>
                  <a:pt x="643" y="63"/>
                  <a:pt x="654" y="74"/>
                </a:cubicBezTo>
                <a:cubicBezTo>
                  <a:pt x="676" y="70"/>
                  <a:pt x="695" y="53"/>
                  <a:pt x="714" y="41"/>
                </a:cubicBezTo>
                <a:cubicBezTo>
                  <a:pt x="735" y="44"/>
                  <a:pt x="736" y="39"/>
                  <a:pt x="747" y="53"/>
                </a:cubicBezTo>
                <a:cubicBezTo>
                  <a:pt x="751" y="59"/>
                  <a:pt x="759" y="71"/>
                  <a:pt x="759" y="71"/>
                </a:cubicBezTo>
                <a:cubicBezTo>
                  <a:pt x="775" y="66"/>
                  <a:pt x="766" y="71"/>
                  <a:pt x="780" y="50"/>
                </a:cubicBezTo>
                <a:cubicBezTo>
                  <a:pt x="784" y="44"/>
                  <a:pt x="798" y="38"/>
                  <a:pt x="798" y="38"/>
                </a:cubicBezTo>
                <a:cubicBezTo>
                  <a:pt x="811" y="51"/>
                  <a:pt x="809" y="71"/>
                  <a:pt x="828" y="77"/>
                </a:cubicBezTo>
                <a:cubicBezTo>
                  <a:pt x="843" y="62"/>
                  <a:pt x="861" y="47"/>
                  <a:pt x="879" y="35"/>
                </a:cubicBezTo>
                <a:cubicBezTo>
                  <a:pt x="881" y="31"/>
                  <a:pt x="882" y="26"/>
                  <a:pt x="885" y="23"/>
                </a:cubicBezTo>
                <a:cubicBezTo>
                  <a:pt x="904" y="0"/>
                  <a:pt x="903" y="56"/>
                  <a:pt x="912" y="62"/>
                </a:cubicBezTo>
                <a:cubicBezTo>
                  <a:pt x="915" y="64"/>
                  <a:pt x="918" y="66"/>
                  <a:pt x="921" y="68"/>
                </a:cubicBezTo>
                <a:cubicBezTo>
                  <a:pt x="927" y="87"/>
                  <a:pt x="931" y="69"/>
                  <a:pt x="939" y="62"/>
                </a:cubicBezTo>
                <a:cubicBezTo>
                  <a:pt x="944" y="57"/>
                  <a:pt x="957" y="50"/>
                  <a:pt x="957" y="50"/>
                </a:cubicBezTo>
                <a:cubicBezTo>
                  <a:pt x="965" y="52"/>
                  <a:pt x="975" y="50"/>
                  <a:pt x="981" y="56"/>
                </a:cubicBezTo>
                <a:cubicBezTo>
                  <a:pt x="997" y="72"/>
                  <a:pt x="969" y="60"/>
                  <a:pt x="993" y="68"/>
                </a:cubicBezTo>
                <a:cubicBezTo>
                  <a:pt x="1009" y="63"/>
                  <a:pt x="1018" y="47"/>
                  <a:pt x="1035" y="41"/>
                </a:cubicBezTo>
                <a:cubicBezTo>
                  <a:pt x="1046" y="45"/>
                  <a:pt x="1052" y="52"/>
                  <a:pt x="1062" y="59"/>
                </a:cubicBezTo>
                <a:cubicBezTo>
                  <a:pt x="1079" y="85"/>
                  <a:pt x="1102" y="50"/>
                  <a:pt x="1125" y="44"/>
                </a:cubicBezTo>
                <a:cubicBezTo>
                  <a:pt x="1133" y="45"/>
                  <a:pt x="1141" y="44"/>
                  <a:pt x="1149" y="47"/>
                </a:cubicBezTo>
                <a:cubicBezTo>
                  <a:pt x="1161" y="51"/>
                  <a:pt x="1160" y="64"/>
                  <a:pt x="1173" y="68"/>
                </a:cubicBezTo>
                <a:cubicBezTo>
                  <a:pt x="1179" y="62"/>
                  <a:pt x="1183" y="56"/>
                  <a:pt x="1191" y="53"/>
                </a:cubicBezTo>
                <a:cubicBezTo>
                  <a:pt x="1197" y="50"/>
                  <a:pt x="1209" y="47"/>
                  <a:pt x="1209" y="47"/>
                </a:cubicBezTo>
                <a:cubicBezTo>
                  <a:pt x="1244" y="51"/>
                  <a:pt x="1231" y="47"/>
                  <a:pt x="1245" y="68"/>
                </a:cubicBezTo>
                <a:cubicBezTo>
                  <a:pt x="1257" y="64"/>
                  <a:pt x="1269" y="60"/>
                  <a:pt x="1281" y="56"/>
                </a:cubicBezTo>
                <a:cubicBezTo>
                  <a:pt x="1287" y="54"/>
                  <a:pt x="1299" y="50"/>
                  <a:pt x="1299" y="50"/>
                </a:cubicBezTo>
                <a:cubicBezTo>
                  <a:pt x="1326" y="53"/>
                  <a:pt x="1328" y="49"/>
                  <a:pt x="1335" y="71"/>
                </a:cubicBezTo>
                <a:lnTo>
                  <a:pt x="1359" y="47"/>
                </a:lnTo>
                <a:cubicBezTo>
                  <a:pt x="1359" y="47"/>
                  <a:pt x="1359" y="47"/>
                  <a:pt x="1359" y="47"/>
                </a:cubicBezTo>
                <a:cubicBezTo>
                  <a:pt x="1367" y="42"/>
                  <a:pt x="1386" y="35"/>
                  <a:pt x="1386" y="35"/>
                </a:cubicBezTo>
                <a:cubicBezTo>
                  <a:pt x="1402" y="40"/>
                  <a:pt x="1407" y="51"/>
                  <a:pt x="1416" y="65"/>
                </a:cubicBezTo>
                <a:cubicBezTo>
                  <a:pt x="1418" y="68"/>
                  <a:pt x="1422" y="74"/>
                  <a:pt x="1422" y="74"/>
                </a:cubicBezTo>
                <a:cubicBezTo>
                  <a:pt x="1435" y="65"/>
                  <a:pt x="1439" y="53"/>
                  <a:pt x="1452" y="44"/>
                </a:cubicBezTo>
                <a:cubicBezTo>
                  <a:pt x="1462" y="47"/>
                  <a:pt x="1479" y="59"/>
                  <a:pt x="1479" y="59"/>
                </a:cubicBezTo>
                <a:cubicBezTo>
                  <a:pt x="1488" y="72"/>
                  <a:pt x="1491" y="72"/>
                  <a:pt x="1506" y="68"/>
                </a:cubicBezTo>
                <a:cubicBezTo>
                  <a:pt x="1516" y="61"/>
                  <a:pt x="1520" y="54"/>
                  <a:pt x="1530" y="47"/>
                </a:cubicBezTo>
                <a:cubicBezTo>
                  <a:pt x="1551" y="52"/>
                  <a:pt x="1549" y="57"/>
                  <a:pt x="1566" y="68"/>
                </a:cubicBezTo>
                <a:cubicBezTo>
                  <a:pt x="1570" y="79"/>
                  <a:pt x="1577" y="82"/>
                  <a:pt x="1584" y="92"/>
                </a:cubicBezTo>
                <a:cubicBezTo>
                  <a:pt x="1602" y="86"/>
                  <a:pt x="1604" y="59"/>
                  <a:pt x="1614" y="44"/>
                </a:cubicBezTo>
                <a:cubicBezTo>
                  <a:pt x="1626" y="48"/>
                  <a:pt x="1631" y="54"/>
                  <a:pt x="1641" y="62"/>
                </a:cubicBezTo>
                <a:cubicBezTo>
                  <a:pt x="1647" y="66"/>
                  <a:pt x="1659" y="74"/>
                  <a:pt x="1659" y="74"/>
                </a:cubicBezTo>
                <a:cubicBezTo>
                  <a:pt x="1669" y="71"/>
                  <a:pt x="1686" y="59"/>
                  <a:pt x="1686" y="59"/>
                </a:cubicBezTo>
                <a:cubicBezTo>
                  <a:pt x="1721" y="63"/>
                  <a:pt x="1706" y="63"/>
                  <a:pt x="1728" y="77"/>
                </a:cubicBezTo>
                <a:cubicBezTo>
                  <a:pt x="1746" y="65"/>
                  <a:pt x="1759" y="38"/>
                  <a:pt x="1776" y="32"/>
                </a:cubicBezTo>
                <a:cubicBezTo>
                  <a:pt x="1786" y="35"/>
                  <a:pt x="1803" y="47"/>
                  <a:pt x="1803" y="47"/>
                </a:cubicBezTo>
                <a:cubicBezTo>
                  <a:pt x="1807" y="53"/>
                  <a:pt x="1811" y="59"/>
                  <a:pt x="1815" y="65"/>
                </a:cubicBezTo>
                <a:cubicBezTo>
                  <a:pt x="1817" y="68"/>
                  <a:pt x="1821" y="74"/>
                  <a:pt x="1821" y="74"/>
                </a:cubicBezTo>
                <a:cubicBezTo>
                  <a:pt x="1833" y="70"/>
                  <a:pt x="1846" y="63"/>
                  <a:pt x="1857" y="56"/>
                </a:cubicBezTo>
                <a:cubicBezTo>
                  <a:pt x="1863" y="48"/>
                  <a:pt x="1868" y="45"/>
                  <a:pt x="1875" y="38"/>
                </a:cubicBezTo>
              </a:path>
            </a:pathLst>
          </a:custGeom>
          <a:noFill/>
          <a:ln w="28575" cmpd="sng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4376" name="Freeform 38"/>
          <p:cNvSpPr>
            <a:spLocks/>
          </p:cNvSpPr>
          <p:nvPr/>
        </p:nvSpPr>
        <p:spPr bwMode="auto">
          <a:xfrm>
            <a:off x="5424488" y="4251325"/>
            <a:ext cx="1414462" cy="100013"/>
          </a:xfrm>
          <a:custGeom>
            <a:avLst/>
            <a:gdLst>
              <a:gd name="T0" fmla="*/ 0 w 891"/>
              <a:gd name="T1" fmla="*/ 2147483647 h 63"/>
              <a:gd name="T2" fmla="*/ 2147483647 w 891"/>
              <a:gd name="T3" fmla="*/ 2147483647 h 63"/>
              <a:gd name="T4" fmla="*/ 2147483647 w 891"/>
              <a:gd name="T5" fmla="*/ 2147483647 h 63"/>
              <a:gd name="T6" fmla="*/ 2147483647 w 891"/>
              <a:gd name="T7" fmla="*/ 2147483647 h 63"/>
              <a:gd name="T8" fmla="*/ 2147483647 w 891"/>
              <a:gd name="T9" fmla="*/ 2147483647 h 63"/>
              <a:gd name="T10" fmla="*/ 2147483647 w 891"/>
              <a:gd name="T11" fmla="*/ 2147483647 h 63"/>
              <a:gd name="T12" fmla="*/ 2147483647 w 891"/>
              <a:gd name="T13" fmla="*/ 2147483647 h 63"/>
              <a:gd name="T14" fmla="*/ 2147483647 w 891"/>
              <a:gd name="T15" fmla="*/ 2147483647 h 63"/>
              <a:gd name="T16" fmla="*/ 2147483647 w 891"/>
              <a:gd name="T17" fmla="*/ 2147483647 h 63"/>
              <a:gd name="T18" fmla="*/ 2147483647 w 891"/>
              <a:gd name="T19" fmla="*/ 2147483647 h 63"/>
              <a:gd name="T20" fmla="*/ 2147483647 w 891"/>
              <a:gd name="T21" fmla="*/ 2147483647 h 63"/>
              <a:gd name="T22" fmla="*/ 2147483647 w 891"/>
              <a:gd name="T23" fmla="*/ 2147483647 h 63"/>
              <a:gd name="T24" fmla="*/ 2147483647 w 891"/>
              <a:gd name="T25" fmla="*/ 2147483647 h 63"/>
              <a:gd name="T26" fmla="*/ 2147483647 w 891"/>
              <a:gd name="T27" fmla="*/ 0 h 63"/>
              <a:gd name="T28" fmla="*/ 2147483647 w 891"/>
              <a:gd name="T29" fmla="*/ 2147483647 h 63"/>
              <a:gd name="T30" fmla="*/ 2147483647 w 891"/>
              <a:gd name="T31" fmla="*/ 2147483647 h 63"/>
              <a:gd name="T32" fmla="*/ 2147483647 w 891"/>
              <a:gd name="T33" fmla="*/ 2147483647 h 63"/>
              <a:gd name="T34" fmla="*/ 2147483647 w 891"/>
              <a:gd name="T35" fmla="*/ 2147483647 h 63"/>
              <a:gd name="T36" fmla="*/ 2147483647 w 891"/>
              <a:gd name="T37" fmla="*/ 2147483647 h 63"/>
              <a:gd name="T38" fmla="*/ 2147483647 w 891"/>
              <a:gd name="T39" fmla="*/ 2147483647 h 63"/>
              <a:gd name="T40" fmla="*/ 2147483647 w 891"/>
              <a:gd name="T41" fmla="*/ 2147483647 h 63"/>
              <a:gd name="T42" fmla="*/ 2147483647 w 891"/>
              <a:gd name="T43" fmla="*/ 2147483647 h 63"/>
              <a:gd name="T44" fmla="*/ 2147483647 w 891"/>
              <a:gd name="T45" fmla="*/ 2147483647 h 63"/>
              <a:gd name="T46" fmla="*/ 2147483647 w 891"/>
              <a:gd name="T47" fmla="*/ 2147483647 h 63"/>
              <a:gd name="T48" fmla="*/ 2147483647 w 891"/>
              <a:gd name="T49" fmla="*/ 2147483647 h 63"/>
              <a:gd name="T50" fmla="*/ 2147483647 w 891"/>
              <a:gd name="T51" fmla="*/ 2147483647 h 63"/>
              <a:gd name="T52" fmla="*/ 2147483647 w 891"/>
              <a:gd name="T53" fmla="*/ 2147483647 h 63"/>
              <a:gd name="T54" fmla="*/ 2147483647 w 891"/>
              <a:gd name="T55" fmla="*/ 2147483647 h 63"/>
              <a:gd name="T56" fmla="*/ 2147483647 w 891"/>
              <a:gd name="T57" fmla="*/ 2147483647 h 63"/>
              <a:gd name="T58" fmla="*/ 2147483647 w 891"/>
              <a:gd name="T59" fmla="*/ 2147483647 h 63"/>
              <a:gd name="T60" fmla="*/ 2147483647 w 891"/>
              <a:gd name="T61" fmla="*/ 2147483647 h 63"/>
              <a:gd name="T62" fmla="*/ 2147483647 w 891"/>
              <a:gd name="T63" fmla="*/ 2147483647 h 63"/>
              <a:gd name="T64" fmla="*/ 2147483647 w 891"/>
              <a:gd name="T65" fmla="*/ 2147483647 h 63"/>
              <a:gd name="T66" fmla="*/ 2147483647 w 891"/>
              <a:gd name="T67" fmla="*/ 2147483647 h 6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891"/>
              <a:gd name="T103" fmla="*/ 0 h 63"/>
              <a:gd name="T104" fmla="*/ 891 w 891"/>
              <a:gd name="T105" fmla="*/ 63 h 63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891" h="63">
                <a:moveTo>
                  <a:pt x="0" y="27"/>
                </a:moveTo>
                <a:cubicBezTo>
                  <a:pt x="11" y="10"/>
                  <a:pt x="17" y="10"/>
                  <a:pt x="33" y="21"/>
                </a:cubicBezTo>
                <a:cubicBezTo>
                  <a:pt x="35" y="27"/>
                  <a:pt x="37" y="33"/>
                  <a:pt x="39" y="39"/>
                </a:cubicBezTo>
                <a:cubicBezTo>
                  <a:pt x="40" y="42"/>
                  <a:pt x="42" y="48"/>
                  <a:pt x="42" y="48"/>
                </a:cubicBezTo>
                <a:cubicBezTo>
                  <a:pt x="59" y="44"/>
                  <a:pt x="66" y="32"/>
                  <a:pt x="81" y="27"/>
                </a:cubicBezTo>
                <a:cubicBezTo>
                  <a:pt x="95" y="32"/>
                  <a:pt x="99" y="46"/>
                  <a:pt x="111" y="54"/>
                </a:cubicBezTo>
                <a:cubicBezTo>
                  <a:pt x="129" y="42"/>
                  <a:pt x="141" y="28"/>
                  <a:pt x="162" y="21"/>
                </a:cubicBezTo>
                <a:cubicBezTo>
                  <a:pt x="184" y="28"/>
                  <a:pt x="183" y="56"/>
                  <a:pt x="204" y="63"/>
                </a:cubicBezTo>
                <a:cubicBezTo>
                  <a:pt x="213" y="57"/>
                  <a:pt x="222" y="51"/>
                  <a:pt x="231" y="45"/>
                </a:cubicBezTo>
                <a:cubicBezTo>
                  <a:pt x="234" y="43"/>
                  <a:pt x="240" y="39"/>
                  <a:pt x="240" y="39"/>
                </a:cubicBezTo>
                <a:cubicBezTo>
                  <a:pt x="247" y="49"/>
                  <a:pt x="254" y="53"/>
                  <a:pt x="261" y="63"/>
                </a:cubicBezTo>
                <a:cubicBezTo>
                  <a:pt x="275" y="58"/>
                  <a:pt x="279" y="44"/>
                  <a:pt x="291" y="36"/>
                </a:cubicBezTo>
                <a:cubicBezTo>
                  <a:pt x="300" y="23"/>
                  <a:pt x="318" y="13"/>
                  <a:pt x="333" y="6"/>
                </a:cubicBezTo>
                <a:cubicBezTo>
                  <a:pt x="339" y="3"/>
                  <a:pt x="351" y="0"/>
                  <a:pt x="351" y="0"/>
                </a:cubicBezTo>
                <a:cubicBezTo>
                  <a:pt x="352" y="1"/>
                  <a:pt x="366" y="16"/>
                  <a:pt x="369" y="15"/>
                </a:cubicBezTo>
                <a:cubicBezTo>
                  <a:pt x="376" y="13"/>
                  <a:pt x="387" y="3"/>
                  <a:pt x="387" y="3"/>
                </a:cubicBezTo>
                <a:cubicBezTo>
                  <a:pt x="410" y="9"/>
                  <a:pt x="412" y="26"/>
                  <a:pt x="429" y="39"/>
                </a:cubicBezTo>
                <a:cubicBezTo>
                  <a:pt x="435" y="43"/>
                  <a:pt x="441" y="47"/>
                  <a:pt x="447" y="51"/>
                </a:cubicBezTo>
                <a:cubicBezTo>
                  <a:pt x="452" y="55"/>
                  <a:pt x="465" y="57"/>
                  <a:pt x="465" y="57"/>
                </a:cubicBezTo>
                <a:cubicBezTo>
                  <a:pt x="471" y="56"/>
                  <a:pt x="478" y="57"/>
                  <a:pt x="483" y="54"/>
                </a:cubicBezTo>
                <a:cubicBezTo>
                  <a:pt x="495" y="48"/>
                  <a:pt x="488" y="31"/>
                  <a:pt x="510" y="24"/>
                </a:cubicBezTo>
                <a:cubicBezTo>
                  <a:pt x="535" y="29"/>
                  <a:pt x="531" y="46"/>
                  <a:pt x="555" y="54"/>
                </a:cubicBezTo>
                <a:cubicBezTo>
                  <a:pt x="572" y="51"/>
                  <a:pt x="576" y="48"/>
                  <a:pt x="591" y="42"/>
                </a:cubicBezTo>
                <a:cubicBezTo>
                  <a:pt x="597" y="39"/>
                  <a:pt x="609" y="36"/>
                  <a:pt x="609" y="36"/>
                </a:cubicBezTo>
                <a:cubicBezTo>
                  <a:pt x="619" y="43"/>
                  <a:pt x="622" y="50"/>
                  <a:pt x="633" y="54"/>
                </a:cubicBezTo>
                <a:cubicBezTo>
                  <a:pt x="649" y="51"/>
                  <a:pt x="656" y="50"/>
                  <a:pt x="669" y="42"/>
                </a:cubicBezTo>
                <a:cubicBezTo>
                  <a:pt x="680" y="25"/>
                  <a:pt x="703" y="23"/>
                  <a:pt x="720" y="12"/>
                </a:cubicBezTo>
                <a:cubicBezTo>
                  <a:pt x="726" y="13"/>
                  <a:pt x="733" y="12"/>
                  <a:pt x="738" y="15"/>
                </a:cubicBezTo>
                <a:cubicBezTo>
                  <a:pt x="753" y="26"/>
                  <a:pt x="751" y="48"/>
                  <a:pt x="768" y="54"/>
                </a:cubicBezTo>
                <a:cubicBezTo>
                  <a:pt x="783" y="50"/>
                  <a:pt x="786" y="45"/>
                  <a:pt x="798" y="36"/>
                </a:cubicBezTo>
                <a:cubicBezTo>
                  <a:pt x="804" y="32"/>
                  <a:pt x="816" y="24"/>
                  <a:pt x="816" y="24"/>
                </a:cubicBezTo>
                <a:cubicBezTo>
                  <a:pt x="838" y="31"/>
                  <a:pt x="830" y="26"/>
                  <a:pt x="843" y="39"/>
                </a:cubicBezTo>
                <a:cubicBezTo>
                  <a:pt x="853" y="36"/>
                  <a:pt x="873" y="30"/>
                  <a:pt x="873" y="30"/>
                </a:cubicBezTo>
                <a:cubicBezTo>
                  <a:pt x="879" y="32"/>
                  <a:pt x="891" y="39"/>
                  <a:pt x="891" y="39"/>
                </a:cubicBezTo>
              </a:path>
            </a:pathLst>
          </a:custGeom>
          <a:noFill/>
          <a:ln w="28575" cmpd="sng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4377" name="Line 39"/>
          <p:cNvSpPr>
            <a:spLocks noChangeShapeType="1"/>
          </p:cNvSpPr>
          <p:nvPr/>
        </p:nvSpPr>
        <p:spPr bwMode="auto">
          <a:xfrm flipV="1">
            <a:off x="2432050" y="4718050"/>
            <a:ext cx="0" cy="13493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4378" name="Line 40"/>
          <p:cNvSpPr>
            <a:spLocks noChangeShapeType="1"/>
          </p:cNvSpPr>
          <p:nvPr/>
        </p:nvSpPr>
        <p:spPr bwMode="auto">
          <a:xfrm>
            <a:off x="2447925" y="5849938"/>
            <a:ext cx="45910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4379" name="Freeform 41"/>
          <p:cNvSpPr>
            <a:spLocks/>
          </p:cNvSpPr>
          <p:nvPr/>
        </p:nvSpPr>
        <p:spPr bwMode="auto">
          <a:xfrm>
            <a:off x="2438400" y="5791200"/>
            <a:ext cx="3205163" cy="133350"/>
          </a:xfrm>
          <a:custGeom>
            <a:avLst/>
            <a:gdLst>
              <a:gd name="T0" fmla="*/ 2147483647 w 2019"/>
              <a:gd name="T1" fmla="*/ 2147483647 h 84"/>
              <a:gd name="T2" fmla="*/ 2147483647 w 2019"/>
              <a:gd name="T3" fmla="*/ 2147483647 h 84"/>
              <a:gd name="T4" fmla="*/ 2147483647 w 2019"/>
              <a:gd name="T5" fmla="*/ 2147483647 h 84"/>
              <a:gd name="T6" fmla="*/ 2147483647 w 2019"/>
              <a:gd name="T7" fmla="*/ 2147483647 h 84"/>
              <a:gd name="T8" fmla="*/ 2147483647 w 2019"/>
              <a:gd name="T9" fmla="*/ 2147483647 h 84"/>
              <a:gd name="T10" fmla="*/ 2147483647 w 2019"/>
              <a:gd name="T11" fmla="*/ 2147483647 h 84"/>
              <a:gd name="T12" fmla="*/ 2147483647 w 2019"/>
              <a:gd name="T13" fmla="*/ 2147483647 h 84"/>
              <a:gd name="T14" fmla="*/ 2147483647 w 2019"/>
              <a:gd name="T15" fmla="*/ 2147483647 h 84"/>
              <a:gd name="T16" fmla="*/ 2147483647 w 2019"/>
              <a:gd name="T17" fmla="*/ 2147483647 h 84"/>
              <a:gd name="T18" fmla="*/ 2147483647 w 2019"/>
              <a:gd name="T19" fmla="*/ 2147483647 h 84"/>
              <a:gd name="T20" fmla="*/ 2147483647 w 2019"/>
              <a:gd name="T21" fmla="*/ 2147483647 h 84"/>
              <a:gd name="T22" fmla="*/ 2147483647 w 2019"/>
              <a:gd name="T23" fmla="*/ 2147483647 h 84"/>
              <a:gd name="T24" fmla="*/ 2147483647 w 2019"/>
              <a:gd name="T25" fmla="*/ 2147483647 h 84"/>
              <a:gd name="T26" fmla="*/ 2147483647 w 2019"/>
              <a:gd name="T27" fmla="*/ 2147483647 h 84"/>
              <a:gd name="T28" fmla="*/ 2147483647 w 2019"/>
              <a:gd name="T29" fmla="*/ 0 h 84"/>
              <a:gd name="T30" fmla="*/ 2147483647 w 2019"/>
              <a:gd name="T31" fmla="*/ 2147483647 h 84"/>
              <a:gd name="T32" fmla="*/ 2147483647 w 2019"/>
              <a:gd name="T33" fmla="*/ 2147483647 h 84"/>
              <a:gd name="T34" fmla="*/ 2147483647 w 2019"/>
              <a:gd name="T35" fmla="*/ 2147483647 h 84"/>
              <a:gd name="T36" fmla="*/ 2147483647 w 2019"/>
              <a:gd name="T37" fmla="*/ 2147483647 h 84"/>
              <a:gd name="T38" fmla="*/ 2147483647 w 2019"/>
              <a:gd name="T39" fmla="*/ 2147483647 h 84"/>
              <a:gd name="T40" fmla="*/ 2147483647 w 2019"/>
              <a:gd name="T41" fmla="*/ 2147483647 h 84"/>
              <a:gd name="T42" fmla="*/ 2147483647 w 2019"/>
              <a:gd name="T43" fmla="*/ 2147483647 h 84"/>
              <a:gd name="T44" fmla="*/ 2147483647 w 2019"/>
              <a:gd name="T45" fmla="*/ 2147483647 h 84"/>
              <a:gd name="T46" fmla="*/ 2147483647 w 2019"/>
              <a:gd name="T47" fmla="*/ 2147483647 h 84"/>
              <a:gd name="T48" fmla="*/ 2147483647 w 2019"/>
              <a:gd name="T49" fmla="*/ 2147483647 h 84"/>
              <a:gd name="T50" fmla="*/ 2147483647 w 2019"/>
              <a:gd name="T51" fmla="*/ 2147483647 h 84"/>
              <a:gd name="T52" fmla="*/ 2147483647 w 2019"/>
              <a:gd name="T53" fmla="*/ 2147483647 h 84"/>
              <a:gd name="T54" fmla="*/ 2147483647 w 2019"/>
              <a:gd name="T55" fmla="*/ 2147483647 h 84"/>
              <a:gd name="T56" fmla="*/ 2147483647 w 2019"/>
              <a:gd name="T57" fmla="*/ 2147483647 h 84"/>
              <a:gd name="T58" fmla="*/ 2147483647 w 2019"/>
              <a:gd name="T59" fmla="*/ 2147483647 h 84"/>
              <a:gd name="T60" fmla="*/ 2147483647 w 2019"/>
              <a:gd name="T61" fmla="*/ 2147483647 h 84"/>
              <a:gd name="T62" fmla="*/ 2147483647 w 2019"/>
              <a:gd name="T63" fmla="*/ 2147483647 h 84"/>
              <a:gd name="T64" fmla="*/ 2147483647 w 2019"/>
              <a:gd name="T65" fmla="*/ 2147483647 h 84"/>
              <a:gd name="T66" fmla="*/ 2147483647 w 2019"/>
              <a:gd name="T67" fmla="*/ 2147483647 h 84"/>
              <a:gd name="T68" fmla="*/ 2147483647 w 2019"/>
              <a:gd name="T69" fmla="*/ 2147483647 h 84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2019"/>
              <a:gd name="T106" fmla="*/ 0 h 84"/>
              <a:gd name="T107" fmla="*/ 2019 w 2019"/>
              <a:gd name="T108" fmla="*/ 84 h 84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2019" h="84">
                <a:moveTo>
                  <a:pt x="0" y="27"/>
                </a:moveTo>
                <a:cubicBezTo>
                  <a:pt x="9" y="41"/>
                  <a:pt x="15" y="35"/>
                  <a:pt x="27" y="27"/>
                </a:cubicBezTo>
                <a:cubicBezTo>
                  <a:pt x="37" y="30"/>
                  <a:pt x="44" y="36"/>
                  <a:pt x="54" y="39"/>
                </a:cubicBezTo>
                <a:cubicBezTo>
                  <a:pt x="63" y="36"/>
                  <a:pt x="75" y="18"/>
                  <a:pt x="75" y="18"/>
                </a:cubicBezTo>
                <a:cubicBezTo>
                  <a:pt x="82" y="19"/>
                  <a:pt x="90" y="17"/>
                  <a:pt x="96" y="21"/>
                </a:cubicBezTo>
                <a:cubicBezTo>
                  <a:pt x="102" y="25"/>
                  <a:pt x="101" y="37"/>
                  <a:pt x="108" y="39"/>
                </a:cubicBezTo>
                <a:cubicBezTo>
                  <a:pt x="111" y="40"/>
                  <a:pt x="114" y="41"/>
                  <a:pt x="117" y="42"/>
                </a:cubicBezTo>
                <a:cubicBezTo>
                  <a:pt x="128" y="38"/>
                  <a:pt x="133" y="31"/>
                  <a:pt x="144" y="27"/>
                </a:cubicBezTo>
                <a:cubicBezTo>
                  <a:pt x="171" y="31"/>
                  <a:pt x="164" y="42"/>
                  <a:pt x="183" y="54"/>
                </a:cubicBezTo>
                <a:cubicBezTo>
                  <a:pt x="213" y="49"/>
                  <a:pt x="212" y="38"/>
                  <a:pt x="237" y="30"/>
                </a:cubicBezTo>
                <a:cubicBezTo>
                  <a:pt x="249" y="34"/>
                  <a:pt x="249" y="41"/>
                  <a:pt x="261" y="45"/>
                </a:cubicBezTo>
                <a:cubicBezTo>
                  <a:pt x="278" y="34"/>
                  <a:pt x="287" y="20"/>
                  <a:pt x="303" y="9"/>
                </a:cubicBezTo>
                <a:cubicBezTo>
                  <a:pt x="327" y="25"/>
                  <a:pt x="322" y="66"/>
                  <a:pt x="348" y="84"/>
                </a:cubicBezTo>
                <a:cubicBezTo>
                  <a:pt x="354" y="80"/>
                  <a:pt x="364" y="79"/>
                  <a:pt x="366" y="72"/>
                </a:cubicBezTo>
                <a:cubicBezTo>
                  <a:pt x="371" y="58"/>
                  <a:pt x="381" y="38"/>
                  <a:pt x="393" y="30"/>
                </a:cubicBezTo>
                <a:cubicBezTo>
                  <a:pt x="403" y="33"/>
                  <a:pt x="420" y="45"/>
                  <a:pt x="420" y="45"/>
                </a:cubicBezTo>
                <a:cubicBezTo>
                  <a:pt x="433" y="41"/>
                  <a:pt x="443" y="31"/>
                  <a:pt x="456" y="27"/>
                </a:cubicBezTo>
                <a:cubicBezTo>
                  <a:pt x="460" y="28"/>
                  <a:pt x="475" y="30"/>
                  <a:pt x="480" y="33"/>
                </a:cubicBezTo>
                <a:cubicBezTo>
                  <a:pt x="486" y="37"/>
                  <a:pt x="498" y="45"/>
                  <a:pt x="498" y="45"/>
                </a:cubicBezTo>
                <a:cubicBezTo>
                  <a:pt x="511" y="36"/>
                  <a:pt x="516" y="26"/>
                  <a:pt x="531" y="21"/>
                </a:cubicBezTo>
                <a:cubicBezTo>
                  <a:pt x="541" y="22"/>
                  <a:pt x="552" y="20"/>
                  <a:pt x="561" y="24"/>
                </a:cubicBezTo>
                <a:cubicBezTo>
                  <a:pt x="577" y="32"/>
                  <a:pt x="572" y="48"/>
                  <a:pt x="591" y="54"/>
                </a:cubicBezTo>
                <a:cubicBezTo>
                  <a:pt x="606" y="51"/>
                  <a:pt x="620" y="45"/>
                  <a:pt x="633" y="36"/>
                </a:cubicBezTo>
                <a:cubicBezTo>
                  <a:pt x="644" y="19"/>
                  <a:pt x="633" y="33"/>
                  <a:pt x="648" y="24"/>
                </a:cubicBezTo>
                <a:cubicBezTo>
                  <a:pt x="654" y="20"/>
                  <a:pt x="666" y="12"/>
                  <a:pt x="666" y="12"/>
                </a:cubicBezTo>
                <a:cubicBezTo>
                  <a:pt x="688" y="19"/>
                  <a:pt x="677" y="30"/>
                  <a:pt x="687" y="33"/>
                </a:cubicBezTo>
                <a:cubicBezTo>
                  <a:pt x="693" y="35"/>
                  <a:pt x="705" y="39"/>
                  <a:pt x="705" y="39"/>
                </a:cubicBezTo>
                <a:cubicBezTo>
                  <a:pt x="720" y="34"/>
                  <a:pt x="716" y="20"/>
                  <a:pt x="732" y="15"/>
                </a:cubicBezTo>
                <a:cubicBezTo>
                  <a:pt x="754" y="29"/>
                  <a:pt x="745" y="22"/>
                  <a:pt x="759" y="36"/>
                </a:cubicBezTo>
                <a:cubicBezTo>
                  <a:pt x="782" y="28"/>
                  <a:pt x="791" y="7"/>
                  <a:pt x="813" y="0"/>
                </a:cubicBezTo>
                <a:cubicBezTo>
                  <a:pt x="827" y="4"/>
                  <a:pt x="827" y="11"/>
                  <a:pt x="840" y="15"/>
                </a:cubicBezTo>
                <a:cubicBezTo>
                  <a:pt x="850" y="12"/>
                  <a:pt x="857" y="6"/>
                  <a:pt x="867" y="3"/>
                </a:cubicBezTo>
                <a:cubicBezTo>
                  <a:pt x="878" y="7"/>
                  <a:pt x="881" y="14"/>
                  <a:pt x="891" y="21"/>
                </a:cubicBezTo>
                <a:cubicBezTo>
                  <a:pt x="902" y="37"/>
                  <a:pt x="903" y="42"/>
                  <a:pt x="921" y="48"/>
                </a:cubicBezTo>
                <a:cubicBezTo>
                  <a:pt x="941" y="43"/>
                  <a:pt x="947" y="33"/>
                  <a:pt x="966" y="27"/>
                </a:cubicBezTo>
                <a:cubicBezTo>
                  <a:pt x="972" y="25"/>
                  <a:pt x="984" y="21"/>
                  <a:pt x="984" y="21"/>
                </a:cubicBezTo>
                <a:cubicBezTo>
                  <a:pt x="1005" y="28"/>
                  <a:pt x="997" y="23"/>
                  <a:pt x="1011" y="33"/>
                </a:cubicBezTo>
                <a:cubicBezTo>
                  <a:pt x="1029" y="28"/>
                  <a:pt x="1034" y="14"/>
                  <a:pt x="1050" y="9"/>
                </a:cubicBezTo>
                <a:cubicBezTo>
                  <a:pt x="1062" y="13"/>
                  <a:pt x="1069" y="20"/>
                  <a:pt x="1080" y="27"/>
                </a:cubicBezTo>
                <a:cubicBezTo>
                  <a:pt x="1086" y="31"/>
                  <a:pt x="1098" y="39"/>
                  <a:pt x="1098" y="39"/>
                </a:cubicBezTo>
                <a:cubicBezTo>
                  <a:pt x="1135" y="36"/>
                  <a:pt x="1131" y="34"/>
                  <a:pt x="1158" y="27"/>
                </a:cubicBezTo>
                <a:cubicBezTo>
                  <a:pt x="1166" y="22"/>
                  <a:pt x="1185" y="15"/>
                  <a:pt x="1185" y="15"/>
                </a:cubicBezTo>
                <a:cubicBezTo>
                  <a:pt x="1201" y="26"/>
                  <a:pt x="1204" y="44"/>
                  <a:pt x="1224" y="51"/>
                </a:cubicBezTo>
                <a:cubicBezTo>
                  <a:pt x="1235" y="40"/>
                  <a:pt x="1243" y="29"/>
                  <a:pt x="1248" y="15"/>
                </a:cubicBezTo>
                <a:cubicBezTo>
                  <a:pt x="1268" y="18"/>
                  <a:pt x="1278" y="24"/>
                  <a:pt x="1296" y="30"/>
                </a:cubicBezTo>
                <a:cubicBezTo>
                  <a:pt x="1311" y="45"/>
                  <a:pt x="1311" y="45"/>
                  <a:pt x="1335" y="42"/>
                </a:cubicBezTo>
                <a:cubicBezTo>
                  <a:pt x="1361" y="29"/>
                  <a:pt x="1334" y="44"/>
                  <a:pt x="1356" y="27"/>
                </a:cubicBezTo>
                <a:cubicBezTo>
                  <a:pt x="1362" y="23"/>
                  <a:pt x="1374" y="15"/>
                  <a:pt x="1374" y="15"/>
                </a:cubicBezTo>
                <a:cubicBezTo>
                  <a:pt x="1390" y="19"/>
                  <a:pt x="1390" y="22"/>
                  <a:pt x="1401" y="33"/>
                </a:cubicBezTo>
                <a:cubicBezTo>
                  <a:pt x="1408" y="40"/>
                  <a:pt x="1420" y="42"/>
                  <a:pt x="1428" y="48"/>
                </a:cubicBezTo>
                <a:cubicBezTo>
                  <a:pt x="1441" y="47"/>
                  <a:pt x="1454" y="47"/>
                  <a:pt x="1467" y="45"/>
                </a:cubicBezTo>
                <a:cubicBezTo>
                  <a:pt x="1481" y="42"/>
                  <a:pt x="1483" y="22"/>
                  <a:pt x="1494" y="15"/>
                </a:cubicBezTo>
                <a:cubicBezTo>
                  <a:pt x="1506" y="19"/>
                  <a:pt x="1513" y="27"/>
                  <a:pt x="1524" y="33"/>
                </a:cubicBezTo>
                <a:cubicBezTo>
                  <a:pt x="1530" y="36"/>
                  <a:pt x="1542" y="39"/>
                  <a:pt x="1542" y="39"/>
                </a:cubicBezTo>
                <a:cubicBezTo>
                  <a:pt x="1575" y="34"/>
                  <a:pt x="1564" y="27"/>
                  <a:pt x="1587" y="12"/>
                </a:cubicBezTo>
                <a:cubicBezTo>
                  <a:pt x="1605" y="18"/>
                  <a:pt x="1607" y="30"/>
                  <a:pt x="1620" y="39"/>
                </a:cubicBezTo>
                <a:cubicBezTo>
                  <a:pt x="1630" y="54"/>
                  <a:pt x="1635" y="51"/>
                  <a:pt x="1653" y="48"/>
                </a:cubicBezTo>
                <a:cubicBezTo>
                  <a:pt x="1657" y="35"/>
                  <a:pt x="1663" y="22"/>
                  <a:pt x="1674" y="15"/>
                </a:cubicBezTo>
                <a:cubicBezTo>
                  <a:pt x="1690" y="18"/>
                  <a:pt x="1697" y="19"/>
                  <a:pt x="1710" y="27"/>
                </a:cubicBezTo>
                <a:cubicBezTo>
                  <a:pt x="1719" y="40"/>
                  <a:pt x="1722" y="40"/>
                  <a:pt x="1737" y="36"/>
                </a:cubicBezTo>
                <a:cubicBezTo>
                  <a:pt x="1745" y="31"/>
                  <a:pt x="1764" y="24"/>
                  <a:pt x="1764" y="24"/>
                </a:cubicBezTo>
                <a:cubicBezTo>
                  <a:pt x="1782" y="28"/>
                  <a:pt x="1784" y="43"/>
                  <a:pt x="1800" y="48"/>
                </a:cubicBezTo>
                <a:cubicBezTo>
                  <a:pt x="1813" y="39"/>
                  <a:pt x="1827" y="31"/>
                  <a:pt x="1842" y="27"/>
                </a:cubicBezTo>
                <a:cubicBezTo>
                  <a:pt x="1854" y="19"/>
                  <a:pt x="1857" y="22"/>
                  <a:pt x="1869" y="30"/>
                </a:cubicBezTo>
                <a:cubicBezTo>
                  <a:pt x="1872" y="34"/>
                  <a:pt x="1876" y="45"/>
                  <a:pt x="1884" y="42"/>
                </a:cubicBezTo>
                <a:cubicBezTo>
                  <a:pt x="1884" y="42"/>
                  <a:pt x="1906" y="27"/>
                  <a:pt x="1911" y="24"/>
                </a:cubicBezTo>
                <a:cubicBezTo>
                  <a:pt x="1914" y="22"/>
                  <a:pt x="1920" y="18"/>
                  <a:pt x="1920" y="18"/>
                </a:cubicBezTo>
                <a:cubicBezTo>
                  <a:pt x="1942" y="22"/>
                  <a:pt x="1937" y="25"/>
                  <a:pt x="1953" y="36"/>
                </a:cubicBezTo>
                <a:cubicBezTo>
                  <a:pt x="1963" y="31"/>
                  <a:pt x="1972" y="25"/>
                  <a:pt x="1983" y="21"/>
                </a:cubicBezTo>
                <a:cubicBezTo>
                  <a:pt x="2016" y="26"/>
                  <a:pt x="1998" y="24"/>
                  <a:pt x="2019" y="45"/>
                </a:cubicBezTo>
              </a:path>
            </a:pathLst>
          </a:custGeom>
          <a:noFill/>
          <a:ln w="28575" cmpd="sng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4380" name="Freeform 42"/>
          <p:cNvSpPr>
            <a:spLocks/>
          </p:cNvSpPr>
          <p:nvPr/>
        </p:nvSpPr>
        <p:spPr bwMode="auto">
          <a:xfrm>
            <a:off x="5629275" y="5748338"/>
            <a:ext cx="1300163" cy="152400"/>
          </a:xfrm>
          <a:custGeom>
            <a:avLst/>
            <a:gdLst>
              <a:gd name="T0" fmla="*/ 0 w 819"/>
              <a:gd name="T1" fmla="*/ 2147483647 h 96"/>
              <a:gd name="T2" fmla="*/ 2147483647 w 819"/>
              <a:gd name="T3" fmla="*/ 2147483647 h 96"/>
              <a:gd name="T4" fmla="*/ 2147483647 w 819"/>
              <a:gd name="T5" fmla="*/ 2147483647 h 96"/>
              <a:gd name="T6" fmla="*/ 2147483647 w 819"/>
              <a:gd name="T7" fmla="*/ 2147483647 h 96"/>
              <a:gd name="T8" fmla="*/ 2147483647 w 819"/>
              <a:gd name="T9" fmla="*/ 2147483647 h 96"/>
              <a:gd name="T10" fmla="*/ 2147483647 w 819"/>
              <a:gd name="T11" fmla="*/ 2147483647 h 96"/>
              <a:gd name="T12" fmla="*/ 2147483647 w 819"/>
              <a:gd name="T13" fmla="*/ 2147483647 h 96"/>
              <a:gd name="T14" fmla="*/ 2147483647 w 819"/>
              <a:gd name="T15" fmla="*/ 2147483647 h 96"/>
              <a:gd name="T16" fmla="*/ 2147483647 w 819"/>
              <a:gd name="T17" fmla="*/ 2147483647 h 96"/>
              <a:gd name="T18" fmla="*/ 2147483647 w 819"/>
              <a:gd name="T19" fmla="*/ 2147483647 h 96"/>
              <a:gd name="T20" fmla="*/ 2147483647 w 819"/>
              <a:gd name="T21" fmla="*/ 2147483647 h 96"/>
              <a:gd name="T22" fmla="*/ 2147483647 w 819"/>
              <a:gd name="T23" fmla="*/ 2147483647 h 96"/>
              <a:gd name="T24" fmla="*/ 2147483647 w 819"/>
              <a:gd name="T25" fmla="*/ 2147483647 h 96"/>
              <a:gd name="T26" fmla="*/ 2147483647 w 819"/>
              <a:gd name="T27" fmla="*/ 2147483647 h 96"/>
              <a:gd name="T28" fmla="*/ 2147483647 w 819"/>
              <a:gd name="T29" fmla="*/ 0 h 96"/>
              <a:gd name="T30" fmla="*/ 2147483647 w 819"/>
              <a:gd name="T31" fmla="*/ 2147483647 h 96"/>
              <a:gd name="T32" fmla="*/ 2147483647 w 819"/>
              <a:gd name="T33" fmla="*/ 2147483647 h 96"/>
              <a:gd name="T34" fmla="*/ 2147483647 w 819"/>
              <a:gd name="T35" fmla="*/ 2147483647 h 96"/>
              <a:gd name="T36" fmla="*/ 2147483647 w 819"/>
              <a:gd name="T37" fmla="*/ 2147483647 h 96"/>
              <a:gd name="T38" fmla="*/ 2147483647 w 819"/>
              <a:gd name="T39" fmla="*/ 2147483647 h 96"/>
              <a:gd name="T40" fmla="*/ 2147483647 w 819"/>
              <a:gd name="T41" fmla="*/ 2147483647 h 96"/>
              <a:gd name="T42" fmla="*/ 2147483647 w 819"/>
              <a:gd name="T43" fmla="*/ 2147483647 h 96"/>
              <a:gd name="T44" fmla="*/ 2147483647 w 819"/>
              <a:gd name="T45" fmla="*/ 2147483647 h 96"/>
              <a:gd name="T46" fmla="*/ 2147483647 w 819"/>
              <a:gd name="T47" fmla="*/ 2147483647 h 96"/>
              <a:gd name="T48" fmla="*/ 2147483647 w 819"/>
              <a:gd name="T49" fmla="*/ 2147483647 h 96"/>
              <a:gd name="T50" fmla="*/ 2147483647 w 819"/>
              <a:gd name="T51" fmla="*/ 2147483647 h 96"/>
              <a:gd name="T52" fmla="*/ 2147483647 w 819"/>
              <a:gd name="T53" fmla="*/ 2147483647 h 96"/>
              <a:gd name="T54" fmla="*/ 2147483647 w 819"/>
              <a:gd name="T55" fmla="*/ 2147483647 h 96"/>
              <a:gd name="T56" fmla="*/ 2147483647 w 819"/>
              <a:gd name="T57" fmla="*/ 2147483647 h 96"/>
              <a:gd name="T58" fmla="*/ 2147483647 w 819"/>
              <a:gd name="T59" fmla="*/ 2147483647 h 96"/>
              <a:gd name="T60" fmla="*/ 2147483647 w 819"/>
              <a:gd name="T61" fmla="*/ 2147483647 h 96"/>
              <a:gd name="T62" fmla="*/ 2147483647 w 819"/>
              <a:gd name="T63" fmla="*/ 2147483647 h 96"/>
              <a:gd name="T64" fmla="*/ 2147483647 w 819"/>
              <a:gd name="T65" fmla="*/ 2147483647 h 9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819"/>
              <a:gd name="T100" fmla="*/ 0 h 96"/>
              <a:gd name="T101" fmla="*/ 819 w 819"/>
              <a:gd name="T102" fmla="*/ 96 h 9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819" h="96">
                <a:moveTo>
                  <a:pt x="0" y="69"/>
                </a:moveTo>
                <a:cubicBezTo>
                  <a:pt x="14" y="91"/>
                  <a:pt x="7" y="82"/>
                  <a:pt x="21" y="96"/>
                </a:cubicBezTo>
                <a:cubicBezTo>
                  <a:pt x="44" y="88"/>
                  <a:pt x="49" y="56"/>
                  <a:pt x="69" y="42"/>
                </a:cubicBezTo>
                <a:cubicBezTo>
                  <a:pt x="77" y="54"/>
                  <a:pt x="89" y="65"/>
                  <a:pt x="102" y="69"/>
                </a:cubicBezTo>
                <a:cubicBezTo>
                  <a:pt x="118" y="65"/>
                  <a:pt x="126" y="56"/>
                  <a:pt x="141" y="51"/>
                </a:cubicBezTo>
                <a:cubicBezTo>
                  <a:pt x="160" y="54"/>
                  <a:pt x="168" y="56"/>
                  <a:pt x="183" y="66"/>
                </a:cubicBezTo>
                <a:cubicBezTo>
                  <a:pt x="190" y="77"/>
                  <a:pt x="196" y="77"/>
                  <a:pt x="207" y="84"/>
                </a:cubicBezTo>
                <a:cubicBezTo>
                  <a:pt x="224" y="78"/>
                  <a:pt x="234" y="63"/>
                  <a:pt x="252" y="57"/>
                </a:cubicBezTo>
                <a:cubicBezTo>
                  <a:pt x="280" y="62"/>
                  <a:pt x="273" y="74"/>
                  <a:pt x="294" y="81"/>
                </a:cubicBezTo>
                <a:cubicBezTo>
                  <a:pt x="329" y="75"/>
                  <a:pt x="332" y="46"/>
                  <a:pt x="363" y="36"/>
                </a:cubicBezTo>
                <a:cubicBezTo>
                  <a:pt x="380" y="40"/>
                  <a:pt x="377" y="44"/>
                  <a:pt x="384" y="57"/>
                </a:cubicBezTo>
                <a:cubicBezTo>
                  <a:pt x="388" y="63"/>
                  <a:pt x="396" y="75"/>
                  <a:pt x="396" y="75"/>
                </a:cubicBezTo>
                <a:cubicBezTo>
                  <a:pt x="419" y="60"/>
                  <a:pt x="418" y="22"/>
                  <a:pt x="447" y="12"/>
                </a:cubicBezTo>
                <a:cubicBezTo>
                  <a:pt x="459" y="30"/>
                  <a:pt x="451" y="36"/>
                  <a:pt x="474" y="21"/>
                </a:cubicBezTo>
                <a:cubicBezTo>
                  <a:pt x="488" y="0"/>
                  <a:pt x="479" y="5"/>
                  <a:pt x="495" y="0"/>
                </a:cubicBezTo>
                <a:cubicBezTo>
                  <a:pt x="509" y="14"/>
                  <a:pt x="506" y="31"/>
                  <a:pt x="522" y="42"/>
                </a:cubicBezTo>
                <a:cubicBezTo>
                  <a:pt x="528" y="38"/>
                  <a:pt x="534" y="34"/>
                  <a:pt x="540" y="30"/>
                </a:cubicBezTo>
                <a:cubicBezTo>
                  <a:pt x="543" y="28"/>
                  <a:pt x="549" y="24"/>
                  <a:pt x="549" y="24"/>
                </a:cubicBezTo>
                <a:cubicBezTo>
                  <a:pt x="566" y="30"/>
                  <a:pt x="572" y="56"/>
                  <a:pt x="591" y="69"/>
                </a:cubicBezTo>
                <a:cubicBezTo>
                  <a:pt x="601" y="59"/>
                  <a:pt x="612" y="44"/>
                  <a:pt x="624" y="36"/>
                </a:cubicBezTo>
                <a:cubicBezTo>
                  <a:pt x="628" y="42"/>
                  <a:pt x="632" y="48"/>
                  <a:pt x="636" y="54"/>
                </a:cubicBezTo>
                <a:cubicBezTo>
                  <a:pt x="640" y="60"/>
                  <a:pt x="654" y="66"/>
                  <a:pt x="654" y="66"/>
                </a:cubicBezTo>
                <a:cubicBezTo>
                  <a:pt x="669" y="61"/>
                  <a:pt x="674" y="48"/>
                  <a:pt x="687" y="39"/>
                </a:cubicBezTo>
                <a:cubicBezTo>
                  <a:pt x="696" y="48"/>
                  <a:pt x="699" y="56"/>
                  <a:pt x="711" y="60"/>
                </a:cubicBezTo>
                <a:cubicBezTo>
                  <a:pt x="717" y="56"/>
                  <a:pt x="725" y="54"/>
                  <a:pt x="729" y="48"/>
                </a:cubicBezTo>
                <a:cubicBezTo>
                  <a:pt x="731" y="45"/>
                  <a:pt x="732" y="41"/>
                  <a:pt x="735" y="39"/>
                </a:cubicBezTo>
                <a:cubicBezTo>
                  <a:pt x="740" y="34"/>
                  <a:pt x="753" y="27"/>
                  <a:pt x="753" y="27"/>
                </a:cubicBezTo>
                <a:cubicBezTo>
                  <a:pt x="755" y="24"/>
                  <a:pt x="755" y="18"/>
                  <a:pt x="759" y="18"/>
                </a:cubicBezTo>
                <a:cubicBezTo>
                  <a:pt x="763" y="18"/>
                  <a:pt x="764" y="24"/>
                  <a:pt x="765" y="27"/>
                </a:cubicBezTo>
                <a:lnTo>
                  <a:pt x="780" y="90"/>
                </a:lnTo>
                <a:cubicBezTo>
                  <a:pt x="780" y="90"/>
                  <a:pt x="789" y="63"/>
                  <a:pt x="789" y="63"/>
                </a:cubicBezTo>
                <a:cubicBezTo>
                  <a:pt x="790" y="60"/>
                  <a:pt x="792" y="54"/>
                  <a:pt x="792" y="54"/>
                </a:cubicBezTo>
                <a:cubicBezTo>
                  <a:pt x="802" y="57"/>
                  <a:pt x="813" y="79"/>
                  <a:pt x="819" y="66"/>
                </a:cubicBezTo>
              </a:path>
            </a:pathLst>
          </a:custGeom>
          <a:noFill/>
          <a:ln w="28575" cmpd="sng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4381" name="Line 43"/>
          <p:cNvSpPr>
            <a:spLocks noChangeShapeType="1"/>
          </p:cNvSpPr>
          <p:nvPr/>
        </p:nvSpPr>
        <p:spPr bwMode="auto">
          <a:xfrm flipV="1">
            <a:off x="2374900" y="1592263"/>
            <a:ext cx="0" cy="13493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4382" name="Line 44"/>
          <p:cNvSpPr>
            <a:spLocks noChangeShapeType="1"/>
          </p:cNvSpPr>
          <p:nvPr/>
        </p:nvSpPr>
        <p:spPr bwMode="auto">
          <a:xfrm>
            <a:off x="2374900" y="2716213"/>
            <a:ext cx="45910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4383" name="Line 45"/>
          <p:cNvSpPr>
            <a:spLocks noChangeShapeType="1"/>
          </p:cNvSpPr>
          <p:nvPr/>
        </p:nvSpPr>
        <p:spPr bwMode="auto">
          <a:xfrm flipV="1">
            <a:off x="2374900" y="1995488"/>
            <a:ext cx="3240088" cy="720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4384" name="Line 46"/>
          <p:cNvSpPr>
            <a:spLocks noChangeShapeType="1"/>
          </p:cNvSpPr>
          <p:nvPr/>
        </p:nvSpPr>
        <p:spPr bwMode="auto">
          <a:xfrm flipV="1">
            <a:off x="5614988" y="1995488"/>
            <a:ext cx="0" cy="720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4385" name="Line 47"/>
          <p:cNvSpPr>
            <a:spLocks noChangeShapeType="1"/>
          </p:cNvSpPr>
          <p:nvPr/>
        </p:nvSpPr>
        <p:spPr bwMode="auto">
          <a:xfrm flipV="1">
            <a:off x="4940300" y="2039938"/>
            <a:ext cx="630238" cy="6762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4386" name="Line 48"/>
          <p:cNvSpPr>
            <a:spLocks noChangeShapeType="1"/>
          </p:cNvSpPr>
          <p:nvPr/>
        </p:nvSpPr>
        <p:spPr bwMode="auto">
          <a:xfrm>
            <a:off x="2374900" y="2716213"/>
            <a:ext cx="2565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4387" name="Line 49"/>
          <p:cNvSpPr>
            <a:spLocks noChangeShapeType="1"/>
          </p:cNvSpPr>
          <p:nvPr/>
        </p:nvSpPr>
        <p:spPr bwMode="auto">
          <a:xfrm>
            <a:off x="4940300" y="2716213"/>
            <a:ext cx="6746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4388" name="Freeform 50"/>
          <p:cNvSpPr>
            <a:spLocks/>
          </p:cNvSpPr>
          <p:nvPr/>
        </p:nvSpPr>
        <p:spPr bwMode="auto">
          <a:xfrm>
            <a:off x="4473575" y="1754188"/>
            <a:ext cx="1905000" cy="1504950"/>
          </a:xfrm>
          <a:custGeom>
            <a:avLst/>
            <a:gdLst>
              <a:gd name="T0" fmla="*/ 2147483647 w 1200"/>
              <a:gd name="T1" fmla="*/ 2147483647 h 948"/>
              <a:gd name="T2" fmla="*/ 2147483647 w 1200"/>
              <a:gd name="T3" fmla="*/ 2147483647 h 948"/>
              <a:gd name="T4" fmla="*/ 2147483647 w 1200"/>
              <a:gd name="T5" fmla="*/ 2147483647 h 948"/>
              <a:gd name="T6" fmla="*/ 2147483647 w 1200"/>
              <a:gd name="T7" fmla="*/ 2147483647 h 948"/>
              <a:gd name="T8" fmla="*/ 2147483647 w 1200"/>
              <a:gd name="T9" fmla="*/ 2147483647 h 948"/>
              <a:gd name="T10" fmla="*/ 2147483647 w 1200"/>
              <a:gd name="T11" fmla="*/ 2147483647 h 948"/>
              <a:gd name="T12" fmla="*/ 2147483647 w 1200"/>
              <a:gd name="T13" fmla="*/ 2147483647 h 948"/>
              <a:gd name="T14" fmla="*/ 2147483647 w 1200"/>
              <a:gd name="T15" fmla="*/ 2147483647 h 948"/>
              <a:gd name="T16" fmla="*/ 2147483647 w 1200"/>
              <a:gd name="T17" fmla="*/ 2147483647 h 948"/>
              <a:gd name="T18" fmla="*/ 2147483647 w 1200"/>
              <a:gd name="T19" fmla="*/ 2147483647 h 948"/>
              <a:gd name="T20" fmla="*/ 2147483647 w 1200"/>
              <a:gd name="T21" fmla="*/ 2147483647 h 948"/>
              <a:gd name="T22" fmla="*/ 2147483647 w 1200"/>
              <a:gd name="T23" fmla="*/ 2147483647 h 948"/>
              <a:gd name="T24" fmla="*/ 2147483647 w 1200"/>
              <a:gd name="T25" fmla="*/ 2147483647 h 948"/>
              <a:gd name="T26" fmla="*/ 2147483647 w 1200"/>
              <a:gd name="T27" fmla="*/ 2147483647 h 948"/>
              <a:gd name="T28" fmla="*/ 2147483647 w 1200"/>
              <a:gd name="T29" fmla="*/ 2147483647 h 948"/>
              <a:gd name="T30" fmla="*/ 2147483647 w 1200"/>
              <a:gd name="T31" fmla="*/ 2147483647 h 948"/>
              <a:gd name="T32" fmla="*/ 2147483647 w 1200"/>
              <a:gd name="T33" fmla="*/ 2147483647 h 948"/>
              <a:gd name="T34" fmla="*/ 2147483647 w 1200"/>
              <a:gd name="T35" fmla="*/ 2147483647 h 948"/>
              <a:gd name="T36" fmla="*/ 2147483647 w 1200"/>
              <a:gd name="T37" fmla="*/ 2147483647 h 948"/>
              <a:gd name="T38" fmla="*/ 2147483647 w 1200"/>
              <a:gd name="T39" fmla="*/ 2147483647 h 948"/>
              <a:gd name="T40" fmla="*/ 2147483647 w 1200"/>
              <a:gd name="T41" fmla="*/ 2147483647 h 948"/>
              <a:gd name="T42" fmla="*/ 2147483647 w 1200"/>
              <a:gd name="T43" fmla="*/ 2147483647 h 948"/>
              <a:gd name="T44" fmla="*/ 2147483647 w 1200"/>
              <a:gd name="T45" fmla="*/ 2147483647 h 948"/>
              <a:gd name="T46" fmla="*/ 2147483647 w 1200"/>
              <a:gd name="T47" fmla="*/ 2147483647 h 948"/>
              <a:gd name="T48" fmla="*/ 2147483647 w 1200"/>
              <a:gd name="T49" fmla="*/ 2147483647 h 948"/>
              <a:gd name="T50" fmla="*/ 2147483647 w 1200"/>
              <a:gd name="T51" fmla="*/ 2147483647 h 948"/>
              <a:gd name="T52" fmla="*/ 2147483647 w 1200"/>
              <a:gd name="T53" fmla="*/ 2147483647 h 948"/>
              <a:gd name="T54" fmla="*/ 2147483647 w 1200"/>
              <a:gd name="T55" fmla="*/ 2147483647 h 948"/>
              <a:gd name="T56" fmla="*/ 2147483647 w 1200"/>
              <a:gd name="T57" fmla="*/ 0 h 948"/>
              <a:gd name="T58" fmla="*/ 2147483647 w 1200"/>
              <a:gd name="T59" fmla="*/ 2147483647 h 948"/>
              <a:gd name="T60" fmla="*/ 2147483647 w 1200"/>
              <a:gd name="T61" fmla="*/ 2147483647 h 948"/>
              <a:gd name="T62" fmla="*/ 2147483647 w 1200"/>
              <a:gd name="T63" fmla="*/ 2147483647 h 948"/>
              <a:gd name="T64" fmla="*/ 2147483647 w 1200"/>
              <a:gd name="T65" fmla="*/ 2147483647 h 948"/>
              <a:gd name="T66" fmla="*/ 2147483647 w 1200"/>
              <a:gd name="T67" fmla="*/ 2147483647 h 948"/>
              <a:gd name="T68" fmla="*/ 2147483647 w 1200"/>
              <a:gd name="T69" fmla="*/ 2147483647 h 948"/>
              <a:gd name="T70" fmla="*/ 2147483647 w 1200"/>
              <a:gd name="T71" fmla="*/ 2147483647 h 948"/>
              <a:gd name="T72" fmla="*/ 2147483647 w 1200"/>
              <a:gd name="T73" fmla="*/ 2147483647 h 948"/>
              <a:gd name="T74" fmla="*/ 2147483647 w 1200"/>
              <a:gd name="T75" fmla="*/ 2147483647 h 948"/>
              <a:gd name="T76" fmla="*/ 2147483647 w 1200"/>
              <a:gd name="T77" fmla="*/ 2147483647 h 948"/>
              <a:gd name="T78" fmla="*/ 2147483647 w 1200"/>
              <a:gd name="T79" fmla="*/ 2147483647 h 948"/>
              <a:gd name="T80" fmla="*/ 2147483647 w 1200"/>
              <a:gd name="T81" fmla="*/ 2147483647 h 948"/>
              <a:gd name="T82" fmla="*/ 2147483647 w 1200"/>
              <a:gd name="T83" fmla="*/ 2147483647 h 948"/>
              <a:gd name="T84" fmla="*/ 0 w 1200"/>
              <a:gd name="T85" fmla="*/ 2147483647 h 948"/>
              <a:gd name="T86" fmla="*/ 2147483647 w 1200"/>
              <a:gd name="T87" fmla="*/ 2147483647 h 948"/>
              <a:gd name="T88" fmla="*/ 2147483647 w 1200"/>
              <a:gd name="T89" fmla="*/ 2147483647 h 948"/>
              <a:gd name="T90" fmla="*/ 2147483647 w 1200"/>
              <a:gd name="T91" fmla="*/ 2147483647 h 948"/>
              <a:gd name="T92" fmla="*/ 2147483647 w 1200"/>
              <a:gd name="T93" fmla="*/ 2147483647 h 948"/>
              <a:gd name="T94" fmla="*/ 2147483647 w 1200"/>
              <a:gd name="T95" fmla="*/ 2147483647 h 948"/>
              <a:gd name="T96" fmla="*/ 2147483647 w 1200"/>
              <a:gd name="T97" fmla="*/ 2147483647 h 948"/>
              <a:gd name="T98" fmla="*/ 2147483647 w 1200"/>
              <a:gd name="T99" fmla="*/ 2147483647 h 948"/>
              <a:gd name="T100" fmla="*/ 2147483647 w 1200"/>
              <a:gd name="T101" fmla="*/ 2147483647 h 948"/>
              <a:gd name="T102" fmla="*/ 2147483647 w 1200"/>
              <a:gd name="T103" fmla="*/ 2147483647 h 948"/>
              <a:gd name="T104" fmla="*/ 2147483647 w 1200"/>
              <a:gd name="T105" fmla="*/ 2147483647 h 948"/>
              <a:gd name="T106" fmla="*/ 2147483647 w 1200"/>
              <a:gd name="T107" fmla="*/ 2147483647 h 948"/>
              <a:gd name="T108" fmla="*/ 2147483647 w 1200"/>
              <a:gd name="T109" fmla="*/ 2147483647 h 948"/>
              <a:gd name="T110" fmla="*/ 2147483647 w 1200"/>
              <a:gd name="T111" fmla="*/ 2147483647 h 948"/>
              <a:gd name="T112" fmla="*/ 2147483647 w 1200"/>
              <a:gd name="T113" fmla="*/ 2147483647 h 948"/>
              <a:gd name="T114" fmla="*/ 2147483647 w 1200"/>
              <a:gd name="T115" fmla="*/ 2147483647 h 948"/>
              <a:gd name="T116" fmla="*/ 2147483647 w 1200"/>
              <a:gd name="T117" fmla="*/ 2147483647 h 948"/>
              <a:gd name="T118" fmla="*/ 2147483647 w 1200"/>
              <a:gd name="T119" fmla="*/ 2147483647 h 948"/>
              <a:gd name="T120" fmla="*/ 2147483647 w 1200"/>
              <a:gd name="T121" fmla="*/ 2147483647 h 94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1200"/>
              <a:gd name="T184" fmla="*/ 0 h 948"/>
              <a:gd name="T185" fmla="*/ 1200 w 1200"/>
              <a:gd name="T186" fmla="*/ 948 h 948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1200" h="948">
                <a:moveTo>
                  <a:pt x="708" y="156"/>
                </a:moveTo>
                <a:cubicBezTo>
                  <a:pt x="665" y="128"/>
                  <a:pt x="631" y="94"/>
                  <a:pt x="582" y="78"/>
                </a:cubicBezTo>
                <a:cubicBezTo>
                  <a:pt x="522" y="82"/>
                  <a:pt x="470" y="83"/>
                  <a:pt x="414" y="102"/>
                </a:cubicBezTo>
                <a:cubicBezTo>
                  <a:pt x="404" y="133"/>
                  <a:pt x="398" y="166"/>
                  <a:pt x="390" y="198"/>
                </a:cubicBezTo>
                <a:cubicBezTo>
                  <a:pt x="386" y="214"/>
                  <a:pt x="378" y="246"/>
                  <a:pt x="378" y="246"/>
                </a:cubicBezTo>
                <a:cubicBezTo>
                  <a:pt x="385" y="367"/>
                  <a:pt x="373" y="320"/>
                  <a:pt x="396" y="390"/>
                </a:cubicBezTo>
                <a:cubicBezTo>
                  <a:pt x="400" y="402"/>
                  <a:pt x="404" y="414"/>
                  <a:pt x="408" y="426"/>
                </a:cubicBezTo>
                <a:cubicBezTo>
                  <a:pt x="410" y="432"/>
                  <a:pt x="414" y="444"/>
                  <a:pt x="414" y="444"/>
                </a:cubicBezTo>
                <a:cubicBezTo>
                  <a:pt x="411" y="466"/>
                  <a:pt x="418" y="494"/>
                  <a:pt x="402" y="510"/>
                </a:cubicBezTo>
                <a:cubicBezTo>
                  <a:pt x="353" y="559"/>
                  <a:pt x="272" y="551"/>
                  <a:pt x="216" y="588"/>
                </a:cubicBezTo>
                <a:cubicBezTo>
                  <a:pt x="199" y="614"/>
                  <a:pt x="178" y="630"/>
                  <a:pt x="168" y="660"/>
                </a:cubicBezTo>
                <a:cubicBezTo>
                  <a:pt x="170" y="680"/>
                  <a:pt x="169" y="700"/>
                  <a:pt x="174" y="720"/>
                </a:cubicBezTo>
                <a:cubicBezTo>
                  <a:pt x="181" y="751"/>
                  <a:pt x="262" y="781"/>
                  <a:pt x="294" y="792"/>
                </a:cubicBezTo>
                <a:cubicBezTo>
                  <a:pt x="322" y="834"/>
                  <a:pt x="306" y="820"/>
                  <a:pt x="336" y="840"/>
                </a:cubicBezTo>
                <a:cubicBezTo>
                  <a:pt x="379" y="905"/>
                  <a:pt x="552" y="859"/>
                  <a:pt x="576" y="858"/>
                </a:cubicBezTo>
                <a:cubicBezTo>
                  <a:pt x="588" y="854"/>
                  <a:pt x="600" y="850"/>
                  <a:pt x="612" y="846"/>
                </a:cubicBezTo>
                <a:cubicBezTo>
                  <a:pt x="618" y="844"/>
                  <a:pt x="630" y="840"/>
                  <a:pt x="630" y="840"/>
                </a:cubicBezTo>
                <a:cubicBezTo>
                  <a:pt x="648" y="842"/>
                  <a:pt x="666" y="842"/>
                  <a:pt x="684" y="846"/>
                </a:cubicBezTo>
                <a:cubicBezTo>
                  <a:pt x="696" y="848"/>
                  <a:pt x="708" y="854"/>
                  <a:pt x="720" y="858"/>
                </a:cubicBezTo>
                <a:cubicBezTo>
                  <a:pt x="726" y="860"/>
                  <a:pt x="738" y="864"/>
                  <a:pt x="738" y="864"/>
                </a:cubicBezTo>
                <a:cubicBezTo>
                  <a:pt x="760" y="861"/>
                  <a:pt x="787" y="866"/>
                  <a:pt x="804" y="852"/>
                </a:cubicBezTo>
                <a:cubicBezTo>
                  <a:pt x="810" y="847"/>
                  <a:pt x="811" y="839"/>
                  <a:pt x="816" y="834"/>
                </a:cubicBezTo>
                <a:cubicBezTo>
                  <a:pt x="821" y="829"/>
                  <a:pt x="828" y="826"/>
                  <a:pt x="834" y="822"/>
                </a:cubicBezTo>
                <a:cubicBezTo>
                  <a:pt x="843" y="794"/>
                  <a:pt x="853" y="781"/>
                  <a:pt x="858" y="750"/>
                </a:cubicBezTo>
                <a:cubicBezTo>
                  <a:pt x="860" y="558"/>
                  <a:pt x="740" y="281"/>
                  <a:pt x="900" y="174"/>
                </a:cubicBezTo>
                <a:cubicBezTo>
                  <a:pt x="904" y="168"/>
                  <a:pt x="907" y="161"/>
                  <a:pt x="912" y="156"/>
                </a:cubicBezTo>
                <a:cubicBezTo>
                  <a:pt x="917" y="151"/>
                  <a:pt x="926" y="150"/>
                  <a:pt x="930" y="144"/>
                </a:cubicBezTo>
                <a:cubicBezTo>
                  <a:pt x="937" y="133"/>
                  <a:pt x="942" y="108"/>
                  <a:pt x="942" y="108"/>
                </a:cubicBezTo>
                <a:cubicBezTo>
                  <a:pt x="923" y="31"/>
                  <a:pt x="896" y="15"/>
                  <a:pt x="822" y="0"/>
                </a:cubicBezTo>
                <a:cubicBezTo>
                  <a:pt x="776" y="2"/>
                  <a:pt x="730" y="3"/>
                  <a:pt x="684" y="6"/>
                </a:cubicBezTo>
                <a:cubicBezTo>
                  <a:pt x="645" y="9"/>
                  <a:pt x="601" y="30"/>
                  <a:pt x="564" y="42"/>
                </a:cubicBezTo>
                <a:cubicBezTo>
                  <a:pt x="544" y="49"/>
                  <a:pt x="530" y="65"/>
                  <a:pt x="510" y="72"/>
                </a:cubicBezTo>
                <a:cubicBezTo>
                  <a:pt x="479" y="119"/>
                  <a:pt x="491" y="94"/>
                  <a:pt x="474" y="144"/>
                </a:cubicBezTo>
                <a:cubicBezTo>
                  <a:pt x="472" y="150"/>
                  <a:pt x="468" y="162"/>
                  <a:pt x="468" y="162"/>
                </a:cubicBezTo>
                <a:cubicBezTo>
                  <a:pt x="462" y="211"/>
                  <a:pt x="466" y="252"/>
                  <a:pt x="474" y="300"/>
                </a:cubicBezTo>
                <a:cubicBezTo>
                  <a:pt x="471" y="326"/>
                  <a:pt x="478" y="357"/>
                  <a:pt x="462" y="378"/>
                </a:cubicBezTo>
                <a:cubicBezTo>
                  <a:pt x="449" y="394"/>
                  <a:pt x="426" y="405"/>
                  <a:pt x="408" y="414"/>
                </a:cubicBezTo>
                <a:cubicBezTo>
                  <a:pt x="336" y="450"/>
                  <a:pt x="267" y="467"/>
                  <a:pt x="186" y="474"/>
                </a:cubicBezTo>
                <a:cubicBezTo>
                  <a:pt x="166" y="478"/>
                  <a:pt x="145" y="480"/>
                  <a:pt x="126" y="486"/>
                </a:cubicBezTo>
                <a:cubicBezTo>
                  <a:pt x="114" y="490"/>
                  <a:pt x="102" y="494"/>
                  <a:pt x="90" y="498"/>
                </a:cubicBezTo>
                <a:cubicBezTo>
                  <a:pt x="84" y="500"/>
                  <a:pt x="72" y="504"/>
                  <a:pt x="72" y="504"/>
                </a:cubicBezTo>
                <a:cubicBezTo>
                  <a:pt x="47" y="529"/>
                  <a:pt x="33" y="539"/>
                  <a:pt x="12" y="570"/>
                </a:cubicBezTo>
                <a:cubicBezTo>
                  <a:pt x="5" y="581"/>
                  <a:pt x="0" y="606"/>
                  <a:pt x="0" y="606"/>
                </a:cubicBezTo>
                <a:cubicBezTo>
                  <a:pt x="2" y="634"/>
                  <a:pt x="3" y="662"/>
                  <a:pt x="6" y="690"/>
                </a:cubicBezTo>
                <a:cubicBezTo>
                  <a:pt x="15" y="773"/>
                  <a:pt x="93" y="793"/>
                  <a:pt x="162" y="810"/>
                </a:cubicBezTo>
                <a:cubicBezTo>
                  <a:pt x="192" y="830"/>
                  <a:pt x="208" y="864"/>
                  <a:pt x="228" y="894"/>
                </a:cubicBezTo>
                <a:cubicBezTo>
                  <a:pt x="235" y="905"/>
                  <a:pt x="229" y="923"/>
                  <a:pt x="240" y="930"/>
                </a:cubicBezTo>
                <a:cubicBezTo>
                  <a:pt x="263" y="946"/>
                  <a:pt x="251" y="940"/>
                  <a:pt x="276" y="948"/>
                </a:cubicBezTo>
                <a:cubicBezTo>
                  <a:pt x="310" y="945"/>
                  <a:pt x="364" y="945"/>
                  <a:pt x="396" y="924"/>
                </a:cubicBezTo>
                <a:cubicBezTo>
                  <a:pt x="408" y="916"/>
                  <a:pt x="420" y="908"/>
                  <a:pt x="432" y="900"/>
                </a:cubicBezTo>
                <a:cubicBezTo>
                  <a:pt x="438" y="896"/>
                  <a:pt x="450" y="888"/>
                  <a:pt x="450" y="888"/>
                </a:cubicBezTo>
                <a:cubicBezTo>
                  <a:pt x="484" y="836"/>
                  <a:pt x="439" y="897"/>
                  <a:pt x="480" y="864"/>
                </a:cubicBezTo>
                <a:cubicBezTo>
                  <a:pt x="519" y="833"/>
                  <a:pt x="465" y="855"/>
                  <a:pt x="510" y="840"/>
                </a:cubicBezTo>
                <a:cubicBezTo>
                  <a:pt x="530" y="810"/>
                  <a:pt x="564" y="794"/>
                  <a:pt x="594" y="774"/>
                </a:cubicBezTo>
                <a:cubicBezTo>
                  <a:pt x="695" y="707"/>
                  <a:pt x="803" y="703"/>
                  <a:pt x="918" y="672"/>
                </a:cubicBezTo>
                <a:cubicBezTo>
                  <a:pt x="954" y="662"/>
                  <a:pt x="1015" y="636"/>
                  <a:pt x="1044" y="612"/>
                </a:cubicBezTo>
                <a:cubicBezTo>
                  <a:pt x="1062" y="597"/>
                  <a:pt x="1098" y="570"/>
                  <a:pt x="1098" y="570"/>
                </a:cubicBezTo>
                <a:cubicBezTo>
                  <a:pt x="1111" y="551"/>
                  <a:pt x="1130" y="537"/>
                  <a:pt x="1140" y="516"/>
                </a:cubicBezTo>
                <a:cubicBezTo>
                  <a:pt x="1172" y="452"/>
                  <a:pt x="1186" y="388"/>
                  <a:pt x="1200" y="318"/>
                </a:cubicBezTo>
                <a:cubicBezTo>
                  <a:pt x="1198" y="260"/>
                  <a:pt x="1199" y="202"/>
                  <a:pt x="1194" y="144"/>
                </a:cubicBezTo>
                <a:cubicBezTo>
                  <a:pt x="1187" y="64"/>
                  <a:pt x="1085" y="36"/>
                  <a:pt x="1020" y="36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4389" name="Text Box 55"/>
          <p:cNvSpPr txBox="1">
            <a:spLocks noChangeArrowheads="1"/>
          </p:cNvSpPr>
          <p:nvPr/>
        </p:nvSpPr>
        <p:spPr bwMode="auto">
          <a:xfrm>
            <a:off x="2359025" y="1423988"/>
            <a:ext cx="6492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800" i="1">
                <a:latin typeface="Monotype Corsiva" pitchFamily="66" charset="0"/>
              </a:rPr>
              <a:t>Im</a:t>
            </a:r>
          </a:p>
        </p:txBody>
      </p:sp>
      <p:sp>
        <p:nvSpPr>
          <p:cNvPr id="14390" name="Text Box 56"/>
          <p:cNvSpPr txBox="1">
            <a:spLocks noChangeArrowheads="1"/>
          </p:cNvSpPr>
          <p:nvPr/>
        </p:nvSpPr>
        <p:spPr bwMode="auto">
          <a:xfrm>
            <a:off x="6994525" y="2414588"/>
            <a:ext cx="5191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i="1">
                <a:latin typeface="Monotype Corsiva" pitchFamily="66" charset="0"/>
              </a:rPr>
              <a:t>Re</a:t>
            </a:r>
          </a:p>
        </p:txBody>
      </p:sp>
      <p:sp>
        <p:nvSpPr>
          <p:cNvPr id="14391" name="Text Box 57"/>
          <p:cNvSpPr txBox="1">
            <a:spLocks noChangeArrowheads="1"/>
          </p:cNvSpPr>
          <p:nvPr/>
        </p:nvSpPr>
        <p:spPr bwMode="auto">
          <a:xfrm>
            <a:off x="6991350" y="4024313"/>
            <a:ext cx="268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0" i="1"/>
              <a:t>t</a:t>
            </a:r>
          </a:p>
        </p:txBody>
      </p:sp>
      <p:sp>
        <p:nvSpPr>
          <p:cNvPr id="14392" name="Text Box 58"/>
          <p:cNvSpPr txBox="1">
            <a:spLocks noChangeArrowheads="1"/>
          </p:cNvSpPr>
          <p:nvPr/>
        </p:nvSpPr>
        <p:spPr bwMode="auto">
          <a:xfrm>
            <a:off x="6994525" y="5580063"/>
            <a:ext cx="268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0" i="1"/>
              <a:t>t</a:t>
            </a:r>
          </a:p>
        </p:txBody>
      </p:sp>
      <p:sp>
        <p:nvSpPr>
          <p:cNvPr id="14393" name="Text Box 59"/>
          <p:cNvSpPr txBox="1">
            <a:spLocks noChangeArrowheads="1"/>
          </p:cNvSpPr>
          <p:nvPr/>
        </p:nvSpPr>
        <p:spPr bwMode="auto">
          <a:xfrm>
            <a:off x="2087563" y="4049713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0"/>
              <a:t>0</a:t>
            </a:r>
          </a:p>
        </p:txBody>
      </p:sp>
      <p:sp>
        <p:nvSpPr>
          <p:cNvPr id="14394" name="Rectangle 62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graphicFrame>
        <p:nvGraphicFramePr>
          <p:cNvPr id="14340" name="Object 61"/>
          <p:cNvGraphicFramePr>
            <a:graphicFrameLocks noChangeAspect="1"/>
          </p:cNvGraphicFramePr>
          <p:nvPr/>
        </p:nvGraphicFramePr>
        <p:xfrm>
          <a:off x="2493963" y="3238500"/>
          <a:ext cx="584200" cy="430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020" name="Równanie" r:id="rId7" imgW="279360" imgH="203040" progId="Equation.3">
                  <p:embed/>
                </p:oleObj>
              </mc:Choice>
              <mc:Fallback>
                <p:oleObj name="Równanie" r:id="rId7" imgW="279360" imgH="203040" progId="Equation.3">
                  <p:embed/>
                  <p:pic>
                    <p:nvPicPr>
                      <p:cNvPr id="0" name="Object 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3963" y="3238500"/>
                        <a:ext cx="584200" cy="4302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95" name="Line 65"/>
          <p:cNvSpPr>
            <a:spLocks noChangeShapeType="1"/>
          </p:cNvSpPr>
          <p:nvPr/>
        </p:nvSpPr>
        <p:spPr bwMode="auto">
          <a:xfrm flipH="1" flipV="1">
            <a:off x="3259138" y="2698750"/>
            <a:ext cx="44450" cy="269875"/>
          </a:xfrm>
          <a:prstGeom prst="line">
            <a:avLst/>
          </a:prstGeom>
          <a:noFill/>
          <a:ln w="28575">
            <a:solidFill>
              <a:srgbClr val="00CC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4396" name="Line 66"/>
          <p:cNvSpPr>
            <a:spLocks noChangeShapeType="1"/>
          </p:cNvSpPr>
          <p:nvPr/>
        </p:nvSpPr>
        <p:spPr bwMode="auto">
          <a:xfrm>
            <a:off x="3122613" y="2203450"/>
            <a:ext cx="90487" cy="315913"/>
          </a:xfrm>
          <a:prstGeom prst="line">
            <a:avLst/>
          </a:prstGeom>
          <a:noFill/>
          <a:ln w="28575">
            <a:solidFill>
              <a:srgbClr val="00CC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14341" name="Object 68"/>
          <p:cNvGraphicFramePr>
            <a:graphicFrameLocks noGrp="1" noChangeAspect="1"/>
          </p:cNvGraphicFramePr>
          <p:nvPr>
            <p:ph sz="half" idx="2"/>
          </p:nvPr>
        </p:nvGraphicFramePr>
        <p:xfrm>
          <a:off x="3348038" y="2068513"/>
          <a:ext cx="450850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021" name="Równanie" r:id="rId9" imgW="279360" imgH="203040" progId="Equation.3">
                  <p:embed/>
                </p:oleObj>
              </mc:Choice>
              <mc:Fallback>
                <p:oleObj name="Równanie" r:id="rId9" imgW="279360" imgH="203040" progId="Equation.3">
                  <p:embed/>
                  <p:pic>
                    <p:nvPicPr>
                      <p:cNvPr id="0" name="Object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8038" y="2068513"/>
                        <a:ext cx="450850" cy="327025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97" name="Rectangle 71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graphicFrame>
        <p:nvGraphicFramePr>
          <p:cNvPr id="14342" name="Object 70"/>
          <p:cNvGraphicFramePr>
            <a:graphicFrameLocks noChangeAspect="1"/>
          </p:cNvGraphicFramePr>
          <p:nvPr/>
        </p:nvGraphicFramePr>
        <p:xfrm>
          <a:off x="5813425" y="2149475"/>
          <a:ext cx="514350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022" name="Równanie" r:id="rId11" imgW="355320" imgH="241200" progId="Equation.3">
                  <p:embed/>
                </p:oleObj>
              </mc:Choice>
              <mc:Fallback>
                <p:oleObj name="Równanie" r:id="rId11" imgW="355320" imgH="241200" progId="Equation.3">
                  <p:embed/>
                  <p:pic>
                    <p:nvPicPr>
                      <p:cNvPr id="0" name="Object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13425" y="2149475"/>
                        <a:ext cx="514350" cy="34925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98" name="Rectangle 7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99" name="Rectangle 7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401" name="Rectangle 80"/>
          <p:cNvSpPr>
            <a:spLocks noGrp="1" noChangeArrowheads="1"/>
          </p:cNvSpPr>
          <p:nvPr>
            <p:ph type="title"/>
          </p:nvPr>
        </p:nvSpPr>
        <p:spPr>
          <a:xfrm>
            <a:off x="1150938" y="0"/>
            <a:ext cx="7772400" cy="1143000"/>
          </a:xfrm>
          <a:noFill/>
        </p:spPr>
        <p:txBody>
          <a:bodyPr/>
          <a:lstStyle/>
          <a:p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FM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Threshold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Effect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/>
            </a:r>
            <a:b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</a:b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(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phasor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explanation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)</a:t>
            </a:r>
          </a:p>
        </p:txBody>
      </p:sp>
      <p:graphicFrame>
        <p:nvGraphicFramePr>
          <p:cNvPr id="14343" name="Object 81"/>
          <p:cNvGraphicFramePr>
            <a:graphicFrameLocks noChangeAspect="1"/>
          </p:cNvGraphicFramePr>
          <p:nvPr/>
        </p:nvGraphicFramePr>
        <p:xfrm>
          <a:off x="4989513" y="2740025"/>
          <a:ext cx="477837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023" name="Równanie" r:id="rId13" imgW="330120" imgH="215640" progId="Equation.3">
                  <p:embed/>
                </p:oleObj>
              </mc:Choice>
              <mc:Fallback>
                <p:oleObj name="Równanie" r:id="rId13" imgW="330120" imgH="215640" progId="Equation.3">
                  <p:embed/>
                  <p:pic>
                    <p:nvPicPr>
                      <p:cNvPr id="0" name="Object 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89513" y="2740025"/>
                        <a:ext cx="477837" cy="31115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4" name="Object 8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3421978"/>
              </p:ext>
            </p:extLst>
          </p:nvPr>
        </p:nvGraphicFramePr>
        <p:xfrm>
          <a:off x="6553200" y="838200"/>
          <a:ext cx="1905000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024" name="Equation" r:id="rId15" imgW="761760" imgH="241200" progId="Equation.3">
                  <p:embed/>
                </p:oleObj>
              </mc:Choice>
              <mc:Fallback>
                <p:oleObj name="Equation" r:id="rId15" imgW="761760" imgH="241200" progId="Equation.3">
                  <p:embed/>
                  <p:pic>
                    <p:nvPicPr>
                      <p:cNvPr id="0" name="Object 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200" y="838200"/>
                        <a:ext cx="1905000" cy="603250"/>
                      </a:xfrm>
                      <a:prstGeom prst="rect">
                        <a:avLst/>
                      </a:prstGeom>
                      <a:solidFill>
                        <a:srgbClr val="FF99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5" name="Object 83"/>
          <p:cNvGraphicFramePr>
            <a:graphicFrameLocks noChangeAspect="1"/>
          </p:cNvGraphicFramePr>
          <p:nvPr/>
        </p:nvGraphicFramePr>
        <p:xfrm>
          <a:off x="1981200" y="5562600"/>
          <a:ext cx="34925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025" name="Równanie" r:id="rId17" imgW="190440" imgH="228600" progId="Equation.3">
                  <p:embed/>
                </p:oleObj>
              </mc:Choice>
              <mc:Fallback>
                <p:oleObj name="Równanie" r:id="rId17" imgW="190440" imgH="228600" progId="Equation.3">
                  <p:embed/>
                  <p:pic>
                    <p:nvPicPr>
                      <p:cNvPr id="0" name="Object 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5562600"/>
                        <a:ext cx="349250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406B7B-97EE-46F5-B23E-21343F71AABC}" type="slidenum">
              <a:rPr lang="pl-PL" smtClean="0"/>
              <a:pPr>
                <a:defRPr/>
              </a:pPr>
              <a:t>28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Object 59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4094882" y="2069604"/>
          <a:ext cx="539750" cy="392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42" name="Równanie" r:id="rId3" imgW="279360" imgH="203040" progId="Equation.3">
                  <p:embed/>
                </p:oleObj>
              </mc:Choice>
              <mc:Fallback>
                <p:oleObj name="Równanie" r:id="rId3" imgW="279360" imgH="203040" progId="Equation.3">
                  <p:embed/>
                  <p:pic>
                    <p:nvPicPr>
                      <p:cNvPr id="0" name="Object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4882" y="2069604"/>
                        <a:ext cx="539750" cy="392113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0" name="Rectangle 3"/>
          <p:cNvSpPr>
            <a:spLocks noChangeArrowheads="1"/>
          </p:cNvSpPr>
          <p:nvPr/>
        </p:nvSpPr>
        <p:spPr bwMode="auto">
          <a:xfrm>
            <a:off x="0" y="3286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1" name="Rectangle 4"/>
          <p:cNvSpPr>
            <a:spLocks noChangeArrowheads="1"/>
          </p:cNvSpPr>
          <p:nvPr/>
        </p:nvSpPr>
        <p:spPr bwMode="auto">
          <a:xfrm>
            <a:off x="-333375" y="27543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2" name="Rectangle 5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4" name="Rectangle 7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5" name="Rectangle 8"/>
          <p:cNvSpPr>
            <a:spLocks noChangeArrowheads="1"/>
          </p:cNvSpPr>
          <p:nvPr/>
        </p:nvSpPr>
        <p:spPr bwMode="auto">
          <a:xfrm>
            <a:off x="0" y="3271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6" name="Rectangle 9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7" name="Rectangle 10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8" name="Rectangle 11"/>
          <p:cNvSpPr>
            <a:spLocks noChangeArrowheads="1"/>
          </p:cNvSpPr>
          <p:nvPr/>
        </p:nvSpPr>
        <p:spPr bwMode="auto">
          <a:xfrm>
            <a:off x="0" y="2447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9" name="Rectangle 12"/>
          <p:cNvSpPr>
            <a:spLocks noChangeArrowheads="1"/>
          </p:cNvSpPr>
          <p:nvPr/>
        </p:nvSpPr>
        <p:spPr bwMode="auto">
          <a:xfrm>
            <a:off x="4993407" y="2966542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pl-PL"/>
          </a:p>
        </p:txBody>
      </p:sp>
      <p:sp>
        <p:nvSpPr>
          <p:cNvPr id="15380" name="Rectangle 13"/>
          <p:cNvSpPr>
            <a:spLocks noChangeArrowheads="1"/>
          </p:cNvSpPr>
          <p:nvPr/>
        </p:nvSpPr>
        <p:spPr bwMode="auto">
          <a:xfrm>
            <a:off x="0" y="3114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81" name="Rectangle 14"/>
          <p:cNvSpPr>
            <a:spLocks noChangeArrowheads="1"/>
          </p:cNvSpPr>
          <p:nvPr/>
        </p:nvSpPr>
        <p:spPr bwMode="auto">
          <a:xfrm>
            <a:off x="0" y="3962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pl-PL"/>
          </a:p>
        </p:txBody>
      </p:sp>
      <p:sp>
        <p:nvSpPr>
          <p:cNvPr id="15382" name="Rectangle 15"/>
          <p:cNvSpPr>
            <a:spLocks noChangeArrowheads="1"/>
          </p:cNvSpPr>
          <p:nvPr/>
        </p:nvSpPr>
        <p:spPr bwMode="auto">
          <a:xfrm>
            <a:off x="385763" y="28432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83" name="Rectangle 16"/>
          <p:cNvSpPr>
            <a:spLocks noChangeArrowheads="1"/>
          </p:cNvSpPr>
          <p:nvPr/>
        </p:nvSpPr>
        <p:spPr bwMode="auto">
          <a:xfrm>
            <a:off x="-333375" y="27543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84" name="Rectangle 17"/>
          <p:cNvSpPr>
            <a:spLocks noChangeArrowheads="1"/>
          </p:cNvSpPr>
          <p:nvPr/>
        </p:nvSpPr>
        <p:spPr bwMode="auto">
          <a:xfrm>
            <a:off x="-423863" y="2573338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85" name="Rectangle 18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86" name="Rectangle 19"/>
          <p:cNvSpPr>
            <a:spLocks noChangeArrowheads="1"/>
          </p:cNvSpPr>
          <p:nvPr/>
        </p:nvSpPr>
        <p:spPr bwMode="auto">
          <a:xfrm>
            <a:off x="0" y="2619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87" name="Rectangle 20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88" name="Rectangle 21"/>
          <p:cNvSpPr>
            <a:spLocks noChangeArrowheads="1"/>
          </p:cNvSpPr>
          <p:nvPr/>
        </p:nvSpPr>
        <p:spPr bwMode="auto">
          <a:xfrm>
            <a:off x="0" y="3105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89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90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91" name="Rectangle 24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92" name="Rectangle 2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93" name="Rectangle 26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94" name="Rectangle 27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95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96" name="Rectangle 29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97" name="Rectangle 30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98" name="Rectangle 31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99" name="Line 32"/>
          <p:cNvSpPr>
            <a:spLocks noChangeShapeType="1"/>
          </p:cNvSpPr>
          <p:nvPr/>
        </p:nvSpPr>
        <p:spPr bwMode="auto">
          <a:xfrm flipV="1">
            <a:off x="2538413" y="3560763"/>
            <a:ext cx="0" cy="13493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00" name="Line 33"/>
          <p:cNvSpPr>
            <a:spLocks noChangeShapeType="1"/>
          </p:cNvSpPr>
          <p:nvPr/>
        </p:nvSpPr>
        <p:spPr bwMode="auto">
          <a:xfrm>
            <a:off x="2538413" y="4508500"/>
            <a:ext cx="45910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01" name="Line 34"/>
          <p:cNvSpPr>
            <a:spLocks noChangeShapeType="1"/>
          </p:cNvSpPr>
          <p:nvPr/>
        </p:nvSpPr>
        <p:spPr bwMode="auto">
          <a:xfrm flipV="1">
            <a:off x="2546350" y="5049838"/>
            <a:ext cx="0" cy="13493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02" name="Line 35"/>
          <p:cNvSpPr>
            <a:spLocks noChangeShapeType="1"/>
          </p:cNvSpPr>
          <p:nvPr/>
        </p:nvSpPr>
        <p:spPr bwMode="auto">
          <a:xfrm>
            <a:off x="2546350" y="5768975"/>
            <a:ext cx="45910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03" name="Line 36"/>
          <p:cNvSpPr>
            <a:spLocks noChangeShapeType="1"/>
          </p:cNvSpPr>
          <p:nvPr/>
        </p:nvSpPr>
        <p:spPr bwMode="auto">
          <a:xfrm>
            <a:off x="3059832" y="2564904"/>
            <a:ext cx="45910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04" name="Freeform 39"/>
          <p:cNvSpPr>
            <a:spLocks/>
          </p:cNvSpPr>
          <p:nvPr/>
        </p:nvSpPr>
        <p:spPr bwMode="auto">
          <a:xfrm>
            <a:off x="2543175" y="3730625"/>
            <a:ext cx="2100263" cy="822325"/>
          </a:xfrm>
          <a:custGeom>
            <a:avLst/>
            <a:gdLst>
              <a:gd name="T0" fmla="*/ 2147483647 w 1323"/>
              <a:gd name="T1" fmla="*/ 2147483647 h 518"/>
              <a:gd name="T2" fmla="*/ 2147483647 w 1323"/>
              <a:gd name="T3" fmla="*/ 2147483647 h 518"/>
              <a:gd name="T4" fmla="*/ 2147483647 w 1323"/>
              <a:gd name="T5" fmla="*/ 2147483647 h 518"/>
              <a:gd name="T6" fmla="*/ 2147483647 w 1323"/>
              <a:gd name="T7" fmla="*/ 2147483647 h 518"/>
              <a:gd name="T8" fmla="*/ 2147483647 w 1323"/>
              <a:gd name="T9" fmla="*/ 2147483647 h 518"/>
              <a:gd name="T10" fmla="*/ 2147483647 w 1323"/>
              <a:gd name="T11" fmla="*/ 2147483647 h 518"/>
              <a:gd name="T12" fmla="*/ 2147483647 w 1323"/>
              <a:gd name="T13" fmla="*/ 2147483647 h 518"/>
              <a:gd name="T14" fmla="*/ 2147483647 w 1323"/>
              <a:gd name="T15" fmla="*/ 2147483647 h 518"/>
              <a:gd name="T16" fmla="*/ 2147483647 w 1323"/>
              <a:gd name="T17" fmla="*/ 2147483647 h 518"/>
              <a:gd name="T18" fmla="*/ 2147483647 w 1323"/>
              <a:gd name="T19" fmla="*/ 2147483647 h 518"/>
              <a:gd name="T20" fmla="*/ 2147483647 w 1323"/>
              <a:gd name="T21" fmla="*/ 2147483647 h 518"/>
              <a:gd name="T22" fmla="*/ 2147483647 w 1323"/>
              <a:gd name="T23" fmla="*/ 2147483647 h 518"/>
              <a:gd name="T24" fmla="*/ 2147483647 w 1323"/>
              <a:gd name="T25" fmla="*/ 2147483647 h 518"/>
              <a:gd name="T26" fmla="*/ 2147483647 w 1323"/>
              <a:gd name="T27" fmla="*/ 2147483647 h 518"/>
              <a:gd name="T28" fmla="*/ 2147483647 w 1323"/>
              <a:gd name="T29" fmla="*/ 0 h 518"/>
              <a:gd name="T30" fmla="*/ 2147483647 w 1323"/>
              <a:gd name="T31" fmla="*/ 2147483647 h 518"/>
              <a:gd name="T32" fmla="*/ 2147483647 w 1323"/>
              <a:gd name="T33" fmla="*/ 2147483647 h 518"/>
              <a:gd name="T34" fmla="*/ 2147483647 w 1323"/>
              <a:gd name="T35" fmla="*/ 2147483647 h 518"/>
              <a:gd name="T36" fmla="*/ 2147483647 w 1323"/>
              <a:gd name="T37" fmla="*/ 2147483647 h 518"/>
              <a:gd name="T38" fmla="*/ 2147483647 w 1323"/>
              <a:gd name="T39" fmla="*/ 2147483647 h 518"/>
              <a:gd name="T40" fmla="*/ 2147483647 w 1323"/>
              <a:gd name="T41" fmla="*/ 2147483647 h 518"/>
              <a:gd name="T42" fmla="*/ 2147483647 w 1323"/>
              <a:gd name="T43" fmla="*/ 2147483647 h 518"/>
              <a:gd name="T44" fmla="*/ 2147483647 w 1323"/>
              <a:gd name="T45" fmla="*/ 2147483647 h 518"/>
              <a:gd name="T46" fmla="*/ 2147483647 w 1323"/>
              <a:gd name="T47" fmla="*/ 2147483647 h 518"/>
              <a:gd name="T48" fmla="*/ 2147483647 w 1323"/>
              <a:gd name="T49" fmla="*/ 2147483647 h 518"/>
              <a:gd name="T50" fmla="*/ 2147483647 w 1323"/>
              <a:gd name="T51" fmla="*/ 2147483647 h 518"/>
              <a:gd name="T52" fmla="*/ 2147483647 w 1323"/>
              <a:gd name="T53" fmla="*/ 2147483647 h 518"/>
              <a:gd name="T54" fmla="*/ 2147483647 w 1323"/>
              <a:gd name="T55" fmla="*/ 2147483647 h 518"/>
              <a:gd name="T56" fmla="*/ 2147483647 w 1323"/>
              <a:gd name="T57" fmla="*/ 2147483647 h 518"/>
              <a:gd name="T58" fmla="*/ 2147483647 w 1323"/>
              <a:gd name="T59" fmla="*/ 2147483647 h 518"/>
              <a:gd name="T60" fmla="*/ 2147483647 w 1323"/>
              <a:gd name="T61" fmla="*/ 2147483647 h 518"/>
              <a:gd name="T62" fmla="*/ 2147483647 w 1323"/>
              <a:gd name="T63" fmla="*/ 2147483647 h 51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323"/>
              <a:gd name="T97" fmla="*/ 0 h 518"/>
              <a:gd name="T98" fmla="*/ 1323 w 1323"/>
              <a:gd name="T99" fmla="*/ 518 h 518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323" h="518">
                <a:moveTo>
                  <a:pt x="0" y="486"/>
                </a:moveTo>
                <a:cubicBezTo>
                  <a:pt x="18" y="482"/>
                  <a:pt x="20" y="473"/>
                  <a:pt x="33" y="486"/>
                </a:cubicBezTo>
                <a:cubicBezTo>
                  <a:pt x="41" y="518"/>
                  <a:pt x="52" y="491"/>
                  <a:pt x="69" y="480"/>
                </a:cubicBezTo>
                <a:cubicBezTo>
                  <a:pt x="77" y="481"/>
                  <a:pt x="86" y="478"/>
                  <a:pt x="93" y="483"/>
                </a:cubicBezTo>
                <a:cubicBezTo>
                  <a:pt x="98" y="487"/>
                  <a:pt x="99" y="501"/>
                  <a:pt x="99" y="501"/>
                </a:cubicBezTo>
                <a:cubicBezTo>
                  <a:pt x="102" y="500"/>
                  <a:pt x="106" y="501"/>
                  <a:pt x="108" y="498"/>
                </a:cubicBezTo>
                <a:cubicBezTo>
                  <a:pt x="112" y="493"/>
                  <a:pt x="114" y="480"/>
                  <a:pt x="114" y="480"/>
                </a:cubicBezTo>
                <a:cubicBezTo>
                  <a:pt x="118" y="486"/>
                  <a:pt x="122" y="492"/>
                  <a:pt x="126" y="498"/>
                </a:cubicBezTo>
                <a:cubicBezTo>
                  <a:pt x="128" y="501"/>
                  <a:pt x="132" y="507"/>
                  <a:pt x="132" y="507"/>
                </a:cubicBezTo>
                <a:cubicBezTo>
                  <a:pt x="142" y="500"/>
                  <a:pt x="146" y="495"/>
                  <a:pt x="150" y="483"/>
                </a:cubicBezTo>
                <a:cubicBezTo>
                  <a:pt x="165" y="488"/>
                  <a:pt x="161" y="501"/>
                  <a:pt x="174" y="510"/>
                </a:cubicBezTo>
                <a:cubicBezTo>
                  <a:pt x="187" y="501"/>
                  <a:pt x="185" y="488"/>
                  <a:pt x="201" y="483"/>
                </a:cubicBezTo>
                <a:cubicBezTo>
                  <a:pt x="208" y="504"/>
                  <a:pt x="201" y="503"/>
                  <a:pt x="216" y="498"/>
                </a:cubicBezTo>
                <a:cubicBezTo>
                  <a:pt x="218" y="495"/>
                  <a:pt x="225" y="482"/>
                  <a:pt x="231" y="483"/>
                </a:cubicBezTo>
                <a:cubicBezTo>
                  <a:pt x="238" y="485"/>
                  <a:pt x="234" y="497"/>
                  <a:pt x="240" y="501"/>
                </a:cubicBezTo>
                <a:cubicBezTo>
                  <a:pt x="245" y="504"/>
                  <a:pt x="258" y="507"/>
                  <a:pt x="258" y="507"/>
                </a:cubicBezTo>
                <a:cubicBezTo>
                  <a:pt x="273" y="502"/>
                  <a:pt x="284" y="484"/>
                  <a:pt x="288" y="468"/>
                </a:cubicBezTo>
                <a:cubicBezTo>
                  <a:pt x="298" y="423"/>
                  <a:pt x="309" y="378"/>
                  <a:pt x="318" y="333"/>
                </a:cubicBezTo>
                <a:cubicBezTo>
                  <a:pt x="320" y="311"/>
                  <a:pt x="315" y="275"/>
                  <a:pt x="336" y="261"/>
                </a:cubicBezTo>
                <a:cubicBezTo>
                  <a:pt x="348" y="265"/>
                  <a:pt x="353" y="269"/>
                  <a:pt x="360" y="279"/>
                </a:cubicBezTo>
                <a:cubicBezTo>
                  <a:pt x="374" y="274"/>
                  <a:pt x="378" y="260"/>
                  <a:pt x="390" y="252"/>
                </a:cubicBezTo>
                <a:cubicBezTo>
                  <a:pt x="400" y="259"/>
                  <a:pt x="403" y="266"/>
                  <a:pt x="414" y="270"/>
                </a:cubicBezTo>
                <a:cubicBezTo>
                  <a:pt x="417" y="269"/>
                  <a:pt x="421" y="269"/>
                  <a:pt x="423" y="267"/>
                </a:cubicBezTo>
                <a:cubicBezTo>
                  <a:pt x="426" y="265"/>
                  <a:pt x="425" y="258"/>
                  <a:pt x="429" y="258"/>
                </a:cubicBezTo>
                <a:cubicBezTo>
                  <a:pt x="435" y="257"/>
                  <a:pt x="447" y="264"/>
                  <a:pt x="447" y="264"/>
                </a:cubicBezTo>
                <a:cubicBezTo>
                  <a:pt x="455" y="276"/>
                  <a:pt x="458" y="282"/>
                  <a:pt x="471" y="273"/>
                </a:cubicBezTo>
                <a:cubicBezTo>
                  <a:pt x="479" y="249"/>
                  <a:pt x="485" y="264"/>
                  <a:pt x="498" y="273"/>
                </a:cubicBezTo>
                <a:cubicBezTo>
                  <a:pt x="518" y="268"/>
                  <a:pt x="514" y="254"/>
                  <a:pt x="519" y="237"/>
                </a:cubicBezTo>
                <a:cubicBezTo>
                  <a:pt x="527" y="209"/>
                  <a:pt x="534" y="181"/>
                  <a:pt x="540" y="153"/>
                </a:cubicBezTo>
                <a:cubicBezTo>
                  <a:pt x="541" y="130"/>
                  <a:pt x="541" y="17"/>
                  <a:pt x="567" y="0"/>
                </a:cubicBezTo>
                <a:cubicBezTo>
                  <a:pt x="588" y="14"/>
                  <a:pt x="589" y="46"/>
                  <a:pt x="612" y="54"/>
                </a:cubicBezTo>
                <a:cubicBezTo>
                  <a:pt x="638" y="45"/>
                  <a:pt x="630" y="23"/>
                  <a:pt x="654" y="15"/>
                </a:cubicBezTo>
                <a:cubicBezTo>
                  <a:pt x="675" y="47"/>
                  <a:pt x="684" y="76"/>
                  <a:pt x="690" y="114"/>
                </a:cubicBezTo>
                <a:cubicBezTo>
                  <a:pt x="691" y="150"/>
                  <a:pt x="691" y="186"/>
                  <a:pt x="693" y="222"/>
                </a:cubicBezTo>
                <a:cubicBezTo>
                  <a:pt x="694" y="234"/>
                  <a:pt x="696" y="246"/>
                  <a:pt x="699" y="258"/>
                </a:cubicBezTo>
                <a:cubicBezTo>
                  <a:pt x="700" y="264"/>
                  <a:pt x="705" y="276"/>
                  <a:pt x="705" y="276"/>
                </a:cubicBezTo>
                <a:cubicBezTo>
                  <a:pt x="715" y="266"/>
                  <a:pt x="715" y="256"/>
                  <a:pt x="729" y="261"/>
                </a:cubicBezTo>
                <a:cubicBezTo>
                  <a:pt x="731" y="264"/>
                  <a:pt x="732" y="269"/>
                  <a:pt x="735" y="270"/>
                </a:cubicBezTo>
                <a:cubicBezTo>
                  <a:pt x="745" y="274"/>
                  <a:pt x="762" y="255"/>
                  <a:pt x="762" y="255"/>
                </a:cubicBezTo>
                <a:cubicBezTo>
                  <a:pt x="769" y="265"/>
                  <a:pt x="774" y="269"/>
                  <a:pt x="786" y="273"/>
                </a:cubicBezTo>
                <a:cubicBezTo>
                  <a:pt x="802" y="268"/>
                  <a:pt x="795" y="259"/>
                  <a:pt x="813" y="264"/>
                </a:cubicBezTo>
                <a:cubicBezTo>
                  <a:pt x="823" y="280"/>
                  <a:pt x="831" y="275"/>
                  <a:pt x="846" y="267"/>
                </a:cubicBezTo>
                <a:cubicBezTo>
                  <a:pt x="852" y="263"/>
                  <a:pt x="864" y="255"/>
                  <a:pt x="864" y="255"/>
                </a:cubicBezTo>
                <a:cubicBezTo>
                  <a:pt x="881" y="258"/>
                  <a:pt x="883" y="260"/>
                  <a:pt x="888" y="276"/>
                </a:cubicBezTo>
                <a:cubicBezTo>
                  <a:pt x="903" y="273"/>
                  <a:pt x="910" y="273"/>
                  <a:pt x="915" y="258"/>
                </a:cubicBezTo>
                <a:cubicBezTo>
                  <a:pt x="921" y="275"/>
                  <a:pt x="919" y="282"/>
                  <a:pt x="933" y="291"/>
                </a:cubicBezTo>
                <a:cubicBezTo>
                  <a:pt x="943" y="276"/>
                  <a:pt x="950" y="261"/>
                  <a:pt x="960" y="246"/>
                </a:cubicBezTo>
                <a:cubicBezTo>
                  <a:pt x="969" y="247"/>
                  <a:pt x="978" y="246"/>
                  <a:pt x="987" y="249"/>
                </a:cubicBezTo>
                <a:cubicBezTo>
                  <a:pt x="997" y="253"/>
                  <a:pt x="992" y="273"/>
                  <a:pt x="1011" y="279"/>
                </a:cubicBezTo>
                <a:cubicBezTo>
                  <a:pt x="1015" y="273"/>
                  <a:pt x="1019" y="267"/>
                  <a:pt x="1023" y="261"/>
                </a:cubicBezTo>
                <a:cubicBezTo>
                  <a:pt x="1025" y="258"/>
                  <a:pt x="1029" y="252"/>
                  <a:pt x="1029" y="252"/>
                </a:cubicBezTo>
                <a:cubicBezTo>
                  <a:pt x="1046" y="258"/>
                  <a:pt x="1046" y="267"/>
                  <a:pt x="1059" y="276"/>
                </a:cubicBezTo>
                <a:cubicBezTo>
                  <a:pt x="1079" y="269"/>
                  <a:pt x="1057" y="279"/>
                  <a:pt x="1074" y="264"/>
                </a:cubicBezTo>
                <a:cubicBezTo>
                  <a:pt x="1079" y="259"/>
                  <a:pt x="1092" y="252"/>
                  <a:pt x="1092" y="252"/>
                </a:cubicBezTo>
                <a:cubicBezTo>
                  <a:pt x="1108" y="255"/>
                  <a:pt x="1110" y="251"/>
                  <a:pt x="1116" y="264"/>
                </a:cubicBezTo>
                <a:cubicBezTo>
                  <a:pt x="1119" y="270"/>
                  <a:pt x="1122" y="282"/>
                  <a:pt x="1122" y="282"/>
                </a:cubicBezTo>
                <a:cubicBezTo>
                  <a:pt x="1128" y="278"/>
                  <a:pt x="1134" y="274"/>
                  <a:pt x="1140" y="270"/>
                </a:cubicBezTo>
                <a:cubicBezTo>
                  <a:pt x="1143" y="268"/>
                  <a:pt x="1149" y="264"/>
                  <a:pt x="1149" y="264"/>
                </a:cubicBezTo>
                <a:cubicBezTo>
                  <a:pt x="1163" y="243"/>
                  <a:pt x="1154" y="244"/>
                  <a:pt x="1170" y="249"/>
                </a:cubicBezTo>
                <a:cubicBezTo>
                  <a:pt x="1176" y="268"/>
                  <a:pt x="1186" y="285"/>
                  <a:pt x="1194" y="303"/>
                </a:cubicBezTo>
                <a:cubicBezTo>
                  <a:pt x="1213" y="346"/>
                  <a:pt x="1223" y="395"/>
                  <a:pt x="1242" y="438"/>
                </a:cubicBezTo>
                <a:cubicBezTo>
                  <a:pt x="1251" y="459"/>
                  <a:pt x="1250" y="499"/>
                  <a:pt x="1275" y="507"/>
                </a:cubicBezTo>
                <a:cubicBezTo>
                  <a:pt x="1288" y="498"/>
                  <a:pt x="1286" y="485"/>
                  <a:pt x="1302" y="480"/>
                </a:cubicBezTo>
                <a:cubicBezTo>
                  <a:pt x="1320" y="484"/>
                  <a:pt x="1313" y="479"/>
                  <a:pt x="1323" y="489"/>
                </a:cubicBezTo>
              </a:path>
            </a:pathLst>
          </a:custGeom>
          <a:noFill/>
          <a:ln w="28575" cmpd="sng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5405" name="Freeform 40"/>
          <p:cNvSpPr>
            <a:spLocks/>
          </p:cNvSpPr>
          <p:nvPr/>
        </p:nvSpPr>
        <p:spPr bwMode="auto">
          <a:xfrm>
            <a:off x="4643438" y="4111625"/>
            <a:ext cx="1463675" cy="746125"/>
          </a:xfrm>
          <a:custGeom>
            <a:avLst/>
            <a:gdLst>
              <a:gd name="T0" fmla="*/ 0 w 922"/>
              <a:gd name="T1" fmla="*/ 2147483647 h 470"/>
              <a:gd name="T2" fmla="*/ 2147483647 w 922"/>
              <a:gd name="T3" fmla="*/ 2147483647 h 470"/>
              <a:gd name="T4" fmla="*/ 2147483647 w 922"/>
              <a:gd name="T5" fmla="*/ 2147483647 h 470"/>
              <a:gd name="T6" fmla="*/ 2147483647 w 922"/>
              <a:gd name="T7" fmla="*/ 2147483647 h 470"/>
              <a:gd name="T8" fmla="*/ 2147483647 w 922"/>
              <a:gd name="T9" fmla="*/ 2147483647 h 470"/>
              <a:gd name="T10" fmla="*/ 2147483647 w 922"/>
              <a:gd name="T11" fmla="*/ 2147483647 h 470"/>
              <a:gd name="T12" fmla="*/ 2147483647 w 922"/>
              <a:gd name="T13" fmla="*/ 2147483647 h 470"/>
              <a:gd name="T14" fmla="*/ 2147483647 w 922"/>
              <a:gd name="T15" fmla="*/ 2147483647 h 470"/>
              <a:gd name="T16" fmla="*/ 2147483647 w 922"/>
              <a:gd name="T17" fmla="*/ 2147483647 h 470"/>
              <a:gd name="T18" fmla="*/ 2147483647 w 922"/>
              <a:gd name="T19" fmla="*/ 2147483647 h 470"/>
              <a:gd name="T20" fmla="*/ 2147483647 w 922"/>
              <a:gd name="T21" fmla="*/ 2147483647 h 470"/>
              <a:gd name="T22" fmla="*/ 2147483647 w 922"/>
              <a:gd name="T23" fmla="*/ 2147483647 h 470"/>
              <a:gd name="T24" fmla="*/ 2147483647 w 922"/>
              <a:gd name="T25" fmla="*/ 2147483647 h 470"/>
              <a:gd name="T26" fmla="*/ 2147483647 w 922"/>
              <a:gd name="T27" fmla="*/ 2147483647 h 470"/>
              <a:gd name="T28" fmla="*/ 2147483647 w 922"/>
              <a:gd name="T29" fmla="*/ 2147483647 h 470"/>
              <a:gd name="T30" fmla="*/ 2147483647 w 922"/>
              <a:gd name="T31" fmla="*/ 2147483647 h 470"/>
              <a:gd name="T32" fmla="*/ 2147483647 w 922"/>
              <a:gd name="T33" fmla="*/ 2147483647 h 470"/>
              <a:gd name="T34" fmla="*/ 2147483647 w 922"/>
              <a:gd name="T35" fmla="*/ 2147483647 h 470"/>
              <a:gd name="T36" fmla="*/ 2147483647 w 922"/>
              <a:gd name="T37" fmla="*/ 2147483647 h 470"/>
              <a:gd name="T38" fmla="*/ 2147483647 w 922"/>
              <a:gd name="T39" fmla="*/ 2147483647 h 470"/>
              <a:gd name="T40" fmla="*/ 2147483647 w 922"/>
              <a:gd name="T41" fmla="*/ 2147483647 h 470"/>
              <a:gd name="T42" fmla="*/ 2147483647 w 922"/>
              <a:gd name="T43" fmla="*/ 2147483647 h 470"/>
              <a:gd name="T44" fmla="*/ 2147483647 w 922"/>
              <a:gd name="T45" fmla="*/ 2147483647 h 470"/>
              <a:gd name="T46" fmla="*/ 2147483647 w 922"/>
              <a:gd name="T47" fmla="*/ 2147483647 h 470"/>
              <a:gd name="T48" fmla="*/ 2147483647 w 922"/>
              <a:gd name="T49" fmla="*/ 2147483647 h 470"/>
              <a:gd name="T50" fmla="*/ 2147483647 w 922"/>
              <a:gd name="T51" fmla="*/ 2147483647 h 470"/>
              <a:gd name="T52" fmla="*/ 2147483647 w 922"/>
              <a:gd name="T53" fmla="*/ 2147483647 h 470"/>
              <a:gd name="T54" fmla="*/ 2147483647 w 922"/>
              <a:gd name="T55" fmla="*/ 0 h 470"/>
              <a:gd name="T56" fmla="*/ 2147483647 w 922"/>
              <a:gd name="T57" fmla="*/ 2147483647 h 470"/>
              <a:gd name="T58" fmla="*/ 2147483647 w 922"/>
              <a:gd name="T59" fmla="*/ 2147483647 h 470"/>
              <a:gd name="T60" fmla="*/ 2147483647 w 922"/>
              <a:gd name="T61" fmla="*/ 2147483647 h 470"/>
              <a:gd name="T62" fmla="*/ 2147483647 w 922"/>
              <a:gd name="T63" fmla="*/ 2147483647 h 470"/>
              <a:gd name="T64" fmla="*/ 2147483647 w 922"/>
              <a:gd name="T65" fmla="*/ 2147483647 h 470"/>
              <a:gd name="T66" fmla="*/ 2147483647 w 922"/>
              <a:gd name="T67" fmla="*/ 2147483647 h 470"/>
              <a:gd name="T68" fmla="*/ 2147483647 w 922"/>
              <a:gd name="T69" fmla="*/ 2147483647 h 470"/>
              <a:gd name="T70" fmla="*/ 2147483647 w 922"/>
              <a:gd name="T71" fmla="*/ 2147483647 h 470"/>
              <a:gd name="T72" fmla="*/ 2147483647 w 922"/>
              <a:gd name="T73" fmla="*/ 2147483647 h 470"/>
              <a:gd name="T74" fmla="*/ 2147483647 w 922"/>
              <a:gd name="T75" fmla="*/ 2147483647 h 470"/>
              <a:gd name="T76" fmla="*/ 2147483647 w 922"/>
              <a:gd name="T77" fmla="*/ 2147483647 h 470"/>
              <a:gd name="T78" fmla="*/ 2147483647 w 922"/>
              <a:gd name="T79" fmla="*/ 2147483647 h 470"/>
              <a:gd name="T80" fmla="*/ 2147483647 w 922"/>
              <a:gd name="T81" fmla="*/ 2147483647 h 470"/>
              <a:gd name="T82" fmla="*/ 2147483647 w 922"/>
              <a:gd name="T83" fmla="*/ 2147483647 h 470"/>
              <a:gd name="T84" fmla="*/ 2147483647 w 922"/>
              <a:gd name="T85" fmla="*/ 2147483647 h 470"/>
              <a:gd name="T86" fmla="*/ 2147483647 w 922"/>
              <a:gd name="T87" fmla="*/ 2147483647 h 470"/>
              <a:gd name="T88" fmla="*/ 2147483647 w 922"/>
              <a:gd name="T89" fmla="*/ 2147483647 h 470"/>
              <a:gd name="T90" fmla="*/ 2147483647 w 922"/>
              <a:gd name="T91" fmla="*/ 2147483647 h 470"/>
              <a:gd name="T92" fmla="*/ 2147483647 w 922"/>
              <a:gd name="T93" fmla="*/ 2147483647 h 470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922"/>
              <a:gd name="T142" fmla="*/ 0 h 470"/>
              <a:gd name="T143" fmla="*/ 922 w 922"/>
              <a:gd name="T144" fmla="*/ 470 h 470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922" h="470">
                <a:moveTo>
                  <a:pt x="0" y="249"/>
                </a:moveTo>
                <a:cubicBezTo>
                  <a:pt x="7" y="259"/>
                  <a:pt x="12" y="263"/>
                  <a:pt x="24" y="267"/>
                </a:cubicBezTo>
                <a:cubicBezTo>
                  <a:pt x="33" y="254"/>
                  <a:pt x="39" y="233"/>
                  <a:pt x="54" y="228"/>
                </a:cubicBezTo>
                <a:cubicBezTo>
                  <a:pt x="69" y="233"/>
                  <a:pt x="69" y="254"/>
                  <a:pt x="84" y="264"/>
                </a:cubicBezTo>
                <a:cubicBezTo>
                  <a:pt x="91" y="253"/>
                  <a:pt x="96" y="247"/>
                  <a:pt x="108" y="243"/>
                </a:cubicBezTo>
                <a:cubicBezTo>
                  <a:pt x="119" y="277"/>
                  <a:pt x="128" y="304"/>
                  <a:pt x="132" y="342"/>
                </a:cubicBezTo>
                <a:cubicBezTo>
                  <a:pt x="134" y="387"/>
                  <a:pt x="133" y="416"/>
                  <a:pt x="141" y="456"/>
                </a:cubicBezTo>
                <a:cubicBezTo>
                  <a:pt x="154" y="452"/>
                  <a:pt x="151" y="442"/>
                  <a:pt x="165" y="447"/>
                </a:cubicBezTo>
                <a:cubicBezTo>
                  <a:pt x="167" y="453"/>
                  <a:pt x="169" y="470"/>
                  <a:pt x="174" y="465"/>
                </a:cubicBezTo>
                <a:cubicBezTo>
                  <a:pt x="178" y="461"/>
                  <a:pt x="183" y="413"/>
                  <a:pt x="186" y="405"/>
                </a:cubicBezTo>
                <a:cubicBezTo>
                  <a:pt x="198" y="370"/>
                  <a:pt x="206" y="333"/>
                  <a:pt x="213" y="297"/>
                </a:cubicBezTo>
                <a:cubicBezTo>
                  <a:pt x="216" y="280"/>
                  <a:pt x="219" y="240"/>
                  <a:pt x="237" y="234"/>
                </a:cubicBezTo>
                <a:cubicBezTo>
                  <a:pt x="243" y="251"/>
                  <a:pt x="243" y="257"/>
                  <a:pt x="258" y="267"/>
                </a:cubicBezTo>
                <a:cubicBezTo>
                  <a:pt x="268" y="260"/>
                  <a:pt x="272" y="253"/>
                  <a:pt x="282" y="246"/>
                </a:cubicBezTo>
                <a:cubicBezTo>
                  <a:pt x="286" y="259"/>
                  <a:pt x="290" y="262"/>
                  <a:pt x="303" y="258"/>
                </a:cubicBezTo>
                <a:cubicBezTo>
                  <a:pt x="312" y="245"/>
                  <a:pt x="315" y="250"/>
                  <a:pt x="327" y="258"/>
                </a:cubicBezTo>
                <a:cubicBezTo>
                  <a:pt x="330" y="256"/>
                  <a:pt x="333" y="255"/>
                  <a:pt x="336" y="252"/>
                </a:cubicBezTo>
                <a:cubicBezTo>
                  <a:pt x="339" y="249"/>
                  <a:pt x="338" y="243"/>
                  <a:pt x="342" y="243"/>
                </a:cubicBezTo>
                <a:cubicBezTo>
                  <a:pt x="345" y="243"/>
                  <a:pt x="344" y="249"/>
                  <a:pt x="345" y="252"/>
                </a:cubicBezTo>
                <a:cubicBezTo>
                  <a:pt x="350" y="262"/>
                  <a:pt x="351" y="261"/>
                  <a:pt x="360" y="267"/>
                </a:cubicBezTo>
                <a:cubicBezTo>
                  <a:pt x="376" y="257"/>
                  <a:pt x="379" y="241"/>
                  <a:pt x="387" y="225"/>
                </a:cubicBezTo>
                <a:cubicBezTo>
                  <a:pt x="393" y="212"/>
                  <a:pt x="400" y="201"/>
                  <a:pt x="408" y="189"/>
                </a:cubicBezTo>
                <a:cubicBezTo>
                  <a:pt x="423" y="167"/>
                  <a:pt x="425" y="132"/>
                  <a:pt x="441" y="108"/>
                </a:cubicBezTo>
                <a:cubicBezTo>
                  <a:pt x="445" y="114"/>
                  <a:pt x="443" y="126"/>
                  <a:pt x="450" y="126"/>
                </a:cubicBezTo>
                <a:cubicBezTo>
                  <a:pt x="454" y="126"/>
                  <a:pt x="459" y="108"/>
                  <a:pt x="462" y="99"/>
                </a:cubicBezTo>
                <a:cubicBezTo>
                  <a:pt x="467" y="83"/>
                  <a:pt x="468" y="58"/>
                  <a:pt x="477" y="45"/>
                </a:cubicBezTo>
                <a:cubicBezTo>
                  <a:pt x="487" y="31"/>
                  <a:pt x="482" y="39"/>
                  <a:pt x="489" y="18"/>
                </a:cubicBezTo>
                <a:cubicBezTo>
                  <a:pt x="491" y="11"/>
                  <a:pt x="501" y="0"/>
                  <a:pt x="501" y="0"/>
                </a:cubicBezTo>
                <a:cubicBezTo>
                  <a:pt x="519" y="6"/>
                  <a:pt x="520" y="34"/>
                  <a:pt x="537" y="45"/>
                </a:cubicBezTo>
                <a:cubicBezTo>
                  <a:pt x="538" y="48"/>
                  <a:pt x="537" y="54"/>
                  <a:pt x="540" y="54"/>
                </a:cubicBezTo>
                <a:cubicBezTo>
                  <a:pt x="546" y="55"/>
                  <a:pt x="558" y="48"/>
                  <a:pt x="558" y="48"/>
                </a:cubicBezTo>
                <a:cubicBezTo>
                  <a:pt x="560" y="49"/>
                  <a:pt x="572" y="59"/>
                  <a:pt x="576" y="57"/>
                </a:cubicBezTo>
                <a:cubicBezTo>
                  <a:pt x="583" y="54"/>
                  <a:pt x="586" y="45"/>
                  <a:pt x="591" y="39"/>
                </a:cubicBezTo>
                <a:cubicBezTo>
                  <a:pt x="595" y="33"/>
                  <a:pt x="603" y="21"/>
                  <a:pt x="603" y="21"/>
                </a:cubicBezTo>
                <a:cubicBezTo>
                  <a:pt x="612" y="24"/>
                  <a:pt x="624" y="42"/>
                  <a:pt x="624" y="42"/>
                </a:cubicBezTo>
                <a:cubicBezTo>
                  <a:pt x="638" y="37"/>
                  <a:pt x="646" y="26"/>
                  <a:pt x="660" y="21"/>
                </a:cubicBezTo>
                <a:cubicBezTo>
                  <a:pt x="675" y="26"/>
                  <a:pt x="675" y="40"/>
                  <a:pt x="690" y="45"/>
                </a:cubicBezTo>
                <a:cubicBezTo>
                  <a:pt x="714" y="37"/>
                  <a:pt x="705" y="33"/>
                  <a:pt x="723" y="27"/>
                </a:cubicBezTo>
                <a:cubicBezTo>
                  <a:pt x="730" y="16"/>
                  <a:pt x="733" y="10"/>
                  <a:pt x="747" y="15"/>
                </a:cubicBezTo>
                <a:cubicBezTo>
                  <a:pt x="751" y="27"/>
                  <a:pt x="753" y="32"/>
                  <a:pt x="765" y="36"/>
                </a:cubicBezTo>
                <a:cubicBezTo>
                  <a:pt x="774" y="30"/>
                  <a:pt x="783" y="27"/>
                  <a:pt x="792" y="21"/>
                </a:cubicBezTo>
                <a:cubicBezTo>
                  <a:pt x="806" y="24"/>
                  <a:pt x="811" y="24"/>
                  <a:pt x="819" y="36"/>
                </a:cubicBezTo>
                <a:cubicBezTo>
                  <a:pt x="836" y="30"/>
                  <a:pt x="847" y="18"/>
                  <a:pt x="864" y="12"/>
                </a:cubicBezTo>
                <a:cubicBezTo>
                  <a:pt x="868" y="24"/>
                  <a:pt x="870" y="29"/>
                  <a:pt x="882" y="33"/>
                </a:cubicBezTo>
                <a:cubicBezTo>
                  <a:pt x="883" y="29"/>
                  <a:pt x="886" y="16"/>
                  <a:pt x="894" y="18"/>
                </a:cubicBezTo>
                <a:cubicBezTo>
                  <a:pt x="901" y="20"/>
                  <a:pt x="912" y="30"/>
                  <a:pt x="912" y="30"/>
                </a:cubicBezTo>
                <a:cubicBezTo>
                  <a:pt x="922" y="23"/>
                  <a:pt x="921" y="28"/>
                  <a:pt x="921" y="21"/>
                </a:cubicBezTo>
              </a:path>
            </a:pathLst>
          </a:custGeom>
          <a:noFill/>
          <a:ln w="28575" cmpd="sng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5406" name="Freeform 41"/>
          <p:cNvSpPr>
            <a:spLocks/>
          </p:cNvSpPr>
          <p:nvPr/>
        </p:nvSpPr>
        <p:spPr bwMode="auto">
          <a:xfrm>
            <a:off x="2543175" y="5187950"/>
            <a:ext cx="2490788" cy="1054100"/>
          </a:xfrm>
          <a:custGeom>
            <a:avLst/>
            <a:gdLst>
              <a:gd name="T0" fmla="*/ 2147483647 w 1569"/>
              <a:gd name="T1" fmla="*/ 2147483647 h 664"/>
              <a:gd name="T2" fmla="*/ 2147483647 w 1569"/>
              <a:gd name="T3" fmla="*/ 2147483647 h 664"/>
              <a:gd name="T4" fmla="*/ 2147483647 w 1569"/>
              <a:gd name="T5" fmla="*/ 2147483647 h 664"/>
              <a:gd name="T6" fmla="*/ 2147483647 w 1569"/>
              <a:gd name="T7" fmla="*/ 2147483647 h 664"/>
              <a:gd name="T8" fmla="*/ 2147483647 w 1569"/>
              <a:gd name="T9" fmla="*/ 2147483647 h 664"/>
              <a:gd name="T10" fmla="*/ 2147483647 w 1569"/>
              <a:gd name="T11" fmla="*/ 2147483647 h 664"/>
              <a:gd name="T12" fmla="*/ 2147483647 w 1569"/>
              <a:gd name="T13" fmla="*/ 2147483647 h 664"/>
              <a:gd name="T14" fmla="*/ 2147483647 w 1569"/>
              <a:gd name="T15" fmla="*/ 2147483647 h 664"/>
              <a:gd name="T16" fmla="*/ 2147483647 w 1569"/>
              <a:gd name="T17" fmla="*/ 2147483647 h 664"/>
              <a:gd name="T18" fmla="*/ 2147483647 w 1569"/>
              <a:gd name="T19" fmla="*/ 2147483647 h 664"/>
              <a:gd name="T20" fmla="*/ 2147483647 w 1569"/>
              <a:gd name="T21" fmla="*/ 2147483647 h 664"/>
              <a:gd name="T22" fmla="*/ 2147483647 w 1569"/>
              <a:gd name="T23" fmla="*/ 2147483647 h 664"/>
              <a:gd name="T24" fmla="*/ 2147483647 w 1569"/>
              <a:gd name="T25" fmla="*/ 2147483647 h 664"/>
              <a:gd name="T26" fmla="*/ 2147483647 w 1569"/>
              <a:gd name="T27" fmla="*/ 0 h 664"/>
              <a:gd name="T28" fmla="*/ 2147483647 w 1569"/>
              <a:gd name="T29" fmla="*/ 2147483647 h 664"/>
              <a:gd name="T30" fmla="*/ 2147483647 w 1569"/>
              <a:gd name="T31" fmla="*/ 2147483647 h 664"/>
              <a:gd name="T32" fmla="*/ 2147483647 w 1569"/>
              <a:gd name="T33" fmla="*/ 2147483647 h 664"/>
              <a:gd name="T34" fmla="*/ 2147483647 w 1569"/>
              <a:gd name="T35" fmla="*/ 2147483647 h 664"/>
              <a:gd name="T36" fmla="*/ 2147483647 w 1569"/>
              <a:gd name="T37" fmla="*/ 2147483647 h 664"/>
              <a:gd name="T38" fmla="*/ 2147483647 w 1569"/>
              <a:gd name="T39" fmla="*/ 2147483647 h 664"/>
              <a:gd name="T40" fmla="*/ 2147483647 w 1569"/>
              <a:gd name="T41" fmla="*/ 2147483647 h 664"/>
              <a:gd name="T42" fmla="*/ 2147483647 w 1569"/>
              <a:gd name="T43" fmla="*/ 2147483647 h 664"/>
              <a:gd name="T44" fmla="*/ 2147483647 w 1569"/>
              <a:gd name="T45" fmla="*/ 2147483647 h 664"/>
              <a:gd name="T46" fmla="*/ 2147483647 w 1569"/>
              <a:gd name="T47" fmla="*/ 2147483647 h 664"/>
              <a:gd name="T48" fmla="*/ 2147483647 w 1569"/>
              <a:gd name="T49" fmla="*/ 2147483647 h 664"/>
              <a:gd name="T50" fmla="*/ 2147483647 w 1569"/>
              <a:gd name="T51" fmla="*/ 2147483647 h 664"/>
              <a:gd name="T52" fmla="*/ 2147483647 w 1569"/>
              <a:gd name="T53" fmla="*/ 2147483647 h 664"/>
              <a:gd name="T54" fmla="*/ 2147483647 w 1569"/>
              <a:gd name="T55" fmla="*/ 2147483647 h 664"/>
              <a:gd name="T56" fmla="*/ 2147483647 w 1569"/>
              <a:gd name="T57" fmla="*/ 2147483647 h 664"/>
              <a:gd name="T58" fmla="*/ 2147483647 w 1569"/>
              <a:gd name="T59" fmla="*/ 2147483647 h 664"/>
              <a:gd name="T60" fmla="*/ 2147483647 w 1569"/>
              <a:gd name="T61" fmla="*/ 2147483647 h 664"/>
              <a:gd name="T62" fmla="*/ 2147483647 w 1569"/>
              <a:gd name="T63" fmla="*/ 2147483647 h 664"/>
              <a:gd name="T64" fmla="*/ 2147483647 w 1569"/>
              <a:gd name="T65" fmla="*/ 2147483647 h 664"/>
              <a:gd name="T66" fmla="*/ 2147483647 w 1569"/>
              <a:gd name="T67" fmla="*/ 2147483647 h 664"/>
              <a:gd name="T68" fmla="*/ 2147483647 w 1569"/>
              <a:gd name="T69" fmla="*/ 2147483647 h 664"/>
              <a:gd name="T70" fmla="*/ 2147483647 w 1569"/>
              <a:gd name="T71" fmla="*/ 2147483647 h 664"/>
              <a:gd name="T72" fmla="*/ 2147483647 w 1569"/>
              <a:gd name="T73" fmla="*/ 2147483647 h 664"/>
              <a:gd name="T74" fmla="*/ 2147483647 w 1569"/>
              <a:gd name="T75" fmla="*/ 2147483647 h 664"/>
              <a:gd name="T76" fmla="*/ 2147483647 w 1569"/>
              <a:gd name="T77" fmla="*/ 2147483647 h 664"/>
              <a:gd name="T78" fmla="*/ 2147483647 w 1569"/>
              <a:gd name="T79" fmla="*/ 2147483647 h 664"/>
              <a:gd name="T80" fmla="*/ 2147483647 w 1569"/>
              <a:gd name="T81" fmla="*/ 2147483647 h 66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569"/>
              <a:gd name="T124" fmla="*/ 0 h 664"/>
              <a:gd name="T125" fmla="*/ 1569 w 1569"/>
              <a:gd name="T126" fmla="*/ 664 h 664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569" h="664">
                <a:moveTo>
                  <a:pt x="0" y="363"/>
                </a:moveTo>
                <a:cubicBezTo>
                  <a:pt x="5" y="348"/>
                  <a:pt x="9" y="347"/>
                  <a:pt x="24" y="351"/>
                </a:cubicBezTo>
                <a:cubicBezTo>
                  <a:pt x="45" y="372"/>
                  <a:pt x="34" y="371"/>
                  <a:pt x="54" y="366"/>
                </a:cubicBezTo>
                <a:cubicBezTo>
                  <a:pt x="61" y="355"/>
                  <a:pt x="64" y="349"/>
                  <a:pt x="78" y="354"/>
                </a:cubicBezTo>
                <a:cubicBezTo>
                  <a:pt x="84" y="363"/>
                  <a:pt x="96" y="378"/>
                  <a:pt x="105" y="384"/>
                </a:cubicBezTo>
                <a:cubicBezTo>
                  <a:pt x="119" y="375"/>
                  <a:pt x="120" y="368"/>
                  <a:pt x="126" y="351"/>
                </a:cubicBezTo>
                <a:cubicBezTo>
                  <a:pt x="127" y="348"/>
                  <a:pt x="129" y="342"/>
                  <a:pt x="129" y="342"/>
                </a:cubicBezTo>
                <a:cubicBezTo>
                  <a:pt x="137" y="350"/>
                  <a:pt x="148" y="356"/>
                  <a:pt x="153" y="366"/>
                </a:cubicBezTo>
                <a:cubicBezTo>
                  <a:pt x="161" y="385"/>
                  <a:pt x="159" y="396"/>
                  <a:pt x="177" y="408"/>
                </a:cubicBezTo>
                <a:cubicBezTo>
                  <a:pt x="193" y="384"/>
                  <a:pt x="185" y="344"/>
                  <a:pt x="210" y="327"/>
                </a:cubicBezTo>
                <a:cubicBezTo>
                  <a:pt x="233" y="335"/>
                  <a:pt x="218" y="365"/>
                  <a:pt x="240" y="372"/>
                </a:cubicBezTo>
                <a:cubicBezTo>
                  <a:pt x="241" y="369"/>
                  <a:pt x="240" y="363"/>
                  <a:pt x="243" y="363"/>
                </a:cubicBezTo>
                <a:cubicBezTo>
                  <a:pt x="250" y="364"/>
                  <a:pt x="261" y="375"/>
                  <a:pt x="261" y="375"/>
                </a:cubicBezTo>
                <a:cubicBezTo>
                  <a:pt x="272" y="364"/>
                  <a:pt x="274" y="353"/>
                  <a:pt x="279" y="339"/>
                </a:cubicBezTo>
                <a:cubicBezTo>
                  <a:pt x="281" y="333"/>
                  <a:pt x="285" y="321"/>
                  <a:pt x="285" y="321"/>
                </a:cubicBezTo>
                <a:cubicBezTo>
                  <a:pt x="288" y="299"/>
                  <a:pt x="288" y="276"/>
                  <a:pt x="294" y="255"/>
                </a:cubicBezTo>
                <a:cubicBezTo>
                  <a:pt x="304" y="219"/>
                  <a:pt x="323" y="187"/>
                  <a:pt x="330" y="150"/>
                </a:cubicBezTo>
                <a:cubicBezTo>
                  <a:pt x="334" y="132"/>
                  <a:pt x="334" y="97"/>
                  <a:pt x="354" y="90"/>
                </a:cubicBezTo>
                <a:cubicBezTo>
                  <a:pt x="363" y="96"/>
                  <a:pt x="367" y="104"/>
                  <a:pt x="372" y="114"/>
                </a:cubicBezTo>
                <a:cubicBezTo>
                  <a:pt x="375" y="120"/>
                  <a:pt x="378" y="132"/>
                  <a:pt x="378" y="132"/>
                </a:cubicBezTo>
                <a:cubicBezTo>
                  <a:pt x="379" y="174"/>
                  <a:pt x="363" y="297"/>
                  <a:pt x="387" y="369"/>
                </a:cubicBezTo>
                <a:cubicBezTo>
                  <a:pt x="401" y="360"/>
                  <a:pt x="394" y="349"/>
                  <a:pt x="408" y="363"/>
                </a:cubicBezTo>
                <a:cubicBezTo>
                  <a:pt x="416" y="387"/>
                  <a:pt x="422" y="372"/>
                  <a:pt x="435" y="363"/>
                </a:cubicBezTo>
                <a:cubicBezTo>
                  <a:pt x="444" y="376"/>
                  <a:pt x="446" y="379"/>
                  <a:pt x="462" y="375"/>
                </a:cubicBezTo>
                <a:cubicBezTo>
                  <a:pt x="472" y="345"/>
                  <a:pt x="483" y="313"/>
                  <a:pt x="489" y="282"/>
                </a:cubicBezTo>
                <a:cubicBezTo>
                  <a:pt x="492" y="212"/>
                  <a:pt x="501" y="144"/>
                  <a:pt x="507" y="75"/>
                </a:cubicBezTo>
                <a:cubicBezTo>
                  <a:pt x="509" y="55"/>
                  <a:pt x="511" y="50"/>
                  <a:pt x="516" y="30"/>
                </a:cubicBezTo>
                <a:cubicBezTo>
                  <a:pt x="519" y="20"/>
                  <a:pt x="525" y="0"/>
                  <a:pt x="525" y="0"/>
                </a:cubicBezTo>
                <a:cubicBezTo>
                  <a:pt x="540" y="5"/>
                  <a:pt x="533" y="0"/>
                  <a:pt x="540" y="21"/>
                </a:cubicBezTo>
                <a:cubicBezTo>
                  <a:pt x="541" y="24"/>
                  <a:pt x="543" y="30"/>
                  <a:pt x="543" y="30"/>
                </a:cubicBezTo>
                <a:cubicBezTo>
                  <a:pt x="559" y="145"/>
                  <a:pt x="541" y="262"/>
                  <a:pt x="552" y="378"/>
                </a:cubicBezTo>
                <a:cubicBezTo>
                  <a:pt x="558" y="377"/>
                  <a:pt x="565" y="378"/>
                  <a:pt x="570" y="375"/>
                </a:cubicBezTo>
                <a:cubicBezTo>
                  <a:pt x="587" y="366"/>
                  <a:pt x="564" y="362"/>
                  <a:pt x="585" y="369"/>
                </a:cubicBezTo>
                <a:cubicBezTo>
                  <a:pt x="599" y="364"/>
                  <a:pt x="599" y="357"/>
                  <a:pt x="612" y="366"/>
                </a:cubicBezTo>
                <a:cubicBezTo>
                  <a:pt x="614" y="372"/>
                  <a:pt x="614" y="382"/>
                  <a:pt x="624" y="372"/>
                </a:cubicBezTo>
                <a:cubicBezTo>
                  <a:pt x="629" y="367"/>
                  <a:pt x="636" y="354"/>
                  <a:pt x="636" y="354"/>
                </a:cubicBezTo>
                <a:cubicBezTo>
                  <a:pt x="644" y="366"/>
                  <a:pt x="648" y="379"/>
                  <a:pt x="651" y="393"/>
                </a:cubicBezTo>
                <a:cubicBezTo>
                  <a:pt x="653" y="403"/>
                  <a:pt x="657" y="423"/>
                  <a:pt x="657" y="423"/>
                </a:cubicBezTo>
                <a:cubicBezTo>
                  <a:pt x="660" y="473"/>
                  <a:pt x="663" y="523"/>
                  <a:pt x="669" y="573"/>
                </a:cubicBezTo>
                <a:cubicBezTo>
                  <a:pt x="672" y="597"/>
                  <a:pt x="670" y="622"/>
                  <a:pt x="684" y="642"/>
                </a:cubicBezTo>
                <a:cubicBezTo>
                  <a:pt x="715" y="636"/>
                  <a:pt x="719" y="613"/>
                  <a:pt x="726" y="585"/>
                </a:cubicBezTo>
                <a:cubicBezTo>
                  <a:pt x="731" y="532"/>
                  <a:pt x="736" y="465"/>
                  <a:pt x="753" y="414"/>
                </a:cubicBezTo>
                <a:cubicBezTo>
                  <a:pt x="757" y="401"/>
                  <a:pt x="757" y="380"/>
                  <a:pt x="765" y="369"/>
                </a:cubicBezTo>
                <a:cubicBezTo>
                  <a:pt x="770" y="361"/>
                  <a:pt x="792" y="357"/>
                  <a:pt x="792" y="357"/>
                </a:cubicBezTo>
                <a:cubicBezTo>
                  <a:pt x="804" y="365"/>
                  <a:pt x="808" y="379"/>
                  <a:pt x="819" y="390"/>
                </a:cubicBezTo>
                <a:cubicBezTo>
                  <a:pt x="836" y="384"/>
                  <a:pt x="837" y="373"/>
                  <a:pt x="846" y="360"/>
                </a:cubicBezTo>
                <a:cubicBezTo>
                  <a:pt x="871" y="366"/>
                  <a:pt x="847" y="357"/>
                  <a:pt x="864" y="372"/>
                </a:cubicBezTo>
                <a:cubicBezTo>
                  <a:pt x="869" y="377"/>
                  <a:pt x="882" y="384"/>
                  <a:pt x="882" y="384"/>
                </a:cubicBezTo>
                <a:cubicBezTo>
                  <a:pt x="900" y="381"/>
                  <a:pt x="905" y="381"/>
                  <a:pt x="915" y="366"/>
                </a:cubicBezTo>
                <a:cubicBezTo>
                  <a:pt x="918" y="367"/>
                  <a:pt x="922" y="367"/>
                  <a:pt x="924" y="369"/>
                </a:cubicBezTo>
                <a:cubicBezTo>
                  <a:pt x="927" y="371"/>
                  <a:pt x="927" y="380"/>
                  <a:pt x="930" y="378"/>
                </a:cubicBezTo>
                <a:cubicBezTo>
                  <a:pt x="938" y="372"/>
                  <a:pt x="939" y="351"/>
                  <a:pt x="939" y="351"/>
                </a:cubicBezTo>
                <a:cubicBezTo>
                  <a:pt x="949" y="354"/>
                  <a:pt x="949" y="352"/>
                  <a:pt x="954" y="363"/>
                </a:cubicBezTo>
                <a:cubicBezTo>
                  <a:pt x="957" y="369"/>
                  <a:pt x="960" y="381"/>
                  <a:pt x="960" y="381"/>
                </a:cubicBezTo>
                <a:cubicBezTo>
                  <a:pt x="963" y="371"/>
                  <a:pt x="966" y="361"/>
                  <a:pt x="969" y="351"/>
                </a:cubicBezTo>
                <a:cubicBezTo>
                  <a:pt x="977" y="363"/>
                  <a:pt x="982" y="375"/>
                  <a:pt x="990" y="387"/>
                </a:cubicBezTo>
                <a:cubicBezTo>
                  <a:pt x="1004" y="366"/>
                  <a:pt x="1000" y="376"/>
                  <a:pt x="1005" y="360"/>
                </a:cubicBezTo>
                <a:cubicBezTo>
                  <a:pt x="1018" y="379"/>
                  <a:pt x="1010" y="388"/>
                  <a:pt x="1029" y="360"/>
                </a:cubicBezTo>
                <a:cubicBezTo>
                  <a:pt x="1038" y="374"/>
                  <a:pt x="1049" y="375"/>
                  <a:pt x="1062" y="384"/>
                </a:cubicBezTo>
                <a:cubicBezTo>
                  <a:pt x="1076" y="363"/>
                  <a:pt x="1068" y="362"/>
                  <a:pt x="1083" y="372"/>
                </a:cubicBezTo>
                <a:cubicBezTo>
                  <a:pt x="1087" y="385"/>
                  <a:pt x="1092" y="385"/>
                  <a:pt x="1104" y="381"/>
                </a:cubicBezTo>
                <a:cubicBezTo>
                  <a:pt x="1118" y="360"/>
                  <a:pt x="1109" y="365"/>
                  <a:pt x="1125" y="360"/>
                </a:cubicBezTo>
                <a:cubicBezTo>
                  <a:pt x="1132" y="381"/>
                  <a:pt x="1125" y="376"/>
                  <a:pt x="1140" y="381"/>
                </a:cubicBezTo>
                <a:cubicBezTo>
                  <a:pt x="1149" y="367"/>
                  <a:pt x="1154" y="357"/>
                  <a:pt x="1167" y="348"/>
                </a:cubicBezTo>
                <a:cubicBezTo>
                  <a:pt x="1176" y="374"/>
                  <a:pt x="1192" y="403"/>
                  <a:pt x="1197" y="429"/>
                </a:cubicBezTo>
                <a:cubicBezTo>
                  <a:pt x="1201" y="450"/>
                  <a:pt x="1205" y="469"/>
                  <a:pt x="1212" y="489"/>
                </a:cubicBezTo>
                <a:cubicBezTo>
                  <a:pt x="1218" y="507"/>
                  <a:pt x="1225" y="530"/>
                  <a:pt x="1245" y="537"/>
                </a:cubicBezTo>
                <a:cubicBezTo>
                  <a:pt x="1277" y="532"/>
                  <a:pt x="1280" y="512"/>
                  <a:pt x="1290" y="483"/>
                </a:cubicBezTo>
                <a:cubicBezTo>
                  <a:pt x="1299" y="457"/>
                  <a:pt x="1308" y="432"/>
                  <a:pt x="1314" y="405"/>
                </a:cubicBezTo>
                <a:cubicBezTo>
                  <a:pt x="1319" y="384"/>
                  <a:pt x="1319" y="363"/>
                  <a:pt x="1326" y="342"/>
                </a:cubicBezTo>
                <a:cubicBezTo>
                  <a:pt x="1339" y="351"/>
                  <a:pt x="1341" y="364"/>
                  <a:pt x="1356" y="369"/>
                </a:cubicBezTo>
                <a:cubicBezTo>
                  <a:pt x="1381" y="352"/>
                  <a:pt x="1368" y="363"/>
                  <a:pt x="1386" y="375"/>
                </a:cubicBezTo>
                <a:cubicBezTo>
                  <a:pt x="1410" y="367"/>
                  <a:pt x="1401" y="363"/>
                  <a:pt x="1419" y="357"/>
                </a:cubicBezTo>
                <a:cubicBezTo>
                  <a:pt x="1433" y="367"/>
                  <a:pt x="1436" y="377"/>
                  <a:pt x="1440" y="393"/>
                </a:cubicBezTo>
                <a:cubicBezTo>
                  <a:pt x="1444" y="664"/>
                  <a:pt x="1427" y="535"/>
                  <a:pt x="1464" y="645"/>
                </a:cubicBezTo>
                <a:cubicBezTo>
                  <a:pt x="1470" y="641"/>
                  <a:pt x="1476" y="637"/>
                  <a:pt x="1482" y="633"/>
                </a:cubicBezTo>
                <a:cubicBezTo>
                  <a:pt x="1487" y="630"/>
                  <a:pt x="1493" y="584"/>
                  <a:pt x="1494" y="579"/>
                </a:cubicBezTo>
                <a:cubicBezTo>
                  <a:pt x="1500" y="546"/>
                  <a:pt x="1505" y="513"/>
                  <a:pt x="1512" y="480"/>
                </a:cubicBezTo>
                <a:cubicBezTo>
                  <a:pt x="1513" y="443"/>
                  <a:pt x="1512" y="406"/>
                  <a:pt x="1515" y="369"/>
                </a:cubicBezTo>
                <a:cubicBezTo>
                  <a:pt x="1516" y="355"/>
                  <a:pt x="1523" y="343"/>
                  <a:pt x="1536" y="339"/>
                </a:cubicBezTo>
                <a:cubicBezTo>
                  <a:pt x="1554" y="344"/>
                  <a:pt x="1546" y="338"/>
                  <a:pt x="1551" y="357"/>
                </a:cubicBezTo>
                <a:cubicBezTo>
                  <a:pt x="1553" y="363"/>
                  <a:pt x="1557" y="375"/>
                  <a:pt x="1557" y="375"/>
                </a:cubicBezTo>
                <a:cubicBezTo>
                  <a:pt x="1567" y="372"/>
                  <a:pt x="1564" y="374"/>
                  <a:pt x="1569" y="369"/>
                </a:cubicBezTo>
              </a:path>
            </a:pathLst>
          </a:custGeom>
          <a:noFill/>
          <a:ln w="28575" cmpd="sng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5407" name="Freeform 42"/>
          <p:cNvSpPr>
            <a:spLocks/>
          </p:cNvSpPr>
          <p:nvPr/>
        </p:nvSpPr>
        <p:spPr bwMode="auto">
          <a:xfrm>
            <a:off x="5033963" y="5497513"/>
            <a:ext cx="971550" cy="293687"/>
          </a:xfrm>
          <a:custGeom>
            <a:avLst/>
            <a:gdLst>
              <a:gd name="T0" fmla="*/ 0 w 612"/>
              <a:gd name="T1" fmla="*/ 2147483647 h 185"/>
              <a:gd name="T2" fmla="*/ 2147483647 w 612"/>
              <a:gd name="T3" fmla="*/ 2147483647 h 185"/>
              <a:gd name="T4" fmla="*/ 2147483647 w 612"/>
              <a:gd name="T5" fmla="*/ 2147483647 h 185"/>
              <a:gd name="T6" fmla="*/ 2147483647 w 612"/>
              <a:gd name="T7" fmla="*/ 2147483647 h 185"/>
              <a:gd name="T8" fmla="*/ 2147483647 w 612"/>
              <a:gd name="T9" fmla="*/ 2147483647 h 185"/>
              <a:gd name="T10" fmla="*/ 2147483647 w 612"/>
              <a:gd name="T11" fmla="*/ 2147483647 h 185"/>
              <a:gd name="T12" fmla="*/ 2147483647 w 612"/>
              <a:gd name="T13" fmla="*/ 2147483647 h 185"/>
              <a:gd name="T14" fmla="*/ 2147483647 w 612"/>
              <a:gd name="T15" fmla="*/ 2147483647 h 185"/>
              <a:gd name="T16" fmla="*/ 2147483647 w 612"/>
              <a:gd name="T17" fmla="*/ 0 h 185"/>
              <a:gd name="T18" fmla="*/ 2147483647 w 612"/>
              <a:gd name="T19" fmla="*/ 2147483647 h 185"/>
              <a:gd name="T20" fmla="*/ 2147483647 w 612"/>
              <a:gd name="T21" fmla="*/ 2147483647 h 185"/>
              <a:gd name="T22" fmla="*/ 2147483647 w 612"/>
              <a:gd name="T23" fmla="*/ 2147483647 h 185"/>
              <a:gd name="T24" fmla="*/ 2147483647 w 612"/>
              <a:gd name="T25" fmla="*/ 2147483647 h 185"/>
              <a:gd name="T26" fmla="*/ 2147483647 w 612"/>
              <a:gd name="T27" fmla="*/ 2147483647 h 185"/>
              <a:gd name="T28" fmla="*/ 2147483647 w 612"/>
              <a:gd name="T29" fmla="*/ 2147483647 h 185"/>
              <a:gd name="T30" fmla="*/ 2147483647 w 612"/>
              <a:gd name="T31" fmla="*/ 2147483647 h 185"/>
              <a:gd name="T32" fmla="*/ 2147483647 w 612"/>
              <a:gd name="T33" fmla="*/ 2147483647 h 185"/>
              <a:gd name="T34" fmla="*/ 2147483647 w 612"/>
              <a:gd name="T35" fmla="*/ 2147483647 h 185"/>
              <a:gd name="T36" fmla="*/ 2147483647 w 612"/>
              <a:gd name="T37" fmla="*/ 2147483647 h 185"/>
              <a:gd name="T38" fmla="*/ 2147483647 w 612"/>
              <a:gd name="T39" fmla="*/ 2147483647 h 185"/>
              <a:gd name="T40" fmla="*/ 2147483647 w 612"/>
              <a:gd name="T41" fmla="*/ 2147483647 h 185"/>
              <a:gd name="T42" fmla="*/ 2147483647 w 612"/>
              <a:gd name="T43" fmla="*/ 2147483647 h 185"/>
              <a:gd name="T44" fmla="*/ 2147483647 w 612"/>
              <a:gd name="T45" fmla="*/ 2147483647 h 185"/>
              <a:gd name="T46" fmla="*/ 2147483647 w 612"/>
              <a:gd name="T47" fmla="*/ 2147483647 h 185"/>
              <a:gd name="T48" fmla="*/ 2147483647 w 612"/>
              <a:gd name="T49" fmla="*/ 2147483647 h 185"/>
              <a:gd name="T50" fmla="*/ 2147483647 w 612"/>
              <a:gd name="T51" fmla="*/ 2147483647 h 185"/>
              <a:gd name="T52" fmla="*/ 2147483647 w 612"/>
              <a:gd name="T53" fmla="*/ 2147483647 h 18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612"/>
              <a:gd name="T82" fmla="*/ 0 h 185"/>
              <a:gd name="T83" fmla="*/ 612 w 612"/>
              <a:gd name="T84" fmla="*/ 185 h 185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612" h="185">
                <a:moveTo>
                  <a:pt x="0" y="180"/>
                </a:moveTo>
                <a:cubicBezTo>
                  <a:pt x="4" y="168"/>
                  <a:pt x="6" y="163"/>
                  <a:pt x="18" y="159"/>
                </a:cubicBezTo>
                <a:cubicBezTo>
                  <a:pt x="25" y="169"/>
                  <a:pt x="30" y="173"/>
                  <a:pt x="42" y="177"/>
                </a:cubicBezTo>
                <a:cubicBezTo>
                  <a:pt x="48" y="175"/>
                  <a:pt x="55" y="173"/>
                  <a:pt x="60" y="168"/>
                </a:cubicBezTo>
                <a:cubicBezTo>
                  <a:pt x="65" y="163"/>
                  <a:pt x="72" y="150"/>
                  <a:pt x="72" y="150"/>
                </a:cubicBezTo>
                <a:cubicBezTo>
                  <a:pt x="88" y="155"/>
                  <a:pt x="84" y="169"/>
                  <a:pt x="99" y="174"/>
                </a:cubicBezTo>
                <a:cubicBezTo>
                  <a:pt x="113" y="153"/>
                  <a:pt x="105" y="152"/>
                  <a:pt x="120" y="162"/>
                </a:cubicBezTo>
                <a:cubicBezTo>
                  <a:pt x="128" y="185"/>
                  <a:pt x="134" y="167"/>
                  <a:pt x="141" y="156"/>
                </a:cubicBezTo>
                <a:cubicBezTo>
                  <a:pt x="151" y="117"/>
                  <a:pt x="146" y="17"/>
                  <a:pt x="198" y="0"/>
                </a:cubicBezTo>
                <a:cubicBezTo>
                  <a:pt x="221" y="35"/>
                  <a:pt x="233" y="82"/>
                  <a:pt x="240" y="123"/>
                </a:cubicBezTo>
                <a:cubicBezTo>
                  <a:pt x="244" y="146"/>
                  <a:pt x="244" y="174"/>
                  <a:pt x="270" y="183"/>
                </a:cubicBezTo>
                <a:cubicBezTo>
                  <a:pt x="281" y="179"/>
                  <a:pt x="297" y="162"/>
                  <a:pt x="297" y="162"/>
                </a:cubicBezTo>
                <a:cubicBezTo>
                  <a:pt x="300" y="163"/>
                  <a:pt x="304" y="163"/>
                  <a:pt x="306" y="165"/>
                </a:cubicBezTo>
                <a:cubicBezTo>
                  <a:pt x="309" y="167"/>
                  <a:pt x="309" y="172"/>
                  <a:pt x="312" y="174"/>
                </a:cubicBezTo>
                <a:cubicBezTo>
                  <a:pt x="317" y="177"/>
                  <a:pt x="330" y="180"/>
                  <a:pt x="330" y="180"/>
                </a:cubicBezTo>
                <a:cubicBezTo>
                  <a:pt x="353" y="175"/>
                  <a:pt x="362" y="166"/>
                  <a:pt x="381" y="153"/>
                </a:cubicBezTo>
                <a:cubicBezTo>
                  <a:pt x="390" y="162"/>
                  <a:pt x="393" y="170"/>
                  <a:pt x="405" y="174"/>
                </a:cubicBezTo>
                <a:cubicBezTo>
                  <a:pt x="426" y="153"/>
                  <a:pt x="416" y="161"/>
                  <a:pt x="432" y="150"/>
                </a:cubicBezTo>
                <a:cubicBezTo>
                  <a:pt x="436" y="156"/>
                  <a:pt x="440" y="162"/>
                  <a:pt x="444" y="168"/>
                </a:cubicBezTo>
                <a:cubicBezTo>
                  <a:pt x="446" y="171"/>
                  <a:pt x="450" y="177"/>
                  <a:pt x="450" y="177"/>
                </a:cubicBezTo>
                <a:cubicBezTo>
                  <a:pt x="474" y="174"/>
                  <a:pt x="480" y="177"/>
                  <a:pt x="492" y="159"/>
                </a:cubicBezTo>
                <a:cubicBezTo>
                  <a:pt x="507" y="174"/>
                  <a:pt x="506" y="181"/>
                  <a:pt x="525" y="168"/>
                </a:cubicBezTo>
                <a:cubicBezTo>
                  <a:pt x="542" y="172"/>
                  <a:pt x="542" y="181"/>
                  <a:pt x="555" y="168"/>
                </a:cubicBezTo>
                <a:cubicBezTo>
                  <a:pt x="561" y="170"/>
                  <a:pt x="567" y="172"/>
                  <a:pt x="573" y="174"/>
                </a:cubicBezTo>
                <a:cubicBezTo>
                  <a:pt x="576" y="175"/>
                  <a:pt x="582" y="177"/>
                  <a:pt x="582" y="177"/>
                </a:cubicBezTo>
                <a:cubicBezTo>
                  <a:pt x="597" y="172"/>
                  <a:pt x="588" y="164"/>
                  <a:pt x="603" y="159"/>
                </a:cubicBezTo>
                <a:cubicBezTo>
                  <a:pt x="605" y="165"/>
                  <a:pt x="612" y="177"/>
                  <a:pt x="612" y="177"/>
                </a:cubicBezTo>
              </a:path>
            </a:pathLst>
          </a:custGeom>
          <a:noFill/>
          <a:ln w="28575" cmpd="sng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5408" name="Line 43"/>
          <p:cNvSpPr>
            <a:spLocks noChangeShapeType="1"/>
          </p:cNvSpPr>
          <p:nvPr/>
        </p:nvSpPr>
        <p:spPr bwMode="auto">
          <a:xfrm flipV="1">
            <a:off x="4636219" y="1394917"/>
            <a:ext cx="0" cy="22050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09" name="Line 44"/>
          <p:cNvSpPr>
            <a:spLocks noChangeShapeType="1"/>
          </p:cNvSpPr>
          <p:nvPr/>
        </p:nvSpPr>
        <p:spPr bwMode="auto">
          <a:xfrm>
            <a:off x="4636219" y="2564904"/>
            <a:ext cx="584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10" name="Line 45"/>
          <p:cNvSpPr>
            <a:spLocks noChangeShapeType="1"/>
          </p:cNvSpPr>
          <p:nvPr/>
        </p:nvSpPr>
        <p:spPr bwMode="auto">
          <a:xfrm flipV="1">
            <a:off x="4636219" y="1620342"/>
            <a:ext cx="1349375" cy="9445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11" name="Line 46"/>
          <p:cNvSpPr>
            <a:spLocks noChangeShapeType="1"/>
          </p:cNvSpPr>
          <p:nvPr/>
        </p:nvSpPr>
        <p:spPr bwMode="auto">
          <a:xfrm flipV="1">
            <a:off x="5985594" y="1620342"/>
            <a:ext cx="0" cy="94456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12" name="Line 47"/>
          <p:cNvSpPr>
            <a:spLocks noChangeShapeType="1"/>
          </p:cNvSpPr>
          <p:nvPr/>
        </p:nvSpPr>
        <p:spPr bwMode="auto">
          <a:xfrm>
            <a:off x="5220419" y="2564904"/>
            <a:ext cx="76517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13" name="Line 48"/>
          <p:cNvSpPr>
            <a:spLocks noChangeShapeType="1"/>
          </p:cNvSpPr>
          <p:nvPr/>
        </p:nvSpPr>
        <p:spPr bwMode="auto">
          <a:xfrm flipV="1">
            <a:off x="5220419" y="1664792"/>
            <a:ext cx="765175" cy="9001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14" name="Line 49"/>
          <p:cNvSpPr>
            <a:spLocks noChangeShapeType="1"/>
          </p:cNvSpPr>
          <p:nvPr/>
        </p:nvSpPr>
        <p:spPr bwMode="auto">
          <a:xfrm>
            <a:off x="4725119" y="2339479"/>
            <a:ext cx="225425" cy="360363"/>
          </a:xfrm>
          <a:prstGeom prst="line">
            <a:avLst/>
          </a:prstGeom>
          <a:noFill/>
          <a:ln w="9525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5415" name="Line 50"/>
          <p:cNvSpPr>
            <a:spLocks noChangeShapeType="1"/>
          </p:cNvSpPr>
          <p:nvPr/>
        </p:nvSpPr>
        <p:spPr bwMode="auto">
          <a:xfrm flipH="1" flipV="1">
            <a:off x="4860057" y="2564904"/>
            <a:ext cx="46037" cy="90488"/>
          </a:xfrm>
          <a:prstGeom prst="line">
            <a:avLst/>
          </a:prstGeom>
          <a:noFill/>
          <a:ln w="9525">
            <a:solidFill>
              <a:srgbClr val="00CC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16" name="Line 51"/>
          <p:cNvSpPr>
            <a:spLocks noChangeShapeType="1"/>
          </p:cNvSpPr>
          <p:nvPr/>
        </p:nvSpPr>
        <p:spPr bwMode="auto">
          <a:xfrm>
            <a:off x="4725119" y="2339479"/>
            <a:ext cx="90488" cy="134938"/>
          </a:xfrm>
          <a:prstGeom prst="line">
            <a:avLst/>
          </a:prstGeom>
          <a:noFill/>
          <a:ln w="9525">
            <a:solidFill>
              <a:srgbClr val="33CC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17" name="Freeform 52"/>
          <p:cNvSpPr>
            <a:spLocks/>
          </p:cNvSpPr>
          <p:nvPr/>
        </p:nvSpPr>
        <p:spPr bwMode="auto">
          <a:xfrm>
            <a:off x="3818657" y="1253629"/>
            <a:ext cx="2735262" cy="2254250"/>
          </a:xfrm>
          <a:custGeom>
            <a:avLst/>
            <a:gdLst>
              <a:gd name="T0" fmla="*/ 2147483647 w 1723"/>
              <a:gd name="T1" fmla="*/ 2147483647 h 1420"/>
              <a:gd name="T2" fmla="*/ 2147483647 w 1723"/>
              <a:gd name="T3" fmla="*/ 2147483647 h 1420"/>
              <a:gd name="T4" fmla="*/ 2147483647 w 1723"/>
              <a:gd name="T5" fmla="*/ 2147483647 h 1420"/>
              <a:gd name="T6" fmla="*/ 2147483647 w 1723"/>
              <a:gd name="T7" fmla="*/ 2147483647 h 1420"/>
              <a:gd name="T8" fmla="*/ 2147483647 w 1723"/>
              <a:gd name="T9" fmla="*/ 2147483647 h 1420"/>
              <a:gd name="T10" fmla="*/ 2147483647 w 1723"/>
              <a:gd name="T11" fmla="*/ 2147483647 h 1420"/>
              <a:gd name="T12" fmla="*/ 2147483647 w 1723"/>
              <a:gd name="T13" fmla="*/ 2147483647 h 1420"/>
              <a:gd name="T14" fmla="*/ 2147483647 w 1723"/>
              <a:gd name="T15" fmla="*/ 2147483647 h 1420"/>
              <a:gd name="T16" fmla="*/ 2147483647 w 1723"/>
              <a:gd name="T17" fmla="*/ 2147483647 h 1420"/>
              <a:gd name="T18" fmla="*/ 2147483647 w 1723"/>
              <a:gd name="T19" fmla="*/ 2147483647 h 1420"/>
              <a:gd name="T20" fmla="*/ 2147483647 w 1723"/>
              <a:gd name="T21" fmla="*/ 2147483647 h 1420"/>
              <a:gd name="T22" fmla="*/ 2147483647 w 1723"/>
              <a:gd name="T23" fmla="*/ 2147483647 h 1420"/>
              <a:gd name="T24" fmla="*/ 2147483647 w 1723"/>
              <a:gd name="T25" fmla="*/ 2147483647 h 1420"/>
              <a:gd name="T26" fmla="*/ 2147483647 w 1723"/>
              <a:gd name="T27" fmla="*/ 2147483647 h 1420"/>
              <a:gd name="T28" fmla="*/ 2147483647 w 1723"/>
              <a:gd name="T29" fmla="*/ 2147483647 h 1420"/>
              <a:gd name="T30" fmla="*/ 2147483647 w 1723"/>
              <a:gd name="T31" fmla="*/ 2147483647 h 1420"/>
              <a:gd name="T32" fmla="*/ 0 w 1723"/>
              <a:gd name="T33" fmla="*/ 2147483647 h 1420"/>
              <a:gd name="T34" fmla="*/ 2147483647 w 1723"/>
              <a:gd name="T35" fmla="*/ 2147483647 h 1420"/>
              <a:gd name="T36" fmla="*/ 2147483647 w 1723"/>
              <a:gd name="T37" fmla="*/ 2147483647 h 1420"/>
              <a:gd name="T38" fmla="*/ 2147483647 w 1723"/>
              <a:gd name="T39" fmla="*/ 2147483647 h 1420"/>
              <a:gd name="T40" fmla="*/ 2147483647 w 1723"/>
              <a:gd name="T41" fmla="*/ 2147483647 h 1420"/>
              <a:gd name="T42" fmla="*/ 2147483647 w 1723"/>
              <a:gd name="T43" fmla="*/ 2147483647 h 1420"/>
              <a:gd name="T44" fmla="*/ 2147483647 w 1723"/>
              <a:gd name="T45" fmla="*/ 2147483647 h 1420"/>
              <a:gd name="T46" fmla="*/ 2147483647 w 1723"/>
              <a:gd name="T47" fmla="*/ 2147483647 h 1420"/>
              <a:gd name="T48" fmla="*/ 2147483647 w 1723"/>
              <a:gd name="T49" fmla="*/ 2147483647 h 1420"/>
              <a:gd name="T50" fmla="*/ 2147483647 w 1723"/>
              <a:gd name="T51" fmla="*/ 2147483647 h 1420"/>
              <a:gd name="T52" fmla="*/ 2147483647 w 1723"/>
              <a:gd name="T53" fmla="*/ 2147483647 h 1420"/>
              <a:gd name="T54" fmla="*/ 2147483647 w 1723"/>
              <a:gd name="T55" fmla="*/ 2147483647 h 1420"/>
              <a:gd name="T56" fmla="*/ 2147483647 w 1723"/>
              <a:gd name="T57" fmla="*/ 2147483647 h 1420"/>
              <a:gd name="T58" fmla="*/ 2147483647 w 1723"/>
              <a:gd name="T59" fmla="*/ 2147483647 h 1420"/>
              <a:gd name="T60" fmla="*/ 2147483647 w 1723"/>
              <a:gd name="T61" fmla="*/ 2147483647 h 1420"/>
              <a:gd name="T62" fmla="*/ 2147483647 w 1723"/>
              <a:gd name="T63" fmla="*/ 2147483647 h 1420"/>
              <a:gd name="T64" fmla="*/ 2147483647 w 1723"/>
              <a:gd name="T65" fmla="*/ 2147483647 h 1420"/>
              <a:gd name="T66" fmla="*/ 2147483647 w 1723"/>
              <a:gd name="T67" fmla="*/ 2147483647 h 1420"/>
              <a:gd name="T68" fmla="*/ 2147483647 w 1723"/>
              <a:gd name="T69" fmla="*/ 2147483647 h 1420"/>
              <a:gd name="T70" fmla="*/ 2147483647 w 1723"/>
              <a:gd name="T71" fmla="*/ 2147483647 h 1420"/>
              <a:gd name="T72" fmla="*/ 2147483647 w 1723"/>
              <a:gd name="T73" fmla="*/ 2147483647 h 1420"/>
              <a:gd name="T74" fmla="*/ 2147483647 w 1723"/>
              <a:gd name="T75" fmla="*/ 2147483647 h 1420"/>
              <a:gd name="T76" fmla="*/ 2147483647 w 1723"/>
              <a:gd name="T77" fmla="*/ 2147483647 h 1420"/>
              <a:gd name="T78" fmla="*/ 2147483647 w 1723"/>
              <a:gd name="T79" fmla="*/ 2147483647 h 1420"/>
              <a:gd name="T80" fmla="*/ 2147483647 w 1723"/>
              <a:gd name="T81" fmla="*/ 2147483647 h 1420"/>
              <a:gd name="T82" fmla="*/ 2147483647 w 1723"/>
              <a:gd name="T83" fmla="*/ 2147483647 h 1420"/>
              <a:gd name="T84" fmla="*/ 2147483647 w 1723"/>
              <a:gd name="T85" fmla="*/ 2147483647 h 1420"/>
              <a:gd name="T86" fmla="*/ 2147483647 w 1723"/>
              <a:gd name="T87" fmla="*/ 2147483647 h 1420"/>
              <a:gd name="T88" fmla="*/ 2147483647 w 1723"/>
              <a:gd name="T89" fmla="*/ 2147483647 h 1420"/>
              <a:gd name="T90" fmla="*/ 2147483647 w 1723"/>
              <a:gd name="T91" fmla="*/ 2147483647 h 1420"/>
              <a:gd name="T92" fmla="*/ 2147483647 w 1723"/>
              <a:gd name="T93" fmla="*/ 2147483647 h 1420"/>
              <a:gd name="T94" fmla="*/ 2147483647 w 1723"/>
              <a:gd name="T95" fmla="*/ 2147483647 h 1420"/>
              <a:gd name="T96" fmla="*/ 2147483647 w 1723"/>
              <a:gd name="T97" fmla="*/ 2147483647 h 1420"/>
              <a:gd name="T98" fmla="*/ 2147483647 w 1723"/>
              <a:gd name="T99" fmla="*/ 2147483647 h 1420"/>
              <a:gd name="T100" fmla="*/ 2147483647 w 1723"/>
              <a:gd name="T101" fmla="*/ 2147483647 h 1420"/>
              <a:gd name="T102" fmla="*/ 2147483647 w 1723"/>
              <a:gd name="T103" fmla="*/ 2147483647 h 1420"/>
              <a:gd name="T104" fmla="*/ 2147483647 w 1723"/>
              <a:gd name="T105" fmla="*/ 2147483647 h 1420"/>
              <a:gd name="T106" fmla="*/ 2147483647 w 1723"/>
              <a:gd name="T107" fmla="*/ 2147483647 h 1420"/>
              <a:gd name="T108" fmla="*/ 2147483647 w 1723"/>
              <a:gd name="T109" fmla="*/ 2147483647 h 1420"/>
              <a:gd name="T110" fmla="*/ 2147483647 w 1723"/>
              <a:gd name="T111" fmla="*/ 2147483647 h 1420"/>
              <a:gd name="T112" fmla="*/ 2147483647 w 1723"/>
              <a:gd name="T113" fmla="*/ 2147483647 h 1420"/>
              <a:gd name="T114" fmla="*/ 2147483647 w 1723"/>
              <a:gd name="T115" fmla="*/ 2147483647 h 1420"/>
              <a:gd name="T116" fmla="*/ 2147483647 w 1723"/>
              <a:gd name="T117" fmla="*/ 2147483647 h 1420"/>
              <a:gd name="T118" fmla="*/ 2147483647 w 1723"/>
              <a:gd name="T119" fmla="*/ 2147483647 h 1420"/>
              <a:gd name="T120" fmla="*/ 2147483647 w 1723"/>
              <a:gd name="T121" fmla="*/ 2147483647 h 1420"/>
              <a:gd name="T122" fmla="*/ 2147483647 w 1723"/>
              <a:gd name="T123" fmla="*/ 2147483647 h 1420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723"/>
              <a:gd name="T187" fmla="*/ 0 h 1420"/>
              <a:gd name="T188" fmla="*/ 1723 w 1723"/>
              <a:gd name="T189" fmla="*/ 1420 h 1420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723" h="1420">
                <a:moveTo>
                  <a:pt x="1362" y="226"/>
                </a:moveTo>
                <a:cubicBezTo>
                  <a:pt x="1331" y="205"/>
                  <a:pt x="1296" y="197"/>
                  <a:pt x="1260" y="190"/>
                </a:cubicBezTo>
                <a:cubicBezTo>
                  <a:pt x="1169" y="197"/>
                  <a:pt x="1207" y="188"/>
                  <a:pt x="1146" y="208"/>
                </a:cubicBezTo>
                <a:cubicBezTo>
                  <a:pt x="1132" y="213"/>
                  <a:pt x="1122" y="224"/>
                  <a:pt x="1110" y="232"/>
                </a:cubicBezTo>
                <a:cubicBezTo>
                  <a:pt x="1104" y="236"/>
                  <a:pt x="1092" y="244"/>
                  <a:pt x="1092" y="244"/>
                </a:cubicBezTo>
                <a:cubicBezTo>
                  <a:pt x="1073" y="273"/>
                  <a:pt x="973" y="357"/>
                  <a:pt x="936" y="358"/>
                </a:cubicBezTo>
                <a:cubicBezTo>
                  <a:pt x="884" y="360"/>
                  <a:pt x="832" y="362"/>
                  <a:pt x="780" y="364"/>
                </a:cubicBezTo>
                <a:cubicBezTo>
                  <a:pt x="756" y="370"/>
                  <a:pt x="740" y="374"/>
                  <a:pt x="720" y="388"/>
                </a:cubicBezTo>
                <a:cubicBezTo>
                  <a:pt x="690" y="433"/>
                  <a:pt x="634" y="479"/>
                  <a:pt x="582" y="496"/>
                </a:cubicBezTo>
                <a:cubicBezTo>
                  <a:pt x="518" y="494"/>
                  <a:pt x="454" y="495"/>
                  <a:pt x="390" y="490"/>
                </a:cubicBezTo>
                <a:cubicBezTo>
                  <a:pt x="333" y="486"/>
                  <a:pt x="296" y="441"/>
                  <a:pt x="246" y="424"/>
                </a:cubicBezTo>
                <a:cubicBezTo>
                  <a:pt x="226" y="426"/>
                  <a:pt x="206" y="425"/>
                  <a:pt x="186" y="430"/>
                </a:cubicBezTo>
                <a:cubicBezTo>
                  <a:pt x="162" y="436"/>
                  <a:pt x="171" y="444"/>
                  <a:pt x="162" y="460"/>
                </a:cubicBezTo>
                <a:cubicBezTo>
                  <a:pt x="134" y="511"/>
                  <a:pt x="85" y="539"/>
                  <a:pt x="54" y="586"/>
                </a:cubicBezTo>
                <a:cubicBezTo>
                  <a:pt x="42" y="604"/>
                  <a:pt x="25" y="619"/>
                  <a:pt x="18" y="640"/>
                </a:cubicBezTo>
                <a:cubicBezTo>
                  <a:pt x="14" y="652"/>
                  <a:pt x="10" y="664"/>
                  <a:pt x="6" y="676"/>
                </a:cubicBezTo>
                <a:cubicBezTo>
                  <a:pt x="4" y="682"/>
                  <a:pt x="0" y="694"/>
                  <a:pt x="0" y="694"/>
                </a:cubicBezTo>
                <a:cubicBezTo>
                  <a:pt x="6" y="816"/>
                  <a:pt x="2" y="862"/>
                  <a:pt x="66" y="958"/>
                </a:cubicBezTo>
                <a:cubicBezTo>
                  <a:pt x="80" y="979"/>
                  <a:pt x="87" y="992"/>
                  <a:pt x="108" y="1006"/>
                </a:cubicBezTo>
                <a:cubicBezTo>
                  <a:pt x="124" y="1055"/>
                  <a:pt x="169" y="1049"/>
                  <a:pt x="204" y="1072"/>
                </a:cubicBezTo>
                <a:cubicBezTo>
                  <a:pt x="298" y="1135"/>
                  <a:pt x="440" y="1139"/>
                  <a:pt x="546" y="1144"/>
                </a:cubicBezTo>
                <a:cubicBezTo>
                  <a:pt x="595" y="1156"/>
                  <a:pt x="646" y="1167"/>
                  <a:pt x="690" y="1192"/>
                </a:cubicBezTo>
                <a:cubicBezTo>
                  <a:pt x="703" y="1199"/>
                  <a:pt x="714" y="1208"/>
                  <a:pt x="726" y="1216"/>
                </a:cubicBezTo>
                <a:cubicBezTo>
                  <a:pt x="732" y="1220"/>
                  <a:pt x="744" y="1228"/>
                  <a:pt x="744" y="1228"/>
                </a:cubicBezTo>
                <a:cubicBezTo>
                  <a:pt x="759" y="1251"/>
                  <a:pt x="785" y="1264"/>
                  <a:pt x="810" y="1276"/>
                </a:cubicBezTo>
                <a:cubicBezTo>
                  <a:pt x="892" y="1317"/>
                  <a:pt x="971" y="1325"/>
                  <a:pt x="1062" y="1336"/>
                </a:cubicBezTo>
                <a:cubicBezTo>
                  <a:pt x="1103" y="1331"/>
                  <a:pt x="1132" y="1325"/>
                  <a:pt x="1170" y="1312"/>
                </a:cubicBezTo>
                <a:cubicBezTo>
                  <a:pt x="1183" y="1308"/>
                  <a:pt x="1193" y="1298"/>
                  <a:pt x="1206" y="1294"/>
                </a:cubicBezTo>
                <a:cubicBezTo>
                  <a:pt x="1300" y="1200"/>
                  <a:pt x="1480" y="1208"/>
                  <a:pt x="1596" y="1204"/>
                </a:cubicBezTo>
                <a:cubicBezTo>
                  <a:pt x="1628" y="1193"/>
                  <a:pt x="1609" y="1202"/>
                  <a:pt x="1650" y="1174"/>
                </a:cubicBezTo>
                <a:cubicBezTo>
                  <a:pt x="1656" y="1170"/>
                  <a:pt x="1668" y="1162"/>
                  <a:pt x="1668" y="1162"/>
                </a:cubicBezTo>
                <a:cubicBezTo>
                  <a:pt x="1691" y="1094"/>
                  <a:pt x="1710" y="1029"/>
                  <a:pt x="1722" y="958"/>
                </a:cubicBezTo>
                <a:cubicBezTo>
                  <a:pt x="1718" y="884"/>
                  <a:pt x="1723" y="806"/>
                  <a:pt x="1680" y="742"/>
                </a:cubicBezTo>
                <a:cubicBezTo>
                  <a:pt x="1673" y="712"/>
                  <a:pt x="1656" y="691"/>
                  <a:pt x="1644" y="664"/>
                </a:cubicBezTo>
                <a:cubicBezTo>
                  <a:pt x="1632" y="636"/>
                  <a:pt x="1626" y="604"/>
                  <a:pt x="1620" y="574"/>
                </a:cubicBezTo>
                <a:cubicBezTo>
                  <a:pt x="1612" y="486"/>
                  <a:pt x="1604" y="395"/>
                  <a:pt x="1632" y="310"/>
                </a:cubicBezTo>
                <a:cubicBezTo>
                  <a:pt x="1636" y="298"/>
                  <a:pt x="1637" y="285"/>
                  <a:pt x="1644" y="274"/>
                </a:cubicBezTo>
                <a:cubicBezTo>
                  <a:pt x="1648" y="268"/>
                  <a:pt x="1653" y="263"/>
                  <a:pt x="1656" y="256"/>
                </a:cubicBezTo>
                <a:cubicBezTo>
                  <a:pt x="1661" y="244"/>
                  <a:pt x="1664" y="232"/>
                  <a:pt x="1668" y="220"/>
                </a:cubicBezTo>
                <a:cubicBezTo>
                  <a:pt x="1670" y="214"/>
                  <a:pt x="1674" y="202"/>
                  <a:pt x="1674" y="202"/>
                </a:cubicBezTo>
                <a:cubicBezTo>
                  <a:pt x="1673" y="189"/>
                  <a:pt x="1676" y="127"/>
                  <a:pt x="1662" y="100"/>
                </a:cubicBezTo>
                <a:cubicBezTo>
                  <a:pt x="1651" y="78"/>
                  <a:pt x="1630" y="73"/>
                  <a:pt x="1608" y="64"/>
                </a:cubicBezTo>
                <a:cubicBezTo>
                  <a:pt x="1558" y="43"/>
                  <a:pt x="1488" y="36"/>
                  <a:pt x="1434" y="28"/>
                </a:cubicBezTo>
                <a:cubicBezTo>
                  <a:pt x="1277" y="31"/>
                  <a:pt x="1117" y="0"/>
                  <a:pt x="984" y="88"/>
                </a:cubicBezTo>
                <a:cubicBezTo>
                  <a:pt x="950" y="140"/>
                  <a:pt x="995" y="79"/>
                  <a:pt x="954" y="112"/>
                </a:cubicBezTo>
                <a:cubicBezTo>
                  <a:pt x="948" y="117"/>
                  <a:pt x="947" y="125"/>
                  <a:pt x="942" y="130"/>
                </a:cubicBezTo>
                <a:cubicBezTo>
                  <a:pt x="931" y="139"/>
                  <a:pt x="906" y="154"/>
                  <a:pt x="906" y="154"/>
                </a:cubicBezTo>
                <a:cubicBezTo>
                  <a:pt x="857" y="228"/>
                  <a:pt x="799" y="296"/>
                  <a:pt x="750" y="370"/>
                </a:cubicBezTo>
                <a:cubicBezTo>
                  <a:pt x="736" y="391"/>
                  <a:pt x="710" y="418"/>
                  <a:pt x="702" y="442"/>
                </a:cubicBezTo>
                <a:cubicBezTo>
                  <a:pt x="680" y="507"/>
                  <a:pt x="650" y="565"/>
                  <a:pt x="612" y="622"/>
                </a:cubicBezTo>
                <a:cubicBezTo>
                  <a:pt x="595" y="647"/>
                  <a:pt x="583" y="671"/>
                  <a:pt x="558" y="688"/>
                </a:cubicBezTo>
                <a:cubicBezTo>
                  <a:pt x="531" y="728"/>
                  <a:pt x="563" y="689"/>
                  <a:pt x="528" y="712"/>
                </a:cubicBezTo>
                <a:cubicBezTo>
                  <a:pt x="479" y="745"/>
                  <a:pt x="433" y="787"/>
                  <a:pt x="384" y="820"/>
                </a:cubicBezTo>
                <a:cubicBezTo>
                  <a:pt x="352" y="868"/>
                  <a:pt x="394" y="810"/>
                  <a:pt x="354" y="850"/>
                </a:cubicBezTo>
                <a:cubicBezTo>
                  <a:pt x="332" y="872"/>
                  <a:pt x="316" y="900"/>
                  <a:pt x="294" y="922"/>
                </a:cubicBezTo>
                <a:cubicBezTo>
                  <a:pt x="287" y="942"/>
                  <a:pt x="277" y="956"/>
                  <a:pt x="270" y="976"/>
                </a:cubicBezTo>
                <a:cubicBezTo>
                  <a:pt x="274" y="1060"/>
                  <a:pt x="282" y="1082"/>
                  <a:pt x="270" y="1150"/>
                </a:cubicBezTo>
                <a:cubicBezTo>
                  <a:pt x="266" y="1170"/>
                  <a:pt x="240" y="1204"/>
                  <a:pt x="240" y="1204"/>
                </a:cubicBezTo>
                <a:cubicBezTo>
                  <a:pt x="245" y="1246"/>
                  <a:pt x="240" y="1282"/>
                  <a:pt x="276" y="1306"/>
                </a:cubicBezTo>
                <a:cubicBezTo>
                  <a:pt x="305" y="1349"/>
                  <a:pt x="290" y="1332"/>
                  <a:pt x="318" y="1360"/>
                </a:cubicBezTo>
                <a:cubicBezTo>
                  <a:pt x="329" y="1392"/>
                  <a:pt x="319" y="1374"/>
                  <a:pt x="360" y="1402"/>
                </a:cubicBezTo>
                <a:cubicBezTo>
                  <a:pt x="380" y="1415"/>
                  <a:pt x="378" y="1407"/>
                  <a:pt x="378" y="1420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15363" name="Object 61"/>
          <p:cNvGraphicFramePr>
            <a:graphicFrameLocks noChangeAspect="1"/>
          </p:cNvGraphicFramePr>
          <p:nvPr/>
        </p:nvGraphicFramePr>
        <p:xfrm>
          <a:off x="2636838" y="3294063"/>
          <a:ext cx="584200" cy="430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43" name="Równanie" r:id="rId5" imgW="279360" imgH="203040" progId="Equation.3">
                  <p:embed/>
                </p:oleObj>
              </mc:Choice>
              <mc:Fallback>
                <p:oleObj name="Równanie" r:id="rId5" imgW="279360" imgH="203040" progId="Equation.3">
                  <p:embed/>
                  <p:pic>
                    <p:nvPicPr>
                      <p:cNvPr id="0" name="Object 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6838" y="3294063"/>
                        <a:ext cx="584200" cy="430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418" name="Text Box 63"/>
          <p:cNvSpPr txBox="1">
            <a:spLocks noChangeArrowheads="1"/>
          </p:cNvSpPr>
          <p:nvPr/>
        </p:nvSpPr>
        <p:spPr bwMode="auto">
          <a:xfrm>
            <a:off x="2141538" y="4284663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0"/>
              <a:t>0</a:t>
            </a:r>
          </a:p>
        </p:txBody>
      </p:sp>
      <p:sp>
        <p:nvSpPr>
          <p:cNvPr id="15419" name="Text Box 65"/>
          <p:cNvSpPr txBox="1">
            <a:spLocks noChangeArrowheads="1"/>
          </p:cNvSpPr>
          <p:nvPr/>
        </p:nvSpPr>
        <p:spPr bwMode="auto">
          <a:xfrm>
            <a:off x="7181850" y="4238625"/>
            <a:ext cx="268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0" i="1"/>
              <a:t>t</a:t>
            </a:r>
          </a:p>
        </p:txBody>
      </p:sp>
      <p:sp>
        <p:nvSpPr>
          <p:cNvPr id="15420" name="Text Box 66"/>
          <p:cNvSpPr txBox="1">
            <a:spLocks noChangeArrowheads="1"/>
          </p:cNvSpPr>
          <p:nvPr/>
        </p:nvSpPr>
        <p:spPr bwMode="auto">
          <a:xfrm>
            <a:off x="7181850" y="5543550"/>
            <a:ext cx="268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0" i="1"/>
              <a:t>t</a:t>
            </a:r>
          </a:p>
        </p:txBody>
      </p:sp>
      <p:sp>
        <p:nvSpPr>
          <p:cNvPr id="15422" name="Rectangle 78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772400" cy="1143000"/>
          </a:xfrm>
          <a:noFill/>
        </p:spPr>
        <p:txBody>
          <a:bodyPr/>
          <a:lstStyle/>
          <a:p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FM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Threshold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Effect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/>
            </a:r>
            <a:b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</a:b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(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phasor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explanation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)</a:t>
            </a:r>
          </a:p>
        </p:txBody>
      </p:sp>
      <p:graphicFrame>
        <p:nvGraphicFramePr>
          <p:cNvPr id="15364" name="Object 81"/>
          <p:cNvGraphicFramePr>
            <a:graphicFrameLocks noChangeAspect="1"/>
          </p:cNvGraphicFramePr>
          <p:nvPr/>
        </p:nvGraphicFramePr>
        <p:xfrm>
          <a:off x="6076082" y="1906092"/>
          <a:ext cx="514350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44" name="Równanie" r:id="rId7" imgW="355320" imgH="241200" progId="Equation.3">
                  <p:embed/>
                </p:oleObj>
              </mc:Choice>
              <mc:Fallback>
                <p:oleObj name="Równanie" r:id="rId7" imgW="355320" imgH="241200" progId="Equation.3">
                  <p:embed/>
                  <p:pic>
                    <p:nvPicPr>
                      <p:cNvPr id="0" name="Object 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6082" y="1906092"/>
                        <a:ext cx="514350" cy="34925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5" name="Object 82"/>
          <p:cNvGraphicFramePr>
            <a:graphicFrameLocks noChangeAspect="1"/>
          </p:cNvGraphicFramePr>
          <p:nvPr/>
        </p:nvGraphicFramePr>
        <p:xfrm>
          <a:off x="5466482" y="2668092"/>
          <a:ext cx="477837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45" name="Równanie" r:id="rId9" imgW="330120" imgH="215640" progId="Equation.3">
                  <p:embed/>
                </p:oleObj>
              </mc:Choice>
              <mc:Fallback>
                <p:oleObj name="Równanie" r:id="rId9" imgW="330120" imgH="215640" progId="Equation.3">
                  <p:embed/>
                  <p:pic>
                    <p:nvPicPr>
                      <p:cNvPr id="0" name="Object 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6482" y="2668092"/>
                        <a:ext cx="477837" cy="31115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6" name="Object 85"/>
          <p:cNvGraphicFramePr>
            <a:graphicFrameLocks noGrp="1" noChangeAspect="1"/>
          </p:cNvGraphicFramePr>
          <p:nvPr>
            <p:ph sz="half" idx="1"/>
          </p:nvPr>
        </p:nvGraphicFramePr>
        <p:xfrm>
          <a:off x="2667000" y="4876800"/>
          <a:ext cx="584200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46" name="Równanie" r:id="rId11" imgW="317160" imgH="203040" progId="Equation.3">
                  <p:embed/>
                </p:oleObj>
              </mc:Choice>
              <mc:Fallback>
                <p:oleObj name="Równanie" r:id="rId11" imgW="317160" imgH="203040" progId="Equation.3">
                  <p:embed/>
                  <p:pic>
                    <p:nvPicPr>
                      <p:cNvPr id="0" name="Object 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4876800"/>
                        <a:ext cx="584200" cy="374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7" name="Object 87"/>
          <p:cNvGraphicFramePr>
            <a:graphicFrameLocks noChangeAspect="1"/>
          </p:cNvGraphicFramePr>
          <p:nvPr/>
        </p:nvGraphicFramePr>
        <p:xfrm>
          <a:off x="4856882" y="2668092"/>
          <a:ext cx="373062" cy="449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47" name="Równanie" r:id="rId13" imgW="190440" imgH="228600" progId="Equation.3">
                  <p:embed/>
                </p:oleObj>
              </mc:Choice>
              <mc:Fallback>
                <p:oleObj name="Równanie" r:id="rId13" imgW="190440" imgH="228600" progId="Equation.3">
                  <p:embed/>
                  <p:pic>
                    <p:nvPicPr>
                      <p:cNvPr id="0" name="Object 8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6882" y="2668092"/>
                        <a:ext cx="373062" cy="449262"/>
                      </a:xfrm>
                      <a:prstGeom prst="rect">
                        <a:avLst/>
                      </a:prstGeom>
                      <a:solidFill>
                        <a:srgbClr val="F0EFD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423" name="Text Box 88"/>
          <p:cNvSpPr txBox="1">
            <a:spLocks noChangeArrowheads="1"/>
          </p:cNvSpPr>
          <p:nvPr/>
        </p:nvSpPr>
        <p:spPr bwMode="auto">
          <a:xfrm>
            <a:off x="4628282" y="1067892"/>
            <a:ext cx="6492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800" i="1">
                <a:latin typeface="Monotype Corsiva" pitchFamily="66" charset="0"/>
              </a:rPr>
              <a:t>Im</a:t>
            </a:r>
          </a:p>
        </p:txBody>
      </p:sp>
      <p:sp>
        <p:nvSpPr>
          <p:cNvPr id="15424" name="Text Box 89"/>
          <p:cNvSpPr txBox="1">
            <a:spLocks noChangeArrowheads="1"/>
          </p:cNvSpPr>
          <p:nvPr/>
        </p:nvSpPr>
        <p:spPr bwMode="auto">
          <a:xfrm>
            <a:off x="7447682" y="2134692"/>
            <a:ext cx="5191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i="1">
                <a:latin typeface="Monotype Corsiva" pitchFamily="66" charset="0"/>
              </a:rPr>
              <a:t>Re</a:t>
            </a:r>
          </a:p>
        </p:txBody>
      </p:sp>
      <p:graphicFrame>
        <p:nvGraphicFramePr>
          <p:cNvPr id="15368" name="Object 9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7816632"/>
              </p:ext>
            </p:extLst>
          </p:nvPr>
        </p:nvGraphicFramePr>
        <p:xfrm>
          <a:off x="6858000" y="533400"/>
          <a:ext cx="1905000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48" name="Równanie" r:id="rId15" imgW="761760" imgH="241200" progId="Equation.3">
                  <p:embed/>
                </p:oleObj>
              </mc:Choice>
              <mc:Fallback>
                <p:oleObj name="Równanie" r:id="rId15" imgW="761760" imgH="241200" progId="Equation.3">
                  <p:embed/>
                  <p:pic>
                    <p:nvPicPr>
                      <p:cNvPr id="0" name="Object 9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0" y="533400"/>
                        <a:ext cx="1905000" cy="603250"/>
                      </a:xfrm>
                      <a:prstGeom prst="rect">
                        <a:avLst/>
                      </a:prstGeom>
                      <a:solidFill>
                        <a:srgbClr val="FF99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9" name="Object 91"/>
          <p:cNvGraphicFramePr>
            <a:graphicFrameLocks noChangeAspect="1"/>
          </p:cNvGraphicFramePr>
          <p:nvPr/>
        </p:nvGraphicFramePr>
        <p:xfrm>
          <a:off x="1981200" y="5562600"/>
          <a:ext cx="34925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49" name="Równanie" r:id="rId17" imgW="190440" imgH="228600" progId="Equation.3">
                  <p:embed/>
                </p:oleObj>
              </mc:Choice>
              <mc:Fallback>
                <p:oleObj name="Równanie" r:id="rId17" imgW="190440" imgH="228600" progId="Equation.3">
                  <p:embed/>
                  <p:pic>
                    <p:nvPicPr>
                      <p:cNvPr id="0" name="Object 9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5562600"/>
                        <a:ext cx="349250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BF1270-5CA5-4FBA-B314-280695D15083}" type="slidenum">
              <a:rPr lang="pl-PL" smtClean="0"/>
              <a:pPr>
                <a:defRPr/>
              </a:pPr>
              <a:t>29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8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117" name="Text Box 13"/>
          <p:cNvSpPr txBox="1">
            <a:spLocks noChangeArrowheads="1"/>
          </p:cNvSpPr>
          <p:nvPr/>
        </p:nvSpPr>
        <p:spPr bwMode="auto">
          <a:xfrm>
            <a:off x="1061925" y="-44154"/>
            <a:ext cx="659385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000" b="1" dirty="0" err="1">
                <a:solidFill>
                  <a:srgbClr val="336600"/>
                </a:solidFill>
              </a:rPr>
              <a:t>Transmission</a:t>
            </a:r>
            <a:r>
              <a:rPr kumimoji="1" lang="pl-PL" sz="4000" b="1" dirty="0">
                <a:solidFill>
                  <a:srgbClr val="336600"/>
                </a:solidFill>
              </a:rPr>
              <a:t> System </a:t>
            </a:r>
            <a:r>
              <a:rPr kumimoji="1" lang="pl-PL" sz="4000" b="1" dirty="0" smtClean="0">
                <a:solidFill>
                  <a:srgbClr val="336600"/>
                </a:solidFill>
              </a:rPr>
              <a:t>Quality</a:t>
            </a:r>
          </a:p>
          <a:p>
            <a:pPr eaLnBrk="0" hangingPunct="0"/>
            <a:r>
              <a:rPr kumimoji="1" lang="pl-PL" sz="4000" b="1" dirty="0" smtClean="0">
                <a:solidFill>
                  <a:srgbClr val="336600"/>
                </a:solidFill>
              </a:rPr>
              <a:t>(</a:t>
            </a:r>
            <a:r>
              <a:rPr kumimoji="1" lang="pl-PL" sz="4000" b="1" dirty="0" err="1" smtClean="0">
                <a:solidFill>
                  <a:srgbClr val="336600"/>
                </a:solidFill>
              </a:rPr>
              <a:t>noise</a:t>
            </a:r>
            <a:r>
              <a:rPr kumimoji="1" lang="pl-PL" sz="4000" b="1" dirty="0" smtClean="0">
                <a:solidFill>
                  <a:srgbClr val="336600"/>
                </a:solidFill>
              </a:rPr>
              <a:t> </a:t>
            </a:r>
            <a:r>
              <a:rPr kumimoji="1" lang="pl-PL" sz="4000" b="1" dirty="0" err="1" smtClean="0">
                <a:solidFill>
                  <a:srgbClr val="336600"/>
                </a:solidFill>
              </a:rPr>
              <a:t>immunity</a:t>
            </a:r>
            <a:r>
              <a:rPr kumimoji="1" lang="pl-PL" sz="4000" b="1" dirty="0" smtClean="0">
                <a:solidFill>
                  <a:srgbClr val="336600"/>
                </a:solidFill>
              </a:rPr>
              <a:t>)</a:t>
            </a:r>
            <a:endParaRPr lang="pl-PL" sz="4000" b="1" dirty="0">
              <a:solidFill>
                <a:srgbClr val="336600"/>
              </a:solidFill>
            </a:endParaRPr>
          </a:p>
        </p:txBody>
      </p:sp>
      <p:sp>
        <p:nvSpPr>
          <p:cNvPr id="4118" name="Text Box 15"/>
          <p:cNvSpPr txBox="1">
            <a:spLocks noChangeArrowheads="1"/>
          </p:cNvSpPr>
          <p:nvPr/>
        </p:nvSpPr>
        <p:spPr bwMode="auto">
          <a:xfrm>
            <a:off x="2249909" y="1844824"/>
            <a:ext cx="764953" cy="46166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 dirty="0" smtClean="0"/>
              <a:t>BPF</a:t>
            </a:r>
            <a:endParaRPr lang="pl-PL" b="1" dirty="0"/>
          </a:p>
        </p:txBody>
      </p:sp>
      <p:sp>
        <p:nvSpPr>
          <p:cNvPr id="4119" name="Text Box 16"/>
          <p:cNvSpPr txBox="1">
            <a:spLocks noChangeArrowheads="1"/>
          </p:cNvSpPr>
          <p:nvPr/>
        </p:nvSpPr>
        <p:spPr bwMode="auto">
          <a:xfrm>
            <a:off x="4170784" y="1844824"/>
            <a:ext cx="1390650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DEMOD</a:t>
            </a:r>
          </a:p>
        </p:txBody>
      </p:sp>
      <p:sp>
        <p:nvSpPr>
          <p:cNvPr id="4120" name="Text Box 17"/>
          <p:cNvSpPr txBox="1">
            <a:spLocks noChangeArrowheads="1"/>
          </p:cNvSpPr>
          <p:nvPr/>
        </p:nvSpPr>
        <p:spPr bwMode="auto">
          <a:xfrm>
            <a:off x="6228184" y="1879749"/>
            <a:ext cx="79692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LPF</a:t>
            </a:r>
          </a:p>
        </p:txBody>
      </p:sp>
      <p:sp>
        <p:nvSpPr>
          <p:cNvPr id="4121" name="Line 18"/>
          <p:cNvSpPr>
            <a:spLocks noChangeShapeType="1"/>
          </p:cNvSpPr>
          <p:nvPr/>
        </p:nvSpPr>
        <p:spPr bwMode="auto">
          <a:xfrm>
            <a:off x="1654597" y="2155974"/>
            <a:ext cx="596900" cy="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4122" name="Line 19"/>
          <p:cNvSpPr>
            <a:spLocks noChangeShapeType="1"/>
          </p:cNvSpPr>
          <p:nvPr/>
        </p:nvSpPr>
        <p:spPr bwMode="auto">
          <a:xfrm>
            <a:off x="3027784" y="2111524"/>
            <a:ext cx="11430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4123" name="Line 20"/>
          <p:cNvSpPr>
            <a:spLocks noChangeShapeType="1"/>
          </p:cNvSpPr>
          <p:nvPr/>
        </p:nvSpPr>
        <p:spPr bwMode="auto">
          <a:xfrm>
            <a:off x="5542384" y="2114699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4124" name="Line 21"/>
          <p:cNvSpPr>
            <a:spLocks noChangeShapeType="1"/>
          </p:cNvSpPr>
          <p:nvPr/>
        </p:nvSpPr>
        <p:spPr bwMode="auto">
          <a:xfrm>
            <a:off x="7066384" y="2117874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4125" name="Line 24"/>
          <p:cNvSpPr>
            <a:spLocks noChangeShapeType="1"/>
          </p:cNvSpPr>
          <p:nvPr/>
        </p:nvSpPr>
        <p:spPr bwMode="auto">
          <a:xfrm flipV="1">
            <a:off x="4889996" y="2324373"/>
            <a:ext cx="0" cy="91440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4101" name="Object 1027"/>
          <p:cNvGraphicFramePr>
            <a:graphicFrameLocks noChangeAspect="1"/>
          </p:cNvGraphicFramePr>
          <p:nvPr/>
        </p:nvGraphicFramePr>
        <p:xfrm>
          <a:off x="4932784" y="2413149"/>
          <a:ext cx="563563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025" name="Równanie" r:id="rId3" imgW="253800" imgH="215640" progId="Equation.3">
                  <p:embed/>
                </p:oleObj>
              </mc:Choice>
              <mc:Fallback>
                <p:oleObj name="Równanie" r:id="rId3" imgW="253800" imgH="215640" progId="Equation.3">
                  <p:embed/>
                  <p:pic>
                    <p:nvPicPr>
                      <p:cNvPr id="0" name="Object 10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784" y="2413149"/>
                        <a:ext cx="563563" cy="477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27" name="Line 27"/>
          <p:cNvSpPr>
            <a:spLocks noChangeShapeType="1"/>
          </p:cNvSpPr>
          <p:nvPr/>
        </p:nvSpPr>
        <p:spPr bwMode="auto">
          <a:xfrm flipV="1">
            <a:off x="3154784" y="2108349"/>
            <a:ext cx="863600" cy="635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8" name="Line 28"/>
          <p:cNvSpPr>
            <a:spLocks noChangeShapeType="1"/>
          </p:cNvSpPr>
          <p:nvPr/>
        </p:nvSpPr>
        <p:spPr bwMode="auto">
          <a:xfrm>
            <a:off x="1800647" y="2152799"/>
            <a:ext cx="273050" cy="635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9" name="Line 29"/>
          <p:cNvSpPr>
            <a:spLocks noChangeShapeType="1"/>
          </p:cNvSpPr>
          <p:nvPr/>
        </p:nvSpPr>
        <p:spPr bwMode="auto">
          <a:xfrm flipV="1">
            <a:off x="5682084" y="2108349"/>
            <a:ext cx="393700" cy="1270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30" name="Line 30"/>
          <p:cNvSpPr>
            <a:spLocks noChangeShapeType="1"/>
          </p:cNvSpPr>
          <p:nvPr/>
        </p:nvSpPr>
        <p:spPr bwMode="auto">
          <a:xfrm flipV="1">
            <a:off x="7187034" y="2108349"/>
            <a:ext cx="488950" cy="1905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4102" name="Object 10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0154262"/>
              </p:ext>
            </p:extLst>
          </p:nvPr>
        </p:nvGraphicFramePr>
        <p:xfrm>
          <a:off x="1892300" y="3573463"/>
          <a:ext cx="6408738" cy="976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026" name="Równanie" r:id="rId5" imgW="2831760" imgH="431640" progId="Equation.3">
                  <p:embed/>
                </p:oleObj>
              </mc:Choice>
              <mc:Fallback>
                <p:oleObj name="Równanie" r:id="rId5" imgW="2831760" imgH="431640" progId="Equation.3">
                  <p:embed/>
                  <p:pic>
                    <p:nvPicPr>
                      <p:cNvPr id="0" name="Object 10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92300" y="3573463"/>
                        <a:ext cx="6408738" cy="976312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3" name="Object 10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9920435"/>
              </p:ext>
            </p:extLst>
          </p:nvPr>
        </p:nvGraphicFramePr>
        <p:xfrm>
          <a:off x="2777778" y="2456882"/>
          <a:ext cx="1694284" cy="597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027" name="Equation" r:id="rId7" imgW="1155600" imgH="406080" progId="Equation.3">
                  <p:embed/>
                </p:oleObj>
              </mc:Choice>
              <mc:Fallback>
                <p:oleObj name="Equation" r:id="rId7" imgW="1155600" imgH="406080" progId="Equation.3">
                  <p:embed/>
                  <p:pic>
                    <p:nvPicPr>
                      <p:cNvPr id="0" name="Object 10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7778" y="2456882"/>
                        <a:ext cx="1694284" cy="597862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FFFFFF"/>
                          </a:gs>
                          <a:gs pos="50000">
                            <a:srgbClr val="0099CC"/>
                          </a:gs>
                          <a:gs pos="100000">
                            <a:srgbClr val="FFFFFF"/>
                          </a:gs>
                        </a:gsLst>
                        <a:lin ang="54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4" name="Object 10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363472"/>
              </p:ext>
            </p:extLst>
          </p:nvPr>
        </p:nvGraphicFramePr>
        <p:xfrm>
          <a:off x="6965490" y="2444733"/>
          <a:ext cx="1921795" cy="679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028" name="Equation" r:id="rId9" imgW="1295280" imgH="457200" progId="Equation.3">
                  <p:embed/>
                </p:oleObj>
              </mc:Choice>
              <mc:Fallback>
                <p:oleObj name="Equation" r:id="rId9" imgW="1295280" imgH="457200" progId="Equation.3">
                  <p:embed/>
                  <p:pic>
                    <p:nvPicPr>
                      <p:cNvPr id="0" name="Object 10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65490" y="2444733"/>
                        <a:ext cx="1921795" cy="679988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chemeClr val="bg1"/>
                          </a:gs>
                          <a:gs pos="50000">
                            <a:schemeClr val="accent1"/>
                          </a:gs>
                          <a:gs pos="100000">
                            <a:schemeClr val="bg1"/>
                          </a:gs>
                        </a:gsLst>
                        <a:lin ang="54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iekt 38"/>
          <p:cNvGraphicFramePr>
            <a:graphicFrameLocks noChangeAspect="1"/>
          </p:cNvGraphicFramePr>
          <p:nvPr/>
        </p:nvGraphicFramePr>
        <p:xfrm>
          <a:off x="5652120" y="2489907"/>
          <a:ext cx="974080" cy="8279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029" name="Równanie" r:id="rId11" imgW="507960" imgH="431640" progId="Equation.3">
                  <p:embed/>
                </p:oleObj>
              </mc:Choice>
              <mc:Fallback>
                <p:oleObj name="Równanie" r:id="rId11" imgW="507960" imgH="4316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120" y="2489907"/>
                        <a:ext cx="974080" cy="827968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71" name="Object 20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3890851"/>
              </p:ext>
            </p:extLst>
          </p:nvPr>
        </p:nvGraphicFramePr>
        <p:xfrm>
          <a:off x="104517" y="1276305"/>
          <a:ext cx="2193925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030" name="Równanie" r:id="rId13" imgW="1079280" imgH="215640" progId="Equation.3">
                  <p:embed/>
                </p:oleObj>
              </mc:Choice>
              <mc:Fallback>
                <p:oleObj name="Równanie" r:id="rId13" imgW="1079280" imgH="215640" progId="Equation.3">
                  <p:embed/>
                  <p:pic>
                    <p:nvPicPr>
                      <p:cNvPr id="0" name="Object 20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517" y="1276305"/>
                        <a:ext cx="2193925" cy="438150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FF7C80"/>
                          </a:gs>
                          <a:gs pos="100000">
                            <a:srgbClr val="66FF66"/>
                          </a:gs>
                        </a:gsLst>
                        <a:lin ang="189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72" name="Object 205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6578615"/>
              </p:ext>
            </p:extLst>
          </p:nvPr>
        </p:nvGraphicFramePr>
        <p:xfrm>
          <a:off x="2565400" y="1268413"/>
          <a:ext cx="2141538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031" name="Equation" r:id="rId15" imgW="1054080" imgH="215640" progId="Equation.3">
                  <p:embed/>
                </p:oleObj>
              </mc:Choice>
              <mc:Fallback>
                <p:oleObj name="Equation" r:id="rId15" imgW="1054080" imgH="215640" progId="Equation.3">
                  <p:embed/>
                  <p:pic>
                    <p:nvPicPr>
                      <p:cNvPr id="0" name="Object 20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5400" y="1268413"/>
                        <a:ext cx="2141538" cy="438150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FF7C80"/>
                          </a:gs>
                          <a:gs pos="100000">
                            <a:srgbClr val="66FF66"/>
                          </a:gs>
                        </a:gsLst>
                        <a:lin ang="189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73" name="Object 2057"/>
          <p:cNvGraphicFramePr>
            <a:graphicFrameLocks noChangeAspect="1"/>
          </p:cNvGraphicFramePr>
          <p:nvPr/>
        </p:nvGraphicFramePr>
        <p:xfrm>
          <a:off x="7308304" y="1340768"/>
          <a:ext cx="1470025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032" name="Równanie" r:id="rId17" imgW="723600" imgH="215640" progId="Equation.3">
                  <p:embed/>
                </p:oleObj>
              </mc:Choice>
              <mc:Fallback>
                <p:oleObj name="Równanie" r:id="rId17" imgW="723600" imgH="215640" progId="Equation.3">
                  <p:embed/>
                  <p:pic>
                    <p:nvPicPr>
                      <p:cNvPr id="0" name="Object 20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8304" y="1340768"/>
                        <a:ext cx="1470025" cy="438150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FF7C80"/>
                          </a:gs>
                          <a:gs pos="100000">
                            <a:srgbClr val="66FF66"/>
                          </a:gs>
                        </a:gsLst>
                        <a:lin ang="189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  <p:graphicFrame>
        <p:nvGraphicFramePr>
          <p:cNvPr id="26" name="Object 10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317212"/>
              </p:ext>
            </p:extLst>
          </p:nvPr>
        </p:nvGraphicFramePr>
        <p:xfrm>
          <a:off x="1892300" y="4721403"/>
          <a:ext cx="4640103" cy="18539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033" name="Równanie" r:id="rId19" imgW="2793960" imgH="1117440" progId="Equation.3">
                  <p:embed/>
                </p:oleObj>
              </mc:Choice>
              <mc:Fallback>
                <p:oleObj name="Równanie" r:id="rId19" imgW="2793960" imgH="1117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92300" y="4721403"/>
                        <a:ext cx="4640103" cy="1853984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22" name="Rectangle 78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772400" cy="1143000"/>
          </a:xfrm>
          <a:noFill/>
        </p:spPr>
        <p:txBody>
          <a:bodyPr/>
          <a:lstStyle/>
          <a:p>
            <a:r>
              <a:rPr lang="pl-PL" b="1" kern="1200" dirty="0" err="1" smtClean="0"/>
              <a:t>Summary</a:t>
            </a:r>
            <a:endParaRPr lang="pl-PL" b="1" kern="1200" dirty="0"/>
          </a:p>
        </p:txBody>
      </p:sp>
      <p:sp>
        <p:nvSpPr>
          <p:cNvPr id="65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BF1270-5CA5-4FBA-B314-280695D15083}" type="slidenum">
              <a:rPr lang="pl-PL" smtClean="0"/>
              <a:pPr>
                <a:defRPr/>
              </a:pPr>
              <a:t>30</a:t>
            </a:fld>
            <a:endParaRPr lang="pl-PL"/>
          </a:p>
        </p:txBody>
      </p:sp>
      <p:sp>
        <p:nvSpPr>
          <p:cNvPr id="5" name="pole tekstowe 4"/>
          <p:cNvSpPr txBox="1"/>
          <p:nvPr/>
        </p:nvSpPr>
        <p:spPr>
          <a:xfrm>
            <a:off x="883969" y="1052736"/>
            <a:ext cx="8017772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b="1" dirty="0" err="1" smtClean="0"/>
              <a:t>Immunity</a:t>
            </a:r>
            <a:r>
              <a:rPr lang="pl-PL" b="1" dirty="0" smtClean="0"/>
              <a:t> of a </a:t>
            </a:r>
            <a:r>
              <a:rPr lang="pl-PL" b="1" dirty="0" err="1" smtClean="0"/>
              <a:t>modulation</a:t>
            </a:r>
            <a:r>
              <a:rPr lang="pl-PL" b="1" dirty="0" smtClean="0"/>
              <a:t> to channel </a:t>
            </a:r>
            <a:r>
              <a:rPr lang="pl-PL" b="1" dirty="0" err="1" smtClean="0"/>
              <a:t>noise</a:t>
            </a:r>
            <a:r>
              <a:rPr lang="pl-PL" b="1" dirty="0" smtClean="0"/>
              <a:t> </a:t>
            </a:r>
            <a:r>
              <a:rPr lang="pl-PL" b="1" dirty="0" err="1" smtClean="0"/>
              <a:t>is</a:t>
            </a:r>
            <a:r>
              <a:rPr lang="pl-PL" b="1" dirty="0" smtClean="0"/>
              <a:t> </a:t>
            </a:r>
            <a:r>
              <a:rPr lang="pl-PL" b="1" dirty="0" err="1" smtClean="0"/>
              <a:t>expressed</a:t>
            </a:r>
            <a:r>
              <a:rPr lang="pl-PL" b="1" dirty="0"/>
              <a:t/>
            </a:r>
            <a:br>
              <a:rPr lang="pl-PL" b="1" dirty="0"/>
            </a:br>
            <a:r>
              <a:rPr lang="pl-PL" b="1" dirty="0" smtClean="0"/>
              <a:t>with a </a:t>
            </a:r>
            <a:r>
              <a:rPr lang="pl-PL" b="1" dirty="0" err="1" smtClean="0"/>
              <a:t>modulation</a:t>
            </a:r>
            <a:r>
              <a:rPr lang="pl-PL" b="1" dirty="0" smtClean="0"/>
              <a:t> </a:t>
            </a:r>
            <a:r>
              <a:rPr lang="pl-PL" b="1" dirty="0" err="1" smtClean="0"/>
              <a:t>gain</a:t>
            </a:r>
            <a:r>
              <a:rPr lang="pl-PL" b="1" dirty="0" smtClean="0"/>
              <a:t> (</a:t>
            </a:r>
            <a:r>
              <a:rPr lang="pl-PL" b="1" dirty="0" err="1" smtClean="0"/>
              <a:t>loss</a:t>
            </a:r>
            <a:r>
              <a:rPr lang="pl-PL" b="1" dirty="0" smtClean="0"/>
              <a:t>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b="1" dirty="0" err="1" smtClean="0"/>
              <a:t>Modulation</a:t>
            </a:r>
            <a:r>
              <a:rPr lang="pl-PL" b="1" dirty="0" smtClean="0"/>
              <a:t> </a:t>
            </a:r>
            <a:r>
              <a:rPr lang="pl-PL" b="1" dirty="0" err="1" smtClean="0"/>
              <a:t>gain</a:t>
            </a:r>
            <a:r>
              <a:rPr lang="pl-PL" b="1" dirty="0" smtClean="0"/>
              <a:t> </a:t>
            </a:r>
            <a:r>
              <a:rPr lang="pl-PL" b="1" dirty="0" err="1" smtClean="0"/>
              <a:t>is</a:t>
            </a:r>
            <a:r>
              <a:rPr lang="pl-PL" b="1" dirty="0" smtClean="0"/>
              <a:t> </a:t>
            </a:r>
            <a:r>
              <a:rPr lang="pl-PL" b="1" dirty="0" err="1" smtClean="0"/>
              <a:t>expressed</a:t>
            </a:r>
            <a:r>
              <a:rPr lang="pl-PL" b="1" dirty="0" smtClean="0"/>
              <a:t> as a ratio of </a:t>
            </a:r>
            <a:r>
              <a:rPr lang="pl-PL" b="1" dirty="0" err="1" smtClean="0"/>
              <a:t>an</a:t>
            </a:r>
            <a:r>
              <a:rPr lang="pl-PL" b="1" dirty="0" smtClean="0"/>
              <a:t> </a:t>
            </a:r>
            <a:r>
              <a:rPr lang="pl-PL" b="1" dirty="0" err="1" smtClean="0"/>
              <a:t>output</a:t>
            </a:r>
            <a:r>
              <a:rPr lang="pl-PL" b="1" dirty="0" smtClean="0"/>
              <a:t> SNR</a:t>
            </a:r>
            <a:br>
              <a:rPr lang="pl-PL" b="1" dirty="0" smtClean="0"/>
            </a:br>
            <a:r>
              <a:rPr lang="pl-PL" b="1" dirty="0" smtClean="0"/>
              <a:t>to </a:t>
            </a:r>
            <a:r>
              <a:rPr lang="pl-PL" b="1" dirty="0" err="1" smtClean="0"/>
              <a:t>an</a:t>
            </a:r>
            <a:r>
              <a:rPr lang="pl-PL" b="1" dirty="0" smtClean="0"/>
              <a:t> </a:t>
            </a:r>
            <a:r>
              <a:rPr lang="pl-PL" b="1" dirty="0" err="1" smtClean="0"/>
              <a:t>input</a:t>
            </a:r>
            <a:r>
              <a:rPr lang="pl-PL" b="1" dirty="0" smtClean="0"/>
              <a:t> SNR </a:t>
            </a:r>
            <a:r>
              <a:rPr lang="pl-PL" b="1" dirty="0" err="1" smtClean="0"/>
              <a:t>related</a:t>
            </a:r>
            <a:r>
              <a:rPr lang="pl-PL" b="1" dirty="0" smtClean="0"/>
              <a:t> to a system </a:t>
            </a:r>
            <a:r>
              <a:rPr lang="pl-PL" b="1" dirty="0" err="1" smtClean="0"/>
              <a:t>bandwidth</a:t>
            </a:r>
            <a:r>
              <a:rPr lang="pl-PL" b="1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b="1" dirty="0" err="1" smtClean="0"/>
              <a:t>Noise</a:t>
            </a:r>
            <a:r>
              <a:rPr lang="pl-PL" b="1" dirty="0" smtClean="0"/>
              <a:t> </a:t>
            </a:r>
            <a:r>
              <a:rPr lang="pl-PL" b="1" dirty="0" err="1" smtClean="0"/>
              <a:t>characteristic</a:t>
            </a:r>
            <a:r>
              <a:rPr lang="pl-PL" b="1" dirty="0" smtClean="0"/>
              <a:t> (in a </a:t>
            </a:r>
            <a:r>
              <a:rPr lang="pl-PL" b="1" dirty="0" err="1" smtClean="0"/>
              <a:t>dB-dB</a:t>
            </a:r>
            <a:r>
              <a:rPr lang="pl-PL" b="1" dirty="0" smtClean="0"/>
              <a:t> </a:t>
            </a:r>
            <a:r>
              <a:rPr lang="pl-PL" b="1" dirty="0" err="1" smtClean="0"/>
              <a:t>scale</a:t>
            </a:r>
            <a:r>
              <a:rPr lang="pl-PL" b="1" dirty="0" smtClean="0"/>
              <a:t>) </a:t>
            </a:r>
            <a:r>
              <a:rPr lang="pl-PL" b="1" dirty="0" err="1" smtClean="0"/>
              <a:t>is</a:t>
            </a:r>
            <a:r>
              <a:rPr lang="pl-PL" b="1" dirty="0" smtClean="0"/>
              <a:t> a plot</a:t>
            </a:r>
            <a:br>
              <a:rPr lang="pl-PL" b="1" dirty="0" smtClean="0"/>
            </a:br>
            <a:r>
              <a:rPr lang="pl-PL" b="1" dirty="0" smtClean="0"/>
              <a:t>of </a:t>
            </a:r>
            <a:r>
              <a:rPr lang="pl-PL" b="1" dirty="0" err="1" smtClean="0"/>
              <a:t>an</a:t>
            </a:r>
            <a:r>
              <a:rPr lang="pl-PL" b="1" dirty="0" smtClean="0"/>
              <a:t> </a:t>
            </a:r>
            <a:r>
              <a:rPr lang="pl-PL" b="1" dirty="0" err="1" smtClean="0"/>
              <a:t>output</a:t>
            </a:r>
            <a:r>
              <a:rPr lang="pl-PL" b="1" dirty="0" smtClean="0"/>
              <a:t> SNR to </a:t>
            </a:r>
            <a:r>
              <a:rPr lang="pl-PL" b="1" dirty="0" err="1" smtClean="0"/>
              <a:t>an</a:t>
            </a:r>
            <a:r>
              <a:rPr lang="pl-PL" b="1" dirty="0" smtClean="0"/>
              <a:t> </a:t>
            </a:r>
            <a:r>
              <a:rPr lang="pl-PL" b="1" dirty="0" err="1" smtClean="0"/>
              <a:t>input</a:t>
            </a:r>
            <a:r>
              <a:rPr lang="pl-PL" b="1" dirty="0" smtClean="0"/>
              <a:t> SNR.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b="1" dirty="0" smtClean="0"/>
              <a:t>Both AM and FM </a:t>
            </a:r>
            <a:r>
              <a:rPr lang="pl-PL" b="1" dirty="0" err="1" smtClean="0"/>
              <a:t>detection</a:t>
            </a:r>
            <a:r>
              <a:rPr lang="pl-PL" b="1" dirty="0" smtClean="0"/>
              <a:t> </a:t>
            </a:r>
            <a:r>
              <a:rPr lang="pl-PL" b="1" dirty="0" err="1" smtClean="0"/>
              <a:t>are</a:t>
            </a:r>
            <a:r>
              <a:rPr lang="pl-PL" b="1" dirty="0" smtClean="0"/>
              <a:t> </a:t>
            </a:r>
            <a:r>
              <a:rPr lang="pl-PL" b="1" dirty="0" err="1" smtClean="0"/>
              <a:t>nonlinear</a:t>
            </a:r>
            <a:r>
              <a:rPr lang="pl-PL" b="1" dirty="0" smtClean="0"/>
              <a:t> </a:t>
            </a:r>
            <a:r>
              <a:rPr lang="pl-PL" b="1" dirty="0" err="1" smtClean="0"/>
              <a:t>processess</a:t>
            </a:r>
            <a:r>
              <a:rPr lang="pl-PL" b="1" dirty="0"/>
              <a:t/>
            </a:r>
            <a:br>
              <a:rPr lang="pl-PL" b="1" dirty="0"/>
            </a:br>
            <a:r>
              <a:rPr lang="pl-PL" b="1" dirty="0" err="1" smtClean="0"/>
              <a:t>so</a:t>
            </a:r>
            <a:r>
              <a:rPr lang="pl-PL" b="1" dirty="0" smtClean="0"/>
              <a:t> </a:t>
            </a:r>
            <a:r>
              <a:rPr lang="pl-PL" b="1" dirty="0" err="1" smtClean="0"/>
              <a:t>their</a:t>
            </a:r>
            <a:r>
              <a:rPr lang="pl-PL" b="1" dirty="0" smtClean="0"/>
              <a:t> </a:t>
            </a:r>
            <a:r>
              <a:rPr lang="pl-PL" b="1" dirty="0" err="1" smtClean="0"/>
              <a:t>noise</a:t>
            </a:r>
            <a:r>
              <a:rPr lang="pl-PL" b="1" dirty="0" smtClean="0"/>
              <a:t> </a:t>
            </a:r>
            <a:r>
              <a:rPr lang="pl-PL" b="1" dirty="0" err="1" smtClean="0"/>
              <a:t>characteristics</a:t>
            </a:r>
            <a:r>
              <a:rPr lang="pl-PL" b="1" dirty="0" smtClean="0"/>
              <a:t> </a:t>
            </a:r>
            <a:r>
              <a:rPr lang="pl-PL" b="1" dirty="0" err="1" smtClean="0"/>
              <a:t>exhibit</a:t>
            </a:r>
            <a:r>
              <a:rPr lang="pl-PL" b="1" dirty="0" smtClean="0"/>
              <a:t> </a:t>
            </a:r>
            <a:r>
              <a:rPr lang="pl-PL" b="1" dirty="0" err="1" smtClean="0"/>
              <a:t>threshold</a:t>
            </a:r>
            <a:r>
              <a:rPr lang="pl-PL" b="1" dirty="0" smtClean="0"/>
              <a:t> </a:t>
            </a:r>
            <a:r>
              <a:rPr lang="pl-PL" b="1" dirty="0" err="1" smtClean="0"/>
              <a:t>effect</a:t>
            </a:r>
            <a:r>
              <a:rPr lang="pl-PL" b="1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b="1" dirty="0" smtClean="0"/>
              <a:t>FM </a:t>
            </a:r>
            <a:r>
              <a:rPr lang="pl-PL" b="1" dirty="0" err="1" smtClean="0"/>
              <a:t>modulation</a:t>
            </a:r>
            <a:r>
              <a:rPr lang="pl-PL" b="1" dirty="0" smtClean="0"/>
              <a:t> </a:t>
            </a:r>
            <a:r>
              <a:rPr lang="pl-PL" b="1" dirty="0" err="1" smtClean="0"/>
              <a:t>makes</a:t>
            </a:r>
            <a:r>
              <a:rPr lang="pl-PL" b="1" dirty="0" smtClean="0"/>
              <a:t> </a:t>
            </a:r>
            <a:r>
              <a:rPr lang="pl-PL" b="1" dirty="0" err="1" smtClean="0"/>
              <a:t>possible</a:t>
            </a:r>
            <a:r>
              <a:rPr lang="pl-PL" b="1" dirty="0" smtClean="0"/>
              <a:t> to trade </a:t>
            </a:r>
            <a:r>
              <a:rPr lang="pl-PL" b="1" dirty="0" err="1" smtClean="0"/>
              <a:t>an</a:t>
            </a:r>
            <a:r>
              <a:rPr lang="pl-PL" b="1" dirty="0" smtClean="0"/>
              <a:t> </a:t>
            </a:r>
            <a:r>
              <a:rPr lang="pl-PL" b="1" dirty="0" err="1" smtClean="0"/>
              <a:t>output</a:t>
            </a:r>
            <a:r>
              <a:rPr lang="pl-PL" b="1" dirty="0" smtClean="0"/>
              <a:t> SNR</a:t>
            </a:r>
            <a:br>
              <a:rPr lang="pl-PL" b="1" dirty="0" smtClean="0"/>
            </a:br>
            <a:r>
              <a:rPr lang="pl-PL" b="1" dirty="0" smtClean="0"/>
              <a:t>to a system </a:t>
            </a:r>
            <a:r>
              <a:rPr lang="pl-PL" b="1" dirty="0" err="1" smtClean="0"/>
              <a:t>bandwidth</a:t>
            </a:r>
            <a:r>
              <a:rPr lang="pl-PL" b="1" dirty="0" smtClean="0"/>
              <a:t>. The trade-off </a:t>
            </a:r>
            <a:r>
              <a:rPr lang="pl-PL" b="1" dirty="0" err="1" smtClean="0"/>
              <a:t>is</a:t>
            </a:r>
            <a:r>
              <a:rPr lang="pl-PL" b="1" dirty="0" smtClean="0"/>
              <a:t> </a:t>
            </a:r>
            <a:r>
              <a:rPr lang="pl-PL" b="1" dirty="0" err="1" smtClean="0"/>
              <a:t>restricted</a:t>
            </a:r>
            <a:r>
              <a:rPr lang="pl-PL" b="1" dirty="0"/>
              <a:t/>
            </a:r>
            <a:br>
              <a:rPr lang="pl-PL" b="1" dirty="0"/>
            </a:br>
            <a:r>
              <a:rPr lang="pl-PL" b="1" dirty="0" smtClean="0"/>
              <a:t>by a </a:t>
            </a:r>
            <a:r>
              <a:rPr lang="pl-PL" b="1" dirty="0" err="1" smtClean="0"/>
              <a:t>threshold</a:t>
            </a:r>
            <a:r>
              <a:rPr lang="pl-PL" b="1" dirty="0" smtClean="0"/>
              <a:t> </a:t>
            </a:r>
            <a:r>
              <a:rPr lang="pl-PL" b="1" dirty="0" err="1" smtClean="0"/>
              <a:t>effect</a:t>
            </a:r>
            <a:r>
              <a:rPr lang="pl-PL" b="1" smtClean="0"/>
              <a:t>.</a:t>
            </a:r>
            <a:endParaRPr lang="pl-PL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9059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755576" y="332656"/>
            <a:ext cx="7675499" cy="5847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ANGN 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-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Lowpass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Representation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4" name="Text Box 13"/>
          <p:cNvSpPr txBox="1">
            <a:spLocks noChangeArrowheads="1"/>
          </p:cNvSpPr>
          <p:nvPr/>
        </p:nvSpPr>
        <p:spPr bwMode="auto">
          <a:xfrm>
            <a:off x="3429000" y="1905000"/>
            <a:ext cx="1828800" cy="52322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sz="2800" b="1" dirty="0" smtClean="0"/>
              <a:t>BPF</a:t>
            </a:r>
            <a:endParaRPr lang="pl-PL" sz="2800" b="1" dirty="0"/>
          </a:p>
        </p:txBody>
      </p:sp>
      <p:sp>
        <p:nvSpPr>
          <p:cNvPr id="5" name="Line 14"/>
          <p:cNvSpPr>
            <a:spLocks noChangeShapeType="1"/>
          </p:cNvSpPr>
          <p:nvPr/>
        </p:nvSpPr>
        <p:spPr bwMode="auto">
          <a:xfrm>
            <a:off x="2133600" y="2209800"/>
            <a:ext cx="1295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pl-PL"/>
          </a:p>
        </p:txBody>
      </p:sp>
      <p:sp>
        <p:nvSpPr>
          <p:cNvPr id="6" name="Line 15"/>
          <p:cNvSpPr>
            <a:spLocks noChangeShapeType="1"/>
          </p:cNvSpPr>
          <p:nvPr/>
        </p:nvSpPr>
        <p:spPr bwMode="auto">
          <a:xfrm>
            <a:off x="5257800" y="2209800"/>
            <a:ext cx="1295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pl-PL"/>
          </a:p>
        </p:txBody>
      </p:sp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810402" y="1295400"/>
            <a:ext cx="284007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1" lang="pl-PL" b="1" dirty="0" err="1" smtClean="0">
                <a:solidFill>
                  <a:srgbClr val="FF0000"/>
                </a:solidFill>
              </a:rPr>
              <a:t>Wideband</a:t>
            </a:r>
            <a:r>
              <a:rPr kumimoji="1" lang="pl-PL" b="1" dirty="0" smtClean="0">
                <a:solidFill>
                  <a:srgbClr val="FF0000"/>
                </a:solidFill>
              </a:rPr>
              <a:t> </a:t>
            </a:r>
            <a:r>
              <a:rPr kumimoji="1" lang="pl-PL" b="1" dirty="0" err="1" smtClean="0">
                <a:solidFill>
                  <a:srgbClr val="FF0000"/>
                </a:solidFill>
              </a:rPr>
              <a:t>Gaussian</a:t>
            </a:r>
            <a:r>
              <a:rPr kumimoji="1" lang="pl-PL" b="1" dirty="0" smtClean="0">
                <a:solidFill>
                  <a:srgbClr val="FF0000"/>
                </a:solidFill>
              </a:rPr>
              <a:t/>
            </a:r>
            <a:br>
              <a:rPr kumimoji="1" lang="pl-PL" b="1" dirty="0" smtClean="0">
                <a:solidFill>
                  <a:srgbClr val="FF0000"/>
                </a:solidFill>
              </a:rPr>
            </a:br>
            <a:r>
              <a:rPr kumimoji="1" lang="pl-PL" b="1" dirty="0" err="1" smtClean="0">
                <a:solidFill>
                  <a:srgbClr val="FF0000"/>
                </a:solidFill>
              </a:rPr>
              <a:t>Noise</a:t>
            </a:r>
            <a:r>
              <a:rPr kumimoji="1" lang="pl-PL" b="1" dirty="0" smtClean="0">
                <a:solidFill>
                  <a:srgbClr val="FF0000"/>
                </a:solidFill>
              </a:rPr>
              <a:t> (AWGN)</a:t>
            </a:r>
            <a:endParaRPr kumimoji="1" lang="pl-PL" b="1" dirty="0">
              <a:solidFill>
                <a:srgbClr val="FF0000"/>
              </a:solidFill>
            </a:endParaRPr>
          </a:p>
        </p:txBody>
      </p:sp>
      <p:sp>
        <p:nvSpPr>
          <p:cNvPr id="8" name="Rectangle 17"/>
          <p:cNvSpPr>
            <a:spLocks noChangeArrowheads="1"/>
          </p:cNvSpPr>
          <p:nvPr/>
        </p:nvSpPr>
        <p:spPr bwMode="auto">
          <a:xfrm>
            <a:off x="5076056" y="1295400"/>
            <a:ext cx="396044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kumimoji="1" lang="pl-PL" b="1" dirty="0" err="1" smtClean="0">
                <a:solidFill>
                  <a:srgbClr val="0070C0"/>
                </a:solidFill>
              </a:rPr>
              <a:t>Narrowband</a:t>
            </a:r>
            <a:r>
              <a:rPr kumimoji="1" lang="pl-PL" b="1" dirty="0" smtClean="0">
                <a:solidFill>
                  <a:srgbClr val="0070C0"/>
                </a:solidFill>
              </a:rPr>
              <a:t> </a:t>
            </a:r>
            <a:r>
              <a:rPr kumimoji="1" lang="pl-PL" b="1" dirty="0" err="1" smtClean="0">
                <a:solidFill>
                  <a:srgbClr val="0070C0"/>
                </a:solidFill>
              </a:rPr>
              <a:t>Gaussian</a:t>
            </a:r>
            <a:r>
              <a:rPr kumimoji="1" lang="pl-PL" b="1" dirty="0" smtClean="0">
                <a:solidFill>
                  <a:srgbClr val="0070C0"/>
                </a:solidFill>
              </a:rPr>
              <a:t/>
            </a:r>
            <a:br>
              <a:rPr kumimoji="1" lang="pl-PL" b="1" dirty="0" smtClean="0">
                <a:solidFill>
                  <a:srgbClr val="0070C0"/>
                </a:solidFill>
              </a:rPr>
            </a:br>
            <a:r>
              <a:rPr kumimoji="1" lang="pl-PL" b="1" dirty="0" err="1" smtClean="0">
                <a:solidFill>
                  <a:srgbClr val="0070C0"/>
                </a:solidFill>
              </a:rPr>
              <a:t>Noise</a:t>
            </a:r>
            <a:r>
              <a:rPr kumimoji="1" lang="pl-PL" b="1" dirty="0" smtClean="0">
                <a:solidFill>
                  <a:srgbClr val="0070C0"/>
                </a:solidFill>
              </a:rPr>
              <a:t> (ANGN)</a:t>
            </a:r>
            <a:endParaRPr kumimoji="1" lang="pl-PL" b="1" dirty="0">
              <a:solidFill>
                <a:srgbClr val="0070C0"/>
              </a:solidFill>
            </a:endParaRPr>
          </a:p>
        </p:txBody>
      </p:sp>
      <p:graphicFrame>
        <p:nvGraphicFramePr>
          <p:cNvPr id="9" name="Object 18"/>
          <p:cNvGraphicFramePr>
            <a:graphicFrameLocks noChangeAspect="1"/>
          </p:cNvGraphicFramePr>
          <p:nvPr/>
        </p:nvGraphicFramePr>
        <p:xfrm>
          <a:off x="2133600" y="2362200"/>
          <a:ext cx="593725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970" name="Równanie" r:id="rId3" imgW="266400" imgH="215640" progId="Equation.3">
                  <p:embed/>
                </p:oleObj>
              </mc:Choice>
              <mc:Fallback>
                <p:oleObj name="Równanie" r:id="rId3" imgW="266400" imgH="21564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2362200"/>
                        <a:ext cx="593725" cy="481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99FF66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19"/>
          <p:cNvGraphicFramePr>
            <a:graphicFrameLocks noChangeAspect="1"/>
          </p:cNvGraphicFramePr>
          <p:nvPr/>
        </p:nvGraphicFramePr>
        <p:xfrm>
          <a:off x="6172200" y="2362200"/>
          <a:ext cx="593725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971" name="Równanie" r:id="rId5" imgW="266400" imgH="215640" progId="Equation.3">
                  <p:embed/>
                </p:oleObj>
              </mc:Choice>
              <mc:Fallback>
                <p:oleObj name="Równanie" r:id="rId5" imgW="266400" imgH="21564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0" y="2362200"/>
                        <a:ext cx="593725" cy="481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99FF66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9039358"/>
              </p:ext>
            </p:extLst>
          </p:nvPr>
        </p:nvGraphicFramePr>
        <p:xfrm>
          <a:off x="2758440" y="4828557"/>
          <a:ext cx="3476972" cy="807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972" name="Equation" r:id="rId7" imgW="1968480" imgH="457200" progId="Equation.3">
                  <p:embed/>
                </p:oleObj>
              </mc:Choice>
              <mc:Fallback>
                <p:oleObj name="Equation" r:id="rId7" imgW="1968480" imgH="4572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58440" y="4828557"/>
                        <a:ext cx="3476972" cy="807688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2" name="Grupa 11"/>
          <p:cNvGrpSpPr/>
          <p:nvPr/>
        </p:nvGrpSpPr>
        <p:grpSpPr>
          <a:xfrm>
            <a:off x="1043608" y="2996952"/>
            <a:ext cx="7676680" cy="1912938"/>
            <a:chOff x="1143000" y="4343400"/>
            <a:chExt cx="7676680" cy="1912938"/>
          </a:xfrm>
        </p:grpSpPr>
        <p:sp>
          <p:nvSpPr>
            <p:cNvPr id="13" name="Prostokąt 12"/>
            <p:cNvSpPr/>
            <p:nvPr/>
          </p:nvSpPr>
          <p:spPr bwMode="auto">
            <a:xfrm>
              <a:off x="6370673" y="4844947"/>
              <a:ext cx="792088" cy="864096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 w="381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" name="Prostokąt 14"/>
            <p:cNvSpPr/>
            <p:nvPr/>
          </p:nvSpPr>
          <p:spPr bwMode="auto">
            <a:xfrm>
              <a:off x="1878931" y="4851152"/>
              <a:ext cx="792088" cy="864096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 w="381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14" name="Grupa 29"/>
            <p:cNvGrpSpPr/>
            <p:nvPr/>
          </p:nvGrpSpPr>
          <p:grpSpPr>
            <a:xfrm>
              <a:off x="1143000" y="4343400"/>
              <a:ext cx="7391400" cy="1912938"/>
              <a:chOff x="1143000" y="4343400"/>
              <a:chExt cx="7391400" cy="1912938"/>
            </a:xfrm>
          </p:grpSpPr>
          <p:sp>
            <p:nvSpPr>
              <p:cNvPr id="19" name="Line 24"/>
              <p:cNvSpPr>
                <a:spLocks noChangeShapeType="1"/>
              </p:cNvSpPr>
              <p:nvPr/>
            </p:nvSpPr>
            <p:spPr bwMode="auto">
              <a:xfrm flipV="1">
                <a:off x="4533900" y="4343400"/>
                <a:ext cx="0" cy="16002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" name="Line 25"/>
              <p:cNvSpPr>
                <a:spLocks noChangeShapeType="1"/>
              </p:cNvSpPr>
              <p:nvPr/>
            </p:nvSpPr>
            <p:spPr bwMode="auto">
              <a:xfrm>
                <a:off x="1143000" y="5715000"/>
                <a:ext cx="70104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aphicFrame>
            <p:nvGraphicFramePr>
              <p:cNvPr id="21" name="Object 2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65931547"/>
                  </p:ext>
                </p:extLst>
              </p:nvPr>
            </p:nvGraphicFramePr>
            <p:xfrm>
              <a:off x="4965080" y="4365873"/>
              <a:ext cx="812800" cy="4699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9973" name="Equation" r:id="rId9" imgW="393480" imgH="228600" progId="Equation.3">
                      <p:embed/>
                    </p:oleObj>
                  </mc:Choice>
                  <mc:Fallback>
                    <p:oleObj name="Equation" r:id="rId9" imgW="393480" imgH="228600" progId="Equation.3">
                      <p:embed/>
                      <p:pic>
                        <p:nvPicPr>
                          <p:cNvPr id="0" name="Object 2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965080" y="4365873"/>
                            <a:ext cx="812800" cy="4699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2" name="Object 27"/>
              <p:cNvGraphicFramePr>
                <a:graphicFrameLocks noChangeAspect="1"/>
              </p:cNvGraphicFramePr>
              <p:nvPr/>
            </p:nvGraphicFramePr>
            <p:xfrm>
              <a:off x="8077200" y="5181600"/>
              <a:ext cx="457200" cy="4238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9974" name="Equation" r:id="rId11" imgW="152280" imgH="139680" progId="Equation.3">
                      <p:embed/>
                    </p:oleObj>
                  </mc:Choice>
                  <mc:Fallback>
                    <p:oleObj name="Equation" r:id="rId11" imgW="152280" imgH="139680" progId="Equation.3">
                      <p:embed/>
                      <p:pic>
                        <p:nvPicPr>
                          <p:cNvPr id="0" name="Object 2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077200" y="5181600"/>
                            <a:ext cx="457200" cy="423863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3" name="Line 28"/>
              <p:cNvSpPr>
                <a:spLocks noChangeShapeType="1"/>
              </p:cNvSpPr>
              <p:nvPr/>
            </p:nvSpPr>
            <p:spPr bwMode="auto">
              <a:xfrm>
                <a:off x="6781800" y="4495800"/>
                <a:ext cx="0" cy="1574800"/>
              </a:xfrm>
              <a:prstGeom prst="line">
                <a:avLst/>
              </a:prstGeom>
              <a:noFill/>
              <a:ln w="28575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4" name="Line 29"/>
              <p:cNvSpPr>
                <a:spLocks noChangeShapeType="1"/>
              </p:cNvSpPr>
              <p:nvPr/>
            </p:nvSpPr>
            <p:spPr bwMode="auto">
              <a:xfrm flipH="1">
                <a:off x="2286000" y="4419600"/>
                <a:ext cx="0" cy="1524000"/>
              </a:xfrm>
              <a:prstGeom prst="line">
                <a:avLst/>
              </a:prstGeom>
              <a:noFill/>
              <a:ln w="28575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aphicFrame>
            <p:nvGraphicFramePr>
              <p:cNvPr id="25" name="Object 30"/>
              <p:cNvGraphicFramePr>
                <a:graphicFrameLocks noChangeAspect="1"/>
              </p:cNvGraphicFramePr>
              <p:nvPr/>
            </p:nvGraphicFramePr>
            <p:xfrm>
              <a:off x="6688138" y="5562600"/>
              <a:ext cx="919163" cy="6937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9975" name="Equation" r:id="rId13" imgW="304560" imgH="228600" progId="Equation.3">
                      <p:embed/>
                    </p:oleObj>
                  </mc:Choice>
                  <mc:Fallback>
                    <p:oleObj name="Equation" r:id="rId13" imgW="304560" imgH="228600" progId="Equation.3">
                      <p:embed/>
                      <p:pic>
                        <p:nvPicPr>
                          <p:cNvPr id="0" name="Object 3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688138" y="5562600"/>
                            <a:ext cx="919163" cy="69373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6" name="Object 31"/>
              <p:cNvGraphicFramePr>
                <a:graphicFrameLocks noChangeAspect="1"/>
              </p:cNvGraphicFramePr>
              <p:nvPr/>
            </p:nvGraphicFramePr>
            <p:xfrm>
              <a:off x="1295400" y="5562600"/>
              <a:ext cx="919163" cy="6937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9976" name="Equation" r:id="rId15" imgW="304560" imgH="228600" progId="Equation.3">
                      <p:embed/>
                    </p:oleObj>
                  </mc:Choice>
                  <mc:Fallback>
                    <p:oleObj name="Equation" r:id="rId15" imgW="304560" imgH="228600" progId="Equation.3">
                      <p:embed/>
                      <p:pic>
                        <p:nvPicPr>
                          <p:cNvPr id="0" name="Object 3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295400" y="5562600"/>
                            <a:ext cx="919163" cy="69373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cxnSp>
          <p:nvCxnSpPr>
            <p:cNvPr id="16" name="Łącznik prosty 15"/>
            <p:cNvCxnSpPr/>
            <p:nvPr/>
          </p:nvCxnSpPr>
          <p:spPr bwMode="auto">
            <a:xfrm>
              <a:off x="1187624" y="4831060"/>
              <a:ext cx="6624736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7" name="pole tekstowe 16"/>
            <p:cNvSpPr txBox="1"/>
            <p:nvPr/>
          </p:nvSpPr>
          <p:spPr>
            <a:xfrm>
              <a:off x="7308304" y="4365104"/>
              <a:ext cx="15113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smtClean="0">
                  <a:solidFill>
                    <a:srgbClr val="FF0000"/>
                  </a:solidFill>
                </a:rPr>
                <a:t>AWGN</a:t>
              </a:r>
              <a:r>
                <a:rPr lang="pl-PL" dirty="0" smtClean="0"/>
                <a:t>, </a:t>
              </a:r>
              <a:r>
                <a:rPr lang="pl-PL" i="1" dirty="0" smtClean="0">
                  <a:sym typeface="Symbol"/>
                </a:rPr>
                <a:t></a:t>
              </a:r>
              <a:endParaRPr lang="pl-PL" i="1" dirty="0"/>
            </a:p>
          </p:txBody>
        </p:sp>
        <p:cxnSp>
          <p:nvCxnSpPr>
            <p:cNvPr id="18" name="Łącznik prosty ze strzałką 17"/>
            <p:cNvCxnSpPr>
              <a:stCxn id="13" idx="1"/>
              <a:endCxn id="13" idx="3"/>
            </p:cNvCxnSpPr>
            <p:nvPr/>
          </p:nvCxnSpPr>
          <p:spPr bwMode="auto">
            <a:xfrm>
              <a:off x="6370673" y="5276995"/>
              <a:ext cx="792088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</p:grpSp>
      <p:graphicFrame>
        <p:nvGraphicFramePr>
          <p:cNvPr id="27" name="Obiekt 26"/>
          <p:cNvGraphicFramePr>
            <a:graphicFrameLocks noChangeAspect="1"/>
          </p:cNvGraphicFramePr>
          <p:nvPr/>
        </p:nvGraphicFramePr>
        <p:xfrm>
          <a:off x="7164288" y="3645024"/>
          <a:ext cx="448940" cy="4489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977" name="Równanie" r:id="rId17" imgW="177480" imgH="177480" progId="Equation.3">
                  <p:embed/>
                </p:oleObj>
              </mc:Choice>
              <mc:Fallback>
                <p:oleObj name="Równanie" r:id="rId17" imgW="177480" imgH="17748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4288" y="3645024"/>
                        <a:ext cx="448940" cy="4489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Prostokąt 27"/>
          <p:cNvSpPr/>
          <p:nvPr/>
        </p:nvSpPr>
        <p:spPr>
          <a:xfrm>
            <a:off x="5004048" y="3789040"/>
            <a:ext cx="10919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b="1" dirty="0" smtClean="0">
                <a:solidFill>
                  <a:srgbClr val="0070C0"/>
                </a:solidFill>
              </a:rPr>
              <a:t>ANGN</a:t>
            </a:r>
            <a:endParaRPr lang="pl-PL" dirty="0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  <p:sp>
        <p:nvSpPr>
          <p:cNvPr id="30" name="pole tekstowe 29"/>
          <p:cNvSpPr txBox="1"/>
          <p:nvPr/>
        </p:nvSpPr>
        <p:spPr>
          <a:xfrm>
            <a:off x="-13728" y="5793284"/>
            <a:ext cx="9234003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sz="2000" b="1" dirty="0" err="1" smtClean="0">
                <a:solidFill>
                  <a:srgbClr val="006600"/>
                </a:solidFill>
              </a:rPr>
              <a:t>Lowpass</a:t>
            </a:r>
            <a:r>
              <a:rPr lang="pl-PL" sz="2000" b="1" dirty="0" smtClean="0">
                <a:solidFill>
                  <a:srgbClr val="006600"/>
                </a:solidFill>
              </a:rPr>
              <a:t> </a:t>
            </a:r>
            <a:r>
              <a:rPr lang="pl-PL" sz="2000" b="1" dirty="0" err="1" smtClean="0">
                <a:solidFill>
                  <a:srgbClr val="006600"/>
                </a:solidFill>
              </a:rPr>
              <a:t>representation</a:t>
            </a:r>
            <a:r>
              <a:rPr lang="pl-PL" sz="2000" b="1" dirty="0" smtClean="0">
                <a:solidFill>
                  <a:srgbClr val="006600"/>
                </a:solidFill>
              </a:rPr>
              <a:t> of the ANGN </a:t>
            </a:r>
            <a:r>
              <a:rPr lang="pl-PL" sz="2000" b="1" dirty="0" err="1" smtClean="0">
                <a:solidFill>
                  <a:srgbClr val="006600"/>
                </a:solidFill>
              </a:rPr>
              <a:t>consists</a:t>
            </a:r>
            <a:r>
              <a:rPr lang="pl-PL" sz="2000" b="1" dirty="0" smtClean="0">
                <a:solidFill>
                  <a:srgbClr val="006600"/>
                </a:solidFill>
              </a:rPr>
              <a:t> of </a:t>
            </a:r>
            <a:r>
              <a:rPr lang="pl-PL" sz="2000" b="1" dirty="0" err="1" smtClean="0">
                <a:solidFill>
                  <a:srgbClr val="006600"/>
                </a:solidFill>
              </a:rPr>
              <a:t>two</a:t>
            </a:r>
            <a:r>
              <a:rPr lang="pl-PL" sz="2000" b="1" dirty="0" smtClean="0">
                <a:solidFill>
                  <a:srgbClr val="006600"/>
                </a:solidFill>
              </a:rPr>
              <a:t> </a:t>
            </a:r>
            <a:r>
              <a:rPr lang="pl-PL" sz="2000" b="1" dirty="0" err="1" smtClean="0">
                <a:solidFill>
                  <a:srgbClr val="006600"/>
                </a:solidFill>
              </a:rPr>
              <a:t>lowpass</a:t>
            </a:r>
            <a:r>
              <a:rPr lang="pl-PL" sz="2000" b="1" dirty="0" smtClean="0">
                <a:solidFill>
                  <a:srgbClr val="006600"/>
                </a:solidFill>
              </a:rPr>
              <a:t> </a:t>
            </a:r>
            <a:r>
              <a:rPr lang="pl-PL" sz="2000" b="1" dirty="0" err="1" smtClean="0">
                <a:solidFill>
                  <a:srgbClr val="006600"/>
                </a:solidFill>
              </a:rPr>
              <a:t>noise</a:t>
            </a:r>
            <a:r>
              <a:rPr lang="pl-PL" sz="2000" b="1" dirty="0" smtClean="0">
                <a:solidFill>
                  <a:srgbClr val="006600"/>
                </a:solidFill>
              </a:rPr>
              <a:t> </a:t>
            </a:r>
            <a:r>
              <a:rPr lang="pl-PL" sz="2000" b="1" dirty="0" err="1" smtClean="0">
                <a:solidFill>
                  <a:srgbClr val="006600"/>
                </a:solidFill>
              </a:rPr>
              <a:t>components</a:t>
            </a:r>
            <a:r>
              <a:rPr lang="pl-PL" sz="2000" b="1" dirty="0" smtClean="0">
                <a:solidFill>
                  <a:srgbClr val="006600"/>
                </a:solidFill>
              </a:rPr>
              <a:t/>
            </a:r>
            <a:br>
              <a:rPr lang="pl-PL" sz="2000" b="1" dirty="0" smtClean="0">
                <a:solidFill>
                  <a:srgbClr val="006600"/>
                </a:solidFill>
              </a:rPr>
            </a:br>
            <a:r>
              <a:rPr lang="pl-PL" sz="2000" b="1" dirty="0" smtClean="0">
                <a:solidFill>
                  <a:srgbClr val="006600"/>
                </a:solidFill>
              </a:rPr>
              <a:t>(</a:t>
            </a:r>
            <a:r>
              <a:rPr lang="pl-PL" sz="2000" b="1" dirty="0" err="1" smtClean="0">
                <a:solidFill>
                  <a:srgbClr val="006600"/>
                </a:solidFill>
              </a:rPr>
              <a:t>inpahase</a:t>
            </a:r>
            <a:r>
              <a:rPr lang="pl-PL" sz="2000" b="1" dirty="0" smtClean="0">
                <a:solidFill>
                  <a:srgbClr val="006600"/>
                </a:solidFill>
              </a:rPr>
              <a:t> </a:t>
            </a:r>
            <a:r>
              <a:rPr lang="pl-PL" sz="2000" b="1" dirty="0" err="1" smtClean="0">
                <a:solidFill>
                  <a:srgbClr val="006600"/>
                </a:solidFill>
              </a:rPr>
              <a:t>comp</a:t>
            </a:r>
            <a:r>
              <a:rPr lang="pl-PL" sz="2000" b="1" dirty="0" smtClean="0">
                <a:solidFill>
                  <a:srgbClr val="006600"/>
                </a:solidFill>
              </a:rPr>
              <a:t>. </a:t>
            </a:r>
            <a:r>
              <a:rPr lang="pl-PL" sz="2000" b="1" i="1" dirty="0" err="1" smtClean="0">
                <a:solidFill>
                  <a:srgbClr val="006600"/>
                </a:solidFill>
              </a:rPr>
              <a:t>n</a:t>
            </a:r>
            <a:r>
              <a:rPr lang="pl-PL" sz="2000" b="1" baseline="-25000" dirty="0" err="1" smtClean="0">
                <a:solidFill>
                  <a:srgbClr val="006600"/>
                </a:solidFill>
              </a:rPr>
              <a:t>I</a:t>
            </a:r>
            <a:r>
              <a:rPr lang="pl-PL" sz="2000" b="1" dirty="0" smtClean="0">
                <a:solidFill>
                  <a:srgbClr val="006600"/>
                </a:solidFill>
              </a:rPr>
              <a:t>(</a:t>
            </a:r>
            <a:r>
              <a:rPr lang="pl-PL" sz="2000" b="1" i="1" dirty="0" smtClean="0">
                <a:solidFill>
                  <a:srgbClr val="006600"/>
                </a:solidFill>
              </a:rPr>
              <a:t>t</a:t>
            </a:r>
            <a:r>
              <a:rPr lang="pl-PL" sz="2000" b="1" dirty="0" smtClean="0">
                <a:solidFill>
                  <a:srgbClr val="006600"/>
                </a:solidFill>
              </a:rPr>
              <a:t>), </a:t>
            </a:r>
            <a:r>
              <a:rPr lang="pl-PL" sz="2000" b="1" dirty="0" err="1" smtClean="0">
                <a:solidFill>
                  <a:srgbClr val="006600"/>
                </a:solidFill>
              </a:rPr>
              <a:t>quadrature</a:t>
            </a:r>
            <a:r>
              <a:rPr lang="pl-PL" sz="2000" b="1" dirty="0" smtClean="0">
                <a:solidFill>
                  <a:srgbClr val="006600"/>
                </a:solidFill>
              </a:rPr>
              <a:t> </a:t>
            </a:r>
            <a:r>
              <a:rPr lang="pl-PL" sz="2000" b="1" dirty="0" err="1" smtClean="0">
                <a:solidFill>
                  <a:srgbClr val="006600"/>
                </a:solidFill>
              </a:rPr>
              <a:t>comp</a:t>
            </a:r>
            <a:r>
              <a:rPr lang="pl-PL" sz="2000" b="1" dirty="0" smtClean="0">
                <a:solidFill>
                  <a:srgbClr val="006600"/>
                </a:solidFill>
              </a:rPr>
              <a:t>. </a:t>
            </a:r>
            <a:r>
              <a:rPr lang="pl-PL" sz="2000" b="1" i="1" dirty="0" err="1" smtClean="0">
                <a:solidFill>
                  <a:srgbClr val="006600"/>
                </a:solidFill>
              </a:rPr>
              <a:t>n</a:t>
            </a:r>
            <a:r>
              <a:rPr lang="pl-PL" sz="2000" b="1" baseline="-25000" dirty="0" err="1" smtClean="0">
                <a:solidFill>
                  <a:srgbClr val="006600"/>
                </a:solidFill>
              </a:rPr>
              <a:t>Q</a:t>
            </a:r>
            <a:r>
              <a:rPr lang="pl-PL" sz="2000" b="1" dirty="0" smtClean="0">
                <a:solidFill>
                  <a:srgbClr val="006600"/>
                </a:solidFill>
              </a:rPr>
              <a:t>(</a:t>
            </a:r>
            <a:r>
              <a:rPr lang="pl-PL" sz="2000" b="1" i="1" dirty="0" smtClean="0">
                <a:solidFill>
                  <a:srgbClr val="006600"/>
                </a:solidFill>
              </a:rPr>
              <a:t>t</a:t>
            </a:r>
            <a:r>
              <a:rPr lang="pl-PL" sz="2000" b="1" dirty="0" smtClean="0">
                <a:solidFill>
                  <a:srgbClr val="006600"/>
                </a:solidFill>
              </a:rPr>
              <a:t>))</a:t>
            </a:r>
            <a:r>
              <a:rPr lang="pl-PL" sz="2000" b="1" dirty="0">
                <a:solidFill>
                  <a:srgbClr val="006600"/>
                </a:solidFill>
              </a:rPr>
              <a:t> </a:t>
            </a:r>
            <a:r>
              <a:rPr lang="pl-PL" sz="2000" b="1" dirty="0" err="1" smtClean="0">
                <a:solidFill>
                  <a:srgbClr val="006600"/>
                </a:solidFill>
              </a:rPr>
              <a:t>modulating</a:t>
            </a:r>
            <a:r>
              <a:rPr lang="pl-PL" sz="2000" b="1" dirty="0" smtClean="0">
                <a:solidFill>
                  <a:srgbClr val="006600"/>
                </a:solidFill>
              </a:rPr>
              <a:t> </a:t>
            </a:r>
            <a:r>
              <a:rPr lang="pl-PL" sz="2000" b="1" dirty="0" err="1" smtClean="0">
                <a:solidFill>
                  <a:srgbClr val="006600"/>
                </a:solidFill>
              </a:rPr>
              <a:t>carriers</a:t>
            </a:r>
            <a:r>
              <a:rPr lang="pl-PL" sz="2000" b="1" dirty="0" smtClean="0">
                <a:solidFill>
                  <a:srgbClr val="006600"/>
                </a:solidFill>
              </a:rPr>
              <a:t> in </a:t>
            </a:r>
            <a:r>
              <a:rPr lang="pl-PL" sz="2000" b="1" dirty="0" err="1" smtClean="0">
                <a:solidFill>
                  <a:srgbClr val="006600"/>
                </a:solidFill>
              </a:rPr>
              <a:t>quadrature</a:t>
            </a:r>
            <a:r>
              <a:rPr lang="pl-PL" sz="2000" b="1" dirty="0" smtClean="0">
                <a:solidFill>
                  <a:srgbClr val="006600"/>
                </a:solidFill>
              </a:rPr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"/>
          <p:cNvSpPr>
            <a:spLocks noChangeArrowheads="1"/>
          </p:cNvSpPr>
          <p:nvPr/>
        </p:nvSpPr>
        <p:spPr bwMode="auto">
          <a:xfrm>
            <a:off x="683568" y="188640"/>
            <a:ext cx="856895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ANGN – double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sideband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case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–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power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budget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31" name="Freeform 8"/>
          <p:cNvSpPr>
            <a:spLocks/>
          </p:cNvSpPr>
          <p:nvPr/>
        </p:nvSpPr>
        <p:spPr bwMode="auto">
          <a:xfrm>
            <a:off x="2021632" y="1814736"/>
            <a:ext cx="990600" cy="625475"/>
          </a:xfrm>
          <a:custGeom>
            <a:avLst/>
            <a:gdLst>
              <a:gd name="T0" fmla="*/ 624 w 624"/>
              <a:gd name="T1" fmla="*/ 0 h 720"/>
              <a:gd name="T2" fmla="*/ 624 w 624"/>
              <a:gd name="T3" fmla="*/ 65 h 720"/>
              <a:gd name="T4" fmla="*/ 0 w 624"/>
              <a:gd name="T5" fmla="*/ 65 h 720"/>
              <a:gd name="T6" fmla="*/ 0 w 624"/>
              <a:gd name="T7" fmla="*/ 1 h 720"/>
              <a:gd name="T8" fmla="*/ 624 w 624"/>
              <a:gd name="T9" fmla="*/ 0 h 7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24"/>
              <a:gd name="T16" fmla="*/ 0 h 720"/>
              <a:gd name="T17" fmla="*/ 624 w 624"/>
              <a:gd name="T18" fmla="*/ 720 h 72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24" h="720">
                <a:moveTo>
                  <a:pt x="624" y="0"/>
                </a:moveTo>
                <a:lnTo>
                  <a:pt x="624" y="720"/>
                </a:lnTo>
                <a:lnTo>
                  <a:pt x="0" y="720"/>
                </a:lnTo>
                <a:lnTo>
                  <a:pt x="0" y="2"/>
                </a:lnTo>
                <a:lnTo>
                  <a:pt x="624" y="0"/>
                </a:lnTo>
                <a:close/>
              </a:path>
            </a:pathLst>
          </a:custGeom>
          <a:solidFill>
            <a:schemeClr val="accent1">
              <a:alpha val="50195"/>
            </a:schemeClr>
          </a:solidFill>
          <a:ln w="38100">
            <a:solidFill>
              <a:srgbClr val="0070C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2" name="Freeform 9"/>
          <p:cNvSpPr>
            <a:spLocks/>
          </p:cNvSpPr>
          <p:nvPr/>
        </p:nvSpPr>
        <p:spPr bwMode="auto">
          <a:xfrm>
            <a:off x="6288832" y="1814736"/>
            <a:ext cx="990600" cy="612775"/>
          </a:xfrm>
          <a:custGeom>
            <a:avLst/>
            <a:gdLst>
              <a:gd name="T0" fmla="*/ 0 w 624"/>
              <a:gd name="T1" fmla="*/ 1 h 722"/>
              <a:gd name="T2" fmla="*/ 0 w 624"/>
              <a:gd name="T3" fmla="*/ 59 h 722"/>
              <a:gd name="T4" fmla="*/ 624 w 624"/>
              <a:gd name="T5" fmla="*/ 59 h 722"/>
              <a:gd name="T6" fmla="*/ 624 w 624"/>
              <a:gd name="T7" fmla="*/ 0 h 722"/>
              <a:gd name="T8" fmla="*/ 0 w 624"/>
              <a:gd name="T9" fmla="*/ 1 h 7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24"/>
              <a:gd name="T16" fmla="*/ 0 h 722"/>
              <a:gd name="T17" fmla="*/ 624 w 624"/>
              <a:gd name="T18" fmla="*/ 722 h 7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24" h="722">
                <a:moveTo>
                  <a:pt x="0" y="2"/>
                </a:moveTo>
                <a:lnTo>
                  <a:pt x="0" y="722"/>
                </a:lnTo>
                <a:lnTo>
                  <a:pt x="624" y="722"/>
                </a:lnTo>
                <a:lnTo>
                  <a:pt x="624" y="0"/>
                </a:lnTo>
                <a:lnTo>
                  <a:pt x="0" y="2"/>
                </a:lnTo>
                <a:close/>
              </a:path>
            </a:pathLst>
          </a:custGeom>
          <a:solidFill>
            <a:srgbClr val="99CC00">
              <a:alpha val="50195"/>
            </a:srgbClr>
          </a:solidFill>
          <a:ln w="38100">
            <a:solidFill>
              <a:srgbClr val="0070C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3" name="Line 10"/>
          <p:cNvSpPr>
            <a:spLocks noChangeShapeType="1"/>
          </p:cNvSpPr>
          <p:nvPr/>
        </p:nvSpPr>
        <p:spPr bwMode="auto">
          <a:xfrm flipV="1">
            <a:off x="4641007" y="1068611"/>
            <a:ext cx="9525" cy="3886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4" name="Line 11"/>
          <p:cNvSpPr>
            <a:spLocks noChangeShapeType="1"/>
          </p:cNvSpPr>
          <p:nvPr/>
        </p:nvSpPr>
        <p:spPr bwMode="auto">
          <a:xfrm>
            <a:off x="1259632" y="2440211"/>
            <a:ext cx="701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5" name="Line 12"/>
          <p:cNvSpPr>
            <a:spLocks noChangeShapeType="1"/>
          </p:cNvSpPr>
          <p:nvPr/>
        </p:nvSpPr>
        <p:spPr bwMode="auto">
          <a:xfrm>
            <a:off x="1259632" y="4497611"/>
            <a:ext cx="6858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36" name="Object 13"/>
          <p:cNvGraphicFramePr>
            <a:graphicFrameLocks noChangeAspect="1"/>
          </p:cNvGraphicFramePr>
          <p:nvPr/>
        </p:nvGraphicFramePr>
        <p:xfrm>
          <a:off x="4672757" y="1052736"/>
          <a:ext cx="1023938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17" name="Równanie" r:id="rId3" imgW="393480" imgH="228600" progId="Equation.3">
                  <p:embed/>
                </p:oleObj>
              </mc:Choice>
              <mc:Fallback>
                <p:oleObj name="Równanie" r:id="rId3" imgW="393480" imgH="2286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2757" y="1052736"/>
                        <a:ext cx="1023938" cy="590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14"/>
          <p:cNvGraphicFramePr>
            <a:graphicFrameLocks noChangeAspect="1"/>
          </p:cNvGraphicFramePr>
          <p:nvPr/>
        </p:nvGraphicFramePr>
        <p:xfrm>
          <a:off x="3545632" y="2652936"/>
          <a:ext cx="2289175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18" name="Równanie" r:id="rId5" imgW="888840" imgH="241200" progId="Equation.3">
                  <p:embed/>
                </p:oleObj>
              </mc:Choice>
              <mc:Fallback>
                <p:oleObj name="Równanie" r:id="rId5" imgW="888840" imgH="2412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45632" y="2652936"/>
                        <a:ext cx="2289175" cy="619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15"/>
          <p:cNvGraphicFramePr>
            <a:graphicFrameLocks noChangeAspect="1"/>
          </p:cNvGraphicFramePr>
          <p:nvPr/>
        </p:nvGraphicFramePr>
        <p:xfrm>
          <a:off x="8193832" y="4040411"/>
          <a:ext cx="457200" cy="42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19" name="Equation" r:id="rId7" imgW="152280" imgH="139680" progId="Equation.3">
                  <p:embed/>
                </p:oleObj>
              </mc:Choice>
              <mc:Fallback>
                <p:oleObj name="Equation" r:id="rId7" imgW="152280" imgH="13968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93832" y="4040411"/>
                        <a:ext cx="457200" cy="423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16"/>
          <p:cNvGraphicFramePr>
            <a:graphicFrameLocks noChangeAspect="1"/>
          </p:cNvGraphicFramePr>
          <p:nvPr/>
        </p:nvGraphicFramePr>
        <p:xfrm>
          <a:off x="8193832" y="1906811"/>
          <a:ext cx="457200" cy="42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20" name="Equation" r:id="rId9" imgW="152280" imgH="139680" progId="Equation.3">
                  <p:embed/>
                </p:oleObj>
              </mc:Choice>
              <mc:Fallback>
                <p:oleObj name="Equation" r:id="rId9" imgW="152280" imgH="13968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93832" y="1906811"/>
                        <a:ext cx="457200" cy="423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Line 17"/>
          <p:cNvSpPr>
            <a:spLocks noChangeShapeType="1"/>
          </p:cNvSpPr>
          <p:nvPr/>
        </p:nvSpPr>
        <p:spPr bwMode="auto">
          <a:xfrm>
            <a:off x="6784132" y="1221011"/>
            <a:ext cx="0" cy="3733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1" name="Line 18"/>
          <p:cNvSpPr>
            <a:spLocks noChangeShapeType="1"/>
          </p:cNvSpPr>
          <p:nvPr/>
        </p:nvSpPr>
        <p:spPr bwMode="auto">
          <a:xfrm>
            <a:off x="2516932" y="1144811"/>
            <a:ext cx="0" cy="3810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42" name="Object 19"/>
          <p:cNvGraphicFramePr>
            <a:graphicFrameLocks noChangeAspect="1"/>
          </p:cNvGraphicFramePr>
          <p:nvPr/>
        </p:nvGraphicFramePr>
        <p:xfrm>
          <a:off x="6804770" y="2287811"/>
          <a:ext cx="919163" cy="693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21" name="Equation" r:id="rId10" imgW="304560" imgH="228600" progId="Equation.3">
                  <p:embed/>
                </p:oleObj>
              </mc:Choice>
              <mc:Fallback>
                <p:oleObj name="Equation" r:id="rId10" imgW="304560" imgH="22860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4770" y="2287811"/>
                        <a:ext cx="919163" cy="693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20"/>
          <p:cNvGraphicFramePr>
            <a:graphicFrameLocks noChangeAspect="1"/>
          </p:cNvGraphicFramePr>
          <p:nvPr/>
        </p:nvGraphicFramePr>
        <p:xfrm>
          <a:off x="6804770" y="4345211"/>
          <a:ext cx="919163" cy="693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22" name="Equation" r:id="rId12" imgW="304560" imgH="228600" progId="Equation.3">
                  <p:embed/>
                </p:oleObj>
              </mc:Choice>
              <mc:Fallback>
                <p:oleObj name="Equation" r:id="rId12" imgW="304560" imgH="2286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4770" y="4345211"/>
                        <a:ext cx="919163" cy="693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ct 21"/>
          <p:cNvGraphicFramePr>
            <a:graphicFrameLocks noChangeAspect="1"/>
          </p:cNvGraphicFramePr>
          <p:nvPr/>
        </p:nvGraphicFramePr>
        <p:xfrm>
          <a:off x="1412032" y="2287811"/>
          <a:ext cx="919163" cy="693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23" name="Equation" r:id="rId14" imgW="304560" imgH="228600" progId="Equation.3">
                  <p:embed/>
                </p:oleObj>
              </mc:Choice>
              <mc:Fallback>
                <p:oleObj name="Equation" r:id="rId14" imgW="304560" imgH="22860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2032" y="2287811"/>
                        <a:ext cx="919163" cy="693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ct 22"/>
          <p:cNvGraphicFramePr>
            <a:graphicFrameLocks noChangeAspect="1"/>
          </p:cNvGraphicFramePr>
          <p:nvPr/>
        </p:nvGraphicFramePr>
        <p:xfrm>
          <a:off x="1412032" y="4345211"/>
          <a:ext cx="919163" cy="693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24" name="Equation" r:id="rId16" imgW="304560" imgH="228600" progId="Equation.3">
                  <p:embed/>
                </p:oleObj>
              </mc:Choice>
              <mc:Fallback>
                <p:oleObj name="Equation" r:id="rId16" imgW="304560" imgH="22860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2032" y="4345211"/>
                        <a:ext cx="919163" cy="693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Line 24"/>
          <p:cNvSpPr>
            <a:spLocks noChangeShapeType="1"/>
          </p:cNvSpPr>
          <p:nvPr/>
        </p:nvSpPr>
        <p:spPr bwMode="auto">
          <a:xfrm>
            <a:off x="4631482" y="1814736"/>
            <a:ext cx="228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pl-PL"/>
          </a:p>
        </p:txBody>
      </p:sp>
      <p:sp>
        <p:nvSpPr>
          <p:cNvPr id="47" name="Text Box 25"/>
          <p:cNvSpPr txBox="1">
            <a:spLocks noChangeArrowheads="1"/>
          </p:cNvSpPr>
          <p:nvPr/>
        </p:nvSpPr>
        <p:spPr bwMode="auto">
          <a:xfrm>
            <a:off x="4993432" y="1586136"/>
            <a:ext cx="4016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b="1" i="1">
                <a:sym typeface="Symbol" pitchFamily="18" charset="2"/>
              </a:rPr>
              <a:t></a:t>
            </a:r>
            <a:endParaRPr lang="pl-PL" b="1" i="1"/>
          </a:p>
        </p:txBody>
      </p:sp>
      <p:sp>
        <p:nvSpPr>
          <p:cNvPr id="48" name="Freeform 26"/>
          <p:cNvSpPr>
            <a:spLocks/>
          </p:cNvSpPr>
          <p:nvPr/>
        </p:nvSpPr>
        <p:spPr bwMode="auto">
          <a:xfrm>
            <a:off x="4155232" y="3872136"/>
            <a:ext cx="990600" cy="612775"/>
          </a:xfrm>
          <a:custGeom>
            <a:avLst/>
            <a:gdLst>
              <a:gd name="T0" fmla="*/ 0 w 624"/>
              <a:gd name="T1" fmla="*/ 1 h 722"/>
              <a:gd name="T2" fmla="*/ 0 w 624"/>
              <a:gd name="T3" fmla="*/ 59 h 722"/>
              <a:gd name="T4" fmla="*/ 624 w 624"/>
              <a:gd name="T5" fmla="*/ 59 h 722"/>
              <a:gd name="T6" fmla="*/ 624 w 624"/>
              <a:gd name="T7" fmla="*/ 0 h 722"/>
              <a:gd name="T8" fmla="*/ 0 w 624"/>
              <a:gd name="T9" fmla="*/ 1 h 7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24"/>
              <a:gd name="T16" fmla="*/ 0 h 722"/>
              <a:gd name="T17" fmla="*/ 624 w 624"/>
              <a:gd name="T18" fmla="*/ 722 h 7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24" h="722">
                <a:moveTo>
                  <a:pt x="0" y="2"/>
                </a:moveTo>
                <a:lnTo>
                  <a:pt x="0" y="722"/>
                </a:lnTo>
                <a:lnTo>
                  <a:pt x="624" y="722"/>
                </a:lnTo>
                <a:lnTo>
                  <a:pt x="624" y="0"/>
                </a:lnTo>
                <a:lnTo>
                  <a:pt x="0" y="2"/>
                </a:lnTo>
                <a:close/>
              </a:path>
            </a:pathLst>
          </a:custGeom>
          <a:solidFill>
            <a:srgbClr val="99CC00">
              <a:alpha val="50195"/>
            </a:srgb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9" name="Freeform 27"/>
          <p:cNvSpPr>
            <a:spLocks/>
          </p:cNvSpPr>
          <p:nvPr/>
        </p:nvSpPr>
        <p:spPr bwMode="auto">
          <a:xfrm>
            <a:off x="4155232" y="3246661"/>
            <a:ext cx="990600" cy="625475"/>
          </a:xfrm>
          <a:custGeom>
            <a:avLst/>
            <a:gdLst>
              <a:gd name="T0" fmla="*/ 624 w 624"/>
              <a:gd name="T1" fmla="*/ 0 h 720"/>
              <a:gd name="T2" fmla="*/ 624 w 624"/>
              <a:gd name="T3" fmla="*/ 65 h 720"/>
              <a:gd name="T4" fmla="*/ 0 w 624"/>
              <a:gd name="T5" fmla="*/ 65 h 720"/>
              <a:gd name="T6" fmla="*/ 0 w 624"/>
              <a:gd name="T7" fmla="*/ 1 h 720"/>
              <a:gd name="T8" fmla="*/ 624 w 624"/>
              <a:gd name="T9" fmla="*/ 0 h 7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24"/>
              <a:gd name="T16" fmla="*/ 0 h 720"/>
              <a:gd name="T17" fmla="*/ 624 w 624"/>
              <a:gd name="T18" fmla="*/ 720 h 72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24" h="720">
                <a:moveTo>
                  <a:pt x="624" y="0"/>
                </a:moveTo>
                <a:lnTo>
                  <a:pt x="624" y="720"/>
                </a:lnTo>
                <a:lnTo>
                  <a:pt x="0" y="720"/>
                </a:lnTo>
                <a:lnTo>
                  <a:pt x="0" y="2"/>
                </a:lnTo>
                <a:lnTo>
                  <a:pt x="624" y="0"/>
                </a:lnTo>
                <a:close/>
              </a:path>
            </a:pathLst>
          </a:custGeom>
          <a:solidFill>
            <a:schemeClr val="accent1">
              <a:alpha val="50195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50" name="Freeform 29"/>
          <p:cNvSpPr>
            <a:spLocks/>
          </p:cNvSpPr>
          <p:nvPr/>
        </p:nvSpPr>
        <p:spPr bwMode="auto">
          <a:xfrm>
            <a:off x="3850432" y="3262536"/>
            <a:ext cx="1600200" cy="1219200"/>
          </a:xfrm>
          <a:custGeom>
            <a:avLst/>
            <a:gdLst>
              <a:gd name="T0" fmla="*/ 0 w 1008"/>
              <a:gd name="T1" fmla="*/ 768 h 768"/>
              <a:gd name="T2" fmla="*/ 192 w 1008"/>
              <a:gd name="T3" fmla="*/ 768 h 768"/>
              <a:gd name="T4" fmla="*/ 192 w 1008"/>
              <a:gd name="T5" fmla="*/ 0 h 768"/>
              <a:gd name="T6" fmla="*/ 816 w 1008"/>
              <a:gd name="T7" fmla="*/ 0 h 768"/>
              <a:gd name="T8" fmla="*/ 816 w 1008"/>
              <a:gd name="T9" fmla="*/ 768 h 768"/>
              <a:gd name="T10" fmla="*/ 1008 w 1008"/>
              <a:gd name="T11" fmla="*/ 768 h 76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008"/>
              <a:gd name="T19" fmla="*/ 0 h 768"/>
              <a:gd name="T20" fmla="*/ 1008 w 1008"/>
              <a:gd name="T21" fmla="*/ 768 h 76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008" h="768">
                <a:moveTo>
                  <a:pt x="0" y="768"/>
                </a:moveTo>
                <a:lnTo>
                  <a:pt x="192" y="768"/>
                </a:lnTo>
                <a:lnTo>
                  <a:pt x="192" y="0"/>
                </a:lnTo>
                <a:lnTo>
                  <a:pt x="816" y="0"/>
                </a:lnTo>
                <a:lnTo>
                  <a:pt x="816" y="768"/>
                </a:lnTo>
                <a:lnTo>
                  <a:pt x="1008" y="768"/>
                </a:lnTo>
              </a:path>
            </a:pathLst>
          </a:custGeom>
          <a:noFill/>
          <a:ln w="38100">
            <a:solidFill>
              <a:srgbClr val="0070C0"/>
            </a:solidFill>
            <a:round/>
            <a:headEnd/>
            <a:tailEnd/>
          </a:ln>
        </p:spPr>
        <p:txBody>
          <a:bodyPr wrap="none"/>
          <a:lstStyle/>
          <a:p>
            <a:endParaRPr lang="pl-PL"/>
          </a:p>
        </p:txBody>
      </p:sp>
      <p:sp>
        <p:nvSpPr>
          <p:cNvPr id="51" name="Text Box 30"/>
          <p:cNvSpPr txBox="1">
            <a:spLocks noChangeArrowheads="1"/>
          </p:cNvSpPr>
          <p:nvPr/>
        </p:nvSpPr>
        <p:spPr bwMode="auto">
          <a:xfrm>
            <a:off x="5298232" y="3110136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b="1">
                <a:sym typeface="Symbol" pitchFamily="18" charset="2"/>
              </a:rPr>
              <a:t>2</a:t>
            </a:r>
            <a:r>
              <a:rPr lang="pl-PL" b="1" i="1">
                <a:sym typeface="Symbol" pitchFamily="18" charset="2"/>
              </a:rPr>
              <a:t></a:t>
            </a:r>
            <a:endParaRPr lang="pl-PL" b="1" i="1"/>
          </a:p>
        </p:txBody>
      </p:sp>
      <p:cxnSp>
        <p:nvCxnSpPr>
          <p:cNvPr id="52" name="Łącznik prosty ze strzałką 51"/>
          <p:cNvCxnSpPr/>
          <p:nvPr/>
        </p:nvCxnSpPr>
        <p:spPr bwMode="auto">
          <a:xfrm>
            <a:off x="6301830" y="1974379"/>
            <a:ext cx="1008112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</p:spPr>
      </p:cxnSp>
      <p:graphicFrame>
        <p:nvGraphicFramePr>
          <p:cNvPr id="53" name="Obiekt 52"/>
          <p:cNvGraphicFramePr>
            <a:graphicFrameLocks noChangeAspect="1"/>
          </p:cNvGraphicFramePr>
          <p:nvPr/>
        </p:nvGraphicFramePr>
        <p:xfrm>
          <a:off x="7124328" y="1386880"/>
          <a:ext cx="448940" cy="4489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25" name="Równanie" r:id="rId17" imgW="177480" imgH="177480" progId="Equation.3">
                  <p:embed/>
                </p:oleObj>
              </mc:Choice>
              <mc:Fallback>
                <p:oleObj name="Równanie" r:id="rId17" imgW="177480" imgH="177480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24328" y="1386880"/>
                        <a:ext cx="448940" cy="4489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ct 28"/>
          <p:cNvGraphicFramePr>
            <a:graphicFrameLocks noChangeAspect="1"/>
          </p:cNvGraphicFramePr>
          <p:nvPr/>
        </p:nvGraphicFramePr>
        <p:xfrm>
          <a:off x="5143403" y="4010844"/>
          <a:ext cx="679846" cy="4608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26" name="Równanie" r:id="rId19" imgW="317160" imgH="215640" progId="Equation.3">
                  <p:embed/>
                </p:oleObj>
              </mc:Choice>
              <mc:Fallback>
                <p:oleObj name="Równanie" r:id="rId19" imgW="317160" imgH="215640" progId="Equation.3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3403" y="4010844"/>
                        <a:ext cx="679846" cy="46084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  <p:sp>
        <p:nvSpPr>
          <p:cNvPr id="60" name="Prostokąt 59"/>
          <p:cNvSpPr/>
          <p:nvPr/>
        </p:nvSpPr>
        <p:spPr>
          <a:xfrm>
            <a:off x="99345" y="5272450"/>
            <a:ext cx="9044655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pl-PL" sz="2000" b="1" dirty="0" err="1" smtClean="0">
                <a:solidFill>
                  <a:srgbClr val="002060"/>
                </a:solidFill>
              </a:rPr>
              <a:t>Lowpass</a:t>
            </a:r>
            <a:r>
              <a:rPr lang="pl-PL" sz="2000" b="1" dirty="0" smtClean="0">
                <a:solidFill>
                  <a:srgbClr val="002060"/>
                </a:solidFill>
              </a:rPr>
              <a:t> </a:t>
            </a:r>
            <a:r>
              <a:rPr lang="pl-PL" sz="2000" b="1" dirty="0" err="1" smtClean="0">
                <a:solidFill>
                  <a:srgbClr val="002060"/>
                </a:solidFill>
              </a:rPr>
              <a:t>representation</a:t>
            </a:r>
            <a:r>
              <a:rPr lang="pl-PL" sz="2000" b="1" dirty="0" smtClean="0">
                <a:solidFill>
                  <a:srgbClr val="002060"/>
                </a:solidFill>
              </a:rPr>
              <a:t> </a:t>
            </a:r>
            <a:r>
              <a:rPr lang="pl-PL" sz="2000" b="1" dirty="0" err="1" smtClean="0">
                <a:solidFill>
                  <a:srgbClr val="002060"/>
                </a:solidFill>
              </a:rPr>
              <a:t>allows</a:t>
            </a:r>
            <a:r>
              <a:rPr lang="pl-PL" sz="2000" b="1" dirty="0" smtClean="0">
                <a:solidFill>
                  <a:srgbClr val="002060"/>
                </a:solidFill>
              </a:rPr>
              <a:t> for </a:t>
            </a:r>
            <a:r>
              <a:rPr lang="pl-PL" sz="2000" b="1" dirty="0" err="1" smtClean="0">
                <a:solidFill>
                  <a:srgbClr val="002060"/>
                </a:solidFill>
              </a:rPr>
              <a:t>analyzing</a:t>
            </a:r>
            <a:r>
              <a:rPr lang="pl-PL" sz="2000" b="1" dirty="0" smtClean="0">
                <a:solidFill>
                  <a:srgbClr val="002060"/>
                </a:solidFill>
              </a:rPr>
              <a:t> the </a:t>
            </a:r>
            <a:r>
              <a:rPr lang="pl-PL" sz="2000" b="1" dirty="0" err="1" smtClean="0">
                <a:solidFill>
                  <a:srgbClr val="002060"/>
                </a:solidFill>
              </a:rPr>
              <a:t>detection</a:t>
            </a:r>
            <a:r>
              <a:rPr lang="pl-PL" sz="2000" b="1" dirty="0" smtClean="0">
                <a:solidFill>
                  <a:srgbClr val="002060"/>
                </a:solidFill>
              </a:rPr>
              <a:t> proces in the </a:t>
            </a:r>
            <a:r>
              <a:rPr lang="pl-PL" sz="2000" b="1" dirty="0" err="1" smtClean="0">
                <a:solidFill>
                  <a:srgbClr val="002060"/>
                </a:solidFill>
              </a:rPr>
              <a:t>lowpass</a:t>
            </a:r>
            <a:r>
              <a:rPr lang="pl-PL" sz="2000" b="1" dirty="0" smtClean="0">
                <a:solidFill>
                  <a:srgbClr val="002060"/>
                </a:solidFill>
              </a:rPr>
              <a:t/>
            </a:r>
            <a:br>
              <a:rPr lang="pl-PL" sz="2000" b="1" dirty="0" smtClean="0">
                <a:solidFill>
                  <a:srgbClr val="002060"/>
                </a:solidFill>
              </a:rPr>
            </a:br>
            <a:r>
              <a:rPr lang="pl-PL" sz="2000" b="1" dirty="0" err="1" smtClean="0">
                <a:solidFill>
                  <a:srgbClr val="002060"/>
                </a:solidFill>
              </a:rPr>
              <a:t>bandwidth</a:t>
            </a:r>
            <a:r>
              <a:rPr lang="pl-PL" sz="2000" b="1" dirty="0" smtClean="0">
                <a:solidFill>
                  <a:srgbClr val="002060"/>
                </a:solidFill>
              </a:rPr>
              <a:t> (in the </a:t>
            </a:r>
            <a:r>
              <a:rPr lang="pl-PL" sz="2000" b="1" dirty="0" err="1" smtClean="0">
                <a:solidFill>
                  <a:srgbClr val="002060"/>
                </a:solidFill>
              </a:rPr>
              <a:t>modulating</a:t>
            </a:r>
            <a:r>
              <a:rPr lang="pl-PL" sz="2000" b="1" dirty="0" smtClean="0">
                <a:solidFill>
                  <a:srgbClr val="002060"/>
                </a:solidFill>
              </a:rPr>
              <a:t> </a:t>
            </a:r>
            <a:r>
              <a:rPr lang="pl-PL" sz="2000" b="1" dirty="0" err="1" smtClean="0">
                <a:solidFill>
                  <a:srgbClr val="002060"/>
                </a:solidFill>
              </a:rPr>
              <a:t>signal</a:t>
            </a:r>
            <a:r>
              <a:rPr lang="pl-PL" sz="2000" b="1" dirty="0" smtClean="0">
                <a:solidFill>
                  <a:srgbClr val="002060"/>
                </a:solidFill>
              </a:rPr>
              <a:t> </a:t>
            </a:r>
            <a:r>
              <a:rPr lang="pl-PL" sz="2000" b="1" dirty="0" err="1" smtClean="0">
                <a:solidFill>
                  <a:srgbClr val="002060"/>
                </a:solidFill>
              </a:rPr>
              <a:t>bandwidth</a:t>
            </a:r>
            <a:r>
              <a:rPr lang="pl-PL" sz="2000" b="1" dirty="0" smtClean="0">
                <a:solidFill>
                  <a:srgbClr val="002060"/>
                </a:solidFill>
              </a:rPr>
              <a:t>).</a:t>
            </a:r>
            <a:endParaRPr lang="pl-PL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-276224"/>
            <a:ext cx="8153400" cy="1143000"/>
          </a:xfrm>
        </p:spPr>
        <p:txBody>
          <a:bodyPr/>
          <a:lstStyle/>
          <a:p>
            <a:r>
              <a:rPr lang="pl-PL" b="1" dirty="0" smtClean="0"/>
              <a:t>AM </a:t>
            </a:r>
            <a:r>
              <a:rPr lang="pl-PL" b="1" dirty="0" err="1" smtClean="0"/>
              <a:t>system</a:t>
            </a:r>
            <a:r>
              <a:rPr lang="pl-PL" b="1" dirty="0" smtClean="0"/>
              <a:t> – </a:t>
            </a:r>
            <a:r>
              <a:rPr lang="pl-PL" b="1" dirty="0" err="1" smtClean="0"/>
              <a:t>envelope</a:t>
            </a:r>
            <a:r>
              <a:rPr lang="pl-PL" b="1" dirty="0" smtClean="0"/>
              <a:t> </a:t>
            </a:r>
            <a:r>
              <a:rPr lang="pl-PL" b="1" dirty="0" err="1" smtClean="0"/>
              <a:t>detection</a:t>
            </a:r>
            <a:endParaRPr lang="pl-PL" b="1" dirty="0" smtClean="0"/>
          </a:p>
        </p:txBody>
      </p:sp>
      <p:sp>
        <p:nvSpPr>
          <p:cNvPr id="11286" name="Rectangle 3"/>
          <p:cNvSpPr>
            <a:spLocks noChangeArrowheads="1"/>
          </p:cNvSpPr>
          <p:nvPr/>
        </p:nvSpPr>
        <p:spPr bwMode="auto">
          <a:xfrm>
            <a:off x="860425" y="344347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1287" name="Rectangle 4"/>
          <p:cNvSpPr>
            <a:spLocks noChangeArrowheads="1"/>
          </p:cNvSpPr>
          <p:nvPr/>
        </p:nvSpPr>
        <p:spPr bwMode="auto">
          <a:xfrm>
            <a:off x="427037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1288" name="Rectangle 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1289" name="Rectangle 6"/>
          <p:cNvSpPr>
            <a:spLocks noChangeArrowheads="1"/>
          </p:cNvSpPr>
          <p:nvPr/>
        </p:nvSpPr>
        <p:spPr bwMode="auto">
          <a:xfrm>
            <a:off x="76879" y="23583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1290" name="Rectangle 7"/>
          <p:cNvSpPr>
            <a:spLocks noChangeArrowheads="1"/>
          </p:cNvSpPr>
          <p:nvPr/>
        </p:nvSpPr>
        <p:spPr bwMode="auto">
          <a:xfrm>
            <a:off x="0" y="30337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graphicFrame>
        <p:nvGraphicFramePr>
          <p:cNvPr id="11268" name="Objec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0743349"/>
              </p:ext>
            </p:extLst>
          </p:nvPr>
        </p:nvGraphicFramePr>
        <p:xfrm>
          <a:off x="8136891" y="2144328"/>
          <a:ext cx="933450" cy="446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524" name="Równanie" r:id="rId3" imgW="469800" imgH="215640" progId="Equation.3">
                  <p:embed/>
                </p:oleObj>
              </mc:Choice>
              <mc:Fallback>
                <p:oleObj name="Równanie" r:id="rId3" imgW="469800" imgH="215640" progId="Equation.3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36891" y="2144328"/>
                        <a:ext cx="933450" cy="446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72"/>
          <p:cNvGrpSpPr>
            <a:grpSpLocks/>
          </p:cNvGrpSpPr>
          <p:nvPr/>
        </p:nvGrpSpPr>
        <p:grpSpPr bwMode="auto">
          <a:xfrm>
            <a:off x="860426" y="634020"/>
            <a:ext cx="8124825" cy="2408238"/>
            <a:chOff x="568" y="480"/>
            <a:chExt cx="5118" cy="1517"/>
          </a:xfrm>
        </p:grpSpPr>
        <p:graphicFrame>
          <p:nvGraphicFramePr>
            <p:cNvPr id="11271" name="Object 66"/>
            <p:cNvGraphicFramePr>
              <a:graphicFrameLocks noChangeAspect="1"/>
            </p:cNvGraphicFramePr>
            <p:nvPr/>
          </p:nvGraphicFramePr>
          <p:xfrm>
            <a:off x="1968" y="1200"/>
            <a:ext cx="208" cy="1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525" name="Równanie" r:id="rId5" imgW="266400" imgH="215640" progId="Equation.3">
                    <p:embed/>
                  </p:oleObj>
                </mc:Choice>
                <mc:Fallback>
                  <p:oleObj name="Równanie" r:id="rId5" imgW="266400" imgH="215640" progId="Equation.3">
                    <p:embed/>
                    <p:pic>
                      <p:nvPicPr>
                        <p:cNvPr id="0" name="Object 6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68" y="1200"/>
                          <a:ext cx="208" cy="16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1293" name="Picture 37" descr="schemat_am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12" y="657"/>
              <a:ext cx="5074" cy="7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11272" name="Object 3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95228810"/>
                </p:ext>
              </p:extLst>
            </p:nvPr>
          </p:nvGraphicFramePr>
          <p:xfrm>
            <a:off x="4804" y="1788"/>
            <a:ext cx="718" cy="2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526" name="Equation" r:id="rId8" imgW="787320" imgH="228600" progId="Equation.3">
                    <p:embed/>
                  </p:oleObj>
                </mc:Choice>
                <mc:Fallback>
                  <p:oleObj name="Equation" r:id="rId8" imgW="787320" imgH="228600" progId="Equation.3">
                    <p:embed/>
                    <p:pic>
                      <p:nvPicPr>
                        <p:cNvPr id="0" name="Object 3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04" y="1788"/>
                          <a:ext cx="718" cy="209"/>
                        </a:xfrm>
                        <a:prstGeom prst="rect">
                          <a:avLst/>
                        </a:prstGeom>
                        <a:solidFill>
                          <a:srgbClr val="FF9999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73" name="Object 39"/>
            <p:cNvGraphicFramePr>
              <a:graphicFrameLocks noChangeAspect="1"/>
            </p:cNvGraphicFramePr>
            <p:nvPr/>
          </p:nvGraphicFramePr>
          <p:xfrm>
            <a:off x="2416" y="1387"/>
            <a:ext cx="531" cy="3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527" name="Równanie" r:id="rId10" imgW="583920" imgH="431640" progId="Equation.3">
                    <p:embed/>
                  </p:oleObj>
                </mc:Choice>
                <mc:Fallback>
                  <p:oleObj name="Równanie" r:id="rId10" imgW="583920" imgH="431640" progId="Equation.3">
                    <p:embed/>
                    <p:pic>
                      <p:nvPicPr>
                        <p:cNvPr id="0" name="Object 3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16" y="1387"/>
                          <a:ext cx="531" cy="394"/>
                        </a:xfrm>
                        <a:prstGeom prst="rect">
                          <a:avLst/>
                        </a:prstGeom>
                        <a:solidFill>
                          <a:srgbClr val="CCFFCC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1294" name="Picture 40" descr="filtr_1omega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4207" y="1290"/>
              <a:ext cx="605" cy="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11274" name="Object 4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40935587"/>
                </p:ext>
              </p:extLst>
            </p:nvPr>
          </p:nvGraphicFramePr>
          <p:xfrm>
            <a:off x="4363" y="1698"/>
            <a:ext cx="226" cy="18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528" name="Równanie" r:id="rId13" imgW="215640" imgH="215640" progId="Equation.3">
                    <p:embed/>
                  </p:oleObj>
                </mc:Choice>
                <mc:Fallback>
                  <p:oleObj name="Równanie" r:id="rId13" imgW="215640" imgH="215640" progId="Equation.3">
                    <p:embed/>
                    <p:pic>
                      <p:nvPicPr>
                        <p:cNvPr id="0" name="Object 4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63" y="1698"/>
                          <a:ext cx="226" cy="18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75" name="Object 43"/>
            <p:cNvGraphicFramePr>
              <a:graphicFrameLocks noChangeAspect="1"/>
            </p:cNvGraphicFramePr>
            <p:nvPr/>
          </p:nvGraphicFramePr>
          <p:xfrm>
            <a:off x="568" y="947"/>
            <a:ext cx="455" cy="2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529" name="Equation" r:id="rId15" imgW="444240" imgH="215640" progId="Equation.3">
                    <p:embed/>
                  </p:oleObj>
                </mc:Choice>
                <mc:Fallback>
                  <p:oleObj name="Equation" r:id="rId15" imgW="444240" imgH="215640" progId="Equation.3">
                    <p:embed/>
                    <p:pic>
                      <p:nvPicPr>
                        <p:cNvPr id="0" name="Object 4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8" y="947"/>
                          <a:ext cx="455" cy="2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76" name="Object 44"/>
            <p:cNvGraphicFramePr>
              <a:graphicFrameLocks noChangeAspect="1"/>
            </p:cNvGraphicFramePr>
            <p:nvPr/>
          </p:nvGraphicFramePr>
          <p:xfrm>
            <a:off x="1928" y="974"/>
            <a:ext cx="401" cy="1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530" name="Równanie" r:id="rId17" imgW="444240" imgH="215640" progId="Equation.3">
                    <p:embed/>
                  </p:oleObj>
                </mc:Choice>
                <mc:Fallback>
                  <p:oleObj name="Równanie" r:id="rId17" imgW="444240" imgH="215640" progId="Equation.3">
                    <p:embed/>
                    <p:pic>
                      <p:nvPicPr>
                        <p:cNvPr id="0" name="Object 4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28" y="974"/>
                          <a:ext cx="401" cy="18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77" name="Object 45"/>
            <p:cNvGraphicFramePr>
              <a:graphicFrameLocks noChangeAspect="1"/>
            </p:cNvGraphicFramePr>
            <p:nvPr/>
          </p:nvGraphicFramePr>
          <p:xfrm>
            <a:off x="636" y="1144"/>
            <a:ext cx="208" cy="1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531" name="Równanie" r:id="rId19" imgW="266400" imgH="215640" progId="Equation.3">
                    <p:embed/>
                  </p:oleObj>
                </mc:Choice>
                <mc:Fallback>
                  <p:oleObj name="Równanie" r:id="rId19" imgW="266400" imgH="215640" progId="Equation.3">
                    <p:embed/>
                    <p:pic>
                      <p:nvPicPr>
                        <p:cNvPr id="0" name="Object 4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6" y="1144"/>
                          <a:ext cx="208" cy="16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78" name="Object 47"/>
            <p:cNvGraphicFramePr>
              <a:graphicFrameLocks noChangeAspect="1"/>
            </p:cNvGraphicFramePr>
            <p:nvPr/>
          </p:nvGraphicFramePr>
          <p:xfrm>
            <a:off x="1959" y="640"/>
            <a:ext cx="227" cy="2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532" name="Równanie" r:id="rId20" imgW="126720" imgH="164880" progId="Equation.3">
                    <p:embed/>
                  </p:oleObj>
                </mc:Choice>
                <mc:Fallback>
                  <p:oleObj name="Równanie" r:id="rId20" imgW="126720" imgH="164880" progId="Equation.3">
                    <p:embed/>
                    <p:pic>
                      <p:nvPicPr>
                        <p:cNvPr id="0" name="Object 4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59" y="640"/>
                          <a:ext cx="227" cy="20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79" name="Object 48"/>
            <p:cNvGraphicFramePr>
              <a:graphicFrameLocks noChangeAspect="1"/>
            </p:cNvGraphicFramePr>
            <p:nvPr/>
          </p:nvGraphicFramePr>
          <p:xfrm>
            <a:off x="584" y="657"/>
            <a:ext cx="227" cy="2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533" name="Równanie" r:id="rId22" imgW="126720" imgH="164880" progId="Equation.3">
                    <p:embed/>
                  </p:oleObj>
                </mc:Choice>
                <mc:Fallback>
                  <p:oleObj name="Równanie" r:id="rId22" imgW="126720" imgH="164880" progId="Equation.3">
                    <p:embed/>
                    <p:pic>
                      <p:nvPicPr>
                        <p:cNvPr id="0" name="Object 4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4" y="657"/>
                          <a:ext cx="227" cy="20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80" name="Object 49"/>
            <p:cNvGraphicFramePr>
              <a:graphicFrameLocks noChangeAspect="1"/>
            </p:cNvGraphicFramePr>
            <p:nvPr/>
          </p:nvGraphicFramePr>
          <p:xfrm>
            <a:off x="2016" y="480"/>
            <a:ext cx="284" cy="1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534" name="Równanie" r:id="rId23" imgW="279360" imgH="203040" progId="Equation.3">
                    <p:embed/>
                  </p:oleObj>
                </mc:Choice>
                <mc:Fallback>
                  <p:oleObj name="Równanie" r:id="rId23" imgW="279360" imgH="203040" progId="Equation.3">
                    <p:embed/>
                    <p:pic>
                      <p:nvPicPr>
                        <p:cNvPr id="0" name="Object 4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16" y="480"/>
                          <a:ext cx="284" cy="19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81" name="Object 50"/>
            <p:cNvGraphicFramePr>
              <a:graphicFrameLocks noChangeAspect="1"/>
            </p:cNvGraphicFramePr>
            <p:nvPr/>
          </p:nvGraphicFramePr>
          <p:xfrm>
            <a:off x="2144" y="602"/>
            <a:ext cx="226" cy="2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535" name="Równanie" r:id="rId25" imgW="203040" imgH="215640" progId="Equation.3">
                    <p:embed/>
                  </p:oleObj>
                </mc:Choice>
                <mc:Fallback>
                  <p:oleObj name="Równanie" r:id="rId25" imgW="203040" imgH="215640" progId="Equation.3">
                    <p:embed/>
                    <p:pic>
                      <p:nvPicPr>
                        <p:cNvPr id="0" name="Object 5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44" y="602"/>
                          <a:ext cx="226" cy="22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295" name="Line 51"/>
            <p:cNvSpPr>
              <a:spLocks noChangeShapeType="1"/>
            </p:cNvSpPr>
            <p:nvPr/>
          </p:nvSpPr>
          <p:spPr bwMode="auto">
            <a:xfrm>
              <a:off x="2455" y="1054"/>
              <a:ext cx="1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96" name="Line 52"/>
            <p:cNvSpPr>
              <a:spLocks noChangeShapeType="1"/>
            </p:cNvSpPr>
            <p:nvPr/>
          </p:nvSpPr>
          <p:spPr bwMode="auto">
            <a:xfrm>
              <a:off x="2455" y="1054"/>
              <a:ext cx="0" cy="4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97" name="Line 53"/>
            <p:cNvSpPr>
              <a:spLocks noChangeShapeType="1"/>
            </p:cNvSpPr>
            <p:nvPr/>
          </p:nvSpPr>
          <p:spPr bwMode="auto">
            <a:xfrm>
              <a:off x="5043" y="1057"/>
              <a:ext cx="28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98" name="Line 54"/>
            <p:cNvSpPr>
              <a:spLocks noChangeShapeType="1"/>
            </p:cNvSpPr>
            <p:nvPr/>
          </p:nvSpPr>
          <p:spPr bwMode="auto">
            <a:xfrm flipH="1">
              <a:off x="5042" y="1057"/>
              <a:ext cx="1" cy="7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pic>
          <p:nvPicPr>
            <p:cNvPr id="11299" name="Picture 57" descr="filtr_2omega"/>
            <p:cNvPicPr>
              <a:picLocks noChangeAspect="1" noChangeArrowheads="1"/>
            </p:cNvPicPr>
            <p:nvPr/>
          </p:nvPicPr>
          <p:blipFill>
            <a:blip r:embed="rId27" cstate="print"/>
            <a:srcRect/>
            <a:stretch>
              <a:fillRect/>
            </a:stretch>
          </p:blipFill>
          <p:spPr bwMode="auto">
            <a:xfrm>
              <a:off x="1236" y="1259"/>
              <a:ext cx="605" cy="4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11282" name="Object 58"/>
            <p:cNvGraphicFramePr>
              <a:graphicFrameLocks noChangeAspect="1"/>
            </p:cNvGraphicFramePr>
            <p:nvPr/>
          </p:nvGraphicFramePr>
          <p:xfrm>
            <a:off x="613" y="1547"/>
            <a:ext cx="624" cy="1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536" name="Równanie" r:id="rId28" imgW="723600" imgH="215640" progId="Equation.3">
                    <p:embed/>
                  </p:oleObj>
                </mc:Choice>
                <mc:Fallback>
                  <p:oleObj name="Równanie" r:id="rId28" imgW="723600" imgH="215640" progId="Equation.3">
                    <p:embed/>
                    <p:pic>
                      <p:nvPicPr>
                        <p:cNvPr id="0" name="Object 5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3" y="1547"/>
                          <a:ext cx="624" cy="186"/>
                        </a:xfrm>
                        <a:prstGeom prst="rect">
                          <a:avLst/>
                        </a:prstGeom>
                        <a:solidFill>
                          <a:srgbClr val="FFCC66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83" name="Object 59"/>
            <p:cNvGraphicFramePr>
              <a:graphicFrameLocks noChangeAspect="1"/>
            </p:cNvGraphicFramePr>
            <p:nvPr/>
          </p:nvGraphicFramePr>
          <p:xfrm>
            <a:off x="1434" y="1692"/>
            <a:ext cx="199" cy="1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537" name="Równanie" r:id="rId30" imgW="190440" imgH="228600" progId="Equation.3">
                    <p:embed/>
                  </p:oleObj>
                </mc:Choice>
                <mc:Fallback>
                  <p:oleObj name="Równanie" r:id="rId30" imgW="190440" imgH="228600" progId="Equation.3">
                    <p:embed/>
                    <p:pic>
                      <p:nvPicPr>
                        <p:cNvPr id="0" name="Object 5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34" y="1692"/>
                          <a:ext cx="199" cy="18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84" name="Object 60"/>
            <p:cNvGraphicFramePr>
              <a:graphicFrameLocks noChangeAspect="1"/>
            </p:cNvGraphicFramePr>
            <p:nvPr/>
          </p:nvGraphicFramePr>
          <p:xfrm>
            <a:off x="3560" y="1423"/>
            <a:ext cx="343" cy="26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538" name="Equation" r:id="rId32" imgW="266400" imgH="203040" progId="Equation.3">
                    <p:embed/>
                  </p:oleObj>
                </mc:Choice>
                <mc:Fallback>
                  <p:oleObj name="Equation" r:id="rId32" imgW="266400" imgH="203040" progId="Equation.3">
                    <p:embed/>
                    <p:pic>
                      <p:nvPicPr>
                        <p:cNvPr id="0" name="Object 6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60" y="1423"/>
                          <a:ext cx="343" cy="26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300" name="Text Box 69"/>
            <p:cNvSpPr txBox="1">
              <a:spLocks noChangeArrowheads="1"/>
            </p:cNvSpPr>
            <p:nvPr/>
          </p:nvSpPr>
          <p:spPr bwMode="auto">
            <a:xfrm>
              <a:off x="1275" y="837"/>
              <a:ext cx="598" cy="36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3200" b="0" dirty="0" smtClean="0">
                  <a:latin typeface="Verdana" pitchFamily="34" charset="0"/>
                </a:rPr>
                <a:t>BPF</a:t>
              </a:r>
              <a:endParaRPr lang="pl-PL" sz="3200" b="0" dirty="0">
                <a:latin typeface="Verdana" pitchFamily="34" charset="0"/>
              </a:endParaRPr>
            </a:p>
          </p:txBody>
        </p:sp>
        <p:sp>
          <p:nvSpPr>
            <p:cNvPr id="11301" name="Text Box 70"/>
            <p:cNvSpPr txBox="1">
              <a:spLocks noChangeArrowheads="1"/>
            </p:cNvSpPr>
            <p:nvPr/>
          </p:nvSpPr>
          <p:spPr bwMode="auto">
            <a:xfrm>
              <a:off x="4241" y="845"/>
              <a:ext cx="617" cy="36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0" dirty="0" err="1" smtClean="0">
                  <a:latin typeface="Verdana" pitchFamily="34" charset="0"/>
                </a:rPr>
                <a:t>LPF+</a:t>
              </a:r>
              <a:r>
                <a:rPr lang="pl-PL" sz="1400" b="0" dirty="0" err="1" smtClean="0">
                  <a:latin typeface="Verdana" pitchFamily="34" charset="0"/>
                </a:rPr>
                <a:t>dc</a:t>
              </a:r>
              <a:r>
                <a:rPr lang="pl-PL" sz="1400" dirty="0" smtClean="0">
                  <a:latin typeface="Verdana" pitchFamily="34" charset="0"/>
                </a:rPr>
                <a:t/>
              </a:r>
              <a:br>
                <a:rPr lang="pl-PL" sz="1400" dirty="0" smtClean="0">
                  <a:latin typeface="Verdana" pitchFamily="34" charset="0"/>
                </a:rPr>
              </a:br>
              <a:r>
                <a:rPr lang="pl-PL" sz="1400" dirty="0" smtClean="0">
                  <a:latin typeface="Verdana" pitchFamily="34" charset="0"/>
                </a:rPr>
                <a:t>out</a:t>
              </a:r>
              <a:endParaRPr lang="pl-PL" sz="3200" b="0" dirty="0">
                <a:latin typeface="Verdana" pitchFamily="34" charset="0"/>
              </a:endParaRPr>
            </a:p>
          </p:txBody>
        </p:sp>
      </p:grpSp>
      <p:sp>
        <p:nvSpPr>
          <p:cNvPr id="38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22E68-7E81-475D-A746-9B665A138048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  <p:graphicFrame>
        <p:nvGraphicFramePr>
          <p:cNvPr id="39" name="Object 6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3757860"/>
              </p:ext>
            </p:extLst>
          </p:nvPr>
        </p:nvGraphicFramePr>
        <p:xfrm>
          <a:off x="247989" y="4491038"/>
          <a:ext cx="7165975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539" name="Equation" r:id="rId34" imgW="3797280" imgH="241200" progId="Equation.3">
                  <p:embed/>
                </p:oleObj>
              </mc:Choice>
              <mc:Fallback>
                <p:oleObj name="Equation" r:id="rId34" imgW="37972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989" y="4491038"/>
                        <a:ext cx="7165975" cy="47942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6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7114562"/>
              </p:ext>
            </p:extLst>
          </p:nvPr>
        </p:nvGraphicFramePr>
        <p:xfrm>
          <a:off x="247989" y="5950402"/>
          <a:ext cx="4291012" cy="63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540" name="Equation" r:id="rId36" imgW="2273040" imgH="317160" progId="Equation.3">
                  <p:embed/>
                </p:oleObj>
              </mc:Choice>
              <mc:Fallback>
                <p:oleObj name="Equation" r:id="rId36" imgW="2273040" imgH="317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989" y="5950402"/>
                        <a:ext cx="4291012" cy="63182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6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0311649"/>
              </p:ext>
            </p:extLst>
          </p:nvPr>
        </p:nvGraphicFramePr>
        <p:xfrm>
          <a:off x="247989" y="5155506"/>
          <a:ext cx="7092950" cy="60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541" name="Equation" r:id="rId38" imgW="3759120" imgH="304560" progId="Equation.3">
                  <p:embed/>
                </p:oleObj>
              </mc:Choice>
              <mc:Fallback>
                <p:oleObj name="Equation" r:id="rId38" imgW="3759120" imgH="304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989" y="5155506"/>
                        <a:ext cx="7092950" cy="60642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9701480"/>
              </p:ext>
            </p:extLst>
          </p:nvPr>
        </p:nvGraphicFramePr>
        <p:xfrm>
          <a:off x="247989" y="3443998"/>
          <a:ext cx="5441950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542" name="Equation" r:id="rId40" imgW="2882880" imgH="482400" progId="Equation.3">
                  <p:embed/>
                </p:oleObj>
              </mc:Choice>
              <mc:Fallback>
                <p:oleObj name="Equation" r:id="rId40" imgW="2882880" imgH="4824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989" y="3443998"/>
                        <a:ext cx="5441950" cy="95885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0" name="Object 5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9006603"/>
              </p:ext>
            </p:extLst>
          </p:nvPr>
        </p:nvGraphicFramePr>
        <p:xfrm>
          <a:off x="8750300" y="1008261"/>
          <a:ext cx="366712" cy="32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543" name="Równanie" r:id="rId42" imgW="228600" imgH="228600" progId="Equation.3">
                  <p:embed/>
                </p:oleObj>
              </mc:Choice>
              <mc:Fallback>
                <p:oleObj name="Równanie" r:id="rId42" imgW="228600" imgH="228600" progId="Equation.3">
                  <p:embed/>
                  <p:pic>
                    <p:nvPicPr>
                      <p:cNvPr id="0" name="Object 56"/>
                      <p:cNvPicPr>
                        <a:picLocks noChangeArrowheads="1"/>
                      </p:cNvPicPr>
                      <p:nvPr/>
                    </p:nvPicPr>
                    <p:blipFill>
                      <a:blip r:embed="rId4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50300" y="1008261"/>
                        <a:ext cx="366712" cy="320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9" name="Object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9186401"/>
              </p:ext>
            </p:extLst>
          </p:nvPr>
        </p:nvGraphicFramePr>
        <p:xfrm>
          <a:off x="8739982" y="1828229"/>
          <a:ext cx="311150" cy="322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544" name="Równanie" r:id="rId44" imgW="190440" imgH="228600" progId="Equation.3">
                  <p:embed/>
                </p:oleObj>
              </mc:Choice>
              <mc:Fallback>
                <p:oleObj name="Równanie" r:id="rId44" imgW="190440" imgH="228600" progId="Equation.3">
                  <p:embed/>
                  <p:pic>
                    <p:nvPicPr>
                      <p:cNvPr id="0" name="Object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39982" y="1828229"/>
                        <a:ext cx="311150" cy="322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4" name="Obraz 43"/>
          <p:cNvPicPr>
            <a:picLocks noChangeAspect="1"/>
          </p:cNvPicPr>
          <p:nvPr/>
        </p:nvPicPr>
        <p:blipFill rotWithShape="1">
          <a:blip r:embed="rId46"/>
          <a:srcRect l="54725" t="37400" r="18500" b="38800"/>
          <a:stretch/>
        </p:blipFill>
        <p:spPr>
          <a:xfrm>
            <a:off x="6691314" y="3276079"/>
            <a:ext cx="2088232" cy="104411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5" name="Rectangle 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2306" name="Rectangle 4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2307" name="Rectangle 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2308" name="Rectangle 6"/>
          <p:cNvSpPr>
            <a:spLocks noChangeArrowheads="1"/>
          </p:cNvSpPr>
          <p:nvPr/>
        </p:nvSpPr>
        <p:spPr bwMode="auto">
          <a:xfrm>
            <a:off x="0" y="3048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2309" name="Rectangle 7"/>
          <p:cNvSpPr>
            <a:spLocks noChangeArrowheads="1"/>
          </p:cNvSpPr>
          <p:nvPr/>
        </p:nvSpPr>
        <p:spPr bwMode="auto">
          <a:xfrm>
            <a:off x="0" y="30337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2310" name="Rectangle 8"/>
          <p:cNvSpPr>
            <a:spLocks noChangeArrowheads="1"/>
          </p:cNvSpPr>
          <p:nvPr/>
        </p:nvSpPr>
        <p:spPr bwMode="auto">
          <a:xfrm>
            <a:off x="0" y="2852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2311" name="Rectangle 143"/>
          <p:cNvSpPr>
            <a:spLocks noChangeArrowheads="1"/>
          </p:cNvSpPr>
          <p:nvPr/>
        </p:nvSpPr>
        <p:spPr bwMode="auto">
          <a:xfrm>
            <a:off x="1143000" y="5410200"/>
            <a:ext cx="722986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pl-PL" dirty="0" err="1"/>
              <a:t>During</a:t>
            </a:r>
            <a:r>
              <a:rPr lang="pl-PL" dirty="0"/>
              <a:t> the </a:t>
            </a:r>
            <a:r>
              <a:rPr lang="pl-PL" dirty="0" err="1"/>
              <a:t>envelope</a:t>
            </a:r>
            <a:r>
              <a:rPr lang="pl-PL" dirty="0"/>
              <a:t> </a:t>
            </a:r>
            <a:r>
              <a:rPr lang="pl-PL" dirty="0" err="1"/>
              <a:t>detection</a:t>
            </a:r>
            <a:r>
              <a:rPr lang="pl-PL" dirty="0"/>
              <a:t> of the AM </a:t>
            </a:r>
            <a:r>
              <a:rPr lang="pl-PL" dirty="0" err="1"/>
              <a:t>signal</a:t>
            </a:r>
            <a:r>
              <a:rPr lang="pl-PL" dirty="0"/>
              <a:t/>
            </a:r>
            <a:br>
              <a:rPr lang="pl-PL" dirty="0"/>
            </a:br>
            <a:r>
              <a:rPr lang="pl-PL" dirty="0"/>
              <a:t>the </a:t>
            </a:r>
            <a:r>
              <a:rPr lang="pl-PL" dirty="0" err="1"/>
              <a:t>information</a:t>
            </a:r>
            <a:r>
              <a:rPr lang="pl-PL" dirty="0"/>
              <a:t> </a:t>
            </a:r>
            <a:r>
              <a:rPr lang="pl-PL" dirty="0" err="1"/>
              <a:t>signal</a:t>
            </a:r>
            <a:r>
              <a:rPr lang="pl-PL" dirty="0"/>
              <a:t> and </a:t>
            </a:r>
            <a:r>
              <a:rPr lang="pl-PL" dirty="0" err="1"/>
              <a:t>lowpass</a:t>
            </a:r>
            <a:r>
              <a:rPr lang="pl-PL" dirty="0"/>
              <a:t> </a:t>
            </a:r>
            <a:r>
              <a:rPr lang="pl-PL" dirty="0" err="1"/>
              <a:t>noise</a:t>
            </a:r>
            <a:r>
              <a:rPr lang="pl-PL" dirty="0"/>
              <a:t> </a:t>
            </a:r>
            <a:r>
              <a:rPr lang="pl-PL" dirty="0" err="1"/>
              <a:t>components</a:t>
            </a:r>
            <a:r>
              <a:rPr lang="pl-PL" dirty="0"/>
              <a:t> </a:t>
            </a:r>
            <a:r>
              <a:rPr lang="pl-PL" dirty="0" err="1"/>
              <a:t>are</a:t>
            </a:r>
            <a:r>
              <a:rPr lang="pl-PL" dirty="0"/>
              <a:t/>
            </a:r>
            <a:br>
              <a:rPr lang="pl-PL" dirty="0"/>
            </a:br>
            <a:r>
              <a:rPr lang="pl-PL" dirty="0" err="1"/>
              <a:t>getting</a:t>
            </a:r>
            <a:r>
              <a:rPr lang="pl-PL" dirty="0"/>
              <a:t> </a:t>
            </a:r>
            <a:r>
              <a:rPr lang="pl-PL" dirty="0" err="1"/>
              <a:t>mixed</a:t>
            </a:r>
            <a:r>
              <a:rPr lang="pl-PL" dirty="0"/>
              <a:t> in a </a:t>
            </a:r>
            <a:r>
              <a:rPr lang="pl-PL" dirty="0" err="1" smtClean="0"/>
              <a:t>highly</a:t>
            </a:r>
            <a:r>
              <a:rPr lang="pl-PL" dirty="0" smtClean="0"/>
              <a:t> </a:t>
            </a:r>
            <a:r>
              <a:rPr lang="pl-PL" dirty="0" err="1" smtClean="0"/>
              <a:t>nonlinear</a:t>
            </a:r>
            <a:r>
              <a:rPr lang="pl-PL" dirty="0" smtClean="0"/>
              <a:t> </a:t>
            </a:r>
            <a:r>
              <a:rPr lang="pl-PL" dirty="0" err="1"/>
              <a:t>way</a:t>
            </a:r>
            <a:r>
              <a:rPr lang="pl-PL" dirty="0"/>
              <a:t>.</a:t>
            </a:r>
          </a:p>
        </p:txBody>
      </p:sp>
      <p:sp>
        <p:nvSpPr>
          <p:cNvPr id="12313" name="Rectangle 17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8153400" cy="1143000"/>
          </a:xfrm>
          <a:noFill/>
        </p:spPr>
        <p:txBody>
          <a:bodyPr/>
          <a:lstStyle/>
          <a:p>
            <a:r>
              <a:rPr lang="pl-PL" b="1" dirty="0" smtClean="0"/>
              <a:t>AM </a:t>
            </a:r>
            <a:r>
              <a:rPr lang="pl-PL" b="1" dirty="0" err="1" smtClean="0"/>
              <a:t>system</a:t>
            </a:r>
            <a:r>
              <a:rPr lang="pl-PL" b="1" dirty="0" smtClean="0"/>
              <a:t> - </a:t>
            </a:r>
            <a:r>
              <a:rPr lang="pl-PL" b="1" dirty="0" err="1" smtClean="0"/>
              <a:t>envelope</a:t>
            </a:r>
            <a:r>
              <a:rPr lang="pl-PL" b="1" dirty="0" smtClean="0"/>
              <a:t> </a:t>
            </a:r>
            <a:r>
              <a:rPr lang="pl-PL" b="1" dirty="0" err="1" smtClean="0"/>
              <a:t>detection</a:t>
            </a:r>
            <a:endParaRPr lang="pl-PL" b="1" dirty="0" smtClean="0"/>
          </a:p>
        </p:txBody>
      </p:sp>
      <p:grpSp>
        <p:nvGrpSpPr>
          <p:cNvPr id="2" name="Group 197"/>
          <p:cNvGrpSpPr>
            <a:grpSpLocks/>
          </p:cNvGrpSpPr>
          <p:nvPr/>
        </p:nvGrpSpPr>
        <p:grpSpPr bwMode="auto">
          <a:xfrm>
            <a:off x="901700" y="804863"/>
            <a:ext cx="8124825" cy="2892425"/>
            <a:chOff x="568" y="480"/>
            <a:chExt cx="5118" cy="1822"/>
          </a:xfrm>
        </p:grpSpPr>
        <p:graphicFrame>
          <p:nvGraphicFramePr>
            <p:cNvPr id="12291" name="Object 1"/>
            <p:cNvGraphicFramePr>
              <a:graphicFrameLocks noChangeAspect="1"/>
            </p:cNvGraphicFramePr>
            <p:nvPr/>
          </p:nvGraphicFramePr>
          <p:xfrm>
            <a:off x="1968" y="1200"/>
            <a:ext cx="208" cy="1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1155" name="Równanie" r:id="rId3" imgW="266400" imgH="215640" progId="Equation.3">
                    <p:embed/>
                  </p:oleObj>
                </mc:Choice>
                <mc:Fallback>
                  <p:oleObj name="Równanie" r:id="rId3" imgW="266400" imgH="215640" progId="Equation.3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68" y="1200"/>
                          <a:ext cx="208" cy="16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2315" name="Picture 199" descr="schemat_am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12" y="657"/>
              <a:ext cx="5074" cy="7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12292" name="Object 2"/>
            <p:cNvGraphicFramePr>
              <a:graphicFrameLocks noChangeAspect="1"/>
            </p:cNvGraphicFramePr>
            <p:nvPr/>
          </p:nvGraphicFramePr>
          <p:xfrm>
            <a:off x="4844" y="1908"/>
            <a:ext cx="533" cy="3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1156" name="Równanie" r:id="rId6" imgW="583920" imgH="431640" progId="Equation.3">
                    <p:embed/>
                  </p:oleObj>
                </mc:Choice>
                <mc:Fallback>
                  <p:oleObj name="Równanie" r:id="rId6" imgW="583920" imgH="43164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44" y="1908"/>
                          <a:ext cx="533" cy="394"/>
                        </a:xfrm>
                        <a:prstGeom prst="rect">
                          <a:avLst/>
                        </a:prstGeom>
                        <a:solidFill>
                          <a:srgbClr val="FF9999">
                            <a:alpha val="50000"/>
                          </a:srgbClr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293" name="Object 3"/>
            <p:cNvGraphicFramePr>
              <a:graphicFrameLocks noChangeAspect="1"/>
            </p:cNvGraphicFramePr>
            <p:nvPr/>
          </p:nvGraphicFramePr>
          <p:xfrm>
            <a:off x="2416" y="1387"/>
            <a:ext cx="531" cy="3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1157" name="Równanie" r:id="rId8" imgW="583920" imgH="431640" progId="Equation.3">
                    <p:embed/>
                  </p:oleObj>
                </mc:Choice>
                <mc:Fallback>
                  <p:oleObj name="Równanie" r:id="rId8" imgW="583920" imgH="431640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16" y="1387"/>
                          <a:ext cx="531" cy="394"/>
                        </a:xfrm>
                        <a:prstGeom prst="rect">
                          <a:avLst/>
                        </a:prstGeom>
                        <a:solidFill>
                          <a:srgbClr val="CCFFCC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2316" name="Picture 202" descr="filtr_1omega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4241" y="1362"/>
              <a:ext cx="605" cy="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12294" name="Object 4"/>
            <p:cNvGraphicFramePr>
              <a:graphicFrameLocks noChangeAspect="1"/>
            </p:cNvGraphicFramePr>
            <p:nvPr/>
          </p:nvGraphicFramePr>
          <p:xfrm>
            <a:off x="4397" y="1769"/>
            <a:ext cx="226" cy="1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1158" name="Równanie" r:id="rId11" imgW="215640" imgH="215640" progId="Equation.3">
                    <p:embed/>
                  </p:oleObj>
                </mc:Choice>
                <mc:Fallback>
                  <p:oleObj name="Równanie" r:id="rId11" imgW="215640" imgH="215640" progId="Equation.3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97" y="1769"/>
                          <a:ext cx="226" cy="18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295" name="Object 5"/>
            <p:cNvGraphicFramePr>
              <a:graphicFrameLocks noChangeAspect="1"/>
            </p:cNvGraphicFramePr>
            <p:nvPr/>
          </p:nvGraphicFramePr>
          <p:xfrm>
            <a:off x="568" y="947"/>
            <a:ext cx="455" cy="2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1159" name="Equation" r:id="rId13" imgW="444240" imgH="215640" progId="Equation.3">
                    <p:embed/>
                  </p:oleObj>
                </mc:Choice>
                <mc:Fallback>
                  <p:oleObj name="Equation" r:id="rId13" imgW="444240" imgH="215640" progId="Equation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8" y="947"/>
                          <a:ext cx="455" cy="2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296" name="Object 6"/>
            <p:cNvGraphicFramePr>
              <a:graphicFrameLocks noChangeAspect="1"/>
            </p:cNvGraphicFramePr>
            <p:nvPr/>
          </p:nvGraphicFramePr>
          <p:xfrm>
            <a:off x="1928" y="974"/>
            <a:ext cx="401" cy="1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1160" name="Równanie" r:id="rId15" imgW="444240" imgH="215640" progId="Equation.3">
                    <p:embed/>
                  </p:oleObj>
                </mc:Choice>
                <mc:Fallback>
                  <p:oleObj name="Równanie" r:id="rId15" imgW="444240" imgH="215640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28" y="974"/>
                          <a:ext cx="401" cy="18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297" name="Object 7"/>
            <p:cNvGraphicFramePr>
              <a:graphicFrameLocks noChangeAspect="1"/>
            </p:cNvGraphicFramePr>
            <p:nvPr/>
          </p:nvGraphicFramePr>
          <p:xfrm>
            <a:off x="636" y="1144"/>
            <a:ext cx="208" cy="1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1161" name="Równanie" r:id="rId17" imgW="266400" imgH="215640" progId="Equation.3">
                    <p:embed/>
                  </p:oleObj>
                </mc:Choice>
                <mc:Fallback>
                  <p:oleObj name="Równanie" r:id="rId17" imgW="266400" imgH="215640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6" y="1144"/>
                          <a:ext cx="208" cy="16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298" name="Object 8"/>
            <p:cNvGraphicFramePr>
              <a:graphicFrameLocks noChangeAspect="1"/>
            </p:cNvGraphicFramePr>
            <p:nvPr/>
          </p:nvGraphicFramePr>
          <p:xfrm>
            <a:off x="1959" y="640"/>
            <a:ext cx="227" cy="2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1162" name="Równanie" r:id="rId18" imgW="126720" imgH="164880" progId="Equation.3">
                    <p:embed/>
                  </p:oleObj>
                </mc:Choice>
                <mc:Fallback>
                  <p:oleObj name="Równanie" r:id="rId18" imgW="126720" imgH="164880" progId="Equation.3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59" y="640"/>
                          <a:ext cx="227" cy="20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299" name="Object 9"/>
            <p:cNvGraphicFramePr>
              <a:graphicFrameLocks noChangeAspect="1"/>
            </p:cNvGraphicFramePr>
            <p:nvPr/>
          </p:nvGraphicFramePr>
          <p:xfrm>
            <a:off x="584" y="657"/>
            <a:ext cx="227" cy="2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1163" name="Równanie" r:id="rId20" imgW="126720" imgH="164880" progId="Equation.3">
                    <p:embed/>
                  </p:oleObj>
                </mc:Choice>
                <mc:Fallback>
                  <p:oleObj name="Równanie" r:id="rId20" imgW="126720" imgH="164880" progId="Equation.3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4" y="657"/>
                          <a:ext cx="227" cy="20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300" name="Object 10"/>
            <p:cNvGraphicFramePr>
              <a:graphicFrameLocks noChangeAspect="1"/>
            </p:cNvGraphicFramePr>
            <p:nvPr/>
          </p:nvGraphicFramePr>
          <p:xfrm>
            <a:off x="2016" y="480"/>
            <a:ext cx="284" cy="1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1164" name="Równanie" r:id="rId21" imgW="279360" imgH="203040" progId="Equation.3">
                    <p:embed/>
                  </p:oleObj>
                </mc:Choice>
                <mc:Fallback>
                  <p:oleObj name="Równanie" r:id="rId21" imgW="279360" imgH="203040" progId="Equation.3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16" y="480"/>
                          <a:ext cx="284" cy="19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301" name="Object 11"/>
            <p:cNvGraphicFramePr>
              <a:graphicFrameLocks noChangeAspect="1"/>
            </p:cNvGraphicFramePr>
            <p:nvPr/>
          </p:nvGraphicFramePr>
          <p:xfrm>
            <a:off x="2144" y="602"/>
            <a:ext cx="226" cy="2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1165" name="Równanie" r:id="rId23" imgW="203040" imgH="215640" progId="Equation.3">
                    <p:embed/>
                  </p:oleObj>
                </mc:Choice>
                <mc:Fallback>
                  <p:oleObj name="Równanie" r:id="rId23" imgW="203040" imgH="215640" progId="Equation.3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44" y="602"/>
                          <a:ext cx="226" cy="22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317" name="Line 211"/>
            <p:cNvSpPr>
              <a:spLocks noChangeShapeType="1"/>
            </p:cNvSpPr>
            <p:nvPr/>
          </p:nvSpPr>
          <p:spPr bwMode="auto">
            <a:xfrm>
              <a:off x="2455" y="1054"/>
              <a:ext cx="1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318" name="Line 212"/>
            <p:cNvSpPr>
              <a:spLocks noChangeShapeType="1"/>
            </p:cNvSpPr>
            <p:nvPr/>
          </p:nvSpPr>
          <p:spPr bwMode="auto">
            <a:xfrm>
              <a:off x="2455" y="1054"/>
              <a:ext cx="0" cy="4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319" name="Line 213"/>
            <p:cNvSpPr>
              <a:spLocks noChangeShapeType="1"/>
            </p:cNvSpPr>
            <p:nvPr/>
          </p:nvSpPr>
          <p:spPr bwMode="auto">
            <a:xfrm>
              <a:off x="5043" y="1057"/>
              <a:ext cx="28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320" name="Line 214"/>
            <p:cNvSpPr>
              <a:spLocks noChangeShapeType="1"/>
            </p:cNvSpPr>
            <p:nvPr/>
          </p:nvSpPr>
          <p:spPr bwMode="auto">
            <a:xfrm>
              <a:off x="5043" y="1057"/>
              <a:ext cx="0" cy="9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pic>
          <p:nvPicPr>
            <p:cNvPr id="12321" name="Picture 215" descr="filtr_2omega"/>
            <p:cNvPicPr>
              <a:picLocks noChangeAspect="1" noChangeArrowheads="1"/>
            </p:cNvPicPr>
            <p:nvPr/>
          </p:nvPicPr>
          <p:blipFill>
            <a:blip r:embed="rId25" cstate="print"/>
            <a:srcRect/>
            <a:stretch>
              <a:fillRect/>
            </a:stretch>
          </p:blipFill>
          <p:spPr bwMode="auto">
            <a:xfrm>
              <a:off x="1236" y="1259"/>
              <a:ext cx="605" cy="4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12302" name="Object 12"/>
            <p:cNvGraphicFramePr>
              <a:graphicFrameLocks noChangeAspect="1"/>
            </p:cNvGraphicFramePr>
            <p:nvPr/>
          </p:nvGraphicFramePr>
          <p:xfrm>
            <a:off x="613" y="1546"/>
            <a:ext cx="624" cy="1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1166" name="Równanie" r:id="rId26" imgW="723600" imgH="215640" progId="Equation.3">
                    <p:embed/>
                  </p:oleObj>
                </mc:Choice>
                <mc:Fallback>
                  <p:oleObj name="Równanie" r:id="rId26" imgW="723600" imgH="215640" progId="Equation.3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3" y="1546"/>
                          <a:ext cx="624" cy="187"/>
                        </a:xfrm>
                        <a:prstGeom prst="rect">
                          <a:avLst/>
                        </a:prstGeom>
                        <a:solidFill>
                          <a:srgbClr val="FFCC66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303" name="Object 13"/>
            <p:cNvGraphicFramePr>
              <a:graphicFrameLocks noChangeAspect="1"/>
            </p:cNvGraphicFramePr>
            <p:nvPr/>
          </p:nvGraphicFramePr>
          <p:xfrm>
            <a:off x="1434" y="1692"/>
            <a:ext cx="199" cy="1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1167" name="Równanie" r:id="rId28" imgW="190440" imgH="228600" progId="Equation.3">
                    <p:embed/>
                  </p:oleObj>
                </mc:Choice>
                <mc:Fallback>
                  <p:oleObj name="Równanie" r:id="rId28" imgW="190440" imgH="228600" progId="Equation.3">
                    <p:embed/>
                    <p:pic>
                      <p:nvPicPr>
                        <p:cNvPr id="0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34" y="1692"/>
                          <a:ext cx="199" cy="18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304" name="Object 14"/>
            <p:cNvGraphicFramePr>
              <a:graphicFrameLocks noChangeAspect="1"/>
            </p:cNvGraphicFramePr>
            <p:nvPr/>
          </p:nvGraphicFramePr>
          <p:xfrm>
            <a:off x="3560" y="1423"/>
            <a:ext cx="343" cy="26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1168" name="Equation" r:id="rId30" imgW="266400" imgH="203040" progId="Equation.3">
                    <p:embed/>
                  </p:oleObj>
                </mc:Choice>
                <mc:Fallback>
                  <p:oleObj name="Equation" r:id="rId30" imgW="266400" imgH="203040" progId="Equation.3">
                    <p:embed/>
                    <p:pic>
                      <p:nvPicPr>
                        <p:cNvPr id="0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60" y="1423"/>
                          <a:ext cx="343" cy="26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322" name="Text Box 219"/>
            <p:cNvSpPr txBox="1">
              <a:spLocks noChangeArrowheads="1"/>
            </p:cNvSpPr>
            <p:nvPr/>
          </p:nvSpPr>
          <p:spPr bwMode="auto">
            <a:xfrm>
              <a:off x="1275" y="837"/>
              <a:ext cx="593" cy="36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3200" b="0">
                  <a:latin typeface="Verdana" pitchFamily="34" charset="0"/>
                </a:rPr>
                <a:t>BPF</a:t>
              </a:r>
            </a:p>
          </p:txBody>
        </p:sp>
      </p:grpSp>
      <p:graphicFrame>
        <p:nvGraphicFramePr>
          <p:cNvPr id="12324" name="Object 42"/>
          <p:cNvGraphicFramePr>
            <a:graphicFrameLocks noChangeAspect="1"/>
          </p:cNvGraphicFramePr>
          <p:nvPr/>
        </p:nvGraphicFramePr>
        <p:xfrm>
          <a:off x="8124825" y="2317750"/>
          <a:ext cx="933450" cy="446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169" name="Równanie" r:id="rId32" imgW="469800" imgH="215640" progId="Equation.3">
                  <p:embed/>
                </p:oleObj>
              </mc:Choice>
              <mc:Fallback>
                <p:oleObj name="Równanie" r:id="rId32" imgW="469800" imgH="215640" progId="Equation.3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24825" y="2317750"/>
                        <a:ext cx="933450" cy="446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38" name="Text Box 70"/>
          <p:cNvSpPr txBox="1">
            <a:spLocks noChangeArrowheads="1"/>
          </p:cNvSpPr>
          <p:nvPr/>
        </p:nvSpPr>
        <p:spPr bwMode="auto">
          <a:xfrm>
            <a:off x="6804248" y="1412776"/>
            <a:ext cx="936104" cy="5847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1800" b="0" dirty="0" smtClean="0">
                <a:latin typeface="Verdana" pitchFamily="34" charset="0"/>
              </a:rPr>
              <a:t>LPF+</a:t>
            </a:r>
            <a:br>
              <a:rPr lang="pl-PL" sz="1800" b="0" dirty="0" smtClean="0">
                <a:latin typeface="Verdana" pitchFamily="34" charset="0"/>
              </a:rPr>
            </a:br>
            <a:r>
              <a:rPr lang="pl-PL" sz="1400" b="0" dirty="0" smtClean="0">
                <a:latin typeface="Verdana" pitchFamily="34" charset="0"/>
              </a:rPr>
              <a:t>dc</a:t>
            </a:r>
            <a:r>
              <a:rPr lang="pl-PL" sz="1400" dirty="0" smtClean="0">
                <a:latin typeface="Verdana" pitchFamily="34" charset="0"/>
              </a:rPr>
              <a:t> out</a:t>
            </a:r>
            <a:endParaRPr lang="pl-PL" sz="3200" b="0" dirty="0">
              <a:latin typeface="Verdana" pitchFamily="34" charset="0"/>
            </a:endParaRPr>
          </a:p>
        </p:txBody>
      </p:sp>
      <p:graphicFrame>
        <p:nvGraphicFramePr>
          <p:cNvPr id="30738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533636"/>
              </p:ext>
            </p:extLst>
          </p:nvPr>
        </p:nvGraphicFramePr>
        <p:xfrm>
          <a:off x="1187450" y="4076700"/>
          <a:ext cx="4851400" cy="1173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170" name="Równanie" r:id="rId34" imgW="2197080" imgH="533160" progId="Equation.3">
                  <p:embed/>
                </p:oleObj>
              </mc:Choice>
              <mc:Fallback>
                <p:oleObj name="Równanie" r:id="rId34" imgW="2197080" imgH="53316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4076700"/>
                        <a:ext cx="4851400" cy="1173163"/>
                      </a:xfrm>
                      <a:prstGeom prst="rect">
                        <a:avLst/>
                      </a:prstGeom>
                      <a:solidFill>
                        <a:srgbClr val="FF99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22E68-7E81-475D-A746-9B665A138048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/>
          <a:lstStyle/>
          <a:p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Overthreshold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Envelope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Detection</a:t>
            </a:r>
            <a:endParaRPr kumimoji="1" lang="pl-PL" sz="3200" b="1" kern="1200" dirty="0" smtClean="0">
              <a:solidFill>
                <a:srgbClr val="008000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13319" name="Rectangle 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0" name="Rectangle 4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1" name="Rectangle 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2" name="Rectangle 6"/>
          <p:cNvSpPr>
            <a:spLocks noChangeArrowheads="1"/>
          </p:cNvSpPr>
          <p:nvPr/>
        </p:nvSpPr>
        <p:spPr bwMode="auto">
          <a:xfrm>
            <a:off x="0" y="3048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3" name="Rectangle 7"/>
          <p:cNvSpPr>
            <a:spLocks noChangeArrowheads="1"/>
          </p:cNvSpPr>
          <p:nvPr/>
        </p:nvSpPr>
        <p:spPr bwMode="auto">
          <a:xfrm>
            <a:off x="0" y="30337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4" name="Rectangle 9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5" name="Rectangle 11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6" name="Rectangle 1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7" name="Rectangle 15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grpSp>
        <p:nvGrpSpPr>
          <p:cNvPr id="5" name="Grupa 4"/>
          <p:cNvGrpSpPr/>
          <p:nvPr/>
        </p:nvGrpSpPr>
        <p:grpSpPr>
          <a:xfrm>
            <a:off x="975412" y="3124015"/>
            <a:ext cx="6120780" cy="1296566"/>
            <a:chOff x="975412" y="3124015"/>
            <a:chExt cx="6120780" cy="1296566"/>
          </a:xfrm>
        </p:grpSpPr>
        <p:graphicFrame>
          <p:nvGraphicFramePr>
            <p:cNvPr id="21" name="Obiek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34194106"/>
                </p:ext>
              </p:extLst>
            </p:nvPr>
          </p:nvGraphicFramePr>
          <p:xfrm>
            <a:off x="1009717" y="3771294"/>
            <a:ext cx="6086475" cy="6492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7492" name="Równanie" r:id="rId3" imgW="2145960" imgH="228600" progId="Equation.3">
                    <p:embed/>
                  </p:oleObj>
                </mc:Choice>
                <mc:Fallback>
                  <p:oleObj name="Równanie" r:id="rId3" imgW="2145960" imgH="228600" progId="Equation.3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09717" y="3771294"/>
                          <a:ext cx="6086475" cy="649287"/>
                        </a:xfrm>
                        <a:prstGeom prst="rect">
                          <a:avLst/>
                        </a:prstGeom>
                        <a:solidFill>
                          <a:srgbClr val="FF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" name="pole tekstowe 21"/>
            <p:cNvSpPr txBox="1"/>
            <p:nvPr/>
          </p:nvSpPr>
          <p:spPr>
            <a:xfrm>
              <a:off x="975412" y="3124015"/>
              <a:ext cx="472597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800" dirty="0" err="1" smtClean="0"/>
                <a:t>Receiver</a:t>
              </a:r>
              <a:r>
                <a:rPr lang="pl-PL" sz="2800" dirty="0" smtClean="0"/>
                <a:t> </a:t>
              </a:r>
              <a:r>
                <a:rPr lang="pl-PL" sz="2800" dirty="0" err="1" smtClean="0"/>
                <a:t>output</a:t>
              </a:r>
              <a:r>
                <a:rPr lang="pl-PL" sz="2800" dirty="0" smtClean="0"/>
                <a:t> </a:t>
              </a:r>
              <a:r>
                <a:rPr lang="pl-PL" sz="2800" dirty="0" err="1" smtClean="0"/>
                <a:t>signal</a:t>
              </a:r>
              <a:r>
                <a:rPr lang="pl-PL" sz="2800" dirty="0" smtClean="0"/>
                <a:t> (dc out):</a:t>
              </a:r>
              <a:endParaRPr lang="pl-PL" sz="2800" dirty="0"/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22E68-7E81-475D-A746-9B665A138048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  <p:grpSp>
        <p:nvGrpSpPr>
          <p:cNvPr id="4" name="Grupa 3"/>
          <p:cNvGrpSpPr/>
          <p:nvPr/>
        </p:nvGrpSpPr>
        <p:grpSpPr>
          <a:xfrm>
            <a:off x="971600" y="980728"/>
            <a:ext cx="7995647" cy="1850523"/>
            <a:chOff x="971600" y="980728"/>
            <a:chExt cx="7995647" cy="1850523"/>
          </a:xfrm>
        </p:grpSpPr>
        <p:graphicFrame>
          <p:nvGraphicFramePr>
            <p:cNvPr id="87050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98927889"/>
                </p:ext>
              </p:extLst>
            </p:nvPr>
          </p:nvGraphicFramePr>
          <p:xfrm>
            <a:off x="971600" y="980728"/>
            <a:ext cx="7770812" cy="18335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7493" name="Równanie" r:id="rId5" imgW="4394160" imgH="1041120" progId="Equation.3">
                    <p:embed/>
                  </p:oleObj>
                </mc:Choice>
                <mc:Fallback>
                  <p:oleObj name="Równanie" r:id="rId5" imgW="4394160" imgH="1041120" progId="Equation.3">
                    <p:embed/>
                    <p:pic>
                      <p:nvPicPr>
                        <p:cNvPr id="0" name="Picture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71600" y="980728"/>
                          <a:ext cx="7770812" cy="1833562"/>
                        </a:xfrm>
                        <a:prstGeom prst="rect">
                          <a:avLst/>
                        </a:prstGeom>
                        <a:solidFill>
                          <a:srgbClr val="FF9999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" name="Prostokąt 22"/>
            <p:cNvSpPr/>
            <p:nvPr/>
          </p:nvSpPr>
          <p:spPr>
            <a:xfrm>
              <a:off x="3588852" y="2061810"/>
              <a:ext cx="537839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pl-PL" sz="2000" b="1" dirty="0" err="1" smtClean="0">
                  <a:solidFill>
                    <a:srgbClr val="008000"/>
                  </a:solidFill>
                  <a:latin typeface="Verdana" pitchFamily="34" charset="0"/>
                </a:rPr>
                <a:t>Overthreshold</a:t>
              </a:r>
              <a:r>
                <a:rPr kumimoji="1" lang="pl-PL" sz="2000" b="1" dirty="0" smtClean="0">
                  <a:solidFill>
                    <a:srgbClr val="008000"/>
                  </a:solidFill>
                  <a:latin typeface="Verdana" pitchFamily="34" charset="0"/>
                </a:rPr>
                <a:t> </a:t>
              </a:r>
              <a:r>
                <a:rPr kumimoji="1" lang="pl-PL" sz="2000" b="1" dirty="0" err="1" smtClean="0">
                  <a:solidFill>
                    <a:srgbClr val="008000"/>
                  </a:solidFill>
                  <a:latin typeface="Verdana" pitchFamily="34" charset="0"/>
                </a:rPr>
                <a:t>detector</a:t>
              </a:r>
              <a:r>
                <a:rPr kumimoji="1" lang="pl-PL" sz="2000" b="1" dirty="0" smtClean="0">
                  <a:solidFill>
                    <a:srgbClr val="008000"/>
                  </a:solidFill>
                  <a:latin typeface="Verdana" pitchFamily="34" charset="0"/>
                </a:rPr>
                <a:t> </a:t>
              </a:r>
              <a:r>
                <a:rPr kumimoji="1" lang="pl-PL" sz="2000" b="1" dirty="0" err="1" smtClean="0">
                  <a:solidFill>
                    <a:srgbClr val="008000"/>
                  </a:solidFill>
                  <a:latin typeface="Verdana" pitchFamily="34" charset="0"/>
                </a:rPr>
                <a:t>operation</a:t>
              </a:r>
              <a:r>
                <a:rPr kumimoji="1" lang="pl-PL" sz="2000" b="1" dirty="0" smtClean="0">
                  <a:solidFill>
                    <a:srgbClr val="008000"/>
                  </a:solidFill>
                  <a:latin typeface="Verdana" pitchFamily="34" charset="0"/>
                </a:rPr>
                <a:t> – </a:t>
              </a:r>
            </a:p>
            <a:p>
              <a:r>
                <a:rPr kumimoji="1" lang="pl-PL" sz="2000" b="1" dirty="0" err="1" smtClean="0">
                  <a:solidFill>
                    <a:srgbClr val="008000"/>
                  </a:solidFill>
                  <a:latin typeface="Verdana" pitchFamily="34" charset="0"/>
                </a:rPr>
                <a:t>Signal</a:t>
              </a:r>
              <a:r>
                <a:rPr kumimoji="1" lang="pl-PL" sz="2000" b="1" dirty="0" smtClean="0">
                  <a:solidFill>
                    <a:srgbClr val="008000"/>
                  </a:solidFill>
                  <a:latin typeface="Verdana" pitchFamily="34" charset="0"/>
                </a:rPr>
                <a:t> </a:t>
              </a:r>
              <a:r>
                <a:rPr kumimoji="1" lang="pl-PL" sz="2000" b="1" dirty="0" err="1" smtClean="0">
                  <a:solidFill>
                    <a:srgbClr val="008000"/>
                  </a:solidFill>
                  <a:latin typeface="Verdana" pitchFamily="34" charset="0"/>
                </a:rPr>
                <a:t>dominates</a:t>
              </a:r>
              <a:r>
                <a:rPr kumimoji="1" lang="pl-PL" sz="2000" b="1" dirty="0" smtClean="0">
                  <a:solidFill>
                    <a:srgbClr val="008000"/>
                  </a:solidFill>
                  <a:latin typeface="Verdana" pitchFamily="34" charset="0"/>
                </a:rPr>
                <a:t> </a:t>
              </a:r>
              <a:r>
                <a:rPr kumimoji="1" lang="pl-PL" sz="2000" b="1" dirty="0" err="1" smtClean="0">
                  <a:solidFill>
                    <a:srgbClr val="008000"/>
                  </a:solidFill>
                  <a:latin typeface="Verdana" pitchFamily="34" charset="0"/>
                </a:rPr>
                <a:t>noise</a:t>
              </a:r>
              <a:r>
                <a:rPr kumimoji="1" lang="pl-PL" b="1" dirty="0" smtClean="0">
                  <a:solidFill>
                    <a:srgbClr val="008000"/>
                  </a:solidFill>
                  <a:latin typeface="Verdana" pitchFamily="34" charset="0"/>
                </a:rPr>
                <a:t> </a:t>
              </a:r>
              <a:endParaRPr lang="pl-PL" dirty="0"/>
            </a:p>
          </p:txBody>
        </p:sp>
      </p:grpSp>
      <p:grpSp>
        <p:nvGrpSpPr>
          <p:cNvPr id="24" name="Grupa 23"/>
          <p:cNvGrpSpPr/>
          <p:nvPr/>
        </p:nvGrpSpPr>
        <p:grpSpPr>
          <a:xfrm>
            <a:off x="914400" y="4947595"/>
            <a:ext cx="6756915" cy="1610394"/>
            <a:chOff x="700088" y="4907693"/>
            <a:chExt cx="6756915" cy="1610394"/>
          </a:xfrm>
        </p:grpSpPr>
        <p:graphicFrame>
          <p:nvGraphicFramePr>
            <p:cNvPr id="25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2860690"/>
                </p:ext>
              </p:extLst>
            </p:nvPr>
          </p:nvGraphicFramePr>
          <p:xfrm>
            <a:off x="795853" y="5430650"/>
            <a:ext cx="6661150" cy="10874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7494" name="Equation" r:id="rId7" imgW="2946240" imgH="482400" progId="Equation.3">
                    <p:embed/>
                  </p:oleObj>
                </mc:Choice>
                <mc:Fallback>
                  <p:oleObj name="Equation" r:id="rId7" imgW="2946240" imgH="4824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95853" y="5430650"/>
                          <a:ext cx="6661150" cy="1087437"/>
                        </a:xfrm>
                        <a:prstGeom prst="rect">
                          <a:avLst/>
                        </a:prstGeom>
                        <a:solidFill>
                          <a:srgbClr val="99CCFF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6" name="pole tekstowe 25"/>
            <p:cNvSpPr txBox="1"/>
            <p:nvPr/>
          </p:nvSpPr>
          <p:spPr>
            <a:xfrm>
              <a:off x="700088" y="4907693"/>
              <a:ext cx="62712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err="1" smtClean="0"/>
                <a:t>Linear</a:t>
              </a:r>
              <a:r>
                <a:rPr lang="pl-PL" dirty="0" smtClean="0"/>
                <a:t> </a:t>
              </a:r>
              <a:r>
                <a:rPr lang="pl-PL" dirty="0" err="1" smtClean="0"/>
                <a:t>approximation</a:t>
              </a:r>
              <a:r>
                <a:rPr lang="pl-PL" dirty="0" smtClean="0"/>
                <a:t> – </a:t>
              </a:r>
              <a:r>
                <a:rPr lang="pl-PL" dirty="0" err="1" smtClean="0"/>
                <a:t>Maclaurin</a:t>
              </a:r>
              <a:r>
                <a:rPr lang="pl-PL" dirty="0" smtClean="0"/>
                <a:t> </a:t>
              </a:r>
              <a:r>
                <a:rPr lang="pl-PL" dirty="0" err="1" smtClean="0"/>
                <a:t>power</a:t>
              </a:r>
              <a:r>
                <a:rPr lang="pl-PL" dirty="0" smtClean="0"/>
                <a:t> </a:t>
              </a:r>
              <a:r>
                <a:rPr lang="pl-PL" dirty="0" err="1" smtClean="0"/>
                <a:t>sereies</a:t>
              </a:r>
              <a:r>
                <a:rPr lang="pl-PL" dirty="0" smtClean="0"/>
                <a:t>:</a:t>
              </a:r>
              <a:endParaRPr lang="pl-PL" dirty="0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Object 0"/>
          <p:cNvGraphicFramePr>
            <a:graphicFrameLocks noChangeAspect="1"/>
          </p:cNvGraphicFramePr>
          <p:nvPr/>
        </p:nvGraphicFramePr>
        <p:xfrm>
          <a:off x="3851920" y="4177655"/>
          <a:ext cx="2016125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11" name="Równanie" r:id="rId3" imgW="812520" imgH="266400" progId="Equation.3">
                  <p:embed/>
                </p:oleObj>
              </mc:Choice>
              <mc:Fallback>
                <p:oleObj name="Równanie" r:id="rId3" imgW="812520" imgH="26640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920" y="4177655"/>
                        <a:ext cx="2016125" cy="666750"/>
                      </a:xfrm>
                      <a:prstGeom prst="rect">
                        <a:avLst/>
                      </a:prstGeom>
                      <a:solidFill>
                        <a:srgbClr val="FF99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39" name="Object 1"/>
          <p:cNvGraphicFramePr>
            <a:graphicFrameLocks noChangeAspect="1"/>
          </p:cNvGraphicFramePr>
          <p:nvPr/>
        </p:nvGraphicFramePr>
        <p:xfrm>
          <a:off x="6732240" y="4007312"/>
          <a:ext cx="2271916" cy="8370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12" name="Równanie" r:id="rId5" imgW="1066680" imgH="393480" progId="Equation.3">
                  <p:embed/>
                </p:oleObj>
              </mc:Choice>
              <mc:Fallback>
                <p:oleObj name="Równanie" r:id="rId5" imgW="1066680" imgH="39348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2240" y="4007312"/>
                        <a:ext cx="2271916" cy="837093"/>
                      </a:xfrm>
                      <a:prstGeom prst="rect">
                        <a:avLst/>
                      </a:prstGeom>
                      <a:solidFill>
                        <a:srgbClr val="FF99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0" name="Object 2"/>
          <p:cNvGraphicFramePr>
            <a:graphicFrameLocks noChangeAspect="1"/>
          </p:cNvGraphicFramePr>
          <p:nvPr/>
        </p:nvGraphicFramePr>
        <p:xfrm>
          <a:off x="3779912" y="1268760"/>
          <a:ext cx="1825625" cy="541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13" name="Równanie" r:id="rId7" imgW="723600" imgH="215640" progId="Equation.3">
                  <p:embed/>
                </p:oleObj>
              </mc:Choice>
              <mc:Fallback>
                <p:oleObj name="Równanie" r:id="rId7" imgW="723600" imgH="215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912" y="1268760"/>
                        <a:ext cx="1825625" cy="541337"/>
                      </a:xfrm>
                      <a:prstGeom prst="rect">
                        <a:avLst/>
                      </a:prstGeom>
                      <a:solidFill>
                        <a:srgbClr val="FFCC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1" name="Object 3"/>
          <p:cNvGraphicFramePr>
            <a:graphicFrameLocks noChangeAspect="1"/>
          </p:cNvGraphicFramePr>
          <p:nvPr/>
        </p:nvGraphicFramePr>
        <p:xfrm>
          <a:off x="6372200" y="1268760"/>
          <a:ext cx="2603500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14" name="Równanie" r:id="rId9" imgW="1054080" imgH="215640" progId="Equation.3">
                  <p:embed/>
                </p:oleObj>
              </mc:Choice>
              <mc:Fallback>
                <p:oleObj name="Równanie" r:id="rId9" imgW="1054080" imgH="2156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200" y="1268760"/>
                        <a:ext cx="2603500" cy="539750"/>
                      </a:xfrm>
                      <a:prstGeom prst="rect">
                        <a:avLst/>
                      </a:prstGeom>
                      <a:solidFill>
                        <a:srgbClr val="FFCC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3" name="Object 5"/>
          <p:cNvGraphicFramePr>
            <a:graphicFrameLocks noChangeAspect="1"/>
          </p:cNvGraphicFramePr>
          <p:nvPr/>
        </p:nvGraphicFramePr>
        <p:xfrm>
          <a:off x="6785738" y="2708920"/>
          <a:ext cx="2358262" cy="7234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15" name="Równanie" r:id="rId11" imgW="1282680" imgH="393480" progId="Equation.3">
                  <p:embed/>
                </p:oleObj>
              </mc:Choice>
              <mc:Fallback>
                <p:oleObj name="Równanie" r:id="rId11" imgW="1282680" imgH="3934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5738" y="2708920"/>
                        <a:ext cx="2358262" cy="72346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0" y="3124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grpSp>
        <p:nvGrpSpPr>
          <p:cNvPr id="2" name="Grupa 13"/>
          <p:cNvGrpSpPr/>
          <p:nvPr/>
        </p:nvGrpSpPr>
        <p:grpSpPr>
          <a:xfrm>
            <a:off x="971600" y="5229200"/>
            <a:ext cx="7896225" cy="1216204"/>
            <a:chOff x="1019175" y="4937125"/>
            <a:chExt cx="7896225" cy="1216204"/>
          </a:xfrm>
        </p:grpSpPr>
        <p:graphicFrame>
          <p:nvGraphicFramePr>
            <p:cNvPr id="14344" name="Object 6"/>
            <p:cNvGraphicFramePr>
              <a:graphicFrameLocks noChangeAspect="1"/>
            </p:cNvGraphicFramePr>
            <p:nvPr/>
          </p:nvGraphicFramePr>
          <p:xfrm>
            <a:off x="1019175" y="4937125"/>
            <a:ext cx="3917950" cy="12049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9316" name="Równanie" r:id="rId13" imgW="1536480" imgH="482400" progId="Equation.3">
                    <p:embed/>
                  </p:oleObj>
                </mc:Choice>
                <mc:Fallback>
                  <p:oleObj name="Równanie" r:id="rId13" imgW="1536480" imgH="482400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19175" y="4937125"/>
                          <a:ext cx="3917950" cy="1204913"/>
                        </a:xfrm>
                        <a:prstGeom prst="rect">
                          <a:avLst/>
                        </a:prstGeom>
                        <a:solidFill>
                          <a:srgbClr val="FF9999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347" name="Text Box 12"/>
            <p:cNvSpPr txBox="1">
              <a:spLocks noChangeArrowheads="1"/>
            </p:cNvSpPr>
            <p:nvPr/>
          </p:nvSpPr>
          <p:spPr bwMode="auto">
            <a:xfrm>
              <a:off x="5181600" y="4953000"/>
              <a:ext cx="3733800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 dirty="0" err="1"/>
                <a:t>The</a:t>
              </a:r>
              <a:r>
                <a:rPr lang="pl-PL" b="1" dirty="0"/>
                <a:t> AM </a:t>
              </a:r>
              <a:r>
                <a:rPr lang="pl-PL" b="1" dirty="0" err="1"/>
                <a:t>system</a:t>
              </a:r>
              <a:r>
                <a:rPr lang="pl-PL" b="1" dirty="0"/>
                <a:t> (</a:t>
              </a:r>
              <a:r>
                <a:rPr lang="pl-PL" b="1" dirty="0" err="1"/>
                <a:t>envelope</a:t>
              </a:r>
              <a:r>
                <a:rPr lang="pl-PL" b="1" dirty="0"/>
                <a:t/>
              </a:r>
              <a:br>
                <a:rPr lang="pl-PL" b="1" dirty="0"/>
              </a:br>
              <a:r>
                <a:rPr lang="pl-PL" b="1" dirty="0" err="1"/>
                <a:t>detection</a:t>
              </a:r>
              <a:r>
                <a:rPr lang="pl-PL" b="1" dirty="0"/>
                <a:t>) </a:t>
              </a:r>
              <a:r>
                <a:rPr lang="pl-PL" b="1" dirty="0" err="1"/>
                <a:t>provides</a:t>
              </a:r>
              <a:r>
                <a:rPr lang="pl-PL" b="1" dirty="0"/>
                <a:t/>
              </a:r>
              <a:br>
                <a:rPr lang="pl-PL" b="1" dirty="0"/>
              </a:br>
              <a:r>
                <a:rPr lang="pl-PL" b="1" dirty="0" err="1"/>
                <a:t>the</a:t>
              </a:r>
              <a:r>
                <a:rPr lang="pl-PL" b="1" dirty="0"/>
                <a:t> </a:t>
              </a:r>
              <a:r>
                <a:rPr lang="pl-PL" b="1" dirty="0" err="1"/>
                <a:t>modulation</a:t>
              </a:r>
              <a:r>
                <a:rPr lang="pl-PL" b="1" dirty="0"/>
                <a:t> </a:t>
              </a:r>
              <a:r>
                <a:rPr lang="pl-PL" b="1" dirty="0" err="1"/>
                <a:t>loss</a:t>
              </a:r>
              <a:r>
                <a:rPr lang="pl-PL" b="1" dirty="0"/>
                <a:t>.</a:t>
              </a:r>
            </a:p>
          </p:txBody>
        </p:sp>
      </p:grpSp>
      <p:sp>
        <p:nvSpPr>
          <p:cNvPr id="14349" name="Rectangle 16"/>
          <p:cNvSpPr>
            <a:spLocks noGrp="1" noChangeArrowheads="1"/>
          </p:cNvSpPr>
          <p:nvPr>
            <p:ph type="title"/>
          </p:nvPr>
        </p:nvSpPr>
        <p:spPr>
          <a:xfrm>
            <a:off x="990600" y="-152400"/>
            <a:ext cx="7772400" cy="1143000"/>
          </a:xfrm>
          <a:noFill/>
        </p:spPr>
        <p:txBody>
          <a:bodyPr/>
          <a:lstStyle/>
          <a:p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Modulation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Gain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– AM</a:t>
            </a:r>
          </a:p>
        </p:txBody>
      </p:sp>
      <p:graphicFrame>
        <p:nvGraphicFramePr>
          <p:cNvPr id="14345" name="Object 7"/>
          <p:cNvGraphicFramePr>
            <a:graphicFrameLocks noChangeAspect="1"/>
          </p:cNvGraphicFramePr>
          <p:nvPr/>
        </p:nvGraphicFramePr>
        <p:xfrm>
          <a:off x="971600" y="3501008"/>
          <a:ext cx="3679825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17" name="Równanie" r:id="rId15" imgW="1473120" imgH="228600" progId="Equation.3">
                  <p:embed/>
                </p:oleObj>
              </mc:Choice>
              <mc:Fallback>
                <p:oleObj name="Równanie" r:id="rId15" imgW="1473120" imgH="228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3501008"/>
                        <a:ext cx="3679825" cy="571500"/>
                      </a:xfrm>
                      <a:prstGeom prst="rect">
                        <a:avLst/>
                      </a:prstGeom>
                      <a:solidFill>
                        <a:srgbClr val="FF99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graphicFrame>
        <p:nvGraphicFramePr>
          <p:cNvPr id="16" name="Object 6"/>
          <p:cNvGraphicFramePr>
            <a:graphicFrameLocks noChangeAspect="1"/>
          </p:cNvGraphicFramePr>
          <p:nvPr/>
        </p:nvGraphicFramePr>
        <p:xfrm>
          <a:off x="1115616" y="730597"/>
          <a:ext cx="1749425" cy="1077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18" name="Równanie" r:id="rId17" imgW="685800" imgH="431640" progId="Equation.3">
                  <p:embed/>
                </p:oleObj>
              </mc:Choice>
              <mc:Fallback>
                <p:oleObj name="Równanie" r:id="rId17" imgW="685800" imgH="4316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730597"/>
                        <a:ext cx="1749425" cy="1077913"/>
                      </a:xfrm>
                      <a:prstGeom prst="rect">
                        <a:avLst/>
                      </a:prstGeom>
                      <a:solidFill>
                        <a:srgbClr val="FFCC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iekt 16"/>
          <p:cNvGraphicFramePr>
            <a:graphicFrameLocks noChangeAspect="1"/>
          </p:cNvGraphicFramePr>
          <p:nvPr/>
        </p:nvGraphicFramePr>
        <p:xfrm>
          <a:off x="971600" y="2774978"/>
          <a:ext cx="2088232" cy="6574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19" name="Równanie" r:id="rId19" imgW="685800" imgH="215640" progId="Equation.3">
                  <p:embed/>
                </p:oleObj>
              </mc:Choice>
              <mc:Fallback>
                <p:oleObj name="Równanie" r:id="rId19" imgW="685800" imgH="21564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2774978"/>
                        <a:ext cx="2088232" cy="657407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80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7448176"/>
              </p:ext>
            </p:extLst>
          </p:nvPr>
        </p:nvGraphicFramePr>
        <p:xfrm>
          <a:off x="971600" y="4196905"/>
          <a:ext cx="2232248" cy="64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20" name="Równanie" r:id="rId21" imgW="787320" imgH="228600" progId="Equation.3">
                  <p:embed/>
                </p:oleObj>
              </mc:Choice>
              <mc:Fallback>
                <p:oleObj name="Równanie" r:id="rId21" imgW="787320" imgH="22860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4196905"/>
                        <a:ext cx="2232248" cy="647500"/>
                      </a:xfrm>
                      <a:prstGeom prst="rect">
                        <a:avLst/>
                      </a:prstGeom>
                      <a:solidFill>
                        <a:srgbClr val="FF99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82" name="Object 4"/>
          <p:cNvGraphicFramePr>
            <a:graphicFrameLocks noChangeAspect="1"/>
          </p:cNvGraphicFramePr>
          <p:nvPr/>
        </p:nvGraphicFramePr>
        <p:xfrm>
          <a:off x="3622675" y="2762250"/>
          <a:ext cx="2940050" cy="66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21" name="Równanie" r:id="rId23" imgW="1714320" imgH="393480" progId="Equation.3">
                  <p:embed/>
                </p:oleObj>
              </mc:Choice>
              <mc:Fallback>
                <p:oleObj name="Równanie" r:id="rId23" imgW="1714320" imgH="3934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22675" y="2762250"/>
                        <a:ext cx="2940050" cy="66992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0543972"/>
              </p:ext>
            </p:extLst>
          </p:nvPr>
        </p:nvGraphicFramePr>
        <p:xfrm>
          <a:off x="971600" y="2049165"/>
          <a:ext cx="7342188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22" name="Równanie" r:id="rId25" imgW="3504960" imgH="228600" progId="Equation.3">
                  <p:embed/>
                </p:oleObj>
              </mc:Choice>
              <mc:Fallback>
                <p:oleObj name="Równanie" r:id="rId25" imgW="3504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2049165"/>
                        <a:ext cx="7342188" cy="50482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22E68-7E81-475D-A746-9B665A138048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rawat ojca">
  <a:themeElements>
    <a:clrScheme name="Krawat ojca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Krawat ojca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Krawat ojca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rawat ojca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rawat ojca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rawat ojca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rawat ojca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rawat ojca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Designs\Krawat ojca.pot</Template>
  <TotalTime>2467</TotalTime>
  <Words>674</Words>
  <Application>Microsoft Office PowerPoint</Application>
  <PresentationFormat>Pokaz na ekranie (4:3)</PresentationFormat>
  <Paragraphs>183</Paragraphs>
  <Slides>30</Slides>
  <Notes>1</Notes>
  <HiddenSlides>0</HiddenSlides>
  <MMClips>0</MMClips>
  <ScaleCrop>false</ScaleCrop>
  <HeadingPairs>
    <vt:vector size="8" baseType="variant">
      <vt:variant>
        <vt:lpstr>Używane czcionki</vt:lpstr>
      </vt:variant>
      <vt:variant>
        <vt:i4>9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3</vt:i4>
      </vt:variant>
      <vt:variant>
        <vt:lpstr>Tytuły slajdów</vt:lpstr>
      </vt:variant>
      <vt:variant>
        <vt:i4>30</vt:i4>
      </vt:variant>
    </vt:vector>
  </HeadingPairs>
  <TitlesOfParts>
    <vt:vector size="43" baseType="lpstr">
      <vt:lpstr>Arial</vt:lpstr>
      <vt:lpstr>Calibri</vt:lpstr>
      <vt:lpstr>Cambria Math</vt:lpstr>
      <vt:lpstr>Monotype Corsiva</vt:lpstr>
      <vt:lpstr>Monotype Sorts</vt:lpstr>
      <vt:lpstr>Symbol</vt:lpstr>
      <vt:lpstr>Times New Roman</vt:lpstr>
      <vt:lpstr>Verdana</vt:lpstr>
      <vt:lpstr>Wingdings</vt:lpstr>
      <vt:lpstr>Krawat ojca</vt:lpstr>
      <vt:lpstr>Równanie</vt:lpstr>
      <vt:lpstr>Equation</vt:lpstr>
      <vt:lpstr>Microsoft Equation 3.0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AM system – envelope detection</vt:lpstr>
      <vt:lpstr>AM system - envelope detection</vt:lpstr>
      <vt:lpstr>Overthreshold Envelope Detection</vt:lpstr>
      <vt:lpstr>Modulation Gain – AM</vt:lpstr>
      <vt:lpstr>Modulation loss – single tone AM</vt:lpstr>
      <vt:lpstr>Prezentacja programu PowerPoint</vt:lpstr>
      <vt:lpstr>Prezentacja programu PowerPoint</vt:lpstr>
      <vt:lpstr>Prezentacja programu PowerPoint</vt:lpstr>
      <vt:lpstr>Envelope Detection – AM Output signal</vt:lpstr>
      <vt:lpstr>Envelope Detection – AM Output signal</vt:lpstr>
      <vt:lpstr>Envelope Detection – AM Output signal</vt:lpstr>
      <vt:lpstr>Envelope Detection – AM Output signal</vt:lpstr>
      <vt:lpstr>Envelope Detection – AM Output signal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FM Threshold Effect (phasor explanation)</vt:lpstr>
      <vt:lpstr>FM Threshold Effect (phasor explanation)</vt:lpstr>
      <vt:lpstr>FM Threshold Effect (phasor explanation)</vt:lpstr>
      <vt:lpstr>Summary</vt:lpstr>
    </vt:vector>
  </TitlesOfParts>
  <Company>Akademia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Zdzisław</dc:creator>
  <cp:lastModifiedBy>Konto Microsoft</cp:lastModifiedBy>
  <cp:revision>486</cp:revision>
  <dcterms:created xsi:type="dcterms:W3CDTF">2004-11-18T14:21:43Z</dcterms:created>
  <dcterms:modified xsi:type="dcterms:W3CDTF">2023-12-05T10:16:30Z</dcterms:modified>
</cp:coreProperties>
</file>