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68" r:id="rId2"/>
    <p:sldId id="269" r:id="rId3"/>
    <p:sldId id="270" r:id="rId4"/>
    <p:sldId id="297" r:id="rId5"/>
    <p:sldId id="298" r:id="rId6"/>
    <p:sldId id="299" r:id="rId7"/>
    <p:sldId id="295" r:id="rId8"/>
    <p:sldId id="271" r:id="rId9"/>
    <p:sldId id="273" r:id="rId10"/>
    <p:sldId id="292" r:id="rId11"/>
    <p:sldId id="274" r:id="rId12"/>
    <p:sldId id="276" r:id="rId13"/>
    <p:sldId id="294" r:id="rId14"/>
    <p:sldId id="279" r:id="rId15"/>
    <p:sldId id="301" r:id="rId16"/>
    <p:sldId id="308" r:id="rId17"/>
    <p:sldId id="303" r:id="rId18"/>
    <p:sldId id="290" r:id="rId19"/>
    <p:sldId id="284" r:id="rId20"/>
    <p:sldId id="277" r:id="rId21"/>
    <p:sldId id="285" r:id="rId22"/>
    <p:sldId id="291" r:id="rId23"/>
    <p:sldId id="287" r:id="rId24"/>
    <p:sldId id="305" r:id="rId25"/>
    <p:sldId id="309" r:id="rId26"/>
    <p:sldId id="306" r:id="rId27"/>
    <p:sldId id="307" r:id="rId28"/>
    <p:sldId id="289" r:id="rId29"/>
    <p:sldId id="300" r:id="rId30"/>
    <p:sldId id="296" r:id="rId31"/>
    <p:sldId id="304" r:id="rId32"/>
    <p:sldId id="280" r:id="rId33"/>
    <p:sldId id="282" r:id="rId34"/>
    <p:sldId id="283" r:id="rId35"/>
    <p:sldId id="302" r:id="rId36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333CC"/>
    <a:srgbClr val="006600"/>
    <a:srgbClr val="FFFF66"/>
    <a:srgbClr val="C5F4FF"/>
    <a:srgbClr val="CDFFCD"/>
    <a:srgbClr val="9DECFF"/>
    <a:srgbClr val="CCFF99"/>
    <a:srgbClr val="99FF66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976" autoAdjust="0"/>
    <p:restoredTop sz="93559" autoAdjust="0"/>
  </p:normalViewPr>
  <p:slideViewPr>
    <p:cSldViewPr>
      <p:cViewPr varScale="1">
        <p:scale>
          <a:sx n="70" d="100"/>
          <a:sy n="70" d="100"/>
        </p:scale>
        <p:origin x="70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317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6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81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80.wmf"/><Relationship Id="rId2" Type="http://schemas.openxmlformats.org/officeDocument/2006/relationships/image" Target="../media/image31.wmf"/><Relationship Id="rId1" Type="http://schemas.openxmlformats.org/officeDocument/2006/relationships/image" Target="../media/image76.wmf"/><Relationship Id="rId6" Type="http://schemas.openxmlformats.org/officeDocument/2006/relationships/image" Target="../media/image35.wmf"/><Relationship Id="rId11" Type="http://schemas.openxmlformats.org/officeDocument/2006/relationships/image" Target="../media/image79.wmf"/><Relationship Id="rId5" Type="http://schemas.openxmlformats.org/officeDocument/2006/relationships/image" Target="../media/image77.wmf"/><Relationship Id="rId10" Type="http://schemas.openxmlformats.org/officeDocument/2006/relationships/image" Target="../media/image78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83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8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7" Type="http://schemas.openxmlformats.org/officeDocument/2006/relationships/image" Target="../media/image99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8.wmf"/><Relationship Id="rId5" Type="http://schemas.openxmlformats.org/officeDocument/2006/relationships/image" Target="../media/image36.wmf"/><Relationship Id="rId4" Type="http://schemas.openxmlformats.org/officeDocument/2006/relationships/image" Target="../media/image97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105.wmf"/><Relationship Id="rId5" Type="http://schemas.openxmlformats.org/officeDocument/2006/relationships/image" Target="../media/image36.wmf"/><Relationship Id="rId4" Type="http://schemas.openxmlformats.org/officeDocument/2006/relationships/image" Target="../media/image9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8.wmf"/><Relationship Id="rId1" Type="http://schemas.openxmlformats.org/officeDocument/2006/relationships/image" Target="../media/image107.wmf"/><Relationship Id="rId6" Type="http://schemas.openxmlformats.org/officeDocument/2006/relationships/image" Target="../media/image112.wmf"/><Relationship Id="rId5" Type="http://schemas.openxmlformats.org/officeDocument/2006/relationships/image" Target="../media/image111.wmf"/><Relationship Id="rId4" Type="http://schemas.openxmlformats.org/officeDocument/2006/relationships/image" Target="../media/image11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07.wmf"/><Relationship Id="rId6" Type="http://schemas.openxmlformats.org/officeDocument/2006/relationships/image" Target="../media/image118.wmf"/><Relationship Id="rId5" Type="http://schemas.openxmlformats.org/officeDocument/2006/relationships/image" Target="../media/image117.wmf"/><Relationship Id="rId4" Type="http://schemas.openxmlformats.org/officeDocument/2006/relationships/image" Target="../media/image11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120.wmf"/><Relationship Id="rId5" Type="http://schemas.openxmlformats.org/officeDocument/2006/relationships/image" Target="../media/image119.wmf"/><Relationship Id="rId4" Type="http://schemas.openxmlformats.org/officeDocument/2006/relationships/image" Target="../media/image4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4" Type="http://schemas.openxmlformats.org/officeDocument/2006/relationships/image" Target="../media/image12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5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6" Type="http://schemas.openxmlformats.org/officeDocument/2006/relationships/image" Target="../media/image134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10" Type="http://schemas.openxmlformats.org/officeDocument/2006/relationships/image" Target="../media/image135.wmf"/><Relationship Id="rId4" Type="http://schemas.openxmlformats.org/officeDocument/2006/relationships/image" Target="../media/image77.wmf"/><Relationship Id="rId9" Type="http://schemas.openxmlformats.org/officeDocument/2006/relationships/image" Target="../media/image130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wmf"/><Relationship Id="rId1" Type="http://schemas.openxmlformats.org/officeDocument/2006/relationships/image" Target="../media/image13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7.wmf"/><Relationship Id="rId1" Type="http://schemas.openxmlformats.org/officeDocument/2006/relationships/image" Target="../media/image10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0.wmf"/><Relationship Id="rId1" Type="http://schemas.openxmlformats.org/officeDocument/2006/relationships/image" Target="../media/image18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2.wmf"/><Relationship Id="rId1" Type="http://schemas.openxmlformats.org/officeDocument/2006/relationships/image" Target="../media/image25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41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Relationship Id="rId1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6.wmf"/><Relationship Id="rId7" Type="http://schemas.openxmlformats.org/officeDocument/2006/relationships/image" Target="../media/image49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36.wmf"/><Relationship Id="rId9" Type="http://schemas.openxmlformats.org/officeDocument/2006/relationships/image" Target="../media/image51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image" Target="../media/image55.wmf"/><Relationship Id="rId7" Type="http://schemas.openxmlformats.org/officeDocument/2006/relationships/image" Target="../media/image49.wmf"/><Relationship Id="rId2" Type="http://schemas.openxmlformats.org/officeDocument/2006/relationships/image" Target="../media/image47.wmf"/><Relationship Id="rId1" Type="http://schemas.openxmlformats.org/officeDocument/2006/relationships/image" Target="../media/image36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Relationship Id="rId9" Type="http://schemas.openxmlformats.org/officeDocument/2006/relationships/image" Target="../media/image6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pl-PL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250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pl-PL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pl-P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250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51138BCC-5035-420B-A702-21E911015E2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8085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250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412" y="4715950"/>
            <a:ext cx="4890265" cy="446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250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0E78FDB0-C814-4F91-839F-E8533C18F2DC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500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0120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C458C65-E65C-4065-89D9-ED7A8D2DE0C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D09D6-17CD-4EAD-8020-2CC8EB835BB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96FCA-C7C2-4BD5-92A5-BF83A7124308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EC66D5-BA5D-4304-B94C-1F7BC8BC168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16FE8-FE51-4D6F-8A9A-5290CA3CF4F6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CFA2C-266B-420B-9923-E4F7590FAF1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9E5E6-D602-48F7-A6CE-F43E2025869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E72F0-E0CE-4895-AE2A-80396638655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0B61C-448D-4784-84CE-8377A62DEDF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A0808-12E9-42BD-9027-CDE9A96DE71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60D27-2D50-47AB-828D-00674C7A88C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7915-9964-42AA-AFAE-81414563FF4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DB4B15D8-1223-4E10-BE0D-47D5D899101E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47.wmf"/><Relationship Id="rId18" Type="http://schemas.openxmlformats.org/officeDocument/2006/relationships/oleObject" Target="../embeddings/oleObject56.bin"/><Relationship Id="rId3" Type="http://schemas.openxmlformats.org/officeDocument/2006/relationships/image" Target="../media/image54.png"/><Relationship Id="rId21" Type="http://schemas.openxmlformats.org/officeDocument/2006/relationships/image" Target="../media/image51.wmf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49.wmf"/><Relationship Id="rId25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5.bin"/><Relationship Id="rId20" Type="http://schemas.openxmlformats.org/officeDocument/2006/relationships/oleObject" Target="../embeddings/oleObject57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36.wmf"/><Relationship Id="rId24" Type="http://schemas.openxmlformats.org/officeDocument/2006/relationships/oleObject" Target="../embeddings/oleObject59.bin"/><Relationship Id="rId5" Type="http://schemas.openxmlformats.org/officeDocument/2006/relationships/image" Target="../media/image44.wmf"/><Relationship Id="rId15" Type="http://schemas.openxmlformats.org/officeDocument/2006/relationships/image" Target="../media/image48.wmf"/><Relationship Id="rId23" Type="http://schemas.openxmlformats.org/officeDocument/2006/relationships/image" Target="../media/image52.wmf"/><Relationship Id="rId10" Type="http://schemas.openxmlformats.org/officeDocument/2006/relationships/oleObject" Target="../embeddings/oleObject52.bin"/><Relationship Id="rId19" Type="http://schemas.openxmlformats.org/officeDocument/2006/relationships/image" Target="../media/image50.w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54.bin"/><Relationship Id="rId22" Type="http://schemas.openxmlformats.org/officeDocument/2006/relationships/oleObject" Target="../embeddings/oleObject5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oleObject" Target="../embeddings/oleObject65.bin"/><Relationship Id="rId18" Type="http://schemas.openxmlformats.org/officeDocument/2006/relationships/image" Target="../media/image49.wmf"/><Relationship Id="rId3" Type="http://schemas.openxmlformats.org/officeDocument/2006/relationships/image" Target="../media/image54.png"/><Relationship Id="rId21" Type="http://schemas.openxmlformats.org/officeDocument/2006/relationships/oleObject" Target="../embeddings/oleObject69.bin"/><Relationship Id="rId7" Type="http://schemas.openxmlformats.org/officeDocument/2006/relationships/image" Target="../media/image47.wmf"/><Relationship Id="rId12" Type="http://schemas.openxmlformats.org/officeDocument/2006/relationships/image" Target="../media/image56.wmf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58.wmf"/><Relationship Id="rId20" Type="http://schemas.openxmlformats.org/officeDocument/2006/relationships/image" Target="../media/image59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1.bin"/><Relationship Id="rId11" Type="http://schemas.openxmlformats.org/officeDocument/2006/relationships/oleObject" Target="../embeddings/oleObject64.bin"/><Relationship Id="rId5" Type="http://schemas.openxmlformats.org/officeDocument/2006/relationships/image" Target="../media/image36.wmf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55.wmf"/><Relationship Id="rId19" Type="http://schemas.openxmlformats.org/officeDocument/2006/relationships/oleObject" Target="../embeddings/oleObject68.bin"/><Relationship Id="rId4" Type="http://schemas.openxmlformats.org/officeDocument/2006/relationships/oleObject" Target="../embeddings/oleObject60.bin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57.wmf"/><Relationship Id="rId22" Type="http://schemas.openxmlformats.org/officeDocument/2006/relationships/image" Target="../media/image6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oleObject" Target="../embeddings/oleObject76.bin"/><Relationship Id="rId18" Type="http://schemas.openxmlformats.org/officeDocument/2006/relationships/image" Target="../media/image39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12" Type="http://schemas.openxmlformats.org/officeDocument/2006/relationships/image" Target="../media/image66.wmf"/><Relationship Id="rId17" Type="http://schemas.openxmlformats.org/officeDocument/2006/relationships/oleObject" Target="../embeddings/oleObject7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8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72.bin"/><Relationship Id="rId15" Type="http://schemas.openxmlformats.org/officeDocument/2006/relationships/oleObject" Target="../embeddings/oleObject77.bin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74.bin"/><Relationship Id="rId14" Type="http://schemas.openxmlformats.org/officeDocument/2006/relationships/image" Target="../media/image6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70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80.bin"/><Relationship Id="rId5" Type="http://schemas.openxmlformats.org/officeDocument/2006/relationships/image" Target="../media/image69.wmf"/><Relationship Id="rId4" Type="http://schemas.openxmlformats.org/officeDocument/2006/relationships/oleObject" Target="../embeddings/oleObject7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2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8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image" Target="../media/image8.jpeg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8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13" Type="http://schemas.openxmlformats.org/officeDocument/2006/relationships/image" Target="../media/image77.wmf"/><Relationship Id="rId18" Type="http://schemas.openxmlformats.org/officeDocument/2006/relationships/oleObject" Target="../embeddings/oleObject91.bin"/><Relationship Id="rId26" Type="http://schemas.openxmlformats.org/officeDocument/2006/relationships/oleObject" Target="../embeddings/oleObject95.bin"/><Relationship Id="rId3" Type="http://schemas.openxmlformats.org/officeDocument/2006/relationships/oleObject" Target="../embeddings/oleObject84.bin"/><Relationship Id="rId21" Type="http://schemas.openxmlformats.org/officeDocument/2006/relationships/image" Target="../media/image38.wmf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88.bin"/><Relationship Id="rId17" Type="http://schemas.openxmlformats.org/officeDocument/2006/relationships/image" Target="../media/image36.wmf"/><Relationship Id="rId25" Type="http://schemas.openxmlformats.org/officeDocument/2006/relationships/image" Target="../media/image79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90.bin"/><Relationship Id="rId20" Type="http://schemas.openxmlformats.org/officeDocument/2006/relationships/oleObject" Target="../embeddings/oleObject92.bin"/><Relationship Id="rId29" Type="http://schemas.openxmlformats.org/officeDocument/2006/relationships/image" Target="../media/image81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33.wmf"/><Relationship Id="rId24" Type="http://schemas.openxmlformats.org/officeDocument/2006/relationships/oleObject" Target="../embeddings/oleObject94.bin"/><Relationship Id="rId5" Type="http://schemas.openxmlformats.org/officeDocument/2006/relationships/image" Target="../media/image82.png"/><Relationship Id="rId15" Type="http://schemas.openxmlformats.org/officeDocument/2006/relationships/image" Target="../media/image35.wmf"/><Relationship Id="rId23" Type="http://schemas.openxmlformats.org/officeDocument/2006/relationships/image" Target="../media/image78.wmf"/><Relationship Id="rId28" Type="http://schemas.openxmlformats.org/officeDocument/2006/relationships/oleObject" Target="../embeddings/oleObject96.bin"/><Relationship Id="rId10" Type="http://schemas.openxmlformats.org/officeDocument/2006/relationships/oleObject" Target="../embeddings/oleObject87.bin"/><Relationship Id="rId19" Type="http://schemas.openxmlformats.org/officeDocument/2006/relationships/image" Target="../media/image37.wmf"/><Relationship Id="rId4" Type="http://schemas.openxmlformats.org/officeDocument/2006/relationships/image" Target="../media/image76.wmf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89.bin"/><Relationship Id="rId22" Type="http://schemas.openxmlformats.org/officeDocument/2006/relationships/oleObject" Target="../embeddings/oleObject93.bin"/><Relationship Id="rId27" Type="http://schemas.openxmlformats.org/officeDocument/2006/relationships/image" Target="../media/image8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7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102.bin"/><Relationship Id="rId3" Type="http://schemas.openxmlformats.org/officeDocument/2006/relationships/image" Target="../media/image84.png"/><Relationship Id="rId21" Type="http://schemas.openxmlformats.org/officeDocument/2006/relationships/image" Target="../media/image37.wmf"/><Relationship Id="rId7" Type="http://schemas.openxmlformats.org/officeDocument/2006/relationships/image" Target="../media/image88.png"/><Relationship Id="rId12" Type="http://schemas.openxmlformats.org/officeDocument/2006/relationships/oleObject" Target="../embeddings/oleObject99.bin"/><Relationship Id="rId17" Type="http://schemas.openxmlformats.org/officeDocument/2006/relationships/image" Target="../media/image35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01.bin"/><Relationship Id="rId20" Type="http://schemas.openxmlformats.org/officeDocument/2006/relationships/oleObject" Target="../embeddings/oleObject103.bin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7.png"/><Relationship Id="rId11" Type="http://schemas.openxmlformats.org/officeDocument/2006/relationships/image" Target="../media/image32.wmf"/><Relationship Id="rId5" Type="http://schemas.openxmlformats.org/officeDocument/2006/relationships/image" Target="../media/image86.png"/><Relationship Id="rId15" Type="http://schemas.openxmlformats.org/officeDocument/2006/relationships/image" Target="../media/image83.wmf"/><Relationship Id="rId23" Type="http://schemas.openxmlformats.org/officeDocument/2006/relationships/image" Target="../media/image38.wmf"/><Relationship Id="rId10" Type="http://schemas.openxmlformats.org/officeDocument/2006/relationships/oleObject" Target="../embeddings/oleObject98.bin"/><Relationship Id="rId19" Type="http://schemas.openxmlformats.org/officeDocument/2006/relationships/image" Target="../media/image36.wmf"/><Relationship Id="rId4" Type="http://schemas.openxmlformats.org/officeDocument/2006/relationships/image" Target="../media/image85.png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100.bin"/><Relationship Id="rId22" Type="http://schemas.openxmlformats.org/officeDocument/2006/relationships/oleObject" Target="../embeddings/oleObject10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110.bin"/><Relationship Id="rId3" Type="http://schemas.openxmlformats.org/officeDocument/2006/relationships/image" Target="../media/image89.png"/><Relationship Id="rId21" Type="http://schemas.openxmlformats.org/officeDocument/2006/relationships/image" Target="../media/image37.wmf"/><Relationship Id="rId7" Type="http://schemas.openxmlformats.org/officeDocument/2006/relationships/image" Target="../media/image93.png"/><Relationship Id="rId12" Type="http://schemas.openxmlformats.org/officeDocument/2006/relationships/oleObject" Target="../embeddings/oleObject107.bin"/><Relationship Id="rId17" Type="http://schemas.openxmlformats.org/officeDocument/2006/relationships/image" Target="../media/image35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09.bin"/><Relationship Id="rId20" Type="http://schemas.openxmlformats.org/officeDocument/2006/relationships/oleObject" Target="../embeddings/oleObject111.bin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2.png"/><Relationship Id="rId11" Type="http://schemas.openxmlformats.org/officeDocument/2006/relationships/image" Target="../media/image32.wmf"/><Relationship Id="rId5" Type="http://schemas.openxmlformats.org/officeDocument/2006/relationships/image" Target="../media/image91.png"/><Relationship Id="rId15" Type="http://schemas.openxmlformats.org/officeDocument/2006/relationships/image" Target="../media/image83.wmf"/><Relationship Id="rId23" Type="http://schemas.openxmlformats.org/officeDocument/2006/relationships/image" Target="../media/image38.wmf"/><Relationship Id="rId10" Type="http://schemas.openxmlformats.org/officeDocument/2006/relationships/oleObject" Target="../embeddings/oleObject106.bin"/><Relationship Id="rId19" Type="http://schemas.openxmlformats.org/officeDocument/2006/relationships/image" Target="../media/image36.wmf"/><Relationship Id="rId4" Type="http://schemas.openxmlformats.org/officeDocument/2006/relationships/image" Target="../media/image90.png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108.bin"/><Relationship Id="rId22" Type="http://schemas.openxmlformats.org/officeDocument/2006/relationships/oleObject" Target="../embeddings/oleObject1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oleObject" Target="../embeddings/oleObject116.bin"/><Relationship Id="rId18" Type="http://schemas.openxmlformats.org/officeDocument/2006/relationships/image" Target="../media/image98.wmf"/><Relationship Id="rId3" Type="http://schemas.openxmlformats.org/officeDocument/2006/relationships/image" Target="../media/image100.png"/><Relationship Id="rId21" Type="http://schemas.openxmlformats.org/officeDocument/2006/relationships/image" Target="../media/image99.wmf"/><Relationship Id="rId7" Type="http://schemas.openxmlformats.org/officeDocument/2006/relationships/oleObject" Target="../embeddings/oleObject113.bin"/><Relationship Id="rId12" Type="http://schemas.openxmlformats.org/officeDocument/2006/relationships/image" Target="../media/image96.wmf"/><Relationship Id="rId17" Type="http://schemas.openxmlformats.org/officeDocument/2006/relationships/oleObject" Target="../embeddings/oleObject11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6.wmf"/><Relationship Id="rId20" Type="http://schemas.openxmlformats.org/officeDocument/2006/relationships/oleObject" Target="../embeddings/oleObject120.bin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3.png"/><Relationship Id="rId11" Type="http://schemas.openxmlformats.org/officeDocument/2006/relationships/oleObject" Target="../embeddings/oleObject115.bin"/><Relationship Id="rId5" Type="http://schemas.openxmlformats.org/officeDocument/2006/relationships/image" Target="../media/image102.png"/><Relationship Id="rId15" Type="http://schemas.openxmlformats.org/officeDocument/2006/relationships/oleObject" Target="../embeddings/oleObject117.bin"/><Relationship Id="rId10" Type="http://schemas.openxmlformats.org/officeDocument/2006/relationships/image" Target="../media/image95.wmf"/><Relationship Id="rId19" Type="http://schemas.openxmlformats.org/officeDocument/2006/relationships/oleObject" Target="../embeddings/oleObject119.bin"/><Relationship Id="rId4" Type="http://schemas.openxmlformats.org/officeDocument/2006/relationships/image" Target="../media/image101.png"/><Relationship Id="rId9" Type="http://schemas.openxmlformats.org/officeDocument/2006/relationships/oleObject" Target="../embeddings/oleObject114.bin"/><Relationship Id="rId14" Type="http://schemas.openxmlformats.org/officeDocument/2006/relationships/image" Target="../media/image97.wmf"/><Relationship Id="rId22" Type="http://schemas.openxmlformats.org/officeDocument/2006/relationships/oleObject" Target="../embeddings/oleObject12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oleObject" Target="../embeddings/oleObject125.bin"/><Relationship Id="rId18" Type="http://schemas.openxmlformats.org/officeDocument/2006/relationships/oleObject" Target="../embeddings/oleObject128.bin"/><Relationship Id="rId3" Type="http://schemas.openxmlformats.org/officeDocument/2006/relationships/image" Target="../media/image100.png"/><Relationship Id="rId7" Type="http://schemas.openxmlformats.org/officeDocument/2006/relationships/oleObject" Target="../embeddings/oleObject122.bin"/><Relationship Id="rId12" Type="http://schemas.openxmlformats.org/officeDocument/2006/relationships/image" Target="../media/image96.wmf"/><Relationship Id="rId17" Type="http://schemas.openxmlformats.org/officeDocument/2006/relationships/oleObject" Target="../embeddings/oleObject127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6.wmf"/><Relationship Id="rId20" Type="http://schemas.openxmlformats.org/officeDocument/2006/relationships/image" Target="../media/image105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3.png"/><Relationship Id="rId11" Type="http://schemas.openxmlformats.org/officeDocument/2006/relationships/oleObject" Target="../embeddings/oleObject124.bin"/><Relationship Id="rId5" Type="http://schemas.openxmlformats.org/officeDocument/2006/relationships/image" Target="../media/image102.png"/><Relationship Id="rId15" Type="http://schemas.openxmlformats.org/officeDocument/2006/relationships/oleObject" Target="../embeddings/oleObject126.bin"/><Relationship Id="rId10" Type="http://schemas.openxmlformats.org/officeDocument/2006/relationships/image" Target="../media/image95.wmf"/><Relationship Id="rId19" Type="http://schemas.openxmlformats.org/officeDocument/2006/relationships/oleObject" Target="../embeddings/oleObject129.bin"/><Relationship Id="rId4" Type="http://schemas.openxmlformats.org/officeDocument/2006/relationships/image" Target="../media/image101.png"/><Relationship Id="rId9" Type="http://schemas.openxmlformats.org/officeDocument/2006/relationships/oleObject" Target="../embeddings/oleObject123.bin"/><Relationship Id="rId14" Type="http://schemas.openxmlformats.org/officeDocument/2006/relationships/image" Target="../media/image9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10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13" Type="http://schemas.openxmlformats.org/officeDocument/2006/relationships/oleObject" Target="../embeddings/oleObject136.bin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3.bin"/><Relationship Id="rId12" Type="http://schemas.openxmlformats.org/officeDocument/2006/relationships/image" Target="../media/image11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8.wmf"/><Relationship Id="rId11" Type="http://schemas.openxmlformats.org/officeDocument/2006/relationships/oleObject" Target="../embeddings/oleObject135.bin"/><Relationship Id="rId5" Type="http://schemas.openxmlformats.org/officeDocument/2006/relationships/oleObject" Target="../embeddings/oleObject132.bin"/><Relationship Id="rId10" Type="http://schemas.openxmlformats.org/officeDocument/2006/relationships/image" Target="../media/image110.wmf"/><Relationship Id="rId4" Type="http://schemas.openxmlformats.org/officeDocument/2006/relationships/image" Target="../media/image107.wmf"/><Relationship Id="rId9" Type="http://schemas.openxmlformats.org/officeDocument/2006/relationships/oleObject" Target="../embeddings/oleObject134.bin"/><Relationship Id="rId14" Type="http://schemas.openxmlformats.org/officeDocument/2006/relationships/image" Target="../media/image112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13" Type="http://schemas.openxmlformats.org/officeDocument/2006/relationships/oleObject" Target="../embeddings/oleObject142.bin"/><Relationship Id="rId3" Type="http://schemas.openxmlformats.org/officeDocument/2006/relationships/oleObject" Target="../embeddings/oleObject137.bin"/><Relationship Id="rId7" Type="http://schemas.openxmlformats.org/officeDocument/2006/relationships/oleObject" Target="../embeddings/oleObject139.bin"/><Relationship Id="rId12" Type="http://schemas.openxmlformats.org/officeDocument/2006/relationships/image" Target="../media/image1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4.wmf"/><Relationship Id="rId11" Type="http://schemas.openxmlformats.org/officeDocument/2006/relationships/oleObject" Target="../embeddings/oleObject141.bin"/><Relationship Id="rId5" Type="http://schemas.openxmlformats.org/officeDocument/2006/relationships/oleObject" Target="../embeddings/oleObject138.bin"/><Relationship Id="rId10" Type="http://schemas.openxmlformats.org/officeDocument/2006/relationships/image" Target="../media/image116.wmf"/><Relationship Id="rId4" Type="http://schemas.openxmlformats.org/officeDocument/2006/relationships/image" Target="../media/image107.wmf"/><Relationship Id="rId9" Type="http://schemas.openxmlformats.org/officeDocument/2006/relationships/oleObject" Target="../embeddings/oleObject140.bin"/><Relationship Id="rId14" Type="http://schemas.openxmlformats.org/officeDocument/2006/relationships/image" Target="../media/image11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148.bin"/><Relationship Id="rId3" Type="http://schemas.openxmlformats.org/officeDocument/2006/relationships/oleObject" Target="../embeddings/oleObject143.bin"/><Relationship Id="rId7" Type="http://schemas.openxmlformats.org/officeDocument/2006/relationships/oleObject" Target="../embeddings/oleObject145.bin"/><Relationship Id="rId12" Type="http://schemas.openxmlformats.org/officeDocument/2006/relationships/image" Target="../media/image11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147.bin"/><Relationship Id="rId5" Type="http://schemas.openxmlformats.org/officeDocument/2006/relationships/oleObject" Target="../embeddings/oleObject144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46.bin"/><Relationship Id="rId14" Type="http://schemas.openxmlformats.org/officeDocument/2006/relationships/image" Target="../media/image12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3" Type="http://schemas.openxmlformats.org/officeDocument/2006/relationships/oleObject" Target="../embeddings/oleObject149.bin"/><Relationship Id="rId7" Type="http://schemas.openxmlformats.org/officeDocument/2006/relationships/oleObject" Target="../embeddings/oleObject15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2.wmf"/><Relationship Id="rId11" Type="http://schemas.openxmlformats.org/officeDocument/2006/relationships/image" Target="../media/image8.jpeg"/><Relationship Id="rId5" Type="http://schemas.openxmlformats.org/officeDocument/2006/relationships/oleObject" Target="../embeddings/oleObject150.bin"/><Relationship Id="rId10" Type="http://schemas.openxmlformats.org/officeDocument/2006/relationships/image" Target="../media/image124.wmf"/><Relationship Id="rId4" Type="http://schemas.openxmlformats.org/officeDocument/2006/relationships/image" Target="../media/image121.wmf"/><Relationship Id="rId9" Type="http://schemas.openxmlformats.org/officeDocument/2006/relationships/oleObject" Target="../embeddings/oleObject15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25.wmf"/><Relationship Id="rId4" Type="http://schemas.openxmlformats.org/officeDocument/2006/relationships/oleObject" Target="../embeddings/oleObject153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oleObject" Target="../embeddings/oleObject154.bin"/><Relationship Id="rId7" Type="http://schemas.openxmlformats.org/officeDocument/2006/relationships/oleObject" Target="../embeddings/oleObject15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27.wmf"/><Relationship Id="rId5" Type="http://schemas.openxmlformats.org/officeDocument/2006/relationships/oleObject" Target="../embeddings/oleObject155.bin"/><Relationship Id="rId4" Type="http://schemas.openxmlformats.org/officeDocument/2006/relationships/image" Target="../media/image126.wmf"/><Relationship Id="rId9" Type="http://schemas.openxmlformats.org/officeDocument/2006/relationships/image" Target="../media/image8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13" Type="http://schemas.openxmlformats.org/officeDocument/2006/relationships/oleObject" Target="../embeddings/oleObject162.bin"/><Relationship Id="rId3" Type="http://schemas.openxmlformats.org/officeDocument/2006/relationships/oleObject" Target="../embeddings/oleObject157.bin"/><Relationship Id="rId7" Type="http://schemas.openxmlformats.org/officeDocument/2006/relationships/oleObject" Target="../embeddings/oleObject159.bin"/><Relationship Id="rId12" Type="http://schemas.openxmlformats.org/officeDocument/2006/relationships/image" Target="../media/image13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30.wmf"/><Relationship Id="rId11" Type="http://schemas.openxmlformats.org/officeDocument/2006/relationships/oleObject" Target="../embeddings/oleObject161.bin"/><Relationship Id="rId5" Type="http://schemas.openxmlformats.org/officeDocument/2006/relationships/oleObject" Target="../embeddings/oleObject158.bin"/><Relationship Id="rId15" Type="http://schemas.openxmlformats.org/officeDocument/2006/relationships/image" Target="../media/image8.jpeg"/><Relationship Id="rId10" Type="http://schemas.openxmlformats.org/officeDocument/2006/relationships/image" Target="../media/image132.wmf"/><Relationship Id="rId4" Type="http://schemas.openxmlformats.org/officeDocument/2006/relationships/image" Target="../media/image129.wmf"/><Relationship Id="rId9" Type="http://schemas.openxmlformats.org/officeDocument/2006/relationships/oleObject" Target="../embeddings/oleObject160.bin"/><Relationship Id="rId14" Type="http://schemas.openxmlformats.org/officeDocument/2006/relationships/image" Target="../media/image134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5.bin"/><Relationship Id="rId13" Type="http://schemas.openxmlformats.org/officeDocument/2006/relationships/image" Target="../media/image35.wmf"/><Relationship Id="rId18" Type="http://schemas.openxmlformats.org/officeDocument/2006/relationships/oleObject" Target="../embeddings/oleObject170.bin"/><Relationship Id="rId3" Type="http://schemas.openxmlformats.org/officeDocument/2006/relationships/image" Target="../media/image82.png"/><Relationship Id="rId21" Type="http://schemas.openxmlformats.org/officeDocument/2006/relationships/image" Target="../media/image130.wmf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167.bin"/><Relationship Id="rId17" Type="http://schemas.openxmlformats.org/officeDocument/2006/relationships/image" Target="../media/image37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69.bin"/><Relationship Id="rId20" Type="http://schemas.openxmlformats.org/officeDocument/2006/relationships/oleObject" Target="../embeddings/oleObject171.bin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64.bin"/><Relationship Id="rId11" Type="http://schemas.openxmlformats.org/officeDocument/2006/relationships/image" Target="../media/image77.wmf"/><Relationship Id="rId5" Type="http://schemas.openxmlformats.org/officeDocument/2006/relationships/image" Target="../media/image31.wmf"/><Relationship Id="rId15" Type="http://schemas.openxmlformats.org/officeDocument/2006/relationships/image" Target="../media/image36.wmf"/><Relationship Id="rId23" Type="http://schemas.openxmlformats.org/officeDocument/2006/relationships/image" Target="../media/image135.wmf"/><Relationship Id="rId10" Type="http://schemas.openxmlformats.org/officeDocument/2006/relationships/oleObject" Target="../embeddings/oleObject166.bin"/><Relationship Id="rId19" Type="http://schemas.openxmlformats.org/officeDocument/2006/relationships/image" Target="../media/image38.wmf"/><Relationship Id="rId4" Type="http://schemas.openxmlformats.org/officeDocument/2006/relationships/oleObject" Target="../embeddings/oleObject163.bin"/><Relationship Id="rId9" Type="http://schemas.openxmlformats.org/officeDocument/2006/relationships/image" Target="../media/image33.wmf"/><Relationship Id="rId14" Type="http://schemas.openxmlformats.org/officeDocument/2006/relationships/oleObject" Target="../embeddings/oleObject168.bin"/><Relationship Id="rId22" Type="http://schemas.openxmlformats.org/officeDocument/2006/relationships/oleObject" Target="../embeddings/oleObject172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3.bin"/><Relationship Id="rId7" Type="http://schemas.openxmlformats.org/officeDocument/2006/relationships/image" Target="../media/image13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74.bin"/><Relationship Id="rId5" Type="http://schemas.openxmlformats.org/officeDocument/2006/relationships/image" Target="../media/image8.jpeg"/><Relationship Id="rId4" Type="http://schemas.openxmlformats.org/officeDocument/2006/relationships/image" Target="../media/image13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8.bin"/><Relationship Id="rId21" Type="http://schemas.openxmlformats.org/officeDocument/2006/relationships/image" Target="../media/image16.wmf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3.wmf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12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2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0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24.png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27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42.bin"/><Relationship Id="rId26" Type="http://schemas.openxmlformats.org/officeDocument/2006/relationships/oleObject" Target="../embeddings/oleObject46.bin"/><Relationship Id="rId3" Type="http://schemas.openxmlformats.org/officeDocument/2006/relationships/oleObject" Target="../embeddings/oleObject35.bin"/><Relationship Id="rId21" Type="http://schemas.openxmlformats.org/officeDocument/2006/relationships/image" Target="../media/image37.wmf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39.bin"/><Relationship Id="rId17" Type="http://schemas.openxmlformats.org/officeDocument/2006/relationships/image" Target="../media/image35.wmf"/><Relationship Id="rId25" Type="http://schemas.openxmlformats.org/officeDocument/2006/relationships/image" Target="../media/image39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1.bin"/><Relationship Id="rId20" Type="http://schemas.openxmlformats.org/officeDocument/2006/relationships/oleObject" Target="../embeddings/oleObject43.bin"/><Relationship Id="rId29" Type="http://schemas.openxmlformats.org/officeDocument/2006/relationships/image" Target="../media/image41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2.wmf"/><Relationship Id="rId24" Type="http://schemas.openxmlformats.org/officeDocument/2006/relationships/oleObject" Target="../embeddings/oleObject45.bin"/><Relationship Id="rId5" Type="http://schemas.openxmlformats.org/officeDocument/2006/relationships/image" Target="../media/image43.png"/><Relationship Id="rId15" Type="http://schemas.openxmlformats.org/officeDocument/2006/relationships/image" Target="../media/image34.wmf"/><Relationship Id="rId23" Type="http://schemas.openxmlformats.org/officeDocument/2006/relationships/image" Target="../media/image38.wmf"/><Relationship Id="rId28" Type="http://schemas.openxmlformats.org/officeDocument/2006/relationships/oleObject" Target="../embeddings/oleObject47.bin"/><Relationship Id="rId10" Type="http://schemas.openxmlformats.org/officeDocument/2006/relationships/oleObject" Target="../embeddings/oleObject38.bin"/><Relationship Id="rId19" Type="http://schemas.openxmlformats.org/officeDocument/2006/relationships/image" Target="../media/image36.wmf"/><Relationship Id="rId31" Type="http://schemas.openxmlformats.org/officeDocument/2006/relationships/image" Target="../media/image42.wmf"/><Relationship Id="rId4" Type="http://schemas.openxmlformats.org/officeDocument/2006/relationships/image" Target="../media/image29.wmf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40.bin"/><Relationship Id="rId22" Type="http://schemas.openxmlformats.org/officeDocument/2006/relationships/oleObject" Target="../embeddings/oleObject44.bin"/><Relationship Id="rId27" Type="http://schemas.openxmlformats.org/officeDocument/2006/relationships/image" Target="../media/image40.wmf"/><Relationship Id="rId30" Type="http://schemas.openxmlformats.org/officeDocument/2006/relationships/oleObject" Target="../embeddings/oleObject4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638800" y="638175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Systems© </a:t>
            </a:r>
            <a:r>
              <a:rPr lang="pl-PL" sz="1400" dirty="0">
                <a:solidFill>
                  <a:srgbClr val="669900"/>
                </a:solidFill>
              </a:rPr>
              <a:t>Zdzisław Papir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371600" y="1981200"/>
            <a:ext cx="73152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4400">
                <a:solidFill>
                  <a:srgbClr val="003399"/>
                </a:solidFill>
              </a:rPr>
              <a:t>PULSE AMPLITUDE</a:t>
            </a:r>
          </a:p>
          <a:p>
            <a:pPr algn="ctr">
              <a:spcBef>
                <a:spcPct val="50000"/>
              </a:spcBef>
            </a:pPr>
            <a:r>
              <a:rPr lang="pl-PL" sz="4400">
                <a:solidFill>
                  <a:srgbClr val="003399"/>
                </a:solidFill>
              </a:rPr>
              <a:t>MODULATION</a:t>
            </a:r>
            <a:endParaRPr lang="pl-PL" sz="320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Text Box 2053"/>
          <p:cNvSpPr txBox="1">
            <a:spLocks noChangeArrowheads="1"/>
          </p:cNvSpPr>
          <p:nvPr/>
        </p:nvSpPr>
        <p:spPr bwMode="auto">
          <a:xfrm>
            <a:off x="1219200" y="2971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pic>
        <p:nvPicPr>
          <p:cNvPr id="93197" name="Picture 2061" descr="C:\WINDOWS\Pulpit\Prezentacja\Wykres_3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5838" y="1026506"/>
            <a:ext cx="4648200" cy="4648200"/>
          </a:xfrm>
          <a:prstGeom prst="rect">
            <a:avLst/>
          </a:prstGeom>
          <a:noFill/>
        </p:spPr>
      </p:pic>
      <p:sp>
        <p:nvSpPr>
          <p:cNvPr id="93198" name="Rectangle 2062"/>
          <p:cNvSpPr>
            <a:spLocks noChangeArrowheads="1"/>
          </p:cNvSpPr>
          <p:nvPr/>
        </p:nvSpPr>
        <p:spPr bwMode="auto">
          <a:xfrm>
            <a:off x="5334000" y="1066800"/>
            <a:ext cx="3657600" cy="646331"/>
          </a:xfrm>
          <a:prstGeom prst="rect">
            <a:avLst/>
          </a:prstGeom>
          <a:solidFill>
            <a:srgbClr val="CC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/>
              <a:t>The </a:t>
            </a:r>
            <a:r>
              <a:rPr lang="pl-PL" sz="1800" dirty="0" err="1" smtClean="0"/>
              <a:t>mainlobe</a:t>
            </a:r>
            <a:r>
              <a:rPr lang="pl-PL" sz="1800" dirty="0" smtClean="0"/>
              <a:t> </a:t>
            </a:r>
            <a:r>
              <a:rPr lang="pl-PL" sz="1800" dirty="0"/>
              <a:t>of </a:t>
            </a:r>
            <a:r>
              <a:rPr lang="pl-PL" sz="1800" dirty="0" smtClean="0"/>
              <a:t>the spectrum</a:t>
            </a:r>
            <a:br>
              <a:rPr lang="pl-PL" sz="1800" dirty="0" smtClean="0"/>
            </a:br>
            <a:r>
              <a:rPr lang="pl-PL" sz="1800" dirty="0" err="1" smtClean="0"/>
              <a:t>is</a:t>
            </a:r>
            <a:r>
              <a:rPr lang="pl-PL" sz="1800" dirty="0" smtClean="0"/>
              <a:t> </a:t>
            </a:r>
            <a:r>
              <a:rPr lang="pl-PL" sz="1800" dirty="0" err="1"/>
              <a:t>distorted</a:t>
            </a:r>
            <a:r>
              <a:rPr lang="pl-PL" sz="1800" dirty="0"/>
              <a:t> by the </a:t>
            </a:r>
            <a:r>
              <a:rPr lang="pl-PL" sz="1800" dirty="0" err="1" smtClean="0"/>
              <a:t>pulse</a:t>
            </a:r>
            <a:r>
              <a:rPr lang="pl-PL" sz="1800" dirty="0"/>
              <a:t> </a:t>
            </a:r>
            <a:r>
              <a:rPr lang="pl-PL" sz="1800" dirty="0" smtClean="0"/>
              <a:t>spectrum:</a:t>
            </a:r>
            <a:endParaRPr lang="pl-PL" sz="1800" dirty="0"/>
          </a:p>
        </p:txBody>
      </p:sp>
      <p:sp>
        <p:nvSpPr>
          <p:cNvPr id="93200" name="Text Box 206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3202" name="Rectangle 206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a</a:t>
            </a:r>
            <a:r>
              <a:rPr lang="pl-PL" sz="3200" b="1" dirty="0" err="1" smtClean="0"/>
              <a:t>perture</a:t>
            </a:r>
            <a:r>
              <a:rPr lang="pl-PL" sz="3200" b="1" dirty="0" smtClean="0"/>
              <a:t> </a:t>
            </a:r>
            <a:r>
              <a:rPr lang="pl-PL" sz="3200" b="1" dirty="0" err="1"/>
              <a:t>e</a:t>
            </a:r>
            <a:r>
              <a:rPr lang="pl-PL" sz="3200" b="1" dirty="0" err="1" smtClean="0"/>
              <a:t>ffect</a:t>
            </a:r>
            <a:endParaRPr lang="pl-PL" sz="3200" b="1" dirty="0"/>
          </a:p>
        </p:txBody>
      </p:sp>
      <p:graphicFrame>
        <p:nvGraphicFramePr>
          <p:cNvPr id="11" name="Object 20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100580"/>
              </p:ext>
            </p:extLst>
          </p:nvPr>
        </p:nvGraphicFramePr>
        <p:xfrm>
          <a:off x="2148521" y="3147576"/>
          <a:ext cx="431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03" name="Równanie" r:id="rId4" imgW="304560" imgH="228600" progId="Equation.3">
                  <p:embed/>
                </p:oleObj>
              </mc:Choice>
              <mc:Fallback>
                <p:oleObj name="Równanie" r:id="rId4" imgW="304560" imgH="228600" progId="Equation.3">
                  <p:embed/>
                  <p:pic>
                    <p:nvPicPr>
                      <p:cNvPr id="0" name="Picture 20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8521" y="3147576"/>
                        <a:ext cx="431800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0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691271"/>
              </p:ext>
            </p:extLst>
          </p:nvPr>
        </p:nvGraphicFramePr>
        <p:xfrm>
          <a:off x="5057975" y="3108206"/>
          <a:ext cx="396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04" name="Równanie" r:id="rId6" imgW="279360" imgH="228600" progId="Equation.3">
                  <p:embed/>
                </p:oleObj>
              </mc:Choice>
              <mc:Fallback>
                <p:oleObj name="Równanie" r:id="rId6" imgW="279360" imgH="228600" progId="Equation.3">
                  <p:embed/>
                  <p:pic>
                    <p:nvPicPr>
                      <p:cNvPr id="0" name="Picture 2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975" y="3108206"/>
                        <a:ext cx="396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0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497270"/>
              </p:ext>
            </p:extLst>
          </p:nvPr>
        </p:nvGraphicFramePr>
        <p:xfrm>
          <a:off x="1132681" y="3105227"/>
          <a:ext cx="541337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05" name="Równanie" r:id="rId8" imgW="380880" imgH="228600" progId="Equation.3">
                  <p:embed/>
                </p:oleObj>
              </mc:Choice>
              <mc:Fallback>
                <p:oleObj name="Równanie" r:id="rId8" imgW="380880" imgH="228600" progId="Equation.3">
                  <p:embed/>
                  <p:pic>
                    <p:nvPicPr>
                      <p:cNvPr id="0" name="Picture 20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2681" y="3105227"/>
                        <a:ext cx="541337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270539"/>
              </p:ext>
            </p:extLst>
          </p:nvPr>
        </p:nvGraphicFramePr>
        <p:xfrm>
          <a:off x="4209760" y="5438285"/>
          <a:ext cx="269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06" name="Równanie" r:id="rId10" imgW="190440" imgH="228600" progId="Equation.3">
                  <p:embed/>
                </p:oleObj>
              </mc:Choice>
              <mc:Fallback>
                <p:oleObj name="Równanie" r:id="rId10" imgW="190440" imgH="228600" progId="Equation.3">
                  <p:embed/>
                  <p:pic>
                    <p:nvPicPr>
                      <p:cNvPr id="0" name="Picture 2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9760" y="5438285"/>
                        <a:ext cx="269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466262"/>
              </p:ext>
            </p:extLst>
          </p:nvPr>
        </p:nvGraphicFramePr>
        <p:xfrm>
          <a:off x="2118783" y="5452818"/>
          <a:ext cx="431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07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Picture 2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783" y="5452818"/>
                        <a:ext cx="431800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10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4706416" y="3965724"/>
            <a:ext cx="6832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smtClean="0"/>
              <a:t>?</a:t>
            </a:r>
            <a:endParaRPr lang="pl-PL" dirty="0"/>
          </a:p>
        </p:txBody>
      </p:sp>
      <p:grpSp>
        <p:nvGrpSpPr>
          <p:cNvPr id="17" name="Grupa 16"/>
          <p:cNvGrpSpPr/>
          <p:nvPr/>
        </p:nvGrpSpPr>
        <p:grpSpPr>
          <a:xfrm>
            <a:off x="1120912" y="4261154"/>
            <a:ext cx="7729537" cy="2354262"/>
            <a:chOff x="1185863" y="4248151"/>
            <a:chExt cx="7729537" cy="2354262"/>
          </a:xfrm>
        </p:grpSpPr>
        <p:graphicFrame>
          <p:nvGraphicFramePr>
            <p:cNvPr id="93207" name="Object 20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3525820"/>
                </p:ext>
              </p:extLst>
            </p:nvPr>
          </p:nvGraphicFramePr>
          <p:xfrm>
            <a:off x="1185863" y="5791200"/>
            <a:ext cx="7729537" cy="811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708" name="Equation" r:id="rId14" imgW="4470120" imgH="469800" progId="Equation.3">
                    <p:embed/>
                  </p:oleObj>
                </mc:Choice>
                <mc:Fallback>
                  <p:oleObj name="Equation" r:id="rId14" imgW="4470120" imgH="469800" progId="Equation.3">
                    <p:embed/>
                    <p:pic>
                      <p:nvPicPr>
                        <p:cNvPr id="0" name="Picture 20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5863" y="5791200"/>
                          <a:ext cx="7729537" cy="811213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Łącznik łamany 6"/>
            <p:cNvCxnSpPr>
              <a:stCxn id="93207" idx="3"/>
            </p:cNvCxnSpPr>
            <p:nvPr/>
          </p:nvCxnSpPr>
          <p:spPr bwMode="auto">
            <a:xfrm flipH="1" flipV="1">
              <a:off x="5334000" y="4248151"/>
              <a:ext cx="3527425" cy="1948655"/>
            </a:xfrm>
            <a:prstGeom prst="bentConnector3">
              <a:avLst>
                <a:gd name="adj1" fmla="val -6481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graphicFrame>
        <p:nvGraphicFramePr>
          <p:cNvPr id="2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108252"/>
              </p:ext>
            </p:extLst>
          </p:nvPr>
        </p:nvGraphicFramePr>
        <p:xfrm>
          <a:off x="3467100" y="1052736"/>
          <a:ext cx="957420" cy="35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09" name="Równanie" r:id="rId16" imgW="583920" imgH="215640" progId="Equation.3">
                  <p:embed/>
                </p:oleObj>
              </mc:Choice>
              <mc:Fallback>
                <p:oleObj name="Równanie" r:id="rId16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0" y="1052736"/>
                        <a:ext cx="957420" cy="35391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i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370605"/>
              </p:ext>
            </p:extLst>
          </p:nvPr>
        </p:nvGraphicFramePr>
        <p:xfrm>
          <a:off x="4368800" y="1993900"/>
          <a:ext cx="801688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10" name="Equation" r:id="rId18" imgW="545760" imgH="431640" progId="Equation.3">
                  <p:embed/>
                </p:oleObj>
              </mc:Choice>
              <mc:Fallback>
                <p:oleObj name="Equation" r:id="rId18" imgW="5457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368800" y="1993900"/>
                        <a:ext cx="801688" cy="635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0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980706"/>
              </p:ext>
            </p:extLst>
          </p:nvPr>
        </p:nvGraphicFramePr>
        <p:xfrm>
          <a:off x="5634038" y="1960563"/>
          <a:ext cx="28606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11" name="Równanie" r:id="rId20" imgW="1358640" imgH="393480" progId="Equation.3">
                  <p:embed/>
                </p:oleObj>
              </mc:Choice>
              <mc:Fallback>
                <p:oleObj name="Równanie" r:id="rId20" imgW="1358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4038" y="1960563"/>
                        <a:ext cx="2860675" cy="828675"/>
                      </a:xfrm>
                      <a:prstGeom prst="rect">
                        <a:avLst/>
                      </a:prstGeom>
                      <a:solidFill>
                        <a:srgbClr val="CC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309418"/>
              </p:ext>
            </p:extLst>
          </p:nvPr>
        </p:nvGraphicFramePr>
        <p:xfrm>
          <a:off x="3384628" y="3397761"/>
          <a:ext cx="1122363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12" name="Equation" r:id="rId22" imgW="685800" imgH="215640" progId="Equation.3">
                  <p:embed/>
                </p:oleObj>
              </mc:Choice>
              <mc:Fallback>
                <p:oleObj name="Equation" r:id="rId22" imgW="685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628" y="3397761"/>
                        <a:ext cx="1122363" cy="3540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0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243390"/>
              </p:ext>
            </p:extLst>
          </p:nvPr>
        </p:nvGraphicFramePr>
        <p:xfrm>
          <a:off x="4199680" y="3103503"/>
          <a:ext cx="269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13" name="Equation" r:id="rId24" imgW="190440" imgH="228600" progId="Equation.3">
                  <p:embed/>
                </p:oleObj>
              </mc:Choice>
              <mc:Fallback>
                <p:oleObj name="Equation" r:id="rId24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9680" y="3103503"/>
                        <a:ext cx="269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1219200" y="2971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pic>
        <p:nvPicPr>
          <p:cNvPr id="68628" name="Picture 20" descr="C:\WINDOWS\Pulpit\Prezentacja\Wykres_3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4648200" cy="4648200"/>
          </a:xfrm>
          <a:prstGeom prst="rect">
            <a:avLst/>
          </a:prstGeom>
          <a:noFill/>
        </p:spPr>
      </p:pic>
      <p:sp>
        <p:nvSpPr>
          <p:cNvPr id="68632" name="Text Box 2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68634" name="Rectangle 2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a</a:t>
            </a:r>
            <a:r>
              <a:rPr lang="pl-PL" sz="3200" b="1" dirty="0" err="1" smtClean="0"/>
              <a:t>perture</a:t>
            </a:r>
            <a:r>
              <a:rPr lang="pl-PL" sz="3200" b="1" dirty="0" smtClean="0"/>
              <a:t> </a:t>
            </a:r>
            <a:r>
              <a:rPr lang="pl-PL" sz="3200" b="1" dirty="0" err="1"/>
              <a:t>e</a:t>
            </a:r>
            <a:r>
              <a:rPr lang="pl-PL" sz="3200" b="1" dirty="0" err="1" smtClean="0"/>
              <a:t>ffect</a:t>
            </a:r>
            <a:endParaRPr lang="pl-PL" sz="3200" b="1" dirty="0"/>
          </a:p>
        </p:txBody>
      </p:sp>
      <p:graphicFrame>
        <p:nvGraphicFramePr>
          <p:cNvPr id="10" name="Object 2076"/>
          <p:cNvGraphicFramePr>
            <a:graphicFrameLocks noChangeAspect="1"/>
          </p:cNvGraphicFramePr>
          <p:nvPr/>
        </p:nvGraphicFramePr>
        <p:xfrm>
          <a:off x="4391980" y="5499230"/>
          <a:ext cx="269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1" name="Równanie" r:id="rId4" imgW="190440" imgH="228600" progId="Equation.3">
                  <p:embed/>
                </p:oleObj>
              </mc:Choice>
              <mc:Fallback>
                <p:oleObj name="Równanie" r:id="rId4" imgW="19044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980" y="5499230"/>
                        <a:ext cx="269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77"/>
          <p:cNvGraphicFramePr>
            <a:graphicFrameLocks noChangeAspect="1"/>
          </p:cNvGraphicFramePr>
          <p:nvPr/>
        </p:nvGraphicFramePr>
        <p:xfrm>
          <a:off x="2276745" y="5499230"/>
          <a:ext cx="431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2" name="Równanie" r:id="rId6" imgW="304560" imgH="228600" progId="Equation.3">
                  <p:embed/>
                </p:oleObj>
              </mc:Choice>
              <mc:Fallback>
                <p:oleObj name="Równanie" r:id="rId6" imgW="304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745" y="5499230"/>
                        <a:ext cx="431800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0"/>
          <p:cNvGraphicFramePr>
            <a:graphicFrameLocks noChangeAspect="1"/>
          </p:cNvGraphicFramePr>
          <p:nvPr/>
        </p:nvGraphicFramePr>
        <p:xfrm>
          <a:off x="4346975" y="3158970"/>
          <a:ext cx="315035" cy="37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3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975" y="3158970"/>
                        <a:ext cx="315035" cy="37804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2231740" y="3158970"/>
          <a:ext cx="5048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4" name="Równanie" r:id="rId9" imgW="304560" imgH="228600" progId="Equation.3">
                  <p:embed/>
                </p:oleObj>
              </mc:Choice>
              <mc:Fallback>
                <p:oleObj name="Równanie" r:id="rId9" imgW="30456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1740" y="3158970"/>
                        <a:ext cx="504825" cy="377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8"/>
          <p:cNvGraphicFramePr>
            <a:graphicFrameLocks noChangeAspect="1"/>
          </p:cNvGraphicFramePr>
          <p:nvPr/>
        </p:nvGraphicFramePr>
        <p:xfrm>
          <a:off x="5202070" y="3158970"/>
          <a:ext cx="4635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5" name="Równanie" r:id="rId11" imgW="279360" imgH="228600" progId="Equation.3">
                  <p:embed/>
                </p:oleObj>
              </mc:Choice>
              <mc:Fallback>
                <p:oleObj name="Równanie" r:id="rId11" imgW="27936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2070" y="3158970"/>
                        <a:ext cx="463550" cy="377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"/>
          <p:cNvGraphicFramePr>
            <a:graphicFrameLocks noChangeAspect="1"/>
          </p:cNvGraphicFramePr>
          <p:nvPr/>
        </p:nvGraphicFramePr>
        <p:xfrm>
          <a:off x="1286635" y="3158970"/>
          <a:ext cx="6318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6" name="Równanie" r:id="rId13" imgW="380880" imgH="228600" progId="Equation.3">
                  <p:embed/>
                </p:oleObj>
              </mc:Choice>
              <mc:Fallback>
                <p:oleObj name="Równanie" r:id="rId13" imgW="3808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6635" y="3158970"/>
                        <a:ext cx="631825" cy="377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0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40689"/>
              </p:ext>
            </p:extLst>
          </p:nvPr>
        </p:nvGraphicFramePr>
        <p:xfrm>
          <a:off x="6264275" y="1912938"/>
          <a:ext cx="2592388" cy="287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7" name="Equation" r:id="rId15" imgW="1498320" imgH="1663560" progId="Equation.3">
                  <p:embed/>
                </p:oleObj>
              </mc:Choice>
              <mc:Fallback>
                <p:oleObj name="Equation" r:id="rId15" imgW="1498320" imgH="1663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4275" y="1912938"/>
                        <a:ext cx="2592388" cy="28702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11</a:t>
            </a:fld>
            <a:endParaRPr lang="pl-PL"/>
          </a:p>
        </p:txBody>
      </p:sp>
      <p:graphicFrame>
        <p:nvGraphicFramePr>
          <p:cNvPr id="1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099695"/>
              </p:ext>
            </p:extLst>
          </p:nvPr>
        </p:nvGraphicFramePr>
        <p:xfrm>
          <a:off x="3569497" y="1131381"/>
          <a:ext cx="957420" cy="35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8" name="Równanie" r:id="rId17" imgW="583920" imgH="215640" progId="Equation.3">
                  <p:embed/>
                </p:oleObj>
              </mc:Choice>
              <mc:Fallback>
                <p:oleObj name="Równanie" r:id="rId17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9497" y="1131381"/>
                        <a:ext cx="957420" cy="35391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661950"/>
              </p:ext>
            </p:extLst>
          </p:nvPr>
        </p:nvGraphicFramePr>
        <p:xfrm>
          <a:off x="3511500" y="3386250"/>
          <a:ext cx="87312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39" name="Equation" r:id="rId19" imgW="533160" imgH="215640" progId="Equation.3">
                  <p:embed/>
                </p:oleObj>
              </mc:Choice>
              <mc:Fallback>
                <p:oleObj name="Equation" r:id="rId19" imgW="533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1500" y="3386250"/>
                        <a:ext cx="873125" cy="3540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01848"/>
              </p:ext>
            </p:extLst>
          </p:nvPr>
        </p:nvGraphicFramePr>
        <p:xfrm>
          <a:off x="4541838" y="2057400"/>
          <a:ext cx="823912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40" name="Equation" r:id="rId21" imgW="558720" imgH="431640" progId="Equation.3">
                  <p:embed/>
                </p:oleObj>
              </mc:Choice>
              <mc:Fallback>
                <p:oleObj name="Equation" r:id="rId21" imgW="5587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541838" y="2057400"/>
                        <a:ext cx="823912" cy="635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752600" y="3733800"/>
            <a:ext cx="184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 b="0">
              <a:sym typeface="Symbol" pitchFamily="18" charset="2"/>
            </a:endParaRPr>
          </a:p>
          <a:p>
            <a:endParaRPr lang="pl-PL" b="0">
              <a:sym typeface="Symbol" pitchFamily="18" charset="2"/>
            </a:endParaRPr>
          </a:p>
          <a:p>
            <a:endParaRPr lang="pl-PL"/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auto">
          <a:xfrm>
            <a:off x="1421650" y="3109119"/>
            <a:ext cx="6827838" cy="1552575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aperture</a:t>
            </a:r>
            <a:r>
              <a:rPr lang="pl-PL" dirty="0"/>
              <a:t> </a:t>
            </a:r>
            <a:r>
              <a:rPr lang="pl-PL" dirty="0" err="1"/>
              <a:t>effect</a:t>
            </a:r>
            <a:r>
              <a:rPr lang="pl-PL" dirty="0"/>
              <a:t> </a:t>
            </a:r>
            <a:r>
              <a:rPr lang="pl-PL" dirty="0" err="1"/>
              <a:t>could</a:t>
            </a:r>
            <a:r>
              <a:rPr lang="pl-PL" dirty="0"/>
              <a:t> be </a:t>
            </a:r>
            <a:r>
              <a:rPr lang="pl-PL" dirty="0" err="1"/>
              <a:t>reduced</a:t>
            </a:r>
            <a:r>
              <a:rPr lang="pl-PL" dirty="0"/>
              <a:t> by </a:t>
            </a:r>
            <a:r>
              <a:rPr lang="pl-PL" dirty="0" err="1"/>
              <a:t>narrowing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pulse</a:t>
            </a:r>
            <a:r>
              <a:rPr lang="pl-PL" dirty="0"/>
              <a:t> </a:t>
            </a:r>
            <a:r>
              <a:rPr lang="pl-PL" dirty="0" err="1"/>
              <a:t>duration</a:t>
            </a:r>
            <a:r>
              <a:rPr lang="pl-PL" dirty="0"/>
              <a:t> </a:t>
            </a:r>
            <a:r>
              <a:rPr lang="pl-PL" i="1" dirty="0">
                <a:sym typeface="Symbol" pitchFamily="18" charset="2"/>
              </a:rPr>
              <a:t></a:t>
            </a:r>
            <a:r>
              <a:rPr lang="pl-PL" dirty="0"/>
              <a:t>.</a:t>
            </a:r>
            <a:br>
              <a:rPr lang="pl-PL" dirty="0"/>
            </a:br>
            <a:endParaRPr lang="pl-PL" b="0" dirty="0"/>
          </a:p>
          <a:p>
            <a:r>
              <a:rPr lang="pl-PL" b="0" dirty="0" err="1"/>
              <a:t>The</a:t>
            </a:r>
            <a:r>
              <a:rPr lang="pl-PL" b="0" dirty="0"/>
              <a:t> </a:t>
            </a:r>
            <a:r>
              <a:rPr lang="pl-PL" b="0" dirty="0" err="1"/>
              <a:t>aperture</a:t>
            </a:r>
            <a:r>
              <a:rPr lang="pl-PL" b="0" dirty="0"/>
              <a:t> </a:t>
            </a:r>
            <a:r>
              <a:rPr lang="pl-PL" b="0" dirty="0" err="1"/>
              <a:t>effect</a:t>
            </a:r>
            <a:r>
              <a:rPr lang="pl-PL" b="0" dirty="0"/>
              <a:t> for</a:t>
            </a:r>
            <a:r>
              <a:rPr lang="pl-PL" b="0" dirty="0">
                <a:sym typeface="Symbol" pitchFamily="18" charset="2"/>
              </a:rPr>
              <a:t> </a:t>
            </a:r>
            <a:r>
              <a:rPr lang="pl-PL" i="1" dirty="0">
                <a:sym typeface="Symbol" pitchFamily="18" charset="2"/>
              </a:rPr>
              <a:t></a:t>
            </a:r>
            <a:r>
              <a:rPr lang="pl-PL" b="0" dirty="0">
                <a:sym typeface="Symbol" pitchFamily="18" charset="2"/>
              </a:rPr>
              <a:t>  = 0.1 </a:t>
            </a:r>
            <a:r>
              <a:rPr lang="pl-PL" b="0" dirty="0" err="1">
                <a:sym typeface="Symbol" pitchFamily="18" charset="2"/>
              </a:rPr>
              <a:t>is</a:t>
            </a:r>
            <a:r>
              <a:rPr lang="pl-PL" b="0" dirty="0">
                <a:sym typeface="Symbol" pitchFamily="18" charset="2"/>
              </a:rPr>
              <a:t> </a:t>
            </a:r>
            <a:r>
              <a:rPr lang="pl-PL" b="0" dirty="0" err="1">
                <a:sym typeface="Symbol" pitchFamily="18" charset="2"/>
              </a:rPr>
              <a:t>equal</a:t>
            </a:r>
            <a:r>
              <a:rPr lang="pl-PL" b="0" dirty="0">
                <a:sym typeface="Symbol" pitchFamily="18" charset="2"/>
              </a:rPr>
              <a:t> to 0.04 </a:t>
            </a:r>
            <a:r>
              <a:rPr lang="pl-PL" b="0" dirty="0" err="1">
                <a:sym typeface="Symbol" pitchFamily="18" charset="2"/>
              </a:rPr>
              <a:t>dB</a:t>
            </a:r>
            <a:r>
              <a:rPr lang="pl-PL" b="0" dirty="0">
                <a:sym typeface="Symbol" pitchFamily="18" charset="2"/>
              </a:rPr>
              <a:t>.</a:t>
            </a: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0681" name="Rectangle 25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2800" b="1" dirty="0"/>
              <a:t>How to </a:t>
            </a:r>
            <a:r>
              <a:rPr lang="pl-PL" sz="2800" b="1" u="sng" dirty="0" err="1"/>
              <a:t>reduce</a:t>
            </a:r>
            <a:r>
              <a:rPr lang="pl-PL" sz="2800" b="1" dirty="0"/>
              <a:t> the </a:t>
            </a:r>
            <a:r>
              <a:rPr lang="pl-PL" sz="2800" b="1" dirty="0" err="1"/>
              <a:t>aperture</a:t>
            </a:r>
            <a:r>
              <a:rPr lang="pl-PL" sz="2800" b="1" dirty="0"/>
              <a:t> </a:t>
            </a:r>
            <a:r>
              <a:rPr lang="pl-PL" sz="2800" b="1" dirty="0" err="1"/>
              <a:t>effect</a:t>
            </a:r>
            <a:r>
              <a:rPr lang="pl-PL" sz="2800" b="1" dirty="0"/>
              <a:t>?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12</a:t>
            </a:fld>
            <a:endParaRPr lang="pl-PL"/>
          </a:p>
        </p:txBody>
      </p:sp>
      <p:graphicFrame>
        <p:nvGraphicFramePr>
          <p:cNvPr id="8" name="Object 20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498395"/>
              </p:ext>
            </p:extLst>
          </p:nvPr>
        </p:nvGraphicFramePr>
        <p:xfrm>
          <a:off x="1087438" y="1841500"/>
          <a:ext cx="7729537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38" name="Equation" r:id="rId3" imgW="4470120" imgH="469800" progId="Equation.3">
                  <p:embed/>
                </p:oleObj>
              </mc:Choice>
              <mc:Fallback>
                <p:oleObj name="Equation" r:id="rId3" imgW="44701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438" y="1841500"/>
                        <a:ext cx="7729537" cy="81121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4" name="Text Box 1036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5245" name="Rectangle 103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2800" b="1" dirty="0"/>
              <a:t>How to </a:t>
            </a:r>
            <a:r>
              <a:rPr lang="pl-PL" sz="2800" b="1" u="sng" dirty="0" err="1"/>
              <a:t>eliminate</a:t>
            </a:r>
            <a:r>
              <a:rPr lang="pl-PL" sz="2800" b="1" dirty="0"/>
              <a:t> the </a:t>
            </a:r>
            <a:r>
              <a:rPr lang="pl-PL" sz="2800" b="1" dirty="0" err="1"/>
              <a:t>aperture</a:t>
            </a:r>
            <a:r>
              <a:rPr lang="pl-PL" sz="2800" b="1" dirty="0"/>
              <a:t> </a:t>
            </a:r>
            <a:r>
              <a:rPr lang="pl-PL" sz="2800" b="1" dirty="0" err="1"/>
              <a:t>effect</a:t>
            </a:r>
            <a:r>
              <a:rPr lang="pl-PL" sz="2800" b="1" dirty="0"/>
              <a:t>?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219200" y="2209800"/>
            <a:ext cx="7226301" cy="4356100"/>
            <a:chOff x="1219200" y="2209800"/>
            <a:chExt cx="7226301" cy="4356100"/>
          </a:xfrm>
        </p:grpSpPr>
        <p:sp>
          <p:nvSpPr>
            <p:cNvPr id="95234" name="Text Box 1026"/>
            <p:cNvSpPr txBox="1">
              <a:spLocks noChangeArrowheads="1"/>
            </p:cNvSpPr>
            <p:nvPr/>
          </p:nvSpPr>
          <p:spPr bwMode="auto">
            <a:xfrm>
              <a:off x="1752600" y="3733800"/>
              <a:ext cx="184150" cy="118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pl-PL" b="0">
                <a:sym typeface="Symbol" pitchFamily="18" charset="2"/>
              </a:endParaRPr>
            </a:p>
            <a:p>
              <a:endParaRPr lang="pl-PL" b="0">
                <a:sym typeface="Symbol" pitchFamily="18" charset="2"/>
              </a:endParaRPr>
            </a:p>
            <a:p>
              <a:endParaRPr lang="pl-PL"/>
            </a:p>
          </p:txBody>
        </p:sp>
        <p:graphicFrame>
          <p:nvGraphicFramePr>
            <p:cNvPr id="106496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329207"/>
                </p:ext>
              </p:extLst>
            </p:nvPr>
          </p:nvGraphicFramePr>
          <p:xfrm>
            <a:off x="1295400" y="3821113"/>
            <a:ext cx="838200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568" name="Równanie" r:id="rId3" imgW="495000" imgH="215640" progId="Equation.3">
                    <p:embed/>
                  </p:oleObj>
                </mc:Choice>
                <mc:Fallback>
                  <p:oleObj name="Równanie" r:id="rId3" imgW="495000" imgH="215640" progId="Equation.3">
                    <p:embed/>
                    <p:pic>
                      <p:nvPicPr>
                        <p:cNvPr id="0" name="Picture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400" y="3821113"/>
                          <a:ext cx="838200" cy="365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37" name="AutoShape 1029"/>
            <p:cNvSpPr>
              <a:spLocks/>
            </p:cNvSpPr>
            <p:nvPr/>
          </p:nvSpPr>
          <p:spPr bwMode="auto">
            <a:xfrm>
              <a:off x="2244725" y="3187700"/>
              <a:ext cx="63500" cy="1646238"/>
            </a:xfrm>
            <a:prstGeom prst="leftBrace">
              <a:avLst>
                <a:gd name="adj1" fmla="val 21604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6497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1128308"/>
                </p:ext>
              </p:extLst>
            </p:nvPr>
          </p:nvGraphicFramePr>
          <p:xfrm>
            <a:off x="2446338" y="3124200"/>
            <a:ext cx="2489200" cy="995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569" name="Równanie" r:id="rId5" imgW="1460160" imgH="583920" progId="Equation.3">
                    <p:embed/>
                  </p:oleObj>
                </mc:Choice>
                <mc:Fallback>
                  <p:oleObj name="Równanie" r:id="rId5" imgW="1460160" imgH="583920" progId="Equation.3">
                    <p:embed/>
                    <p:pic>
                      <p:nvPicPr>
                        <p:cNvPr id="0" name="Picture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6338" y="3124200"/>
                          <a:ext cx="2489200" cy="995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8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3909066"/>
                </p:ext>
              </p:extLst>
            </p:nvPr>
          </p:nvGraphicFramePr>
          <p:xfrm>
            <a:off x="2620963" y="4368800"/>
            <a:ext cx="2320925" cy="43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570" name="Równanie" r:id="rId7" imgW="1358640" imgH="253800" progId="Equation.3">
                    <p:embed/>
                  </p:oleObj>
                </mc:Choice>
                <mc:Fallback>
                  <p:oleObj name="Równanie" r:id="rId7" imgW="1358640" imgH="253800" progId="Equation.3">
                    <p:embed/>
                    <p:pic>
                      <p:nvPicPr>
                        <p:cNvPr id="0" name="Picture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0963" y="4368800"/>
                          <a:ext cx="2320925" cy="434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9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8437462"/>
                </p:ext>
              </p:extLst>
            </p:nvPr>
          </p:nvGraphicFramePr>
          <p:xfrm>
            <a:off x="2384425" y="6089650"/>
            <a:ext cx="3082925" cy="476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571" name="Equation" r:id="rId9" imgW="1396800" imgH="215640" progId="Equation.3">
                    <p:embed/>
                  </p:oleObj>
                </mc:Choice>
                <mc:Fallback>
                  <p:oleObj name="Equation" r:id="rId9" imgW="1396800" imgH="215640" progId="Equation.3">
                    <p:embed/>
                    <p:pic>
                      <p:nvPicPr>
                        <p:cNvPr id="0" name="Picture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4425" y="6089650"/>
                          <a:ext cx="3082925" cy="476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1" name="Text Box 1033"/>
            <p:cNvSpPr txBox="1">
              <a:spLocks noChangeArrowheads="1"/>
            </p:cNvSpPr>
            <p:nvPr/>
          </p:nvSpPr>
          <p:spPr bwMode="auto">
            <a:xfrm>
              <a:off x="1219200" y="5105400"/>
              <a:ext cx="6278514" cy="830997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err="1"/>
                <a:t>yields</a:t>
              </a:r>
              <a:r>
                <a:rPr lang="pl-PL" dirty="0"/>
                <a:t> in </a:t>
              </a:r>
              <a:r>
                <a:rPr lang="pl-PL" dirty="0" err="1"/>
                <a:t>an</a:t>
              </a:r>
              <a:r>
                <a:rPr lang="pl-PL" dirty="0"/>
                <a:t> </a:t>
              </a:r>
              <a:r>
                <a:rPr lang="pl-PL" dirty="0" err="1"/>
                <a:t>undistorted</a:t>
              </a:r>
              <a:r>
                <a:rPr lang="pl-PL" dirty="0"/>
                <a:t> </a:t>
              </a:r>
              <a:r>
                <a:rPr lang="pl-PL" dirty="0" err="1"/>
                <a:t>shape</a:t>
              </a:r>
              <a:r>
                <a:rPr lang="pl-PL" dirty="0"/>
                <a:t/>
              </a:r>
              <a:br>
                <a:rPr lang="pl-PL" dirty="0"/>
              </a:br>
              <a:r>
                <a:rPr lang="pl-PL" dirty="0"/>
                <a:t>of the </a:t>
              </a:r>
              <a:r>
                <a:rPr lang="pl-PL" dirty="0" err="1" smtClean="0"/>
                <a:t>mainlobe</a:t>
              </a:r>
              <a:r>
                <a:rPr lang="pl-PL" dirty="0" smtClean="0"/>
                <a:t> (</a:t>
              </a:r>
              <a:r>
                <a:rPr lang="pl-PL" dirty="0" err="1" smtClean="0"/>
                <a:t>aperture</a:t>
              </a:r>
              <a:r>
                <a:rPr lang="pl-PL" dirty="0" smtClean="0"/>
                <a:t> </a:t>
              </a:r>
              <a:r>
                <a:rPr lang="pl-PL" dirty="0" err="1" smtClean="0"/>
                <a:t>effect</a:t>
              </a:r>
              <a:r>
                <a:rPr lang="pl-PL" dirty="0" smtClean="0"/>
                <a:t> </a:t>
              </a:r>
              <a:r>
                <a:rPr lang="pl-PL" dirty="0" err="1" smtClean="0"/>
                <a:t>is</a:t>
              </a:r>
              <a:r>
                <a:rPr lang="pl-PL" dirty="0" smtClean="0"/>
                <a:t> </a:t>
              </a:r>
              <a:r>
                <a:rPr lang="pl-PL" dirty="0" err="1" smtClean="0"/>
                <a:t>eliminated</a:t>
              </a:r>
              <a:r>
                <a:rPr lang="pl-PL" dirty="0" smtClean="0"/>
                <a:t>):</a:t>
              </a:r>
              <a:endParaRPr lang="pl-PL" dirty="0"/>
            </a:p>
          </p:txBody>
        </p:sp>
        <p:sp>
          <p:nvSpPr>
            <p:cNvPr id="95243" name="Rectangle 1035"/>
            <p:cNvSpPr>
              <a:spLocks noChangeArrowheads="1"/>
            </p:cNvSpPr>
            <p:nvPr/>
          </p:nvSpPr>
          <p:spPr bwMode="auto">
            <a:xfrm>
              <a:off x="1219200" y="2209800"/>
              <a:ext cx="6082947" cy="830997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err="1"/>
                <a:t>The</a:t>
              </a:r>
              <a:r>
                <a:rPr lang="pl-PL" dirty="0"/>
                <a:t> transfer </a:t>
              </a:r>
              <a:r>
                <a:rPr lang="pl-PL" dirty="0" err="1"/>
                <a:t>function</a:t>
              </a:r>
              <a:r>
                <a:rPr lang="pl-PL" dirty="0"/>
                <a:t> of </a:t>
              </a:r>
              <a:r>
                <a:rPr lang="pl-PL" dirty="0" err="1"/>
                <a:t>the</a:t>
              </a:r>
              <a:r>
                <a:rPr lang="pl-PL" dirty="0"/>
                <a:t> </a:t>
              </a:r>
              <a:r>
                <a:rPr lang="pl-PL" dirty="0" err="1"/>
                <a:t>low-pass</a:t>
              </a:r>
              <a:r>
                <a:rPr lang="pl-PL" dirty="0"/>
                <a:t> </a:t>
              </a:r>
              <a:r>
                <a:rPr lang="pl-PL" dirty="0" err="1"/>
                <a:t>filter</a:t>
              </a:r>
              <a:r>
                <a:rPr lang="pl-PL" dirty="0"/>
                <a:t/>
              </a:r>
              <a:br>
                <a:rPr lang="pl-PL" dirty="0"/>
              </a:br>
              <a:r>
                <a:rPr lang="pl-PL" dirty="0"/>
                <a:t>(</a:t>
              </a:r>
              <a:r>
                <a:rPr lang="pl-PL" dirty="0" err="1"/>
                <a:t>removing</a:t>
              </a:r>
              <a:r>
                <a:rPr lang="pl-PL" dirty="0"/>
                <a:t> </a:t>
              </a:r>
              <a:r>
                <a:rPr lang="pl-PL" dirty="0" err="1"/>
                <a:t>all</a:t>
              </a:r>
              <a:r>
                <a:rPr lang="pl-PL" dirty="0"/>
                <a:t> </a:t>
              </a:r>
              <a:r>
                <a:rPr lang="pl-PL" dirty="0" err="1"/>
                <a:t>sidelobes</a:t>
              </a:r>
              <a:r>
                <a:rPr lang="pl-PL" dirty="0"/>
                <a:t> </a:t>
              </a:r>
              <a:r>
                <a:rPr lang="pl-PL" dirty="0" err="1"/>
                <a:t>except</a:t>
              </a:r>
              <a:r>
                <a:rPr lang="pl-PL" dirty="0"/>
                <a:t> </a:t>
              </a:r>
              <a:r>
                <a:rPr lang="pl-PL" dirty="0" err="1"/>
                <a:t>the</a:t>
              </a:r>
              <a:r>
                <a:rPr lang="pl-PL" dirty="0"/>
                <a:t> </a:t>
              </a:r>
              <a:r>
                <a:rPr lang="pl-PL" dirty="0" err="1" smtClean="0"/>
                <a:t>mainlobe</a:t>
              </a:r>
              <a:r>
                <a:rPr lang="pl-PL" dirty="0" smtClean="0"/>
                <a:t>):</a:t>
              </a:r>
              <a:endParaRPr lang="pl-PL" dirty="0"/>
            </a:p>
          </p:txBody>
        </p:sp>
        <p:grpSp>
          <p:nvGrpSpPr>
            <p:cNvPr id="95254" name="Group 1046"/>
            <p:cNvGrpSpPr>
              <a:grpSpLocks/>
            </p:cNvGrpSpPr>
            <p:nvPr/>
          </p:nvGrpSpPr>
          <p:grpSpPr bwMode="auto">
            <a:xfrm>
              <a:off x="5300663" y="3657600"/>
              <a:ext cx="3144838" cy="1116013"/>
              <a:chOff x="3339" y="2304"/>
              <a:chExt cx="1981" cy="703"/>
            </a:xfrm>
          </p:grpSpPr>
          <p:sp>
            <p:nvSpPr>
              <p:cNvPr id="95248" name="Rectangle 1040"/>
              <p:cNvSpPr>
                <a:spLocks noChangeArrowheads="1"/>
              </p:cNvSpPr>
              <p:nvPr/>
            </p:nvSpPr>
            <p:spPr bwMode="auto">
              <a:xfrm>
                <a:off x="4080" y="2400"/>
                <a:ext cx="672" cy="384"/>
              </a:xfrm>
              <a:prstGeom prst="rect">
                <a:avLst/>
              </a:prstGeom>
              <a:solidFill>
                <a:srgbClr val="DDDDD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06501" name="Object 1029"/>
              <p:cNvGraphicFramePr>
                <a:graphicFrameLocks noChangeAspect="1"/>
              </p:cNvGraphicFramePr>
              <p:nvPr/>
            </p:nvGraphicFramePr>
            <p:xfrm>
              <a:off x="4144" y="2452"/>
              <a:ext cx="528" cy="2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9572" name="Równanie" r:id="rId11" imgW="380880" imgH="215640" progId="Equation.3">
                      <p:embed/>
                    </p:oleObj>
                  </mc:Choice>
                  <mc:Fallback>
                    <p:oleObj name="Równanie" r:id="rId11" imgW="380880" imgH="215640" progId="Equation.3">
                      <p:embed/>
                      <p:pic>
                        <p:nvPicPr>
                          <p:cNvPr id="0" name="Picture 10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4" y="2452"/>
                            <a:ext cx="528" cy="2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250" name="Line 1042"/>
              <p:cNvSpPr>
                <a:spLocks noChangeShapeType="1"/>
              </p:cNvSpPr>
              <p:nvPr/>
            </p:nvSpPr>
            <p:spPr bwMode="auto">
              <a:xfrm>
                <a:off x="3600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251" name="Line 1043"/>
              <p:cNvSpPr>
                <a:spLocks noChangeShapeType="1"/>
              </p:cNvSpPr>
              <p:nvPr/>
            </p:nvSpPr>
            <p:spPr bwMode="auto">
              <a:xfrm>
                <a:off x="4752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06502" name="Object 10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18659621"/>
                  </p:ext>
                </p:extLst>
              </p:nvPr>
            </p:nvGraphicFramePr>
            <p:xfrm>
              <a:off x="3339" y="2304"/>
              <a:ext cx="637" cy="2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9573" name="Equation" r:id="rId13" imgW="583920" imgH="215640" progId="Equation.3">
                      <p:embed/>
                    </p:oleObj>
                  </mc:Choice>
                  <mc:Fallback>
                    <p:oleObj name="Equation" r:id="rId13" imgW="583920" imgH="215640" progId="Equation.3">
                      <p:embed/>
                      <p:pic>
                        <p:nvPicPr>
                          <p:cNvPr id="0" name="Picture 10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39" y="2304"/>
                            <a:ext cx="637" cy="2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6503" name="Object 10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53812969"/>
                  </p:ext>
                </p:extLst>
              </p:nvPr>
            </p:nvGraphicFramePr>
            <p:xfrm>
              <a:off x="4856" y="2743"/>
              <a:ext cx="464" cy="2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9574" name="Equation" r:id="rId15" imgW="380880" imgH="215640" progId="Equation.3">
                      <p:embed/>
                    </p:oleObj>
                  </mc:Choice>
                  <mc:Fallback>
                    <p:oleObj name="Equation" r:id="rId15" imgW="380880" imgH="215640" progId="Equation.3">
                      <p:embed/>
                      <p:pic>
                        <p:nvPicPr>
                          <p:cNvPr id="0" name="Picture 10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56" y="2743"/>
                            <a:ext cx="464" cy="2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13</a:t>
            </a:fld>
            <a:endParaRPr lang="pl-PL"/>
          </a:p>
        </p:txBody>
      </p:sp>
      <p:graphicFrame>
        <p:nvGraphicFramePr>
          <p:cNvPr id="2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839192"/>
              </p:ext>
            </p:extLst>
          </p:nvPr>
        </p:nvGraphicFramePr>
        <p:xfrm>
          <a:off x="1219200" y="1036211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575" name="Równanie" r:id="rId17" imgW="3009600" imgH="545760" progId="Equation.3">
                  <p:embed/>
                </p:oleObj>
              </mc:Choice>
              <mc:Fallback>
                <p:oleObj name="Równanie" r:id="rId17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036211"/>
                        <a:ext cx="5930900" cy="10763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C:\WINDOWS\Pulpit\Prezentacja\Wykres_5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6477000" cy="4483100"/>
          </a:xfrm>
          <a:prstGeom prst="rect">
            <a:avLst/>
          </a:prstGeom>
          <a:noFill/>
        </p:spPr>
      </p:pic>
      <p:graphicFrame>
        <p:nvGraphicFramePr>
          <p:cNvPr id="107520" name="Object 0"/>
          <p:cNvGraphicFramePr>
            <a:graphicFrameLocks noChangeAspect="1"/>
          </p:cNvGraphicFramePr>
          <p:nvPr/>
        </p:nvGraphicFramePr>
        <p:xfrm>
          <a:off x="2489200" y="5334000"/>
          <a:ext cx="4610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85" name="Równanie" r:id="rId4" imgW="2234880" imgH="609480" progId="Equation.3">
                  <p:embed/>
                </p:oleObj>
              </mc:Choice>
              <mc:Fallback>
                <p:oleObj name="Równanie" r:id="rId4" imgW="2234880" imgH="609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200" y="5334000"/>
                        <a:ext cx="4610100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title"/>
          </p:nvPr>
        </p:nvSpPr>
        <p:spPr>
          <a:xfrm>
            <a:off x="952500" y="25473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14</a:t>
            </a:fld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6732240" y="3429000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 flipH="1">
            <a:off x="7272300" y="3429000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7137285" y="3429000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706912"/>
              </p:ext>
            </p:extLst>
          </p:nvPr>
        </p:nvGraphicFramePr>
        <p:xfrm>
          <a:off x="6553210" y="3600063"/>
          <a:ext cx="1124135" cy="47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86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3210" y="3600063"/>
                        <a:ext cx="1124135" cy="4705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67355" y="292173"/>
            <a:ext cx="792088" cy="792088"/>
          </a:xfrm>
          <a:prstGeom prst="rect">
            <a:avLst/>
          </a:prstGeom>
          <a:noFill/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207758" y="793658"/>
            <a:ext cx="28769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 smtClean="0"/>
              <a:t>Keying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i="1" dirty="0" smtClean="0"/>
              <a:t>l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baseline="-25000" dirty="0"/>
              <a:t>0</a:t>
            </a:r>
            <a:r>
              <a:rPr lang="pl-PL" dirty="0" smtClean="0"/>
              <a:t>) for </a:t>
            </a:r>
            <a:r>
              <a:rPr lang="el-GR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endParaRPr lang="pl-PL" i="1" dirty="0"/>
          </a:p>
        </p:txBody>
      </p:sp>
      <p:cxnSp>
        <p:nvCxnSpPr>
          <p:cNvPr id="13" name="Łącznik prosty ze strzałką 12"/>
          <p:cNvCxnSpPr/>
          <p:nvPr/>
        </p:nvCxnSpPr>
        <p:spPr bwMode="auto">
          <a:xfrm flipH="1">
            <a:off x="4122577" y="1255323"/>
            <a:ext cx="2119168" cy="196438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title"/>
          </p:nvPr>
        </p:nvSpPr>
        <p:spPr>
          <a:xfrm>
            <a:off x="1010432" y="773705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15</a:t>
            </a:fld>
            <a:endParaRPr lang="pl-PL"/>
          </a:p>
        </p:txBody>
      </p:sp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1937" y="4646851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10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920888"/>
              </p:ext>
            </p:extLst>
          </p:nvPr>
        </p:nvGraphicFramePr>
        <p:xfrm>
          <a:off x="3440300" y="2642016"/>
          <a:ext cx="227647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4" name="Equation" r:id="rId4" imgW="825480" imgH="215640" progId="Equation.3">
                  <p:embed/>
                </p:oleObj>
              </mc:Choice>
              <mc:Fallback>
                <p:oleObj name="Equation" r:id="rId4" imgW="825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0300" y="2642016"/>
                        <a:ext cx="2276475" cy="596900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417541"/>
              </p:ext>
            </p:extLst>
          </p:nvPr>
        </p:nvGraphicFramePr>
        <p:xfrm>
          <a:off x="2641377" y="4382495"/>
          <a:ext cx="42672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5" name="Equation" r:id="rId6" imgW="2133360" imgH="660240" progId="Equation.3">
                  <p:embed/>
                </p:oleObj>
              </mc:Choice>
              <mc:Fallback>
                <p:oleObj name="Equation" r:id="rId6" imgW="21333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377" y="4382495"/>
                        <a:ext cx="4267200" cy="13208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1203325" y="1620956"/>
            <a:ext cx="50722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/>
              <a:t>Let</a:t>
            </a:r>
            <a:r>
              <a:rPr lang="pl-PL" dirty="0"/>
              <a:t> </a:t>
            </a:r>
            <a:r>
              <a:rPr lang="pl-PL" i="1" dirty="0"/>
              <a:t>x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be a </a:t>
            </a:r>
            <a:r>
              <a:rPr lang="pl-PL" dirty="0" err="1" smtClean="0"/>
              <a:t>deterministic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with</a:t>
            </a:r>
            <a:br>
              <a:rPr lang="pl-PL" dirty="0" smtClean="0"/>
            </a:br>
            <a:r>
              <a:rPr lang="pl-PL" dirty="0" smtClean="0"/>
              <a:t>the Fourier </a:t>
            </a:r>
            <a:r>
              <a:rPr lang="pl-PL" dirty="0" err="1" smtClean="0"/>
              <a:t>transform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1217255" y="3837390"/>
            <a:ext cx="74438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The </a:t>
            </a:r>
            <a:r>
              <a:rPr lang="pl-PL" dirty="0" smtClean="0"/>
              <a:t>Fourier </a:t>
            </a:r>
            <a:r>
              <a:rPr lang="pl-PL" dirty="0" err="1" smtClean="0"/>
              <a:t>transform</a:t>
            </a:r>
            <a:r>
              <a:rPr lang="pl-PL" dirty="0" smtClean="0"/>
              <a:t> </a:t>
            </a:r>
            <a:r>
              <a:rPr lang="pl-PL" dirty="0"/>
              <a:t>of </a:t>
            </a:r>
            <a:r>
              <a:rPr lang="pl-PL" dirty="0" smtClean="0"/>
              <a:t>a </a:t>
            </a:r>
            <a:r>
              <a:rPr lang="pl-PL" dirty="0" err="1" smtClean="0"/>
              <a:t>naturally</a:t>
            </a:r>
            <a:r>
              <a:rPr lang="pl-PL" dirty="0" smtClean="0"/>
              <a:t> </a:t>
            </a:r>
            <a:r>
              <a:rPr lang="pl-PL" dirty="0" err="1"/>
              <a:t>sampled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9673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16</a:t>
            </a:fld>
            <a:endParaRPr lang="pl-PL"/>
          </a:p>
        </p:txBody>
      </p:sp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410443"/>
            <a:ext cx="792088" cy="792088"/>
          </a:xfrm>
          <a:prstGeom prst="rect">
            <a:avLst/>
          </a:prstGeom>
          <a:noFill/>
        </p:spPr>
      </p:pic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986822" y="556243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ole tekstowe 2"/>
              <p:cNvSpPr txBox="1"/>
              <p:nvPr/>
            </p:nvSpPr>
            <p:spPr>
              <a:xfrm>
                <a:off x="2366755" y="1646798"/>
                <a:ext cx="4199611" cy="1006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𝒄</m:t>
                      </m:r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nary>
                        <m:naryPr>
                          <m:chr m:val="∑"/>
                          <m:ctrl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Sa</m:t>
                          </m:r>
                          <m:d>
                            <m:d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  <m:sSub>
                            <m:sSub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pl-PL" b="1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755" y="1646798"/>
                <a:ext cx="4199611" cy="100675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pole tekstowe 4"/>
              <p:cNvSpPr txBox="1"/>
              <p:nvPr/>
            </p:nvSpPr>
            <p:spPr>
              <a:xfrm>
                <a:off x="1753349" y="3619098"/>
                <a:ext cx="5426422" cy="1006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l-PL" b="1" i="0" smtClean="0">
                              <a:latin typeface="Cambria Math" panose="02040503050406030204" pitchFamily="18" charset="0"/>
                            </a:rPr>
                            <m:t>𝐏𝐀𝐌</m:t>
                          </m:r>
                        </m:sub>
                      </m:sSub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nary>
                        <m:naryPr>
                          <m:chr m:val="∑"/>
                          <m:ctrl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𝐒𝐚</m:t>
                          </m:r>
                          <m:d>
                            <m:d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</m:d>
                          <m: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𝐜𝐨𝐬</m:t>
                          </m:r>
                          <m:d>
                            <m:d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</m:t>
                              </m:r>
                              <m:sSub>
                                <m:sSubPr>
                                  <m:ctrlPr>
                                    <a:rPr lang="pl-PL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pl-PL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349" y="3619098"/>
                <a:ext cx="5426422" cy="10067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rostokąt 5"/>
              <p:cNvSpPr/>
              <p:nvPr/>
            </p:nvSpPr>
            <p:spPr>
              <a:xfrm>
                <a:off x="2726795" y="3123468"/>
                <a:ext cx="287181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l-PL">
                              <a:latin typeface="Cambria Math" panose="02040503050406030204" pitchFamily="18" charset="0"/>
                            </a:rPr>
                            <m:t>𝐏𝐀𝐌</m:t>
                          </m:r>
                        </m:sub>
                      </m:sSub>
                      <m:d>
                        <m:d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𝒄</m:t>
                      </m:r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6" name="Prostoką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795" y="3123468"/>
                <a:ext cx="2871812" cy="461665"/>
              </a:xfrm>
              <a:prstGeom prst="rect">
                <a:avLst/>
              </a:prstGeom>
              <a:blipFill rotWithShape="0">
                <a:blip r:embed="rId6"/>
                <a:stretch>
                  <a:fillRect r="-425" b="-1842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567370"/>
              </p:ext>
            </p:extLst>
          </p:nvPr>
        </p:nvGraphicFramePr>
        <p:xfrm>
          <a:off x="2470150" y="5232400"/>
          <a:ext cx="42672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21" name="Equation" r:id="rId7" imgW="2133360" imgH="660240" progId="Equation.3">
                  <p:embed/>
                </p:oleObj>
              </mc:Choice>
              <mc:Fallback>
                <p:oleObj name="Equation" r:id="rId7" imgW="21333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0150" y="5232400"/>
                        <a:ext cx="4267200" cy="13208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2"/>
          <p:cNvSpPr txBox="1">
            <a:spLocks noChangeArrowheads="1"/>
          </p:cNvSpPr>
          <p:nvPr/>
        </p:nvSpPr>
        <p:spPr bwMode="auto">
          <a:xfrm>
            <a:off x="1000860" y="1184984"/>
            <a:ext cx="79112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The </a:t>
            </a:r>
            <a:r>
              <a:rPr lang="pl-PL" dirty="0" err="1" smtClean="0"/>
              <a:t>carrier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periodic</a:t>
            </a:r>
            <a:r>
              <a:rPr lang="pl-PL" dirty="0" smtClean="0"/>
              <a:t>; </a:t>
            </a:r>
            <a:r>
              <a:rPr lang="pl-PL" dirty="0" err="1" smtClean="0"/>
              <a:t>its</a:t>
            </a:r>
            <a:r>
              <a:rPr lang="pl-PL" dirty="0" smtClean="0"/>
              <a:t> Fourier </a:t>
            </a:r>
            <a:r>
              <a:rPr lang="pl-PL" dirty="0" err="1" smtClean="0"/>
              <a:t>series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given</a:t>
            </a:r>
            <a:r>
              <a:rPr lang="pl-PL" dirty="0" smtClean="0"/>
              <a:t> by:</a:t>
            </a:r>
            <a:endParaRPr lang="pl-PL" dirty="0"/>
          </a:p>
        </p:txBody>
      </p:sp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980538" y="2592261"/>
            <a:ext cx="40495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Natural </a:t>
            </a:r>
            <a:r>
              <a:rPr lang="pl-PL" dirty="0" err="1" smtClean="0"/>
              <a:t>sampling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given</a:t>
            </a:r>
            <a:r>
              <a:rPr lang="pl-PL" dirty="0" smtClean="0"/>
              <a:t> by:</a:t>
            </a:r>
            <a:endParaRPr lang="pl-PL" dirty="0"/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974902" y="4795542"/>
            <a:ext cx="67177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Fourier spectrum of </a:t>
            </a:r>
            <a:r>
              <a:rPr lang="pl-PL" dirty="0" err="1" smtClean="0"/>
              <a:t>natural</a:t>
            </a:r>
            <a:r>
              <a:rPr lang="pl-PL" dirty="0" smtClean="0"/>
              <a:t> </a:t>
            </a:r>
            <a:r>
              <a:rPr lang="pl-PL" dirty="0" err="1" smtClean="0"/>
              <a:t>sampling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given</a:t>
            </a:r>
            <a:r>
              <a:rPr lang="pl-PL" dirty="0" smtClean="0"/>
              <a:t> by: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806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17</a:t>
            </a:fld>
            <a:endParaRPr lang="pl-PL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901669" y="189857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p:graphicFrame>
        <p:nvGraphicFramePr>
          <p:cNvPr id="2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894543"/>
              </p:ext>
            </p:extLst>
          </p:nvPr>
        </p:nvGraphicFramePr>
        <p:xfrm>
          <a:off x="1382713" y="3336925"/>
          <a:ext cx="3948112" cy="214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25" name="Equation" r:id="rId3" imgW="2247840" imgH="1218960" progId="Equation.3">
                  <p:embed/>
                </p:oleObj>
              </mc:Choice>
              <mc:Fallback>
                <p:oleObj name="Equation" r:id="rId3" imgW="224784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2713" y="3336925"/>
                        <a:ext cx="3948112" cy="2141538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701570" y="5724255"/>
            <a:ext cx="8016938" cy="830997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Natural </a:t>
            </a:r>
            <a:r>
              <a:rPr lang="pl-PL" dirty="0" err="1" smtClean="0"/>
              <a:t>sampling</a:t>
            </a:r>
            <a:r>
              <a:rPr lang="pl-PL" dirty="0" smtClean="0"/>
              <a:t> </a:t>
            </a:r>
            <a:r>
              <a:rPr lang="pl-PL" dirty="0" err="1" smtClean="0"/>
              <a:t>does</a:t>
            </a:r>
            <a:r>
              <a:rPr lang="pl-PL" dirty="0" smtClean="0"/>
              <a:t> not </a:t>
            </a:r>
            <a:r>
              <a:rPr lang="pl-PL" dirty="0" err="1" smtClean="0"/>
              <a:t>distort</a:t>
            </a:r>
            <a:r>
              <a:rPr lang="pl-PL" dirty="0" smtClean="0"/>
              <a:t> the </a:t>
            </a:r>
            <a:r>
              <a:rPr lang="pl-PL" dirty="0" err="1" smtClean="0"/>
              <a:t>mainlobe</a:t>
            </a:r>
            <a:r>
              <a:rPr lang="pl-PL" dirty="0" smtClean="0"/>
              <a:t> of spectrum</a:t>
            </a:r>
            <a:br>
              <a:rPr lang="pl-PL" dirty="0" smtClean="0"/>
            </a:br>
            <a:r>
              <a:rPr lang="pl-PL" dirty="0" smtClean="0"/>
              <a:t>by the </a:t>
            </a:r>
            <a:r>
              <a:rPr lang="pl-PL" dirty="0" err="1" smtClean="0"/>
              <a:t>aperture</a:t>
            </a:r>
            <a:r>
              <a:rPr lang="pl-PL" dirty="0" smtClean="0"/>
              <a:t> </a:t>
            </a:r>
            <a:r>
              <a:rPr lang="pl-PL" dirty="0" err="1" smtClean="0"/>
              <a:t>effect</a:t>
            </a:r>
            <a:r>
              <a:rPr lang="pl-PL" dirty="0" smtClean="0"/>
              <a:t>.</a:t>
            </a:r>
            <a:endParaRPr lang="pl-PL" dirty="0"/>
          </a:p>
        </p:txBody>
      </p:sp>
      <p:cxnSp>
        <p:nvCxnSpPr>
          <p:cNvPr id="5" name="Łącznik prosty ze strzałką 4"/>
          <p:cNvCxnSpPr/>
          <p:nvPr/>
        </p:nvCxnSpPr>
        <p:spPr bwMode="auto">
          <a:xfrm flipV="1">
            <a:off x="4859514" y="1223755"/>
            <a:ext cx="1557691" cy="360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4" name="Grupa 3"/>
          <p:cNvGrpSpPr/>
          <p:nvPr/>
        </p:nvGrpSpPr>
        <p:grpSpPr>
          <a:xfrm>
            <a:off x="1511661" y="721842"/>
            <a:ext cx="7018506" cy="4102314"/>
            <a:chOff x="1511661" y="721842"/>
            <a:chExt cx="7018506" cy="4102314"/>
          </a:xfrm>
        </p:grpSpPr>
        <p:grpSp>
          <p:nvGrpSpPr>
            <p:cNvPr id="8" name="Grupa 7"/>
            <p:cNvGrpSpPr/>
            <p:nvPr/>
          </p:nvGrpSpPr>
          <p:grpSpPr>
            <a:xfrm>
              <a:off x="4304242" y="721842"/>
              <a:ext cx="4225925" cy="2703382"/>
              <a:chOff x="1520825" y="1143000"/>
              <a:chExt cx="6865938" cy="4392234"/>
            </a:xfrm>
          </p:grpSpPr>
          <p:pic>
            <p:nvPicPr>
              <p:cNvPr id="9" name="Picture 16" descr="C:\WINDOWS\Pulpit\Prezentacja\Wykres_6bis.bmp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20825" y="1143000"/>
                <a:ext cx="6865938" cy="4168775"/>
              </a:xfrm>
              <a:prstGeom prst="rect">
                <a:avLst/>
              </a:prstGeom>
              <a:noFill/>
            </p:spPr>
          </p:pic>
          <p:graphicFrame>
            <p:nvGraphicFramePr>
              <p:cNvPr id="10" name="Obiekt 9"/>
              <p:cNvGraphicFramePr>
                <a:graphicFrameLocks noChangeAspect="1"/>
              </p:cNvGraphicFramePr>
              <p:nvPr/>
            </p:nvGraphicFramePr>
            <p:xfrm>
              <a:off x="6012160" y="5049180"/>
              <a:ext cx="405045" cy="4860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26" name="Równanie" r:id="rId6" imgW="190440" imgH="228600" progId="Equation.3">
                      <p:embed/>
                    </p:oleObj>
                  </mc:Choice>
                  <mc:Fallback>
                    <p:oleObj name="Równanie" r:id="rId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12160" y="5049180"/>
                            <a:ext cx="405045" cy="48605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24"/>
              <p:cNvGraphicFramePr>
                <a:graphicFrameLocks noChangeAspect="1"/>
              </p:cNvGraphicFramePr>
              <p:nvPr/>
            </p:nvGraphicFramePr>
            <p:xfrm>
              <a:off x="7092280" y="5049180"/>
              <a:ext cx="566738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27" name="Równanie" r:id="rId8" imgW="266400" imgH="228600" progId="Equation.3">
                      <p:embed/>
                    </p:oleObj>
                  </mc:Choice>
                  <mc:Fallback>
                    <p:oleObj name="Równanie" r:id="rId8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92280" y="5049180"/>
                            <a:ext cx="566738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25"/>
              <p:cNvGraphicFramePr>
                <a:graphicFrameLocks noChangeAspect="1"/>
              </p:cNvGraphicFramePr>
              <p:nvPr/>
            </p:nvGraphicFramePr>
            <p:xfrm>
              <a:off x="3491880" y="5049180"/>
              <a:ext cx="647700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28" name="Równanie" r:id="rId10" imgW="304560" imgH="228600" progId="Equation.3">
                      <p:embed/>
                    </p:oleObj>
                  </mc:Choice>
                  <mc:Fallback>
                    <p:oleObj name="Równanie" r:id="rId10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91880" y="5049180"/>
                            <a:ext cx="647700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27"/>
              <p:cNvGraphicFramePr>
                <a:graphicFrameLocks noChangeAspect="1"/>
              </p:cNvGraphicFramePr>
              <p:nvPr/>
            </p:nvGraphicFramePr>
            <p:xfrm>
              <a:off x="2231740" y="5049180"/>
              <a:ext cx="809625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29" name="Równanie" r:id="rId12" imgW="380880" imgH="228600" progId="Equation.3">
                      <p:embed/>
                    </p:oleObj>
                  </mc:Choice>
                  <mc:Fallback>
                    <p:oleObj name="Równanie" r:id="rId12" imgW="380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31740" y="5049180"/>
                            <a:ext cx="809625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" name="Object 28"/>
              <p:cNvGraphicFramePr>
                <a:graphicFrameLocks noChangeAspect="1"/>
              </p:cNvGraphicFramePr>
              <p:nvPr/>
            </p:nvGraphicFramePr>
            <p:xfrm>
              <a:off x="6462210" y="5049180"/>
              <a:ext cx="566737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30" name="Równanie" r:id="rId14" imgW="266400" imgH="228600" progId="Equation.3">
                      <p:embed/>
                    </p:oleObj>
                  </mc:Choice>
                  <mc:Fallback>
                    <p:oleObj name="Równanie" r:id="rId14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62210" y="5049180"/>
                            <a:ext cx="566737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30"/>
              <p:cNvGraphicFramePr>
                <a:graphicFrameLocks noChangeAspect="1"/>
              </p:cNvGraphicFramePr>
              <p:nvPr/>
            </p:nvGraphicFramePr>
            <p:xfrm>
              <a:off x="5427095" y="5049180"/>
              <a:ext cx="404812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31" name="Równanie" r:id="rId16" imgW="190440" imgH="228600" progId="Equation.3">
                      <p:embed/>
                    </p:oleObj>
                  </mc:Choice>
                  <mc:Fallback>
                    <p:oleObj name="Równanie" r:id="rId1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27095" y="5049180"/>
                            <a:ext cx="404812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31"/>
              <p:cNvGraphicFramePr>
                <a:graphicFrameLocks noChangeAspect="1"/>
              </p:cNvGraphicFramePr>
              <p:nvPr/>
            </p:nvGraphicFramePr>
            <p:xfrm>
              <a:off x="4256965" y="5049180"/>
              <a:ext cx="647700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32" name="Równanie" r:id="rId18" imgW="304560" imgH="228600" progId="Equation.3">
                      <p:embed/>
                    </p:oleObj>
                  </mc:Choice>
                  <mc:Fallback>
                    <p:oleObj name="Równanie" r:id="rId18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56965" y="5049180"/>
                            <a:ext cx="647700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32"/>
              <p:cNvGraphicFramePr>
                <a:graphicFrameLocks noChangeAspect="1"/>
              </p:cNvGraphicFramePr>
              <p:nvPr/>
            </p:nvGraphicFramePr>
            <p:xfrm>
              <a:off x="7722350" y="5049180"/>
              <a:ext cx="566738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733" name="Równanie" r:id="rId20" imgW="266400" imgH="228600" progId="Equation.3">
                      <p:embed/>
                    </p:oleObj>
                  </mc:Choice>
                  <mc:Fallback>
                    <p:oleObj name="Równanie" r:id="rId20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22350" y="5049180"/>
                            <a:ext cx="566738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Prostokąt 21"/>
              <p:cNvSpPr/>
              <p:nvPr/>
            </p:nvSpPr>
            <p:spPr bwMode="auto">
              <a:xfrm>
                <a:off x="1781690" y="5049180"/>
                <a:ext cx="495055" cy="315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3" name="Prostokąt 22"/>
              <p:cNvSpPr/>
              <p:nvPr/>
            </p:nvSpPr>
            <p:spPr bwMode="auto">
              <a:xfrm>
                <a:off x="2996825" y="5004175"/>
                <a:ext cx="495055" cy="315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2855134"/>
                </p:ext>
              </p:extLst>
            </p:nvPr>
          </p:nvGraphicFramePr>
          <p:xfrm>
            <a:off x="4405313" y="1239838"/>
            <a:ext cx="666750" cy="344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734" name="Equation" r:id="rId22" imgW="419040" imgH="215640" progId="Equation.3">
                    <p:embed/>
                  </p:oleObj>
                </mc:Choice>
                <mc:Fallback>
                  <p:oleObj name="Equation" r:id="rId22" imgW="41904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4405313" y="1239838"/>
                          <a:ext cx="666750" cy="344487"/>
                        </a:xfrm>
                        <a:prstGeom prst="rect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Prostokąt 5"/>
            <p:cNvSpPr/>
            <p:nvPr/>
          </p:nvSpPr>
          <p:spPr bwMode="auto">
            <a:xfrm>
              <a:off x="1511661" y="4194086"/>
              <a:ext cx="945104" cy="63007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2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198537"/>
              </p:ext>
            </p:extLst>
          </p:nvPr>
        </p:nvGraphicFramePr>
        <p:xfrm>
          <a:off x="6487955" y="682179"/>
          <a:ext cx="957420" cy="35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35" name="Równanie" r:id="rId24" imgW="583920" imgH="215640" progId="Equation.3">
                  <p:embed/>
                </p:oleObj>
              </mc:Choice>
              <mc:Fallback>
                <p:oleObj name="Równanie" r:id="rId24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7955" y="682179"/>
                        <a:ext cx="957420" cy="35391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i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710670"/>
              </p:ext>
            </p:extLst>
          </p:nvPr>
        </p:nvGraphicFramePr>
        <p:xfrm>
          <a:off x="1075073" y="803890"/>
          <a:ext cx="691084" cy="63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36" name="Równanie" r:id="rId26" imgW="469800" imgH="431640" progId="Equation.3">
                  <p:embed/>
                </p:oleObj>
              </mc:Choice>
              <mc:Fallback>
                <p:oleObj name="Równanie" r:id="rId26" imgW="469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075073" y="803890"/>
                        <a:ext cx="691084" cy="6360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Łącznik prosty ze strzałką 14"/>
          <p:cNvCxnSpPr/>
          <p:nvPr/>
        </p:nvCxnSpPr>
        <p:spPr bwMode="auto">
          <a:xfrm flipV="1">
            <a:off x="5212707" y="1403775"/>
            <a:ext cx="1069483" cy="36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  <p:graphicFrame>
        <p:nvGraphicFramePr>
          <p:cNvPr id="28" name="Obiek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882053"/>
              </p:ext>
            </p:extLst>
          </p:nvPr>
        </p:nvGraphicFramePr>
        <p:xfrm>
          <a:off x="7023100" y="1239838"/>
          <a:ext cx="1376363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37" name="Equation" r:id="rId28" imgW="863280" imgH="215640" progId="Equation.3">
                  <p:embed/>
                </p:oleObj>
              </mc:Choice>
              <mc:Fallback>
                <p:oleObj name="Equation" r:id="rId28" imgW="863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023100" y="1239838"/>
                        <a:ext cx="1376363" cy="3444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Łącznik prosty ze strzałką 28"/>
          <p:cNvCxnSpPr/>
          <p:nvPr/>
        </p:nvCxnSpPr>
        <p:spPr bwMode="auto">
          <a:xfrm flipH="1">
            <a:off x="6922018" y="1726061"/>
            <a:ext cx="890342" cy="75032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216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50" name="Picture 14" descr="C:\WINDOWS\Pulpit\Prezentacja\Animacja\1v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1" name="Picture 15" descr="C:\WINDOWS\Pulpit\Prezentacja\Animacja\3v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2" name="Picture 16" descr="C:\WINDOWS\Pulpit\Prezentacja\Animacja\5v2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3" name="Picture 17" descr="C:\WINDOWS\Pulpit\Prezentacja\Animacja\7v2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4" name="Picture 18" descr="C:\WINDOWS\Pulpit\Prezentacja\Animacja\9v2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91156" name="Text Box 2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1158" name="Rectangle 2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1143000"/>
          </a:xfrm>
          <a:noFill/>
          <a:ln/>
        </p:spPr>
        <p:txBody>
          <a:bodyPr/>
          <a:lstStyle/>
          <a:p>
            <a:r>
              <a:rPr lang="pl-PL" sz="3200" b="1"/>
              <a:t>PAM – spectra of instantaneous</a:t>
            </a:r>
            <a:br>
              <a:rPr lang="pl-PL" sz="3200" b="1"/>
            </a:br>
            <a:r>
              <a:rPr lang="pl-PL" sz="3200" b="1"/>
              <a:t>             and natural sampling</a:t>
            </a:r>
            <a:br>
              <a:rPr lang="pl-PL" sz="3200" b="1"/>
            </a:br>
            <a:endParaRPr lang="pl-PL" sz="3200" b="1"/>
          </a:p>
        </p:txBody>
      </p:sp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5867400" y="990600"/>
            <a:ext cx="2057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4" name="Rectangle 28"/>
          <p:cNvSpPr>
            <a:spLocks noChangeArrowheads="1"/>
          </p:cNvSpPr>
          <p:nvPr/>
        </p:nvSpPr>
        <p:spPr bwMode="auto">
          <a:xfrm>
            <a:off x="6705600" y="1028700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5" name="Text Box 29"/>
          <p:cNvSpPr txBox="1">
            <a:spLocks noChangeArrowheads="1"/>
          </p:cNvSpPr>
          <p:nvPr/>
        </p:nvSpPr>
        <p:spPr bwMode="auto">
          <a:xfrm>
            <a:off x="7543800" y="1676400"/>
            <a:ext cx="13827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bg2"/>
                </a:solidFill>
              </a:rPr>
              <a:t>instantaneous</a:t>
            </a:r>
            <a:br>
              <a:rPr lang="pl-PL" sz="1600">
                <a:solidFill>
                  <a:schemeClr val="bg2"/>
                </a:solidFill>
              </a:rPr>
            </a:br>
            <a:r>
              <a:rPr lang="pl-PL" sz="1600">
                <a:solidFill>
                  <a:schemeClr val="bg2"/>
                </a:solidFill>
              </a:rPr>
              <a:t>sampling</a:t>
            </a:r>
          </a:p>
        </p:txBody>
      </p:sp>
      <p:sp>
        <p:nvSpPr>
          <p:cNvPr id="91166" name="Rectangle 30"/>
          <p:cNvSpPr>
            <a:spLocks noChangeArrowheads="1"/>
          </p:cNvSpPr>
          <p:nvPr/>
        </p:nvSpPr>
        <p:spPr bwMode="auto">
          <a:xfrm>
            <a:off x="6705600" y="2005013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7" name="Text Box 31"/>
          <p:cNvSpPr txBox="1">
            <a:spLocks noChangeArrowheads="1"/>
          </p:cNvSpPr>
          <p:nvPr/>
        </p:nvSpPr>
        <p:spPr bwMode="auto">
          <a:xfrm>
            <a:off x="7543800" y="685800"/>
            <a:ext cx="976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tx2"/>
                </a:solidFill>
              </a:rPr>
              <a:t>natural</a:t>
            </a:r>
            <a:br>
              <a:rPr lang="pl-PL" sz="1600">
                <a:solidFill>
                  <a:schemeClr val="tx2"/>
                </a:solidFill>
              </a:rPr>
            </a:br>
            <a:r>
              <a:rPr lang="pl-PL" sz="1600">
                <a:solidFill>
                  <a:schemeClr val="tx2"/>
                </a:solidFill>
              </a:rPr>
              <a:t>sampling</a:t>
            </a: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/>
        </p:nvGraphicFramePr>
        <p:xfrm>
          <a:off x="5697125" y="5949280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97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49280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4"/>
          <p:cNvGraphicFramePr>
            <a:graphicFrameLocks noChangeAspect="1"/>
          </p:cNvGraphicFramePr>
          <p:nvPr/>
        </p:nvGraphicFramePr>
        <p:xfrm>
          <a:off x="6642230" y="594928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98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4928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5"/>
          <p:cNvGraphicFramePr>
            <a:graphicFrameLocks noChangeAspect="1"/>
          </p:cNvGraphicFramePr>
          <p:nvPr/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99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7"/>
          <p:cNvGraphicFramePr>
            <a:graphicFrameLocks noChangeAspect="1"/>
          </p:cNvGraphicFramePr>
          <p:nvPr/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0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8"/>
          <p:cNvGraphicFramePr>
            <a:graphicFrameLocks noChangeAspect="1"/>
          </p:cNvGraphicFramePr>
          <p:nvPr/>
        </p:nvGraphicFramePr>
        <p:xfrm>
          <a:off x="6102170" y="5679250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1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679250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0"/>
          <p:cNvGraphicFramePr>
            <a:graphicFrameLocks noChangeAspect="1"/>
          </p:cNvGraphicFramePr>
          <p:nvPr/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2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1"/>
          <p:cNvGraphicFramePr>
            <a:graphicFrameLocks noChangeAspect="1"/>
          </p:cNvGraphicFramePr>
          <p:nvPr/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3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2"/>
          <p:cNvGraphicFramePr>
            <a:graphicFrameLocks noChangeAspect="1"/>
          </p:cNvGraphicFramePr>
          <p:nvPr/>
        </p:nvGraphicFramePr>
        <p:xfrm>
          <a:off x="7137285" y="567925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4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67925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Prostokąt 21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5" name="Rectangle 9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1143000"/>
          </a:xfrm>
          <a:noFill/>
          <a:ln/>
        </p:spPr>
        <p:txBody>
          <a:bodyPr/>
          <a:lstStyle/>
          <a:p>
            <a:r>
              <a:rPr lang="pl-PL" sz="3200" b="1"/>
              <a:t>PAM – spectra of instantaneous</a:t>
            </a:r>
            <a:br>
              <a:rPr lang="pl-PL" sz="3200" b="1"/>
            </a:br>
            <a:r>
              <a:rPr lang="pl-PL" sz="3200" b="1"/>
              <a:t>             and natural sampling</a:t>
            </a:r>
            <a:br>
              <a:rPr lang="pl-PL" sz="3200" b="1"/>
            </a:br>
            <a:endParaRPr lang="pl-PL" sz="3200" b="1"/>
          </a:p>
        </p:txBody>
      </p:sp>
      <p:pic>
        <p:nvPicPr>
          <p:cNvPr id="80921" name="Picture 25" descr="C:\WINDOWS\Pulpit\Prezentacja\Animacja\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2" name="Picture 26" descr="C:\WINDOWS\Pulpit\Prezentacja\Animacja\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3" name="Picture 27" descr="C:\WINDOWS\Pulpit\Prezentacja\Animacja\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4" name="Picture 28" descr="C:\WINDOWS\Pulpit\Prezentacja\Animacja\4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5" name="Picture 29" descr="C:\WINDOWS\Pulpit\Prezentacja\Animacja\5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80926" name="Text Box 3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80927" name="Rectangle 31"/>
          <p:cNvSpPr>
            <a:spLocks noChangeArrowheads="1"/>
          </p:cNvSpPr>
          <p:nvPr/>
        </p:nvSpPr>
        <p:spPr bwMode="auto">
          <a:xfrm>
            <a:off x="6019800" y="990600"/>
            <a:ext cx="18288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80928" name="Rectangle 32"/>
          <p:cNvSpPr>
            <a:spLocks noChangeArrowheads="1"/>
          </p:cNvSpPr>
          <p:nvPr/>
        </p:nvSpPr>
        <p:spPr bwMode="auto">
          <a:xfrm>
            <a:off x="6705600" y="1028700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0" name="Text Box 34"/>
          <p:cNvSpPr txBox="1">
            <a:spLocks noChangeArrowheads="1"/>
          </p:cNvSpPr>
          <p:nvPr/>
        </p:nvSpPr>
        <p:spPr bwMode="auto">
          <a:xfrm>
            <a:off x="7543800" y="1676400"/>
            <a:ext cx="13827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bg2"/>
                </a:solidFill>
              </a:rPr>
              <a:t>instantaneous</a:t>
            </a:r>
            <a:br>
              <a:rPr lang="pl-PL" sz="1600">
                <a:solidFill>
                  <a:schemeClr val="bg2"/>
                </a:solidFill>
              </a:rPr>
            </a:br>
            <a:r>
              <a:rPr lang="pl-PL" sz="1600">
                <a:solidFill>
                  <a:schemeClr val="bg2"/>
                </a:solidFill>
              </a:rPr>
              <a:t>sampling</a:t>
            </a:r>
          </a:p>
        </p:txBody>
      </p:sp>
      <p:sp>
        <p:nvSpPr>
          <p:cNvPr id="80931" name="Rectangle 35"/>
          <p:cNvSpPr>
            <a:spLocks noChangeArrowheads="1"/>
          </p:cNvSpPr>
          <p:nvPr/>
        </p:nvSpPr>
        <p:spPr bwMode="auto">
          <a:xfrm>
            <a:off x="6705600" y="2005013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2" name="Text Box 36"/>
          <p:cNvSpPr txBox="1">
            <a:spLocks noChangeArrowheads="1"/>
          </p:cNvSpPr>
          <p:nvPr/>
        </p:nvSpPr>
        <p:spPr bwMode="auto">
          <a:xfrm>
            <a:off x="7543800" y="685800"/>
            <a:ext cx="976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tx2"/>
                </a:solidFill>
              </a:rPr>
              <a:t>natural</a:t>
            </a:r>
            <a:br>
              <a:rPr lang="pl-PL" sz="1600">
                <a:solidFill>
                  <a:schemeClr val="tx2"/>
                </a:solidFill>
              </a:rPr>
            </a:br>
            <a:r>
              <a:rPr lang="pl-PL" sz="1600">
                <a:solidFill>
                  <a:schemeClr val="tx2"/>
                </a:solidFill>
              </a:rPr>
              <a:t>sampling</a:t>
            </a: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/>
        </p:nvGraphicFramePr>
        <p:xfrm>
          <a:off x="5697125" y="5949280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1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49280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4"/>
          <p:cNvGraphicFramePr>
            <a:graphicFrameLocks noChangeAspect="1"/>
          </p:cNvGraphicFramePr>
          <p:nvPr/>
        </p:nvGraphicFramePr>
        <p:xfrm>
          <a:off x="6642230" y="594928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2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4928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5"/>
          <p:cNvGraphicFramePr>
            <a:graphicFrameLocks noChangeAspect="1"/>
          </p:cNvGraphicFramePr>
          <p:nvPr/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3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7"/>
          <p:cNvGraphicFramePr>
            <a:graphicFrameLocks noChangeAspect="1"/>
          </p:cNvGraphicFramePr>
          <p:nvPr/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4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8"/>
          <p:cNvGraphicFramePr>
            <a:graphicFrameLocks noChangeAspect="1"/>
          </p:cNvGraphicFramePr>
          <p:nvPr/>
        </p:nvGraphicFramePr>
        <p:xfrm>
          <a:off x="6102170" y="5679250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5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679250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0"/>
          <p:cNvGraphicFramePr>
            <a:graphicFrameLocks noChangeAspect="1"/>
          </p:cNvGraphicFramePr>
          <p:nvPr/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6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1"/>
          <p:cNvGraphicFramePr>
            <a:graphicFrameLocks noChangeAspect="1"/>
          </p:cNvGraphicFramePr>
          <p:nvPr/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7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2"/>
          <p:cNvGraphicFramePr>
            <a:graphicFrameLocks noChangeAspect="1"/>
          </p:cNvGraphicFramePr>
          <p:nvPr/>
        </p:nvGraphicFramePr>
        <p:xfrm>
          <a:off x="7137285" y="567925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28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67925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Prostokąt 21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533400"/>
          </a:xfrm>
        </p:spPr>
        <p:txBody>
          <a:bodyPr/>
          <a:lstStyle/>
          <a:p>
            <a:r>
              <a:rPr lang="pl-PL" b="1" dirty="0" err="1"/>
              <a:t>Contents</a:t>
            </a:r>
            <a:endParaRPr lang="pl-PL" b="1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772400" cy="2590800"/>
          </a:xfrm>
        </p:spPr>
        <p:txBody>
          <a:bodyPr/>
          <a:lstStyle/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err="1"/>
              <a:t>Ideal</a:t>
            </a:r>
            <a:r>
              <a:rPr lang="pl-PL" sz="2800" dirty="0"/>
              <a:t> </a:t>
            </a:r>
            <a:r>
              <a:rPr lang="pl-PL" sz="2800" dirty="0" err="1"/>
              <a:t>sampling</a:t>
            </a:r>
            <a:r>
              <a:rPr lang="pl-PL" sz="2800" dirty="0"/>
              <a:t> (</a:t>
            </a:r>
            <a:r>
              <a:rPr lang="pl-PL" sz="2800" dirty="0" err="1"/>
              <a:t>sampling</a:t>
            </a:r>
            <a:r>
              <a:rPr lang="pl-PL" sz="2800" dirty="0"/>
              <a:t> </a:t>
            </a:r>
            <a:r>
              <a:rPr lang="pl-PL" sz="2800" dirty="0" err="1"/>
              <a:t>theorem</a:t>
            </a:r>
            <a:r>
              <a:rPr lang="pl-PL" sz="2800" dirty="0"/>
              <a:t>)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err="1"/>
              <a:t>Instantaneous</a:t>
            </a:r>
            <a:r>
              <a:rPr lang="pl-PL" sz="2800" dirty="0"/>
              <a:t> </a:t>
            </a:r>
            <a:r>
              <a:rPr lang="pl-PL" sz="2800" dirty="0" err="1"/>
              <a:t>Sampling</a:t>
            </a:r>
            <a:endParaRPr lang="pl-PL" sz="2800" dirty="0"/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/>
              <a:t>Natural </a:t>
            </a:r>
            <a:r>
              <a:rPr lang="pl-PL" sz="2800" dirty="0" err="1"/>
              <a:t>Sampling</a:t>
            </a:r>
            <a:endParaRPr lang="pl-PL" sz="2800" dirty="0"/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/>
              <a:t>Time </a:t>
            </a:r>
            <a:r>
              <a:rPr lang="pl-PL" sz="2800" dirty="0" err="1"/>
              <a:t>Division</a:t>
            </a:r>
            <a:r>
              <a:rPr lang="pl-PL" sz="2800" dirty="0"/>
              <a:t> </a:t>
            </a:r>
            <a:r>
              <a:rPr lang="pl-PL" sz="2800" dirty="0" err="1"/>
              <a:t>Multiplexing</a:t>
            </a:r>
            <a:r>
              <a:rPr lang="pl-PL" sz="2800" dirty="0"/>
              <a:t> (TDM</a:t>
            </a:r>
            <a:r>
              <a:rPr lang="pl-PL" sz="2800" dirty="0" smtClean="0"/>
              <a:t>)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smtClean="0"/>
              <a:t>PWM, PPM, PFM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err="1" smtClean="0"/>
              <a:t>Summary</a:t>
            </a:r>
            <a:endParaRPr lang="pl-PL" sz="2800" dirty="0" smtClean="0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6FE8-FE51-4D6F-8A9A-5290CA3CF4F6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6" name="Rectangle 1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Time </a:t>
            </a:r>
            <a:r>
              <a:rPr lang="pl-PL" sz="3200" b="1" dirty="0" err="1" smtClean="0"/>
              <a:t>Division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Multiplexing</a:t>
            </a:r>
            <a:r>
              <a:rPr lang="pl-PL" sz="3200" b="1" dirty="0" smtClean="0"/>
              <a:t> </a:t>
            </a:r>
            <a:r>
              <a:rPr lang="pl-PL" sz="3200" b="1" dirty="0"/>
              <a:t>(</a:t>
            </a:r>
            <a:r>
              <a:rPr lang="pl-PL" sz="3200" b="1" dirty="0" err="1" smtClean="0"/>
              <a:t>transmitter</a:t>
            </a:r>
            <a:r>
              <a:rPr lang="pl-PL" sz="3200" b="1" dirty="0" smtClean="0"/>
              <a:t>)</a:t>
            </a:r>
            <a:endParaRPr lang="pl-PL" sz="3200" b="1" dirty="0"/>
          </a:p>
        </p:txBody>
      </p:sp>
      <p:pic>
        <p:nvPicPr>
          <p:cNvPr id="71723" name="Picture 43" descr="C:\WINDOWS\Pulpit\Prezentacja\niebiesk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371600"/>
            <a:ext cx="1905000" cy="1333500"/>
          </a:xfrm>
          <a:prstGeom prst="rect">
            <a:avLst/>
          </a:prstGeom>
          <a:noFill/>
        </p:spPr>
      </p:pic>
      <p:pic>
        <p:nvPicPr>
          <p:cNvPr id="71724" name="Picture 44" descr="C:\WINDOWS\Pulpit\Prezentacja\czerwony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5257800"/>
            <a:ext cx="1905000" cy="1333500"/>
          </a:xfrm>
          <a:prstGeom prst="rect">
            <a:avLst/>
          </a:prstGeom>
          <a:noFill/>
        </p:spPr>
      </p:pic>
      <p:pic>
        <p:nvPicPr>
          <p:cNvPr id="71725" name="Picture 45" descr="C:\WINDOWS\Pulpit\Prezentacja\zielony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47800"/>
            <a:ext cx="1905000" cy="1333500"/>
          </a:xfrm>
          <a:prstGeom prst="rect">
            <a:avLst/>
          </a:prstGeom>
          <a:noFill/>
        </p:spPr>
      </p:pic>
      <p:pic>
        <p:nvPicPr>
          <p:cNvPr id="71726" name="Picture 46" descr="C:\WINDOWS\Pulpit\Prezentacja\granatowy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4343400"/>
            <a:ext cx="1905000" cy="1333500"/>
          </a:xfrm>
          <a:prstGeom prst="rect">
            <a:avLst/>
          </a:prstGeom>
          <a:noFill/>
        </p:spPr>
      </p:pic>
      <p:sp>
        <p:nvSpPr>
          <p:cNvPr id="71697" name="Oval 17"/>
          <p:cNvSpPr>
            <a:spLocks noChangeArrowheads="1"/>
          </p:cNvSpPr>
          <p:nvPr/>
        </p:nvSpPr>
        <p:spPr bwMode="auto">
          <a:xfrm>
            <a:off x="2362200" y="2895600"/>
            <a:ext cx="1981200" cy="1981200"/>
          </a:xfrm>
          <a:prstGeom prst="ellips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698" name="Oval 18"/>
          <p:cNvSpPr>
            <a:spLocks noChangeArrowheads="1"/>
          </p:cNvSpPr>
          <p:nvPr/>
        </p:nvSpPr>
        <p:spPr bwMode="auto">
          <a:xfrm>
            <a:off x="2362200" y="3429000"/>
            <a:ext cx="152400" cy="152400"/>
          </a:xfrm>
          <a:prstGeom prst="ellipse">
            <a:avLst/>
          </a:prstGeom>
          <a:solidFill>
            <a:srgbClr val="00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699" name="Oval 19"/>
          <p:cNvSpPr>
            <a:spLocks noChangeArrowheads="1"/>
          </p:cNvSpPr>
          <p:nvPr/>
        </p:nvSpPr>
        <p:spPr bwMode="auto">
          <a:xfrm>
            <a:off x="3276600" y="4800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700" name="Oval 20"/>
          <p:cNvSpPr>
            <a:spLocks noChangeArrowheads="1"/>
          </p:cNvSpPr>
          <p:nvPr/>
        </p:nvSpPr>
        <p:spPr bwMode="auto">
          <a:xfrm>
            <a:off x="4191000" y="3429000"/>
            <a:ext cx="152400" cy="1524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703" name="Line 23"/>
          <p:cNvSpPr>
            <a:spLocks noChangeShapeType="1"/>
          </p:cNvSpPr>
          <p:nvPr/>
        </p:nvSpPr>
        <p:spPr bwMode="auto">
          <a:xfrm>
            <a:off x="3352800" y="3886200"/>
            <a:ext cx="2286000" cy="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06" name="AutoShape 26"/>
          <p:cNvSpPr>
            <a:spLocks noChangeArrowheads="1"/>
          </p:cNvSpPr>
          <p:nvPr/>
        </p:nvSpPr>
        <p:spPr bwMode="auto">
          <a:xfrm flipH="1">
            <a:off x="3048000" y="3581400"/>
            <a:ext cx="609600" cy="609600"/>
          </a:xfrm>
          <a:custGeom>
            <a:avLst/>
            <a:gdLst>
              <a:gd name="G0" fmla="+- 116464 0 0"/>
              <a:gd name="G1" fmla="+- 8551180 0 0"/>
              <a:gd name="G2" fmla="+- 116464 0 8551180"/>
              <a:gd name="G3" fmla="+- 10800 0 0"/>
              <a:gd name="G4" fmla="+- 0 0 11646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641 0 0"/>
              <a:gd name="G9" fmla="+- 0 0 8551180"/>
              <a:gd name="G10" fmla="+- 9641 0 2700"/>
              <a:gd name="G11" fmla="cos G10 116464"/>
              <a:gd name="G12" fmla="sin G10 116464"/>
              <a:gd name="G13" fmla="cos 13500 116464"/>
              <a:gd name="G14" fmla="sin 13500 116464"/>
              <a:gd name="G15" fmla="+- G11 10800 0"/>
              <a:gd name="G16" fmla="+- G12 10800 0"/>
              <a:gd name="G17" fmla="+- G13 10800 0"/>
              <a:gd name="G18" fmla="+- G14 10800 0"/>
              <a:gd name="G19" fmla="*/ 9641 1 2"/>
              <a:gd name="G20" fmla="+- G19 5400 0"/>
              <a:gd name="G21" fmla="cos G20 116464"/>
              <a:gd name="G22" fmla="sin G20 116464"/>
              <a:gd name="G23" fmla="+- G21 10800 0"/>
              <a:gd name="G24" fmla="+- G12 G23 G22"/>
              <a:gd name="G25" fmla="+- G22 G23 G11"/>
              <a:gd name="G26" fmla="cos 10800 116464"/>
              <a:gd name="G27" fmla="sin 10800 116464"/>
              <a:gd name="G28" fmla="cos 9641 116464"/>
              <a:gd name="G29" fmla="sin 9641 11646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8551180"/>
              <a:gd name="G36" fmla="sin G34 8551180"/>
              <a:gd name="G37" fmla="+/ 8551180 11646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641 G39"/>
              <a:gd name="G43" fmla="sin 9641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6429 w 21600"/>
              <a:gd name="T5" fmla="*/ 923 h 21600"/>
              <a:gd name="T6" fmla="*/ 4164 w 21600"/>
              <a:gd name="T7" fmla="*/ 18574 h 21600"/>
              <a:gd name="T8" fmla="*/ 6898 w 21600"/>
              <a:gd name="T9" fmla="*/ 1983 h 21600"/>
              <a:gd name="T10" fmla="*/ 24293 w 21600"/>
              <a:gd name="T11" fmla="*/ 11218 h 21600"/>
              <a:gd name="T12" fmla="*/ 20915 w 21600"/>
              <a:gd name="T13" fmla="*/ 14395 h 21600"/>
              <a:gd name="T14" fmla="*/ 17737 w 21600"/>
              <a:gd name="T15" fmla="*/ 11015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20436" y="11098"/>
                </a:moveTo>
                <a:cubicBezTo>
                  <a:pt x="20439" y="10999"/>
                  <a:pt x="20441" y="10899"/>
                  <a:pt x="20441" y="10800"/>
                </a:cubicBezTo>
                <a:cubicBezTo>
                  <a:pt x="20441" y="5475"/>
                  <a:pt x="16124" y="1159"/>
                  <a:pt x="10800" y="1159"/>
                </a:cubicBezTo>
                <a:cubicBezTo>
                  <a:pt x="5475" y="1159"/>
                  <a:pt x="1159" y="5475"/>
                  <a:pt x="1159" y="10800"/>
                </a:cubicBezTo>
                <a:cubicBezTo>
                  <a:pt x="1158" y="13621"/>
                  <a:pt x="2395" y="16301"/>
                  <a:pt x="4541" y="18133"/>
                </a:cubicBezTo>
                <a:lnTo>
                  <a:pt x="3788" y="19014"/>
                </a:lnTo>
                <a:cubicBezTo>
                  <a:pt x="1384" y="16962"/>
                  <a:pt x="0" y="1396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0911"/>
                  <a:pt x="21598" y="11023"/>
                  <a:pt x="21594" y="11134"/>
                </a:cubicBezTo>
                <a:lnTo>
                  <a:pt x="24293" y="11218"/>
                </a:lnTo>
                <a:lnTo>
                  <a:pt x="20915" y="14395"/>
                </a:lnTo>
                <a:lnTo>
                  <a:pt x="17737" y="11015"/>
                </a:lnTo>
                <a:lnTo>
                  <a:pt x="20436" y="1109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710" name="Line 30"/>
          <p:cNvSpPr>
            <a:spLocks noChangeShapeType="1"/>
          </p:cNvSpPr>
          <p:nvPr/>
        </p:nvSpPr>
        <p:spPr bwMode="auto">
          <a:xfrm flipH="1" flipV="1">
            <a:off x="2743200" y="3276600"/>
            <a:ext cx="60960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12" name="Line 32"/>
          <p:cNvSpPr>
            <a:spLocks noChangeShapeType="1"/>
          </p:cNvSpPr>
          <p:nvPr/>
        </p:nvSpPr>
        <p:spPr bwMode="auto">
          <a:xfrm flipV="1">
            <a:off x="3349625" y="4918075"/>
            <a:ext cx="0" cy="838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13" name="Line 33"/>
          <p:cNvSpPr>
            <a:spLocks noChangeShapeType="1"/>
          </p:cNvSpPr>
          <p:nvPr/>
        </p:nvSpPr>
        <p:spPr bwMode="auto">
          <a:xfrm flipV="1">
            <a:off x="1219200" y="3505200"/>
            <a:ext cx="1143000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14" name="Line 34"/>
          <p:cNvSpPr>
            <a:spLocks noChangeShapeType="1"/>
          </p:cNvSpPr>
          <p:nvPr/>
        </p:nvSpPr>
        <p:spPr bwMode="auto">
          <a:xfrm flipH="1" flipV="1">
            <a:off x="4343400" y="3505200"/>
            <a:ext cx="1143000" cy="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71715" name="Object 35"/>
          <p:cNvGraphicFramePr>
            <a:graphicFrameLocks noChangeAspect="1"/>
          </p:cNvGraphicFramePr>
          <p:nvPr/>
        </p:nvGraphicFramePr>
        <p:xfrm>
          <a:off x="1295400" y="2895600"/>
          <a:ext cx="762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2" name="Równanie" r:id="rId7" imgW="304560" imgH="215640" progId="Equation.3">
                  <p:embed/>
                </p:oleObj>
              </mc:Choice>
              <mc:Fallback>
                <p:oleObj name="Równanie" r:id="rId7" imgW="304560" imgH="21564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895600"/>
                        <a:ext cx="762000" cy="539750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6" name="Object 36"/>
          <p:cNvGraphicFramePr>
            <a:graphicFrameLocks noChangeAspect="1"/>
          </p:cNvGraphicFramePr>
          <p:nvPr/>
        </p:nvGraphicFramePr>
        <p:xfrm>
          <a:off x="3397250" y="5181600"/>
          <a:ext cx="8255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3" name="Równanie" r:id="rId9" imgW="330120" imgH="215640" progId="Equation.3">
                  <p:embed/>
                </p:oleObj>
              </mc:Choice>
              <mc:Fallback>
                <p:oleObj name="Równanie" r:id="rId9" imgW="330120" imgH="215640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250" y="5181600"/>
                        <a:ext cx="825500" cy="539750"/>
                      </a:xfrm>
                      <a:prstGeom prst="rect">
                        <a:avLst/>
                      </a:prstGeom>
                      <a:solidFill>
                        <a:srgbClr val="FFBFB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7" name="Object 37"/>
          <p:cNvGraphicFramePr>
            <a:graphicFrameLocks noChangeAspect="1"/>
          </p:cNvGraphicFramePr>
          <p:nvPr/>
        </p:nvGraphicFramePr>
        <p:xfrm>
          <a:off x="4632325" y="2879725"/>
          <a:ext cx="7937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4" name="Równanie" r:id="rId11" imgW="317160" imgH="228600" progId="Equation.3">
                  <p:embed/>
                </p:oleObj>
              </mc:Choice>
              <mc:Fallback>
                <p:oleObj name="Równanie" r:id="rId11" imgW="317160" imgH="2286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325" y="2879725"/>
                        <a:ext cx="793750" cy="571500"/>
                      </a:xfrm>
                      <a:prstGeom prst="rect">
                        <a:avLst/>
                      </a:prstGeom>
                      <a:solidFill>
                        <a:srgbClr val="B2E6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1" name="Object 51"/>
          <p:cNvGraphicFramePr>
            <a:graphicFrameLocks noChangeAspect="1"/>
          </p:cNvGraphicFramePr>
          <p:nvPr/>
        </p:nvGraphicFramePr>
        <p:xfrm>
          <a:off x="7467600" y="3124200"/>
          <a:ext cx="12382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5" name="Równanie" r:id="rId13" imgW="495000" imgH="215640" progId="Equation.3">
                  <p:embed/>
                </p:oleObj>
              </mc:Choice>
              <mc:Fallback>
                <p:oleObj name="Równanie" r:id="rId13" imgW="495000" imgH="21564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3124200"/>
                        <a:ext cx="12382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2B2E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3" name="Rectangle 53"/>
          <p:cNvSpPr>
            <a:spLocks noChangeArrowheads="1"/>
          </p:cNvSpPr>
          <p:nvPr/>
        </p:nvSpPr>
        <p:spPr bwMode="auto">
          <a:xfrm>
            <a:off x="5625537" y="3455988"/>
            <a:ext cx="1725151" cy="830997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dirty="0" smtClean="0"/>
              <a:t>CHANNEL</a:t>
            </a:r>
          </a:p>
          <a:p>
            <a:pPr algn="ctr"/>
            <a:r>
              <a:rPr lang="pl-PL" dirty="0" smtClean="0"/>
              <a:t>LPF</a:t>
            </a:r>
            <a:endParaRPr lang="pl-PL" dirty="0"/>
          </a:p>
        </p:txBody>
      </p:sp>
      <p:sp>
        <p:nvSpPr>
          <p:cNvPr id="71734" name="Line 54"/>
          <p:cNvSpPr>
            <a:spLocks noChangeShapeType="1"/>
          </p:cNvSpPr>
          <p:nvPr/>
        </p:nvSpPr>
        <p:spPr bwMode="auto">
          <a:xfrm flipV="1">
            <a:off x="7358063" y="3889375"/>
            <a:ext cx="1143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38" name="Text Box 58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71732" name="Object 52"/>
          <p:cNvGraphicFramePr>
            <a:graphicFrameLocks noChangeAspect="1"/>
          </p:cNvGraphicFramePr>
          <p:nvPr/>
        </p:nvGraphicFramePr>
        <p:xfrm>
          <a:off x="2051050" y="5319713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6" name="Równanie" r:id="rId15" imgW="190440" imgH="228600" progId="Equation.3">
                  <p:embed/>
                </p:oleObj>
              </mc:Choice>
              <mc:Fallback>
                <p:oleObj name="Równanie" r:id="rId15" imgW="190440" imgH="22860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5319713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215601"/>
              </p:ext>
            </p:extLst>
          </p:nvPr>
        </p:nvGraphicFramePr>
        <p:xfrm>
          <a:off x="3013508" y="4010025"/>
          <a:ext cx="5937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7" name="Equation" r:id="rId17" imgW="279360" imgH="228600" progId="Equation.3">
                  <p:embed/>
                </p:oleObj>
              </mc:Choice>
              <mc:Fallback>
                <p:oleObj name="Equation" r:id="rId17" imgW="279360" imgH="228600" progId="Equation.3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3508" y="4010025"/>
                        <a:ext cx="5937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54"/>
          <p:cNvGraphicFramePr>
            <a:graphicFrameLocks noChangeAspect="1"/>
          </p:cNvGraphicFramePr>
          <p:nvPr/>
        </p:nvGraphicFramePr>
        <p:xfrm>
          <a:off x="5921375" y="261937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8" name="Równanie" r:id="rId19" imgW="190440" imgH="228600" progId="Equation.3">
                  <p:embed/>
                </p:oleObj>
              </mc:Choice>
              <mc:Fallback>
                <p:oleObj name="Równanie" r:id="rId19" imgW="190440" imgH="228600" progId="Equation.3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1375" y="261937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5" name="Object 55"/>
          <p:cNvGraphicFramePr>
            <a:graphicFrameLocks noChangeAspect="1"/>
          </p:cNvGraphicFramePr>
          <p:nvPr/>
        </p:nvGraphicFramePr>
        <p:xfrm>
          <a:off x="5067300" y="4419600"/>
          <a:ext cx="17049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9" name="Równanie" r:id="rId20" imgW="787320" imgH="228600" progId="Equation.3">
                  <p:embed/>
                </p:oleObj>
              </mc:Choice>
              <mc:Fallback>
                <p:oleObj name="Równanie" r:id="rId20" imgW="787320" imgH="228600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0" y="4419600"/>
                        <a:ext cx="170497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20</a:t>
            </a:fld>
            <a:endParaRPr lang="pl-PL"/>
          </a:p>
        </p:txBody>
      </p:sp>
      <p:graphicFrame>
        <p:nvGraphicFramePr>
          <p:cNvPr id="29" name="Object 53"/>
          <p:cNvGraphicFramePr>
            <a:graphicFrameLocks noChangeAspect="1"/>
          </p:cNvGraphicFramePr>
          <p:nvPr/>
        </p:nvGraphicFramePr>
        <p:xfrm>
          <a:off x="1844675" y="232092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00" name="Równanie" r:id="rId22" imgW="190440" imgH="228600" progId="Equation.3">
                  <p:embed/>
                </p:oleObj>
              </mc:Choice>
              <mc:Fallback>
                <p:oleObj name="Równanie" r:id="rId22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4675" y="232092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9" name="Picture 2051" descr="C:\WINDOWS\Pulpit\Prezentacja\Wykres_4bi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94" y="1208087"/>
            <a:ext cx="6553200" cy="5192713"/>
          </a:xfrm>
          <a:prstGeom prst="rect">
            <a:avLst/>
          </a:prstGeom>
          <a:noFill/>
        </p:spPr>
      </p:pic>
      <p:sp>
        <p:nvSpPr>
          <p:cNvPr id="86020" name="Rectangle 2052"/>
          <p:cNvSpPr>
            <a:spLocks noGrp="1" noChangeArrowheads="1"/>
          </p:cNvSpPr>
          <p:nvPr>
            <p:ph type="title"/>
          </p:nvPr>
        </p:nvSpPr>
        <p:spPr>
          <a:xfrm>
            <a:off x="1061610" y="259706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TDM </a:t>
            </a:r>
            <a:r>
              <a:rPr lang="en-US" sz="3200" b="1"/>
              <a:t>- </a:t>
            </a:r>
            <a:r>
              <a:rPr lang="pl-PL" sz="3200" b="1"/>
              <a:t>Time-Division Multiplexing</a:t>
            </a:r>
          </a:p>
        </p:txBody>
      </p:sp>
      <p:sp>
        <p:nvSpPr>
          <p:cNvPr id="86021" name="Text Box 205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21</a:t>
            </a:fld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6670683" y="2292246"/>
            <a:ext cx="2510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TDM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before</a:t>
            </a:r>
            <a:endParaRPr lang="pl-PL" sz="2000" dirty="0" smtClean="0"/>
          </a:p>
          <a:p>
            <a:r>
              <a:rPr lang="pl-PL" sz="2000" dirty="0"/>
              <a:t>c</a:t>
            </a:r>
            <a:r>
              <a:rPr lang="pl-PL" sz="2000" dirty="0" smtClean="0"/>
              <a:t>hannel </a:t>
            </a:r>
            <a:r>
              <a:rPr lang="pl-PL" sz="2000" dirty="0" err="1" smtClean="0"/>
              <a:t>bandlimiting</a:t>
            </a:r>
            <a:endParaRPr lang="pl-PL" sz="20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718789" y="4689140"/>
            <a:ext cx="2510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TDM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after</a:t>
            </a:r>
            <a:endParaRPr lang="pl-PL" sz="2000" dirty="0" smtClean="0"/>
          </a:p>
          <a:p>
            <a:r>
              <a:rPr lang="pl-PL" sz="2000" dirty="0"/>
              <a:t>c</a:t>
            </a:r>
            <a:r>
              <a:rPr lang="pl-PL" sz="2000" dirty="0" smtClean="0"/>
              <a:t>hannel </a:t>
            </a:r>
            <a:r>
              <a:rPr lang="pl-PL" sz="2000" dirty="0" err="1" smtClean="0"/>
              <a:t>bandlimiting</a:t>
            </a:r>
            <a:endParaRPr lang="pl-PL" sz="2000" dirty="0"/>
          </a:p>
        </p:txBody>
      </p:sp>
      <p:sp>
        <p:nvSpPr>
          <p:cNvPr id="5" name="Prostokąt 4"/>
          <p:cNvSpPr/>
          <p:nvPr/>
        </p:nvSpPr>
        <p:spPr bwMode="auto">
          <a:xfrm>
            <a:off x="213694" y="3789040"/>
            <a:ext cx="8930306" cy="27003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4" name="Group 34"/>
          <p:cNvGrpSpPr>
            <a:grpSpLocks/>
          </p:cNvGrpSpPr>
          <p:nvPr/>
        </p:nvGrpSpPr>
        <p:grpSpPr bwMode="auto">
          <a:xfrm>
            <a:off x="1143000" y="762000"/>
            <a:ext cx="7637463" cy="5949950"/>
            <a:chOff x="720" y="480"/>
            <a:chExt cx="4811" cy="3748"/>
          </a:xfrm>
        </p:grpSpPr>
        <p:pic>
          <p:nvPicPr>
            <p:cNvPr id="92165" name="Picture 5" descr="C:\WINDOWS\Pulpit\Prezentacja\niebieski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0" y="480"/>
              <a:ext cx="1200" cy="840"/>
            </a:xfrm>
            <a:prstGeom prst="rect">
              <a:avLst/>
            </a:prstGeom>
            <a:noFill/>
          </p:spPr>
        </p:pic>
        <p:pic>
          <p:nvPicPr>
            <p:cNvPr id="92166" name="Picture 6" descr="C:\WINDOWS\Pulpit\Prezentacja\czerwony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0" y="3264"/>
              <a:ext cx="1200" cy="840"/>
            </a:xfrm>
            <a:prstGeom prst="rect">
              <a:avLst/>
            </a:prstGeom>
            <a:noFill/>
          </p:spPr>
        </p:pic>
        <p:pic>
          <p:nvPicPr>
            <p:cNvPr id="92167" name="Picture 7" descr="C:\WINDOWS\Pulpit\Prezentacja\zielony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2" y="1008"/>
              <a:ext cx="1200" cy="840"/>
            </a:xfrm>
            <a:prstGeom prst="rect">
              <a:avLst/>
            </a:prstGeom>
            <a:noFill/>
          </p:spPr>
        </p:pic>
        <p:pic>
          <p:nvPicPr>
            <p:cNvPr id="92168" name="Picture 8" descr="C:\WINDOWS\Pulpit\Prezentacja\granatowy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48" y="2304"/>
              <a:ext cx="1200" cy="840"/>
            </a:xfrm>
            <a:prstGeom prst="rect">
              <a:avLst/>
            </a:prstGeom>
            <a:noFill/>
          </p:spPr>
        </p:pic>
        <p:sp>
          <p:nvSpPr>
            <p:cNvPr id="92169" name="Oval 9"/>
            <p:cNvSpPr>
              <a:spLocks noChangeArrowheads="1"/>
            </p:cNvSpPr>
            <p:nvPr/>
          </p:nvSpPr>
          <p:spPr bwMode="auto">
            <a:xfrm>
              <a:off x="1488" y="1824"/>
              <a:ext cx="1248" cy="1248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0" name="Oval 10"/>
            <p:cNvSpPr>
              <a:spLocks noChangeArrowheads="1"/>
            </p:cNvSpPr>
            <p:nvPr/>
          </p:nvSpPr>
          <p:spPr bwMode="auto">
            <a:xfrm>
              <a:off x="1488" y="2160"/>
              <a:ext cx="96" cy="96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1" name="Oval 11"/>
            <p:cNvSpPr>
              <a:spLocks noChangeArrowheads="1"/>
            </p:cNvSpPr>
            <p:nvPr/>
          </p:nvSpPr>
          <p:spPr bwMode="auto">
            <a:xfrm>
              <a:off x="2064" y="302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2" name="Oval 12"/>
            <p:cNvSpPr>
              <a:spLocks noChangeArrowheads="1"/>
            </p:cNvSpPr>
            <p:nvPr/>
          </p:nvSpPr>
          <p:spPr bwMode="auto">
            <a:xfrm>
              <a:off x="2640" y="2160"/>
              <a:ext cx="96" cy="96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3" name="Line 13"/>
            <p:cNvSpPr>
              <a:spLocks noChangeShapeType="1"/>
            </p:cNvSpPr>
            <p:nvPr/>
          </p:nvSpPr>
          <p:spPr bwMode="auto">
            <a:xfrm flipH="1">
              <a:off x="2112" y="2448"/>
              <a:ext cx="1440" cy="0"/>
            </a:xfrm>
            <a:prstGeom prst="line">
              <a:avLst/>
            </a:prstGeom>
            <a:noFill/>
            <a:ln w="31750">
              <a:solidFill>
                <a:srgbClr val="000080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2174" name="AutoShape 14"/>
            <p:cNvSpPr>
              <a:spLocks noChangeArrowheads="1"/>
            </p:cNvSpPr>
            <p:nvPr/>
          </p:nvSpPr>
          <p:spPr bwMode="auto">
            <a:xfrm flipH="1">
              <a:off x="1920" y="2256"/>
              <a:ext cx="384" cy="384"/>
            </a:xfrm>
            <a:custGeom>
              <a:avLst/>
              <a:gdLst>
                <a:gd name="G0" fmla="+- 116464 0 0"/>
                <a:gd name="G1" fmla="+- 8551180 0 0"/>
                <a:gd name="G2" fmla="+- 116464 0 8551180"/>
                <a:gd name="G3" fmla="+- 10800 0 0"/>
                <a:gd name="G4" fmla="+- 0 0 11646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9641 0 0"/>
                <a:gd name="G9" fmla="+- 0 0 8551180"/>
                <a:gd name="G10" fmla="+- 9641 0 2700"/>
                <a:gd name="G11" fmla="cos G10 116464"/>
                <a:gd name="G12" fmla="sin G10 116464"/>
                <a:gd name="G13" fmla="cos 13500 116464"/>
                <a:gd name="G14" fmla="sin 13500 116464"/>
                <a:gd name="G15" fmla="+- G11 10800 0"/>
                <a:gd name="G16" fmla="+- G12 10800 0"/>
                <a:gd name="G17" fmla="+- G13 10800 0"/>
                <a:gd name="G18" fmla="+- G14 10800 0"/>
                <a:gd name="G19" fmla="*/ 9641 1 2"/>
                <a:gd name="G20" fmla="+- G19 5400 0"/>
                <a:gd name="G21" fmla="cos G20 116464"/>
                <a:gd name="G22" fmla="sin G20 116464"/>
                <a:gd name="G23" fmla="+- G21 10800 0"/>
                <a:gd name="G24" fmla="+- G12 G23 G22"/>
                <a:gd name="G25" fmla="+- G22 G23 G11"/>
                <a:gd name="G26" fmla="cos 10800 116464"/>
                <a:gd name="G27" fmla="sin 10800 116464"/>
                <a:gd name="G28" fmla="cos 9641 116464"/>
                <a:gd name="G29" fmla="sin 9641 11646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51180"/>
                <a:gd name="G36" fmla="sin G34 8551180"/>
                <a:gd name="G37" fmla="+/ 8551180 11646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9641 G39"/>
                <a:gd name="G43" fmla="sin 9641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6429 w 21600"/>
                <a:gd name="T5" fmla="*/ 923 h 21600"/>
                <a:gd name="T6" fmla="*/ 4164 w 21600"/>
                <a:gd name="T7" fmla="*/ 18574 h 21600"/>
                <a:gd name="T8" fmla="*/ 6898 w 21600"/>
                <a:gd name="T9" fmla="*/ 1983 h 21600"/>
                <a:gd name="T10" fmla="*/ 24293 w 21600"/>
                <a:gd name="T11" fmla="*/ 11218 h 21600"/>
                <a:gd name="T12" fmla="*/ 20915 w 21600"/>
                <a:gd name="T13" fmla="*/ 14395 h 21600"/>
                <a:gd name="T14" fmla="*/ 17737 w 21600"/>
                <a:gd name="T15" fmla="*/ 11015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20436" y="11098"/>
                  </a:moveTo>
                  <a:cubicBezTo>
                    <a:pt x="20439" y="10999"/>
                    <a:pt x="20441" y="10899"/>
                    <a:pt x="20441" y="10800"/>
                  </a:cubicBezTo>
                  <a:cubicBezTo>
                    <a:pt x="20441" y="5475"/>
                    <a:pt x="16124" y="1159"/>
                    <a:pt x="10800" y="1159"/>
                  </a:cubicBezTo>
                  <a:cubicBezTo>
                    <a:pt x="5475" y="1159"/>
                    <a:pt x="1159" y="5475"/>
                    <a:pt x="1159" y="10800"/>
                  </a:cubicBezTo>
                  <a:cubicBezTo>
                    <a:pt x="1158" y="13621"/>
                    <a:pt x="2395" y="16301"/>
                    <a:pt x="4541" y="18133"/>
                  </a:cubicBezTo>
                  <a:lnTo>
                    <a:pt x="3788" y="19014"/>
                  </a:lnTo>
                  <a:cubicBezTo>
                    <a:pt x="1384" y="16962"/>
                    <a:pt x="0" y="13960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0911"/>
                    <a:pt x="21598" y="11023"/>
                    <a:pt x="21594" y="11134"/>
                  </a:cubicBezTo>
                  <a:lnTo>
                    <a:pt x="24293" y="11218"/>
                  </a:lnTo>
                  <a:lnTo>
                    <a:pt x="20915" y="14395"/>
                  </a:lnTo>
                  <a:lnTo>
                    <a:pt x="17737" y="11015"/>
                  </a:lnTo>
                  <a:lnTo>
                    <a:pt x="20436" y="1109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6" name="Line 16"/>
            <p:cNvSpPr>
              <a:spLocks noChangeShapeType="1"/>
            </p:cNvSpPr>
            <p:nvPr/>
          </p:nvSpPr>
          <p:spPr bwMode="auto">
            <a:xfrm flipH="1" flipV="1">
              <a:off x="1728" y="2064"/>
              <a:ext cx="384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2177" name="Line 17"/>
            <p:cNvSpPr>
              <a:spLocks noChangeShapeType="1"/>
            </p:cNvSpPr>
            <p:nvPr/>
          </p:nvSpPr>
          <p:spPr bwMode="auto">
            <a:xfrm>
              <a:off x="2110" y="3098"/>
              <a:ext cx="2" cy="103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2179" name="Line 19"/>
            <p:cNvSpPr>
              <a:spLocks noChangeShapeType="1"/>
            </p:cNvSpPr>
            <p:nvPr/>
          </p:nvSpPr>
          <p:spPr bwMode="auto">
            <a:xfrm rot="20143702" flipV="1">
              <a:off x="2606" y="1906"/>
              <a:ext cx="1488" cy="1"/>
            </a:xfrm>
            <a:prstGeom prst="line">
              <a:avLst/>
            </a:prstGeom>
            <a:noFill/>
            <a:ln w="31750">
              <a:solidFill>
                <a:srgbClr val="339966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11617" name="Object 1"/>
            <p:cNvGraphicFramePr>
              <a:graphicFrameLocks noChangeAspect="1"/>
            </p:cNvGraphicFramePr>
            <p:nvPr/>
          </p:nvGraphicFramePr>
          <p:xfrm>
            <a:off x="1440" y="480"/>
            <a:ext cx="480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47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480"/>
                          <a:ext cx="480" cy="340"/>
                        </a:xfrm>
                        <a:prstGeom prst="rect">
                          <a:avLst/>
                        </a:prstGeom>
                        <a:solidFill>
                          <a:srgbClr val="C5F4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618" name="Object 2"/>
            <p:cNvGraphicFramePr>
              <a:graphicFrameLocks noChangeAspect="1"/>
            </p:cNvGraphicFramePr>
            <p:nvPr/>
          </p:nvGraphicFramePr>
          <p:xfrm>
            <a:off x="2256" y="3888"/>
            <a:ext cx="520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48" name="Równanie" r:id="rId9" imgW="330120" imgH="215640" progId="Equation.3">
                    <p:embed/>
                  </p:oleObj>
                </mc:Choice>
                <mc:Fallback>
                  <p:oleObj name="Równanie" r:id="rId9" imgW="3301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6" y="3888"/>
                          <a:ext cx="520" cy="340"/>
                        </a:xfrm>
                        <a:prstGeom prst="rect">
                          <a:avLst/>
                        </a:prstGeom>
                        <a:solidFill>
                          <a:srgbClr val="FFBFB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619" name="Object 3"/>
            <p:cNvGraphicFramePr>
              <a:graphicFrameLocks noChangeAspect="1"/>
            </p:cNvGraphicFramePr>
            <p:nvPr/>
          </p:nvGraphicFramePr>
          <p:xfrm>
            <a:off x="3360" y="1296"/>
            <a:ext cx="500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49" name="Równanie" r:id="rId11" imgW="317160" imgH="228600" progId="Equation.3">
                    <p:embed/>
                  </p:oleObj>
                </mc:Choice>
                <mc:Fallback>
                  <p:oleObj name="Równanie" r:id="rId11" imgW="31716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1296"/>
                          <a:ext cx="500" cy="360"/>
                        </a:xfrm>
                        <a:prstGeom prst="rect">
                          <a:avLst/>
                        </a:prstGeom>
                        <a:solidFill>
                          <a:srgbClr val="B2E6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620" name="Object 4"/>
            <p:cNvGraphicFramePr>
              <a:graphicFrameLocks noChangeAspect="1"/>
            </p:cNvGraphicFramePr>
            <p:nvPr/>
          </p:nvGraphicFramePr>
          <p:xfrm>
            <a:off x="4751" y="2018"/>
            <a:ext cx="780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50" name="Równanie" r:id="rId13" imgW="495000" imgH="215640" progId="Equation.3">
                    <p:embed/>
                  </p:oleObj>
                </mc:Choice>
                <mc:Fallback>
                  <p:oleObj name="Równanie" r:id="rId13" imgW="49500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1" y="2018"/>
                          <a:ext cx="780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B2B2E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187" name="Rectangle 2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Time </a:t>
            </a:r>
            <a:r>
              <a:rPr lang="pl-PL" sz="3200" b="1" dirty="0" err="1" smtClean="0"/>
              <a:t>Division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Multiplexing</a:t>
            </a:r>
            <a:r>
              <a:rPr lang="pl-PL" sz="3200" b="1" dirty="0" smtClean="0"/>
              <a:t> </a:t>
            </a:r>
            <a:r>
              <a:rPr lang="pl-PL" sz="3200" b="1" dirty="0"/>
              <a:t>(</a:t>
            </a:r>
            <a:r>
              <a:rPr lang="pl-PL" sz="3200" b="1" dirty="0" err="1" smtClean="0"/>
              <a:t>receiver</a:t>
            </a:r>
            <a:r>
              <a:rPr lang="pl-PL" sz="3200" b="1" dirty="0" smtClean="0"/>
              <a:t>)</a:t>
            </a:r>
            <a:endParaRPr lang="pl-PL" sz="3200" b="1" dirty="0"/>
          </a:p>
        </p:txBody>
      </p:sp>
      <p:sp>
        <p:nvSpPr>
          <p:cNvPr id="92189" name="Text Box 29"/>
          <p:cNvSpPr txBox="1">
            <a:spLocks noChangeArrowheads="1"/>
          </p:cNvSpPr>
          <p:nvPr/>
        </p:nvSpPr>
        <p:spPr bwMode="auto">
          <a:xfrm rot="-1434568">
            <a:off x="4724400" y="2819400"/>
            <a:ext cx="838200" cy="49530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/>
              <a:t>LPF</a:t>
            </a:r>
          </a:p>
        </p:txBody>
      </p:sp>
      <p:sp>
        <p:nvSpPr>
          <p:cNvPr id="92190" name="Text Box 30"/>
          <p:cNvSpPr txBox="1">
            <a:spLocks noChangeArrowheads="1"/>
          </p:cNvSpPr>
          <p:nvPr/>
        </p:nvSpPr>
        <p:spPr bwMode="auto">
          <a:xfrm rot="5417422">
            <a:off x="2952750" y="5353050"/>
            <a:ext cx="838200" cy="49530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/>
              <a:t>LPF</a:t>
            </a:r>
          </a:p>
        </p:txBody>
      </p:sp>
      <p:sp>
        <p:nvSpPr>
          <p:cNvPr id="92191" name="Freeform 31"/>
          <p:cNvSpPr>
            <a:spLocks/>
          </p:cNvSpPr>
          <p:nvPr/>
        </p:nvSpPr>
        <p:spPr bwMode="auto">
          <a:xfrm>
            <a:off x="1828800" y="1600200"/>
            <a:ext cx="609600" cy="1905000"/>
          </a:xfrm>
          <a:custGeom>
            <a:avLst/>
            <a:gdLst/>
            <a:ahLst/>
            <a:cxnLst>
              <a:cxn ang="0">
                <a:pos x="384" y="1200"/>
              </a:cxn>
              <a:cxn ang="0">
                <a:pos x="0" y="1200"/>
              </a:cxn>
              <a:cxn ang="0">
                <a:pos x="0" y="0"/>
              </a:cxn>
            </a:cxnLst>
            <a:rect l="0" t="0" r="r" b="b"/>
            <a:pathLst>
              <a:path w="384" h="1200">
                <a:moveTo>
                  <a:pt x="384" y="1200"/>
                </a:moveTo>
                <a:lnTo>
                  <a:pt x="0" y="1200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rgbClr val="33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2192" name="Text Box 32"/>
          <p:cNvSpPr txBox="1">
            <a:spLocks noChangeArrowheads="1"/>
          </p:cNvSpPr>
          <p:nvPr/>
        </p:nvSpPr>
        <p:spPr bwMode="auto">
          <a:xfrm rot="5417422">
            <a:off x="1428750" y="2381250"/>
            <a:ext cx="838200" cy="49530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/>
              <a:t>LPF</a:t>
            </a:r>
          </a:p>
        </p:txBody>
      </p:sp>
      <p:sp>
        <p:nvSpPr>
          <p:cNvPr id="92195" name="Text Box 35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27" name="Object 5"/>
          <p:cNvGraphicFramePr>
            <a:graphicFrameLocks noChangeAspect="1"/>
          </p:cNvGraphicFramePr>
          <p:nvPr/>
        </p:nvGraphicFramePr>
        <p:xfrm>
          <a:off x="3716905" y="536421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51" name="Równanie" r:id="rId15" imgW="190440" imgH="228600" progId="Equation.3">
                  <p:embed/>
                </p:oleObj>
              </mc:Choice>
              <mc:Fallback>
                <p:oleObj name="Równanie" r:id="rId15" imgW="1904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905" y="536421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6"/>
          <p:cNvGraphicFramePr>
            <a:graphicFrameLocks noChangeAspect="1"/>
          </p:cNvGraphicFramePr>
          <p:nvPr/>
        </p:nvGraphicFramePr>
        <p:xfrm>
          <a:off x="2186735" y="239388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52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735" y="239388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/>
        </p:nvGraphicFramePr>
        <p:xfrm>
          <a:off x="5652120" y="2978950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53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978950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ole tekstowe 29"/>
          <p:cNvSpPr txBox="1"/>
          <p:nvPr/>
        </p:nvSpPr>
        <p:spPr>
          <a:xfrm>
            <a:off x="4707015" y="5274205"/>
            <a:ext cx="4151008" cy="1200329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dirty="0" err="1" smtClean="0"/>
              <a:t>Transmitter</a:t>
            </a:r>
            <a:r>
              <a:rPr lang="pl-PL" dirty="0" smtClean="0"/>
              <a:t> and </a:t>
            </a:r>
            <a:r>
              <a:rPr lang="pl-PL" dirty="0" err="1" smtClean="0"/>
              <a:t>receiver</a:t>
            </a:r>
            <a:r>
              <a:rPr lang="pl-PL" dirty="0" smtClean="0"/>
              <a:t> </a:t>
            </a:r>
            <a:r>
              <a:rPr lang="pl-PL" dirty="0" err="1" smtClean="0"/>
              <a:t>have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to be </a:t>
            </a:r>
            <a:r>
              <a:rPr lang="pl-PL" dirty="0" err="1" smtClean="0"/>
              <a:t>synchronized</a:t>
            </a:r>
            <a:r>
              <a:rPr lang="pl-PL" dirty="0" smtClean="0"/>
              <a:t> to </a:t>
            </a:r>
            <a:r>
              <a:rPr lang="pl-PL" dirty="0" err="1" smtClean="0"/>
              <a:t>keep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transmission</a:t>
            </a:r>
            <a:r>
              <a:rPr lang="pl-PL" dirty="0" smtClean="0"/>
              <a:t> </a:t>
            </a:r>
            <a:r>
              <a:rPr lang="pl-PL" dirty="0" err="1" smtClean="0"/>
              <a:t>undistorted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22</a:t>
            </a:fld>
            <a:endParaRPr lang="pl-PL"/>
          </a:p>
        </p:txBody>
      </p:sp>
      <p:graphicFrame>
        <p:nvGraphicFramePr>
          <p:cNvPr id="3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296157"/>
              </p:ext>
            </p:extLst>
          </p:nvPr>
        </p:nvGraphicFramePr>
        <p:xfrm>
          <a:off x="2825750" y="4081463"/>
          <a:ext cx="12414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54" name="Equation" r:id="rId19" imgW="583920" imgH="228600" progId="Equation.3">
                  <p:embed/>
                </p:oleObj>
              </mc:Choice>
              <mc:Fallback>
                <p:oleObj name="Equation" r:id="rId19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4081463"/>
                        <a:ext cx="12414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TDM </a:t>
            </a:r>
            <a:r>
              <a:rPr lang="pl-PL" sz="3200" b="1" dirty="0" err="1"/>
              <a:t>signal</a:t>
            </a:r>
            <a:r>
              <a:rPr lang="pl-PL" sz="3200" b="1" dirty="0"/>
              <a:t> - </a:t>
            </a:r>
            <a:r>
              <a:rPr lang="pl-PL" sz="3200" b="1" dirty="0" err="1"/>
              <a:t>bandwidth</a:t>
            </a:r>
            <a:endParaRPr lang="pl-PL" sz="3200" b="1" dirty="0"/>
          </a:p>
        </p:txBody>
      </p:sp>
      <p:graphicFrame>
        <p:nvGraphicFramePr>
          <p:cNvPr id="88079" name="Object 15"/>
          <p:cNvGraphicFramePr>
            <a:graphicFrameLocks noChangeAspect="1"/>
          </p:cNvGraphicFramePr>
          <p:nvPr/>
        </p:nvGraphicFramePr>
        <p:xfrm>
          <a:off x="2895600" y="3841750"/>
          <a:ext cx="365760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45" name="Równanie" r:id="rId3" imgW="1473120" imgH="393480" progId="Equation.3">
                  <p:embed/>
                </p:oleObj>
              </mc:Choice>
              <mc:Fallback>
                <p:oleObj name="Równanie" r:id="rId3" imgW="1473120" imgH="393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41750"/>
                        <a:ext cx="3657600" cy="976313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80" name="Text Box 16"/>
          <p:cNvSpPr txBox="1">
            <a:spLocks noChangeArrowheads="1"/>
          </p:cNvSpPr>
          <p:nvPr/>
        </p:nvSpPr>
        <p:spPr bwMode="auto">
          <a:xfrm>
            <a:off x="914400" y="990600"/>
            <a:ext cx="7933075" cy="120032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dirty="0" err="1"/>
              <a:t>Each</a:t>
            </a:r>
            <a:r>
              <a:rPr lang="pl-PL" dirty="0"/>
              <a:t> of </a:t>
            </a:r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signals</a:t>
            </a:r>
            <a:r>
              <a:rPr lang="pl-PL" dirty="0"/>
              <a:t> </a:t>
            </a:r>
            <a:r>
              <a:rPr lang="pl-PL" i="1" dirty="0"/>
              <a:t>x</a:t>
            </a:r>
            <a:r>
              <a:rPr lang="pl-PL" baseline="-25000" dirty="0"/>
              <a:t>1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), </a:t>
            </a:r>
            <a:r>
              <a:rPr lang="pl-PL" i="1" dirty="0"/>
              <a:t>x</a:t>
            </a:r>
            <a:r>
              <a:rPr lang="pl-PL" baseline="-25000" dirty="0"/>
              <a:t>2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),...,</a:t>
            </a:r>
            <a:r>
              <a:rPr lang="pl-PL" i="1" dirty="0" err="1"/>
              <a:t>x</a:t>
            </a:r>
            <a:r>
              <a:rPr lang="pl-PL" i="1" baseline="-25000" dirty="0" err="1"/>
              <a:t>N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(</a:t>
            </a:r>
            <a:r>
              <a:rPr lang="pl-PL" dirty="0" err="1"/>
              <a:t>bandwidth</a:t>
            </a:r>
            <a:r>
              <a:rPr lang="pl-PL" dirty="0"/>
              <a:t> </a:t>
            </a:r>
            <a:r>
              <a:rPr lang="pl-PL" i="1" dirty="0" err="1" smtClean="0"/>
              <a:t>f</a:t>
            </a:r>
            <a:r>
              <a:rPr lang="pl-PL" baseline="-25000" dirty="0" err="1"/>
              <a:t>b</a:t>
            </a:r>
            <a:r>
              <a:rPr lang="pl-PL" dirty="0" smtClean="0"/>
              <a:t>)</a:t>
            </a:r>
            <a:endParaRPr lang="pl-PL" dirty="0"/>
          </a:p>
          <a:p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sampled</a:t>
            </a:r>
            <a:r>
              <a:rPr lang="pl-PL" dirty="0"/>
              <a:t> </a:t>
            </a:r>
            <a:r>
              <a:rPr lang="pl-PL" dirty="0" err="1"/>
              <a:t>with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2 </a:t>
            </a:r>
            <a:r>
              <a:rPr lang="pl-PL" i="1" dirty="0" err="1" smtClean="0"/>
              <a:t>f</a:t>
            </a:r>
            <a:r>
              <a:rPr lang="pl-PL" baseline="-25000" dirty="0" err="1"/>
              <a:t>b</a:t>
            </a:r>
            <a:r>
              <a:rPr lang="pl-PL" dirty="0" smtClean="0"/>
              <a:t>. </a:t>
            </a:r>
            <a:r>
              <a:rPr lang="pl-PL" dirty="0" err="1"/>
              <a:t>Samples</a:t>
            </a:r>
            <a:r>
              <a:rPr lang="pl-PL" dirty="0"/>
              <a:t> of </a:t>
            </a:r>
            <a:r>
              <a:rPr lang="pl-PL" dirty="0" err="1"/>
              <a:t>the</a:t>
            </a:r>
            <a:r>
              <a:rPr lang="pl-PL" dirty="0"/>
              <a:t> TDM </a:t>
            </a:r>
            <a:r>
              <a:rPr lang="pl-PL" dirty="0" err="1"/>
              <a:t>signal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generated</a:t>
            </a:r>
            <a:r>
              <a:rPr lang="pl-PL" dirty="0"/>
              <a:t> </a:t>
            </a:r>
            <a:r>
              <a:rPr lang="pl-PL" dirty="0" err="1"/>
              <a:t>with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i="1" dirty="0"/>
              <a:t>N</a:t>
            </a:r>
            <a:r>
              <a:rPr lang="pl-PL" dirty="0">
                <a:sym typeface="Symbol" pitchFamily="18" charset="2"/>
              </a:rPr>
              <a:t></a:t>
            </a:r>
            <a:r>
              <a:rPr lang="pl-PL" dirty="0" smtClean="0">
                <a:sym typeface="Symbol" pitchFamily="18" charset="2"/>
              </a:rPr>
              <a:t>2</a:t>
            </a:r>
            <a:r>
              <a:rPr lang="pl-PL" i="1" dirty="0" smtClean="0"/>
              <a:t>f</a:t>
            </a:r>
            <a:r>
              <a:rPr lang="pl-PL" baseline="-25000" dirty="0"/>
              <a:t>b</a:t>
            </a:r>
            <a:r>
              <a:rPr lang="pl-PL" dirty="0" smtClean="0"/>
              <a:t>.</a:t>
            </a:r>
            <a:endParaRPr lang="pl-PL" baseline="-25000" dirty="0"/>
          </a:p>
        </p:txBody>
      </p:sp>
      <p:sp>
        <p:nvSpPr>
          <p:cNvPr id="88083" name="Text Box 19"/>
          <p:cNvSpPr txBox="1">
            <a:spLocks noChangeArrowheads="1"/>
          </p:cNvSpPr>
          <p:nvPr/>
        </p:nvSpPr>
        <p:spPr bwMode="auto">
          <a:xfrm>
            <a:off x="838200" y="2595741"/>
            <a:ext cx="8229600" cy="83099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dirty="0"/>
              <a:t>TDM </a:t>
            </a:r>
            <a:r>
              <a:rPr lang="pl-PL" dirty="0" err="1"/>
              <a:t>samples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converted</a:t>
            </a:r>
            <a:r>
              <a:rPr lang="pl-PL" dirty="0"/>
              <a:t> </a:t>
            </a:r>
            <a:r>
              <a:rPr lang="pl-PL" dirty="0" err="1"/>
              <a:t>back</a:t>
            </a:r>
            <a:r>
              <a:rPr lang="pl-PL" dirty="0"/>
              <a:t> to </a:t>
            </a:r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analogue</a:t>
            </a:r>
            <a:r>
              <a:rPr lang="pl-PL" dirty="0"/>
              <a:t> TDM </a:t>
            </a:r>
            <a:r>
              <a:rPr lang="pl-PL" dirty="0" err="1"/>
              <a:t>signal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by </a:t>
            </a:r>
            <a:r>
              <a:rPr lang="pl-PL" dirty="0" smtClean="0"/>
              <a:t>channel </a:t>
            </a:r>
            <a:r>
              <a:rPr lang="pl-PL" dirty="0" err="1" smtClean="0"/>
              <a:t>lowpass</a:t>
            </a:r>
            <a:r>
              <a:rPr lang="pl-PL" dirty="0" smtClean="0"/>
              <a:t> </a:t>
            </a:r>
            <a:r>
              <a:rPr lang="pl-PL" dirty="0" err="1"/>
              <a:t>filtering</a:t>
            </a:r>
            <a:r>
              <a:rPr lang="pl-PL" dirty="0"/>
              <a:t>. </a:t>
            </a:r>
            <a:r>
              <a:rPr lang="pl-PL" dirty="0" smtClean="0"/>
              <a:t>The </a:t>
            </a:r>
            <a:r>
              <a:rPr lang="pl-PL" dirty="0"/>
              <a:t>TDM </a:t>
            </a:r>
            <a:r>
              <a:rPr lang="pl-PL" dirty="0" err="1"/>
              <a:t>bandwidth</a:t>
            </a:r>
            <a:r>
              <a:rPr lang="pl-PL" dirty="0"/>
              <a:t> </a:t>
            </a:r>
            <a:r>
              <a:rPr lang="pl-PL" dirty="0" err="1"/>
              <a:t>equals</a:t>
            </a:r>
            <a:r>
              <a:rPr lang="pl-PL" dirty="0"/>
              <a:t>: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914400" y="5222875"/>
            <a:ext cx="7635875" cy="4572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so TDMultiplexing does not increase the total bandwidth.</a:t>
            </a:r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7358" y="290644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PWM – </a:t>
            </a:r>
            <a:r>
              <a:rPr lang="pl-PL" sz="3200" b="1" dirty="0" err="1" smtClean="0"/>
              <a:t>Pulse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Width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Modulation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r>
              <a:rPr lang="pl-PL" sz="3200" b="1" dirty="0" smtClean="0"/>
              <a:t>(PDM – </a:t>
            </a:r>
            <a:r>
              <a:rPr lang="pl-PL" sz="3200" b="1" dirty="0" err="1" smtClean="0"/>
              <a:t>Pulse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Duration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Modulation</a:t>
            </a:r>
            <a:r>
              <a:rPr lang="pl-PL" sz="3200" b="1" dirty="0" smtClean="0"/>
              <a:t>)</a:t>
            </a:r>
            <a:endParaRPr lang="pl-PL" sz="2400" b="1" dirty="0"/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24</a:t>
            </a:fld>
            <a:endParaRPr lang="pl-PL"/>
          </a:p>
        </p:txBody>
      </p:sp>
      <p:grpSp>
        <p:nvGrpSpPr>
          <p:cNvPr id="88073" name="Grupa 88072"/>
          <p:cNvGrpSpPr/>
          <p:nvPr/>
        </p:nvGrpSpPr>
        <p:grpSpPr>
          <a:xfrm>
            <a:off x="1074862" y="1396439"/>
            <a:ext cx="7176951" cy="2947388"/>
            <a:chOff x="1085459" y="950969"/>
            <a:chExt cx="7176951" cy="2947388"/>
          </a:xfrm>
        </p:grpSpPr>
        <p:cxnSp>
          <p:nvCxnSpPr>
            <p:cNvPr id="4" name="Łącznik prosty ze strzałką 3"/>
            <p:cNvCxnSpPr/>
            <p:nvPr/>
          </p:nvCxnSpPr>
          <p:spPr bwMode="auto">
            <a:xfrm flipV="1">
              <a:off x="1376645" y="2710119"/>
              <a:ext cx="6885765" cy="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Prostokąt 8"/>
            <p:cNvSpPr/>
            <p:nvPr/>
          </p:nvSpPr>
          <p:spPr bwMode="auto">
            <a:xfrm>
              <a:off x="1646676" y="1539989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3510329" y="1539989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5326732" y="1539989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7197815" y="1539988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1085459" y="950969"/>
              <a:ext cx="1709122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err="1" smtClean="0">
                  <a:latin typeface="+mn-lt"/>
                </a:rPr>
                <a:t>unmodulated</a:t>
              </a:r>
              <a:r>
                <a:rPr lang="pl-PL" sz="1400" dirty="0">
                  <a:latin typeface="+mn-lt"/>
                </a:rPr>
                <a:t/>
              </a:r>
              <a:br>
                <a:rPr lang="pl-PL" sz="1400" dirty="0">
                  <a:latin typeface="+mn-lt"/>
                </a:rPr>
              </a:br>
              <a:r>
                <a:rPr lang="pl-PL" sz="1400" dirty="0" err="1" smtClean="0">
                  <a:latin typeface="+mn-lt"/>
                </a:rPr>
                <a:t>pulse</a:t>
              </a:r>
              <a:r>
                <a:rPr lang="pl-PL" sz="1400" dirty="0" smtClean="0">
                  <a:latin typeface="+mn-lt"/>
                </a:rPr>
                <a:t>, </a:t>
              </a:r>
              <a:r>
                <a:rPr lang="pl-PL" sz="1400" dirty="0" err="1" smtClean="0">
                  <a:latin typeface="+mn-lt"/>
                </a:rPr>
                <a:t>duration</a:t>
              </a:r>
              <a:r>
                <a:rPr lang="pl-PL" sz="1400" dirty="0" smtClean="0">
                  <a:latin typeface="+mn-lt"/>
                </a:rPr>
                <a:t> </a:t>
              </a:r>
              <a:r>
                <a:rPr lang="el-GR" sz="1600" i="1" dirty="0" smtClean="0">
                  <a:latin typeface="+mj-lt"/>
                </a:rPr>
                <a:t>τ</a:t>
              </a:r>
              <a:r>
                <a:rPr lang="pl-PL" sz="1600" baseline="-25000" dirty="0" smtClean="0">
                  <a:latin typeface="+mj-lt"/>
                </a:rPr>
                <a:t>0</a:t>
              </a:r>
              <a:endParaRPr lang="pl-PL" sz="1400" baseline="-25000" dirty="0">
                <a:latin typeface="+mj-lt"/>
              </a:endParaRPr>
            </a:p>
          </p:txBody>
        </p:sp>
        <p:cxnSp>
          <p:nvCxnSpPr>
            <p:cNvPr id="13" name="Łącznik prosty ze strzałką 12"/>
            <p:cNvCxnSpPr/>
            <p:nvPr/>
          </p:nvCxnSpPr>
          <p:spPr bwMode="auto">
            <a:xfrm>
              <a:off x="1646675" y="3025154"/>
              <a:ext cx="186365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7" name="pole tekstowe 26"/>
            <p:cNvSpPr txBox="1"/>
            <p:nvPr/>
          </p:nvSpPr>
          <p:spPr>
            <a:xfrm>
              <a:off x="1624457" y="3055600"/>
              <a:ext cx="184537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err="1">
                  <a:solidFill>
                    <a:srgbClr val="0070C0"/>
                  </a:solidFill>
                  <a:latin typeface="+mn-lt"/>
                </a:rPr>
                <a:t>s</a:t>
              </a:r>
              <a:r>
                <a:rPr lang="pl-PL" sz="1400" dirty="0" err="1" smtClean="0">
                  <a:solidFill>
                    <a:srgbClr val="0070C0"/>
                  </a:solidFill>
                  <a:latin typeface="+mn-lt"/>
                </a:rPr>
                <a:t>ampling</a:t>
              </a:r>
              <a:r>
                <a:rPr lang="pl-PL" sz="1400" dirty="0" smtClean="0">
                  <a:solidFill>
                    <a:srgbClr val="0070C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0070C0"/>
                  </a:solidFill>
                  <a:latin typeface="+mn-lt"/>
                </a:rPr>
                <a:t>instants</a:t>
              </a:r>
              <a:r>
                <a:rPr lang="pl-PL" sz="1400" dirty="0" smtClean="0">
                  <a:latin typeface="+mn-lt"/>
                </a:rPr>
                <a:t/>
              </a:r>
              <a:br>
                <a:rPr lang="pl-PL" sz="1400" dirty="0" smtClean="0">
                  <a:latin typeface="+mn-lt"/>
                </a:rPr>
              </a:br>
              <a:r>
                <a:rPr lang="pl-PL" sz="1400" dirty="0" smtClean="0">
                  <a:latin typeface="+mn-lt"/>
                </a:rPr>
                <a:t>(</a:t>
              </a:r>
              <a:r>
                <a:rPr lang="pl-PL" sz="1400" dirty="0" err="1" smtClean="0">
                  <a:latin typeface="+mn-lt"/>
                </a:rPr>
                <a:t>sampling</a:t>
              </a:r>
              <a:r>
                <a:rPr lang="pl-PL" sz="1400" dirty="0" smtClean="0">
                  <a:latin typeface="+mn-lt"/>
                </a:rPr>
                <a:t> </a:t>
              </a:r>
              <a:r>
                <a:rPr lang="pl-PL" sz="1400" dirty="0" err="1" smtClean="0">
                  <a:latin typeface="+mn-lt"/>
                </a:rPr>
                <a:t>theorem</a:t>
              </a:r>
              <a:r>
                <a:rPr lang="pl-PL" sz="1400" dirty="0" smtClean="0">
                  <a:latin typeface="+mn-lt"/>
                </a:rPr>
                <a:t>)</a:t>
              </a:r>
              <a:endParaRPr lang="pl-PL" sz="1400" dirty="0">
                <a:latin typeface="+mn-lt"/>
              </a:endParaRPr>
            </a:p>
          </p:txBody>
        </p:sp>
        <p:cxnSp>
          <p:nvCxnSpPr>
            <p:cNvPr id="15" name="Łącznik prosty ze strzałką 14"/>
            <p:cNvCxnSpPr/>
            <p:nvPr/>
          </p:nvCxnSpPr>
          <p:spPr bwMode="auto">
            <a:xfrm flipV="1">
              <a:off x="5337634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1035423"/>
                </p:ext>
              </p:extLst>
            </p:nvPr>
          </p:nvGraphicFramePr>
          <p:xfrm>
            <a:off x="1658460" y="3536407"/>
            <a:ext cx="1779588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781" name="Równanie" r:id="rId3" imgW="1244520" imgH="253800" progId="Equation.3">
                    <p:embed/>
                  </p:oleObj>
                </mc:Choice>
                <mc:Fallback>
                  <p:oleObj name="Równanie" r:id="rId3" imgW="124452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658460" y="3536407"/>
                          <a:ext cx="1779588" cy="36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Łącznik prosty ze strzałką 31"/>
            <p:cNvCxnSpPr/>
            <p:nvPr/>
          </p:nvCxnSpPr>
          <p:spPr bwMode="auto">
            <a:xfrm flipV="1">
              <a:off x="3510329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Łącznik prosty ze strzałką 37"/>
            <p:cNvCxnSpPr/>
            <p:nvPr/>
          </p:nvCxnSpPr>
          <p:spPr bwMode="auto">
            <a:xfrm flipV="1">
              <a:off x="7193155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0" name="Łącznik prosty ze strzałką 39"/>
            <p:cNvCxnSpPr/>
            <p:nvPr/>
          </p:nvCxnSpPr>
          <p:spPr bwMode="auto">
            <a:xfrm flipV="1">
              <a:off x="1643256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2" name="Łącznik prosty ze strzałką 51"/>
            <p:cNvCxnSpPr>
              <a:endCxn id="9" idx="3"/>
            </p:cNvCxnSpPr>
            <p:nvPr/>
          </p:nvCxnSpPr>
          <p:spPr bwMode="auto">
            <a:xfrm>
              <a:off x="1624457" y="2125053"/>
              <a:ext cx="472269" cy="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grpSp>
        <p:nvGrpSpPr>
          <p:cNvPr id="3" name="Grupa 2"/>
          <p:cNvGrpSpPr/>
          <p:nvPr/>
        </p:nvGrpSpPr>
        <p:grpSpPr>
          <a:xfrm>
            <a:off x="1243191" y="1586883"/>
            <a:ext cx="7420312" cy="4975267"/>
            <a:chOff x="1253788" y="1141413"/>
            <a:chExt cx="7420312" cy="4975267"/>
          </a:xfrm>
        </p:grpSpPr>
        <p:sp>
          <p:nvSpPr>
            <p:cNvPr id="88070" name="Prostokąt 88069"/>
            <p:cNvSpPr/>
            <p:nvPr/>
          </p:nvSpPr>
          <p:spPr>
            <a:xfrm>
              <a:off x="1253788" y="4793241"/>
              <a:ext cx="7131478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2000" dirty="0" err="1" smtClean="0"/>
                <a:t>Spectral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analysis</a:t>
              </a:r>
              <a:r>
                <a:rPr lang="pl-PL" sz="2000" dirty="0" smtClean="0"/>
                <a:t> of the PWM </a:t>
              </a:r>
              <a:r>
                <a:rPr lang="pl-PL" sz="2000" dirty="0" err="1" smtClean="0"/>
                <a:t>signal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reveals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that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it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is</a:t>
              </a:r>
              <a:r>
                <a:rPr lang="pl-PL" sz="2000" dirty="0" smtClean="0"/>
                <a:t> not </a:t>
              </a:r>
              <a:r>
                <a:rPr lang="pl-PL" sz="2000" dirty="0" err="1" smtClean="0"/>
                <a:t>possible</a:t>
              </a:r>
              <a:r>
                <a:rPr lang="pl-PL" sz="2000" dirty="0"/>
                <a:t> </a:t>
              </a:r>
              <a:r>
                <a:rPr lang="pl-PL" sz="2000" dirty="0" smtClean="0"/>
                <a:t>to </a:t>
              </a:r>
              <a:r>
                <a:rPr lang="pl-PL" sz="2000" dirty="0" err="1" smtClean="0"/>
                <a:t>demodulate</a:t>
              </a:r>
              <a:r>
                <a:rPr lang="pl-PL" sz="2000" dirty="0" smtClean="0"/>
                <a:t> the PWM </a:t>
              </a:r>
              <a:r>
                <a:rPr lang="pl-PL" sz="2000" dirty="0" err="1" smtClean="0"/>
                <a:t>signal</a:t>
              </a:r>
              <a:r>
                <a:rPr lang="pl-PL" sz="2000" dirty="0" smtClean="0"/>
                <a:t> by </a:t>
              </a:r>
              <a:r>
                <a:rPr lang="pl-PL" sz="2000" dirty="0" err="1" smtClean="0"/>
                <a:t>its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lowpass</a:t>
              </a:r>
              <a:r>
                <a:rPr lang="pl-PL" sz="2000" dirty="0" smtClean="0"/>
                <a:t>  </a:t>
              </a:r>
              <a:r>
                <a:rPr lang="pl-PL" sz="2000" dirty="0" err="1" smtClean="0"/>
                <a:t>filtering</a:t>
              </a:r>
              <a:r>
                <a:rPr lang="pl-PL" sz="2000" dirty="0" smtClean="0"/>
                <a:t>.</a:t>
              </a:r>
            </a:p>
            <a:p>
              <a:r>
                <a:rPr lang="pl-PL" sz="2000" dirty="0" smtClean="0"/>
                <a:t>The </a:t>
              </a:r>
              <a:r>
                <a:rPr lang="pl-PL" sz="2000" dirty="0" err="1" smtClean="0"/>
                <a:t>common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approach</a:t>
              </a:r>
              <a:r>
                <a:rPr lang="pl-PL" sz="2000" dirty="0" smtClean="0"/>
                <a:t> to </a:t>
              </a:r>
              <a:r>
                <a:rPr lang="pl-PL" sz="2000" dirty="0" err="1" smtClean="0"/>
                <a:t>demodulate</a:t>
              </a:r>
              <a:r>
                <a:rPr lang="pl-PL" sz="2000" dirty="0" smtClean="0"/>
                <a:t> the PWM </a:t>
              </a:r>
              <a:r>
                <a:rPr lang="pl-PL" sz="2000" dirty="0" err="1" smtClean="0"/>
                <a:t>signal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is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its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conversion</a:t>
              </a:r>
              <a:r>
                <a:rPr lang="pl-PL" sz="2000" dirty="0"/>
                <a:t> </a:t>
              </a:r>
              <a:r>
                <a:rPr lang="pl-PL" sz="2000" dirty="0" smtClean="0"/>
                <a:t>to the PAM </a:t>
              </a:r>
              <a:r>
                <a:rPr lang="pl-PL" sz="2000" dirty="0" err="1" smtClean="0"/>
                <a:t>signal</a:t>
              </a:r>
              <a:r>
                <a:rPr lang="pl-PL" sz="2000" dirty="0"/>
                <a:t> </a:t>
              </a:r>
              <a:r>
                <a:rPr lang="pl-PL" sz="2000" dirty="0" smtClean="0"/>
                <a:t>and </a:t>
              </a:r>
              <a:r>
                <a:rPr lang="pl-PL" sz="2000" dirty="0" err="1" smtClean="0"/>
                <a:t>then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lowpass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filtering</a:t>
              </a:r>
              <a:r>
                <a:rPr lang="pl-PL" sz="2000" dirty="0" smtClean="0"/>
                <a:t>.</a:t>
              </a:r>
              <a:endParaRPr lang="pl-PL" sz="2000" dirty="0"/>
            </a:p>
          </p:txBody>
        </p:sp>
        <p:grpSp>
          <p:nvGrpSpPr>
            <p:cNvPr id="88074" name="Grupa 88073"/>
            <p:cNvGrpSpPr/>
            <p:nvPr/>
          </p:nvGrpSpPr>
          <p:grpSpPr>
            <a:xfrm>
              <a:off x="3497056" y="1539989"/>
              <a:ext cx="4607808" cy="3046299"/>
              <a:chOff x="3497056" y="1539989"/>
              <a:chExt cx="4607808" cy="3046299"/>
            </a:xfrm>
          </p:grpSpPr>
          <p:sp>
            <p:nvSpPr>
              <p:cNvPr id="16" name="Prostokąt 15"/>
              <p:cNvSpPr/>
              <p:nvPr/>
            </p:nvSpPr>
            <p:spPr bwMode="auto">
              <a:xfrm>
                <a:off x="3497056" y="1539989"/>
                <a:ext cx="129840" cy="1170130"/>
              </a:xfrm>
              <a:prstGeom prst="rect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" name="Prostokąt 16"/>
              <p:cNvSpPr/>
              <p:nvPr/>
            </p:nvSpPr>
            <p:spPr bwMode="auto">
              <a:xfrm>
                <a:off x="5347435" y="1539989"/>
                <a:ext cx="855095" cy="1170130"/>
              </a:xfrm>
              <a:prstGeom prst="rect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" name="Prostokąt 17"/>
              <p:cNvSpPr/>
              <p:nvPr/>
            </p:nvSpPr>
            <p:spPr bwMode="auto">
              <a:xfrm>
                <a:off x="7197815" y="1539989"/>
                <a:ext cx="614545" cy="1170130"/>
              </a:xfrm>
              <a:prstGeom prst="rect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3" name="Łącznik prosty ze strzałką 42"/>
              <p:cNvCxnSpPr/>
              <p:nvPr/>
            </p:nvCxnSpPr>
            <p:spPr bwMode="auto">
              <a:xfrm>
                <a:off x="7193155" y="2125053"/>
                <a:ext cx="450050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46" name="Łącznik prosty ze strzałką 45"/>
              <p:cNvCxnSpPr/>
              <p:nvPr/>
            </p:nvCxnSpPr>
            <p:spPr bwMode="auto">
              <a:xfrm>
                <a:off x="3497056" y="2260069"/>
                <a:ext cx="129840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49" name="Łącznik prosty ze strzałką 48"/>
              <p:cNvCxnSpPr/>
              <p:nvPr/>
            </p:nvCxnSpPr>
            <p:spPr bwMode="auto">
              <a:xfrm>
                <a:off x="5352572" y="2204897"/>
                <a:ext cx="875798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31" name="Prostokąt 30"/>
              <p:cNvSpPr/>
              <p:nvPr/>
            </p:nvSpPr>
            <p:spPr>
              <a:xfrm>
                <a:off x="5153025" y="2260069"/>
                <a:ext cx="141577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pl-PL" sz="1400" dirty="0" err="1">
                    <a:solidFill>
                      <a:srgbClr val="FF0000"/>
                    </a:solidFill>
                    <a:latin typeface="+mn-lt"/>
                  </a:rPr>
                  <a:t>p</a:t>
                </a:r>
                <a:r>
                  <a:rPr lang="pl-PL" sz="1400" dirty="0" err="1" smtClean="0">
                    <a:solidFill>
                      <a:srgbClr val="FF0000"/>
                    </a:solidFill>
                    <a:latin typeface="+mn-lt"/>
                  </a:rPr>
                  <a:t>ulse</a:t>
                </a:r>
                <a:r>
                  <a:rPr lang="pl-PL" sz="1400" dirty="0" smtClean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pl-PL" sz="1400" dirty="0" err="1" smtClean="0">
                    <a:solidFill>
                      <a:srgbClr val="FF0000"/>
                    </a:solidFill>
                    <a:latin typeface="+mn-lt"/>
                  </a:rPr>
                  <a:t>duration</a:t>
                </a:r>
                <a:endParaRPr lang="pl-PL" sz="1400" dirty="0">
                  <a:solidFill>
                    <a:srgbClr val="FF0000"/>
                  </a:solidFill>
                  <a:latin typeface="+mn-lt"/>
                </a:endParaRPr>
              </a:p>
            </p:txBody>
          </p:sp>
          <p:graphicFrame>
            <p:nvGraphicFramePr>
              <p:cNvPr id="51" name="Obiekt 5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6994790"/>
                  </p:ext>
                </p:extLst>
              </p:nvPr>
            </p:nvGraphicFramePr>
            <p:xfrm>
              <a:off x="4582201" y="3456168"/>
              <a:ext cx="3522663" cy="384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782" name="Equation" r:id="rId5" imgW="2095200" imgH="228600" progId="Equation.3">
                      <p:embed/>
                    </p:oleObj>
                  </mc:Choice>
                  <mc:Fallback>
                    <p:oleObj name="Equation" r:id="rId5" imgW="209520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4582201" y="3456168"/>
                            <a:ext cx="3522663" cy="3841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Prostokąt 53"/>
              <p:cNvSpPr/>
              <p:nvPr/>
            </p:nvSpPr>
            <p:spPr>
              <a:xfrm>
                <a:off x="5218866" y="3820883"/>
                <a:ext cx="224933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400" dirty="0" err="1">
                    <a:solidFill>
                      <a:srgbClr val="FF0000"/>
                    </a:solidFill>
                    <a:latin typeface="+mn-lt"/>
                  </a:rPr>
                  <a:t>p</a:t>
                </a:r>
                <a:r>
                  <a:rPr lang="pl-PL" sz="1400" dirty="0" err="1" smtClean="0">
                    <a:solidFill>
                      <a:srgbClr val="FF0000"/>
                    </a:solidFill>
                    <a:latin typeface="+mn-lt"/>
                  </a:rPr>
                  <a:t>ulse</a:t>
                </a:r>
                <a:r>
                  <a:rPr lang="pl-PL" sz="1400" dirty="0" smtClean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pl-PL" sz="1400" dirty="0" err="1" smtClean="0">
                    <a:solidFill>
                      <a:srgbClr val="FF0000"/>
                    </a:solidFill>
                    <a:latin typeface="+mn-lt"/>
                  </a:rPr>
                  <a:t>duration</a:t>
                </a:r>
                <a:r>
                  <a:rPr lang="pl-PL" sz="1400" dirty="0" smtClean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pl-PL" sz="1400" dirty="0" err="1" smtClean="0">
                    <a:solidFill>
                      <a:srgbClr val="FF0000"/>
                    </a:solidFill>
                    <a:latin typeface="+mn-lt"/>
                  </a:rPr>
                  <a:t>deviation</a:t>
                </a:r>
                <a:endParaRPr lang="pl-PL" sz="1400" dirty="0">
                  <a:solidFill>
                    <a:srgbClr val="FF0000"/>
                  </a:solidFill>
                  <a:latin typeface="+mn-lt"/>
                </a:endParaRPr>
              </a:p>
            </p:txBody>
          </p:sp>
          <p:graphicFrame>
            <p:nvGraphicFramePr>
              <p:cNvPr id="55" name="Obiekt 5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19322672"/>
                  </p:ext>
                </p:extLst>
              </p:nvPr>
            </p:nvGraphicFramePr>
            <p:xfrm>
              <a:off x="5019675" y="4202113"/>
              <a:ext cx="2647950" cy="384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783" name="Equation" r:id="rId7" imgW="1574640" imgH="228600" progId="Equation.3">
                      <p:embed/>
                    </p:oleObj>
                  </mc:Choice>
                  <mc:Fallback>
                    <p:oleObj name="Equation" r:id="rId7" imgW="157464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5019675" y="4202113"/>
                            <a:ext cx="2647950" cy="3841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7" name="Obiek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54295721"/>
                </p:ext>
              </p:extLst>
            </p:nvPr>
          </p:nvGraphicFramePr>
          <p:xfrm>
            <a:off x="5153025" y="1141413"/>
            <a:ext cx="14700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784" name="Equation" r:id="rId9" imgW="876240" imgH="228600" progId="Equation.3">
                    <p:embed/>
                  </p:oleObj>
                </mc:Choice>
                <mc:Fallback>
                  <p:oleObj name="Equation" r:id="rId9" imgW="8762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153025" y="1141413"/>
                          <a:ext cx="1470025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iek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5610076"/>
                </p:ext>
              </p:extLst>
            </p:nvPr>
          </p:nvGraphicFramePr>
          <p:xfrm>
            <a:off x="3182938" y="1141413"/>
            <a:ext cx="14319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785" name="Equation" r:id="rId11" imgW="850680" imgH="228600" progId="Equation.3">
                    <p:embed/>
                  </p:oleObj>
                </mc:Choice>
                <mc:Fallback>
                  <p:oleObj name="Equation" r:id="rId11" imgW="8506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182938" y="1141413"/>
                          <a:ext cx="1431925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iek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0375184"/>
                </p:ext>
              </p:extLst>
            </p:nvPr>
          </p:nvGraphicFramePr>
          <p:xfrm>
            <a:off x="7037388" y="1141413"/>
            <a:ext cx="1636712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786" name="Equation" r:id="rId13" imgW="977760" imgH="228600" progId="Equation.3">
                    <p:embed/>
                  </p:oleObj>
                </mc:Choice>
                <mc:Fallback>
                  <p:oleObj name="Equation" r:id="rId13" imgW="97776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037388" y="1141413"/>
                          <a:ext cx="1636712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5810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0808-12E9-42BD-9027-CDE9A96DE711}" type="slidenum">
              <a:rPr lang="pl-PL" smtClean="0"/>
              <a:pPr/>
              <a:t>25</a:t>
            </a:fld>
            <a:endParaRPr lang="pl-PL"/>
          </a:p>
        </p:txBody>
      </p:sp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1118268" y="190756"/>
            <a:ext cx="7772400" cy="533400"/>
          </a:xfrm>
          <a:prstGeom prst="rect">
            <a:avLst/>
          </a:prstGeom>
          <a:noFill/>
          <a:ln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kern="0" dirty="0" smtClean="0"/>
              <a:t>PWM – </a:t>
            </a:r>
            <a:r>
              <a:rPr lang="pl-PL" sz="3200" b="1" kern="0" dirty="0" err="1" smtClean="0"/>
              <a:t>Pulse</a:t>
            </a:r>
            <a:r>
              <a:rPr lang="pl-PL" sz="3200" b="1" kern="0" dirty="0" smtClean="0"/>
              <a:t> </a:t>
            </a:r>
            <a:r>
              <a:rPr lang="pl-PL" sz="3200" b="1" kern="0" dirty="0" err="1" smtClean="0"/>
              <a:t>Width</a:t>
            </a:r>
            <a:r>
              <a:rPr lang="pl-PL" sz="3200" b="1" kern="0" dirty="0" smtClean="0"/>
              <a:t> </a:t>
            </a:r>
            <a:r>
              <a:rPr lang="pl-PL" sz="3200" kern="0" dirty="0" err="1" smtClean="0"/>
              <a:t>Dem</a:t>
            </a:r>
            <a:r>
              <a:rPr lang="pl-PL" sz="3200" b="1" kern="0" dirty="0" err="1" smtClean="0"/>
              <a:t>odulation</a:t>
            </a:r>
            <a:endParaRPr lang="pl-PL" sz="2400" b="1" kern="0" dirty="0"/>
          </a:p>
        </p:txBody>
      </p:sp>
      <p:cxnSp>
        <p:nvCxnSpPr>
          <p:cNvPr id="5" name="Łącznik prosty ze strzałką 4"/>
          <p:cNvCxnSpPr/>
          <p:nvPr/>
        </p:nvCxnSpPr>
        <p:spPr bwMode="auto">
          <a:xfrm flipV="1">
            <a:off x="1650038" y="2012076"/>
            <a:ext cx="5930307" cy="93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Prostokąt 5"/>
          <p:cNvSpPr/>
          <p:nvPr/>
        </p:nvSpPr>
        <p:spPr bwMode="auto">
          <a:xfrm>
            <a:off x="2392953" y="854446"/>
            <a:ext cx="855095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 bwMode="auto">
          <a:xfrm>
            <a:off x="4243333" y="854446"/>
            <a:ext cx="614545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Łącznik prosty 7"/>
          <p:cNvCxnSpPr/>
          <p:nvPr/>
        </p:nvCxnSpPr>
        <p:spPr bwMode="auto">
          <a:xfrm>
            <a:off x="3230481" y="1250386"/>
            <a:ext cx="100036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Łącznik prosty 8"/>
          <p:cNvCxnSpPr>
            <a:stCxn id="7" idx="3"/>
            <a:endCxn id="11" idx="1"/>
          </p:cNvCxnSpPr>
          <p:nvPr/>
        </p:nvCxnSpPr>
        <p:spPr bwMode="auto">
          <a:xfrm flipV="1">
            <a:off x="4857878" y="1427011"/>
            <a:ext cx="1174807" cy="12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4230848" y="1241062"/>
            <a:ext cx="0" cy="7710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Prostokąt 10"/>
          <p:cNvSpPr/>
          <p:nvPr/>
        </p:nvSpPr>
        <p:spPr bwMode="auto">
          <a:xfrm>
            <a:off x="6032685" y="841946"/>
            <a:ext cx="35328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Łącznik prosty 11"/>
          <p:cNvCxnSpPr/>
          <p:nvPr/>
        </p:nvCxnSpPr>
        <p:spPr bwMode="auto">
          <a:xfrm>
            <a:off x="6101931" y="1631230"/>
            <a:ext cx="0" cy="39017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Prostokąt 12"/>
          <p:cNvSpPr/>
          <p:nvPr/>
        </p:nvSpPr>
        <p:spPr bwMode="auto">
          <a:xfrm>
            <a:off x="4253349" y="1250386"/>
            <a:ext cx="86636" cy="761690"/>
          </a:xfrm>
          <a:prstGeom prst="rect">
            <a:avLst/>
          </a:prstGeom>
          <a:solidFill>
            <a:srgbClr val="0099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Prostokąt 13"/>
          <p:cNvSpPr/>
          <p:nvPr/>
        </p:nvSpPr>
        <p:spPr bwMode="auto">
          <a:xfrm>
            <a:off x="6032685" y="1430188"/>
            <a:ext cx="101472" cy="562236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Prostokąt 14"/>
          <p:cNvSpPr/>
          <p:nvPr/>
        </p:nvSpPr>
        <p:spPr bwMode="auto">
          <a:xfrm>
            <a:off x="2396265" y="1116790"/>
            <a:ext cx="86636" cy="901526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6" name="Łącznik prosty 15"/>
          <p:cNvCxnSpPr>
            <a:endCxn id="7" idx="3"/>
          </p:cNvCxnSpPr>
          <p:nvPr/>
        </p:nvCxnSpPr>
        <p:spPr bwMode="auto">
          <a:xfrm flipV="1">
            <a:off x="4253350" y="1439511"/>
            <a:ext cx="604528" cy="58188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 flipV="1">
            <a:off x="2380468" y="1241062"/>
            <a:ext cx="855095" cy="7803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 flipV="1">
            <a:off x="6029175" y="1549755"/>
            <a:ext cx="491814" cy="4654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Prostokąt 18"/>
          <p:cNvSpPr/>
          <p:nvPr/>
        </p:nvSpPr>
        <p:spPr bwMode="auto">
          <a:xfrm>
            <a:off x="2364013" y="2427488"/>
            <a:ext cx="614545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Łącznik prosty ze strzałką 19"/>
          <p:cNvCxnSpPr/>
          <p:nvPr/>
        </p:nvCxnSpPr>
        <p:spPr bwMode="auto">
          <a:xfrm flipV="1">
            <a:off x="1965073" y="3583869"/>
            <a:ext cx="5930307" cy="93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4857878" y="2814219"/>
            <a:ext cx="128441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>
            <a:off x="6142293" y="2804895"/>
            <a:ext cx="0" cy="7710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 flipV="1">
            <a:off x="4240001" y="2814219"/>
            <a:ext cx="617877" cy="76169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Prostokąt 23"/>
          <p:cNvSpPr/>
          <p:nvPr/>
        </p:nvSpPr>
        <p:spPr bwMode="auto">
          <a:xfrm>
            <a:off x="6032685" y="2834806"/>
            <a:ext cx="86636" cy="761690"/>
          </a:xfrm>
          <a:prstGeom prst="rect">
            <a:avLst/>
          </a:prstGeom>
          <a:solidFill>
            <a:srgbClr val="0099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2045953" y="3789040"/>
            <a:ext cx="1350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+mn-lt"/>
              </a:rPr>
              <a:t>PWM </a:t>
            </a:r>
            <a:r>
              <a:rPr lang="pl-PL" sz="1400" dirty="0" err="1" smtClean="0">
                <a:latin typeface="+mn-lt"/>
              </a:rPr>
              <a:t>impulse</a:t>
            </a:r>
            <a:endParaRPr lang="pl-PL" sz="1400" dirty="0">
              <a:latin typeface="+mn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6644717" y="3789040"/>
            <a:ext cx="12966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+mn-lt"/>
              </a:rPr>
              <a:t>PAM </a:t>
            </a:r>
            <a:r>
              <a:rPr lang="pl-PL" sz="1400" dirty="0" err="1" smtClean="0">
                <a:latin typeface="+mn-lt"/>
              </a:rPr>
              <a:t>impulse</a:t>
            </a:r>
            <a:endParaRPr lang="pl-PL" sz="1400" dirty="0">
              <a:latin typeface="+mn-lt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449885" y="3789040"/>
            <a:ext cx="939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400" dirty="0" err="1" smtClean="0">
                <a:latin typeface="+mn-lt"/>
              </a:rPr>
              <a:t>Integrate</a:t>
            </a:r>
            <a:r>
              <a:rPr lang="pl-PL" sz="1400" dirty="0" smtClean="0">
                <a:latin typeface="+mn-lt"/>
              </a:rPr>
              <a:t/>
            </a:r>
            <a:br>
              <a:rPr lang="pl-PL" sz="1400" dirty="0" smtClean="0">
                <a:latin typeface="+mn-lt"/>
              </a:rPr>
            </a:br>
            <a:r>
              <a:rPr lang="pl-PL" sz="1400" dirty="0" smtClean="0">
                <a:latin typeface="+mn-lt"/>
              </a:rPr>
              <a:t>&amp; </a:t>
            </a:r>
            <a:r>
              <a:rPr lang="pl-PL" sz="1400" dirty="0" err="1" smtClean="0">
                <a:latin typeface="+mn-lt"/>
              </a:rPr>
              <a:t>hold</a:t>
            </a:r>
            <a:endParaRPr lang="pl-PL" sz="1400" dirty="0" smtClean="0">
              <a:latin typeface="+mn-lt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40001" y="2994198"/>
            <a:ext cx="135005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l-PL" sz="1400" dirty="0">
                <a:latin typeface="+mn-lt"/>
              </a:rPr>
              <a:t>r</a:t>
            </a:r>
            <a:r>
              <a:rPr lang="pl-PL" sz="1400" dirty="0" smtClean="0">
                <a:latin typeface="+mn-lt"/>
              </a:rPr>
              <a:t>amp </a:t>
            </a:r>
            <a:r>
              <a:rPr lang="pl-PL" sz="1400" dirty="0" err="1" smtClean="0">
                <a:latin typeface="+mn-lt"/>
              </a:rPr>
              <a:t>impulse</a:t>
            </a:r>
            <a:endParaRPr lang="pl-PL" sz="1400" dirty="0">
              <a:latin typeface="+mn-lt"/>
            </a:endParaRPr>
          </a:p>
        </p:txBody>
      </p:sp>
      <p:pic>
        <p:nvPicPr>
          <p:cNvPr id="30" name="Obraz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65" y="4827768"/>
            <a:ext cx="5734050" cy="571500"/>
          </a:xfrm>
          <a:prstGeom prst="rect">
            <a:avLst/>
          </a:prstGeom>
        </p:spPr>
      </p:pic>
      <p:sp>
        <p:nvSpPr>
          <p:cNvPr id="31" name="Prostokąt 30"/>
          <p:cNvSpPr/>
          <p:nvPr/>
        </p:nvSpPr>
        <p:spPr>
          <a:xfrm>
            <a:off x="116505" y="5570460"/>
            <a:ext cx="902749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1400" dirty="0" smtClean="0"/>
              <a:t>PWM </a:t>
            </a:r>
            <a:r>
              <a:rPr lang="pl-PL" sz="1400" dirty="0" err="1" smtClean="0"/>
              <a:t>signal</a:t>
            </a:r>
            <a:r>
              <a:rPr lang="pl-PL" sz="1400" dirty="0" smtClean="0"/>
              <a:t> </a:t>
            </a:r>
            <a:r>
              <a:rPr lang="pl-PL" sz="1400" dirty="0" err="1" smtClean="0"/>
              <a:t>demodulation</a:t>
            </a:r>
            <a:r>
              <a:rPr lang="pl-PL" sz="1400" dirty="0" smtClean="0"/>
              <a:t>: </a:t>
            </a:r>
            <a:r>
              <a:rPr lang="pl-PL" sz="1400" dirty="0"/>
              <a:t>t</a:t>
            </a:r>
            <a:r>
              <a:rPr lang="en-US" sz="1400" dirty="0" smtClean="0"/>
              <a:t>he </a:t>
            </a:r>
            <a:r>
              <a:rPr lang="en-US" sz="1400" dirty="0"/>
              <a:t>PWM signal is applied to an integrator and hold circuit. When the </a:t>
            </a:r>
            <a:r>
              <a:rPr lang="pl-PL" sz="1400" dirty="0" err="1" smtClean="0"/>
              <a:t>rising</a:t>
            </a:r>
            <a:r>
              <a:rPr lang="en-US" sz="1400" dirty="0" smtClean="0"/>
              <a:t> </a:t>
            </a:r>
            <a:r>
              <a:rPr lang="en-US" sz="1400" dirty="0"/>
              <a:t>edge of pulse appears, the integrator </a:t>
            </a:r>
            <a:r>
              <a:rPr lang="pl-PL" sz="1400" dirty="0" err="1" smtClean="0"/>
              <a:t>starts</a:t>
            </a:r>
            <a:r>
              <a:rPr lang="en-US" sz="1400" dirty="0" smtClean="0"/>
              <a:t> </a:t>
            </a:r>
            <a:r>
              <a:rPr lang="en-US" sz="1400" dirty="0"/>
              <a:t>ramp output whose magnitude is proportional to the pulse width. After the </a:t>
            </a:r>
            <a:r>
              <a:rPr lang="pl-PL" sz="1400" dirty="0" err="1" smtClean="0"/>
              <a:t>falling</a:t>
            </a:r>
            <a:r>
              <a:rPr lang="pl-PL" sz="1400" dirty="0" smtClean="0"/>
              <a:t> </a:t>
            </a:r>
            <a:r>
              <a:rPr lang="en-US" sz="1400" dirty="0" smtClean="0"/>
              <a:t>edge</a:t>
            </a:r>
            <a:r>
              <a:rPr lang="en-US" sz="1400" dirty="0"/>
              <a:t>, the hold circuit maintains the peak ramp voltage for a given period and then forces the output voltage to zero. The </a:t>
            </a:r>
            <a:r>
              <a:rPr lang="pl-PL" sz="1400" dirty="0" err="1" smtClean="0"/>
              <a:t>output</a:t>
            </a:r>
            <a:r>
              <a:rPr lang="pl-PL" sz="1400" dirty="0" smtClean="0"/>
              <a:t> </a:t>
            </a:r>
            <a:r>
              <a:rPr lang="en-US" sz="1400" dirty="0" smtClean="0"/>
              <a:t>waveform </a:t>
            </a:r>
            <a:r>
              <a:rPr lang="en-US" sz="1400" dirty="0"/>
              <a:t>is </a:t>
            </a:r>
            <a:r>
              <a:rPr lang="en-US" sz="1400" dirty="0" smtClean="0"/>
              <a:t>a </a:t>
            </a:r>
            <a:r>
              <a:rPr lang="en-US" sz="1400" dirty="0"/>
              <a:t>sequence of </a:t>
            </a:r>
            <a:r>
              <a:rPr lang="en-US" sz="1400" dirty="0" smtClean="0"/>
              <a:t>constant-width pulse</a:t>
            </a:r>
            <a:r>
              <a:rPr lang="pl-PL" sz="1400" dirty="0" smtClean="0"/>
              <a:t>s</a:t>
            </a:r>
            <a:r>
              <a:rPr lang="en-US" sz="1400" dirty="0" smtClean="0"/>
              <a:t> </a:t>
            </a:r>
            <a:r>
              <a:rPr lang="pl-PL" sz="1400" dirty="0" smtClean="0"/>
              <a:t>with a </a:t>
            </a:r>
            <a:r>
              <a:rPr lang="pl-PL" sz="1400" dirty="0" err="1" smtClean="0"/>
              <a:t>modulated</a:t>
            </a:r>
            <a:r>
              <a:rPr lang="pl-PL" sz="1400" dirty="0" smtClean="0"/>
              <a:t> </a:t>
            </a:r>
            <a:r>
              <a:rPr lang="pl-PL" sz="1400" dirty="0" err="1" smtClean="0"/>
              <a:t>amplitude</a:t>
            </a:r>
            <a:r>
              <a:rPr lang="pl-PL" sz="1400" dirty="0" smtClean="0"/>
              <a:t>.</a:t>
            </a:r>
            <a:endParaRPr lang="pl-PL" sz="1400" dirty="0"/>
          </a:p>
        </p:txBody>
      </p:sp>
      <p:cxnSp>
        <p:nvCxnSpPr>
          <p:cNvPr id="33" name="Łącznik prosty 32"/>
          <p:cNvCxnSpPr/>
          <p:nvPr/>
        </p:nvCxnSpPr>
        <p:spPr bwMode="auto">
          <a:xfrm flipH="1">
            <a:off x="4240001" y="2021400"/>
            <a:ext cx="13348" cy="155450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Łącznik prosty 36"/>
          <p:cNvCxnSpPr>
            <a:endCxn id="24" idx="0"/>
          </p:cNvCxnSpPr>
          <p:nvPr/>
        </p:nvCxnSpPr>
        <p:spPr bwMode="auto">
          <a:xfrm>
            <a:off x="6024091" y="2041987"/>
            <a:ext cx="2357" cy="77149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Łącznik prosty 37"/>
          <p:cNvCxnSpPr/>
          <p:nvPr/>
        </p:nvCxnSpPr>
        <p:spPr bwMode="auto">
          <a:xfrm>
            <a:off x="4854343" y="2042671"/>
            <a:ext cx="2357" cy="77149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8238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1610" y="93596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PPM – </a:t>
            </a:r>
            <a:r>
              <a:rPr lang="pl-PL" sz="3200" b="1" dirty="0" err="1" smtClean="0"/>
              <a:t>Pulse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Position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Modulation</a:t>
            </a:r>
            <a:endParaRPr lang="pl-PL" sz="2400" b="1" dirty="0"/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26</a:t>
            </a:fld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1085459" y="950969"/>
            <a:ext cx="1709122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400" dirty="0" err="1" smtClean="0">
                <a:latin typeface="+mn-lt"/>
              </a:rPr>
              <a:t>unmodulated</a:t>
            </a:r>
            <a:r>
              <a:rPr lang="pl-PL" sz="1400" dirty="0">
                <a:latin typeface="+mn-lt"/>
              </a:rPr>
              <a:t/>
            </a:r>
            <a:br>
              <a:rPr lang="pl-PL" sz="1400" dirty="0">
                <a:latin typeface="+mn-lt"/>
              </a:rPr>
            </a:br>
            <a:r>
              <a:rPr lang="pl-PL" sz="1400" dirty="0" err="1" smtClean="0">
                <a:latin typeface="+mn-lt"/>
              </a:rPr>
              <a:t>pulse</a:t>
            </a:r>
            <a:r>
              <a:rPr lang="pl-PL" sz="1400" dirty="0" smtClean="0">
                <a:latin typeface="+mn-lt"/>
              </a:rPr>
              <a:t>, </a:t>
            </a:r>
            <a:r>
              <a:rPr lang="pl-PL" sz="1400" dirty="0" err="1" smtClean="0">
                <a:latin typeface="+mn-lt"/>
              </a:rPr>
              <a:t>duration</a:t>
            </a:r>
            <a:r>
              <a:rPr lang="pl-PL" sz="1400" dirty="0" smtClean="0">
                <a:latin typeface="+mn-lt"/>
              </a:rPr>
              <a:t> </a:t>
            </a:r>
            <a:r>
              <a:rPr lang="el-GR" sz="1600" i="1" dirty="0" smtClean="0">
                <a:latin typeface="+mj-lt"/>
              </a:rPr>
              <a:t>τ</a:t>
            </a:r>
            <a:r>
              <a:rPr lang="pl-PL" sz="1600" baseline="-25000" dirty="0" smtClean="0">
                <a:latin typeface="+mj-lt"/>
              </a:rPr>
              <a:t>0</a:t>
            </a:r>
            <a:endParaRPr lang="pl-PL" sz="1400" baseline="-25000" dirty="0">
              <a:latin typeface="+mj-lt"/>
            </a:endParaRPr>
          </a:p>
        </p:txBody>
      </p:sp>
      <p:cxnSp>
        <p:nvCxnSpPr>
          <p:cNvPr id="4" name="Łącznik prosty ze strzałką 3"/>
          <p:cNvCxnSpPr/>
          <p:nvPr/>
        </p:nvCxnSpPr>
        <p:spPr bwMode="auto">
          <a:xfrm flipV="1">
            <a:off x="1376645" y="2710119"/>
            <a:ext cx="688576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Prostokąt 8"/>
          <p:cNvSpPr/>
          <p:nvPr/>
        </p:nvSpPr>
        <p:spPr bwMode="auto">
          <a:xfrm>
            <a:off x="1646676" y="1539989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Łącznik prosty ze strzałką 12"/>
          <p:cNvCxnSpPr/>
          <p:nvPr/>
        </p:nvCxnSpPr>
        <p:spPr bwMode="auto">
          <a:xfrm>
            <a:off x="1646675" y="3025154"/>
            <a:ext cx="186365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7" name="pole tekstowe 26"/>
          <p:cNvSpPr txBox="1"/>
          <p:nvPr/>
        </p:nvSpPr>
        <p:spPr>
          <a:xfrm>
            <a:off x="1624457" y="3055600"/>
            <a:ext cx="18453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400" dirty="0" err="1">
                <a:solidFill>
                  <a:srgbClr val="0070C0"/>
                </a:solidFill>
                <a:latin typeface="+mn-lt"/>
              </a:rPr>
              <a:t>s</a:t>
            </a:r>
            <a:r>
              <a:rPr lang="pl-PL" sz="1400" dirty="0" err="1" smtClean="0">
                <a:solidFill>
                  <a:srgbClr val="0070C0"/>
                </a:solidFill>
                <a:latin typeface="+mn-lt"/>
              </a:rPr>
              <a:t>ampling</a:t>
            </a:r>
            <a:r>
              <a:rPr lang="pl-PL" sz="14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l-PL" sz="1400" dirty="0" err="1" smtClean="0">
                <a:solidFill>
                  <a:srgbClr val="0070C0"/>
                </a:solidFill>
                <a:latin typeface="+mn-lt"/>
              </a:rPr>
              <a:t>instants</a:t>
            </a:r>
            <a:r>
              <a:rPr lang="pl-PL" sz="1400" dirty="0" smtClean="0">
                <a:latin typeface="+mn-lt"/>
              </a:rPr>
              <a:t/>
            </a:r>
            <a:br>
              <a:rPr lang="pl-PL" sz="1400" dirty="0" smtClean="0">
                <a:latin typeface="+mn-lt"/>
              </a:rPr>
            </a:br>
            <a:r>
              <a:rPr lang="pl-PL" sz="1400" dirty="0" smtClean="0">
                <a:latin typeface="+mn-lt"/>
              </a:rPr>
              <a:t>(</a:t>
            </a:r>
            <a:r>
              <a:rPr lang="pl-PL" sz="1400" dirty="0" err="1" smtClean="0">
                <a:latin typeface="+mn-lt"/>
              </a:rPr>
              <a:t>sampling</a:t>
            </a:r>
            <a:r>
              <a:rPr lang="pl-PL" sz="1400" dirty="0" smtClean="0">
                <a:latin typeface="+mn-lt"/>
              </a:rPr>
              <a:t> </a:t>
            </a:r>
            <a:r>
              <a:rPr lang="pl-PL" sz="1400" dirty="0" err="1" smtClean="0">
                <a:latin typeface="+mn-lt"/>
              </a:rPr>
              <a:t>theorem</a:t>
            </a:r>
            <a:r>
              <a:rPr lang="pl-PL" sz="1400" dirty="0" smtClean="0">
                <a:latin typeface="+mn-lt"/>
              </a:rPr>
              <a:t>)</a:t>
            </a:r>
            <a:endParaRPr lang="pl-PL" sz="1400" dirty="0">
              <a:latin typeface="+mn-lt"/>
            </a:endParaRPr>
          </a:p>
        </p:txBody>
      </p:sp>
      <p:cxnSp>
        <p:nvCxnSpPr>
          <p:cNvPr id="15" name="Łącznik prosty ze strzałką 14"/>
          <p:cNvCxnSpPr/>
          <p:nvPr/>
        </p:nvCxnSpPr>
        <p:spPr bwMode="auto">
          <a:xfrm flipV="1">
            <a:off x="5337634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4" name="Obi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651558"/>
              </p:ext>
            </p:extLst>
          </p:nvPr>
        </p:nvGraphicFramePr>
        <p:xfrm>
          <a:off x="1658460" y="3536407"/>
          <a:ext cx="1779588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58" name="Równanie" r:id="rId3" imgW="1244520" imgH="253800" progId="Equation.3">
                  <p:embed/>
                </p:oleObj>
              </mc:Choice>
              <mc:Fallback>
                <p:oleObj name="Równanie" r:id="rId3" imgW="124452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8460" y="3536407"/>
                        <a:ext cx="1779588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Łącznik prosty ze strzałką 31"/>
          <p:cNvCxnSpPr/>
          <p:nvPr/>
        </p:nvCxnSpPr>
        <p:spPr bwMode="auto">
          <a:xfrm flipV="1">
            <a:off x="3510329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Łącznik prosty ze strzałką 37"/>
          <p:cNvCxnSpPr/>
          <p:nvPr/>
        </p:nvCxnSpPr>
        <p:spPr bwMode="auto">
          <a:xfrm flipV="1">
            <a:off x="7193155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Łącznik prosty ze strzałką 39"/>
          <p:cNvCxnSpPr/>
          <p:nvPr/>
        </p:nvCxnSpPr>
        <p:spPr bwMode="auto">
          <a:xfrm flipV="1">
            <a:off x="1643256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Prostokąt 38"/>
          <p:cNvSpPr/>
          <p:nvPr/>
        </p:nvSpPr>
        <p:spPr bwMode="auto">
          <a:xfrm>
            <a:off x="3510330" y="1539988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Prostokąt 40"/>
          <p:cNvSpPr/>
          <p:nvPr/>
        </p:nvSpPr>
        <p:spPr bwMode="auto">
          <a:xfrm>
            <a:off x="5329501" y="1533924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Prostokąt 43"/>
          <p:cNvSpPr/>
          <p:nvPr/>
        </p:nvSpPr>
        <p:spPr bwMode="auto">
          <a:xfrm>
            <a:off x="7193155" y="1524435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3151188" y="1141413"/>
            <a:ext cx="5576887" cy="3444875"/>
            <a:chOff x="3151188" y="1141413"/>
            <a:chExt cx="5576887" cy="3444875"/>
          </a:xfrm>
        </p:grpSpPr>
        <p:cxnSp>
          <p:nvCxnSpPr>
            <p:cNvPr id="43" name="Łącznik prosty ze strzałką 42"/>
            <p:cNvCxnSpPr/>
            <p:nvPr/>
          </p:nvCxnSpPr>
          <p:spPr bwMode="auto">
            <a:xfrm>
              <a:off x="7161521" y="2125053"/>
              <a:ext cx="45005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9" name="Łącznik prosty ze strzałką 48"/>
            <p:cNvCxnSpPr>
              <a:endCxn id="42" idx="3"/>
            </p:cNvCxnSpPr>
            <p:nvPr/>
          </p:nvCxnSpPr>
          <p:spPr bwMode="auto">
            <a:xfrm flipV="1">
              <a:off x="5308851" y="2118149"/>
              <a:ext cx="1139044" cy="6904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graphicFrame>
          <p:nvGraphicFramePr>
            <p:cNvPr id="19" name="Obiek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627718"/>
                </p:ext>
              </p:extLst>
            </p:nvPr>
          </p:nvGraphicFramePr>
          <p:xfrm>
            <a:off x="5132388" y="1141413"/>
            <a:ext cx="1512887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59" name="Equation" r:id="rId5" imgW="901440" imgH="228600" progId="Equation.3">
                    <p:embed/>
                  </p:oleObj>
                </mc:Choice>
                <mc:Fallback>
                  <p:oleObj name="Equation" r:id="rId5" imgW="9014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32388" y="1141413"/>
                          <a:ext cx="1512887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Prostokąt 30"/>
            <p:cNvSpPr/>
            <p:nvPr/>
          </p:nvSpPr>
          <p:spPr>
            <a:xfrm>
              <a:off x="5611344" y="3067260"/>
              <a:ext cx="1394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400" dirty="0" err="1">
                  <a:solidFill>
                    <a:srgbClr val="FF0000"/>
                  </a:solidFill>
                  <a:latin typeface="+mn-lt"/>
                </a:rPr>
                <a:t>p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ulse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position</a:t>
              </a:r>
              <a:endParaRPr lang="pl-PL" sz="14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51" name="Obiek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4684940"/>
                </p:ext>
              </p:extLst>
            </p:nvPr>
          </p:nvGraphicFramePr>
          <p:xfrm>
            <a:off x="4464050" y="3386138"/>
            <a:ext cx="3714750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60" name="Equation" r:id="rId7" imgW="2209680" imgH="228600" progId="Equation.3">
                    <p:embed/>
                  </p:oleObj>
                </mc:Choice>
                <mc:Fallback>
                  <p:oleObj name="Equation" r:id="rId7" imgW="22096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464050" y="3386138"/>
                          <a:ext cx="3714750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Prostokąt 53"/>
            <p:cNvSpPr/>
            <p:nvPr/>
          </p:nvSpPr>
          <p:spPr>
            <a:xfrm>
              <a:off x="5218866" y="3820883"/>
              <a:ext cx="22284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400" dirty="0" err="1">
                  <a:solidFill>
                    <a:srgbClr val="FF0000"/>
                  </a:solidFill>
                  <a:latin typeface="+mn-lt"/>
                </a:rPr>
                <a:t>p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ulse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position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deviation</a:t>
              </a:r>
              <a:endParaRPr lang="pl-PL" sz="14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6651533"/>
                </p:ext>
              </p:extLst>
            </p:nvPr>
          </p:nvGraphicFramePr>
          <p:xfrm>
            <a:off x="4976813" y="4202113"/>
            <a:ext cx="2732087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61" name="Równanie" r:id="rId9" imgW="1625400" imgH="228600" progId="Equation.3">
                    <p:embed/>
                  </p:oleObj>
                </mc:Choice>
                <mc:Fallback>
                  <p:oleObj name="Równanie" r:id="rId9" imgW="16254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976813" y="4202113"/>
                          <a:ext cx="2732087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iek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2580350"/>
                </p:ext>
              </p:extLst>
            </p:nvPr>
          </p:nvGraphicFramePr>
          <p:xfrm>
            <a:off x="3151188" y="1141413"/>
            <a:ext cx="14954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62" name="Equation" r:id="rId11" imgW="888840" imgH="228600" progId="Equation.3">
                    <p:embed/>
                  </p:oleObj>
                </mc:Choice>
                <mc:Fallback>
                  <p:oleObj name="Equation" r:id="rId11" imgW="8888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151188" y="1141413"/>
                          <a:ext cx="1495425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iek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1912644"/>
                </p:ext>
              </p:extLst>
            </p:nvPr>
          </p:nvGraphicFramePr>
          <p:xfrm>
            <a:off x="6985000" y="1141413"/>
            <a:ext cx="174307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63" name="Equation" r:id="rId13" imgW="1041120" imgH="228600" progId="Equation.3">
                    <p:embed/>
                  </p:oleObj>
                </mc:Choice>
                <mc:Fallback>
                  <p:oleObj name="Equation" r:id="rId13" imgW="10411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6985000" y="1141413"/>
                          <a:ext cx="1743075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Prostokąt 41"/>
            <p:cNvSpPr/>
            <p:nvPr/>
          </p:nvSpPr>
          <p:spPr bwMode="auto">
            <a:xfrm>
              <a:off x="6342856" y="1533084"/>
              <a:ext cx="105039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Prostokąt 46"/>
            <p:cNvSpPr/>
            <p:nvPr/>
          </p:nvSpPr>
          <p:spPr bwMode="auto">
            <a:xfrm>
              <a:off x="7590685" y="1539988"/>
              <a:ext cx="105039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064" name="Grupa 88063"/>
          <p:cNvGrpSpPr/>
          <p:nvPr/>
        </p:nvGrpSpPr>
        <p:grpSpPr>
          <a:xfrm>
            <a:off x="1135152" y="4909524"/>
            <a:ext cx="7907934" cy="1646444"/>
            <a:chOff x="1135152" y="4909524"/>
            <a:chExt cx="7907934" cy="1646444"/>
          </a:xfrm>
        </p:grpSpPr>
        <p:sp>
          <p:nvSpPr>
            <p:cNvPr id="12" name="pole tekstowe 11"/>
            <p:cNvSpPr txBox="1"/>
            <p:nvPr/>
          </p:nvSpPr>
          <p:spPr>
            <a:xfrm>
              <a:off x="2366754" y="5004175"/>
              <a:ext cx="1305145" cy="5232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Set/Reset</a:t>
              </a:r>
              <a:b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hold</a:t>
              </a:r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memory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Łącznik prosty ze strzałką 19"/>
            <p:cNvCxnSpPr>
              <a:endCxn id="12" idx="1"/>
            </p:cNvCxnSpPr>
            <p:nvPr/>
          </p:nvCxnSpPr>
          <p:spPr bwMode="auto">
            <a:xfrm flipV="1">
              <a:off x="1624457" y="5265785"/>
              <a:ext cx="742297" cy="842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5" name="pole tekstowe 24"/>
            <p:cNvSpPr txBox="1"/>
            <p:nvPr/>
          </p:nvSpPr>
          <p:spPr>
            <a:xfrm>
              <a:off x="1226698" y="4966428"/>
              <a:ext cx="1140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>
                  <a:latin typeface="Arial" panose="020B0604020202020204" pitchFamily="34" charset="0"/>
                  <a:cs typeface="Arial" panose="020B0604020202020204" pitchFamily="34" charset="0"/>
                </a:rPr>
                <a:t>PPM </a:t>
              </a:r>
              <a:r>
                <a:rPr lang="pl-PL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" name="Łącznik prosty ze strzałką 52"/>
            <p:cNvCxnSpPr/>
            <p:nvPr/>
          </p:nvCxnSpPr>
          <p:spPr bwMode="auto">
            <a:xfrm flipV="1">
              <a:off x="3678891" y="5269995"/>
              <a:ext cx="1478174" cy="421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6" name="pole tekstowe 55"/>
            <p:cNvSpPr txBox="1"/>
            <p:nvPr/>
          </p:nvSpPr>
          <p:spPr>
            <a:xfrm>
              <a:off x="3892076" y="4954529"/>
              <a:ext cx="1530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PWM </a:t>
              </a:r>
              <a:r>
                <a:rPr lang="pl-PL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pole tekstowe 56"/>
            <p:cNvSpPr txBox="1"/>
            <p:nvPr/>
          </p:nvSpPr>
          <p:spPr>
            <a:xfrm>
              <a:off x="5164057" y="5008385"/>
              <a:ext cx="1305145" cy="5232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PWM</a:t>
              </a:r>
              <a:b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demodulator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Łącznik prosty ze strzałką 57"/>
            <p:cNvCxnSpPr/>
            <p:nvPr/>
          </p:nvCxnSpPr>
          <p:spPr bwMode="auto">
            <a:xfrm flipV="1">
              <a:off x="6450858" y="5294084"/>
              <a:ext cx="742297" cy="842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9" name="pole tekstowe 58"/>
            <p:cNvSpPr txBox="1"/>
            <p:nvPr/>
          </p:nvSpPr>
          <p:spPr>
            <a:xfrm>
              <a:off x="7245674" y="4909524"/>
              <a:ext cx="153082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modulating</a:t>
              </a:r>
              <a:endParaRPr lang="pl-PL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recovered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pole tekstowe 29"/>
            <p:cNvSpPr txBox="1"/>
            <p:nvPr/>
          </p:nvSpPr>
          <p:spPr>
            <a:xfrm>
              <a:off x="1135152" y="5817304"/>
              <a:ext cx="79079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smtClean="0"/>
                <a:t>The PPM </a:t>
              </a:r>
              <a:r>
                <a:rPr lang="pl-PL" sz="1400" dirty="0" err="1" smtClean="0"/>
                <a:t>signal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demodulated</a:t>
              </a:r>
              <a:r>
                <a:rPr lang="pl-PL" sz="1400" dirty="0" smtClean="0"/>
                <a:t> by a </a:t>
              </a:r>
              <a:r>
                <a:rPr lang="pl-PL" sz="1400" dirty="0" err="1" smtClean="0"/>
                <a:t>conversion</a:t>
              </a:r>
              <a:r>
                <a:rPr lang="pl-PL" sz="1400" dirty="0" smtClean="0"/>
                <a:t> to the PWM </a:t>
              </a:r>
              <a:r>
                <a:rPr lang="pl-PL" sz="1400" dirty="0" err="1" smtClean="0"/>
                <a:t>signal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followed</a:t>
              </a:r>
              <a:r>
                <a:rPr lang="pl-PL" sz="1400" dirty="0" smtClean="0"/>
                <a:t> by PAM </a:t>
              </a:r>
              <a:r>
                <a:rPr lang="pl-PL" sz="1400" dirty="0" err="1" smtClean="0"/>
                <a:t>conversion</a:t>
              </a:r>
              <a:r>
                <a:rPr lang="pl-PL" sz="1400" dirty="0" smtClean="0"/>
                <a:t>.</a:t>
              </a:r>
              <a:br>
                <a:rPr lang="pl-PL" sz="1400" dirty="0" smtClean="0"/>
              </a:br>
              <a:r>
                <a:rPr lang="pl-PL" sz="1400" dirty="0" smtClean="0"/>
                <a:t>Memory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set </a:t>
              </a:r>
              <a:r>
                <a:rPr lang="pl-PL" sz="1400" dirty="0" err="1" smtClean="0"/>
                <a:t>at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each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sampling</a:t>
              </a:r>
              <a:r>
                <a:rPr lang="pl-PL" sz="1400" dirty="0" smtClean="0"/>
                <a:t> instant and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hold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until</a:t>
              </a:r>
              <a:r>
                <a:rPr lang="pl-PL" sz="1400" dirty="0" smtClean="0"/>
                <a:t> a </a:t>
              </a:r>
              <a:r>
                <a:rPr lang="pl-PL" sz="1400" dirty="0" err="1" smtClean="0"/>
                <a:t>falling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edge</a:t>
              </a:r>
              <a:r>
                <a:rPr lang="pl-PL" sz="1400" dirty="0" smtClean="0"/>
                <a:t> of the PPM </a:t>
              </a:r>
              <a:r>
                <a:rPr lang="pl-PL" sz="1400" dirty="0" err="1" smtClean="0"/>
                <a:t>signal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appears</a:t>
              </a:r>
              <a:r>
                <a:rPr lang="pl-PL" sz="1400" dirty="0" smtClean="0"/>
                <a:t>.</a:t>
              </a:r>
            </a:p>
            <a:p>
              <a:r>
                <a:rPr lang="pl-PL" sz="1400" dirty="0" smtClean="0"/>
                <a:t>The </a:t>
              </a:r>
              <a:r>
                <a:rPr lang="pl-PL" sz="1400" dirty="0" err="1" smtClean="0"/>
                <a:t>duration</a:t>
              </a:r>
              <a:r>
                <a:rPr lang="pl-PL" sz="1400" dirty="0" smtClean="0"/>
                <a:t> of </a:t>
              </a:r>
              <a:r>
                <a:rPr lang="pl-PL" sz="1400" dirty="0" err="1" smtClean="0"/>
                <a:t>an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impulse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proportional</a:t>
              </a:r>
              <a:r>
                <a:rPr lang="pl-PL" sz="1400" dirty="0" smtClean="0"/>
                <a:t> to the </a:t>
              </a:r>
              <a:r>
                <a:rPr lang="pl-PL" sz="1400" dirty="0" err="1" smtClean="0"/>
                <a:t>deviated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pulse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position</a:t>
              </a:r>
              <a:r>
                <a:rPr lang="pl-PL" sz="1400" dirty="0" smtClean="0"/>
                <a:t>.</a:t>
              </a:r>
              <a:endParaRPr lang="pl-PL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48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1610" y="93596"/>
            <a:ext cx="7772400" cy="533400"/>
          </a:xfrm>
          <a:noFill/>
          <a:ln/>
        </p:spPr>
        <p:txBody>
          <a:bodyPr/>
          <a:lstStyle/>
          <a:p>
            <a:r>
              <a:rPr lang="pl-PL" sz="3200" b="1" smtClean="0"/>
              <a:t>PFM </a:t>
            </a:r>
            <a:r>
              <a:rPr lang="pl-PL" sz="3200" b="1" dirty="0" smtClean="0"/>
              <a:t>– </a:t>
            </a:r>
            <a:r>
              <a:rPr lang="pl-PL" sz="3200" b="1" dirty="0" err="1" smtClean="0"/>
              <a:t>Pulse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Frequency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Modulation</a:t>
            </a:r>
            <a:endParaRPr lang="pl-PL" sz="2400" b="1" dirty="0"/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27</a:t>
            </a:fld>
            <a:endParaRPr lang="pl-PL"/>
          </a:p>
        </p:txBody>
      </p:sp>
      <p:sp>
        <p:nvSpPr>
          <p:cNvPr id="50" name="Text Box 318"/>
          <p:cNvSpPr txBox="1">
            <a:spLocks noChangeArrowheads="1"/>
          </p:cNvSpPr>
          <p:nvPr/>
        </p:nvSpPr>
        <p:spPr bwMode="auto">
          <a:xfrm>
            <a:off x="971600" y="298127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pl-PL" i="1" dirty="0" err="1">
                <a:solidFill>
                  <a:schemeClr val="accent6"/>
                </a:solidFill>
                <a:latin typeface="Symbol" pitchFamily="18" charset="2"/>
              </a:rPr>
              <a:t>j</a:t>
            </a:r>
            <a:r>
              <a:rPr lang="pl-PL" baseline="-25000" dirty="0" err="1">
                <a:solidFill>
                  <a:schemeClr val="accent6"/>
                </a:solidFill>
              </a:rPr>
              <a:t>FM</a:t>
            </a:r>
            <a:r>
              <a:rPr lang="pl-PL" dirty="0">
                <a:solidFill>
                  <a:schemeClr val="accent6"/>
                </a:solidFill>
              </a:rPr>
              <a:t>(</a:t>
            </a:r>
            <a:r>
              <a:rPr lang="pl-PL" i="1" dirty="0">
                <a:solidFill>
                  <a:schemeClr val="accent6"/>
                </a:solidFill>
              </a:rPr>
              <a:t>t</a:t>
            </a:r>
            <a:r>
              <a:rPr lang="pl-PL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52" name="Line 161"/>
          <p:cNvSpPr>
            <a:spLocks noChangeShapeType="1"/>
          </p:cNvSpPr>
          <p:nvPr/>
        </p:nvSpPr>
        <p:spPr bwMode="auto">
          <a:xfrm flipV="1">
            <a:off x="2319388" y="928633"/>
            <a:ext cx="4763" cy="1317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0" name="Rectangle 193"/>
          <p:cNvSpPr>
            <a:spLocks noChangeArrowheads="1"/>
          </p:cNvSpPr>
          <p:nvPr/>
        </p:nvSpPr>
        <p:spPr bwMode="auto">
          <a:xfrm>
            <a:off x="2092375" y="1990670"/>
            <a:ext cx="190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i="1">
                <a:solidFill>
                  <a:srgbClr val="000000"/>
                </a:solidFill>
              </a:rPr>
              <a:t>-a</a:t>
            </a:r>
            <a:endParaRPr lang="pl-PL" sz="1800" i="1"/>
          </a:p>
        </p:txBody>
      </p:sp>
      <p:sp>
        <p:nvSpPr>
          <p:cNvPr id="61" name="Line 194"/>
          <p:cNvSpPr>
            <a:spLocks noChangeShapeType="1"/>
          </p:cNvSpPr>
          <p:nvPr/>
        </p:nvSpPr>
        <p:spPr bwMode="auto">
          <a:xfrm>
            <a:off x="2319388" y="1617608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2" name="Rectangle 196"/>
          <p:cNvSpPr>
            <a:spLocks noChangeArrowheads="1"/>
          </p:cNvSpPr>
          <p:nvPr/>
        </p:nvSpPr>
        <p:spPr bwMode="auto">
          <a:xfrm>
            <a:off x="2130475" y="145727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b="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/>
          </a:p>
        </p:txBody>
      </p:sp>
      <p:sp>
        <p:nvSpPr>
          <p:cNvPr id="63" name="Rectangle 199"/>
          <p:cNvSpPr>
            <a:spLocks noChangeArrowheads="1"/>
          </p:cNvSpPr>
          <p:nvPr/>
        </p:nvSpPr>
        <p:spPr bwMode="auto">
          <a:xfrm>
            <a:off x="2168575" y="92387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i="1">
                <a:solidFill>
                  <a:srgbClr val="000000"/>
                </a:solidFill>
              </a:rPr>
              <a:t>a</a:t>
            </a:r>
            <a:endParaRPr lang="pl-PL" sz="1800" i="1"/>
          </a:p>
        </p:txBody>
      </p:sp>
      <p:sp>
        <p:nvSpPr>
          <p:cNvPr id="64" name="Freeform 204"/>
          <p:cNvSpPr>
            <a:spLocks/>
          </p:cNvSpPr>
          <p:nvPr/>
        </p:nvSpPr>
        <p:spPr bwMode="auto">
          <a:xfrm>
            <a:off x="2319388" y="1066745"/>
            <a:ext cx="5902325" cy="1093788"/>
          </a:xfrm>
          <a:custGeom>
            <a:avLst/>
            <a:gdLst>
              <a:gd name="T0" fmla="*/ 57 w 3718"/>
              <a:gd name="T1" fmla="*/ 5 h 689"/>
              <a:gd name="T2" fmla="*/ 118 w 3718"/>
              <a:gd name="T3" fmla="*/ 28 h 689"/>
              <a:gd name="T4" fmla="*/ 179 w 3718"/>
              <a:gd name="T5" fmla="*/ 61 h 689"/>
              <a:gd name="T6" fmla="*/ 240 w 3718"/>
              <a:gd name="T7" fmla="*/ 108 h 689"/>
              <a:gd name="T8" fmla="*/ 300 w 3718"/>
              <a:gd name="T9" fmla="*/ 164 h 689"/>
              <a:gd name="T10" fmla="*/ 361 w 3718"/>
              <a:gd name="T11" fmla="*/ 225 h 689"/>
              <a:gd name="T12" fmla="*/ 413 w 3718"/>
              <a:gd name="T13" fmla="*/ 286 h 689"/>
              <a:gd name="T14" fmla="*/ 469 w 3718"/>
              <a:gd name="T15" fmla="*/ 347 h 689"/>
              <a:gd name="T16" fmla="*/ 521 w 3718"/>
              <a:gd name="T17" fmla="*/ 408 h 689"/>
              <a:gd name="T18" fmla="*/ 572 w 3718"/>
              <a:gd name="T19" fmla="*/ 469 h 689"/>
              <a:gd name="T20" fmla="*/ 633 w 3718"/>
              <a:gd name="T21" fmla="*/ 530 h 689"/>
              <a:gd name="T22" fmla="*/ 694 w 3718"/>
              <a:gd name="T23" fmla="*/ 586 h 689"/>
              <a:gd name="T24" fmla="*/ 755 w 3718"/>
              <a:gd name="T25" fmla="*/ 633 h 689"/>
              <a:gd name="T26" fmla="*/ 816 w 3718"/>
              <a:gd name="T27" fmla="*/ 666 h 689"/>
              <a:gd name="T28" fmla="*/ 877 w 3718"/>
              <a:gd name="T29" fmla="*/ 685 h 689"/>
              <a:gd name="T30" fmla="*/ 938 w 3718"/>
              <a:gd name="T31" fmla="*/ 689 h 689"/>
              <a:gd name="T32" fmla="*/ 999 w 3718"/>
              <a:gd name="T33" fmla="*/ 680 h 689"/>
              <a:gd name="T34" fmla="*/ 1060 w 3718"/>
              <a:gd name="T35" fmla="*/ 657 h 689"/>
              <a:gd name="T36" fmla="*/ 1121 w 3718"/>
              <a:gd name="T37" fmla="*/ 619 h 689"/>
              <a:gd name="T38" fmla="*/ 1182 w 3718"/>
              <a:gd name="T39" fmla="*/ 572 h 689"/>
              <a:gd name="T40" fmla="*/ 1243 w 3718"/>
              <a:gd name="T41" fmla="*/ 516 h 689"/>
              <a:gd name="T42" fmla="*/ 1299 w 3718"/>
              <a:gd name="T43" fmla="*/ 455 h 689"/>
              <a:gd name="T44" fmla="*/ 1350 w 3718"/>
              <a:gd name="T45" fmla="*/ 394 h 689"/>
              <a:gd name="T46" fmla="*/ 1402 w 3718"/>
              <a:gd name="T47" fmla="*/ 333 h 689"/>
              <a:gd name="T48" fmla="*/ 1458 w 3718"/>
              <a:gd name="T49" fmla="*/ 272 h 689"/>
              <a:gd name="T50" fmla="*/ 1510 w 3718"/>
              <a:gd name="T51" fmla="*/ 211 h 689"/>
              <a:gd name="T52" fmla="*/ 1571 w 3718"/>
              <a:gd name="T53" fmla="*/ 150 h 689"/>
              <a:gd name="T54" fmla="*/ 1632 w 3718"/>
              <a:gd name="T55" fmla="*/ 94 h 689"/>
              <a:gd name="T56" fmla="*/ 1693 w 3718"/>
              <a:gd name="T57" fmla="*/ 52 h 689"/>
              <a:gd name="T58" fmla="*/ 1754 w 3718"/>
              <a:gd name="T59" fmla="*/ 24 h 689"/>
              <a:gd name="T60" fmla="*/ 1815 w 3718"/>
              <a:gd name="T61" fmla="*/ 5 h 689"/>
              <a:gd name="T62" fmla="*/ 1875 w 3718"/>
              <a:gd name="T63" fmla="*/ 0 h 689"/>
              <a:gd name="T64" fmla="*/ 1936 w 3718"/>
              <a:gd name="T65" fmla="*/ 14 h 689"/>
              <a:gd name="T66" fmla="*/ 1997 w 3718"/>
              <a:gd name="T67" fmla="*/ 38 h 689"/>
              <a:gd name="T68" fmla="*/ 2058 w 3718"/>
              <a:gd name="T69" fmla="*/ 75 h 689"/>
              <a:gd name="T70" fmla="*/ 2119 w 3718"/>
              <a:gd name="T71" fmla="*/ 127 h 689"/>
              <a:gd name="T72" fmla="*/ 2180 w 3718"/>
              <a:gd name="T73" fmla="*/ 183 h 689"/>
              <a:gd name="T74" fmla="*/ 2236 w 3718"/>
              <a:gd name="T75" fmla="*/ 244 h 689"/>
              <a:gd name="T76" fmla="*/ 2288 w 3718"/>
              <a:gd name="T77" fmla="*/ 305 h 689"/>
              <a:gd name="T78" fmla="*/ 2344 w 3718"/>
              <a:gd name="T79" fmla="*/ 366 h 689"/>
              <a:gd name="T80" fmla="*/ 2396 w 3718"/>
              <a:gd name="T81" fmla="*/ 427 h 689"/>
              <a:gd name="T82" fmla="*/ 2452 w 3718"/>
              <a:gd name="T83" fmla="*/ 488 h 689"/>
              <a:gd name="T84" fmla="*/ 2504 w 3718"/>
              <a:gd name="T85" fmla="*/ 544 h 689"/>
              <a:gd name="T86" fmla="*/ 2565 w 3718"/>
              <a:gd name="T87" fmla="*/ 596 h 689"/>
              <a:gd name="T88" fmla="*/ 2625 w 3718"/>
              <a:gd name="T89" fmla="*/ 638 h 689"/>
              <a:gd name="T90" fmla="*/ 2686 w 3718"/>
              <a:gd name="T91" fmla="*/ 671 h 689"/>
              <a:gd name="T92" fmla="*/ 2747 w 3718"/>
              <a:gd name="T93" fmla="*/ 685 h 689"/>
              <a:gd name="T94" fmla="*/ 2808 w 3718"/>
              <a:gd name="T95" fmla="*/ 689 h 689"/>
              <a:gd name="T96" fmla="*/ 2869 w 3718"/>
              <a:gd name="T97" fmla="*/ 675 h 689"/>
              <a:gd name="T98" fmla="*/ 2930 w 3718"/>
              <a:gd name="T99" fmla="*/ 652 h 689"/>
              <a:gd name="T100" fmla="*/ 2991 w 3718"/>
              <a:gd name="T101" fmla="*/ 610 h 689"/>
              <a:gd name="T102" fmla="*/ 3052 w 3718"/>
              <a:gd name="T103" fmla="*/ 563 h 689"/>
              <a:gd name="T104" fmla="*/ 3113 w 3718"/>
              <a:gd name="T105" fmla="*/ 502 h 689"/>
              <a:gd name="T106" fmla="*/ 3169 w 3718"/>
              <a:gd name="T107" fmla="*/ 441 h 689"/>
              <a:gd name="T108" fmla="*/ 3225 w 3718"/>
              <a:gd name="T109" fmla="*/ 380 h 689"/>
              <a:gd name="T110" fmla="*/ 3277 w 3718"/>
              <a:gd name="T111" fmla="*/ 319 h 689"/>
              <a:gd name="T112" fmla="*/ 3329 w 3718"/>
              <a:gd name="T113" fmla="*/ 258 h 689"/>
              <a:gd name="T114" fmla="*/ 3385 w 3718"/>
              <a:gd name="T115" fmla="*/ 197 h 689"/>
              <a:gd name="T116" fmla="*/ 3446 w 3718"/>
              <a:gd name="T117" fmla="*/ 136 h 689"/>
              <a:gd name="T118" fmla="*/ 3507 w 3718"/>
              <a:gd name="T119" fmla="*/ 85 h 689"/>
              <a:gd name="T120" fmla="*/ 3568 w 3718"/>
              <a:gd name="T121" fmla="*/ 43 h 689"/>
              <a:gd name="T122" fmla="*/ 3629 w 3718"/>
              <a:gd name="T123" fmla="*/ 14 h 689"/>
              <a:gd name="T124" fmla="*/ 3690 w 3718"/>
              <a:gd name="T125" fmla="*/ 0 h 6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18"/>
              <a:gd name="T190" fmla="*/ 0 h 689"/>
              <a:gd name="T191" fmla="*/ 3718 w 3718"/>
              <a:gd name="T192" fmla="*/ 689 h 6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18" h="689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5" y="0"/>
                </a:lnTo>
                <a:lnTo>
                  <a:pt x="19" y="0"/>
                </a:lnTo>
                <a:lnTo>
                  <a:pt x="24" y="0"/>
                </a:lnTo>
                <a:lnTo>
                  <a:pt x="29" y="0"/>
                </a:lnTo>
                <a:lnTo>
                  <a:pt x="33" y="0"/>
                </a:lnTo>
                <a:lnTo>
                  <a:pt x="38" y="5"/>
                </a:lnTo>
                <a:lnTo>
                  <a:pt x="43" y="5"/>
                </a:lnTo>
                <a:lnTo>
                  <a:pt x="47" y="5"/>
                </a:lnTo>
                <a:lnTo>
                  <a:pt x="52" y="5"/>
                </a:lnTo>
                <a:lnTo>
                  <a:pt x="57" y="5"/>
                </a:lnTo>
                <a:lnTo>
                  <a:pt x="61" y="10"/>
                </a:lnTo>
                <a:lnTo>
                  <a:pt x="66" y="10"/>
                </a:lnTo>
                <a:lnTo>
                  <a:pt x="71" y="10"/>
                </a:lnTo>
                <a:lnTo>
                  <a:pt x="75" y="10"/>
                </a:lnTo>
                <a:lnTo>
                  <a:pt x="80" y="14"/>
                </a:lnTo>
                <a:lnTo>
                  <a:pt x="85" y="14"/>
                </a:lnTo>
                <a:lnTo>
                  <a:pt x="90" y="14"/>
                </a:lnTo>
                <a:lnTo>
                  <a:pt x="94" y="19"/>
                </a:lnTo>
                <a:lnTo>
                  <a:pt x="99" y="19"/>
                </a:lnTo>
                <a:lnTo>
                  <a:pt x="104" y="19"/>
                </a:lnTo>
                <a:lnTo>
                  <a:pt x="108" y="24"/>
                </a:lnTo>
                <a:lnTo>
                  <a:pt x="113" y="24"/>
                </a:lnTo>
                <a:lnTo>
                  <a:pt x="118" y="28"/>
                </a:lnTo>
                <a:lnTo>
                  <a:pt x="122" y="28"/>
                </a:lnTo>
                <a:lnTo>
                  <a:pt x="127" y="33"/>
                </a:lnTo>
                <a:lnTo>
                  <a:pt x="132" y="33"/>
                </a:lnTo>
                <a:lnTo>
                  <a:pt x="136" y="38"/>
                </a:lnTo>
                <a:lnTo>
                  <a:pt x="141" y="38"/>
                </a:lnTo>
                <a:lnTo>
                  <a:pt x="146" y="43"/>
                </a:lnTo>
                <a:lnTo>
                  <a:pt x="150" y="43"/>
                </a:lnTo>
                <a:lnTo>
                  <a:pt x="155" y="47"/>
                </a:lnTo>
                <a:lnTo>
                  <a:pt x="160" y="47"/>
                </a:lnTo>
                <a:lnTo>
                  <a:pt x="165" y="52"/>
                </a:lnTo>
                <a:lnTo>
                  <a:pt x="169" y="57"/>
                </a:lnTo>
                <a:lnTo>
                  <a:pt x="174" y="57"/>
                </a:lnTo>
                <a:lnTo>
                  <a:pt x="179" y="61"/>
                </a:lnTo>
                <a:lnTo>
                  <a:pt x="183" y="66"/>
                </a:lnTo>
                <a:lnTo>
                  <a:pt x="188" y="71"/>
                </a:lnTo>
                <a:lnTo>
                  <a:pt x="193" y="71"/>
                </a:lnTo>
                <a:lnTo>
                  <a:pt x="197" y="75"/>
                </a:lnTo>
                <a:lnTo>
                  <a:pt x="202" y="75"/>
                </a:lnTo>
                <a:lnTo>
                  <a:pt x="207" y="80"/>
                </a:lnTo>
                <a:lnTo>
                  <a:pt x="211" y="85"/>
                </a:lnTo>
                <a:lnTo>
                  <a:pt x="216" y="89"/>
                </a:lnTo>
                <a:lnTo>
                  <a:pt x="221" y="94"/>
                </a:lnTo>
                <a:lnTo>
                  <a:pt x="225" y="94"/>
                </a:lnTo>
                <a:lnTo>
                  <a:pt x="230" y="99"/>
                </a:lnTo>
                <a:lnTo>
                  <a:pt x="235" y="103"/>
                </a:lnTo>
                <a:lnTo>
                  <a:pt x="240" y="108"/>
                </a:lnTo>
                <a:lnTo>
                  <a:pt x="244" y="113"/>
                </a:lnTo>
                <a:lnTo>
                  <a:pt x="249" y="113"/>
                </a:lnTo>
                <a:lnTo>
                  <a:pt x="254" y="118"/>
                </a:lnTo>
                <a:lnTo>
                  <a:pt x="258" y="122"/>
                </a:lnTo>
                <a:lnTo>
                  <a:pt x="263" y="127"/>
                </a:lnTo>
                <a:lnTo>
                  <a:pt x="268" y="132"/>
                </a:lnTo>
                <a:lnTo>
                  <a:pt x="272" y="136"/>
                </a:lnTo>
                <a:lnTo>
                  <a:pt x="277" y="141"/>
                </a:lnTo>
                <a:lnTo>
                  <a:pt x="282" y="146"/>
                </a:lnTo>
                <a:lnTo>
                  <a:pt x="286" y="150"/>
                </a:lnTo>
                <a:lnTo>
                  <a:pt x="291" y="155"/>
                </a:lnTo>
                <a:lnTo>
                  <a:pt x="296" y="160"/>
                </a:lnTo>
                <a:lnTo>
                  <a:pt x="300" y="164"/>
                </a:lnTo>
                <a:lnTo>
                  <a:pt x="305" y="169"/>
                </a:lnTo>
                <a:lnTo>
                  <a:pt x="310" y="174"/>
                </a:lnTo>
                <a:lnTo>
                  <a:pt x="315" y="178"/>
                </a:lnTo>
                <a:lnTo>
                  <a:pt x="319" y="183"/>
                </a:lnTo>
                <a:lnTo>
                  <a:pt x="324" y="188"/>
                </a:lnTo>
                <a:lnTo>
                  <a:pt x="329" y="193"/>
                </a:lnTo>
                <a:lnTo>
                  <a:pt x="333" y="197"/>
                </a:lnTo>
                <a:lnTo>
                  <a:pt x="338" y="202"/>
                </a:lnTo>
                <a:lnTo>
                  <a:pt x="343" y="207"/>
                </a:lnTo>
                <a:lnTo>
                  <a:pt x="347" y="211"/>
                </a:lnTo>
                <a:lnTo>
                  <a:pt x="352" y="216"/>
                </a:lnTo>
                <a:lnTo>
                  <a:pt x="357" y="221"/>
                </a:lnTo>
                <a:lnTo>
                  <a:pt x="361" y="225"/>
                </a:lnTo>
                <a:lnTo>
                  <a:pt x="366" y="230"/>
                </a:lnTo>
                <a:lnTo>
                  <a:pt x="371" y="235"/>
                </a:lnTo>
                <a:lnTo>
                  <a:pt x="375" y="239"/>
                </a:lnTo>
                <a:lnTo>
                  <a:pt x="380" y="244"/>
                </a:lnTo>
                <a:lnTo>
                  <a:pt x="380" y="249"/>
                </a:lnTo>
                <a:lnTo>
                  <a:pt x="385" y="253"/>
                </a:lnTo>
                <a:lnTo>
                  <a:pt x="390" y="258"/>
                </a:lnTo>
                <a:lnTo>
                  <a:pt x="394" y="263"/>
                </a:lnTo>
                <a:lnTo>
                  <a:pt x="399" y="268"/>
                </a:lnTo>
                <a:lnTo>
                  <a:pt x="404" y="272"/>
                </a:lnTo>
                <a:lnTo>
                  <a:pt x="404" y="277"/>
                </a:lnTo>
                <a:lnTo>
                  <a:pt x="408" y="282"/>
                </a:lnTo>
                <a:lnTo>
                  <a:pt x="413" y="286"/>
                </a:lnTo>
                <a:lnTo>
                  <a:pt x="418" y="291"/>
                </a:lnTo>
                <a:lnTo>
                  <a:pt x="422" y="296"/>
                </a:lnTo>
                <a:lnTo>
                  <a:pt x="427" y="300"/>
                </a:lnTo>
                <a:lnTo>
                  <a:pt x="432" y="305"/>
                </a:lnTo>
                <a:lnTo>
                  <a:pt x="436" y="310"/>
                </a:lnTo>
                <a:lnTo>
                  <a:pt x="436" y="314"/>
                </a:lnTo>
                <a:lnTo>
                  <a:pt x="441" y="319"/>
                </a:lnTo>
                <a:lnTo>
                  <a:pt x="446" y="324"/>
                </a:lnTo>
                <a:lnTo>
                  <a:pt x="450" y="328"/>
                </a:lnTo>
                <a:lnTo>
                  <a:pt x="455" y="333"/>
                </a:lnTo>
                <a:lnTo>
                  <a:pt x="460" y="338"/>
                </a:lnTo>
                <a:lnTo>
                  <a:pt x="465" y="343"/>
                </a:lnTo>
                <a:lnTo>
                  <a:pt x="469" y="347"/>
                </a:lnTo>
                <a:lnTo>
                  <a:pt x="469" y="352"/>
                </a:lnTo>
                <a:lnTo>
                  <a:pt x="474" y="357"/>
                </a:lnTo>
                <a:lnTo>
                  <a:pt x="479" y="361"/>
                </a:lnTo>
                <a:lnTo>
                  <a:pt x="483" y="366"/>
                </a:lnTo>
                <a:lnTo>
                  <a:pt x="488" y="371"/>
                </a:lnTo>
                <a:lnTo>
                  <a:pt x="493" y="375"/>
                </a:lnTo>
                <a:lnTo>
                  <a:pt x="493" y="380"/>
                </a:lnTo>
                <a:lnTo>
                  <a:pt x="497" y="385"/>
                </a:lnTo>
                <a:lnTo>
                  <a:pt x="502" y="389"/>
                </a:lnTo>
                <a:lnTo>
                  <a:pt x="507" y="394"/>
                </a:lnTo>
                <a:lnTo>
                  <a:pt x="511" y="399"/>
                </a:lnTo>
                <a:lnTo>
                  <a:pt x="516" y="403"/>
                </a:lnTo>
                <a:lnTo>
                  <a:pt x="521" y="408"/>
                </a:lnTo>
                <a:lnTo>
                  <a:pt x="525" y="413"/>
                </a:lnTo>
                <a:lnTo>
                  <a:pt x="530" y="418"/>
                </a:lnTo>
                <a:lnTo>
                  <a:pt x="535" y="422"/>
                </a:lnTo>
                <a:lnTo>
                  <a:pt x="535" y="427"/>
                </a:lnTo>
                <a:lnTo>
                  <a:pt x="540" y="432"/>
                </a:lnTo>
                <a:lnTo>
                  <a:pt x="544" y="436"/>
                </a:lnTo>
                <a:lnTo>
                  <a:pt x="549" y="441"/>
                </a:lnTo>
                <a:lnTo>
                  <a:pt x="554" y="446"/>
                </a:lnTo>
                <a:lnTo>
                  <a:pt x="558" y="450"/>
                </a:lnTo>
                <a:lnTo>
                  <a:pt x="563" y="455"/>
                </a:lnTo>
                <a:lnTo>
                  <a:pt x="568" y="460"/>
                </a:lnTo>
                <a:lnTo>
                  <a:pt x="572" y="464"/>
                </a:lnTo>
                <a:lnTo>
                  <a:pt x="572" y="469"/>
                </a:lnTo>
                <a:lnTo>
                  <a:pt x="577" y="474"/>
                </a:lnTo>
                <a:lnTo>
                  <a:pt x="582" y="478"/>
                </a:lnTo>
                <a:lnTo>
                  <a:pt x="586" y="483"/>
                </a:lnTo>
                <a:lnTo>
                  <a:pt x="591" y="488"/>
                </a:lnTo>
                <a:lnTo>
                  <a:pt x="596" y="493"/>
                </a:lnTo>
                <a:lnTo>
                  <a:pt x="600" y="497"/>
                </a:lnTo>
                <a:lnTo>
                  <a:pt x="605" y="502"/>
                </a:lnTo>
                <a:lnTo>
                  <a:pt x="610" y="507"/>
                </a:lnTo>
                <a:lnTo>
                  <a:pt x="615" y="511"/>
                </a:lnTo>
                <a:lnTo>
                  <a:pt x="619" y="516"/>
                </a:lnTo>
                <a:lnTo>
                  <a:pt x="624" y="521"/>
                </a:lnTo>
                <a:lnTo>
                  <a:pt x="629" y="525"/>
                </a:lnTo>
                <a:lnTo>
                  <a:pt x="633" y="530"/>
                </a:lnTo>
                <a:lnTo>
                  <a:pt x="638" y="535"/>
                </a:lnTo>
                <a:lnTo>
                  <a:pt x="643" y="539"/>
                </a:lnTo>
                <a:lnTo>
                  <a:pt x="647" y="544"/>
                </a:lnTo>
                <a:lnTo>
                  <a:pt x="652" y="549"/>
                </a:lnTo>
                <a:lnTo>
                  <a:pt x="657" y="553"/>
                </a:lnTo>
                <a:lnTo>
                  <a:pt x="661" y="558"/>
                </a:lnTo>
                <a:lnTo>
                  <a:pt x="666" y="563"/>
                </a:lnTo>
                <a:lnTo>
                  <a:pt x="671" y="568"/>
                </a:lnTo>
                <a:lnTo>
                  <a:pt x="675" y="568"/>
                </a:lnTo>
                <a:lnTo>
                  <a:pt x="680" y="572"/>
                </a:lnTo>
                <a:lnTo>
                  <a:pt x="685" y="577"/>
                </a:lnTo>
                <a:lnTo>
                  <a:pt x="690" y="582"/>
                </a:lnTo>
                <a:lnTo>
                  <a:pt x="694" y="586"/>
                </a:lnTo>
                <a:lnTo>
                  <a:pt x="699" y="591"/>
                </a:lnTo>
                <a:lnTo>
                  <a:pt x="704" y="596"/>
                </a:lnTo>
                <a:lnTo>
                  <a:pt x="708" y="600"/>
                </a:lnTo>
                <a:lnTo>
                  <a:pt x="713" y="600"/>
                </a:lnTo>
                <a:lnTo>
                  <a:pt x="718" y="605"/>
                </a:lnTo>
                <a:lnTo>
                  <a:pt x="722" y="610"/>
                </a:lnTo>
                <a:lnTo>
                  <a:pt x="727" y="614"/>
                </a:lnTo>
                <a:lnTo>
                  <a:pt x="732" y="614"/>
                </a:lnTo>
                <a:lnTo>
                  <a:pt x="736" y="619"/>
                </a:lnTo>
                <a:lnTo>
                  <a:pt x="741" y="624"/>
                </a:lnTo>
                <a:lnTo>
                  <a:pt x="746" y="624"/>
                </a:lnTo>
                <a:lnTo>
                  <a:pt x="750" y="628"/>
                </a:lnTo>
                <a:lnTo>
                  <a:pt x="755" y="633"/>
                </a:lnTo>
                <a:lnTo>
                  <a:pt x="760" y="633"/>
                </a:lnTo>
                <a:lnTo>
                  <a:pt x="765" y="638"/>
                </a:lnTo>
                <a:lnTo>
                  <a:pt x="769" y="638"/>
                </a:lnTo>
                <a:lnTo>
                  <a:pt x="774" y="643"/>
                </a:lnTo>
                <a:lnTo>
                  <a:pt x="779" y="647"/>
                </a:lnTo>
                <a:lnTo>
                  <a:pt x="783" y="647"/>
                </a:lnTo>
                <a:lnTo>
                  <a:pt x="788" y="652"/>
                </a:lnTo>
                <a:lnTo>
                  <a:pt x="793" y="652"/>
                </a:lnTo>
                <a:lnTo>
                  <a:pt x="797" y="657"/>
                </a:lnTo>
                <a:lnTo>
                  <a:pt x="802" y="657"/>
                </a:lnTo>
                <a:lnTo>
                  <a:pt x="807" y="661"/>
                </a:lnTo>
                <a:lnTo>
                  <a:pt x="811" y="661"/>
                </a:lnTo>
                <a:lnTo>
                  <a:pt x="816" y="666"/>
                </a:lnTo>
                <a:lnTo>
                  <a:pt x="821" y="666"/>
                </a:lnTo>
                <a:lnTo>
                  <a:pt x="825" y="671"/>
                </a:lnTo>
                <a:lnTo>
                  <a:pt x="830" y="671"/>
                </a:lnTo>
                <a:lnTo>
                  <a:pt x="835" y="671"/>
                </a:lnTo>
                <a:lnTo>
                  <a:pt x="840" y="675"/>
                </a:lnTo>
                <a:lnTo>
                  <a:pt x="844" y="675"/>
                </a:lnTo>
                <a:lnTo>
                  <a:pt x="849" y="675"/>
                </a:lnTo>
                <a:lnTo>
                  <a:pt x="854" y="680"/>
                </a:lnTo>
                <a:lnTo>
                  <a:pt x="858" y="680"/>
                </a:lnTo>
                <a:lnTo>
                  <a:pt x="863" y="680"/>
                </a:lnTo>
                <a:lnTo>
                  <a:pt x="868" y="680"/>
                </a:lnTo>
                <a:lnTo>
                  <a:pt x="872" y="685"/>
                </a:lnTo>
                <a:lnTo>
                  <a:pt x="877" y="685"/>
                </a:lnTo>
                <a:lnTo>
                  <a:pt x="882" y="685"/>
                </a:lnTo>
                <a:lnTo>
                  <a:pt x="886" y="685"/>
                </a:lnTo>
                <a:lnTo>
                  <a:pt x="891" y="685"/>
                </a:lnTo>
                <a:lnTo>
                  <a:pt x="896" y="689"/>
                </a:lnTo>
                <a:lnTo>
                  <a:pt x="900" y="689"/>
                </a:lnTo>
                <a:lnTo>
                  <a:pt x="905" y="689"/>
                </a:lnTo>
                <a:lnTo>
                  <a:pt x="910" y="689"/>
                </a:lnTo>
                <a:lnTo>
                  <a:pt x="915" y="689"/>
                </a:lnTo>
                <a:lnTo>
                  <a:pt x="919" y="689"/>
                </a:lnTo>
                <a:lnTo>
                  <a:pt x="924" y="689"/>
                </a:lnTo>
                <a:lnTo>
                  <a:pt x="929" y="689"/>
                </a:lnTo>
                <a:lnTo>
                  <a:pt x="933" y="689"/>
                </a:lnTo>
                <a:lnTo>
                  <a:pt x="938" y="689"/>
                </a:lnTo>
                <a:lnTo>
                  <a:pt x="943" y="689"/>
                </a:lnTo>
                <a:lnTo>
                  <a:pt x="947" y="689"/>
                </a:lnTo>
                <a:lnTo>
                  <a:pt x="952" y="689"/>
                </a:lnTo>
                <a:lnTo>
                  <a:pt x="957" y="689"/>
                </a:lnTo>
                <a:lnTo>
                  <a:pt x="961" y="689"/>
                </a:lnTo>
                <a:lnTo>
                  <a:pt x="966" y="685"/>
                </a:lnTo>
                <a:lnTo>
                  <a:pt x="971" y="685"/>
                </a:lnTo>
                <a:lnTo>
                  <a:pt x="975" y="685"/>
                </a:lnTo>
                <a:lnTo>
                  <a:pt x="980" y="685"/>
                </a:lnTo>
                <a:lnTo>
                  <a:pt x="985" y="685"/>
                </a:lnTo>
                <a:lnTo>
                  <a:pt x="990" y="680"/>
                </a:lnTo>
                <a:lnTo>
                  <a:pt x="994" y="680"/>
                </a:lnTo>
                <a:lnTo>
                  <a:pt x="999" y="680"/>
                </a:lnTo>
                <a:lnTo>
                  <a:pt x="1004" y="680"/>
                </a:lnTo>
                <a:lnTo>
                  <a:pt x="1008" y="675"/>
                </a:lnTo>
                <a:lnTo>
                  <a:pt x="1013" y="675"/>
                </a:lnTo>
                <a:lnTo>
                  <a:pt x="1018" y="675"/>
                </a:lnTo>
                <a:lnTo>
                  <a:pt x="1022" y="671"/>
                </a:lnTo>
                <a:lnTo>
                  <a:pt x="1027" y="671"/>
                </a:lnTo>
                <a:lnTo>
                  <a:pt x="1032" y="671"/>
                </a:lnTo>
                <a:lnTo>
                  <a:pt x="1036" y="666"/>
                </a:lnTo>
                <a:lnTo>
                  <a:pt x="1041" y="666"/>
                </a:lnTo>
                <a:lnTo>
                  <a:pt x="1046" y="661"/>
                </a:lnTo>
                <a:lnTo>
                  <a:pt x="1050" y="661"/>
                </a:lnTo>
                <a:lnTo>
                  <a:pt x="1055" y="657"/>
                </a:lnTo>
                <a:lnTo>
                  <a:pt x="1060" y="657"/>
                </a:lnTo>
                <a:lnTo>
                  <a:pt x="1065" y="652"/>
                </a:lnTo>
                <a:lnTo>
                  <a:pt x="1069" y="652"/>
                </a:lnTo>
                <a:lnTo>
                  <a:pt x="1074" y="647"/>
                </a:lnTo>
                <a:lnTo>
                  <a:pt x="1079" y="647"/>
                </a:lnTo>
                <a:lnTo>
                  <a:pt x="1083" y="643"/>
                </a:lnTo>
                <a:lnTo>
                  <a:pt x="1088" y="643"/>
                </a:lnTo>
                <a:lnTo>
                  <a:pt x="1093" y="638"/>
                </a:lnTo>
                <a:lnTo>
                  <a:pt x="1097" y="633"/>
                </a:lnTo>
                <a:lnTo>
                  <a:pt x="1102" y="633"/>
                </a:lnTo>
                <a:lnTo>
                  <a:pt x="1107" y="628"/>
                </a:lnTo>
                <a:lnTo>
                  <a:pt x="1111" y="624"/>
                </a:lnTo>
                <a:lnTo>
                  <a:pt x="1116" y="624"/>
                </a:lnTo>
                <a:lnTo>
                  <a:pt x="1121" y="619"/>
                </a:lnTo>
                <a:lnTo>
                  <a:pt x="1125" y="614"/>
                </a:lnTo>
                <a:lnTo>
                  <a:pt x="1130" y="614"/>
                </a:lnTo>
                <a:lnTo>
                  <a:pt x="1135" y="610"/>
                </a:lnTo>
                <a:lnTo>
                  <a:pt x="1140" y="605"/>
                </a:lnTo>
                <a:lnTo>
                  <a:pt x="1144" y="600"/>
                </a:lnTo>
                <a:lnTo>
                  <a:pt x="1149" y="596"/>
                </a:lnTo>
                <a:lnTo>
                  <a:pt x="1154" y="596"/>
                </a:lnTo>
                <a:lnTo>
                  <a:pt x="1158" y="591"/>
                </a:lnTo>
                <a:lnTo>
                  <a:pt x="1163" y="586"/>
                </a:lnTo>
                <a:lnTo>
                  <a:pt x="1168" y="582"/>
                </a:lnTo>
                <a:lnTo>
                  <a:pt x="1172" y="582"/>
                </a:lnTo>
                <a:lnTo>
                  <a:pt x="1177" y="577"/>
                </a:lnTo>
                <a:lnTo>
                  <a:pt x="1182" y="572"/>
                </a:lnTo>
                <a:lnTo>
                  <a:pt x="1186" y="568"/>
                </a:lnTo>
                <a:lnTo>
                  <a:pt x="1191" y="563"/>
                </a:lnTo>
                <a:lnTo>
                  <a:pt x="1196" y="558"/>
                </a:lnTo>
                <a:lnTo>
                  <a:pt x="1200" y="553"/>
                </a:lnTo>
                <a:lnTo>
                  <a:pt x="1205" y="549"/>
                </a:lnTo>
                <a:lnTo>
                  <a:pt x="1210" y="544"/>
                </a:lnTo>
                <a:lnTo>
                  <a:pt x="1215" y="539"/>
                </a:lnTo>
                <a:lnTo>
                  <a:pt x="1219" y="539"/>
                </a:lnTo>
                <a:lnTo>
                  <a:pt x="1224" y="535"/>
                </a:lnTo>
                <a:lnTo>
                  <a:pt x="1229" y="530"/>
                </a:lnTo>
                <a:lnTo>
                  <a:pt x="1233" y="525"/>
                </a:lnTo>
                <a:lnTo>
                  <a:pt x="1238" y="521"/>
                </a:lnTo>
                <a:lnTo>
                  <a:pt x="1243" y="516"/>
                </a:lnTo>
                <a:lnTo>
                  <a:pt x="1247" y="511"/>
                </a:lnTo>
                <a:lnTo>
                  <a:pt x="1252" y="507"/>
                </a:lnTo>
                <a:lnTo>
                  <a:pt x="1257" y="502"/>
                </a:lnTo>
                <a:lnTo>
                  <a:pt x="1261" y="497"/>
                </a:lnTo>
                <a:lnTo>
                  <a:pt x="1261" y="493"/>
                </a:lnTo>
                <a:lnTo>
                  <a:pt x="1266" y="488"/>
                </a:lnTo>
                <a:lnTo>
                  <a:pt x="1271" y="483"/>
                </a:lnTo>
                <a:lnTo>
                  <a:pt x="1275" y="478"/>
                </a:lnTo>
                <a:lnTo>
                  <a:pt x="1280" y="474"/>
                </a:lnTo>
                <a:lnTo>
                  <a:pt x="1285" y="469"/>
                </a:lnTo>
                <a:lnTo>
                  <a:pt x="1290" y="464"/>
                </a:lnTo>
                <a:lnTo>
                  <a:pt x="1294" y="460"/>
                </a:lnTo>
                <a:lnTo>
                  <a:pt x="1299" y="455"/>
                </a:lnTo>
                <a:lnTo>
                  <a:pt x="1304" y="450"/>
                </a:lnTo>
                <a:lnTo>
                  <a:pt x="1308" y="446"/>
                </a:lnTo>
                <a:lnTo>
                  <a:pt x="1313" y="441"/>
                </a:lnTo>
                <a:lnTo>
                  <a:pt x="1318" y="436"/>
                </a:lnTo>
                <a:lnTo>
                  <a:pt x="1318" y="432"/>
                </a:lnTo>
                <a:lnTo>
                  <a:pt x="1322" y="427"/>
                </a:lnTo>
                <a:lnTo>
                  <a:pt x="1327" y="422"/>
                </a:lnTo>
                <a:lnTo>
                  <a:pt x="1332" y="418"/>
                </a:lnTo>
                <a:lnTo>
                  <a:pt x="1336" y="413"/>
                </a:lnTo>
                <a:lnTo>
                  <a:pt x="1341" y="408"/>
                </a:lnTo>
                <a:lnTo>
                  <a:pt x="1341" y="403"/>
                </a:lnTo>
                <a:lnTo>
                  <a:pt x="1346" y="399"/>
                </a:lnTo>
                <a:lnTo>
                  <a:pt x="1350" y="394"/>
                </a:lnTo>
                <a:lnTo>
                  <a:pt x="1355" y="389"/>
                </a:lnTo>
                <a:lnTo>
                  <a:pt x="1360" y="385"/>
                </a:lnTo>
                <a:lnTo>
                  <a:pt x="1365" y="380"/>
                </a:lnTo>
                <a:lnTo>
                  <a:pt x="1369" y="375"/>
                </a:lnTo>
                <a:lnTo>
                  <a:pt x="1374" y="371"/>
                </a:lnTo>
                <a:lnTo>
                  <a:pt x="1374" y="366"/>
                </a:lnTo>
                <a:lnTo>
                  <a:pt x="1379" y="361"/>
                </a:lnTo>
                <a:lnTo>
                  <a:pt x="1383" y="357"/>
                </a:lnTo>
                <a:lnTo>
                  <a:pt x="1388" y="352"/>
                </a:lnTo>
                <a:lnTo>
                  <a:pt x="1393" y="347"/>
                </a:lnTo>
                <a:lnTo>
                  <a:pt x="1397" y="343"/>
                </a:lnTo>
                <a:lnTo>
                  <a:pt x="1397" y="338"/>
                </a:lnTo>
                <a:lnTo>
                  <a:pt x="1402" y="333"/>
                </a:lnTo>
                <a:lnTo>
                  <a:pt x="1407" y="328"/>
                </a:lnTo>
                <a:lnTo>
                  <a:pt x="1411" y="324"/>
                </a:lnTo>
                <a:lnTo>
                  <a:pt x="1416" y="319"/>
                </a:lnTo>
                <a:lnTo>
                  <a:pt x="1421" y="314"/>
                </a:lnTo>
                <a:lnTo>
                  <a:pt x="1425" y="310"/>
                </a:lnTo>
                <a:lnTo>
                  <a:pt x="1430" y="305"/>
                </a:lnTo>
                <a:lnTo>
                  <a:pt x="1430" y="300"/>
                </a:lnTo>
                <a:lnTo>
                  <a:pt x="1435" y="296"/>
                </a:lnTo>
                <a:lnTo>
                  <a:pt x="1440" y="291"/>
                </a:lnTo>
                <a:lnTo>
                  <a:pt x="1444" y="286"/>
                </a:lnTo>
                <a:lnTo>
                  <a:pt x="1449" y="282"/>
                </a:lnTo>
                <a:lnTo>
                  <a:pt x="1454" y="277"/>
                </a:lnTo>
                <a:lnTo>
                  <a:pt x="1458" y="272"/>
                </a:lnTo>
                <a:lnTo>
                  <a:pt x="1463" y="268"/>
                </a:lnTo>
                <a:lnTo>
                  <a:pt x="1463" y="263"/>
                </a:lnTo>
                <a:lnTo>
                  <a:pt x="1468" y="258"/>
                </a:lnTo>
                <a:lnTo>
                  <a:pt x="1472" y="253"/>
                </a:lnTo>
                <a:lnTo>
                  <a:pt x="1477" y="249"/>
                </a:lnTo>
                <a:lnTo>
                  <a:pt x="1482" y="244"/>
                </a:lnTo>
                <a:lnTo>
                  <a:pt x="1486" y="239"/>
                </a:lnTo>
                <a:lnTo>
                  <a:pt x="1491" y="235"/>
                </a:lnTo>
                <a:lnTo>
                  <a:pt x="1496" y="230"/>
                </a:lnTo>
                <a:lnTo>
                  <a:pt x="1500" y="225"/>
                </a:lnTo>
                <a:lnTo>
                  <a:pt x="1505" y="221"/>
                </a:lnTo>
                <a:lnTo>
                  <a:pt x="1510" y="216"/>
                </a:lnTo>
                <a:lnTo>
                  <a:pt x="1510" y="211"/>
                </a:lnTo>
                <a:lnTo>
                  <a:pt x="1515" y="207"/>
                </a:lnTo>
                <a:lnTo>
                  <a:pt x="1519" y="202"/>
                </a:lnTo>
                <a:lnTo>
                  <a:pt x="1524" y="197"/>
                </a:lnTo>
                <a:lnTo>
                  <a:pt x="1529" y="193"/>
                </a:lnTo>
                <a:lnTo>
                  <a:pt x="1533" y="188"/>
                </a:lnTo>
                <a:lnTo>
                  <a:pt x="1538" y="183"/>
                </a:lnTo>
                <a:lnTo>
                  <a:pt x="1543" y="178"/>
                </a:lnTo>
                <a:lnTo>
                  <a:pt x="1547" y="174"/>
                </a:lnTo>
                <a:lnTo>
                  <a:pt x="1552" y="169"/>
                </a:lnTo>
                <a:lnTo>
                  <a:pt x="1557" y="164"/>
                </a:lnTo>
                <a:lnTo>
                  <a:pt x="1561" y="160"/>
                </a:lnTo>
                <a:lnTo>
                  <a:pt x="1566" y="155"/>
                </a:lnTo>
                <a:lnTo>
                  <a:pt x="1571" y="150"/>
                </a:lnTo>
                <a:lnTo>
                  <a:pt x="1575" y="146"/>
                </a:lnTo>
                <a:lnTo>
                  <a:pt x="1580" y="141"/>
                </a:lnTo>
                <a:lnTo>
                  <a:pt x="1585" y="136"/>
                </a:lnTo>
                <a:lnTo>
                  <a:pt x="1590" y="136"/>
                </a:lnTo>
                <a:lnTo>
                  <a:pt x="1594" y="132"/>
                </a:lnTo>
                <a:lnTo>
                  <a:pt x="1599" y="127"/>
                </a:lnTo>
                <a:lnTo>
                  <a:pt x="1604" y="122"/>
                </a:lnTo>
                <a:lnTo>
                  <a:pt x="1608" y="118"/>
                </a:lnTo>
                <a:lnTo>
                  <a:pt x="1613" y="113"/>
                </a:lnTo>
                <a:lnTo>
                  <a:pt x="1618" y="108"/>
                </a:lnTo>
                <a:lnTo>
                  <a:pt x="1622" y="103"/>
                </a:lnTo>
                <a:lnTo>
                  <a:pt x="1627" y="99"/>
                </a:lnTo>
                <a:lnTo>
                  <a:pt x="1632" y="94"/>
                </a:lnTo>
                <a:lnTo>
                  <a:pt x="1636" y="94"/>
                </a:lnTo>
                <a:lnTo>
                  <a:pt x="1641" y="89"/>
                </a:lnTo>
                <a:lnTo>
                  <a:pt x="1646" y="85"/>
                </a:lnTo>
                <a:lnTo>
                  <a:pt x="1650" y="80"/>
                </a:lnTo>
                <a:lnTo>
                  <a:pt x="1655" y="75"/>
                </a:lnTo>
                <a:lnTo>
                  <a:pt x="1660" y="75"/>
                </a:lnTo>
                <a:lnTo>
                  <a:pt x="1665" y="71"/>
                </a:lnTo>
                <a:lnTo>
                  <a:pt x="1669" y="71"/>
                </a:lnTo>
                <a:lnTo>
                  <a:pt x="1674" y="66"/>
                </a:lnTo>
                <a:lnTo>
                  <a:pt x="1679" y="61"/>
                </a:lnTo>
                <a:lnTo>
                  <a:pt x="1683" y="61"/>
                </a:lnTo>
                <a:lnTo>
                  <a:pt x="1688" y="57"/>
                </a:lnTo>
                <a:lnTo>
                  <a:pt x="1693" y="52"/>
                </a:lnTo>
                <a:lnTo>
                  <a:pt x="1697" y="52"/>
                </a:lnTo>
                <a:lnTo>
                  <a:pt x="1702" y="47"/>
                </a:lnTo>
                <a:lnTo>
                  <a:pt x="1707" y="43"/>
                </a:lnTo>
                <a:lnTo>
                  <a:pt x="1711" y="43"/>
                </a:lnTo>
                <a:lnTo>
                  <a:pt x="1716" y="38"/>
                </a:lnTo>
                <a:lnTo>
                  <a:pt x="1721" y="38"/>
                </a:lnTo>
                <a:lnTo>
                  <a:pt x="1725" y="33"/>
                </a:lnTo>
                <a:lnTo>
                  <a:pt x="1730" y="33"/>
                </a:lnTo>
                <a:lnTo>
                  <a:pt x="1735" y="28"/>
                </a:lnTo>
                <a:lnTo>
                  <a:pt x="1740" y="28"/>
                </a:lnTo>
                <a:lnTo>
                  <a:pt x="1744" y="24"/>
                </a:lnTo>
                <a:lnTo>
                  <a:pt x="1749" y="24"/>
                </a:lnTo>
                <a:lnTo>
                  <a:pt x="1754" y="24"/>
                </a:lnTo>
                <a:lnTo>
                  <a:pt x="1758" y="19"/>
                </a:lnTo>
                <a:lnTo>
                  <a:pt x="1763" y="19"/>
                </a:lnTo>
                <a:lnTo>
                  <a:pt x="1768" y="14"/>
                </a:lnTo>
                <a:lnTo>
                  <a:pt x="1772" y="14"/>
                </a:lnTo>
                <a:lnTo>
                  <a:pt x="1777" y="14"/>
                </a:lnTo>
                <a:lnTo>
                  <a:pt x="1782" y="14"/>
                </a:lnTo>
                <a:lnTo>
                  <a:pt x="1786" y="10"/>
                </a:lnTo>
                <a:lnTo>
                  <a:pt x="1791" y="10"/>
                </a:lnTo>
                <a:lnTo>
                  <a:pt x="1796" y="10"/>
                </a:lnTo>
                <a:lnTo>
                  <a:pt x="1800" y="5"/>
                </a:lnTo>
                <a:lnTo>
                  <a:pt x="1805" y="5"/>
                </a:lnTo>
                <a:lnTo>
                  <a:pt x="1810" y="5"/>
                </a:lnTo>
                <a:lnTo>
                  <a:pt x="1815" y="5"/>
                </a:lnTo>
                <a:lnTo>
                  <a:pt x="1819" y="5"/>
                </a:lnTo>
                <a:lnTo>
                  <a:pt x="1824" y="0"/>
                </a:lnTo>
                <a:lnTo>
                  <a:pt x="1829" y="0"/>
                </a:lnTo>
                <a:lnTo>
                  <a:pt x="1833" y="0"/>
                </a:lnTo>
                <a:lnTo>
                  <a:pt x="1838" y="0"/>
                </a:lnTo>
                <a:lnTo>
                  <a:pt x="1843" y="0"/>
                </a:lnTo>
                <a:lnTo>
                  <a:pt x="1847" y="0"/>
                </a:lnTo>
                <a:lnTo>
                  <a:pt x="1852" y="0"/>
                </a:lnTo>
                <a:lnTo>
                  <a:pt x="1857" y="0"/>
                </a:lnTo>
                <a:lnTo>
                  <a:pt x="1861" y="0"/>
                </a:lnTo>
                <a:lnTo>
                  <a:pt x="1866" y="0"/>
                </a:lnTo>
                <a:lnTo>
                  <a:pt x="1871" y="0"/>
                </a:lnTo>
                <a:lnTo>
                  <a:pt x="1875" y="0"/>
                </a:lnTo>
                <a:lnTo>
                  <a:pt x="1880" y="0"/>
                </a:lnTo>
                <a:lnTo>
                  <a:pt x="1885" y="0"/>
                </a:lnTo>
                <a:lnTo>
                  <a:pt x="1890" y="0"/>
                </a:lnTo>
                <a:lnTo>
                  <a:pt x="1894" y="5"/>
                </a:lnTo>
                <a:lnTo>
                  <a:pt x="1899" y="5"/>
                </a:lnTo>
                <a:lnTo>
                  <a:pt x="1904" y="5"/>
                </a:lnTo>
                <a:lnTo>
                  <a:pt x="1908" y="5"/>
                </a:lnTo>
                <a:lnTo>
                  <a:pt x="1913" y="5"/>
                </a:lnTo>
                <a:lnTo>
                  <a:pt x="1918" y="5"/>
                </a:lnTo>
                <a:lnTo>
                  <a:pt x="1922" y="10"/>
                </a:lnTo>
                <a:lnTo>
                  <a:pt x="1927" y="10"/>
                </a:lnTo>
                <a:lnTo>
                  <a:pt x="1932" y="10"/>
                </a:lnTo>
                <a:lnTo>
                  <a:pt x="1936" y="14"/>
                </a:lnTo>
                <a:lnTo>
                  <a:pt x="1941" y="14"/>
                </a:lnTo>
                <a:lnTo>
                  <a:pt x="1946" y="14"/>
                </a:lnTo>
                <a:lnTo>
                  <a:pt x="1950" y="19"/>
                </a:lnTo>
                <a:lnTo>
                  <a:pt x="1955" y="19"/>
                </a:lnTo>
                <a:lnTo>
                  <a:pt x="1960" y="19"/>
                </a:lnTo>
                <a:lnTo>
                  <a:pt x="1965" y="24"/>
                </a:lnTo>
                <a:lnTo>
                  <a:pt x="1969" y="24"/>
                </a:lnTo>
                <a:lnTo>
                  <a:pt x="1974" y="24"/>
                </a:lnTo>
                <a:lnTo>
                  <a:pt x="1979" y="28"/>
                </a:lnTo>
                <a:lnTo>
                  <a:pt x="1983" y="33"/>
                </a:lnTo>
                <a:lnTo>
                  <a:pt x="1988" y="33"/>
                </a:lnTo>
                <a:lnTo>
                  <a:pt x="1993" y="38"/>
                </a:lnTo>
                <a:lnTo>
                  <a:pt x="1997" y="38"/>
                </a:lnTo>
                <a:lnTo>
                  <a:pt x="2002" y="43"/>
                </a:lnTo>
                <a:lnTo>
                  <a:pt x="2007" y="43"/>
                </a:lnTo>
                <a:lnTo>
                  <a:pt x="2011" y="47"/>
                </a:lnTo>
                <a:lnTo>
                  <a:pt x="2016" y="47"/>
                </a:lnTo>
                <a:lnTo>
                  <a:pt x="2021" y="52"/>
                </a:lnTo>
                <a:lnTo>
                  <a:pt x="2025" y="52"/>
                </a:lnTo>
                <a:lnTo>
                  <a:pt x="2030" y="57"/>
                </a:lnTo>
                <a:lnTo>
                  <a:pt x="2035" y="61"/>
                </a:lnTo>
                <a:lnTo>
                  <a:pt x="2040" y="66"/>
                </a:lnTo>
                <a:lnTo>
                  <a:pt x="2044" y="66"/>
                </a:lnTo>
                <a:lnTo>
                  <a:pt x="2049" y="71"/>
                </a:lnTo>
                <a:lnTo>
                  <a:pt x="2054" y="71"/>
                </a:lnTo>
                <a:lnTo>
                  <a:pt x="2058" y="75"/>
                </a:lnTo>
                <a:lnTo>
                  <a:pt x="2063" y="80"/>
                </a:lnTo>
                <a:lnTo>
                  <a:pt x="2068" y="85"/>
                </a:lnTo>
                <a:lnTo>
                  <a:pt x="2072" y="89"/>
                </a:lnTo>
                <a:lnTo>
                  <a:pt x="2077" y="89"/>
                </a:lnTo>
                <a:lnTo>
                  <a:pt x="2082" y="94"/>
                </a:lnTo>
                <a:lnTo>
                  <a:pt x="2086" y="99"/>
                </a:lnTo>
                <a:lnTo>
                  <a:pt x="2091" y="103"/>
                </a:lnTo>
                <a:lnTo>
                  <a:pt x="2096" y="108"/>
                </a:lnTo>
                <a:lnTo>
                  <a:pt x="2100" y="108"/>
                </a:lnTo>
                <a:lnTo>
                  <a:pt x="2105" y="113"/>
                </a:lnTo>
                <a:lnTo>
                  <a:pt x="2110" y="118"/>
                </a:lnTo>
                <a:lnTo>
                  <a:pt x="2115" y="122"/>
                </a:lnTo>
                <a:lnTo>
                  <a:pt x="2119" y="127"/>
                </a:lnTo>
                <a:lnTo>
                  <a:pt x="2124" y="132"/>
                </a:lnTo>
                <a:lnTo>
                  <a:pt x="2129" y="136"/>
                </a:lnTo>
                <a:lnTo>
                  <a:pt x="2133" y="136"/>
                </a:lnTo>
                <a:lnTo>
                  <a:pt x="2138" y="141"/>
                </a:lnTo>
                <a:lnTo>
                  <a:pt x="2143" y="146"/>
                </a:lnTo>
                <a:lnTo>
                  <a:pt x="2147" y="150"/>
                </a:lnTo>
                <a:lnTo>
                  <a:pt x="2152" y="155"/>
                </a:lnTo>
                <a:lnTo>
                  <a:pt x="2157" y="160"/>
                </a:lnTo>
                <a:lnTo>
                  <a:pt x="2161" y="164"/>
                </a:lnTo>
                <a:lnTo>
                  <a:pt x="2166" y="169"/>
                </a:lnTo>
                <a:lnTo>
                  <a:pt x="2171" y="174"/>
                </a:lnTo>
                <a:lnTo>
                  <a:pt x="2175" y="178"/>
                </a:lnTo>
                <a:lnTo>
                  <a:pt x="2180" y="183"/>
                </a:lnTo>
                <a:lnTo>
                  <a:pt x="2185" y="188"/>
                </a:lnTo>
                <a:lnTo>
                  <a:pt x="2190" y="193"/>
                </a:lnTo>
                <a:lnTo>
                  <a:pt x="2194" y="197"/>
                </a:lnTo>
                <a:lnTo>
                  <a:pt x="2199" y="202"/>
                </a:lnTo>
                <a:lnTo>
                  <a:pt x="2204" y="207"/>
                </a:lnTo>
                <a:lnTo>
                  <a:pt x="2208" y="211"/>
                </a:lnTo>
                <a:lnTo>
                  <a:pt x="2208" y="216"/>
                </a:lnTo>
                <a:lnTo>
                  <a:pt x="2213" y="221"/>
                </a:lnTo>
                <a:lnTo>
                  <a:pt x="2218" y="225"/>
                </a:lnTo>
                <a:lnTo>
                  <a:pt x="2222" y="230"/>
                </a:lnTo>
                <a:lnTo>
                  <a:pt x="2227" y="235"/>
                </a:lnTo>
                <a:lnTo>
                  <a:pt x="2232" y="239"/>
                </a:lnTo>
                <a:lnTo>
                  <a:pt x="2236" y="244"/>
                </a:lnTo>
                <a:lnTo>
                  <a:pt x="2241" y="249"/>
                </a:lnTo>
                <a:lnTo>
                  <a:pt x="2246" y="253"/>
                </a:lnTo>
                <a:lnTo>
                  <a:pt x="2250" y="258"/>
                </a:lnTo>
                <a:lnTo>
                  <a:pt x="2255" y="263"/>
                </a:lnTo>
                <a:lnTo>
                  <a:pt x="2255" y="268"/>
                </a:lnTo>
                <a:lnTo>
                  <a:pt x="2260" y="272"/>
                </a:lnTo>
                <a:lnTo>
                  <a:pt x="2265" y="277"/>
                </a:lnTo>
                <a:lnTo>
                  <a:pt x="2269" y="282"/>
                </a:lnTo>
                <a:lnTo>
                  <a:pt x="2274" y="286"/>
                </a:lnTo>
                <a:lnTo>
                  <a:pt x="2279" y="291"/>
                </a:lnTo>
                <a:lnTo>
                  <a:pt x="2283" y="296"/>
                </a:lnTo>
                <a:lnTo>
                  <a:pt x="2288" y="300"/>
                </a:lnTo>
                <a:lnTo>
                  <a:pt x="2288" y="305"/>
                </a:lnTo>
                <a:lnTo>
                  <a:pt x="2293" y="310"/>
                </a:lnTo>
                <a:lnTo>
                  <a:pt x="2297" y="314"/>
                </a:lnTo>
                <a:lnTo>
                  <a:pt x="2302" y="319"/>
                </a:lnTo>
                <a:lnTo>
                  <a:pt x="2307" y="324"/>
                </a:lnTo>
                <a:lnTo>
                  <a:pt x="2311" y="328"/>
                </a:lnTo>
                <a:lnTo>
                  <a:pt x="2311" y="333"/>
                </a:lnTo>
                <a:lnTo>
                  <a:pt x="2316" y="338"/>
                </a:lnTo>
                <a:lnTo>
                  <a:pt x="2321" y="343"/>
                </a:lnTo>
                <a:lnTo>
                  <a:pt x="2325" y="347"/>
                </a:lnTo>
                <a:lnTo>
                  <a:pt x="2330" y="352"/>
                </a:lnTo>
                <a:lnTo>
                  <a:pt x="2335" y="357"/>
                </a:lnTo>
                <a:lnTo>
                  <a:pt x="2340" y="361"/>
                </a:lnTo>
                <a:lnTo>
                  <a:pt x="2344" y="366"/>
                </a:lnTo>
                <a:lnTo>
                  <a:pt x="2344" y="371"/>
                </a:lnTo>
                <a:lnTo>
                  <a:pt x="2349" y="375"/>
                </a:lnTo>
                <a:lnTo>
                  <a:pt x="2354" y="380"/>
                </a:lnTo>
                <a:lnTo>
                  <a:pt x="2358" y="385"/>
                </a:lnTo>
                <a:lnTo>
                  <a:pt x="2363" y="389"/>
                </a:lnTo>
                <a:lnTo>
                  <a:pt x="2368" y="394"/>
                </a:lnTo>
                <a:lnTo>
                  <a:pt x="2368" y="399"/>
                </a:lnTo>
                <a:lnTo>
                  <a:pt x="2372" y="403"/>
                </a:lnTo>
                <a:lnTo>
                  <a:pt x="2377" y="408"/>
                </a:lnTo>
                <a:lnTo>
                  <a:pt x="2382" y="413"/>
                </a:lnTo>
                <a:lnTo>
                  <a:pt x="2386" y="418"/>
                </a:lnTo>
                <a:lnTo>
                  <a:pt x="2391" y="422"/>
                </a:lnTo>
                <a:lnTo>
                  <a:pt x="2396" y="427"/>
                </a:lnTo>
                <a:lnTo>
                  <a:pt x="2400" y="432"/>
                </a:lnTo>
                <a:lnTo>
                  <a:pt x="2400" y="436"/>
                </a:lnTo>
                <a:lnTo>
                  <a:pt x="2405" y="441"/>
                </a:lnTo>
                <a:lnTo>
                  <a:pt x="2410" y="446"/>
                </a:lnTo>
                <a:lnTo>
                  <a:pt x="2415" y="450"/>
                </a:lnTo>
                <a:lnTo>
                  <a:pt x="2419" y="455"/>
                </a:lnTo>
                <a:lnTo>
                  <a:pt x="2424" y="460"/>
                </a:lnTo>
                <a:lnTo>
                  <a:pt x="2429" y="464"/>
                </a:lnTo>
                <a:lnTo>
                  <a:pt x="2433" y="469"/>
                </a:lnTo>
                <a:lnTo>
                  <a:pt x="2438" y="474"/>
                </a:lnTo>
                <a:lnTo>
                  <a:pt x="2443" y="478"/>
                </a:lnTo>
                <a:lnTo>
                  <a:pt x="2447" y="483"/>
                </a:lnTo>
                <a:lnTo>
                  <a:pt x="2452" y="488"/>
                </a:lnTo>
                <a:lnTo>
                  <a:pt x="2457" y="493"/>
                </a:lnTo>
                <a:lnTo>
                  <a:pt x="2457" y="497"/>
                </a:lnTo>
                <a:lnTo>
                  <a:pt x="2461" y="502"/>
                </a:lnTo>
                <a:lnTo>
                  <a:pt x="2466" y="507"/>
                </a:lnTo>
                <a:lnTo>
                  <a:pt x="2471" y="507"/>
                </a:lnTo>
                <a:lnTo>
                  <a:pt x="2475" y="511"/>
                </a:lnTo>
                <a:lnTo>
                  <a:pt x="2480" y="516"/>
                </a:lnTo>
                <a:lnTo>
                  <a:pt x="2480" y="521"/>
                </a:lnTo>
                <a:lnTo>
                  <a:pt x="2485" y="525"/>
                </a:lnTo>
                <a:lnTo>
                  <a:pt x="2490" y="530"/>
                </a:lnTo>
                <a:lnTo>
                  <a:pt x="2494" y="535"/>
                </a:lnTo>
                <a:lnTo>
                  <a:pt x="2499" y="539"/>
                </a:lnTo>
                <a:lnTo>
                  <a:pt x="2504" y="544"/>
                </a:lnTo>
                <a:lnTo>
                  <a:pt x="2508" y="549"/>
                </a:lnTo>
                <a:lnTo>
                  <a:pt x="2513" y="553"/>
                </a:lnTo>
                <a:lnTo>
                  <a:pt x="2518" y="553"/>
                </a:lnTo>
                <a:lnTo>
                  <a:pt x="2522" y="558"/>
                </a:lnTo>
                <a:lnTo>
                  <a:pt x="2527" y="563"/>
                </a:lnTo>
                <a:lnTo>
                  <a:pt x="2532" y="568"/>
                </a:lnTo>
                <a:lnTo>
                  <a:pt x="2536" y="572"/>
                </a:lnTo>
                <a:lnTo>
                  <a:pt x="2541" y="577"/>
                </a:lnTo>
                <a:lnTo>
                  <a:pt x="2546" y="582"/>
                </a:lnTo>
                <a:lnTo>
                  <a:pt x="2550" y="582"/>
                </a:lnTo>
                <a:lnTo>
                  <a:pt x="2555" y="586"/>
                </a:lnTo>
                <a:lnTo>
                  <a:pt x="2560" y="591"/>
                </a:lnTo>
                <a:lnTo>
                  <a:pt x="2565" y="596"/>
                </a:lnTo>
                <a:lnTo>
                  <a:pt x="2569" y="600"/>
                </a:lnTo>
                <a:lnTo>
                  <a:pt x="2574" y="605"/>
                </a:lnTo>
                <a:lnTo>
                  <a:pt x="2579" y="605"/>
                </a:lnTo>
                <a:lnTo>
                  <a:pt x="2583" y="610"/>
                </a:lnTo>
                <a:lnTo>
                  <a:pt x="2588" y="614"/>
                </a:lnTo>
                <a:lnTo>
                  <a:pt x="2593" y="619"/>
                </a:lnTo>
                <a:lnTo>
                  <a:pt x="2597" y="619"/>
                </a:lnTo>
                <a:lnTo>
                  <a:pt x="2602" y="624"/>
                </a:lnTo>
                <a:lnTo>
                  <a:pt x="2607" y="628"/>
                </a:lnTo>
                <a:lnTo>
                  <a:pt x="2611" y="628"/>
                </a:lnTo>
                <a:lnTo>
                  <a:pt x="2616" y="633"/>
                </a:lnTo>
                <a:lnTo>
                  <a:pt x="2621" y="638"/>
                </a:lnTo>
                <a:lnTo>
                  <a:pt x="2625" y="638"/>
                </a:lnTo>
                <a:lnTo>
                  <a:pt x="2630" y="643"/>
                </a:lnTo>
                <a:lnTo>
                  <a:pt x="2635" y="643"/>
                </a:lnTo>
                <a:lnTo>
                  <a:pt x="2640" y="647"/>
                </a:lnTo>
                <a:lnTo>
                  <a:pt x="2644" y="652"/>
                </a:lnTo>
                <a:lnTo>
                  <a:pt x="2649" y="652"/>
                </a:lnTo>
                <a:lnTo>
                  <a:pt x="2654" y="657"/>
                </a:lnTo>
                <a:lnTo>
                  <a:pt x="2658" y="657"/>
                </a:lnTo>
                <a:lnTo>
                  <a:pt x="2663" y="657"/>
                </a:lnTo>
                <a:lnTo>
                  <a:pt x="2668" y="661"/>
                </a:lnTo>
                <a:lnTo>
                  <a:pt x="2672" y="666"/>
                </a:lnTo>
                <a:lnTo>
                  <a:pt x="2677" y="666"/>
                </a:lnTo>
                <a:lnTo>
                  <a:pt x="2682" y="666"/>
                </a:lnTo>
                <a:lnTo>
                  <a:pt x="2686" y="671"/>
                </a:lnTo>
                <a:lnTo>
                  <a:pt x="2691" y="671"/>
                </a:lnTo>
                <a:lnTo>
                  <a:pt x="2696" y="671"/>
                </a:lnTo>
                <a:lnTo>
                  <a:pt x="2700" y="675"/>
                </a:lnTo>
                <a:lnTo>
                  <a:pt x="2705" y="675"/>
                </a:lnTo>
                <a:lnTo>
                  <a:pt x="2710" y="675"/>
                </a:lnTo>
                <a:lnTo>
                  <a:pt x="2715" y="680"/>
                </a:lnTo>
                <a:lnTo>
                  <a:pt x="2719" y="680"/>
                </a:lnTo>
                <a:lnTo>
                  <a:pt x="2724" y="680"/>
                </a:lnTo>
                <a:lnTo>
                  <a:pt x="2729" y="685"/>
                </a:lnTo>
                <a:lnTo>
                  <a:pt x="2733" y="685"/>
                </a:lnTo>
                <a:lnTo>
                  <a:pt x="2738" y="685"/>
                </a:lnTo>
                <a:lnTo>
                  <a:pt x="2743" y="685"/>
                </a:lnTo>
                <a:lnTo>
                  <a:pt x="2747" y="685"/>
                </a:lnTo>
                <a:lnTo>
                  <a:pt x="2752" y="685"/>
                </a:lnTo>
                <a:lnTo>
                  <a:pt x="2757" y="689"/>
                </a:lnTo>
                <a:lnTo>
                  <a:pt x="2761" y="689"/>
                </a:lnTo>
                <a:lnTo>
                  <a:pt x="2766" y="689"/>
                </a:lnTo>
                <a:lnTo>
                  <a:pt x="2771" y="689"/>
                </a:lnTo>
                <a:lnTo>
                  <a:pt x="2775" y="689"/>
                </a:lnTo>
                <a:lnTo>
                  <a:pt x="2780" y="689"/>
                </a:lnTo>
                <a:lnTo>
                  <a:pt x="2785" y="689"/>
                </a:lnTo>
                <a:lnTo>
                  <a:pt x="2790" y="689"/>
                </a:lnTo>
                <a:lnTo>
                  <a:pt x="2794" y="689"/>
                </a:lnTo>
                <a:lnTo>
                  <a:pt x="2799" y="689"/>
                </a:lnTo>
                <a:lnTo>
                  <a:pt x="2804" y="689"/>
                </a:lnTo>
                <a:lnTo>
                  <a:pt x="2808" y="689"/>
                </a:lnTo>
                <a:lnTo>
                  <a:pt x="2813" y="689"/>
                </a:lnTo>
                <a:lnTo>
                  <a:pt x="2818" y="689"/>
                </a:lnTo>
                <a:lnTo>
                  <a:pt x="2822" y="689"/>
                </a:lnTo>
                <a:lnTo>
                  <a:pt x="2827" y="685"/>
                </a:lnTo>
                <a:lnTo>
                  <a:pt x="2832" y="685"/>
                </a:lnTo>
                <a:lnTo>
                  <a:pt x="2836" y="685"/>
                </a:lnTo>
                <a:lnTo>
                  <a:pt x="2841" y="685"/>
                </a:lnTo>
                <a:lnTo>
                  <a:pt x="2846" y="685"/>
                </a:lnTo>
                <a:lnTo>
                  <a:pt x="2850" y="680"/>
                </a:lnTo>
                <a:lnTo>
                  <a:pt x="2855" y="680"/>
                </a:lnTo>
                <a:lnTo>
                  <a:pt x="2860" y="680"/>
                </a:lnTo>
                <a:lnTo>
                  <a:pt x="2865" y="675"/>
                </a:lnTo>
                <a:lnTo>
                  <a:pt x="2869" y="675"/>
                </a:lnTo>
                <a:lnTo>
                  <a:pt x="2874" y="675"/>
                </a:lnTo>
                <a:lnTo>
                  <a:pt x="2879" y="675"/>
                </a:lnTo>
                <a:lnTo>
                  <a:pt x="2883" y="671"/>
                </a:lnTo>
                <a:lnTo>
                  <a:pt x="2888" y="671"/>
                </a:lnTo>
                <a:lnTo>
                  <a:pt x="2893" y="666"/>
                </a:lnTo>
                <a:lnTo>
                  <a:pt x="2897" y="666"/>
                </a:lnTo>
                <a:lnTo>
                  <a:pt x="2902" y="666"/>
                </a:lnTo>
                <a:lnTo>
                  <a:pt x="2907" y="661"/>
                </a:lnTo>
                <a:lnTo>
                  <a:pt x="2911" y="661"/>
                </a:lnTo>
                <a:lnTo>
                  <a:pt x="2916" y="657"/>
                </a:lnTo>
                <a:lnTo>
                  <a:pt x="2921" y="657"/>
                </a:lnTo>
                <a:lnTo>
                  <a:pt x="2925" y="652"/>
                </a:lnTo>
                <a:lnTo>
                  <a:pt x="2930" y="652"/>
                </a:lnTo>
                <a:lnTo>
                  <a:pt x="2935" y="647"/>
                </a:lnTo>
                <a:lnTo>
                  <a:pt x="2940" y="643"/>
                </a:lnTo>
                <a:lnTo>
                  <a:pt x="2944" y="643"/>
                </a:lnTo>
                <a:lnTo>
                  <a:pt x="2949" y="638"/>
                </a:lnTo>
                <a:lnTo>
                  <a:pt x="2954" y="638"/>
                </a:lnTo>
                <a:lnTo>
                  <a:pt x="2958" y="633"/>
                </a:lnTo>
                <a:lnTo>
                  <a:pt x="2963" y="628"/>
                </a:lnTo>
                <a:lnTo>
                  <a:pt x="2968" y="628"/>
                </a:lnTo>
                <a:lnTo>
                  <a:pt x="2972" y="624"/>
                </a:lnTo>
                <a:lnTo>
                  <a:pt x="2977" y="619"/>
                </a:lnTo>
                <a:lnTo>
                  <a:pt x="2982" y="619"/>
                </a:lnTo>
                <a:lnTo>
                  <a:pt x="2986" y="614"/>
                </a:lnTo>
                <a:lnTo>
                  <a:pt x="2991" y="610"/>
                </a:lnTo>
                <a:lnTo>
                  <a:pt x="2996" y="605"/>
                </a:lnTo>
                <a:lnTo>
                  <a:pt x="3000" y="605"/>
                </a:lnTo>
                <a:lnTo>
                  <a:pt x="3005" y="600"/>
                </a:lnTo>
                <a:lnTo>
                  <a:pt x="3010" y="596"/>
                </a:lnTo>
                <a:lnTo>
                  <a:pt x="3015" y="596"/>
                </a:lnTo>
                <a:lnTo>
                  <a:pt x="3019" y="591"/>
                </a:lnTo>
                <a:lnTo>
                  <a:pt x="3024" y="586"/>
                </a:lnTo>
                <a:lnTo>
                  <a:pt x="3029" y="582"/>
                </a:lnTo>
                <a:lnTo>
                  <a:pt x="3033" y="577"/>
                </a:lnTo>
                <a:lnTo>
                  <a:pt x="3038" y="572"/>
                </a:lnTo>
                <a:lnTo>
                  <a:pt x="3043" y="568"/>
                </a:lnTo>
                <a:lnTo>
                  <a:pt x="3047" y="568"/>
                </a:lnTo>
                <a:lnTo>
                  <a:pt x="3052" y="563"/>
                </a:lnTo>
                <a:lnTo>
                  <a:pt x="3057" y="558"/>
                </a:lnTo>
                <a:lnTo>
                  <a:pt x="3061" y="553"/>
                </a:lnTo>
                <a:lnTo>
                  <a:pt x="3066" y="549"/>
                </a:lnTo>
                <a:lnTo>
                  <a:pt x="3071" y="544"/>
                </a:lnTo>
                <a:lnTo>
                  <a:pt x="3075" y="539"/>
                </a:lnTo>
                <a:lnTo>
                  <a:pt x="3080" y="535"/>
                </a:lnTo>
                <a:lnTo>
                  <a:pt x="3085" y="530"/>
                </a:lnTo>
                <a:lnTo>
                  <a:pt x="3090" y="525"/>
                </a:lnTo>
                <a:lnTo>
                  <a:pt x="3094" y="521"/>
                </a:lnTo>
                <a:lnTo>
                  <a:pt x="3099" y="516"/>
                </a:lnTo>
                <a:lnTo>
                  <a:pt x="3104" y="511"/>
                </a:lnTo>
                <a:lnTo>
                  <a:pt x="3108" y="507"/>
                </a:lnTo>
                <a:lnTo>
                  <a:pt x="3113" y="502"/>
                </a:lnTo>
                <a:lnTo>
                  <a:pt x="3118" y="497"/>
                </a:lnTo>
                <a:lnTo>
                  <a:pt x="3122" y="493"/>
                </a:lnTo>
                <a:lnTo>
                  <a:pt x="3127" y="488"/>
                </a:lnTo>
                <a:lnTo>
                  <a:pt x="3132" y="483"/>
                </a:lnTo>
                <a:lnTo>
                  <a:pt x="3136" y="478"/>
                </a:lnTo>
                <a:lnTo>
                  <a:pt x="3141" y="474"/>
                </a:lnTo>
                <a:lnTo>
                  <a:pt x="3146" y="469"/>
                </a:lnTo>
                <a:lnTo>
                  <a:pt x="3146" y="464"/>
                </a:lnTo>
                <a:lnTo>
                  <a:pt x="3150" y="460"/>
                </a:lnTo>
                <a:lnTo>
                  <a:pt x="3155" y="455"/>
                </a:lnTo>
                <a:lnTo>
                  <a:pt x="3160" y="450"/>
                </a:lnTo>
                <a:lnTo>
                  <a:pt x="3165" y="446"/>
                </a:lnTo>
                <a:lnTo>
                  <a:pt x="3169" y="441"/>
                </a:lnTo>
                <a:lnTo>
                  <a:pt x="3174" y="436"/>
                </a:lnTo>
                <a:lnTo>
                  <a:pt x="3179" y="432"/>
                </a:lnTo>
                <a:lnTo>
                  <a:pt x="3183" y="427"/>
                </a:lnTo>
                <a:lnTo>
                  <a:pt x="3188" y="422"/>
                </a:lnTo>
                <a:lnTo>
                  <a:pt x="3193" y="418"/>
                </a:lnTo>
                <a:lnTo>
                  <a:pt x="3197" y="413"/>
                </a:lnTo>
                <a:lnTo>
                  <a:pt x="3197" y="408"/>
                </a:lnTo>
                <a:lnTo>
                  <a:pt x="3202" y="403"/>
                </a:lnTo>
                <a:lnTo>
                  <a:pt x="3207" y="399"/>
                </a:lnTo>
                <a:lnTo>
                  <a:pt x="3211" y="394"/>
                </a:lnTo>
                <a:lnTo>
                  <a:pt x="3216" y="389"/>
                </a:lnTo>
                <a:lnTo>
                  <a:pt x="3221" y="385"/>
                </a:lnTo>
                <a:lnTo>
                  <a:pt x="3225" y="380"/>
                </a:lnTo>
                <a:lnTo>
                  <a:pt x="3225" y="375"/>
                </a:lnTo>
                <a:lnTo>
                  <a:pt x="3230" y="371"/>
                </a:lnTo>
                <a:lnTo>
                  <a:pt x="3235" y="366"/>
                </a:lnTo>
                <a:lnTo>
                  <a:pt x="3240" y="361"/>
                </a:lnTo>
                <a:lnTo>
                  <a:pt x="3244" y="357"/>
                </a:lnTo>
                <a:lnTo>
                  <a:pt x="3249" y="352"/>
                </a:lnTo>
                <a:lnTo>
                  <a:pt x="3254" y="347"/>
                </a:lnTo>
                <a:lnTo>
                  <a:pt x="3254" y="343"/>
                </a:lnTo>
                <a:lnTo>
                  <a:pt x="3258" y="338"/>
                </a:lnTo>
                <a:lnTo>
                  <a:pt x="3263" y="333"/>
                </a:lnTo>
                <a:lnTo>
                  <a:pt x="3268" y="328"/>
                </a:lnTo>
                <a:lnTo>
                  <a:pt x="3272" y="324"/>
                </a:lnTo>
                <a:lnTo>
                  <a:pt x="3277" y="319"/>
                </a:lnTo>
                <a:lnTo>
                  <a:pt x="3282" y="314"/>
                </a:lnTo>
                <a:lnTo>
                  <a:pt x="3282" y="310"/>
                </a:lnTo>
                <a:lnTo>
                  <a:pt x="3286" y="305"/>
                </a:lnTo>
                <a:lnTo>
                  <a:pt x="3291" y="300"/>
                </a:lnTo>
                <a:lnTo>
                  <a:pt x="3296" y="296"/>
                </a:lnTo>
                <a:lnTo>
                  <a:pt x="3300" y="291"/>
                </a:lnTo>
                <a:lnTo>
                  <a:pt x="3305" y="286"/>
                </a:lnTo>
                <a:lnTo>
                  <a:pt x="3310" y="282"/>
                </a:lnTo>
                <a:lnTo>
                  <a:pt x="3315" y="277"/>
                </a:lnTo>
                <a:lnTo>
                  <a:pt x="3315" y="272"/>
                </a:lnTo>
                <a:lnTo>
                  <a:pt x="3319" y="268"/>
                </a:lnTo>
                <a:lnTo>
                  <a:pt x="3324" y="263"/>
                </a:lnTo>
                <a:lnTo>
                  <a:pt x="3329" y="258"/>
                </a:lnTo>
                <a:lnTo>
                  <a:pt x="3333" y="253"/>
                </a:lnTo>
                <a:lnTo>
                  <a:pt x="3338" y="249"/>
                </a:lnTo>
                <a:lnTo>
                  <a:pt x="3338" y="244"/>
                </a:lnTo>
                <a:lnTo>
                  <a:pt x="3343" y="239"/>
                </a:lnTo>
                <a:lnTo>
                  <a:pt x="3347" y="235"/>
                </a:lnTo>
                <a:lnTo>
                  <a:pt x="3352" y="230"/>
                </a:lnTo>
                <a:lnTo>
                  <a:pt x="3357" y="225"/>
                </a:lnTo>
                <a:lnTo>
                  <a:pt x="3361" y="221"/>
                </a:lnTo>
                <a:lnTo>
                  <a:pt x="3366" y="216"/>
                </a:lnTo>
                <a:lnTo>
                  <a:pt x="3371" y="211"/>
                </a:lnTo>
                <a:lnTo>
                  <a:pt x="3375" y="207"/>
                </a:lnTo>
                <a:lnTo>
                  <a:pt x="3380" y="202"/>
                </a:lnTo>
                <a:lnTo>
                  <a:pt x="3385" y="197"/>
                </a:lnTo>
                <a:lnTo>
                  <a:pt x="3390" y="193"/>
                </a:lnTo>
                <a:lnTo>
                  <a:pt x="3394" y="188"/>
                </a:lnTo>
                <a:lnTo>
                  <a:pt x="3399" y="183"/>
                </a:lnTo>
                <a:lnTo>
                  <a:pt x="3404" y="178"/>
                </a:lnTo>
                <a:lnTo>
                  <a:pt x="3408" y="174"/>
                </a:lnTo>
                <a:lnTo>
                  <a:pt x="3413" y="169"/>
                </a:lnTo>
                <a:lnTo>
                  <a:pt x="3418" y="164"/>
                </a:lnTo>
                <a:lnTo>
                  <a:pt x="3422" y="160"/>
                </a:lnTo>
                <a:lnTo>
                  <a:pt x="3427" y="155"/>
                </a:lnTo>
                <a:lnTo>
                  <a:pt x="3432" y="150"/>
                </a:lnTo>
                <a:lnTo>
                  <a:pt x="3436" y="146"/>
                </a:lnTo>
                <a:lnTo>
                  <a:pt x="3441" y="141"/>
                </a:lnTo>
                <a:lnTo>
                  <a:pt x="3446" y="136"/>
                </a:lnTo>
                <a:lnTo>
                  <a:pt x="3450" y="132"/>
                </a:lnTo>
                <a:lnTo>
                  <a:pt x="3455" y="127"/>
                </a:lnTo>
                <a:lnTo>
                  <a:pt x="3460" y="122"/>
                </a:lnTo>
                <a:lnTo>
                  <a:pt x="3465" y="118"/>
                </a:lnTo>
                <a:lnTo>
                  <a:pt x="3469" y="113"/>
                </a:lnTo>
                <a:lnTo>
                  <a:pt x="3474" y="108"/>
                </a:lnTo>
                <a:lnTo>
                  <a:pt x="3479" y="108"/>
                </a:lnTo>
                <a:lnTo>
                  <a:pt x="3483" y="103"/>
                </a:lnTo>
                <a:lnTo>
                  <a:pt x="3488" y="99"/>
                </a:lnTo>
                <a:lnTo>
                  <a:pt x="3493" y="94"/>
                </a:lnTo>
                <a:lnTo>
                  <a:pt x="3497" y="94"/>
                </a:lnTo>
                <a:lnTo>
                  <a:pt x="3502" y="89"/>
                </a:lnTo>
                <a:lnTo>
                  <a:pt x="3507" y="85"/>
                </a:lnTo>
                <a:lnTo>
                  <a:pt x="3511" y="80"/>
                </a:lnTo>
                <a:lnTo>
                  <a:pt x="3516" y="75"/>
                </a:lnTo>
                <a:lnTo>
                  <a:pt x="3521" y="75"/>
                </a:lnTo>
                <a:lnTo>
                  <a:pt x="3525" y="71"/>
                </a:lnTo>
                <a:lnTo>
                  <a:pt x="3530" y="66"/>
                </a:lnTo>
                <a:lnTo>
                  <a:pt x="3535" y="66"/>
                </a:lnTo>
                <a:lnTo>
                  <a:pt x="3540" y="61"/>
                </a:lnTo>
                <a:lnTo>
                  <a:pt x="3544" y="57"/>
                </a:lnTo>
                <a:lnTo>
                  <a:pt x="3549" y="52"/>
                </a:lnTo>
                <a:lnTo>
                  <a:pt x="3554" y="52"/>
                </a:lnTo>
                <a:lnTo>
                  <a:pt x="3558" y="47"/>
                </a:lnTo>
                <a:lnTo>
                  <a:pt x="3563" y="47"/>
                </a:lnTo>
                <a:lnTo>
                  <a:pt x="3568" y="43"/>
                </a:lnTo>
                <a:lnTo>
                  <a:pt x="3572" y="43"/>
                </a:lnTo>
                <a:lnTo>
                  <a:pt x="3577" y="38"/>
                </a:lnTo>
                <a:lnTo>
                  <a:pt x="3582" y="38"/>
                </a:lnTo>
                <a:lnTo>
                  <a:pt x="3586" y="33"/>
                </a:lnTo>
                <a:lnTo>
                  <a:pt x="3591" y="33"/>
                </a:lnTo>
                <a:lnTo>
                  <a:pt x="3596" y="28"/>
                </a:lnTo>
                <a:lnTo>
                  <a:pt x="3600" y="28"/>
                </a:lnTo>
                <a:lnTo>
                  <a:pt x="3605" y="24"/>
                </a:lnTo>
                <a:lnTo>
                  <a:pt x="3610" y="24"/>
                </a:lnTo>
                <a:lnTo>
                  <a:pt x="3615" y="19"/>
                </a:lnTo>
                <a:lnTo>
                  <a:pt x="3619" y="19"/>
                </a:lnTo>
                <a:lnTo>
                  <a:pt x="3624" y="19"/>
                </a:lnTo>
                <a:lnTo>
                  <a:pt x="3629" y="14"/>
                </a:lnTo>
                <a:lnTo>
                  <a:pt x="3633" y="14"/>
                </a:lnTo>
                <a:lnTo>
                  <a:pt x="3638" y="14"/>
                </a:lnTo>
                <a:lnTo>
                  <a:pt x="3643" y="10"/>
                </a:lnTo>
                <a:lnTo>
                  <a:pt x="3647" y="10"/>
                </a:lnTo>
                <a:lnTo>
                  <a:pt x="3652" y="10"/>
                </a:lnTo>
                <a:lnTo>
                  <a:pt x="3657" y="10"/>
                </a:lnTo>
                <a:lnTo>
                  <a:pt x="3661" y="5"/>
                </a:lnTo>
                <a:lnTo>
                  <a:pt x="3666" y="5"/>
                </a:lnTo>
                <a:lnTo>
                  <a:pt x="3671" y="5"/>
                </a:lnTo>
                <a:lnTo>
                  <a:pt x="3675" y="5"/>
                </a:lnTo>
                <a:lnTo>
                  <a:pt x="3680" y="5"/>
                </a:lnTo>
                <a:lnTo>
                  <a:pt x="3685" y="0"/>
                </a:lnTo>
                <a:lnTo>
                  <a:pt x="3690" y="0"/>
                </a:lnTo>
                <a:lnTo>
                  <a:pt x="3694" y="0"/>
                </a:lnTo>
                <a:lnTo>
                  <a:pt x="3699" y="0"/>
                </a:lnTo>
                <a:lnTo>
                  <a:pt x="3704" y="0"/>
                </a:lnTo>
                <a:lnTo>
                  <a:pt x="3708" y="0"/>
                </a:lnTo>
                <a:lnTo>
                  <a:pt x="3713" y="0"/>
                </a:lnTo>
                <a:lnTo>
                  <a:pt x="3718" y="0"/>
                </a:lnTo>
              </a:path>
            </a:pathLst>
          </a:custGeom>
          <a:noFill/>
          <a:ln w="28575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5" name="Rectangle 206"/>
          <p:cNvSpPr>
            <a:spLocks noChangeArrowheads="1"/>
          </p:cNvSpPr>
          <p:nvPr/>
        </p:nvSpPr>
        <p:spPr bwMode="auto">
          <a:xfrm>
            <a:off x="2319388" y="2746320"/>
            <a:ext cx="5902325" cy="1093788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6" name="Line 210"/>
          <p:cNvSpPr>
            <a:spLocks noChangeShapeType="1"/>
          </p:cNvSpPr>
          <p:nvPr/>
        </p:nvSpPr>
        <p:spPr bwMode="auto">
          <a:xfrm flipV="1">
            <a:off x="2319388" y="2746320"/>
            <a:ext cx="1588" cy="10937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7" name="Line 212"/>
          <p:cNvSpPr>
            <a:spLocks noChangeShapeType="1"/>
          </p:cNvSpPr>
          <p:nvPr/>
        </p:nvSpPr>
        <p:spPr bwMode="auto">
          <a:xfrm flipV="1">
            <a:off x="2319388" y="2746320"/>
            <a:ext cx="1588" cy="10937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8" name="Rectangle 242"/>
          <p:cNvSpPr>
            <a:spLocks noChangeArrowheads="1"/>
          </p:cNvSpPr>
          <p:nvPr/>
        </p:nvSpPr>
        <p:spPr bwMode="auto">
          <a:xfrm>
            <a:off x="1939975" y="3590870"/>
            <a:ext cx="30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b="0">
                <a:solidFill>
                  <a:srgbClr val="000000"/>
                </a:solidFill>
                <a:latin typeface="Helvetica" charset="0"/>
              </a:rPr>
              <a:t>-</a:t>
            </a:r>
            <a:r>
              <a:rPr lang="pl-PL" sz="1800" i="1">
                <a:solidFill>
                  <a:srgbClr val="000000"/>
                </a:solidFill>
                <a:latin typeface="Helvetica" charset="0"/>
              </a:rPr>
              <a:t>A</a:t>
            </a:r>
            <a:r>
              <a:rPr lang="pl-PL" sz="1800" b="0" baseline="-2500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 baseline="-25000">
              <a:solidFill>
                <a:srgbClr val="000000"/>
              </a:solidFill>
              <a:latin typeface="Helvetica" charset="0"/>
            </a:endParaRPr>
          </a:p>
        </p:txBody>
      </p:sp>
      <p:sp>
        <p:nvSpPr>
          <p:cNvPr id="69" name="Line 246"/>
          <p:cNvSpPr>
            <a:spLocks noChangeShapeType="1"/>
          </p:cNvSpPr>
          <p:nvPr/>
        </p:nvSpPr>
        <p:spPr bwMode="auto">
          <a:xfrm>
            <a:off x="2319388" y="3297183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0" name="Rectangle 248"/>
          <p:cNvSpPr>
            <a:spLocks noChangeArrowheads="1"/>
          </p:cNvSpPr>
          <p:nvPr/>
        </p:nvSpPr>
        <p:spPr bwMode="auto">
          <a:xfrm>
            <a:off x="2016175" y="313367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/>
          </a:p>
        </p:txBody>
      </p:sp>
      <p:sp>
        <p:nvSpPr>
          <p:cNvPr id="71" name="Rectangle 254"/>
          <p:cNvSpPr>
            <a:spLocks noChangeArrowheads="1"/>
          </p:cNvSpPr>
          <p:nvPr/>
        </p:nvSpPr>
        <p:spPr bwMode="auto">
          <a:xfrm>
            <a:off x="2016175" y="2687583"/>
            <a:ext cx="22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i="1">
                <a:solidFill>
                  <a:srgbClr val="000000"/>
                </a:solidFill>
                <a:latin typeface="Helvetica" charset="0"/>
              </a:rPr>
              <a:t>A</a:t>
            </a:r>
            <a:r>
              <a:rPr lang="pl-PL" sz="1800" b="0" baseline="-2500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 baseline="-25000">
              <a:solidFill>
                <a:srgbClr val="000000"/>
              </a:solidFill>
              <a:latin typeface="Helvetica" charset="0"/>
            </a:endParaRPr>
          </a:p>
        </p:txBody>
      </p:sp>
      <p:sp>
        <p:nvSpPr>
          <p:cNvPr id="72" name="Line 258"/>
          <p:cNvSpPr>
            <a:spLocks noChangeShapeType="1"/>
          </p:cNvSpPr>
          <p:nvPr/>
        </p:nvSpPr>
        <p:spPr bwMode="auto">
          <a:xfrm flipV="1">
            <a:off x="2309863" y="2657420"/>
            <a:ext cx="0" cy="12398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3" name="Freeform 259"/>
          <p:cNvSpPr>
            <a:spLocks/>
          </p:cNvSpPr>
          <p:nvPr/>
        </p:nvSpPr>
        <p:spPr bwMode="auto">
          <a:xfrm>
            <a:off x="2319388" y="2746320"/>
            <a:ext cx="4986338" cy="1093788"/>
          </a:xfrm>
          <a:custGeom>
            <a:avLst/>
            <a:gdLst>
              <a:gd name="T0" fmla="*/ 47 w 3141"/>
              <a:gd name="T1" fmla="*/ 600 h 689"/>
              <a:gd name="T2" fmla="*/ 99 w 3141"/>
              <a:gd name="T3" fmla="*/ 272 h 689"/>
              <a:gd name="T4" fmla="*/ 150 w 3141"/>
              <a:gd name="T5" fmla="*/ 239 h 689"/>
              <a:gd name="T6" fmla="*/ 207 w 3141"/>
              <a:gd name="T7" fmla="*/ 619 h 689"/>
              <a:gd name="T8" fmla="*/ 254 w 3141"/>
              <a:gd name="T9" fmla="*/ 5 h 689"/>
              <a:gd name="T10" fmla="*/ 305 w 3141"/>
              <a:gd name="T11" fmla="*/ 493 h 689"/>
              <a:gd name="T12" fmla="*/ 357 w 3141"/>
              <a:gd name="T13" fmla="*/ 511 h 689"/>
              <a:gd name="T14" fmla="*/ 408 w 3141"/>
              <a:gd name="T15" fmla="*/ 5 h 689"/>
              <a:gd name="T16" fmla="*/ 460 w 3141"/>
              <a:gd name="T17" fmla="*/ 408 h 689"/>
              <a:gd name="T18" fmla="*/ 516 w 3141"/>
              <a:gd name="T19" fmla="*/ 671 h 689"/>
              <a:gd name="T20" fmla="*/ 568 w 3141"/>
              <a:gd name="T21" fmla="*/ 258 h 689"/>
              <a:gd name="T22" fmla="*/ 619 w 3141"/>
              <a:gd name="T23" fmla="*/ 0 h 689"/>
              <a:gd name="T24" fmla="*/ 671 w 3141"/>
              <a:gd name="T25" fmla="*/ 263 h 689"/>
              <a:gd name="T26" fmla="*/ 718 w 3141"/>
              <a:gd name="T27" fmla="*/ 605 h 689"/>
              <a:gd name="T28" fmla="*/ 779 w 3141"/>
              <a:gd name="T29" fmla="*/ 652 h 689"/>
              <a:gd name="T30" fmla="*/ 830 w 3141"/>
              <a:gd name="T31" fmla="*/ 403 h 689"/>
              <a:gd name="T32" fmla="*/ 877 w 3141"/>
              <a:gd name="T33" fmla="*/ 122 h 689"/>
              <a:gd name="T34" fmla="*/ 938 w 3141"/>
              <a:gd name="T35" fmla="*/ 5 h 689"/>
              <a:gd name="T36" fmla="*/ 990 w 3141"/>
              <a:gd name="T37" fmla="*/ 174 h 689"/>
              <a:gd name="T38" fmla="*/ 1041 w 3141"/>
              <a:gd name="T39" fmla="*/ 469 h 689"/>
              <a:gd name="T40" fmla="*/ 1093 w 3141"/>
              <a:gd name="T41" fmla="*/ 675 h 689"/>
              <a:gd name="T42" fmla="*/ 1149 w 3141"/>
              <a:gd name="T43" fmla="*/ 568 h 689"/>
              <a:gd name="T44" fmla="*/ 1200 w 3141"/>
              <a:gd name="T45" fmla="*/ 202 h 689"/>
              <a:gd name="T46" fmla="*/ 1252 w 3141"/>
              <a:gd name="T47" fmla="*/ 5 h 689"/>
              <a:gd name="T48" fmla="*/ 1304 w 3141"/>
              <a:gd name="T49" fmla="*/ 333 h 689"/>
              <a:gd name="T50" fmla="*/ 1355 w 3141"/>
              <a:gd name="T51" fmla="*/ 689 h 689"/>
              <a:gd name="T52" fmla="*/ 1407 w 3141"/>
              <a:gd name="T53" fmla="*/ 277 h 689"/>
              <a:gd name="T54" fmla="*/ 1463 w 3141"/>
              <a:gd name="T55" fmla="*/ 52 h 689"/>
              <a:gd name="T56" fmla="*/ 1510 w 3141"/>
              <a:gd name="T57" fmla="*/ 624 h 689"/>
              <a:gd name="T58" fmla="*/ 1566 w 3141"/>
              <a:gd name="T59" fmla="*/ 338 h 689"/>
              <a:gd name="T60" fmla="*/ 1618 w 3141"/>
              <a:gd name="T61" fmla="*/ 75 h 689"/>
              <a:gd name="T62" fmla="*/ 1665 w 3141"/>
              <a:gd name="T63" fmla="*/ 685 h 689"/>
              <a:gd name="T64" fmla="*/ 1716 w 3141"/>
              <a:gd name="T65" fmla="*/ 122 h 689"/>
              <a:gd name="T66" fmla="*/ 1768 w 3141"/>
              <a:gd name="T67" fmla="*/ 357 h 689"/>
              <a:gd name="T68" fmla="*/ 1815 w 3141"/>
              <a:gd name="T69" fmla="*/ 530 h 689"/>
              <a:gd name="T70" fmla="*/ 1871 w 3141"/>
              <a:gd name="T71" fmla="*/ 52 h 689"/>
              <a:gd name="T72" fmla="*/ 1922 w 3141"/>
              <a:gd name="T73" fmla="*/ 689 h 689"/>
              <a:gd name="T74" fmla="*/ 1974 w 3141"/>
              <a:gd name="T75" fmla="*/ 47 h 689"/>
              <a:gd name="T76" fmla="*/ 2025 w 3141"/>
              <a:gd name="T77" fmla="*/ 511 h 689"/>
              <a:gd name="T78" fmla="*/ 2082 w 3141"/>
              <a:gd name="T79" fmla="*/ 389 h 689"/>
              <a:gd name="T80" fmla="*/ 2133 w 3141"/>
              <a:gd name="T81" fmla="*/ 80 h 689"/>
              <a:gd name="T82" fmla="*/ 2185 w 3141"/>
              <a:gd name="T83" fmla="*/ 675 h 689"/>
              <a:gd name="T84" fmla="*/ 2236 w 3141"/>
              <a:gd name="T85" fmla="*/ 253 h 689"/>
              <a:gd name="T86" fmla="*/ 2288 w 3141"/>
              <a:gd name="T87" fmla="*/ 80 h 689"/>
              <a:gd name="T88" fmla="*/ 2340 w 3141"/>
              <a:gd name="T89" fmla="*/ 600 h 689"/>
              <a:gd name="T90" fmla="*/ 2396 w 3141"/>
              <a:gd name="T91" fmla="*/ 549 h 689"/>
              <a:gd name="T92" fmla="*/ 2443 w 3141"/>
              <a:gd name="T93" fmla="*/ 99 h 689"/>
              <a:gd name="T94" fmla="*/ 2499 w 3141"/>
              <a:gd name="T95" fmla="*/ 61 h 689"/>
              <a:gd name="T96" fmla="*/ 2546 w 3141"/>
              <a:gd name="T97" fmla="*/ 413 h 689"/>
              <a:gd name="T98" fmla="*/ 2597 w 3141"/>
              <a:gd name="T99" fmla="*/ 675 h 689"/>
              <a:gd name="T100" fmla="*/ 2658 w 3141"/>
              <a:gd name="T101" fmla="*/ 572 h 689"/>
              <a:gd name="T102" fmla="*/ 2705 w 3141"/>
              <a:gd name="T103" fmla="*/ 282 h 689"/>
              <a:gd name="T104" fmla="*/ 2757 w 3141"/>
              <a:gd name="T105" fmla="*/ 47 h 689"/>
              <a:gd name="T106" fmla="*/ 2818 w 3141"/>
              <a:gd name="T107" fmla="*/ 38 h 689"/>
              <a:gd name="T108" fmla="*/ 2865 w 3141"/>
              <a:gd name="T109" fmla="*/ 268 h 689"/>
              <a:gd name="T110" fmla="*/ 2916 w 3141"/>
              <a:gd name="T111" fmla="*/ 558 h 689"/>
              <a:gd name="T112" fmla="*/ 2972 w 3141"/>
              <a:gd name="T113" fmla="*/ 685 h 689"/>
              <a:gd name="T114" fmla="*/ 3024 w 3141"/>
              <a:gd name="T115" fmla="*/ 455 h 689"/>
              <a:gd name="T116" fmla="*/ 3075 w 3141"/>
              <a:gd name="T117" fmla="*/ 89 h 689"/>
              <a:gd name="T118" fmla="*/ 3132 w 3141"/>
              <a:gd name="T119" fmla="*/ 80 h 68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141"/>
              <a:gd name="T181" fmla="*/ 0 h 689"/>
              <a:gd name="T182" fmla="*/ 3141 w 3141"/>
              <a:gd name="T183" fmla="*/ 689 h 68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141" h="689">
                <a:moveTo>
                  <a:pt x="0" y="0"/>
                </a:moveTo>
                <a:lnTo>
                  <a:pt x="5" y="5"/>
                </a:lnTo>
                <a:lnTo>
                  <a:pt x="5" y="14"/>
                </a:lnTo>
                <a:lnTo>
                  <a:pt x="10" y="33"/>
                </a:lnTo>
                <a:lnTo>
                  <a:pt x="15" y="61"/>
                </a:lnTo>
                <a:lnTo>
                  <a:pt x="15" y="94"/>
                </a:lnTo>
                <a:lnTo>
                  <a:pt x="19" y="132"/>
                </a:lnTo>
                <a:lnTo>
                  <a:pt x="19" y="174"/>
                </a:lnTo>
                <a:lnTo>
                  <a:pt x="24" y="221"/>
                </a:lnTo>
                <a:lnTo>
                  <a:pt x="29" y="268"/>
                </a:lnTo>
                <a:lnTo>
                  <a:pt x="29" y="319"/>
                </a:lnTo>
                <a:lnTo>
                  <a:pt x="33" y="371"/>
                </a:lnTo>
                <a:lnTo>
                  <a:pt x="38" y="422"/>
                </a:lnTo>
                <a:lnTo>
                  <a:pt x="38" y="474"/>
                </a:lnTo>
                <a:lnTo>
                  <a:pt x="43" y="516"/>
                </a:lnTo>
                <a:lnTo>
                  <a:pt x="43" y="563"/>
                </a:lnTo>
                <a:lnTo>
                  <a:pt x="47" y="600"/>
                </a:lnTo>
                <a:lnTo>
                  <a:pt x="52" y="628"/>
                </a:lnTo>
                <a:lnTo>
                  <a:pt x="52" y="657"/>
                </a:lnTo>
                <a:lnTo>
                  <a:pt x="57" y="675"/>
                </a:lnTo>
                <a:lnTo>
                  <a:pt x="61" y="685"/>
                </a:lnTo>
                <a:lnTo>
                  <a:pt x="61" y="689"/>
                </a:lnTo>
                <a:lnTo>
                  <a:pt x="66" y="685"/>
                </a:lnTo>
                <a:lnTo>
                  <a:pt x="71" y="675"/>
                </a:lnTo>
                <a:lnTo>
                  <a:pt x="71" y="657"/>
                </a:lnTo>
                <a:lnTo>
                  <a:pt x="75" y="628"/>
                </a:lnTo>
                <a:lnTo>
                  <a:pt x="75" y="600"/>
                </a:lnTo>
                <a:lnTo>
                  <a:pt x="80" y="563"/>
                </a:lnTo>
                <a:lnTo>
                  <a:pt x="85" y="521"/>
                </a:lnTo>
                <a:lnTo>
                  <a:pt x="85" y="474"/>
                </a:lnTo>
                <a:lnTo>
                  <a:pt x="90" y="427"/>
                </a:lnTo>
                <a:lnTo>
                  <a:pt x="94" y="375"/>
                </a:lnTo>
                <a:lnTo>
                  <a:pt x="94" y="324"/>
                </a:lnTo>
                <a:lnTo>
                  <a:pt x="99" y="272"/>
                </a:lnTo>
                <a:lnTo>
                  <a:pt x="99" y="225"/>
                </a:lnTo>
                <a:lnTo>
                  <a:pt x="104" y="178"/>
                </a:lnTo>
                <a:lnTo>
                  <a:pt x="108" y="136"/>
                </a:lnTo>
                <a:lnTo>
                  <a:pt x="108" y="99"/>
                </a:lnTo>
                <a:lnTo>
                  <a:pt x="113" y="66"/>
                </a:lnTo>
                <a:lnTo>
                  <a:pt x="118" y="38"/>
                </a:lnTo>
                <a:lnTo>
                  <a:pt x="118" y="19"/>
                </a:lnTo>
                <a:lnTo>
                  <a:pt x="122" y="5"/>
                </a:lnTo>
                <a:lnTo>
                  <a:pt x="127" y="0"/>
                </a:lnTo>
                <a:lnTo>
                  <a:pt x="132" y="10"/>
                </a:lnTo>
                <a:lnTo>
                  <a:pt x="132" y="28"/>
                </a:lnTo>
                <a:lnTo>
                  <a:pt x="136" y="47"/>
                </a:lnTo>
                <a:lnTo>
                  <a:pt x="141" y="75"/>
                </a:lnTo>
                <a:lnTo>
                  <a:pt x="141" y="113"/>
                </a:lnTo>
                <a:lnTo>
                  <a:pt x="146" y="150"/>
                </a:lnTo>
                <a:lnTo>
                  <a:pt x="150" y="193"/>
                </a:lnTo>
                <a:lnTo>
                  <a:pt x="150" y="239"/>
                </a:lnTo>
                <a:lnTo>
                  <a:pt x="155" y="286"/>
                </a:lnTo>
                <a:lnTo>
                  <a:pt x="155" y="338"/>
                </a:lnTo>
                <a:lnTo>
                  <a:pt x="160" y="385"/>
                </a:lnTo>
                <a:lnTo>
                  <a:pt x="165" y="432"/>
                </a:lnTo>
                <a:lnTo>
                  <a:pt x="165" y="478"/>
                </a:lnTo>
                <a:lnTo>
                  <a:pt x="169" y="525"/>
                </a:lnTo>
                <a:lnTo>
                  <a:pt x="174" y="563"/>
                </a:lnTo>
                <a:lnTo>
                  <a:pt x="174" y="600"/>
                </a:lnTo>
                <a:lnTo>
                  <a:pt x="179" y="628"/>
                </a:lnTo>
                <a:lnTo>
                  <a:pt x="179" y="652"/>
                </a:lnTo>
                <a:lnTo>
                  <a:pt x="183" y="671"/>
                </a:lnTo>
                <a:lnTo>
                  <a:pt x="188" y="685"/>
                </a:lnTo>
                <a:lnTo>
                  <a:pt x="193" y="689"/>
                </a:lnTo>
                <a:lnTo>
                  <a:pt x="197" y="680"/>
                </a:lnTo>
                <a:lnTo>
                  <a:pt x="197" y="666"/>
                </a:lnTo>
                <a:lnTo>
                  <a:pt x="202" y="643"/>
                </a:lnTo>
                <a:lnTo>
                  <a:pt x="207" y="619"/>
                </a:lnTo>
                <a:lnTo>
                  <a:pt x="207" y="586"/>
                </a:lnTo>
                <a:lnTo>
                  <a:pt x="211" y="549"/>
                </a:lnTo>
                <a:lnTo>
                  <a:pt x="211" y="511"/>
                </a:lnTo>
                <a:lnTo>
                  <a:pt x="216" y="464"/>
                </a:lnTo>
                <a:lnTo>
                  <a:pt x="221" y="422"/>
                </a:lnTo>
                <a:lnTo>
                  <a:pt x="221" y="375"/>
                </a:lnTo>
                <a:lnTo>
                  <a:pt x="225" y="328"/>
                </a:lnTo>
                <a:lnTo>
                  <a:pt x="230" y="282"/>
                </a:lnTo>
                <a:lnTo>
                  <a:pt x="230" y="235"/>
                </a:lnTo>
                <a:lnTo>
                  <a:pt x="235" y="193"/>
                </a:lnTo>
                <a:lnTo>
                  <a:pt x="235" y="155"/>
                </a:lnTo>
                <a:lnTo>
                  <a:pt x="240" y="118"/>
                </a:lnTo>
                <a:lnTo>
                  <a:pt x="244" y="85"/>
                </a:lnTo>
                <a:lnTo>
                  <a:pt x="244" y="57"/>
                </a:lnTo>
                <a:lnTo>
                  <a:pt x="249" y="33"/>
                </a:lnTo>
                <a:lnTo>
                  <a:pt x="254" y="19"/>
                </a:lnTo>
                <a:lnTo>
                  <a:pt x="254" y="5"/>
                </a:lnTo>
                <a:lnTo>
                  <a:pt x="258" y="0"/>
                </a:lnTo>
                <a:lnTo>
                  <a:pt x="263" y="0"/>
                </a:lnTo>
                <a:lnTo>
                  <a:pt x="263" y="10"/>
                </a:lnTo>
                <a:lnTo>
                  <a:pt x="268" y="19"/>
                </a:lnTo>
                <a:lnTo>
                  <a:pt x="268" y="38"/>
                </a:lnTo>
                <a:lnTo>
                  <a:pt x="272" y="61"/>
                </a:lnTo>
                <a:lnTo>
                  <a:pt x="277" y="89"/>
                </a:lnTo>
                <a:lnTo>
                  <a:pt x="277" y="122"/>
                </a:lnTo>
                <a:lnTo>
                  <a:pt x="282" y="160"/>
                </a:lnTo>
                <a:lnTo>
                  <a:pt x="286" y="197"/>
                </a:lnTo>
                <a:lnTo>
                  <a:pt x="286" y="239"/>
                </a:lnTo>
                <a:lnTo>
                  <a:pt x="291" y="282"/>
                </a:lnTo>
                <a:lnTo>
                  <a:pt x="291" y="324"/>
                </a:lnTo>
                <a:lnTo>
                  <a:pt x="296" y="371"/>
                </a:lnTo>
                <a:lnTo>
                  <a:pt x="300" y="413"/>
                </a:lnTo>
                <a:lnTo>
                  <a:pt x="300" y="455"/>
                </a:lnTo>
                <a:lnTo>
                  <a:pt x="305" y="493"/>
                </a:lnTo>
                <a:lnTo>
                  <a:pt x="310" y="530"/>
                </a:lnTo>
                <a:lnTo>
                  <a:pt x="310" y="568"/>
                </a:lnTo>
                <a:lnTo>
                  <a:pt x="315" y="596"/>
                </a:lnTo>
                <a:lnTo>
                  <a:pt x="319" y="624"/>
                </a:lnTo>
                <a:lnTo>
                  <a:pt x="319" y="647"/>
                </a:lnTo>
                <a:lnTo>
                  <a:pt x="324" y="666"/>
                </a:lnTo>
                <a:lnTo>
                  <a:pt x="324" y="680"/>
                </a:lnTo>
                <a:lnTo>
                  <a:pt x="329" y="685"/>
                </a:lnTo>
                <a:lnTo>
                  <a:pt x="333" y="689"/>
                </a:lnTo>
                <a:lnTo>
                  <a:pt x="338" y="680"/>
                </a:lnTo>
                <a:lnTo>
                  <a:pt x="343" y="666"/>
                </a:lnTo>
                <a:lnTo>
                  <a:pt x="343" y="652"/>
                </a:lnTo>
                <a:lnTo>
                  <a:pt x="347" y="628"/>
                </a:lnTo>
                <a:lnTo>
                  <a:pt x="347" y="605"/>
                </a:lnTo>
                <a:lnTo>
                  <a:pt x="352" y="577"/>
                </a:lnTo>
                <a:lnTo>
                  <a:pt x="357" y="544"/>
                </a:lnTo>
                <a:lnTo>
                  <a:pt x="357" y="511"/>
                </a:lnTo>
                <a:lnTo>
                  <a:pt x="361" y="474"/>
                </a:lnTo>
                <a:lnTo>
                  <a:pt x="366" y="436"/>
                </a:lnTo>
                <a:lnTo>
                  <a:pt x="366" y="394"/>
                </a:lnTo>
                <a:lnTo>
                  <a:pt x="371" y="357"/>
                </a:lnTo>
                <a:lnTo>
                  <a:pt x="373" y="322"/>
                </a:lnTo>
                <a:lnTo>
                  <a:pt x="375" y="277"/>
                </a:lnTo>
                <a:lnTo>
                  <a:pt x="379" y="240"/>
                </a:lnTo>
                <a:lnTo>
                  <a:pt x="380" y="202"/>
                </a:lnTo>
                <a:lnTo>
                  <a:pt x="385" y="169"/>
                </a:lnTo>
                <a:lnTo>
                  <a:pt x="390" y="136"/>
                </a:lnTo>
                <a:lnTo>
                  <a:pt x="390" y="108"/>
                </a:lnTo>
                <a:lnTo>
                  <a:pt x="394" y="80"/>
                </a:lnTo>
                <a:lnTo>
                  <a:pt x="399" y="57"/>
                </a:lnTo>
                <a:lnTo>
                  <a:pt x="399" y="38"/>
                </a:lnTo>
                <a:lnTo>
                  <a:pt x="404" y="24"/>
                </a:lnTo>
                <a:lnTo>
                  <a:pt x="404" y="10"/>
                </a:lnTo>
                <a:lnTo>
                  <a:pt x="408" y="5"/>
                </a:lnTo>
                <a:lnTo>
                  <a:pt x="413" y="0"/>
                </a:lnTo>
                <a:lnTo>
                  <a:pt x="418" y="5"/>
                </a:lnTo>
                <a:lnTo>
                  <a:pt x="422" y="14"/>
                </a:lnTo>
                <a:lnTo>
                  <a:pt x="422" y="28"/>
                </a:lnTo>
                <a:lnTo>
                  <a:pt x="427" y="43"/>
                </a:lnTo>
                <a:lnTo>
                  <a:pt x="432" y="61"/>
                </a:lnTo>
                <a:lnTo>
                  <a:pt x="432" y="85"/>
                </a:lnTo>
                <a:lnTo>
                  <a:pt x="436" y="113"/>
                </a:lnTo>
                <a:lnTo>
                  <a:pt x="436" y="141"/>
                </a:lnTo>
                <a:lnTo>
                  <a:pt x="441" y="169"/>
                </a:lnTo>
                <a:lnTo>
                  <a:pt x="446" y="202"/>
                </a:lnTo>
                <a:lnTo>
                  <a:pt x="446" y="235"/>
                </a:lnTo>
                <a:lnTo>
                  <a:pt x="450" y="268"/>
                </a:lnTo>
                <a:lnTo>
                  <a:pt x="455" y="308"/>
                </a:lnTo>
                <a:lnTo>
                  <a:pt x="455" y="338"/>
                </a:lnTo>
                <a:lnTo>
                  <a:pt x="460" y="371"/>
                </a:lnTo>
                <a:lnTo>
                  <a:pt x="460" y="408"/>
                </a:lnTo>
                <a:lnTo>
                  <a:pt x="465" y="441"/>
                </a:lnTo>
                <a:lnTo>
                  <a:pt x="469" y="474"/>
                </a:lnTo>
                <a:lnTo>
                  <a:pt x="469" y="502"/>
                </a:lnTo>
                <a:lnTo>
                  <a:pt x="474" y="535"/>
                </a:lnTo>
                <a:lnTo>
                  <a:pt x="479" y="558"/>
                </a:lnTo>
                <a:lnTo>
                  <a:pt x="479" y="586"/>
                </a:lnTo>
                <a:lnTo>
                  <a:pt x="483" y="610"/>
                </a:lnTo>
                <a:lnTo>
                  <a:pt x="483" y="628"/>
                </a:lnTo>
                <a:lnTo>
                  <a:pt x="488" y="647"/>
                </a:lnTo>
                <a:lnTo>
                  <a:pt x="493" y="661"/>
                </a:lnTo>
                <a:lnTo>
                  <a:pt x="493" y="671"/>
                </a:lnTo>
                <a:lnTo>
                  <a:pt x="497" y="680"/>
                </a:lnTo>
                <a:lnTo>
                  <a:pt x="502" y="685"/>
                </a:lnTo>
                <a:lnTo>
                  <a:pt x="507" y="689"/>
                </a:lnTo>
                <a:lnTo>
                  <a:pt x="511" y="685"/>
                </a:lnTo>
                <a:lnTo>
                  <a:pt x="511" y="680"/>
                </a:lnTo>
                <a:lnTo>
                  <a:pt x="516" y="671"/>
                </a:lnTo>
                <a:lnTo>
                  <a:pt x="516" y="657"/>
                </a:lnTo>
                <a:lnTo>
                  <a:pt x="521" y="643"/>
                </a:lnTo>
                <a:lnTo>
                  <a:pt x="525" y="628"/>
                </a:lnTo>
                <a:lnTo>
                  <a:pt x="529" y="606"/>
                </a:lnTo>
                <a:lnTo>
                  <a:pt x="533" y="590"/>
                </a:lnTo>
                <a:lnTo>
                  <a:pt x="535" y="563"/>
                </a:lnTo>
                <a:lnTo>
                  <a:pt x="535" y="539"/>
                </a:lnTo>
                <a:lnTo>
                  <a:pt x="540" y="516"/>
                </a:lnTo>
                <a:lnTo>
                  <a:pt x="540" y="488"/>
                </a:lnTo>
                <a:lnTo>
                  <a:pt x="544" y="460"/>
                </a:lnTo>
                <a:lnTo>
                  <a:pt x="549" y="432"/>
                </a:lnTo>
                <a:lnTo>
                  <a:pt x="549" y="403"/>
                </a:lnTo>
                <a:lnTo>
                  <a:pt x="554" y="375"/>
                </a:lnTo>
                <a:lnTo>
                  <a:pt x="558" y="343"/>
                </a:lnTo>
                <a:lnTo>
                  <a:pt x="558" y="314"/>
                </a:lnTo>
                <a:lnTo>
                  <a:pt x="563" y="286"/>
                </a:lnTo>
                <a:lnTo>
                  <a:pt x="568" y="258"/>
                </a:lnTo>
                <a:lnTo>
                  <a:pt x="568" y="230"/>
                </a:lnTo>
                <a:lnTo>
                  <a:pt x="572" y="207"/>
                </a:lnTo>
                <a:lnTo>
                  <a:pt x="572" y="178"/>
                </a:lnTo>
                <a:lnTo>
                  <a:pt x="577" y="155"/>
                </a:lnTo>
                <a:lnTo>
                  <a:pt x="582" y="132"/>
                </a:lnTo>
                <a:lnTo>
                  <a:pt x="582" y="113"/>
                </a:lnTo>
                <a:lnTo>
                  <a:pt x="586" y="89"/>
                </a:lnTo>
                <a:lnTo>
                  <a:pt x="591" y="75"/>
                </a:lnTo>
                <a:lnTo>
                  <a:pt x="591" y="57"/>
                </a:lnTo>
                <a:lnTo>
                  <a:pt x="596" y="43"/>
                </a:lnTo>
                <a:lnTo>
                  <a:pt x="596" y="33"/>
                </a:lnTo>
                <a:lnTo>
                  <a:pt x="600" y="19"/>
                </a:lnTo>
                <a:lnTo>
                  <a:pt x="605" y="14"/>
                </a:lnTo>
                <a:lnTo>
                  <a:pt x="605" y="5"/>
                </a:lnTo>
                <a:lnTo>
                  <a:pt x="610" y="5"/>
                </a:lnTo>
                <a:lnTo>
                  <a:pt x="615" y="0"/>
                </a:lnTo>
                <a:lnTo>
                  <a:pt x="619" y="0"/>
                </a:lnTo>
                <a:lnTo>
                  <a:pt x="624" y="5"/>
                </a:lnTo>
                <a:lnTo>
                  <a:pt x="624" y="10"/>
                </a:lnTo>
                <a:lnTo>
                  <a:pt x="629" y="19"/>
                </a:lnTo>
                <a:lnTo>
                  <a:pt x="629" y="28"/>
                </a:lnTo>
                <a:lnTo>
                  <a:pt x="633" y="38"/>
                </a:lnTo>
                <a:lnTo>
                  <a:pt x="638" y="52"/>
                </a:lnTo>
                <a:lnTo>
                  <a:pt x="638" y="66"/>
                </a:lnTo>
                <a:lnTo>
                  <a:pt x="643" y="80"/>
                </a:lnTo>
                <a:lnTo>
                  <a:pt x="647" y="99"/>
                </a:lnTo>
                <a:lnTo>
                  <a:pt x="647" y="113"/>
                </a:lnTo>
                <a:lnTo>
                  <a:pt x="652" y="132"/>
                </a:lnTo>
                <a:lnTo>
                  <a:pt x="652" y="155"/>
                </a:lnTo>
                <a:lnTo>
                  <a:pt x="657" y="174"/>
                </a:lnTo>
                <a:lnTo>
                  <a:pt x="661" y="193"/>
                </a:lnTo>
                <a:lnTo>
                  <a:pt x="661" y="216"/>
                </a:lnTo>
                <a:lnTo>
                  <a:pt x="666" y="239"/>
                </a:lnTo>
                <a:lnTo>
                  <a:pt x="671" y="263"/>
                </a:lnTo>
                <a:lnTo>
                  <a:pt x="671" y="286"/>
                </a:lnTo>
                <a:lnTo>
                  <a:pt x="675" y="305"/>
                </a:lnTo>
                <a:lnTo>
                  <a:pt x="680" y="328"/>
                </a:lnTo>
                <a:lnTo>
                  <a:pt x="680" y="352"/>
                </a:lnTo>
                <a:lnTo>
                  <a:pt x="685" y="375"/>
                </a:lnTo>
                <a:lnTo>
                  <a:pt x="685" y="399"/>
                </a:lnTo>
                <a:lnTo>
                  <a:pt x="690" y="422"/>
                </a:lnTo>
                <a:lnTo>
                  <a:pt x="694" y="441"/>
                </a:lnTo>
                <a:lnTo>
                  <a:pt x="694" y="464"/>
                </a:lnTo>
                <a:lnTo>
                  <a:pt x="699" y="483"/>
                </a:lnTo>
                <a:lnTo>
                  <a:pt x="704" y="507"/>
                </a:lnTo>
                <a:lnTo>
                  <a:pt x="704" y="525"/>
                </a:lnTo>
                <a:lnTo>
                  <a:pt x="708" y="544"/>
                </a:lnTo>
                <a:lnTo>
                  <a:pt x="708" y="558"/>
                </a:lnTo>
                <a:lnTo>
                  <a:pt x="713" y="577"/>
                </a:lnTo>
                <a:lnTo>
                  <a:pt x="718" y="591"/>
                </a:lnTo>
                <a:lnTo>
                  <a:pt x="718" y="605"/>
                </a:lnTo>
                <a:lnTo>
                  <a:pt x="722" y="619"/>
                </a:lnTo>
                <a:lnTo>
                  <a:pt x="727" y="633"/>
                </a:lnTo>
                <a:lnTo>
                  <a:pt x="727" y="643"/>
                </a:lnTo>
                <a:lnTo>
                  <a:pt x="732" y="652"/>
                </a:lnTo>
                <a:lnTo>
                  <a:pt x="736" y="661"/>
                </a:lnTo>
                <a:lnTo>
                  <a:pt x="736" y="671"/>
                </a:lnTo>
                <a:lnTo>
                  <a:pt x="741" y="675"/>
                </a:lnTo>
                <a:lnTo>
                  <a:pt x="741" y="680"/>
                </a:lnTo>
                <a:lnTo>
                  <a:pt x="746" y="685"/>
                </a:lnTo>
                <a:lnTo>
                  <a:pt x="750" y="689"/>
                </a:lnTo>
                <a:lnTo>
                  <a:pt x="755" y="689"/>
                </a:lnTo>
                <a:lnTo>
                  <a:pt x="760" y="685"/>
                </a:lnTo>
                <a:lnTo>
                  <a:pt x="765" y="680"/>
                </a:lnTo>
                <a:lnTo>
                  <a:pt x="769" y="675"/>
                </a:lnTo>
                <a:lnTo>
                  <a:pt x="774" y="666"/>
                </a:lnTo>
                <a:lnTo>
                  <a:pt x="774" y="661"/>
                </a:lnTo>
                <a:lnTo>
                  <a:pt x="779" y="652"/>
                </a:lnTo>
                <a:lnTo>
                  <a:pt x="783" y="643"/>
                </a:lnTo>
                <a:lnTo>
                  <a:pt x="783" y="633"/>
                </a:lnTo>
                <a:lnTo>
                  <a:pt x="788" y="619"/>
                </a:lnTo>
                <a:lnTo>
                  <a:pt x="788" y="610"/>
                </a:lnTo>
                <a:lnTo>
                  <a:pt x="793" y="596"/>
                </a:lnTo>
                <a:lnTo>
                  <a:pt x="797" y="582"/>
                </a:lnTo>
                <a:lnTo>
                  <a:pt x="797" y="568"/>
                </a:lnTo>
                <a:lnTo>
                  <a:pt x="802" y="553"/>
                </a:lnTo>
                <a:lnTo>
                  <a:pt x="807" y="539"/>
                </a:lnTo>
                <a:lnTo>
                  <a:pt x="807" y="525"/>
                </a:lnTo>
                <a:lnTo>
                  <a:pt x="811" y="507"/>
                </a:lnTo>
                <a:lnTo>
                  <a:pt x="816" y="493"/>
                </a:lnTo>
                <a:lnTo>
                  <a:pt x="816" y="474"/>
                </a:lnTo>
                <a:lnTo>
                  <a:pt x="821" y="455"/>
                </a:lnTo>
                <a:lnTo>
                  <a:pt x="821" y="441"/>
                </a:lnTo>
                <a:lnTo>
                  <a:pt x="825" y="422"/>
                </a:lnTo>
                <a:lnTo>
                  <a:pt x="830" y="403"/>
                </a:lnTo>
                <a:lnTo>
                  <a:pt x="830" y="385"/>
                </a:lnTo>
                <a:lnTo>
                  <a:pt x="835" y="366"/>
                </a:lnTo>
                <a:lnTo>
                  <a:pt x="840" y="347"/>
                </a:lnTo>
                <a:lnTo>
                  <a:pt x="840" y="333"/>
                </a:lnTo>
                <a:lnTo>
                  <a:pt x="844" y="314"/>
                </a:lnTo>
                <a:lnTo>
                  <a:pt x="844" y="296"/>
                </a:lnTo>
                <a:lnTo>
                  <a:pt x="849" y="277"/>
                </a:lnTo>
                <a:lnTo>
                  <a:pt x="854" y="258"/>
                </a:lnTo>
                <a:lnTo>
                  <a:pt x="854" y="244"/>
                </a:lnTo>
                <a:lnTo>
                  <a:pt x="858" y="225"/>
                </a:lnTo>
                <a:lnTo>
                  <a:pt x="863" y="211"/>
                </a:lnTo>
                <a:lnTo>
                  <a:pt x="863" y="193"/>
                </a:lnTo>
                <a:lnTo>
                  <a:pt x="868" y="178"/>
                </a:lnTo>
                <a:lnTo>
                  <a:pt x="872" y="164"/>
                </a:lnTo>
                <a:lnTo>
                  <a:pt x="872" y="150"/>
                </a:lnTo>
                <a:lnTo>
                  <a:pt x="877" y="136"/>
                </a:lnTo>
                <a:lnTo>
                  <a:pt x="877" y="122"/>
                </a:lnTo>
                <a:lnTo>
                  <a:pt x="882" y="108"/>
                </a:lnTo>
                <a:lnTo>
                  <a:pt x="886" y="94"/>
                </a:lnTo>
                <a:lnTo>
                  <a:pt x="886" y="85"/>
                </a:lnTo>
                <a:lnTo>
                  <a:pt x="891" y="71"/>
                </a:lnTo>
                <a:lnTo>
                  <a:pt x="896" y="61"/>
                </a:lnTo>
                <a:lnTo>
                  <a:pt x="896" y="52"/>
                </a:lnTo>
                <a:lnTo>
                  <a:pt x="900" y="43"/>
                </a:lnTo>
                <a:lnTo>
                  <a:pt x="900" y="38"/>
                </a:lnTo>
                <a:lnTo>
                  <a:pt x="905" y="28"/>
                </a:lnTo>
                <a:lnTo>
                  <a:pt x="910" y="24"/>
                </a:lnTo>
                <a:lnTo>
                  <a:pt x="910" y="14"/>
                </a:lnTo>
                <a:lnTo>
                  <a:pt x="915" y="10"/>
                </a:lnTo>
                <a:lnTo>
                  <a:pt x="919" y="5"/>
                </a:lnTo>
                <a:lnTo>
                  <a:pt x="924" y="0"/>
                </a:lnTo>
                <a:lnTo>
                  <a:pt x="929" y="0"/>
                </a:lnTo>
                <a:lnTo>
                  <a:pt x="933" y="0"/>
                </a:lnTo>
                <a:lnTo>
                  <a:pt x="938" y="5"/>
                </a:lnTo>
                <a:lnTo>
                  <a:pt x="943" y="10"/>
                </a:lnTo>
                <a:lnTo>
                  <a:pt x="947" y="14"/>
                </a:lnTo>
                <a:lnTo>
                  <a:pt x="952" y="19"/>
                </a:lnTo>
                <a:lnTo>
                  <a:pt x="952" y="28"/>
                </a:lnTo>
                <a:lnTo>
                  <a:pt x="957" y="33"/>
                </a:lnTo>
                <a:lnTo>
                  <a:pt x="957" y="43"/>
                </a:lnTo>
                <a:lnTo>
                  <a:pt x="961" y="52"/>
                </a:lnTo>
                <a:lnTo>
                  <a:pt x="966" y="61"/>
                </a:lnTo>
                <a:lnTo>
                  <a:pt x="966" y="71"/>
                </a:lnTo>
                <a:lnTo>
                  <a:pt x="971" y="80"/>
                </a:lnTo>
                <a:lnTo>
                  <a:pt x="975" y="89"/>
                </a:lnTo>
                <a:lnTo>
                  <a:pt x="975" y="103"/>
                </a:lnTo>
                <a:lnTo>
                  <a:pt x="980" y="118"/>
                </a:lnTo>
                <a:lnTo>
                  <a:pt x="985" y="132"/>
                </a:lnTo>
                <a:lnTo>
                  <a:pt x="985" y="146"/>
                </a:lnTo>
                <a:lnTo>
                  <a:pt x="990" y="160"/>
                </a:lnTo>
                <a:lnTo>
                  <a:pt x="990" y="174"/>
                </a:lnTo>
                <a:lnTo>
                  <a:pt x="994" y="188"/>
                </a:lnTo>
                <a:lnTo>
                  <a:pt x="999" y="207"/>
                </a:lnTo>
                <a:lnTo>
                  <a:pt x="999" y="221"/>
                </a:lnTo>
                <a:lnTo>
                  <a:pt x="1004" y="239"/>
                </a:lnTo>
                <a:lnTo>
                  <a:pt x="1008" y="253"/>
                </a:lnTo>
                <a:lnTo>
                  <a:pt x="1008" y="272"/>
                </a:lnTo>
                <a:lnTo>
                  <a:pt x="1013" y="291"/>
                </a:lnTo>
                <a:lnTo>
                  <a:pt x="1013" y="310"/>
                </a:lnTo>
                <a:lnTo>
                  <a:pt x="1018" y="324"/>
                </a:lnTo>
                <a:lnTo>
                  <a:pt x="1022" y="343"/>
                </a:lnTo>
                <a:lnTo>
                  <a:pt x="1022" y="361"/>
                </a:lnTo>
                <a:lnTo>
                  <a:pt x="1027" y="380"/>
                </a:lnTo>
                <a:lnTo>
                  <a:pt x="1032" y="399"/>
                </a:lnTo>
                <a:lnTo>
                  <a:pt x="1032" y="418"/>
                </a:lnTo>
                <a:lnTo>
                  <a:pt x="1036" y="432"/>
                </a:lnTo>
                <a:lnTo>
                  <a:pt x="1036" y="450"/>
                </a:lnTo>
                <a:lnTo>
                  <a:pt x="1041" y="469"/>
                </a:lnTo>
                <a:lnTo>
                  <a:pt x="1046" y="483"/>
                </a:lnTo>
                <a:lnTo>
                  <a:pt x="1046" y="502"/>
                </a:lnTo>
                <a:lnTo>
                  <a:pt x="1050" y="521"/>
                </a:lnTo>
                <a:lnTo>
                  <a:pt x="1055" y="535"/>
                </a:lnTo>
                <a:lnTo>
                  <a:pt x="1055" y="549"/>
                </a:lnTo>
                <a:lnTo>
                  <a:pt x="1060" y="563"/>
                </a:lnTo>
                <a:lnTo>
                  <a:pt x="1065" y="577"/>
                </a:lnTo>
                <a:lnTo>
                  <a:pt x="1065" y="591"/>
                </a:lnTo>
                <a:lnTo>
                  <a:pt x="1069" y="605"/>
                </a:lnTo>
                <a:lnTo>
                  <a:pt x="1069" y="619"/>
                </a:lnTo>
                <a:lnTo>
                  <a:pt x="1074" y="628"/>
                </a:lnTo>
                <a:lnTo>
                  <a:pt x="1079" y="638"/>
                </a:lnTo>
                <a:lnTo>
                  <a:pt x="1079" y="647"/>
                </a:lnTo>
                <a:lnTo>
                  <a:pt x="1083" y="657"/>
                </a:lnTo>
                <a:lnTo>
                  <a:pt x="1088" y="666"/>
                </a:lnTo>
                <a:lnTo>
                  <a:pt x="1088" y="671"/>
                </a:lnTo>
                <a:lnTo>
                  <a:pt x="1093" y="675"/>
                </a:lnTo>
                <a:lnTo>
                  <a:pt x="1093" y="680"/>
                </a:lnTo>
                <a:lnTo>
                  <a:pt x="1097" y="685"/>
                </a:lnTo>
                <a:lnTo>
                  <a:pt x="1102" y="689"/>
                </a:lnTo>
                <a:lnTo>
                  <a:pt x="1107" y="689"/>
                </a:lnTo>
                <a:lnTo>
                  <a:pt x="1111" y="685"/>
                </a:lnTo>
                <a:lnTo>
                  <a:pt x="1116" y="680"/>
                </a:lnTo>
                <a:lnTo>
                  <a:pt x="1121" y="675"/>
                </a:lnTo>
                <a:lnTo>
                  <a:pt x="1121" y="671"/>
                </a:lnTo>
                <a:lnTo>
                  <a:pt x="1125" y="666"/>
                </a:lnTo>
                <a:lnTo>
                  <a:pt x="1125" y="657"/>
                </a:lnTo>
                <a:lnTo>
                  <a:pt x="1130" y="647"/>
                </a:lnTo>
                <a:lnTo>
                  <a:pt x="1135" y="638"/>
                </a:lnTo>
                <a:lnTo>
                  <a:pt x="1135" y="624"/>
                </a:lnTo>
                <a:lnTo>
                  <a:pt x="1140" y="610"/>
                </a:lnTo>
                <a:lnTo>
                  <a:pt x="1144" y="596"/>
                </a:lnTo>
                <a:lnTo>
                  <a:pt x="1144" y="582"/>
                </a:lnTo>
                <a:lnTo>
                  <a:pt x="1149" y="568"/>
                </a:lnTo>
                <a:lnTo>
                  <a:pt x="1149" y="549"/>
                </a:lnTo>
                <a:lnTo>
                  <a:pt x="1154" y="530"/>
                </a:lnTo>
                <a:lnTo>
                  <a:pt x="1158" y="511"/>
                </a:lnTo>
                <a:lnTo>
                  <a:pt x="1158" y="493"/>
                </a:lnTo>
                <a:lnTo>
                  <a:pt x="1163" y="469"/>
                </a:lnTo>
                <a:lnTo>
                  <a:pt x="1168" y="450"/>
                </a:lnTo>
                <a:lnTo>
                  <a:pt x="1168" y="427"/>
                </a:lnTo>
                <a:lnTo>
                  <a:pt x="1172" y="408"/>
                </a:lnTo>
                <a:lnTo>
                  <a:pt x="1177" y="385"/>
                </a:lnTo>
                <a:lnTo>
                  <a:pt x="1177" y="361"/>
                </a:lnTo>
                <a:lnTo>
                  <a:pt x="1182" y="338"/>
                </a:lnTo>
                <a:lnTo>
                  <a:pt x="1182" y="314"/>
                </a:lnTo>
                <a:lnTo>
                  <a:pt x="1186" y="291"/>
                </a:lnTo>
                <a:lnTo>
                  <a:pt x="1191" y="268"/>
                </a:lnTo>
                <a:lnTo>
                  <a:pt x="1191" y="244"/>
                </a:lnTo>
                <a:lnTo>
                  <a:pt x="1196" y="225"/>
                </a:lnTo>
                <a:lnTo>
                  <a:pt x="1200" y="202"/>
                </a:lnTo>
                <a:lnTo>
                  <a:pt x="1200" y="178"/>
                </a:lnTo>
                <a:lnTo>
                  <a:pt x="1205" y="160"/>
                </a:lnTo>
                <a:lnTo>
                  <a:pt x="1205" y="141"/>
                </a:lnTo>
                <a:lnTo>
                  <a:pt x="1210" y="122"/>
                </a:lnTo>
                <a:lnTo>
                  <a:pt x="1215" y="103"/>
                </a:lnTo>
                <a:lnTo>
                  <a:pt x="1215" y="85"/>
                </a:lnTo>
                <a:lnTo>
                  <a:pt x="1219" y="71"/>
                </a:lnTo>
                <a:lnTo>
                  <a:pt x="1224" y="57"/>
                </a:lnTo>
                <a:lnTo>
                  <a:pt x="1224" y="43"/>
                </a:lnTo>
                <a:lnTo>
                  <a:pt x="1229" y="33"/>
                </a:lnTo>
                <a:lnTo>
                  <a:pt x="1233" y="24"/>
                </a:lnTo>
                <a:lnTo>
                  <a:pt x="1233" y="14"/>
                </a:lnTo>
                <a:lnTo>
                  <a:pt x="1238" y="10"/>
                </a:lnTo>
                <a:lnTo>
                  <a:pt x="1238" y="5"/>
                </a:lnTo>
                <a:lnTo>
                  <a:pt x="1243" y="0"/>
                </a:lnTo>
                <a:lnTo>
                  <a:pt x="1247" y="0"/>
                </a:lnTo>
                <a:lnTo>
                  <a:pt x="1252" y="5"/>
                </a:lnTo>
                <a:lnTo>
                  <a:pt x="1257" y="10"/>
                </a:lnTo>
                <a:lnTo>
                  <a:pt x="1257" y="19"/>
                </a:lnTo>
                <a:lnTo>
                  <a:pt x="1261" y="28"/>
                </a:lnTo>
                <a:lnTo>
                  <a:pt x="1261" y="38"/>
                </a:lnTo>
                <a:lnTo>
                  <a:pt x="1266" y="52"/>
                </a:lnTo>
                <a:lnTo>
                  <a:pt x="1271" y="71"/>
                </a:lnTo>
                <a:lnTo>
                  <a:pt x="1271" y="85"/>
                </a:lnTo>
                <a:lnTo>
                  <a:pt x="1275" y="103"/>
                </a:lnTo>
                <a:lnTo>
                  <a:pt x="1280" y="127"/>
                </a:lnTo>
                <a:lnTo>
                  <a:pt x="1280" y="146"/>
                </a:lnTo>
                <a:lnTo>
                  <a:pt x="1285" y="174"/>
                </a:lnTo>
                <a:lnTo>
                  <a:pt x="1290" y="197"/>
                </a:lnTo>
                <a:lnTo>
                  <a:pt x="1290" y="221"/>
                </a:lnTo>
                <a:lnTo>
                  <a:pt x="1294" y="249"/>
                </a:lnTo>
                <a:lnTo>
                  <a:pt x="1294" y="277"/>
                </a:lnTo>
                <a:lnTo>
                  <a:pt x="1299" y="305"/>
                </a:lnTo>
                <a:lnTo>
                  <a:pt x="1304" y="333"/>
                </a:lnTo>
                <a:lnTo>
                  <a:pt x="1304" y="366"/>
                </a:lnTo>
                <a:lnTo>
                  <a:pt x="1308" y="394"/>
                </a:lnTo>
                <a:lnTo>
                  <a:pt x="1313" y="422"/>
                </a:lnTo>
                <a:lnTo>
                  <a:pt x="1313" y="450"/>
                </a:lnTo>
                <a:lnTo>
                  <a:pt x="1318" y="478"/>
                </a:lnTo>
                <a:lnTo>
                  <a:pt x="1318" y="507"/>
                </a:lnTo>
                <a:lnTo>
                  <a:pt x="1322" y="535"/>
                </a:lnTo>
                <a:lnTo>
                  <a:pt x="1327" y="558"/>
                </a:lnTo>
                <a:lnTo>
                  <a:pt x="1327" y="582"/>
                </a:lnTo>
                <a:lnTo>
                  <a:pt x="1332" y="600"/>
                </a:lnTo>
                <a:lnTo>
                  <a:pt x="1336" y="624"/>
                </a:lnTo>
                <a:lnTo>
                  <a:pt x="1336" y="638"/>
                </a:lnTo>
                <a:lnTo>
                  <a:pt x="1341" y="652"/>
                </a:lnTo>
                <a:lnTo>
                  <a:pt x="1341" y="666"/>
                </a:lnTo>
                <a:lnTo>
                  <a:pt x="1346" y="675"/>
                </a:lnTo>
                <a:lnTo>
                  <a:pt x="1350" y="685"/>
                </a:lnTo>
                <a:lnTo>
                  <a:pt x="1355" y="689"/>
                </a:lnTo>
                <a:lnTo>
                  <a:pt x="1360" y="685"/>
                </a:lnTo>
                <a:lnTo>
                  <a:pt x="1365" y="675"/>
                </a:lnTo>
                <a:lnTo>
                  <a:pt x="1369" y="666"/>
                </a:lnTo>
                <a:lnTo>
                  <a:pt x="1369" y="652"/>
                </a:lnTo>
                <a:lnTo>
                  <a:pt x="1374" y="633"/>
                </a:lnTo>
                <a:lnTo>
                  <a:pt x="1374" y="614"/>
                </a:lnTo>
                <a:lnTo>
                  <a:pt x="1379" y="591"/>
                </a:lnTo>
                <a:lnTo>
                  <a:pt x="1383" y="568"/>
                </a:lnTo>
                <a:lnTo>
                  <a:pt x="1383" y="544"/>
                </a:lnTo>
                <a:lnTo>
                  <a:pt x="1388" y="511"/>
                </a:lnTo>
                <a:lnTo>
                  <a:pt x="1393" y="483"/>
                </a:lnTo>
                <a:lnTo>
                  <a:pt x="1393" y="450"/>
                </a:lnTo>
                <a:lnTo>
                  <a:pt x="1397" y="418"/>
                </a:lnTo>
                <a:lnTo>
                  <a:pt x="1397" y="385"/>
                </a:lnTo>
                <a:lnTo>
                  <a:pt x="1402" y="347"/>
                </a:lnTo>
                <a:lnTo>
                  <a:pt x="1405" y="312"/>
                </a:lnTo>
                <a:lnTo>
                  <a:pt x="1407" y="277"/>
                </a:lnTo>
                <a:lnTo>
                  <a:pt x="1411" y="244"/>
                </a:lnTo>
                <a:lnTo>
                  <a:pt x="1416" y="211"/>
                </a:lnTo>
                <a:lnTo>
                  <a:pt x="1416" y="178"/>
                </a:lnTo>
                <a:lnTo>
                  <a:pt x="1421" y="150"/>
                </a:lnTo>
                <a:lnTo>
                  <a:pt x="1425" y="118"/>
                </a:lnTo>
                <a:lnTo>
                  <a:pt x="1425" y="94"/>
                </a:lnTo>
                <a:lnTo>
                  <a:pt x="1430" y="71"/>
                </a:lnTo>
                <a:lnTo>
                  <a:pt x="1430" y="52"/>
                </a:lnTo>
                <a:lnTo>
                  <a:pt x="1435" y="33"/>
                </a:lnTo>
                <a:lnTo>
                  <a:pt x="1440" y="19"/>
                </a:lnTo>
                <a:lnTo>
                  <a:pt x="1440" y="10"/>
                </a:lnTo>
                <a:lnTo>
                  <a:pt x="1444" y="0"/>
                </a:lnTo>
                <a:lnTo>
                  <a:pt x="1449" y="0"/>
                </a:lnTo>
                <a:lnTo>
                  <a:pt x="1454" y="10"/>
                </a:lnTo>
                <a:lnTo>
                  <a:pt x="1454" y="19"/>
                </a:lnTo>
                <a:lnTo>
                  <a:pt x="1458" y="33"/>
                </a:lnTo>
                <a:lnTo>
                  <a:pt x="1463" y="52"/>
                </a:lnTo>
                <a:lnTo>
                  <a:pt x="1463" y="71"/>
                </a:lnTo>
                <a:lnTo>
                  <a:pt x="1468" y="99"/>
                </a:lnTo>
                <a:lnTo>
                  <a:pt x="1472" y="127"/>
                </a:lnTo>
                <a:lnTo>
                  <a:pt x="1472" y="160"/>
                </a:lnTo>
                <a:lnTo>
                  <a:pt x="1477" y="193"/>
                </a:lnTo>
                <a:lnTo>
                  <a:pt x="1482" y="225"/>
                </a:lnTo>
                <a:lnTo>
                  <a:pt x="1482" y="268"/>
                </a:lnTo>
                <a:lnTo>
                  <a:pt x="1486" y="305"/>
                </a:lnTo>
                <a:lnTo>
                  <a:pt x="1486" y="343"/>
                </a:lnTo>
                <a:lnTo>
                  <a:pt x="1491" y="385"/>
                </a:lnTo>
                <a:lnTo>
                  <a:pt x="1496" y="422"/>
                </a:lnTo>
                <a:lnTo>
                  <a:pt x="1496" y="460"/>
                </a:lnTo>
                <a:lnTo>
                  <a:pt x="1500" y="497"/>
                </a:lnTo>
                <a:lnTo>
                  <a:pt x="1505" y="535"/>
                </a:lnTo>
                <a:lnTo>
                  <a:pt x="1505" y="568"/>
                </a:lnTo>
                <a:lnTo>
                  <a:pt x="1510" y="596"/>
                </a:lnTo>
                <a:lnTo>
                  <a:pt x="1510" y="624"/>
                </a:lnTo>
                <a:lnTo>
                  <a:pt x="1515" y="643"/>
                </a:lnTo>
                <a:lnTo>
                  <a:pt x="1519" y="661"/>
                </a:lnTo>
                <a:lnTo>
                  <a:pt x="1519" y="675"/>
                </a:lnTo>
                <a:lnTo>
                  <a:pt x="1524" y="685"/>
                </a:lnTo>
                <a:lnTo>
                  <a:pt x="1529" y="689"/>
                </a:lnTo>
                <a:lnTo>
                  <a:pt x="1533" y="680"/>
                </a:lnTo>
                <a:lnTo>
                  <a:pt x="1538" y="671"/>
                </a:lnTo>
                <a:lnTo>
                  <a:pt x="1538" y="652"/>
                </a:lnTo>
                <a:lnTo>
                  <a:pt x="1543" y="633"/>
                </a:lnTo>
                <a:lnTo>
                  <a:pt x="1543" y="605"/>
                </a:lnTo>
                <a:lnTo>
                  <a:pt x="1547" y="577"/>
                </a:lnTo>
                <a:lnTo>
                  <a:pt x="1552" y="544"/>
                </a:lnTo>
                <a:lnTo>
                  <a:pt x="1552" y="507"/>
                </a:lnTo>
                <a:lnTo>
                  <a:pt x="1557" y="469"/>
                </a:lnTo>
                <a:lnTo>
                  <a:pt x="1561" y="427"/>
                </a:lnTo>
                <a:lnTo>
                  <a:pt x="1561" y="385"/>
                </a:lnTo>
                <a:lnTo>
                  <a:pt x="1566" y="338"/>
                </a:lnTo>
                <a:lnTo>
                  <a:pt x="1566" y="296"/>
                </a:lnTo>
                <a:lnTo>
                  <a:pt x="1571" y="253"/>
                </a:lnTo>
                <a:lnTo>
                  <a:pt x="1575" y="211"/>
                </a:lnTo>
                <a:lnTo>
                  <a:pt x="1575" y="169"/>
                </a:lnTo>
                <a:lnTo>
                  <a:pt x="1580" y="136"/>
                </a:lnTo>
                <a:lnTo>
                  <a:pt x="1585" y="99"/>
                </a:lnTo>
                <a:lnTo>
                  <a:pt x="1585" y="71"/>
                </a:lnTo>
                <a:lnTo>
                  <a:pt x="1590" y="47"/>
                </a:lnTo>
                <a:lnTo>
                  <a:pt x="1594" y="28"/>
                </a:lnTo>
                <a:lnTo>
                  <a:pt x="1594" y="10"/>
                </a:lnTo>
                <a:lnTo>
                  <a:pt x="1599" y="5"/>
                </a:lnTo>
                <a:lnTo>
                  <a:pt x="1599" y="0"/>
                </a:lnTo>
                <a:lnTo>
                  <a:pt x="1604" y="5"/>
                </a:lnTo>
                <a:lnTo>
                  <a:pt x="1608" y="14"/>
                </a:lnTo>
                <a:lnTo>
                  <a:pt x="1608" y="28"/>
                </a:lnTo>
                <a:lnTo>
                  <a:pt x="1613" y="47"/>
                </a:lnTo>
                <a:lnTo>
                  <a:pt x="1618" y="75"/>
                </a:lnTo>
                <a:lnTo>
                  <a:pt x="1618" y="103"/>
                </a:lnTo>
                <a:lnTo>
                  <a:pt x="1622" y="141"/>
                </a:lnTo>
                <a:lnTo>
                  <a:pt x="1622" y="178"/>
                </a:lnTo>
                <a:lnTo>
                  <a:pt x="1627" y="221"/>
                </a:lnTo>
                <a:lnTo>
                  <a:pt x="1632" y="268"/>
                </a:lnTo>
                <a:lnTo>
                  <a:pt x="1632" y="314"/>
                </a:lnTo>
                <a:lnTo>
                  <a:pt x="1636" y="361"/>
                </a:lnTo>
                <a:lnTo>
                  <a:pt x="1641" y="408"/>
                </a:lnTo>
                <a:lnTo>
                  <a:pt x="1641" y="450"/>
                </a:lnTo>
                <a:lnTo>
                  <a:pt x="1646" y="497"/>
                </a:lnTo>
                <a:lnTo>
                  <a:pt x="1646" y="539"/>
                </a:lnTo>
                <a:lnTo>
                  <a:pt x="1650" y="577"/>
                </a:lnTo>
                <a:lnTo>
                  <a:pt x="1655" y="610"/>
                </a:lnTo>
                <a:lnTo>
                  <a:pt x="1655" y="638"/>
                </a:lnTo>
                <a:lnTo>
                  <a:pt x="1660" y="657"/>
                </a:lnTo>
                <a:lnTo>
                  <a:pt x="1665" y="675"/>
                </a:lnTo>
                <a:lnTo>
                  <a:pt x="1665" y="685"/>
                </a:lnTo>
                <a:lnTo>
                  <a:pt x="1669" y="689"/>
                </a:lnTo>
                <a:lnTo>
                  <a:pt x="1674" y="685"/>
                </a:lnTo>
                <a:lnTo>
                  <a:pt x="1674" y="675"/>
                </a:lnTo>
                <a:lnTo>
                  <a:pt x="1679" y="661"/>
                </a:lnTo>
                <a:lnTo>
                  <a:pt x="1679" y="638"/>
                </a:lnTo>
                <a:lnTo>
                  <a:pt x="1683" y="610"/>
                </a:lnTo>
                <a:lnTo>
                  <a:pt x="1688" y="577"/>
                </a:lnTo>
                <a:lnTo>
                  <a:pt x="1688" y="535"/>
                </a:lnTo>
                <a:lnTo>
                  <a:pt x="1693" y="493"/>
                </a:lnTo>
                <a:lnTo>
                  <a:pt x="1697" y="450"/>
                </a:lnTo>
                <a:lnTo>
                  <a:pt x="1697" y="399"/>
                </a:lnTo>
                <a:lnTo>
                  <a:pt x="1702" y="352"/>
                </a:lnTo>
                <a:lnTo>
                  <a:pt x="1702" y="300"/>
                </a:lnTo>
                <a:lnTo>
                  <a:pt x="1707" y="253"/>
                </a:lnTo>
                <a:lnTo>
                  <a:pt x="1711" y="207"/>
                </a:lnTo>
                <a:lnTo>
                  <a:pt x="1711" y="164"/>
                </a:lnTo>
                <a:lnTo>
                  <a:pt x="1716" y="122"/>
                </a:lnTo>
                <a:lnTo>
                  <a:pt x="1721" y="89"/>
                </a:lnTo>
                <a:lnTo>
                  <a:pt x="1721" y="57"/>
                </a:lnTo>
                <a:lnTo>
                  <a:pt x="1725" y="33"/>
                </a:lnTo>
                <a:lnTo>
                  <a:pt x="1730" y="14"/>
                </a:lnTo>
                <a:lnTo>
                  <a:pt x="1730" y="5"/>
                </a:lnTo>
                <a:lnTo>
                  <a:pt x="1735" y="0"/>
                </a:lnTo>
                <a:lnTo>
                  <a:pt x="1735" y="5"/>
                </a:lnTo>
                <a:lnTo>
                  <a:pt x="1740" y="14"/>
                </a:lnTo>
                <a:lnTo>
                  <a:pt x="1744" y="33"/>
                </a:lnTo>
                <a:lnTo>
                  <a:pt x="1744" y="57"/>
                </a:lnTo>
                <a:lnTo>
                  <a:pt x="1749" y="89"/>
                </a:lnTo>
                <a:lnTo>
                  <a:pt x="1754" y="122"/>
                </a:lnTo>
                <a:lnTo>
                  <a:pt x="1754" y="164"/>
                </a:lnTo>
                <a:lnTo>
                  <a:pt x="1758" y="211"/>
                </a:lnTo>
                <a:lnTo>
                  <a:pt x="1758" y="258"/>
                </a:lnTo>
                <a:lnTo>
                  <a:pt x="1763" y="310"/>
                </a:lnTo>
                <a:lnTo>
                  <a:pt x="1768" y="357"/>
                </a:lnTo>
                <a:lnTo>
                  <a:pt x="1768" y="408"/>
                </a:lnTo>
                <a:lnTo>
                  <a:pt x="1772" y="460"/>
                </a:lnTo>
                <a:lnTo>
                  <a:pt x="1777" y="507"/>
                </a:lnTo>
                <a:lnTo>
                  <a:pt x="1777" y="549"/>
                </a:lnTo>
                <a:lnTo>
                  <a:pt x="1782" y="586"/>
                </a:lnTo>
                <a:lnTo>
                  <a:pt x="1786" y="619"/>
                </a:lnTo>
                <a:lnTo>
                  <a:pt x="1786" y="647"/>
                </a:lnTo>
                <a:lnTo>
                  <a:pt x="1791" y="671"/>
                </a:lnTo>
                <a:lnTo>
                  <a:pt x="1791" y="685"/>
                </a:lnTo>
                <a:lnTo>
                  <a:pt x="1796" y="689"/>
                </a:lnTo>
                <a:lnTo>
                  <a:pt x="1800" y="689"/>
                </a:lnTo>
                <a:lnTo>
                  <a:pt x="1800" y="680"/>
                </a:lnTo>
                <a:lnTo>
                  <a:pt x="1805" y="661"/>
                </a:lnTo>
                <a:lnTo>
                  <a:pt x="1810" y="638"/>
                </a:lnTo>
                <a:lnTo>
                  <a:pt x="1810" y="610"/>
                </a:lnTo>
                <a:lnTo>
                  <a:pt x="1815" y="572"/>
                </a:lnTo>
                <a:lnTo>
                  <a:pt x="1815" y="530"/>
                </a:lnTo>
                <a:lnTo>
                  <a:pt x="1819" y="488"/>
                </a:lnTo>
                <a:lnTo>
                  <a:pt x="1824" y="436"/>
                </a:lnTo>
                <a:lnTo>
                  <a:pt x="1824" y="389"/>
                </a:lnTo>
                <a:lnTo>
                  <a:pt x="1829" y="338"/>
                </a:lnTo>
                <a:lnTo>
                  <a:pt x="1833" y="286"/>
                </a:lnTo>
                <a:lnTo>
                  <a:pt x="1833" y="235"/>
                </a:lnTo>
                <a:lnTo>
                  <a:pt x="1838" y="188"/>
                </a:lnTo>
                <a:lnTo>
                  <a:pt x="1843" y="146"/>
                </a:lnTo>
                <a:lnTo>
                  <a:pt x="1843" y="103"/>
                </a:lnTo>
                <a:lnTo>
                  <a:pt x="1847" y="71"/>
                </a:lnTo>
                <a:lnTo>
                  <a:pt x="1847" y="43"/>
                </a:lnTo>
                <a:lnTo>
                  <a:pt x="1852" y="19"/>
                </a:lnTo>
                <a:lnTo>
                  <a:pt x="1857" y="5"/>
                </a:lnTo>
                <a:lnTo>
                  <a:pt x="1861" y="0"/>
                </a:lnTo>
                <a:lnTo>
                  <a:pt x="1866" y="10"/>
                </a:lnTo>
                <a:lnTo>
                  <a:pt x="1866" y="28"/>
                </a:lnTo>
                <a:lnTo>
                  <a:pt x="1871" y="52"/>
                </a:lnTo>
                <a:lnTo>
                  <a:pt x="1871" y="80"/>
                </a:lnTo>
                <a:lnTo>
                  <a:pt x="1875" y="118"/>
                </a:lnTo>
                <a:lnTo>
                  <a:pt x="1880" y="160"/>
                </a:lnTo>
                <a:lnTo>
                  <a:pt x="1880" y="207"/>
                </a:lnTo>
                <a:lnTo>
                  <a:pt x="1885" y="253"/>
                </a:lnTo>
                <a:lnTo>
                  <a:pt x="1890" y="305"/>
                </a:lnTo>
                <a:lnTo>
                  <a:pt x="1890" y="357"/>
                </a:lnTo>
                <a:lnTo>
                  <a:pt x="1894" y="408"/>
                </a:lnTo>
                <a:lnTo>
                  <a:pt x="1899" y="455"/>
                </a:lnTo>
                <a:lnTo>
                  <a:pt x="1899" y="502"/>
                </a:lnTo>
                <a:lnTo>
                  <a:pt x="1904" y="549"/>
                </a:lnTo>
                <a:lnTo>
                  <a:pt x="1904" y="586"/>
                </a:lnTo>
                <a:lnTo>
                  <a:pt x="1908" y="619"/>
                </a:lnTo>
                <a:lnTo>
                  <a:pt x="1913" y="647"/>
                </a:lnTo>
                <a:lnTo>
                  <a:pt x="1913" y="671"/>
                </a:lnTo>
                <a:lnTo>
                  <a:pt x="1918" y="685"/>
                </a:lnTo>
                <a:lnTo>
                  <a:pt x="1922" y="689"/>
                </a:lnTo>
                <a:lnTo>
                  <a:pt x="1927" y="680"/>
                </a:lnTo>
                <a:lnTo>
                  <a:pt x="1927" y="661"/>
                </a:lnTo>
                <a:lnTo>
                  <a:pt x="1932" y="638"/>
                </a:lnTo>
                <a:lnTo>
                  <a:pt x="1936" y="610"/>
                </a:lnTo>
                <a:lnTo>
                  <a:pt x="1936" y="572"/>
                </a:lnTo>
                <a:lnTo>
                  <a:pt x="1941" y="535"/>
                </a:lnTo>
                <a:lnTo>
                  <a:pt x="1946" y="488"/>
                </a:lnTo>
                <a:lnTo>
                  <a:pt x="1946" y="441"/>
                </a:lnTo>
                <a:lnTo>
                  <a:pt x="1950" y="389"/>
                </a:lnTo>
                <a:lnTo>
                  <a:pt x="1950" y="343"/>
                </a:lnTo>
                <a:lnTo>
                  <a:pt x="1955" y="291"/>
                </a:lnTo>
                <a:lnTo>
                  <a:pt x="1960" y="239"/>
                </a:lnTo>
                <a:lnTo>
                  <a:pt x="1960" y="193"/>
                </a:lnTo>
                <a:lnTo>
                  <a:pt x="1965" y="150"/>
                </a:lnTo>
                <a:lnTo>
                  <a:pt x="1969" y="108"/>
                </a:lnTo>
                <a:lnTo>
                  <a:pt x="1969" y="75"/>
                </a:lnTo>
                <a:lnTo>
                  <a:pt x="1974" y="47"/>
                </a:lnTo>
                <a:lnTo>
                  <a:pt x="1979" y="24"/>
                </a:lnTo>
                <a:lnTo>
                  <a:pt x="1979" y="10"/>
                </a:lnTo>
                <a:lnTo>
                  <a:pt x="1983" y="0"/>
                </a:lnTo>
                <a:lnTo>
                  <a:pt x="1988" y="5"/>
                </a:lnTo>
                <a:lnTo>
                  <a:pt x="1993" y="19"/>
                </a:lnTo>
                <a:lnTo>
                  <a:pt x="1993" y="43"/>
                </a:lnTo>
                <a:lnTo>
                  <a:pt x="1997" y="66"/>
                </a:lnTo>
                <a:lnTo>
                  <a:pt x="2002" y="99"/>
                </a:lnTo>
                <a:lnTo>
                  <a:pt x="2002" y="136"/>
                </a:lnTo>
                <a:lnTo>
                  <a:pt x="2007" y="178"/>
                </a:lnTo>
                <a:lnTo>
                  <a:pt x="2007" y="225"/>
                </a:lnTo>
                <a:lnTo>
                  <a:pt x="2011" y="272"/>
                </a:lnTo>
                <a:lnTo>
                  <a:pt x="2016" y="319"/>
                </a:lnTo>
                <a:lnTo>
                  <a:pt x="2016" y="371"/>
                </a:lnTo>
                <a:lnTo>
                  <a:pt x="2021" y="418"/>
                </a:lnTo>
                <a:lnTo>
                  <a:pt x="2025" y="464"/>
                </a:lnTo>
                <a:lnTo>
                  <a:pt x="2025" y="511"/>
                </a:lnTo>
                <a:lnTo>
                  <a:pt x="2030" y="549"/>
                </a:lnTo>
                <a:lnTo>
                  <a:pt x="2035" y="586"/>
                </a:lnTo>
                <a:lnTo>
                  <a:pt x="2035" y="619"/>
                </a:lnTo>
                <a:lnTo>
                  <a:pt x="2040" y="647"/>
                </a:lnTo>
                <a:lnTo>
                  <a:pt x="2040" y="666"/>
                </a:lnTo>
                <a:lnTo>
                  <a:pt x="2044" y="680"/>
                </a:lnTo>
                <a:lnTo>
                  <a:pt x="2049" y="689"/>
                </a:lnTo>
                <a:lnTo>
                  <a:pt x="2054" y="685"/>
                </a:lnTo>
                <a:lnTo>
                  <a:pt x="2058" y="671"/>
                </a:lnTo>
                <a:lnTo>
                  <a:pt x="2058" y="652"/>
                </a:lnTo>
                <a:lnTo>
                  <a:pt x="2063" y="628"/>
                </a:lnTo>
                <a:lnTo>
                  <a:pt x="2063" y="596"/>
                </a:lnTo>
                <a:lnTo>
                  <a:pt x="2068" y="563"/>
                </a:lnTo>
                <a:lnTo>
                  <a:pt x="2072" y="521"/>
                </a:lnTo>
                <a:lnTo>
                  <a:pt x="2072" y="478"/>
                </a:lnTo>
                <a:lnTo>
                  <a:pt x="2077" y="436"/>
                </a:lnTo>
                <a:lnTo>
                  <a:pt x="2082" y="389"/>
                </a:lnTo>
                <a:lnTo>
                  <a:pt x="2082" y="343"/>
                </a:lnTo>
                <a:lnTo>
                  <a:pt x="2086" y="296"/>
                </a:lnTo>
                <a:lnTo>
                  <a:pt x="2091" y="249"/>
                </a:lnTo>
                <a:lnTo>
                  <a:pt x="2091" y="207"/>
                </a:lnTo>
                <a:lnTo>
                  <a:pt x="2096" y="164"/>
                </a:lnTo>
                <a:lnTo>
                  <a:pt x="2096" y="127"/>
                </a:lnTo>
                <a:lnTo>
                  <a:pt x="2100" y="94"/>
                </a:lnTo>
                <a:lnTo>
                  <a:pt x="2105" y="66"/>
                </a:lnTo>
                <a:lnTo>
                  <a:pt x="2105" y="38"/>
                </a:lnTo>
                <a:lnTo>
                  <a:pt x="2110" y="24"/>
                </a:lnTo>
                <a:lnTo>
                  <a:pt x="2115" y="10"/>
                </a:lnTo>
                <a:lnTo>
                  <a:pt x="2115" y="0"/>
                </a:lnTo>
                <a:lnTo>
                  <a:pt x="2119" y="5"/>
                </a:lnTo>
                <a:lnTo>
                  <a:pt x="2124" y="14"/>
                </a:lnTo>
                <a:lnTo>
                  <a:pt x="2129" y="33"/>
                </a:lnTo>
                <a:lnTo>
                  <a:pt x="2129" y="57"/>
                </a:lnTo>
                <a:lnTo>
                  <a:pt x="2133" y="80"/>
                </a:lnTo>
                <a:lnTo>
                  <a:pt x="2138" y="113"/>
                </a:lnTo>
                <a:lnTo>
                  <a:pt x="2138" y="146"/>
                </a:lnTo>
                <a:lnTo>
                  <a:pt x="2143" y="183"/>
                </a:lnTo>
                <a:lnTo>
                  <a:pt x="2147" y="225"/>
                </a:lnTo>
                <a:lnTo>
                  <a:pt x="2147" y="268"/>
                </a:lnTo>
                <a:lnTo>
                  <a:pt x="2152" y="310"/>
                </a:lnTo>
                <a:lnTo>
                  <a:pt x="2152" y="357"/>
                </a:lnTo>
                <a:lnTo>
                  <a:pt x="2157" y="399"/>
                </a:lnTo>
                <a:lnTo>
                  <a:pt x="2161" y="441"/>
                </a:lnTo>
                <a:lnTo>
                  <a:pt x="2161" y="483"/>
                </a:lnTo>
                <a:lnTo>
                  <a:pt x="2166" y="521"/>
                </a:lnTo>
                <a:lnTo>
                  <a:pt x="2171" y="558"/>
                </a:lnTo>
                <a:lnTo>
                  <a:pt x="2171" y="586"/>
                </a:lnTo>
                <a:lnTo>
                  <a:pt x="2175" y="614"/>
                </a:lnTo>
                <a:lnTo>
                  <a:pt x="2175" y="643"/>
                </a:lnTo>
                <a:lnTo>
                  <a:pt x="2180" y="661"/>
                </a:lnTo>
                <a:lnTo>
                  <a:pt x="2185" y="675"/>
                </a:lnTo>
                <a:lnTo>
                  <a:pt x="2185" y="685"/>
                </a:lnTo>
                <a:lnTo>
                  <a:pt x="2190" y="689"/>
                </a:lnTo>
                <a:lnTo>
                  <a:pt x="2194" y="685"/>
                </a:lnTo>
                <a:lnTo>
                  <a:pt x="2199" y="671"/>
                </a:lnTo>
                <a:lnTo>
                  <a:pt x="2204" y="657"/>
                </a:lnTo>
                <a:lnTo>
                  <a:pt x="2204" y="638"/>
                </a:lnTo>
                <a:lnTo>
                  <a:pt x="2208" y="614"/>
                </a:lnTo>
                <a:lnTo>
                  <a:pt x="2208" y="586"/>
                </a:lnTo>
                <a:lnTo>
                  <a:pt x="2213" y="553"/>
                </a:lnTo>
                <a:lnTo>
                  <a:pt x="2218" y="521"/>
                </a:lnTo>
                <a:lnTo>
                  <a:pt x="2218" y="488"/>
                </a:lnTo>
                <a:lnTo>
                  <a:pt x="2222" y="446"/>
                </a:lnTo>
                <a:lnTo>
                  <a:pt x="2227" y="408"/>
                </a:lnTo>
                <a:lnTo>
                  <a:pt x="2227" y="371"/>
                </a:lnTo>
                <a:lnTo>
                  <a:pt x="2232" y="328"/>
                </a:lnTo>
                <a:lnTo>
                  <a:pt x="2232" y="291"/>
                </a:lnTo>
                <a:lnTo>
                  <a:pt x="2236" y="253"/>
                </a:lnTo>
                <a:lnTo>
                  <a:pt x="2241" y="216"/>
                </a:lnTo>
                <a:lnTo>
                  <a:pt x="2241" y="178"/>
                </a:lnTo>
                <a:lnTo>
                  <a:pt x="2246" y="146"/>
                </a:lnTo>
                <a:lnTo>
                  <a:pt x="2250" y="118"/>
                </a:lnTo>
                <a:lnTo>
                  <a:pt x="2250" y="89"/>
                </a:lnTo>
                <a:lnTo>
                  <a:pt x="2255" y="66"/>
                </a:lnTo>
                <a:lnTo>
                  <a:pt x="2255" y="43"/>
                </a:lnTo>
                <a:lnTo>
                  <a:pt x="2260" y="28"/>
                </a:lnTo>
                <a:lnTo>
                  <a:pt x="2265" y="14"/>
                </a:lnTo>
                <a:lnTo>
                  <a:pt x="2265" y="5"/>
                </a:lnTo>
                <a:lnTo>
                  <a:pt x="2269" y="0"/>
                </a:lnTo>
                <a:lnTo>
                  <a:pt x="2274" y="5"/>
                </a:lnTo>
                <a:lnTo>
                  <a:pt x="2279" y="10"/>
                </a:lnTo>
                <a:lnTo>
                  <a:pt x="2283" y="24"/>
                </a:lnTo>
                <a:lnTo>
                  <a:pt x="2283" y="38"/>
                </a:lnTo>
                <a:lnTo>
                  <a:pt x="2288" y="57"/>
                </a:lnTo>
                <a:lnTo>
                  <a:pt x="2288" y="80"/>
                </a:lnTo>
                <a:lnTo>
                  <a:pt x="2293" y="103"/>
                </a:lnTo>
                <a:lnTo>
                  <a:pt x="2297" y="132"/>
                </a:lnTo>
                <a:lnTo>
                  <a:pt x="2297" y="160"/>
                </a:lnTo>
                <a:lnTo>
                  <a:pt x="2302" y="188"/>
                </a:lnTo>
                <a:lnTo>
                  <a:pt x="2307" y="221"/>
                </a:lnTo>
                <a:lnTo>
                  <a:pt x="2307" y="258"/>
                </a:lnTo>
                <a:lnTo>
                  <a:pt x="2311" y="291"/>
                </a:lnTo>
                <a:lnTo>
                  <a:pt x="2311" y="324"/>
                </a:lnTo>
                <a:lnTo>
                  <a:pt x="2316" y="361"/>
                </a:lnTo>
                <a:lnTo>
                  <a:pt x="2321" y="394"/>
                </a:lnTo>
                <a:lnTo>
                  <a:pt x="2321" y="432"/>
                </a:lnTo>
                <a:lnTo>
                  <a:pt x="2325" y="464"/>
                </a:lnTo>
                <a:lnTo>
                  <a:pt x="2330" y="493"/>
                </a:lnTo>
                <a:lnTo>
                  <a:pt x="2330" y="525"/>
                </a:lnTo>
                <a:lnTo>
                  <a:pt x="2335" y="553"/>
                </a:lnTo>
                <a:lnTo>
                  <a:pt x="2340" y="577"/>
                </a:lnTo>
                <a:lnTo>
                  <a:pt x="2340" y="600"/>
                </a:lnTo>
                <a:lnTo>
                  <a:pt x="2344" y="624"/>
                </a:lnTo>
                <a:lnTo>
                  <a:pt x="2344" y="643"/>
                </a:lnTo>
                <a:lnTo>
                  <a:pt x="2349" y="657"/>
                </a:lnTo>
                <a:lnTo>
                  <a:pt x="2354" y="671"/>
                </a:lnTo>
                <a:lnTo>
                  <a:pt x="2354" y="680"/>
                </a:lnTo>
                <a:lnTo>
                  <a:pt x="2358" y="685"/>
                </a:lnTo>
                <a:lnTo>
                  <a:pt x="2363" y="689"/>
                </a:lnTo>
                <a:lnTo>
                  <a:pt x="2368" y="685"/>
                </a:lnTo>
                <a:lnTo>
                  <a:pt x="2368" y="680"/>
                </a:lnTo>
                <a:lnTo>
                  <a:pt x="2372" y="675"/>
                </a:lnTo>
                <a:lnTo>
                  <a:pt x="2377" y="661"/>
                </a:lnTo>
                <a:lnTo>
                  <a:pt x="2377" y="647"/>
                </a:lnTo>
                <a:lnTo>
                  <a:pt x="2382" y="633"/>
                </a:lnTo>
                <a:lnTo>
                  <a:pt x="2386" y="614"/>
                </a:lnTo>
                <a:lnTo>
                  <a:pt x="2386" y="596"/>
                </a:lnTo>
                <a:lnTo>
                  <a:pt x="2391" y="572"/>
                </a:lnTo>
                <a:lnTo>
                  <a:pt x="2396" y="549"/>
                </a:lnTo>
                <a:lnTo>
                  <a:pt x="2396" y="525"/>
                </a:lnTo>
                <a:lnTo>
                  <a:pt x="2400" y="497"/>
                </a:lnTo>
                <a:lnTo>
                  <a:pt x="2400" y="469"/>
                </a:lnTo>
                <a:lnTo>
                  <a:pt x="2405" y="441"/>
                </a:lnTo>
                <a:lnTo>
                  <a:pt x="2410" y="413"/>
                </a:lnTo>
                <a:lnTo>
                  <a:pt x="2410" y="385"/>
                </a:lnTo>
                <a:lnTo>
                  <a:pt x="2415" y="352"/>
                </a:lnTo>
                <a:lnTo>
                  <a:pt x="2419" y="324"/>
                </a:lnTo>
                <a:lnTo>
                  <a:pt x="2419" y="296"/>
                </a:lnTo>
                <a:lnTo>
                  <a:pt x="2424" y="268"/>
                </a:lnTo>
                <a:lnTo>
                  <a:pt x="2424" y="239"/>
                </a:lnTo>
                <a:lnTo>
                  <a:pt x="2429" y="211"/>
                </a:lnTo>
                <a:lnTo>
                  <a:pt x="2433" y="188"/>
                </a:lnTo>
                <a:lnTo>
                  <a:pt x="2433" y="164"/>
                </a:lnTo>
                <a:lnTo>
                  <a:pt x="2438" y="141"/>
                </a:lnTo>
                <a:lnTo>
                  <a:pt x="2443" y="118"/>
                </a:lnTo>
                <a:lnTo>
                  <a:pt x="2443" y="99"/>
                </a:lnTo>
                <a:lnTo>
                  <a:pt x="2447" y="80"/>
                </a:lnTo>
                <a:lnTo>
                  <a:pt x="2452" y="61"/>
                </a:lnTo>
                <a:lnTo>
                  <a:pt x="2452" y="47"/>
                </a:lnTo>
                <a:lnTo>
                  <a:pt x="2457" y="33"/>
                </a:lnTo>
                <a:lnTo>
                  <a:pt x="2457" y="24"/>
                </a:lnTo>
                <a:lnTo>
                  <a:pt x="2461" y="14"/>
                </a:lnTo>
                <a:lnTo>
                  <a:pt x="2466" y="10"/>
                </a:lnTo>
                <a:lnTo>
                  <a:pt x="2466" y="5"/>
                </a:lnTo>
                <a:lnTo>
                  <a:pt x="2471" y="0"/>
                </a:lnTo>
                <a:lnTo>
                  <a:pt x="2475" y="0"/>
                </a:lnTo>
                <a:lnTo>
                  <a:pt x="2480" y="5"/>
                </a:lnTo>
                <a:lnTo>
                  <a:pt x="2480" y="10"/>
                </a:lnTo>
                <a:lnTo>
                  <a:pt x="2485" y="14"/>
                </a:lnTo>
                <a:lnTo>
                  <a:pt x="2490" y="24"/>
                </a:lnTo>
                <a:lnTo>
                  <a:pt x="2490" y="33"/>
                </a:lnTo>
                <a:lnTo>
                  <a:pt x="2494" y="47"/>
                </a:lnTo>
                <a:lnTo>
                  <a:pt x="2499" y="61"/>
                </a:lnTo>
                <a:lnTo>
                  <a:pt x="2499" y="75"/>
                </a:lnTo>
                <a:lnTo>
                  <a:pt x="2504" y="89"/>
                </a:lnTo>
                <a:lnTo>
                  <a:pt x="2504" y="108"/>
                </a:lnTo>
                <a:lnTo>
                  <a:pt x="2508" y="127"/>
                </a:lnTo>
                <a:lnTo>
                  <a:pt x="2513" y="146"/>
                </a:lnTo>
                <a:lnTo>
                  <a:pt x="2513" y="169"/>
                </a:lnTo>
                <a:lnTo>
                  <a:pt x="2518" y="188"/>
                </a:lnTo>
                <a:lnTo>
                  <a:pt x="2522" y="211"/>
                </a:lnTo>
                <a:lnTo>
                  <a:pt x="2522" y="230"/>
                </a:lnTo>
                <a:lnTo>
                  <a:pt x="2527" y="253"/>
                </a:lnTo>
                <a:lnTo>
                  <a:pt x="2532" y="277"/>
                </a:lnTo>
                <a:lnTo>
                  <a:pt x="2532" y="300"/>
                </a:lnTo>
                <a:lnTo>
                  <a:pt x="2536" y="324"/>
                </a:lnTo>
                <a:lnTo>
                  <a:pt x="2536" y="347"/>
                </a:lnTo>
                <a:lnTo>
                  <a:pt x="2541" y="371"/>
                </a:lnTo>
                <a:lnTo>
                  <a:pt x="2546" y="394"/>
                </a:lnTo>
                <a:lnTo>
                  <a:pt x="2546" y="413"/>
                </a:lnTo>
                <a:lnTo>
                  <a:pt x="2550" y="436"/>
                </a:lnTo>
                <a:lnTo>
                  <a:pt x="2555" y="460"/>
                </a:lnTo>
                <a:lnTo>
                  <a:pt x="2555" y="478"/>
                </a:lnTo>
                <a:lnTo>
                  <a:pt x="2560" y="497"/>
                </a:lnTo>
                <a:lnTo>
                  <a:pt x="2560" y="516"/>
                </a:lnTo>
                <a:lnTo>
                  <a:pt x="2565" y="535"/>
                </a:lnTo>
                <a:lnTo>
                  <a:pt x="2569" y="553"/>
                </a:lnTo>
                <a:lnTo>
                  <a:pt x="2569" y="572"/>
                </a:lnTo>
                <a:lnTo>
                  <a:pt x="2574" y="586"/>
                </a:lnTo>
                <a:lnTo>
                  <a:pt x="2579" y="600"/>
                </a:lnTo>
                <a:lnTo>
                  <a:pt x="2579" y="614"/>
                </a:lnTo>
                <a:lnTo>
                  <a:pt x="2583" y="628"/>
                </a:lnTo>
                <a:lnTo>
                  <a:pt x="2588" y="638"/>
                </a:lnTo>
                <a:lnTo>
                  <a:pt x="2588" y="652"/>
                </a:lnTo>
                <a:lnTo>
                  <a:pt x="2593" y="661"/>
                </a:lnTo>
                <a:lnTo>
                  <a:pt x="2593" y="666"/>
                </a:lnTo>
                <a:lnTo>
                  <a:pt x="2597" y="675"/>
                </a:lnTo>
                <a:lnTo>
                  <a:pt x="2602" y="680"/>
                </a:lnTo>
                <a:lnTo>
                  <a:pt x="2607" y="685"/>
                </a:lnTo>
                <a:lnTo>
                  <a:pt x="2611" y="689"/>
                </a:lnTo>
                <a:lnTo>
                  <a:pt x="2616" y="689"/>
                </a:lnTo>
                <a:lnTo>
                  <a:pt x="2621" y="685"/>
                </a:lnTo>
                <a:lnTo>
                  <a:pt x="2625" y="680"/>
                </a:lnTo>
                <a:lnTo>
                  <a:pt x="2625" y="675"/>
                </a:lnTo>
                <a:lnTo>
                  <a:pt x="2630" y="671"/>
                </a:lnTo>
                <a:lnTo>
                  <a:pt x="2635" y="661"/>
                </a:lnTo>
                <a:lnTo>
                  <a:pt x="2635" y="657"/>
                </a:lnTo>
                <a:lnTo>
                  <a:pt x="2640" y="647"/>
                </a:lnTo>
                <a:lnTo>
                  <a:pt x="2644" y="633"/>
                </a:lnTo>
                <a:lnTo>
                  <a:pt x="2644" y="624"/>
                </a:lnTo>
                <a:lnTo>
                  <a:pt x="2649" y="614"/>
                </a:lnTo>
                <a:lnTo>
                  <a:pt x="2649" y="600"/>
                </a:lnTo>
                <a:lnTo>
                  <a:pt x="2654" y="586"/>
                </a:lnTo>
                <a:lnTo>
                  <a:pt x="2658" y="572"/>
                </a:lnTo>
                <a:lnTo>
                  <a:pt x="2658" y="558"/>
                </a:lnTo>
                <a:lnTo>
                  <a:pt x="2663" y="544"/>
                </a:lnTo>
                <a:lnTo>
                  <a:pt x="2668" y="530"/>
                </a:lnTo>
                <a:lnTo>
                  <a:pt x="2668" y="511"/>
                </a:lnTo>
                <a:lnTo>
                  <a:pt x="2672" y="497"/>
                </a:lnTo>
                <a:lnTo>
                  <a:pt x="2672" y="478"/>
                </a:lnTo>
                <a:lnTo>
                  <a:pt x="2677" y="460"/>
                </a:lnTo>
                <a:lnTo>
                  <a:pt x="2682" y="446"/>
                </a:lnTo>
                <a:lnTo>
                  <a:pt x="2682" y="427"/>
                </a:lnTo>
                <a:lnTo>
                  <a:pt x="2686" y="408"/>
                </a:lnTo>
                <a:lnTo>
                  <a:pt x="2691" y="389"/>
                </a:lnTo>
                <a:lnTo>
                  <a:pt x="2691" y="371"/>
                </a:lnTo>
                <a:lnTo>
                  <a:pt x="2696" y="357"/>
                </a:lnTo>
                <a:lnTo>
                  <a:pt x="2700" y="338"/>
                </a:lnTo>
                <a:lnTo>
                  <a:pt x="2700" y="319"/>
                </a:lnTo>
                <a:lnTo>
                  <a:pt x="2705" y="300"/>
                </a:lnTo>
                <a:lnTo>
                  <a:pt x="2705" y="282"/>
                </a:lnTo>
                <a:lnTo>
                  <a:pt x="2710" y="268"/>
                </a:lnTo>
                <a:lnTo>
                  <a:pt x="2715" y="249"/>
                </a:lnTo>
                <a:lnTo>
                  <a:pt x="2715" y="230"/>
                </a:lnTo>
                <a:lnTo>
                  <a:pt x="2719" y="216"/>
                </a:lnTo>
                <a:lnTo>
                  <a:pt x="2724" y="197"/>
                </a:lnTo>
                <a:lnTo>
                  <a:pt x="2724" y="183"/>
                </a:lnTo>
                <a:lnTo>
                  <a:pt x="2729" y="169"/>
                </a:lnTo>
                <a:lnTo>
                  <a:pt x="2729" y="155"/>
                </a:lnTo>
                <a:lnTo>
                  <a:pt x="2733" y="141"/>
                </a:lnTo>
                <a:lnTo>
                  <a:pt x="2738" y="127"/>
                </a:lnTo>
                <a:lnTo>
                  <a:pt x="2738" y="113"/>
                </a:lnTo>
                <a:lnTo>
                  <a:pt x="2743" y="99"/>
                </a:lnTo>
                <a:lnTo>
                  <a:pt x="2747" y="89"/>
                </a:lnTo>
                <a:lnTo>
                  <a:pt x="2747" y="75"/>
                </a:lnTo>
                <a:lnTo>
                  <a:pt x="2752" y="66"/>
                </a:lnTo>
                <a:lnTo>
                  <a:pt x="2757" y="57"/>
                </a:lnTo>
                <a:lnTo>
                  <a:pt x="2757" y="47"/>
                </a:lnTo>
                <a:lnTo>
                  <a:pt x="2761" y="38"/>
                </a:lnTo>
                <a:lnTo>
                  <a:pt x="2761" y="33"/>
                </a:lnTo>
                <a:lnTo>
                  <a:pt x="2766" y="24"/>
                </a:lnTo>
                <a:lnTo>
                  <a:pt x="2771" y="19"/>
                </a:lnTo>
                <a:lnTo>
                  <a:pt x="2771" y="14"/>
                </a:lnTo>
                <a:lnTo>
                  <a:pt x="2775" y="10"/>
                </a:lnTo>
                <a:lnTo>
                  <a:pt x="2780" y="5"/>
                </a:lnTo>
                <a:lnTo>
                  <a:pt x="2785" y="0"/>
                </a:lnTo>
                <a:lnTo>
                  <a:pt x="2790" y="0"/>
                </a:lnTo>
                <a:lnTo>
                  <a:pt x="2794" y="5"/>
                </a:lnTo>
                <a:lnTo>
                  <a:pt x="2799" y="5"/>
                </a:lnTo>
                <a:lnTo>
                  <a:pt x="2804" y="10"/>
                </a:lnTo>
                <a:lnTo>
                  <a:pt x="2804" y="14"/>
                </a:lnTo>
                <a:lnTo>
                  <a:pt x="2808" y="19"/>
                </a:lnTo>
                <a:lnTo>
                  <a:pt x="2808" y="24"/>
                </a:lnTo>
                <a:lnTo>
                  <a:pt x="2813" y="33"/>
                </a:lnTo>
                <a:lnTo>
                  <a:pt x="2818" y="38"/>
                </a:lnTo>
                <a:lnTo>
                  <a:pt x="2818" y="47"/>
                </a:lnTo>
                <a:lnTo>
                  <a:pt x="2822" y="57"/>
                </a:lnTo>
                <a:lnTo>
                  <a:pt x="2827" y="66"/>
                </a:lnTo>
                <a:lnTo>
                  <a:pt x="2827" y="75"/>
                </a:lnTo>
                <a:lnTo>
                  <a:pt x="2832" y="89"/>
                </a:lnTo>
                <a:lnTo>
                  <a:pt x="2836" y="99"/>
                </a:lnTo>
                <a:lnTo>
                  <a:pt x="2836" y="113"/>
                </a:lnTo>
                <a:lnTo>
                  <a:pt x="2841" y="127"/>
                </a:lnTo>
                <a:lnTo>
                  <a:pt x="2841" y="141"/>
                </a:lnTo>
                <a:lnTo>
                  <a:pt x="2846" y="155"/>
                </a:lnTo>
                <a:lnTo>
                  <a:pt x="2850" y="169"/>
                </a:lnTo>
                <a:lnTo>
                  <a:pt x="2850" y="183"/>
                </a:lnTo>
                <a:lnTo>
                  <a:pt x="2855" y="202"/>
                </a:lnTo>
                <a:lnTo>
                  <a:pt x="2860" y="216"/>
                </a:lnTo>
                <a:lnTo>
                  <a:pt x="2860" y="235"/>
                </a:lnTo>
                <a:lnTo>
                  <a:pt x="2865" y="249"/>
                </a:lnTo>
                <a:lnTo>
                  <a:pt x="2865" y="268"/>
                </a:lnTo>
                <a:lnTo>
                  <a:pt x="2869" y="286"/>
                </a:lnTo>
                <a:lnTo>
                  <a:pt x="2874" y="300"/>
                </a:lnTo>
                <a:lnTo>
                  <a:pt x="2874" y="319"/>
                </a:lnTo>
                <a:lnTo>
                  <a:pt x="2879" y="338"/>
                </a:lnTo>
                <a:lnTo>
                  <a:pt x="2883" y="357"/>
                </a:lnTo>
                <a:lnTo>
                  <a:pt x="2883" y="375"/>
                </a:lnTo>
                <a:lnTo>
                  <a:pt x="2888" y="394"/>
                </a:lnTo>
                <a:lnTo>
                  <a:pt x="2893" y="408"/>
                </a:lnTo>
                <a:lnTo>
                  <a:pt x="2893" y="427"/>
                </a:lnTo>
                <a:lnTo>
                  <a:pt x="2897" y="446"/>
                </a:lnTo>
                <a:lnTo>
                  <a:pt x="2897" y="464"/>
                </a:lnTo>
                <a:lnTo>
                  <a:pt x="2902" y="478"/>
                </a:lnTo>
                <a:lnTo>
                  <a:pt x="2907" y="497"/>
                </a:lnTo>
                <a:lnTo>
                  <a:pt x="2907" y="511"/>
                </a:lnTo>
                <a:lnTo>
                  <a:pt x="2911" y="530"/>
                </a:lnTo>
                <a:lnTo>
                  <a:pt x="2916" y="544"/>
                </a:lnTo>
                <a:lnTo>
                  <a:pt x="2916" y="558"/>
                </a:lnTo>
                <a:lnTo>
                  <a:pt x="2921" y="572"/>
                </a:lnTo>
                <a:lnTo>
                  <a:pt x="2921" y="586"/>
                </a:lnTo>
                <a:lnTo>
                  <a:pt x="2925" y="600"/>
                </a:lnTo>
                <a:lnTo>
                  <a:pt x="2930" y="614"/>
                </a:lnTo>
                <a:lnTo>
                  <a:pt x="2930" y="624"/>
                </a:lnTo>
                <a:lnTo>
                  <a:pt x="2935" y="638"/>
                </a:lnTo>
                <a:lnTo>
                  <a:pt x="2940" y="647"/>
                </a:lnTo>
                <a:lnTo>
                  <a:pt x="2940" y="657"/>
                </a:lnTo>
                <a:lnTo>
                  <a:pt x="2944" y="661"/>
                </a:lnTo>
                <a:lnTo>
                  <a:pt x="2949" y="671"/>
                </a:lnTo>
                <a:lnTo>
                  <a:pt x="2949" y="675"/>
                </a:lnTo>
                <a:lnTo>
                  <a:pt x="2954" y="680"/>
                </a:lnTo>
                <a:lnTo>
                  <a:pt x="2954" y="685"/>
                </a:lnTo>
                <a:lnTo>
                  <a:pt x="2958" y="689"/>
                </a:lnTo>
                <a:lnTo>
                  <a:pt x="2963" y="689"/>
                </a:lnTo>
                <a:lnTo>
                  <a:pt x="2968" y="689"/>
                </a:lnTo>
                <a:lnTo>
                  <a:pt x="2972" y="685"/>
                </a:lnTo>
                <a:lnTo>
                  <a:pt x="2977" y="680"/>
                </a:lnTo>
                <a:lnTo>
                  <a:pt x="2977" y="675"/>
                </a:lnTo>
                <a:lnTo>
                  <a:pt x="2982" y="666"/>
                </a:lnTo>
                <a:lnTo>
                  <a:pt x="2986" y="657"/>
                </a:lnTo>
                <a:lnTo>
                  <a:pt x="2986" y="652"/>
                </a:lnTo>
                <a:lnTo>
                  <a:pt x="2991" y="638"/>
                </a:lnTo>
                <a:lnTo>
                  <a:pt x="2996" y="628"/>
                </a:lnTo>
                <a:lnTo>
                  <a:pt x="2996" y="614"/>
                </a:lnTo>
                <a:lnTo>
                  <a:pt x="3000" y="600"/>
                </a:lnTo>
                <a:lnTo>
                  <a:pt x="3005" y="586"/>
                </a:lnTo>
                <a:lnTo>
                  <a:pt x="3005" y="572"/>
                </a:lnTo>
                <a:lnTo>
                  <a:pt x="3010" y="553"/>
                </a:lnTo>
                <a:lnTo>
                  <a:pt x="3010" y="535"/>
                </a:lnTo>
                <a:lnTo>
                  <a:pt x="3015" y="516"/>
                </a:lnTo>
                <a:lnTo>
                  <a:pt x="3019" y="497"/>
                </a:lnTo>
                <a:lnTo>
                  <a:pt x="3019" y="478"/>
                </a:lnTo>
                <a:lnTo>
                  <a:pt x="3024" y="455"/>
                </a:lnTo>
                <a:lnTo>
                  <a:pt x="3029" y="436"/>
                </a:lnTo>
                <a:lnTo>
                  <a:pt x="3029" y="413"/>
                </a:lnTo>
                <a:lnTo>
                  <a:pt x="3033" y="389"/>
                </a:lnTo>
                <a:lnTo>
                  <a:pt x="3033" y="366"/>
                </a:lnTo>
                <a:lnTo>
                  <a:pt x="3038" y="347"/>
                </a:lnTo>
                <a:lnTo>
                  <a:pt x="3043" y="324"/>
                </a:lnTo>
                <a:lnTo>
                  <a:pt x="3043" y="300"/>
                </a:lnTo>
                <a:lnTo>
                  <a:pt x="3047" y="277"/>
                </a:lnTo>
                <a:lnTo>
                  <a:pt x="3052" y="253"/>
                </a:lnTo>
                <a:lnTo>
                  <a:pt x="3052" y="230"/>
                </a:lnTo>
                <a:lnTo>
                  <a:pt x="3057" y="207"/>
                </a:lnTo>
                <a:lnTo>
                  <a:pt x="3061" y="188"/>
                </a:lnTo>
                <a:lnTo>
                  <a:pt x="3061" y="164"/>
                </a:lnTo>
                <a:lnTo>
                  <a:pt x="3066" y="146"/>
                </a:lnTo>
                <a:lnTo>
                  <a:pt x="3066" y="127"/>
                </a:lnTo>
                <a:lnTo>
                  <a:pt x="3071" y="108"/>
                </a:lnTo>
                <a:lnTo>
                  <a:pt x="3075" y="89"/>
                </a:lnTo>
                <a:lnTo>
                  <a:pt x="3075" y="75"/>
                </a:lnTo>
                <a:lnTo>
                  <a:pt x="3080" y="61"/>
                </a:lnTo>
                <a:lnTo>
                  <a:pt x="3085" y="47"/>
                </a:lnTo>
                <a:lnTo>
                  <a:pt x="3085" y="33"/>
                </a:lnTo>
                <a:lnTo>
                  <a:pt x="3090" y="24"/>
                </a:lnTo>
                <a:lnTo>
                  <a:pt x="3090" y="14"/>
                </a:lnTo>
                <a:lnTo>
                  <a:pt x="3094" y="10"/>
                </a:lnTo>
                <a:lnTo>
                  <a:pt x="3099" y="5"/>
                </a:lnTo>
                <a:lnTo>
                  <a:pt x="3104" y="0"/>
                </a:lnTo>
                <a:lnTo>
                  <a:pt x="3108" y="5"/>
                </a:lnTo>
                <a:lnTo>
                  <a:pt x="3113" y="10"/>
                </a:lnTo>
                <a:lnTo>
                  <a:pt x="3113" y="14"/>
                </a:lnTo>
                <a:lnTo>
                  <a:pt x="3118" y="24"/>
                </a:lnTo>
                <a:lnTo>
                  <a:pt x="3122" y="38"/>
                </a:lnTo>
                <a:lnTo>
                  <a:pt x="3122" y="47"/>
                </a:lnTo>
                <a:lnTo>
                  <a:pt x="3127" y="61"/>
                </a:lnTo>
                <a:lnTo>
                  <a:pt x="3132" y="80"/>
                </a:lnTo>
                <a:lnTo>
                  <a:pt x="3132" y="99"/>
                </a:lnTo>
                <a:lnTo>
                  <a:pt x="3136" y="118"/>
                </a:lnTo>
                <a:lnTo>
                  <a:pt x="3141" y="141"/>
                </a:lnTo>
                <a:lnTo>
                  <a:pt x="3141" y="164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 type="none" w="med" len="med"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4" name="Freeform 260"/>
          <p:cNvSpPr>
            <a:spLocks/>
          </p:cNvSpPr>
          <p:nvPr/>
        </p:nvSpPr>
        <p:spPr bwMode="auto">
          <a:xfrm>
            <a:off x="7305725" y="2746320"/>
            <a:ext cx="915988" cy="1093788"/>
          </a:xfrm>
          <a:custGeom>
            <a:avLst/>
            <a:gdLst>
              <a:gd name="T0" fmla="*/ 5 w 577"/>
              <a:gd name="T1" fmla="*/ 216 h 689"/>
              <a:gd name="T2" fmla="*/ 14 w 577"/>
              <a:gd name="T3" fmla="*/ 296 h 689"/>
              <a:gd name="T4" fmla="*/ 24 w 577"/>
              <a:gd name="T5" fmla="*/ 385 h 689"/>
              <a:gd name="T6" fmla="*/ 33 w 577"/>
              <a:gd name="T7" fmla="*/ 469 h 689"/>
              <a:gd name="T8" fmla="*/ 42 w 577"/>
              <a:gd name="T9" fmla="*/ 549 h 689"/>
              <a:gd name="T10" fmla="*/ 52 w 577"/>
              <a:gd name="T11" fmla="*/ 614 h 689"/>
              <a:gd name="T12" fmla="*/ 61 w 577"/>
              <a:gd name="T13" fmla="*/ 661 h 689"/>
              <a:gd name="T14" fmla="*/ 70 w 577"/>
              <a:gd name="T15" fmla="*/ 685 h 689"/>
              <a:gd name="T16" fmla="*/ 80 w 577"/>
              <a:gd name="T17" fmla="*/ 680 h 689"/>
              <a:gd name="T18" fmla="*/ 89 w 577"/>
              <a:gd name="T19" fmla="*/ 638 h 689"/>
              <a:gd name="T20" fmla="*/ 99 w 577"/>
              <a:gd name="T21" fmla="*/ 577 h 689"/>
              <a:gd name="T22" fmla="*/ 108 w 577"/>
              <a:gd name="T23" fmla="*/ 493 h 689"/>
              <a:gd name="T24" fmla="*/ 117 w 577"/>
              <a:gd name="T25" fmla="*/ 394 h 689"/>
              <a:gd name="T26" fmla="*/ 127 w 577"/>
              <a:gd name="T27" fmla="*/ 291 h 689"/>
              <a:gd name="T28" fmla="*/ 136 w 577"/>
              <a:gd name="T29" fmla="*/ 188 h 689"/>
              <a:gd name="T30" fmla="*/ 141 w 577"/>
              <a:gd name="T31" fmla="*/ 103 h 689"/>
              <a:gd name="T32" fmla="*/ 150 w 577"/>
              <a:gd name="T33" fmla="*/ 38 h 689"/>
              <a:gd name="T34" fmla="*/ 159 w 577"/>
              <a:gd name="T35" fmla="*/ 5 h 689"/>
              <a:gd name="T36" fmla="*/ 174 w 577"/>
              <a:gd name="T37" fmla="*/ 14 h 689"/>
              <a:gd name="T38" fmla="*/ 183 w 577"/>
              <a:gd name="T39" fmla="*/ 66 h 689"/>
              <a:gd name="T40" fmla="*/ 192 w 577"/>
              <a:gd name="T41" fmla="*/ 146 h 689"/>
              <a:gd name="T42" fmla="*/ 197 w 577"/>
              <a:gd name="T43" fmla="*/ 253 h 689"/>
              <a:gd name="T44" fmla="*/ 206 w 577"/>
              <a:gd name="T45" fmla="*/ 371 h 689"/>
              <a:gd name="T46" fmla="*/ 216 w 577"/>
              <a:gd name="T47" fmla="*/ 488 h 689"/>
              <a:gd name="T48" fmla="*/ 225 w 577"/>
              <a:gd name="T49" fmla="*/ 586 h 689"/>
              <a:gd name="T50" fmla="*/ 234 w 577"/>
              <a:gd name="T51" fmla="*/ 657 h 689"/>
              <a:gd name="T52" fmla="*/ 244 w 577"/>
              <a:gd name="T53" fmla="*/ 689 h 689"/>
              <a:gd name="T54" fmla="*/ 253 w 577"/>
              <a:gd name="T55" fmla="*/ 661 h 689"/>
              <a:gd name="T56" fmla="*/ 263 w 577"/>
              <a:gd name="T57" fmla="*/ 586 h 689"/>
              <a:gd name="T58" fmla="*/ 272 w 577"/>
              <a:gd name="T59" fmla="*/ 478 h 689"/>
              <a:gd name="T60" fmla="*/ 281 w 577"/>
              <a:gd name="T61" fmla="*/ 352 h 689"/>
              <a:gd name="T62" fmla="*/ 291 w 577"/>
              <a:gd name="T63" fmla="*/ 225 h 689"/>
              <a:gd name="T64" fmla="*/ 300 w 577"/>
              <a:gd name="T65" fmla="*/ 113 h 689"/>
              <a:gd name="T66" fmla="*/ 309 w 577"/>
              <a:gd name="T67" fmla="*/ 33 h 689"/>
              <a:gd name="T68" fmla="*/ 319 w 577"/>
              <a:gd name="T69" fmla="*/ 0 h 689"/>
              <a:gd name="T70" fmla="*/ 328 w 577"/>
              <a:gd name="T71" fmla="*/ 43 h 689"/>
              <a:gd name="T72" fmla="*/ 338 w 577"/>
              <a:gd name="T73" fmla="*/ 127 h 689"/>
              <a:gd name="T74" fmla="*/ 347 w 577"/>
              <a:gd name="T75" fmla="*/ 253 h 689"/>
              <a:gd name="T76" fmla="*/ 356 w 577"/>
              <a:gd name="T77" fmla="*/ 394 h 689"/>
              <a:gd name="T78" fmla="*/ 366 w 577"/>
              <a:gd name="T79" fmla="*/ 525 h 689"/>
              <a:gd name="T80" fmla="*/ 375 w 577"/>
              <a:gd name="T81" fmla="*/ 628 h 689"/>
              <a:gd name="T82" fmla="*/ 384 w 577"/>
              <a:gd name="T83" fmla="*/ 685 h 689"/>
              <a:gd name="T84" fmla="*/ 394 w 577"/>
              <a:gd name="T85" fmla="*/ 666 h 689"/>
              <a:gd name="T86" fmla="*/ 403 w 577"/>
              <a:gd name="T87" fmla="*/ 586 h 689"/>
              <a:gd name="T88" fmla="*/ 413 w 577"/>
              <a:gd name="T89" fmla="*/ 464 h 689"/>
              <a:gd name="T90" fmla="*/ 422 w 577"/>
              <a:gd name="T91" fmla="*/ 319 h 689"/>
              <a:gd name="T92" fmla="*/ 431 w 577"/>
              <a:gd name="T93" fmla="*/ 178 h 689"/>
              <a:gd name="T94" fmla="*/ 441 w 577"/>
              <a:gd name="T95" fmla="*/ 66 h 689"/>
              <a:gd name="T96" fmla="*/ 445 w 577"/>
              <a:gd name="T97" fmla="*/ 5 h 689"/>
              <a:gd name="T98" fmla="*/ 455 w 577"/>
              <a:gd name="T99" fmla="*/ 10 h 689"/>
              <a:gd name="T100" fmla="*/ 464 w 577"/>
              <a:gd name="T101" fmla="*/ 75 h 689"/>
              <a:gd name="T102" fmla="*/ 474 w 577"/>
              <a:gd name="T103" fmla="*/ 197 h 689"/>
              <a:gd name="T104" fmla="*/ 483 w 577"/>
              <a:gd name="T105" fmla="*/ 343 h 689"/>
              <a:gd name="T106" fmla="*/ 492 w 577"/>
              <a:gd name="T107" fmla="*/ 493 h 689"/>
              <a:gd name="T108" fmla="*/ 502 w 577"/>
              <a:gd name="T109" fmla="*/ 610 h 689"/>
              <a:gd name="T110" fmla="*/ 511 w 577"/>
              <a:gd name="T111" fmla="*/ 680 h 689"/>
              <a:gd name="T112" fmla="*/ 520 w 577"/>
              <a:gd name="T113" fmla="*/ 685 h 689"/>
              <a:gd name="T114" fmla="*/ 530 w 577"/>
              <a:gd name="T115" fmla="*/ 619 h 689"/>
              <a:gd name="T116" fmla="*/ 534 w 577"/>
              <a:gd name="T117" fmla="*/ 502 h 689"/>
              <a:gd name="T118" fmla="*/ 544 w 577"/>
              <a:gd name="T119" fmla="*/ 352 h 689"/>
              <a:gd name="T120" fmla="*/ 553 w 577"/>
              <a:gd name="T121" fmla="*/ 202 h 689"/>
              <a:gd name="T122" fmla="*/ 563 w 577"/>
              <a:gd name="T123" fmla="*/ 80 h 689"/>
              <a:gd name="T124" fmla="*/ 572 w 577"/>
              <a:gd name="T125" fmla="*/ 10 h 6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77"/>
              <a:gd name="T190" fmla="*/ 0 h 689"/>
              <a:gd name="T191" fmla="*/ 577 w 577"/>
              <a:gd name="T192" fmla="*/ 689 h 6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77" h="689">
                <a:moveTo>
                  <a:pt x="0" y="164"/>
                </a:moveTo>
                <a:lnTo>
                  <a:pt x="5" y="188"/>
                </a:lnTo>
                <a:lnTo>
                  <a:pt x="5" y="216"/>
                </a:lnTo>
                <a:lnTo>
                  <a:pt x="9" y="239"/>
                </a:lnTo>
                <a:lnTo>
                  <a:pt x="14" y="268"/>
                </a:lnTo>
                <a:lnTo>
                  <a:pt x="14" y="296"/>
                </a:lnTo>
                <a:lnTo>
                  <a:pt x="19" y="324"/>
                </a:lnTo>
                <a:lnTo>
                  <a:pt x="24" y="357"/>
                </a:lnTo>
                <a:lnTo>
                  <a:pt x="24" y="385"/>
                </a:lnTo>
                <a:lnTo>
                  <a:pt x="28" y="413"/>
                </a:lnTo>
                <a:lnTo>
                  <a:pt x="28" y="441"/>
                </a:lnTo>
                <a:lnTo>
                  <a:pt x="33" y="469"/>
                </a:lnTo>
                <a:lnTo>
                  <a:pt x="38" y="497"/>
                </a:lnTo>
                <a:lnTo>
                  <a:pt x="38" y="525"/>
                </a:lnTo>
                <a:lnTo>
                  <a:pt x="42" y="549"/>
                </a:lnTo>
                <a:lnTo>
                  <a:pt x="47" y="572"/>
                </a:lnTo>
                <a:lnTo>
                  <a:pt x="47" y="596"/>
                </a:lnTo>
                <a:lnTo>
                  <a:pt x="52" y="614"/>
                </a:lnTo>
                <a:lnTo>
                  <a:pt x="56" y="633"/>
                </a:lnTo>
                <a:lnTo>
                  <a:pt x="56" y="647"/>
                </a:lnTo>
                <a:lnTo>
                  <a:pt x="61" y="661"/>
                </a:lnTo>
                <a:lnTo>
                  <a:pt x="61" y="675"/>
                </a:lnTo>
                <a:lnTo>
                  <a:pt x="66" y="680"/>
                </a:lnTo>
                <a:lnTo>
                  <a:pt x="70" y="685"/>
                </a:lnTo>
                <a:lnTo>
                  <a:pt x="75" y="689"/>
                </a:lnTo>
                <a:lnTo>
                  <a:pt x="80" y="685"/>
                </a:lnTo>
                <a:lnTo>
                  <a:pt x="80" y="680"/>
                </a:lnTo>
                <a:lnTo>
                  <a:pt x="84" y="671"/>
                </a:lnTo>
                <a:lnTo>
                  <a:pt x="84" y="657"/>
                </a:lnTo>
                <a:lnTo>
                  <a:pt x="89" y="638"/>
                </a:lnTo>
                <a:lnTo>
                  <a:pt x="94" y="624"/>
                </a:lnTo>
                <a:lnTo>
                  <a:pt x="94" y="600"/>
                </a:lnTo>
                <a:lnTo>
                  <a:pt x="99" y="577"/>
                </a:lnTo>
                <a:lnTo>
                  <a:pt x="103" y="549"/>
                </a:lnTo>
                <a:lnTo>
                  <a:pt x="103" y="521"/>
                </a:lnTo>
                <a:lnTo>
                  <a:pt x="108" y="493"/>
                </a:lnTo>
                <a:lnTo>
                  <a:pt x="113" y="460"/>
                </a:lnTo>
                <a:lnTo>
                  <a:pt x="113" y="427"/>
                </a:lnTo>
                <a:lnTo>
                  <a:pt x="117" y="394"/>
                </a:lnTo>
                <a:lnTo>
                  <a:pt x="117" y="361"/>
                </a:lnTo>
                <a:lnTo>
                  <a:pt x="122" y="324"/>
                </a:lnTo>
                <a:lnTo>
                  <a:pt x="127" y="291"/>
                </a:lnTo>
                <a:lnTo>
                  <a:pt x="127" y="253"/>
                </a:lnTo>
                <a:lnTo>
                  <a:pt x="131" y="221"/>
                </a:lnTo>
                <a:lnTo>
                  <a:pt x="136" y="188"/>
                </a:lnTo>
                <a:lnTo>
                  <a:pt x="136" y="160"/>
                </a:lnTo>
                <a:lnTo>
                  <a:pt x="141" y="127"/>
                </a:lnTo>
                <a:lnTo>
                  <a:pt x="141" y="103"/>
                </a:lnTo>
                <a:lnTo>
                  <a:pt x="145" y="75"/>
                </a:lnTo>
                <a:lnTo>
                  <a:pt x="150" y="57"/>
                </a:lnTo>
                <a:lnTo>
                  <a:pt x="150" y="38"/>
                </a:lnTo>
                <a:lnTo>
                  <a:pt x="155" y="24"/>
                </a:lnTo>
                <a:lnTo>
                  <a:pt x="159" y="10"/>
                </a:lnTo>
                <a:lnTo>
                  <a:pt x="159" y="5"/>
                </a:lnTo>
                <a:lnTo>
                  <a:pt x="164" y="0"/>
                </a:lnTo>
                <a:lnTo>
                  <a:pt x="169" y="5"/>
                </a:lnTo>
                <a:lnTo>
                  <a:pt x="174" y="14"/>
                </a:lnTo>
                <a:lnTo>
                  <a:pt x="174" y="28"/>
                </a:lnTo>
                <a:lnTo>
                  <a:pt x="178" y="43"/>
                </a:lnTo>
                <a:lnTo>
                  <a:pt x="183" y="66"/>
                </a:lnTo>
                <a:lnTo>
                  <a:pt x="183" y="89"/>
                </a:lnTo>
                <a:lnTo>
                  <a:pt x="188" y="118"/>
                </a:lnTo>
                <a:lnTo>
                  <a:pt x="192" y="146"/>
                </a:lnTo>
                <a:lnTo>
                  <a:pt x="192" y="178"/>
                </a:lnTo>
                <a:lnTo>
                  <a:pt x="197" y="216"/>
                </a:lnTo>
                <a:lnTo>
                  <a:pt x="197" y="253"/>
                </a:lnTo>
                <a:lnTo>
                  <a:pt x="202" y="291"/>
                </a:lnTo>
                <a:lnTo>
                  <a:pt x="206" y="333"/>
                </a:lnTo>
                <a:lnTo>
                  <a:pt x="206" y="371"/>
                </a:lnTo>
                <a:lnTo>
                  <a:pt x="211" y="413"/>
                </a:lnTo>
                <a:lnTo>
                  <a:pt x="216" y="450"/>
                </a:lnTo>
                <a:lnTo>
                  <a:pt x="216" y="488"/>
                </a:lnTo>
                <a:lnTo>
                  <a:pt x="220" y="525"/>
                </a:lnTo>
                <a:lnTo>
                  <a:pt x="225" y="558"/>
                </a:lnTo>
                <a:lnTo>
                  <a:pt x="225" y="586"/>
                </a:lnTo>
                <a:lnTo>
                  <a:pt x="230" y="614"/>
                </a:lnTo>
                <a:lnTo>
                  <a:pt x="230" y="638"/>
                </a:lnTo>
                <a:lnTo>
                  <a:pt x="234" y="657"/>
                </a:lnTo>
                <a:lnTo>
                  <a:pt x="239" y="671"/>
                </a:lnTo>
                <a:lnTo>
                  <a:pt x="239" y="685"/>
                </a:lnTo>
                <a:lnTo>
                  <a:pt x="244" y="689"/>
                </a:lnTo>
                <a:lnTo>
                  <a:pt x="249" y="685"/>
                </a:lnTo>
                <a:lnTo>
                  <a:pt x="253" y="675"/>
                </a:lnTo>
                <a:lnTo>
                  <a:pt x="253" y="661"/>
                </a:lnTo>
                <a:lnTo>
                  <a:pt x="258" y="638"/>
                </a:lnTo>
                <a:lnTo>
                  <a:pt x="263" y="614"/>
                </a:lnTo>
                <a:lnTo>
                  <a:pt x="263" y="586"/>
                </a:lnTo>
                <a:lnTo>
                  <a:pt x="267" y="553"/>
                </a:lnTo>
                <a:lnTo>
                  <a:pt x="272" y="521"/>
                </a:lnTo>
                <a:lnTo>
                  <a:pt x="272" y="478"/>
                </a:lnTo>
                <a:lnTo>
                  <a:pt x="277" y="441"/>
                </a:lnTo>
                <a:lnTo>
                  <a:pt x="277" y="399"/>
                </a:lnTo>
                <a:lnTo>
                  <a:pt x="281" y="352"/>
                </a:lnTo>
                <a:lnTo>
                  <a:pt x="286" y="310"/>
                </a:lnTo>
                <a:lnTo>
                  <a:pt x="286" y="268"/>
                </a:lnTo>
                <a:lnTo>
                  <a:pt x="291" y="225"/>
                </a:lnTo>
                <a:lnTo>
                  <a:pt x="295" y="183"/>
                </a:lnTo>
                <a:lnTo>
                  <a:pt x="295" y="146"/>
                </a:lnTo>
                <a:lnTo>
                  <a:pt x="300" y="113"/>
                </a:lnTo>
                <a:lnTo>
                  <a:pt x="305" y="80"/>
                </a:lnTo>
                <a:lnTo>
                  <a:pt x="305" y="52"/>
                </a:lnTo>
                <a:lnTo>
                  <a:pt x="309" y="33"/>
                </a:lnTo>
                <a:lnTo>
                  <a:pt x="309" y="14"/>
                </a:lnTo>
                <a:lnTo>
                  <a:pt x="314" y="5"/>
                </a:lnTo>
                <a:lnTo>
                  <a:pt x="319" y="0"/>
                </a:lnTo>
                <a:lnTo>
                  <a:pt x="324" y="10"/>
                </a:lnTo>
                <a:lnTo>
                  <a:pt x="328" y="24"/>
                </a:lnTo>
                <a:lnTo>
                  <a:pt x="328" y="43"/>
                </a:lnTo>
                <a:lnTo>
                  <a:pt x="333" y="66"/>
                </a:lnTo>
                <a:lnTo>
                  <a:pt x="333" y="94"/>
                </a:lnTo>
                <a:lnTo>
                  <a:pt x="338" y="127"/>
                </a:lnTo>
                <a:lnTo>
                  <a:pt x="342" y="169"/>
                </a:lnTo>
                <a:lnTo>
                  <a:pt x="342" y="207"/>
                </a:lnTo>
                <a:lnTo>
                  <a:pt x="347" y="253"/>
                </a:lnTo>
                <a:lnTo>
                  <a:pt x="352" y="300"/>
                </a:lnTo>
                <a:lnTo>
                  <a:pt x="352" y="347"/>
                </a:lnTo>
                <a:lnTo>
                  <a:pt x="356" y="394"/>
                </a:lnTo>
                <a:lnTo>
                  <a:pt x="361" y="436"/>
                </a:lnTo>
                <a:lnTo>
                  <a:pt x="361" y="483"/>
                </a:lnTo>
                <a:lnTo>
                  <a:pt x="366" y="525"/>
                </a:lnTo>
                <a:lnTo>
                  <a:pt x="366" y="563"/>
                </a:lnTo>
                <a:lnTo>
                  <a:pt x="370" y="596"/>
                </a:lnTo>
                <a:lnTo>
                  <a:pt x="375" y="628"/>
                </a:lnTo>
                <a:lnTo>
                  <a:pt x="375" y="652"/>
                </a:lnTo>
                <a:lnTo>
                  <a:pt x="380" y="671"/>
                </a:lnTo>
                <a:lnTo>
                  <a:pt x="384" y="685"/>
                </a:lnTo>
                <a:lnTo>
                  <a:pt x="389" y="689"/>
                </a:lnTo>
                <a:lnTo>
                  <a:pt x="389" y="680"/>
                </a:lnTo>
                <a:lnTo>
                  <a:pt x="394" y="666"/>
                </a:lnTo>
                <a:lnTo>
                  <a:pt x="399" y="647"/>
                </a:lnTo>
                <a:lnTo>
                  <a:pt x="399" y="619"/>
                </a:lnTo>
                <a:lnTo>
                  <a:pt x="403" y="586"/>
                </a:lnTo>
                <a:lnTo>
                  <a:pt x="408" y="549"/>
                </a:lnTo>
                <a:lnTo>
                  <a:pt x="408" y="507"/>
                </a:lnTo>
                <a:lnTo>
                  <a:pt x="413" y="464"/>
                </a:lnTo>
                <a:lnTo>
                  <a:pt x="417" y="418"/>
                </a:lnTo>
                <a:lnTo>
                  <a:pt x="417" y="366"/>
                </a:lnTo>
                <a:lnTo>
                  <a:pt x="422" y="319"/>
                </a:lnTo>
                <a:lnTo>
                  <a:pt x="422" y="268"/>
                </a:lnTo>
                <a:lnTo>
                  <a:pt x="427" y="221"/>
                </a:lnTo>
                <a:lnTo>
                  <a:pt x="431" y="178"/>
                </a:lnTo>
                <a:lnTo>
                  <a:pt x="431" y="136"/>
                </a:lnTo>
                <a:lnTo>
                  <a:pt x="436" y="99"/>
                </a:lnTo>
                <a:lnTo>
                  <a:pt x="441" y="66"/>
                </a:lnTo>
                <a:lnTo>
                  <a:pt x="441" y="38"/>
                </a:lnTo>
                <a:lnTo>
                  <a:pt x="445" y="19"/>
                </a:lnTo>
                <a:lnTo>
                  <a:pt x="445" y="5"/>
                </a:lnTo>
                <a:lnTo>
                  <a:pt x="450" y="0"/>
                </a:lnTo>
                <a:lnTo>
                  <a:pt x="455" y="0"/>
                </a:lnTo>
                <a:lnTo>
                  <a:pt x="455" y="10"/>
                </a:lnTo>
                <a:lnTo>
                  <a:pt x="459" y="24"/>
                </a:lnTo>
                <a:lnTo>
                  <a:pt x="464" y="47"/>
                </a:lnTo>
                <a:lnTo>
                  <a:pt x="464" y="75"/>
                </a:lnTo>
                <a:lnTo>
                  <a:pt x="469" y="113"/>
                </a:lnTo>
                <a:lnTo>
                  <a:pt x="474" y="150"/>
                </a:lnTo>
                <a:lnTo>
                  <a:pt x="474" y="197"/>
                </a:lnTo>
                <a:lnTo>
                  <a:pt x="478" y="244"/>
                </a:lnTo>
                <a:lnTo>
                  <a:pt x="478" y="291"/>
                </a:lnTo>
                <a:lnTo>
                  <a:pt x="483" y="343"/>
                </a:lnTo>
                <a:lnTo>
                  <a:pt x="488" y="394"/>
                </a:lnTo>
                <a:lnTo>
                  <a:pt x="488" y="441"/>
                </a:lnTo>
                <a:lnTo>
                  <a:pt x="492" y="493"/>
                </a:lnTo>
                <a:lnTo>
                  <a:pt x="497" y="535"/>
                </a:lnTo>
                <a:lnTo>
                  <a:pt x="497" y="577"/>
                </a:lnTo>
                <a:lnTo>
                  <a:pt x="502" y="610"/>
                </a:lnTo>
                <a:lnTo>
                  <a:pt x="502" y="638"/>
                </a:lnTo>
                <a:lnTo>
                  <a:pt x="506" y="661"/>
                </a:lnTo>
                <a:lnTo>
                  <a:pt x="511" y="680"/>
                </a:lnTo>
                <a:lnTo>
                  <a:pt x="511" y="689"/>
                </a:lnTo>
                <a:lnTo>
                  <a:pt x="516" y="689"/>
                </a:lnTo>
                <a:lnTo>
                  <a:pt x="520" y="685"/>
                </a:lnTo>
                <a:lnTo>
                  <a:pt x="520" y="671"/>
                </a:lnTo>
                <a:lnTo>
                  <a:pt x="525" y="647"/>
                </a:lnTo>
                <a:lnTo>
                  <a:pt x="530" y="619"/>
                </a:lnTo>
                <a:lnTo>
                  <a:pt x="530" y="586"/>
                </a:lnTo>
                <a:lnTo>
                  <a:pt x="534" y="544"/>
                </a:lnTo>
                <a:lnTo>
                  <a:pt x="534" y="502"/>
                </a:lnTo>
                <a:lnTo>
                  <a:pt x="539" y="455"/>
                </a:lnTo>
                <a:lnTo>
                  <a:pt x="544" y="403"/>
                </a:lnTo>
                <a:lnTo>
                  <a:pt x="544" y="352"/>
                </a:lnTo>
                <a:lnTo>
                  <a:pt x="549" y="300"/>
                </a:lnTo>
                <a:lnTo>
                  <a:pt x="553" y="249"/>
                </a:lnTo>
                <a:lnTo>
                  <a:pt x="553" y="202"/>
                </a:lnTo>
                <a:lnTo>
                  <a:pt x="558" y="155"/>
                </a:lnTo>
                <a:lnTo>
                  <a:pt x="558" y="118"/>
                </a:lnTo>
                <a:lnTo>
                  <a:pt x="563" y="80"/>
                </a:lnTo>
                <a:lnTo>
                  <a:pt x="567" y="52"/>
                </a:lnTo>
                <a:lnTo>
                  <a:pt x="567" y="28"/>
                </a:lnTo>
                <a:lnTo>
                  <a:pt x="572" y="10"/>
                </a:lnTo>
                <a:lnTo>
                  <a:pt x="577" y="0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5" name="Line 322"/>
          <p:cNvSpPr>
            <a:spLocks noChangeShapeType="1"/>
          </p:cNvSpPr>
          <p:nvPr/>
        </p:nvSpPr>
        <p:spPr bwMode="auto">
          <a:xfrm>
            <a:off x="2324150" y="3297183"/>
            <a:ext cx="59023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6" name="Line 324"/>
          <p:cNvSpPr>
            <a:spLocks noChangeShapeType="1"/>
          </p:cNvSpPr>
          <p:nvPr/>
        </p:nvSpPr>
        <p:spPr bwMode="auto">
          <a:xfrm>
            <a:off x="2328913" y="1619195"/>
            <a:ext cx="59023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7" name="Rectangle 326"/>
          <p:cNvSpPr>
            <a:spLocks noChangeArrowheads="1"/>
          </p:cNvSpPr>
          <p:nvPr/>
        </p:nvSpPr>
        <p:spPr bwMode="auto">
          <a:xfrm>
            <a:off x="2876600" y="923870"/>
            <a:ext cx="17700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2200" i="1" dirty="0"/>
              <a:t>x</a:t>
            </a:r>
            <a:r>
              <a:rPr lang="pl-PL" sz="2200" dirty="0"/>
              <a:t>(</a:t>
            </a:r>
            <a:r>
              <a:rPr lang="pl-PL" sz="2200" i="1" dirty="0"/>
              <a:t>t</a:t>
            </a:r>
            <a:r>
              <a:rPr lang="pl-PL" sz="2200" dirty="0"/>
              <a:t>)= </a:t>
            </a:r>
            <a:r>
              <a:rPr lang="pl-PL" sz="2200" i="1" dirty="0" err="1" smtClean="0"/>
              <a:t>a</a:t>
            </a:r>
            <a:r>
              <a:rPr lang="pl-PL" sz="2200" dirty="0" err="1" smtClean="0"/>
              <a:t>cos</a:t>
            </a:r>
            <a:r>
              <a:rPr lang="pl-PL" sz="2200" i="1" dirty="0" err="1" smtClean="0">
                <a:latin typeface="Symbol" pitchFamily="18" charset="2"/>
              </a:rPr>
              <a:t>w</a:t>
            </a:r>
            <a:r>
              <a:rPr lang="pl-PL" sz="2200" baseline="-25000" dirty="0" err="1"/>
              <a:t>m</a:t>
            </a:r>
            <a:r>
              <a:rPr lang="pl-PL" sz="2200" i="1" dirty="0" err="1" smtClean="0"/>
              <a:t>t</a:t>
            </a:r>
            <a:endParaRPr lang="pl-PL" sz="2200" i="1" dirty="0"/>
          </a:p>
        </p:txBody>
      </p:sp>
      <p:grpSp>
        <p:nvGrpSpPr>
          <p:cNvPr id="4" name="Grupa 3"/>
          <p:cNvGrpSpPr/>
          <p:nvPr/>
        </p:nvGrpSpPr>
        <p:grpSpPr>
          <a:xfrm>
            <a:off x="1400250" y="2155782"/>
            <a:ext cx="7650850" cy="3260392"/>
            <a:chOff x="1400250" y="2155782"/>
            <a:chExt cx="7650850" cy="3260392"/>
          </a:xfrm>
        </p:grpSpPr>
        <p:grpSp>
          <p:nvGrpSpPr>
            <p:cNvPr id="3" name="Grupa 2"/>
            <p:cNvGrpSpPr/>
            <p:nvPr/>
          </p:nvGrpSpPr>
          <p:grpSpPr>
            <a:xfrm>
              <a:off x="2472950" y="2155782"/>
              <a:ext cx="5958312" cy="1163136"/>
              <a:chOff x="2472950" y="2155782"/>
              <a:chExt cx="5958312" cy="1163136"/>
            </a:xfrm>
          </p:grpSpPr>
          <p:cxnSp>
            <p:nvCxnSpPr>
              <p:cNvPr id="5" name="Łącznik prosty 4"/>
              <p:cNvCxnSpPr/>
              <p:nvPr/>
            </p:nvCxnSpPr>
            <p:spPr bwMode="auto">
              <a:xfrm>
                <a:off x="24729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8" name="Łącznik prosty 77"/>
              <p:cNvCxnSpPr/>
              <p:nvPr/>
            </p:nvCxnSpPr>
            <p:spPr bwMode="auto">
              <a:xfrm>
                <a:off x="56352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9" name="Łącznik prosty 78"/>
              <p:cNvCxnSpPr/>
              <p:nvPr/>
            </p:nvCxnSpPr>
            <p:spPr bwMode="auto">
              <a:xfrm>
                <a:off x="5028013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0" name="Łącznik prosty 79"/>
              <p:cNvCxnSpPr/>
              <p:nvPr/>
            </p:nvCxnSpPr>
            <p:spPr bwMode="auto">
              <a:xfrm>
                <a:off x="3199212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1" name="Łącznik prosty 80"/>
              <p:cNvCxnSpPr/>
              <p:nvPr/>
            </p:nvCxnSpPr>
            <p:spPr bwMode="auto">
              <a:xfrm>
                <a:off x="3646887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2" name="Łącznik prosty 81"/>
              <p:cNvCxnSpPr/>
              <p:nvPr/>
            </p:nvCxnSpPr>
            <p:spPr bwMode="auto">
              <a:xfrm>
                <a:off x="4194575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3" name="Łącznik prosty 82"/>
              <p:cNvCxnSpPr/>
              <p:nvPr/>
            </p:nvCxnSpPr>
            <p:spPr bwMode="auto">
              <a:xfrm>
                <a:off x="268250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Łącznik prosty 83"/>
              <p:cNvCxnSpPr/>
              <p:nvPr/>
            </p:nvCxnSpPr>
            <p:spPr bwMode="auto">
              <a:xfrm>
                <a:off x="542570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Łącznik prosty 84"/>
              <p:cNvCxnSpPr/>
              <p:nvPr/>
            </p:nvCxnSpPr>
            <p:spPr bwMode="auto">
              <a:xfrm>
                <a:off x="5225675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Łącznik prosty 85"/>
              <p:cNvCxnSpPr/>
              <p:nvPr/>
            </p:nvCxnSpPr>
            <p:spPr bwMode="auto">
              <a:xfrm>
                <a:off x="47970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" name="Łącznik prosty 86"/>
              <p:cNvCxnSpPr/>
              <p:nvPr/>
            </p:nvCxnSpPr>
            <p:spPr bwMode="auto">
              <a:xfrm>
                <a:off x="4554162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8" name="Łącznik prosty 87"/>
              <p:cNvCxnSpPr/>
              <p:nvPr/>
            </p:nvCxnSpPr>
            <p:spPr bwMode="auto">
              <a:xfrm>
                <a:off x="6611563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Łącznik prosty 88"/>
              <p:cNvCxnSpPr/>
              <p:nvPr/>
            </p:nvCxnSpPr>
            <p:spPr bwMode="auto">
              <a:xfrm>
                <a:off x="2920625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Łącznik prosty 89"/>
              <p:cNvCxnSpPr/>
              <p:nvPr/>
            </p:nvCxnSpPr>
            <p:spPr bwMode="auto">
              <a:xfrm>
                <a:off x="6154362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Łącznik prosty 90"/>
              <p:cNvCxnSpPr/>
              <p:nvPr/>
            </p:nvCxnSpPr>
            <p:spPr bwMode="auto">
              <a:xfrm>
                <a:off x="58638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Łącznik prosty 91"/>
              <p:cNvCxnSpPr/>
              <p:nvPr/>
            </p:nvCxnSpPr>
            <p:spPr bwMode="auto">
              <a:xfrm>
                <a:off x="7159379" y="2324690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3" name="Łącznik prosty 92"/>
              <p:cNvCxnSpPr/>
              <p:nvPr/>
            </p:nvCxnSpPr>
            <p:spPr bwMode="auto">
              <a:xfrm>
                <a:off x="7505368" y="2324690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Łącznik prosty 93"/>
              <p:cNvCxnSpPr/>
              <p:nvPr/>
            </p:nvCxnSpPr>
            <p:spPr bwMode="auto">
              <a:xfrm>
                <a:off x="7763719" y="2324690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Łącznik prosty 94"/>
              <p:cNvCxnSpPr/>
              <p:nvPr/>
            </p:nvCxnSpPr>
            <p:spPr bwMode="auto">
              <a:xfrm>
                <a:off x="7974925" y="2316452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6" name="Text Box 318"/>
              <p:cNvSpPr txBox="1">
                <a:spLocks noChangeArrowheads="1"/>
              </p:cNvSpPr>
              <p:nvPr/>
            </p:nvSpPr>
            <p:spPr bwMode="auto">
              <a:xfrm>
                <a:off x="7288262" y="2155782"/>
                <a:ext cx="1143000" cy="4572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pl-PL" i="1" dirty="0" err="1" smtClean="0">
                    <a:solidFill>
                      <a:srgbClr val="FF0000"/>
                    </a:solidFill>
                    <a:latin typeface="Symbol" pitchFamily="18" charset="2"/>
                  </a:rPr>
                  <a:t>j</a:t>
                </a:r>
                <a:r>
                  <a:rPr lang="pl-PL" baseline="-25000" dirty="0" err="1" smtClean="0">
                    <a:solidFill>
                      <a:srgbClr val="FF0000"/>
                    </a:solidFill>
                  </a:rPr>
                  <a:t>PFM</a:t>
                </a:r>
                <a:r>
                  <a:rPr lang="pl-PL" dirty="0" smtClean="0">
                    <a:solidFill>
                      <a:srgbClr val="FF0000"/>
                    </a:solidFill>
                  </a:rPr>
                  <a:t>(</a:t>
                </a:r>
                <a:r>
                  <a:rPr lang="pl-PL" i="1" dirty="0" smtClean="0">
                    <a:solidFill>
                      <a:srgbClr val="FF0000"/>
                    </a:solidFill>
                  </a:rPr>
                  <a:t>t</a:t>
                </a:r>
                <a:r>
                  <a:rPr lang="pl-PL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p:grpSp>
        <p:sp>
          <p:nvSpPr>
            <p:cNvPr id="6" name="Prostokąt 5"/>
            <p:cNvSpPr/>
            <p:nvPr/>
          </p:nvSpPr>
          <p:spPr>
            <a:xfrm>
              <a:off x="1400250" y="4492844"/>
              <a:ext cx="765085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dirty="0"/>
                <a:t>PFM fixes the width </a:t>
              </a:r>
              <a:r>
                <a:rPr lang="pl-PL" sz="1800" dirty="0"/>
                <a:t>and </a:t>
              </a:r>
              <a:r>
                <a:rPr lang="pl-PL" sz="1800" dirty="0" err="1"/>
                <a:t>amplitude</a:t>
              </a:r>
              <a:r>
                <a:rPr lang="pl-PL" sz="1800" dirty="0"/>
                <a:t> </a:t>
              </a:r>
              <a:r>
                <a:rPr lang="en-US" sz="1800" dirty="0"/>
                <a:t>of square pulses while varying </a:t>
              </a:r>
              <a:r>
                <a:rPr lang="en-US" sz="1800" dirty="0" err="1"/>
                <a:t>th</a:t>
              </a:r>
              <a:r>
                <a:rPr lang="pl-PL" sz="1800" dirty="0" err="1"/>
                <a:t>eir</a:t>
              </a:r>
              <a:r>
                <a:rPr lang="en-US" sz="1800" dirty="0"/>
                <a:t> frequency</a:t>
              </a:r>
              <a:r>
                <a:rPr lang="pl-PL" sz="1800" dirty="0"/>
                <a:t> </a:t>
              </a:r>
              <a:r>
                <a:rPr lang="en-US" sz="1800" dirty="0"/>
                <a:t>in accordance with the instantaneous amplitude of the modulating signal at sampling </a:t>
              </a:r>
              <a:r>
                <a:rPr lang="en-US" sz="1800" dirty="0" smtClean="0"/>
                <a:t>intervals</a:t>
              </a:r>
              <a:r>
                <a:rPr lang="pl-PL" sz="1800" dirty="0" smtClean="0"/>
                <a:t>, </a:t>
              </a:r>
              <a:r>
                <a:rPr lang="el-GR" sz="1800" i="1" dirty="0" smtClean="0">
                  <a:cs typeface="Times New Roman" panose="02020603050405020304" pitchFamily="18" charset="0"/>
                </a:rPr>
                <a:t>ω</a:t>
              </a:r>
              <a:r>
                <a:rPr lang="pl-PL" sz="1800" dirty="0" smtClean="0">
                  <a:cs typeface="Times New Roman" panose="02020603050405020304" pitchFamily="18" charset="0"/>
                </a:rPr>
                <a:t>(</a:t>
              </a:r>
              <a:r>
                <a:rPr lang="pl-PL" sz="1800" i="1" dirty="0" smtClean="0">
                  <a:cs typeface="Times New Roman" panose="02020603050405020304" pitchFamily="18" charset="0"/>
                </a:rPr>
                <a:t>lT</a:t>
              </a:r>
              <a:r>
                <a:rPr lang="pl-PL" sz="1800" baseline="-25000" dirty="0" smtClean="0">
                  <a:cs typeface="Times New Roman" panose="02020603050405020304" pitchFamily="18" charset="0"/>
                </a:rPr>
                <a:t>0</a:t>
              </a:r>
              <a:r>
                <a:rPr lang="pl-PL" sz="1800" dirty="0" smtClean="0">
                  <a:cs typeface="Times New Roman" panose="02020603050405020304" pitchFamily="18" charset="0"/>
                </a:rPr>
                <a:t>) ~ </a:t>
              </a:r>
              <a:r>
                <a:rPr lang="pl-PL" sz="1800" i="1" dirty="0" smtClean="0">
                  <a:cs typeface="Times New Roman" panose="02020603050405020304" pitchFamily="18" charset="0"/>
                </a:rPr>
                <a:t>x</a:t>
              </a:r>
              <a:r>
                <a:rPr lang="pl-PL" sz="1800" dirty="0">
                  <a:cs typeface="Times New Roman" panose="02020603050405020304" pitchFamily="18" charset="0"/>
                </a:rPr>
                <a:t> (</a:t>
              </a:r>
              <a:r>
                <a:rPr lang="pl-PL" sz="1800" i="1" dirty="0">
                  <a:cs typeface="Times New Roman" panose="02020603050405020304" pitchFamily="18" charset="0"/>
                </a:rPr>
                <a:t>lT</a:t>
              </a:r>
              <a:r>
                <a:rPr lang="pl-PL" sz="1800" baseline="-25000" dirty="0">
                  <a:cs typeface="Times New Roman" panose="02020603050405020304" pitchFamily="18" charset="0"/>
                </a:rPr>
                <a:t>0</a:t>
              </a:r>
              <a:r>
                <a:rPr lang="pl-PL" sz="1800" dirty="0" smtClean="0">
                  <a:cs typeface="Times New Roman" panose="02020603050405020304" pitchFamily="18" charset="0"/>
                </a:rPr>
                <a:t>).</a:t>
              </a:r>
            </a:p>
          </p:txBody>
        </p:sp>
      </p:grpSp>
      <p:sp>
        <p:nvSpPr>
          <p:cNvPr id="47" name="Prostokąt 46"/>
          <p:cNvSpPr/>
          <p:nvPr/>
        </p:nvSpPr>
        <p:spPr>
          <a:xfrm>
            <a:off x="1400250" y="5232123"/>
            <a:ext cx="7650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800" dirty="0" smtClean="0"/>
          </a:p>
          <a:p>
            <a:r>
              <a:rPr lang="pl-PL" sz="1800" dirty="0" err="1" smtClean="0"/>
              <a:t>Instantaneous</a:t>
            </a:r>
            <a:r>
              <a:rPr lang="pl-PL" sz="1800" dirty="0" smtClean="0"/>
              <a:t> </a:t>
            </a:r>
            <a:r>
              <a:rPr lang="pl-PL" sz="1800" dirty="0" err="1" smtClean="0"/>
              <a:t>frequency</a:t>
            </a:r>
            <a:r>
              <a:rPr lang="pl-PL" sz="1800" dirty="0" smtClean="0"/>
              <a:t> of the PFM </a:t>
            </a:r>
            <a:r>
              <a:rPr lang="pl-PL" sz="1800" dirty="0" err="1" smtClean="0"/>
              <a:t>signal</a:t>
            </a:r>
            <a:r>
              <a:rPr lang="pl-PL" sz="1800" dirty="0" smtClean="0"/>
              <a:t> (i. e. </a:t>
            </a:r>
            <a:r>
              <a:rPr lang="pl-PL" sz="1800" dirty="0" err="1" smtClean="0"/>
              <a:t>its</a:t>
            </a:r>
            <a:r>
              <a:rPr lang="pl-PL" sz="1800" dirty="0" smtClean="0"/>
              <a:t> </a:t>
            </a:r>
            <a:r>
              <a:rPr lang="pl-PL" sz="1800" dirty="0" err="1" smtClean="0"/>
              <a:t>demodulation</a:t>
            </a:r>
            <a:r>
              <a:rPr lang="pl-PL" sz="1800" dirty="0" smtClean="0"/>
              <a:t>) </a:t>
            </a:r>
            <a:r>
              <a:rPr lang="pl-PL" sz="1800" dirty="0" err="1" smtClean="0"/>
              <a:t>may</a:t>
            </a:r>
            <a:r>
              <a:rPr lang="pl-PL" sz="1800" dirty="0" smtClean="0"/>
              <a:t> be </a:t>
            </a:r>
            <a:r>
              <a:rPr lang="pl-PL" sz="1800" dirty="0" err="1" smtClean="0"/>
              <a:t>measured</a:t>
            </a:r>
            <a:r>
              <a:rPr lang="pl-PL" sz="1800" dirty="0" smtClean="0"/>
              <a:t> by a </a:t>
            </a:r>
            <a:r>
              <a:rPr lang="pl-PL" sz="1800" dirty="0" err="1" smtClean="0"/>
              <a:t>triggered</a:t>
            </a:r>
            <a:r>
              <a:rPr lang="pl-PL" sz="1800" dirty="0" smtClean="0"/>
              <a:t> </a:t>
            </a:r>
            <a:r>
              <a:rPr lang="pl-PL" sz="1800" dirty="0" err="1" smtClean="0"/>
              <a:t>counting</a:t>
            </a:r>
            <a:r>
              <a:rPr lang="pl-PL" sz="1800" dirty="0" smtClean="0"/>
              <a:t> of </a:t>
            </a:r>
            <a:r>
              <a:rPr lang="pl-PL" sz="1800" dirty="0" err="1" smtClean="0"/>
              <a:t>impulses</a:t>
            </a:r>
            <a:r>
              <a:rPr lang="pl-PL" sz="1800" dirty="0" smtClean="0"/>
              <a:t> in </a:t>
            </a:r>
            <a:r>
              <a:rPr lang="pl-PL" sz="1800" dirty="0" err="1" smtClean="0"/>
              <a:t>time</a:t>
            </a:r>
            <a:r>
              <a:rPr lang="pl-PL" sz="1800" dirty="0" smtClean="0"/>
              <a:t> </a:t>
            </a:r>
            <a:r>
              <a:rPr lang="pl-PL" sz="1800" dirty="0" err="1" smtClean="0"/>
              <a:t>periods</a:t>
            </a:r>
            <a:r>
              <a:rPr lang="pl-PL" sz="1800" dirty="0" smtClean="0"/>
              <a:t> </a:t>
            </a:r>
            <a:r>
              <a:rPr lang="pl-PL" sz="1800" dirty="0" err="1" smtClean="0"/>
              <a:t>between</a:t>
            </a:r>
            <a:r>
              <a:rPr lang="pl-PL" sz="1800" dirty="0" smtClean="0"/>
              <a:t> </a:t>
            </a:r>
            <a:r>
              <a:rPr lang="pl-PL" sz="1800" dirty="0" err="1" smtClean="0"/>
              <a:t>adjacent</a:t>
            </a:r>
            <a:r>
              <a:rPr lang="pl-PL" sz="1800" dirty="0" smtClean="0"/>
              <a:t> </a:t>
            </a:r>
            <a:r>
              <a:rPr lang="pl-PL" sz="1800" dirty="0" err="1" smtClean="0"/>
              <a:t>sampling</a:t>
            </a:r>
            <a:r>
              <a:rPr lang="pl-PL" sz="1800" dirty="0" smtClean="0"/>
              <a:t> </a:t>
            </a:r>
            <a:r>
              <a:rPr lang="pl-PL" sz="1800" dirty="0" err="1" smtClean="0"/>
              <a:t>instants</a:t>
            </a:r>
            <a:r>
              <a:rPr lang="pl-PL" sz="1800" dirty="0" smtClean="0"/>
              <a:t>.</a:t>
            </a:r>
            <a:endParaRPr lang="pl-PL" sz="1800" i="1" dirty="0"/>
          </a:p>
        </p:txBody>
      </p:sp>
    </p:spTree>
    <p:extLst>
      <p:ext uri="{BB962C8B-B14F-4D97-AF65-F5344CB8AC3E}">
        <p14:creationId xmlns:p14="http://schemas.microsoft.com/office/powerpoint/2010/main" val="102405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Summary</a:t>
            </a: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1143000" y="914400"/>
            <a:ext cx="7239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 err="1"/>
              <a:t>Instantaneous</a:t>
            </a:r>
            <a:r>
              <a:rPr kumimoji="1" lang="pl-PL" dirty="0"/>
              <a:t> </a:t>
            </a:r>
            <a:r>
              <a:rPr kumimoji="1" lang="pl-PL" dirty="0" err="1"/>
              <a:t>sampling</a:t>
            </a:r>
            <a:r>
              <a:rPr kumimoji="1" lang="pl-PL" dirty="0"/>
              <a:t> </a:t>
            </a:r>
            <a:r>
              <a:rPr kumimoji="1" lang="pl-PL" dirty="0" err="1"/>
              <a:t>distorts</a:t>
            </a:r>
            <a:r>
              <a:rPr kumimoji="1" lang="pl-PL" dirty="0"/>
              <a:t> a central </a:t>
            </a:r>
            <a:r>
              <a:rPr kumimoji="1" lang="pl-PL" dirty="0" err="1"/>
              <a:t>lobe</a:t>
            </a:r>
            <a:r>
              <a:rPr kumimoji="1" lang="pl-PL" dirty="0"/>
              <a:t> of a </a:t>
            </a:r>
            <a:r>
              <a:rPr kumimoji="1" lang="pl-PL" dirty="0" err="1"/>
              <a:t>sampled</a:t>
            </a:r>
            <a:r>
              <a:rPr kumimoji="1" lang="pl-PL" dirty="0"/>
              <a:t> </a:t>
            </a:r>
            <a:r>
              <a:rPr kumimoji="1" lang="pl-PL" dirty="0" err="1"/>
              <a:t>signal</a:t>
            </a:r>
            <a:r>
              <a:rPr kumimoji="1" lang="pl-PL" dirty="0"/>
              <a:t> (</a:t>
            </a:r>
            <a:r>
              <a:rPr kumimoji="1" lang="pl-PL" dirty="0" err="1"/>
              <a:t>aperture</a:t>
            </a:r>
            <a:r>
              <a:rPr kumimoji="1" lang="pl-PL" dirty="0"/>
              <a:t> </a:t>
            </a:r>
            <a:r>
              <a:rPr kumimoji="1" lang="pl-PL" dirty="0" err="1"/>
              <a:t>effect</a:t>
            </a:r>
            <a:r>
              <a:rPr kumimoji="1" lang="pl-PL" dirty="0"/>
              <a:t>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 err="1"/>
              <a:t>The</a:t>
            </a:r>
            <a:r>
              <a:rPr kumimoji="1" lang="pl-PL" dirty="0"/>
              <a:t> </a:t>
            </a:r>
            <a:r>
              <a:rPr kumimoji="1" lang="pl-PL" dirty="0" err="1"/>
              <a:t>aperture</a:t>
            </a:r>
            <a:r>
              <a:rPr kumimoji="1" lang="pl-PL" dirty="0"/>
              <a:t> </a:t>
            </a:r>
            <a:r>
              <a:rPr kumimoji="1" lang="pl-PL" dirty="0" err="1"/>
              <a:t>effect</a:t>
            </a:r>
            <a:r>
              <a:rPr kumimoji="1" lang="pl-PL" dirty="0"/>
              <a:t> </a:t>
            </a:r>
            <a:r>
              <a:rPr kumimoji="1" lang="pl-PL" dirty="0" err="1"/>
              <a:t>gets</a:t>
            </a:r>
            <a:r>
              <a:rPr kumimoji="1" lang="pl-PL" dirty="0"/>
              <a:t> </a:t>
            </a:r>
            <a:r>
              <a:rPr kumimoji="1" lang="pl-PL" dirty="0" err="1"/>
              <a:t>attenuated</a:t>
            </a:r>
            <a:r>
              <a:rPr kumimoji="1" lang="pl-PL" dirty="0"/>
              <a:t> </a:t>
            </a:r>
            <a:r>
              <a:rPr kumimoji="1" lang="pl-PL" dirty="0" err="1"/>
              <a:t>with</a:t>
            </a:r>
            <a:r>
              <a:rPr kumimoji="1" lang="pl-PL" dirty="0"/>
              <a:t> a </a:t>
            </a:r>
            <a:r>
              <a:rPr kumimoji="1" lang="pl-PL" dirty="0" err="1"/>
              <a:t>shorter</a:t>
            </a:r>
            <a:r>
              <a:rPr kumimoji="1" lang="pl-PL" dirty="0"/>
              <a:t> </a:t>
            </a:r>
            <a:r>
              <a:rPr kumimoji="1" lang="pl-PL" dirty="0" err="1"/>
              <a:t>pulse</a:t>
            </a:r>
            <a:r>
              <a:rPr kumimoji="1" lang="pl-PL" dirty="0"/>
              <a:t> </a:t>
            </a:r>
            <a:r>
              <a:rPr kumimoji="1" lang="pl-PL" dirty="0" err="1"/>
              <a:t>duration</a:t>
            </a:r>
            <a:r>
              <a:rPr kumimoji="1" lang="pl-PL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/>
              <a:t>Natural </a:t>
            </a:r>
            <a:r>
              <a:rPr kumimoji="1" lang="pl-PL" dirty="0" err="1"/>
              <a:t>sampling</a:t>
            </a:r>
            <a:r>
              <a:rPr kumimoji="1" lang="pl-PL" dirty="0"/>
              <a:t> </a:t>
            </a:r>
            <a:r>
              <a:rPr kumimoji="1" lang="pl-PL" dirty="0" err="1"/>
              <a:t>does</a:t>
            </a:r>
            <a:r>
              <a:rPr kumimoji="1" lang="pl-PL" dirty="0"/>
              <a:t> not </a:t>
            </a:r>
            <a:r>
              <a:rPr kumimoji="1" lang="pl-PL" dirty="0" err="1"/>
              <a:t>reveal</a:t>
            </a:r>
            <a:r>
              <a:rPr kumimoji="1" lang="pl-PL" dirty="0"/>
              <a:t> </a:t>
            </a:r>
            <a:r>
              <a:rPr kumimoji="1" lang="pl-PL" dirty="0" err="1"/>
              <a:t>the</a:t>
            </a:r>
            <a:r>
              <a:rPr kumimoji="1" lang="pl-PL" dirty="0"/>
              <a:t> </a:t>
            </a:r>
            <a:r>
              <a:rPr kumimoji="1" lang="pl-PL" dirty="0" err="1"/>
              <a:t>aperture</a:t>
            </a:r>
            <a:r>
              <a:rPr kumimoji="1" lang="pl-PL" dirty="0"/>
              <a:t> </a:t>
            </a:r>
            <a:r>
              <a:rPr kumimoji="1" lang="pl-PL" dirty="0" err="1"/>
              <a:t>effect</a:t>
            </a:r>
            <a:r>
              <a:rPr kumimoji="1" lang="pl-PL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/>
              <a:t>The PAM-TDM </a:t>
            </a:r>
            <a:r>
              <a:rPr kumimoji="1" lang="pl-PL" dirty="0" err="1"/>
              <a:t>signal</a:t>
            </a:r>
            <a:r>
              <a:rPr kumimoji="1" lang="pl-PL" dirty="0"/>
              <a:t> </a:t>
            </a:r>
            <a:r>
              <a:rPr kumimoji="1" lang="pl-PL" dirty="0" err="1"/>
              <a:t>is</a:t>
            </a:r>
            <a:r>
              <a:rPr kumimoji="1" lang="pl-PL" dirty="0"/>
              <a:t> </a:t>
            </a:r>
            <a:r>
              <a:rPr kumimoji="1" lang="pl-PL" dirty="0" err="1"/>
              <a:t>analogue</a:t>
            </a:r>
            <a:r>
              <a:rPr kumimoji="1" lang="pl-PL" dirty="0"/>
              <a:t> </a:t>
            </a:r>
            <a:r>
              <a:rPr kumimoji="1" lang="pl-PL" dirty="0" smtClean="0"/>
              <a:t> </a:t>
            </a:r>
            <a:r>
              <a:rPr kumimoji="1" lang="pl-PL" dirty="0" err="1" smtClean="0"/>
              <a:t>signal</a:t>
            </a:r>
            <a:r>
              <a:rPr kumimoji="1" lang="pl-PL" dirty="0" smtClean="0"/>
              <a:t> with </a:t>
            </a:r>
            <a:r>
              <a:rPr kumimoji="1" lang="pl-PL" dirty="0" err="1"/>
              <a:t>its</a:t>
            </a:r>
            <a:r>
              <a:rPr kumimoji="1" lang="pl-PL" dirty="0"/>
              <a:t> </a:t>
            </a:r>
            <a:r>
              <a:rPr kumimoji="1" lang="pl-PL" dirty="0" err="1"/>
              <a:t>bandwidth</a:t>
            </a:r>
            <a:r>
              <a:rPr kumimoji="1" lang="pl-PL" dirty="0"/>
              <a:t> </a:t>
            </a:r>
            <a:r>
              <a:rPr kumimoji="1" lang="pl-PL" dirty="0" err="1"/>
              <a:t>equal</a:t>
            </a:r>
            <a:r>
              <a:rPr kumimoji="1" lang="pl-PL" dirty="0"/>
              <a:t> to a sum of </a:t>
            </a:r>
            <a:r>
              <a:rPr kumimoji="1" lang="pl-PL" dirty="0" err="1"/>
              <a:t>bandwidths</a:t>
            </a:r>
            <a:r>
              <a:rPr kumimoji="1" lang="pl-PL" dirty="0"/>
              <a:t> of </a:t>
            </a:r>
            <a:r>
              <a:rPr kumimoji="1" lang="pl-PL" dirty="0" err="1"/>
              <a:t>multiplexed</a:t>
            </a:r>
            <a:r>
              <a:rPr kumimoji="1" lang="pl-PL" dirty="0"/>
              <a:t> </a:t>
            </a:r>
            <a:r>
              <a:rPr kumimoji="1" lang="pl-PL" dirty="0" err="1"/>
              <a:t>signals</a:t>
            </a:r>
            <a:r>
              <a:rPr kumimoji="1" lang="pl-PL" dirty="0" smtClean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 smtClean="0"/>
              <a:t>PWM, PPM, PFM </a:t>
            </a:r>
            <a:r>
              <a:rPr kumimoji="1" lang="pl-PL" dirty="0" err="1" smtClean="0"/>
              <a:t>are</a:t>
            </a:r>
            <a:r>
              <a:rPr kumimoji="1" lang="pl-PL" dirty="0" smtClean="0"/>
              <a:t> not </a:t>
            </a:r>
            <a:r>
              <a:rPr kumimoji="1" lang="pl-PL" dirty="0" err="1" smtClean="0"/>
              <a:t>common</a:t>
            </a:r>
            <a:r>
              <a:rPr kumimoji="1" lang="pl-PL" dirty="0" smtClean="0"/>
              <a:t> in </a:t>
            </a:r>
            <a:r>
              <a:rPr kumimoji="1" lang="pl-PL" dirty="0" err="1" smtClean="0"/>
              <a:t>telecommunications</a:t>
            </a:r>
            <a:r>
              <a:rPr kumimoji="1" lang="pl-PL" dirty="0"/>
              <a:t> </a:t>
            </a:r>
            <a:r>
              <a:rPr kumimoji="1" lang="pl-PL" dirty="0" err="1" smtClean="0"/>
              <a:t>because</a:t>
            </a:r>
            <a:r>
              <a:rPr kumimoji="1" lang="pl-PL" dirty="0" smtClean="0"/>
              <a:t> of </a:t>
            </a:r>
            <a:r>
              <a:rPr kumimoji="1" lang="pl-PL" dirty="0" err="1" smtClean="0"/>
              <a:t>irregularity</a:t>
            </a:r>
            <a:r>
              <a:rPr kumimoji="1" lang="pl-PL" dirty="0" smtClean="0"/>
              <a:t> of </a:t>
            </a:r>
            <a:r>
              <a:rPr kumimoji="1" lang="pl-PL" dirty="0" err="1" smtClean="0"/>
              <a:t>modulated</a:t>
            </a:r>
            <a:r>
              <a:rPr kumimoji="1" lang="pl-PL" dirty="0" smtClean="0"/>
              <a:t> </a:t>
            </a:r>
            <a:r>
              <a:rPr kumimoji="1" lang="pl-PL" dirty="0" err="1" smtClean="0"/>
              <a:t>pulse</a:t>
            </a:r>
            <a:r>
              <a:rPr kumimoji="1" lang="pl-PL" dirty="0" smtClean="0"/>
              <a:t> </a:t>
            </a:r>
            <a:r>
              <a:rPr kumimoji="1" lang="pl-PL" dirty="0" err="1" smtClean="0"/>
              <a:t>trains</a:t>
            </a:r>
            <a:r>
              <a:rPr kumimoji="1" lang="pl-PL" dirty="0" smtClean="0"/>
              <a:t> </a:t>
            </a:r>
            <a:r>
              <a:rPr kumimoji="1" lang="pl-PL" dirty="0" err="1" smtClean="0"/>
              <a:t>which</a:t>
            </a:r>
            <a:r>
              <a:rPr kumimoji="1" lang="pl-PL" dirty="0" smtClean="0"/>
              <a:t> </a:t>
            </a:r>
            <a:r>
              <a:rPr kumimoji="1" lang="pl-PL" dirty="0" err="1" smtClean="0"/>
              <a:t>makes</a:t>
            </a:r>
            <a:r>
              <a:rPr kumimoji="1" lang="pl-PL" dirty="0" smtClean="0"/>
              <a:t> TDM </a:t>
            </a:r>
            <a:r>
              <a:rPr kumimoji="1" lang="pl-PL" dirty="0" err="1" smtClean="0"/>
              <a:t>difficult</a:t>
            </a:r>
            <a:r>
              <a:rPr kumimoji="1" lang="pl-PL" dirty="0" smtClean="0"/>
              <a:t>.</a:t>
            </a:r>
            <a:endParaRPr kumimoji="1" lang="pl-PL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/>
              <a:t>PWM, </a:t>
            </a:r>
            <a:r>
              <a:rPr kumimoji="1" lang="pl-PL" dirty="0" smtClean="0"/>
              <a:t>PPM </a:t>
            </a:r>
            <a:r>
              <a:rPr kumimoji="1" lang="pl-PL" dirty="0" err="1" smtClean="0"/>
              <a:t>are</a:t>
            </a:r>
            <a:r>
              <a:rPr kumimoji="1" lang="pl-PL" dirty="0" smtClean="0"/>
              <a:t> to be </a:t>
            </a:r>
            <a:r>
              <a:rPr kumimoji="1" lang="pl-PL" dirty="0" err="1" smtClean="0"/>
              <a:t>demodulated</a:t>
            </a:r>
            <a:r>
              <a:rPr kumimoji="1" lang="pl-PL" dirty="0" smtClean="0"/>
              <a:t> via </a:t>
            </a:r>
            <a:r>
              <a:rPr kumimoji="1" lang="pl-PL" dirty="0" err="1" smtClean="0"/>
              <a:t>conversion</a:t>
            </a:r>
            <a:r>
              <a:rPr kumimoji="1" lang="pl-PL" dirty="0" smtClean="0"/>
              <a:t> to PAM; </a:t>
            </a:r>
            <a:r>
              <a:rPr kumimoji="1" lang="pl-PL" dirty="0" err="1" smtClean="0"/>
              <a:t>direct</a:t>
            </a:r>
            <a:r>
              <a:rPr kumimoji="1" lang="pl-PL" dirty="0" smtClean="0"/>
              <a:t> </a:t>
            </a:r>
            <a:r>
              <a:rPr kumimoji="1" lang="pl-PL" dirty="0" err="1" smtClean="0"/>
              <a:t>lowpass</a:t>
            </a:r>
            <a:r>
              <a:rPr kumimoji="1" lang="pl-PL" dirty="0" smtClean="0"/>
              <a:t> </a:t>
            </a:r>
            <a:r>
              <a:rPr kumimoji="1" lang="pl-PL" dirty="0" err="1" smtClean="0"/>
              <a:t>filtering</a:t>
            </a:r>
            <a:r>
              <a:rPr kumimoji="1" lang="pl-PL" dirty="0" smtClean="0"/>
              <a:t> (as </a:t>
            </a:r>
            <a:r>
              <a:rPr kumimoji="1" lang="pl-PL" dirty="0" err="1" smtClean="0"/>
              <a:t>it</a:t>
            </a:r>
            <a:r>
              <a:rPr kumimoji="1" lang="pl-PL" dirty="0" smtClean="0"/>
              <a:t> </a:t>
            </a:r>
            <a:r>
              <a:rPr kumimoji="1" lang="pl-PL" dirty="0" err="1" smtClean="0"/>
              <a:t>is</a:t>
            </a:r>
            <a:r>
              <a:rPr kumimoji="1" lang="pl-PL" dirty="0" smtClean="0"/>
              <a:t> with PAM)</a:t>
            </a:r>
            <a:br>
              <a:rPr kumimoji="1" lang="pl-PL" dirty="0" smtClean="0"/>
            </a:br>
            <a:r>
              <a:rPr kumimoji="1" lang="pl-PL" dirty="0" err="1" smtClean="0"/>
              <a:t>results</a:t>
            </a:r>
            <a:r>
              <a:rPr kumimoji="1" lang="pl-PL" dirty="0" smtClean="0"/>
              <a:t> in </a:t>
            </a:r>
            <a:r>
              <a:rPr kumimoji="1" lang="pl-PL" dirty="0" err="1" smtClean="0"/>
              <a:t>inband</a:t>
            </a:r>
            <a:r>
              <a:rPr kumimoji="1" lang="pl-PL" dirty="0" smtClean="0"/>
              <a:t> </a:t>
            </a:r>
            <a:r>
              <a:rPr kumimoji="1" lang="pl-PL" dirty="0" err="1" smtClean="0"/>
              <a:t>distortions</a:t>
            </a:r>
            <a:r>
              <a:rPr kumimoji="1" lang="pl-PL" dirty="0" smtClean="0"/>
              <a:t>.</a:t>
            </a:r>
            <a:endParaRPr kumimoji="1" lang="pl-PL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endParaRPr kumimoji="1" lang="pl-PL" sz="2000" dirty="0"/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4" name="Rectangle 12"/>
          <p:cNvSpPr>
            <a:spLocks noGrp="1" noChangeArrowheads="1"/>
          </p:cNvSpPr>
          <p:nvPr>
            <p:ph type="title"/>
          </p:nvPr>
        </p:nvSpPr>
        <p:spPr>
          <a:xfrm>
            <a:off x="990600" y="508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r>
              <a:rPr lang="pl-PL" sz="3200" b="1" dirty="0" smtClean="0"/>
              <a:t>-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random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signal</a:t>
            </a:r>
            <a:r>
              <a:rPr lang="pl-PL" sz="3200" b="1" dirty="0" smtClean="0"/>
              <a:t>)</a:t>
            </a:r>
            <a:endParaRPr lang="pl-PL" sz="3200" b="1" dirty="0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64546" name="Group 34"/>
          <p:cNvGrpSpPr>
            <a:grpSpLocks/>
          </p:cNvGrpSpPr>
          <p:nvPr/>
        </p:nvGrpSpPr>
        <p:grpSpPr bwMode="auto">
          <a:xfrm>
            <a:off x="990600" y="838200"/>
            <a:ext cx="5170488" cy="2698750"/>
            <a:chOff x="624" y="528"/>
            <a:chExt cx="3257" cy="1700"/>
          </a:xfrm>
        </p:grpSpPr>
        <p:sp>
          <p:nvSpPr>
            <p:cNvPr id="64528" name="Line 16"/>
            <p:cNvSpPr>
              <a:spLocks noChangeShapeType="1"/>
            </p:cNvSpPr>
            <p:nvPr/>
          </p:nvSpPr>
          <p:spPr bwMode="auto">
            <a:xfrm flipV="1">
              <a:off x="1456" y="73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29" name="Line 17"/>
            <p:cNvSpPr>
              <a:spLocks noChangeShapeType="1"/>
            </p:cNvSpPr>
            <p:nvPr/>
          </p:nvSpPr>
          <p:spPr bwMode="auto">
            <a:xfrm flipH="1" flipV="1">
              <a:off x="1074" y="96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0" name="Line 18"/>
            <p:cNvSpPr>
              <a:spLocks noChangeShapeType="1"/>
            </p:cNvSpPr>
            <p:nvPr/>
          </p:nvSpPr>
          <p:spPr bwMode="auto">
            <a:xfrm flipV="1">
              <a:off x="2587" y="135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1" name="Line 19"/>
            <p:cNvSpPr>
              <a:spLocks noChangeShapeType="1"/>
            </p:cNvSpPr>
            <p:nvPr/>
          </p:nvSpPr>
          <p:spPr bwMode="auto">
            <a:xfrm flipV="1">
              <a:off x="2210" y="110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2" name="Line 20"/>
            <p:cNvSpPr>
              <a:spLocks noChangeShapeType="1"/>
            </p:cNvSpPr>
            <p:nvPr/>
          </p:nvSpPr>
          <p:spPr bwMode="auto">
            <a:xfrm flipH="1" flipV="1">
              <a:off x="2958" y="132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3" name="Line 21"/>
            <p:cNvSpPr>
              <a:spLocks noChangeShapeType="1"/>
            </p:cNvSpPr>
            <p:nvPr/>
          </p:nvSpPr>
          <p:spPr bwMode="auto">
            <a:xfrm flipV="1">
              <a:off x="1833" y="81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4" name="Line 22"/>
            <p:cNvSpPr>
              <a:spLocks noChangeShapeType="1"/>
            </p:cNvSpPr>
            <p:nvPr/>
          </p:nvSpPr>
          <p:spPr bwMode="auto">
            <a:xfrm flipV="1">
              <a:off x="858" y="53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5" name="Line 23"/>
            <p:cNvSpPr>
              <a:spLocks noChangeShapeType="1"/>
            </p:cNvSpPr>
            <p:nvPr/>
          </p:nvSpPr>
          <p:spPr bwMode="auto">
            <a:xfrm>
              <a:off x="624" y="189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6" name="Freeform 24"/>
            <p:cNvSpPr>
              <a:spLocks/>
            </p:cNvSpPr>
            <p:nvPr/>
          </p:nvSpPr>
          <p:spPr bwMode="auto">
            <a:xfrm>
              <a:off x="624" y="730"/>
              <a:ext cx="3114" cy="654"/>
            </a:xfrm>
            <a:custGeom>
              <a:avLst/>
              <a:gdLst/>
              <a:ahLst/>
              <a:cxnLst>
                <a:cxn ang="0">
                  <a:pos x="0" y="651"/>
                </a:cxn>
                <a:cxn ang="0">
                  <a:pos x="768" y="3"/>
                </a:cxn>
                <a:cxn ang="0">
                  <a:pos x="1572" y="633"/>
                </a:cxn>
                <a:cxn ang="0">
                  <a:pos x="2406" y="129"/>
                </a:cxn>
              </a:cxnLst>
              <a:rect l="0" t="0" r="r" b="b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4537" name="Object 25"/>
            <p:cNvGraphicFramePr>
              <a:graphicFrameLocks noChangeAspect="1"/>
            </p:cNvGraphicFramePr>
            <p:nvPr/>
          </p:nvGraphicFramePr>
          <p:xfrm>
            <a:off x="3738" y="161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782" name="Równanie" r:id="rId3" imgW="88560" imgH="152280" progId="Equation.3">
                    <p:embed/>
                  </p:oleObj>
                </mc:Choice>
                <mc:Fallback>
                  <p:oleObj name="Równanie" r:id="rId3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8" y="161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8" name="Object 26"/>
            <p:cNvGraphicFramePr>
              <a:graphicFrameLocks noChangeAspect="1"/>
            </p:cNvGraphicFramePr>
            <p:nvPr/>
          </p:nvGraphicFramePr>
          <p:xfrm>
            <a:off x="1768" y="1965"/>
            <a:ext cx="293" cy="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783" name="Równanie" r:id="rId5" imgW="253800" imgH="228600" progId="Equation.3">
                    <p:embed/>
                  </p:oleObj>
                </mc:Choice>
                <mc:Fallback>
                  <p:oleObj name="Równanie" r:id="rId5" imgW="2538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8" y="1965"/>
                          <a:ext cx="293" cy="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9" name="Object 27"/>
            <p:cNvGraphicFramePr>
              <a:graphicFrameLocks noChangeAspect="1"/>
            </p:cNvGraphicFramePr>
            <p:nvPr/>
          </p:nvGraphicFramePr>
          <p:xfrm>
            <a:off x="1637" y="528"/>
            <a:ext cx="1147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784" name="Równanie" r:id="rId7" imgW="1015920" imgH="228600" progId="Equation.3">
                    <p:embed/>
                  </p:oleObj>
                </mc:Choice>
                <mc:Fallback>
                  <p:oleObj name="Równanie" r:id="rId7" imgW="1015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7" y="528"/>
                          <a:ext cx="1147" cy="2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4540" name="Object 28"/>
          <p:cNvGraphicFramePr>
            <a:graphicFrameLocks noChangeAspect="1"/>
          </p:cNvGraphicFramePr>
          <p:nvPr/>
        </p:nvGraphicFramePr>
        <p:xfrm>
          <a:off x="4810125" y="1141413"/>
          <a:ext cx="4333875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85" name="Równanie" r:id="rId9" imgW="1854000" imgH="583920" progId="Equation.3">
                  <p:embed/>
                </p:oleObj>
              </mc:Choice>
              <mc:Fallback>
                <p:oleObj name="Równanie" r:id="rId9" imgW="185400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25" y="1141413"/>
                        <a:ext cx="4333875" cy="136525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42" name="Text Box 30"/>
          <p:cNvSpPr txBox="1">
            <a:spLocks noChangeArrowheads="1"/>
          </p:cNvSpPr>
          <p:nvPr/>
        </p:nvSpPr>
        <p:spPr bwMode="auto">
          <a:xfrm>
            <a:off x="1203325" y="3470275"/>
            <a:ext cx="6610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Let </a:t>
            </a:r>
            <a:r>
              <a:rPr lang="pl-PL" i="1"/>
              <a:t>x</a:t>
            </a:r>
            <a:r>
              <a:rPr lang="pl-PL"/>
              <a:t>(</a:t>
            </a:r>
            <a:r>
              <a:rPr lang="pl-PL" i="1"/>
              <a:t>t</a:t>
            </a:r>
            <a:r>
              <a:rPr lang="pl-PL"/>
              <a:t>) be a stationary random process with</a:t>
            </a:r>
            <a:br>
              <a:rPr lang="pl-PL"/>
            </a:br>
            <a:r>
              <a:rPr lang="pl-PL"/>
              <a:t>an autocorrelation function and power spectrum:</a:t>
            </a:r>
          </a:p>
        </p:txBody>
      </p:sp>
      <p:graphicFrame>
        <p:nvGraphicFramePr>
          <p:cNvPr id="64543" name="Object 31"/>
          <p:cNvGraphicFramePr>
            <a:graphicFrameLocks noChangeAspect="1"/>
          </p:cNvGraphicFramePr>
          <p:nvPr/>
        </p:nvGraphicFramePr>
        <p:xfrm>
          <a:off x="3429000" y="4343400"/>
          <a:ext cx="25908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86" name="Równanie" r:id="rId11" imgW="939600" imgH="228600" progId="Equation.3">
                  <p:embed/>
                </p:oleObj>
              </mc:Choice>
              <mc:Fallback>
                <p:oleObj name="Równanie" r:id="rId11" imgW="939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343400"/>
                        <a:ext cx="2590800" cy="631825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44" name="Text Box 32"/>
          <p:cNvSpPr txBox="1">
            <a:spLocks noChangeArrowheads="1"/>
          </p:cNvSpPr>
          <p:nvPr/>
        </p:nvSpPr>
        <p:spPr bwMode="auto">
          <a:xfrm>
            <a:off x="1203325" y="5070475"/>
            <a:ext cx="6923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The power spectrum of an ideally sampled signal is:</a:t>
            </a:r>
          </a:p>
        </p:txBody>
      </p:sp>
      <p:graphicFrame>
        <p:nvGraphicFramePr>
          <p:cNvPr id="64545" name="Object 33"/>
          <p:cNvGraphicFramePr>
            <a:graphicFrameLocks noChangeAspect="1"/>
          </p:cNvGraphicFramePr>
          <p:nvPr/>
        </p:nvGraphicFramePr>
        <p:xfrm>
          <a:off x="2311400" y="5562600"/>
          <a:ext cx="4826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87" name="Równanie" r:id="rId13" imgW="2412720" imgH="444240" progId="Equation.3">
                  <p:embed/>
                </p:oleObj>
              </mc:Choice>
              <mc:Fallback>
                <p:oleObj name="Równanie" r:id="rId13" imgW="24127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1400" y="5562600"/>
                        <a:ext cx="4826000" cy="8890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66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4" name="Rectangle 12"/>
          <p:cNvSpPr>
            <a:spLocks noGrp="1" noChangeArrowheads="1"/>
          </p:cNvSpPr>
          <p:nvPr>
            <p:ph type="title"/>
          </p:nvPr>
        </p:nvSpPr>
        <p:spPr>
          <a:xfrm>
            <a:off x="990600" y="37923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r>
              <a:rPr lang="pl-PL" sz="3200" b="1" dirty="0" smtClean="0"/>
              <a:t>-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64546" name="Group 34"/>
          <p:cNvGrpSpPr>
            <a:grpSpLocks/>
          </p:cNvGrpSpPr>
          <p:nvPr/>
        </p:nvGrpSpPr>
        <p:grpSpPr bwMode="auto">
          <a:xfrm>
            <a:off x="990600" y="838200"/>
            <a:ext cx="5170488" cy="2185988"/>
            <a:chOff x="624" y="528"/>
            <a:chExt cx="3257" cy="1377"/>
          </a:xfrm>
        </p:grpSpPr>
        <p:sp>
          <p:nvSpPr>
            <p:cNvPr id="64528" name="Line 16"/>
            <p:cNvSpPr>
              <a:spLocks noChangeShapeType="1"/>
            </p:cNvSpPr>
            <p:nvPr/>
          </p:nvSpPr>
          <p:spPr bwMode="auto">
            <a:xfrm flipV="1">
              <a:off x="1456" y="73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29" name="Line 17"/>
            <p:cNvSpPr>
              <a:spLocks noChangeShapeType="1"/>
            </p:cNvSpPr>
            <p:nvPr/>
          </p:nvSpPr>
          <p:spPr bwMode="auto">
            <a:xfrm flipH="1" flipV="1">
              <a:off x="1074" y="96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0" name="Line 18"/>
            <p:cNvSpPr>
              <a:spLocks noChangeShapeType="1"/>
            </p:cNvSpPr>
            <p:nvPr/>
          </p:nvSpPr>
          <p:spPr bwMode="auto">
            <a:xfrm flipV="1">
              <a:off x="2587" y="135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1" name="Line 19"/>
            <p:cNvSpPr>
              <a:spLocks noChangeShapeType="1"/>
            </p:cNvSpPr>
            <p:nvPr/>
          </p:nvSpPr>
          <p:spPr bwMode="auto">
            <a:xfrm flipV="1">
              <a:off x="2210" y="110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2" name="Line 20"/>
            <p:cNvSpPr>
              <a:spLocks noChangeShapeType="1"/>
            </p:cNvSpPr>
            <p:nvPr/>
          </p:nvSpPr>
          <p:spPr bwMode="auto">
            <a:xfrm flipH="1" flipV="1">
              <a:off x="2958" y="132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3" name="Line 21"/>
            <p:cNvSpPr>
              <a:spLocks noChangeShapeType="1"/>
            </p:cNvSpPr>
            <p:nvPr/>
          </p:nvSpPr>
          <p:spPr bwMode="auto">
            <a:xfrm flipV="1">
              <a:off x="1833" y="81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4" name="Line 22"/>
            <p:cNvSpPr>
              <a:spLocks noChangeShapeType="1"/>
            </p:cNvSpPr>
            <p:nvPr/>
          </p:nvSpPr>
          <p:spPr bwMode="auto">
            <a:xfrm flipV="1">
              <a:off x="858" y="53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5" name="Line 23"/>
            <p:cNvSpPr>
              <a:spLocks noChangeShapeType="1"/>
            </p:cNvSpPr>
            <p:nvPr/>
          </p:nvSpPr>
          <p:spPr bwMode="auto">
            <a:xfrm>
              <a:off x="624" y="189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6" name="Freeform 24"/>
            <p:cNvSpPr>
              <a:spLocks/>
            </p:cNvSpPr>
            <p:nvPr/>
          </p:nvSpPr>
          <p:spPr bwMode="auto">
            <a:xfrm>
              <a:off x="624" y="730"/>
              <a:ext cx="3114" cy="654"/>
            </a:xfrm>
            <a:custGeom>
              <a:avLst/>
              <a:gdLst/>
              <a:ahLst/>
              <a:cxnLst>
                <a:cxn ang="0">
                  <a:pos x="0" y="651"/>
                </a:cxn>
                <a:cxn ang="0">
                  <a:pos x="768" y="3"/>
                </a:cxn>
                <a:cxn ang="0">
                  <a:pos x="1572" y="633"/>
                </a:cxn>
                <a:cxn ang="0">
                  <a:pos x="2406" y="129"/>
                </a:cxn>
              </a:cxnLst>
              <a:rect l="0" t="0" r="r" b="b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4537" name="Object 25"/>
            <p:cNvGraphicFramePr>
              <a:graphicFrameLocks noChangeAspect="1"/>
            </p:cNvGraphicFramePr>
            <p:nvPr/>
          </p:nvGraphicFramePr>
          <p:xfrm>
            <a:off x="3738" y="161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457" name="Równanie" r:id="rId3" imgW="88560" imgH="152280" progId="Equation.3">
                    <p:embed/>
                  </p:oleObj>
                </mc:Choice>
                <mc:Fallback>
                  <p:oleObj name="Równanie" r:id="rId3" imgW="88560" imgH="1522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8" y="161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8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1411695"/>
                </p:ext>
              </p:extLst>
            </p:nvPr>
          </p:nvGraphicFramePr>
          <p:xfrm>
            <a:off x="1862" y="1642"/>
            <a:ext cx="293" cy="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458" name="Równanie" r:id="rId5" imgW="253800" imgH="228600" progId="Equation.3">
                    <p:embed/>
                  </p:oleObj>
                </mc:Choice>
                <mc:Fallback>
                  <p:oleObj name="Równanie" r:id="rId5" imgW="253800" imgH="22860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2" y="1642"/>
                          <a:ext cx="293" cy="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9" name="Object 27"/>
            <p:cNvGraphicFramePr>
              <a:graphicFrameLocks noChangeAspect="1"/>
            </p:cNvGraphicFramePr>
            <p:nvPr/>
          </p:nvGraphicFramePr>
          <p:xfrm>
            <a:off x="1637" y="528"/>
            <a:ext cx="1147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459" name="Równanie" r:id="rId7" imgW="1015920" imgH="228600" progId="Equation.3">
                    <p:embed/>
                  </p:oleObj>
                </mc:Choice>
                <mc:Fallback>
                  <p:oleObj name="Równanie" r:id="rId7" imgW="1015920" imgH="22860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7" y="528"/>
                          <a:ext cx="1147" cy="2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4540" name="Object 28"/>
          <p:cNvGraphicFramePr>
            <a:graphicFrameLocks noChangeAspect="1"/>
          </p:cNvGraphicFramePr>
          <p:nvPr/>
        </p:nvGraphicFramePr>
        <p:xfrm>
          <a:off x="4810125" y="1141413"/>
          <a:ext cx="4333875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60" name="Równanie" r:id="rId9" imgW="1854000" imgH="583920" progId="Equation.3">
                  <p:embed/>
                </p:oleObj>
              </mc:Choice>
              <mc:Fallback>
                <p:oleObj name="Równanie" r:id="rId9" imgW="1854000" imgH="58392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25" y="1141413"/>
                        <a:ext cx="4333875" cy="136525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203325" y="3172894"/>
            <a:ext cx="7348697" cy="2246209"/>
            <a:chOff x="1203325" y="3172894"/>
            <a:chExt cx="7348697" cy="2246209"/>
          </a:xfrm>
        </p:grpSpPr>
        <p:sp>
          <p:nvSpPr>
            <p:cNvPr id="64542" name="Text Box 30"/>
            <p:cNvSpPr txBox="1">
              <a:spLocks noChangeArrowheads="1"/>
            </p:cNvSpPr>
            <p:nvPr/>
          </p:nvSpPr>
          <p:spPr bwMode="auto">
            <a:xfrm>
              <a:off x="1203325" y="3172894"/>
              <a:ext cx="507222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err="1"/>
                <a:t>Let</a:t>
              </a:r>
              <a:r>
                <a:rPr lang="pl-PL" dirty="0"/>
                <a:t> </a:t>
              </a:r>
              <a:r>
                <a:rPr lang="pl-PL" i="1" dirty="0"/>
                <a:t>x</a:t>
              </a:r>
              <a:r>
                <a:rPr lang="pl-PL" dirty="0"/>
                <a:t>(</a:t>
              </a:r>
              <a:r>
                <a:rPr lang="pl-PL" i="1" dirty="0"/>
                <a:t>t</a:t>
              </a:r>
              <a:r>
                <a:rPr lang="pl-PL" dirty="0"/>
                <a:t>) be a </a:t>
              </a:r>
              <a:r>
                <a:rPr lang="pl-PL" dirty="0" err="1" smtClean="0"/>
                <a:t>deterministic</a:t>
              </a:r>
              <a:r>
                <a:rPr lang="pl-PL" dirty="0" smtClean="0"/>
                <a:t> </a:t>
              </a:r>
              <a:r>
                <a:rPr lang="pl-PL" dirty="0" err="1" smtClean="0"/>
                <a:t>signal</a:t>
              </a:r>
              <a:r>
                <a:rPr lang="pl-PL" dirty="0" smtClean="0"/>
                <a:t> with</a:t>
              </a:r>
              <a:br>
                <a:rPr lang="pl-PL" dirty="0" smtClean="0"/>
              </a:br>
              <a:r>
                <a:rPr lang="pl-PL" dirty="0" smtClean="0"/>
                <a:t>the Fourier </a:t>
              </a:r>
              <a:r>
                <a:rPr lang="pl-PL" dirty="0" err="1" smtClean="0"/>
                <a:t>transform</a:t>
              </a:r>
              <a:r>
                <a:rPr lang="pl-PL" dirty="0" smtClean="0"/>
                <a:t>:</a:t>
              </a:r>
              <a:endParaRPr lang="pl-PL" dirty="0"/>
            </a:p>
          </p:txBody>
        </p:sp>
        <p:sp>
          <p:nvSpPr>
            <p:cNvPr id="64544" name="Text Box 32"/>
            <p:cNvSpPr txBox="1">
              <a:spLocks noChangeArrowheads="1"/>
            </p:cNvSpPr>
            <p:nvPr/>
          </p:nvSpPr>
          <p:spPr bwMode="auto">
            <a:xfrm>
              <a:off x="1203325" y="4079929"/>
              <a:ext cx="696459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/>
                <a:t>The </a:t>
              </a:r>
              <a:r>
                <a:rPr lang="pl-PL" dirty="0" smtClean="0"/>
                <a:t>Fourier </a:t>
              </a:r>
              <a:r>
                <a:rPr lang="pl-PL" dirty="0" err="1" smtClean="0"/>
                <a:t>transform</a:t>
              </a:r>
              <a:r>
                <a:rPr lang="pl-PL" dirty="0" smtClean="0"/>
                <a:t> </a:t>
              </a:r>
              <a:r>
                <a:rPr lang="pl-PL" dirty="0"/>
                <a:t>of </a:t>
              </a:r>
              <a:r>
                <a:rPr lang="pl-PL" dirty="0" err="1"/>
                <a:t>an</a:t>
              </a:r>
              <a:r>
                <a:rPr lang="pl-PL" dirty="0"/>
                <a:t> </a:t>
              </a:r>
              <a:r>
                <a:rPr lang="pl-PL" dirty="0" err="1"/>
                <a:t>ideally</a:t>
              </a:r>
              <a:r>
                <a:rPr lang="pl-PL" dirty="0"/>
                <a:t> </a:t>
              </a:r>
              <a:r>
                <a:rPr lang="pl-PL" dirty="0" err="1"/>
                <a:t>sampled</a:t>
              </a:r>
              <a:r>
                <a:rPr lang="pl-PL" dirty="0"/>
                <a:t> </a:t>
              </a:r>
              <a:r>
                <a:rPr lang="pl-PL" dirty="0" err="1" smtClean="0"/>
                <a:t>signal</a:t>
              </a:r>
              <a:r>
                <a:rPr lang="pl-PL" dirty="0" smtClean="0"/>
                <a:t>:</a:t>
              </a:r>
              <a:endParaRPr lang="pl-PL" dirty="0"/>
            </a:p>
          </p:txBody>
        </p:sp>
        <p:graphicFrame>
          <p:nvGraphicFramePr>
            <p:cNvPr id="2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6953028"/>
                </p:ext>
              </p:extLst>
            </p:nvPr>
          </p:nvGraphicFramePr>
          <p:xfrm>
            <a:off x="6275547" y="3314439"/>
            <a:ext cx="2276475" cy="59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461" name="Equation" r:id="rId11" imgW="825480" imgH="215640" progId="Equation.3">
                    <p:embed/>
                  </p:oleObj>
                </mc:Choice>
                <mc:Fallback>
                  <p:oleObj name="Equation" r:id="rId11" imgW="825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75547" y="3314439"/>
                          <a:ext cx="2276475" cy="596900"/>
                        </a:xfrm>
                        <a:prstGeom prst="rect">
                          <a:avLst/>
                        </a:prstGeom>
                        <a:solidFill>
                          <a:srgbClr val="66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6204307"/>
                </p:ext>
              </p:extLst>
            </p:nvPr>
          </p:nvGraphicFramePr>
          <p:xfrm>
            <a:off x="2422525" y="4530103"/>
            <a:ext cx="4775200" cy="88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1462" name="Equation" r:id="rId13" imgW="2387520" imgH="444240" progId="Equation.3">
                    <p:embed/>
                  </p:oleObj>
                </mc:Choice>
                <mc:Fallback>
                  <p:oleObj name="Equation" r:id="rId13" imgW="238752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2525" y="4530103"/>
                          <a:ext cx="4775200" cy="889000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203325" y="5403503"/>
            <a:ext cx="7907999" cy="1415212"/>
            <a:chOff x="1203325" y="5403503"/>
            <a:chExt cx="7907999" cy="1415212"/>
          </a:xfrm>
        </p:grpSpPr>
        <p:grpSp>
          <p:nvGrpSpPr>
            <p:cNvPr id="4" name="Grupa 3"/>
            <p:cNvGrpSpPr/>
            <p:nvPr/>
          </p:nvGrpSpPr>
          <p:grpSpPr>
            <a:xfrm>
              <a:off x="1203325" y="5403503"/>
              <a:ext cx="7907999" cy="1415212"/>
              <a:chOff x="1203325" y="5403503"/>
              <a:chExt cx="7907999" cy="1415212"/>
            </a:xfrm>
          </p:grpSpPr>
          <p:sp>
            <p:nvSpPr>
              <p:cNvPr id="24" name="Text Box 32"/>
              <p:cNvSpPr txBox="1">
                <a:spLocks noChangeArrowheads="1"/>
              </p:cNvSpPr>
              <p:nvPr/>
            </p:nvSpPr>
            <p:spPr bwMode="auto">
              <a:xfrm>
                <a:off x="1203325" y="5403503"/>
                <a:ext cx="790799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dirty="0" err="1" smtClean="0"/>
                  <a:t>Similar</a:t>
                </a:r>
                <a:r>
                  <a:rPr lang="pl-PL" dirty="0" smtClean="0"/>
                  <a:t> </a:t>
                </a:r>
                <a:r>
                  <a:rPr lang="pl-PL" dirty="0" err="1" smtClean="0"/>
                  <a:t>formula</a:t>
                </a:r>
                <a:r>
                  <a:rPr lang="pl-PL" dirty="0" smtClean="0"/>
                  <a:t> </a:t>
                </a:r>
                <a:r>
                  <a:rPr lang="pl-PL" dirty="0" err="1" smtClean="0"/>
                  <a:t>applies</a:t>
                </a:r>
                <a:r>
                  <a:rPr lang="pl-PL" dirty="0" smtClean="0"/>
                  <a:t> for a </a:t>
                </a:r>
                <a:r>
                  <a:rPr lang="pl-PL" dirty="0" err="1" smtClean="0"/>
                  <a:t>random</a:t>
                </a:r>
                <a:r>
                  <a:rPr lang="pl-PL" dirty="0" smtClean="0"/>
                  <a:t> (</a:t>
                </a:r>
                <a:r>
                  <a:rPr lang="pl-PL" dirty="0" err="1" smtClean="0"/>
                  <a:t>information</a:t>
                </a:r>
                <a:r>
                  <a:rPr lang="pl-PL" dirty="0" smtClean="0"/>
                  <a:t>) </a:t>
                </a:r>
                <a:r>
                  <a:rPr lang="pl-PL" dirty="0" err="1" smtClean="0"/>
                  <a:t>signal</a:t>
                </a:r>
                <a:r>
                  <a:rPr lang="pl-PL" dirty="0" smtClean="0"/>
                  <a:t>:</a:t>
                </a:r>
                <a:endParaRPr lang="pl-PL" dirty="0"/>
              </a:p>
            </p:txBody>
          </p:sp>
          <p:graphicFrame>
            <p:nvGraphicFramePr>
              <p:cNvPr id="25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58874623"/>
                  </p:ext>
                </p:extLst>
              </p:nvPr>
            </p:nvGraphicFramePr>
            <p:xfrm>
              <a:off x="1203325" y="5869390"/>
              <a:ext cx="4076700" cy="949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1463" name="Równanie" r:id="rId15" imgW="1854000" imgH="431640" progId="Equation.3">
                      <p:embed/>
                    </p:oleObj>
                  </mc:Choice>
                  <mc:Fallback>
                    <p:oleObj name="Równanie" r:id="rId15" imgW="1854000" imgH="431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03325" y="5869390"/>
                            <a:ext cx="4076700" cy="949325"/>
                          </a:xfrm>
                          <a:prstGeom prst="rect">
                            <a:avLst/>
                          </a:prstGeom>
                          <a:solidFill>
                            <a:srgbClr val="CCECFF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2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369000" y="5948008"/>
              <a:ext cx="792088" cy="7920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r>
              <a:rPr lang="pl-PL" sz="3200" b="1" dirty="0" smtClean="0"/>
              <a:t>-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97303" name="Text Box 104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101376" name="Object 1024"/>
          <p:cNvGraphicFramePr>
            <a:graphicFrameLocks noChangeAspect="1"/>
          </p:cNvGraphicFramePr>
          <p:nvPr/>
        </p:nvGraphicFramePr>
        <p:xfrm>
          <a:off x="990600" y="527230"/>
          <a:ext cx="7092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040" name="Równanie" r:id="rId3" imgW="3060360" imgH="266400" progId="Equation.3">
                  <p:embed/>
                </p:oleObj>
              </mc:Choice>
              <mc:Fallback>
                <p:oleObj name="Równanie" r:id="rId3" imgW="3060360" imgH="266400" progId="Equation.3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27230"/>
                        <a:ext cx="7092950" cy="61753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7" name="Object 1025"/>
          <p:cNvGraphicFramePr>
            <a:graphicFrameLocks noChangeAspect="1"/>
          </p:cNvGraphicFramePr>
          <p:nvPr/>
        </p:nvGraphicFramePr>
        <p:xfrm>
          <a:off x="990600" y="1213030"/>
          <a:ext cx="81534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041" name="Równanie" r:id="rId5" imgW="3835080" imgH="279360" progId="Equation.3">
                  <p:embed/>
                </p:oleObj>
              </mc:Choice>
              <mc:Fallback>
                <p:oleObj name="Równanie" r:id="rId5" imgW="3835080" imgH="279360" progId="Equation.3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13030"/>
                        <a:ext cx="8153400" cy="59372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8" name="Object 1026"/>
          <p:cNvGraphicFramePr>
            <a:graphicFrameLocks noChangeAspect="1"/>
          </p:cNvGraphicFramePr>
          <p:nvPr/>
        </p:nvGraphicFramePr>
        <p:xfrm>
          <a:off x="990600" y="4870630"/>
          <a:ext cx="6323012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042" name="Równanie" r:id="rId7" imgW="3251160" imgH="888840" progId="Equation.3">
                  <p:embed/>
                </p:oleObj>
              </mc:Choice>
              <mc:Fallback>
                <p:oleObj name="Równanie" r:id="rId7" imgW="3251160" imgH="888840" progId="Equation.3">
                  <p:embed/>
                  <p:pic>
                    <p:nvPicPr>
                      <p:cNvPr id="0" name="Picture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870630"/>
                        <a:ext cx="6323012" cy="1728788"/>
                      </a:xfrm>
                      <a:prstGeom prst="rect">
                        <a:avLst/>
                      </a:prstGeom>
                      <a:solidFill>
                        <a:srgbClr val="FF6699">
                          <a:alpha val="44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9" name="Object 1027"/>
          <p:cNvGraphicFramePr>
            <a:graphicFrameLocks noChangeAspect="1"/>
          </p:cNvGraphicFramePr>
          <p:nvPr/>
        </p:nvGraphicFramePr>
        <p:xfrm>
          <a:off x="990600" y="1898830"/>
          <a:ext cx="7210425" cy="288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043" name="Równanie" r:id="rId9" imgW="3390840" imgH="1358640" progId="Equation.3">
                  <p:embed/>
                </p:oleObj>
              </mc:Choice>
              <mc:Fallback>
                <p:oleObj name="Równanie" r:id="rId9" imgW="3390840" imgH="1358640" progId="Equation.3">
                  <p:embed/>
                  <p:pic>
                    <p:nvPicPr>
                      <p:cNvPr id="0" name="Picture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898830"/>
                        <a:ext cx="7210425" cy="2886075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32762" y="5184195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 smtClean="0"/>
              <a:t>natural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sampling</a:t>
            </a:r>
            <a:endParaRPr lang="pl-PL" sz="3200" b="1" dirty="0"/>
          </a:p>
        </p:txBody>
      </p:sp>
      <p:sp>
        <p:nvSpPr>
          <p:cNvPr id="97303" name="Text Box 104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31</a:t>
            </a:fld>
            <a:endParaRPr lang="pl-PL"/>
          </a:p>
        </p:txBody>
      </p:sp>
      <p:pic>
        <p:nvPicPr>
          <p:cNvPr id="10" name="Picture 9" descr="C:\WINDOWS\Pulpit\Prezentacja\Wykres_5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6477000" cy="4483100"/>
          </a:xfrm>
          <a:prstGeom prst="rect">
            <a:avLst/>
          </a:prstGeom>
          <a:noFill/>
        </p:spPr>
      </p:pic>
      <p:graphicFrame>
        <p:nvGraphicFramePr>
          <p:cNvPr id="11" name="Object 0"/>
          <p:cNvGraphicFramePr>
            <a:graphicFrameLocks noChangeAspect="1"/>
          </p:cNvGraphicFramePr>
          <p:nvPr>
            <p:extLst/>
          </p:nvPr>
        </p:nvGraphicFramePr>
        <p:xfrm>
          <a:off x="2489200" y="5334000"/>
          <a:ext cx="4610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04" name="Equation" r:id="rId4" imgW="2234880" imgH="609480" progId="Equation.3">
                  <p:embed/>
                </p:oleObj>
              </mc:Choice>
              <mc:Fallback>
                <p:oleObj name="Equation" r:id="rId4" imgW="22348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200" y="5334000"/>
                        <a:ext cx="4610100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71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44" name="Object 0"/>
          <p:cNvGraphicFramePr>
            <a:graphicFrameLocks noChangeAspect="1"/>
          </p:cNvGraphicFramePr>
          <p:nvPr/>
        </p:nvGraphicFramePr>
        <p:xfrm>
          <a:off x="1295400" y="1676400"/>
          <a:ext cx="683101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42" name="Równanie" r:id="rId3" imgW="3403440" imgH="482400" progId="Equation.3">
                  <p:embed/>
                </p:oleObj>
              </mc:Choice>
              <mc:Fallback>
                <p:oleObj name="Równanie" r:id="rId3" imgW="3403440" imgH="48240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76400"/>
                        <a:ext cx="683101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1143000" y="1066800"/>
            <a:ext cx="35274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Autocorrelation function:</a:t>
            </a:r>
          </a:p>
        </p:txBody>
      </p:sp>
      <p:graphicFrame>
        <p:nvGraphicFramePr>
          <p:cNvPr id="108545" name="Object 1"/>
          <p:cNvGraphicFramePr>
            <a:graphicFrameLocks noChangeAspect="1"/>
          </p:cNvGraphicFramePr>
          <p:nvPr/>
        </p:nvGraphicFramePr>
        <p:xfrm>
          <a:off x="1206500" y="3429000"/>
          <a:ext cx="3925888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43" name="Równanie" r:id="rId5" imgW="1930320" imgH="253800" progId="Equation.3">
                  <p:embed/>
                </p:oleObj>
              </mc:Choice>
              <mc:Fallback>
                <p:oleObj name="Równanie" r:id="rId5" imgW="1930320" imgH="253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3429000"/>
                        <a:ext cx="3925888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1182688" y="4038600"/>
          <a:ext cx="6634162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44" name="Równanie" r:id="rId7" imgW="3238200" imgH="393480" progId="Equation.3">
                  <p:embed/>
                </p:oleObj>
              </mc:Choice>
              <mc:Fallback>
                <p:oleObj name="Równanie" r:id="rId7" imgW="32382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2688" y="4038600"/>
                        <a:ext cx="6634162" cy="806450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1143000" y="2743200"/>
            <a:ext cx="6089650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Autocorrelation function averaged over time:</a:t>
            </a: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6822" name="Rectangle 2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-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err="1"/>
              <a:t>s</a:t>
            </a:r>
            <a:r>
              <a:rPr lang="pl-PL" sz="3200" b="1" dirty="0" err="1" smtClean="0"/>
              <a:t>pectral</a:t>
            </a:r>
            <a:r>
              <a:rPr lang="pl-PL" sz="3200" b="1" dirty="0" smtClean="0"/>
              <a:t> </a:t>
            </a:r>
            <a:r>
              <a:rPr lang="pl-PL" sz="3200" b="1" dirty="0" err="1"/>
              <a:t>a</a:t>
            </a:r>
            <a:r>
              <a:rPr lang="pl-PL" sz="3200" b="1" dirty="0" err="1" smtClean="0"/>
              <a:t>nalysis</a:t>
            </a:r>
            <a:endParaRPr lang="pl-PL" sz="3200" b="1" dirty="0"/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4077072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68" name="Object 0"/>
          <p:cNvGraphicFramePr>
            <a:graphicFrameLocks noChangeAspect="1"/>
          </p:cNvGraphicFramePr>
          <p:nvPr/>
        </p:nvGraphicFramePr>
        <p:xfrm>
          <a:off x="1165225" y="1828800"/>
          <a:ext cx="5137150" cy="160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64" name="Równanie" r:id="rId3" imgW="2920680" imgH="914400" progId="Equation.3">
                  <p:embed/>
                </p:oleObj>
              </mc:Choice>
              <mc:Fallback>
                <p:oleObj name="Równanie" r:id="rId3" imgW="2920680" imgH="91440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1828800"/>
                        <a:ext cx="5137150" cy="160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69" name="Object 1"/>
          <p:cNvGraphicFramePr>
            <a:graphicFrameLocks noChangeAspect="1"/>
          </p:cNvGraphicFramePr>
          <p:nvPr/>
        </p:nvGraphicFramePr>
        <p:xfrm>
          <a:off x="1143000" y="4876800"/>
          <a:ext cx="543560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65" name="Równanie" r:id="rId5" imgW="2286000" imgH="431640" progId="Equation.3">
                  <p:embed/>
                </p:oleObj>
              </mc:Choice>
              <mc:Fallback>
                <p:oleObj name="Równanie" r:id="rId5" imgW="228600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876800"/>
                        <a:ext cx="5435600" cy="102552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8870" name="Group 22"/>
          <p:cNvGrpSpPr>
            <a:grpSpLocks/>
          </p:cNvGrpSpPr>
          <p:nvPr/>
        </p:nvGrpSpPr>
        <p:grpSpPr bwMode="auto">
          <a:xfrm>
            <a:off x="4656138" y="685800"/>
            <a:ext cx="4259263" cy="1047750"/>
            <a:chOff x="1541" y="780"/>
            <a:chExt cx="2683" cy="660"/>
          </a:xfrm>
        </p:grpSpPr>
        <p:sp>
          <p:nvSpPr>
            <p:cNvPr id="78864" name="Rectangle 16"/>
            <p:cNvSpPr>
              <a:spLocks noChangeArrowheads="1"/>
            </p:cNvSpPr>
            <p:nvPr/>
          </p:nvSpPr>
          <p:spPr bwMode="auto">
            <a:xfrm>
              <a:off x="2400" y="864"/>
              <a:ext cx="1104" cy="576"/>
            </a:xfrm>
            <a:prstGeom prst="rect">
              <a:avLst/>
            </a:prstGeom>
            <a:solidFill>
              <a:srgbClr val="CC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9571" name="Object 3"/>
            <p:cNvGraphicFramePr>
              <a:graphicFrameLocks noChangeAspect="1"/>
            </p:cNvGraphicFramePr>
            <p:nvPr/>
          </p:nvGraphicFramePr>
          <p:xfrm>
            <a:off x="2448" y="1008"/>
            <a:ext cx="1008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566" name="Równanie" r:id="rId7" imgW="711000" imgH="228600" progId="Equation.3">
                    <p:embed/>
                  </p:oleObj>
                </mc:Choice>
                <mc:Fallback>
                  <p:oleObj name="Równanie" r:id="rId7" imgW="71100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8" y="1008"/>
                          <a:ext cx="1008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866" name="Line 18"/>
            <p:cNvSpPr>
              <a:spLocks noChangeShapeType="1"/>
            </p:cNvSpPr>
            <p:nvPr/>
          </p:nvSpPr>
          <p:spPr bwMode="auto">
            <a:xfrm>
              <a:off x="1680" y="1152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78867" name="Line 19"/>
            <p:cNvSpPr>
              <a:spLocks noChangeShapeType="1"/>
            </p:cNvSpPr>
            <p:nvPr/>
          </p:nvSpPr>
          <p:spPr bwMode="auto">
            <a:xfrm>
              <a:off x="3504" y="1152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9572" name="Object 4"/>
            <p:cNvGraphicFramePr>
              <a:graphicFrameLocks noChangeAspect="1"/>
            </p:cNvGraphicFramePr>
            <p:nvPr/>
          </p:nvGraphicFramePr>
          <p:xfrm>
            <a:off x="1541" y="816"/>
            <a:ext cx="422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567" name="Równanie" r:id="rId9" imgW="368280" imgH="241200" progId="Equation.3">
                    <p:embed/>
                  </p:oleObj>
                </mc:Choice>
                <mc:Fallback>
                  <p:oleObj name="Równanie" r:id="rId9" imgW="368280" imgH="2412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1" y="816"/>
                          <a:ext cx="422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9573" name="Object 5"/>
            <p:cNvGraphicFramePr>
              <a:graphicFrameLocks noChangeAspect="1"/>
            </p:cNvGraphicFramePr>
            <p:nvPr/>
          </p:nvGraphicFramePr>
          <p:xfrm>
            <a:off x="3648" y="780"/>
            <a:ext cx="368" cy="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568" name="Równanie" r:id="rId11" imgW="253800" imgH="215640" progId="Equation.3">
                    <p:embed/>
                  </p:oleObj>
                </mc:Choice>
                <mc:Fallback>
                  <p:oleObj name="Równanie" r:id="rId11" imgW="25380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8" y="780"/>
                          <a:ext cx="368" cy="3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8871" name="Text Box 2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8873" name="Rectangle 25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Spectral</a:t>
            </a:r>
            <a:r>
              <a:rPr lang="pl-PL" sz="3200" b="1" dirty="0"/>
              <a:t> </a:t>
            </a:r>
            <a:r>
              <a:rPr lang="pl-PL" sz="3200" b="1" dirty="0" err="1"/>
              <a:t>Analysis</a:t>
            </a:r>
            <a:endParaRPr lang="pl-PL" sz="3200" b="1" dirty="0"/>
          </a:p>
        </p:txBody>
      </p:sp>
      <p:graphicFrame>
        <p:nvGraphicFramePr>
          <p:cNvPr id="109570" name="Object 2"/>
          <p:cNvGraphicFramePr>
            <a:graphicFrameLocks noChangeAspect="1"/>
          </p:cNvGraphicFramePr>
          <p:nvPr/>
        </p:nvGraphicFramePr>
        <p:xfrm>
          <a:off x="1155700" y="3733800"/>
          <a:ext cx="4789488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69" name="Równanie" r:id="rId13" imgW="2336760" imgH="393480" progId="Equation.3">
                  <p:embed/>
                </p:oleObj>
              </mc:Choice>
              <mc:Fallback>
                <p:oleObj name="Równanie" r:id="rId13" imgW="23367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733800"/>
                        <a:ext cx="4789488" cy="806450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83034" y="4876800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421650" y="5769260"/>
            <a:ext cx="6630341" cy="830997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Natural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does</a:t>
            </a:r>
            <a:r>
              <a:rPr lang="pl-PL" dirty="0"/>
              <a:t> not </a:t>
            </a:r>
            <a:r>
              <a:rPr lang="pl-PL" dirty="0" err="1"/>
              <a:t>distort</a:t>
            </a:r>
            <a:r>
              <a:rPr lang="pl-PL" dirty="0"/>
              <a:t> the </a:t>
            </a:r>
            <a:r>
              <a:rPr lang="pl-PL" smtClean="0"/>
              <a:t>mainlobe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of the </a:t>
            </a:r>
            <a:r>
              <a:rPr lang="pl-PL" dirty="0" err="1"/>
              <a:t>frequency</a:t>
            </a:r>
            <a:r>
              <a:rPr lang="pl-PL" dirty="0"/>
              <a:t> spectrum of the </a:t>
            </a:r>
            <a:r>
              <a:rPr lang="pl-PL" dirty="0" err="1"/>
              <a:t>sampled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.</a:t>
            </a:r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9891" name="Rectangle 19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-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14" name="Prostokąt 13"/>
          <p:cNvSpPr/>
          <p:nvPr/>
        </p:nvSpPr>
        <p:spPr bwMode="auto">
          <a:xfrm>
            <a:off x="1781690" y="5049180"/>
            <a:ext cx="495055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Prostokąt 14"/>
          <p:cNvSpPr/>
          <p:nvPr/>
        </p:nvSpPr>
        <p:spPr bwMode="auto">
          <a:xfrm>
            <a:off x="2996825" y="5004175"/>
            <a:ext cx="495055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6" name="Grupa 15"/>
          <p:cNvGrpSpPr/>
          <p:nvPr/>
        </p:nvGrpSpPr>
        <p:grpSpPr>
          <a:xfrm>
            <a:off x="4166955" y="539745"/>
            <a:ext cx="4225925" cy="2703382"/>
            <a:chOff x="1520825" y="1143000"/>
            <a:chExt cx="6865938" cy="4392234"/>
          </a:xfrm>
        </p:grpSpPr>
        <p:pic>
          <p:nvPicPr>
            <p:cNvPr id="17" name="Picture 16" descr="C:\WINDOWS\Pulpit\Prezentacja\Wykres_6bis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0825" y="1143000"/>
              <a:ext cx="6865938" cy="4168775"/>
            </a:xfrm>
            <a:prstGeom prst="rect">
              <a:avLst/>
            </a:prstGeom>
            <a:noFill/>
          </p:spPr>
        </p:pic>
        <p:graphicFrame>
          <p:nvGraphicFramePr>
            <p:cNvPr id="18" name="Obiekt 17"/>
            <p:cNvGraphicFramePr>
              <a:graphicFrameLocks noChangeAspect="1"/>
            </p:cNvGraphicFramePr>
            <p:nvPr/>
          </p:nvGraphicFramePr>
          <p:xfrm>
            <a:off x="6012160" y="5049180"/>
            <a:ext cx="405045" cy="486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1" name="Równanie" r:id="rId4" imgW="190440" imgH="228600" progId="Equation.3">
                    <p:embed/>
                  </p:oleObj>
                </mc:Choice>
                <mc:Fallback>
                  <p:oleObj name="Równanie" r:id="rId4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2160" y="5049180"/>
                          <a:ext cx="405045" cy="4860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4"/>
            <p:cNvGraphicFramePr>
              <a:graphicFrameLocks noChangeAspect="1"/>
            </p:cNvGraphicFramePr>
            <p:nvPr/>
          </p:nvGraphicFramePr>
          <p:xfrm>
            <a:off x="7092280" y="5049180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2" name="Równanie" r:id="rId6" imgW="266400" imgH="228600" progId="Equation.3">
                    <p:embed/>
                  </p:oleObj>
                </mc:Choice>
                <mc:Fallback>
                  <p:oleObj name="Równanie" r:id="rId6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2280" y="5049180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5"/>
            <p:cNvGraphicFramePr>
              <a:graphicFrameLocks noChangeAspect="1"/>
            </p:cNvGraphicFramePr>
            <p:nvPr/>
          </p:nvGraphicFramePr>
          <p:xfrm>
            <a:off x="3491880" y="5049180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3" name="Równanie" r:id="rId8" imgW="304560" imgH="228600" progId="Equation.3">
                    <p:embed/>
                  </p:oleObj>
                </mc:Choice>
                <mc:Fallback>
                  <p:oleObj name="Równanie" r:id="rId8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1880" y="5049180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27"/>
            <p:cNvGraphicFramePr>
              <a:graphicFrameLocks noChangeAspect="1"/>
            </p:cNvGraphicFramePr>
            <p:nvPr/>
          </p:nvGraphicFramePr>
          <p:xfrm>
            <a:off x="2231740" y="5049180"/>
            <a:ext cx="809625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4" name="Równanie" r:id="rId10" imgW="380880" imgH="228600" progId="Equation.3">
                    <p:embed/>
                  </p:oleObj>
                </mc:Choice>
                <mc:Fallback>
                  <p:oleObj name="Równanie" r:id="rId10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1740" y="5049180"/>
                          <a:ext cx="809625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8"/>
            <p:cNvGraphicFramePr>
              <a:graphicFrameLocks noChangeAspect="1"/>
            </p:cNvGraphicFramePr>
            <p:nvPr/>
          </p:nvGraphicFramePr>
          <p:xfrm>
            <a:off x="6462210" y="5049180"/>
            <a:ext cx="56673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5" name="Równanie" r:id="rId12" imgW="266400" imgH="228600" progId="Equation.3">
                    <p:embed/>
                  </p:oleObj>
                </mc:Choice>
                <mc:Fallback>
                  <p:oleObj name="Równanie" r:id="rId12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62210" y="5049180"/>
                          <a:ext cx="566737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30"/>
            <p:cNvGraphicFramePr>
              <a:graphicFrameLocks noChangeAspect="1"/>
            </p:cNvGraphicFramePr>
            <p:nvPr/>
          </p:nvGraphicFramePr>
          <p:xfrm>
            <a:off x="5427095" y="5049180"/>
            <a:ext cx="404812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6" name="Równanie" r:id="rId14" imgW="190440" imgH="228600" progId="Equation.3">
                    <p:embed/>
                  </p:oleObj>
                </mc:Choice>
                <mc:Fallback>
                  <p:oleObj name="Równanie" r:id="rId14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7095" y="5049180"/>
                          <a:ext cx="404812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31"/>
            <p:cNvGraphicFramePr>
              <a:graphicFrameLocks noChangeAspect="1"/>
            </p:cNvGraphicFramePr>
            <p:nvPr/>
          </p:nvGraphicFramePr>
          <p:xfrm>
            <a:off x="4256965" y="5049180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7" name="Równanie" r:id="rId16" imgW="304560" imgH="228600" progId="Equation.3">
                    <p:embed/>
                  </p:oleObj>
                </mc:Choice>
                <mc:Fallback>
                  <p:oleObj name="Równanie" r:id="rId16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6965" y="5049180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32"/>
            <p:cNvGraphicFramePr>
              <a:graphicFrameLocks noChangeAspect="1"/>
            </p:cNvGraphicFramePr>
            <p:nvPr/>
          </p:nvGraphicFramePr>
          <p:xfrm>
            <a:off x="7722350" y="5049180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738" name="Równanie" r:id="rId18" imgW="266400" imgH="228600" progId="Equation.3">
                    <p:embed/>
                  </p:oleObj>
                </mc:Choice>
                <mc:Fallback>
                  <p:oleObj name="Równanie" r:id="rId18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22350" y="5049180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Prostokąt 25"/>
            <p:cNvSpPr/>
            <p:nvPr/>
          </p:nvSpPr>
          <p:spPr bwMode="auto">
            <a:xfrm>
              <a:off x="1781690" y="5049180"/>
              <a:ext cx="49505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Prostokąt 26"/>
            <p:cNvSpPr/>
            <p:nvPr/>
          </p:nvSpPr>
          <p:spPr bwMode="auto">
            <a:xfrm>
              <a:off x="2996825" y="5004175"/>
              <a:ext cx="49505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2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682915"/>
              </p:ext>
            </p:extLst>
          </p:nvPr>
        </p:nvGraphicFramePr>
        <p:xfrm>
          <a:off x="2408849" y="3567034"/>
          <a:ext cx="4767489" cy="899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39" name="Równanie" r:id="rId20" imgW="2286000" imgH="431640" progId="Equation.3">
                  <p:embed/>
                </p:oleObj>
              </mc:Choice>
              <mc:Fallback>
                <p:oleObj name="Równanie" r:id="rId20" imgW="2286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8849" y="3567034"/>
                        <a:ext cx="4767489" cy="899474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990502"/>
              </p:ext>
            </p:extLst>
          </p:nvPr>
        </p:nvGraphicFramePr>
        <p:xfrm>
          <a:off x="1881188" y="4519613"/>
          <a:ext cx="61436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40" name="Równanie" r:id="rId22" imgW="2908080" imgH="545760" progId="Equation.3">
                  <p:embed/>
                </p:oleObj>
              </mc:Choice>
              <mc:Fallback>
                <p:oleObj name="Równanie" r:id="rId22" imgW="290808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188" y="4519613"/>
                        <a:ext cx="6143625" cy="115252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35</a:t>
            </a:fld>
            <a:endParaRPr lang="pl-PL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210587"/>
              </p:ext>
            </p:extLst>
          </p:nvPr>
        </p:nvGraphicFramePr>
        <p:xfrm>
          <a:off x="791580" y="1257622"/>
          <a:ext cx="8112125" cy="453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08" name="Equation" r:id="rId3" imgW="4114800" imgH="2298600" progId="Equation.3">
                  <p:embed/>
                </p:oleObj>
              </mc:Choice>
              <mc:Fallback>
                <p:oleObj name="Equation" r:id="rId3" imgW="4114800" imgH="229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80" y="1257622"/>
                        <a:ext cx="8112125" cy="453707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7335" y="4741863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16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423957"/>
              </p:ext>
            </p:extLst>
          </p:nvPr>
        </p:nvGraphicFramePr>
        <p:xfrm>
          <a:off x="7178470" y="3068960"/>
          <a:ext cx="1447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09" name="Equation" r:id="rId6" imgW="723600" imgH="457200" progId="Equation.3">
                  <p:embed/>
                </p:oleObj>
              </mc:Choice>
              <mc:Fallback>
                <p:oleObj name="Equation" r:id="rId6" imgW="723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8470" y="3068960"/>
                        <a:ext cx="1447800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986822" y="556243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deterministic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signal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val="93710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endParaRPr lang="pl-PL" sz="3200" b="1" dirty="0"/>
          </a:p>
        </p:txBody>
      </p:sp>
      <p:sp>
        <p:nvSpPr>
          <p:cNvPr id="98307" name="Text Box 102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8312" name="Freeform 1032"/>
          <p:cNvSpPr>
            <a:spLocks/>
          </p:cNvSpPr>
          <p:nvPr/>
        </p:nvSpPr>
        <p:spPr bwMode="auto">
          <a:xfrm>
            <a:off x="22860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3" name="Freeform 1033"/>
          <p:cNvSpPr>
            <a:spLocks/>
          </p:cNvSpPr>
          <p:nvPr/>
        </p:nvSpPr>
        <p:spPr bwMode="auto">
          <a:xfrm>
            <a:off x="35814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4" name="Freeform 1034"/>
          <p:cNvSpPr>
            <a:spLocks/>
          </p:cNvSpPr>
          <p:nvPr/>
        </p:nvSpPr>
        <p:spPr bwMode="auto">
          <a:xfrm>
            <a:off x="61722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5" name="Freeform 1035"/>
          <p:cNvSpPr>
            <a:spLocks/>
          </p:cNvSpPr>
          <p:nvPr/>
        </p:nvSpPr>
        <p:spPr bwMode="auto">
          <a:xfrm>
            <a:off x="48768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6" name="Freeform 1036"/>
          <p:cNvSpPr>
            <a:spLocks/>
          </p:cNvSpPr>
          <p:nvPr/>
        </p:nvSpPr>
        <p:spPr bwMode="auto">
          <a:xfrm>
            <a:off x="11430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7" name="Line 1037"/>
          <p:cNvSpPr>
            <a:spLocks noChangeShapeType="1"/>
          </p:cNvSpPr>
          <p:nvPr/>
        </p:nvSpPr>
        <p:spPr bwMode="auto">
          <a:xfrm>
            <a:off x="1066800" y="2684463"/>
            <a:ext cx="670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9" name="Line 1039"/>
          <p:cNvSpPr>
            <a:spLocks noChangeShapeType="1"/>
          </p:cNvSpPr>
          <p:nvPr/>
        </p:nvSpPr>
        <p:spPr bwMode="auto">
          <a:xfrm>
            <a:off x="4086225" y="1169988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0" name="Line 1040"/>
          <p:cNvSpPr>
            <a:spLocks noChangeShapeType="1"/>
          </p:cNvSpPr>
          <p:nvPr/>
        </p:nvSpPr>
        <p:spPr bwMode="auto">
          <a:xfrm>
            <a:off x="2771775" y="1160463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1" name="Line 1041"/>
          <p:cNvSpPr>
            <a:spLocks noChangeShapeType="1"/>
          </p:cNvSpPr>
          <p:nvPr/>
        </p:nvSpPr>
        <p:spPr bwMode="auto">
          <a:xfrm>
            <a:off x="6667500" y="1160463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2" name="Line 1042"/>
          <p:cNvSpPr>
            <a:spLocks noChangeShapeType="1"/>
          </p:cNvSpPr>
          <p:nvPr/>
        </p:nvSpPr>
        <p:spPr bwMode="auto">
          <a:xfrm>
            <a:off x="5362575" y="1169988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3" name="Line 1043"/>
          <p:cNvSpPr>
            <a:spLocks noChangeShapeType="1"/>
          </p:cNvSpPr>
          <p:nvPr/>
        </p:nvSpPr>
        <p:spPr bwMode="auto">
          <a:xfrm flipV="1">
            <a:off x="2771775" y="2674938"/>
            <a:ext cx="476250" cy="619125"/>
          </a:xfrm>
          <a:prstGeom prst="line">
            <a:avLst/>
          </a:prstGeom>
          <a:noFill/>
          <a:ln w="28575">
            <a:solidFill>
              <a:srgbClr val="66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4" name="Line 1044"/>
          <p:cNvSpPr>
            <a:spLocks noChangeShapeType="1"/>
          </p:cNvSpPr>
          <p:nvPr/>
        </p:nvSpPr>
        <p:spPr bwMode="auto">
          <a:xfrm flipH="1" flipV="1">
            <a:off x="4086225" y="2693988"/>
            <a:ext cx="476250" cy="619125"/>
          </a:xfrm>
          <a:prstGeom prst="line">
            <a:avLst/>
          </a:prstGeom>
          <a:noFill/>
          <a:ln w="28575">
            <a:solidFill>
              <a:srgbClr val="66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98325" name="Object 1045"/>
          <p:cNvGraphicFramePr>
            <a:graphicFrameLocks noChangeAspect="1"/>
          </p:cNvGraphicFramePr>
          <p:nvPr/>
        </p:nvGraphicFramePr>
        <p:xfrm>
          <a:off x="3065463" y="3000375"/>
          <a:ext cx="3619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75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Picture 10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5463" y="3000375"/>
                        <a:ext cx="36195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26" name="Object 1046"/>
          <p:cNvGraphicFramePr>
            <a:graphicFrameLocks noChangeAspect="1"/>
          </p:cNvGraphicFramePr>
          <p:nvPr/>
        </p:nvGraphicFramePr>
        <p:xfrm>
          <a:off x="4695825" y="2989263"/>
          <a:ext cx="3619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76" name="Równanie" r:id="rId5" imgW="190440" imgH="228600" progId="Equation.3">
                  <p:embed/>
                </p:oleObj>
              </mc:Choice>
              <mc:Fallback>
                <p:oleObj name="Równanie" r:id="rId5" imgW="190440" imgH="228600" progId="Equation.3">
                  <p:embed/>
                  <p:pic>
                    <p:nvPicPr>
                      <p:cNvPr id="0" name="Picture 10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5825" y="2989263"/>
                        <a:ext cx="36195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27" name="Object 1047"/>
          <p:cNvGraphicFramePr>
            <a:graphicFrameLocks noChangeAspect="1"/>
          </p:cNvGraphicFramePr>
          <p:nvPr/>
        </p:nvGraphicFramePr>
        <p:xfrm>
          <a:off x="6003925" y="3000375"/>
          <a:ext cx="1325563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77" name="Równanie" r:id="rId7" imgW="698400" imgH="228600" progId="Equation.3">
                  <p:embed/>
                </p:oleObj>
              </mc:Choice>
              <mc:Fallback>
                <p:oleObj name="Równanie" r:id="rId7" imgW="698400" imgH="228600" progId="Equation.3">
                  <p:embed/>
                  <p:pic>
                    <p:nvPicPr>
                      <p:cNvPr id="0" name="Picture 10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925" y="3000375"/>
                        <a:ext cx="1325563" cy="433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29" name="Text Box 1049"/>
          <p:cNvSpPr txBox="1">
            <a:spLocks noChangeArrowheads="1"/>
          </p:cNvSpPr>
          <p:nvPr/>
        </p:nvSpPr>
        <p:spPr bwMode="auto">
          <a:xfrm>
            <a:off x="3260725" y="3470275"/>
            <a:ext cx="1944688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/>
              <a:t>oversampling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4</a:t>
            </a:fld>
            <a:endParaRPr lang="pl-PL"/>
          </a:p>
        </p:txBody>
      </p:sp>
      <p:graphicFrame>
        <p:nvGraphicFramePr>
          <p:cNvPr id="41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7573637"/>
              </p:ext>
            </p:extLst>
          </p:nvPr>
        </p:nvGraphicFramePr>
        <p:xfrm>
          <a:off x="2774950" y="990600"/>
          <a:ext cx="9112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78" name="Equation" r:id="rId9" imgW="419040" imgH="228600" progId="Equation.3">
                  <p:embed/>
                </p:oleObj>
              </mc:Choice>
              <mc:Fallback>
                <p:oleObj name="Equation" r:id="rId9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4950" y="990600"/>
                        <a:ext cx="911225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12037"/>
              </p:ext>
            </p:extLst>
          </p:nvPr>
        </p:nvGraphicFramePr>
        <p:xfrm>
          <a:off x="5724525" y="538163"/>
          <a:ext cx="165576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79" name="Equation" r:id="rId11" imgW="761760" imgH="228600" progId="Equation.3">
                  <p:embed/>
                </p:oleObj>
              </mc:Choice>
              <mc:Fallback>
                <p:oleObj name="Equation" r:id="rId11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538163"/>
                        <a:ext cx="1655763" cy="496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066800" y="3698875"/>
            <a:ext cx="7488238" cy="3159125"/>
            <a:chOff x="1066800" y="3698875"/>
            <a:chExt cx="7488238" cy="3159125"/>
          </a:xfrm>
        </p:grpSpPr>
        <p:sp>
          <p:nvSpPr>
            <p:cNvPr id="98331" name="Freeform 1051"/>
            <p:cNvSpPr>
              <a:spLocks/>
            </p:cNvSpPr>
            <p:nvPr/>
          </p:nvSpPr>
          <p:spPr bwMode="auto">
            <a:xfrm>
              <a:off x="2590800" y="443865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2" name="Freeform 1052"/>
            <p:cNvSpPr>
              <a:spLocks/>
            </p:cNvSpPr>
            <p:nvPr/>
          </p:nvSpPr>
          <p:spPr bwMode="auto">
            <a:xfrm>
              <a:off x="3581400" y="443865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3" name="Freeform 1053"/>
            <p:cNvSpPr>
              <a:spLocks/>
            </p:cNvSpPr>
            <p:nvPr/>
          </p:nvSpPr>
          <p:spPr bwMode="auto">
            <a:xfrm>
              <a:off x="5600700" y="441960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4" name="Freeform 1054"/>
            <p:cNvSpPr>
              <a:spLocks/>
            </p:cNvSpPr>
            <p:nvPr/>
          </p:nvSpPr>
          <p:spPr bwMode="auto">
            <a:xfrm>
              <a:off x="4572000" y="441960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5" name="Freeform 1055"/>
            <p:cNvSpPr>
              <a:spLocks/>
            </p:cNvSpPr>
            <p:nvPr/>
          </p:nvSpPr>
          <p:spPr bwMode="auto">
            <a:xfrm>
              <a:off x="1600200" y="443865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6" name="Line 1056"/>
            <p:cNvSpPr>
              <a:spLocks noChangeShapeType="1"/>
            </p:cNvSpPr>
            <p:nvPr/>
          </p:nvSpPr>
          <p:spPr bwMode="auto">
            <a:xfrm>
              <a:off x="1371600" y="5734050"/>
              <a:ext cx="6705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7" name="Line 1057"/>
            <p:cNvSpPr>
              <a:spLocks noChangeShapeType="1"/>
            </p:cNvSpPr>
            <p:nvPr/>
          </p:nvSpPr>
          <p:spPr bwMode="auto">
            <a:xfrm>
              <a:off x="4086225" y="4219575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8" name="Line 1058"/>
            <p:cNvSpPr>
              <a:spLocks noChangeShapeType="1"/>
            </p:cNvSpPr>
            <p:nvPr/>
          </p:nvSpPr>
          <p:spPr bwMode="auto">
            <a:xfrm>
              <a:off x="3076575" y="4210050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9" name="Line 1059"/>
            <p:cNvSpPr>
              <a:spLocks noChangeShapeType="1"/>
            </p:cNvSpPr>
            <p:nvPr/>
          </p:nvSpPr>
          <p:spPr bwMode="auto">
            <a:xfrm>
              <a:off x="6096000" y="4191000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40" name="Line 1060"/>
            <p:cNvSpPr>
              <a:spLocks noChangeShapeType="1"/>
            </p:cNvSpPr>
            <p:nvPr/>
          </p:nvSpPr>
          <p:spPr bwMode="auto">
            <a:xfrm>
              <a:off x="5057775" y="4200525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41" name="Line 1061"/>
            <p:cNvSpPr>
              <a:spLocks noChangeShapeType="1"/>
            </p:cNvSpPr>
            <p:nvPr/>
          </p:nvSpPr>
          <p:spPr bwMode="auto">
            <a:xfrm flipV="1">
              <a:off x="3076575" y="5724525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42" name="Line 1062"/>
            <p:cNvSpPr>
              <a:spLocks noChangeShapeType="1"/>
            </p:cNvSpPr>
            <p:nvPr/>
          </p:nvSpPr>
          <p:spPr bwMode="auto">
            <a:xfrm flipH="1" flipV="1">
              <a:off x="4086225" y="5743575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8343" name="Object 10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8551842"/>
                </p:ext>
              </p:extLst>
            </p:nvPr>
          </p:nvGraphicFramePr>
          <p:xfrm>
            <a:off x="3370263" y="6049963"/>
            <a:ext cx="361950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780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10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0263" y="6049963"/>
                          <a:ext cx="361950" cy="433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8344" name="Object 10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1742838"/>
                </p:ext>
              </p:extLst>
            </p:nvPr>
          </p:nvGraphicFramePr>
          <p:xfrm>
            <a:off x="4695825" y="6038850"/>
            <a:ext cx="3619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781" name="Równanie" r:id="rId15" imgW="190440" imgH="228600" progId="Equation.3">
                    <p:embed/>
                  </p:oleObj>
                </mc:Choice>
                <mc:Fallback>
                  <p:oleObj name="Równanie" r:id="rId15" imgW="190440" imgH="228600" progId="Equation.3">
                    <p:embed/>
                    <p:pic>
                      <p:nvPicPr>
                        <p:cNvPr id="0" name="Picture 10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5825" y="6038850"/>
                          <a:ext cx="3619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8345" name="Object 106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1119788"/>
                </p:ext>
              </p:extLst>
            </p:nvPr>
          </p:nvGraphicFramePr>
          <p:xfrm>
            <a:off x="7227888" y="4787900"/>
            <a:ext cx="1327150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782" name="Equation" r:id="rId16" imgW="698400" imgH="228600" progId="Equation.3">
                    <p:embed/>
                  </p:oleObj>
                </mc:Choice>
                <mc:Fallback>
                  <p:oleObj name="Equation" r:id="rId16" imgW="698400" imgH="228600" progId="Equation.3">
                    <p:embed/>
                    <p:pic>
                      <p:nvPicPr>
                        <p:cNvPr id="0" name="Picture 10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7888" y="4787900"/>
                          <a:ext cx="1327150" cy="433388"/>
                        </a:xfrm>
                        <a:prstGeom prst="rect">
                          <a:avLst/>
                        </a:prstGeom>
                        <a:solidFill>
                          <a:srgbClr val="FF99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348" name="Text Box 1068"/>
            <p:cNvSpPr txBox="1">
              <a:spLocks noChangeArrowheads="1"/>
            </p:cNvSpPr>
            <p:nvPr/>
          </p:nvSpPr>
          <p:spPr bwMode="auto">
            <a:xfrm>
              <a:off x="1066800" y="6400800"/>
              <a:ext cx="2357438" cy="457200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/>
                <a:t>critical sampling</a:t>
              </a:r>
            </a:p>
          </p:txBody>
        </p:sp>
        <p:graphicFrame>
          <p:nvGraphicFramePr>
            <p:cNvPr id="42" name="Object 10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528163"/>
                </p:ext>
              </p:extLst>
            </p:nvPr>
          </p:nvGraphicFramePr>
          <p:xfrm>
            <a:off x="3106738" y="3915440"/>
            <a:ext cx="911225" cy="496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783" name="Equation" r:id="rId18" imgW="419040" imgH="228600" progId="Equation.3">
                    <p:embed/>
                  </p:oleObj>
                </mc:Choice>
                <mc:Fallback>
                  <p:oleObj name="Equation" r:id="rId18" imgW="4190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6738" y="3915440"/>
                          <a:ext cx="911225" cy="4968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10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8413870"/>
                </p:ext>
              </p:extLst>
            </p:nvPr>
          </p:nvGraphicFramePr>
          <p:xfrm>
            <a:off x="5838824" y="3698875"/>
            <a:ext cx="1655763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784" name="Equation" r:id="rId19" imgW="761760" imgH="228600" progId="Equation.3">
                    <p:embed/>
                  </p:oleObj>
                </mc:Choice>
                <mc:Fallback>
                  <p:oleObj name="Equation" r:id="rId19" imgW="7617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38824" y="3698875"/>
                          <a:ext cx="1655763" cy="4968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5" name="Object 10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6277"/>
              </p:ext>
            </p:extLst>
          </p:nvPr>
        </p:nvGraphicFramePr>
        <p:xfrm>
          <a:off x="7231836" y="1641476"/>
          <a:ext cx="13271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85" name="Equation" r:id="rId20" imgW="698400" imgH="228600" progId="Equation.3">
                  <p:embed/>
                </p:oleObj>
              </mc:Choice>
              <mc:Fallback>
                <p:oleObj name="Equation" r:id="rId20" imgW="69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1836" y="1641476"/>
                        <a:ext cx="1327150" cy="433388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 Box 1049"/>
          <p:cNvSpPr txBox="1">
            <a:spLocks noChangeArrowheads="1"/>
          </p:cNvSpPr>
          <p:nvPr/>
        </p:nvSpPr>
        <p:spPr bwMode="auto">
          <a:xfrm>
            <a:off x="827087" y="3433763"/>
            <a:ext cx="11945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 err="1" smtClean="0">
                <a:solidFill>
                  <a:srgbClr val="FF0000"/>
                </a:solidFill>
              </a:rPr>
              <a:t>mainlobe</a:t>
            </a:r>
            <a:endParaRPr lang="pl-PL" sz="2000" dirty="0">
              <a:solidFill>
                <a:srgbClr val="FF0000"/>
              </a:solidFill>
            </a:endParaRPr>
          </a:p>
        </p:txBody>
      </p:sp>
      <p:cxnSp>
        <p:nvCxnSpPr>
          <p:cNvPr id="5" name="Łącznik prosty ze strzałką 4"/>
          <p:cNvCxnSpPr>
            <a:stCxn id="46" idx="0"/>
          </p:cNvCxnSpPr>
          <p:nvPr/>
        </p:nvCxnSpPr>
        <p:spPr bwMode="auto">
          <a:xfrm flipV="1">
            <a:off x="1424366" y="2258870"/>
            <a:ext cx="987394" cy="117489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47" name="Text Box 1049"/>
          <p:cNvSpPr txBox="1">
            <a:spLocks noChangeArrowheads="1"/>
          </p:cNvSpPr>
          <p:nvPr/>
        </p:nvSpPr>
        <p:spPr bwMode="auto">
          <a:xfrm>
            <a:off x="4142893" y="893732"/>
            <a:ext cx="1066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 err="1" smtClean="0">
                <a:solidFill>
                  <a:srgbClr val="3333CC"/>
                </a:solidFill>
              </a:rPr>
              <a:t>sidelobe</a:t>
            </a:r>
            <a:endParaRPr lang="pl-PL" sz="2000" dirty="0">
              <a:solidFill>
                <a:srgbClr val="3333CC"/>
              </a:solidFill>
            </a:endParaRPr>
          </a:p>
        </p:txBody>
      </p:sp>
      <p:cxnSp>
        <p:nvCxnSpPr>
          <p:cNvPr id="7" name="Łącznik prosty ze strzałką 6"/>
          <p:cNvCxnSpPr>
            <a:stCxn id="47" idx="2"/>
          </p:cNvCxnSpPr>
          <p:nvPr/>
        </p:nvCxnSpPr>
        <p:spPr bwMode="auto">
          <a:xfrm flipH="1">
            <a:off x="4419600" y="1293842"/>
            <a:ext cx="256452" cy="63814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PAM - ideal sampling (spectra)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99390" name="Group 62"/>
          <p:cNvGrpSpPr>
            <a:grpSpLocks/>
          </p:cNvGrpSpPr>
          <p:nvPr/>
        </p:nvGrpSpPr>
        <p:grpSpPr bwMode="auto">
          <a:xfrm>
            <a:off x="1524000" y="1371600"/>
            <a:ext cx="6691313" cy="2873375"/>
            <a:chOff x="960" y="864"/>
            <a:chExt cx="4215" cy="1810"/>
          </a:xfrm>
        </p:grpSpPr>
        <p:sp>
          <p:nvSpPr>
            <p:cNvPr id="99370" name="Freeform 42"/>
            <p:cNvSpPr>
              <a:spLocks/>
            </p:cNvSpPr>
            <p:nvPr/>
          </p:nvSpPr>
          <p:spPr bwMode="auto">
            <a:xfrm>
              <a:off x="1728" y="1400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1" name="Freeform 43"/>
            <p:cNvSpPr>
              <a:spLocks/>
            </p:cNvSpPr>
            <p:nvPr/>
          </p:nvSpPr>
          <p:spPr bwMode="auto">
            <a:xfrm>
              <a:off x="2143" y="1394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2" name="Freeform 44"/>
            <p:cNvSpPr>
              <a:spLocks/>
            </p:cNvSpPr>
            <p:nvPr/>
          </p:nvSpPr>
          <p:spPr bwMode="auto">
            <a:xfrm>
              <a:off x="3060" y="1382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3" name="Freeform 45"/>
            <p:cNvSpPr>
              <a:spLocks/>
            </p:cNvSpPr>
            <p:nvPr/>
          </p:nvSpPr>
          <p:spPr bwMode="auto">
            <a:xfrm>
              <a:off x="2592" y="1388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4" name="Freeform 46"/>
            <p:cNvSpPr>
              <a:spLocks/>
            </p:cNvSpPr>
            <p:nvPr/>
          </p:nvSpPr>
          <p:spPr bwMode="auto">
            <a:xfrm>
              <a:off x="1236" y="1388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5" name="Line 47"/>
            <p:cNvSpPr>
              <a:spLocks noChangeShapeType="1"/>
            </p:cNvSpPr>
            <p:nvPr/>
          </p:nvSpPr>
          <p:spPr bwMode="auto">
            <a:xfrm>
              <a:off x="960" y="2216"/>
              <a:ext cx="32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6" name="Line 48"/>
            <p:cNvSpPr>
              <a:spLocks noChangeShapeType="1"/>
            </p:cNvSpPr>
            <p:nvPr/>
          </p:nvSpPr>
          <p:spPr bwMode="auto">
            <a:xfrm>
              <a:off x="2461" y="1256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7" name="Line 49"/>
            <p:cNvSpPr>
              <a:spLocks noChangeShapeType="1"/>
            </p:cNvSpPr>
            <p:nvPr/>
          </p:nvSpPr>
          <p:spPr bwMode="auto">
            <a:xfrm>
              <a:off x="2034" y="1256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8" name="Line 50"/>
            <p:cNvSpPr>
              <a:spLocks noChangeShapeType="1"/>
            </p:cNvSpPr>
            <p:nvPr/>
          </p:nvSpPr>
          <p:spPr bwMode="auto">
            <a:xfrm>
              <a:off x="3372" y="1238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9" name="Line 51"/>
            <p:cNvSpPr>
              <a:spLocks noChangeShapeType="1"/>
            </p:cNvSpPr>
            <p:nvPr/>
          </p:nvSpPr>
          <p:spPr bwMode="auto">
            <a:xfrm>
              <a:off x="2898" y="1250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80" name="Line 52"/>
            <p:cNvSpPr>
              <a:spLocks noChangeShapeType="1"/>
            </p:cNvSpPr>
            <p:nvPr/>
          </p:nvSpPr>
          <p:spPr bwMode="auto">
            <a:xfrm flipV="1">
              <a:off x="2034" y="2210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81" name="Line 53"/>
            <p:cNvSpPr>
              <a:spLocks noChangeShapeType="1"/>
            </p:cNvSpPr>
            <p:nvPr/>
          </p:nvSpPr>
          <p:spPr bwMode="auto">
            <a:xfrm flipH="1" flipV="1">
              <a:off x="2461" y="2216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9382" name="Object 54"/>
            <p:cNvGraphicFramePr>
              <a:graphicFrameLocks noChangeAspect="1"/>
            </p:cNvGraphicFramePr>
            <p:nvPr/>
          </p:nvGraphicFramePr>
          <p:xfrm>
            <a:off x="2845" y="2402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048" name="Równanie" r:id="rId3" imgW="190440" imgH="228600" progId="Equation.3">
                    <p:embed/>
                  </p:oleObj>
                </mc:Choice>
                <mc:Fallback>
                  <p:oleObj name="Równanie" r:id="rId3" imgW="190440" imgH="228600" progId="Equation.3">
                    <p:embed/>
                    <p:pic>
                      <p:nvPicPr>
                        <p:cNvPr id="0" name="Picture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5" y="2402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383" name="Objec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4729129"/>
                </p:ext>
              </p:extLst>
            </p:nvPr>
          </p:nvGraphicFramePr>
          <p:xfrm>
            <a:off x="4148" y="1808"/>
            <a:ext cx="835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049" name="Equation" r:id="rId5" imgW="698400" imgH="228600" progId="Equation.3">
                    <p:embed/>
                  </p:oleObj>
                </mc:Choice>
                <mc:Fallback>
                  <p:oleObj name="Equation" r:id="rId5" imgW="698400" imgH="228600" progId="Equation.3">
                    <p:embed/>
                    <p:pic>
                      <p:nvPicPr>
                        <p:cNvPr id="0" name="Picture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8" y="1808"/>
                          <a:ext cx="835" cy="273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384" name="Line 56"/>
            <p:cNvSpPr>
              <a:spLocks noChangeShapeType="1"/>
            </p:cNvSpPr>
            <p:nvPr/>
          </p:nvSpPr>
          <p:spPr bwMode="auto">
            <a:xfrm flipH="1">
              <a:off x="2212" y="1078"/>
              <a:ext cx="2108" cy="10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85" name="Text Box 57"/>
            <p:cNvSpPr txBox="1">
              <a:spLocks noChangeArrowheads="1"/>
            </p:cNvSpPr>
            <p:nvPr/>
          </p:nvSpPr>
          <p:spPr bwMode="auto">
            <a:xfrm>
              <a:off x="4430" y="864"/>
              <a:ext cx="7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/>
                <a:t>aliasing</a:t>
              </a:r>
            </a:p>
          </p:txBody>
        </p:sp>
      </p:grpSp>
      <p:sp>
        <p:nvSpPr>
          <p:cNvPr id="99388" name="Text Box 60"/>
          <p:cNvSpPr txBox="1">
            <a:spLocks noChangeArrowheads="1"/>
          </p:cNvSpPr>
          <p:nvPr/>
        </p:nvSpPr>
        <p:spPr bwMode="auto">
          <a:xfrm>
            <a:off x="881590" y="3699030"/>
            <a:ext cx="2149475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/>
              <a:t>undersampling</a:t>
            </a:r>
            <a:endParaRPr lang="pl-PL" dirty="0"/>
          </a:p>
        </p:txBody>
      </p:sp>
      <p:sp>
        <p:nvSpPr>
          <p:cNvPr id="99389" name="Text Box 61"/>
          <p:cNvSpPr txBox="1">
            <a:spLocks noChangeArrowheads="1"/>
          </p:cNvSpPr>
          <p:nvPr/>
        </p:nvSpPr>
        <p:spPr bwMode="auto">
          <a:xfrm>
            <a:off x="897191" y="4329100"/>
            <a:ext cx="8358442" cy="1938992"/>
          </a:xfrm>
          <a:prstGeom prst="rect">
            <a:avLst/>
          </a:prstGeom>
          <a:solidFill>
            <a:srgbClr val="CC99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 smtClean="0"/>
              <a:t>Undersampling</a:t>
            </a:r>
            <a:r>
              <a:rPr lang="pl-PL" dirty="0" smtClean="0"/>
              <a:t> </a:t>
            </a:r>
            <a:r>
              <a:rPr lang="pl-PL" dirty="0"/>
              <a:t>of a </a:t>
            </a:r>
            <a:r>
              <a:rPr lang="pl-PL" dirty="0" err="1"/>
              <a:t>bandlimited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 smtClean="0"/>
              <a:t>results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overlapping</a:t>
            </a:r>
            <a:endParaRPr lang="pl-PL" dirty="0" smtClean="0"/>
          </a:p>
          <a:p>
            <a:r>
              <a:rPr lang="pl-PL" dirty="0" smtClean="0"/>
              <a:t>(</a:t>
            </a:r>
            <a:r>
              <a:rPr lang="pl-PL" dirty="0" err="1" smtClean="0"/>
              <a:t>aliasing</a:t>
            </a:r>
            <a:r>
              <a:rPr lang="pl-PL" dirty="0" smtClean="0"/>
              <a:t>) </a:t>
            </a:r>
            <a:r>
              <a:rPr lang="pl-PL" dirty="0" err="1" smtClean="0"/>
              <a:t>sidelobes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mainlobe</a:t>
            </a:r>
            <a:r>
              <a:rPr lang="pl-PL" dirty="0" smtClean="0"/>
              <a:t>. </a:t>
            </a:r>
            <a:r>
              <a:rPr lang="pl-PL" dirty="0" err="1" smtClean="0"/>
              <a:t>Aliasing</a:t>
            </a:r>
            <a:r>
              <a:rPr lang="pl-PL" dirty="0" smtClean="0"/>
              <a:t> </a:t>
            </a:r>
            <a:r>
              <a:rPr lang="pl-PL" dirty="0" err="1" smtClean="0"/>
              <a:t>does</a:t>
            </a:r>
            <a:r>
              <a:rPr lang="pl-PL" dirty="0" smtClean="0"/>
              <a:t> not </a:t>
            </a:r>
            <a:r>
              <a:rPr lang="pl-PL" dirty="0" err="1" smtClean="0"/>
              <a:t>allow</a:t>
            </a:r>
            <a:endParaRPr lang="pl-PL" dirty="0" smtClean="0"/>
          </a:p>
          <a:p>
            <a:r>
              <a:rPr lang="pl-PL" dirty="0" smtClean="0"/>
              <a:t>for a </a:t>
            </a:r>
            <a:r>
              <a:rPr lang="pl-PL" dirty="0" err="1" smtClean="0"/>
              <a:t>perfect</a:t>
            </a:r>
            <a:r>
              <a:rPr lang="pl-PL" dirty="0" smtClean="0"/>
              <a:t> </a:t>
            </a:r>
            <a:r>
              <a:rPr lang="pl-PL" dirty="0" err="1"/>
              <a:t>reconstruction</a:t>
            </a:r>
            <a:r>
              <a:rPr lang="pl-PL" dirty="0"/>
              <a:t> </a:t>
            </a:r>
            <a:r>
              <a:rPr lang="pl-PL" dirty="0" smtClean="0"/>
              <a:t>of the </a:t>
            </a:r>
            <a:r>
              <a:rPr lang="pl-PL" dirty="0" err="1" smtClean="0"/>
              <a:t>original</a:t>
            </a:r>
            <a:r>
              <a:rPr lang="pl-PL" dirty="0" smtClean="0"/>
              <a:t> analog </a:t>
            </a:r>
            <a:r>
              <a:rPr lang="pl-PL" dirty="0" err="1" smtClean="0"/>
              <a:t>signal</a:t>
            </a:r>
            <a:r>
              <a:rPr lang="pl-PL" dirty="0" smtClean="0"/>
              <a:t>.</a:t>
            </a:r>
            <a:endParaRPr lang="pl-PL" dirty="0"/>
          </a:p>
          <a:p>
            <a:r>
              <a:rPr lang="pl-PL" dirty="0" err="1" smtClean="0"/>
              <a:t>Precise</a:t>
            </a:r>
            <a:r>
              <a:rPr lang="pl-PL" dirty="0" smtClean="0"/>
              <a:t> </a:t>
            </a:r>
            <a:r>
              <a:rPr lang="pl-PL" dirty="0" err="1" smtClean="0"/>
              <a:t>bandlimiting</a:t>
            </a:r>
            <a:r>
              <a:rPr lang="pl-PL" dirty="0" smtClean="0"/>
              <a:t> of the </a:t>
            </a:r>
            <a:r>
              <a:rPr lang="pl-PL" dirty="0" err="1" smtClean="0"/>
              <a:t>original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countermeasure</a:t>
            </a:r>
            <a:endParaRPr lang="pl-PL" dirty="0" smtClean="0"/>
          </a:p>
          <a:p>
            <a:r>
              <a:rPr lang="pl-PL" dirty="0" err="1" smtClean="0"/>
              <a:t>against</a:t>
            </a:r>
            <a:r>
              <a:rPr lang="pl-PL" dirty="0" smtClean="0"/>
              <a:t> </a:t>
            </a:r>
            <a:r>
              <a:rPr lang="pl-PL" dirty="0" err="1" smtClean="0"/>
              <a:t>aliasing</a:t>
            </a:r>
            <a:r>
              <a:rPr lang="pl-PL" dirty="0" smtClean="0"/>
              <a:t> </a:t>
            </a:r>
            <a:r>
              <a:rPr lang="pl-PL" dirty="0" err="1" smtClean="0"/>
              <a:t>distortions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5</a:t>
            </a:fld>
            <a:endParaRPr lang="pl-PL"/>
          </a:p>
        </p:txBody>
      </p:sp>
      <p:graphicFrame>
        <p:nvGraphicFramePr>
          <p:cNvPr id="26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577686"/>
              </p:ext>
            </p:extLst>
          </p:nvPr>
        </p:nvGraphicFramePr>
        <p:xfrm>
          <a:off x="4192587" y="1447801"/>
          <a:ext cx="165576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050" name="Equation" r:id="rId7" imgW="761760" imgH="228600" progId="Equation.3">
                  <p:embed/>
                </p:oleObj>
              </mc:Choice>
              <mc:Fallback>
                <p:oleObj name="Equation" r:id="rId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2587" y="1447801"/>
                        <a:ext cx="1655763" cy="496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499471"/>
              </p:ext>
            </p:extLst>
          </p:nvPr>
        </p:nvGraphicFramePr>
        <p:xfrm>
          <a:off x="2684166" y="1417638"/>
          <a:ext cx="9112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051" name="Equation" r:id="rId9" imgW="419040" imgH="228600" progId="Equation.3">
                  <p:embed/>
                </p:oleObj>
              </mc:Choice>
              <mc:Fallback>
                <p:oleObj name="Equation" r:id="rId9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4166" y="1417638"/>
                        <a:ext cx="911225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1610" y="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(spectra)</a:t>
            </a:r>
          </a:p>
        </p:txBody>
      </p:sp>
      <p:sp>
        <p:nvSpPr>
          <p:cNvPr id="100355" name="Text Box 102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100424" name="Group 1096"/>
          <p:cNvGrpSpPr>
            <a:grpSpLocks/>
          </p:cNvGrpSpPr>
          <p:nvPr/>
        </p:nvGrpSpPr>
        <p:grpSpPr bwMode="auto">
          <a:xfrm>
            <a:off x="1745940" y="466003"/>
            <a:ext cx="6705600" cy="2292350"/>
            <a:chOff x="1152" y="693"/>
            <a:chExt cx="4224" cy="1444"/>
          </a:xfrm>
        </p:grpSpPr>
        <p:sp>
          <p:nvSpPr>
            <p:cNvPr id="100377" name="Freeform 1049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78" name="Freeform 1050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79" name="Freeform 1051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0" name="Freeform 1052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1" name="Freeform 1053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2" name="Line 1054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3" name="Line 1055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4" name="Line 1056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5" name="Line 1057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6" name="Line 1058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7" name="Line 1059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8" name="Line 1060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0389" name="Object 1061"/>
            <p:cNvGraphicFramePr>
              <a:graphicFrameLocks noChangeAspect="1"/>
            </p:cNvGraphicFramePr>
            <p:nvPr/>
          </p:nvGraphicFramePr>
          <p:xfrm>
            <a:off x="2411" y="1864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247" name="Równanie" r:id="rId3" imgW="190440" imgH="228600" progId="Equation.3">
                    <p:embed/>
                  </p:oleObj>
                </mc:Choice>
                <mc:Fallback>
                  <p:oleObj name="Równanie" r:id="rId3" imgW="190440" imgH="228600" progId="Equation.3">
                    <p:embed/>
                    <p:pic>
                      <p:nvPicPr>
                        <p:cNvPr id="0" name="Picture 10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1" y="1864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0390" name="Object 1062"/>
            <p:cNvGraphicFramePr>
              <a:graphicFrameLocks noChangeAspect="1"/>
            </p:cNvGraphicFramePr>
            <p:nvPr/>
          </p:nvGraphicFramePr>
          <p:xfrm>
            <a:off x="3246" y="1857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248" name="Równanie" r:id="rId5" imgW="190440" imgH="228600" progId="Equation.3">
                    <p:embed/>
                  </p:oleObj>
                </mc:Choice>
                <mc:Fallback>
                  <p:oleObj name="Równanie" r:id="rId5" imgW="190440" imgH="228600" progId="Equation.3">
                    <p:embed/>
                    <p:pic>
                      <p:nvPicPr>
                        <p:cNvPr id="0" name="Picture 10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6" y="1857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0391" name="Object 10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8809033"/>
                </p:ext>
              </p:extLst>
            </p:nvPr>
          </p:nvGraphicFramePr>
          <p:xfrm>
            <a:off x="4056" y="1864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249" name="Equation" r:id="rId7" imgW="1041120" imgH="228600" progId="Equation.3">
                    <p:embed/>
                  </p:oleObj>
                </mc:Choice>
                <mc:Fallback>
                  <p:oleObj name="Equation" r:id="rId7" imgW="1041120" imgH="228600" progId="Equation.3">
                    <p:embed/>
                    <p:pic>
                      <p:nvPicPr>
                        <p:cNvPr id="0" name="Picture 10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6" y="1864"/>
                          <a:ext cx="1246" cy="273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0392" name="Freeform 1064"/>
          <p:cNvSpPr>
            <a:spLocks/>
          </p:cNvSpPr>
          <p:nvPr/>
        </p:nvSpPr>
        <p:spPr bwMode="auto">
          <a:xfrm>
            <a:off x="2965140" y="661265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0" y="0"/>
              </a:cxn>
              <a:cxn ang="0">
                <a:pos x="576" y="0"/>
              </a:cxn>
              <a:cxn ang="0">
                <a:pos x="576" y="816"/>
              </a:cxn>
            </a:cxnLst>
            <a:rect l="0" t="0" r="r" b="b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66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4" name="Freeform 1066"/>
          <p:cNvSpPr>
            <a:spLocks/>
          </p:cNvSpPr>
          <p:nvPr/>
        </p:nvSpPr>
        <p:spPr bwMode="auto">
          <a:xfrm>
            <a:off x="1364940" y="1270865"/>
            <a:ext cx="1905000" cy="1371600"/>
          </a:xfrm>
          <a:custGeom>
            <a:avLst/>
            <a:gdLst/>
            <a:ahLst/>
            <a:cxnLst>
              <a:cxn ang="0">
                <a:pos x="1056" y="1344"/>
              </a:cxn>
              <a:cxn ang="0">
                <a:pos x="0" y="1344"/>
              </a:cxn>
              <a:cxn ang="0">
                <a:pos x="864" y="0"/>
              </a:cxn>
            </a:cxnLst>
            <a:rect l="0" t="0" r="r" b="b"/>
            <a:pathLst>
              <a:path w="1056" h="1344">
                <a:moveTo>
                  <a:pt x="1056" y="1344"/>
                </a:moveTo>
                <a:lnTo>
                  <a:pt x="0" y="1344"/>
                </a:lnTo>
                <a:lnTo>
                  <a:pt x="864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5" name="Text Box 1067"/>
          <p:cNvSpPr txBox="1">
            <a:spLocks noChangeArrowheads="1"/>
          </p:cNvSpPr>
          <p:nvPr/>
        </p:nvSpPr>
        <p:spPr bwMode="auto">
          <a:xfrm>
            <a:off x="1788803" y="2126528"/>
            <a:ext cx="1495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/>
              <a:t>Ideal LPF</a:t>
            </a:r>
          </a:p>
        </p:txBody>
      </p:sp>
      <p:sp>
        <p:nvSpPr>
          <p:cNvPr id="100397" name="Line 1069"/>
          <p:cNvSpPr>
            <a:spLocks noChangeShapeType="1"/>
          </p:cNvSpPr>
          <p:nvPr/>
        </p:nvSpPr>
        <p:spPr bwMode="auto">
          <a:xfrm flipV="1">
            <a:off x="1501465" y="3756890"/>
            <a:ext cx="0" cy="847725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8" name="Line 1070"/>
          <p:cNvSpPr>
            <a:spLocks noChangeShapeType="1"/>
          </p:cNvSpPr>
          <p:nvPr/>
        </p:nvSpPr>
        <p:spPr bwMode="auto">
          <a:xfrm flipH="1" flipV="1">
            <a:off x="1225240" y="3926753"/>
            <a:ext cx="3175" cy="67786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9" name="Line 1071"/>
          <p:cNvSpPr>
            <a:spLocks noChangeShapeType="1"/>
          </p:cNvSpPr>
          <p:nvPr/>
        </p:nvSpPr>
        <p:spPr bwMode="auto">
          <a:xfrm flipV="1">
            <a:off x="2322203" y="4210915"/>
            <a:ext cx="0" cy="3937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0" name="Line 1072"/>
          <p:cNvSpPr>
            <a:spLocks noChangeShapeType="1"/>
          </p:cNvSpPr>
          <p:nvPr/>
        </p:nvSpPr>
        <p:spPr bwMode="auto">
          <a:xfrm flipV="1">
            <a:off x="2049153" y="4029940"/>
            <a:ext cx="0" cy="574675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1" name="Line 1073"/>
          <p:cNvSpPr>
            <a:spLocks noChangeShapeType="1"/>
          </p:cNvSpPr>
          <p:nvPr/>
        </p:nvSpPr>
        <p:spPr bwMode="auto">
          <a:xfrm flipH="1" flipV="1">
            <a:off x="2590490" y="4185515"/>
            <a:ext cx="4763" cy="4191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2" name="Line 1074"/>
          <p:cNvSpPr>
            <a:spLocks noChangeShapeType="1"/>
          </p:cNvSpPr>
          <p:nvPr/>
        </p:nvSpPr>
        <p:spPr bwMode="auto">
          <a:xfrm flipV="1">
            <a:off x="1774515" y="3815628"/>
            <a:ext cx="4763" cy="788987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3" name="Line 1075"/>
          <p:cNvSpPr>
            <a:spLocks noChangeShapeType="1"/>
          </p:cNvSpPr>
          <p:nvPr/>
        </p:nvSpPr>
        <p:spPr bwMode="auto">
          <a:xfrm flipV="1">
            <a:off x="1068078" y="3615603"/>
            <a:ext cx="0" cy="9890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4" name="Line 1076"/>
          <p:cNvSpPr>
            <a:spLocks noChangeShapeType="1"/>
          </p:cNvSpPr>
          <p:nvPr/>
        </p:nvSpPr>
        <p:spPr bwMode="auto">
          <a:xfrm>
            <a:off x="898215" y="4604615"/>
            <a:ext cx="22590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5" name="Freeform 1077"/>
          <p:cNvSpPr>
            <a:spLocks/>
          </p:cNvSpPr>
          <p:nvPr/>
        </p:nvSpPr>
        <p:spPr bwMode="auto">
          <a:xfrm>
            <a:off x="898215" y="3756890"/>
            <a:ext cx="2259013" cy="474663"/>
          </a:xfrm>
          <a:custGeom>
            <a:avLst/>
            <a:gdLst/>
            <a:ahLst/>
            <a:cxnLst>
              <a:cxn ang="0">
                <a:pos x="0" y="651"/>
              </a:cxn>
              <a:cxn ang="0">
                <a:pos x="768" y="3"/>
              </a:cxn>
              <a:cxn ang="0">
                <a:pos x="1572" y="633"/>
              </a:cxn>
              <a:cxn ang="0">
                <a:pos x="2406" y="129"/>
              </a:cxn>
            </a:cxnLst>
            <a:rect l="0" t="0" r="r" b="b"/>
            <a:pathLst>
              <a:path w="2406" h="654">
                <a:moveTo>
                  <a:pt x="0" y="651"/>
                </a:moveTo>
                <a:cubicBezTo>
                  <a:pt x="253" y="328"/>
                  <a:pt x="506" y="6"/>
                  <a:pt x="768" y="3"/>
                </a:cubicBezTo>
                <a:cubicBezTo>
                  <a:pt x="1030" y="0"/>
                  <a:pt x="1299" y="612"/>
                  <a:pt x="1572" y="633"/>
                </a:cubicBezTo>
                <a:cubicBezTo>
                  <a:pt x="1845" y="654"/>
                  <a:pt x="2125" y="391"/>
                  <a:pt x="2406" y="12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100406" name="Object 1078"/>
          <p:cNvGraphicFramePr>
            <a:graphicFrameLocks noChangeAspect="1"/>
          </p:cNvGraphicFramePr>
          <p:nvPr/>
        </p:nvGraphicFramePr>
        <p:xfrm>
          <a:off x="1076015" y="3345728"/>
          <a:ext cx="269240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250" name="Równanie" r:id="rId9" imgW="1663560" imgH="266400" progId="Equation.3">
                  <p:embed/>
                </p:oleObj>
              </mc:Choice>
              <mc:Fallback>
                <p:oleObj name="Równanie" r:id="rId9" imgW="1663560" imgH="266400" progId="Equation.3">
                  <p:embed/>
                  <p:pic>
                    <p:nvPicPr>
                      <p:cNvPr id="0" name="Picture 1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015" y="3345728"/>
                        <a:ext cx="269240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407" name="AutoShape 1079"/>
          <p:cNvSpPr>
            <a:spLocks noChangeArrowheads="1"/>
          </p:cNvSpPr>
          <p:nvPr/>
        </p:nvSpPr>
        <p:spPr bwMode="auto">
          <a:xfrm>
            <a:off x="3041340" y="3907703"/>
            <a:ext cx="668338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0408" name="Text Box 1080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 b="0"/>
          </a:p>
        </p:txBody>
      </p:sp>
      <p:sp>
        <p:nvSpPr>
          <p:cNvPr id="100409" name="Text Box 1081"/>
          <p:cNvSpPr txBox="1">
            <a:spLocks noChangeArrowheads="1"/>
          </p:cNvSpPr>
          <p:nvPr/>
        </p:nvSpPr>
        <p:spPr bwMode="auto">
          <a:xfrm>
            <a:off x="4031940" y="4014065"/>
            <a:ext cx="1524000" cy="485775"/>
          </a:xfrm>
          <a:prstGeom prst="rect">
            <a:avLst/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/>
              <a:t>Ideal LPF</a:t>
            </a:r>
          </a:p>
        </p:txBody>
      </p:sp>
      <p:sp>
        <p:nvSpPr>
          <p:cNvPr id="100410" name="AutoShape 1082"/>
          <p:cNvSpPr>
            <a:spLocks noChangeArrowheads="1"/>
          </p:cNvSpPr>
          <p:nvPr/>
        </p:nvSpPr>
        <p:spPr bwMode="auto">
          <a:xfrm>
            <a:off x="5867090" y="3915640"/>
            <a:ext cx="668338" cy="646113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00411" name="Group 1083"/>
          <p:cNvGrpSpPr>
            <a:grpSpLocks/>
          </p:cNvGrpSpPr>
          <p:nvPr/>
        </p:nvGrpSpPr>
        <p:grpSpPr bwMode="auto">
          <a:xfrm>
            <a:off x="6692590" y="3552103"/>
            <a:ext cx="2259013" cy="1052512"/>
            <a:chOff x="4227" y="2936"/>
            <a:chExt cx="1423" cy="663"/>
          </a:xfrm>
        </p:grpSpPr>
        <p:sp>
          <p:nvSpPr>
            <p:cNvPr id="100412" name="Line 1084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3" name="Line 1085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4" name="Line 1086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5" name="Line 1087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6" name="Line 1088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7" name="Line 1089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8" name="Line 1090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9" name="Line 1091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20" name="Freeform 1092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/>
              <a:ahLst/>
              <a:cxnLst>
                <a:cxn ang="0">
                  <a:pos x="0" y="651"/>
                </a:cxn>
                <a:cxn ang="0">
                  <a:pos x="768" y="3"/>
                </a:cxn>
                <a:cxn ang="0">
                  <a:pos x="1572" y="633"/>
                </a:cxn>
                <a:cxn ang="0">
                  <a:pos x="2406" y="129"/>
                </a:cxn>
              </a:cxnLst>
              <a:rect l="0" t="0" r="r" b="b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0421" name="Object 109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251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Picture 10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8" name="Text Box 61"/>
          <p:cNvSpPr txBox="1">
            <a:spLocks noChangeArrowheads="1"/>
          </p:cNvSpPr>
          <p:nvPr/>
        </p:nvSpPr>
        <p:spPr bwMode="auto">
          <a:xfrm>
            <a:off x="1219200" y="4953000"/>
            <a:ext cx="7411837" cy="1569660"/>
          </a:xfrm>
          <a:prstGeom prst="rect">
            <a:avLst/>
          </a:prstGeom>
          <a:solidFill>
            <a:srgbClr val="CC99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Uniform </a:t>
            </a:r>
            <a:r>
              <a:rPr lang="pl-PL" dirty="0" err="1"/>
              <a:t>sampling</a:t>
            </a:r>
            <a:r>
              <a:rPr lang="pl-PL" dirty="0"/>
              <a:t> of a </a:t>
            </a:r>
            <a:r>
              <a:rPr lang="pl-PL" dirty="0" err="1"/>
              <a:t>bandlimited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allows</a:t>
            </a:r>
            <a:r>
              <a:rPr lang="pl-PL" dirty="0"/>
              <a:t> for </a:t>
            </a:r>
            <a:r>
              <a:rPr lang="pl-PL" dirty="0" err="1"/>
              <a:t>its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perfect</a:t>
            </a:r>
            <a:r>
              <a:rPr lang="pl-PL" dirty="0"/>
              <a:t> </a:t>
            </a:r>
            <a:r>
              <a:rPr lang="pl-PL" dirty="0" err="1"/>
              <a:t>reconstruction</a:t>
            </a:r>
            <a:r>
              <a:rPr lang="pl-PL" dirty="0"/>
              <a:t> </a:t>
            </a:r>
            <a:r>
              <a:rPr lang="pl-PL" dirty="0" err="1"/>
              <a:t>using</a:t>
            </a:r>
            <a:r>
              <a:rPr lang="pl-PL" dirty="0"/>
              <a:t> an </a:t>
            </a:r>
            <a:r>
              <a:rPr lang="pl-PL" dirty="0" err="1"/>
              <a:t>ideal</a:t>
            </a:r>
            <a:r>
              <a:rPr lang="pl-PL" dirty="0"/>
              <a:t> </a:t>
            </a:r>
            <a:r>
              <a:rPr lang="pl-PL" dirty="0" err="1"/>
              <a:t>lowpass</a:t>
            </a:r>
            <a:r>
              <a:rPr lang="pl-PL" dirty="0"/>
              <a:t> </a:t>
            </a:r>
            <a:r>
              <a:rPr lang="pl-PL" dirty="0" err="1"/>
              <a:t>filter</a:t>
            </a:r>
            <a:r>
              <a:rPr lang="pl-PL" dirty="0"/>
              <a:t>.</a:t>
            </a:r>
          </a:p>
          <a:p>
            <a:r>
              <a:rPr lang="pl-PL" dirty="0"/>
              <a:t>The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dirty="0" err="1"/>
              <a:t>has</a:t>
            </a:r>
            <a:r>
              <a:rPr lang="pl-PL" dirty="0"/>
              <a:t> to be </a:t>
            </a:r>
            <a:r>
              <a:rPr lang="pl-PL" dirty="0" err="1"/>
              <a:t>equal</a:t>
            </a:r>
            <a:r>
              <a:rPr lang="pl-PL" dirty="0"/>
              <a:t>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greater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than</a:t>
            </a:r>
            <a:r>
              <a:rPr lang="pl-PL" dirty="0"/>
              <a:t> </a:t>
            </a:r>
            <a:r>
              <a:rPr lang="pl-PL" dirty="0" smtClean="0"/>
              <a:t>the </a:t>
            </a:r>
            <a:r>
              <a:rPr lang="pl-PL" dirty="0" err="1" smtClean="0"/>
              <a:t>doubled</a:t>
            </a:r>
            <a:r>
              <a:rPr lang="pl-PL" dirty="0" smtClean="0"/>
              <a:t> </a:t>
            </a:r>
            <a:r>
              <a:rPr lang="pl-PL" dirty="0" err="1" smtClean="0"/>
              <a:t>bandwidth</a:t>
            </a:r>
            <a:r>
              <a:rPr lang="pl-PL" dirty="0" smtClean="0"/>
              <a:t> of the </a:t>
            </a:r>
            <a:r>
              <a:rPr lang="pl-PL" dirty="0" err="1" smtClean="0"/>
              <a:t>signal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751980"/>
              </p:ext>
            </p:extLst>
          </p:nvPr>
        </p:nvGraphicFramePr>
        <p:xfrm>
          <a:off x="3260608" y="5542933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8" name="Równanie" r:id="rId3" imgW="1790640" imgH="431640" progId="Equation.3">
                  <p:embed/>
                </p:oleObj>
              </mc:Choice>
              <mc:Fallback>
                <p:oleObj name="Równanie" r:id="rId3" imgW="1790640" imgH="4316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0608" y="5542933"/>
                        <a:ext cx="3692525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59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PAM - instantaneous sampling</a:t>
            </a:r>
          </a:p>
        </p:txBody>
      </p:sp>
      <p:pic>
        <p:nvPicPr>
          <p:cNvPr id="96260" name="Picture 4" descr="C:\WINDOWS\Pulpit\Prezentacja\Wykres_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1670" y="1145558"/>
            <a:ext cx="6400800" cy="4445000"/>
          </a:xfrm>
          <a:prstGeom prst="rect">
            <a:avLst/>
          </a:prstGeom>
          <a:noFill/>
        </p:spPr>
      </p:pic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7</a:t>
            </a:fld>
            <a:endParaRPr lang="pl-PL"/>
          </a:p>
        </p:txBody>
      </p:sp>
      <p:cxnSp>
        <p:nvCxnSpPr>
          <p:cNvPr id="4" name="Łącznik prosty ze strzałką 3"/>
          <p:cNvCxnSpPr/>
          <p:nvPr/>
        </p:nvCxnSpPr>
        <p:spPr bwMode="auto">
          <a:xfrm>
            <a:off x="6688705" y="3507758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Łącznik prosty ze strzałką 5"/>
          <p:cNvCxnSpPr/>
          <p:nvPr/>
        </p:nvCxnSpPr>
        <p:spPr bwMode="auto">
          <a:xfrm flipH="1">
            <a:off x="7228765" y="3507758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>
            <a:off x="7093750" y="3507758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446191"/>
              </p:ext>
            </p:extLst>
          </p:nvPr>
        </p:nvGraphicFramePr>
        <p:xfrm>
          <a:off x="6554680" y="3678821"/>
          <a:ext cx="1124135" cy="47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9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4680" y="3678821"/>
                        <a:ext cx="1124135" cy="4705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117121" y="942008"/>
            <a:ext cx="40679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 smtClean="0"/>
              <a:t>Sample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i="1" dirty="0" smtClean="0"/>
              <a:t>l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baseline="-25000" dirty="0"/>
              <a:t>0</a:t>
            </a:r>
            <a:r>
              <a:rPr lang="pl-PL" dirty="0" smtClean="0"/>
              <a:t>) and </a:t>
            </a:r>
            <a:r>
              <a:rPr lang="pl-PL" dirty="0" err="1" smtClean="0"/>
              <a:t>hold</a:t>
            </a:r>
            <a:r>
              <a:rPr lang="pl-PL" dirty="0" smtClean="0"/>
              <a:t> for </a:t>
            </a:r>
            <a:r>
              <a:rPr lang="el-GR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endParaRPr lang="pl-PL" i="1" dirty="0"/>
          </a:p>
        </p:txBody>
      </p:sp>
      <p:cxnSp>
        <p:nvCxnSpPr>
          <p:cNvPr id="5" name="Łącznik prosty ze strzałką 4"/>
          <p:cNvCxnSpPr/>
          <p:nvPr/>
        </p:nvCxnSpPr>
        <p:spPr bwMode="auto">
          <a:xfrm flipH="1">
            <a:off x="4031940" y="1403673"/>
            <a:ext cx="2119168" cy="196438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554576"/>
              </p:ext>
            </p:extLst>
          </p:nvPr>
        </p:nvGraphicFramePr>
        <p:xfrm>
          <a:off x="4356499" y="1310661"/>
          <a:ext cx="4389438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49" name="Equation" r:id="rId3" imgW="2108160" imgH="431640" progId="Equation.3">
                  <p:embed/>
                </p:oleObj>
              </mc:Choice>
              <mc:Fallback>
                <p:oleObj name="Equation" r:id="rId3" imgW="210816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499" y="1310661"/>
                        <a:ext cx="4389438" cy="900113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8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s</a:t>
            </a:r>
            <a:r>
              <a:rPr lang="pl-PL" sz="3200" b="1" dirty="0" err="1" smtClean="0"/>
              <a:t>pectral</a:t>
            </a:r>
            <a:r>
              <a:rPr lang="pl-PL" sz="3200" b="1" dirty="0" smtClean="0"/>
              <a:t> </a:t>
            </a:r>
            <a:r>
              <a:rPr lang="pl-PL" sz="3200" b="1" dirty="0" err="1"/>
              <a:t>a</a:t>
            </a:r>
            <a:r>
              <a:rPr lang="pl-PL" sz="3200" b="1" dirty="0" err="1" smtClean="0"/>
              <a:t>nalysis</a:t>
            </a:r>
            <a:endParaRPr lang="pl-PL" sz="3200" b="1" dirty="0"/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575621"/>
              </p:ext>
            </p:extLst>
          </p:nvPr>
        </p:nvGraphicFramePr>
        <p:xfrm>
          <a:off x="4351685" y="420073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50" name="Równanie" r:id="rId5" imgW="1790640" imgH="431640" progId="Equation.3">
                  <p:embed/>
                </p:oleObj>
              </mc:Choice>
              <mc:Fallback>
                <p:oleObj name="Równanie" r:id="rId5" imgW="1790640" imgH="431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1685" y="420073"/>
                        <a:ext cx="3692525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8</a:t>
            </a:fld>
            <a:endParaRPr lang="pl-PL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002644"/>
              </p:ext>
            </p:extLst>
          </p:nvPr>
        </p:nvGraphicFramePr>
        <p:xfrm>
          <a:off x="4351338" y="2328863"/>
          <a:ext cx="4706937" cy="235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51" name="Equation" r:id="rId7" imgW="2260440" imgH="1130040" progId="Equation.3">
                  <p:embed/>
                </p:oleObj>
              </mc:Choice>
              <mc:Fallback>
                <p:oleObj name="Equation" r:id="rId7" imgW="2260440" imgH="1130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1338" y="2328863"/>
                        <a:ext cx="4706937" cy="235267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909812"/>
              </p:ext>
            </p:extLst>
          </p:nvPr>
        </p:nvGraphicFramePr>
        <p:xfrm>
          <a:off x="116505" y="3241676"/>
          <a:ext cx="3995738" cy="143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52" name="Equation" r:id="rId9" imgW="1828800" imgH="660240" progId="Equation.3">
                  <p:embed/>
                </p:oleObj>
              </mc:Choice>
              <mc:Fallback>
                <p:oleObj name="Equation" r:id="rId9" imgW="18288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05" y="3241676"/>
                        <a:ext cx="3995738" cy="1439862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 w="25400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804204"/>
              </p:ext>
            </p:extLst>
          </p:nvPr>
        </p:nvGraphicFramePr>
        <p:xfrm>
          <a:off x="1240843" y="5127646"/>
          <a:ext cx="723265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53" name="Equation" r:id="rId11" imgW="3288960" imgH="634680" progId="Equation.3">
                  <p:embed/>
                </p:oleObj>
              </mc:Choice>
              <mc:Fallback>
                <p:oleObj name="Equation" r:id="rId11" imgW="328896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0843" y="5127646"/>
                        <a:ext cx="7232650" cy="13970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67605" name="Rectangle 21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9</a:t>
            </a:fld>
            <a:endParaRPr lang="pl-PL"/>
          </a:p>
        </p:txBody>
      </p:sp>
      <p:graphicFrame>
        <p:nvGraphicFramePr>
          <p:cNvPr id="2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532337"/>
              </p:ext>
            </p:extLst>
          </p:nvPr>
        </p:nvGraphicFramePr>
        <p:xfrm>
          <a:off x="3109913" y="4324350"/>
          <a:ext cx="407987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10" name="Równanie" r:id="rId3" imgW="2070000" imgH="431640" progId="Equation.3">
                  <p:embed/>
                </p:oleObj>
              </mc:Choice>
              <mc:Fallback>
                <p:oleObj name="Równanie" r:id="rId3" imgW="2070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3" y="4324350"/>
                        <a:ext cx="4079875" cy="8509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upa 25"/>
          <p:cNvGrpSpPr/>
          <p:nvPr/>
        </p:nvGrpSpPr>
        <p:grpSpPr>
          <a:xfrm>
            <a:off x="2590237" y="1178750"/>
            <a:ext cx="4725525" cy="2994455"/>
            <a:chOff x="1646675" y="1178750"/>
            <a:chExt cx="7045957" cy="4464859"/>
          </a:xfrm>
        </p:grpSpPr>
        <p:sp>
          <p:nvSpPr>
            <p:cNvPr id="27" name="Prostokąt 26"/>
            <p:cNvSpPr/>
            <p:nvPr/>
          </p:nvSpPr>
          <p:spPr bwMode="auto">
            <a:xfrm>
              <a:off x="1646675" y="5184195"/>
              <a:ext cx="94510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8" name="Picture 18" descr="C:\WINDOWS\Pulpit\Prezentacja\Wykres_2bis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6695" y="1178750"/>
              <a:ext cx="6865937" cy="4292600"/>
            </a:xfrm>
            <a:prstGeom prst="rect">
              <a:avLst/>
            </a:prstGeom>
            <a:noFill/>
          </p:spPr>
        </p:pic>
        <p:graphicFrame>
          <p:nvGraphicFramePr>
            <p:cNvPr id="29" name="Object 22"/>
            <p:cNvGraphicFramePr>
              <a:graphicFrameLocks noChangeAspect="1"/>
            </p:cNvGraphicFramePr>
            <p:nvPr/>
          </p:nvGraphicFramePr>
          <p:xfrm>
            <a:off x="2056882" y="1728025"/>
            <a:ext cx="1511300" cy="592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1" name="Równanie" r:id="rId6" imgW="583920" imgH="228600" progId="Equation.3">
                    <p:embed/>
                  </p:oleObj>
                </mc:Choice>
                <mc:Fallback>
                  <p:oleObj name="Równanie" r:id="rId6" imgW="583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6882" y="1728025"/>
                          <a:ext cx="1511300" cy="592138"/>
                        </a:xfrm>
                        <a:prstGeom prst="rect">
                          <a:avLst/>
                        </a:prstGeom>
                        <a:solidFill>
                          <a:srgbClr val="FF99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iekt 29"/>
            <p:cNvGraphicFramePr>
              <a:graphicFrameLocks noChangeAspect="1"/>
            </p:cNvGraphicFramePr>
            <p:nvPr/>
          </p:nvGraphicFramePr>
          <p:xfrm>
            <a:off x="6250477" y="5157555"/>
            <a:ext cx="405045" cy="486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2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50477" y="5157555"/>
                          <a:ext cx="405045" cy="4860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24"/>
            <p:cNvGraphicFramePr>
              <a:graphicFrameLocks noChangeAspect="1"/>
            </p:cNvGraphicFramePr>
            <p:nvPr/>
          </p:nvGraphicFramePr>
          <p:xfrm>
            <a:off x="7330597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3" name="Równanie" r:id="rId10" imgW="266400" imgH="228600" progId="Equation.3">
                    <p:embed/>
                  </p:oleObj>
                </mc:Choice>
                <mc:Fallback>
                  <p:oleObj name="Równanie" r:id="rId10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0597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25"/>
            <p:cNvGraphicFramePr>
              <a:graphicFrameLocks noChangeAspect="1"/>
            </p:cNvGraphicFramePr>
            <p:nvPr/>
          </p:nvGraphicFramePr>
          <p:xfrm>
            <a:off x="377520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4" name="Równanie" r:id="rId12" imgW="304560" imgH="228600" progId="Equation.3">
                    <p:embed/>
                  </p:oleObj>
                </mc:Choice>
                <mc:Fallback>
                  <p:oleObj name="Równanie" r:id="rId12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520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ject 27"/>
            <p:cNvGraphicFramePr>
              <a:graphicFrameLocks noChangeAspect="1"/>
            </p:cNvGraphicFramePr>
            <p:nvPr/>
          </p:nvGraphicFramePr>
          <p:xfrm>
            <a:off x="2470057" y="5157555"/>
            <a:ext cx="809625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5" name="Równanie" r:id="rId14" imgW="380880" imgH="228600" progId="Equation.3">
                    <p:embed/>
                  </p:oleObj>
                </mc:Choice>
                <mc:Fallback>
                  <p:oleObj name="Równanie" r:id="rId14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0057" y="5157555"/>
                          <a:ext cx="809625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ject 28"/>
            <p:cNvGraphicFramePr>
              <a:graphicFrameLocks noChangeAspect="1"/>
            </p:cNvGraphicFramePr>
            <p:nvPr/>
          </p:nvGraphicFramePr>
          <p:xfrm>
            <a:off x="6745532" y="5157555"/>
            <a:ext cx="56673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6" name="Równanie" r:id="rId16" imgW="266400" imgH="228600" progId="Equation.3">
                    <p:embed/>
                  </p:oleObj>
                </mc:Choice>
                <mc:Fallback>
                  <p:oleObj name="Równanie" r:id="rId16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45532" y="5157555"/>
                          <a:ext cx="566737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30"/>
            <p:cNvGraphicFramePr>
              <a:graphicFrameLocks noChangeAspect="1"/>
            </p:cNvGraphicFramePr>
            <p:nvPr/>
          </p:nvGraphicFramePr>
          <p:xfrm>
            <a:off x="5620407" y="5157555"/>
            <a:ext cx="404812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7" name="Równanie" r:id="rId18" imgW="190440" imgH="228600" progId="Equation.3">
                    <p:embed/>
                  </p:oleObj>
                </mc:Choice>
                <mc:Fallback>
                  <p:oleObj name="Równanie" r:id="rId18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20407" y="5157555"/>
                          <a:ext cx="404812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Object 31"/>
            <p:cNvGraphicFramePr>
              <a:graphicFrameLocks noChangeAspect="1"/>
            </p:cNvGraphicFramePr>
            <p:nvPr/>
          </p:nvGraphicFramePr>
          <p:xfrm>
            <a:off x="440527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8" name="Równanie" r:id="rId20" imgW="304560" imgH="228600" progId="Equation.3">
                    <p:embed/>
                  </p:oleObj>
                </mc:Choice>
                <mc:Fallback>
                  <p:oleObj name="Równanie" r:id="rId20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527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ject 32"/>
            <p:cNvGraphicFramePr>
              <a:graphicFrameLocks noChangeAspect="1"/>
            </p:cNvGraphicFramePr>
            <p:nvPr/>
          </p:nvGraphicFramePr>
          <p:xfrm>
            <a:off x="8005672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19" name="Równanie" r:id="rId22" imgW="266400" imgH="228600" progId="Equation.3">
                    <p:embed/>
                  </p:oleObj>
                </mc:Choice>
                <mc:Fallback>
                  <p:oleObj name="Równanie" r:id="rId22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05672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Prostokąt 53"/>
            <p:cNvSpPr/>
            <p:nvPr/>
          </p:nvSpPr>
          <p:spPr bwMode="auto">
            <a:xfrm>
              <a:off x="3280147" y="5202560"/>
              <a:ext cx="431371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Prostokąt 54"/>
            <p:cNvSpPr/>
            <p:nvPr/>
          </p:nvSpPr>
          <p:spPr bwMode="auto">
            <a:xfrm>
              <a:off x="1871700" y="5184195"/>
              <a:ext cx="630070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5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272665"/>
              </p:ext>
            </p:extLst>
          </p:nvPr>
        </p:nvGraphicFramePr>
        <p:xfrm>
          <a:off x="2424113" y="5422900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20" name="Równanie" r:id="rId24" imgW="3009600" imgH="545760" progId="Equation.3">
                  <p:embed/>
                </p:oleObj>
              </mc:Choice>
              <mc:Fallback>
                <p:oleObj name="Równanie" r:id="rId24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5422900"/>
                        <a:ext cx="5930900" cy="10763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7" name="Grupa 56"/>
          <p:cNvGrpSpPr/>
          <p:nvPr/>
        </p:nvGrpSpPr>
        <p:grpSpPr>
          <a:xfrm>
            <a:off x="3761909" y="1714500"/>
            <a:ext cx="5148729" cy="4784867"/>
            <a:chOff x="3761909" y="1714500"/>
            <a:chExt cx="5148729" cy="4784867"/>
          </a:xfrm>
        </p:grpSpPr>
        <p:sp>
          <p:nvSpPr>
            <p:cNvPr id="58" name="Prostokąt 57"/>
            <p:cNvSpPr/>
            <p:nvPr/>
          </p:nvSpPr>
          <p:spPr bwMode="auto">
            <a:xfrm>
              <a:off x="3761909" y="5423042"/>
              <a:ext cx="1660079" cy="107632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59" name="Obiekt 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3533715"/>
                </p:ext>
              </p:extLst>
            </p:nvPr>
          </p:nvGraphicFramePr>
          <p:xfrm>
            <a:off x="7250113" y="1714500"/>
            <a:ext cx="1660525" cy="769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21" name="Równanie" r:id="rId26" imgW="850680" imgH="393480" progId="Equation.3">
                    <p:embed/>
                  </p:oleObj>
                </mc:Choice>
                <mc:Fallback>
                  <p:oleObj name="Równanie" r:id="rId26" imgW="85068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7250113" y="1714500"/>
                          <a:ext cx="1660525" cy="769938"/>
                        </a:xfrm>
                        <a:prstGeom prst="rect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0" name="Łącznik prosty ze strzałką 59"/>
            <p:cNvCxnSpPr/>
            <p:nvPr/>
          </p:nvCxnSpPr>
          <p:spPr bwMode="auto">
            <a:xfrm flipV="1">
              <a:off x="5255307" y="2033845"/>
              <a:ext cx="1845385" cy="58506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graphicFrame>
        <p:nvGraphicFramePr>
          <p:cNvPr id="61" name="Obiek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107504"/>
              </p:ext>
            </p:extLst>
          </p:nvPr>
        </p:nvGraphicFramePr>
        <p:xfrm>
          <a:off x="5430838" y="1582738"/>
          <a:ext cx="804862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22" name="Equation" r:id="rId28" imgW="545760" imgH="431640" progId="Equation.3">
                  <p:embed/>
                </p:oleObj>
              </mc:Choice>
              <mc:Fallback>
                <p:oleObj name="Equation" r:id="rId28" imgW="5457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430838" y="1582738"/>
                        <a:ext cx="804862" cy="6365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018890"/>
              </p:ext>
            </p:extLst>
          </p:nvPr>
        </p:nvGraphicFramePr>
        <p:xfrm>
          <a:off x="5057496" y="1081350"/>
          <a:ext cx="11509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23" name="Równanie" r:id="rId30" imgW="583920" imgH="215640" progId="Equation.3">
                  <p:embed/>
                </p:oleObj>
              </mc:Choice>
              <mc:Fallback>
                <p:oleObj name="Równanie" r:id="rId30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496" y="1081350"/>
                        <a:ext cx="1150938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3419</TotalTime>
  <Words>1080</Words>
  <Application>Microsoft Office PowerPoint</Application>
  <PresentationFormat>Pokaz na ekranie (4:3)</PresentationFormat>
  <Paragraphs>212</Paragraphs>
  <Slides>35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35</vt:i4>
      </vt:variant>
    </vt:vector>
  </HeadingPairs>
  <TitlesOfParts>
    <vt:vector size="46" baseType="lpstr">
      <vt:lpstr>Arial</vt:lpstr>
      <vt:lpstr>Cambria Math</vt:lpstr>
      <vt:lpstr>Helvetica</vt:lpstr>
      <vt:lpstr>Monotype Sorts</vt:lpstr>
      <vt:lpstr>Symbol</vt:lpstr>
      <vt:lpstr>Times New Roman</vt:lpstr>
      <vt:lpstr>Wingdings</vt:lpstr>
      <vt:lpstr>Teoria sygnałów</vt:lpstr>
      <vt:lpstr>Równanie</vt:lpstr>
      <vt:lpstr>Equation</vt:lpstr>
      <vt:lpstr>Microsoft Equation 3.0</vt:lpstr>
      <vt:lpstr>Prezentacja programu PowerPoint</vt:lpstr>
      <vt:lpstr>Contents</vt:lpstr>
      <vt:lpstr>PAM - ideal sampling - spectral analysis</vt:lpstr>
      <vt:lpstr>PAM - ideal sampling</vt:lpstr>
      <vt:lpstr>PAM - ideal sampling (spectra)</vt:lpstr>
      <vt:lpstr>PAM - ideal sampling (spectra)</vt:lpstr>
      <vt:lpstr>PAM - instantaneous sampling</vt:lpstr>
      <vt:lpstr>PAM - instantaneous sampling  spectral analysis</vt:lpstr>
      <vt:lpstr>PAM - instantaneous sampling  spectral analysis</vt:lpstr>
      <vt:lpstr>PAM - instantaneous sampling  aperture effect</vt:lpstr>
      <vt:lpstr>PAM - instantaneous sampling  aperture effect</vt:lpstr>
      <vt:lpstr>PAM - instantaneous sampling  How to reduce the aperture effect?</vt:lpstr>
      <vt:lpstr>PAM - instantaneous sampling  How to eliminate the aperture effect?</vt:lpstr>
      <vt:lpstr>PAM - natural sampling</vt:lpstr>
      <vt:lpstr>PAM - natural sampling – spectral analysis </vt:lpstr>
      <vt:lpstr>PAM - natural sampling – spectral analysis </vt:lpstr>
      <vt:lpstr>PAM - natural sampling – spectral analysis </vt:lpstr>
      <vt:lpstr>PAM – spectra of instantaneous              and natural sampling </vt:lpstr>
      <vt:lpstr>PAM – spectra of instantaneous              and natural sampling </vt:lpstr>
      <vt:lpstr>Time Division Multiplexing (transmitter)</vt:lpstr>
      <vt:lpstr>TDM - Time-Division Multiplexing</vt:lpstr>
      <vt:lpstr>Time Division Multiplexing (receiver)</vt:lpstr>
      <vt:lpstr>TDM signal - bandwidth</vt:lpstr>
      <vt:lpstr>PWM – Pulse Width Modulation (PDM – Pulse Duration Modulation)</vt:lpstr>
      <vt:lpstr>Prezentacja programu PowerPoint</vt:lpstr>
      <vt:lpstr>PPM – Pulse Position Modulation</vt:lpstr>
      <vt:lpstr>PFM – Pulse Frequency Modulation</vt:lpstr>
      <vt:lpstr>Summary</vt:lpstr>
      <vt:lpstr>PAM - ideal sampling - spectral analysis – random signal)</vt:lpstr>
      <vt:lpstr>PAM - ideal sampling - spectral analysis</vt:lpstr>
      <vt:lpstr>PAM - natural sampling</vt:lpstr>
      <vt:lpstr>PAM - natural sampling -  spectral analysis</vt:lpstr>
      <vt:lpstr>PAM - natural sampling  Spectral Analysis</vt:lpstr>
      <vt:lpstr>PAM - natural sampling -  spectral analysis</vt:lpstr>
      <vt:lpstr>PAM - natural sampling – spectral analysis – deterministic signal 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419</cp:revision>
  <dcterms:created xsi:type="dcterms:W3CDTF">2001-11-19T15:22:59Z</dcterms:created>
  <dcterms:modified xsi:type="dcterms:W3CDTF">2023-12-05T09:56:34Z</dcterms:modified>
</cp:coreProperties>
</file>