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8" r:id="rId2"/>
    <p:sldId id="296" r:id="rId3"/>
    <p:sldId id="260" r:id="rId4"/>
    <p:sldId id="264" r:id="rId5"/>
    <p:sldId id="303" r:id="rId6"/>
    <p:sldId id="261" r:id="rId7"/>
    <p:sldId id="304" r:id="rId8"/>
    <p:sldId id="262" r:id="rId9"/>
    <p:sldId id="299" r:id="rId10"/>
    <p:sldId id="263" r:id="rId11"/>
    <p:sldId id="265" r:id="rId12"/>
    <p:sldId id="282" r:id="rId13"/>
    <p:sldId id="272" r:id="rId14"/>
    <p:sldId id="306" r:id="rId15"/>
    <p:sldId id="266" r:id="rId16"/>
    <p:sldId id="267" r:id="rId17"/>
    <p:sldId id="268" r:id="rId18"/>
    <p:sldId id="269" r:id="rId19"/>
    <p:sldId id="270" r:id="rId20"/>
    <p:sldId id="271" r:id="rId21"/>
    <p:sldId id="284" r:id="rId22"/>
    <p:sldId id="297" r:id="rId23"/>
    <p:sldId id="300" r:id="rId24"/>
    <p:sldId id="301" r:id="rId25"/>
    <p:sldId id="302" r:id="rId26"/>
    <p:sldId id="279" r:id="rId27"/>
    <p:sldId id="288" r:id="rId28"/>
    <p:sldId id="290" r:id="rId29"/>
    <p:sldId id="292" r:id="rId30"/>
    <p:sldId id="298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66CCFF"/>
    <a:srgbClr val="0000CC"/>
    <a:srgbClr val="FFFF66"/>
    <a:srgbClr val="33CC33"/>
    <a:srgbClr val="009900"/>
    <a:srgbClr val="D60093"/>
    <a:srgbClr val="DDDDDD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54" autoAdjust="0"/>
    <p:restoredTop sz="94095" autoAdjust="0"/>
  </p:normalViewPr>
  <p:slideViewPr>
    <p:cSldViewPr snapToGrid="0" snapToObjects="1">
      <p:cViewPr varScale="1">
        <p:scale>
          <a:sx n="66" d="100"/>
          <a:sy n="66" d="100"/>
        </p:scale>
        <p:origin x="164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48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5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11" Type="http://schemas.openxmlformats.org/officeDocument/2006/relationships/image" Target="../media/image55.wmf"/><Relationship Id="rId5" Type="http://schemas.openxmlformats.org/officeDocument/2006/relationships/image" Target="../media/image49.wmf"/><Relationship Id="rId10" Type="http://schemas.openxmlformats.org/officeDocument/2006/relationships/image" Target="../media/image54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8.wmf"/><Relationship Id="rId1" Type="http://schemas.openxmlformats.org/officeDocument/2006/relationships/image" Target="../media/image65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7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4" Type="http://schemas.openxmlformats.org/officeDocument/2006/relationships/image" Target="../media/image82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4" Type="http://schemas.openxmlformats.org/officeDocument/2006/relationships/image" Target="../media/image9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A439B5-0846-41B6-8C6E-8287EC75143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9818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FC626F-841C-44EF-991B-C0A2C7EDF7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71641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FC626F-841C-44EF-991B-C0A2C7EDF78B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0316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3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BD700A9-E96C-46B9-A18F-A914A537972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D2231-F545-4CDF-8616-74BC812AE5A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FE84-9566-4CE9-B2F6-431399698F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EF506-2B2F-4B3A-85BF-28D3D6C6EEF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5220E-B396-4E09-B576-0A0C1F426BD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3AF12-8565-4328-BA4A-319C6258198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40257-232D-4CC9-A2E2-24EDD1E3D7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A50E0-DBCE-4E8C-8743-589771A23BF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8E525-6499-4AA1-BCF2-4A503E0ABA0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95383-50D3-4EE8-BD69-CA1E949844E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91E85-7162-4EB3-9148-AE475551717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789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66" y="1676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73" y="176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2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5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89" y="1657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1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58" y="165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05" y="1660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52" y="173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4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68" y="1679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75" y="170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789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789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9A2CD2B6-66D6-47B8-A069-FD4352B6766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oleObject" Target="../embeddings/oleObject21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2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1.jpeg"/><Relationship Id="rId4" Type="http://schemas.openxmlformats.org/officeDocument/2006/relationships/image" Target="../media/image3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11.jpeg"/><Relationship Id="rId4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1.jpeg"/><Relationship Id="rId4" Type="http://schemas.openxmlformats.org/officeDocument/2006/relationships/image" Target="../media/image3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3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image" Target="../media/image49.wmf"/><Relationship Id="rId18" Type="http://schemas.openxmlformats.org/officeDocument/2006/relationships/oleObject" Target="../embeddings/oleObject51.bin"/><Relationship Id="rId26" Type="http://schemas.openxmlformats.org/officeDocument/2006/relationships/oleObject" Target="../embeddings/oleObject56.bin"/><Relationship Id="rId3" Type="http://schemas.openxmlformats.org/officeDocument/2006/relationships/oleObject" Target="../embeddings/oleObject42.bin"/><Relationship Id="rId21" Type="http://schemas.openxmlformats.org/officeDocument/2006/relationships/image" Target="../media/image52.wmf"/><Relationship Id="rId7" Type="http://schemas.openxmlformats.org/officeDocument/2006/relationships/oleObject" Target="../embeddings/oleObject44.bin"/><Relationship Id="rId12" Type="http://schemas.openxmlformats.org/officeDocument/2006/relationships/oleObject" Target="../embeddings/oleObject47.bin"/><Relationship Id="rId17" Type="http://schemas.openxmlformats.org/officeDocument/2006/relationships/image" Target="../media/image50.wmf"/><Relationship Id="rId25" Type="http://schemas.openxmlformats.org/officeDocument/2006/relationships/image" Target="../media/image53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50.bin"/><Relationship Id="rId20" Type="http://schemas.openxmlformats.org/officeDocument/2006/relationships/oleObject" Target="../embeddings/oleObject52.bin"/><Relationship Id="rId29" Type="http://schemas.openxmlformats.org/officeDocument/2006/relationships/image" Target="../media/image55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6.wmf"/><Relationship Id="rId11" Type="http://schemas.openxmlformats.org/officeDocument/2006/relationships/image" Target="../media/image48.wmf"/><Relationship Id="rId24" Type="http://schemas.openxmlformats.org/officeDocument/2006/relationships/oleObject" Target="../embeddings/oleObject55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9.bin"/><Relationship Id="rId23" Type="http://schemas.openxmlformats.org/officeDocument/2006/relationships/oleObject" Target="../embeddings/oleObject54.bin"/><Relationship Id="rId28" Type="http://schemas.openxmlformats.org/officeDocument/2006/relationships/oleObject" Target="../embeddings/oleObject57.bin"/><Relationship Id="rId10" Type="http://schemas.openxmlformats.org/officeDocument/2006/relationships/oleObject" Target="../embeddings/oleObject46.bin"/><Relationship Id="rId19" Type="http://schemas.openxmlformats.org/officeDocument/2006/relationships/image" Target="../media/image51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48.bin"/><Relationship Id="rId22" Type="http://schemas.openxmlformats.org/officeDocument/2006/relationships/oleObject" Target="../embeddings/oleObject53.bin"/><Relationship Id="rId27" Type="http://schemas.openxmlformats.org/officeDocument/2006/relationships/image" Target="../media/image54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59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6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60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70.bin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9.wmf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6.bin"/><Relationship Id="rId15" Type="http://schemas.openxmlformats.org/officeDocument/2006/relationships/oleObject" Target="../embeddings/oleObject71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68.bin"/><Relationship Id="rId14" Type="http://schemas.openxmlformats.org/officeDocument/2006/relationships/image" Target="../media/image6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77.bin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7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3.bin"/><Relationship Id="rId10" Type="http://schemas.openxmlformats.org/officeDocument/2006/relationships/image" Target="../media/image71.wmf"/><Relationship Id="rId4" Type="http://schemas.openxmlformats.org/officeDocument/2006/relationships/image" Target="../media/image65.wmf"/><Relationship Id="rId9" Type="http://schemas.openxmlformats.org/officeDocument/2006/relationships/oleObject" Target="../embeddings/oleObject75.bin"/><Relationship Id="rId14" Type="http://schemas.openxmlformats.org/officeDocument/2006/relationships/image" Target="../media/image73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79.bin"/><Relationship Id="rId10" Type="http://schemas.openxmlformats.org/officeDocument/2006/relationships/image" Target="../media/image77.wmf"/><Relationship Id="rId4" Type="http://schemas.openxmlformats.org/officeDocument/2006/relationships/image" Target="../media/image74.wmf"/><Relationship Id="rId9" Type="http://schemas.openxmlformats.org/officeDocument/2006/relationships/oleObject" Target="../embeddings/oleObject8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78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84.bin"/><Relationship Id="rId10" Type="http://schemas.openxmlformats.org/officeDocument/2006/relationships/image" Target="../media/image82.wmf"/><Relationship Id="rId4" Type="http://schemas.openxmlformats.org/officeDocument/2006/relationships/image" Target="../media/image79.wmf"/><Relationship Id="rId9" Type="http://schemas.openxmlformats.org/officeDocument/2006/relationships/oleObject" Target="../embeddings/oleObject86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13" Type="http://schemas.openxmlformats.org/officeDocument/2006/relationships/oleObject" Target="../embeddings/oleObject92.bin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8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84.wmf"/><Relationship Id="rId11" Type="http://schemas.openxmlformats.org/officeDocument/2006/relationships/oleObject" Target="../embeddings/oleObject91.bin"/><Relationship Id="rId5" Type="http://schemas.openxmlformats.org/officeDocument/2006/relationships/oleObject" Target="../embeddings/oleObject88.bin"/><Relationship Id="rId10" Type="http://schemas.openxmlformats.org/officeDocument/2006/relationships/image" Target="../media/image86.w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88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90.wmf"/><Relationship Id="rId5" Type="http://schemas.openxmlformats.org/officeDocument/2006/relationships/oleObject" Target="../embeddings/oleObject94.bin"/><Relationship Id="rId10" Type="http://schemas.openxmlformats.org/officeDocument/2006/relationships/image" Target="../media/image92.wmf"/><Relationship Id="rId4" Type="http://schemas.openxmlformats.org/officeDocument/2006/relationships/image" Target="../media/image89.wmf"/><Relationship Id="rId9" Type="http://schemas.openxmlformats.org/officeDocument/2006/relationships/oleObject" Target="../embeddings/oleObject9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10.bin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1.jpeg"/><Relationship Id="rId4" Type="http://schemas.openxmlformats.org/officeDocument/2006/relationships/image" Target="../media/image10.wmf"/><Relationship Id="rId9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7.bin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1.png"/><Relationship Id="rId4" Type="http://schemas.openxmlformats.org/officeDocument/2006/relationships/image" Target="../media/image18.wmf"/><Relationship Id="rId9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jpe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34940" y="106326"/>
            <a:ext cx="7772400" cy="1143000"/>
          </a:xfrm>
        </p:spPr>
        <p:txBody>
          <a:bodyPr/>
          <a:lstStyle/>
          <a:p>
            <a:r>
              <a:rPr lang="pl-PL" b="1" dirty="0" smtClean="0">
                <a:latin typeface="Comic Sans MS" pitchFamily="66" charset="0"/>
              </a:rPr>
              <a:t>Fourier </a:t>
            </a:r>
            <a:r>
              <a:rPr lang="pl-PL" b="1" dirty="0" err="1" smtClean="0">
                <a:latin typeface="Comic Sans MS" pitchFamily="66" charset="0"/>
              </a:rPr>
              <a:t>Transform</a:t>
            </a:r>
            <a:r>
              <a:rPr lang="pl-PL" b="1" dirty="0" smtClean="0">
                <a:latin typeface="Comic Sans MS" pitchFamily="66" charset="0"/>
              </a:rPr>
              <a:t> </a:t>
            </a:r>
            <a:r>
              <a:rPr lang="pl-PL" b="1" dirty="0" err="1" smtClean="0">
                <a:latin typeface="Comic Sans MS" pitchFamily="66" charset="0"/>
              </a:rPr>
              <a:t>Properties</a:t>
            </a:r>
            <a:endParaRPr lang="pl-PL" b="1" dirty="0" smtClean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1435100" y="1414721"/>
            <a:ext cx="7239000" cy="736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transform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pairs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&amp;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notation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Linearity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Scaling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Conjugate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operation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Amplitude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phase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spectra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Symmetry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„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area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”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Shifting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time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Shifting</a:t>
            </a:r>
            <a:r>
              <a:rPr lang="pl-PL" b="1" u="sng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lang="pl-PL" b="1" u="sng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frequency</a:t>
            </a:r>
            <a:endParaRPr lang="pl-PL" b="1" u="sng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Modulation</a:t>
            </a:r>
            <a:endParaRPr lang="pl-PL" b="1" u="sng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Convolution</a:t>
            </a:r>
            <a:r>
              <a:rPr lang="pl-PL" b="1" u="sng" dirty="0">
                <a:solidFill>
                  <a:schemeClr val="bg2"/>
                </a:solidFill>
                <a:latin typeface="Comic Sans MS" pitchFamily="66" charset="0"/>
              </a:rPr>
              <a:t> in </a:t>
            </a: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time</a:t>
            </a:r>
            <a:endParaRPr lang="pl-PL" b="1" u="sng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u="sng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Pulse</a:t>
            </a:r>
            <a:r>
              <a:rPr lang="pl-PL" b="1" u="sng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shaping</a:t>
            </a:r>
            <a:endParaRPr lang="pl-PL" b="1" u="sng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pl-PL" sz="4800" b="1" dirty="0">
              <a:solidFill>
                <a:schemeClr val="bg2"/>
              </a:solidFill>
              <a:latin typeface="Comic Sans MS" pitchFamily="66" charset="0"/>
            </a:endParaRPr>
          </a:p>
          <a:p>
            <a:r>
              <a:rPr lang="pl-PL" sz="60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8"/>
          <p:cNvGraphicFramePr>
            <a:graphicFrameLocks noChangeAspect="1"/>
          </p:cNvGraphicFramePr>
          <p:nvPr/>
        </p:nvGraphicFramePr>
        <p:xfrm>
          <a:off x="1037177" y="1057275"/>
          <a:ext cx="8069262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6" name="Równanie" r:id="rId3" imgW="2743200" imgH="419040" progId="Equation.3">
                  <p:embed/>
                </p:oleObj>
              </mc:Choice>
              <mc:Fallback>
                <p:oleObj name="Równanie" r:id="rId3" imgW="274320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177" y="1057275"/>
                        <a:ext cx="8069262" cy="122872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6517648"/>
              </p:ext>
            </p:extLst>
          </p:nvPr>
        </p:nvGraphicFramePr>
        <p:xfrm>
          <a:off x="1196975" y="3330575"/>
          <a:ext cx="2366963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7" name="Equation" r:id="rId5" imgW="1091880" imgH="723600" progId="Equation.3">
                  <p:embed/>
                </p:oleObj>
              </mc:Choice>
              <mc:Fallback>
                <p:oleObj name="Equation" r:id="rId5" imgW="1091880" imgH="723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975" y="3330575"/>
                        <a:ext cx="2366963" cy="157162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14"/>
          <p:cNvSpPr txBox="1">
            <a:spLocks noChangeArrowheads="1"/>
          </p:cNvSpPr>
          <p:nvPr/>
        </p:nvSpPr>
        <p:spPr bwMode="auto">
          <a:xfrm>
            <a:off x="876301" y="228600"/>
            <a:ext cx="27462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EXAMPLE</a:t>
            </a:r>
            <a:endParaRPr lang="pl-PL" sz="4000" dirty="0"/>
          </a:p>
        </p:txBody>
      </p:sp>
      <p:sp>
        <p:nvSpPr>
          <p:cNvPr id="6150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6151" name="Group 23"/>
          <p:cNvGrpSpPr>
            <a:grpSpLocks/>
          </p:cNvGrpSpPr>
          <p:nvPr/>
        </p:nvGrpSpPr>
        <p:grpSpPr bwMode="auto">
          <a:xfrm>
            <a:off x="4495800" y="2618581"/>
            <a:ext cx="4314825" cy="3109913"/>
            <a:chOff x="2832" y="2208"/>
            <a:chExt cx="2718" cy="1959"/>
          </a:xfrm>
        </p:grpSpPr>
        <p:pic>
          <p:nvPicPr>
            <p:cNvPr id="6152" name="Picture 10" descr="C:\Moje dokumenty\Katedra\Dydaktyka\Teoria sygnałów\Właściwości przekształcenia Fouriera\widmo sygn wykladn.bmp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32" y="2208"/>
              <a:ext cx="2592" cy="1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840" y="4032"/>
              <a:ext cx="624" cy="1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800" b="1">
                  <a:latin typeface="Verdana" pitchFamily="34" charset="0"/>
                </a:rPr>
                <a:t>frequency</a:t>
              </a:r>
            </a:p>
          </p:txBody>
        </p:sp>
        <p:sp>
          <p:nvSpPr>
            <p:cNvPr id="6154" name="Rectangle 19"/>
            <p:cNvSpPr>
              <a:spLocks noChangeArrowheads="1"/>
            </p:cNvSpPr>
            <p:nvPr/>
          </p:nvSpPr>
          <p:spPr bwMode="auto">
            <a:xfrm>
              <a:off x="4464" y="2256"/>
              <a:ext cx="768" cy="3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55" name="Text Box 20"/>
            <p:cNvSpPr txBox="1">
              <a:spLocks noChangeArrowheads="1"/>
            </p:cNvSpPr>
            <p:nvPr/>
          </p:nvSpPr>
          <p:spPr bwMode="auto">
            <a:xfrm>
              <a:off x="4368" y="2304"/>
              <a:ext cx="1182" cy="2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800" b="1">
                  <a:latin typeface="Verdana" pitchFamily="34" charset="0"/>
                </a:rPr>
                <a:t>amplitude spectrum</a:t>
              </a:r>
            </a:p>
            <a:p>
              <a:endParaRPr lang="pl-PL" sz="800" b="1">
                <a:latin typeface="Verdana" pitchFamily="34" charset="0"/>
              </a:endParaRPr>
            </a:p>
            <a:p>
              <a:r>
                <a:rPr lang="pl-PL" sz="800" b="1">
                  <a:latin typeface="Verdana" pitchFamily="34" charset="0"/>
                </a:rPr>
                <a:t>phase spectrum</a:t>
              </a:r>
            </a:p>
          </p:txBody>
        </p:sp>
        <p:sp>
          <p:nvSpPr>
            <p:cNvPr id="6156" name="Line 21"/>
            <p:cNvSpPr>
              <a:spLocks noChangeShapeType="1"/>
            </p:cNvSpPr>
            <p:nvPr/>
          </p:nvSpPr>
          <p:spPr bwMode="auto">
            <a:xfrm>
              <a:off x="5232" y="2391"/>
              <a:ext cx="172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57" name="Line 22"/>
            <p:cNvSpPr>
              <a:spLocks noChangeShapeType="1"/>
            </p:cNvSpPr>
            <p:nvPr/>
          </p:nvSpPr>
          <p:spPr bwMode="auto">
            <a:xfrm>
              <a:off x="5232" y="2536"/>
              <a:ext cx="172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77736" y="-22845"/>
            <a:ext cx="1080120" cy="1080120"/>
          </a:xfrm>
          <a:prstGeom prst="rect">
            <a:avLst/>
          </a:prstGeom>
          <a:noFill/>
        </p:spPr>
      </p:pic>
      <p:sp>
        <p:nvSpPr>
          <p:cNvPr id="3" name="Prostokąt 2"/>
          <p:cNvSpPr/>
          <p:nvPr/>
        </p:nvSpPr>
        <p:spPr bwMode="auto">
          <a:xfrm>
            <a:off x="4495800" y="1057275"/>
            <a:ext cx="4610639" cy="12287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977043" y="0"/>
            <a:ext cx="603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SYMMETRY (DUALITY)</a:t>
            </a:r>
            <a:endParaRPr lang="pl-PL" sz="4000" dirty="0"/>
          </a:p>
        </p:txBody>
      </p:sp>
      <p:sp>
        <p:nvSpPr>
          <p:cNvPr id="8200" name="Text Box 1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8201" name="Group 20"/>
          <p:cNvGrpSpPr>
            <a:grpSpLocks/>
          </p:cNvGrpSpPr>
          <p:nvPr/>
        </p:nvGrpSpPr>
        <p:grpSpPr bwMode="auto">
          <a:xfrm>
            <a:off x="2791619" y="942975"/>
            <a:ext cx="2600325" cy="1617663"/>
            <a:chOff x="2477" y="1104"/>
            <a:chExt cx="1638" cy="1019"/>
          </a:xfrm>
        </p:grpSpPr>
        <p:graphicFrame>
          <p:nvGraphicFramePr>
            <p:cNvPr id="8197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4986489"/>
                </p:ext>
              </p:extLst>
            </p:nvPr>
          </p:nvGraphicFramePr>
          <p:xfrm>
            <a:off x="2477" y="1104"/>
            <a:ext cx="1638" cy="10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14" name="Equation" r:id="rId3" imgW="1079280" imgH="672840" progId="Equation.3">
                    <p:embed/>
                  </p:oleObj>
                </mc:Choice>
                <mc:Fallback>
                  <p:oleObj name="Equation" r:id="rId3" imgW="1079280" imgH="67284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7" y="1104"/>
                          <a:ext cx="1638" cy="1019"/>
                        </a:xfrm>
                        <a:prstGeom prst="rect">
                          <a:avLst/>
                        </a:prstGeom>
                        <a:solidFill>
                          <a:srgbClr val="FF99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2" name="Line 22"/>
            <p:cNvSpPr>
              <a:spLocks noChangeShapeType="1"/>
            </p:cNvSpPr>
            <p:nvPr/>
          </p:nvSpPr>
          <p:spPr bwMode="auto">
            <a:xfrm flipH="1">
              <a:off x="2640" y="1392"/>
              <a:ext cx="768" cy="38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3" name="Line 23"/>
            <p:cNvSpPr>
              <a:spLocks noChangeShapeType="1"/>
            </p:cNvSpPr>
            <p:nvPr/>
          </p:nvSpPr>
          <p:spPr bwMode="auto">
            <a:xfrm>
              <a:off x="2640" y="1392"/>
              <a:ext cx="768" cy="38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00439" y="2724348"/>
            <a:ext cx="8239126" cy="2725738"/>
            <a:chOff x="900439" y="2724348"/>
            <a:chExt cx="8239126" cy="2725738"/>
          </a:xfrm>
        </p:grpSpPr>
        <p:graphicFrame>
          <p:nvGraphicFramePr>
            <p:cNvPr id="8194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9463186"/>
                </p:ext>
              </p:extLst>
            </p:nvPr>
          </p:nvGraphicFramePr>
          <p:xfrm>
            <a:off x="900439" y="2724348"/>
            <a:ext cx="8239126" cy="2725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15" name="Equation" r:id="rId5" imgW="2603160" imgH="863280" progId="Equation.3">
                    <p:embed/>
                  </p:oleObj>
                </mc:Choice>
                <mc:Fallback>
                  <p:oleObj name="Equation" r:id="rId5" imgW="2603160" imgH="86328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439" y="2724348"/>
                          <a:ext cx="8239126" cy="2725738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5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5495556"/>
                </p:ext>
              </p:extLst>
            </p:nvPr>
          </p:nvGraphicFramePr>
          <p:xfrm>
            <a:off x="7035800" y="4305300"/>
            <a:ext cx="1243013" cy="1069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16" name="Equation" r:id="rId7" imgW="457200" imgH="393480" progId="Equation.3">
                    <p:embed/>
                  </p:oleObj>
                </mc:Choice>
                <mc:Fallback>
                  <p:oleObj name="Equation" r:id="rId7" imgW="457200" imgH="39348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35800" y="4305300"/>
                          <a:ext cx="1243013" cy="1069975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196" name="Object 26"/>
          <p:cNvGraphicFramePr>
            <a:graphicFrameLocks noChangeAspect="1"/>
          </p:cNvGraphicFramePr>
          <p:nvPr/>
        </p:nvGraphicFramePr>
        <p:xfrm>
          <a:off x="1981200" y="5534025"/>
          <a:ext cx="4219575" cy="1243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7" name="Równanie" r:id="rId9" imgW="1333440" imgH="393480" progId="Equation.3">
                  <p:embed/>
                </p:oleObj>
              </mc:Choice>
              <mc:Fallback>
                <p:oleObj name="Równanie" r:id="rId9" imgW="1333440" imgH="3934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534025"/>
                        <a:ext cx="4219575" cy="1243013"/>
                      </a:xfrm>
                      <a:prstGeom prst="rect">
                        <a:avLst/>
                      </a:prstGeom>
                      <a:solidFill>
                        <a:srgbClr val="FF5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333500" y="295414"/>
            <a:ext cx="603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SYMMETRY (DUALITY)</a:t>
            </a:r>
            <a:endParaRPr lang="pl-PL" sz="4000" dirty="0"/>
          </a:p>
        </p:txBody>
      </p:sp>
      <p:graphicFrame>
        <p:nvGraphicFramePr>
          <p:cNvPr id="9218" name="Object 6"/>
          <p:cNvGraphicFramePr>
            <a:graphicFrameLocks noChangeAspect="1"/>
          </p:cNvGraphicFramePr>
          <p:nvPr/>
        </p:nvGraphicFramePr>
        <p:xfrm>
          <a:off x="5584825" y="1003300"/>
          <a:ext cx="2600325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8" name="Równanie" r:id="rId3" imgW="1079280" imgH="431640" progId="Equation.3">
                  <p:embed/>
                </p:oleObj>
              </mc:Choice>
              <mc:Fallback>
                <p:oleObj name="Równanie" r:id="rId3" imgW="107928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4825" y="1003300"/>
                        <a:ext cx="2600325" cy="103822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770426"/>
              </p:ext>
            </p:extLst>
          </p:nvPr>
        </p:nvGraphicFramePr>
        <p:xfrm>
          <a:off x="1428750" y="2220913"/>
          <a:ext cx="5292725" cy="415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9" name="Equation" r:id="rId5" imgW="2197080" imgH="1726920" progId="Equation.3">
                  <p:embed/>
                </p:oleObj>
              </mc:Choice>
              <mc:Fallback>
                <p:oleObj name="Equation" r:id="rId5" imgW="2197080" imgH="17269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2220913"/>
                        <a:ext cx="5292725" cy="4152900"/>
                      </a:xfrm>
                      <a:prstGeom prst="rect">
                        <a:avLst/>
                      </a:prstGeom>
                      <a:solidFill>
                        <a:srgbClr val="99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884238" y="0"/>
            <a:ext cx="77930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SIGNAL ‘AREA</a:t>
            </a:r>
            <a:r>
              <a:rPr lang="pl-PL" sz="4000" b="1" dirty="0" smtClean="0">
                <a:solidFill>
                  <a:srgbClr val="009900"/>
                </a:solidFill>
              </a:rPr>
              <a:t>’</a:t>
            </a:r>
            <a:br>
              <a:rPr lang="pl-PL" sz="4000" b="1" dirty="0" smtClean="0">
                <a:solidFill>
                  <a:srgbClr val="009900"/>
                </a:solidFill>
              </a:rPr>
            </a:br>
            <a:r>
              <a:rPr lang="pl-PL" sz="4000" b="1" dirty="0" smtClean="0">
                <a:solidFill>
                  <a:srgbClr val="009900"/>
                </a:solidFill>
              </a:rPr>
              <a:t>(</a:t>
            </a:r>
            <a:r>
              <a:rPr lang="pl-PL" sz="4000" b="1" i="1" dirty="0">
                <a:solidFill>
                  <a:srgbClr val="009900"/>
                </a:solidFill>
              </a:rPr>
              <a:t>dc</a:t>
            </a:r>
            <a:r>
              <a:rPr lang="pl-PL" sz="4000" b="1" dirty="0">
                <a:solidFill>
                  <a:srgbClr val="009900"/>
                </a:solidFill>
              </a:rPr>
              <a:t> component of the </a:t>
            </a:r>
            <a:r>
              <a:rPr lang="pl-PL" sz="4000" b="1" dirty="0" err="1" smtClean="0">
                <a:solidFill>
                  <a:srgbClr val="009900"/>
                </a:solidFill>
              </a:rPr>
              <a:t>signal</a:t>
            </a:r>
            <a:r>
              <a:rPr lang="pl-PL" sz="4000" b="1" dirty="0" smtClean="0">
                <a:solidFill>
                  <a:srgbClr val="009900"/>
                </a:solidFill>
              </a:rPr>
              <a:t>)</a:t>
            </a:r>
            <a:endParaRPr lang="pl-PL" sz="4000" b="1" dirty="0">
              <a:solidFill>
                <a:srgbClr val="009900"/>
              </a:solidFill>
            </a:endParaRPr>
          </a:p>
          <a:p>
            <a:r>
              <a:rPr lang="pl-PL" sz="4000" b="1" dirty="0">
                <a:solidFill>
                  <a:srgbClr val="009900"/>
                </a:solidFill>
              </a:rPr>
              <a:t>(</a:t>
            </a:r>
            <a:r>
              <a:rPr lang="pl-PL" sz="4000" b="1" i="1" dirty="0">
                <a:solidFill>
                  <a:srgbClr val="009900"/>
                </a:solidFill>
              </a:rPr>
              <a:t>dc</a:t>
            </a:r>
            <a:r>
              <a:rPr lang="pl-PL" sz="4000" b="1" dirty="0">
                <a:solidFill>
                  <a:srgbClr val="009900"/>
                </a:solidFill>
              </a:rPr>
              <a:t> – </a:t>
            </a:r>
            <a:r>
              <a:rPr lang="pl-PL" sz="4000" b="1" dirty="0" err="1">
                <a:solidFill>
                  <a:srgbClr val="009900"/>
                </a:solidFill>
              </a:rPr>
              <a:t>direct</a:t>
            </a:r>
            <a:r>
              <a:rPr lang="pl-PL" sz="4000" b="1" dirty="0">
                <a:solidFill>
                  <a:srgbClr val="009900"/>
                </a:solidFill>
              </a:rPr>
              <a:t> </a:t>
            </a:r>
            <a:r>
              <a:rPr lang="pl-PL" sz="4000" b="1" dirty="0" err="1">
                <a:solidFill>
                  <a:srgbClr val="009900"/>
                </a:solidFill>
              </a:rPr>
              <a:t>current</a:t>
            </a:r>
            <a:r>
              <a:rPr lang="pl-PL" sz="4000" b="1" dirty="0">
                <a:solidFill>
                  <a:srgbClr val="009900"/>
                </a:solidFill>
              </a:rPr>
              <a:t>)</a:t>
            </a:r>
          </a:p>
        </p:txBody>
      </p:sp>
      <p:graphicFrame>
        <p:nvGraphicFramePr>
          <p:cNvPr id="20482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7951067"/>
              </p:ext>
            </p:extLst>
          </p:nvPr>
        </p:nvGraphicFramePr>
        <p:xfrm>
          <a:off x="1228725" y="2085975"/>
          <a:ext cx="74485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2" name="Equation" r:id="rId3" imgW="2920680" imgH="507960" progId="Equation.3">
                  <p:embed/>
                </p:oleObj>
              </mc:Choice>
              <mc:Fallback>
                <p:oleObj name="Equation" r:id="rId3" imgW="2920680" imgH="50796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725" y="2085975"/>
                        <a:ext cx="7448550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70"/>
          <p:cNvGraphicFramePr>
            <a:graphicFrameLocks noChangeAspect="1"/>
          </p:cNvGraphicFramePr>
          <p:nvPr/>
        </p:nvGraphicFramePr>
        <p:xfrm>
          <a:off x="1790700" y="3562350"/>
          <a:ext cx="6389688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3" name="Równanie" r:id="rId5" imgW="2019240" imgH="888840" progId="Equation.3">
                  <p:embed/>
                </p:oleObj>
              </mc:Choice>
              <mc:Fallback>
                <p:oleObj name="Równanie" r:id="rId5" imgW="2019240" imgH="88884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0700" y="3562350"/>
                        <a:ext cx="6389688" cy="280987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884238" y="190671"/>
            <a:ext cx="27462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EXAMPLE</a:t>
            </a:r>
            <a:endParaRPr lang="pl-PL" sz="4000" dirty="0"/>
          </a:p>
        </p:txBody>
      </p:sp>
      <p:graphicFrame>
        <p:nvGraphicFramePr>
          <p:cNvPr id="20482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288942"/>
              </p:ext>
            </p:extLst>
          </p:nvPr>
        </p:nvGraphicFramePr>
        <p:xfrm>
          <a:off x="1164656" y="898557"/>
          <a:ext cx="4724183" cy="4081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6" name="Equation" r:id="rId3" imgW="2527200" imgH="2184120" progId="Equation.3">
                  <p:embed/>
                </p:oleObj>
              </mc:Choice>
              <mc:Fallback>
                <p:oleObj name="Equation" r:id="rId3" imgW="2527200" imgH="2184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4656" y="898557"/>
                        <a:ext cx="4724183" cy="40818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pic>
        <p:nvPicPr>
          <p:cNvPr id="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2840" y="3080084"/>
            <a:ext cx="1080120" cy="1080120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1164656" y="5217033"/>
            <a:ext cx="7563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/>
              <a:t>d</a:t>
            </a:r>
            <a:r>
              <a:rPr lang="pl-PL" i="1" dirty="0" smtClean="0"/>
              <a:t>c</a:t>
            </a:r>
            <a:r>
              <a:rPr lang="pl-PL" dirty="0" smtClean="0"/>
              <a:t> = </a:t>
            </a:r>
            <a:r>
              <a:rPr lang="pl-PL" dirty="0" err="1" smtClean="0"/>
              <a:t>const</a:t>
            </a:r>
            <a:r>
              <a:rPr lang="pl-PL" dirty="0" smtClean="0"/>
              <a:t> </a:t>
            </a:r>
            <a:r>
              <a:rPr lang="pl-PL" dirty="0" err="1" smtClean="0"/>
              <a:t>value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also</a:t>
            </a:r>
            <a:r>
              <a:rPr lang="pl-PL" dirty="0" smtClean="0"/>
              <a:t> the </a:t>
            </a:r>
            <a:r>
              <a:rPr lang="pl-PL" dirty="0" err="1" smtClean="0"/>
              <a:t>best</a:t>
            </a:r>
            <a:r>
              <a:rPr lang="pl-PL" dirty="0" smtClean="0"/>
              <a:t> </a:t>
            </a:r>
            <a:r>
              <a:rPr lang="pl-PL" dirty="0" err="1" smtClean="0"/>
              <a:t>mean</a:t>
            </a:r>
            <a:r>
              <a:rPr lang="pl-PL" dirty="0" smtClean="0"/>
              <a:t> </a:t>
            </a:r>
            <a:r>
              <a:rPr lang="pl-PL" dirty="0" err="1" smtClean="0"/>
              <a:t>square</a:t>
            </a:r>
            <a:r>
              <a:rPr lang="pl-PL" dirty="0" smtClean="0"/>
              <a:t> </a:t>
            </a:r>
            <a:r>
              <a:rPr lang="pl-PL" dirty="0" err="1" smtClean="0"/>
              <a:t>approximation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of a </a:t>
            </a:r>
            <a:r>
              <a:rPr lang="pl-PL" dirty="0" err="1" smtClean="0"/>
              <a:t>fluctuating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171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19200" y="123825"/>
            <a:ext cx="4735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SHIFTING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TIME</a:t>
            </a:r>
            <a:endParaRPr lang="pl-PL" sz="4000" dirty="0"/>
          </a:p>
        </p:txBody>
      </p:sp>
      <p:sp>
        <p:nvSpPr>
          <p:cNvPr id="10245" name="Text Box 12"/>
          <p:cNvSpPr txBox="1">
            <a:spLocks noChangeArrowheads="1"/>
          </p:cNvSpPr>
          <p:nvPr/>
        </p:nvSpPr>
        <p:spPr bwMode="auto">
          <a:xfrm>
            <a:off x="1222375" y="2628900"/>
            <a:ext cx="46810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Modification</a:t>
            </a:r>
            <a:r>
              <a:rPr lang="pl-PL" b="1" dirty="0" smtClean="0"/>
              <a:t> </a:t>
            </a:r>
            <a:r>
              <a:rPr lang="pl-PL" b="1" dirty="0"/>
              <a:t>of a </a:t>
            </a:r>
            <a:r>
              <a:rPr lang="pl-PL" b="1" dirty="0" err="1"/>
              <a:t>phase</a:t>
            </a:r>
            <a:r>
              <a:rPr lang="pl-PL" b="1" dirty="0"/>
              <a:t> spectrum:</a:t>
            </a:r>
            <a:endParaRPr lang="pl-PL" dirty="0"/>
          </a:p>
        </p:txBody>
      </p:sp>
      <p:sp>
        <p:nvSpPr>
          <p:cNvPr id="10247" name="Text Box 3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274022" y="5256509"/>
            <a:ext cx="47692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Amplitude</a:t>
            </a:r>
            <a:r>
              <a:rPr lang="pl-PL" b="1" dirty="0" smtClean="0"/>
              <a:t> spectrum</a:t>
            </a:r>
            <a:r>
              <a:rPr lang="pl-PL" b="1" dirty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unchanged</a:t>
            </a:r>
            <a:r>
              <a:rPr lang="pl-PL" b="1" dirty="0" smtClean="0"/>
              <a:t>.</a:t>
            </a:r>
            <a:endParaRPr lang="pl-PL" dirty="0"/>
          </a:p>
        </p:txBody>
      </p:sp>
      <p:graphicFrame>
        <p:nvGraphicFramePr>
          <p:cNvPr id="8" name="Object 31"/>
          <p:cNvGraphicFramePr>
            <a:graphicFrameLocks noChangeAspect="1"/>
          </p:cNvGraphicFramePr>
          <p:nvPr/>
        </p:nvGraphicFramePr>
        <p:xfrm>
          <a:off x="1268412" y="1117600"/>
          <a:ext cx="4598988" cy="796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3" name="Equation" r:id="rId3" imgW="1320480" imgH="228600" progId="Equation.3">
                  <p:embed/>
                </p:oleObj>
              </mc:Choice>
              <mc:Fallback>
                <p:oleObj name="Equation" r:id="rId3" imgW="1320480" imgH="2286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2" y="1117600"/>
                        <a:ext cx="4598988" cy="79604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36235" y="981075"/>
            <a:ext cx="1080120" cy="1080120"/>
          </a:xfrm>
          <a:prstGeom prst="rect">
            <a:avLst/>
          </a:prstGeom>
          <a:noFill/>
        </p:spPr>
      </p:pic>
      <p:sp>
        <p:nvSpPr>
          <p:cNvPr id="11" name="pole tekstowe 10"/>
          <p:cNvSpPr txBox="1"/>
          <p:nvPr/>
        </p:nvSpPr>
        <p:spPr>
          <a:xfrm>
            <a:off x="6136724" y="2051605"/>
            <a:ext cx="93326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Tahoma" pitchFamily="34" charset="0"/>
              </a:rPr>
              <a:t>Prove</a:t>
            </a:r>
            <a:r>
              <a:rPr lang="pl-PL" sz="1800" b="1" dirty="0" smtClean="0">
                <a:latin typeface="Tahoma" pitchFamily="34" charset="0"/>
              </a:rPr>
              <a:t>:</a:t>
            </a:r>
            <a:endParaRPr lang="pl-PL" sz="1600" b="1" i="1" baseline="-25000" dirty="0" smtClean="0">
              <a:latin typeface="Tahoma" pitchFamily="34" charset="0"/>
            </a:endParaRPr>
          </a:p>
        </p:txBody>
      </p:sp>
      <p:graphicFrame>
        <p:nvGraphicFramePr>
          <p:cNvPr id="1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185461"/>
              </p:ext>
            </p:extLst>
          </p:nvPr>
        </p:nvGraphicFramePr>
        <p:xfrm>
          <a:off x="1301750" y="3314700"/>
          <a:ext cx="5595938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4" name="Równanie" r:id="rId6" imgW="1714320" imgH="482400" progId="Equation.3">
                  <p:embed/>
                </p:oleObj>
              </mc:Choice>
              <mc:Fallback>
                <p:oleObj name="Równanie" r:id="rId6" imgW="17143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750" y="3314700"/>
                        <a:ext cx="5595938" cy="1568450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971550" y="485775"/>
            <a:ext cx="66239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SHIFTING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FREQUENCY</a:t>
            </a:r>
            <a:endParaRPr lang="pl-PL" sz="4000" dirty="0"/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5" name="Object 0"/>
          <p:cNvGraphicFramePr>
            <a:graphicFrameLocks noChangeAspect="1"/>
          </p:cNvGraphicFramePr>
          <p:nvPr/>
        </p:nvGraphicFramePr>
        <p:xfrm>
          <a:off x="1373188" y="2133600"/>
          <a:ext cx="5370512" cy="896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7" name="Równanie" r:id="rId3" imgW="1434960" imgH="241200" progId="Equation.3">
                  <p:embed/>
                </p:oleObj>
              </mc:Choice>
              <mc:Fallback>
                <p:oleObj name="Równanie" r:id="rId3" imgW="1434960" imgH="241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3188" y="2133600"/>
                        <a:ext cx="5370512" cy="89665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98310" y="1950138"/>
            <a:ext cx="1080120" cy="1080120"/>
          </a:xfrm>
          <a:prstGeom prst="rect">
            <a:avLst/>
          </a:prstGeom>
          <a:noFill/>
        </p:spPr>
      </p:pic>
      <p:sp>
        <p:nvSpPr>
          <p:cNvPr id="7" name="pole tekstowe 6"/>
          <p:cNvSpPr txBox="1"/>
          <p:nvPr/>
        </p:nvSpPr>
        <p:spPr>
          <a:xfrm>
            <a:off x="7498799" y="3020668"/>
            <a:ext cx="93326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Tahoma" pitchFamily="34" charset="0"/>
              </a:rPr>
              <a:t>Prove</a:t>
            </a:r>
            <a:r>
              <a:rPr lang="pl-PL" sz="1800" b="1" dirty="0" smtClean="0">
                <a:latin typeface="Tahoma" pitchFamily="34" charset="0"/>
              </a:rPr>
              <a:t>:</a:t>
            </a:r>
            <a:endParaRPr lang="pl-PL" sz="1600" b="1" i="1" baseline="-25000" dirty="0" smtClean="0">
              <a:latin typeface="Tahom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961974" y="0"/>
            <a:ext cx="3793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MODULATION</a:t>
            </a:r>
            <a:endParaRPr lang="pl-PL" sz="4000" dirty="0"/>
          </a:p>
        </p:txBody>
      </p:sp>
      <p:graphicFrame>
        <p:nvGraphicFramePr>
          <p:cNvPr id="12290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0379406"/>
              </p:ext>
            </p:extLst>
          </p:nvPr>
        </p:nvGraphicFramePr>
        <p:xfrm>
          <a:off x="2239486" y="708377"/>
          <a:ext cx="5183188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0" name="Równanie" r:id="rId3" imgW="2781000" imgH="812520" progId="Equation.3">
                  <p:embed/>
                </p:oleObj>
              </mc:Choice>
              <mc:Fallback>
                <p:oleObj name="Równanie" r:id="rId3" imgW="2781000" imgH="81252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9486" y="708377"/>
                        <a:ext cx="5183188" cy="15144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292" name="Group 29"/>
          <p:cNvGrpSpPr>
            <a:grpSpLocks/>
          </p:cNvGrpSpPr>
          <p:nvPr/>
        </p:nvGrpSpPr>
        <p:grpSpPr bwMode="auto">
          <a:xfrm>
            <a:off x="1650909" y="2938323"/>
            <a:ext cx="6948488" cy="3657600"/>
            <a:chOff x="1152" y="2016"/>
            <a:chExt cx="4377" cy="2304"/>
          </a:xfrm>
        </p:grpSpPr>
        <p:sp>
          <p:nvSpPr>
            <p:cNvPr id="12295" name="Line 8"/>
            <p:cNvSpPr>
              <a:spLocks noChangeShapeType="1"/>
            </p:cNvSpPr>
            <p:nvPr/>
          </p:nvSpPr>
          <p:spPr bwMode="auto">
            <a:xfrm>
              <a:off x="2976" y="2016"/>
              <a:ext cx="0" cy="23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296" name="Line 11"/>
            <p:cNvSpPr>
              <a:spLocks noChangeShapeType="1"/>
            </p:cNvSpPr>
            <p:nvPr/>
          </p:nvSpPr>
          <p:spPr bwMode="auto">
            <a:xfrm>
              <a:off x="4224" y="2208"/>
              <a:ext cx="0" cy="2016"/>
            </a:xfrm>
            <a:prstGeom prst="line">
              <a:avLst/>
            </a:prstGeom>
            <a:noFill/>
            <a:ln w="127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297" name="Line 12"/>
            <p:cNvSpPr>
              <a:spLocks noChangeShapeType="1"/>
            </p:cNvSpPr>
            <p:nvPr/>
          </p:nvSpPr>
          <p:spPr bwMode="auto">
            <a:xfrm>
              <a:off x="1776" y="2208"/>
              <a:ext cx="0" cy="2016"/>
            </a:xfrm>
            <a:prstGeom prst="line">
              <a:avLst/>
            </a:prstGeom>
            <a:noFill/>
            <a:ln w="127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2298" name="Group 28"/>
            <p:cNvGrpSpPr>
              <a:grpSpLocks/>
            </p:cNvGrpSpPr>
            <p:nvPr/>
          </p:nvGrpSpPr>
          <p:grpSpPr bwMode="auto">
            <a:xfrm>
              <a:off x="1152" y="2034"/>
              <a:ext cx="4377" cy="2123"/>
              <a:chOff x="1152" y="2034"/>
              <a:chExt cx="4377" cy="2123"/>
            </a:xfrm>
          </p:grpSpPr>
          <p:sp>
            <p:nvSpPr>
              <p:cNvPr id="12299" name="Line 9"/>
              <p:cNvSpPr>
                <a:spLocks noChangeShapeType="1"/>
              </p:cNvSpPr>
              <p:nvPr/>
            </p:nvSpPr>
            <p:spPr bwMode="auto">
              <a:xfrm>
                <a:off x="1152" y="2880"/>
                <a:ext cx="39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00" name="Line 10"/>
              <p:cNvSpPr>
                <a:spLocks noChangeShapeType="1"/>
              </p:cNvSpPr>
              <p:nvPr/>
            </p:nvSpPr>
            <p:spPr bwMode="auto">
              <a:xfrm>
                <a:off x="1152" y="3840"/>
                <a:ext cx="39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2301" name="Group 15"/>
              <p:cNvGrpSpPr>
                <a:grpSpLocks/>
              </p:cNvGrpSpPr>
              <p:nvPr/>
            </p:nvGrpSpPr>
            <p:grpSpPr bwMode="auto">
              <a:xfrm>
                <a:off x="2408" y="2141"/>
                <a:ext cx="1135" cy="742"/>
                <a:chOff x="2408" y="2141"/>
                <a:chExt cx="1135" cy="742"/>
              </a:xfrm>
            </p:grpSpPr>
            <p:sp>
              <p:nvSpPr>
                <p:cNvPr id="12313" name="Freeform 13"/>
                <p:cNvSpPr>
                  <a:spLocks/>
                </p:cNvSpPr>
                <p:nvPr/>
              </p:nvSpPr>
              <p:spPr bwMode="auto">
                <a:xfrm>
                  <a:off x="2408" y="2141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2314" name="Freeform 14"/>
                <p:cNvSpPr>
                  <a:spLocks/>
                </p:cNvSpPr>
                <p:nvPr/>
              </p:nvSpPr>
              <p:spPr bwMode="auto">
                <a:xfrm flipH="1">
                  <a:off x="2974" y="2148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2302" name="Group 16"/>
              <p:cNvGrpSpPr>
                <a:grpSpLocks/>
              </p:cNvGrpSpPr>
              <p:nvPr/>
            </p:nvGrpSpPr>
            <p:grpSpPr bwMode="auto">
              <a:xfrm>
                <a:off x="1210" y="3086"/>
                <a:ext cx="1135" cy="742"/>
                <a:chOff x="2408" y="2141"/>
                <a:chExt cx="1135" cy="742"/>
              </a:xfrm>
            </p:grpSpPr>
            <p:sp>
              <p:nvSpPr>
                <p:cNvPr id="12311" name="Freeform 17"/>
                <p:cNvSpPr>
                  <a:spLocks/>
                </p:cNvSpPr>
                <p:nvPr/>
              </p:nvSpPr>
              <p:spPr bwMode="auto">
                <a:xfrm>
                  <a:off x="2408" y="2141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2312" name="Freeform 18"/>
                <p:cNvSpPr>
                  <a:spLocks/>
                </p:cNvSpPr>
                <p:nvPr/>
              </p:nvSpPr>
              <p:spPr bwMode="auto">
                <a:xfrm flipH="1">
                  <a:off x="2974" y="2148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2303" name="Group 19"/>
              <p:cNvGrpSpPr>
                <a:grpSpLocks/>
              </p:cNvGrpSpPr>
              <p:nvPr/>
            </p:nvGrpSpPr>
            <p:grpSpPr bwMode="auto">
              <a:xfrm>
                <a:off x="3644" y="3082"/>
                <a:ext cx="1135" cy="742"/>
                <a:chOff x="2408" y="2141"/>
                <a:chExt cx="1135" cy="742"/>
              </a:xfrm>
            </p:grpSpPr>
            <p:sp>
              <p:nvSpPr>
                <p:cNvPr id="12309" name="Freeform 20"/>
                <p:cNvSpPr>
                  <a:spLocks/>
                </p:cNvSpPr>
                <p:nvPr/>
              </p:nvSpPr>
              <p:spPr bwMode="auto">
                <a:xfrm>
                  <a:off x="2408" y="2141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2310" name="Freeform 21"/>
                <p:cNvSpPr>
                  <a:spLocks/>
                </p:cNvSpPr>
                <p:nvPr/>
              </p:nvSpPr>
              <p:spPr bwMode="auto">
                <a:xfrm flipH="1">
                  <a:off x="2974" y="2148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12304" name="Text Box 22"/>
              <p:cNvSpPr txBox="1">
                <a:spLocks noChangeArrowheads="1"/>
              </p:cNvSpPr>
              <p:nvPr/>
            </p:nvSpPr>
            <p:spPr bwMode="auto">
              <a:xfrm>
                <a:off x="3176" y="2034"/>
                <a:ext cx="50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/>
                  <a:t>X</a:t>
                </a:r>
                <a:r>
                  <a:rPr lang="pl-PL" b="1" dirty="0"/>
                  <a:t>(</a:t>
                </a:r>
                <a:r>
                  <a:rPr lang="pl-PL" b="1" i="1" dirty="0">
                    <a:sym typeface="Symbol" pitchFamily="18" charset="2"/>
                  </a:rPr>
                  <a:t></a:t>
                </a:r>
                <a:r>
                  <a:rPr lang="pl-PL" b="1" dirty="0"/>
                  <a:t>)</a:t>
                </a:r>
                <a:endParaRPr lang="pl-PL" i="1" dirty="0"/>
              </a:p>
            </p:txBody>
          </p:sp>
          <p:sp>
            <p:nvSpPr>
              <p:cNvPr id="12305" name="Text Box 24"/>
              <p:cNvSpPr txBox="1">
                <a:spLocks noChangeArrowheads="1"/>
              </p:cNvSpPr>
              <p:nvPr/>
            </p:nvSpPr>
            <p:spPr bwMode="auto">
              <a:xfrm>
                <a:off x="4466" y="3091"/>
                <a:ext cx="106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/>
                  <a:t>X</a:t>
                </a:r>
                <a:r>
                  <a:rPr lang="pl-PL" b="1" dirty="0"/>
                  <a:t>(</a:t>
                </a:r>
                <a:r>
                  <a:rPr lang="pl-PL" b="1" i="1" dirty="0">
                    <a:sym typeface="Symbol" pitchFamily="18" charset="2"/>
                  </a:rPr>
                  <a:t></a:t>
                </a:r>
                <a:r>
                  <a:rPr lang="pl-PL" b="1" dirty="0">
                    <a:sym typeface="Symbol" pitchFamily="18" charset="2"/>
                  </a:rPr>
                  <a:t> - </a:t>
                </a:r>
                <a:r>
                  <a:rPr lang="pl-PL" b="1" i="1" dirty="0" smtClean="0">
                    <a:sym typeface="Symbol" pitchFamily="18" charset="2"/>
                  </a:rPr>
                  <a:t></a:t>
                </a:r>
                <a:r>
                  <a:rPr lang="pl-PL" b="1" baseline="-25000" dirty="0">
                    <a:sym typeface="Symbol" pitchFamily="18" charset="2"/>
                  </a:rPr>
                  <a:t>0</a:t>
                </a:r>
                <a:r>
                  <a:rPr lang="pl-PL" b="1" dirty="0" smtClean="0"/>
                  <a:t>)/</a:t>
                </a:r>
                <a:r>
                  <a:rPr lang="pl-PL" b="1" dirty="0"/>
                  <a:t>2</a:t>
                </a:r>
              </a:p>
            </p:txBody>
          </p:sp>
          <p:sp>
            <p:nvSpPr>
              <p:cNvPr id="12306" name="Text Box 25"/>
              <p:cNvSpPr txBox="1">
                <a:spLocks noChangeArrowheads="1"/>
              </p:cNvSpPr>
              <p:nvPr/>
            </p:nvSpPr>
            <p:spPr bwMode="auto">
              <a:xfrm>
                <a:off x="1936" y="3078"/>
                <a:ext cx="110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/>
                  <a:t>X</a:t>
                </a:r>
                <a:r>
                  <a:rPr lang="pl-PL" b="1" dirty="0"/>
                  <a:t>(</a:t>
                </a:r>
                <a:r>
                  <a:rPr lang="pl-PL" b="1" i="1" dirty="0">
                    <a:sym typeface="Symbol" pitchFamily="18" charset="2"/>
                  </a:rPr>
                  <a:t></a:t>
                </a:r>
                <a:r>
                  <a:rPr lang="pl-PL" b="1" dirty="0">
                    <a:sym typeface="Symbol" pitchFamily="18" charset="2"/>
                  </a:rPr>
                  <a:t> + </a:t>
                </a:r>
                <a:r>
                  <a:rPr lang="pl-PL" b="1" i="1" dirty="0" smtClean="0">
                    <a:sym typeface="Symbol" pitchFamily="18" charset="2"/>
                  </a:rPr>
                  <a:t></a:t>
                </a:r>
                <a:r>
                  <a:rPr lang="pl-PL" b="1" baseline="-25000" dirty="0">
                    <a:sym typeface="Symbol" pitchFamily="18" charset="2"/>
                  </a:rPr>
                  <a:t>0</a:t>
                </a:r>
                <a:r>
                  <a:rPr lang="pl-PL" b="1" dirty="0" smtClean="0"/>
                  <a:t>)/</a:t>
                </a:r>
                <a:r>
                  <a:rPr lang="pl-PL" b="1" dirty="0"/>
                  <a:t>2</a:t>
                </a:r>
              </a:p>
            </p:txBody>
          </p:sp>
          <p:sp>
            <p:nvSpPr>
              <p:cNvPr id="12307" name="Text Box 26"/>
              <p:cNvSpPr txBox="1">
                <a:spLocks noChangeArrowheads="1"/>
              </p:cNvSpPr>
              <p:nvPr/>
            </p:nvSpPr>
            <p:spPr bwMode="auto">
              <a:xfrm>
                <a:off x="1415" y="3844"/>
                <a:ext cx="42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dirty="0">
                    <a:solidFill>
                      <a:srgbClr val="CC0099"/>
                    </a:solidFill>
                  </a:rPr>
                  <a:t>-</a:t>
                </a:r>
                <a:r>
                  <a:rPr lang="pl-PL" b="1" i="1" dirty="0" smtClean="0">
                    <a:solidFill>
                      <a:srgbClr val="CC0099"/>
                    </a:solidFill>
                    <a:sym typeface="Symbol" pitchFamily="18" charset="2"/>
                  </a:rPr>
                  <a:t></a:t>
                </a:r>
                <a:r>
                  <a:rPr lang="pl-PL" b="1" baseline="-25000" dirty="0">
                    <a:solidFill>
                      <a:srgbClr val="CC0099"/>
                    </a:solidFill>
                    <a:sym typeface="Symbol" pitchFamily="18" charset="2"/>
                  </a:rPr>
                  <a:t>0</a:t>
                </a:r>
                <a:endParaRPr lang="pl-PL" dirty="0"/>
              </a:p>
            </p:txBody>
          </p:sp>
          <p:sp>
            <p:nvSpPr>
              <p:cNvPr id="12308" name="Text Box 27"/>
              <p:cNvSpPr txBox="1">
                <a:spLocks noChangeArrowheads="1"/>
              </p:cNvSpPr>
              <p:nvPr/>
            </p:nvSpPr>
            <p:spPr bwMode="auto">
              <a:xfrm>
                <a:off x="4293" y="3869"/>
                <a:ext cx="42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dirty="0">
                    <a:solidFill>
                      <a:srgbClr val="CC0099"/>
                    </a:solidFill>
                  </a:rPr>
                  <a:t>+</a:t>
                </a:r>
                <a:r>
                  <a:rPr lang="pl-PL" b="1" i="1" dirty="0" smtClean="0">
                    <a:solidFill>
                      <a:srgbClr val="CC0099"/>
                    </a:solidFill>
                    <a:sym typeface="Symbol" pitchFamily="18" charset="2"/>
                  </a:rPr>
                  <a:t></a:t>
                </a:r>
                <a:r>
                  <a:rPr lang="pl-PL" b="1" baseline="-25000" dirty="0">
                    <a:solidFill>
                      <a:srgbClr val="CC0099"/>
                    </a:solidFill>
                    <a:sym typeface="Symbol" pitchFamily="18" charset="2"/>
                  </a:rPr>
                  <a:t>0</a:t>
                </a:r>
                <a:endParaRPr lang="pl-PL" dirty="0"/>
              </a:p>
            </p:txBody>
          </p:sp>
        </p:grpSp>
      </p:grpSp>
      <p:sp>
        <p:nvSpPr>
          <p:cNvPr id="12294" name="Text Box 3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764108" y="2235061"/>
            <a:ext cx="84617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err="1" smtClean="0"/>
              <a:t>Modulation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implemented</a:t>
            </a:r>
            <a:r>
              <a:rPr lang="pl-PL" sz="2000" b="1" dirty="0" smtClean="0"/>
              <a:t> in the </a:t>
            </a:r>
            <a:r>
              <a:rPr lang="pl-PL" sz="2000" b="1" dirty="0" err="1" smtClean="0"/>
              <a:t>time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domain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shifts</a:t>
            </a:r>
            <a:r>
              <a:rPr lang="pl-PL" sz="2000" b="1" dirty="0" smtClean="0"/>
              <a:t> the </a:t>
            </a:r>
            <a:r>
              <a:rPr lang="pl-PL" sz="2000" b="1" dirty="0" err="1" smtClean="0"/>
              <a:t>signal</a:t>
            </a:r>
            <a:r>
              <a:rPr lang="pl-PL" sz="2000" b="1" dirty="0"/>
              <a:t> </a:t>
            </a:r>
            <a:r>
              <a:rPr lang="pl-PL" sz="2000" b="1" dirty="0" smtClean="0"/>
              <a:t>spectrum</a:t>
            </a:r>
            <a:br>
              <a:rPr lang="pl-PL" sz="2000" b="1" dirty="0" smtClean="0"/>
            </a:br>
            <a:r>
              <a:rPr lang="pl-PL" sz="2000" b="1" dirty="0" smtClean="0"/>
              <a:t>from </a:t>
            </a:r>
            <a:r>
              <a:rPr lang="pl-PL" sz="2000" b="1" dirty="0" err="1" smtClean="0"/>
              <a:t>its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natural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position</a:t>
            </a:r>
            <a:r>
              <a:rPr lang="pl-PL" sz="2000" b="1" dirty="0" smtClean="0"/>
              <a:t> to </a:t>
            </a:r>
            <a:r>
              <a:rPr lang="pl-PL" sz="2000" b="1" dirty="0" err="1" smtClean="0"/>
              <a:t>desired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higher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frequencies</a:t>
            </a:r>
            <a:r>
              <a:rPr lang="pl-PL" sz="2000" b="1" dirty="0" smtClean="0"/>
              <a:t> (channel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).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1017588" y="352425"/>
            <a:ext cx="61491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CONVOLUTION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TIME</a:t>
            </a:r>
            <a:endParaRPr lang="pl-PL" sz="4000" dirty="0"/>
          </a:p>
        </p:txBody>
      </p:sp>
      <p:graphicFrame>
        <p:nvGraphicFramePr>
          <p:cNvPr id="1331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1427320"/>
              </p:ext>
            </p:extLst>
          </p:nvPr>
        </p:nvGraphicFramePr>
        <p:xfrm>
          <a:off x="2005013" y="1181100"/>
          <a:ext cx="4037012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4" name="Equation" r:id="rId3" imgW="1726920" imgH="469800" progId="Equation.3">
                  <p:embed/>
                </p:oleObj>
              </mc:Choice>
              <mc:Fallback>
                <p:oleObj name="Equation" r:id="rId3" imgW="1726920" imgH="4698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5013" y="1181100"/>
                        <a:ext cx="4037012" cy="10985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27"/>
          <p:cNvSpPr txBox="1">
            <a:spLocks noChangeArrowheads="1"/>
          </p:cNvSpPr>
          <p:nvPr/>
        </p:nvSpPr>
        <p:spPr bwMode="auto">
          <a:xfrm>
            <a:off x="1722438" y="2520950"/>
            <a:ext cx="2132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009900"/>
                </a:solidFill>
              </a:rPr>
              <a:t>PROPERTIES</a:t>
            </a:r>
            <a:endParaRPr lang="pl-PL" dirty="0"/>
          </a:p>
        </p:txBody>
      </p:sp>
      <p:sp>
        <p:nvSpPr>
          <p:cNvPr id="13320" name="Text Box 28"/>
          <p:cNvSpPr txBox="1">
            <a:spLocks noChangeArrowheads="1"/>
          </p:cNvSpPr>
          <p:nvPr/>
        </p:nvSpPr>
        <p:spPr bwMode="auto">
          <a:xfrm>
            <a:off x="1719263" y="3297238"/>
            <a:ext cx="199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Commutation</a:t>
            </a:r>
            <a:endParaRPr lang="pl-PL"/>
          </a:p>
        </p:txBody>
      </p:sp>
      <p:graphicFrame>
        <p:nvGraphicFramePr>
          <p:cNvPr id="13315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156175"/>
              </p:ext>
            </p:extLst>
          </p:nvPr>
        </p:nvGraphicFramePr>
        <p:xfrm>
          <a:off x="5829300" y="3276600"/>
          <a:ext cx="305593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5" name="Equation" r:id="rId5" imgW="1307880" imgH="215640" progId="Equation.3">
                  <p:embed/>
                </p:oleObj>
              </mc:Choice>
              <mc:Fallback>
                <p:oleObj name="Equation" r:id="rId5" imgW="130788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9300" y="3276600"/>
                        <a:ext cx="3055938" cy="50006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 Box 30"/>
          <p:cNvSpPr txBox="1">
            <a:spLocks noChangeArrowheads="1"/>
          </p:cNvSpPr>
          <p:nvPr/>
        </p:nvSpPr>
        <p:spPr bwMode="auto">
          <a:xfrm>
            <a:off x="1719263" y="4375150"/>
            <a:ext cx="167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Association</a:t>
            </a:r>
            <a:endParaRPr lang="pl-PL"/>
          </a:p>
        </p:txBody>
      </p:sp>
      <p:graphicFrame>
        <p:nvGraphicFramePr>
          <p:cNvPr id="13316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614774"/>
              </p:ext>
            </p:extLst>
          </p:nvPr>
        </p:nvGraphicFramePr>
        <p:xfrm>
          <a:off x="4002088" y="4352925"/>
          <a:ext cx="492760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6" name="Equation" r:id="rId7" imgW="2108160" imgH="215640" progId="Equation.3">
                  <p:embed/>
                </p:oleObj>
              </mc:Choice>
              <mc:Fallback>
                <p:oleObj name="Equation" r:id="rId7" imgW="2108160" imgH="21564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088" y="4352925"/>
                        <a:ext cx="4927600" cy="50006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2" name="Text Box 32"/>
          <p:cNvSpPr txBox="1">
            <a:spLocks noChangeArrowheads="1"/>
          </p:cNvSpPr>
          <p:nvPr/>
        </p:nvSpPr>
        <p:spPr bwMode="auto">
          <a:xfrm>
            <a:off x="1719263" y="5291138"/>
            <a:ext cx="2428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Distribution with</a:t>
            </a:r>
            <a:br>
              <a:rPr lang="pl-PL" b="1"/>
            </a:br>
            <a:r>
              <a:rPr lang="pl-PL" b="1"/>
              <a:t>addition</a:t>
            </a:r>
            <a:endParaRPr lang="pl-PL"/>
          </a:p>
        </p:txBody>
      </p:sp>
      <p:graphicFrame>
        <p:nvGraphicFramePr>
          <p:cNvPr id="13317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9264544"/>
              </p:ext>
            </p:extLst>
          </p:nvPr>
        </p:nvGraphicFramePr>
        <p:xfrm>
          <a:off x="5621338" y="5199063"/>
          <a:ext cx="3263900" cy="1004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7" name="Equation" r:id="rId9" imgW="1396800" imgH="431640" progId="Equation.3">
                  <p:embed/>
                </p:oleObj>
              </mc:Choice>
              <mc:Fallback>
                <p:oleObj name="Equation" r:id="rId9" imgW="1396800" imgH="43164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1338" y="5199063"/>
                        <a:ext cx="3263900" cy="100488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4" name="Text Box 3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611313" y="295275"/>
            <a:ext cx="61491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CONVOLUTION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TIME</a:t>
            </a:r>
            <a:endParaRPr lang="pl-PL" sz="4000" dirty="0"/>
          </a:p>
        </p:txBody>
      </p:sp>
      <p:graphicFrame>
        <p:nvGraphicFramePr>
          <p:cNvPr id="1536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075098"/>
              </p:ext>
            </p:extLst>
          </p:nvPr>
        </p:nvGraphicFramePr>
        <p:xfrm>
          <a:off x="2943225" y="1279525"/>
          <a:ext cx="4038600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2" name="Equation" r:id="rId3" imgW="1726920" imgH="469800" progId="Equation.3">
                  <p:embed/>
                </p:oleObj>
              </mc:Choice>
              <mc:Fallback>
                <p:oleObj name="Equation" r:id="rId3" imgW="1726920" imgH="4698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5" y="1279525"/>
                        <a:ext cx="4038600" cy="1098550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337109"/>
              </p:ext>
            </p:extLst>
          </p:nvPr>
        </p:nvGraphicFramePr>
        <p:xfrm>
          <a:off x="2122488" y="2852738"/>
          <a:ext cx="5721350" cy="137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3" name="Equation" r:id="rId5" imgW="1460160" imgH="672840" progId="Equation.3">
                  <p:embed/>
                </p:oleObj>
              </mc:Choice>
              <mc:Fallback>
                <p:oleObj name="Equation" r:id="rId5" imgW="1460160" imgH="6728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t="21938" b="25682"/>
                      <a:stretch>
                        <a:fillRect/>
                      </a:stretch>
                    </p:blipFill>
                    <p:spPr bwMode="auto">
                      <a:xfrm>
                        <a:off x="2122488" y="2852738"/>
                        <a:ext cx="5721350" cy="13795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Text Box 1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045422" y="4591050"/>
            <a:ext cx="72699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Difficult</a:t>
            </a:r>
            <a:r>
              <a:rPr lang="pl-PL" b="1" dirty="0" smtClean="0"/>
              <a:t> </a:t>
            </a:r>
            <a:r>
              <a:rPr lang="pl-PL" b="1" dirty="0" err="1" smtClean="0"/>
              <a:t>operation</a:t>
            </a:r>
            <a:r>
              <a:rPr lang="pl-PL" b="1" dirty="0" smtClean="0"/>
              <a:t> (</a:t>
            </a:r>
            <a:r>
              <a:rPr lang="pl-PL" b="1" dirty="0" err="1" smtClean="0"/>
              <a:t>convolution</a:t>
            </a:r>
            <a:r>
              <a:rPr lang="pl-PL" b="1" dirty="0" smtClean="0"/>
              <a:t>) </a:t>
            </a:r>
            <a:r>
              <a:rPr lang="pl-PL" b="1" dirty="0" err="1" smtClean="0"/>
              <a:t>in</a:t>
            </a:r>
            <a:r>
              <a:rPr lang="pl-PL" b="1" dirty="0" smtClean="0"/>
              <a:t> </a:t>
            </a:r>
            <a:r>
              <a:rPr lang="pl-PL" b="1" dirty="0" err="1" smtClean="0"/>
              <a:t>the</a:t>
            </a:r>
            <a:r>
              <a:rPr lang="pl-PL" b="1" dirty="0" smtClean="0"/>
              <a:t> time </a:t>
            </a:r>
            <a:r>
              <a:rPr lang="pl-PL" b="1" dirty="0" err="1" smtClean="0"/>
              <a:t>domain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replaced</a:t>
            </a:r>
            <a:r>
              <a:rPr lang="pl-PL" b="1" dirty="0" smtClean="0"/>
              <a:t> by a </a:t>
            </a:r>
            <a:r>
              <a:rPr lang="pl-PL" b="1" dirty="0" err="1" smtClean="0"/>
              <a:t>common</a:t>
            </a:r>
            <a:r>
              <a:rPr lang="pl-PL" b="1" dirty="0" smtClean="0"/>
              <a:t> </a:t>
            </a:r>
            <a:r>
              <a:rPr lang="pl-PL" b="1" dirty="0" err="1" smtClean="0"/>
              <a:t>product</a:t>
            </a:r>
            <a:r>
              <a:rPr lang="pl-PL" b="1" dirty="0" smtClean="0"/>
              <a:t> of </a:t>
            </a:r>
            <a:r>
              <a:rPr lang="pl-PL" b="1" dirty="0" err="1" smtClean="0"/>
              <a:t>transforms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in</a:t>
            </a:r>
            <a:r>
              <a:rPr lang="pl-PL" b="1" dirty="0" smtClean="0"/>
              <a:t> </a:t>
            </a:r>
            <a:r>
              <a:rPr lang="pl-PL" b="1" dirty="0" err="1" smtClean="0"/>
              <a:t>the</a:t>
            </a:r>
            <a:r>
              <a:rPr lang="pl-PL" b="1" dirty="0" smtClean="0"/>
              <a:t>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domain</a:t>
            </a:r>
            <a:r>
              <a:rPr lang="pl-PL" b="1" dirty="0" smtClean="0"/>
              <a:t>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8072" y="0"/>
            <a:ext cx="77724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pl-PL" sz="4000" b="1" dirty="0">
                <a:solidFill>
                  <a:srgbClr val="009900"/>
                </a:solidFill>
              </a:rPr>
              <a:t>Fourier </a:t>
            </a:r>
            <a:r>
              <a:rPr lang="pl-PL" sz="4000" b="1" dirty="0" err="1">
                <a:solidFill>
                  <a:srgbClr val="009900"/>
                </a:solidFill>
              </a:rPr>
              <a:t>transform</a:t>
            </a:r>
            <a:r>
              <a:rPr lang="pl-PL" sz="4000" b="1" dirty="0">
                <a:solidFill>
                  <a:srgbClr val="009900"/>
                </a:solidFill>
              </a:rPr>
              <a:t> </a:t>
            </a:r>
            <a:r>
              <a:rPr lang="pl-PL" sz="4000" b="1" dirty="0" err="1" smtClean="0">
                <a:solidFill>
                  <a:srgbClr val="009900"/>
                </a:solidFill>
              </a:rPr>
              <a:t>pairs</a:t>
            </a:r>
            <a:r>
              <a:rPr lang="pl-PL" sz="4000" b="1" dirty="0" smtClean="0">
                <a:solidFill>
                  <a:srgbClr val="009900"/>
                </a:solidFill>
              </a:rPr>
              <a:t/>
            </a:r>
            <a:br>
              <a:rPr lang="pl-PL" sz="4000" b="1" dirty="0" smtClean="0">
                <a:solidFill>
                  <a:srgbClr val="009900"/>
                </a:solidFill>
              </a:rPr>
            </a:br>
            <a:r>
              <a:rPr lang="pl-PL" sz="4000" b="1" dirty="0" smtClean="0">
                <a:solidFill>
                  <a:srgbClr val="009900"/>
                </a:solidFill>
              </a:rPr>
              <a:t>&amp; </a:t>
            </a:r>
            <a:r>
              <a:rPr lang="pl-PL" sz="4000" b="1" dirty="0" err="1" smtClean="0">
                <a:solidFill>
                  <a:srgbClr val="009900"/>
                </a:solidFill>
              </a:rPr>
              <a:t>notation</a:t>
            </a:r>
            <a:endParaRPr lang="pl-PL" sz="4000" b="1" dirty="0">
              <a:solidFill>
                <a:srgbClr val="009900"/>
              </a:solidFill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344211" y="1310481"/>
            <a:ext cx="2803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>
                <a:solidFill>
                  <a:srgbClr val="009900"/>
                </a:solidFill>
              </a:rPr>
              <a:t>TRANSFORM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439748"/>
              </p:ext>
            </p:extLst>
          </p:nvPr>
        </p:nvGraphicFramePr>
        <p:xfrm>
          <a:off x="1108075" y="2517775"/>
          <a:ext cx="3254375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0" name="Equation" r:id="rId3" imgW="1257120" imgH="469800" progId="Equation.3">
                  <p:embed/>
                </p:oleObj>
              </mc:Choice>
              <mc:Fallback>
                <p:oleObj name="Equation" r:id="rId3" imgW="125712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075" y="2517775"/>
                        <a:ext cx="3254375" cy="12160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732056"/>
              </p:ext>
            </p:extLst>
          </p:nvPr>
        </p:nvGraphicFramePr>
        <p:xfrm>
          <a:off x="5067300" y="2576513"/>
          <a:ext cx="3760788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1" name="Equation" r:id="rId5" imgW="1485720" imgH="469800" progId="Equation.3">
                  <p:embed/>
                </p:oleObj>
              </mc:Choice>
              <mc:Fallback>
                <p:oleObj name="Equation" r:id="rId5" imgW="1485720" imgH="469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300" y="2576513"/>
                        <a:ext cx="3760788" cy="1157287"/>
                      </a:xfrm>
                      <a:prstGeom prst="rect">
                        <a:avLst/>
                      </a:prstGeom>
                      <a:pattFill prst="ltHorz">
                        <a:fgClr>
                          <a:srgbClr val="FF99CC"/>
                        </a:fgClr>
                        <a:bgClr>
                          <a:schemeClr val="bg1"/>
                        </a:bgClr>
                      </a:patt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529778" y="1891010"/>
            <a:ext cx="15552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C0099"/>
                </a:solidFill>
              </a:rPr>
              <a:t>INVERSE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933632" y="1891010"/>
            <a:ext cx="17651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chemeClr val="accent1"/>
                </a:solidFill>
              </a:rPr>
              <a:t>FORWARD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987824" y="5097090"/>
            <a:ext cx="4680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3200" b="1" dirty="0" smtClean="0">
                <a:solidFill>
                  <a:srgbClr val="009900"/>
                </a:solidFill>
              </a:rPr>
              <a:t>TRANSFORM  PAIRS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072433"/>
              </p:ext>
            </p:extLst>
          </p:nvPr>
        </p:nvGraphicFramePr>
        <p:xfrm>
          <a:off x="3563938" y="5745163"/>
          <a:ext cx="310832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2" name="Equation" r:id="rId7" imgW="825480" imgH="215640" progId="Equation.3">
                  <p:embed/>
                </p:oleObj>
              </mc:Choice>
              <mc:Fallback>
                <p:oleObj name="Equation" r:id="rId7" imgW="825480" imgH="2156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5745163"/>
                        <a:ext cx="3108325" cy="808037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2"/>
          <p:cNvGraphicFramePr>
            <a:graphicFrameLocks noChangeAspect="1"/>
          </p:cNvGraphicFramePr>
          <p:nvPr/>
        </p:nvGraphicFramePr>
        <p:xfrm>
          <a:off x="5004048" y="4160986"/>
          <a:ext cx="3816424" cy="795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" name="Równanie" r:id="rId9" imgW="1091880" imgH="228600" progId="Equation.3">
                  <p:embed/>
                </p:oleObj>
              </mc:Choice>
              <mc:Fallback>
                <p:oleObj name="Równanie" r:id="rId9" imgW="109188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4160986"/>
                        <a:ext cx="3816424" cy="795946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/>
        </p:nvGraphicFramePr>
        <p:xfrm>
          <a:off x="899592" y="4142687"/>
          <a:ext cx="3528392" cy="81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" name="Równanie" r:id="rId11" imgW="990360" imgH="228600" progId="Equation.3">
                  <p:embed/>
                </p:oleObj>
              </mc:Choice>
              <mc:Fallback>
                <p:oleObj name="Równanie" r:id="rId11" imgW="99036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142687"/>
                        <a:ext cx="3528392" cy="81424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99CC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0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6401" name="Text Box 4"/>
          <p:cNvSpPr txBox="1">
            <a:spLocks noChangeArrowheads="1"/>
          </p:cNvSpPr>
          <p:nvPr/>
        </p:nvSpPr>
        <p:spPr bwMode="auto">
          <a:xfrm>
            <a:off x="1001639" y="143233"/>
            <a:ext cx="77771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009900"/>
                </a:solidFill>
              </a:rPr>
              <a:t>CONVOLUTION </a:t>
            </a:r>
            <a:r>
              <a:rPr lang="pl-PL" b="1" dirty="0" err="1">
                <a:solidFill>
                  <a:srgbClr val="009900"/>
                </a:solidFill>
              </a:rPr>
              <a:t>in</a:t>
            </a:r>
            <a:r>
              <a:rPr lang="pl-PL" b="1" dirty="0">
                <a:solidFill>
                  <a:srgbClr val="009900"/>
                </a:solidFill>
              </a:rPr>
              <a:t> TIME </a:t>
            </a:r>
            <a:r>
              <a:rPr lang="en-US" dirty="0"/>
              <a:t>expresses the amount of overlap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 </a:t>
            </a:r>
            <a:r>
              <a:rPr lang="en-US" dirty="0"/>
              <a:t>of one function</a:t>
            </a:r>
            <a:r>
              <a:rPr lang="pl-PL" dirty="0"/>
              <a:t> </a:t>
            </a:r>
            <a:r>
              <a:rPr lang="pl-PL" i="1" dirty="0"/>
              <a:t>x</a:t>
            </a:r>
            <a:r>
              <a:rPr lang="pl-PL" dirty="0"/>
              <a:t>(</a:t>
            </a:r>
            <a:r>
              <a:rPr lang="pl-PL" i="1" dirty="0">
                <a:cs typeface="Times New Roman" pitchFamily="18" charset="0"/>
              </a:rPr>
              <a:t>τ</a:t>
            </a:r>
            <a:r>
              <a:rPr lang="pl-PL" dirty="0"/>
              <a:t>) </a:t>
            </a:r>
            <a:r>
              <a:rPr lang="en-US" dirty="0"/>
              <a:t>as it is shifted over another function</a:t>
            </a:r>
            <a:r>
              <a:rPr lang="pl-PL" dirty="0"/>
              <a:t> </a:t>
            </a:r>
            <a:r>
              <a:rPr lang="pl-PL" i="1" dirty="0"/>
              <a:t>y</a:t>
            </a:r>
            <a:r>
              <a:rPr lang="pl-PL" dirty="0"/>
              <a:t>(</a:t>
            </a:r>
            <a:r>
              <a:rPr lang="pl-PL" i="1" dirty="0">
                <a:cs typeface="Times New Roman" pitchFamily="18" charset="0"/>
              </a:rPr>
              <a:t>τ</a:t>
            </a:r>
            <a:r>
              <a:rPr lang="pl-PL" dirty="0"/>
              <a:t>). </a:t>
            </a:r>
          </a:p>
        </p:txBody>
      </p:sp>
      <p:grpSp>
        <p:nvGrpSpPr>
          <p:cNvPr id="16402" name="Group 132"/>
          <p:cNvGrpSpPr>
            <a:grpSpLocks/>
          </p:cNvGrpSpPr>
          <p:nvPr/>
        </p:nvGrpSpPr>
        <p:grpSpPr bwMode="auto">
          <a:xfrm>
            <a:off x="1477963" y="1493838"/>
            <a:ext cx="2455862" cy="1676400"/>
            <a:chOff x="931" y="941"/>
            <a:chExt cx="1547" cy="1056"/>
          </a:xfrm>
        </p:grpSpPr>
        <p:sp>
          <p:nvSpPr>
            <p:cNvPr id="16445" name="Line 27"/>
            <p:cNvSpPr>
              <a:spLocks noChangeShapeType="1"/>
            </p:cNvSpPr>
            <p:nvPr/>
          </p:nvSpPr>
          <p:spPr bwMode="auto">
            <a:xfrm>
              <a:off x="1213" y="941"/>
              <a:ext cx="0" cy="8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6" name="Line 28"/>
            <p:cNvSpPr>
              <a:spLocks noChangeShapeType="1"/>
            </p:cNvSpPr>
            <p:nvPr/>
          </p:nvSpPr>
          <p:spPr bwMode="auto">
            <a:xfrm>
              <a:off x="931" y="1774"/>
              <a:ext cx="15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7" name="Line 29"/>
            <p:cNvSpPr>
              <a:spLocks noChangeShapeType="1"/>
            </p:cNvSpPr>
            <p:nvPr/>
          </p:nvSpPr>
          <p:spPr bwMode="auto">
            <a:xfrm>
              <a:off x="1213" y="1229"/>
              <a:ext cx="810" cy="54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8" name="Text Box 30"/>
            <p:cNvSpPr txBox="1">
              <a:spLocks noChangeArrowheads="1"/>
            </p:cNvSpPr>
            <p:nvPr/>
          </p:nvSpPr>
          <p:spPr bwMode="auto">
            <a:xfrm>
              <a:off x="1155" y="1785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0</a:t>
              </a:r>
              <a:endParaRPr lang="pl-PL"/>
            </a:p>
          </p:txBody>
        </p:sp>
        <p:sp>
          <p:nvSpPr>
            <p:cNvPr id="16449" name="Text Box 31"/>
            <p:cNvSpPr txBox="1">
              <a:spLocks noChangeArrowheads="1"/>
            </p:cNvSpPr>
            <p:nvPr/>
          </p:nvSpPr>
          <p:spPr bwMode="auto">
            <a:xfrm>
              <a:off x="1843" y="1785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1</a:t>
              </a:r>
              <a:endParaRPr lang="pl-PL"/>
            </a:p>
          </p:txBody>
        </p:sp>
        <p:graphicFrame>
          <p:nvGraphicFramePr>
            <p:cNvPr id="16398" name="Object 12"/>
            <p:cNvGraphicFramePr>
              <a:graphicFrameLocks noChangeAspect="1"/>
            </p:cNvGraphicFramePr>
            <p:nvPr/>
          </p:nvGraphicFramePr>
          <p:xfrm>
            <a:off x="1495" y="1123"/>
            <a:ext cx="348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49" name="Equation" r:id="rId3" imgW="304560" imgH="215640" progId="Equation.3">
                    <p:embed/>
                  </p:oleObj>
                </mc:Choice>
                <mc:Fallback>
                  <p:oleObj name="Equation" r:id="rId3" imgW="304560" imgH="2156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5" y="1123"/>
                          <a:ext cx="348" cy="2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50" name="Text Box 33"/>
            <p:cNvSpPr txBox="1">
              <a:spLocks noChangeArrowheads="1"/>
            </p:cNvSpPr>
            <p:nvPr/>
          </p:nvSpPr>
          <p:spPr bwMode="auto">
            <a:xfrm>
              <a:off x="975" y="1123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1</a:t>
              </a:r>
              <a:endParaRPr lang="pl-PL"/>
            </a:p>
          </p:txBody>
        </p:sp>
        <p:graphicFrame>
          <p:nvGraphicFramePr>
            <p:cNvPr id="16399" name="Object 13"/>
            <p:cNvGraphicFramePr>
              <a:graphicFrameLocks noChangeAspect="1"/>
            </p:cNvGraphicFramePr>
            <p:nvPr/>
          </p:nvGraphicFramePr>
          <p:xfrm>
            <a:off x="2251" y="1521"/>
            <a:ext cx="227" cy="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50" name="Equation" r:id="rId5" imgW="126720" imgH="139680" progId="Equation.3">
                    <p:embed/>
                  </p:oleObj>
                </mc:Choice>
                <mc:Fallback>
                  <p:oleObj name="Equation" r:id="rId5" imgW="126720" imgH="13968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1" y="1521"/>
                          <a:ext cx="227" cy="2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403" name="Group 133"/>
          <p:cNvGrpSpPr>
            <a:grpSpLocks/>
          </p:cNvGrpSpPr>
          <p:nvPr/>
        </p:nvGrpSpPr>
        <p:grpSpPr bwMode="auto">
          <a:xfrm>
            <a:off x="5729288" y="1539875"/>
            <a:ext cx="3392487" cy="1782763"/>
            <a:chOff x="3609" y="970"/>
            <a:chExt cx="2137" cy="1123"/>
          </a:xfrm>
        </p:grpSpPr>
        <p:sp>
          <p:nvSpPr>
            <p:cNvPr id="16438" name="Line 39"/>
            <p:cNvSpPr>
              <a:spLocks noChangeShapeType="1"/>
            </p:cNvSpPr>
            <p:nvPr/>
          </p:nvSpPr>
          <p:spPr bwMode="auto">
            <a:xfrm>
              <a:off x="3891" y="1037"/>
              <a:ext cx="0" cy="8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39" name="Line 40"/>
            <p:cNvSpPr>
              <a:spLocks noChangeShapeType="1"/>
            </p:cNvSpPr>
            <p:nvPr/>
          </p:nvSpPr>
          <p:spPr bwMode="auto">
            <a:xfrm>
              <a:off x="3609" y="1870"/>
              <a:ext cx="2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0" name="Text Box 41"/>
            <p:cNvSpPr txBox="1">
              <a:spLocks noChangeArrowheads="1"/>
            </p:cNvSpPr>
            <p:nvPr/>
          </p:nvSpPr>
          <p:spPr bwMode="auto">
            <a:xfrm>
              <a:off x="3833" y="1881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0</a:t>
              </a:r>
              <a:endParaRPr lang="pl-PL"/>
            </a:p>
          </p:txBody>
        </p:sp>
        <p:sp>
          <p:nvSpPr>
            <p:cNvPr id="16441" name="Text Box 42"/>
            <p:cNvSpPr txBox="1">
              <a:spLocks noChangeArrowheads="1"/>
            </p:cNvSpPr>
            <p:nvPr/>
          </p:nvSpPr>
          <p:spPr bwMode="auto">
            <a:xfrm>
              <a:off x="5276" y="1870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2</a:t>
              </a:r>
              <a:endParaRPr lang="pl-PL"/>
            </a:p>
          </p:txBody>
        </p:sp>
        <p:graphicFrame>
          <p:nvGraphicFramePr>
            <p:cNvPr id="16396" name="Object 10"/>
            <p:cNvGraphicFramePr>
              <a:graphicFrameLocks noChangeAspect="1"/>
            </p:cNvGraphicFramePr>
            <p:nvPr/>
          </p:nvGraphicFramePr>
          <p:xfrm>
            <a:off x="4882" y="970"/>
            <a:ext cx="348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51" name="Equation" r:id="rId7" imgW="304560" imgH="215640" progId="Equation.3">
                    <p:embed/>
                  </p:oleObj>
                </mc:Choice>
                <mc:Fallback>
                  <p:oleObj name="Equation" r:id="rId7" imgW="304560" imgH="2156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2" y="970"/>
                          <a:ext cx="348" cy="2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42" name="Text Box 44"/>
            <p:cNvSpPr txBox="1">
              <a:spLocks noChangeArrowheads="1"/>
            </p:cNvSpPr>
            <p:nvPr/>
          </p:nvSpPr>
          <p:spPr bwMode="auto">
            <a:xfrm>
              <a:off x="3653" y="1219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1</a:t>
              </a:r>
              <a:endParaRPr lang="pl-PL"/>
            </a:p>
          </p:txBody>
        </p:sp>
        <p:graphicFrame>
          <p:nvGraphicFramePr>
            <p:cNvPr id="16397" name="Object 11"/>
            <p:cNvGraphicFramePr>
              <a:graphicFrameLocks noChangeAspect="1"/>
            </p:cNvGraphicFramePr>
            <p:nvPr/>
          </p:nvGraphicFramePr>
          <p:xfrm>
            <a:off x="5478" y="1546"/>
            <a:ext cx="227" cy="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52" name="Equation" r:id="rId9" imgW="126720" imgH="139680" progId="Equation.3">
                    <p:embed/>
                  </p:oleObj>
                </mc:Choice>
                <mc:Fallback>
                  <p:oleObj name="Equation" r:id="rId9" imgW="126720" imgH="1396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78" y="1546"/>
                          <a:ext cx="227" cy="2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43" name="Line 46"/>
            <p:cNvSpPr>
              <a:spLocks noChangeShapeType="1"/>
            </p:cNvSpPr>
            <p:nvPr/>
          </p:nvSpPr>
          <p:spPr bwMode="auto">
            <a:xfrm>
              <a:off x="3891" y="1325"/>
              <a:ext cx="1385" cy="0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4" name="Line 47"/>
            <p:cNvSpPr>
              <a:spLocks noChangeShapeType="1"/>
            </p:cNvSpPr>
            <p:nvPr/>
          </p:nvSpPr>
          <p:spPr bwMode="auto">
            <a:xfrm>
              <a:off x="5276" y="1325"/>
              <a:ext cx="0" cy="545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6404" name="Group 139"/>
          <p:cNvGrpSpPr>
            <a:grpSpLocks/>
          </p:cNvGrpSpPr>
          <p:nvPr/>
        </p:nvGrpSpPr>
        <p:grpSpPr bwMode="auto">
          <a:xfrm>
            <a:off x="1547813" y="3321050"/>
            <a:ext cx="3440112" cy="1704975"/>
            <a:chOff x="975" y="2092"/>
            <a:chExt cx="2167" cy="1074"/>
          </a:xfrm>
        </p:grpSpPr>
        <p:graphicFrame>
          <p:nvGraphicFramePr>
            <p:cNvPr id="16393" name="Object 7"/>
            <p:cNvGraphicFramePr>
              <a:graphicFrameLocks noChangeAspect="1"/>
            </p:cNvGraphicFramePr>
            <p:nvPr/>
          </p:nvGraphicFramePr>
          <p:xfrm>
            <a:off x="2844" y="2092"/>
            <a:ext cx="71" cy="1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53" name="Equation" r:id="rId10" imgW="114120" imgH="215640" progId="Equation.3">
                    <p:embed/>
                  </p:oleObj>
                </mc:Choice>
                <mc:Fallback>
                  <p:oleObj name="Equation" r:id="rId10" imgW="114120" imgH="2156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4" y="2092"/>
                          <a:ext cx="71" cy="13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31" name="Line 18"/>
            <p:cNvSpPr>
              <a:spLocks noChangeShapeType="1"/>
            </p:cNvSpPr>
            <p:nvPr/>
          </p:nvSpPr>
          <p:spPr bwMode="auto">
            <a:xfrm>
              <a:off x="975" y="2943"/>
              <a:ext cx="2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32" name="Line 17"/>
            <p:cNvSpPr>
              <a:spLocks noChangeShapeType="1"/>
            </p:cNvSpPr>
            <p:nvPr/>
          </p:nvSpPr>
          <p:spPr bwMode="auto">
            <a:xfrm>
              <a:off x="2642" y="2110"/>
              <a:ext cx="0" cy="8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33" name="Text Box 20"/>
            <p:cNvSpPr txBox="1">
              <a:spLocks noChangeArrowheads="1"/>
            </p:cNvSpPr>
            <p:nvPr/>
          </p:nvSpPr>
          <p:spPr bwMode="auto">
            <a:xfrm>
              <a:off x="2642" y="2954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0</a:t>
              </a:r>
              <a:endParaRPr lang="pl-PL"/>
            </a:p>
          </p:txBody>
        </p:sp>
        <p:sp>
          <p:nvSpPr>
            <p:cNvPr id="16434" name="Text Box 21"/>
            <p:cNvSpPr txBox="1">
              <a:spLocks noChangeArrowheads="1"/>
            </p:cNvSpPr>
            <p:nvPr/>
          </p:nvSpPr>
          <p:spPr bwMode="auto">
            <a:xfrm>
              <a:off x="1257" y="2954"/>
              <a:ext cx="22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-2</a:t>
              </a:r>
              <a:endParaRPr lang="pl-PL"/>
            </a:p>
          </p:txBody>
        </p:sp>
        <p:graphicFrame>
          <p:nvGraphicFramePr>
            <p:cNvPr id="16394" name="Object 8"/>
            <p:cNvGraphicFramePr>
              <a:graphicFrameLocks noChangeAspect="1"/>
            </p:cNvGraphicFramePr>
            <p:nvPr/>
          </p:nvGraphicFramePr>
          <p:xfrm>
            <a:off x="1701" y="2110"/>
            <a:ext cx="481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54" name="Equation" r:id="rId12" imgW="419040" imgH="215640" progId="Equation.3">
                    <p:embed/>
                  </p:oleObj>
                </mc:Choice>
                <mc:Fallback>
                  <p:oleObj name="Equation" r:id="rId12" imgW="419040" imgH="21564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2110"/>
                          <a:ext cx="481" cy="2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35" name="Text Box 23"/>
            <p:cNvSpPr txBox="1">
              <a:spLocks noChangeArrowheads="1"/>
            </p:cNvSpPr>
            <p:nvPr/>
          </p:nvSpPr>
          <p:spPr bwMode="auto">
            <a:xfrm>
              <a:off x="2691" y="2292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1</a:t>
              </a:r>
              <a:endParaRPr lang="pl-PL"/>
            </a:p>
          </p:txBody>
        </p:sp>
        <p:graphicFrame>
          <p:nvGraphicFramePr>
            <p:cNvPr id="16395" name="Object 9"/>
            <p:cNvGraphicFramePr>
              <a:graphicFrameLocks noChangeAspect="1"/>
            </p:cNvGraphicFramePr>
            <p:nvPr/>
          </p:nvGraphicFramePr>
          <p:xfrm>
            <a:off x="2915" y="2619"/>
            <a:ext cx="227" cy="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55" name="Equation" r:id="rId14" imgW="126720" imgH="139680" progId="Equation.3">
                    <p:embed/>
                  </p:oleObj>
                </mc:Choice>
                <mc:Fallback>
                  <p:oleObj name="Equation" r:id="rId14" imgW="126720" imgH="13968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5" y="2619"/>
                          <a:ext cx="227" cy="2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36" name="Line 35"/>
            <p:cNvSpPr>
              <a:spLocks noChangeShapeType="1"/>
            </p:cNvSpPr>
            <p:nvPr/>
          </p:nvSpPr>
          <p:spPr bwMode="auto">
            <a:xfrm>
              <a:off x="1257" y="2398"/>
              <a:ext cx="1385" cy="0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37" name="Line 48"/>
            <p:cNvSpPr>
              <a:spLocks noChangeShapeType="1"/>
            </p:cNvSpPr>
            <p:nvPr/>
          </p:nvSpPr>
          <p:spPr bwMode="auto">
            <a:xfrm>
              <a:off x="1257" y="2398"/>
              <a:ext cx="0" cy="545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1071563" y="5026025"/>
            <a:ext cx="3486150" cy="1703388"/>
            <a:chOff x="1071563" y="5026025"/>
            <a:chExt cx="3486150" cy="1703388"/>
          </a:xfrm>
        </p:grpSpPr>
        <p:grpSp>
          <p:nvGrpSpPr>
            <p:cNvPr id="16406" name="Group 143"/>
            <p:cNvGrpSpPr>
              <a:grpSpLocks/>
            </p:cNvGrpSpPr>
            <p:nvPr/>
          </p:nvGrpSpPr>
          <p:grpSpPr bwMode="auto">
            <a:xfrm>
              <a:off x="1071563" y="5026025"/>
              <a:ext cx="3486150" cy="1703388"/>
              <a:chOff x="1684" y="3151"/>
              <a:chExt cx="2196" cy="1073"/>
            </a:xfrm>
          </p:grpSpPr>
          <p:sp>
            <p:nvSpPr>
              <p:cNvPr id="16416" name="Line 84"/>
              <p:cNvSpPr>
                <a:spLocks noChangeShapeType="1"/>
              </p:cNvSpPr>
              <p:nvPr/>
            </p:nvSpPr>
            <p:spPr bwMode="auto">
              <a:xfrm>
                <a:off x="2829" y="3151"/>
                <a:ext cx="0" cy="8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6387" name="Object 1"/>
              <p:cNvGraphicFramePr>
                <a:graphicFrameLocks noChangeAspect="1"/>
              </p:cNvGraphicFramePr>
              <p:nvPr/>
            </p:nvGraphicFramePr>
            <p:xfrm>
              <a:off x="3653" y="3660"/>
              <a:ext cx="227" cy="2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56" name="Equation" r:id="rId15" imgW="126720" imgH="139680" progId="Equation.3">
                      <p:embed/>
                    </p:oleObj>
                  </mc:Choice>
                  <mc:Fallback>
                    <p:oleObj name="Equation" r:id="rId15" imgW="126720" imgH="13968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53" y="3660"/>
                            <a:ext cx="227" cy="25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388" name="Object 2"/>
              <p:cNvGraphicFramePr>
                <a:graphicFrameLocks noChangeAspect="1"/>
              </p:cNvGraphicFramePr>
              <p:nvPr/>
            </p:nvGraphicFramePr>
            <p:xfrm>
              <a:off x="3191" y="3995"/>
              <a:ext cx="129" cy="2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57" name="Equation" r:id="rId16" imgW="101520" imgH="164880" progId="Equation.3">
                      <p:embed/>
                    </p:oleObj>
                  </mc:Choice>
                  <mc:Fallback>
                    <p:oleObj name="Equation" r:id="rId16" imgW="101520" imgH="164880" progId="Equation.3">
                      <p:embed/>
                      <p:pic>
                        <p:nvPicPr>
                          <p:cNvPr id="0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91" y="3995"/>
                            <a:ext cx="129" cy="2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17" name="Line 83"/>
              <p:cNvSpPr>
                <a:spLocks noChangeShapeType="1"/>
              </p:cNvSpPr>
              <p:nvPr/>
            </p:nvSpPr>
            <p:spPr bwMode="auto">
              <a:xfrm>
                <a:off x="1684" y="3984"/>
                <a:ext cx="213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8" name="Text Box 85"/>
              <p:cNvSpPr txBox="1">
                <a:spLocks noChangeArrowheads="1"/>
              </p:cNvSpPr>
              <p:nvPr/>
            </p:nvSpPr>
            <p:spPr bwMode="auto">
              <a:xfrm>
                <a:off x="3509" y="3984"/>
                <a:ext cx="1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600" b="1"/>
                  <a:t>1</a:t>
                </a:r>
                <a:endParaRPr lang="pl-PL"/>
              </a:p>
            </p:txBody>
          </p:sp>
          <p:graphicFrame>
            <p:nvGraphicFramePr>
              <p:cNvPr id="16389" name="Object 3"/>
              <p:cNvGraphicFramePr>
                <a:graphicFrameLocks noChangeAspect="1"/>
              </p:cNvGraphicFramePr>
              <p:nvPr/>
            </p:nvGraphicFramePr>
            <p:xfrm>
              <a:off x="1915" y="3151"/>
              <a:ext cx="583" cy="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58" name="Equation" r:id="rId18" imgW="507960" imgH="215640" progId="Equation.3">
                      <p:embed/>
                    </p:oleObj>
                  </mc:Choice>
                  <mc:Fallback>
                    <p:oleObj name="Equation" r:id="rId18" imgW="507960" imgH="21564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15" y="3151"/>
                            <a:ext cx="583" cy="24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19" name="Text Box 87"/>
              <p:cNvSpPr txBox="1">
                <a:spLocks noChangeArrowheads="1"/>
              </p:cNvSpPr>
              <p:nvPr/>
            </p:nvSpPr>
            <p:spPr bwMode="auto">
              <a:xfrm>
                <a:off x="2829" y="3238"/>
                <a:ext cx="1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600" b="1"/>
                  <a:t>1</a:t>
                </a:r>
                <a:endParaRPr lang="pl-PL"/>
              </a:p>
            </p:txBody>
          </p:sp>
          <p:sp>
            <p:nvSpPr>
              <p:cNvPr id="16420" name="Line 89"/>
              <p:cNvSpPr>
                <a:spLocks noChangeShapeType="1"/>
              </p:cNvSpPr>
              <p:nvPr/>
            </p:nvSpPr>
            <p:spPr bwMode="auto">
              <a:xfrm>
                <a:off x="1966" y="3439"/>
                <a:ext cx="1385" cy="0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1" name="Line 90"/>
              <p:cNvSpPr>
                <a:spLocks noChangeShapeType="1"/>
              </p:cNvSpPr>
              <p:nvPr/>
            </p:nvSpPr>
            <p:spPr bwMode="auto">
              <a:xfrm>
                <a:off x="1966" y="3439"/>
                <a:ext cx="0" cy="545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2" name="Line 91"/>
              <p:cNvSpPr>
                <a:spLocks noChangeShapeType="1"/>
              </p:cNvSpPr>
              <p:nvPr/>
            </p:nvSpPr>
            <p:spPr bwMode="auto">
              <a:xfrm flipH="1">
                <a:off x="3351" y="3439"/>
                <a:ext cx="0" cy="551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6390" name="Object 4"/>
              <p:cNvGraphicFramePr>
                <a:graphicFrameLocks noChangeAspect="1"/>
              </p:cNvGraphicFramePr>
              <p:nvPr/>
            </p:nvGraphicFramePr>
            <p:xfrm>
              <a:off x="1844" y="3995"/>
              <a:ext cx="407" cy="2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59" name="Equation" r:id="rId20" imgW="317160" imgH="177480" progId="Equation.3">
                      <p:embed/>
                    </p:oleObj>
                  </mc:Choice>
                  <mc:Fallback>
                    <p:oleObj name="Equation" r:id="rId20" imgW="317160" imgH="17748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44" y="3995"/>
                            <a:ext cx="407" cy="22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23" name="Line 99"/>
              <p:cNvSpPr>
                <a:spLocks noChangeShapeType="1"/>
              </p:cNvSpPr>
              <p:nvPr/>
            </p:nvSpPr>
            <p:spPr bwMode="auto">
              <a:xfrm>
                <a:off x="2829" y="3439"/>
                <a:ext cx="810" cy="545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4" name="Freeform 128"/>
              <p:cNvSpPr>
                <a:spLocks/>
              </p:cNvSpPr>
              <p:nvPr/>
            </p:nvSpPr>
            <p:spPr bwMode="auto">
              <a:xfrm>
                <a:off x="2826" y="3441"/>
                <a:ext cx="525" cy="540"/>
              </a:xfrm>
              <a:custGeom>
                <a:avLst/>
                <a:gdLst>
                  <a:gd name="T0" fmla="*/ 0 w 525"/>
                  <a:gd name="T1" fmla="*/ 540 h 540"/>
                  <a:gd name="T2" fmla="*/ 525 w 525"/>
                  <a:gd name="T3" fmla="*/ 540 h 540"/>
                  <a:gd name="T4" fmla="*/ 525 w 525"/>
                  <a:gd name="T5" fmla="*/ 348 h 540"/>
                  <a:gd name="T6" fmla="*/ 6 w 525"/>
                  <a:gd name="T7" fmla="*/ 0 h 540"/>
                  <a:gd name="T8" fmla="*/ 0 w 525"/>
                  <a:gd name="T9" fmla="*/ 540 h 5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5"/>
                  <a:gd name="T16" fmla="*/ 0 h 540"/>
                  <a:gd name="T17" fmla="*/ 525 w 525"/>
                  <a:gd name="T18" fmla="*/ 540 h 5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5" h="540">
                    <a:moveTo>
                      <a:pt x="0" y="540"/>
                    </a:moveTo>
                    <a:lnTo>
                      <a:pt x="525" y="540"/>
                    </a:lnTo>
                    <a:lnTo>
                      <a:pt x="525" y="348"/>
                    </a:lnTo>
                    <a:lnTo>
                      <a:pt x="6" y="0"/>
                    </a:lnTo>
                    <a:lnTo>
                      <a:pt x="0" y="540"/>
                    </a:lnTo>
                    <a:close/>
                  </a:path>
                </a:pathLst>
              </a:custGeom>
              <a:solidFill>
                <a:srgbClr val="669900"/>
              </a:solidFill>
              <a:ln w="9525">
                <a:solidFill>
                  <a:srgbClr val="66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6410" name="Text Box 144"/>
            <p:cNvSpPr txBox="1">
              <a:spLocks noChangeArrowheads="1"/>
            </p:cNvSpPr>
            <p:nvPr/>
          </p:nvSpPr>
          <p:spPr bwMode="auto">
            <a:xfrm>
              <a:off x="3124200" y="5867400"/>
              <a:ext cx="32543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/>
                <a:t>S</a:t>
              </a: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5165725" y="3322638"/>
            <a:ext cx="3495675" cy="1685925"/>
            <a:chOff x="5165725" y="3322638"/>
            <a:chExt cx="3495675" cy="1685925"/>
          </a:xfrm>
        </p:grpSpPr>
        <p:grpSp>
          <p:nvGrpSpPr>
            <p:cNvPr id="4" name="Grupa 3"/>
            <p:cNvGrpSpPr/>
            <p:nvPr/>
          </p:nvGrpSpPr>
          <p:grpSpPr>
            <a:xfrm>
              <a:off x="5165725" y="3322638"/>
              <a:ext cx="3495675" cy="1685925"/>
              <a:chOff x="5165725" y="3322638"/>
              <a:chExt cx="3495675" cy="1685925"/>
            </a:xfrm>
          </p:grpSpPr>
          <p:grpSp>
            <p:nvGrpSpPr>
              <p:cNvPr id="3" name="Grupa 2"/>
              <p:cNvGrpSpPr/>
              <p:nvPr/>
            </p:nvGrpSpPr>
            <p:grpSpPr>
              <a:xfrm>
                <a:off x="5165725" y="3322638"/>
                <a:ext cx="3495675" cy="1685925"/>
                <a:chOff x="5165725" y="3322638"/>
                <a:chExt cx="3495675" cy="1685925"/>
              </a:xfrm>
            </p:grpSpPr>
            <p:grpSp>
              <p:nvGrpSpPr>
                <p:cNvPr id="16405" name="Group 141"/>
                <p:cNvGrpSpPr>
                  <a:grpSpLocks/>
                </p:cNvGrpSpPr>
                <p:nvPr/>
              </p:nvGrpSpPr>
              <p:grpSpPr bwMode="auto">
                <a:xfrm>
                  <a:off x="5165725" y="3322638"/>
                  <a:ext cx="3495675" cy="1331912"/>
                  <a:chOff x="3254" y="2093"/>
                  <a:chExt cx="2202" cy="839"/>
                </a:xfrm>
              </p:grpSpPr>
              <p:sp>
                <p:nvSpPr>
                  <p:cNvPr id="16425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54" y="2926"/>
                    <a:ext cx="213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16426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4399" y="2093"/>
                    <a:ext cx="0" cy="833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triangle" w="med" len="med"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aphicFrame>
                <p:nvGraphicFramePr>
                  <p:cNvPr id="16391" name="Object 5"/>
                  <p:cNvGraphicFramePr>
                    <a:graphicFrameLocks noChangeAspect="1"/>
                  </p:cNvGraphicFramePr>
                  <p:nvPr/>
                </p:nvGraphicFramePr>
                <p:xfrm>
                  <a:off x="3485" y="2093"/>
                  <a:ext cx="583" cy="24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62660" name="Equation" r:id="rId22" imgW="507960" imgH="215640" progId="Equation.3">
                          <p:embed/>
                        </p:oleObj>
                      </mc:Choice>
                      <mc:Fallback>
                        <p:oleObj name="Equation" r:id="rId22" imgW="507960" imgH="215640" progId="Equation.3">
                          <p:embed/>
                          <p:pic>
                            <p:nvPicPr>
                              <p:cNvPr id="0" name="Object 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485" y="2093"/>
                                <a:ext cx="583" cy="246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16427" name="Text Box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99" y="2180"/>
                    <a:ext cx="180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1600" b="1"/>
                      <a:t>1</a:t>
                    </a:r>
                    <a:endParaRPr lang="pl-PL"/>
                  </a:p>
                </p:txBody>
              </p:sp>
              <p:graphicFrame>
                <p:nvGraphicFramePr>
                  <p:cNvPr id="16392" name="Object 6"/>
                  <p:cNvGraphicFramePr>
                    <a:graphicFrameLocks noChangeAspect="1"/>
                  </p:cNvGraphicFramePr>
                  <p:nvPr/>
                </p:nvGraphicFramePr>
                <p:xfrm>
                  <a:off x="5229" y="2602"/>
                  <a:ext cx="227" cy="25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62661" name="Equation" r:id="rId23" imgW="126720" imgH="139680" progId="Equation.3">
                          <p:embed/>
                        </p:oleObj>
                      </mc:Choice>
                      <mc:Fallback>
                        <p:oleObj name="Equation" r:id="rId23" imgW="126720" imgH="139680" progId="Equation.3">
                          <p:embed/>
                          <p:pic>
                            <p:nvPicPr>
                              <p:cNvPr id="0" name="Object 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229" y="2602"/>
                                <a:ext cx="227" cy="253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16428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3536" y="2381"/>
                    <a:ext cx="1385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CC0099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1642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3536" y="2381"/>
                    <a:ext cx="0" cy="545"/>
                  </a:xfrm>
                  <a:prstGeom prst="line">
                    <a:avLst/>
                  </a:prstGeom>
                  <a:noFill/>
                  <a:ln w="28575">
                    <a:solidFill>
                      <a:srgbClr val="CC0099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16430" name="Line 6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21" y="2381"/>
                    <a:ext cx="0" cy="551"/>
                  </a:xfrm>
                  <a:prstGeom prst="line">
                    <a:avLst/>
                  </a:prstGeom>
                  <a:noFill/>
                  <a:ln w="28575">
                    <a:solidFill>
                      <a:srgbClr val="CC0099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sp>
              <p:nvSpPr>
                <p:cNvPr id="16407" name="Text Box 137"/>
                <p:cNvSpPr txBox="1">
                  <a:spLocks noChangeArrowheads="1"/>
                </p:cNvSpPr>
                <p:nvPr/>
              </p:nvSpPr>
              <p:spPr bwMode="auto">
                <a:xfrm>
                  <a:off x="5502275" y="4672013"/>
                  <a:ext cx="512763" cy="336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600" b="1" i="1"/>
                    <a:t>t </a:t>
                  </a:r>
                  <a:r>
                    <a:rPr lang="pl-PL" sz="1600" b="1"/>
                    <a:t>- 2</a:t>
                  </a:r>
                  <a:endParaRPr lang="pl-PL"/>
                </a:p>
              </p:txBody>
            </p:sp>
            <p:sp>
              <p:nvSpPr>
                <p:cNvPr id="16408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7750175" y="4645025"/>
                  <a:ext cx="241300" cy="336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600" b="1" i="1"/>
                    <a:t>t</a:t>
                  </a:r>
                  <a:endParaRPr lang="pl-PL"/>
                </a:p>
              </p:txBody>
            </p:sp>
            <p:sp>
              <p:nvSpPr>
                <p:cNvPr id="16409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6858000" y="4648200"/>
                  <a:ext cx="285750" cy="336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600" b="1"/>
                    <a:t>0</a:t>
                  </a:r>
                  <a:endParaRPr lang="pl-PL"/>
                </a:p>
              </p:txBody>
            </p:sp>
          </p:grpSp>
          <p:sp>
            <p:nvSpPr>
              <p:cNvPr id="16414" name="Line 151"/>
              <p:cNvSpPr>
                <a:spLocks noChangeShapeType="1"/>
              </p:cNvSpPr>
              <p:nvPr/>
            </p:nvSpPr>
            <p:spPr bwMode="auto">
              <a:xfrm>
                <a:off x="7010400" y="4267200"/>
                <a:ext cx="762000" cy="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6415" name="Text Box 152"/>
            <p:cNvSpPr txBox="1">
              <a:spLocks noChangeArrowheads="1"/>
            </p:cNvSpPr>
            <p:nvPr/>
          </p:nvSpPr>
          <p:spPr bwMode="auto">
            <a:xfrm>
              <a:off x="7269163" y="3810000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</p:grpSp>
      <p:graphicFrame>
        <p:nvGraphicFramePr>
          <p:cNvPr id="8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316805"/>
              </p:ext>
            </p:extLst>
          </p:nvPr>
        </p:nvGraphicFramePr>
        <p:xfrm>
          <a:off x="3422650" y="1095375"/>
          <a:ext cx="240982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62" name="Equation" r:id="rId24" imgW="1726920" imgH="469800" progId="Equation.3">
                  <p:embed/>
                </p:oleObj>
              </mc:Choice>
              <mc:Fallback>
                <p:oleObj name="Equation" r:id="rId24" imgW="17269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2650" y="1095375"/>
                        <a:ext cx="2409825" cy="655638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85" name="Grupa 84"/>
          <p:cNvGrpSpPr/>
          <p:nvPr/>
        </p:nvGrpSpPr>
        <p:grpSpPr>
          <a:xfrm>
            <a:off x="4588688" y="4848696"/>
            <a:ext cx="4467999" cy="2197422"/>
            <a:chOff x="4588688" y="4848696"/>
            <a:chExt cx="4467999" cy="2197422"/>
          </a:xfrm>
        </p:grpSpPr>
        <p:grpSp>
          <p:nvGrpSpPr>
            <p:cNvPr id="86" name="Grupa 85"/>
            <p:cNvGrpSpPr/>
            <p:nvPr/>
          </p:nvGrpSpPr>
          <p:grpSpPr>
            <a:xfrm>
              <a:off x="4588688" y="5266531"/>
              <a:ext cx="3852825" cy="1779587"/>
              <a:chOff x="4925976" y="5164138"/>
              <a:chExt cx="3852825" cy="1779587"/>
            </a:xfrm>
          </p:grpSpPr>
          <p:graphicFrame>
            <p:nvGraphicFramePr>
              <p:cNvPr id="90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22845696"/>
                  </p:ext>
                </p:extLst>
              </p:nvPr>
            </p:nvGraphicFramePr>
            <p:xfrm>
              <a:off x="4925976" y="5359402"/>
              <a:ext cx="1508125" cy="3873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63" name="Równanie" r:id="rId26" imgW="838080" imgH="215640" progId="Equation.3">
                      <p:embed/>
                    </p:oleObj>
                  </mc:Choice>
                  <mc:Fallback>
                    <p:oleObj name="Równanie" r:id="rId26" imgW="8380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25976" y="5359402"/>
                            <a:ext cx="1508125" cy="387350"/>
                          </a:xfrm>
                          <a:prstGeom prst="rect">
                            <a:avLst/>
                          </a:prstGeom>
                          <a:solidFill>
                            <a:srgbClr val="DDDDDD"/>
                          </a:solidFill>
                          <a:ln w="1905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91" name="Grupa 90"/>
              <p:cNvGrpSpPr/>
              <p:nvPr/>
            </p:nvGrpSpPr>
            <p:grpSpPr>
              <a:xfrm>
                <a:off x="6015038" y="5486400"/>
                <a:ext cx="2763763" cy="1457325"/>
                <a:chOff x="3779912" y="3424237"/>
                <a:chExt cx="2763763" cy="1457325"/>
              </a:xfrm>
            </p:grpSpPr>
            <p:grpSp>
              <p:nvGrpSpPr>
                <p:cNvPr id="95" name="Grupa 6"/>
                <p:cNvGrpSpPr/>
                <p:nvPr/>
              </p:nvGrpSpPr>
              <p:grpSpPr>
                <a:xfrm>
                  <a:off x="4567237" y="3424237"/>
                  <a:ext cx="847725" cy="1457325"/>
                  <a:chOff x="1376362" y="2695575"/>
                  <a:chExt cx="2028825" cy="1457325"/>
                </a:xfrm>
              </p:grpSpPr>
              <p:sp>
                <p:nvSpPr>
                  <p:cNvPr id="104" name="Łuk 103"/>
                  <p:cNvSpPr/>
                  <p:nvPr/>
                </p:nvSpPr>
                <p:spPr bwMode="auto">
                  <a:xfrm flipH="1">
                    <a:off x="1376362" y="2695575"/>
                    <a:ext cx="2028825" cy="1457325"/>
                  </a:xfrm>
                  <a:prstGeom prst="arc">
                    <a:avLst/>
                  </a:prstGeom>
                  <a:noFill/>
                  <a:ln w="2540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105" name="Łącznik prosty 104"/>
                  <p:cNvCxnSpPr/>
                  <p:nvPr/>
                </p:nvCxnSpPr>
                <p:spPr bwMode="auto">
                  <a:xfrm>
                    <a:off x="2390775" y="2695575"/>
                    <a:ext cx="1014412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96" name="Łącznik prosty ze strzałką 95"/>
                <p:cNvCxnSpPr/>
                <p:nvPr/>
              </p:nvCxnSpPr>
              <p:spPr bwMode="auto">
                <a:xfrm flipV="1">
                  <a:off x="3779912" y="4133851"/>
                  <a:ext cx="2763763" cy="1522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97" name="Łącznik prosty 96"/>
                <p:cNvCxnSpPr/>
                <p:nvPr/>
              </p:nvCxnSpPr>
              <p:spPr bwMode="auto">
                <a:xfrm>
                  <a:off x="5838825" y="4133851"/>
                  <a:ext cx="519112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8" name="Łącznik prosty 97"/>
                <p:cNvCxnSpPr/>
                <p:nvPr/>
              </p:nvCxnSpPr>
              <p:spPr bwMode="auto">
                <a:xfrm>
                  <a:off x="4067944" y="4149080"/>
                  <a:ext cx="519112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99" name="pole tekstowe 98"/>
                <p:cNvSpPr txBox="1"/>
                <p:nvPr/>
              </p:nvSpPr>
              <p:spPr>
                <a:xfrm>
                  <a:off x="4417997" y="4149080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 smtClean="0">
                      <a:latin typeface="+mn-lt"/>
                    </a:rPr>
                    <a:t>0</a:t>
                  </a:r>
                  <a:endParaRPr lang="pl-PL" sz="1600" b="1" dirty="0">
                    <a:latin typeface="+mn-lt"/>
                  </a:endParaRPr>
                </a:p>
              </p:txBody>
            </p:sp>
            <p:sp>
              <p:nvSpPr>
                <p:cNvPr id="100" name="pole tekstowe 99"/>
                <p:cNvSpPr txBox="1"/>
                <p:nvPr/>
              </p:nvSpPr>
              <p:spPr>
                <a:xfrm>
                  <a:off x="5173481" y="3827958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 smtClean="0">
                      <a:latin typeface="+mn-lt"/>
                    </a:rPr>
                    <a:t>2</a:t>
                  </a:r>
                  <a:endParaRPr lang="pl-PL" sz="1600" b="1" dirty="0">
                    <a:latin typeface="+mn-lt"/>
                  </a:endParaRPr>
                </a:p>
              </p:txBody>
            </p:sp>
            <p:sp>
              <p:nvSpPr>
                <p:cNvPr id="101" name="pole tekstowe 100"/>
                <p:cNvSpPr txBox="1"/>
                <p:nvPr/>
              </p:nvSpPr>
              <p:spPr>
                <a:xfrm>
                  <a:off x="4735557" y="3827958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 smtClean="0">
                      <a:latin typeface="+mn-lt"/>
                    </a:rPr>
                    <a:t>1</a:t>
                  </a:r>
                  <a:endParaRPr lang="pl-PL" sz="1600" b="1" dirty="0">
                    <a:latin typeface="+mn-lt"/>
                  </a:endParaRPr>
                </a:p>
              </p:txBody>
            </p:sp>
            <p:sp>
              <p:nvSpPr>
                <p:cNvPr id="102" name="pole tekstowe 101"/>
                <p:cNvSpPr txBox="1"/>
                <p:nvPr/>
              </p:nvSpPr>
              <p:spPr>
                <a:xfrm>
                  <a:off x="5689585" y="4149080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 smtClean="0">
                      <a:latin typeface="+mn-lt"/>
                    </a:rPr>
                    <a:t>3</a:t>
                  </a:r>
                  <a:endParaRPr lang="pl-PL" sz="1600" b="1" dirty="0">
                    <a:latin typeface="+mn-lt"/>
                  </a:endParaRPr>
                </a:p>
              </p:txBody>
            </p:sp>
            <p:sp>
              <p:nvSpPr>
                <p:cNvPr id="103" name="pole tekstowe 102"/>
                <p:cNvSpPr txBox="1"/>
                <p:nvPr/>
              </p:nvSpPr>
              <p:spPr>
                <a:xfrm>
                  <a:off x="6231139" y="379529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i="1" dirty="0" smtClean="0">
                      <a:latin typeface="+mn-lt"/>
                    </a:rPr>
                    <a:t>t</a:t>
                  </a:r>
                  <a:endParaRPr lang="pl-PL" sz="1600" b="1" i="1" dirty="0">
                    <a:latin typeface="+mn-lt"/>
                  </a:endParaRPr>
                </a:p>
              </p:txBody>
            </p:sp>
          </p:grpSp>
          <p:cxnSp>
            <p:nvCxnSpPr>
              <p:cNvPr id="92" name="Łącznik prosty 91"/>
              <p:cNvCxnSpPr/>
              <p:nvPr/>
            </p:nvCxnSpPr>
            <p:spPr bwMode="auto">
              <a:xfrm>
                <a:off x="7650088" y="5164138"/>
                <a:ext cx="0" cy="120173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3" name="Łącznik prosty 92"/>
              <p:cNvCxnSpPr/>
              <p:nvPr/>
            </p:nvCxnSpPr>
            <p:spPr bwMode="auto">
              <a:xfrm>
                <a:off x="7226226" y="5164138"/>
                <a:ext cx="0" cy="120173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Łącznik łamany 93"/>
              <p:cNvCxnSpPr/>
              <p:nvPr/>
            </p:nvCxnSpPr>
            <p:spPr bwMode="auto">
              <a:xfrm>
                <a:off x="6457951" y="5576887"/>
                <a:ext cx="400049" cy="257176"/>
              </a:xfrm>
              <a:prstGeom prst="bentConnector3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</p:cxnSp>
        </p:grpSp>
        <p:graphicFrame>
          <p:nvGraphicFramePr>
            <p:cNvPr id="87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0573541"/>
                </p:ext>
              </p:extLst>
            </p:nvPr>
          </p:nvGraphicFramePr>
          <p:xfrm>
            <a:off x="7572374" y="5061745"/>
            <a:ext cx="1484313" cy="433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64" name="Equation" r:id="rId28" imgW="825480" imgH="241200" progId="Equation.3">
                    <p:embed/>
                  </p:oleObj>
                </mc:Choice>
                <mc:Fallback>
                  <p:oleObj name="Equation" r:id="rId28" imgW="825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72374" y="5061745"/>
                          <a:ext cx="1484313" cy="433387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8" name="Łuk 2"/>
            <p:cNvSpPr/>
            <p:nvPr/>
          </p:nvSpPr>
          <p:spPr bwMode="auto">
            <a:xfrm flipH="1" flipV="1">
              <a:off x="7324188" y="4848696"/>
              <a:ext cx="847725" cy="1457325"/>
            </a:xfrm>
            <a:prstGeom prst="arc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9" name="Łącznik łamany 88"/>
            <p:cNvCxnSpPr>
              <a:endCxn id="87" idx="2"/>
            </p:cNvCxnSpPr>
            <p:nvPr/>
          </p:nvCxnSpPr>
          <p:spPr bwMode="auto">
            <a:xfrm flipV="1">
              <a:off x="7425531" y="5495132"/>
              <a:ext cx="888999" cy="570705"/>
            </a:xfrm>
            <a:prstGeom prst="bentConnector2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 w="med" len="med"/>
            </a:ln>
            <a:effectLst/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2"/>
          <p:cNvSpPr>
            <a:spLocks noGrp="1" noChangeArrowheads="1"/>
          </p:cNvSpPr>
          <p:nvPr>
            <p:ph type="title"/>
          </p:nvPr>
        </p:nvSpPr>
        <p:spPr>
          <a:xfrm>
            <a:off x="1287463" y="114300"/>
            <a:ext cx="7772400" cy="1143000"/>
          </a:xfrm>
        </p:spPr>
        <p:txBody>
          <a:bodyPr/>
          <a:lstStyle/>
          <a:p>
            <a:r>
              <a:rPr kumimoji="0" lang="pl-PL" sz="3200" b="1" dirty="0" err="1" smtClean="0">
                <a:solidFill>
                  <a:srgbClr val="009900"/>
                </a:solidFill>
              </a:rPr>
              <a:t>Convolution</a:t>
            </a:r>
            <a:r>
              <a:rPr kumimoji="0" lang="pl-PL" sz="3200" b="1" dirty="0" smtClean="0">
                <a:solidFill>
                  <a:srgbClr val="009900"/>
                </a:solidFill>
              </a:rPr>
              <a:t> </a:t>
            </a:r>
            <a:r>
              <a:rPr kumimoji="0" lang="pl-PL" sz="3200" b="1" dirty="0" err="1" smtClean="0">
                <a:solidFill>
                  <a:srgbClr val="009900"/>
                </a:solidFill>
              </a:rPr>
              <a:t>in</a:t>
            </a:r>
            <a:r>
              <a:rPr kumimoji="0" lang="pl-PL" sz="3200" b="1" dirty="0" smtClean="0">
                <a:solidFill>
                  <a:srgbClr val="009900"/>
                </a:solidFill>
              </a:rPr>
              <a:t> time</a:t>
            </a:r>
          </a:p>
        </p:txBody>
      </p:sp>
      <p:sp>
        <p:nvSpPr>
          <p:cNvPr id="1741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9" name="Object 62"/>
          <p:cNvGraphicFramePr>
            <a:graphicFrameLocks noChangeAspect="1"/>
          </p:cNvGraphicFramePr>
          <p:nvPr/>
        </p:nvGraphicFramePr>
        <p:xfrm>
          <a:off x="3468688" y="1119188"/>
          <a:ext cx="4498975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5" name="Równanie" r:id="rId3" imgW="1803240" imgH="507960" progId="Equation.3">
                  <p:embed/>
                </p:oleObj>
              </mc:Choice>
              <mc:Fallback>
                <p:oleObj name="Równanie" r:id="rId3" imgW="18032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688" y="1119188"/>
                        <a:ext cx="4498975" cy="126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3"/>
          <p:cNvGraphicFramePr>
            <a:graphicFrameLocks noChangeAspect="1"/>
          </p:cNvGraphicFramePr>
          <p:nvPr/>
        </p:nvGraphicFramePr>
        <p:xfrm>
          <a:off x="1392238" y="1500188"/>
          <a:ext cx="2058987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6" name="Równanie" r:id="rId5" imgW="825480" imgH="203040" progId="Equation.3">
                  <p:embed/>
                </p:oleObj>
              </mc:Choice>
              <mc:Fallback>
                <p:oleObj name="Równanie" r:id="rId5" imgW="825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2238" y="1500188"/>
                        <a:ext cx="2058987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151253"/>
              </p:ext>
            </p:extLst>
          </p:nvPr>
        </p:nvGraphicFramePr>
        <p:xfrm>
          <a:off x="1192213" y="2490788"/>
          <a:ext cx="4784725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7" name="Równanie" r:id="rId7" imgW="1917360" imgH="507960" progId="Equation.3">
                  <p:embed/>
                </p:oleObj>
              </mc:Choice>
              <mc:Fallback>
                <p:oleObj name="Równanie" r:id="rId7" imgW="19173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213" y="2490788"/>
                        <a:ext cx="4784725" cy="126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32850"/>
              </p:ext>
            </p:extLst>
          </p:nvPr>
        </p:nvGraphicFramePr>
        <p:xfrm>
          <a:off x="3678238" y="4300538"/>
          <a:ext cx="5224462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8" name="Equation" r:id="rId9" imgW="2095200" imgH="965160" progId="Equation.3">
                  <p:embed/>
                </p:oleObj>
              </mc:Choice>
              <mc:Fallback>
                <p:oleObj name="Equation" r:id="rId9" imgW="209520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8238" y="4300538"/>
                        <a:ext cx="5224462" cy="240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Łącznik prosty ze strzałką 12"/>
          <p:cNvCxnSpPr/>
          <p:nvPr/>
        </p:nvCxnSpPr>
        <p:spPr bwMode="auto">
          <a:xfrm flipV="1">
            <a:off x="1698171" y="3875314"/>
            <a:ext cx="2647406" cy="870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4" name="pole tekstowe 13"/>
          <p:cNvSpPr txBox="1"/>
          <p:nvPr/>
        </p:nvSpPr>
        <p:spPr>
          <a:xfrm>
            <a:off x="4345577" y="4004751"/>
            <a:ext cx="1015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err="1">
                <a:solidFill>
                  <a:srgbClr val="C00000"/>
                </a:solidFill>
              </a:rPr>
              <a:t>t</a:t>
            </a:r>
            <a:r>
              <a:rPr lang="pl-PL" sz="1600" b="1" dirty="0" err="1" smtClean="0">
                <a:solidFill>
                  <a:srgbClr val="C00000"/>
                </a:solidFill>
              </a:rPr>
              <a:t>ime</a:t>
            </a:r>
            <a:r>
              <a:rPr lang="pl-PL" sz="1600" b="1" dirty="0" smtClean="0">
                <a:solidFill>
                  <a:srgbClr val="C00000"/>
                </a:solidFill>
              </a:rPr>
              <a:t> </a:t>
            </a:r>
            <a:r>
              <a:rPr lang="pl-PL" sz="1600" b="1" dirty="0" err="1" smtClean="0">
                <a:solidFill>
                  <a:srgbClr val="C00000"/>
                </a:solidFill>
              </a:rPr>
              <a:t>shift</a:t>
            </a:r>
            <a:endParaRPr lang="pl-PL" sz="1600" b="1" dirty="0">
              <a:solidFill>
                <a:srgbClr val="C00000"/>
              </a:solidFill>
            </a:endParaRPr>
          </a:p>
        </p:txBody>
      </p:sp>
      <p:cxnSp>
        <p:nvCxnSpPr>
          <p:cNvPr id="15" name="Łącznik prosty ze strzałką 14"/>
          <p:cNvCxnSpPr/>
          <p:nvPr/>
        </p:nvCxnSpPr>
        <p:spPr bwMode="auto">
          <a:xfrm>
            <a:off x="4420371" y="4560166"/>
            <a:ext cx="150658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0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85" name="Grupa 84"/>
          <p:cNvGrpSpPr/>
          <p:nvPr/>
        </p:nvGrpSpPr>
        <p:grpSpPr>
          <a:xfrm>
            <a:off x="1074547" y="936625"/>
            <a:ext cx="4037013" cy="1555750"/>
            <a:chOff x="3076575" y="2676525"/>
            <a:chExt cx="4037013" cy="1555750"/>
          </a:xfrm>
        </p:grpSpPr>
        <p:sp>
          <p:nvSpPr>
            <p:cNvPr id="82" name="Text Box 4"/>
            <p:cNvSpPr txBox="1">
              <a:spLocks noChangeArrowheads="1"/>
            </p:cNvSpPr>
            <p:nvPr/>
          </p:nvSpPr>
          <p:spPr bwMode="auto">
            <a:xfrm>
              <a:off x="3182938" y="2676525"/>
              <a:ext cx="374173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>
                  <a:solidFill>
                    <a:srgbClr val="0070C0"/>
                  </a:solidFill>
                </a:rPr>
                <a:t>CONVOLUTION </a:t>
              </a:r>
              <a:r>
                <a:rPr lang="pl-PL" b="1" dirty="0" err="1">
                  <a:solidFill>
                    <a:srgbClr val="0070C0"/>
                  </a:solidFill>
                </a:rPr>
                <a:t>in</a:t>
              </a:r>
              <a:r>
                <a:rPr lang="pl-PL" b="1" dirty="0">
                  <a:solidFill>
                    <a:srgbClr val="0070C0"/>
                  </a:solidFill>
                </a:rPr>
                <a:t> TIME</a:t>
              </a:r>
              <a:endParaRPr lang="pl-PL" dirty="0">
                <a:solidFill>
                  <a:srgbClr val="0070C0"/>
                </a:solidFill>
              </a:endParaRPr>
            </a:p>
          </p:txBody>
        </p:sp>
        <p:graphicFrame>
          <p:nvGraphicFramePr>
            <p:cNvPr id="83" name="Object 0"/>
            <p:cNvGraphicFramePr>
              <a:graphicFrameLocks noChangeAspect="1"/>
            </p:cNvGraphicFramePr>
            <p:nvPr/>
          </p:nvGraphicFramePr>
          <p:xfrm>
            <a:off x="3076575" y="3133725"/>
            <a:ext cx="4037013" cy="1098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04" name="Równanie" r:id="rId3" imgW="1726920" imgH="469800" progId="Equation.3">
                    <p:embed/>
                  </p:oleObj>
                </mc:Choice>
                <mc:Fallback>
                  <p:oleObj name="Równanie" r:id="rId3" imgW="1726920" imgH="4698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6575" y="3133725"/>
                          <a:ext cx="4037013" cy="1098550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Grupa 10"/>
          <p:cNvGrpSpPr/>
          <p:nvPr/>
        </p:nvGrpSpPr>
        <p:grpSpPr>
          <a:xfrm>
            <a:off x="5592763" y="936625"/>
            <a:ext cx="3551237" cy="1560215"/>
            <a:chOff x="5238751" y="3126085"/>
            <a:chExt cx="3551237" cy="1560215"/>
          </a:xfrm>
        </p:grpSpPr>
        <p:sp>
          <p:nvSpPr>
            <p:cNvPr id="87" name="Text Box 4"/>
            <p:cNvSpPr txBox="1">
              <a:spLocks noChangeArrowheads="1"/>
            </p:cNvSpPr>
            <p:nvPr/>
          </p:nvSpPr>
          <p:spPr bwMode="auto">
            <a:xfrm>
              <a:off x="5273063" y="3126085"/>
              <a:ext cx="351692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C00000"/>
                  </a:solidFill>
                </a:rPr>
                <a:t>CROSSCORRELATION</a:t>
              </a:r>
              <a:endParaRPr lang="pl-PL" dirty="0">
                <a:solidFill>
                  <a:srgbClr val="C00000"/>
                </a:solidFill>
              </a:endParaRPr>
            </a:p>
          </p:txBody>
        </p:sp>
        <p:graphicFrame>
          <p:nvGraphicFramePr>
            <p:cNvPr id="88" name="Object 0"/>
            <p:cNvGraphicFramePr>
              <a:graphicFrameLocks noChangeAspect="1"/>
            </p:cNvGraphicFramePr>
            <p:nvPr/>
          </p:nvGraphicFramePr>
          <p:xfrm>
            <a:off x="5238751" y="3587750"/>
            <a:ext cx="3533775" cy="1098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05" name="Równanie" r:id="rId5" imgW="1511280" imgH="469800" progId="Equation.3">
                    <p:embed/>
                  </p:oleObj>
                </mc:Choice>
                <mc:Fallback>
                  <p:oleObj name="Równanie" r:id="rId5" imgW="1511280" imgH="469800" progId="Equation.3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8751" y="3587750"/>
                          <a:ext cx="3533775" cy="1098550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9" name="Text Box 4"/>
          <p:cNvSpPr txBox="1">
            <a:spLocks noChangeArrowheads="1"/>
          </p:cNvSpPr>
          <p:nvPr/>
        </p:nvSpPr>
        <p:spPr bwMode="auto">
          <a:xfrm>
            <a:off x="1101488" y="3181350"/>
            <a:ext cx="80201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9900"/>
                </a:solidFill>
              </a:rPr>
              <a:t>CROSSCORRELATION 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simple</a:t>
            </a:r>
            <a:r>
              <a:rPr lang="pl-PL" dirty="0" smtClean="0"/>
              <a:t> </a:t>
            </a:r>
            <a:r>
              <a:rPr lang="pl-PL" dirty="0" err="1" smtClean="0"/>
              <a:t>measure</a:t>
            </a:r>
            <a:r>
              <a:rPr lang="pl-PL" dirty="0" smtClean="0"/>
              <a:t> of </a:t>
            </a:r>
            <a:r>
              <a:rPr lang="pl-PL" dirty="0" err="1" smtClean="0"/>
              <a:t>overlapping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>
                <a:solidFill>
                  <a:srgbClr val="C00000"/>
                </a:solidFill>
              </a:rPr>
              <a:t>(</a:t>
            </a:r>
            <a:r>
              <a:rPr lang="pl-PL" dirty="0" err="1" smtClean="0">
                <a:solidFill>
                  <a:srgbClr val="C00000"/>
                </a:solidFill>
              </a:rPr>
              <a:t>similarity</a:t>
            </a:r>
            <a:r>
              <a:rPr lang="pl-PL" dirty="0" smtClean="0">
                <a:solidFill>
                  <a:srgbClr val="C00000"/>
                </a:solidFill>
              </a:rPr>
              <a:t>)</a:t>
            </a:r>
            <a:r>
              <a:rPr lang="pl-PL" dirty="0" smtClean="0"/>
              <a:t> of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signals</a:t>
            </a:r>
            <a:r>
              <a:rPr lang="pl-PL" dirty="0"/>
              <a:t> </a:t>
            </a:r>
            <a:r>
              <a:rPr lang="pl-PL" i="1" dirty="0" smtClean="0"/>
              <a:t>x</a:t>
            </a:r>
            <a:r>
              <a:rPr lang="pl-PL" dirty="0" smtClean="0"/>
              <a:t>(</a:t>
            </a:r>
            <a:r>
              <a:rPr lang="pl-PL" i="1" dirty="0" smtClean="0">
                <a:cs typeface="Times New Roman" pitchFamily="18" charset="0"/>
              </a:rPr>
              <a:t>t</a:t>
            </a:r>
            <a:r>
              <a:rPr lang="pl-PL" dirty="0" smtClean="0"/>
              <a:t>) </a:t>
            </a:r>
            <a:r>
              <a:rPr lang="en-US" dirty="0" smtClean="0"/>
              <a:t>a</a:t>
            </a:r>
            <a:r>
              <a:rPr lang="pl-PL" dirty="0" err="1" smtClean="0"/>
              <a:t>nd</a:t>
            </a:r>
            <a:r>
              <a:rPr lang="pl-PL" dirty="0" smtClean="0"/>
              <a:t> </a:t>
            </a:r>
            <a:r>
              <a:rPr lang="pl-PL" i="1" dirty="0" smtClean="0"/>
              <a:t>y</a:t>
            </a:r>
            <a:r>
              <a:rPr lang="pl-PL" dirty="0" smtClean="0"/>
              <a:t>(</a:t>
            </a:r>
            <a:r>
              <a:rPr lang="pl-PL" i="1" dirty="0" smtClean="0">
                <a:cs typeface="Times New Roman" pitchFamily="18" charset="0"/>
              </a:rPr>
              <a:t>t</a:t>
            </a:r>
            <a:r>
              <a:rPr lang="pl-PL" dirty="0" smtClean="0"/>
              <a:t>) </a:t>
            </a:r>
            <a:r>
              <a:rPr lang="pl-PL" dirty="0" err="1" smtClean="0"/>
              <a:t>including</a:t>
            </a:r>
            <a:r>
              <a:rPr lang="pl-PL" dirty="0" smtClean="0"/>
              <a:t> </a:t>
            </a:r>
            <a:r>
              <a:rPr lang="pl-PL" dirty="0" err="1" smtClean="0"/>
              <a:t>their</a:t>
            </a:r>
            <a:r>
              <a:rPr lang="pl-PL" dirty="0" smtClean="0"/>
              <a:t> time </a:t>
            </a:r>
            <a:r>
              <a:rPr lang="pl-PL" dirty="0" err="1" smtClean="0"/>
              <a:t>shift</a:t>
            </a:r>
            <a:r>
              <a:rPr lang="pl-PL" dirty="0" smtClean="0"/>
              <a:t>.</a:t>
            </a:r>
            <a:endParaRPr lang="pl-PL" dirty="0"/>
          </a:p>
        </p:txBody>
      </p:sp>
      <p:graphicFrame>
        <p:nvGraphicFramePr>
          <p:cNvPr id="53266" name="Object 18"/>
          <p:cNvGraphicFramePr>
            <a:graphicFrameLocks noChangeAspect="1"/>
          </p:cNvGraphicFramePr>
          <p:nvPr/>
        </p:nvGraphicFramePr>
        <p:xfrm>
          <a:off x="1201737" y="4356100"/>
          <a:ext cx="543401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06" name="Równanie" r:id="rId7" imgW="2323800" imgH="469800" progId="Equation.3">
                  <p:embed/>
                </p:oleObj>
              </mc:Choice>
              <mc:Fallback>
                <p:oleObj name="Równanie" r:id="rId7" imgW="2323800" imgH="4698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1737" y="4356100"/>
                        <a:ext cx="5434013" cy="1098550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/>
          <p:cNvSpPr/>
          <p:nvPr/>
        </p:nvSpPr>
        <p:spPr>
          <a:xfrm>
            <a:off x="1201737" y="0"/>
            <a:ext cx="58512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pl-PL" sz="3200" b="1" kern="0" dirty="0" err="1" smtClean="0">
                <a:solidFill>
                  <a:srgbClr val="009900"/>
                </a:solidFill>
              </a:rPr>
              <a:t>Convolution</a:t>
            </a:r>
            <a:r>
              <a:rPr lang="pl-PL" sz="3200" b="1" kern="0" dirty="0" smtClean="0">
                <a:solidFill>
                  <a:srgbClr val="009900"/>
                </a:solidFill>
              </a:rPr>
              <a:t> </a:t>
            </a:r>
            <a:r>
              <a:rPr lang="pl-PL" sz="3200" b="1" kern="0" dirty="0" err="1" smtClean="0">
                <a:solidFill>
                  <a:srgbClr val="009900"/>
                </a:solidFill>
              </a:rPr>
              <a:t>vs</a:t>
            </a:r>
            <a:r>
              <a:rPr lang="pl-PL" sz="3200" b="1" kern="0" dirty="0" smtClean="0">
                <a:solidFill>
                  <a:srgbClr val="009900"/>
                </a:solidFill>
              </a:rPr>
              <a:t>. </a:t>
            </a:r>
            <a:r>
              <a:rPr lang="pl-PL" sz="3200" b="1" kern="0" dirty="0" err="1" smtClean="0">
                <a:solidFill>
                  <a:srgbClr val="009900"/>
                </a:solidFill>
              </a:rPr>
              <a:t>crosscorrelation</a:t>
            </a:r>
            <a:endParaRPr lang="pl-PL" sz="3200" b="1" kern="0" dirty="0" smtClean="0">
              <a:solidFill>
                <a:srgbClr val="00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822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@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043608" y="0"/>
            <a:ext cx="58096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4000" b="1" dirty="0" smtClean="0">
                <a:solidFill>
                  <a:srgbClr val="009900"/>
                </a:solidFill>
                <a:sym typeface="Symbol"/>
              </a:rPr>
              <a:t>SIGNAL FILTERING (1)</a:t>
            </a:r>
            <a:endParaRPr lang="pl-PL" sz="4000" b="1" dirty="0">
              <a:solidFill>
                <a:srgbClr val="009900"/>
              </a:solidFill>
              <a:sym typeface="Symbol"/>
            </a:endParaRP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463974"/>
              </p:ext>
            </p:extLst>
          </p:nvPr>
        </p:nvGraphicFramePr>
        <p:xfrm>
          <a:off x="3122613" y="660400"/>
          <a:ext cx="3395662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2" name="Równanie" r:id="rId3" imgW="1574640" imgH="393480" progId="Equation.3">
                  <p:embed/>
                </p:oleObj>
              </mc:Choice>
              <mc:Fallback>
                <p:oleObj name="Równanie" r:id="rId3" imgW="1574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2613" y="660400"/>
                        <a:ext cx="3395662" cy="84772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652741"/>
              </p:ext>
            </p:extLst>
          </p:nvPr>
        </p:nvGraphicFramePr>
        <p:xfrm>
          <a:off x="2547938" y="3819525"/>
          <a:ext cx="4491037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3" name="Równanie" r:id="rId5" imgW="1917360" imgH="609480" progId="Equation.3">
                  <p:embed/>
                </p:oleObj>
              </mc:Choice>
              <mc:Fallback>
                <p:oleObj name="Równanie" r:id="rId5" imgW="19173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938" y="3819525"/>
                        <a:ext cx="4491037" cy="14287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2765282" y="3287630"/>
            <a:ext cx="35928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CC0099"/>
                </a:solidFill>
              </a:rPr>
              <a:t>Fourier </a:t>
            </a:r>
            <a:r>
              <a:rPr lang="pl-PL" sz="2000" b="1" dirty="0" err="1" smtClean="0">
                <a:solidFill>
                  <a:srgbClr val="CC0099"/>
                </a:solidFill>
              </a:rPr>
              <a:t>transform</a:t>
            </a:r>
            <a:r>
              <a:rPr lang="pl-PL" sz="2000" b="1" dirty="0" smtClean="0">
                <a:solidFill>
                  <a:srgbClr val="CC0099"/>
                </a:solidFill>
              </a:rPr>
              <a:t> of </a:t>
            </a:r>
            <a:r>
              <a:rPr lang="pl-PL" sz="2000" b="1" dirty="0" err="1" smtClean="0">
                <a:solidFill>
                  <a:srgbClr val="CC0099"/>
                </a:solidFill>
              </a:rPr>
              <a:t>signal</a:t>
            </a:r>
            <a:r>
              <a:rPr lang="pl-PL" sz="2000" b="1" dirty="0" smtClean="0">
                <a:solidFill>
                  <a:srgbClr val="CC0099"/>
                </a:solidFill>
              </a:rPr>
              <a:t> </a:t>
            </a:r>
            <a:r>
              <a:rPr lang="pl-PL" sz="2000" b="1" i="1" dirty="0" smtClean="0">
                <a:solidFill>
                  <a:srgbClr val="CC0099"/>
                </a:solidFill>
              </a:rPr>
              <a:t>y</a:t>
            </a:r>
            <a:r>
              <a:rPr lang="pl-PL" sz="2000" b="1" dirty="0" smtClean="0">
                <a:solidFill>
                  <a:srgbClr val="CC0099"/>
                </a:solidFill>
              </a:rPr>
              <a:t>(</a:t>
            </a:r>
            <a:r>
              <a:rPr lang="pl-PL" sz="2000" b="1" i="1" dirty="0" smtClean="0">
                <a:solidFill>
                  <a:srgbClr val="CC0099"/>
                </a:solidFill>
              </a:rPr>
              <a:t>t</a:t>
            </a:r>
            <a:r>
              <a:rPr lang="pl-PL" sz="2000" b="1" dirty="0">
                <a:solidFill>
                  <a:srgbClr val="CC0099"/>
                </a:solidFill>
              </a:rPr>
              <a:t>)</a:t>
            </a:r>
            <a:endParaRPr lang="pl-PL" sz="1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714422" y="1929770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>
            <a:off x="2647622" y="238697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5695622" y="2386970"/>
            <a:ext cx="771847" cy="168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016385"/>
              </p:ext>
            </p:extLst>
          </p:nvPr>
        </p:nvGraphicFramePr>
        <p:xfrm>
          <a:off x="2356092" y="1606040"/>
          <a:ext cx="6524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4" name="Equation" r:id="rId7" imgW="317160" imgH="228600" progId="Equation.3">
                  <p:embed/>
                </p:oleObj>
              </mc:Choice>
              <mc:Fallback>
                <p:oleObj name="Equation" r:id="rId7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6092" y="1606040"/>
                        <a:ext cx="652463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992323"/>
              </p:ext>
            </p:extLst>
          </p:nvPr>
        </p:nvGraphicFramePr>
        <p:xfrm>
          <a:off x="6624638" y="2466975"/>
          <a:ext cx="22796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5" name="Równanie" r:id="rId9" imgW="1371600" imgH="431640" progId="Equation.3">
                  <p:embed/>
                </p:oleObj>
              </mc:Choice>
              <mc:Fallback>
                <p:oleObj name="Równanie" r:id="rId9" imgW="1371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4638" y="2466975"/>
                        <a:ext cx="2279650" cy="7207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168554"/>
              </p:ext>
            </p:extLst>
          </p:nvPr>
        </p:nvGraphicFramePr>
        <p:xfrm>
          <a:off x="1123950" y="2422525"/>
          <a:ext cx="1819275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6" name="Równanie" r:id="rId11" imgW="1002960" imgH="431640" progId="Equation.3">
                  <p:embed/>
                </p:oleObj>
              </mc:Choice>
              <mc:Fallback>
                <p:oleObj name="Równanie" r:id="rId11" imgW="1002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3950" y="2422525"/>
                        <a:ext cx="1819275" cy="78581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1294750"/>
              </p:ext>
            </p:extLst>
          </p:nvPr>
        </p:nvGraphicFramePr>
        <p:xfrm>
          <a:off x="6467469" y="1755790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7" name="Równanie" r:id="rId13" imgW="291960" imgH="228600" progId="Equation.3">
                  <p:embed/>
                </p:oleObj>
              </mc:Choice>
              <mc:Fallback>
                <p:oleObj name="Równanie" r:id="rId13" imgW="29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7469" y="1755790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84390"/>
              </p:ext>
            </p:extLst>
          </p:nvPr>
        </p:nvGraphicFramePr>
        <p:xfrm>
          <a:off x="3723600" y="2130337"/>
          <a:ext cx="20288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8" name="Równanie" r:id="rId15" imgW="825480" imgH="228600" progId="Equation.3">
                  <p:embed/>
                </p:oleObj>
              </mc:Choice>
              <mc:Fallback>
                <p:oleObj name="Równanie" r:id="rId15" imgW="825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3600" y="2130337"/>
                        <a:ext cx="2028825" cy="5619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250344" y="5464676"/>
            <a:ext cx="75072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Fourier </a:t>
            </a:r>
            <a:r>
              <a:rPr lang="pl-PL" b="1" dirty="0" err="1" smtClean="0"/>
              <a:t>transform</a:t>
            </a:r>
            <a:r>
              <a:rPr lang="pl-PL" b="1" dirty="0" smtClean="0"/>
              <a:t> 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output</a:t>
            </a:r>
            <a:r>
              <a:rPr lang="pl-PL" b="1" dirty="0" smtClean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Y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 smtClean="0"/>
              <a:t>)</a:t>
            </a:r>
            <a:br>
              <a:rPr lang="pl-PL" b="1" dirty="0" smtClean="0"/>
            </a:b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equal</a:t>
            </a:r>
            <a:r>
              <a:rPr lang="pl-PL" b="1" dirty="0" smtClean="0"/>
              <a:t> to a </a:t>
            </a:r>
            <a:r>
              <a:rPr lang="pl-PL" b="1" dirty="0" err="1" smtClean="0"/>
              <a:t>product</a:t>
            </a:r>
            <a:r>
              <a:rPr lang="pl-PL" b="1" dirty="0" smtClean="0"/>
              <a:t> of a </a:t>
            </a:r>
            <a:r>
              <a:rPr lang="pl-PL" b="1" dirty="0" err="1" smtClean="0"/>
              <a:t>filter</a:t>
            </a:r>
            <a:r>
              <a:rPr lang="pl-PL" b="1" dirty="0" smtClean="0"/>
              <a:t> transfer </a:t>
            </a:r>
            <a:r>
              <a:rPr lang="pl-PL" b="1" dirty="0" err="1" smtClean="0"/>
              <a:t>function</a:t>
            </a:r>
            <a:r>
              <a:rPr lang="pl-PL" b="1" dirty="0" smtClean="0"/>
              <a:t> </a:t>
            </a:r>
            <a:r>
              <a:rPr lang="pl-PL" b="1" i="1" dirty="0" smtClean="0"/>
              <a:t>H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 smtClean="0"/>
              <a:t>)</a:t>
            </a:r>
            <a:br>
              <a:rPr lang="pl-PL" b="1" dirty="0" smtClean="0"/>
            </a:br>
            <a:r>
              <a:rPr lang="pl-PL" b="1" dirty="0" smtClean="0"/>
              <a:t>and a Fourier </a:t>
            </a:r>
            <a:r>
              <a:rPr lang="pl-PL" b="1" dirty="0" err="1" smtClean="0"/>
              <a:t>transform</a:t>
            </a:r>
            <a:r>
              <a:rPr lang="pl-PL" b="1" dirty="0" smtClean="0"/>
              <a:t> 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/>
              <a:t>)</a:t>
            </a:r>
            <a:r>
              <a:rPr lang="pl-PL" b="1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311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647203" y="792842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580403" y="1250042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628403" y="1250042"/>
            <a:ext cx="771847" cy="168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377467"/>
              </p:ext>
            </p:extLst>
          </p:nvPr>
        </p:nvGraphicFramePr>
        <p:xfrm>
          <a:off x="1777818" y="1065172"/>
          <a:ext cx="6524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16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7818" y="1065172"/>
                        <a:ext cx="652463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349097"/>
              </p:ext>
            </p:extLst>
          </p:nvPr>
        </p:nvGraphicFramePr>
        <p:xfrm>
          <a:off x="6473970" y="1014298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17" name="Równanie" r:id="rId5" imgW="291960" imgH="228600" progId="Equation.3">
                  <p:embed/>
                </p:oleObj>
              </mc:Choice>
              <mc:Fallback>
                <p:oleObj name="Równanie" r:id="rId5" imgW="29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3970" y="1014298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854263"/>
              </p:ext>
            </p:extLst>
          </p:nvPr>
        </p:nvGraphicFramePr>
        <p:xfrm>
          <a:off x="3948113" y="911225"/>
          <a:ext cx="132556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18" name="Równanie" r:id="rId7" imgW="444240" imgH="228600" progId="Equation.3">
                  <p:embed/>
                </p:oleObj>
              </mc:Choice>
              <mc:Fallback>
                <p:oleObj name="Równanie" r:id="rId7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8113" y="911225"/>
                        <a:ext cx="1325562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043608" y="0"/>
            <a:ext cx="58096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4000" b="1" dirty="0" smtClean="0">
                <a:solidFill>
                  <a:srgbClr val="009900"/>
                </a:solidFill>
                <a:sym typeface="Symbol"/>
              </a:rPr>
              <a:t>SIGNAL FILTERING (2)</a:t>
            </a:r>
            <a:endParaRPr lang="pl-PL" sz="4000" b="1" dirty="0">
              <a:solidFill>
                <a:srgbClr val="009900"/>
              </a:solidFill>
              <a:sym typeface="Symbol"/>
            </a:endParaRP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437092"/>
              </p:ext>
            </p:extLst>
          </p:nvPr>
        </p:nvGraphicFramePr>
        <p:xfrm>
          <a:off x="1111250" y="2516188"/>
          <a:ext cx="28416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19" name="Równanie" r:id="rId9" imgW="1574640" imgH="393480" progId="Equation.3">
                  <p:embed/>
                </p:oleObj>
              </mc:Choice>
              <mc:Fallback>
                <p:oleObj name="Równanie" r:id="rId9" imgW="1574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0" y="2516188"/>
                        <a:ext cx="2841625" cy="70802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184275"/>
              </p:ext>
            </p:extLst>
          </p:nvPr>
        </p:nvGraphicFramePr>
        <p:xfrm>
          <a:off x="4808538" y="2019300"/>
          <a:ext cx="3709987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20" name="Równanie" r:id="rId11" imgW="1917360" imgH="609480" progId="Equation.3">
                  <p:embed/>
                </p:oleObj>
              </mc:Choice>
              <mc:Fallback>
                <p:oleObj name="Równanie" r:id="rId11" imgW="19173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8538" y="2019300"/>
                        <a:ext cx="3709987" cy="11795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718309"/>
              </p:ext>
            </p:extLst>
          </p:nvPr>
        </p:nvGraphicFramePr>
        <p:xfrm>
          <a:off x="2462213" y="3679825"/>
          <a:ext cx="4556125" cy="150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21" name="Równanie" r:id="rId13" imgW="2044440" imgH="672840" progId="Equation.3">
                  <p:embed/>
                </p:oleObj>
              </mc:Choice>
              <mc:Fallback>
                <p:oleObj name="Równanie" r:id="rId13" imgW="204444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2213" y="3679825"/>
                        <a:ext cx="4556125" cy="150018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969256" y="5266230"/>
            <a:ext cx="83079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Output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i="1" dirty="0" smtClean="0"/>
              <a:t>y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</a:t>
            </a:r>
            <a:r>
              <a:rPr lang="pl-PL" b="1" dirty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equal</a:t>
            </a:r>
            <a:r>
              <a:rPr lang="pl-PL" b="1" dirty="0" smtClean="0"/>
              <a:t> to a </a:t>
            </a:r>
            <a:r>
              <a:rPr lang="pl-PL" b="1" dirty="0" err="1" smtClean="0"/>
              <a:t>convolution</a:t>
            </a:r>
            <a:r>
              <a:rPr lang="pl-PL" b="1" dirty="0" smtClean="0"/>
              <a:t> 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impulse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response</a:t>
            </a:r>
            <a:r>
              <a:rPr lang="pl-PL" b="1" dirty="0" smtClean="0"/>
              <a:t> of a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i="1" dirty="0" smtClean="0"/>
              <a:t>h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/>
              <a:t>) </a:t>
            </a:r>
            <a:r>
              <a:rPr lang="pl-PL" b="1" dirty="0" smtClean="0">
                <a:cs typeface="Times New Roman" panose="02020603050405020304" pitchFamily="18" charset="0"/>
              </a:rPr>
              <a:t>→ </a:t>
            </a:r>
            <a:r>
              <a:rPr lang="pl-PL" b="1" i="1" dirty="0" smtClean="0"/>
              <a:t>H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 smtClean="0"/>
              <a:t>)</a:t>
            </a:r>
            <a:r>
              <a:rPr lang="pl-PL" b="1" dirty="0"/>
              <a:t> </a:t>
            </a:r>
            <a:r>
              <a:rPr lang="pl-PL" b="1" dirty="0" smtClean="0"/>
              <a:t>with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51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3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graphicFrame>
        <p:nvGraphicFramePr>
          <p:cNvPr id="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858593"/>
              </p:ext>
            </p:extLst>
          </p:nvPr>
        </p:nvGraphicFramePr>
        <p:xfrm>
          <a:off x="6091238" y="1752600"/>
          <a:ext cx="2589212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2" name="Równanie" r:id="rId3" imgW="1257120" imgH="457200" progId="Equation.3">
                  <p:embed/>
                </p:oleObj>
              </mc:Choice>
              <mc:Fallback>
                <p:oleObj name="Równanie" r:id="rId3" imgW="1257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238" y="1752600"/>
                        <a:ext cx="2589212" cy="94297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2286000" y="1752600"/>
            <a:ext cx="4114800" cy="838200"/>
            <a:chOff x="1392" y="672"/>
            <a:chExt cx="2592" cy="528"/>
          </a:xfrm>
        </p:grpSpPr>
        <p:sp>
          <p:nvSpPr>
            <p:cNvPr id="6" name="Rectangle 22"/>
            <p:cNvSpPr>
              <a:spLocks noChangeArrowheads="1"/>
            </p:cNvSpPr>
            <p:nvPr/>
          </p:nvSpPr>
          <p:spPr bwMode="auto">
            <a:xfrm>
              <a:off x="2064" y="672"/>
              <a:ext cx="1248" cy="528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" name="Line 24"/>
            <p:cNvSpPr>
              <a:spLocks noChangeShapeType="1"/>
            </p:cNvSpPr>
            <p:nvPr/>
          </p:nvSpPr>
          <p:spPr bwMode="auto">
            <a:xfrm>
              <a:off x="1392" y="960"/>
              <a:ext cx="6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Line 25"/>
            <p:cNvSpPr>
              <a:spLocks noChangeShapeType="1"/>
            </p:cNvSpPr>
            <p:nvPr/>
          </p:nvSpPr>
          <p:spPr bwMode="auto">
            <a:xfrm>
              <a:off x="3312" y="960"/>
              <a:ext cx="6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9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686956"/>
              </p:ext>
            </p:extLst>
          </p:nvPr>
        </p:nvGraphicFramePr>
        <p:xfrm>
          <a:off x="1157288" y="1676400"/>
          <a:ext cx="1906587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3" name="Równanie" r:id="rId5" imgW="927000" imgH="228600" progId="Equation.3">
                  <p:embed/>
                </p:oleObj>
              </mc:Choice>
              <mc:Fallback>
                <p:oleObj name="Równanie" r:id="rId5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1676400"/>
                        <a:ext cx="1906587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0493191"/>
              </p:ext>
            </p:extLst>
          </p:nvPr>
        </p:nvGraphicFramePr>
        <p:xfrm>
          <a:off x="2287588" y="3048000"/>
          <a:ext cx="4719637" cy="200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4" name="Równanie" r:id="rId7" imgW="1854000" imgH="787320" progId="Equation.3">
                  <p:embed/>
                </p:oleObj>
              </mc:Choice>
              <mc:Fallback>
                <p:oleObj name="Równanie" r:id="rId7" imgW="185400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3048000"/>
                        <a:ext cx="4719637" cy="2003425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1111510" y="5146675"/>
            <a:ext cx="410721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 dirty="0" err="1"/>
              <a:t>S</a:t>
            </a:r>
            <a:r>
              <a:rPr lang="pl-PL" b="1" dirty="0" err="1" smtClean="0"/>
              <a:t>ignal</a:t>
            </a:r>
            <a:r>
              <a:rPr lang="pl-PL" b="1" dirty="0" smtClean="0"/>
              <a:t> </a:t>
            </a:r>
            <a:r>
              <a:rPr lang="pl-PL" b="1" dirty="0" err="1" smtClean="0"/>
              <a:t>filtering</a:t>
            </a:r>
            <a:r>
              <a:rPr lang="pl-PL" b="1" dirty="0" smtClean="0"/>
              <a:t> </a:t>
            </a:r>
            <a:r>
              <a:rPr lang="pl-PL" b="1" dirty="0" err="1" smtClean="0"/>
              <a:t>modifies</a:t>
            </a:r>
            <a:r>
              <a:rPr lang="pl-PL" b="1" dirty="0" smtClean="0"/>
              <a:t> </a:t>
            </a:r>
            <a:r>
              <a:rPr lang="pl-PL" b="1" dirty="0" err="1" smtClean="0"/>
              <a:t>both</a:t>
            </a:r>
            <a:r>
              <a:rPr lang="pl-PL" b="1" dirty="0" smtClean="0"/>
              <a:t>:</a:t>
            </a:r>
            <a:endParaRPr lang="pl-PL" b="1" dirty="0"/>
          </a:p>
          <a:p>
            <a:pPr algn="l"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a-f spectrum</a:t>
            </a:r>
          </a:p>
          <a:p>
            <a:pPr algn="l"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p-f spectrum</a:t>
            </a:r>
            <a:endParaRPr lang="pl-PL" b="1" dirty="0"/>
          </a:p>
          <a:p>
            <a:pPr algn="l"/>
            <a:r>
              <a:rPr lang="pl-PL" b="1" dirty="0"/>
              <a:t>o</a:t>
            </a:r>
            <a:r>
              <a:rPr lang="pl-PL" b="1" dirty="0" smtClean="0"/>
              <a:t>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667308"/>
              </p:ext>
            </p:extLst>
          </p:nvPr>
        </p:nvGraphicFramePr>
        <p:xfrm>
          <a:off x="3646488" y="1882775"/>
          <a:ext cx="132556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5" name="Równanie" r:id="rId9" imgW="444240" imgH="228600" progId="Equation.3">
                  <p:embed/>
                </p:oleObj>
              </mc:Choice>
              <mc:Fallback>
                <p:oleObj name="Równanie" r:id="rId9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6488" y="1882775"/>
                        <a:ext cx="1325562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043608" y="0"/>
            <a:ext cx="50818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4000" b="1" dirty="0" smtClean="0">
                <a:solidFill>
                  <a:srgbClr val="009900"/>
                </a:solidFill>
                <a:sym typeface="Symbol"/>
              </a:rPr>
              <a:t>SIGNAL FILTERING</a:t>
            </a:r>
            <a:endParaRPr lang="pl-PL" sz="4000" b="1" dirty="0">
              <a:solidFill>
                <a:srgbClr val="00990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7857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17575" y="276225"/>
            <a:ext cx="80371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CONVOLUTION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FREQUENCY</a:t>
            </a:r>
            <a:endParaRPr lang="pl-PL" sz="4000" dirty="0"/>
          </a:p>
        </p:txBody>
      </p:sp>
      <p:graphicFrame>
        <p:nvGraphicFramePr>
          <p:cNvPr id="19458" name="Object 7"/>
          <p:cNvGraphicFramePr>
            <a:graphicFrameLocks noChangeAspect="1"/>
          </p:cNvGraphicFramePr>
          <p:nvPr/>
        </p:nvGraphicFramePr>
        <p:xfrm>
          <a:off x="2038350" y="1781175"/>
          <a:ext cx="5570538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8" name="Równanie" r:id="rId3" imgW="2057400" imgH="888840" progId="Equation.3">
                  <p:embed/>
                </p:oleObj>
              </mc:Choice>
              <mc:Fallback>
                <p:oleObj name="Równanie" r:id="rId3" imgW="2057400" imgH="8888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8350" y="1781175"/>
                        <a:ext cx="5570538" cy="2406650"/>
                      </a:xfrm>
                      <a:prstGeom prst="rect">
                        <a:avLst/>
                      </a:prstGeom>
                      <a:solidFill>
                        <a:srgbClr val="99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8679" name="Text Box 4"/>
          <p:cNvSpPr txBox="1">
            <a:spLocks noChangeArrowheads="1"/>
          </p:cNvSpPr>
          <p:nvPr/>
        </p:nvSpPr>
        <p:spPr bwMode="auto">
          <a:xfrm>
            <a:off x="946150" y="82689"/>
            <a:ext cx="43011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PULSE SHAPING</a:t>
            </a:r>
            <a:endParaRPr lang="pl-PL" sz="4000" dirty="0"/>
          </a:p>
        </p:txBody>
      </p:sp>
      <p:graphicFrame>
        <p:nvGraphicFramePr>
          <p:cNvPr id="28674" name="Object 0"/>
          <p:cNvGraphicFramePr>
            <a:graphicFrameLocks noChangeAspect="1"/>
          </p:cNvGraphicFramePr>
          <p:nvPr/>
        </p:nvGraphicFramePr>
        <p:xfrm>
          <a:off x="3004498" y="1989137"/>
          <a:ext cx="210185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95" name="Równanie" r:id="rId3" imgW="838080" imgH="279360" progId="Equation.3">
                  <p:embed/>
                </p:oleObj>
              </mc:Choice>
              <mc:Fallback>
                <p:oleObj name="Równanie" r:id="rId3" imgW="838080" imgH="27936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4498" y="1989137"/>
                        <a:ext cx="2101850" cy="70167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0" name="Text Box 9"/>
          <p:cNvSpPr txBox="1">
            <a:spLocks noChangeArrowheads="1"/>
          </p:cNvSpPr>
          <p:nvPr/>
        </p:nvSpPr>
        <p:spPr bwMode="auto">
          <a:xfrm>
            <a:off x="1241425" y="3011488"/>
            <a:ext cx="6996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>
                <a:solidFill>
                  <a:srgbClr val="008000"/>
                </a:solidFill>
              </a:rPr>
              <a:t>Decaying</a:t>
            </a:r>
            <a:r>
              <a:rPr lang="pl-PL" b="1" dirty="0">
                <a:solidFill>
                  <a:srgbClr val="008000"/>
                </a:solidFill>
              </a:rPr>
              <a:t> </a:t>
            </a:r>
            <a:r>
              <a:rPr lang="pl-PL" b="1" dirty="0" err="1">
                <a:solidFill>
                  <a:srgbClr val="008000"/>
                </a:solidFill>
              </a:rPr>
              <a:t>rate</a:t>
            </a:r>
            <a:r>
              <a:rPr lang="pl-PL" b="1" dirty="0">
                <a:solidFill>
                  <a:srgbClr val="008000"/>
                </a:solidFill>
              </a:rPr>
              <a:t> of Fourier </a:t>
            </a:r>
            <a:r>
              <a:rPr lang="pl-PL" b="1" dirty="0" err="1">
                <a:solidFill>
                  <a:srgbClr val="008000"/>
                </a:solidFill>
              </a:rPr>
              <a:t>transform</a:t>
            </a:r>
            <a:r>
              <a:rPr lang="pl-PL" b="1" dirty="0">
                <a:solidFill>
                  <a:srgbClr val="008000"/>
                </a:solidFill>
              </a:rPr>
              <a:t> (for </a:t>
            </a:r>
            <a:r>
              <a:rPr lang="pl-PL" b="1" i="1" dirty="0" err="1">
                <a:solidFill>
                  <a:srgbClr val="008000"/>
                </a:solidFill>
              </a:rPr>
              <a:t>T</a:t>
            </a:r>
            <a:r>
              <a:rPr lang="pl-PL" b="1" dirty="0" err="1">
                <a:solidFill>
                  <a:srgbClr val="008000"/>
                </a:solidFill>
              </a:rPr>
              <a:t>-pulses</a:t>
            </a:r>
            <a:r>
              <a:rPr lang="pl-PL" b="1" dirty="0">
                <a:solidFill>
                  <a:srgbClr val="008000"/>
                </a:solidFill>
              </a:rPr>
              <a:t>) </a:t>
            </a:r>
            <a:r>
              <a:rPr lang="pl-PL" b="1" dirty="0" err="1">
                <a:solidFill>
                  <a:srgbClr val="008000"/>
                </a:solidFill>
              </a:rPr>
              <a:t>is</a:t>
            </a:r>
            <a:r>
              <a:rPr lang="pl-PL" b="1" dirty="0">
                <a:solidFill>
                  <a:srgbClr val="008000"/>
                </a:solidFill>
              </a:rPr>
              <a:t>:</a:t>
            </a:r>
          </a:p>
        </p:txBody>
      </p:sp>
      <p:sp>
        <p:nvSpPr>
          <p:cNvPr id="28681" name="Text Box 10"/>
          <p:cNvSpPr txBox="1">
            <a:spLocks noChangeArrowheads="1"/>
          </p:cNvSpPr>
          <p:nvPr/>
        </p:nvSpPr>
        <p:spPr bwMode="auto">
          <a:xfrm>
            <a:off x="727075" y="5972175"/>
            <a:ext cx="5162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8000"/>
                </a:solidFill>
              </a:rPr>
              <a:t>provided continuous derivatives exist:</a:t>
            </a:r>
          </a:p>
        </p:txBody>
      </p:sp>
      <p:graphicFrame>
        <p:nvGraphicFramePr>
          <p:cNvPr id="28676" name="Object 2"/>
          <p:cNvGraphicFramePr>
            <a:graphicFrameLocks noChangeAspect="1"/>
          </p:cNvGraphicFramePr>
          <p:nvPr/>
        </p:nvGraphicFramePr>
        <p:xfrm>
          <a:off x="1067748" y="1516062"/>
          <a:ext cx="626903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96" name="Równanie" r:id="rId5" imgW="2692080" imgH="203040" progId="Equation.3">
                  <p:embed/>
                </p:oleObj>
              </mc:Choice>
              <mc:Fallback>
                <p:oleObj name="Równanie" r:id="rId5" imgW="269208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7748" y="1516062"/>
                        <a:ext cx="6269038" cy="47307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Object 3"/>
          <p:cNvGraphicFramePr>
            <a:graphicFrameLocks noChangeAspect="1"/>
          </p:cNvGraphicFramePr>
          <p:nvPr/>
        </p:nvGraphicFramePr>
        <p:xfrm>
          <a:off x="5791200" y="6061075"/>
          <a:ext cx="3309938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97" name="Równanie" r:id="rId7" imgW="1371600" imgH="228600" progId="Equation.3">
                  <p:embed/>
                </p:oleObj>
              </mc:Choice>
              <mc:Fallback>
                <p:oleObj name="Równanie" r:id="rId7" imgW="13716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6061075"/>
                        <a:ext cx="3309938" cy="550863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/>
          <p:cNvSpPr/>
          <p:nvPr/>
        </p:nvSpPr>
        <p:spPr>
          <a:xfrm>
            <a:off x="946150" y="981075"/>
            <a:ext cx="3834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err="1" smtClean="0"/>
              <a:t>Riemann–Lebesgue</a:t>
            </a:r>
            <a:r>
              <a:rPr lang="pl-PL" b="1" dirty="0" smtClean="0"/>
              <a:t> lemma: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1197923" y="3697288"/>
          <a:ext cx="7816850" cy="188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98" name="Równanie" r:id="rId9" imgW="3162240" imgH="761760" progId="Equation.3">
                  <p:embed/>
                </p:oleObj>
              </mc:Choice>
              <mc:Fallback>
                <p:oleObj name="Równanie" r:id="rId9" imgW="3162240" imgH="7617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7923" y="3697288"/>
                        <a:ext cx="7816850" cy="1884362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0"/>
          <p:cNvGraphicFramePr>
            <a:graphicFrameLocks noChangeAspect="1"/>
          </p:cNvGraphicFramePr>
          <p:nvPr/>
        </p:nvGraphicFramePr>
        <p:xfrm>
          <a:off x="1136650" y="4929188"/>
          <a:ext cx="3543300" cy="157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78" name="Równanie" r:id="rId3" imgW="1930320" imgH="863280" progId="Equation.3">
                  <p:embed/>
                </p:oleObj>
              </mc:Choice>
              <mc:Fallback>
                <p:oleObj name="Równanie" r:id="rId3" imgW="1930320" imgH="8632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4929188"/>
                        <a:ext cx="3543300" cy="1579562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704" name="Group 30"/>
          <p:cNvGrpSpPr>
            <a:grpSpLocks/>
          </p:cNvGrpSpPr>
          <p:nvPr/>
        </p:nvGrpSpPr>
        <p:grpSpPr bwMode="auto">
          <a:xfrm>
            <a:off x="1287463" y="1435100"/>
            <a:ext cx="2895600" cy="1600200"/>
            <a:chOff x="3792" y="960"/>
            <a:chExt cx="1824" cy="1008"/>
          </a:xfrm>
        </p:grpSpPr>
        <p:sp>
          <p:nvSpPr>
            <p:cNvPr id="29736" name="Line 18"/>
            <p:cNvSpPr>
              <a:spLocks noChangeShapeType="1"/>
            </p:cNvSpPr>
            <p:nvPr/>
          </p:nvSpPr>
          <p:spPr bwMode="auto">
            <a:xfrm>
              <a:off x="3792" y="1920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37" name="Line 19"/>
            <p:cNvSpPr>
              <a:spLocks noChangeShapeType="1"/>
            </p:cNvSpPr>
            <p:nvPr/>
          </p:nvSpPr>
          <p:spPr bwMode="auto">
            <a:xfrm>
              <a:off x="4656" y="960"/>
              <a:ext cx="0" cy="10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9738" name="Group 20"/>
            <p:cNvGrpSpPr>
              <a:grpSpLocks/>
            </p:cNvGrpSpPr>
            <p:nvPr/>
          </p:nvGrpSpPr>
          <p:grpSpPr bwMode="auto">
            <a:xfrm>
              <a:off x="3840" y="1385"/>
              <a:ext cx="1632" cy="528"/>
              <a:chOff x="3840" y="1392"/>
              <a:chExt cx="1632" cy="528"/>
            </a:xfrm>
          </p:grpSpPr>
          <p:grpSp>
            <p:nvGrpSpPr>
              <p:cNvPr id="29741" name="Group 21"/>
              <p:cNvGrpSpPr>
                <a:grpSpLocks/>
              </p:cNvGrpSpPr>
              <p:nvPr/>
            </p:nvGrpSpPr>
            <p:grpSpPr bwMode="auto">
              <a:xfrm>
                <a:off x="3840" y="1392"/>
                <a:ext cx="816" cy="528"/>
                <a:chOff x="3840" y="1392"/>
                <a:chExt cx="816" cy="528"/>
              </a:xfrm>
            </p:grpSpPr>
            <p:sp>
              <p:nvSpPr>
                <p:cNvPr id="29745" name="Line 22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97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29742" name="Group 24"/>
              <p:cNvGrpSpPr>
                <a:grpSpLocks/>
              </p:cNvGrpSpPr>
              <p:nvPr/>
            </p:nvGrpSpPr>
            <p:grpSpPr bwMode="auto">
              <a:xfrm flipH="1">
                <a:off x="4656" y="1392"/>
                <a:ext cx="816" cy="528"/>
                <a:chOff x="3840" y="1392"/>
                <a:chExt cx="816" cy="528"/>
              </a:xfrm>
            </p:grpSpPr>
            <p:sp>
              <p:nvSpPr>
                <p:cNvPr id="29743" name="Line 25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9744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</p:grpSp>
        <p:sp>
          <p:nvSpPr>
            <p:cNvPr id="29739" name="Text Box 27"/>
            <p:cNvSpPr txBox="1">
              <a:spLocks noChangeArrowheads="1"/>
            </p:cNvSpPr>
            <p:nvPr/>
          </p:nvSpPr>
          <p:spPr bwMode="auto">
            <a:xfrm>
              <a:off x="5040" y="1584"/>
              <a:ext cx="3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sp>
          <p:nvSpPr>
            <p:cNvPr id="29740" name="Text Box 28"/>
            <p:cNvSpPr txBox="1">
              <a:spLocks noChangeArrowheads="1"/>
            </p:cNvSpPr>
            <p:nvPr/>
          </p:nvSpPr>
          <p:spPr bwMode="auto">
            <a:xfrm>
              <a:off x="3840" y="1584"/>
              <a:ext cx="4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  <a:r>
                <a:rPr lang="pl-PL" b="1"/>
                <a:t>/2</a:t>
              </a:r>
              <a:endParaRPr lang="pl-PL"/>
            </a:p>
          </p:txBody>
        </p:sp>
        <p:graphicFrame>
          <p:nvGraphicFramePr>
            <p:cNvPr id="29703" name="Object 5"/>
            <p:cNvGraphicFramePr>
              <a:graphicFrameLocks noChangeAspect="1"/>
            </p:cNvGraphicFramePr>
            <p:nvPr/>
          </p:nvGraphicFramePr>
          <p:xfrm>
            <a:off x="4695" y="1095"/>
            <a:ext cx="574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79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95" y="1095"/>
                          <a:ext cx="574" cy="3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705" name="Group 52"/>
          <p:cNvGrpSpPr>
            <a:grpSpLocks/>
          </p:cNvGrpSpPr>
          <p:nvPr/>
        </p:nvGrpSpPr>
        <p:grpSpPr bwMode="auto">
          <a:xfrm>
            <a:off x="5784850" y="1490663"/>
            <a:ext cx="2895600" cy="2651125"/>
            <a:chOff x="2441" y="1912"/>
            <a:chExt cx="1824" cy="1670"/>
          </a:xfrm>
        </p:grpSpPr>
        <p:sp>
          <p:nvSpPr>
            <p:cNvPr id="29724" name="Line 32"/>
            <p:cNvSpPr>
              <a:spLocks noChangeShapeType="1"/>
            </p:cNvSpPr>
            <p:nvPr/>
          </p:nvSpPr>
          <p:spPr bwMode="auto">
            <a:xfrm>
              <a:off x="2441" y="2872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9725" name="Group 51"/>
            <p:cNvGrpSpPr>
              <a:grpSpLocks/>
            </p:cNvGrpSpPr>
            <p:nvPr/>
          </p:nvGrpSpPr>
          <p:grpSpPr bwMode="auto">
            <a:xfrm>
              <a:off x="2489" y="1912"/>
              <a:ext cx="1582" cy="1670"/>
              <a:chOff x="2489" y="1912"/>
              <a:chExt cx="1582" cy="1670"/>
            </a:xfrm>
          </p:grpSpPr>
          <p:sp>
            <p:nvSpPr>
              <p:cNvPr id="29726" name="Line 33"/>
              <p:cNvSpPr>
                <a:spLocks noChangeShapeType="1"/>
              </p:cNvSpPr>
              <p:nvPr/>
            </p:nvSpPr>
            <p:spPr bwMode="auto">
              <a:xfrm>
                <a:off x="3305" y="1912"/>
                <a:ext cx="0" cy="167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9727" name="Text Box 41"/>
              <p:cNvSpPr txBox="1">
                <a:spLocks noChangeArrowheads="1"/>
              </p:cNvSpPr>
              <p:nvPr/>
            </p:nvSpPr>
            <p:spPr bwMode="auto">
              <a:xfrm>
                <a:off x="3689" y="2536"/>
                <a:ext cx="38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T</a:t>
                </a:r>
                <a:r>
                  <a:rPr lang="pl-PL" b="1"/>
                  <a:t>/2</a:t>
                </a:r>
                <a:endParaRPr lang="pl-PL"/>
              </a:p>
            </p:txBody>
          </p:sp>
          <p:sp>
            <p:nvSpPr>
              <p:cNvPr id="29728" name="Text Box 42"/>
              <p:cNvSpPr txBox="1">
                <a:spLocks noChangeArrowheads="1"/>
              </p:cNvSpPr>
              <p:nvPr/>
            </p:nvSpPr>
            <p:spPr bwMode="auto">
              <a:xfrm>
                <a:off x="2489" y="2536"/>
                <a:ext cx="44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-T</a:t>
                </a:r>
                <a:r>
                  <a:rPr lang="pl-PL" b="1"/>
                  <a:t>/2</a:t>
                </a:r>
                <a:endParaRPr lang="pl-PL"/>
              </a:p>
            </p:txBody>
          </p:sp>
          <p:graphicFrame>
            <p:nvGraphicFramePr>
              <p:cNvPr id="29702" name="Object 4"/>
              <p:cNvGraphicFramePr>
                <a:graphicFrameLocks noChangeAspect="1"/>
              </p:cNvGraphicFramePr>
              <p:nvPr/>
            </p:nvGraphicFramePr>
            <p:xfrm>
              <a:off x="3353" y="2047"/>
              <a:ext cx="556" cy="3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80" name="Równanie" r:id="rId7" imgW="393480" imgH="228600" progId="Equation.3">
                      <p:embed/>
                    </p:oleObj>
                  </mc:Choice>
                  <mc:Fallback>
                    <p:oleObj name="Równanie" r:id="rId7" imgW="393480" imgH="22860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53" y="2047"/>
                            <a:ext cx="556" cy="32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729" name="Line 44"/>
              <p:cNvSpPr>
                <a:spLocks noChangeShapeType="1"/>
              </p:cNvSpPr>
              <p:nvPr/>
            </p:nvSpPr>
            <p:spPr bwMode="auto">
              <a:xfrm>
                <a:off x="2777" y="2337"/>
                <a:ext cx="52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0" name="Line 45"/>
              <p:cNvSpPr>
                <a:spLocks noChangeShapeType="1"/>
              </p:cNvSpPr>
              <p:nvPr/>
            </p:nvSpPr>
            <p:spPr bwMode="auto">
              <a:xfrm>
                <a:off x="3305" y="3354"/>
                <a:ext cx="52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1" name="Line 46"/>
              <p:cNvSpPr>
                <a:spLocks noChangeShapeType="1"/>
              </p:cNvSpPr>
              <p:nvPr/>
            </p:nvSpPr>
            <p:spPr bwMode="auto">
              <a:xfrm>
                <a:off x="3305" y="2337"/>
                <a:ext cx="0" cy="1017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2" name="Line 47"/>
              <p:cNvSpPr>
                <a:spLocks noChangeShapeType="1"/>
              </p:cNvSpPr>
              <p:nvPr/>
            </p:nvSpPr>
            <p:spPr bwMode="auto">
              <a:xfrm flipV="1">
                <a:off x="3833" y="2872"/>
                <a:ext cx="0" cy="48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3" name="Line 48"/>
              <p:cNvSpPr>
                <a:spLocks noChangeShapeType="1"/>
              </p:cNvSpPr>
              <p:nvPr/>
            </p:nvSpPr>
            <p:spPr bwMode="auto">
              <a:xfrm flipV="1">
                <a:off x="2782" y="2360"/>
                <a:ext cx="0" cy="48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4" name="Line 49"/>
              <p:cNvSpPr>
                <a:spLocks noChangeShapeType="1"/>
              </p:cNvSpPr>
              <p:nvPr/>
            </p:nvSpPr>
            <p:spPr bwMode="auto">
              <a:xfrm>
                <a:off x="2491" y="2872"/>
                <a:ext cx="291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5" name="Line 50"/>
              <p:cNvSpPr>
                <a:spLocks noChangeShapeType="1"/>
              </p:cNvSpPr>
              <p:nvPr/>
            </p:nvSpPr>
            <p:spPr bwMode="auto">
              <a:xfrm flipV="1">
                <a:off x="3833" y="2872"/>
                <a:ext cx="238" cy="3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grpSp>
        <p:nvGrpSpPr>
          <p:cNvPr id="29706" name="Group 68"/>
          <p:cNvGrpSpPr>
            <a:grpSpLocks/>
          </p:cNvGrpSpPr>
          <p:nvPr/>
        </p:nvGrpSpPr>
        <p:grpSpPr bwMode="auto">
          <a:xfrm>
            <a:off x="1425575" y="3416300"/>
            <a:ext cx="2895600" cy="1069975"/>
            <a:chOff x="898" y="2152"/>
            <a:chExt cx="1824" cy="674"/>
          </a:xfrm>
        </p:grpSpPr>
        <p:sp>
          <p:nvSpPr>
            <p:cNvPr id="29721" name="Line 54"/>
            <p:cNvSpPr>
              <a:spLocks noChangeShapeType="1"/>
            </p:cNvSpPr>
            <p:nvPr/>
          </p:nvSpPr>
          <p:spPr bwMode="auto">
            <a:xfrm>
              <a:off x="898" y="2734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22" name="Line 55"/>
            <p:cNvSpPr>
              <a:spLocks noChangeShapeType="1"/>
            </p:cNvSpPr>
            <p:nvPr/>
          </p:nvSpPr>
          <p:spPr bwMode="auto">
            <a:xfrm>
              <a:off x="1771" y="2152"/>
              <a:ext cx="0" cy="67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9701" name="Object 3"/>
            <p:cNvGraphicFramePr>
              <a:graphicFrameLocks noChangeAspect="1"/>
            </p:cNvGraphicFramePr>
            <p:nvPr/>
          </p:nvGraphicFramePr>
          <p:xfrm>
            <a:off x="1810" y="2287"/>
            <a:ext cx="574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81" name="Równanie" r:id="rId9" imgW="406080" imgH="228600" progId="Equation.3">
                    <p:embed/>
                  </p:oleObj>
                </mc:Choice>
                <mc:Fallback>
                  <p:oleObj name="Równanie" r:id="rId9" imgW="406080" imgH="2286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0" y="2287"/>
                          <a:ext cx="574" cy="3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23" name="Line 67"/>
            <p:cNvSpPr>
              <a:spLocks noChangeShapeType="1"/>
            </p:cNvSpPr>
            <p:nvPr/>
          </p:nvSpPr>
          <p:spPr bwMode="auto">
            <a:xfrm>
              <a:off x="1204" y="2744"/>
              <a:ext cx="1211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29707" name="Group 154"/>
          <p:cNvGrpSpPr>
            <a:grpSpLocks/>
          </p:cNvGrpSpPr>
          <p:nvPr/>
        </p:nvGrpSpPr>
        <p:grpSpPr bwMode="auto">
          <a:xfrm>
            <a:off x="4883150" y="3035300"/>
            <a:ext cx="4049713" cy="2913063"/>
            <a:chOff x="3076" y="1912"/>
            <a:chExt cx="2551" cy="1835"/>
          </a:xfrm>
        </p:grpSpPr>
        <p:grpSp>
          <p:nvGrpSpPr>
            <p:cNvPr id="29710" name="Group 150"/>
            <p:cNvGrpSpPr>
              <a:grpSpLocks/>
            </p:cNvGrpSpPr>
            <p:nvPr/>
          </p:nvGrpSpPr>
          <p:grpSpPr bwMode="auto">
            <a:xfrm>
              <a:off x="3076" y="1912"/>
              <a:ext cx="2551" cy="1835"/>
              <a:chOff x="1176" y="942"/>
              <a:chExt cx="3570" cy="2568"/>
            </a:xfrm>
          </p:grpSpPr>
          <p:sp>
            <p:nvSpPr>
              <p:cNvPr id="29711" name="Freeform 140"/>
              <p:cNvSpPr>
                <a:spLocks/>
              </p:cNvSpPr>
              <p:nvPr/>
            </p:nvSpPr>
            <p:spPr bwMode="auto">
              <a:xfrm>
                <a:off x="1176" y="1494"/>
                <a:ext cx="558" cy="2010"/>
              </a:xfrm>
              <a:custGeom>
                <a:avLst/>
                <a:gdLst>
                  <a:gd name="T0" fmla="*/ 12 w 558"/>
                  <a:gd name="T1" fmla="*/ 12 h 2010"/>
                  <a:gd name="T2" fmla="*/ 24 w 558"/>
                  <a:gd name="T3" fmla="*/ 30 h 2010"/>
                  <a:gd name="T4" fmla="*/ 30 w 558"/>
                  <a:gd name="T5" fmla="*/ 66 h 2010"/>
                  <a:gd name="T6" fmla="*/ 42 w 558"/>
                  <a:gd name="T7" fmla="*/ 108 h 2010"/>
                  <a:gd name="T8" fmla="*/ 54 w 558"/>
                  <a:gd name="T9" fmla="*/ 162 h 2010"/>
                  <a:gd name="T10" fmla="*/ 66 w 558"/>
                  <a:gd name="T11" fmla="*/ 228 h 2010"/>
                  <a:gd name="T12" fmla="*/ 78 w 558"/>
                  <a:gd name="T13" fmla="*/ 300 h 2010"/>
                  <a:gd name="T14" fmla="*/ 84 w 558"/>
                  <a:gd name="T15" fmla="*/ 378 h 2010"/>
                  <a:gd name="T16" fmla="*/ 96 w 558"/>
                  <a:gd name="T17" fmla="*/ 468 h 2010"/>
                  <a:gd name="T18" fmla="*/ 108 w 558"/>
                  <a:gd name="T19" fmla="*/ 564 h 2010"/>
                  <a:gd name="T20" fmla="*/ 120 w 558"/>
                  <a:gd name="T21" fmla="*/ 660 h 2010"/>
                  <a:gd name="T22" fmla="*/ 132 w 558"/>
                  <a:gd name="T23" fmla="*/ 756 h 2010"/>
                  <a:gd name="T24" fmla="*/ 138 w 558"/>
                  <a:gd name="T25" fmla="*/ 858 h 2010"/>
                  <a:gd name="T26" fmla="*/ 150 w 558"/>
                  <a:gd name="T27" fmla="*/ 966 h 2010"/>
                  <a:gd name="T28" fmla="*/ 162 w 558"/>
                  <a:gd name="T29" fmla="*/ 1068 h 2010"/>
                  <a:gd name="T30" fmla="*/ 174 w 558"/>
                  <a:gd name="T31" fmla="*/ 1164 h 2010"/>
                  <a:gd name="T32" fmla="*/ 180 w 558"/>
                  <a:gd name="T33" fmla="*/ 1260 h 2010"/>
                  <a:gd name="T34" fmla="*/ 192 w 558"/>
                  <a:gd name="T35" fmla="*/ 1356 h 2010"/>
                  <a:gd name="T36" fmla="*/ 204 w 558"/>
                  <a:gd name="T37" fmla="*/ 1446 h 2010"/>
                  <a:gd name="T38" fmla="*/ 216 w 558"/>
                  <a:gd name="T39" fmla="*/ 1530 h 2010"/>
                  <a:gd name="T40" fmla="*/ 228 w 558"/>
                  <a:gd name="T41" fmla="*/ 1608 h 2010"/>
                  <a:gd name="T42" fmla="*/ 234 w 558"/>
                  <a:gd name="T43" fmla="*/ 1680 h 2010"/>
                  <a:gd name="T44" fmla="*/ 246 w 558"/>
                  <a:gd name="T45" fmla="*/ 1740 h 2010"/>
                  <a:gd name="T46" fmla="*/ 258 w 558"/>
                  <a:gd name="T47" fmla="*/ 1800 h 2010"/>
                  <a:gd name="T48" fmla="*/ 270 w 558"/>
                  <a:gd name="T49" fmla="*/ 1848 h 2010"/>
                  <a:gd name="T50" fmla="*/ 282 w 558"/>
                  <a:gd name="T51" fmla="*/ 1890 h 2010"/>
                  <a:gd name="T52" fmla="*/ 288 w 558"/>
                  <a:gd name="T53" fmla="*/ 1926 h 2010"/>
                  <a:gd name="T54" fmla="*/ 300 w 558"/>
                  <a:gd name="T55" fmla="*/ 1956 h 2010"/>
                  <a:gd name="T56" fmla="*/ 312 w 558"/>
                  <a:gd name="T57" fmla="*/ 1980 h 2010"/>
                  <a:gd name="T58" fmla="*/ 330 w 558"/>
                  <a:gd name="T59" fmla="*/ 2004 h 2010"/>
                  <a:gd name="T60" fmla="*/ 348 w 558"/>
                  <a:gd name="T61" fmla="*/ 2010 h 2010"/>
                  <a:gd name="T62" fmla="*/ 366 w 558"/>
                  <a:gd name="T63" fmla="*/ 2010 h 2010"/>
                  <a:gd name="T64" fmla="*/ 384 w 558"/>
                  <a:gd name="T65" fmla="*/ 1998 h 2010"/>
                  <a:gd name="T66" fmla="*/ 402 w 558"/>
                  <a:gd name="T67" fmla="*/ 1986 h 2010"/>
                  <a:gd name="T68" fmla="*/ 420 w 558"/>
                  <a:gd name="T69" fmla="*/ 1968 h 2010"/>
                  <a:gd name="T70" fmla="*/ 438 w 558"/>
                  <a:gd name="T71" fmla="*/ 1950 h 2010"/>
                  <a:gd name="T72" fmla="*/ 456 w 558"/>
                  <a:gd name="T73" fmla="*/ 1938 h 2010"/>
                  <a:gd name="T74" fmla="*/ 474 w 558"/>
                  <a:gd name="T75" fmla="*/ 1926 h 2010"/>
                  <a:gd name="T76" fmla="*/ 492 w 558"/>
                  <a:gd name="T77" fmla="*/ 1920 h 2010"/>
                  <a:gd name="T78" fmla="*/ 510 w 558"/>
                  <a:gd name="T79" fmla="*/ 1920 h 2010"/>
                  <a:gd name="T80" fmla="*/ 528 w 558"/>
                  <a:gd name="T81" fmla="*/ 1920 h 2010"/>
                  <a:gd name="T82" fmla="*/ 546 w 558"/>
                  <a:gd name="T83" fmla="*/ 1926 h 201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2010"/>
                  <a:gd name="T128" fmla="*/ 558 w 558"/>
                  <a:gd name="T129" fmla="*/ 2010 h 201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2010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2" y="18"/>
                    </a:lnTo>
                    <a:lnTo>
                      <a:pt x="18" y="24"/>
                    </a:lnTo>
                    <a:lnTo>
                      <a:pt x="24" y="30"/>
                    </a:lnTo>
                    <a:lnTo>
                      <a:pt x="24" y="42"/>
                    </a:lnTo>
                    <a:lnTo>
                      <a:pt x="30" y="54"/>
                    </a:lnTo>
                    <a:lnTo>
                      <a:pt x="30" y="66"/>
                    </a:lnTo>
                    <a:lnTo>
                      <a:pt x="36" y="78"/>
                    </a:lnTo>
                    <a:lnTo>
                      <a:pt x="42" y="90"/>
                    </a:lnTo>
                    <a:lnTo>
                      <a:pt x="42" y="108"/>
                    </a:lnTo>
                    <a:lnTo>
                      <a:pt x="48" y="126"/>
                    </a:lnTo>
                    <a:lnTo>
                      <a:pt x="48" y="144"/>
                    </a:lnTo>
                    <a:lnTo>
                      <a:pt x="54" y="162"/>
                    </a:lnTo>
                    <a:lnTo>
                      <a:pt x="60" y="186"/>
                    </a:lnTo>
                    <a:lnTo>
                      <a:pt x="60" y="204"/>
                    </a:lnTo>
                    <a:lnTo>
                      <a:pt x="66" y="228"/>
                    </a:lnTo>
                    <a:lnTo>
                      <a:pt x="66" y="252"/>
                    </a:lnTo>
                    <a:lnTo>
                      <a:pt x="72" y="276"/>
                    </a:lnTo>
                    <a:lnTo>
                      <a:pt x="78" y="300"/>
                    </a:lnTo>
                    <a:lnTo>
                      <a:pt x="78" y="324"/>
                    </a:lnTo>
                    <a:lnTo>
                      <a:pt x="84" y="354"/>
                    </a:lnTo>
                    <a:lnTo>
                      <a:pt x="84" y="378"/>
                    </a:lnTo>
                    <a:lnTo>
                      <a:pt x="90" y="408"/>
                    </a:lnTo>
                    <a:lnTo>
                      <a:pt x="96" y="438"/>
                    </a:lnTo>
                    <a:lnTo>
                      <a:pt x="96" y="468"/>
                    </a:lnTo>
                    <a:lnTo>
                      <a:pt x="102" y="498"/>
                    </a:lnTo>
                    <a:lnTo>
                      <a:pt x="102" y="528"/>
                    </a:lnTo>
                    <a:lnTo>
                      <a:pt x="108" y="564"/>
                    </a:lnTo>
                    <a:lnTo>
                      <a:pt x="114" y="594"/>
                    </a:lnTo>
                    <a:lnTo>
                      <a:pt x="114" y="624"/>
                    </a:lnTo>
                    <a:lnTo>
                      <a:pt x="120" y="660"/>
                    </a:lnTo>
                    <a:lnTo>
                      <a:pt x="120" y="690"/>
                    </a:lnTo>
                    <a:lnTo>
                      <a:pt x="126" y="726"/>
                    </a:lnTo>
                    <a:lnTo>
                      <a:pt x="132" y="756"/>
                    </a:lnTo>
                    <a:lnTo>
                      <a:pt x="132" y="792"/>
                    </a:lnTo>
                    <a:lnTo>
                      <a:pt x="138" y="828"/>
                    </a:lnTo>
                    <a:lnTo>
                      <a:pt x="138" y="858"/>
                    </a:lnTo>
                    <a:lnTo>
                      <a:pt x="144" y="894"/>
                    </a:lnTo>
                    <a:lnTo>
                      <a:pt x="150" y="930"/>
                    </a:lnTo>
                    <a:lnTo>
                      <a:pt x="150" y="966"/>
                    </a:lnTo>
                    <a:lnTo>
                      <a:pt x="156" y="996"/>
                    </a:lnTo>
                    <a:lnTo>
                      <a:pt x="156" y="1032"/>
                    </a:lnTo>
                    <a:lnTo>
                      <a:pt x="162" y="1068"/>
                    </a:lnTo>
                    <a:lnTo>
                      <a:pt x="162" y="1098"/>
                    </a:lnTo>
                    <a:lnTo>
                      <a:pt x="168" y="1134"/>
                    </a:lnTo>
                    <a:lnTo>
                      <a:pt x="174" y="1164"/>
                    </a:lnTo>
                    <a:lnTo>
                      <a:pt x="174" y="1200"/>
                    </a:lnTo>
                    <a:lnTo>
                      <a:pt x="180" y="1230"/>
                    </a:lnTo>
                    <a:lnTo>
                      <a:pt x="180" y="1260"/>
                    </a:lnTo>
                    <a:lnTo>
                      <a:pt x="186" y="1296"/>
                    </a:lnTo>
                    <a:lnTo>
                      <a:pt x="192" y="1326"/>
                    </a:lnTo>
                    <a:lnTo>
                      <a:pt x="192" y="1356"/>
                    </a:lnTo>
                    <a:lnTo>
                      <a:pt x="198" y="1386"/>
                    </a:lnTo>
                    <a:lnTo>
                      <a:pt x="198" y="1416"/>
                    </a:lnTo>
                    <a:lnTo>
                      <a:pt x="204" y="1446"/>
                    </a:lnTo>
                    <a:lnTo>
                      <a:pt x="210" y="1476"/>
                    </a:lnTo>
                    <a:lnTo>
                      <a:pt x="210" y="1500"/>
                    </a:lnTo>
                    <a:lnTo>
                      <a:pt x="216" y="1530"/>
                    </a:lnTo>
                    <a:lnTo>
                      <a:pt x="216" y="1554"/>
                    </a:lnTo>
                    <a:lnTo>
                      <a:pt x="222" y="1584"/>
                    </a:lnTo>
                    <a:lnTo>
                      <a:pt x="228" y="1608"/>
                    </a:lnTo>
                    <a:lnTo>
                      <a:pt x="228" y="1632"/>
                    </a:lnTo>
                    <a:lnTo>
                      <a:pt x="234" y="1656"/>
                    </a:lnTo>
                    <a:lnTo>
                      <a:pt x="234" y="1680"/>
                    </a:lnTo>
                    <a:lnTo>
                      <a:pt x="240" y="1698"/>
                    </a:lnTo>
                    <a:lnTo>
                      <a:pt x="246" y="1722"/>
                    </a:lnTo>
                    <a:lnTo>
                      <a:pt x="246" y="1740"/>
                    </a:lnTo>
                    <a:lnTo>
                      <a:pt x="252" y="1764"/>
                    </a:lnTo>
                    <a:lnTo>
                      <a:pt x="252" y="1782"/>
                    </a:lnTo>
                    <a:lnTo>
                      <a:pt x="258" y="1800"/>
                    </a:lnTo>
                    <a:lnTo>
                      <a:pt x="264" y="1818"/>
                    </a:lnTo>
                    <a:lnTo>
                      <a:pt x="264" y="1830"/>
                    </a:lnTo>
                    <a:lnTo>
                      <a:pt x="270" y="1848"/>
                    </a:lnTo>
                    <a:lnTo>
                      <a:pt x="270" y="1866"/>
                    </a:lnTo>
                    <a:lnTo>
                      <a:pt x="276" y="1878"/>
                    </a:lnTo>
                    <a:lnTo>
                      <a:pt x="282" y="1890"/>
                    </a:lnTo>
                    <a:lnTo>
                      <a:pt x="282" y="1902"/>
                    </a:lnTo>
                    <a:lnTo>
                      <a:pt x="288" y="1914"/>
                    </a:lnTo>
                    <a:lnTo>
                      <a:pt x="288" y="1926"/>
                    </a:lnTo>
                    <a:lnTo>
                      <a:pt x="294" y="1938"/>
                    </a:lnTo>
                    <a:lnTo>
                      <a:pt x="300" y="1944"/>
                    </a:lnTo>
                    <a:lnTo>
                      <a:pt x="300" y="1956"/>
                    </a:lnTo>
                    <a:lnTo>
                      <a:pt x="306" y="1962"/>
                    </a:lnTo>
                    <a:lnTo>
                      <a:pt x="306" y="1974"/>
                    </a:lnTo>
                    <a:lnTo>
                      <a:pt x="312" y="1980"/>
                    </a:lnTo>
                    <a:lnTo>
                      <a:pt x="324" y="1992"/>
                    </a:lnTo>
                    <a:lnTo>
                      <a:pt x="324" y="1998"/>
                    </a:lnTo>
                    <a:lnTo>
                      <a:pt x="330" y="2004"/>
                    </a:lnTo>
                    <a:lnTo>
                      <a:pt x="336" y="2010"/>
                    </a:lnTo>
                    <a:lnTo>
                      <a:pt x="342" y="2010"/>
                    </a:lnTo>
                    <a:lnTo>
                      <a:pt x="348" y="2010"/>
                    </a:lnTo>
                    <a:lnTo>
                      <a:pt x="354" y="2010"/>
                    </a:lnTo>
                    <a:lnTo>
                      <a:pt x="360" y="2010"/>
                    </a:lnTo>
                    <a:lnTo>
                      <a:pt x="366" y="2010"/>
                    </a:lnTo>
                    <a:lnTo>
                      <a:pt x="372" y="2010"/>
                    </a:lnTo>
                    <a:lnTo>
                      <a:pt x="378" y="2004"/>
                    </a:lnTo>
                    <a:lnTo>
                      <a:pt x="384" y="1998"/>
                    </a:lnTo>
                    <a:lnTo>
                      <a:pt x="390" y="1998"/>
                    </a:lnTo>
                    <a:lnTo>
                      <a:pt x="396" y="1992"/>
                    </a:lnTo>
                    <a:lnTo>
                      <a:pt x="402" y="1986"/>
                    </a:lnTo>
                    <a:lnTo>
                      <a:pt x="408" y="1980"/>
                    </a:lnTo>
                    <a:lnTo>
                      <a:pt x="414" y="1974"/>
                    </a:lnTo>
                    <a:lnTo>
                      <a:pt x="420" y="1968"/>
                    </a:lnTo>
                    <a:lnTo>
                      <a:pt x="426" y="1962"/>
                    </a:lnTo>
                    <a:lnTo>
                      <a:pt x="432" y="1956"/>
                    </a:lnTo>
                    <a:lnTo>
                      <a:pt x="438" y="1950"/>
                    </a:lnTo>
                    <a:lnTo>
                      <a:pt x="444" y="1950"/>
                    </a:lnTo>
                    <a:lnTo>
                      <a:pt x="450" y="1944"/>
                    </a:lnTo>
                    <a:lnTo>
                      <a:pt x="456" y="1938"/>
                    </a:lnTo>
                    <a:lnTo>
                      <a:pt x="462" y="1932"/>
                    </a:lnTo>
                    <a:lnTo>
                      <a:pt x="468" y="1932"/>
                    </a:lnTo>
                    <a:lnTo>
                      <a:pt x="474" y="1926"/>
                    </a:lnTo>
                    <a:lnTo>
                      <a:pt x="480" y="1926"/>
                    </a:lnTo>
                    <a:lnTo>
                      <a:pt x="486" y="1920"/>
                    </a:lnTo>
                    <a:lnTo>
                      <a:pt x="492" y="1920"/>
                    </a:lnTo>
                    <a:lnTo>
                      <a:pt x="498" y="1920"/>
                    </a:lnTo>
                    <a:lnTo>
                      <a:pt x="504" y="1920"/>
                    </a:lnTo>
                    <a:lnTo>
                      <a:pt x="510" y="1920"/>
                    </a:lnTo>
                    <a:lnTo>
                      <a:pt x="516" y="1920"/>
                    </a:lnTo>
                    <a:lnTo>
                      <a:pt x="522" y="1920"/>
                    </a:lnTo>
                    <a:lnTo>
                      <a:pt x="528" y="1920"/>
                    </a:lnTo>
                    <a:lnTo>
                      <a:pt x="534" y="1926"/>
                    </a:lnTo>
                    <a:lnTo>
                      <a:pt x="540" y="1926"/>
                    </a:lnTo>
                    <a:lnTo>
                      <a:pt x="546" y="1926"/>
                    </a:lnTo>
                    <a:lnTo>
                      <a:pt x="552" y="1932"/>
                    </a:lnTo>
                    <a:lnTo>
                      <a:pt x="558" y="1932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2" name="Freeform 141"/>
              <p:cNvSpPr>
                <a:spLocks/>
              </p:cNvSpPr>
              <p:nvPr/>
            </p:nvSpPr>
            <p:spPr bwMode="auto">
              <a:xfrm>
                <a:off x="1734" y="3426"/>
                <a:ext cx="762" cy="78"/>
              </a:xfrm>
              <a:custGeom>
                <a:avLst/>
                <a:gdLst>
                  <a:gd name="T0" fmla="*/ 12 w 762"/>
                  <a:gd name="T1" fmla="*/ 12 h 78"/>
                  <a:gd name="T2" fmla="*/ 30 w 762"/>
                  <a:gd name="T3" fmla="*/ 24 h 78"/>
                  <a:gd name="T4" fmla="*/ 48 w 762"/>
                  <a:gd name="T5" fmla="*/ 36 h 78"/>
                  <a:gd name="T6" fmla="*/ 66 w 762"/>
                  <a:gd name="T7" fmla="*/ 48 h 78"/>
                  <a:gd name="T8" fmla="*/ 84 w 762"/>
                  <a:gd name="T9" fmla="*/ 60 h 78"/>
                  <a:gd name="T10" fmla="*/ 102 w 762"/>
                  <a:gd name="T11" fmla="*/ 72 h 78"/>
                  <a:gd name="T12" fmla="*/ 120 w 762"/>
                  <a:gd name="T13" fmla="*/ 78 h 78"/>
                  <a:gd name="T14" fmla="*/ 138 w 762"/>
                  <a:gd name="T15" fmla="*/ 78 h 78"/>
                  <a:gd name="T16" fmla="*/ 156 w 762"/>
                  <a:gd name="T17" fmla="*/ 78 h 78"/>
                  <a:gd name="T18" fmla="*/ 174 w 762"/>
                  <a:gd name="T19" fmla="*/ 78 h 78"/>
                  <a:gd name="T20" fmla="*/ 192 w 762"/>
                  <a:gd name="T21" fmla="*/ 78 h 78"/>
                  <a:gd name="T22" fmla="*/ 210 w 762"/>
                  <a:gd name="T23" fmla="*/ 72 h 78"/>
                  <a:gd name="T24" fmla="*/ 228 w 762"/>
                  <a:gd name="T25" fmla="*/ 66 h 78"/>
                  <a:gd name="T26" fmla="*/ 246 w 762"/>
                  <a:gd name="T27" fmla="*/ 60 h 78"/>
                  <a:gd name="T28" fmla="*/ 264 w 762"/>
                  <a:gd name="T29" fmla="*/ 54 h 78"/>
                  <a:gd name="T30" fmla="*/ 282 w 762"/>
                  <a:gd name="T31" fmla="*/ 48 h 78"/>
                  <a:gd name="T32" fmla="*/ 300 w 762"/>
                  <a:gd name="T33" fmla="*/ 48 h 78"/>
                  <a:gd name="T34" fmla="*/ 318 w 762"/>
                  <a:gd name="T35" fmla="*/ 48 h 78"/>
                  <a:gd name="T36" fmla="*/ 336 w 762"/>
                  <a:gd name="T37" fmla="*/ 48 h 78"/>
                  <a:gd name="T38" fmla="*/ 354 w 762"/>
                  <a:gd name="T39" fmla="*/ 54 h 78"/>
                  <a:gd name="T40" fmla="*/ 372 w 762"/>
                  <a:gd name="T41" fmla="*/ 54 h 78"/>
                  <a:gd name="T42" fmla="*/ 390 w 762"/>
                  <a:gd name="T43" fmla="*/ 60 h 78"/>
                  <a:gd name="T44" fmla="*/ 408 w 762"/>
                  <a:gd name="T45" fmla="*/ 66 h 78"/>
                  <a:gd name="T46" fmla="*/ 426 w 762"/>
                  <a:gd name="T47" fmla="*/ 72 h 78"/>
                  <a:gd name="T48" fmla="*/ 444 w 762"/>
                  <a:gd name="T49" fmla="*/ 72 h 78"/>
                  <a:gd name="T50" fmla="*/ 462 w 762"/>
                  <a:gd name="T51" fmla="*/ 78 h 78"/>
                  <a:gd name="T52" fmla="*/ 480 w 762"/>
                  <a:gd name="T53" fmla="*/ 78 h 78"/>
                  <a:gd name="T54" fmla="*/ 498 w 762"/>
                  <a:gd name="T55" fmla="*/ 78 h 78"/>
                  <a:gd name="T56" fmla="*/ 516 w 762"/>
                  <a:gd name="T57" fmla="*/ 78 h 78"/>
                  <a:gd name="T58" fmla="*/ 534 w 762"/>
                  <a:gd name="T59" fmla="*/ 78 h 78"/>
                  <a:gd name="T60" fmla="*/ 552 w 762"/>
                  <a:gd name="T61" fmla="*/ 78 h 78"/>
                  <a:gd name="T62" fmla="*/ 570 w 762"/>
                  <a:gd name="T63" fmla="*/ 78 h 78"/>
                  <a:gd name="T64" fmla="*/ 588 w 762"/>
                  <a:gd name="T65" fmla="*/ 72 h 78"/>
                  <a:gd name="T66" fmla="*/ 606 w 762"/>
                  <a:gd name="T67" fmla="*/ 72 h 78"/>
                  <a:gd name="T68" fmla="*/ 624 w 762"/>
                  <a:gd name="T69" fmla="*/ 66 h 78"/>
                  <a:gd name="T70" fmla="*/ 642 w 762"/>
                  <a:gd name="T71" fmla="*/ 66 h 78"/>
                  <a:gd name="T72" fmla="*/ 660 w 762"/>
                  <a:gd name="T73" fmla="*/ 66 h 78"/>
                  <a:gd name="T74" fmla="*/ 678 w 762"/>
                  <a:gd name="T75" fmla="*/ 66 h 78"/>
                  <a:gd name="T76" fmla="*/ 696 w 762"/>
                  <a:gd name="T77" fmla="*/ 66 h 78"/>
                  <a:gd name="T78" fmla="*/ 714 w 762"/>
                  <a:gd name="T79" fmla="*/ 66 h 78"/>
                  <a:gd name="T80" fmla="*/ 732 w 762"/>
                  <a:gd name="T81" fmla="*/ 66 h 78"/>
                  <a:gd name="T82" fmla="*/ 750 w 762"/>
                  <a:gd name="T83" fmla="*/ 72 h 7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78"/>
                  <a:gd name="T128" fmla="*/ 762 w 762"/>
                  <a:gd name="T129" fmla="*/ 78 h 7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78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18"/>
                    </a:lnTo>
                    <a:lnTo>
                      <a:pt x="30" y="24"/>
                    </a:lnTo>
                    <a:lnTo>
                      <a:pt x="36" y="30"/>
                    </a:lnTo>
                    <a:lnTo>
                      <a:pt x="42" y="30"/>
                    </a:lnTo>
                    <a:lnTo>
                      <a:pt x="48" y="36"/>
                    </a:lnTo>
                    <a:lnTo>
                      <a:pt x="54" y="42"/>
                    </a:lnTo>
                    <a:lnTo>
                      <a:pt x="60" y="48"/>
                    </a:lnTo>
                    <a:lnTo>
                      <a:pt x="66" y="48"/>
                    </a:lnTo>
                    <a:lnTo>
                      <a:pt x="72" y="54"/>
                    </a:lnTo>
                    <a:lnTo>
                      <a:pt x="78" y="60"/>
                    </a:lnTo>
                    <a:lnTo>
                      <a:pt x="84" y="60"/>
                    </a:lnTo>
                    <a:lnTo>
                      <a:pt x="90" y="66"/>
                    </a:lnTo>
                    <a:lnTo>
                      <a:pt x="96" y="66"/>
                    </a:lnTo>
                    <a:lnTo>
                      <a:pt x="102" y="72"/>
                    </a:lnTo>
                    <a:lnTo>
                      <a:pt x="108" y="72"/>
                    </a:lnTo>
                    <a:lnTo>
                      <a:pt x="114" y="72"/>
                    </a:lnTo>
                    <a:lnTo>
                      <a:pt x="120" y="78"/>
                    </a:lnTo>
                    <a:lnTo>
                      <a:pt x="126" y="78"/>
                    </a:lnTo>
                    <a:lnTo>
                      <a:pt x="132" y="78"/>
                    </a:lnTo>
                    <a:lnTo>
                      <a:pt x="138" y="78"/>
                    </a:lnTo>
                    <a:lnTo>
                      <a:pt x="144" y="78"/>
                    </a:lnTo>
                    <a:lnTo>
                      <a:pt x="150" y="78"/>
                    </a:lnTo>
                    <a:lnTo>
                      <a:pt x="156" y="78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78"/>
                    </a:lnTo>
                    <a:lnTo>
                      <a:pt x="180" y="78"/>
                    </a:lnTo>
                    <a:lnTo>
                      <a:pt x="186" y="78"/>
                    </a:lnTo>
                    <a:lnTo>
                      <a:pt x="192" y="78"/>
                    </a:lnTo>
                    <a:lnTo>
                      <a:pt x="198" y="72"/>
                    </a:lnTo>
                    <a:lnTo>
                      <a:pt x="204" y="72"/>
                    </a:lnTo>
                    <a:lnTo>
                      <a:pt x="210" y="72"/>
                    </a:lnTo>
                    <a:lnTo>
                      <a:pt x="216" y="66"/>
                    </a:lnTo>
                    <a:lnTo>
                      <a:pt x="222" y="66"/>
                    </a:lnTo>
                    <a:lnTo>
                      <a:pt x="228" y="66"/>
                    </a:lnTo>
                    <a:lnTo>
                      <a:pt x="234" y="60"/>
                    </a:lnTo>
                    <a:lnTo>
                      <a:pt x="240" y="60"/>
                    </a:lnTo>
                    <a:lnTo>
                      <a:pt x="246" y="60"/>
                    </a:lnTo>
                    <a:lnTo>
                      <a:pt x="252" y="60"/>
                    </a:lnTo>
                    <a:lnTo>
                      <a:pt x="258" y="54"/>
                    </a:lnTo>
                    <a:lnTo>
                      <a:pt x="264" y="54"/>
                    </a:lnTo>
                    <a:lnTo>
                      <a:pt x="270" y="54"/>
                    </a:lnTo>
                    <a:lnTo>
                      <a:pt x="276" y="54"/>
                    </a:lnTo>
                    <a:lnTo>
                      <a:pt x="282" y="48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54"/>
                    </a:lnTo>
                    <a:lnTo>
                      <a:pt x="360" y="54"/>
                    </a:lnTo>
                    <a:lnTo>
                      <a:pt x="366" y="54"/>
                    </a:lnTo>
                    <a:lnTo>
                      <a:pt x="372" y="54"/>
                    </a:lnTo>
                    <a:lnTo>
                      <a:pt x="378" y="54"/>
                    </a:lnTo>
                    <a:lnTo>
                      <a:pt x="384" y="60"/>
                    </a:lnTo>
                    <a:lnTo>
                      <a:pt x="390" y="60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66"/>
                    </a:lnTo>
                    <a:lnTo>
                      <a:pt x="414" y="66"/>
                    </a:lnTo>
                    <a:lnTo>
                      <a:pt x="420" y="66"/>
                    </a:lnTo>
                    <a:lnTo>
                      <a:pt x="426" y="72"/>
                    </a:lnTo>
                    <a:lnTo>
                      <a:pt x="432" y="72"/>
                    </a:lnTo>
                    <a:lnTo>
                      <a:pt x="438" y="72"/>
                    </a:lnTo>
                    <a:lnTo>
                      <a:pt x="444" y="72"/>
                    </a:lnTo>
                    <a:lnTo>
                      <a:pt x="450" y="72"/>
                    </a:lnTo>
                    <a:lnTo>
                      <a:pt x="456" y="78"/>
                    </a:lnTo>
                    <a:lnTo>
                      <a:pt x="462" y="78"/>
                    </a:lnTo>
                    <a:lnTo>
                      <a:pt x="468" y="78"/>
                    </a:lnTo>
                    <a:lnTo>
                      <a:pt x="474" y="78"/>
                    </a:lnTo>
                    <a:lnTo>
                      <a:pt x="480" y="78"/>
                    </a:lnTo>
                    <a:lnTo>
                      <a:pt x="486" y="78"/>
                    </a:lnTo>
                    <a:lnTo>
                      <a:pt x="492" y="78"/>
                    </a:lnTo>
                    <a:lnTo>
                      <a:pt x="498" y="78"/>
                    </a:lnTo>
                    <a:lnTo>
                      <a:pt x="504" y="78"/>
                    </a:lnTo>
                    <a:lnTo>
                      <a:pt x="510" y="78"/>
                    </a:lnTo>
                    <a:lnTo>
                      <a:pt x="516" y="78"/>
                    </a:lnTo>
                    <a:lnTo>
                      <a:pt x="522" y="78"/>
                    </a:lnTo>
                    <a:lnTo>
                      <a:pt x="528" y="78"/>
                    </a:lnTo>
                    <a:lnTo>
                      <a:pt x="534" y="78"/>
                    </a:lnTo>
                    <a:lnTo>
                      <a:pt x="540" y="78"/>
                    </a:lnTo>
                    <a:lnTo>
                      <a:pt x="546" y="78"/>
                    </a:lnTo>
                    <a:lnTo>
                      <a:pt x="552" y="78"/>
                    </a:lnTo>
                    <a:lnTo>
                      <a:pt x="558" y="78"/>
                    </a:lnTo>
                    <a:lnTo>
                      <a:pt x="564" y="78"/>
                    </a:lnTo>
                    <a:lnTo>
                      <a:pt x="570" y="78"/>
                    </a:lnTo>
                    <a:lnTo>
                      <a:pt x="576" y="72"/>
                    </a:lnTo>
                    <a:lnTo>
                      <a:pt x="582" y="72"/>
                    </a:lnTo>
                    <a:lnTo>
                      <a:pt x="588" y="72"/>
                    </a:lnTo>
                    <a:lnTo>
                      <a:pt x="594" y="72"/>
                    </a:lnTo>
                    <a:lnTo>
                      <a:pt x="600" y="72"/>
                    </a:lnTo>
                    <a:lnTo>
                      <a:pt x="606" y="72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24" y="66"/>
                    </a:lnTo>
                    <a:lnTo>
                      <a:pt x="630" y="66"/>
                    </a:lnTo>
                    <a:lnTo>
                      <a:pt x="636" y="66"/>
                    </a:lnTo>
                    <a:lnTo>
                      <a:pt x="642" y="66"/>
                    </a:lnTo>
                    <a:lnTo>
                      <a:pt x="648" y="66"/>
                    </a:lnTo>
                    <a:lnTo>
                      <a:pt x="654" y="66"/>
                    </a:lnTo>
                    <a:lnTo>
                      <a:pt x="660" y="66"/>
                    </a:lnTo>
                    <a:lnTo>
                      <a:pt x="666" y="66"/>
                    </a:lnTo>
                    <a:lnTo>
                      <a:pt x="672" y="66"/>
                    </a:lnTo>
                    <a:lnTo>
                      <a:pt x="678" y="66"/>
                    </a:lnTo>
                    <a:lnTo>
                      <a:pt x="684" y="66"/>
                    </a:lnTo>
                    <a:lnTo>
                      <a:pt x="690" y="66"/>
                    </a:lnTo>
                    <a:lnTo>
                      <a:pt x="696" y="66"/>
                    </a:lnTo>
                    <a:lnTo>
                      <a:pt x="702" y="66"/>
                    </a:lnTo>
                    <a:lnTo>
                      <a:pt x="708" y="66"/>
                    </a:lnTo>
                    <a:lnTo>
                      <a:pt x="714" y="66"/>
                    </a:lnTo>
                    <a:lnTo>
                      <a:pt x="720" y="66"/>
                    </a:lnTo>
                    <a:lnTo>
                      <a:pt x="726" y="66"/>
                    </a:lnTo>
                    <a:lnTo>
                      <a:pt x="732" y="66"/>
                    </a:lnTo>
                    <a:lnTo>
                      <a:pt x="738" y="66"/>
                    </a:lnTo>
                    <a:lnTo>
                      <a:pt x="744" y="72"/>
                    </a:lnTo>
                    <a:lnTo>
                      <a:pt x="750" y="72"/>
                    </a:lnTo>
                    <a:lnTo>
                      <a:pt x="756" y="72"/>
                    </a:lnTo>
                    <a:lnTo>
                      <a:pt x="762" y="72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3" name="Freeform 142"/>
              <p:cNvSpPr>
                <a:spLocks/>
              </p:cNvSpPr>
              <p:nvPr/>
            </p:nvSpPr>
            <p:spPr bwMode="auto">
              <a:xfrm>
                <a:off x="2496" y="3498"/>
                <a:ext cx="762" cy="6"/>
              </a:xfrm>
              <a:custGeom>
                <a:avLst/>
                <a:gdLst>
                  <a:gd name="T0" fmla="*/ 12 w 762"/>
                  <a:gd name="T1" fmla="*/ 0 h 6"/>
                  <a:gd name="T2" fmla="*/ 30 w 762"/>
                  <a:gd name="T3" fmla="*/ 6 h 6"/>
                  <a:gd name="T4" fmla="*/ 48 w 762"/>
                  <a:gd name="T5" fmla="*/ 6 h 6"/>
                  <a:gd name="T6" fmla="*/ 66 w 762"/>
                  <a:gd name="T7" fmla="*/ 6 h 6"/>
                  <a:gd name="T8" fmla="*/ 84 w 762"/>
                  <a:gd name="T9" fmla="*/ 6 h 6"/>
                  <a:gd name="T10" fmla="*/ 102 w 762"/>
                  <a:gd name="T11" fmla="*/ 6 h 6"/>
                  <a:gd name="T12" fmla="*/ 120 w 762"/>
                  <a:gd name="T13" fmla="*/ 6 h 6"/>
                  <a:gd name="T14" fmla="*/ 138 w 762"/>
                  <a:gd name="T15" fmla="*/ 6 h 6"/>
                  <a:gd name="T16" fmla="*/ 156 w 762"/>
                  <a:gd name="T17" fmla="*/ 6 h 6"/>
                  <a:gd name="T18" fmla="*/ 174 w 762"/>
                  <a:gd name="T19" fmla="*/ 6 h 6"/>
                  <a:gd name="T20" fmla="*/ 192 w 762"/>
                  <a:gd name="T21" fmla="*/ 6 h 6"/>
                  <a:gd name="T22" fmla="*/ 210 w 762"/>
                  <a:gd name="T23" fmla="*/ 0 h 6"/>
                  <a:gd name="T24" fmla="*/ 228 w 762"/>
                  <a:gd name="T25" fmla="*/ 0 h 6"/>
                  <a:gd name="T26" fmla="*/ 246 w 762"/>
                  <a:gd name="T27" fmla="*/ 0 h 6"/>
                  <a:gd name="T28" fmla="*/ 264 w 762"/>
                  <a:gd name="T29" fmla="*/ 0 h 6"/>
                  <a:gd name="T30" fmla="*/ 282 w 762"/>
                  <a:gd name="T31" fmla="*/ 0 h 6"/>
                  <a:gd name="T32" fmla="*/ 300 w 762"/>
                  <a:gd name="T33" fmla="*/ 0 h 6"/>
                  <a:gd name="T34" fmla="*/ 318 w 762"/>
                  <a:gd name="T35" fmla="*/ 0 h 6"/>
                  <a:gd name="T36" fmla="*/ 336 w 762"/>
                  <a:gd name="T37" fmla="*/ 0 h 6"/>
                  <a:gd name="T38" fmla="*/ 354 w 762"/>
                  <a:gd name="T39" fmla="*/ 6 h 6"/>
                  <a:gd name="T40" fmla="*/ 372 w 762"/>
                  <a:gd name="T41" fmla="*/ 6 h 6"/>
                  <a:gd name="T42" fmla="*/ 390 w 762"/>
                  <a:gd name="T43" fmla="*/ 6 h 6"/>
                  <a:gd name="T44" fmla="*/ 408 w 762"/>
                  <a:gd name="T45" fmla="*/ 6 h 6"/>
                  <a:gd name="T46" fmla="*/ 426 w 762"/>
                  <a:gd name="T47" fmla="*/ 6 h 6"/>
                  <a:gd name="T48" fmla="*/ 444 w 762"/>
                  <a:gd name="T49" fmla="*/ 6 h 6"/>
                  <a:gd name="T50" fmla="*/ 462 w 762"/>
                  <a:gd name="T51" fmla="*/ 6 h 6"/>
                  <a:gd name="T52" fmla="*/ 480 w 762"/>
                  <a:gd name="T53" fmla="*/ 6 h 6"/>
                  <a:gd name="T54" fmla="*/ 498 w 762"/>
                  <a:gd name="T55" fmla="*/ 6 h 6"/>
                  <a:gd name="T56" fmla="*/ 516 w 762"/>
                  <a:gd name="T57" fmla="*/ 6 h 6"/>
                  <a:gd name="T58" fmla="*/ 534 w 762"/>
                  <a:gd name="T59" fmla="*/ 6 h 6"/>
                  <a:gd name="T60" fmla="*/ 552 w 762"/>
                  <a:gd name="T61" fmla="*/ 6 h 6"/>
                  <a:gd name="T62" fmla="*/ 570 w 762"/>
                  <a:gd name="T63" fmla="*/ 6 h 6"/>
                  <a:gd name="T64" fmla="*/ 588 w 762"/>
                  <a:gd name="T65" fmla="*/ 6 h 6"/>
                  <a:gd name="T66" fmla="*/ 606 w 762"/>
                  <a:gd name="T67" fmla="*/ 0 h 6"/>
                  <a:gd name="T68" fmla="*/ 624 w 762"/>
                  <a:gd name="T69" fmla="*/ 0 h 6"/>
                  <a:gd name="T70" fmla="*/ 642 w 762"/>
                  <a:gd name="T71" fmla="*/ 0 h 6"/>
                  <a:gd name="T72" fmla="*/ 660 w 762"/>
                  <a:gd name="T73" fmla="*/ 0 h 6"/>
                  <a:gd name="T74" fmla="*/ 678 w 762"/>
                  <a:gd name="T75" fmla="*/ 6 h 6"/>
                  <a:gd name="T76" fmla="*/ 696 w 762"/>
                  <a:gd name="T77" fmla="*/ 6 h 6"/>
                  <a:gd name="T78" fmla="*/ 714 w 762"/>
                  <a:gd name="T79" fmla="*/ 6 h 6"/>
                  <a:gd name="T80" fmla="*/ 732 w 762"/>
                  <a:gd name="T81" fmla="*/ 6 h 6"/>
                  <a:gd name="T82" fmla="*/ 750 w 762"/>
                  <a:gd name="T83" fmla="*/ 6 h 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6"/>
                  <a:gd name="T128" fmla="*/ 762 w 762"/>
                  <a:gd name="T129" fmla="*/ 6 h 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6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6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6"/>
                    </a:lnTo>
                    <a:lnTo>
                      <a:pt x="432" y="6"/>
                    </a:lnTo>
                    <a:lnTo>
                      <a:pt x="438" y="6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6"/>
                    </a:lnTo>
                    <a:lnTo>
                      <a:pt x="468" y="6"/>
                    </a:lnTo>
                    <a:lnTo>
                      <a:pt x="474" y="6"/>
                    </a:lnTo>
                    <a:lnTo>
                      <a:pt x="480" y="6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6"/>
                    </a:lnTo>
                    <a:lnTo>
                      <a:pt x="516" y="6"/>
                    </a:lnTo>
                    <a:lnTo>
                      <a:pt x="522" y="6"/>
                    </a:lnTo>
                    <a:lnTo>
                      <a:pt x="528" y="6"/>
                    </a:lnTo>
                    <a:lnTo>
                      <a:pt x="534" y="6"/>
                    </a:lnTo>
                    <a:lnTo>
                      <a:pt x="540" y="6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6"/>
                    </a:lnTo>
                    <a:lnTo>
                      <a:pt x="576" y="6"/>
                    </a:lnTo>
                    <a:lnTo>
                      <a:pt x="582" y="6"/>
                    </a:lnTo>
                    <a:lnTo>
                      <a:pt x="588" y="6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6"/>
                    </a:lnTo>
                    <a:lnTo>
                      <a:pt x="678" y="6"/>
                    </a:lnTo>
                    <a:lnTo>
                      <a:pt x="684" y="6"/>
                    </a:lnTo>
                    <a:lnTo>
                      <a:pt x="690" y="6"/>
                    </a:lnTo>
                    <a:lnTo>
                      <a:pt x="696" y="6"/>
                    </a:lnTo>
                    <a:lnTo>
                      <a:pt x="702" y="6"/>
                    </a:lnTo>
                    <a:lnTo>
                      <a:pt x="708" y="6"/>
                    </a:lnTo>
                    <a:lnTo>
                      <a:pt x="714" y="6"/>
                    </a:lnTo>
                    <a:lnTo>
                      <a:pt x="720" y="6"/>
                    </a:lnTo>
                    <a:lnTo>
                      <a:pt x="726" y="6"/>
                    </a:lnTo>
                    <a:lnTo>
                      <a:pt x="732" y="6"/>
                    </a:lnTo>
                    <a:lnTo>
                      <a:pt x="738" y="6"/>
                    </a:lnTo>
                    <a:lnTo>
                      <a:pt x="744" y="6"/>
                    </a:lnTo>
                    <a:lnTo>
                      <a:pt x="750" y="6"/>
                    </a:lnTo>
                    <a:lnTo>
                      <a:pt x="756" y="6"/>
                    </a:lnTo>
                    <a:lnTo>
                      <a:pt x="762" y="6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4" name="Freeform 143"/>
              <p:cNvSpPr>
                <a:spLocks/>
              </p:cNvSpPr>
              <p:nvPr/>
            </p:nvSpPr>
            <p:spPr bwMode="auto">
              <a:xfrm>
                <a:off x="3258" y="3504"/>
                <a:ext cx="762" cy="1"/>
              </a:xfrm>
              <a:custGeom>
                <a:avLst/>
                <a:gdLst>
                  <a:gd name="T0" fmla="*/ 12 w 762"/>
                  <a:gd name="T1" fmla="*/ 0 h 1"/>
                  <a:gd name="T2" fmla="*/ 30 w 762"/>
                  <a:gd name="T3" fmla="*/ 0 h 1"/>
                  <a:gd name="T4" fmla="*/ 48 w 762"/>
                  <a:gd name="T5" fmla="*/ 0 h 1"/>
                  <a:gd name="T6" fmla="*/ 66 w 762"/>
                  <a:gd name="T7" fmla="*/ 0 h 1"/>
                  <a:gd name="T8" fmla="*/ 84 w 762"/>
                  <a:gd name="T9" fmla="*/ 0 h 1"/>
                  <a:gd name="T10" fmla="*/ 102 w 762"/>
                  <a:gd name="T11" fmla="*/ 0 h 1"/>
                  <a:gd name="T12" fmla="*/ 120 w 762"/>
                  <a:gd name="T13" fmla="*/ 0 h 1"/>
                  <a:gd name="T14" fmla="*/ 138 w 762"/>
                  <a:gd name="T15" fmla="*/ 0 h 1"/>
                  <a:gd name="T16" fmla="*/ 156 w 762"/>
                  <a:gd name="T17" fmla="*/ 0 h 1"/>
                  <a:gd name="T18" fmla="*/ 174 w 762"/>
                  <a:gd name="T19" fmla="*/ 0 h 1"/>
                  <a:gd name="T20" fmla="*/ 192 w 762"/>
                  <a:gd name="T21" fmla="*/ 0 h 1"/>
                  <a:gd name="T22" fmla="*/ 210 w 762"/>
                  <a:gd name="T23" fmla="*/ 0 h 1"/>
                  <a:gd name="T24" fmla="*/ 228 w 762"/>
                  <a:gd name="T25" fmla="*/ 0 h 1"/>
                  <a:gd name="T26" fmla="*/ 246 w 762"/>
                  <a:gd name="T27" fmla="*/ 0 h 1"/>
                  <a:gd name="T28" fmla="*/ 264 w 762"/>
                  <a:gd name="T29" fmla="*/ 0 h 1"/>
                  <a:gd name="T30" fmla="*/ 282 w 762"/>
                  <a:gd name="T31" fmla="*/ 0 h 1"/>
                  <a:gd name="T32" fmla="*/ 300 w 762"/>
                  <a:gd name="T33" fmla="*/ 0 h 1"/>
                  <a:gd name="T34" fmla="*/ 318 w 762"/>
                  <a:gd name="T35" fmla="*/ 0 h 1"/>
                  <a:gd name="T36" fmla="*/ 336 w 762"/>
                  <a:gd name="T37" fmla="*/ 0 h 1"/>
                  <a:gd name="T38" fmla="*/ 354 w 762"/>
                  <a:gd name="T39" fmla="*/ 0 h 1"/>
                  <a:gd name="T40" fmla="*/ 372 w 762"/>
                  <a:gd name="T41" fmla="*/ 0 h 1"/>
                  <a:gd name="T42" fmla="*/ 390 w 762"/>
                  <a:gd name="T43" fmla="*/ 0 h 1"/>
                  <a:gd name="T44" fmla="*/ 408 w 762"/>
                  <a:gd name="T45" fmla="*/ 0 h 1"/>
                  <a:gd name="T46" fmla="*/ 426 w 762"/>
                  <a:gd name="T47" fmla="*/ 0 h 1"/>
                  <a:gd name="T48" fmla="*/ 444 w 762"/>
                  <a:gd name="T49" fmla="*/ 0 h 1"/>
                  <a:gd name="T50" fmla="*/ 462 w 762"/>
                  <a:gd name="T51" fmla="*/ 0 h 1"/>
                  <a:gd name="T52" fmla="*/ 480 w 762"/>
                  <a:gd name="T53" fmla="*/ 0 h 1"/>
                  <a:gd name="T54" fmla="*/ 498 w 762"/>
                  <a:gd name="T55" fmla="*/ 0 h 1"/>
                  <a:gd name="T56" fmla="*/ 516 w 762"/>
                  <a:gd name="T57" fmla="*/ 0 h 1"/>
                  <a:gd name="T58" fmla="*/ 534 w 762"/>
                  <a:gd name="T59" fmla="*/ 0 h 1"/>
                  <a:gd name="T60" fmla="*/ 552 w 762"/>
                  <a:gd name="T61" fmla="*/ 0 h 1"/>
                  <a:gd name="T62" fmla="*/ 570 w 762"/>
                  <a:gd name="T63" fmla="*/ 0 h 1"/>
                  <a:gd name="T64" fmla="*/ 588 w 762"/>
                  <a:gd name="T65" fmla="*/ 0 h 1"/>
                  <a:gd name="T66" fmla="*/ 606 w 762"/>
                  <a:gd name="T67" fmla="*/ 0 h 1"/>
                  <a:gd name="T68" fmla="*/ 624 w 762"/>
                  <a:gd name="T69" fmla="*/ 0 h 1"/>
                  <a:gd name="T70" fmla="*/ 642 w 762"/>
                  <a:gd name="T71" fmla="*/ 0 h 1"/>
                  <a:gd name="T72" fmla="*/ 660 w 762"/>
                  <a:gd name="T73" fmla="*/ 0 h 1"/>
                  <a:gd name="T74" fmla="*/ 678 w 762"/>
                  <a:gd name="T75" fmla="*/ 0 h 1"/>
                  <a:gd name="T76" fmla="*/ 696 w 762"/>
                  <a:gd name="T77" fmla="*/ 0 h 1"/>
                  <a:gd name="T78" fmla="*/ 714 w 762"/>
                  <a:gd name="T79" fmla="*/ 0 h 1"/>
                  <a:gd name="T80" fmla="*/ 732 w 762"/>
                  <a:gd name="T81" fmla="*/ 0 h 1"/>
                  <a:gd name="T82" fmla="*/ 750 w 762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"/>
                  <a:gd name="T128" fmla="*/ 762 w 762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5" name="Freeform 144"/>
              <p:cNvSpPr>
                <a:spLocks/>
              </p:cNvSpPr>
              <p:nvPr/>
            </p:nvSpPr>
            <p:spPr bwMode="auto">
              <a:xfrm>
                <a:off x="4020" y="3504"/>
                <a:ext cx="726" cy="6"/>
              </a:xfrm>
              <a:custGeom>
                <a:avLst/>
                <a:gdLst>
                  <a:gd name="T0" fmla="*/ 6 w 726"/>
                  <a:gd name="T1" fmla="*/ 0 h 6"/>
                  <a:gd name="T2" fmla="*/ 18 w 726"/>
                  <a:gd name="T3" fmla="*/ 0 h 6"/>
                  <a:gd name="T4" fmla="*/ 30 w 726"/>
                  <a:gd name="T5" fmla="*/ 0 h 6"/>
                  <a:gd name="T6" fmla="*/ 42 w 726"/>
                  <a:gd name="T7" fmla="*/ 0 h 6"/>
                  <a:gd name="T8" fmla="*/ 54 w 726"/>
                  <a:gd name="T9" fmla="*/ 0 h 6"/>
                  <a:gd name="T10" fmla="*/ 66 w 726"/>
                  <a:gd name="T11" fmla="*/ 0 h 6"/>
                  <a:gd name="T12" fmla="*/ 78 w 726"/>
                  <a:gd name="T13" fmla="*/ 0 h 6"/>
                  <a:gd name="T14" fmla="*/ 90 w 726"/>
                  <a:gd name="T15" fmla="*/ 0 h 6"/>
                  <a:gd name="T16" fmla="*/ 102 w 726"/>
                  <a:gd name="T17" fmla="*/ 0 h 6"/>
                  <a:gd name="T18" fmla="*/ 114 w 726"/>
                  <a:gd name="T19" fmla="*/ 0 h 6"/>
                  <a:gd name="T20" fmla="*/ 126 w 726"/>
                  <a:gd name="T21" fmla="*/ 0 h 6"/>
                  <a:gd name="T22" fmla="*/ 138 w 726"/>
                  <a:gd name="T23" fmla="*/ 0 h 6"/>
                  <a:gd name="T24" fmla="*/ 150 w 726"/>
                  <a:gd name="T25" fmla="*/ 0 h 6"/>
                  <a:gd name="T26" fmla="*/ 162 w 726"/>
                  <a:gd name="T27" fmla="*/ 0 h 6"/>
                  <a:gd name="T28" fmla="*/ 174 w 726"/>
                  <a:gd name="T29" fmla="*/ 0 h 6"/>
                  <a:gd name="T30" fmla="*/ 186 w 726"/>
                  <a:gd name="T31" fmla="*/ 0 h 6"/>
                  <a:gd name="T32" fmla="*/ 198 w 726"/>
                  <a:gd name="T33" fmla="*/ 0 h 6"/>
                  <a:gd name="T34" fmla="*/ 210 w 726"/>
                  <a:gd name="T35" fmla="*/ 0 h 6"/>
                  <a:gd name="T36" fmla="*/ 222 w 726"/>
                  <a:gd name="T37" fmla="*/ 0 h 6"/>
                  <a:gd name="T38" fmla="*/ 234 w 726"/>
                  <a:gd name="T39" fmla="*/ 0 h 6"/>
                  <a:gd name="T40" fmla="*/ 246 w 726"/>
                  <a:gd name="T41" fmla="*/ 0 h 6"/>
                  <a:gd name="T42" fmla="*/ 258 w 726"/>
                  <a:gd name="T43" fmla="*/ 0 h 6"/>
                  <a:gd name="T44" fmla="*/ 270 w 726"/>
                  <a:gd name="T45" fmla="*/ 0 h 6"/>
                  <a:gd name="T46" fmla="*/ 282 w 726"/>
                  <a:gd name="T47" fmla="*/ 0 h 6"/>
                  <a:gd name="T48" fmla="*/ 294 w 726"/>
                  <a:gd name="T49" fmla="*/ 0 h 6"/>
                  <a:gd name="T50" fmla="*/ 306 w 726"/>
                  <a:gd name="T51" fmla="*/ 0 h 6"/>
                  <a:gd name="T52" fmla="*/ 318 w 726"/>
                  <a:gd name="T53" fmla="*/ 0 h 6"/>
                  <a:gd name="T54" fmla="*/ 330 w 726"/>
                  <a:gd name="T55" fmla="*/ 0 h 6"/>
                  <a:gd name="T56" fmla="*/ 342 w 726"/>
                  <a:gd name="T57" fmla="*/ 0 h 6"/>
                  <a:gd name="T58" fmla="*/ 354 w 726"/>
                  <a:gd name="T59" fmla="*/ 0 h 6"/>
                  <a:gd name="T60" fmla="*/ 366 w 726"/>
                  <a:gd name="T61" fmla="*/ 0 h 6"/>
                  <a:gd name="T62" fmla="*/ 378 w 726"/>
                  <a:gd name="T63" fmla="*/ 0 h 6"/>
                  <a:gd name="T64" fmla="*/ 390 w 726"/>
                  <a:gd name="T65" fmla="*/ 0 h 6"/>
                  <a:gd name="T66" fmla="*/ 402 w 726"/>
                  <a:gd name="T67" fmla="*/ 0 h 6"/>
                  <a:gd name="T68" fmla="*/ 414 w 726"/>
                  <a:gd name="T69" fmla="*/ 0 h 6"/>
                  <a:gd name="T70" fmla="*/ 426 w 726"/>
                  <a:gd name="T71" fmla="*/ 0 h 6"/>
                  <a:gd name="T72" fmla="*/ 438 w 726"/>
                  <a:gd name="T73" fmla="*/ 0 h 6"/>
                  <a:gd name="T74" fmla="*/ 450 w 726"/>
                  <a:gd name="T75" fmla="*/ 0 h 6"/>
                  <a:gd name="T76" fmla="*/ 462 w 726"/>
                  <a:gd name="T77" fmla="*/ 0 h 6"/>
                  <a:gd name="T78" fmla="*/ 474 w 726"/>
                  <a:gd name="T79" fmla="*/ 0 h 6"/>
                  <a:gd name="T80" fmla="*/ 486 w 726"/>
                  <a:gd name="T81" fmla="*/ 0 h 6"/>
                  <a:gd name="T82" fmla="*/ 498 w 726"/>
                  <a:gd name="T83" fmla="*/ 0 h 6"/>
                  <a:gd name="T84" fmla="*/ 510 w 726"/>
                  <a:gd name="T85" fmla="*/ 0 h 6"/>
                  <a:gd name="T86" fmla="*/ 522 w 726"/>
                  <a:gd name="T87" fmla="*/ 0 h 6"/>
                  <a:gd name="T88" fmla="*/ 534 w 726"/>
                  <a:gd name="T89" fmla="*/ 0 h 6"/>
                  <a:gd name="T90" fmla="*/ 546 w 726"/>
                  <a:gd name="T91" fmla="*/ 0 h 6"/>
                  <a:gd name="T92" fmla="*/ 558 w 726"/>
                  <a:gd name="T93" fmla="*/ 0 h 6"/>
                  <a:gd name="T94" fmla="*/ 570 w 726"/>
                  <a:gd name="T95" fmla="*/ 0 h 6"/>
                  <a:gd name="T96" fmla="*/ 582 w 726"/>
                  <a:gd name="T97" fmla="*/ 0 h 6"/>
                  <a:gd name="T98" fmla="*/ 594 w 726"/>
                  <a:gd name="T99" fmla="*/ 0 h 6"/>
                  <a:gd name="T100" fmla="*/ 606 w 726"/>
                  <a:gd name="T101" fmla="*/ 0 h 6"/>
                  <a:gd name="T102" fmla="*/ 618 w 726"/>
                  <a:gd name="T103" fmla="*/ 0 h 6"/>
                  <a:gd name="T104" fmla="*/ 630 w 726"/>
                  <a:gd name="T105" fmla="*/ 0 h 6"/>
                  <a:gd name="T106" fmla="*/ 642 w 726"/>
                  <a:gd name="T107" fmla="*/ 0 h 6"/>
                  <a:gd name="T108" fmla="*/ 654 w 726"/>
                  <a:gd name="T109" fmla="*/ 0 h 6"/>
                  <a:gd name="T110" fmla="*/ 666 w 726"/>
                  <a:gd name="T111" fmla="*/ 0 h 6"/>
                  <a:gd name="T112" fmla="*/ 678 w 726"/>
                  <a:gd name="T113" fmla="*/ 0 h 6"/>
                  <a:gd name="T114" fmla="*/ 690 w 726"/>
                  <a:gd name="T115" fmla="*/ 0 h 6"/>
                  <a:gd name="T116" fmla="*/ 702 w 726"/>
                  <a:gd name="T117" fmla="*/ 0 h 6"/>
                  <a:gd name="T118" fmla="*/ 714 w 726"/>
                  <a:gd name="T119" fmla="*/ 0 h 6"/>
                  <a:gd name="T120" fmla="*/ 726 w 726"/>
                  <a:gd name="T121" fmla="*/ 6 h 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26"/>
                  <a:gd name="T184" fmla="*/ 0 h 6"/>
                  <a:gd name="T185" fmla="*/ 726 w 726"/>
                  <a:gd name="T186" fmla="*/ 6 h 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26" h="6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6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6" name="Freeform 145"/>
              <p:cNvSpPr>
                <a:spLocks/>
              </p:cNvSpPr>
              <p:nvPr/>
            </p:nvSpPr>
            <p:spPr bwMode="auto">
              <a:xfrm>
                <a:off x="1260" y="942"/>
                <a:ext cx="540" cy="2202"/>
              </a:xfrm>
              <a:custGeom>
                <a:avLst/>
                <a:gdLst>
                  <a:gd name="T0" fmla="*/ 6 w 540"/>
                  <a:gd name="T1" fmla="*/ 162 h 2202"/>
                  <a:gd name="T2" fmla="*/ 18 w 540"/>
                  <a:gd name="T3" fmla="*/ 330 h 2202"/>
                  <a:gd name="T4" fmla="*/ 24 w 540"/>
                  <a:gd name="T5" fmla="*/ 552 h 2202"/>
                  <a:gd name="T6" fmla="*/ 36 w 540"/>
                  <a:gd name="T7" fmla="*/ 666 h 2202"/>
                  <a:gd name="T8" fmla="*/ 42 w 540"/>
                  <a:gd name="T9" fmla="*/ 828 h 2202"/>
                  <a:gd name="T10" fmla="*/ 54 w 540"/>
                  <a:gd name="T11" fmla="*/ 918 h 2202"/>
                  <a:gd name="T12" fmla="*/ 60 w 540"/>
                  <a:gd name="T13" fmla="*/ 1032 h 2202"/>
                  <a:gd name="T14" fmla="*/ 72 w 540"/>
                  <a:gd name="T15" fmla="*/ 1098 h 2202"/>
                  <a:gd name="T16" fmla="*/ 78 w 540"/>
                  <a:gd name="T17" fmla="*/ 1200 h 2202"/>
                  <a:gd name="T18" fmla="*/ 90 w 540"/>
                  <a:gd name="T19" fmla="*/ 1254 h 2202"/>
                  <a:gd name="T20" fmla="*/ 96 w 540"/>
                  <a:gd name="T21" fmla="*/ 1332 h 2202"/>
                  <a:gd name="T22" fmla="*/ 108 w 540"/>
                  <a:gd name="T23" fmla="*/ 1380 h 2202"/>
                  <a:gd name="T24" fmla="*/ 114 w 540"/>
                  <a:gd name="T25" fmla="*/ 1440 h 2202"/>
                  <a:gd name="T26" fmla="*/ 126 w 540"/>
                  <a:gd name="T27" fmla="*/ 1476 h 2202"/>
                  <a:gd name="T28" fmla="*/ 132 w 540"/>
                  <a:gd name="T29" fmla="*/ 1530 h 2202"/>
                  <a:gd name="T30" fmla="*/ 144 w 540"/>
                  <a:gd name="T31" fmla="*/ 1566 h 2202"/>
                  <a:gd name="T32" fmla="*/ 150 w 540"/>
                  <a:gd name="T33" fmla="*/ 1608 h 2202"/>
                  <a:gd name="T34" fmla="*/ 162 w 540"/>
                  <a:gd name="T35" fmla="*/ 1638 h 2202"/>
                  <a:gd name="T36" fmla="*/ 168 w 540"/>
                  <a:gd name="T37" fmla="*/ 1674 h 2202"/>
                  <a:gd name="T38" fmla="*/ 180 w 540"/>
                  <a:gd name="T39" fmla="*/ 1704 h 2202"/>
                  <a:gd name="T40" fmla="*/ 186 w 540"/>
                  <a:gd name="T41" fmla="*/ 1734 h 2202"/>
                  <a:gd name="T42" fmla="*/ 198 w 540"/>
                  <a:gd name="T43" fmla="*/ 1758 h 2202"/>
                  <a:gd name="T44" fmla="*/ 204 w 540"/>
                  <a:gd name="T45" fmla="*/ 1788 h 2202"/>
                  <a:gd name="T46" fmla="*/ 216 w 540"/>
                  <a:gd name="T47" fmla="*/ 1806 h 2202"/>
                  <a:gd name="T48" fmla="*/ 228 w 540"/>
                  <a:gd name="T49" fmla="*/ 1842 h 2202"/>
                  <a:gd name="T50" fmla="*/ 246 w 540"/>
                  <a:gd name="T51" fmla="*/ 1872 h 2202"/>
                  <a:gd name="T52" fmla="*/ 258 w 540"/>
                  <a:gd name="T53" fmla="*/ 1908 h 2202"/>
                  <a:gd name="T54" fmla="*/ 276 w 540"/>
                  <a:gd name="T55" fmla="*/ 1938 h 2202"/>
                  <a:gd name="T56" fmla="*/ 300 w 540"/>
                  <a:gd name="T57" fmla="*/ 1968 h 2202"/>
                  <a:gd name="T58" fmla="*/ 318 w 540"/>
                  <a:gd name="T59" fmla="*/ 1998 h 2202"/>
                  <a:gd name="T60" fmla="*/ 330 w 540"/>
                  <a:gd name="T61" fmla="*/ 2016 h 2202"/>
                  <a:gd name="T62" fmla="*/ 348 w 540"/>
                  <a:gd name="T63" fmla="*/ 2040 h 2202"/>
                  <a:gd name="T64" fmla="*/ 366 w 540"/>
                  <a:gd name="T65" fmla="*/ 2064 h 2202"/>
                  <a:gd name="T66" fmla="*/ 384 w 540"/>
                  <a:gd name="T67" fmla="*/ 2082 h 2202"/>
                  <a:gd name="T68" fmla="*/ 402 w 540"/>
                  <a:gd name="T69" fmla="*/ 2100 h 2202"/>
                  <a:gd name="T70" fmla="*/ 420 w 540"/>
                  <a:gd name="T71" fmla="*/ 2118 h 2202"/>
                  <a:gd name="T72" fmla="*/ 438 w 540"/>
                  <a:gd name="T73" fmla="*/ 2130 h 2202"/>
                  <a:gd name="T74" fmla="*/ 456 w 540"/>
                  <a:gd name="T75" fmla="*/ 2148 h 2202"/>
                  <a:gd name="T76" fmla="*/ 474 w 540"/>
                  <a:gd name="T77" fmla="*/ 2160 h 2202"/>
                  <a:gd name="T78" fmla="*/ 492 w 540"/>
                  <a:gd name="T79" fmla="*/ 2172 h 2202"/>
                  <a:gd name="T80" fmla="*/ 510 w 540"/>
                  <a:gd name="T81" fmla="*/ 2184 h 2202"/>
                  <a:gd name="T82" fmla="*/ 528 w 540"/>
                  <a:gd name="T83" fmla="*/ 2196 h 220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40"/>
                  <a:gd name="T127" fmla="*/ 0 h 2202"/>
                  <a:gd name="T128" fmla="*/ 540 w 540"/>
                  <a:gd name="T129" fmla="*/ 2202 h 220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40" h="2202">
                    <a:moveTo>
                      <a:pt x="0" y="0"/>
                    </a:moveTo>
                    <a:lnTo>
                      <a:pt x="6" y="24"/>
                    </a:lnTo>
                    <a:lnTo>
                      <a:pt x="6" y="162"/>
                    </a:lnTo>
                    <a:lnTo>
                      <a:pt x="12" y="186"/>
                    </a:lnTo>
                    <a:lnTo>
                      <a:pt x="12" y="306"/>
                    </a:lnTo>
                    <a:lnTo>
                      <a:pt x="18" y="330"/>
                    </a:lnTo>
                    <a:lnTo>
                      <a:pt x="18" y="438"/>
                    </a:lnTo>
                    <a:lnTo>
                      <a:pt x="24" y="456"/>
                    </a:lnTo>
                    <a:lnTo>
                      <a:pt x="24" y="552"/>
                    </a:lnTo>
                    <a:lnTo>
                      <a:pt x="30" y="564"/>
                    </a:lnTo>
                    <a:lnTo>
                      <a:pt x="30" y="654"/>
                    </a:lnTo>
                    <a:lnTo>
                      <a:pt x="36" y="666"/>
                    </a:lnTo>
                    <a:lnTo>
                      <a:pt x="36" y="744"/>
                    </a:lnTo>
                    <a:lnTo>
                      <a:pt x="42" y="756"/>
                    </a:lnTo>
                    <a:lnTo>
                      <a:pt x="42" y="828"/>
                    </a:lnTo>
                    <a:lnTo>
                      <a:pt x="48" y="840"/>
                    </a:lnTo>
                    <a:lnTo>
                      <a:pt x="48" y="906"/>
                    </a:lnTo>
                    <a:lnTo>
                      <a:pt x="54" y="918"/>
                    </a:lnTo>
                    <a:lnTo>
                      <a:pt x="54" y="966"/>
                    </a:lnTo>
                    <a:lnTo>
                      <a:pt x="60" y="978"/>
                    </a:lnTo>
                    <a:lnTo>
                      <a:pt x="60" y="1032"/>
                    </a:lnTo>
                    <a:lnTo>
                      <a:pt x="66" y="1038"/>
                    </a:lnTo>
                    <a:lnTo>
                      <a:pt x="66" y="1092"/>
                    </a:lnTo>
                    <a:lnTo>
                      <a:pt x="72" y="1098"/>
                    </a:lnTo>
                    <a:lnTo>
                      <a:pt x="72" y="1146"/>
                    </a:lnTo>
                    <a:lnTo>
                      <a:pt x="78" y="1158"/>
                    </a:lnTo>
                    <a:lnTo>
                      <a:pt x="78" y="1200"/>
                    </a:lnTo>
                    <a:lnTo>
                      <a:pt x="84" y="1206"/>
                    </a:lnTo>
                    <a:lnTo>
                      <a:pt x="84" y="1248"/>
                    </a:lnTo>
                    <a:lnTo>
                      <a:pt x="90" y="1254"/>
                    </a:lnTo>
                    <a:lnTo>
                      <a:pt x="90" y="1290"/>
                    </a:lnTo>
                    <a:lnTo>
                      <a:pt x="96" y="1296"/>
                    </a:lnTo>
                    <a:lnTo>
                      <a:pt x="96" y="1332"/>
                    </a:lnTo>
                    <a:lnTo>
                      <a:pt x="102" y="1338"/>
                    </a:lnTo>
                    <a:lnTo>
                      <a:pt x="102" y="1374"/>
                    </a:lnTo>
                    <a:lnTo>
                      <a:pt x="108" y="1380"/>
                    </a:lnTo>
                    <a:lnTo>
                      <a:pt x="108" y="1404"/>
                    </a:lnTo>
                    <a:lnTo>
                      <a:pt x="114" y="1410"/>
                    </a:lnTo>
                    <a:lnTo>
                      <a:pt x="114" y="1440"/>
                    </a:lnTo>
                    <a:lnTo>
                      <a:pt x="120" y="1446"/>
                    </a:lnTo>
                    <a:lnTo>
                      <a:pt x="120" y="1470"/>
                    </a:lnTo>
                    <a:lnTo>
                      <a:pt x="126" y="1476"/>
                    </a:lnTo>
                    <a:lnTo>
                      <a:pt x="126" y="1500"/>
                    </a:lnTo>
                    <a:lnTo>
                      <a:pt x="132" y="1506"/>
                    </a:lnTo>
                    <a:lnTo>
                      <a:pt x="132" y="1530"/>
                    </a:lnTo>
                    <a:lnTo>
                      <a:pt x="138" y="1536"/>
                    </a:lnTo>
                    <a:lnTo>
                      <a:pt x="138" y="1560"/>
                    </a:lnTo>
                    <a:lnTo>
                      <a:pt x="144" y="1566"/>
                    </a:lnTo>
                    <a:lnTo>
                      <a:pt x="144" y="1584"/>
                    </a:lnTo>
                    <a:lnTo>
                      <a:pt x="150" y="1590"/>
                    </a:lnTo>
                    <a:lnTo>
                      <a:pt x="150" y="1608"/>
                    </a:lnTo>
                    <a:lnTo>
                      <a:pt x="156" y="1614"/>
                    </a:lnTo>
                    <a:lnTo>
                      <a:pt x="156" y="1632"/>
                    </a:lnTo>
                    <a:lnTo>
                      <a:pt x="162" y="1638"/>
                    </a:lnTo>
                    <a:lnTo>
                      <a:pt x="162" y="1656"/>
                    </a:lnTo>
                    <a:lnTo>
                      <a:pt x="168" y="1662"/>
                    </a:lnTo>
                    <a:lnTo>
                      <a:pt x="168" y="1674"/>
                    </a:lnTo>
                    <a:lnTo>
                      <a:pt x="174" y="1680"/>
                    </a:lnTo>
                    <a:lnTo>
                      <a:pt x="174" y="1698"/>
                    </a:lnTo>
                    <a:lnTo>
                      <a:pt x="180" y="1704"/>
                    </a:lnTo>
                    <a:lnTo>
                      <a:pt x="180" y="1716"/>
                    </a:lnTo>
                    <a:lnTo>
                      <a:pt x="186" y="1722"/>
                    </a:lnTo>
                    <a:lnTo>
                      <a:pt x="186" y="1734"/>
                    </a:lnTo>
                    <a:lnTo>
                      <a:pt x="192" y="1740"/>
                    </a:lnTo>
                    <a:lnTo>
                      <a:pt x="192" y="1752"/>
                    </a:lnTo>
                    <a:lnTo>
                      <a:pt x="198" y="1758"/>
                    </a:lnTo>
                    <a:lnTo>
                      <a:pt x="198" y="1770"/>
                    </a:lnTo>
                    <a:lnTo>
                      <a:pt x="204" y="1776"/>
                    </a:lnTo>
                    <a:lnTo>
                      <a:pt x="204" y="1788"/>
                    </a:lnTo>
                    <a:lnTo>
                      <a:pt x="210" y="1794"/>
                    </a:lnTo>
                    <a:lnTo>
                      <a:pt x="210" y="1800"/>
                    </a:lnTo>
                    <a:lnTo>
                      <a:pt x="216" y="1806"/>
                    </a:lnTo>
                    <a:lnTo>
                      <a:pt x="216" y="1818"/>
                    </a:lnTo>
                    <a:lnTo>
                      <a:pt x="228" y="1830"/>
                    </a:lnTo>
                    <a:lnTo>
                      <a:pt x="228" y="1842"/>
                    </a:lnTo>
                    <a:lnTo>
                      <a:pt x="234" y="1848"/>
                    </a:lnTo>
                    <a:lnTo>
                      <a:pt x="234" y="1860"/>
                    </a:lnTo>
                    <a:lnTo>
                      <a:pt x="246" y="1872"/>
                    </a:lnTo>
                    <a:lnTo>
                      <a:pt x="246" y="1884"/>
                    </a:lnTo>
                    <a:lnTo>
                      <a:pt x="258" y="1896"/>
                    </a:lnTo>
                    <a:lnTo>
                      <a:pt x="258" y="1908"/>
                    </a:lnTo>
                    <a:lnTo>
                      <a:pt x="270" y="1920"/>
                    </a:lnTo>
                    <a:lnTo>
                      <a:pt x="270" y="1932"/>
                    </a:lnTo>
                    <a:lnTo>
                      <a:pt x="276" y="1938"/>
                    </a:lnTo>
                    <a:lnTo>
                      <a:pt x="288" y="1950"/>
                    </a:lnTo>
                    <a:lnTo>
                      <a:pt x="288" y="1956"/>
                    </a:lnTo>
                    <a:lnTo>
                      <a:pt x="300" y="1968"/>
                    </a:lnTo>
                    <a:lnTo>
                      <a:pt x="300" y="1980"/>
                    </a:lnTo>
                    <a:lnTo>
                      <a:pt x="306" y="1986"/>
                    </a:lnTo>
                    <a:lnTo>
                      <a:pt x="318" y="1998"/>
                    </a:lnTo>
                    <a:lnTo>
                      <a:pt x="318" y="2004"/>
                    </a:lnTo>
                    <a:lnTo>
                      <a:pt x="324" y="2010"/>
                    </a:lnTo>
                    <a:lnTo>
                      <a:pt x="330" y="2016"/>
                    </a:lnTo>
                    <a:lnTo>
                      <a:pt x="342" y="2028"/>
                    </a:lnTo>
                    <a:lnTo>
                      <a:pt x="342" y="2034"/>
                    </a:lnTo>
                    <a:lnTo>
                      <a:pt x="348" y="2040"/>
                    </a:lnTo>
                    <a:lnTo>
                      <a:pt x="354" y="2046"/>
                    </a:lnTo>
                    <a:lnTo>
                      <a:pt x="366" y="2058"/>
                    </a:lnTo>
                    <a:lnTo>
                      <a:pt x="366" y="2064"/>
                    </a:lnTo>
                    <a:lnTo>
                      <a:pt x="372" y="2070"/>
                    </a:lnTo>
                    <a:lnTo>
                      <a:pt x="378" y="2076"/>
                    </a:lnTo>
                    <a:lnTo>
                      <a:pt x="384" y="2082"/>
                    </a:lnTo>
                    <a:lnTo>
                      <a:pt x="390" y="2088"/>
                    </a:lnTo>
                    <a:lnTo>
                      <a:pt x="396" y="2094"/>
                    </a:lnTo>
                    <a:lnTo>
                      <a:pt x="402" y="2100"/>
                    </a:lnTo>
                    <a:lnTo>
                      <a:pt x="408" y="2106"/>
                    </a:lnTo>
                    <a:lnTo>
                      <a:pt x="414" y="2112"/>
                    </a:lnTo>
                    <a:lnTo>
                      <a:pt x="420" y="2118"/>
                    </a:lnTo>
                    <a:lnTo>
                      <a:pt x="426" y="2124"/>
                    </a:lnTo>
                    <a:lnTo>
                      <a:pt x="432" y="2124"/>
                    </a:lnTo>
                    <a:lnTo>
                      <a:pt x="438" y="2130"/>
                    </a:lnTo>
                    <a:lnTo>
                      <a:pt x="444" y="2136"/>
                    </a:lnTo>
                    <a:lnTo>
                      <a:pt x="450" y="2142"/>
                    </a:lnTo>
                    <a:lnTo>
                      <a:pt x="456" y="2148"/>
                    </a:lnTo>
                    <a:lnTo>
                      <a:pt x="462" y="2148"/>
                    </a:lnTo>
                    <a:lnTo>
                      <a:pt x="468" y="2154"/>
                    </a:lnTo>
                    <a:lnTo>
                      <a:pt x="474" y="2160"/>
                    </a:lnTo>
                    <a:lnTo>
                      <a:pt x="480" y="2166"/>
                    </a:lnTo>
                    <a:lnTo>
                      <a:pt x="486" y="2166"/>
                    </a:lnTo>
                    <a:lnTo>
                      <a:pt x="492" y="2172"/>
                    </a:lnTo>
                    <a:lnTo>
                      <a:pt x="498" y="2178"/>
                    </a:lnTo>
                    <a:lnTo>
                      <a:pt x="504" y="2178"/>
                    </a:lnTo>
                    <a:lnTo>
                      <a:pt x="510" y="2184"/>
                    </a:lnTo>
                    <a:lnTo>
                      <a:pt x="516" y="2184"/>
                    </a:lnTo>
                    <a:lnTo>
                      <a:pt x="522" y="2190"/>
                    </a:lnTo>
                    <a:lnTo>
                      <a:pt x="528" y="2196"/>
                    </a:lnTo>
                    <a:lnTo>
                      <a:pt x="534" y="2196"/>
                    </a:lnTo>
                    <a:lnTo>
                      <a:pt x="540" y="2202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7" name="Freeform 146"/>
              <p:cNvSpPr>
                <a:spLocks/>
              </p:cNvSpPr>
              <p:nvPr/>
            </p:nvSpPr>
            <p:spPr bwMode="auto">
              <a:xfrm>
                <a:off x="1800" y="3144"/>
                <a:ext cx="762" cy="198"/>
              </a:xfrm>
              <a:custGeom>
                <a:avLst/>
                <a:gdLst>
                  <a:gd name="T0" fmla="*/ 12 w 762"/>
                  <a:gd name="T1" fmla="*/ 6 h 198"/>
                  <a:gd name="T2" fmla="*/ 30 w 762"/>
                  <a:gd name="T3" fmla="*/ 18 h 198"/>
                  <a:gd name="T4" fmla="*/ 48 w 762"/>
                  <a:gd name="T5" fmla="*/ 24 h 198"/>
                  <a:gd name="T6" fmla="*/ 66 w 762"/>
                  <a:gd name="T7" fmla="*/ 36 h 198"/>
                  <a:gd name="T8" fmla="*/ 84 w 762"/>
                  <a:gd name="T9" fmla="*/ 42 h 198"/>
                  <a:gd name="T10" fmla="*/ 102 w 762"/>
                  <a:gd name="T11" fmla="*/ 48 h 198"/>
                  <a:gd name="T12" fmla="*/ 120 w 762"/>
                  <a:gd name="T13" fmla="*/ 60 h 198"/>
                  <a:gd name="T14" fmla="*/ 138 w 762"/>
                  <a:gd name="T15" fmla="*/ 66 h 198"/>
                  <a:gd name="T16" fmla="*/ 156 w 762"/>
                  <a:gd name="T17" fmla="*/ 72 h 198"/>
                  <a:gd name="T18" fmla="*/ 174 w 762"/>
                  <a:gd name="T19" fmla="*/ 78 h 198"/>
                  <a:gd name="T20" fmla="*/ 192 w 762"/>
                  <a:gd name="T21" fmla="*/ 84 h 198"/>
                  <a:gd name="T22" fmla="*/ 210 w 762"/>
                  <a:gd name="T23" fmla="*/ 90 h 198"/>
                  <a:gd name="T24" fmla="*/ 228 w 762"/>
                  <a:gd name="T25" fmla="*/ 96 h 198"/>
                  <a:gd name="T26" fmla="*/ 246 w 762"/>
                  <a:gd name="T27" fmla="*/ 102 h 198"/>
                  <a:gd name="T28" fmla="*/ 264 w 762"/>
                  <a:gd name="T29" fmla="*/ 108 h 198"/>
                  <a:gd name="T30" fmla="*/ 282 w 762"/>
                  <a:gd name="T31" fmla="*/ 114 h 198"/>
                  <a:gd name="T32" fmla="*/ 300 w 762"/>
                  <a:gd name="T33" fmla="*/ 114 h 198"/>
                  <a:gd name="T34" fmla="*/ 318 w 762"/>
                  <a:gd name="T35" fmla="*/ 120 h 198"/>
                  <a:gd name="T36" fmla="*/ 336 w 762"/>
                  <a:gd name="T37" fmla="*/ 126 h 198"/>
                  <a:gd name="T38" fmla="*/ 354 w 762"/>
                  <a:gd name="T39" fmla="*/ 132 h 198"/>
                  <a:gd name="T40" fmla="*/ 372 w 762"/>
                  <a:gd name="T41" fmla="*/ 132 h 198"/>
                  <a:gd name="T42" fmla="*/ 390 w 762"/>
                  <a:gd name="T43" fmla="*/ 138 h 198"/>
                  <a:gd name="T44" fmla="*/ 408 w 762"/>
                  <a:gd name="T45" fmla="*/ 144 h 198"/>
                  <a:gd name="T46" fmla="*/ 426 w 762"/>
                  <a:gd name="T47" fmla="*/ 144 h 198"/>
                  <a:gd name="T48" fmla="*/ 444 w 762"/>
                  <a:gd name="T49" fmla="*/ 150 h 198"/>
                  <a:gd name="T50" fmla="*/ 462 w 762"/>
                  <a:gd name="T51" fmla="*/ 156 h 198"/>
                  <a:gd name="T52" fmla="*/ 480 w 762"/>
                  <a:gd name="T53" fmla="*/ 156 h 198"/>
                  <a:gd name="T54" fmla="*/ 498 w 762"/>
                  <a:gd name="T55" fmla="*/ 162 h 198"/>
                  <a:gd name="T56" fmla="*/ 516 w 762"/>
                  <a:gd name="T57" fmla="*/ 162 h 198"/>
                  <a:gd name="T58" fmla="*/ 534 w 762"/>
                  <a:gd name="T59" fmla="*/ 168 h 198"/>
                  <a:gd name="T60" fmla="*/ 552 w 762"/>
                  <a:gd name="T61" fmla="*/ 168 h 198"/>
                  <a:gd name="T62" fmla="*/ 570 w 762"/>
                  <a:gd name="T63" fmla="*/ 174 h 198"/>
                  <a:gd name="T64" fmla="*/ 588 w 762"/>
                  <a:gd name="T65" fmla="*/ 174 h 198"/>
                  <a:gd name="T66" fmla="*/ 606 w 762"/>
                  <a:gd name="T67" fmla="*/ 180 h 198"/>
                  <a:gd name="T68" fmla="*/ 624 w 762"/>
                  <a:gd name="T69" fmla="*/ 180 h 198"/>
                  <a:gd name="T70" fmla="*/ 642 w 762"/>
                  <a:gd name="T71" fmla="*/ 180 h 198"/>
                  <a:gd name="T72" fmla="*/ 660 w 762"/>
                  <a:gd name="T73" fmla="*/ 186 h 198"/>
                  <a:gd name="T74" fmla="*/ 678 w 762"/>
                  <a:gd name="T75" fmla="*/ 186 h 198"/>
                  <a:gd name="T76" fmla="*/ 696 w 762"/>
                  <a:gd name="T77" fmla="*/ 192 h 198"/>
                  <a:gd name="T78" fmla="*/ 714 w 762"/>
                  <a:gd name="T79" fmla="*/ 192 h 198"/>
                  <a:gd name="T80" fmla="*/ 732 w 762"/>
                  <a:gd name="T81" fmla="*/ 192 h 198"/>
                  <a:gd name="T82" fmla="*/ 750 w 762"/>
                  <a:gd name="T83" fmla="*/ 198 h 19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98"/>
                  <a:gd name="T128" fmla="*/ 762 w 762"/>
                  <a:gd name="T129" fmla="*/ 198 h 19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98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30" y="18"/>
                    </a:lnTo>
                    <a:lnTo>
                      <a:pt x="36" y="18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30"/>
                    </a:lnTo>
                    <a:lnTo>
                      <a:pt x="60" y="30"/>
                    </a:lnTo>
                    <a:lnTo>
                      <a:pt x="66" y="36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2"/>
                    </a:lnTo>
                    <a:lnTo>
                      <a:pt x="90" y="42"/>
                    </a:lnTo>
                    <a:lnTo>
                      <a:pt x="96" y="48"/>
                    </a:lnTo>
                    <a:lnTo>
                      <a:pt x="102" y="48"/>
                    </a:lnTo>
                    <a:lnTo>
                      <a:pt x="108" y="54"/>
                    </a:lnTo>
                    <a:lnTo>
                      <a:pt x="114" y="54"/>
                    </a:lnTo>
                    <a:lnTo>
                      <a:pt x="120" y="60"/>
                    </a:lnTo>
                    <a:lnTo>
                      <a:pt x="126" y="60"/>
                    </a:lnTo>
                    <a:lnTo>
                      <a:pt x="132" y="60"/>
                    </a:lnTo>
                    <a:lnTo>
                      <a:pt x="138" y="66"/>
                    </a:lnTo>
                    <a:lnTo>
                      <a:pt x="144" y="66"/>
                    </a:lnTo>
                    <a:lnTo>
                      <a:pt x="150" y="72"/>
                    </a:lnTo>
                    <a:lnTo>
                      <a:pt x="156" y="72"/>
                    </a:lnTo>
                    <a:lnTo>
                      <a:pt x="162" y="72"/>
                    </a:lnTo>
                    <a:lnTo>
                      <a:pt x="168" y="78"/>
                    </a:lnTo>
                    <a:lnTo>
                      <a:pt x="174" y="78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2" y="84"/>
                    </a:lnTo>
                    <a:lnTo>
                      <a:pt x="198" y="84"/>
                    </a:lnTo>
                    <a:lnTo>
                      <a:pt x="204" y="90"/>
                    </a:lnTo>
                    <a:lnTo>
                      <a:pt x="210" y="90"/>
                    </a:lnTo>
                    <a:lnTo>
                      <a:pt x="216" y="90"/>
                    </a:lnTo>
                    <a:lnTo>
                      <a:pt x="222" y="96"/>
                    </a:lnTo>
                    <a:lnTo>
                      <a:pt x="228" y="96"/>
                    </a:lnTo>
                    <a:lnTo>
                      <a:pt x="234" y="96"/>
                    </a:lnTo>
                    <a:lnTo>
                      <a:pt x="240" y="102"/>
                    </a:lnTo>
                    <a:lnTo>
                      <a:pt x="246" y="102"/>
                    </a:lnTo>
                    <a:lnTo>
                      <a:pt x="252" y="102"/>
                    </a:lnTo>
                    <a:lnTo>
                      <a:pt x="258" y="108"/>
                    </a:lnTo>
                    <a:lnTo>
                      <a:pt x="264" y="108"/>
                    </a:lnTo>
                    <a:lnTo>
                      <a:pt x="270" y="108"/>
                    </a:lnTo>
                    <a:lnTo>
                      <a:pt x="276" y="108"/>
                    </a:lnTo>
                    <a:lnTo>
                      <a:pt x="282" y="114"/>
                    </a:lnTo>
                    <a:lnTo>
                      <a:pt x="288" y="114"/>
                    </a:lnTo>
                    <a:lnTo>
                      <a:pt x="294" y="114"/>
                    </a:lnTo>
                    <a:lnTo>
                      <a:pt x="300" y="114"/>
                    </a:lnTo>
                    <a:lnTo>
                      <a:pt x="306" y="120"/>
                    </a:lnTo>
                    <a:lnTo>
                      <a:pt x="312" y="120"/>
                    </a:lnTo>
                    <a:lnTo>
                      <a:pt x="318" y="120"/>
                    </a:lnTo>
                    <a:lnTo>
                      <a:pt x="324" y="120"/>
                    </a:lnTo>
                    <a:lnTo>
                      <a:pt x="330" y="126"/>
                    </a:lnTo>
                    <a:lnTo>
                      <a:pt x="336" y="126"/>
                    </a:lnTo>
                    <a:lnTo>
                      <a:pt x="342" y="126"/>
                    </a:lnTo>
                    <a:lnTo>
                      <a:pt x="348" y="126"/>
                    </a:lnTo>
                    <a:lnTo>
                      <a:pt x="354" y="132"/>
                    </a:lnTo>
                    <a:lnTo>
                      <a:pt x="360" y="132"/>
                    </a:lnTo>
                    <a:lnTo>
                      <a:pt x="366" y="132"/>
                    </a:lnTo>
                    <a:lnTo>
                      <a:pt x="372" y="132"/>
                    </a:lnTo>
                    <a:lnTo>
                      <a:pt x="378" y="138"/>
                    </a:lnTo>
                    <a:lnTo>
                      <a:pt x="384" y="138"/>
                    </a:lnTo>
                    <a:lnTo>
                      <a:pt x="390" y="138"/>
                    </a:lnTo>
                    <a:lnTo>
                      <a:pt x="396" y="138"/>
                    </a:lnTo>
                    <a:lnTo>
                      <a:pt x="402" y="144"/>
                    </a:lnTo>
                    <a:lnTo>
                      <a:pt x="408" y="144"/>
                    </a:lnTo>
                    <a:lnTo>
                      <a:pt x="414" y="144"/>
                    </a:lnTo>
                    <a:lnTo>
                      <a:pt x="420" y="144"/>
                    </a:lnTo>
                    <a:lnTo>
                      <a:pt x="426" y="144"/>
                    </a:lnTo>
                    <a:lnTo>
                      <a:pt x="432" y="150"/>
                    </a:lnTo>
                    <a:lnTo>
                      <a:pt x="438" y="150"/>
                    </a:lnTo>
                    <a:lnTo>
                      <a:pt x="444" y="150"/>
                    </a:lnTo>
                    <a:lnTo>
                      <a:pt x="450" y="150"/>
                    </a:lnTo>
                    <a:lnTo>
                      <a:pt x="456" y="150"/>
                    </a:lnTo>
                    <a:lnTo>
                      <a:pt x="462" y="156"/>
                    </a:lnTo>
                    <a:lnTo>
                      <a:pt x="468" y="156"/>
                    </a:lnTo>
                    <a:lnTo>
                      <a:pt x="474" y="156"/>
                    </a:lnTo>
                    <a:lnTo>
                      <a:pt x="480" y="156"/>
                    </a:lnTo>
                    <a:lnTo>
                      <a:pt x="486" y="156"/>
                    </a:lnTo>
                    <a:lnTo>
                      <a:pt x="492" y="156"/>
                    </a:lnTo>
                    <a:lnTo>
                      <a:pt x="498" y="162"/>
                    </a:lnTo>
                    <a:lnTo>
                      <a:pt x="504" y="162"/>
                    </a:lnTo>
                    <a:lnTo>
                      <a:pt x="510" y="162"/>
                    </a:lnTo>
                    <a:lnTo>
                      <a:pt x="516" y="162"/>
                    </a:lnTo>
                    <a:lnTo>
                      <a:pt x="522" y="162"/>
                    </a:lnTo>
                    <a:lnTo>
                      <a:pt x="528" y="168"/>
                    </a:lnTo>
                    <a:lnTo>
                      <a:pt x="534" y="168"/>
                    </a:lnTo>
                    <a:lnTo>
                      <a:pt x="540" y="168"/>
                    </a:lnTo>
                    <a:lnTo>
                      <a:pt x="546" y="168"/>
                    </a:lnTo>
                    <a:lnTo>
                      <a:pt x="552" y="168"/>
                    </a:lnTo>
                    <a:lnTo>
                      <a:pt x="558" y="168"/>
                    </a:lnTo>
                    <a:lnTo>
                      <a:pt x="564" y="174"/>
                    </a:lnTo>
                    <a:lnTo>
                      <a:pt x="570" y="174"/>
                    </a:lnTo>
                    <a:lnTo>
                      <a:pt x="576" y="174"/>
                    </a:lnTo>
                    <a:lnTo>
                      <a:pt x="582" y="174"/>
                    </a:lnTo>
                    <a:lnTo>
                      <a:pt x="588" y="174"/>
                    </a:lnTo>
                    <a:lnTo>
                      <a:pt x="594" y="174"/>
                    </a:lnTo>
                    <a:lnTo>
                      <a:pt x="600" y="174"/>
                    </a:lnTo>
                    <a:lnTo>
                      <a:pt x="606" y="180"/>
                    </a:lnTo>
                    <a:lnTo>
                      <a:pt x="612" y="180"/>
                    </a:lnTo>
                    <a:lnTo>
                      <a:pt x="618" y="180"/>
                    </a:lnTo>
                    <a:lnTo>
                      <a:pt x="624" y="180"/>
                    </a:lnTo>
                    <a:lnTo>
                      <a:pt x="630" y="180"/>
                    </a:lnTo>
                    <a:lnTo>
                      <a:pt x="636" y="180"/>
                    </a:lnTo>
                    <a:lnTo>
                      <a:pt x="642" y="180"/>
                    </a:lnTo>
                    <a:lnTo>
                      <a:pt x="648" y="186"/>
                    </a:lnTo>
                    <a:lnTo>
                      <a:pt x="654" y="186"/>
                    </a:lnTo>
                    <a:lnTo>
                      <a:pt x="660" y="186"/>
                    </a:lnTo>
                    <a:lnTo>
                      <a:pt x="666" y="186"/>
                    </a:lnTo>
                    <a:lnTo>
                      <a:pt x="672" y="186"/>
                    </a:lnTo>
                    <a:lnTo>
                      <a:pt x="678" y="186"/>
                    </a:lnTo>
                    <a:lnTo>
                      <a:pt x="684" y="186"/>
                    </a:lnTo>
                    <a:lnTo>
                      <a:pt x="690" y="192"/>
                    </a:lnTo>
                    <a:lnTo>
                      <a:pt x="696" y="192"/>
                    </a:lnTo>
                    <a:lnTo>
                      <a:pt x="702" y="192"/>
                    </a:lnTo>
                    <a:lnTo>
                      <a:pt x="708" y="192"/>
                    </a:lnTo>
                    <a:lnTo>
                      <a:pt x="714" y="192"/>
                    </a:lnTo>
                    <a:lnTo>
                      <a:pt x="720" y="192"/>
                    </a:lnTo>
                    <a:lnTo>
                      <a:pt x="726" y="192"/>
                    </a:lnTo>
                    <a:lnTo>
                      <a:pt x="732" y="192"/>
                    </a:lnTo>
                    <a:lnTo>
                      <a:pt x="738" y="198"/>
                    </a:lnTo>
                    <a:lnTo>
                      <a:pt x="744" y="198"/>
                    </a:lnTo>
                    <a:lnTo>
                      <a:pt x="750" y="198"/>
                    </a:lnTo>
                    <a:lnTo>
                      <a:pt x="756" y="198"/>
                    </a:lnTo>
                    <a:lnTo>
                      <a:pt x="762" y="198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8" name="Freeform 147"/>
              <p:cNvSpPr>
                <a:spLocks/>
              </p:cNvSpPr>
              <p:nvPr/>
            </p:nvSpPr>
            <p:spPr bwMode="auto">
              <a:xfrm>
                <a:off x="2562" y="3342"/>
                <a:ext cx="762" cy="60"/>
              </a:xfrm>
              <a:custGeom>
                <a:avLst/>
                <a:gdLst>
                  <a:gd name="T0" fmla="*/ 12 w 762"/>
                  <a:gd name="T1" fmla="*/ 0 h 60"/>
                  <a:gd name="T2" fmla="*/ 30 w 762"/>
                  <a:gd name="T3" fmla="*/ 6 h 60"/>
                  <a:gd name="T4" fmla="*/ 48 w 762"/>
                  <a:gd name="T5" fmla="*/ 6 h 60"/>
                  <a:gd name="T6" fmla="*/ 66 w 762"/>
                  <a:gd name="T7" fmla="*/ 6 h 60"/>
                  <a:gd name="T8" fmla="*/ 84 w 762"/>
                  <a:gd name="T9" fmla="*/ 12 h 60"/>
                  <a:gd name="T10" fmla="*/ 102 w 762"/>
                  <a:gd name="T11" fmla="*/ 12 h 60"/>
                  <a:gd name="T12" fmla="*/ 120 w 762"/>
                  <a:gd name="T13" fmla="*/ 12 h 60"/>
                  <a:gd name="T14" fmla="*/ 138 w 762"/>
                  <a:gd name="T15" fmla="*/ 18 h 60"/>
                  <a:gd name="T16" fmla="*/ 156 w 762"/>
                  <a:gd name="T17" fmla="*/ 18 h 60"/>
                  <a:gd name="T18" fmla="*/ 174 w 762"/>
                  <a:gd name="T19" fmla="*/ 18 h 60"/>
                  <a:gd name="T20" fmla="*/ 192 w 762"/>
                  <a:gd name="T21" fmla="*/ 18 h 60"/>
                  <a:gd name="T22" fmla="*/ 210 w 762"/>
                  <a:gd name="T23" fmla="*/ 24 h 60"/>
                  <a:gd name="T24" fmla="*/ 228 w 762"/>
                  <a:gd name="T25" fmla="*/ 24 h 60"/>
                  <a:gd name="T26" fmla="*/ 246 w 762"/>
                  <a:gd name="T27" fmla="*/ 24 h 60"/>
                  <a:gd name="T28" fmla="*/ 264 w 762"/>
                  <a:gd name="T29" fmla="*/ 24 h 60"/>
                  <a:gd name="T30" fmla="*/ 282 w 762"/>
                  <a:gd name="T31" fmla="*/ 30 h 60"/>
                  <a:gd name="T32" fmla="*/ 300 w 762"/>
                  <a:gd name="T33" fmla="*/ 30 h 60"/>
                  <a:gd name="T34" fmla="*/ 318 w 762"/>
                  <a:gd name="T35" fmla="*/ 30 h 60"/>
                  <a:gd name="T36" fmla="*/ 336 w 762"/>
                  <a:gd name="T37" fmla="*/ 30 h 60"/>
                  <a:gd name="T38" fmla="*/ 354 w 762"/>
                  <a:gd name="T39" fmla="*/ 36 h 60"/>
                  <a:gd name="T40" fmla="*/ 372 w 762"/>
                  <a:gd name="T41" fmla="*/ 36 h 60"/>
                  <a:gd name="T42" fmla="*/ 390 w 762"/>
                  <a:gd name="T43" fmla="*/ 36 h 60"/>
                  <a:gd name="T44" fmla="*/ 408 w 762"/>
                  <a:gd name="T45" fmla="*/ 36 h 60"/>
                  <a:gd name="T46" fmla="*/ 426 w 762"/>
                  <a:gd name="T47" fmla="*/ 42 h 60"/>
                  <a:gd name="T48" fmla="*/ 444 w 762"/>
                  <a:gd name="T49" fmla="*/ 42 h 60"/>
                  <a:gd name="T50" fmla="*/ 462 w 762"/>
                  <a:gd name="T51" fmla="*/ 42 h 60"/>
                  <a:gd name="T52" fmla="*/ 480 w 762"/>
                  <a:gd name="T53" fmla="*/ 42 h 60"/>
                  <a:gd name="T54" fmla="*/ 498 w 762"/>
                  <a:gd name="T55" fmla="*/ 42 h 60"/>
                  <a:gd name="T56" fmla="*/ 516 w 762"/>
                  <a:gd name="T57" fmla="*/ 48 h 60"/>
                  <a:gd name="T58" fmla="*/ 534 w 762"/>
                  <a:gd name="T59" fmla="*/ 48 h 60"/>
                  <a:gd name="T60" fmla="*/ 552 w 762"/>
                  <a:gd name="T61" fmla="*/ 48 h 60"/>
                  <a:gd name="T62" fmla="*/ 570 w 762"/>
                  <a:gd name="T63" fmla="*/ 48 h 60"/>
                  <a:gd name="T64" fmla="*/ 588 w 762"/>
                  <a:gd name="T65" fmla="*/ 48 h 60"/>
                  <a:gd name="T66" fmla="*/ 606 w 762"/>
                  <a:gd name="T67" fmla="*/ 48 h 60"/>
                  <a:gd name="T68" fmla="*/ 624 w 762"/>
                  <a:gd name="T69" fmla="*/ 54 h 60"/>
                  <a:gd name="T70" fmla="*/ 642 w 762"/>
                  <a:gd name="T71" fmla="*/ 54 h 60"/>
                  <a:gd name="T72" fmla="*/ 660 w 762"/>
                  <a:gd name="T73" fmla="*/ 54 h 60"/>
                  <a:gd name="T74" fmla="*/ 678 w 762"/>
                  <a:gd name="T75" fmla="*/ 54 h 60"/>
                  <a:gd name="T76" fmla="*/ 696 w 762"/>
                  <a:gd name="T77" fmla="*/ 54 h 60"/>
                  <a:gd name="T78" fmla="*/ 714 w 762"/>
                  <a:gd name="T79" fmla="*/ 54 h 60"/>
                  <a:gd name="T80" fmla="*/ 732 w 762"/>
                  <a:gd name="T81" fmla="*/ 60 h 60"/>
                  <a:gd name="T82" fmla="*/ 750 w 762"/>
                  <a:gd name="T83" fmla="*/ 60 h 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60"/>
                  <a:gd name="T128" fmla="*/ 762 w 762"/>
                  <a:gd name="T129" fmla="*/ 60 h 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12"/>
                    </a:lnTo>
                    <a:lnTo>
                      <a:pt x="84" y="12"/>
                    </a:lnTo>
                    <a:lnTo>
                      <a:pt x="90" y="12"/>
                    </a:lnTo>
                    <a:lnTo>
                      <a:pt x="96" y="12"/>
                    </a:lnTo>
                    <a:lnTo>
                      <a:pt x="102" y="12"/>
                    </a:lnTo>
                    <a:lnTo>
                      <a:pt x="108" y="12"/>
                    </a:lnTo>
                    <a:lnTo>
                      <a:pt x="114" y="12"/>
                    </a:lnTo>
                    <a:lnTo>
                      <a:pt x="120" y="12"/>
                    </a:lnTo>
                    <a:lnTo>
                      <a:pt x="126" y="12"/>
                    </a:lnTo>
                    <a:lnTo>
                      <a:pt x="132" y="12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8"/>
                    </a:lnTo>
                    <a:lnTo>
                      <a:pt x="156" y="18"/>
                    </a:lnTo>
                    <a:lnTo>
                      <a:pt x="162" y="18"/>
                    </a:lnTo>
                    <a:lnTo>
                      <a:pt x="168" y="18"/>
                    </a:lnTo>
                    <a:lnTo>
                      <a:pt x="174" y="18"/>
                    </a:lnTo>
                    <a:lnTo>
                      <a:pt x="180" y="18"/>
                    </a:lnTo>
                    <a:lnTo>
                      <a:pt x="186" y="18"/>
                    </a:lnTo>
                    <a:lnTo>
                      <a:pt x="192" y="18"/>
                    </a:lnTo>
                    <a:lnTo>
                      <a:pt x="198" y="24"/>
                    </a:lnTo>
                    <a:lnTo>
                      <a:pt x="204" y="24"/>
                    </a:lnTo>
                    <a:lnTo>
                      <a:pt x="210" y="24"/>
                    </a:lnTo>
                    <a:lnTo>
                      <a:pt x="216" y="24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24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24"/>
                    </a:lnTo>
                    <a:lnTo>
                      <a:pt x="258" y="24"/>
                    </a:lnTo>
                    <a:lnTo>
                      <a:pt x="264" y="24"/>
                    </a:lnTo>
                    <a:lnTo>
                      <a:pt x="270" y="30"/>
                    </a:lnTo>
                    <a:lnTo>
                      <a:pt x="276" y="30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30"/>
                    </a:lnTo>
                    <a:lnTo>
                      <a:pt x="336" y="30"/>
                    </a:lnTo>
                    <a:lnTo>
                      <a:pt x="342" y="30"/>
                    </a:lnTo>
                    <a:lnTo>
                      <a:pt x="348" y="36"/>
                    </a:lnTo>
                    <a:lnTo>
                      <a:pt x="354" y="36"/>
                    </a:lnTo>
                    <a:lnTo>
                      <a:pt x="360" y="36"/>
                    </a:lnTo>
                    <a:lnTo>
                      <a:pt x="366" y="36"/>
                    </a:lnTo>
                    <a:lnTo>
                      <a:pt x="372" y="36"/>
                    </a:lnTo>
                    <a:lnTo>
                      <a:pt x="378" y="36"/>
                    </a:lnTo>
                    <a:lnTo>
                      <a:pt x="384" y="36"/>
                    </a:lnTo>
                    <a:lnTo>
                      <a:pt x="390" y="36"/>
                    </a:lnTo>
                    <a:lnTo>
                      <a:pt x="396" y="36"/>
                    </a:lnTo>
                    <a:lnTo>
                      <a:pt x="402" y="36"/>
                    </a:lnTo>
                    <a:lnTo>
                      <a:pt x="408" y="36"/>
                    </a:lnTo>
                    <a:lnTo>
                      <a:pt x="414" y="36"/>
                    </a:lnTo>
                    <a:lnTo>
                      <a:pt x="420" y="36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8" y="42"/>
                    </a:lnTo>
                    <a:lnTo>
                      <a:pt x="444" y="42"/>
                    </a:lnTo>
                    <a:lnTo>
                      <a:pt x="450" y="42"/>
                    </a:lnTo>
                    <a:lnTo>
                      <a:pt x="456" y="42"/>
                    </a:lnTo>
                    <a:lnTo>
                      <a:pt x="462" y="42"/>
                    </a:lnTo>
                    <a:lnTo>
                      <a:pt x="468" y="42"/>
                    </a:lnTo>
                    <a:lnTo>
                      <a:pt x="474" y="42"/>
                    </a:lnTo>
                    <a:lnTo>
                      <a:pt x="480" y="42"/>
                    </a:lnTo>
                    <a:lnTo>
                      <a:pt x="486" y="42"/>
                    </a:lnTo>
                    <a:lnTo>
                      <a:pt x="492" y="42"/>
                    </a:lnTo>
                    <a:lnTo>
                      <a:pt x="498" y="42"/>
                    </a:lnTo>
                    <a:lnTo>
                      <a:pt x="504" y="42"/>
                    </a:lnTo>
                    <a:lnTo>
                      <a:pt x="510" y="42"/>
                    </a:lnTo>
                    <a:lnTo>
                      <a:pt x="516" y="48"/>
                    </a:lnTo>
                    <a:lnTo>
                      <a:pt x="522" y="48"/>
                    </a:lnTo>
                    <a:lnTo>
                      <a:pt x="528" y="48"/>
                    </a:lnTo>
                    <a:lnTo>
                      <a:pt x="534" y="48"/>
                    </a:lnTo>
                    <a:lnTo>
                      <a:pt x="540" y="48"/>
                    </a:lnTo>
                    <a:lnTo>
                      <a:pt x="546" y="48"/>
                    </a:lnTo>
                    <a:lnTo>
                      <a:pt x="552" y="48"/>
                    </a:lnTo>
                    <a:lnTo>
                      <a:pt x="558" y="48"/>
                    </a:lnTo>
                    <a:lnTo>
                      <a:pt x="564" y="48"/>
                    </a:lnTo>
                    <a:lnTo>
                      <a:pt x="570" y="48"/>
                    </a:lnTo>
                    <a:lnTo>
                      <a:pt x="576" y="48"/>
                    </a:lnTo>
                    <a:lnTo>
                      <a:pt x="582" y="48"/>
                    </a:lnTo>
                    <a:lnTo>
                      <a:pt x="588" y="48"/>
                    </a:lnTo>
                    <a:lnTo>
                      <a:pt x="594" y="48"/>
                    </a:lnTo>
                    <a:lnTo>
                      <a:pt x="600" y="48"/>
                    </a:lnTo>
                    <a:lnTo>
                      <a:pt x="606" y="48"/>
                    </a:lnTo>
                    <a:lnTo>
                      <a:pt x="612" y="48"/>
                    </a:lnTo>
                    <a:lnTo>
                      <a:pt x="618" y="54"/>
                    </a:lnTo>
                    <a:lnTo>
                      <a:pt x="624" y="54"/>
                    </a:lnTo>
                    <a:lnTo>
                      <a:pt x="630" y="54"/>
                    </a:lnTo>
                    <a:lnTo>
                      <a:pt x="636" y="54"/>
                    </a:lnTo>
                    <a:lnTo>
                      <a:pt x="642" y="54"/>
                    </a:lnTo>
                    <a:lnTo>
                      <a:pt x="648" y="54"/>
                    </a:lnTo>
                    <a:lnTo>
                      <a:pt x="654" y="54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54"/>
                    </a:lnTo>
                    <a:lnTo>
                      <a:pt x="678" y="54"/>
                    </a:lnTo>
                    <a:lnTo>
                      <a:pt x="684" y="54"/>
                    </a:lnTo>
                    <a:lnTo>
                      <a:pt x="690" y="54"/>
                    </a:lnTo>
                    <a:lnTo>
                      <a:pt x="696" y="54"/>
                    </a:lnTo>
                    <a:lnTo>
                      <a:pt x="702" y="54"/>
                    </a:lnTo>
                    <a:lnTo>
                      <a:pt x="708" y="54"/>
                    </a:lnTo>
                    <a:lnTo>
                      <a:pt x="714" y="54"/>
                    </a:lnTo>
                    <a:lnTo>
                      <a:pt x="720" y="54"/>
                    </a:lnTo>
                    <a:lnTo>
                      <a:pt x="726" y="54"/>
                    </a:lnTo>
                    <a:lnTo>
                      <a:pt x="732" y="60"/>
                    </a:lnTo>
                    <a:lnTo>
                      <a:pt x="738" y="60"/>
                    </a:lnTo>
                    <a:lnTo>
                      <a:pt x="744" y="60"/>
                    </a:lnTo>
                    <a:lnTo>
                      <a:pt x="750" y="60"/>
                    </a:lnTo>
                    <a:lnTo>
                      <a:pt x="756" y="60"/>
                    </a:lnTo>
                    <a:lnTo>
                      <a:pt x="762" y="60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9" name="Freeform 148"/>
              <p:cNvSpPr>
                <a:spLocks/>
              </p:cNvSpPr>
              <p:nvPr/>
            </p:nvSpPr>
            <p:spPr bwMode="auto">
              <a:xfrm>
                <a:off x="3324" y="3402"/>
                <a:ext cx="762" cy="24"/>
              </a:xfrm>
              <a:custGeom>
                <a:avLst/>
                <a:gdLst>
                  <a:gd name="T0" fmla="*/ 12 w 762"/>
                  <a:gd name="T1" fmla="*/ 0 h 24"/>
                  <a:gd name="T2" fmla="*/ 30 w 762"/>
                  <a:gd name="T3" fmla="*/ 0 h 24"/>
                  <a:gd name="T4" fmla="*/ 48 w 762"/>
                  <a:gd name="T5" fmla="*/ 0 h 24"/>
                  <a:gd name="T6" fmla="*/ 66 w 762"/>
                  <a:gd name="T7" fmla="*/ 0 h 24"/>
                  <a:gd name="T8" fmla="*/ 84 w 762"/>
                  <a:gd name="T9" fmla="*/ 0 h 24"/>
                  <a:gd name="T10" fmla="*/ 102 w 762"/>
                  <a:gd name="T11" fmla="*/ 6 h 24"/>
                  <a:gd name="T12" fmla="*/ 120 w 762"/>
                  <a:gd name="T13" fmla="*/ 6 h 24"/>
                  <a:gd name="T14" fmla="*/ 138 w 762"/>
                  <a:gd name="T15" fmla="*/ 6 h 24"/>
                  <a:gd name="T16" fmla="*/ 156 w 762"/>
                  <a:gd name="T17" fmla="*/ 6 h 24"/>
                  <a:gd name="T18" fmla="*/ 174 w 762"/>
                  <a:gd name="T19" fmla="*/ 6 h 24"/>
                  <a:gd name="T20" fmla="*/ 192 w 762"/>
                  <a:gd name="T21" fmla="*/ 6 h 24"/>
                  <a:gd name="T22" fmla="*/ 210 w 762"/>
                  <a:gd name="T23" fmla="*/ 6 h 24"/>
                  <a:gd name="T24" fmla="*/ 228 w 762"/>
                  <a:gd name="T25" fmla="*/ 6 h 24"/>
                  <a:gd name="T26" fmla="*/ 246 w 762"/>
                  <a:gd name="T27" fmla="*/ 12 h 24"/>
                  <a:gd name="T28" fmla="*/ 264 w 762"/>
                  <a:gd name="T29" fmla="*/ 12 h 24"/>
                  <a:gd name="T30" fmla="*/ 282 w 762"/>
                  <a:gd name="T31" fmla="*/ 12 h 24"/>
                  <a:gd name="T32" fmla="*/ 300 w 762"/>
                  <a:gd name="T33" fmla="*/ 12 h 24"/>
                  <a:gd name="T34" fmla="*/ 318 w 762"/>
                  <a:gd name="T35" fmla="*/ 12 h 24"/>
                  <a:gd name="T36" fmla="*/ 336 w 762"/>
                  <a:gd name="T37" fmla="*/ 12 h 24"/>
                  <a:gd name="T38" fmla="*/ 354 w 762"/>
                  <a:gd name="T39" fmla="*/ 12 h 24"/>
                  <a:gd name="T40" fmla="*/ 372 w 762"/>
                  <a:gd name="T41" fmla="*/ 12 h 24"/>
                  <a:gd name="T42" fmla="*/ 390 w 762"/>
                  <a:gd name="T43" fmla="*/ 18 h 24"/>
                  <a:gd name="T44" fmla="*/ 408 w 762"/>
                  <a:gd name="T45" fmla="*/ 18 h 24"/>
                  <a:gd name="T46" fmla="*/ 426 w 762"/>
                  <a:gd name="T47" fmla="*/ 18 h 24"/>
                  <a:gd name="T48" fmla="*/ 444 w 762"/>
                  <a:gd name="T49" fmla="*/ 18 h 24"/>
                  <a:gd name="T50" fmla="*/ 462 w 762"/>
                  <a:gd name="T51" fmla="*/ 18 h 24"/>
                  <a:gd name="T52" fmla="*/ 480 w 762"/>
                  <a:gd name="T53" fmla="*/ 18 h 24"/>
                  <a:gd name="T54" fmla="*/ 498 w 762"/>
                  <a:gd name="T55" fmla="*/ 18 h 24"/>
                  <a:gd name="T56" fmla="*/ 516 w 762"/>
                  <a:gd name="T57" fmla="*/ 18 h 24"/>
                  <a:gd name="T58" fmla="*/ 534 w 762"/>
                  <a:gd name="T59" fmla="*/ 18 h 24"/>
                  <a:gd name="T60" fmla="*/ 552 w 762"/>
                  <a:gd name="T61" fmla="*/ 18 h 24"/>
                  <a:gd name="T62" fmla="*/ 570 w 762"/>
                  <a:gd name="T63" fmla="*/ 18 h 24"/>
                  <a:gd name="T64" fmla="*/ 588 w 762"/>
                  <a:gd name="T65" fmla="*/ 24 h 24"/>
                  <a:gd name="T66" fmla="*/ 606 w 762"/>
                  <a:gd name="T67" fmla="*/ 24 h 24"/>
                  <a:gd name="T68" fmla="*/ 624 w 762"/>
                  <a:gd name="T69" fmla="*/ 24 h 24"/>
                  <a:gd name="T70" fmla="*/ 642 w 762"/>
                  <a:gd name="T71" fmla="*/ 24 h 24"/>
                  <a:gd name="T72" fmla="*/ 660 w 762"/>
                  <a:gd name="T73" fmla="*/ 24 h 24"/>
                  <a:gd name="T74" fmla="*/ 678 w 762"/>
                  <a:gd name="T75" fmla="*/ 24 h 24"/>
                  <a:gd name="T76" fmla="*/ 696 w 762"/>
                  <a:gd name="T77" fmla="*/ 24 h 24"/>
                  <a:gd name="T78" fmla="*/ 714 w 762"/>
                  <a:gd name="T79" fmla="*/ 24 h 24"/>
                  <a:gd name="T80" fmla="*/ 732 w 762"/>
                  <a:gd name="T81" fmla="*/ 24 h 24"/>
                  <a:gd name="T82" fmla="*/ 750 w 762"/>
                  <a:gd name="T83" fmla="*/ 24 h 2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24"/>
                  <a:gd name="T128" fmla="*/ 762 w 762"/>
                  <a:gd name="T129" fmla="*/ 24 h 2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24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6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6"/>
                    </a:lnTo>
                    <a:lnTo>
                      <a:pt x="204" y="6"/>
                    </a:lnTo>
                    <a:lnTo>
                      <a:pt x="210" y="6"/>
                    </a:lnTo>
                    <a:lnTo>
                      <a:pt x="216" y="6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12"/>
                    </a:lnTo>
                    <a:lnTo>
                      <a:pt x="240" y="12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12"/>
                    </a:lnTo>
                    <a:lnTo>
                      <a:pt x="270" y="12"/>
                    </a:lnTo>
                    <a:lnTo>
                      <a:pt x="276" y="12"/>
                    </a:lnTo>
                    <a:lnTo>
                      <a:pt x="282" y="12"/>
                    </a:lnTo>
                    <a:lnTo>
                      <a:pt x="288" y="12"/>
                    </a:lnTo>
                    <a:lnTo>
                      <a:pt x="294" y="12"/>
                    </a:lnTo>
                    <a:lnTo>
                      <a:pt x="300" y="12"/>
                    </a:lnTo>
                    <a:lnTo>
                      <a:pt x="306" y="12"/>
                    </a:lnTo>
                    <a:lnTo>
                      <a:pt x="312" y="12"/>
                    </a:lnTo>
                    <a:lnTo>
                      <a:pt x="318" y="12"/>
                    </a:lnTo>
                    <a:lnTo>
                      <a:pt x="324" y="12"/>
                    </a:lnTo>
                    <a:lnTo>
                      <a:pt x="330" y="12"/>
                    </a:lnTo>
                    <a:lnTo>
                      <a:pt x="336" y="12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2"/>
                    </a:lnTo>
                    <a:lnTo>
                      <a:pt x="360" y="12"/>
                    </a:lnTo>
                    <a:lnTo>
                      <a:pt x="366" y="12"/>
                    </a:lnTo>
                    <a:lnTo>
                      <a:pt x="372" y="12"/>
                    </a:lnTo>
                    <a:lnTo>
                      <a:pt x="378" y="12"/>
                    </a:lnTo>
                    <a:lnTo>
                      <a:pt x="384" y="12"/>
                    </a:lnTo>
                    <a:lnTo>
                      <a:pt x="390" y="18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18"/>
                    </a:lnTo>
                    <a:lnTo>
                      <a:pt x="414" y="18"/>
                    </a:lnTo>
                    <a:lnTo>
                      <a:pt x="420" y="18"/>
                    </a:lnTo>
                    <a:lnTo>
                      <a:pt x="426" y="18"/>
                    </a:lnTo>
                    <a:lnTo>
                      <a:pt x="432" y="18"/>
                    </a:lnTo>
                    <a:lnTo>
                      <a:pt x="438" y="18"/>
                    </a:lnTo>
                    <a:lnTo>
                      <a:pt x="444" y="18"/>
                    </a:lnTo>
                    <a:lnTo>
                      <a:pt x="450" y="18"/>
                    </a:lnTo>
                    <a:lnTo>
                      <a:pt x="456" y="18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8"/>
                    </a:lnTo>
                    <a:lnTo>
                      <a:pt x="504" y="18"/>
                    </a:lnTo>
                    <a:lnTo>
                      <a:pt x="510" y="18"/>
                    </a:lnTo>
                    <a:lnTo>
                      <a:pt x="516" y="18"/>
                    </a:lnTo>
                    <a:lnTo>
                      <a:pt x="522" y="18"/>
                    </a:lnTo>
                    <a:lnTo>
                      <a:pt x="528" y="18"/>
                    </a:lnTo>
                    <a:lnTo>
                      <a:pt x="534" y="18"/>
                    </a:lnTo>
                    <a:lnTo>
                      <a:pt x="540" y="18"/>
                    </a:lnTo>
                    <a:lnTo>
                      <a:pt x="546" y="18"/>
                    </a:lnTo>
                    <a:lnTo>
                      <a:pt x="552" y="18"/>
                    </a:lnTo>
                    <a:lnTo>
                      <a:pt x="558" y="18"/>
                    </a:lnTo>
                    <a:lnTo>
                      <a:pt x="564" y="18"/>
                    </a:lnTo>
                    <a:lnTo>
                      <a:pt x="570" y="18"/>
                    </a:lnTo>
                    <a:lnTo>
                      <a:pt x="576" y="24"/>
                    </a:lnTo>
                    <a:lnTo>
                      <a:pt x="582" y="24"/>
                    </a:lnTo>
                    <a:lnTo>
                      <a:pt x="588" y="24"/>
                    </a:lnTo>
                    <a:lnTo>
                      <a:pt x="594" y="24"/>
                    </a:lnTo>
                    <a:lnTo>
                      <a:pt x="600" y="24"/>
                    </a:lnTo>
                    <a:lnTo>
                      <a:pt x="606" y="24"/>
                    </a:lnTo>
                    <a:lnTo>
                      <a:pt x="612" y="24"/>
                    </a:lnTo>
                    <a:lnTo>
                      <a:pt x="618" y="24"/>
                    </a:lnTo>
                    <a:lnTo>
                      <a:pt x="624" y="24"/>
                    </a:lnTo>
                    <a:lnTo>
                      <a:pt x="630" y="24"/>
                    </a:lnTo>
                    <a:lnTo>
                      <a:pt x="636" y="24"/>
                    </a:lnTo>
                    <a:lnTo>
                      <a:pt x="642" y="24"/>
                    </a:lnTo>
                    <a:lnTo>
                      <a:pt x="648" y="24"/>
                    </a:lnTo>
                    <a:lnTo>
                      <a:pt x="654" y="24"/>
                    </a:lnTo>
                    <a:lnTo>
                      <a:pt x="660" y="24"/>
                    </a:lnTo>
                    <a:lnTo>
                      <a:pt x="666" y="24"/>
                    </a:lnTo>
                    <a:lnTo>
                      <a:pt x="672" y="24"/>
                    </a:lnTo>
                    <a:lnTo>
                      <a:pt x="678" y="24"/>
                    </a:lnTo>
                    <a:lnTo>
                      <a:pt x="684" y="24"/>
                    </a:lnTo>
                    <a:lnTo>
                      <a:pt x="690" y="24"/>
                    </a:lnTo>
                    <a:lnTo>
                      <a:pt x="696" y="24"/>
                    </a:lnTo>
                    <a:lnTo>
                      <a:pt x="702" y="24"/>
                    </a:lnTo>
                    <a:lnTo>
                      <a:pt x="708" y="24"/>
                    </a:lnTo>
                    <a:lnTo>
                      <a:pt x="714" y="24"/>
                    </a:lnTo>
                    <a:lnTo>
                      <a:pt x="720" y="24"/>
                    </a:lnTo>
                    <a:lnTo>
                      <a:pt x="726" y="24"/>
                    </a:lnTo>
                    <a:lnTo>
                      <a:pt x="732" y="24"/>
                    </a:lnTo>
                    <a:lnTo>
                      <a:pt x="738" y="24"/>
                    </a:lnTo>
                    <a:lnTo>
                      <a:pt x="744" y="24"/>
                    </a:lnTo>
                    <a:lnTo>
                      <a:pt x="750" y="24"/>
                    </a:lnTo>
                    <a:lnTo>
                      <a:pt x="756" y="24"/>
                    </a:lnTo>
                    <a:lnTo>
                      <a:pt x="762" y="24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20" name="Freeform 149"/>
              <p:cNvSpPr>
                <a:spLocks/>
              </p:cNvSpPr>
              <p:nvPr/>
            </p:nvSpPr>
            <p:spPr bwMode="auto">
              <a:xfrm>
                <a:off x="4086" y="3426"/>
                <a:ext cx="660" cy="18"/>
              </a:xfrm>
              <a:custGeom>
                <a:avLst/>
                <a:gdLst>
                  <a:gd name="T0" fmla="*/ 6 w 660"/>
                  <a:gd name="T1" fmla="*/ 0 h 18"/>
                  <a:gd name="T2" fmla="*/ 18 w 660"/>
                  <a:gd name="T3" fmla="*/ 0 h 18"/>
                  <a:gd name="T4" fmla="*/ 30 w 660"/>
                  <a:gd name="T5" fmla="*/ 6 h 18"/>
                  <a:gd name="T6" fmla="*/ 42 w 660"/>
                  <a:gd name="T7" fmla="*/ 6 h 18"/>
                  <a:gd name="T8" fmla="*/ 54 w 660"/>
                  <a:gd name="T9" fmla="*/ 6 h 18"/>
                  <a:gd name="T10" fmla="*/ 66 w 660"/>
                  <a:gd name="T11" fmla="*/ 6 h 18"/>
                  <a:gd name="T12" fmla="*/ 78 w 660"/>
                  <a:gd name="T13" fmla="*/ 6 h 18"/>
                  <a:gd name="T14" fmla="*/ 90 w 660"/>
                  <a:gd name="T15" fmla="*/ 6 h 18"/>
                  <a:gd name="T16" fmla="*/ 102 w 660"/>
                  <a:gd name="T17" fmla="*/ 6 h 18"/>
                  <a:gd name="T18" fmla="*/ 114 w 660"/>
                  <a:gd name="T19" fmla="*/ 6 h 18"/>
                  <a:gd name="T20" fmla="*/ 126 w 660"/>
                  <a:gd name="T21" fmla="*/ 6 h 18"/>
                  <a:gd name="T22" fmla="*/ 138 w 660"/>
                  <a:gd name="T23" fmla="*/ 6 h 18"/>
                  <a:gd name="T24" fmla="*/ 150 w 660"/>
                  <a:gd name="T25" fmla="*/ 6 h 18"/>
                  <a:gd name="T26" fmla="*/ 162 w 660"/>
                  <a:gd name="T27" fmla="*/ 6 h 18"/>
                  <a:gd name="T28" fmla="*/ 174 w 660"/>
                  <a:gd name="T29" fmla="*/ 6 h 18"/>
                  <a:gd name="T30" fmla="*/ 186 w 660"/>
                  <a:gd name="T31" fmla="*/ 6 h 18"/>
                  <a:gd name="T32" fmla="*/ 198 w 660"/>
                  <a:gd name="T33" fmla="*/ 6 h 18"/>
                  <a:gd name="T34" fmla="*/ 210 w 660"/>
                  <a:gd name="T35" fmla="*/ 6 h 18"/>
                  <a:gd name="T36" fmla="*/ 222 w 660"/>
                  <a:gd name="T37" fmla="*/ 6 h 18"/>
                  <a:gd name="T38" fmla="*/ 234 w 660"/>
                  <a:gd name="T39" fmla="*/ 6 h 18"/>
                  <a:gd name="T40" fmla="*/ 246 w 660"/>
                  <a:gd name="T41" fmla="*/ 6 h 18"/>
                  <a:gd name="T42" fmla="*/ 258 w 660"/>
                  <a:gd name="T43" fmla="*/ 6 h 18"/>
                  <a:gd name="T44" fmla="*/ 270 w 660"/>
                  <a:gd name="T45" fmla="*/ 12 h 18"/>
                  <a:gd name="T46" fmla="*/ 282 w 660"/>
                  <a:gd name="T47" fmla="*/ 12 h 18"/>
                  <a:gd name="T48" fmla="*/ 294 w 660"/>
                  <a:gd name="T49" fmla="*/ 12 h 18"/>
                  <a:gd name="T50" fmla="*/ 306 w 660"/>
                  <a:gd name="T51" fmla="*/ 12 h 18"/>
                  <a:gd name="T52" fmla="*/ 318 w 660"/>
                  <a:gd name="T53" fmla="*/ 12 h 18"/>
                  <a:gd name="T54" fmla="*/ 330 w 660"/>
                  <a:gd name="T55" fmla="*/ 12 h 18"/>
                  <a:gd name="T56" fmla="*/ 342 w 660"/>
                  <a:gd name="T57" fmla="*/ 12 h 18"/>
                  <a:gd name="T58" fmla="*/ 354 w 660"/>
                  <a:gd name="T59" fmla="*/ 12 h 18"/>
                  <a:gd name="T60" fmla="*/ 366 w 660"/>
                  <a:gd name="T61" fmla="*/ 12 h 18"/>
                  <a:gd name="T62" fmla="*/ 378 w 660"/>
                  <a:gd name="T63" fmla="*/ 12 h 18"/>
                  <a:gd name="T64" fmla="*/ 390 w 660"/>
                  <a:gd name="T65" fmla="*/ 12 h 18"/>
                  <a:gd name="T66" fmla="*/ 402 w 660"/>
                  <a:gd name="T67" fmla="*/ 12 h 18"/>
                  <a:gd name="T68" fmla="*/ 414 w 660"/>
                  <a:gd name="T69" fmla="*/ 12 h 18"/>
                  <a:gd name="T70" fmla="*/ 426 w 660"/>
                  <a:gd name="T71" fmla="*/ 12 h 18"/>
                  <a:gd name="T72" fmla="*/ 438 w 660"/>
                  <a:gd name="T73" fmla="*/ 12 h 18"/>
                  <a:gd name="T74" fmla="*/ 450 w 660"/>
                  <a:gd name="T75" fmla="*/ 12 h 18"/>
                  <a:gd name="T76" fmla="*/ 462 w 660"/>
                  <a:gd name="T77" fmla="*/ 12 h 18"/>
                  <a:gd name="T78" fmla="*/ 474 w 660"/>
                  <a:gd name="T79" fmla="*/ 12 h 18"/>
                  <a:gd name="T80" fmla="*/ 486 w 660"/>
                  <a:gd name="T81" fmla="*/ 12 h 18"/>
                  <a:gd name="T82" fmla="*/ 498 w 660"/>
                  <a:gd name="T83" fmla="*/ 12 h 18"/>
                  <a:gd name="T84" fmla="*/ 510 w 660"/>
                  <a:gd name="T85" fmla="*/ 12 h 18"/>
                  <a:gd name="T86" fmla="*/ 522 w 660"/>
                  <a:gd name="T87" fmla="*/ 12 h 18"/>
                  <a:gd name="T88" fmla="*/ 534 w 660"/>
                  <a:gd name="T89" fmla="*/ 12 h 18"/>
                  <a:gd name="T90" fmla="*/ 546 w 660"/>
                  <a:gd name="T91" fmla="*/ 12 h 18"/>
                  <a:gd name="T92" fmla="*/ 558 w 660"/>
                  <a:gd name="T93" fmla="*/ 18 h 18"/>
                  <a:gd name="T94" fmla="*/ 570 w 660"/>
                  <a:gd name="T95" fmla="*/ 18 h 18"/>
                  <a:gd name="T96" fmla="*/ 582 w 660"/>
                  <a:gd name="T97" fmla="*/ 18 h 18"/>
                  <a:gd name="T98" fmla="*/ 594 w 660"/>
                  <a:gd name="T99" fmla="*/ 18 h 18"/>
                  <a:gd name="T100" fmla="*/ 606 w 660"/>
                  <a:gd name="T101" fmla="*/ 18 h 18"/>
                  <a:gd name="T102" fmla="*/ 618 w 660"/>
                  <a:gd name="T103" fmla="*/ 18 h 18"/>
                  <a:gd name="T104" fmla="*/ 630 w 660"/>
                  <a:gd name="T105" fmla="*/ 18 h 18"/>
                  <a:gd name="T106" fmla="*/ 642 w 660"/>
                  <a:gd name="T107" fmla="*/ 18 h 18"/>
                  <a:gd name="T108" fmla="*/ 654 w 660"/>
                  <a:gd name="T109" fmla="*/ 18 h 1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660"/>
                  <a:gd name="T166" fmla="*/ 0 h 18"/>
                  <a:gd name="T167" fmla="*/ 660 w 660"/>
                  <a:gd name="T168" fmla="*/ 18 h 18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660" h="1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6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6"/>
                    </a:lnTo>
                    <a:lnTo>
                      <a:pt x="204" y="6"/>
                    </a:lnTo>
                    <a:lnTo>
                      <a:pt x="210" y="6"/>
                    </a:lnTo>
                    <a:lnTo>
                      <a:pt x="216" y="6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6"/>
                    </a:lnTo>
                    <a:lnTo>
                      <a:pt x="240" y="6"/>
                    </a:lnTo>
                    <a:lnTo>
                      <a:pt x="246" y="6"/>
                    </a:lnTo>
                    <a:lnTo>
                      <a:pt x="252" y="6"/>
                    </a:lnTo>
                    <a:lnTo>
                      <a:pt x="258" y="6"/>
                    </a:lnTo>
                    <a:lnTo>
                      <a:pt x="264" y="12"/>
                    </a:lnTo>
                    <a:lnTo>
                      <a:pt x="270" y="12"/>
                    </a:lnTo>
                    <a:lnTo>
                      <a:pt x="276" y="12"/>
                    </a:lnTo>
                    <a:lnTo>
                      <a:pt x="282" y="12"/>
                    </a:lnTo>
                    <a:lnTo>
                      <a:pt x="288" y="12"/>
                    </a:lnTo>
                    <a:lnTo>
                      <a:pt x="294" y="12"/>
                    </a:lnTo>
                    <a:lnTo>
                      <a:pt x="300" y="12"/>
                    </a:lnTo>
                    <a:lnTo>
                      <a:pt x="306" y="12"/>
                    </a:lnTo>
                    <a:lnTo>
                      <a:pt x="312" y="12"/>
                    </a:lnTo>
                    <a:lnTo>
                      <a:pt x="318" y="12"/>
                    </a:lnTo>
                    <a:lnTo>
                      <a:pt x="324" y="12"/>
                    </a:lnTo>
                    <a:lnTo>
                      <a:pt x="330" y="12"/>
                    </a:lnTo>
                    <a:lnTo>
                      <a:pt x="336" y="12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2"/>
                    </a:lnTo>
                    <a:lnTo>
                      <a:pt x="360" y="12"/>
                    </a:lnTo>
                    <a:lnTo>
                      <a:pt x="366" y="12"/>
                    </a:lnTo>
                    <a:lnTo>
                      <a:pt x="372" y="12"/>
                    </a:lnTo>
                    <a:lnTo>
                      <a:pt x="378" y="12"/>
                    </a:lnTo>
                    <a:lnTo>
                      <a:pt x="384" y="12"/>
                    </a:lnTo>
                    <a:lnTo>
                      <a:pt x="390" y="12"/>
                    </a:lnTo>
                    <a:lnTo>
                      <a:pt x="396" y="12"/>
                    </a:lnTo>
                    <a:lnTo>
                      <a:pt x="402" y="12"/>
                    </a:lnTo>
                    <a:lnTo>
                      <a:pt x="408" y="12"/>
                    </a:lnTo>
                    <a:lnTo>
                      <a:pt x="414" y="12"/>
                    </a:lnTo>
                    <a:lnTo>
                      <a:pt x="420" y="12"/>
                    </a:lnTo>
                    <a:lnTo>
                      <a:pt x="426" y="12"/>
                    </a:lnTo>
                    <a:lnTo>
                      <a:pt x="432" y="12"/>
                    </a:lnTo>
                    <a:lnTo>
                      <a:pt x="438" y="12"/>
                    </a:lnTo>
                    <a:lnTo>
                      <a:pt x="444" y="12"/>
                    </a:lnTo>
                    <a:lnTo>
                      <a:pt x="450" y="12"/>
                    </a:lnTo>
                    <a:lnTo>
                      <a:pt x="456" y="12"/>
                    </a:lnTo>
                    <a:lnTo>
                      <a:pt x="462" y="12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12"/>
                    </a:lnTo>
                    <a:lnTo>
                      <a:pt x="498" y="12"/>
                    </a:lnTo>
                    <a:lnTo>
                      <a:pt x="504" y="12"/>
                    </a:lnTo>
                    <a:lnTo>
                      <a:pt x="510" y="12"/>
                    </a:lnTo>
                    <a:lnTo>
                      <a:pt x="516" y="12"/>
                    </a:lnTo>
                    <a:lnTo>
                      <a:pt x="522" y="12"/>
                    </a:lnTo>
                    <a:lnTo>
                      <a:pt x="528" y="12"/>
                    </a:lnTo>
                    <a:lnTo>
                      <a:pt x="534" y="12"/>
                    </a:lnTo>
                    <a:lnTo>
                      <a:pt x="540" y="12"/>
                    </a:lnTo>
                    <a:lnTo>
                      <a:pt x="546" y="12"/>
                    </a:lnTo>
                    <a:lnTo>
                      <a:pt x="552" y="12"/>
                    </a:lnTo>
                    <a:lnTo>
                      <a:pt x="558" y="18"/>
                    </a:lnTo>
                    <a:lnTo>
                      <a:pt x="564" y="18"/>
                    </a:lnTo>
                    <a:lnTo>
                      <a:pt x="570" y="18"/>
                    </a:lnTo>
                    <a:lnTo>
                      <a:pt x="576" y="18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18"/>
                    </a:lnTo>
                    <a:lnTo>
                      <a:pt x="600" y="18"/>
                    </a:lnTo>
                    <a:lnTo>
                      <a:pt x="606" y="18"/>
                    </a:lnTo>
                    <a:lnTo>
                      <a:pt x="612" y="18"/>
                    </a:lnTo>
                    <a:lnTo>
                      <a:pt x="618" y="18"/>
                    </a:lnTo>
                    <a:lnTo>
                      <a:pt x="624" y="18"/>
                    </a:lnTo>
                    <a:lnTo>
                      <a:pt x="630" y="18"/>
                    </a:lnTo>
                    <a:lnTo>
                      <a:pt x="636" y="18"/>
                    </a:lnTo>
                    <a:lnTo>
                      <a:pt x="642" y="18"/>
                    </a:lnTo>
                    <a:lnTo>
                      <a:pt x="648" y="18"/>
                    </a:lnTo>
                    <a:lnTo>
                      <a:pt x="654" y="18"/>
                    </a:lnTo>
                    <a:lnTo>
                      <a:pt x="660" y="18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29699" name="Object 1"/>
            <p:cNvGraphicFramePr>
              <a:graphicFrameLocks noChangeAspect="1"/>
            </p:cNvGraphicFramePr>
            <p:nvPr/>
          </p:nvGraphicFramePr>
          <p:xfrm>
            <a:off x="3475" y="2652"/>
            <a:ext cx="837" cy="4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82" name="Równanie" r:id="rId11" imgW="723600" imgH="393480" progId="Equation.3">
                    <p:embed/>
                  </p:oleObj>
                </mc:Choice>
                <mc:Fallback>
                  <p:oleObj name="Równanie" r:id="rId11" imgW="723600" imgH="3934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5" y="2652"/>
                          <a:ext cx="837" cy="453"/>
                        </a:xfrm>
                        <a:prstGeom prst="rect">
                          <a:avLst/>
                        </a:prstGeom>
                        <a:solidFill>
                          <a:srgbClr val="66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0" name="Object 2"/>
            <p:cNvGraphicFramePr>
              <a:graphicFrameLocks noChangeAspect="1"/>
            </p:cNvGraphicFramePr>
            <p:nvPr/>
          </p:nvGraphicFramePr>
          <p:xfrm>
            <a:off x="4752" y="3031"/>
            <a:ext cx="279" cy="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83" name="Równanie" r:id="rId13" imgW="241200" imgH="393480" progId="Equation.3">
                    <p:embed/>
                  </p:oleObj>
                </mc:Choice>
                <mc:Fallback>
                  <p:oleObj name="Równanie" r:id="rId13" imgW="241200" imgH="3934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" y="3031"/>
                          <a:ext cx="279" cy="454"/>
                        </a:xfrm>
                        <a:prstGeom prst="rect">
                          <a:avLst/>
                        </a:prstGeom>
                        <a:solidFill>
                          <a:srgbClr val="66FF33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708" name="Text Box 15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946150" y="82689"/>
            <a:ext cx="43011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PULSE SHAPING</a:t>
            </a:r>
            <a:endParaRPr lang="pl-PL" sz="4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Text Box 4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728" name="Text Box 139"/>
          <p:cNvSpPr txBox="1">
            <a:spLocks noChangeArrowheads="1"/>
          </p:cNvSpPr>
          <p:nvPr/>
        </p:nvSpPr>
        <p:spPr bwMode="auto">
          <a:xfrm>
            <a:off x="5540375" y="1771650"/>
            <a:ext cx="289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Pulse „</a:t>
            </a:r>
            <a:r>
              <a:rPr lang="pl-PL" b="1" i="1"/>
              <a:t>raised cosine</a:t>
            </a:r>
            <a:r>
              <a:rPr lang="pl-PL" b="1"/>
              <a:t>”</a:t>
            </a:r>
          </a:p>
        </p:txBody>
      </p:sp>
      <p:graphicFrame>
        <p:nvGraphicFramePr>
          <p:cNvPr id="30722" name="Object 0"/>
          <p:cNvGraphicFramePr>
            <a:graphicFrameLocks noChangeAspect="1"/>
          </p:cNvGraphicFramePr>
          <p:nvPr/>
        </p:nvGraphicFramePr>
        <p:xfrm>
          <a:off x="3044825" y="4768850"/>
          <a:ext cx="4222750" cy="178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2" name="Równanie" r:id="rId3" imgW="2463480" imgH="1041120" progId="Equation.3">
                  <p:embed/>
                </p:oleObj>
              </mc:Choice>
              <mc:Fallback>
                <p:oleObj name="Równanie" r:id="rId3" imgW="2463480" imgH="104112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4825" y="4768850"/>
                        <a:ext cx="4222750" cy="178435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Rectangle 52"/>
          <p:cNvSpPr>
            <a:spLocks noChangeArrowheads="1"/>
          </p:cNvSpPr>
          <p:nvPr/>
        </p:nvSpPr>
        <p:spPr bwMode="auto">
          <a:xfrm>
            <a:off x="1085850" y="1366838"/>
            <a:ext cx="4070350" cy="30543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0" name="Rectangle 53"/>
          <p:cNvSpPr>
            <a:spLocks noChangeArrowheads="1"/>
          </p:cNvSpPr>
          <p:nvPr/>
        </p:nvSpPr>
        <p:spPr bwMode="auto">
          <a:xfrm>
            <a:off x="1616075" y="1598613"/>
            <a:ext cx="3148013" cy="2481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1" name="Rectangle 54"/>
          <p:cNvSpPr>
            <a:spLocks noChangeArrowheads="1"/>
          </p:cNvSpPr>
          <p:nvPr/>
        </p:nvSpPr>
        <p:spPr bwMode="auto">
          <a:xfrm>
            <a:off x="1616075" y="1598613"/>
            <a:ext cx="3148013" cy="2481262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2" name="Line 55"/>
          <p:cNvSpPr>
            <a:spLocks noChangeShapeType="1"/>
          </p:cNvSpPr>
          <p:nvPr/>
        </p:nvSpPr>
        <p:spPr bwMode="auto">
          <a:xfrm>
            <a:off x="1616075" y="1598613"/>
            <a:ext cx="31480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3" name="Line 56"/>
          <p:cNvSpPr>
            <a:spLocks noChangeShapeType="1"/>
          </p:cNvSpPr>
          <p:nvPr/>
        </p:nvSpPr>
        <p:spPr bwMode="auto">
          <a:xfrm>
            <a:off x="1616075" y="4079875"/>
            <a:ext cx="31480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4" name="Line 57"/>
          <p:cNvSpPr>
            <a:spLocks noChangeShapeType="1"/>
          </p:cNvSpPr>
          <p:nvPr/>
        </p:nvSpPr>
        <p:spPr bwMode="auto">
          <a:xfrm flipV="1">
            <a:off x="4764088" y="1598613"/>
            <a:ext cx="1587" cy="2481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5" name="Line 58"/>
          <p:cNvSpPr>
            <a:spLocks noChangeShapeType="1"/>
          </p:cNvSpPr>
          <p:nvPr/>
        </p:nvSpPr>
        <p:spPr bwMode="auto">
          <a:xfrm flipV="1">
            <a:off x="1616075" y="1598613"/>
            <a:ext cx="0" cy="2481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6" name="Line 60"/>
          <p:cNvSpPr>
            <a:spLocks noChangeShapeType="1"/>
          </p:cNvSpPr>
          <p:nvPr/>
        </p:nvSpPr>
        <p:spPr bwMode="auto">
          <a:xfrm flipV="1">
            <a:off x="1616075" y="1598613"/>
            <a:ext cx="0" cy="2481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7" name="Line 61"/>
          <p:cNvSpPr>
            <a:spLocks noChangeShapeType="1"/>
          </p:cNvSpPr>
          <p:nvPr/>
        </p:nvSpPr>
        <p:spPr bwMode="auto">
          <a:xfrm flipV="1">
            <a:off x="1616075" y="4044950"/>
            <a:ext cx="0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8" name="Line 62"/>
          <p:cNvSpPr>
            <a:spLocks noChangeShapeType="1"/>
          </p:cNvSpPr>
          <p:nvPr/>
        </p:nvSpPr>
        <p:spPr bwMode="auto">
          <a:xfrm>
            <a:off x="1616075" y="1598613"/>
            <a:ext cx="0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9" name="Line 63"/>
          <p:cNvSpPr>
            <a:spLocks noChangeShapeType="1"/>
          </p:cNvSpPr>
          <p:nvPr/>
        </p:nvSpPr>
        <p:spPr bwMode="auto">
          <a:xfrm flipV="1">
            <a:off x="1927225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0" name="Line 64"/>
          <p:cNvSpPr>
            <a:spLocks noChangeShapeType="1"/>
          </p:cNvSpPr>
          <p:nvPr/>
        </p:nvSpPr>
        <p:spPr bwMode="auto">
          <a:xfrm>
            <a:off x="1927225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1" name="Line 65"/>
          <p:cNvSpPr>
            <a:spLocks noChangeShapeType="1"/>
          </p:cNvSpPr>
          <p:nvPr/>
        </p:nvSpPr>
        <p:spPr bwMode="auto">
          <a:xfrm flipV="1">
            <a:off x="2239963" y="4044950"/>
            <a:ext cx="0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2" name="Line 66"/>
          <p:cNvSpPr>
            <a:spLocks noChangeShapeType="1"/>
          </p:cNvSpPr>
          <p:nvPr/>
        </p:nvSpPr>
        <p:spPr bwMode="auto">
          <a:xfrm>
            <a:off x="2239963" y="1598613"/>
            <a:ext cx="0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3" name="Line 67"/>
          <p:cNvSpPr>
            <a:spLocks noChangeShapeType="1"/>
          </p:cNvSpPr>
          <p:nvPr/>
        </p:nvSpPr>
        <p:spPr bwMode="auto">
          <a:xfrm flipV="1">
            <a:off x="2559050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4" name="Line 68"/>
          <p:cNvSpPr>
            <a:spLocks noChangeShapeType="1"/>
          </p:cNvSpPr>
          <p:nvPr/>
        </p:nvSpPr>
        <p:spPr bwMode="auto">
          <a:xfrm>
            <a:off x="2559050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5" name="Line 69"/>
          <p:cNvSpPr>
            <a:spLocks noChangeShapeType="1"/>
          </p:cNvSpPr>
          <p:nvPr/>
        </p:nvSpPr>
        <p:spPr bwMode="auto">
          <a:xfrm flipV="1">
            <a:off x="2870200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6" name="Line 70"/>
          <p:cNvSpPr>
            <a:spLocks noChangeShapeType="1"/>
          </p:cNvSpPr>
          <p:nvPr/>
        </p:nvSpPr>
        <p:spPr bwMode="auto">
          <a:xfrm>
            <a:off x="2870200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7" name="Line 71"/>
          <p:cNvSpPr>
            <a:spLocks noChangeShapeType="1"/>
          </p:cNvSpPr>
          <p:nvPr/>
        </p:nvSpPr>
        <p:spPr bwMode="auto">
          <a:xfrm flipV="1">
            <a:off x="3189288" y="4044950"/>
            <a:ext cx="1587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8" name="Line 72"/>
          <p:cNvSpPr>
            <a:spLocks noChangeShapeType="1"/>
          </p:cNvSpPr>
          <p:nvPr/>
        </p:nvSpPr>
        <p:spPr bwMode="auto">
          <a:xfrm>
            <a:off x="3189288" y="1598613"/>
            <a:ext cx="1587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9" name="Line 73"/>
          <p:cNvSpPr>
            <a:spLocks noChangeShapeType="1"/>
          </p:cNvSpPr>
          <p:nvPr/>
        </p:nvSpPr>
        <p:spPr bwMode="auto">
          <a:xfrm flipV="1">
            <a:off x="3502025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0" name="Line 74"/>
          <p:cNvSpPr>
            <a:spLocks noChangeShapeType="1"/>
          </p:cNvSpPr>
          <p:nvPr/>
        </p:nvSpPr>
        <p:spPr bwMode="auto">
          <a:xfrm>
            <a:off x="3502025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1" name="Line 75"/>
          <p:cNvSpPr>
            <a:spLocks noChangeShapeType="1"/>
          </p:cNvSpPr>
          <p:nvPr/>
        </p:nvSpPr>
        <p:spPr bwMode="auto">
          <a:xfrm flipV="1">
            <a:off x="3813175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2" name="Line 76"/>
          <p:cNvSpPr>
            <a:spLocks noChangeShapeType="1"/>
          </p:cNvSpPr>
          <p:nvPr/>
        </p:nvSpPr>
        <p:spPr bwMode="auto">
          <a:xfrm>
            <a:off x="3813175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3" name="Line 77"/>
          <p:cNvSpPr>
            <a:spLocks noChangeShapeType="1"/>
          </p:cNvSpPr>
          <p:nvPr/>
        </p:nvSpPr>
        <p:spPr bwMode="auto">
          <a:xfrm flipV="1">
            <a:off x="4132263" y="4044950"/>
            <a:ext cx="1587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4" name="Line 78"/>
          <p:cNvSpPr>
            <a:spLocks noChangeShapeType="1"/>
          </p:cNvSpPr>
          <p:nvPr/>
        </p:nvSpPr>
        <p:spPr bwMode="auto">
          <a:xfrm>
            <a:off x="4132263" y="1598613"/>
            <a:ext cx="1587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5" name="Line 79"/>
          <p:cNvSpPr>
            <a:spLocks noChangeShapeType="1"/>
          </p:cNvSpPr>
          <p:nvPr/>
        </p:nvSpPr>
        <p:spPr bwMode="auto">
          <a:xfrm flipV="1">
            <a:off x="4445000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6" name="Line 80"/>
          <p:cNvSpPr>
            <a:spLocks noChangeShapeType="1"/>
          </p:cNvSpPr>
          <p:nvPr/>
        </p:nvSpPr>
        <p:spPr bwMode="auto">
          <a:xfrm>
            <a:off x="4445000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7" name="Line 81"/>
          <p:cNvSpPr>
            <a:spLocks noChangeShapeType="1"/>
          </p:cNvSpPr>
          <p:nvPr/>
        </p:nvSpPr>
        <p:spPr bwMode="auto">
          <a:xfrm flipV="1">
            <a:off x="4764088" y="4044950"/>
            <a:ext cx="1587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8" name="Line 82"/>
          <p:cNvSpPr>
            <a:spLocks noChangeShapeType="1"/>
          </p:cNvSpPr>
          <p:nvPr/>
        </p:nvSpPr>
        <p:spPr bwMode="auto">
          <a:xfrm>
            <a:off x="4764088" y="1598613"/>
            <a:ext cx="1587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9" name="Line 83"/>
          <p:cNvSpPr>
            <a:spLocks noChangeShapeType="1"/>
          </p:cNvSpPr>
          <p:nvPr/>
        </p:nvSpPr>
        <p:spPr bwMode="auto">
          <a:xfrm>
            <a:off x="1616075" y="40798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0" name="Line 84"/>
          <p:cNvSpPr>
            <a:spLocks noChangeShapeType="1"/>
          </p:cNvSpPr>
          <p:nvPr/>
        </p:nvSpPr>
        <p:spPr bwMode="auto">
          <a:xfrm flipH="1">
            <a:off x="4727575" y="4079875"/>
            <a:ext cx="36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1" name="Line 86"/>
          <p:cNvSpPr>
            <a:spLocks noChangeShapeType="1"/>
          </p:cNvSpPr>
          <p:nvPr/>
        </p:nvSpPr>
        <p:spPr bwMode="auto">
          <a:xfrm>
            <a:off x="1616075" y="38258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2" name="Line 87"/>
          <p:cNvSpPr>
            <a:spLocks noChangeShapeType="1"/>
          </p:cNvSpPr>
          <p:nvPr/>
        </p:nvSpPr>
        <p:spPr bwMode="auto">
          <a:xfrm flipH="1">
            <a:off x="4727575" y="3825875"/>
            <a:ext cx="36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3" name="Line 89"/>
          <p:cNvSpPr>
            <a:spLocks noChangeShapeType="1"/>
          </p:cNvSpPr>
          <p:nvPr/>
        </p:nvSpPr>
        <p:spPr bwMode="auto">
          <a:xfrm>
            <a:off x="1616075" y="3579813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4" name="Line 90"/>
          <p:cNvSpPr>
            <a:spLocks noChangeShapeType="1"/>
          </p:cNvSpPr>
          <p:nvPr/>
        </p:nvSpPr>
        <p:spPr bwMode="auto">
          <a:xfrm flipH="1">
            <a:off x="4727575" y="3579813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5" name="Line 92"/>
          <p:cNvSpPr>
            <a:spLocks noChangeShapeType="1"/>
          </p:cNvSpPr>
          <p:nvPr/>
        </p:nvSpPr>
        <p:spPr bwMode="auto">
          <a:xfrm>
            <a:off x="1616075" y="3333750"/>
            <a:ext cx="2857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6" name="Line 93"/>
          <p:cNvSpPr>
            <a:spLocks noChangeShapeType="1"/>
          </p:cNvSpPr>
          <p:nvPr/>
        </p:nvSpPr>
        <p:spPr bwMode="auto">
          <a:xfrm flipH="1">
            <a:off x="4727575" y="3333750"/>
            <a:ext cx="36513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7" name="Line 95"/>
          <p:cNvSpPr>
            <a:spLocks noChangeShapeType="1"/>
          </p:cNvSpPr>
          <p:nvPr/>
        </p:nvSpPr>
        <p:spPr bwMode="auto">
          <a:xfrm>
            <a:off x="1616075" y="30861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8" name="Line 96"/>
          <p:cNvSpPr>
            <a:spLocks noChangeShapeType="1"/>
          </p:cNvSpPr>
          <p:nvPr/>
        </p:nvSpPr>
        <p:spPr bwMode="auto">
          <a:xfrm flipH="1">
            <a:off x="4727575" y="3086100"/>
            <a:ext cx="36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9" name="Line 98"/>
          <p:cNvSpPr>
            <a:spLocks noChangeShapeType="1"/>
          </p:cNvSpPr>
          <p:nvPr/>
        </p:nvSpPr>
        <p:spPr bwMode="auto">
          <a:xfrm>
            <a:off x="1616075" y="2840038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0" name="Line 99"/>
          <p:cNvSpPr>
            <a:spLocks noChangeShapeType="1"/>
          </p:cNvSpPr>
          <p:nvPr/>
        </p:nvSpPr>
        <p:spPr bwMode="auto">
          <a:xfrm flipH="1">
            <a:off x="4727575" y="2840038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1" name="Line 101"/>
          <p:cNvSpPr>
            <a:spLocks noChangeShapeType="1"/>
          </p:cNvSpPr>
          <p:nvPr/>
        </p:nvSpPr>
        <p:spPr bwMode="auto">
          <a:xfrm>
            <a:off x="1616075" y="2586038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2" name="Line 102"/>
          <p:cNvSpPr>
            <a:spLocks noChangeShapeType="1"/>
          </p:cNvSpPr>
          <p:nvPr/>
        </p:nvSpPr>
        <p:spPr bwMode="auto">
          <a:xfrm flipH="1">
            <a:off x="4727575" y="2586038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3" name="Line 104"/>
          <p:cNvSpPr>
            <a:spLocks noChangeShapeType="1"/>
          </p:cNvSpPr>
          <p:nvPr/>
        </p:nvSpPr>
        <p:spPr bwMode="auto">
          <a:xfrm>
            <a:off x="1616075" y="2338388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4" name="Line 105"/>
          <p:cNvSpPr>
            <a:spLocks noChangeShapeType="1"/>
          </p:cNvSpPr>
          <p:nvPr/>
        </p:nvSpPr>
        <p:spPr bwMode="auto">
          <a:xfrm flipH="1">
            <a:off x="4727575" y="2338388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5" name="Line 107"/>
          <p:cNvSpPr>
            <a:spLocks noChangeShapeType="1"/>
          </p:cNvSpPr>
          <p:nvPr/>
        </p:nvSpPr>
        <p:spPr bwMode="auto">
          <a:xfrm>
            <a:off x="1616075" y="20923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6" name="Line 108"/>
          <p:cNvSpPr>
            <a:spLocks noChangeShapeType="1"/>
          </p:cNvSpPr>
          <p:nvPr/>
        </p:nvSpPr>
        <p:spPr bwMode="auto">
          <a:xfrm flipH="1">
            <a:off x="4727575" y="2092325"/>
            <a:ext cx="36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7" name="Line 110"/>
          <p:cNvSpPr>
            <a:spLocks noChangeShapeType="1"/>
          </p:cNvSpPr>
          <p:nvPr/>
        </p:nvSpPr>
        <p:spPr bwMode="auto">
          <a:xfrm>
            <a:off x="1616075" y="1846263"/>
            <a:ext cx="2857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8" name="Line 111"/>
          <p:cNvSpPr>
            <a:spLocks noChangeShapeType="1"/>
          </p:cNvSpPr>
          <p:nvPr/>
        </p:nvSpPr>
        <p:spPr bwMode="auto">
          <a:xfrm flipH="1">
            <a:off x="4727575" y="1846263"/>
            <a:ext cx="36513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9" name="Line 113"/>
          <p:cNvSpPr>
            <a:spLocks noChangeShapeType="1"/>
          </p:cNvSpPr>
          <p:nvPr/>
        </p:nvSpPr>
        <p:spPr bwMode="auto">
          <a:xfrm>
            <a:off x="1616075" y="1598613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0" name="Line 114"/>
          <p:cNvSpPr>
            <a:spLocks noChangeShapeType="1"/>
          </p:cNvSpPr>
          <p:nvPr/>
        </p:nvSpPr>
        <p:spPr bwMode="auto">
          <a:xfrm flipH="1">
            <a:off x="4727575" y="1598613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1" name="Line 116"/>
          <p:cNvSpPr>
            <a:spLocks noChangeShapeType="1"/>
          </p:cNvSpPr>
          <p:nvPr/>
        </p:nvSpPr>
        <p:spPr bwMode="auto">
          <a:xfrm>
            <a:off x="1616075" y="1598613"/>
            <a:ext cx="31480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2" name="Line 118"/>
          <p:cNvSpPr>
            <a:spLocks noChangeShapeType="1"/>
          </p:cNvSpPr>
          <p:nvPr/>
        </p:nvSpPr>
        <p:spPr bwMode="auto">
          <a:xfrm flipV="1">
            <a:off x="4764088" y="1598613"/>
            <a:ext cx="1587" cy="2481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3" name="Freeform 120"/>
          <p:cNvSpPr>
            <a:spLocks/>
          </p:cNvSpPr>
          <p:nvPr/>
        </p:nvSpPr>
        <p:spPr bwMode="auto">
          <a:xfrm>
            <a:off x="1616075" y="2679700"/>
            <a:ext cx="912813" cy="152400"/>
          </a:xfrm>
          <a:custGeom>
            <a:avLst/>
            <a:gdLst>
              <a:gd name="T0" fmla="*/ 2147483647 w 756"/>
              <a:gd name="T1" fmla="*/ 2147483647 h 126"/>
              <a:gd name="T2" fmla="*/ 2147483647 w 756"/>
              <a:gd name="T3" fmla="*/ 2147483647 h 126"/>
              <a:gd name="T4" fmla="*/ 2147483647 w 756"/>
              <a:gd name="T5" fmla="*/ 2147483647 h 126"/>
              <a:gd name="T6" fmla="*/ 2147483647 w 756"/>
              <a:gd name="T7" fmla="*/ 2147483647 h 126"/>
              <a:gd name="T8" fmla="*/ 2147483647 w 756"/>
              <a:gd name="T9" fmla="*/ 2147483647 h 126"/>
              <a:gd name="T10" fmla="*/ 2147483647 w 756"/>
              <a:gd name="T11" fmla="*/ 2147483647 h 126"/>
              <a:gd name="T12" fmla="*/ 2147483647 w 756"/>
              <a:gd name="T13" fmla="*/ 2147483647 h 126"/>
              <a:gd name="T14" fmla="*/ 2147483647 w 756"/>
              <a:gd name="T15" fmla="*/ 2147483647 h 126"/>
              <a:gd name="T16" fmla="*/ 2147483647 w 756"/>
              <a:gd name="T17" fmla="*/ 2147483647 h 126"/>
              <a:gd name="T18" fmla="*/ 2147483647 w 756"/>
              <a:gd name="T19" fmla="*/ 2147483647 h 126"/>
              <a:gd name="T20" fmla="*/ 2147483647 w 756"/>
              <a:gd name="T21" fmla="*/ 2147483647 h 126"/>
              <a:gd name="T22" fmla="*/ 2147483647 w 756"/>
              <a:gd name="T23" fmla="*/ 2147483647 h 126"/>
              <a:gd name="T24" fmla="*/ 2147483647 w 756"/>
              <a:gd name="T25" fmla="*/ 2147483647 h 126"/>
              <a:gd name="T26" fmla="*/ 2147483647 w 756"/>
              <a:gd name="T27" fmla="*/ 2147483647 h 126"/>
              <a:gd name="T28" fmla="*/ 2147483647 w 756"/>
              <a:gd name="T29" fmla="*/ 2147483647 h 126"/>
              <a:gd name="T30" fmla="*/ 2147483647 w 756"/>
              <a:gd name="T31" fmla="*/ 2147483647 h 126"/>
              <a:gd name="T32" fmla="*/ 2147483647 w 756"/>
              <a:gd name="T33" fmla="*/ 2147483647 h 126"/>
              <a:gd name="T34" fmla="*/ 2147483647 w 756"/>
              <a:gd name="T35" fmla="*/ 2147483647 h 126"/>
              <a:gd name="T36" fmla="*/ 2147483647 w 756"/>
              <a:gd name="T37" fmla="*/ 2147483647 h 126"/>
              <a:gd name="T38" fmla="*/ 2147483647 w 756"/>
              <a:gd name="T39" fmla="*/ 2147483647 h 126"/>
              <a:gd name="T40" fmla="*/ 2147483647 w 756"/>
              <a:gd name="T41" fmla="*/ 2147483647 h 126"/>
              <a:gd name="T42" fmla="*/ 2147483647 w 756"/>
              <a:gd name="T43" fmla="*/ 2147483647 h 126"/>
              <a:gd name="T44" fmla="*/ 2147483647 w 756"/>
              <a:gd name="T45" fmla="*/ 2147483647 h 126"/>
              <a:gd name="T46" fmla="*/ 2147483647 w 756"/>
              <a:gd name="T47" fmla="*/ 2147483647 h 126"/>
              <a:gd name="T48" fmla="*/ 2147483647 w 756"/>
              <a:gd name="T49" fmla="*/ 2147483647 h 126"/>
              <a:gd name="T50" fmla="*/ 2147483647 w 756"/>
              <a:gd name="T51" fmla="*/ 2147483647 h 126"/>
              <a:gd name="T52" fmla="*/ 2147483647 w 756"/>
              <a:gd name="T53" fmla="*/ 2147483647 h 126"/>
              <a:gd name="T54" fmla="*/ 2147483647 w 756"/>
              <a:gd name="T55" fmla="*/ 2147483647 h 126"/>
              <a:gd name="T56" fmla="*/ 2147483647 w 756"/>
              <a:gd name="T57" fmla="*/ 2147483647 h 126"/>
              <a:gd name="T58" fmla="*/ 2147483647 w 756"/>
              <a:gd name="T59" fmla="*/ 2147483647 h 126"/>
              <a:gd name="T60" fmla="*/ 2147483647 w 756"/>
              <a:gd name="T61" fmla="*/ 2147483647 h 126"/>
              <a:gd name="T62" fmla="*/ 2147483647 w 756"/>
              <a:gd name="T63" fmla="*/ 2147483647 h 126"/>
              <a:gd name="T64" fmla="*/ 2147483647 w 756"/>
              <a:gd name="T65" fmla="*/ 2147483647 h 126"/>
              <a:gd name="T66" fmla="*/ 2147483647 w 756"/>
              <a:gd name="T67" fmla="*/ 2147483647 h 126"/>
              <a:gd name="T68" fmla="*/ 2147483647 w 756"/>
              <a:gd name="T69" fmla="*/ 2147483647 h 126"/>
              <a:gd name="T70" fmla="*/ 2147483647 w 756"/>
              <a:gd name="T71" fmla="*/ 2147483647 h 126"/>
              <a:gd name="T72" fmla="*/ 2147483647 w 756"/>
              <a:gd name="T73" fmla="*/ 2147483647 h 126"/>
              <a:gd name="T74" fmla="*/ 2147483647 w 756"/>
              <a:gd name="T75" fmla="*/ 2147483647 h 126"/>
              <a:gd name="T76" fmla="*/ 2147483647 w 756"/>
              <a:gd name="T77" fmla="*/ 2147483647 h 126"/>
              <a:gd name="T78" fmla="*/ 2147483647 w 756"/>
              <a:gd name="T79" fmla="*/ 2147483647 h 126"/>
              <a:gd name="T80" fmla="*/ 2147483647 w 756"/>
              <a:gd name="T81" fmla="*/ 2147483647 h 126"/>
              <a:gd name="T82" fmla="*/ 2147483647 w 756"/>
              <a:gd name="T83" fmla="*/ 0 h 12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56"/>
              <a:gd name="T127" fmla="*/ 0 h 126"/>
              <a:gd name="T128" fmla="*/ 756 w 756"/>
              <a:gd name="T129" fmla="*/ 126 h 12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56" h="126">
                <a:moveTo>
                  <a:pt x="6" y="126"/>
                </a:moveTo>
                <a:lnTo>
                  <a:pt x="0" y="126"/>
                </a:lnTo>
                <a:lnTo>
                  <a:pt x="6" y="126"/>
                </a:lnTo>
                <a:lnTo>
                  <a:pt x="12" y="126"/>
                </a:lnTo>
                <a:lnTo>
                  <a:pt x="18" y="126"/>
                </a:lnTo>
                <a:lnTo>
                  <a:pt x="24" y="126"/>
                </a:lnTo>
                <a:lnTo>
                  <a:pt x="30" y="126"/>
                </a:lnTo>
                <a:lnTo>
                  <a:pt x="36" y="126"/>
                </a:lnTo>
                <a:lnTo>
                  <a:pt x="42" y="126"/>
                </a:lnTo>
                <a:lnTo>
                  <a:pt x="48" y="126"/>
                </a:lnTo>
                <a:lnTo>
                  <a:pt x="54" y="126"/>
                </a:lnTo>
                <a:lnTo>
                  <a:pt x="60" y="126"/>
                </a:lnTo>
                <a:lnTo>
                  <a:pt x="66" y="126"/>
                </a:lnTo>
                <a:lnTo>
                  <a:pt x="72" y="126"/>
                </a:lnTo>
                <a:lnTo>
                  <a:pt x="78" y="126"/>
                </a:lnTo>
                <a:lnTo>
                  <a:pt x="84" y="126"/>
                </a:lnTo>
                <a:lnTo>
                  <a:pt x="90" y="126"/>
                </a:lnTo>
                <a:lnTo>
                  <a:pt x="96" y="126"/>
                </a:lnTo>
                <a:lnTo>
                  <a:pt x="102" y="126"/>
                </a:lnTo>
                <a:lnTo>
                  <a:pt x="108" y="126"/>
                </a:lnTo>
                <a:lnTo>
                  <a:pt x="114" y="126"/>
                </a:lnTo>
                <a:lnTo>
                  <a:pt x="120" y="126"/>
                </a:lnTo>
                <a:lnTo>
                  <a:pt x="126" y="126"/>
                </a:lnTo>
                <a:lnTo>
                  <a:pt x="132" y="126"/>
                </a:lnTo>
                <a:lnTo>
                  <a:pt x="138" y="120"/>
                </a:lnTo>
                <a:lnTo>
                  <a:pt x="144" y="120"/>
                </a:lnTo>
                <a:lnTo>
                  <a:pt x="150" y="120"/>
                </a:lnTo>
                <a:lnTo>
                  <a:pt x="156" y="120"/>
                </a:lnTo>
                <a:lnTo>
                  <a:pt x="162" y="120"/>
                </a:lnTo>
                <a:lnTo>
                  <a:pt x="168" y="120"/>
                </a:lnTo>
                <a:lnTo>
                  <a:pt x="174" y="120"/>
                </a:lnTo>
                <a:lnTo>
                  <a:pt x="180" y="120"/>
                </a:lnTo>
                <a:lnTo>
                  <a:pt x="186" y="120"/>
                </a:lnTo>
                <a:lnTo>
                  <a:pt x="192" y="120"/>
                </a:lnTo>
                <a:lnTo>
                  <a:pt x="198" y="114"/>
                </a:lnTo>
                <a:lnTo>
                  <a:pt x="204" y="114"/>
                </a:lnTo>
                <a:lnTo>
                  <a:pt x="210" y="114"/>
                </a:lnTo>
                <a:lnTo>
                  <a:pt x="216" y="114"/>
                </a:lnTo>
                <a:lnTo>
                  <a:pt x="222" y="114"/>
                </a:lnTo>
                <a:lnTo>
                  <a:pt x="228" y="114"/>
                </a:lnTo>
                <a:lnTo>
                  <a:pt x="234" y="114"/>
                </a:lnTo>
                <a:lnTo>
                  <a:pt x="240" y="114"/>
                </a:lnTo>
                <a:lnTo>
                  <a:pt x="246" y="108"/>
                </a:lnTo>
                <a:lnTo>
                  <a:pt x="252" y="108"/>
                </a:lnTo>
                <a:lnTo>
                  <a:pt x="258" y="108"/>
                </a:lnTo>
                <a:lnTo>
                  <a:pt x="264" y="108"/>
                </a:lnTo>
                <a:lnTo>
                  <a:pt x="270" y="108"/>
                </a:lnTo>
                <a:lnTo>
                  <a:pt x="276" y="108"/>
                </a:lnTo>
                <a:lnTo>
                  <a:pt x="282" y="108"/>
                </a:lnTo>
                <a:lnTo>
                  <a:pt x="288" y="102"/>
                </a:lnTo>
                <a:lnTo>
                  <a:pt x="294" y="102"/>
                </a:lnTo>
                <a:lnTo>
                  <a:pt x="300" y="102"/>
                </a:lnTo>
                <a:lnTo>
                  <a:pt x="306" y="102"/>
                </a:lnTo>
                <a:lnTo>
                  <a:pt x="312" y="102"/>
                </a:lnTo>
                <a:lnTo>
                  <a:pt x="318" y="102"/>
                </a:lnTo>
                <a:lnTo>
                  <a:pt x="324" y="96"/>
                </a:lnTo>
                <a:lnTo>
                  <a:pt x="330" y="96"/>
                </a:lnTo>
                <a:lnTo>
                  <a:pt x="336" y="96"/>
                </a:lnTo>
                <a:lnTo>
                  <a:pt x="342" y="96"/>
                </a:lnTo>
                <a:lnTo>
                  <a:pt x="348" y="96"/>
                </a:lnTo>
                <a:lnTo>
                  <a:pt x="354" y="90"/>
                </a:lnTo>
                <a:lnTo>
                  <a:pt x="360" y="90"/>
                </a:lnTo>
                <a:lnTo>
                  <a:pt x="366" y="90"/>
                </a:lnTo>
                <a:lnTo>
                  <a:pt x="372" y="90"/>
                </a:lnTo>
                <a:lnTo>
                  <a:pt x="378" y="90"/>
                </a:lnTo>
                <a:lnTo>
                  <a:pt x="384" y="90"/>
                </a:lnTo>
                <a:lnTo>
                  <a:pt x="390" y="84"/>
                </a:lnTo>
                <a:lnTo>
                  <a:pt x="396" y="84"/>
                </a:lnTo>
                <a:lnTo>
                  <a:pt x="402" y="84"/>
                </a:lnTo>
                <a:lnTo>
                  <a:pt x="408" y="84"/>
                </a:lnTo>
                <a:lnTo>
                  <a:pt x="414" y="78"/>
                </a:lnTo>
                <a:lnTo>
                  <a:pt x="420" y="78"/>
                </a:lnTo>
                <a:lnTo>
                  <a:pt x="426" y="78"/>
                </a:lnTo>
                <a:lnTo>
                  <a:pt x="432" y="78"/>
                </a:lnTo>
                <a:lnTo>
                  <a:pt x="438" y="78"/>
                </a:lnTo>
                <a:lnTo>
                  <a:pt x="444" y="72"/>
                </a:lnTo>
                <a:lnTo>
                  <a:pt x="450" y="72"/>
                </a:lnTo>
                <a:lnTo>
                  <a:pt x="456" y="72"/>
                </a:lnTo>
                <a:lnTo>
                  <a:pt x="462" y="72"/>
                </a:lnTo>
                <a:lnTo>
                  <a:pt x="468" y="72"/>
                </a:lnTo>
                <a:lnTo>
                  <a:pt x="474" y="66"/>
                </a:lnTo>
                <a:lnTo>
                  <a:pt x="480" y="66"/>
                </a:lnTo>
                <a:lnTo>
                  <a:pt x="486" y="66"/>
                </a:lnTo>
                <a:lnTo>
                  <a:pt x="492" y="66"/>
                </a:lnTo>
                <a:lnTo>
                  <a:pt x="498" y="60"/>
                </a:lnTo>
                <a:lnTo>
                  <a:pt x="504" y="60"/>
                </a:lnTo>
                <a:lnTo>
                  <a:pt x="510" y="60"/>
                </a:lnTo>
                <a:lnTo>
                  <a:pt x="516" y="60"/>
                </a:lnTo>
                <a:lnTo>
                  <a:pt x="522" y="54"/>
                </a:lnTo>
                <a:lnTo>
                  <a:pt x="528" y="54"/>
                </a:lnTo>
                <a:lnTo>
                  <a:pt x="534" y="54"/>
                </a:lnTo>
                <a:lnTo>
                  <a:pt x="540" y="54"/>
                </a:lnTo>
                <a:lnTo>
                  <a:pt x="546" y="54"/>
                </a:lnTo>
                <a:lnTo>
                  <a:pt x="552" y="48"/>
                </a:lnTo>
                <a:lnTo>
                  <a:pt x="558" y="48"/>
                </a:lnTo>
                <a:lnTo>
                  <a:pt x="564" y="48"/>
                </a:lnTo>
                <a:lnTo>
                  <a:pt x="570" y="48"/>
                </a:lnTo>
                <a:lnTo>
                  <a:pt x="576" y="42"/>
                </a:lnTo>
                <a:lnTo>
                  <a:pt x="582" y="42"/>
                </a:lnTo>
                <a:lnTo>
                  <a:pt x="588" y="42"/>
                </a:lnTo>
                <a:lnTo>
                  <a:pt x="594" y="42"/>
                </a:lnTo>
                <a:lnTo>
                  <a:pt x="600" y="36"/>
                </a:lnTo>
                <a:lnTo>
                  <a:pt x="606" y="36"/>
                </a:lnTo>
                <a:lnTo>
                  <a:pt x="612" y="36"/>
                </a:lnTo>
                <a:lnTo>
                  <a:pt x="618" y="36"/>
                </a:lnTo>
                <a:lnTo>
                  <a:pt x="624" y="30"/>
                </a:lnTo>
                <a:lnTo>
                  <a:pt x="630" y="30"/>
                </a:lnTo>
                <a:lnTo>
                  <a:pt x="636" y="30"/>
                </a:lnTo>
                <a:lnTo>
                  <a:pt x="642" y="30"/>
                </a:lnTo>
                <a:lnTo>
                  <a:pt x="648" y="24"/>
                </a:lnTo>
                <a:lnTo>
                  <a:pt x="654" y="24"/>
                </a:lnTo>
                <a:lnTo>
                  <a:pt x="660" y="24"/>
                </a:lnTo>
                <a:lnTo>
                  <a:pt x="666" y="24"/>
                </a:lnTo>
                <a:lnTo>
                  <a:pt x="672" y="18"/>
                </a:lnTo>
                <a:lnTo>
                  <a:pt x="678" y="18"/>
                </a:lnTo>
                <a:lnTo>
                  <a:pt x="684" y="18"/>
                </a:lnTo>
                <a:lnTo>
                  <a:pt x="690" y="18"/>
                </a:lnTo>
                <a:lnTo>
                  <a:pt x="696" y="12"/>
                </a:lnTo>
                <a:lnTo>
                  <a:pt x="702" y="12"/>
                </a:lnTo>
                <a:lnTo>
                  <a:pt x="708" y="12"/>
                </a:lnTo>
                <a:lnTo>
                  <a:pt x="714" y="12"/>
                </a:lnTo>
                <a:lnTo>
                  <a:pt x="720" y="6"/>
                </a:lnTo>
                <a:lnTo>
                  <a:pt x="726" y="6"/>
                </a:lnTo>
                <a:lnTo>
                  <a:pt x="732" y="6"/>
                </a:lnTo>
                <a:lnTo>
                  <a:pt x="738" y="6"/>
                </a:lnTo>
                <a:lnTo>
                  <a:pt x="744" y="0"/>
                </a:lnTo>
                <a:lnTo>
                  <a:pt x="750" y="0"/>
                </a:lnTo>
                <a:lnTo>
                  <a:pt x="756" y="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4" name="Freeform 121"/>
          <p:cNvSpPr>
            <a:spLocks/>
          </p:cNvSpPr>
          <p:nvPr/>
        </p:nvSpPr>
        <p:spPr bwMode="auto">
          <a:xfrm>
            <a:off x="2528888" y="2586038"/>
            <a:ext cx="922337" cy="93662"/>
          </a:xfrm>
          <a:custGeom>
            <a:avLst/>
            <a:gdLst>
              <a:gd name="T0" fmla="*/ 2147483647 w 762"/>
              <a:gd name="T1" fmla="*/ 2147483647 h 78"/>
              <a:gd name="T2" fmla="*/ 2147483647 w 762"/>
              <a:gd name="T3" fmla="*/ 2147483647 h 78"/>
              <a:gd name="T4" fmla="*/ 2147483647 w 762"/>
              <a:gd name="T5" fmla="*/ 2147483647 h 78"/>
              <a:gd name="T6" fmla="*/ 2147483647 w 762"/>
              <a:gd name="T7" fmla="*/ 2147483647 h 78"/>
              <a:gd name="T8" fmla="*/ 2147483647 w 762"/>
              <a:gd name="T9" fmla="*/ 2147483647 h 78"/>
              <a:gd name="T10" fmla="*/ 2147483647 w 762"/>
              <a:gd name="T11" fmla="*/ 2147483647 h 78"/>
              <a:gd name="T12" fmla="*/ 2147483647 w 762"/>
              <a:gd name="T13" fmla="*/ 2147483647 h 78"/>
              <a:gd name="T14" fmla="*/ 2147483647 w 762"/>
              <a:gd name="T15" fmla="*/ 2147483647 h 78"/>
              <a:gd name="T16" fmla="*/ 2147483647 w 762"/>
              <a:gd name="T17" fmla="*/ 2147483647 h 78"/>
              <a:gd name="T18" fmla="*/ 2147483647 w 762"/>
              <a:gd name="T19" fmla="*/ 2147483647 h 78"/>
              <a:gd name="T20" fmla="*/ 2147483647 w 762"/>
              <a:gd name="T21" fmla="*/ 2147483647 h 78"/>
              <a:gd name="T22" fmla="*/ 2147483647 w 762"/>
              <a:gd name="T23" fmla="*/ 2147483647 h 78"/>
              <a:gd name="T24" fmla="*/ 2147483647 w 762"/>
              <a:gd name="T25" fmla="*/ 2147483647 h 78"/>
              <a:gd name="T26" fmla="*/ 2147483647 w 762"/>
              <a:gd name="T27" fmla="*/ 2147483647 h 78"/>
              <a:gd name="T28" fmla="*/ 2147483647 w 762"/>
              <a:gd name="T29" fmla="*/ 2147483647 h 78"/>
              <a:gd name="T30" fmla="*/ 2147483647 w 762"/>
              <a:gd name="T31" fmla="*/ 2147483647 h 78"/>
              <a:gd name="T32" fmla="*/ 2147483647 w 762"/>
              <a:gd name="T33" fmla="*/ 2147483647 h 78"/>
              <a:gd name="T34" fmla="*/ 2147483647 w 762"/>
              <a:gd name="T35" fmla="*/ 2147483647 h 78"/>
              <a:gd name="T36" fmla="*/ 2147483647 w 762"/>
              <a:gd name="T37" fmla="*/ 2147483647 h 78"/>
              <a:gd name="T38" fmla="*/ 2147483647 w 762"/>
              <a:gd name="T39" fmla="*/ 2147483647 h 78"/>
              <a:gd name="T40" fmla="*/ 2147483647 w 762"/>
              <a:gd name="T41" fmla="*/ 2147483647 h 78"/>
              <a:gd name="T42" fmla="*/ 2147483647 w 762"/>
              <a:gd name="T43" fmla="*/ 2147483647 h 78"/>
              <a:gd name="T44" fmla="*/ 2147483647 w 762"/>
              <a:gd name="T45" fmla="*/ 2147483647 h 78"/>
              <a:gd name="T46" fmla="*/ 2147483647 w 762"/>
              <a:gd name="T47" fmla="*/ 2147483647 h 78"/>
              <a:gd name="T48" fmla="*/ 2147483647 w 762"/>
              <a:gd name="T49" fmla="*/ 2147483647 h 78"/>
              <a:gd name="T50" fmla="*/ 2147483647 w 762"/>
              <a:gd name="T51" fmla="*/ 2147483647 h 78"/>
              <a:gd name="T52" fmla="*/ 2147483647 w 762"/>
              <a:gd name="T53" fmla="*/ 0 h 78"/>
              <a:gd name="T54" fmla="*/ 2147483647 w 762"/>
              <a:gd name="T55" fmla="*/ 0 h 78"/>
              <a:gd name="T56" fmla="*/ 2147483647 w 762"/>
              <a:gd name="T57" fmla="*/ 0 h 78"/>
              <a:gd name="T58" fmla="*/ 2147483647 w 762"/>
              <a:gd name="T59" fmla="*/ 0 h 78"/>
              <a:gd name="T60" fmla="*/ 2147483647 w 762"/>
              <a:gd name="T61" fmla="*/ 0 h 78"/>
              <a:gd name="T62" fmla="*/ 2147483647 w 762"/>
              <a:gd name="T63" fmla="*/ 0 h 78"/>
              <a:gd name="T64" fmla="*/ 2147483647 w 762"/>
              <a:gd name="T65" fmla="*/ 0 h 78"/>
              <a:gd name="T66" fmla="*/ 2147483647 w 762"/>
              <a:gd name="T67" fmla="*/ 2147483647 h 78"/>
              <a:gd name="T68" fmla="*/ 2147483647 w 762"/>
              <a:gd name="T69" fmla="*/ 2147483647 h 78"/>
              <a:gd name="T70" fmla="*/ 2147483647 w 762"/>
              <a:gd name="T71" fmla="*/ 2147483647 h 78"/>
              <a:gd name="T72" fmla="*/ 2147483647 w 762"/>
              <a:gd name="T73" fmla="*/ 2147483647 h 78"/>
              <a:gd name="T74" fmla="*/ 2147483647 w 762"/>
              <a:gd name="T75" fmla="*/ 2147483647 h 78"/>
              <a:gd name="T76" fmla="*/ 2147483647 w 762"/>
              <a:gd name="T77" fmla="*/ 2147483647 h 78"/>
              <a:gd name="T78" fmla="*/ 2147483647 w 762"/>
              <a:gd name="T79" fmla="*/ 2147483647 h 78"/>
              <a:gd name="T80" fmla="*/ 2147483647 w 762"/>
              <a:gd name="T81" fmla="*/ 2147483647 h 78"/>
              <a:gd name="T82" fmla="*/ 2147483647 w 762"/>
              <a:gd name="T83" fmla="*/ 2147483647 h 7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62"/>
              <a:gd name="T127" fmla="*/ 0 h 78"/>
              <a:gd name="T128" fmla="*/ 762 w 762"/>
              <a:gd name="T129" fmla="*/ 78 h 7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62" h="78">
                <a:moveTo>
                  <a:pt x="0" y="78"/>
                </a:moveTo>
                <a:lnTo>
                  <a:pt x="6" y="78"/>
                </a:lnTo>
                <a:lnTo>
                  <a:pt x="12" y="72"/>
                </a:lnTo>
                <a:lnTo>
                  <a:pt x="18" y="72"/>
                </a:lnTo>
                <a:lnTo>
                  <a:pt x="24" y="72"/>
                </a:lnTo>
                <a:lnTo>
                  <a:pt x="30" y="72"/>
                </a:lnTo>
                <a:lnTo>
                  <a:pt x="36" y="66"/>
                </a:lnTo>
                <a:lnTo>
                  <a:pt x="42" y="66"/>
                </a:lnTo>
                <a:lnTo>
                  <a:pt x="48" y="66"/>
                </a:lnTo>
                <a:lnTo>
                  <a:pt x="54" y="66"/>
                </a:lnTo>
                <a:lnTo>
                  <a:pt x="60" y="66"/>
                </a:lnTo>
                <a:lnTo>
                  <a:pt x="66" y="60"/>
                </a:lnTo>
                <a:lnTo>
                  <a:pt x="72" y="60"/>
                </a:lnTo>
                <a:lnTo>
                  <a:pt x="78" y="60"/>
                </a:lnTo>
                <a:lnTo>
                  <a:pt x="84" y="60"/>
                </a:lnTo>
                <a:lnTo>
                  <a:pt x="90" y="60"/>
                </a:lnTo>
                <a:lnTo>
                  <a:pt x="96" y="54"/>
                </a:lnTo>
                <a:lnTo>
                  <a:pt x="102" y="54"/>
                </a:lnTo>
                <a:lnTo>
                  <a:pt x="108" y="54"/>
                </a:lnTo>
                <a:lnTo>
                  <a:pt x="114" y="54"/>
                </a:lnTo>
                <a:lnTo>
                  <a:pt x="120" y="48"/>
                </a:lnTo>
                <a:lnTo>
                  <a:pt x="126" y="48"/>
                </a:lnTo>
                <a:lnTo>
                  <a:pt x="132" y="48"/>
                </a:lnTo>
                <a:lnTo>
                  <a:pt x="138" y="48"/>
                </a:lnTo>
                <a:lnTo>
                  <a:pt x="144" y="48"/>
                </a:lnTo>
                <a:lnTo>
                  <a:pt x="150" y="42"/>
                </a:lnTo>
                <a:lnTo>
                  <a:pt x="156" y="42"/>
                </a:lnTo>
                <a:lnTo>
                  <a:pt x="162" y="42"/>
                </a:lnTo>
                <a:lnTo>
                  <a:pt x="168" y="42"/>
                </a:lnTo>
                <a:lnTo>
                  <a:pt x="174" y="42"/>
                </a:lnTo>
                <a:lnTo>
                  <a:pt x="180" y="36"/>
                </a:lnTo>
                <a:lnTo>
                  <a:pt x="186" y="36"/>
                </a:lnTo>
                <a:lnTo>
                  <a:pt x="192" y="36"/>
                </a:lnTo>
                <a:lnTo>
                  <a:pt x="198" y="36"/>
                </a:lnTo>
                <a:lnTo>
                  <a:pt x="204" y="36"/>
                </a:lnTo>
                <a:lnTo>
                  <a:pt x="210" y="36"/>
                </a:lnTo>
                <a:lnTo>
                  <a:pt x="216" y="30"/>
                </a:lnTo>
                <a:lnTo>
                  <a:pt x="222" y="30"/>
                </a:lnTo>
                <a:lnTo>
                  <a:pt x="228" y="30"/>
                </a:lnTo>
                <a:lnTo>
                  <a:pt x="234" y="30"/>
                </a:lnTo>
                <a:lnTo>
                  <a:pt x="240" y="30"/>
                </a:lnTo>
                <a:lnTo>
                  <a:pt x="246" y="24"/>
                </a:lnTo>
                <a:lnTo>
                  <a:pt x="252" y="24"/>
                </a:lnTo>
                <a:lnTo>
                  <a:pt x="258" y="24"/>
                </a:lnTo>
                <a:lnTo>
                  <a:pt x="264" y="24"/>
                </a:lnTo>
                <a:lnTo>
                  <a:pt x="270" y="24"/>
                </a:lnTo>
                <a:lnTo>
                  <a:pt x="276" y="24"/>
                </a:lnTo>
                <a:lnTo>
                  <a:pt x="282" y="24"/>
                </a:lnTo>
                <a:lnTo>
                  <a:pt x="288" y="18"/>
                </a:lnTo>
                <a:lnTo>
                  <a:pt x="294" y="18"/>
                </a:lnTo>
                <a:lnTo>
                  <a:pt x="300" y="18"/>
                </a:lnTo>
                <a:lnTo>
                  <a:pt x="306" y="18"/>
                </a:lnTo>
                <a:lnTo>
                  <a:pt x="312" y="18"/>
                </a:lnTo>
                <a:lnTo>
                  <a:pt x="318" y="18"/>
                </a:lnTo>
                <a:lnTo>
                  <a:pt x="324" y="18"/>
                </a:lnTo>
                <a:lnTo>
                  <a:pt x="330" y="12"/>
                </a:lnTo>
                <a:lnTo>
                  <a:pt x="336" y="12"/>
                </a:lnTo>
                <a:lnTo>
                  <a:pt x="342" y="12"/>
                </a:lnTo>
                <a:lnTo>
                  <a:pt x="348" y="12"/>
                </a:lnTo>
                <a:lnTo>
                  <a:pt x="354" y="12"/>
                </a:lnTo>
                <a:lnTo>
                  <a:pt x="360" y="12"/>
                </a:lnTo>
                <a:lnTo>
                  <a:pt x="366" y="12"/>
                </a:lnTo>
                <a:lnTo>
                  <a:pt x="372" y="12"/>
                </a:lnTo>
                <a:lnTo>
                  <a:pt x="378" y="12"/>
                </a:lnTo>
                <a:lnTo>
                  <a:pt x="384" y="12"/>
                </a:lnTo>
                <a:lnTo>
                  <a:pt x="390" y="6"/>
                </a:lnTo>
                <a:lnTo>
                  <a:pt x="396" y="6"/>
                </a:lnTo>
                <a:lnTo>
                  <a:pt x="402" y="6"/>
                </a:lnTo>
                <a:lnTo>
                  <a:pt x="408" y="6"/>
                </a:lnTo>
                <a:lnTo>
                  <a:pt x="414" y="6"/>
                </a:lnTo>
                <a:lnTo>
                  <a:pt x="420" y="6"/>
                </a:lnTo>
                <a:lnTo>
                  <a:pt x="426" y="6"/>
                </a:lnTo>
                <a:lnTo>
                  <a:pt x="432" y="6"/>
                </a:lnTo>
                <a:lnTo>
                  <a:pt x="438" y="6"/>
                </a:lnTo>
                <a:lnTo>
                  <a:pt x="444" y="6"/>
                </a:lnTo>
                <a:lnTo>
                  <a:pt x="450" y="6"/>
                </a:lnTo>
                <a:lnTo>
                  <a:pt x="456" y="6"/>
                </a:lnTo>
                <a:lnTo>
                  <a:pt x="462" y="6"/>
                </a:lnTo>
                <a:lnTo>
                  <a:pt x="468" y="6"/>
                </a:lnTo>
                <a:lnTo>
                  <a:pt x="474" y="6"/>
                </a:lnTo>
                <a:lnTo>
                  <a:pt x="480" y="0"/>
                </a:lnTo>
                <a:lnTo>
                  <a:pt x="486" y="0"/>
                </a:lnTo>
                <a:lnTo>
                  <a:pt x="492" y="0"/>
                </a:lnTo>
                <a:lnTo>
                  <a:pt x="498" y="0"/>
                </a:lnTo>
                <a:lnTo>
                  <a:pt x="504" y="0"/>
                </a:lnTo>
                <a:lnTo>
                  <a:pt x="510" y="0"/>
                </a:lnTo>
                <a:lnTo>
                  <a:pt x="516" y="0"/>
                </a:lnTo>
                <a:lnTo>
                  <a:pt x="522" y="0"/>
                </a:lnTo>
                <a:lnTo>
                  <a:pt x="528" y="0"/>
                </a:lnTo>
                <a:lnTo>
                  <a:pt x="534" y="0"/>
                </a:lnTo>
                <a:lnTo>
                  <a:pt x="540" y="0"/>
                </a:lnTo>
                <a:lnTo>
                  <a:pt x="546" y="0"/>
                </a:lnTo>
                <a:lnTo>
                  <a:pt x="552" y="0"/>
                </a:lnTo>
                <a:lnTo>
                  <a:pt x="558" y="0"/>
                </a:lnTo>
                <a:lnTo>
                  <a:pt x="564" y="0"/>
                </a:lnTo>
                <a:lnTo>
                  <a:pt x="570" y="0"/>
                </a:lnTo>
                <a:lnTo>
                  <a:pt x="576" y="0"/>
                </a:lnTo>
                <a:lnTo>
                  <a:pt x="582" y="0"/>
                </a:lnTo>
                <a:lnTo>
                  <a:pt x="588" y="0"/>
                </a:lnTo>
                <a:lnTo>
                  <a:pt x="594" y="0"/>
                </a:lnTo>
                <a:lnTo>
                  <a:pt x="600" y="0"/>
                </a:lnTo>
                <a:lnTo>
                  <a:pt x="606" y="6"/>
                </a:lnTo>
                <a:lnTo>
                  <a:pt x="612" y="6"/>
                </a:lnTo>
                <a:lnTo>
                  <a:pt x="618" y="6"/>
                </a:lnTo>
                <a:lnTo>
                  <a:pt x="624" y="6"/>
                </a:lnTo>
                <a:lnTo>
                  <a:pt x="630" y="6"/>
                </a:lnTo>
                <a:lnTo>
                  <a:pt x="636" y="6"/>
                </a:lnTo>
                <a:lnTo>
                  <a:pt x="642" y="6"/>
                </a:lnTo>
                <a:lnTo>
                  <a:pt x="648" y="6"/>
                </a:lnTo>
                <a:lnTo>
                  <a:pt x="654" y="6"/>
                </a:lnTo>
                <a:lnTo>
                  <a:pt x="660" y="6"/>
                </a:lnTo>
                <a:lnTo>
                  <a:pt x="666" y="6"/>
                </a:lnTo>
                <a:lnTo>
                  <a:pt x="672" y="6"/>
                </a:lnTo>
                <a:lnTo>
                  <a:pt x="678" y="6"/>
                </a:lnTo>
                <a:lnTo>
                  <a:pt x="684" y="6"/>
                </a:lnTo>
                <a:lnTo>
                  <a:pt x="690" y="6"/>
                </a:lnTo>
                <a:lnTo>
                  <a:pt x="696" y="6"/>
                </a:lnTo>
                <a:lnTo>
                  <a:pt x="702" y="12"/>
                </a:lnTo>
                <a:lnTo>
                  <a:pt x="708" y="12"/>
                </a:lnTo>
                <a:lnTo>
                  <a:pt x="714" y="12"/>
                </a:lnTo>
                <a:lnTo>
                  <a:pt x="720" y="12"/>
                </a:lnTo>
                <a:lnTo>
                  <a:pt x="726" y="12"/>
                </a:lnTo>
                <a:lnTo>
                  <a:pt x="732" y="12"/>
                </a:lnTo>
                <a:lnTo>
                  <a:pt x="738" y="12"/>
                </a:lnTo>
                <a:lnTo>
                  <a:pt x="744" y="12"/>
                </a:lnTo>
                <a:lnTo>
                  <a:pt x="750" y="12"/>
                </a:lnTo>
                <a:lnTo>
                  <a:pt x="756" y="18"/>
                </a:lnTo>
                <a:lnTo>
                  <a:pt x="762" y="18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5" name="Freeform 122"/>
          <p:cNvSpPr>
            <a:spLocks/>
          </p:cNvSpPr>
          <p:nvPr/>
        </p:nvSpPr>
        <p:spPr bwMode="auto">
          <a:xfrm>
            <a:off x="3451225" y="2608263"/>
            <a:ext cx="920750" cy="195262"/>
          </a:xfrm>
          <a:custGeom>
            <a:avLst/>
            <a:gdLst>
              <a:gd name="T0" fmla="*/ 2147483647 w 762"/>
              <a:gd name="T1" fmla="*/ 0 h 162"/>
              <a:gd name="T2" fmla="*/ 2147483647 w 762"/>
              <a:gd name="T3" fmla="*/ 0 h 162"/>
              <a:gd name="T4" fmla="*/ 2147483647 w 762"/>
              <a:gd name="T5" fmla="*/ 2147483647 h 162"/>
              <a:gd name="T6" fmla="*/ 2147483647 w 762"/>
              <a:gd name="T7" fmla="*/ 2147483647 h 162"/>
              <a:gd name="T8" fmla="*/ 2147483647 w 762"/>
              <a:gd name="T9" fmla="*/ 2147483647 h 162"/>
              <a:gd name="T10" fmla="*/ 2147483647 w 762"/>
              <a:gd name="T11" fmla="*/ 2147483647 h 162"/>
              <a:gd name="T12" fmla="*/ 2147483647 w 762"/>
              <a:gd name="T13" fmla="*/ 2147483647 h 162"/>
              <a:gd name="T14" fmla="*/ 2147483647 w 762"/>
              <a:gd name="T15" fmla="*/ 2147483647 h 162"/>
              <a:gd name="T16" fmla="*/ 2147483647 w 762"/>
              <a:gd name="T17" fmla="*/ 2147483647 h 162"/>
              <a:gd name="T18" fmla="*/ 2147483647 w 762"/>
              <a:gd name="T19" fmla="*/ 2147483647 h 162"/>
              <a:gd name="T20" fmla="*/ 2147483647 w 762"/>
              <a:gd name="T21" fmla="*/ 2147483647 h 162"/>
              <a:gd name="T22" fmla="*/ 2147483647 w 762"/>
              <a:gd name="T23" fmla="*/ 2147483647 h 162"/>
              <a:gd name="T24" fmla="*/ 2147483647 w 762"/>
              <a:gd name="T25" fmla="*/ 2147483647 h 162"/>
              <a:gd name="T26" fmla="*/ 2147483647 w 762"/>
              <a:gd name="T27" fmla="*/ 2147483647 h 162"/>
              <a:gd name="T28" fmla="*/ 2147483647 w 762"/>
              <a:gd name="T29" fmla="*/ 2147483647 h 162"/>
              <a:gd name="T30" fmla="*/ 2147483647 w 762"/>
              <a:gd name="T31" fmla="*/ 2147483647 h 162"/>
              <a:gd name="T32" fmla="*/ 2147483647 w 762"/>
              <a:gd name="T33" fmla="*/ 2147483647 h 162"/>
              <a:gd name="T34" fmla="*/ 2147483647 w 762"/>
              <a:gd name="T35" fmla="*/ 2147483647 h 162"/>
              <a:gd name="T36" fmla="*/ 2147483647 w 762"/>
              <a:gd name="T37" fmla="*/ 2147483647 h 162"/>
              <a:gd name="T38" fmla="*/ 2147483647 w 762"/>
              <a:gd name="T39" fmla="*/ 2147483647 h 162"/>
              <a:gd name="T40" fmla="*/ 2147483647 w 762"/>
              <a:gd name="T41" fmla="*/ 2147483647 h 162"/>
              <a:gd name="T42" fmla="*/ 2147483647 w 762"/>
              <a:gd name="T43" fmla="*/ 2147483647 h 162"/>
              <a:gd name="T44" fmla="*/ 2147483647 w 762"/>
              <a:gd name="T45" fmla="*/ 2147483647 h 162"/>
              <a:gd name="T46" fmla="*/ 2147483647 w 762"/>
              <a:gd name="T47" fmla="*/ 2147483647 h 162"/>
              <a:gd name="T48" fmla="*/ 2147483647 w 762"/>
              <a:gd name="T49" fmla="*/ 2147483647 h 162"/>
              <a:gd name="T50" fmla="*/ 2147483647 w 762"/>
              <a:gd name="T51" fmla="*/ 2147483647 h 162"/>
              <a:gd name="T52" fmla="*/ 2147483647 w 762"/>
              <a:gd name="T53" fmla="*/ 2147483647 h 162"/>
              <a:gd name="T54" fmla="*/ 2147483647 w 762"/>
              <a:gd name="T55" fmla="*/ 2147483647 h 162"/>
              <a:gd name="T56" fmla="*/ 2147483647 w 762"/>
              <a:gd name="T57" fmla="*/ 2147483647 h 162"/>
              <a:gd name="T58" fmla="*/ 2147483647 w 762"/>
              <a:gd name="T59" fmla="*/ 2147483647 h 162"/>
              <a:gd name="T60" fmla="*/ 2147483647 w 762"/>
              <a:gd name="T61" fmla="*/ 2147483647 h 162"/>
              <a:gd name="T62" fmla="*/ 2147483647 w 762"/>
              <a:gd name="T63" fmla="*/ 2147483647 h 162"/>
              <a:gd name="T64" fmla="*/ 2147483647 w 762"/>
              <a:gd name="T65" fmla="*/ 2147483647 h 162"/>
              <a:gd name="T66" fmla="*/ 2147483647 w 762"/>
              <a:gd name="T67" fmla="*/ 2147483647 h 162"/>
              <a:gd name="T68" fmla="*/ 2147483647 w 762"/>
              <a:gd name="T69" fmla="*/ 2147483647 h 162"/>
              <a:gd name="T70" fmla="*/ 2147483647 w 762"/>
              <a:gd name="T71" fmla="*/ 2147483647 h 162"/>
              <a:gd name="T72" fmla="*/ 2147483647 w 762"/>
              <a:gd name="T73" fmla="*/ 2147483647 h 162"/>
              <a:gd name="T74" fmla="*/ 2147483647 w 762"/>
              <a:gd name="T75" fmla="*/ 2147483647 h 162"/>
              <a:gd name="T76" fmla="*/ 2147483647 w 762"/>
              <a:gd name="T77" fmla="*/ 2147483647 h 162"/>
              <a:gd name="T78" fmla="*/ 2147483647 w 762"/>
              <a:gd name="T79" fmla="*/ 2147483647 h 162"/>
              <a:gd name="T80" fmla="*/ 2147483647 w 762"/>
              <a:gd name="T81" fmla="*/ 2147483647 h 162"/>
              <a:gd name="T82" fmla="*/ 2147483647 w 762"/>
              <a:gd name="T83" fmla="*/ 2147483647 h 16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62"/>
              <a:gd name="T127" fmla="*/ 0 h 162"/>
              <a:gd name="T128" fmla="*/ 762 w 762"/>
              <a:gd name="T129" fmla="*/ 162 h 16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62" h="162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30" y="0"/>
                </a:lnTo>
                <a:lnTo>
                  <a:pt x="36" y="0"/>
                </a:lnTo>
                <a:lnTo>
                  <a:pt x="42" y="6"/>
                </a:lnTo>
                <a:lnTo>
                  <a:pt x="48" y="6"/>
                </a:lnTo>
                <a:lnTo>
                  <a:pt x="54" y="6"/>
                </a:lnTo>
                <a:lnTo>
                  <a:pt x="60" y="6"/>
                </a:lnTo>
                <a:lnTo>
                  <a:pt x="66" y="6"/>
                </a:lnTo>
                <a:lnTo>
                  <a:pt x="72" y="6"/>
                </a:lnTo>
                <a:lnTo>
                  <a:pt x="78" y="12"/>
                </a:lnTo>
                <a:lnTo>
                  <a:pt x="84" y="12"/>
                </a:lnTo>
                <a:lnTo>
                  <a:pt x="90" y="12"/>
                </a:lnTo>
                <a:lnTo>
                  <a:pt x="96" y="12"/>
                </a:lnTo>
                <a:lnTo>
                  <a:pt x="102" y="12"/>
                </a:lnTo>
                <a:lnTo>
                  <a:pt x="108" y="12"/>
                </a:lnTo>
                <a:lnTo>
                  <a:pt x="114" y="18"/>
                </a:lnTo>
                <a:lnTo>
                  <a:pt x="120" y="18"/>
                </a:lnTo>
                <a:lnTo>
                  <a:pt x="126" y="18"/>
                </a:lnTo>
                <a:lnTo>
                  <a:pt x="132" y="18"/>
                </a:lnTo>
                <a:lnTo>
                  <a:pt x="138" y="18"/>
                </a:lnTo>
                <a:lnTo>
                  <a:pt x="144" y="18"/>
                </a:lnTo>
                <a:lnTo>
                  <a:pt x="150" y="24"/>
                </a:lnTo>
                <a:lnTo>
                  <a:pt x="156" y="24"/>
                </a:lnTo>
                <a:lnTo>
                  <a:pt x="162" y="24"/>
                </a:lnTo>
                <a:lnTo>
                  <a:pt x="168" y="24"/>
                </a:lnTo>
                <a:lnTo>
                  <a:pt x="174" y="24"/>
                </a:lnTo>
                <a:lnTo>
                  <a:pt x="180" y="30"/>
                </a:lnTo>
                <a:lnTo>
                  <a:pt x="186" y="30"/>
                </a:lnTo>
                <a:lnTo>
                  <a:pt x="192" y="30"/>
                </a:lnTo>
                <a:lnTo>
                  <a:pt x="198" y="30"/>
                </a:lnTo>
                <a:lnTo>
                  <a:pt x="204" y="30"/>
                </a:lnTo>
                <a:lnTo>
                  <a:pt x="210" y="36"/>
                </a:lnTo>
                <a:lnTo>
                  <a:pt x="216" y="36"/>
                </a:lnTo>
                <a:lnTo>
                  <a:pt x="222" y="36"/>
                </a:lnTo>
                <a:lnTo>
                  <a:pt x="228" y="36"/>
                </a:lnTo>
                <a:lnTo>
                  <a:pt x="234" y="42"/>
                </a:lnTo>
                <a:lnTo>
                  <a:pt x="240" y="42"/>
                </a:lnTo>
                <a:lnTo>
                  <a:pt x="246" y="42"/>
                </a:lnTo>
                <a:lnTo>
                  <a:pt x="252" y="42"/>
                </a:lnTo>
                <a:lnTo>
                  <a:pt x="258" y="42"/>
                </a:lnTo>
                <a:lnTo>
                  <a:pt x="264" y="48"/>
                </a:lnTo>
                <a:lnTo>
                  <a:pt x="270" y="48"/>
                </a:lnTo>
                <a:lnTo>
                  <a:pt x="276" y="48"/>
                </a:lnTo>
                <a:lnTo>
                  <a:pt x="282" y="48"/>
                </a:lnTo>
                <a:lnTo>
                  <a:pt x="288" y="54"/>
                </a:lnTo>
                <a:lnTo>
                  <a:pt x="294" y="54"/>
                </a:lnTo>
                <a:lnTo>
                  <a:pt x="300" y="54"/>
                </a:lnTo>
                <a:lnTo>
                  <a:pt x="306" y="54"/>
                </a:lnTo>
                <a:lnTo>
                  <a:pt x="312" y="60"/>
                </a:lnTo>
                <a:lnTo>
                  <a:pt x="318" y="60"/>
                </a:lnTo>
                <a:lnTo>
                  <a:pt x="324" y="60"/>
                </a:lnTo>
                <a:lnTo>
                  <a:pt x="330" y="60"/>
                </a:lnTo>
                <a:lnTo>
                  <a:pt x="336" y="66"/>
                </a:lnTo>
                <a:lnTo>
                  <a:pt x="342" y="66"/>
                </a:lnTo>
                <a:lnTo>
                  <a:pt x="348" y="66"/>
                </a:lnTo>
                <a:lnTo>
                  <a:pt x="354" y="66"/>
                </a:lnTo>
                <a:lnTo>
                  <a:pt x="360" y="66"/>
                </a:lnTo>
                <a:lnTo>
                  <a:pt x="366" y="72"/>
                </a:lnTo>
                <a:lnTo>
                  <a:pt x="372" y="72"/>
                </a:lnTo>
                <a:lnTo>
                  <a:pt x="378" y="72"/>
                </a:lnTo>
                <a:lnTo>
                  <a:pt x="384" y="72"/>
                </a:lnTo>
                <a:lnTo>
                  <a:pt x="390" y="78"/>
                </a:lnTo>
                <a:lnTo>
                  <a:pt x="396" y="78"/>
                </a:lnTo>
                <a:lnTo>
                  <a:pt x="402" y="78"/>
                </a:lnTo>
                <a:lnTo>
                  <a:pt x="408" y="84"/>
                </a:lnTo>
                <a:lnTo>
                  <a:pt x="414" y="84"/>
                </a:lnTo>
                <a:lnTo>
                  <a:pt x="420" y="84"/>
                </a:lnTo>
                <a:lnTo>
                  <a:pt x="426" y="84"/>
                </a:lnTo>
                <a:lnTo>
                  <a:pt x="432" y="84"/>
                </a:lnTo>
                <a:lnTo>
                  <a:pt x="438" y="90"/>
                </a:lnTo>
                <a:lnTo>
                  <a:pt x="444" y="90"/>
                </a:lnTo>
                <a:lnTo>
                  <a:pt x="450" y="90"/>
                </a:lnTo>
                <a:lnTo>
                  <a:pt x="456" y="90"/>
                </a:lnTo>
                <a:lnTo>
                  <a:pt x="462" y="96"/>
                </a:lnTo>
                <a:lnTo>
                  <a:pt x="468" y="96"/>
                </a:lnTo>
                <a:lnTo>
                  <a:pt x="474" y="96"/>
                </a:lnTo>
                <a:lnTo>
                  <a:pt x="480" y="96"/>
                </a:lnTo>
                <a:lnTo>
                  <a:pt x="486" y="102"/>
                </a:lnTo>
                <a:lnTo>
                  <a:pt x="492" y="102"/>
                </a:lnTo>
                <a:lnTo>
                  <a:pt x="498" y="102"/>
                </a:lnTo>
                <a:lnTo>
                  <a:pt x="504" y="102"/>
                </a:lnTo>
                <a:lnTo>
                  <a:pt x="510" y="108"/>
                </a:lnTo>
                <a:lnTo>
                  <a:pt x="516" y="108"/>
                </a:lnTo>
                <a:lnTo>
                  <a:pt x="522" y="108"/>
                </a:lnTo>
                <a:lnTo>
                  <a:pt x="528" y="108"/>
                </a:lnTo>
                <a:lnTo>
                  <a:pt x="534" y="114"/>
                </a:lnTo>
                <a:lnTo>
                  <a:pt x="540" y="114"/>
                </a:lnTo>
                <a:lnTo>
                  <a:pt x="546" y="114"/>
                </a:lnTo>
                <a:lnTo>
                  <a:pt x="552" y="114"/>
                </a:lnTo>
                <a:lnTo>
                  <a:pt x="558" y="120"/>
                </a:lnTo>
                <a:lnTo>
                  <a:pt x="564" y="120"/>
                </a:lnTo>
                <a:lnTo>
                  <a:pt x="570" y="120"/>
                </a:lnTo>
                <a:lnTo>
                  <a:pt x="576" y="120"/>
                </a:lnTo>
                <a:lnTo>
                  <a:pt x="582" y="120"/>
                </a:lnTo>
                <a:lnTo>
                  <a:pt x="588" y="126"/>
                </a:lnTo>
                <a:lnTo>
                  <a:pt x="594" y="126"/>
                </a:lnTo>
                <a:lnTo>
                  <a:pt x="600" y="126"/>
                </a:lnTo>
                <a:lnTo>
                  <a:pt x="606" y="126"/>
                </a:lnTo>
                <a:lnTo>
                  <a:pt x="612" y="132"/>
                </a:lnTo>
                <a:lnTo>
                  <a:pt x="618" y="132"/>
                </a:lnTo>
                <a:lnTo>
                  <a:pt x="624" y="132"/>
                </a:lnTo>
                <a:lnTo>
                  <a:pt x="630" y="132"/>
                </a:lnTo>
                <a:lnTo>
                  <a:pt x="636" y="138"/>
                </a:lnTo>
                <a:lnTo>
                  <a:pt x="642" y="138"/>
                </a:lnTo>
                <a:lnTo>
                  <a:pt x="648" y="138"/>
                </a:lnTo>
                <a:lnTo>
                  <a:pt x="654" y="138"/>
                </a:lnTo>
                <a:lnTo>
                  <a:pt x="660" y="138"/>
                </a:lnTo>
                <a:lnTo>
                  <a:pt x="666" y="144"/>
                </a:lnTo>
                <a:lnTo>
                  <a:pt x="672" y="144"/>
                </a:lnTo>
                <a:lnTo>
                  <a:pt x="678" y="144"/>
                </a:lnTo>
                <a:lnTo>
                  <a:pt x="684" y="144"/>
                </a:lnTo>
                <a:lnTo>
                  <a:pt x="690" y="144"/>
                </a:lnTo>
                <a:lnTo>
                  <a:pt x="696" y="150"/>
                </a:lnTo>
                <a:lnTo>
                  <a:pt x="702" y="150"/>
                </a:lnTo>
                <a:lnTo>
                  <a:pt x="708" y="150"/>
                </a:lnTo>
                <a:lnTo>
                  <a:pt x="714" y="150"/>
                </a:lnTo>
                <a:lnTo>
                  <a:pt x="720" y="150"/>
                </a:lnTo>
                <a:lnTo>
                  <a:pt x="726" y="156"/>
                </a:lnTo>
                <a:lnTo>
                  <a:pt x="732" y="156"/>
                </a:lnTo>
                <a:lnTo>
                  <a:pt x="738" y="156"/>
                </a:lnTo>
                <a:lnTo>
                  <a:pt x="744" y="156"/>
                </a:lnTo>
                <a:lnTo>
                  <a:pt x="750" y="156"/>
                </a:lnTo>
                <a:lnTo>
                  <a:pt x="756" y="156"/>
                </a:lnTo>
                <a:lnTo>
                  <a:pt x="762" y="162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6" name="Freeform 123"/>
          <p:cNvSpPr>
            <a:spLocks/>
          </p:cNvSpPr>
          <p:nvPr/>
        </p:nvSpPr>
        <p:spPr bwMode="auto">
          <a:xfrm>
            <a:off x="4371975" y="2803525"/>
            <a:ext cx="392113" cy="36513"/>
          </a:xfrm>
          <a:custGeom>
            <a:avLst/>
            <a:gdLst>
              <a:gd name="T0" fmla="*/ 0 w 324"/>
              <a:gd name="T1" fmla="*/ 0 h 30"/>
              <a:gd name="T2" fmla="*/ 2147483647 w 324"/>
              <a:gd name="T3" fmla="*/ 0 h 30"/>
              <a:gd name="T4" fmla="*/ 2147483647 w 324"/>
              <a:gd name="T5" fmla="*/ 0 h 30"/>
              <a:gd name="T6" fmla="*/ 2147483647 w 324"/>
              <a:gd name="T7" fmla="*/ 0 h 30"/>
              <a:gd name="T8" fmla="*/ 2147483647 w 324"/>
              <a:gd name="T9" fmla="*/ 0 h 30"/>
              <a:gd name="T10" fmla="*/ 2147483647 w 324"/>
              <a:gd name="T11" fmla="*/ 0 h 30"/>
              <a:gd name="T12" fmla="*/ 2147483647 w 324"/>
              <a:gd name="T13" fmla="*/ 2147483647 h 30"/>
              <a:gd name="T14" fmla="*/ 2147483647 w 324"/>
              <a:gd name="T15" fmla="*/ 2147483647 h 30"/>
              <a:gd name="T16" fmla="*/ 2147483647 w 324"/>
              <a:gd name="T17" fmla="*/ 2147483647 h 30"/>
              <a:gd name="T18" fmla="*/ 2147483647 w 324"/>
              <a:gd name="T19" fmla="*/ 2147483647 h 30"/>
              <a:gd name="T20" fmla="*/ 2147483647 w 324"/>
              <a:gd name="T21" fmla="*/ 2147483647 h 30"/>
              <a:gd name="T22" fmla="*/ 2147483647 w 324"/>
              <a:gd name="T23" fmla="*/ 2147483647 h 30"/>
              <a:gd name="T24" fmla="*/ 2147483647 w 324"/>
              <a:gd name="T25" fmla="*/ 2147483647 h 30"/>
              <a:gd name="T26" fmla="*/ 2147483647 w 324"/>
              <a:gd name="T27" fmla="*/ 2147483647 h 30"/>
              <a:gd name="T28" fmla="*/ 2147483647 w 324"/>
              <a:gd name="T29" fmla="*/ 2147483647 h 30"/>
              <a:gd name="T30" fmla="*/ 2147483647 w 324"/>
              <a:gd name="T31" fmla="*/ 2147483647 h 30"/>
              <a:gd name="T32" fmla="*/ 2147483647 w 324"/>
              <a:gd name="T33" fmla="*/ 2147483647 h 30"/>
              <a:gd name="T34" fmla="*/ 2147483647 w 324"/>
              <a:gd name="T35" fmla="*/ 2147483647 h 30"/>
              <a:gd name="T36" fmla="*/ 2147483647 w 324"/>
              <a:gd name="T37" fmla="*/ 2147483647 h 30"/>
              <a:gd name="T38" fmla="*/ 2147483647 w 324"/>
              <a:gd name="T39" fmla="*/ 2147483647 h 30"/>
              <a:gd name="T40" fmla="*/ 2147483647 w 324"/>
              <a:gd name="T41" fmla="*/ 2147483647 h 30"/>
              <a:gd name="T42" fmla="*/ 2147483647 w 324"/>
              <a:gd name="T43" fmla="*/ 2147483647 h 30"/>
              <a:gd name="T44" fmla="*/ 2147483647 w 324"/>
              <a:gd name="T45" fmla="*/ 2147483647 h 30"/>
              <a:gd name="T46" fmla="*/ 2147483647 w 324"/>
              <a:gd name="T47" fmla="*/ 2147483647 h 30"/>
              <a:gd name="T48" fmla="*/ 2147483647 w 324"/>
              <a:gd name="T49" fmla="*/ 2147483647 h 30"/>
              <a:gd name="T50" fmla="*/ 2147483647 w 324"/>
              <a:gd name="T51" fmla="*/ 2147483647 h 30"/>
              <a:gd name="T52" fmla="*/ 2147483647 w 324"/>
              <a:gd name="T53" fmla="*/ 2147483647 h 30"/>
              <a:gd name="T54" fmla="*/ 2147483647 w 324"/>
              <a:gd name="T55" fmla="*/ 2147483647 h 30"/>
              <a:gd name="T56" fmla="*/ 2147483647 w 324"/>
              <a:gd name="T57" fmla="*/ 2147483647 h 30"/>
              <a:gd name="T58" fmla="*/ 2147483647 w 324"/>
              <a:gd name="T59" fmla="*/ 2147483647 h 30"/>
              <a:gd name="T60" fmla="*/ 2147483647 w 324"/>
              <a:gd name="T61" fmla="*/ 2147483647 h 30"/>
              <a:gd name="T62" fmla="*/ 2147483647 w 324"/>
              <a:gd name="T63" fmla="*/ 2147483647 h 30"/>
              <a:gd name="T64" fmla="*/ 2147483647 w 324"/>
              <a:gd name="T65" fmla="*/ 2147483647 h 30"/>
              <a:gd name="T66" fmla="*/ 2147483647 w 324"/>
              <a:gd name="T67" fmla="*/ 2147483647 h 30"/>
              <a:gd name="T68" fmla="*/ 2147483647 w 324"/>
              <a:gd name="T69" fmla="*/ 2147483647 h 30"/>
              <a:gd name="T70" fmla="*/ 2147483647 w 324"/>
              <a:gd name="T71" fmla="*/ 2147483647 h 30"/>
              <a:gd name="T72" fmla="*/ 2147483647 w 324"/>
              <a:gd name="T73" fmla="*/ 2147483647 h 30"/>
              <a:gd name="T74" fmla="*/ 2147483647 w 324"/>
              <a:gd name="T75" fmla="*/ 2147483647 h 30"/>
              <a:gd name="T76" fmla="*/ 2147483647 w 324"/>
              <a:gd name="T77" fmla="*/ 2147483647 h 30"/>
              <a:gd name="T78" fmla="*/ 2147483647 w 324"/>
              <a:gd name="T79" fmla="*/ 2147483647 h 30"/>
              <a:gd name="T80" fmla="*/ 2147483647 w 324"/>
              <a:gd name="T81" fmla="*/ 2147483647 h 30"/>
              <a:gd name="T82" fmla="*/ 2147483647 w 324"/>
              <a:gd name="T83" fmla="*/ 2147483647 h 30"/>
              <a:gd name="T84" fmla="*/ 2147483647 w 324"/>
              <a:gd name="T85" fmla="*/ 2147483647 h 30"/>
              <a:gd name="T86" fmla="*/ 2147483647 w 324"/>
              <a:gd name="T87" fmla="*/ 2147483647 h 30"/>
              <a:gd name="T88" fmla="*/ 2147483647 w 324"/>
              <a:gd name="T89" fmla="*/ 2147483647 h 30"/>
              <a:gd name="T90" fmla="*/ 2147483647 w 324"/>
              <a:gd name="T91" fmla="*/ 2147483647 h 30"/>
              <a:gd name="T92" fmla="*/ 2147483647 w 324"/>
              <a:gd name="T93" fmla="*/ 2147483647 h 30"/>
              <a:gd name="T94" fmla="*/ 2147483647 w 324"/>
              <a:gd name="T95" fmla="*/ 2147483647 h 30"/>
              <a:gd name="T96" fmla="*/ 2147483647 w 324"/>
              <a:gd name="T97" fmla="*/ 2147483647 h 30"/>
              <a:gd name="T98" fmla="*/ 2147483647 w 324"/>
              <a:gd name="T99" fmla="*/ 2147483647 h 30"/>
              <a:gd name="T100" fmla="*/ 2147483647 w 324"/>
              <a:gd name="T101" fmla="*/ 2147483647 h 30"/>
              <a:gd name="T102" fmla="*/ 2147483647 w 324"/>
              <a:gd name="T103" fmla="*/ 2147483647 h 30"/>
              <a:gd name="T104" fmla="*/ 2147483647 w 324"/>
              <a:gd name="T105" fmla="*/ 2147483647 h 30"/>
              <a:gd name="T106" fmla="*/ 2147483647 w 324"/>
              <a:gd name="T107" fmla="*/ 2147483647 h 30"/>
              <a:gd name="T108" fmla="*/ 2147483647 w 324"/>
              <a:gd name="T109" fmla="*/ 2147483647 h 3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324"/>
              <a:gd name="T166" fmla="*/ 0 h 30"/>
              <a:gd name="T167" fmla="*/ 324 w 324"/>
              <a:gd name="T168" fmla="*/ 30 h 3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324" h="30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30" y="0"/>
                </a:lnTo>
                <a:lnTo>
                  <a:pt x="36" y="6"/>
                </a:lnTo>
                <a:lnTo>
                  <a:pt x="42" y="6"/>
                </a:lnTo>
                <a:lnTo>
                  <a:pt x="48" y="6"/>
                </a:lnTo>
                <a:lnTo>
                  <a:pt x="54" y="6"/>
                </a:lnTo>
                <a:lnTo>
                  <a:pt x="60" y="6"/>
                </a:lnTo>
                <a:lnTo>
                  <a:pt x="66" y="6"/>
                </a:lnTo>
                <a:lnTo>
                  <a:pt x="72" y="12"/>
                </a:lnTo>
                <a:lnTo>
                  <a:pt x="78" y="12"/>
                </a:lnTo>
                <a:lnTo>
                  <a:pt x="84" y="12"/>
                </a:lnTo>
                <a:lnTo>
                  <a:pt x="90" y="12"/>
                </a:lnTo>
                <a:lnTo>
                  <a:pt x="96" y="12"/>
                </a:lnTo>
                <a:lnTo>
                  <a:pt x="102" y="12"/>
                </a:lnTo>
                <a:lnTo>
                  <a:pt x="108" y="12"/>
                </a:lnTo>
                <a:lnTo>
                  <a:pt x="114" y="12"/>
                </a:lnTo>
                <a:lnTo>
                  <a:pt x="120" y="18"/>
                </a:lnTo>
                <a:lnTo>
                  <a:pt x="126" y="18"/>
                </a:lnTo>
                <a:lnTo>
                  <a:pt x="132" y="18"/>
                </a:lnTo>
                <a:lnTo>
                  <a:pt x="138" y="18"/>
                </a:lnTo>
                <a:lnTo>
                  <a:pt x="144" y="18"/>
                </a:lnTo>
                <a:lnTo>
                  <a:pt x="150" y="18"/>
                </a:lnTo>
                <a:lnTo>
                  <a:pt x="156" y="18"/>
                </a:lnTo>
                <a:lnTo>
                  <a:pt x="162" y="18"/>
                </a:lnTo>
                <a:lnTo>
                  <a:pt x="168" y="18"/>
                </a:lnTo>
                <a:lnTo>
                  <a:pt x="174" y="18"/>
                </a:lnTo>
                <a:lnTo>
                  <a:pt x="180" y="24"/>
                </a:lnTo>
                <a:lnTo>
                  <a:pt x="186" y="24"/>
                </a:lnTo>
                <a:lnTo>
                  <a:pt x="192" y="24"/>
                </a:lnTo>
                <a:lnTo>
                  <a:pt x="198" y="24"/>
                </a:lnTo>
                <a:lnTo>
                  <a:pt x="204" y="24"/>
                </a:lnTo>
                <a:lnTo>
                  <a:pt x="210" y="24"/>
                </a:lnTo>
                <a:lnTo>
                  <a:pt x="216" y="24"/>
                </a:lnTo>
                <a:lnTo>
                  <a:pt x="222" y="24"/>
                </a:lnTo>
                <a:lnTo>
                  <a:pt x="228" y="24"/>
                </a:lnTo>
                <a:lnTo>
                  <a:pt x="234" y="24"/>
                </a:lnTo>
                <a:lnTo>
                  <a:pt x="240" y="24"/>
                </a:lnTo>
                <a:lnTo>
                  <a:pt x="246" y="24"/>
                </a:lnTo>
                <a:lnTo>
                  <a:pt x="252" y="24"/>
                </a:lnTo>
                <a:lnTo>
                  <a:pt x="258" y="24"/>
                </a:lnTo>
                <a:lnTo>
                  <a:pt x="264" y="24"/>
                </a:lnTo>
                <a:lnTo>
                  <a:pt x="270" y="24"/>
                </a:lnTo>
                <a:lnTo>
                  <a:pt x="276" y="24"/>
                </a:lnTo>
                <a:lnTo>
                  <a:pt x="282" y="24"/>
                </a:lnTo>
                <a:lnTo>
                  <a:pt x="288" y="24"/>
                </a:lnTo>
                <a:lnTo>
                  <a:pt x="294" y="24"/>
                </a:lnTo>
                <a:lnTo>
                  <a:pt x="300" y="24"/>
                </a:lnTo>
                <a:lnTo>
                  <a:pt x="306" y="24"/>
                </a:lnTo>
                <a:lnTo>
                  <a:pt x="312" y="24"/>
                </a:lnTo>
                <a:lnTo>
                  <a:pt x="318" y="24"/>
                </a:lnTo>
                <a:lnTo>
                  <a:pt x="324" y="3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7" name="Freeform 124"/>
          <p:cNvSpPr>
            <a:spLocks/>
          </p:cNvSpPr>
          <p:nvPr/>
        </p:nvSpPr>
        <p:spPr bwMode="auto">
          <a:xfrm>
            <a:off x="1616075" y="2447925"/>
            <a:ext cx="912813" cy="392113"/>
          </a:xfrm>
          <a:custGeom>
            <a:avLst/>
            <a:gdLst>
              <a:gd name="T0" fmla="*/ 2147483647 w 756"/>
              <a:gd name="T1" fmla="*/ 2147483647 h 324"/>
              <a:gd name="T2" fmla="*/ 2147483647 w 756"/>
              <a:gd name="T3" fmla="*/ 2147483647 h 324"/>
              <a:gd name="T4" fmla="*/ 2147483647 w 756"/>
              <a:gd name="T5" fmla="*/ 2147483647 h 324"/>
              <a:gd name="T6" fmla="*/ 2147483647 w 756"/>
              <a:gd name="T7" fmla="*/ 2147483647 h 324"/>
              <a:gd name="T8" fmla="*/ 2147483647 w 756"/>
              <a:gd name="T9" fmla="*/ 2147483647 h 324"/>
              <a:gd name="T10" fmla="*/ 2147483647 w 756"/>
              <a:gd name="T11" fmla="*/ 2147483647 h 324"/>
              <a:gd name="T12" fmla="*/ 2147483647 w 756"/>
              <a:gd name="T13" fmla="*/ 2147483647 h 324"/>
              <a:gd name="T14" fmla="*/ 2147483647 w 756"/>
              <a:gd name="T15" fmla="*/ 2147483647 h 324"/>
              <a:gd name="T16" fmla="*/ 2147483647 w 756"/>
              <a:gd name="T17" fmla="*/ 2147483647 h 324"/>
              <a:gd name="T18" fmla="*/ 2147483647 w 756"/>
              <a:gd name="T19" fmla="*/ 2147483647 h 324"/>
              <a:gd name="T20" fmla="*/ 2147483647 w 756"/>
              <a:gd name="T21" fmla="*/ 2147483647 h 324"/>
              <a:gd name="T22" fmla="*/ 2147483647 w 756"/>
              <a:gd name="T23" fmla="*/ 2147483647 h 324"/>
              <a:gd name="T24" fmla="*/ 2147483647 w 756"/>
              <a:gd name="T25" fmla="*/ 2147483647 h 324"/>
              <a:gd name="T26" fmla="*/ 2147483647 w 756"/>
              <a:gd name="T27" fmla="*/ 2147483647 h 324"/>
              <a:gd name="T28" fmla="*/ 2147483647 w 756"/>
              <a:gd name="T29" fmla="*/ 2147483647 h 324"/>
              <a:gd name="T30" fmla="*/ 2147483647 w 756"/>
              <a:gd name="T31" fmla="*/ 2147483647 h 324"/>
              <a:gd name="T32" fmla="*/ 2147483647 w 756"/>
              <a:gd name="T33" fmla="*/ 2147483647 h 324"/>
              <a:gd name="T34" fmla="*/ 2147483647 w 756"/>
              <a:gd name="T35" fmla="*/ 2147483647 h 324"/>
              <a:gd name="T36" fmla="*/ 2147483647 w 756"/>
              <a:gd name="T37" fmla="*/ 2147483647 h 324"/>
              <a:gd name="T38" fmla="*/ 2147483647 w 756"/>
              <a:gd name="T39" fmla="*/ 2147483647 h 324"/>
              <a:gd name="T40" fmla="*/ 2147483647 w 756"/>
              <a:gd name="T41" fmla="*/ 2147483647 h 324"/>
              <a:gd name="T42" fmla="*/ 2147483647 w 756"/>
              <a:gd name="T43" fmla="*/ 2147483647 h 324"/>
              <a:gd name="T44" fmla="*/ 2147483647 w 756"/>
              <a:gd name="T45" fmla="*/ 2147483647 h 324"/>
              <a:gd name="T46" fmla="*/ 2147483647 w 756"/>
              <a:gd name="T47" fmla="*/ 2147483647 h 324"/>
              <a:gd name="T48" fmla="*/ 2147483647 w 756"/>
              <a:gd name="T49" fmla="*/ 2147483647 h 324"/>
              <a:gd name="T50" fmla="*/ 2147483647 w 756"/>
              <a:gd name="T51" fmla="*/ 2147483647 h 324"/>
              <a:gd name="T52" fmla="*/ 2147483647 w 756"/>
              <a:gd name="T53" fmla="*/ 2147483647 h 324"/>
              <a:gd name="T54" fmla="*/ 2147483647 w 756"/>
              <a:gd name="T55" fmla="*/ 2147483647 h 324"/>
              <a:gd name="T56" fmla="*/ 2147483647 w 756"/>
              <a:gd name="T57" fmla="*/ 2147483647 h 324"/>
              <a:gd name="T58" fmla="*/ 2147483647 w 756"/>
              <a:gd name="T59" fmla="*/ 2147483647 h 324"/>
              <a:gd name="T60" fmla="*/ 2147483647 w 756"/>
              <a:gd name="T61" fmla="*/ 2147483647 h 324"/>
              <a:gd name="T62" fmla="*/ 2147483647 w 756"/>
              <a:gd name="T63" fmla="*/ 2147483647 h 324"/>
              <a:gd name="T64" fmla="*/ 2147483647 w 756"/>
              <a:gd name="T65" fmla="*/ 0 h 324"/>
              <a:gd name="T66" fmla="*/ 2147483647 w 756"/>
              <a:gd name="T67" fmla="*/ 0 h 324"/>
              <a:gd name="T68" fmla="*/ 2147483647 w 756"/>
              <a:gd name="T69" fmla="*/ 0 h 324"/>
              <a:gd name="T70" fmla="*/ 2147483647 w 756"/>
              <a:gd name="T71" fmla="*/ 0 h 324"/>
              <a:gd name="T72" fmla="*/ 2147483647 w 756"/>
              <a:gd name="T73" fmla="*/ 0 h 324"/>
              <a:gd name="T74" fmla="*/ 2147483647 w 756"/>
              <a:gd name="T75" fmla="*/ 0 h 324"/>
              <a:gd name="T76" fmla="*/ 2147483647 w 756"/>
              <a:gd name="T77" fmla="*/ 0 h 324"/>
              <a:gd name="T78" fmla="*/ 2147483647 w 756"/>
              <a:gd name="T79" fmla="*/ 0 h 324"/>
              <a:gd name="T80" fmla="*/ 2147483647 w 756"/>
              <a:gd name="T81" fmla="*/ 2147483647 h 324"/>
              <a:gd name="T82" fmla="*/ 2147483647 w 756"/>
              <a:gd name="T83" fmla="*/ 2147483647 h 32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56"/>
              <a:gd name="T127" fmla="*/ 0 h 324"/>
              <a:gd name="T128" fmla="*/ 756 w 756"/>
              <a:gd name="T129" fmla="*/ 324 h 32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56" h="324">
                <a:moveTo>
                  <a:pt x="0" y="324"/>
                </a:moveTo>
                <a:lnTo>
                  <a:pt x="0" y="318"/>
                </a:lnTo>
                <a:lnTo>
                  <a:pt x="6" y="312"/>
                </a:lnTo>
                <a:lnTo>
                  <a:pt x="12" y="306"/>
                </a:lnTo>
                <a:lnTo>
                  <a:pt x="18" y="300"/>
                </a:lnTo>
                <a:lnTo>
                  <a:pt x="24" y="300"/>
                </a:lnTo>
                <a:lnTo>
                  <a:pt x="30" y="294"/>
                </a:lnTo>
                <a:lnTo>
                  <a:pt x="36" y="288"/>
                </a:lnTo>
                <a:lnTo>
                  <a:pt x="42" y="282"/>
                </a:lnTo>
                <a:lnTo>
                  <a:pt x="48" y="282"/>
                </a:lnTo>
                <a:lnTo>
                  <a:pt x="54" y="276"/>
                </a:lnTo>
                <a:lnTo>
                  <a:pt x="60" y="270"/>
                </a:lnTo>
                <a:lnTo>
                  <a:pt x="66" y="264"/>
                </a:lnTo>
                <a:lnTo>
                  <a:pt x="72" y="264"/>
                </a:lnTo>
                <a:lnTo>
                  <a:pt x="78" y="258"/>
                </a:lnTo>
                <a:lnTo>
                  <a:pt x="84" y="252"/>
                </a:lnTo>
                <a:lnTo>
                  <a:pt x="90" y="246"/>
                </a:lnTo>
                <a:lnTo>
                  <a:pt x="96" y="240"/>
                </a:lnTo>
                <a:lnTo>
                  <a:pt x="102" y="240"/>
                </a:lnTo>
                <a:lnTo>
                  <a:pt x="108" y="234"/>
                </a:lnTo>
                <a:lnTo>
                  <a:pt x="114" y="228"/>
                </a:lnTo>
                <a:lnTo>
                  <a:pt x="120" y="228"/>
                </a:lnTo>
                <a:lnTo>
                  <a:pt x="126" y="222"/>
                </a:lnTo>
                <a:lnTo>
                  <a:pt x="132" y="216"/>
                </a:lnTo>
                <a:lnTo>
                  <a:pt x="138" y="210"/>
                </a:lnTo>
                <a:lnTo>
                  <a:pt x="144" y="210"/>
                </a:lnTo>
                <a:lnTo>
                  <a:pt x="150" y="204"/>
                </a:lnTo>
                <a:lnTo>
                  <a:pt x="156" y="198"/>
                </a:lnTo>
                <a:lnTo>
                  <a:pt x="162" y="192"/>
                </a:lnTo>
                <a:lnTo>
                  <a:pt x="168" y="192"/>
                </a:lnTo>
                <a:lnTo>
                  <a:pt x="174" y="186"/>
                </a:lnTo>
                <a:lnTo>
                  <a:pt x="180" y="180"/>
                </a:lnTo>
                <a:lnTo>
                  <a:pt x="186" y="180"/>
                </a:lnTo>
                <a:lnTo>
                  <a:pt x="192" y="174"/>
                </a:lnTo>
                <a:lnTo>
                  <a:pt x="198" y="168"/>
                </a:lnTo>
                <a:lnTo>
                  <a:pt x="204" y="168"/>
                </a:lnTo>
                <a:lnTo>
                  <a:pt x="210" y="162"/>
                </a:lnTo>
                <a:lnTo>
                  <a:pt x="216" y="156"/>
                </a:lnTo>
                <a:lnTo>
                  <a:pt x="222" y="156"/>
                </a:lnTo>
                <a:lnTo>
                  <a:pt x="228" y="150"/>
                </a:lnTo>
                <a:lnTo>
                  <a:pt x="234" y="144"/>
                </a:lnTo>
                <a:lnTo>
                  <a:pt x="240" y="144"/>
                </a:lnTo>
                <a:lnTo>
                  <a:pt x="246" y="138"/>
                </a:lnTo>
                <a:lnTo>
                  <a:pt x="252" y="132"/>
                </a:lnTo>
                <a:lnTo>
                  <a:pt x="258" y="132"/>
                </a:lnTo>
                <a:lnTo>
                  <a:pt x="264" y="126"/>
                </a:lnTo>
                <a:lnTo>
                  <a:pt x="270" y="126"/>
                </a:lnTo>
                <a:lnTo>
                  <a:pt x="276" y="120"/>
                </a:lnTo>
                <a:lnTo>
                  <a:pt x="282" y="114"/>
                </a:lnTo>
                <a:lnTo>
                  <a:pt x="288" y="114"/>
                </a:lnTo>
                <a:lnTo>
                  <a:pt x="294" y="108"/>
                </a:lnTo>
                <a:lnTo>
                  <a:pt x="300" y="102"/>
                </a:lnTo>
                <a:lnTo>
                  <a:pt x="306" y="102"/>
                </a:lnTo>
                <a:lnTo>
                  <a:pt x="312" y="96"/>
                </a:lnTo>
                <a:lnTo>
                  <a:pt x="318" y="96"/>
                </a:lnTo>
                <a:lnTo>
                  <a:pt x="324" y="90"/>
                </a:lnTo>
                <a:lnTo>
                  <a:pt x="330" y="90"/>
                </a:lnTo>
                <a:lnTo>
                  <a:pt x="336" y="84"/>
                </a:lnTo>
                <a:lnTo>
                  <a:pt x="342" y="84"/>
                </a:lnTo>
                <a:lnTo>
                  <a:pt x="348" y="78"/>
                </a:lnTo>
                <a:lnTo>
                  <a:pt x="354" y="78"/>
                </a:lnTo>
                <a:lnTo>
                  <a:pt x="360" y="72"/>
                </a:lnTo>
                <a:lnTo>
                  <a:pt x="366" y="72"/>
                </a:lnTo>
                <a:lnTo>
                  <a:pt x="372" y="66"/>
                </a:lnTo>
                <a:lnTo>
                  <a:pt x="378" y="66"/>
                </a:lnTo>
                <a:lnTo>
                  <a:pt x="384" y="60"/>
                </a:lnTo>
                <a:lnTo>
                  <a:pt x="390" y="60"/>
                </a:lnTo>
                <a:lnTo>
                  <a:pt x="396" y="54"/>
                </a:lnTo>
                <a:lnTo>
                  <a:pt x="402" y="54"/>
                </a:lnTo>
                <a:lnTo>
                  <a:pt x="408" y="48"/>
                </a:lnTo>
                <a:lnTo>
                  <a:pt x="414" y="48"/>
                </a:lnTo>
                <a:lnTo>
                  <a:pt x="420" y="48"/>
                </a:lnTo>
                <a:lnTo>
                  <a:pt x="426" y="42"/>
                </a:lnTo>
                <a:lnTo>
                  <a:pt x="432" y="42"/>
                </a:lnTo>
                <a:lnTo>
                  <a:pt x="438" y="36"/>
                </a:lnTo>
                <a:lnTo>
                  <a:pt x="444" y="36"/>
                </a:lnTo>
                <a:lnTo>
                  <a:pt x="450" y="36"/>
                </a:lnTo>
                <a:lnTo>
                  <a:pt x="456" y="30"/>
                </a:lnTo>
                <a:lnTo>
                  <a:pt x="462" y="30"/>
                </a:lnTo>
                <a:lnTo>
                  <a:pt x="468" y="30"/>
                </a:lnTo>
                <a:lnTo>
                  <a:pt x="474" y="24"/>
                </a:lnTo>
                <a:lnTo>
                  <a:pt x="480" y="24"/>
                </a:lnTo>
                <a:lnTo>
                  <a:pt x="486" y="24"/>
                </a:lnTo>
                <a:lnTo>
                  <a:pt x="492" y="18"/>
                </a:lnTo>
                <a:lnTo>
                  <a:pt x="498" y="18"/>
                </a:lnTo>
                <a:lnTo>
                  <a:pt x="504" y="18"/>
                </a:lnTo>
                <a:lnTo>
                  <a:pt x="510" y="18"/>
                </a:lnTo>
                <a:lnTo>
                  <a:pt x="516" y="12"/>
                </a:lnTo>
                <a:lnTo>
                  <a:pt x="522" y="12"/>
                </a:lnTo>
                <a:lnTo>
                  <a:pt x="528" y="12"/>
                </a:lnTo>
                <a:lnTo>
                  <a:pt x="534" y="12"/>
                </a:lnTo>
                <a:lnTo>
                  <a:pt x="540" y="12"/>
                </a:lnTo>
                <a:lnTo>
                  <a:pt x="546" y="6"/>
                </a:lnTo>
                <a:lnTo>
                  <a:pt x="552" y="6"/>
                </a:lnTo>
                <a:lnTo>
                  <a:pt x="558" y="6"/>
                </a:lnTo>
                <a:lnTo>
                  <a:pt x="564" y="6"/>
                </a:lnTo>
                <a:lnTo>
                  <a:pt x="570" y="6"/>
                </a:lnTo>
                <a:lnTo>
                  <a:pt x="576" y="6"/>
                </a:lnTo>
                <a:lnTo>
                  <a:pt x="582" y="0"/>
                </a:lnTo>
                <a:lnTo>
                  <a:pt x="588" y="0"/>
                </a:lnTo>
                <a:lnTo>
                  <a:pt x="594" y="0"/>
                </a:lnTo>
                <a:lnTo>
                  <a:pt x="600" y="0"/>
                </a:lnTo>
                <a:lnTo>
                  <a:pt x="606" y="0"/>
                </a:lnTo>
                <a:lnTo>
                  <a:pt x="612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36" y="0"/>
                </a:lnTo>
                <a:lnTo>
                  <a:pt x="642" y="0"/>
                </a:lnTo>
                <a:lnTo>
                  <a:pt x="648" y="0"/>
                </a:lnTo>
                <a:lnTo>
                  <a:pt x="654" y="0"/>
                </a:lnTo>
                <a:lnTo>
                  <a:pt x="660" y="0"/>
                </a:lnTo>
                <a:lnTo>
                  <a:pt x="666" y="0"/>
                </a:lnTo>
                <a:lnTo>
                  <a:pt x="672" y="0"/>
                </a:lnTo>
                <a:lnTo>
                  <a:pt x="678" y="0"/>
                </a:lnTo>
                <a:lnTo>
                  <a:pt x="684" y="0"/>
                </a:lnTo>
                <a:lnTo>
                  <a:pt x="690" y="0"/>
                </a:lnTo>
                <a:lnTo>
                  <a:pt x="696" y="0"/>
                </a:lnTo>
                <a:lnTo>
                  <a:pt x="702" y="0"/>
                </a:lnTo>
                <a:lnTo>
                  <a:pt x="708" y="0"/>
                </a:lnTo>
                <a:lnTo>
                  <a:pt x="714" y="6"/>
                </a:lnTo>
                <a:lnTo>
                  <a:pt x="720" y="6"/>
                </a:lnTo>
                <a:lnTo>
                  <a:pt x="726" y="6"/>
                </a:lnTo>
                <a:lnTo>
                  <a:pt x="732" y="6"/>
                </a:lnTo>
                <a:lnTo>
                  <a:pt x="738" y="6"/>
                </a:lnTo>
                <a:lnTo>
                  <a:pt x="744" y="6"/>
                </a:lnTo>
                <a:lnTo>
                  <a:pt x="750" y="6"/>
                </a:lnTo>
                <a:lnTo>
                  <a:pt x="756" y="12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8" name="Freeform 125"/>
          <p:cNvSpPr>
            <a:spLocks/>
          </p:cNvSpPr>
          <p:nvPr/>
        </p:nvSpPr>
        <p:spPr bwMode="auto">
          <a:xfrm>
            <a:off x="2528888" y="2462213"/>
            <a:ext cx="922337" cy="573087"/>
          </a:xfrm>
          <a:custGeom>
            <a:avLst/>
            <a:gdLst>
              <a:gd name="T0" fmla="*/ 2147483647 w 762"/>
              <a:gd name="T1" fmla="*/ 0 h 474"/>
              <a:gd name="T2" fmla="*/ 2147483647 w 762"/>
              <a:gd name="T3" fmla="*/ 2147483647 h 474"/>
              <a:gd name="T4" fmla="*/ 2147483647 w 762"/>
              <a:gd name="T5" fmla="*/ 2147483647 h 474"/>
              <a:gd name="T6" fmla="*/ 2147483647 w 762"/>
              <a:gd name="T7" fmla="*/ 2147483647 h 474"/>
              <a:gd name="T8" fmla="*/ 2147483647 w 762"/>
              <a:gd name="T9" fmla="*/ 2147483647 h 474"/>
              <a:gd name="T10" fmla="*/ 2147483647 w 762"/>
              <a:gd name="T11" fmla="*/ 2147483647 h 474"/>
              <a:gd name="T12" fmla="*/ 2147483647 w 762"/>
              <a:gd name="T13" fmla="*/ 2147483647 h 474"/>
              <a:gd name="T14" fmla="*/ 2147483647 w 762"/>
              <a:gd name="T15" fmla="*/ 2147483647 h 474"/>
              <a:gd name="T16" fmla="*/ 2147483647 w 762"/>
              <a:gd name="T17" fmla="*/ 2147483647 h 474"/>
              <a:gd name="T18" fmla="*/ 2147483647 w 762"/>
              <a:gd name="T19" fmla="*/ 2147483647 h 474"/>
              <a:gd name="T20" fmla="*/ 2147483647 w 762"/>
              <a:gd name="T21" fmla="*/ 2147483647 h 474"/>
              <a:gd name="T22" fmla="*/ 2147483647 w 762"/>
              <a:gd name="T23" fmla="*/ 2147483647 h 474"/>
              <a:gd name="T24" fmla="*/ 2147483647 w 762"/>
              <a:gd name="T25" fmla="*/ 2147483647 h 474"/>
              <a:gd name="T26" fmla="*/ 2147483647 w 762"/>
              <a:gd name="T27" fmla="*/ 2147483647 h 474"/>
              <a:gd name="T28" fmla="*/ 2147483647 w 762"/>
              <a:gd name="T29" fmla="*/ 2147483647 h 474"/>
              <a:gd name="T30" fmla="*/ 2147483647 w 762"/>
              <a:gd name="T31" fmla="*/ 2147483647 h 474"/>
              <a:gd name="T32" fmla="*/ 2147483647 w 762"/>
              <a:gd name="T33" fmla="*/ 2147483647 h 474"/>
              <a:gd name="T34" fmla="*/ 2147483647 w 762"/>
              <a:gd name="T35" fmla="*/ 2147483647 h 474"/>
              <a:gd name="T36" fmla="*/ 2147483647 w 762"/>
              <a:gd name="T37" fmla="*/ 2147483647 h 474"/>
              <a:gd name="T38" fmla="*/ 2147483647 w 762"/>
              <a:gd name="T39" fmla="*/ 2147483647 h 474"/>
              <a:gd name="T40" fmla="*/ 2147483647 w 762"/>
              <a:gd name="T41" fmla="*/ 2147483647 h 474"/>
              <a:gd name="T42" fmla="*/ 2147483647 w 762"/>
              <a:gd name="T43" fmla="*/ 2147483647 h 474"/>
              <a:gd name="T44" fmla="*/ 2147483647 w 762"/>
              <a:gd name="T45" fmla="*/ 2147483647 h 474"/>
              <a:gd name="T46" fmla="*/ 2147483647 w 762"/>
              <a:gd name="T47" fmla="*/ 2147483647 h 474"/>
              <a:gd name="T48" fmla="*/ 2147483647 w 762"/>
              <a:gd name="T49" fmla="*/ 2147483647 h 474"/>
              <a:gd name="T50" fmla="*/ 2147483647 w 762"/>
              <a:gd name="T51" fmla="*/ 2147483647 h 474"/>
              <a:gd name="T52" fmla="*/ 2147483647 w 762"/>
              <a:gd name="T53" fmla="*/ 2147483647 h 474"/>
              <a:gd name="T54" fmla="*/ 2147483647 w 762"/>
              <a:gd name="T55" fmla="*/ 2147483647 h 474"/>
              <a:gd name="T56" fmla="*/ 2147483647 w 762"/>
              <a:gd name="T57" fmla="*/ 2147483647 h 474"/>
              <a:gd name="T58" fmla="*/ 2147483647 w 762"/>
              <a:gd name="T59" fmla="*/ 2147483647 h 474"/>
              <a:gd name="T60" fmla="*/ 2147483647 w 762"/>
              <a:gd name="T61" fmla="*/ 2147483647 h 474"/>
              <a:gd name="T62" fmla="*/ 2147483647 w 762"/>
              <a:gd name="T63" fmla="*/ 2147483647 h 474"/>
              <a:gd name="T64" fmla="*/ 2147483647 w 762"/>
              <a:gd name="T65" fmla="*/ 2147483647 h 474"/>
              <a:gd name="T66" fmla="*/ 2147483647 w 762"/>
              <a:gd name="T67" fmla="*/ 2147483647 h 474"/>
              <a:gd name="T68" fmla="*/ 2147483647 w 762"/>
              <a:gd name="T69" fmla="*/ 2147483647 h 474"/>
              <a:gd name="T70" fmla="*/ 2147483647 w 762"/>
              <a:gd name="T71" fmla="*/ 2147483647 h 474"/>
              <a:gd name="T72" fmla="*/ 2147483647 w 762"/>
              <a:gd name="T73" fmla="*/ 2147483647 h 474"/>
              <a:gd name="T74" fmla="*/ 2147483647 w 762"/>
              <a:gd name="T75" fmla="*/ 2147483647 h 474"/>
              <a:gd name="T76" fmla="*/ 2147483647 w 762"/>
              <a:gd name="T77" fmla="*/ 2147483647 h 474"/>
              <a:gd name="T78" fmla="*/ 2147483647 w 762"/>
              <a:gd name="T79" fmla="*/ 2147483647 h 474"/>
              <a:gd name="T80" fmla="*/ 2147483647 w 762"/>
              <a:gd name="T81" fmla="*/ 2147483647 h 474"/>
              <a:gd name="T82" fmla="*/ 2147483647 w 762"/>
              <a:gd name="T83" fmla="*/ 2147483647 h 47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62"/>
              <a:gd name="T127" fmla="*/ 0 h 474"/>
              <a:gd name="T128" fmla="*/ 762 w 762"/>
              <a:gd name="T129" fmla="*/ 474 h 47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62" h="474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6"/>
                </a:lnTo>
                <a:lnTo>
                  <a:pt x="30" y="6"/>
                </a:lnTo>
                <a:lnTo>
                  <a:pt x="36" y="6"/>
                </a:lnTo>
                <a:lnTo>
                  <a:pt x="42" y="6"/>
                </a:lnTo>
                <a:lnTo>
                  <a:pt x="48" y="12"/>
                </a:lnTo>
                <a:lnTo>
                  <a:pt x="54" y="12"/>
                </a:lnTo>
                <a:lnTo>
                  <a:pt x="60" y="12"/>
                </a:lnTo>
                <a:lnTo>
                  <a:pt x="66" y="18"/>
                </a:lnTo>
                <a:lnTo>
                  <a:pt x="72" y="18"/>
                </a:lnTo>
                <a:lnTo>
                  <a:pt x="78" y="18"/>
                </a:lnTo>
                <a:lnTo>
                  <a:pt x="84" y="24"/>
                </a:lnTo>
                <a:lnTo>
                  <a:pt x="90" y="24"/>
                </a:lnTo>
                <a:lnTo>
                  <a:pt x="96" y="24"/>
                </a:lnTo>
                <a:lnTo>
                  <a:pt x="102" y="30"/>
                </a:lnTo>
                <a:lnTo>
                  <a:pt x="108" y="30"/>
                </a:lnTo>
                <a:lnTo>
                  <a:pt x="114" y="30"/>
                </a:lnTo>
                <a:lnTo>
                  <a:pt x="120" y="36"/>
                </a:lnTo>
                <a:lnTo>
                  <a:pt x="126" y="36"/>
                </a:lnTo>
                <a:lnTo>
                  <a:pt x="132" y="42"/>
                </a:lnTo>
                <a:lnTo>
                  <a:pt x="138" y="42"/>
                </a:lnTo>
                <a:lnTo>
                  <a:pt x="144" y="48"/>
                </a:lnTo>
                <a:lnTo>
                  <a:pt x="150" y="48"/>
                </a:lnTo>
                <a:lnTo>
                  <a:pt x="156" y="54"/>
                </a:lnTo>
                <a:lnTo>
                  <a:pt x="162" y="54"/>
                </a:lnTo>
                <a:lnTo>
                  <a:pt x="168" y="54"/>
                </a:lnTo>
                <a:lnTo>
                  <a:pt x="174" y="60"/>
                </a:lnTo>
                <a:lnTo>
                  <a:pt x="180" y="60"/>
                </a:lnTo>
                <a:lnTo>
                  <a:pt x="186" y="66"/>
                </a:lnTo>
                <a:lnTo>
                  <a:pt x="192" y="66"/>
                </a:lnTo>
                <a:lnTo>
                  <a:pt x="198" y="72"/>
                </a:lnTo>
                <a:lnTo>
                  <a:pt x="204" y="72"/>
                </a:lnTo>
                <a:lnTo>
                  <a:pt x="210" y="78"/>
                </a:lnTo>
                <a:lnTo>
                  <a:pt x="216" y="84"/>
                </a:lnTo>
                <a:lnTo>
                  <a:pt x="222" y="84"/>
                </a:lnTo>
                <a:lnTo>
                  <a:pt x="228" y="90"/>
                </a:lnTo>
                <a:lnTo>
                  <a:pt x="234" y="90"/>
                </a:lnTo>
                <a:lnTo>
                  <a:pt x="240" y="96"/>
                </a:lnTo>
                <a:lnTo>
                  <a:pt x="246" y="96"/>
                </a:lnTo>
                <a:lnTo>
                  <a:pt x="252" y="102"/>
                </a:lnTo>
                <a:lnTo>
                  <a:pt x="258" y="108"/>
                </a:lnTo>
                <a:lnTo>
                  <a:pt x="264" y="108"/>
                </a:lnTo>
                <a:lnTo>
                  <a:pt x="270" y="114"/>
                </a:lnTo>
                <a:lnTo>
                  <a:pt x="276" y="114"/>
                </a:lnTo>
                <a:lnTo>
                  <a:pt x="282" y="120"/>
                </a:lnTo>
                <a:lnTo>
                  <a:pt x="288" y="126"/>
                </a:lnTo>
                <a:lnTo>
                  <a:pt x="294" y="126"/>
                </a:lnTo>
                <a:lnTo>
                  <a:pt x="300" y="132"/>
                </a:lnTo>
                <a:lnTo>
                  <a:pt x="306" y="138"/>
                </a:lnTo>
                <a:lnTo>
                  <a:pt x="312" y="138"/>
                </a:lnTo>
                <a:lnTo>
                  <a:pt x="318" y="144"/>
                </a:lnTo>
                <a:lnTo>
                  <a:pt x="324" y="150"/>
                </a:lnTo>
                <a:lnTo>
                  <a:pt x="330" y="150"/>
                </a:lnTo>
                <a:lnTo>
                  <a:pt x="336" y="156"/>
                </a:lnTo>
                <a:lnTo>
                  <a:pt x="342" y="162"/>
                </a:lnTo>
                <a:lnTo>
                  <a:pt x="348" y="162"/>
                </a:lnTo>
                <a:lnTo>
                  <a:pt x="354" y="168"/>
                </a:lnTo>
                <a:lnTo>
                  <a:pt x="360" y="174"/>
                </a:lnTo>
                <a:lnTo>
                  <a:pt x="366" y="174"/>
                </a:lnTo>
                <a:lnTo>
                  <a:pt x="372" y="180"/>
                </a:lnTo>
                <a:lnTo>
                  <a:pt x="378" y="186"/>
                </a:lnTo>
                <a:lnTo>
                  <a:pt x="384" y="192"/>
                </a:lnTo>
                <a:lnTo>
                  <a:pt x="390" y="192"/>
                </a:lnTo>
                <a:lnTo>
                  <a:pt x="396" y="198"/>
                </a:lnTo>
                <a:lnTo>
                  <a:pt x="402" y="204"/>
                </a:lnTo>
                <a:lnTo>
                  <a:pt x="408" y="204"/>
                </a:lnTo>
                <a:lnTo>
                  <a:pt x="414" y="210"/>
                </a:lnTo>
                <a:lnTo>
                  <a:pt x="420" y="216"/>
                </a:lnTo>
                <a:lnTo>
                  <a:pt x="426" y="222"/>
                </a:lnTo>
                <a:lnTo>
                  <a:pt x="432" y="228"/>
                </a:lnTo>
                <a:lnTo>
                  <a:pt x="438" y="228"/>
                </a:lnTo>
                <a:lnTo>
                  <a:pt x="444" y="234"/>
                </a:lnTo>
                <a:lnTo>
                  <a:pt x="450" y="240"/>
                </a:lnTo>
                <a:lnTo>
                  <a:pt x="456" y="246"/>
                </a:lnTo>
                <a:lnTo>
                  <a:pt x="462" y="246"/>
                </a:lnTo>
                <a:lnTo>
                  <a:pt x="468" y="252"/>
                </a:lnTo>
                <a:lnTo>
                  <a:pt x="474" y="258"/>
                </a:lnTo>
                <a:lnTo>
                  <a:pt x="480" y="264"/>
                </a:lnTo>
                <a:lnTo>
                  <a:pt x="486" y="264"/>
                </a:lnTo>
                <a:lnTo>
                  <a:pt x="492" y="270"/>
                </a:lnTo>
                <a:lnTo>
                  <a:pt x="498" y="276"/>
                </a:lnTo>
                <a:lnTo>
                  <a:pt x="504" y="282"/>
                </a:lnTo>
                <a:lnTo>
                  <a:pt x="510" y="282"/>
                </a:lnTo>
                <a:lnTo>
                  <a:pt x="516" y="288"/>
                </a:lnTo>
                <a:lnTo>
                  <a:pt x="522" y="294"/>
                </a:lnTo>
                <a:lnTo>
                  <a:pt x="528" y="300"/>
                </a:lnTo>
                <a:lnTo>
                  <a:pt x="534" y="306"/>
                </a:lnTo>
                <a:lnTo>
                  <a:pt x="540" y="306"/>
                </a:lnTo>
                <a:lnTo>
                  <a:pt x="546" y="312"/>
                </a:lnTo>
                <a:lnTo>
                  <a:pt x="552" y="318"/>
                </a:lnTo>
                <a:lnTo>
                  <a:pt x="558" y="324"/>
                </a:lnTo>
                <a:lnTo>
                  <a:pt x="564" y="324"/>
                </a:lnTo>
                <a:lnTo>
                  <a:pt x="570" y="330"/>
                </a:lnTo>
                <a:lnTo>
                  <a:pt x="576" y="336"/>
                </a:lnTo>
                <a:lnTo>
                  <a:pt x="582" y="342"/>
                </a:lnTo>
                <a:lnTo>
                  <a:pt x="588" y="342"/>
                </a:lnTo>
                <a:lnTo>
                  <a:pt x="594" y="348"/>
                </a:lnTo>
                <a:lnTo>
                  <a:pt x="600" y="354"/>
                </a:lnTo>
                <a:lnTo>
                  <a:pt x="606" y="360"/>
                </a:lnTo>
                <a:lnTo>
                  <a:pt x="612" y="366"/>
                </a:lnTo>
                <a:lnTo>
                  <a:pt x="618" y="366"/>
                </a:lnTo>
                <a:lnTo>
                  <a:pt x="624" y="372"/>
                </a:lnTo>
                <a:lnTo>
                  <a:pt x="630" y="378"/>
                </a:lnTo>
                <a:lnTo>
                  <a:pt x="636" y="384"/>
                </a:lnTo>
                <a:lnTo>
                  <a:pt x="642" y="384"/>
                </a:lnTo>
                <a:lnTo>
                  <a:pt x="648" y="390"/>
                </a:lnTo>
                <a:lnTo>
                  <a:pt x="654" y="396"/>
                </a:lnTo>
                <a:lnTo>
                  <a:pt x="660" y="402"/>
                </a:lnTo>
                <a:lnTo>
                  <a:pt x="666" y="402"/>
                </a:lnTo>
                <a:lnTo>
                  <a:pt x="672" y="408"/>
                </a:lnTo>
                <a:lnTo>
                  <a:pt x="678" y="414"/>
                </a:lnTo>
                <a:lnTo>
                  <a:pt x="684" y="420"/>
                </a:lnTo>
                <a:lnTo>
                  <a:pt x="690" y="426"/>
                </a:lnTo>
                <a:lnTo>
                  <a:pt x="696" y="426"/>
                </a:lnTo>
                <a:lnTo>
                  <a:pt x="702" y="432"/>
                </a:lnTo>
                <a:lnTo>
                  <a:pt x="708" y="432"/>
                </a:lnTo>
                <a:lnTo>
                  <a:pt x="714" y="438"/>
                </a:lnTo>
                <a:lnTo>
                  <a:pt x="720" y="444"/>
                </a:lnTo>
                <a:lnTo>
                  <a:pt x="726" y="450"/>
                </a:lnTo>
                <a:lnTo>
                  <a:pt x="732" y="450"/>
                </a:lnTo>
                <a:lnTo>
                  <a:pt x="738" y="456"/>
                </a:lnTo>
                <a:lnTo>
                  <a:pt x="744" y="462"/>
                </a:lnTo>
                <a:lnTo>
                  <a:pt x="750" y="468"/>
                </a:lnTo>
                <a:lnTo>
                  <a:pt x="756" y="468"/>
                </a:lnTo>
                <a:lnTo>
                  <a:pt x="762" y="474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9" name="Freeform 126"/>
          <p:cNvSpPr>
            <a:spLocks/>
          </p:cNvSpPr>
          <p:nvPr/>
        </p:nvSpPr>
        <p:spPr bwMode="auto">
          <a:xfrm>
            <a:off x="3451225" y="3035300"/>
            <a:ext cx="920750" cy="188913"/>
          </a:xfrm>
          <a:custGeom>
            <a:avLst/>
            <a:gdLst>
              <a:gd name="T0" fmla="*/ 2147483647 w 762"/>
              <a:gd name="T1" fmla="*/ 2147483647 h 156"/>
              <a:gd name="T2" fmla="*/ 2147483647 w 762"/>
              <a:gd name="T3" fmla="*/ 2147483647 h 156"/>
              <a:gd name="T4" fmla="*/ 2147483647 w 762"/>
              <a:gd name="T5" fmla="*/ 2147483647 h 156"/>
              <a:gd name="T6" fmla="*/ 2147483647 w 762"/>
              <a:gd name="T7" fmla="*/ 2147483647 h 156"/>
              <a:gd name="T8" fmla="*/ 2147483647 w 762"/>
              <a:gd name="T9" fmla="*/ 2147483647 h 156"/>
              <a:gd name="T10" fmla="*/ 2147483647 w 762"/>
              <a:gd name="T11" fmla="*/ 2147483647 h 156"/>
              <a:gd name="T12" fmla="*/ 2147483647 w 762"/>
              <a:gd name="T13" fmla="*/ 2147483647 h 156"/>
              <a:gd name="T14" fmla="*/ 2147483647 w 762"/>
              <a:gd name="T15" fmla="*/ 2147483647 h 156"/>
              <a:gd name="T16" fmla="*/ 2147483647 w 762"/>
              <a:gd name="T17" fmla="*/ 2147483647 h 156"/>
              <a:gd name="T18" fmla="*/ 2147483647 w 762"/>
              <a:gd name="T19" fmla="*/ 2147483647 h 156"/>
              <a:gd name="T20" fmla="*/ 2147483647 w 762"/>
              <a:gd name="T21" fmla="*/ 2147483647 h 156"/>
              <a:gd name="T22" fmla="*/ 2147483647 w 762"/>
              <a:gd name="T23" fmla="*/ 2147483647 h 156"/>
              <a:gd name="T24" fmla="*/ 2147483647 w 762"/>
              <a:gd name="T25" fmla="*/ 2147483647 h 156"/>
              <a:gd name="T26" fmla="*/ 2147483647 w 762"/>
              <a:gd name="T27" fmla="*/ 2147483647 h 156"/>
              <a:gd name="T28" fmla="*/ 2147483647 w 762"/>
              <a:gd name="T29" fmla="*/ 2147483647 h 156"/>
              <a:gd name="T30" fmla="*/ 2147483647 w 762"/>
              <a:gd name="T31" fmla="*/ 2147483647 h 156"/>
              <a:gd name="T32" fmla="*/ 2147483647 w 762"/>
              <a:gd name="T33" fmla="*/ 2147483647 h 156"/>
              <a:gd name="T34" fmla="*/ 2147483647 w 762"/>
              <a:gd name="T35" fmla="*/ 2147483647 h 156"/>
              <a:gd name="T36" fmla="*/ 2147483647 w 762"/>
              <a:gd name="T37" fmla="*/ 2147483647 h 156"/>
              <a:gd name="T38" fmla="*/ 2147483647 w 762"/>
              <a:gd name="T39" fmla="*/ 2147483647 h 156"/>
              <a:gd name="T40" fmla="*/ 2147483647 w 762"/>
              <a:gd name="T41" fmla="*/ 2147483647 h 156"/>
              <a:gd name="T42" fmla="*/ 2147483647 w 762"/>
              <a:gd name="T43" fmla="*/ 2147483647 h 156"/>
              <a:gd name="T44" fmla="*/ 2147483647 w 762"/>
              <a:gd name="T45" fmla="*/ 2147483647 h 156"/>
              <a:gd name="T46" fmla="*/ 2147483647 w 762"/>
              <a:gd name="T47" fmla="*/ 2147483647 h 156"/>
              <a:gd name="T48" fmla="*/ 2147483647 w 762"/>
              <a:gd name="T49" fmla="*/ 2147483647 h 156"/>
              <a:gd name="T50" fmla="*/ 2147483647 w 762"/>
              <a:gd name="T51" fmla="*/ 2147483647 h 156"/>
              <a:gd name="T52" fmla="*/ 2147483647 w 762"/>
              <a:gd name="T53" fmla="*/ 2147483647 h 156"/>
              <a:gd name="T54" fmla="*/ 2147483647 w 762"/>
              <a:gd name="T55" fmla="*/ 2147483647 h 156"/>
              <a:gd name="T56" fmla="*/ 2147483647 w 762"/>
              <a:gd name="T57" fmla="*/ 2147483647 h 156"/>
              <a:gd name="T58" fmla="*/ 2147483647 w 762"/>
              <a:gd name="T59" fmla="*/ 2147483647 h 156"/>
              <a:gd name="T60" fmla="*/ 2147483647 w 762"/>
              <a:gd name="T61" fmla="*/ 2147483647 h 156"/>
              <a:gd name="T62" fmla="*/ 2147483647 w 762"/>
              <a:gd name="T63" fmla="*/ 2147483647 h 156"/>
              <a:gd name="T64" fmla="*/ 2147483647 w 762"/>
              <a:gd name="T65" fmla="*/ 2147483647 h 156"/>
              <a:gd name="T66" fmla="*/ 2147483647 w 762"/>
              <a:gd name="T67" fmla="*/ 2147483647 h 156"/>
              <a:gd name="T68" fmla="*/ 2147483647 w 762"/>
              <a:gd name="T69" fmla="*/ 2147483647 h 156"/>
              <a:gd name="T70" fmla="*/ 2147483647 w 762"/>
              <a:gd name="T71" fmla="*/ 2147483647 h 156"/>
              <a:gd name="T72" fmla="*/ 2147483647 w 762"/>
              <a:gd name="T73" fmla="*/ 2147483647 h 156"/>
              <a:gd name="T74" fmla="*/ 2147483647 w 762"/>
              <a:gd name="T75" fmla="*/ 2147483647 h 156"/>
              <a:gd name="T76" fmla="*/ 2147483647 w 762"/>
              <a:gd name="T77" fmla="*/ 2147483647 h 156"/>
              <a:gd name="T78" fmla="*/ 2147483647 w 762"/>
              <a:gd name="T79" fmla="*/ 2147483647 h 156"/>
              <a:gd name="T80" fmla="*/ 2147483647 w 762"/>
              <a:gd name="T81" fmla="*/ 2147483647 h 156"/>
              <a:gd name="T82" fmla="*/ 2147483647 w 762"/>
              <a:gd name="T83" fmla="*/ 2147483647 h 15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62"/>
              <a:gd name="T127" fmla="*/ 0 h 156"/>
              <a:gd name="T128" fmla="*/ 762 w 762"/>
              <a:gd name="T129" fmla="*/ 156 h 15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62" h="156">
                <a:moveTo>
                  <a:pt x="0" y="0"/>
                </a:moveTo>
                <a:lnTo>
                  <a:pt x="6" y="0"/>
                </a:lnTo>
                <a:lnTo>
                  <a:pt x="12" y="6"/>
                </a:lnTo>
                <a:lnTo>
                  <a:pt x="18" y="12"/>
                </a:lnTo>
                <a:lnTo>
                  <a:pt x="24" y="12"/>
                </a:lnTo>
                <a:lnTo>
                  <a:pt x="30" y="18"/>
                </a:lnTo>
                <a:lnTo>
                  <a:pt x="36" y="24"/>
                </a:lnTo>
                <a:lnTo>
                  <a:pt x="42" y="24"/>
                </a:lnTo>
                <a:lnTo>
                  <a:pt x="48" y="30"/>
                </a:lnTo>
                <a:lnTo>
                  <a:pt x="54" y="36"/>
                </a:lnTo>
                <a:lnTo>
                  <a:pt x="60" y="36"/>
                </a:lnTo>
                <a:lnTo>
                  <a:pt x="66" y="42"/>
                </a:lnTo>
                <a:lnTo>
                  <a:pt x="72" y="42"/>
                </a:lnTo>
                <a:lnTo>
                  <a:pt x="78" y="48"/>
                </a:lnTo>
                <a:lnTo>
                  <a:pt x="84" y="48"/>
                </a:lnTo>
                <a:lnTo>
                  <a:pt x="90" y="54"/>
                </a:lnTo>
                <a:lnTo>
                  <a:pt x="96" y="60"/>
                </a:lnTo>
                <a:lnTo>
                  <a:pt x="102" y="60"/>
                </a:lnTo>
                <a:lnTo>
                  <a:pt x="108" y="66"/>
                </a:lnTo>
                <a:lnTo>
                  <a:pt x="114" y="66"/>
                </a:lnTo>
                <a:lnTo>
                  <a:pt x="120" y="72"/>
                </a:lnTo>
                <a:lnTo>
                  <a:pt x="126" y="72"/>
                </a:lnTo>
                <a:lnTo>
                  <a:pt x="132" y="78"/>
                </a:lnTo>
                <a:lnTo>
                  <a:pt x="138" y="78"/>
                </a:lnTo>
                <a:lnTo>
                  <a:pt x="144" y="84"/>
                </a:lnTo>
                <a:lnTo>
                  <a:pt x="150" y="84"/>
                </a:lnTo>
                <a:lnTo>
                  <a:pt x="156" y="90"/>
                </a:lnTo>
                <a:lnTo>
                  <a:pt x="162" y="90"/>
                </a:lnTo>
                <a:lnTo>
                  <a:pt x="168" y="96"/>
                </a:lnTo>
                <a:lnTo>
                  <a:pt x="174" y="96"/>
                </a:lnTo>
                <a:lnTo>
                  <a:pt x="180" y="102"/>
                </a:lnTo>
                <a:lnTo>
                  <a:pt x="186" y="102"/>
                </a:lnTo>
                <a:lnTo>
                  <a:pt x="192" y="108"/>
                </a:lnTo>
                <a:lnTo>
                  <a:pt x="198" y="108"/>
                </a:lnTo>
                <a:lnTo>
                  <a:pt x="204" y="108"/>
                </a:lnTo>
                <a:lnTo>
                  <a:pt x="210" y="114"/>
                </a:lnTo>
                <a:lnTo>
                  <a:pt x="216" y="114"/>
                </a:lnTo>
                <a:lnTo>
                  <a:pt x="222" y="120"/>
                </a:lnTo>
                <a:lnTo>
                  <a:pt x="228" y="120"/>
                </a:lnTo>
                <a:lnTo>
                  <a:pt x="234" y="120"/>
                </a:lnTo>
                <a:lnTo>
                  <a:pt x="240" y="126"/>
                </a:lnTo>
                <a:lnTo>
                  <a:pt x="246" y="126"/>
                </a:lnTo>
                <a:lnTo>
                  <a:pt x="252" y="126"/>
                </a:lnTo>
                <a:lnTo>
                  <a:pt x="258" y="132"/>
                </a:lnTo>
                <a:lnTo>
                  <a:pt x="264" y="132"/>
                </a:lnTo>
                <a:lnTo>
                  <a:pt x="270" y="132"/>
                </a:lnTo>
                <a:lnTo>
                  <a:pt x="276" y="138"/>
                </a:lnTo>
                <a:lnTo>
                  <a:pt x="282" y="138"/>
                </a:lnTo>
                <a:lnTo>
                  <a:pt x="288" y="138"/>
                </a:lnTo>
                <a:lnTo>
                  <a:pt x="294" y="138"/>
                </a:lnTo>
                <a:lnTo>
                  <a:pt x="300" y="144"/>
                </a:lnTo>
                <a:lnTo>
                  <a:pt x="306" y="144"/>
                </a:lnTo>
                <a:lnTo>
                  <a:pt x="312" y="144"/>
                </a:lnTo>
                <a:lnTo>
                  <a:pt x="318" y="144"/>
                </a:lnTo>
                <a:lnTo>
                  <a:pt x="324" y="144"/>
                </a:lnTo>
                <a:lnTo>
                  <a:pt x="330" y="150"/>
                </a:lnTo>
                <a:lnTo>
                  <a:pt x="336" y="150"/>
                </a:lnTo>
                <a:lnTo>
                  <a:pt x="342" y="150"/>
                </a:lnTo>
                <a:lnTo>
                  <a:pt x="348" y="150"/>
                </a:lnTo>
                <a:lnTo>
                  <a:pt x="354" y="150"/>
                </a:lnTo>
                <a:lnTo>
                  <a:pt x="360" y="150"/>
                </a:lnTo>
                <a:lnTo>
                  <a:pt x="366" y="156"/>
                </a:lnTo>
                <a:lnTo>
                  <a:pt x="372" y="156"/>
                </a:lnTo>
                <a:lnTo>
                  <a:pt x="378" y="156"/>
                </a:lnTo>
                <a:lnTo>
                  <a:pt x="384" y="156"/>
                </a:lnTo>
                <a:lnTo>
                  <a:pt x="390" y="156"/>
                </a:lnTo>
                <a:lnTo>
                  <a:pt x="396" y="156"/>
                </a:lnTo>
                <a:lnTo>
                  <a:pt x="402" y="156"/>
                </a:lnTo>
                <a:lnTo>
                  <a:pt x="408" y="156"/>
                </a:lnTo>
                <a:lnTo>
                  <a:pt x="414" y="156"/>
                </a:lnTo>
                <a:lnTo>
                  <a:pt x="420" y="156"/>
                </a:lnTo>
                <a:lnTo>
                  <a:pt x="426" y="156"/>
                </a:lnTo>
                <a:lnTo>
                  <a:pt x="432" y="156"/>
                </a:lnTo>
                <a:lnTo>
                  <a:pt x="438" y="156"/>
                </a:lnTo>
                <a:lnTo>
                  <a:pt x="444" y="156"/>
                </a:lnTo>
                <a:lnTo>
                  <a:pt x="450" y="156"/>
                </a:lnTo>
                <a:lnTo>
                  <a:pt x="456" y="156"/>
                </a:lnTo>
                <a:lnTo>
                  <a:pt x="462" y="156"/>
                </a:lnTo>
                <a:lnTo>
                  <a:pt x="468" y="156"/>
                </a:lnTo>
                <a:lnTo>
                  <a:pt x="474" y="156"/>
                </a:lnTo>
                <a:lnTo>
                  <a:pt x="480" y="156"/>
                </a:lnTo>
                <a:lnTo>
                  <a:pt x="486" y="156"/>
                </a:lnTo>
                <a:lnTo>
                  <a:pt x="492" y="156"/>
                </a:lnTo>
                <a:lnTo>
                  <a:pt x="498" y="156"/>
                </a:lnTo>
                <a:lnTo>
                  <a:pt x="504" y="150"/>
                </a:lnTo>
                <a:lnTo>
                  <a:pt x="510" y="150"/>
                </a:lnTo>
                <a:lnTo>
                  <a:pt x="516" y="150"/>
                </a:lnTo>
                <a:lnTo>
                  <a:pt x="522" y="150"/>
                </a:lnTo>
                <a:lnTo>
                  <a:pt x="528" y="150"/>
                </a:lnTo>
                <a:lnTo>
                  <a:pt x="534" y="150"/>
                </a:lnTo>
                <a:lnTo>
                  <a:pt x="540" y="144"/>
                </a:lnTo>
                <a:lnTo>
                  <a:pt x="546" y="144"/>
                </a:lnTo>
                <a:lnTo>
                  <a:pt x="552" y="144"/>
                </a:lnTo>
                <a:lnTo>
                  <a:pt x="558" y="144"/>
                </a:lnTo>
                <a:lnTo>
                  <a:pt x="564" y="138"/>
                </a:lnTo>
                <a:lnTo>
                  <a:pt x="570" y="138"/>
                </a:lnTo>
                <a:lnTo>
                  <a:pt x="576" y="138"/>
                </a:lnTo>
                <a:lnTo>
                  <a:pt x="582" y="138"/>
                </a:lnTo>
                <a:lnTo>
                  <a:pt x="588" y="132"/>
                </a:lnTo>
                <a:lnTo>
                  <a:pt x="594" y="132"/>
                </a:lnTo>
                <a:lnTo>
                  <a:pt x="600" y="132"/>
                </a:lnTo>
                <a:lnTo>
                  <a:pt x="606" y="126"/>
                </a:lnTo>
                <a:lnTo>
                  <a:pt x="612" y="126"/>
                </a:lnTo>
                <a:lnTo>
                  <a:pt x="618" y="126"/>
                </a:lnTo>
                <a:lnTo>
                  <a:pt x="624" y="120"/>
                </a:lnTo>
                <a:lnTo>
                  <a:pt x="630" y="120"/>
                </a:lnTo>
                <a:lnTo>
                  <a:pt x="636" y="120"/>
                </a:lnTo>
                <a:lnTo>
                  <a:pt x="642" y="114"/>
                </a:lnTo>
                <a:lnTo>
                  <a:pt x="648" y="114"/>
                </a:lnTo>
                <a:lnTo>
                  <a:pt x="654" y="114"/>
                </a:lnTo>
                <a:lnTo>
                  <a:pt x="660" y="108"/>
                </a:lnTo>
                <a:lnTo>
                  <a:pt x="666" y="108"/>
                </a:lnTo>
                <a:lnTo>
                  <a:pt x="672" y="102"/>
                </a:lnTo>
                <a:lnTo>
                  <a:pt x="678" y="102"/>
                </a:lnTo>
                <a:lnTo>
                  <a:pt x="684" y="96"/>
                </a:lnTo>
                <a:lnTo>
                  <a:pt x="690" y="96"/>
                </a:lnTo>
                <a:lnTo>
                  <a:pt x="696" y="96"/>
                </a:lnTo>
                <a:lnTo>
                  <a:pt x="702" y="90"/>
                </a:lnTo>
                <a:lnTo>
                  <a:pt x="708" y="90"/>
                </a:lnTo>
                <a:lnTo>
                  <a:pt x="714" y="84"/>
                </a:lnTo>
                <a:lnTo>
                  <a:pt x="720" y="84"/>
                </a:lnTo>
                <a:lnTo>
                  <a:pt x="726" y="78"/>
                </a:lnTo>
                <a:lnTo>
                  <a:pt x="732" y="78"/>
                </a:lnTo>
                <a:lnTo>
                  <a:pt x="738" y="72"/>
                </a:lnTo>
                <a:lnTo>
                  <a:pt x="744" y="66"/>
                </a:lnTo>
                <a:lnTo>
                  <a:pt x="750" y="66"/>
                </a:lnTo>
                <a:lnTo>
                  <a:pt x="756" y="66"/>
                </a:lnTo>
                <a:lnTo>
                  <a:pt x="762" y="60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0" name="Freeform 127"/>
          <p:cNvSpPr>
            <a:spLocks/>
          </p:cNvSpPr>
          <p:nvPr/>
        </p:nvSpPr>
        <p:spPr bwMode="auto">
          <a:xfrm>
            <a:off x="4371975" y="2840038"/>
            <a:ext cx="392113" cy="268287"/>
          </a:xfrm>
          <a:custGeom>
            <a:avLst/>
            <a:gdLst>
              <a:gd name="T0" fmla="*/ 0 w 324"/>
              <a:gd name="T1" fmla="*/ 2147483647 h 222"/>
              <a:gd name="T2" fmla="*/ 2147483647 w 324"/>
              <a:gd name="T3" fmla="*/ 2147483647 h 222"/>
              <a:gd name="T4" fmla="*/ 2147483647 w 324"/>
              <a:gd name="T5" fmla="*/ 2147483647 h 222"/>
              <a:gd name="T6" fmla="*/ 2147483647 w 324"/>
              <a:gd name="T7" fmla="*/ 2147483647 h 222"/>
              <a:gd name="T8" fmla="*/ 2147483647 w 324"/>
              <a:gd name="T9" fmla="*/ 2147483647 h 222"/>
              <a:gd name="T10" fmla="*/ 2147483647 w 324"/>
              <a:gd name="T11" fmla="*/ 2147483647 h 222"/>
              <a:gd name="T12" fmla="*/ 2147483647 w 324"/>
              <a:gd name="T13" fmla="*/ 2147483647 h 222"/>
              <a:gd name="T14" fmla="*/ 2147483647 w 324"/>
              <a:gd name="T15" fmla="*/ 2147483647 h 222"/>
              <a:gd name="T16" fmla="*/ 2147483647 w 324"/>
              <a:gd name="T17" fmla="*/ 2147483647 h 222"/>
              <a:gd name="T18" fmla="*/ 2147483647 w 324"/>
              <a:gd name="T19" fmla="*/ 2147483647 h 222"/>
              <a:gd name="T20" fmla="*/ 2147483647 w 324"/>
              <a:gd name="T21" fmla="*/ 2147483647 h 222"/>
              <a:gd name="T22" fmla="*/ 2147483647 w 324"/>
              <a:gd name="T23" fmla="*/ 2147483647 h 222"/>
              <a:gd name="T24" fmla="*/ 2147483647 w 324"/>
              <a:gd name="T25" fmla="*/ 2147483647 h 222"/>
              <a:gd name="T26" fmla="*/ 2147483647 w 324"/>
              <a:gd name="T27" fmla="*/ 2147483647 h 222"/>
              <a:gd name="T28" fmla="*/ 2147483647 w 324"/>
              <a:gd name="T29" fmla="*/ 2147483647 h 222"/>
              <a:gd name="T30" fmla="*/ 2147483647 w 324"/>
              <a:gd name="T31" fmla="*/ 2147483647 h 222"/>
              <a:gd name="T32" fmla="*/ 2147483647 w 324"/>
              <a:gd name="T33" fmla="*/ 2147483647 h 222"/>
              <a:gd name="T34" fmla="*/ 2147483647 w 324"/>
              <a:gd name="T35" fmla="*/ 2147483647 h 222"/>
              <a:gd name="T36" fmla="*/ 2147483647 w 324"/>
              <a:gd name="T37" fmla="*/ 2147483647 h 222"/>
              <a:gd name="T38" fmla="*/ 2147483647 w 324"/>
              <a:gd name="T39" fmla="*/ 2147483647 h 222"/>
              <a:gd name="T40" fmla="*/ 2147483647 w 324"/>
              <a:gd name="T41" fmla="*/ 2147483647 h 222"/>
              <a:gd name="T42" fmla="*/ 2147483647 w 324"/>
              <a:gd name="T43" fmla="*/ 2147483647 h 222"/>
              <a:gd name="T44" fmla="*/ 2147483647 w 324"/>
              <a:gd name="T45" fmla="*/ 2147483647 h 222"/>
              <a:gd name="T46" fmla="*/ 2147483647 w 324"/>
              <a:gd name="T47" fmla="*/ 2147483647 h 222"/>
              <a:gd name="T48" fmla="*/ 2147483647 w 324"/>
              <a:gd name="T49" fmla="*/ 2147483647 h 222"/>
              <a:gd name="T50" fmla="*/ 2147483647 w 324"/>
              <a:gd name="T51" fmla="*/ 2147483647 h 222"/>
              <a:gd name="T52" fmla="*/ 2147483647 w 324"/>
              <a:gd name="T53" fmla="*/ 2147483647 h 222"/>
              <a:gd name="T54" fmla="*/ 2147483647 w 324"/>
              <a:gd name="T55" fmla="*/ 2147483647 h 222"/>
              <a:gd name="T56" fmla="*/ 2147483647 w 324"/>
              <a:gd name="T57" fmla="*/ 2147483647 h 222"/>
              <a:gd name="T58" fmla="*/ 2147483647 w 324"/>
              <a:gd name="T59" fmla="*/ 2147483647 h 222"/>
              <a:gd name="T60" fmla="*/ 2147483647 w 324"/>
              <a:gd name="T61" fmla="*/ 2147483647 h 222"/>
              <a:gd name="T62" fmla="*/ 2147483647 w 324"/>
              <a:gd name="T63" fmla="*/ 2147483647 h 222"/>
              <a:gd name="T64" fmla="*/ 2147483647 w 324"/>
              <a:gd name="T65" fmla="*/ 2147483647 h 222"/>
              <a:gd name="T66" fmla="*/ 2147483647 w 324"/>
              <a:gd name="T67" fmla="*/ 2147483647 h 222"/>
              <a:gd name="T68" fmla="*/ 2147483647 w 324"/>
              <a:gd name="T69" fmla="*/ 2147483647 h 222"/>
              <a:gd name="T70" fmla="*/ 2147483647 w 324"/>
              <a:gd name="T71" fmla="*/ 2147483647 h 222"/>
              <a:gd name="T72" fmla="*/ 2147483647 w 324"/>
              <a:gd name="T73" fmla="*/ 2147483647 h 222"/>
              <a:gd name="T74" fmla="*/ 2147483647 w 324"/>
              <a:gd name="T75" fmla="*/ 2147483647 h 222"/>
              <a:gd name="T76" fmla="*/ 2147483647 w 324"/>
              <a:gd name="T77" fmla="*/ 2147483647 h 222"/>
              <a:gd name="T78" fmla="*/ 2147483647 w 324"/>
              <a:gd name="T79" fmla="*/ 2147483647 h 222"/>
              <a:gd name="T80" fmla="*/ 2147483647 w 324"/>
              <a:gd name="T81" fmla="*/ 2147483647 h 222"/>
              <a:gd name="T82" fmla="*/ 2147483647 w 324"/>
              <a:gd name="T83" fmla="*/ 2147483647 h 222"/>
              <a:gd name="T84" fmla="*/ 2147483647 w 324"/>
              <a:gd name="T85" fmla="*/ 2147483647 h 222"/>
              <a:gd name="T86" fmla="*/ 2147483647 w 324"/>
              <a:gd name="T87" fmla="*/ 2147483647 h 222"/>
              <a:gd name="T88" fmla="*/ 2147483647 w 324"/>
              <a:gd name="T89" fmla="*/ 2147483647 h 222"/>
              <a:gd name="T90" fmla="*/ 2147483647 w 324"/>
              <a:gd name="T91" fmla="*/ 2147483647 h 222"/>
              <a:gd name="T92" fmla="*/ 2147483647 w 324"/>
              <a:gd name="T93" fmla="*/ 2147483647 h 222"/>
              <a:gd name="T94" fmla="*/ 2147483647 w 324"/>
              <a:gd name="T95" fmla="*/ 2147483647 h 222"/>
              <a:gd name="T96" fmla="*/ 2147483647 w 324"/>
              <a:gd name="T97" fmla="*/ 2147483647 h 222"/>
              <a:gd name="T98" fmla="*/ 2147483647 w 324"/>
              <a:gd name="T99" fmla="*/ 2147483647 h 222"/>
              <a:gd name="T100" fmla="*/ 2147483647 w 324"/>
              <a:gd name="T101" fmla="*/ 2147483647 h 222"/>
              <a:gd name="T102" fmla="*/ 2147483647 w 324"/>
              <a:gd name="T103" fmla="*/ 2147483647 h 222"/>
              <a:gd name="T104" fmla="*/ 2147483647 w 324"/>
              <a:gd name="T105" fmla="*/ 2147483647 h 222"/>
              <a:gd name="T106" fmla="*/ 2147483647 w 324"/>
              <a:gd name="T107" fmla="*/ 0 h 222"/>
              <a:gd name="T108" fmla="*/ 2147483647 w 324"/>
              <a:gd name="T109" fmla="*/ 0 h 22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324"/>
              <a:gd name="T166" fmla="*/ 0 h 222"/>
              <a:gd name="T167" fmla="*/ 324 w 324"/>
              <a:gd name="T168" fmla="*/ 222 h 222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324" h="222">
                <a:moveTo>
                  <a:pt x="0" y="222"/>
                </a:moveTo>
                <a:lnTo>
                  <a:pt x="6" y="216"/>
                </a:lnTo>
                <a:lnTo>
                  <a:pt x="12" y="216"/>
                </a:lnTo>
                <a:lnTo>
                  <a:pt x="18" y="210"/>
                </a:lnTo>
                <a:lnTo>
                  <a:pt x="24" y="210"/>
                </a:lnTo>
                <a:lnTo>
                  <a:pt x="30" y="204"/>
                </a:lnTo>
                <a:lnTo>
                  <a:pt x="36" y="204"/>
                </a:lnTo>
                <a:lnTo>
                  <a:pt x="42" y="198"/>
                </a:lnTo>
                <a:lnTo>
                  <a:pt x="48" y="192"/>
                </a:lnTo>
                <a:lnTo>
                  <a:pt x="54" y="192"/>
                </a:lnTo>
                <a:lnTo>
                  <a:pt x="60" y="186"/>
                </a:lnTo>
                <a:lnTo>
                  <a:pt x="66" y="180"/>
                </a:lnTo>
                <a:lnTo>
                  <a:pt x="72" y="180"/>
                </a:lnTo>
                <a:lnTo>
                  <a:pt x="78" y="174"/>
                </a:lnTo>
                <a:lnTo>
                  <a:pt x="84" y="168"/>
                </a:lnTo>
                <a:lnTo>
                  <a:pt x="90" y="168"/>
                </a:lnTo>
                <a:lnTo>
                  <a:pt x="96" y="162"/>
                </a:lnTo>
                <a:lnTo>
                  <a:pt x="102" y="156"/>
                </a:lnTo>
                <a:lnTo>
                  <a:pt x="108" y="156"/>
                </a:lnTo>
                <a:lnTo>
                  <a:pt x="114" y="150"/>
                </a:lnTo>
                <a:lnTo>
                  <a:pt x="120" y="144"/>
                </a:lnTo>
                <a:lnTo>
                  <a:pt x="126" y="144"/>
                </a:lnTo>
                <a:lnTo>
                  <a:pt x="132" y="138"/>
                </a:lnTo>
                <a:lnTo>
                  <a:pt x="138" y="132"/>
                </a:lnTo>
                <a:lnTo>
                  <a:pt x="144" y="126"/>
                </a:lnTo>
                <a:lnTo>
                  <a:pt x="150" y="126"/>
                </a:lnTo>
                <a:lnTo>
                  <a:pt x="156" y="120"/>
                </a:lnTo>
                <a:lnTo>
                  <a:pt x="162" y="114"/>
                </a:lnTo>
                <a:lnTo>
                  <a:pt x="168" y="114"/>
                </a:lnTo>
                <a:lnTo>
                  <a:pt x="174" y="108"/>
                </a:lnTo>
                <a:lnTo>
                  <a:pt x="180" y="102"/>
                </a:lnTo>
                <a:lnTo>
                  <a:pt x="186" y="96"/>
                </a:lnTo>
                <a:lnTo>
                  <a:pt x="192" y="96"/>
                </a:lnTo>
                <a:lnTo>
                  <a:pt x="198" y="90"/>
                </a:lnTo>
                <a:lnTo>
                  <a:pt x="204" y="84"/>
                </a:lnTo>
                <a:lnTo>
                  <a:pt x="210" y="84"/>
                </a:lnTo>
                <a:lnTo>
                  <a:pt x="216" y="78"/>
                </a:lnTo>
                <a:lnTo>
                  <a:pt x="222" y="72"/>
                </a:lnTo>
                <a:lnTo>
                  <a:pt x="228" y="66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2" y="48"/>
                </a:lnTo>
                <a:lnTo>
                  <a:pt x="258" y="48"/>
                </a:lnTo>
                <a:lnTo>
                  <a:pt x="264" y="42"/>
                </a:lnTo>
                <a:lnTo>
                  <a:pt x="270" y="36"/>
                </a:lnTo>
                <a:lnTo>
                  <a:pt x="276" y="30"/>
                </a:lnTo>
                <a:lnTo>
                  <a:pt x="282" y="24"/>
                </a:lnTo>
                <a:lnTo>
                  <a:pt x="288" y="24"/>
                </a:lnTo>
                <a:lnTo>
                  <a:pt x="294" y="18"/>
                </a:lnTo>
                <a:lnTo>
                  <a:pt x="300" y="12"/>
                </a:lnTo>
                <a:lnTo>
                  <a:pt x="306" y="6"/>
                </a:lnTo>
                <a:lnTo>
                  <a:pt x="312" y="6"/>
                </a:lnTo>
                <a:lnTo>
                  <a:pt x="318" y="0"/>
                </a:lnTo>
                <a:lnTo>
                  <a:pt x="324" y="0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1" name="Freeform 128"/>
          <p:cNvSpPr>
            <a:spLocks/>
          </p:cNvSpPr>
          <p:nvPr/>
        </p:nvSpPr>
        <p:spPr bwMode="auto">
          <a:xfrm>
            <a:off x="1616075" y="1612900"/>
            <a:ext cx="660400" cy="928688"/>
          </a:xfrm>
          <a:custGeom>
            <a:avLst/>
            <a:gdLst>
              <a:gd name="T0" fmla="*/ 2147483647 w 546"/>
              <a:gd name="T1" fmla="*/ 0 h 768"/>
              <a:gd name="T2" fmla="*/ 2147483647 w 546"/>
              <a:gd name="T3" fmla="*/ 0 h 768"/>
              <a:gd name="T4" fmla="*/ 2147483647 w 546"/>
              <a:gd name="T5" fmla="*/ 2147483647 h 768"/>
              <a:gd name="T6" fmla="*/ 2147483647 w 546"/>
              <a:gd name="T7" fmla="*/ 2147483647 h 768"/>
              <a:gd name="T8" fmla="*/ 2147483647 w 546"/>
              <a:gd name="T9" fmla="*/ 2147483647 h 768"/>
              <a:gd name="T10" fmla="*/ 2147483647 w 546"/>
              <a:gd name="T11" fmla="*/ 2147483647 h 768"/>
              <a:gd name="T12" fmla="*/ 2147483647 w 546"/>
              <a:gd name="T13" fmla="*/ 2147483647 h 768"/>
              <a:gd name="T14" fmla="*/ 2147483647 w 546"/>
              <a:gd name="T15" fmla="*/ 2147483647 h 768"/>
              <a:gd name="T16" fmla="*/ 2147483647 w 546"/>
              <a:gd name="T17" fmla="*/ 2147483647 h 768"/>
              <a:gd name="T18" fmla="*/ 2147483647 w 546"/>
              <a:gd name="T19" fmla="*/ 2147483647 h 768"/>
              <a:gd name="T20" fmla="*/ 2147483647 w 546"/>
              <a:gd name="T21" fmla="*/ 2147483647 h 768"/>
              <a:gd name="T22" fmla="*/ 2147483647 w 546"/>
              <a:gd name="T23" fmla="*/ 2147483647 h 768"/>
              <a:gd name="T24" fmla="*/ 2147483647 w 546"/>
              <a:gd name="T25" fmla="*/ 2147483647 h 768"/>
              <a:gd name="T26" fmla="*/ 2147483647 w 546"/>
              <a:gd name="T27" fmla="*/ 2147483647 h 768"/>
              <a:gd name="T28" fmla="*/ 2147483647 w 546"/>
              <a:gd name="T29" fmla="*/ 2147483647 h 768"/>
              <a:gd name="T30" fmla="*/ 2147483647 w 546"/>
              <a:gd name="T31" fmla="*/ 2147483647 h 768"/>
              <a:gd name="T32" fmla="*/ 2147483647 w 546"/>
              <a:gd name="T33" fmla="*/ 2147483647 h 768"/>
              <a:gd name="T34" fmla="*/ 2147483647 w 546"/>
              <a:gd name="T35" fmla="*/ 2147483647 h 768"/>
              <a:gd name="T36" fmla="*/ 2147483647 w 546"/>
              <a:gd name="T37" fmla="*/ 2147483647 h 768"/>
              <a:gd name="T38" fmla="*/ 2147483647 w 546"/>
              <a:gd name="T39" fmla="*/ 2147483647 h 768"/>
              <a:gd name="T40" fmla="*/ 2147483647 w 546"/>
              <a:gd name="T41" fmla="*/ 2147483647 h 768"/>
              <a:gd name="T42" fmla="*/ 2147483647 w 546"/>
              <a:gd name="T43" fmla="*/ 2147483647 h 768"/>
              <a:gd name="T44" fmla="*/ 2147483647 w 546"/>
              <a:gd name="T45" fmla="*/ 2147483647 h 768"/>
              <a:gd name="T46" fmla="*/ 2147483647 w 546"/>
              <a:gd name="T47" fmla="*/ 2147483647 h 768"/>
              <a:gd name="T48" fmla="*/ 2147483647 w 546"/>
              <a:gd name="T49" fmla="*/ 2147483647 h 768"/>
              <a:gd name="T50" fmla="*/ 2147483647 w 546"/>
              <a:gd name="T51" fmla="*/ 2147483647 h 768"/>
              <a:gd name="T52" fmla="*/ 2147483647 w 546"/>
              <a:gd name="T53" fmla="*/ 2147483647 h 768"/>
              <a:gd name="T54" fmla="*/ 2147483647 w 546"/>
              <a:gd name="T55" fmla="*/ 2147483647 h 768"/>
              <a:gd name="T56" fmla="*/ 2147483647 w 546"/>
              <a:gd name="T57" fmla="*/ 2147483647 h 768"/>
              <a:gd name="T58" fmla="*/ 2147483647 w 546"/>
              <a:gd name="T59" fmla="*/ 2147483647 h 768"/>
              <a:gd name="T60" fmla="*/ 2147483647 w 546"/>
              <a:gd name="T61" fmla="*/ 2147483647 h 768"/>
              <a:gd name="T62" fmla="*/ 2147483647 w 546"/>
              <a:gd name="T63" fmla="*/ 2147483647 h 768"/>
              <a:gd name="T64" fmla="*/ 2147483647 w 546"/>
              <a:gd name="T65" fmla="*/ 2147483647 h 768"/>
              <a:gd name="T66" fmla="*/ 2147483647 w 546"/>
              <a:gd name="T67" fmla="*/ 2147483647 h 768"/>
              <a:gd name="T68" fmla="*/ 2147483647 w 546"/>
              <a:gd name="T69" fmla="*/ 2147483647 h 768"/>
              <a:gd name="T70" fmla="*/ 2147483647 w 546"/>
              <a:gd name="T71" fmla="*/ 2147483647 h 768"/>
              <a:gd name="T72" fmla="*/ 2147483647 w 546"/>
              <a:gd name="T73" fmla="*/ 2147483647 h 768"/>
              <a:gd name="T74" fmla="*/ 2147483647 w 546"/>
              <a:gd name="T75" fmla="*/ 2147483647 h 768"/>
              <a:gd name="T76" fmla="*/ 2147483647 w 546"/>
              <a:gd name="T77" fmla="*/ 2147483647 h 768"/>
              <a:gd name="T78" fmla="*/ 2147483647 w 546"/>
              <a:gd name="T79" fmla="*/ 2147483647 h 768"/>
              <a:gd name="T80" fmla="*/ 2147483647 w 546"/>
              <a:gd name="T81" fmla="*/ 2147483647 h 768"/>
              <a:gd name="T82" fmla="*/ 2147483647 w 546"/>
              <a:gd name="T83" fmla="*/ 2147483647 h 76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46"/>
              <a:gd name="T127" fmla="*/ 0 h 768"/>
              <a:gd name="T128" fmla="*/ 546 w 546"/>
              <a:gd name="T129" fmla="*/ 768 h 76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46" h="768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30" y="0"/>
                </a:lnTo>
                <a:lnTo>
                  <a:pt x="36" y="6"/>
                </a:lnTo>
                <a:lnTo>
                  <a:pt x="42" y="6"/>
                </a:lnTo>
                <a:lnTo>
                  <a:pt x="48" y="6"/>
                </a:lnTo>
                <a:lnTo>
                  <a:pt x="54" y="6"/>
                </a:lnTo>
                <a:lnTo>
                  <a:pt x="60" y="12"/>
                </a:lnTo>
                <a:lnTo>
                  <a:pt x="66" y="12"/>
                </a:lnTo>
                <a:lnTo>
                  <a:pt x="72" y="18"/>
                </a:lnTo>
                <a:lnTo>
                  <a:pt x="78" y="18"/>
                </a:lnTo>
                <a:lnTo>
                  <a:pt x="84" y="24"/>
                </a:lnTo>
                <a:lnTo>
                  <a:pt x="90" y="24"/>
                </a:lnTo>
                <a:lnTo>
                  <a:pt x="96" y="30"/>
                </a:lnTo>
                <a:lnTo>
                  <a:pt x="102" y="30"/>
                </a:lnTo>
                <a:lnTo>
                  <a:pt x="108" y="36"/>
                </a:lnTo>
                <a:lnTo>
                  <a:pt x="114" y="42"/>
                </a:lnTo>
                <a:lnTo>
                  <a:pt x="120" y="42"/>
                </a:lnTo>
                <a:lnTo>
                  <a:pt x="126" y="48"/>
                </a:lnTo>
                <a:lnTo>
                  <a:pt x="132" y="54"/>
                </a:lnTo>
                <a:lnTo>
                  <a:pt x="138" y="60"/>
                </a:lnTo>
                <a:lnTo>
                  <a:pt x="144" y="60"/>
                </a:lnTo>
                <a:lnTo>
                  <a:pt x="150" y="66"/>
                </a:lnTo>
                <a:lnTo>
                  <a:pt x="156" y="72"/>
                </a:lnTo>
                <a:lnTo>
                  <a:pt x="162" y="78"/>
                </a:lnTo>
                <a:lnTo>
                  <a:pt x="168" y="84"/>
                </a:lnTo>
                <a:lnTo>
                  <a:pt x="174" y="90"/>
                </a:lnTo>
                <a:lnTo>
                  <a:pt x="180" y="96"/>
                </a:lnTo>
                <a:lnTo>
                  <a:pt x="186" y="102"/>
                </a:lnTo>
                <a:lnTo>
                  <a:pt x="192" y="108"/>
                </a:lnTo>
                <a:lnTo>
                  <a:pt x="204" y="120"/>
                </a:lnTo>
                <a:lnTo>
                  <a:pt x="204" y="126"/>
                </a:lnTo>
                <a:lnTo>
                  <a:pt x="210" y="132"/>
                </a:lnTo>
                <a:lnTo>
                  <a:pt x="216" y="138"/>
                </a:lnTo>
                <a:lnTo>
                  <a:pt x="222" y="144"/>
                </a:lnTo>
                <a:lnTo>
                  <a:pt x="228" y="150"/>
                </a:lnTo>
                <a:lnTo>
                  <a:pt x="234" y="156"/>
                </a:lnTo>
                <a:lnTo>
                  <a:pt x="234" y="162"/>
                </a:lnTo>
                <a:lnTo>
                  <a:pt x="240" y="168"/>
                </a:lnTo>
                <a:lnTo>
                  <a:pt x="252" y="180"/>
                </a:lnTo>
                <a:lnTo>
                  <a:pt x="252" y="186"/>
                </a:lnTo>
                <a:lnTo>
                  <a:pt x="264" y="198"/>
                </a:lnTo>
                <a:lnTo>
                  <a:pt x="264" y="204"/>
                </a:lnTo>
                <a:lnTo>
                  <a:pt x="270" y="210"/>
                </a:lnTo>
                <a:lnTo>
                  <a:pt x="276" y="216"/>
                </a:lnTo>
                <a:lnTo>
                  <a:pt x="276" y="222"/>
                </a:lnTo>
                <a:lnTo>
                  <a:pt x="288" y="234"/>
                </a:lnTo>
                <a:lnTo>
                  <a:pt x="288" y="240"/>
                </a:lnTo>
                <a:lnTo>
                  <a:pt x="294" y="246"/>
                </a:lnTo>
                <a:lnTo>
                  <a:pt x="294" y="252"/>
                </a:lnTo>
                <a:lnTo>
                  <a:pt x="300" y="258"/>
                </a:lnTo>
                <a:lnTo>
                  <a:pt x="306" y="264"/>
                </a:lnTo>
                <a:lnTo>
                  <a:pt x="306" y="270"/>
                </a:lnTo>
                <a:lnTo>
                  <a:pt x="312" y="276"/>
                </a:lnTo>
                <a:lnTo>
                  <a:pt x="318" y="282"/>
                </a:lnTo>
                <a:lnTo>
                  <a:pt x="318" y="294"/>
                </a:lnTo>
                <a:lnTo>
                  <a:pt x="324" y="300"/>
                </a:lnTo>
                <a:lnTo>
                  <a:pt x="336" y="312"/>
                </a:lnTo>
                <a:lnTo>
                  <a:pt x="336" y="324"/>
                </a:lnTo>
                <a:lnTo>
                  <a:pt x="342" y="330"/>
                </a:lnTo>
                <a:lnTo>
                  <a:pt x="348" y="336"/>
                </a:lnTo>
                <a:lnTo>
                  <a:pt x="348" y="342"/>
                </a:lnTo>
                <a:lnTo>
                  <a:pt x="354" y="348"/>
                </a:lnTo>
                <a:lnTo>
                  <a:pt x="354" y="354"/>
                </a:lnTo>
                <a:lnTo>
                  <a:pt x="360" y="360"/>
                </a:lnTo>
                <a:lnTo>
                  <a:pt x="360" y="366"/>
                </a:lnTo>
                <a:lnTo>
                  <a:pt x="366" y="372"/>
                </a:lnTo>
                <a:lnTo>
                  <a:pt x="366" y="378"/>
                </a:lnTo>
                <a:lnTo>
                  <a:pt x="372" y="384"/>
                </a:lnTo>
                <a:lnTo>
                  <a:pt x="372" y="390"/>
                </a:lnTo>
                <a:lnTo>
                  <a:pt x="378" y="396"/>
                </a:lnTo>
                <a:lnTo>
                  <a:pt x="378" y="402"/>
                </a:lnTo>
                <a:lnTo>
                  <a:pt x="390" y="414"/>
                </a:lnTo>
                <a:lnTo>
                  <a:pt x="390" y="420"/>
                </a:lnTo>
                <a:lnTo>
                  <a:pt x="396" y="426"/>
                </a:lnTo>
                <a:lnTo>
                  <a:pt x="396" y="438"/>
                </a:lnTo>
                <a:lnTo>
                  <a:pt x="402" y="444"/>
                </a:lnTo>
                <a:lnTo>
                  <a:pt x="402" y="450"/>
                </a:lnTo>
                <a:lnTo>
                  <a:pt x="408" y="456"/>
                </a:lnTo>
                <a:lnTo>
                  <a:pt x="414" y="462"/>
                </a:lnTo>
                <a:lnTo>
                  <a:pt x="414" y="474"/>
                </a:lnTo>
                <a:lnTo>
                  <a:pt x="420" y="480"/>
                </a:lnTo>
                <a:lnTo>
                  <a:pt x="420" y="486"/>
                </a:lnTo>
                <a:lnTo>
                  <a:pt x="426" y="492"/>
                </a:lnTo>
                <a:lnTo>
                  <a:pt x="426" y="498"/>
                </a:lnTo>
                <a:lnTo>
                  <a:pt x="432" y="504"/>
                </a:lnTo>
                <a:lnTo>
                  <a:pt x="432" y="510"/>
                </a:lnTo>
                <a:lnTo>
                  <a:pt x="438" y="516"/>
                </a:lnTo>
                <a:lnTo>
                  <a:pt x="438" y="522"/>
                </a:lnTo>
                <a:lnTo>
                  <a:pt x="444" y="528"/>
                </a:lnTo>
                <a:lnTo>
                  <a:pt x="444" y="534"/>
                </a:lnTo>
                <a:lnTo>
                  <a:pt x="450" y="540"/>
                </a:lnTo>
                <a:lnTo>
                  <a:pt x="450" y="546"/>
                </a:lnTo>
                <a:lnTo>
                  <a:pt x="456" y="552"/>
                </a:lnTo>
                <a:lnTo>
                  <a:pt x="456" y="564"/>
                </a:lnTo>
                <a:lnTo>
                  <a:pt x="462" y="570"/>
                </a:lnTo>
                <a:lnTo>
                  <a:pt x="462" y="576"/>
                </a:lnTo>
                <a:lnTo>
                  <a:pt x="468" y="582"/>
                </a:lnTo>
                <a:lnTo>
                  <a:pt x="468" y="588"/>
                </a:lnTo>
                <a:lnTo>
                  <a:pt x="474" y="594"/>
                </a:lnTo>
                <a:lnTo>
                  <a:pt x="474" y="606"/>
                </a:lnTo>
                <a:lnTo>
                  <a:pt x="480" y="612"/>
                </a:lnTo>
                <a:lnTo>
                  <a:pt x="480" y="618"/>
                </a:lnTo>
                <a:lnTo>
                  <a:pt x="486" y="624"/>
                </a:lnTo>
                <a:lnTo>
                  <a:pt x="486" y="630"/>
                </a:lnTo>
                <a:lnTo>
                  <a:pt x="492" y="636"/>
                </a:lnTo>
                <a:lnTo>
                  <a:pt x="492" y="648"/>
                </a:lnTo>
                <a:lnTo>
                  <a:pt x="498" y="654"/>
                </a:lnTo>
                <a:lnTo>
                  <a:pt x="498" y="660"/>
                </a:lnTo>
                <a:lnTo>
                  <a:pt x="504" y="666"/>
                </a:lnTo>
                <a:lnTo>
                  <a:pt x="504" y="672"/>
                </a:lnTo>
                <a:lnTo>
                  <a:pt x="510" y="678"/>
                </a:lnTo>
                <a:lnTo>
                  <a:pt x="510" y="684"/>
                </a:lnTo>
                <a:lnTo>
                  <a:pt x="516" y="690"/>
                </a:lnTo>
                <a:lnTo>
                  <a:pt x="516" y="702"/>
                </a:lnTo>
                <a:lnTo>
                  <a:pt x="522" y="708"/>
                </a:lnTo>
                <a:lnTo>
                  <a:pt x="522" y="714"/>
                </a:lnTo>
                <a:lnTo>
                  <a:pt x="528" y="720"/>
                </a:lnTo>
                <a:lnTo>
                  <a:pt x="528" y="726"/>
                </a:lnTo>
                <a:lnTo>
                  <a:pt x="534" y="732"/>
                </a:lnTo>
                <a:lnTo>
                  <a:pt x="534" y="744"/>
                </a:lnTo>
                <a:lnTo>
                  <a:pt x="540" y="750"/>
                </a:lnTo>
                <a:lnTo>
                  <a:pt x="540" y="756"/>
                </a:lnTo>
                <a:lnTo>
                  <a:pt x="546" y="762"/>
                </a:lnTo>
                <a:lnTo>
                  <a:pt x="546" y="768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2" name="Freeform 129"/>
          <p:cNvSpPr>
            <a:spLocks/>
          </p:cNvSpPr>
          <p:nvPr/>
        </p:nvSpPr>
        <p:spPr bwMode="auto">
          <a:xfrm>
            <a:off x="2276475" y="2541588"/>
            <a:ext cx="477838" cy="1096962"/>
          </a:xfrm>
          <a:custGeom>
            <a:avLst/>
            <a:gdLst>
              <a:gd name="T0" fmla="*/ 2147483647 w 396"/>
              <a:gd name="T1" fmla="*/ 2147483647 h 906"/>
              <a:gd name="T2" fmla="*/ 2147483647 w 396"/>
              <a:gd name="T3" fmla="*/ 2147483647 h 906"/>
              <a:gd name="T4" fmla="*/ 2147483647 w 396"/>
              <a:gd name="T5" fmla="*/ 2147483647 h 906"/>
              <a:gd name="T6" fmla="*/ 2147483647 w 396"/>
              <a:gd name="T7" fmla="*/ 2147483647 h 906"/>
              <a:gd name="T8" fmla="*/ 2147483647 w 396"/>
              <a:gd name="T9" fmla="*/ 2147483647 h 906"/>
              <a:gd name="T10" fmla="*/ 2147483647 w 396"/>
              <a:gd name="T11" fmla="*/ 2147483647 h 906"/>
              <a:gd name="T12" fmla="*/ 2147483647 w 396"/>
              <a:gd name="T13" fmla="*/ 2147483647 h 906"/>
              <a:gd name="T14" fmla="*/ 2147483647 w 396"/>
              <a:gd name="T15" fmla="*/ 2147483647 h 906"/>
              <a:gd name="T16" fmla="*/ 2147483647 w 396"/>
              <a:gd name="T17" fmla="*/ 2147483647 h 906"/>
              <a:gd name="T18" fmla="*/ 2147483647 w 396"/>
              <a:gd name="T19" fmla="*/ 2147483647 h 906"/>
              <a:gd name="T20" fmla="*/ 2147483647 w 396"/>
              <a:gd name="T21" fmla="*/ 2147483647 h 906"/>
              <a:gd name="T22" fmla="*/ 2147483647 w 396"/>
              <a:gd name="T23" fmla="*/ 2147483647 h 906"/>
              <a:gd name="T24" fmla="*/ 2147483647 w 396"/>
              <a:gd name="T25" fmla="*/ 2147483647 h 906"/>
              <a:gd name="T26" fmla="*/ 2147483647 w 396"/>
              <a:gd name="T27" fmla="*/ 2147483647 h 906"/>
              <a:gd name="T28" fmla="*/ 2147483647 w 396"/>
              <a:gd name="T29" fmla="*/ 2147483647 h 906"/>
              <a:gd name="T30" fmla="*/ 2147483647 w 396"/>
              <a:gd name="T31" fmla="*/ 2147483647 h 906"/>
              <a:gd name="T32" fmla="*/ 2147483647 w 396"/>
              <a:gd name="T33" fmla="*/ 2147483647 h 906"/>
              <a:gd name="T34" fmla="*/ 2147483647 w 396"/>
              <a:gd name="T35" fmla="*/ 2147483647 h 906"/>
              <a:gd name="T36" fmla="*/ 2147483647 w 396"/>
              <a:gd name="T37" fmla="*/ 2147483647 h 906"/>
              <a:gd name="T38" fmla="*/ 2147483647 w 396"/>
              <a:gd name="T39" fmla="*/ 2147483647 h 906"/>
              <a:gd name="T40" fmla="*/ 2147483647 w 396"/>
              <a:gd name="T41" fmla="*/ 2147483647 h 906"/>
              <a:gd name="T42" fmla="*/ 2147483647 w 396"/>
              <a:gd name="T43" fmla="*/ 2147483647 h 906"/>
              <a:gd name="T44" fmla="*/ 2147483647 w 396"/>
              <a:gd name="T45" fmla="*/ 2147483647 h 906"/>
              <a:gd name="T46" fmla="*/ 2147483647 w 396"/>
              <a:gd name="T47" fmla="*/ 2147483647 h 906"/>
              <a:gd name="T48" fmla="*/ 2147483647 w 396"/>
              <a:gd name="T49" fmla="*/ 2147483647 h 906"/>
              <a:gd name="T50" fmla="*/ 2147483647 w 396"/>
              <a:gd name="T51" fmla="*/ 2147483647 h 906"/>
              <a:gd name="T52" fmla="*/ 2147483647 w 396"/>
              <a:gd name="T53" fmla="*/ 2147483647 h 906"/>
              <a:gd name="T54" fmla="*/ 2147483647 w 396"/>
              <a:gd name="T55" fmla="*/ 2147483647 h 906"/>
              <a:gd name="T56" fmla="*/ 2147483647 w 396"/>
              <a:gd name="T57" fmla="*/ 2147483647 h 906"/>
              <a:gd name="T58" fmla="*/ 2147483647 w 396"/>
              <a:gd name="T59" fmla="*/ 2147483647 h 906"/>
              <a:gd name="T60" fmla="*/ 2147483647 w 396"/>
              <a:gd name="T61" fmla="*/ 2147483647 h 906"/>
              <a:gd name="T62" fmla="*/ 2147483647 w 396"/>
              <a:gd name="T63" fmla="*/ 2147483647 h 906"/>
              <a:gd name="T64" fmla="*/ 2147483647 w 396"/>
              <a:gd name="T65" fmla="*/ 2147483647 h 906"/>
              <a:gd name="T66" fmla="*/ 2147483647 w 396"/>
              <a:gd name="T67" fmla="*/ 2147483647 h 906"/>
              <a:gd name="T68" fmla="*/ 2147483647 w 396"/>
              <a:gd name="T69" fmla="*/ 2147483647 h 906"/>
              <a:gd name="T70" fmla="*/ 2147483647 w 396"/>
              <a:gd name="T71" fmla="*/ 2147483647 h 906"/>
              <a:gd name="T72" fmla="*/ 2147483647 w 396"/>
              <a:gd name="T73" fmla="*/ 2147483647 h 906"/>
              <a:gd name="T74" fmla="*/ 2147483647 w 396"/>
              <a:gd name="T75" fmla="*/ 2147483647 h 906"/>
              <a:gd name="T76" fmla="*/ 2147483647 w 396"/>
              <a:gd name="T77" fmla="*/ 2147483647 h 906"/>
              <a:gd name="T78" fmla="*/ 2147483647 w 396"/>
              <a:gd name="T79" fmla="*/ 2147483647 h 906"/>
              <a:gd name="T80" fmla="*/ 2147483647 w 396"/>
              <a:gd name="T81" fmla="*/ 2147483647 h 906"/>
              <a:gd name="T82" fmla="*/ 2147483647 w 396"/>
              <a:gd name="T83" fmla="*/ 2147483647 h 90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96"/>
              <a:gd name="T127" fmla="*/ 0 h 906"/>
              <a:gd name="T128" fmla="*/ 396 w 396"/>
              <a:gd name="T129" fmla="*/ 906 h 90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96" h="906">
                <a:moveTo>
                  <a:pt x="0" y="0"/>
                </a:moveTo>
                <a:lnTo>
                  <a:pt x="6" y="6"/>
                </a:lnTo>
                <a:lnTo>
                  <a:pt x="6" y="18"/>
                </a:lnTo>
                <a:lnTo>
                  <a:pt x="12" y="24"/>
                </a:lnTo>
                <a:lnTo>
                  <a:pt x="12" y="30"/>
                </a:lnTo>
                <a:lnTo>
                  <a:pt x="18" y="36"/>
                </a:lnTo>
                <a:lnTo>
                  <a:pt x="18" y="42"/>
                </a:lnTo>
                <a:lnTo>
                  <a:pt x="24" y="48"/>
                </a:lnTo>
                <a:lnTo>
                  <a:pt x="24" y="54"/>
                </a:lnTo>
                <a:lnTo>
                  <a:pt x="30" y="60"/>
                </a:lnTo>
                <a:lnTo>
                  <a:pt x="30" y="72"/>
                </a:lnTo>
                <a:lnTo>
                  <a:pt x="36" y="78"/>
                </a:lnTo>
                <a:lnTo>
                  <a:pt x="36" y="84"/>
                </a:lnTo>
                <a:lnTo>
                  <a:pt x="42" y="90"/>
                </a:lnTo>
                <a:lnTo>
                  <a:pt x="42" y="96"/>
                </a:lnTo>
                <a:lnTo>
                  <a:pt x="48" y="102"/>
                </a:lnTo>
                <a:lnTo>
                  <a:pt x="48" y="120"/>
                </a:lnTo>
                <a:lnTo>
                  <a:pt x="54" y="126"/>
                </a:lnTo>
                <a:lnTo>
                  <a:pt x="54" y="132"/>
                </a:lnTo>
                <a:lnTo>
                  <a:pt x="60" y="138"/>
                </a:lnTo>
                <a:lnTo>
                  <a:pt x="60" y="144"/>
                </a:lnTo>
                <a:lnTo>
                  <a:pt x="66" y="150"/>
                </a:lnTo>
                <a:lnTo>
                  <a:pt x="66" y="162"/>
                </a:lnTo>
                <a:lnTo>
                  <a:pt x="72" y="168"/>
                </a:lnTo>
                <a:lnTo>
                  <a:pt x="72" y="174"/>
                </a:lnTo>
                <a:lnTo>
                  <a:pt x="78" y="180"/>
                </a:lnTo>
                <a:lnTo>
                  <a:pt x="78" y="186"/>
                </a:lnTo>
                <a:lnTo>
                  <a:pt x="84" y="192"/>
                </a:lnTo>
                <a:lnTo>
                  <a:pt x="84" y="198"/>
                </a:lnTo>
                <a:lnTo>
                  <a:pt x="90" y="204"/>
                </a:lnTo>
                <a:lnTo>
                  <a:pt x="90" y="222"/>
                </a:lnTo>
                <a:lnTo>
                  <a:pt x="96" y="228"/>
                </a:lnTo>
                <a:lnTo>
                  <a:pt x="96" y="234"/>
                </a:lnTo>
                <a:lnTo>
                  <a:pt x="102" y="240"/>
                </a:lnTo>
                <a:lnTo>
                  <a:pt x="102" y="246"/>
                </a:lnTo>
                <a:lnTo>
                  <a:pt x="108" y="252"/>
                </a:lnTo>
                <a:lnTo>
                  <a:pt x="108" y="264"/>
                </a:lnTo>
                <a:lnTo>
                  <a:pt x="114" y="270"/>
                </a:lnTo>
                <a:lnTo>
                  <a:pt x="114" y="276"/>
                </a:lnTo>
                <a:lnTo>
                  <a:pt x="120" y="282"/>
                </a:lnTo>
                <a:lnTo>
                  <a:pt x="120" y="288"/>
                </a:lnTo>
                <a:lnTo>
                  <a:pt x="126" y="294"/>
                </a:lnTo>
                <a:lnTo>
                  <a:pt x="126" y="306"/>
                </a:lnTo>
                <a:lnTo>
                  <a:pt x="132" y="312"/>
                </a:lnTo>
                <a:lnTo>
                  <a:pt x="132" y="318"/>
                </a:lnTo>
                <a:lnTo>
                  <a:pt x="138" y="330"/>
                </a:lnTo>
                <a:lnTo>
                  <a:pt x="138" y="336"/>
                </a:lnTo>
                <a:lnTo>
                  <a:pt x="144" y="342"/>
                </a:lnTo>
                <a:lnTo>
                  <a:pt x="144" y="354"/>
                </a:lnTo>
                <a:lnTo>
                  <a:pt x="150" y="360"/>
                </a:lnTo>
                <a:lnTo>
                  <a:pt x="150" y="366"/>
                </a:lnTo>
                <a:lnTo>
                  <a:pt x="156" y="372"/>
                </a:lnTo>
                <a:lnTo>
                  <a:pt x="156" y="378"/>
                </a:lnTo>
                <a:lnTo>
                  <a:pt x="162" y="384"/>
                </a:lnTo>
                <a:lnTo>
                  <a:pt x="162" y="390"/>
                </a:lnTo>
                <a:lnTo>
                  <a:pt x="168" y="396"/>
                </a:lnTo>
                <a:lnTo>
                  <a:pt x="168" y="408"/>
                </a:lnTo>
                <a:lnTo>
                  <a:pt x="174" y="414"/>
                </a:lnTo>
                <a:lnTo>
                  <a:pt x="174" y="420"/>
                </a:lnTo>
                <a:lnTo>
                  <a:pt x="180" y="426"/>
                </a:lnTo>
                <a:lnTo>
                  <a:pt x="180" y="432"/>
                </a:lnTo>
                <a:lnTo>
                  <a:pt x="186" y="438"/>
                </a:lnTo>
                <a:lnTo>
                  <a:pt x="186" y="456"/>
                </a:lnTo>
                <a:lnTo>
                  <a:pt x="192" y="462"/>
                </a:lnTo>
                <a:lnTo>
                  <a:pt x="192" y="468"/>
                </a:lnTo>
                <a:lnTo>
                  <a:pt x="198" y="474"/>
                </a:lnTo>
                <a:lnTo>
                  <a:pt x="198" y="480"/>
                </a:lnTo>
                <a:lnTo>
                  <a:pt x="204" y="486"/>
                </a:lnTo>
                <a:lnTo>
                  <a:pt x="204" y="498"/>
                </a:lnTo>
                <a:lnTo>
                  <a:pt x="210" y="504"/>
                </a:lnTo>
                <a:lnTo>
                  <a:pt x="210" y="510"/>
                </a:lnTo>
                <a:lnTo>
                  <a:pt x="216" y="516"/>
                </a:lnTo>
                <a:lnTo>
                  <a:pt x="216" y="522"/>
                </a:lnTo>
                <a:lnTo>
                  <a:pt x="222" y="528"/>
                </a:lnTo>
                <a:lnTo>
                  <a:pt x="222" y="534"/>
                </a:lnTo>
                <a:lnTo>
                  <a:pt x="228" y="540"/>
                </a:lnTo>
                <a:lnTo>
                  <a:pt x="228" y="552"/>
                </a:lnTo>
                <a:lnTo>
                  <a:pt x="234" y="558"/>
                </a:lnTo>
                <a:lnTo>
                  <a:pt x="234" y="564"/>
                </a:lnTo>
                <a:lnTo>
                  <a:pt x="240" y="570"/>
                </a:lnTo>
                <a:lnTo>
                  <a:pt x="240" y="576"/>
                </a:lnTo>
                <a:lnTo>
                  <a:pt x="246" y="582"/>
                </a:lnTo>
                <a:lnTo>
                  <a:pt x="246" y="594"/>
                </a:lnTo>
                <a:lnTo>
                  <a:pt x="252" y="600"/>
                </a:lnTo>
                <a:lnTo>
                  <a:pt x="252" y="606"/>
                </a:lnTo>
                <a:lnTo>
                  <a:pt x="258" y="612"/>
                </a:lnTo>
                <a:lnTo>
                  <a:pt x="258" y="618"/>
                </a:lnTo>
                <a:lnTo>
                  <a:pt x="264" y="624"/>
                </a:lnTo>
                <a:lnTo>
                  <a:pt x="264" y="636"/>
                </a:lnTo>
                <a:lnTo>
                  <a:pt x="270" y="642"/>
                </a:lnTo>
                <a:lnTo>
                  <a:pt x="270" y="648"/>
                </a:lnTo>
                <a:lnTo>
                  <a:pt x="276" y="654"/>
                </a:lnTo>
                <a:lnTo>
                  <a:pt x="276" y="660"/>
                </a:lnTo>
                <a:lnTo>
                  <a:pt x="282" y="666"/>
                </a:lnTo>
                <a:lnTo>
                  <a:pt x="282" y="672"/>
                </a:lnTo>
                <a:lnTo>
                  <a:pt x="288" y="678"/>
                </a:lnTo>
                <a:lnTo>
                  <a:pt x="288" y="690"/>
                </a:lnTo>
                <a:lnTo>
                  <a:pt x="294" y="696"/>
                </a:lnTo>
                <a:lnTo>
                  <a:pt x="300" y="702"/>
                </a:lnTo>
                <a:lnTo>
                  <a:pt x="300" y="708"/>
                </a:lnTo>
                <a:lnTo>
                  <a:pt x="306" y="714"/>
                </a:lnTo>
                <a:lnTo>
                  <a:pt x="306" y="726"/>
                </a:lnTo>
                <a:lnTo>
                  <a:pt x="312" y="732"/>
                </a:lnTo>
                <a:lnTo>
                  <a:pt x="312" y="738"/>
                </a:lnTo>
                <a:lnTo>
                  <a:pt x="318" y="744"/>
                </a:lnTo>
                <a:lnTo>
                  <a:pt x="318" y="750"/>
                </a:lnTo>
                <a:lnTo>
                  <a:pt x="324" y="756"/>
                </a:lnTo>
                <a:lnTo>
                  <a:pt x="324" y="768"/>
                </a:lnTo>
                <a:lnTo>
                  <a:pt x="330" y="774"/>
                </a:lnTo>
                <a:lnTo>
                  <a:pt x="336" y="780"/>
                </a:lnTo>
                <a:lnTo>
                  <a:pt x="336" y="786"/>
                </a:lnTo>
                <a:lnTo>
                  <a:pt x="342" y="792"/>
                </a:lnTo>
                <a:lnTo>
                  <a:pt x="342" y="798"/>
                </a:lnTo>
                <a:lnTo>
                  <a:pt x="348" y="804"/>
                </a:lnTo>
                <a:lnTo>
                  <a:pt x="348" y="816"/>
                </a:lnTo>
                <a:lnTo>
                  <a:pt x="354" y="822"/>
                </a:lnTo>
                <a:lnTo>
                  <a:pt x="360" y="828"/>
                </a:lnTo>
                <a:lnTo>
                  <a:pt x="360" y="834"/>
                </a:lnTo>
                <a:lnTo>
                  <a:pt x="366" y="840"/>
                </a:lnTo>
                <a:lnTo>
                  <a:pt x="366" y="852"/>
                </a:lnTo>
                <a:lnTo>
                  <a:pt x="372" y="858"/>
                </a:lnTo>
                <a:lnTo>
                  <a:pt x="378" y="864"/>
                </a:lnTo>
                <a:lnTo>
                  <a:pt x="378" y="870"/>
                </a:lnTo>
                <a:lnTo>
                  <a:pt x="384" y="876"/>
                </a:lnTo>
                <a:lnTo>
                  <a:pt x="384" y="888"/>
                </a:lnTo>
                <a:lnTo>
                  <a:pt x="390" y="894"/>
                </a:lnTo>
                <a:lnTo>
                  <a:pt x="396" y="900"/>
                </a:lnTo>
                <a:lnTo>
                  <a:pt x="396" y="90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3" name="Freeform 130"/>
          <p:cNvSpPr>
            <a:spLocks/>
          </p:cNvSpPr>
          <p:nvPr/>
        </p:nvSpPr>
        <p:spPr bwMode="auto">
          <a:xfrm>
            <a:off x="2754313" y="3638550"/>
            <a:ext cx="835025" cy="420688"/>
          </a:xfrm>
          <a:custGeom>
            <a:avLst/>
            <a:gdLst>
              <a:gd name="T0" fmla="*/ 2147483647 w 690"/>
              <a:gd name="T1" fmla="*/ 2147483647 h 348"/>
              <a:gd name="T2" fmla="*/ 2147483647 w 690"/>
              <a:gd name="T3" fmla="*/ 2147483647 h 348"/>
              <a:gd name="T4" fmla="*/ 2147483647 w 690"/>
              <a:gd name="T5" fmla="*/ 2147483647 h 348"/>
              <a:gd name="T6" fmla="*/ 2147483647 w 690"/>
              <a:gd name="T7" fmla="*/ 2147483647 h 348"/>
              <a:gd name="T8" fmla="*/ 2147483647 w 690"/>
              <a:gd name="T9" fmla="*/ 2147483647 h 348"/>
              <a:gd name="T10" fmla="*/ 2147483647 w 690"/>
              <a:gd name="T11" fmla="*/ 2147483647 h 348"/>
              <a:gd name="T12" fmla="*/ 2147483647 w 690"/>
              <a:gd name="T13" fmla="*/ 2147483647 h 348"/>
              <a:gd name="T14" fmla="*/ 2147483647 w 690"/>
              <a:gd name="T15" fmla="*/ 2147483647 h 348"/>
              <a:gd name="T16" fmla="*/ 2147483647 w 690"/>
              <a:gd name="T17" fmla="*/ 2147483647 h 348"/>
              <a:gd name="T18" fmla="*/ 2147483647 w 690"/>
              <a:gd name="T19" fmla="*/ 2147483647 h 348"/>
              <a:gd name="T20" fmla="*/ 2147483647 w 690"/>
              <a:gd name="T21" fmla="*/ 2147483647 h 348"/>
              <a:gd name="T22" fmla="*/ 2147483647 w 690"/>
              <a:gd name="T23" fmla="*/ 2147483647 h 348"/>
              <a:gd name="T24" fmla="*/ 2147483647 w 690"/>
              <a:gd name="T25" fmla="*/ 2147483647 h 348"/>
              <a:gd name="T26" fmla="*/ 2147483647 w 690"/>
              <a:gd name="T27" fmla="*/ 2147483647 h 348"/>
              <a:gd name="T28" fmla="*/ 2147483647 w 690"/>
              <a:gd name="T29" fmla="*/ 2147483647 h 348"/>
              <a:gd name="T30" fmla="*/ 2147483647 w 690"/>
              <a:gd name="T31" fmla="*/ 2147483647 h 348"/>
              <a:gd name="T32" fmla="*/ 2147483647 w 690"/>
              <a:gd name="T33" fmla="*/ 2147483647 h 348"/>
              <a:gd name="T34" fmla="*/ 2147483647 w 690"/>
              <a:gd name="T35" fmla="*/ 2147483647 h 348"/>
              <a:gd name="T36" fmla="*/ 2147483647 w 690"/>
              <a:gd name="T37" fmla="*/ 2147483647 h 348"/>
              <a:gd name="T38" fmla="*/ 2147483647 w 690"/>
              <a:gd name="T39" fmla="*/ 2147483647 h 348"/>
              <a:gd name="T40" fmla="*/ 2147483647 w 690"/>
              <a:gd name="T41" fmla="*/ 2147483647 h 348"/>
              <a:gd name="T42" fmla="*/ 2147483647 w 690"/>
              <a:gd name="T43" fmla="*/ 2147483647 h 348"/>
              <a:gd name="T44" fmla="*/ 2147483647 w 690"/>
              <a:gd name="T45" fmla="*/ 2147483647 h 348"/>
              <a:gd name="T46" fmla="*/ 2147483647 w 690"/>
              <a:gd name="T47" fmla="*/ 2147483647 h 348"/>
              <a:gd name="T48" fmla="*/ 2147483647 w 690"/>
              <a:gd name="T49" fmla="*/ 2147483647 h 348"/>
              <a:gd name="T50" fmla="*/ 2147483647 w 690"/>
              <a:gd name="T51" fmla="*/ 2147483647 h 348"/>
              <a:gd name="T52" fmla="*/ 2147483647 w 690"/>
              <a:gd name="T53" fmla="*/ 2147483647 h 348"/>
              <a:gd name="T54" fmla="*/ 2147483647 w 690"/>
              <a:gd name="T55" fmla="*/ 2147483647 h 348"/>
              <a:gd name="T56" fmla="*/ 2147483647 w 690"/>
              <a:gd name="T57" fmla="*/ 2147483647 h 348"/>
              <a:gd name="T58" fmla="*/ 2147483647 w 690"/>
              <a:gd name="T59" fmla="*/ 2147483647 h 348"/>
              <a:gd name="T60" fmla="*/ 2147483647 w 690"/>
              <a:gd name="T61" fmla="*/ 2147483647 h 348"/>
              <a:gd name="T62" fmla="*/ 2147483647 w 690"/>
              <a:gd name="T63" fmla="*/ 2147483647 h 348"/>
              <a:gd name="T64" fmla="*/ 2147483647 w 690"/>
              <a:gd name="T65" fmla="*/ 2147483647 h 348"/>
              <a:gd name="T66" fmla="*/ 2147483647 w 690"/>
              <a:gd name="T67" fmla="*/ 2147483647 h 348"/>
              <a:gd name="T68" fmla="*/ 2147483647 w 690"/>
              <a:gd name="T69" fmla="*/ 2147483647 h 348"/>
              <a:gd name="T70" fmla="*/ 2147483647 w 690"/>
              <a:gd name="T71" fmla="*/ 2147483647 h 348"/>
              <a:gd name="T72" fmla="*/ 2147483647 w 690"/>
              <a:gd name="T73" fmla="*/ 2147483647 h 348"/>
              <a:gd name="T74" fmla="*/ 2147483647 w 690"/>
              <a:gd name="T75" fmla="*/ 2147483647 h 348"/>
              <a:gd name="T76" fmla="*/ 2147483647 w 690"/>
              <a:gd name="T77" fmla="*/ 2147483647 h 348"/>
              <a:gd name="T78" fmla="*/ 2147483647 w 690"/>
              <a:gd name="T79" fmla="*/ 2147483647 h 348"/>
              <a:gd name="T80" fmla="*/ 2147483647 w 690"/>
              <a:gd name="T81" fmla="*/ 2147483647 h 348"/>
              <a:gd name="T82" fmla="*/ 2147483647 w 690"/>
              <a:gd name="T83" fmla="*/ 2147483647 h 3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90"/>
              <a:gd name="T127" fmla="*/ 0 h 348"/>
              <a:gd name="T128" fmla="*/ 690 w 690"/>
              <a:gd name="T129" fmla="*/ 348 h 3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90" h="348">
                <a:moveTo>
                  <a:pt x="0" y="0"/>
                </a:moveTo>
                <a:lnTo>
                  <a:pt x="6" y="6"/>
                </a:lnTo>
                <a:lnTo>
                  <a:pt x="12" y="12"/>
                </a:lnTo>
                <a:lnTo>
                  <a:pt x="12" y="24"/>
                </a:lnTo>
                <a:lnTo>
                  <a:pt x="18" y="30"/>
                </a:lnTo>
                <a:lnTo>
                  <a:pt x="24" y="36"/>
                </a:lnTo>
                <a:lnTo>
                  <a:pt x="24" y="42"/>
                </a:lnTo>
                <a:lnTo>
                  <a:pt x="30" y="48"/>
                </a:lnTo>
                <a:lnTo>
                  <a:pt x="30" y="54"/>
                </a:lnTo>
                <a:lnTo>
                  <a:pt x="42" y="66"/>
                </a:lnTo>
                <a:lnTo>
                  <a:pt x="42" y="72"/>
                </a:lnTo>
                <a:lnTo>
                  <a:pt x="48" y="78"/>
                </a:lnTo>
                <a:lnTo>
                  <a:pt x="48" y="84"/>
                </a:lnTo>
                <a:lnTo>
                  <a:pt x="60" y="96"/>
                </a:lnTo>
                <a:lnTo>
                  <a:pt x="60" y="102"/>
                </a:lnTo>
                <a:lnTo>
                  <a:pt x="66" y="108"/>
                </a:lnTo>
                <a:lnTo>
                  <a:pt x="66" y="114"/>
                </a:lnTo>
                <a:lnTo>
                  <a:pt x="72" y="120"/>
                </a:lnTo>
                <a:lnTo>
                  <a:pt x="84" y="132"/>
                </a:lnTo>
                <a:lnTo>
                  <a:pt x="84" y="138"/>
                </a:lnTo>
                <a:lnTo>
                  <a:pt x="90" y="144"/>
                </a:lnTo>
                <a:lnTo>
                  <a:pt x="90" y="150"/>
                </a:lnTo>
                <a:lnTo>
                  <a:pt x="96" y="156"/>
                </a:lnTo>
                <a:lnTo>
                  <a:pt x="108" y="168"/>
                </a:lnTo>
                <a:lnTo>
                  <a:pt x="108" y="174"/>
                </a:lnTo>
                <a:lnTo>
                  <a:pt x="120" y="186"/>
                </a:lnTo>
                <a:lnTo>
                  <a:pt x="120" y="192"/>
                </a:lnTo>
                <a:lnTo>
                  <a:pt x="126" y="198"/>
                </a:lnTo>
                <a:lnTo>
                  <a:pt x="132" y="204"/>
                </a:lnTo>
                <a:lnTo>
                  <a:pt x="144" y="216"/>
                </a:lnTo>
                <a:lnTo>
                  <a:pt x="144" y="222"/>
                </a:lnTo>
                <a:lnTo>
                  <a:pt x="150" y="228"/>
                </a:lnTo>
                <a:lnTo>
                  <a:pt x="156" y="234"/>
                </a:lnTo>
                <a:lnTo>
                  <a:pt x="162" y="240"/>
                </a:lnTo>
                <a:lnTo>
                  <a:pt x="168" y="246"/>
                </a:lnTo>
                <a:lnTo>
                  <a:pt x="174" y="252"/>
                </a:lnTo>
                <a:lnTo>
                  <a:pt x="180" y="258"/>
                </a:lnTo>
                <a:lnTo>
                  <a:pt x="192" y="270"/>
                </a:lnTo>
                <a:lnTo>
                  <a:pt x="186" y="270"/>
                </a:lnTo>
                <a:lnTo>
                  <a:pt x="192" y="270"/>
                </a:lnTo>
                <a:lnTo>
                  <a:pt x="198" y="276"/>
                </a:lnTo>
                <a:lnTo>
                  <a:pt x="204" y="282"/>
                </a:lnTo>
                <a:lnTo>
                  <a:pt x="210" y="288"/>
                </a:lnTo>
                <a:lnTo>
                  <a:pt x="216" y="294"/>
                </a:lnTo>
                <a:lnTo>
                  <a:pt x="222" y="294"/>
                </a:lnTo>
                <a:lnTo>
                  <a:pt x="228" y="300"/>
                </a:lnTo>
                <a:lnTo>
                  <a:pt x="234" y="306"/>
                </a:lnTo>
                <a:lnTo>
                  <a:pt x="240" y="312"/>
                </a:lnTo>
                <a:lnTo>
                  <a:pt x="246" y="318"/>
                </a:lnTo>
                <a:lnTo>
                  <a:pt x="252" y="318"/>
                </a:lnTo>
                <a:lnTo>
                  <a:pt x="258" y="324"/>
                </a:lnTo>
                <a:lnTo>
                  <a:pt x="264" y="324"/>
                </a:lnTo>
                <a:lnTo>
                  <a:pt x="270" y="330"/>
                </a:lnTo>
                <a:lnTo>
                  <a:pt x="276" y="330"/>
                </a:lnTo>
                <a:lnTo>
                  <a:pt x="282" y="336"/>
                </a:lnTo>
                <a:lnTo>
                  <a:pt x="288" y="336"/>
                </a:lnTo>
                <a:lnTo>
                  <a:pt x="294" y="336"/>
                </a:lnTo>
                <a:lnTo>
                  <a:pt x="300" y="342"/>
                </a:lnTo>
                <a:lnTo>
                  <a:pt x="306" y="342"/>
                </a:lnTo>
                <a:lnTo>
                  <a:pt x="312" y="342"/>
                </a:lnTo>
                <a:lnTo>
                  <a:pt x="318" y="348"/>
                </a:lnTo>
                <a:lnTo>
                  <a:pt x="324" y="348"/>
                </a:lnTo>
                <a:lnTo>
                  <a:pt x="330" y="348"/>
                </a:lnTo>
                <a:lnTo>
                  <a:pt x="336" y="348"/>
                </a:lnTo>
                <a:lnTo>
                  <a:pt x="342" y="348"/>
                </a:lnTo>
                <a:lnTo>
                  <a:pt x="348" y="348"/>
                </a:lnTo>
                <a:lnTo>
                  <a:pt x="354" y="348"/>
                </a:lnTo>
                <a:lnTo>
                  <a:pt x="360" y="348"/>
                </a:lnTo>
                <a:lnTo>
                  <a:pt x="366" y="348"/>
                </a:lnTo>
                <a:lnTo>
                  <a:pt x="372" y="348"/>
                </a:lnTo>
                <a:lnTo>
                  <a:pt x="378" y="348"/>
                </a:lnTo>
                <a:lnTo>
                  <a:pt x="384" y="348"/>
                </a:lnTo>
                <a:lnTo>
                  <a:pt x="390" y="348"/>
                </a:lnTo>
                <a:lnTo>
                  <a:pt x="396" y="342"/>
                </a:lnTo>
                <a:lnTo>
                  <a:pt x="402" y="342"/>
                </a:lnTo>
                <a:lnTo>
                  <a:pt x="408" y="342"/>
                </a:lnTo>
                <a:lnTo>
                  <a:pt x="414" y="342"/>
                </a:lnTo>
                <a:lnTo>
                  <a:pt x="420" y="336"/>
                </a:lnTo>
                <a:lnTo>
                  <a:pt x="426" y="336"/>
                </a:lnTo>
                <a:lnTo>
                  <a:pt x="432" y="330"/>
                </a:lnTo>
                <a:lnTo>
                  <a:pt x="438" y="330"/>
                </a:lnTo>
                <a:lnTo>
                  <a:pt x="444" y="324"/>
                </a:lnTo>
                <a:lnTo>
                  <a:pt x="450" y="324"/>
                </a:lnTo>
                <a:lnTo>
                  <a:pt x="456" y="318"/>
                </a:lnTo>
                <a:lnTo>
                  <a:pt x="462" y="318"/>
                </a:lnTo>
                <a:lnTo>
                  <a:pt x="468" y="312"/>
                </a:lnTo>
                <a:lnTo>
                  <a:pt x="474" y="306"/>
                </a:lnTo>
                <a:lnTo>
                  <a:pt x="480" y="306"/>
                </a:lnTo>
                <a:lnTo>
                  <a:pt x="486" y="300"/>
                </a:lnTo>
                <a:lnTo>
                  <a:pt x="492" y="294"/>
                </a:lnTo>
                <a:lnTo>
                  <a:pt x="498" y="288"/>
                </a:lnTo>
                <a:lnTo>
                  <a:pt x="504" y="282"/>
                </a:lnTo>
                <a:lnTo>
                  <a:pt x="510" y="282"/>
                </a:lnTo>
                <a:lnTo>
                  <a:pt x="516" y="276"/>
                </a:lnTo>
                <a:lnTo>
                  <a:pt x="522" y="270"/>
                </a:lnTo>
                <a:lnTo>
                  <a:pt x="528" y="264"/>
                </a:lnTo>
                <a:lnTo>
                  <a:pt x="534" y="258"/>
                </a:lnTo>
                <a:lnTo>
                  <a:pt x="540" y="252"/>
                </a:lnTo>
                <a:lnTo>
                  <a:pt x="546" y="246"/>
                </a:lnTo>
                <a:lnTo>
                  <a:pt x="552" y="240"/>
                </a:lnTo>
                <a:lnTo>
                  <a:pt x="558" y="234"/>
                </a:lnTo>
                <a:lnTo>
                  <a:pt x="570" y="222"/>
                </a:lnTo>
                <a:lnTo>
                  <a:pt x="570" y="216"/>
                </a:lnTo>
                <a:lnTo>
                  <a:pt x="576" y="210"/>
                </a:lnTo>
                <a:lnTo>
                  <a:pt x="582" y="204"/>
                </a:lnTo>
                <a:lnTo>
                  <a:pt x="594" y="192"/>
                </a:lnTo>
                <a:lnTo>
                  <a:pt x="594" y="186"/>
                </a:lnTo>
                <a:lnTo>
                  <a:pt x="600" y="180"/>
                </a:lnTo>
                <a:lnTo>
                  <a:pt x="612" y="168"/>
                </a:lnTo>
                <a:lnTo>
                  <a:pt x="612" y="162"/>
                </a:lnTo>
                <a:lnTo>
                  <a:pt x="618" y="156"/>
                </a:lnTo>
                <a:lnTo>
                  <a:pt x="624" y="150"/>
                </a:lnTo>
                <a:lnTo>
                  <a:pt x="624" y="144"/>
                </a:lnTo>
                <a:lnTo>
                  <a:pt x="636" y="132"/>
                </a:lnTo>
                <a:lnTo>
                  <a:pt x="636" y="126"/>
                </a:lnTo>
                <a:lnTo>
                  <a:pt x="642" y="120"/>
                </a:lnTo>
                <a:lnTo>
                  <a:pt x="648" y="114"/>
                </a:lnTo>
                <a:lnTo>
                  <a:pt x="648" y="108"/>
                </a:lnTo>
                <a:lnTo>
                  <a:pt x="660" y="96"/>
                </a:lnTo>
                <a:lnTo>
                  <a:pt x="660" y="90"/>
                </a:lnTo>
                <a:lnTo>
                  <a:pt x="666" y="84"/>
                </a:lnTo>
                <a:lnTo>
                  <a:pt x="666" y="78"/>
                </a:lnTo>
                <a:lnTo>
                  <a:pt x="678" y="66"/>
                </a:lnTo>
                <a:lnTo>
                  <a:pt x="678" y="60"/>
                </a:lnTo>
                <a:lnTo>
                  <a:pt x="684" y="54"/>
                </a:lnTo>
                <a:lnTo>
                  <a:pt x="684" y="48"/>
                </a:lnTo>
                <a:lnTo>
                  <a:pt x="690" y="42"/>
                </a:lnTo>
                <a:lnTo>
                  <a:pt x="690" y="3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4" name="Freeform 131"/>
          <p:cNvSpPr>
            <a:spLocks/>
          </p:cNvSpPr>
          <p:nvPr/>
        </p:nvSpPr>
        <p:spPr bwMode="auto">
          <a:xfrm>
            <a:off x="3589338" y="2578100"/>
            <a:ext cx="492125" cy="1103313"/>
          </a:xfrm>
          <a:custGeom>
            <a:avLst/>
            <a:gdLst>
              <a:gd name="T0" fmla="*/ 2147483647 w 408"/>
              <a:gd name="T1" fmla="*/ 2147483647 h 912"/>
              <a:gd name="T2" fmla="*/ 2147483647 w 408"/>
              <a:gd name="T3" fmla="*/ 2147483647 h 912"/>
              <a:gd name="T4" fmla="*/ 2147483647 w 408"/>
              <a:gd name="T5" fmla="*/ 2147483647 h 912"/>
              <a:gd name="T6" fmla="*/ 2147483647 w 408"/>
              <a:gd name="T7" fmla="*/ 2147483647 h 912"/>
              <a:gd name="T8" fmla="*/ 2147483647 w 408"/>
              <a:gd name="T9" fmla="*/ 2147483647 h 912"/>
              <a:gd name="T10" fmla="*/ 2147483647 w 408"/>
              <a:gd name="T11" fmla="*/ 2147483647 h 912"/>
              <a:gd name="T12" fmla="*/ 2147483647 w 408"/>
              <a:gd name="T13" fmla="*/ 2147483647 h 912"/>
              <a:gd name="T14" fmla="*/ 2147483647 w 408"/>
              <a:gd name="T15" fmla="*/ 2147483647 h 912"/>
              <a:gd name="T16" fmla="*/ 2147483647 w 408"/>
              <a:gd name="T17" fmla="*/ 2147483647 h 912"/>
              <a:gd name="T18" fmla="*/ 2147483647 w 408"/>
              <a:gd name="T19" fmla="*/ 2147483647 h 912"/>
              <a:gd name="T20" fmla="*/ 2147483647 w 408"/>
              <a:gd name="T21" fmla="*/ 2147483647 h 912"/>
              <a:gd name="T22" fmla="*/ 2147483647 w 408"/>
              <a:gd name="T23" fmla="*/ 2147483647 h 912"/>
              <a:gd name="T24" fmla="*/ 2147483647 w 408"/>
              <a:gd name="T25" fmla="*/ 2147483647 h 912"/>
              <a:gd name="T26" fmla="*/ 2147483647 w 408"/>
              <a:gd name="T27" fmla="*/ 2147483647 h 912"/>
              <a:gd name="T28" fmla="*/ 2147483647 w 408"/>
              <a:gd name="T29" fmla="*/ 2147483647 h 912"/>
              <a:gd name="T30" fmla="*/ 2147483647 w 408"/>
              <a:gd name="T31" fmla="*/ 2147483647 h 912"/>
              <a:gd name="T32" fmla="*/ 2147483647 w 408"/>
              <a:gd name="T33" fmla="*/ 2147483647 h 912"/>
              <a:gd name="T34" fmla="*/ 2147483647 w 408"/>
              <a:gd name="T35" fmla="*/ 2147483647 h 912"/>
              <a:gd name="T36" fmla="*/ 2147483647 w 408"/>
              <a:gd name="T37" fmla="*/ 2147483647 h 912"/>
              <a:gd name="T38" fmla="*/ 2147483647 w 408"/>
              <a:gd name="T39" fmla="*/ 2147483647 h 912"/>
              <a:gd name="T40" fmla="*/ 2147483647 w 408"/>
              <a:gd name="T41" fmla="*/ 2147483647 h 912"/>
              <a:gd name="T42" fmla="*/ 2147483647 w 408"/>
              <a:gd name="T43" fmla="*/ 2147483647 h 912"/>
              <a:gd name="T44" fmla="*/ 2147483647 w 408"/>
              <a:gd name="T45" fmla="*/ 2147483647 h 912"/>
              <a:gd name="T46" fmla="*/ 2147483647 w 408"/>
              <a:gd name="T47" fmla="*/ 2147483647 h 912"/>
              <a:gd name="T48" fmla="*/ 2147483647 w 408"/>
              <a:gd name="T49" fmla="*/ 2147483647 h 912"/>
              <a:gd name="T50" fmla="*/ 2147483647 w 408"/>
              <a:gd name="T51" fmla="*/ 2147483647 h 912"/>
              <a:gd name="T52" fmla="*/ 2147483647 w 408"/>
              <a:gd name="T53" fmla="*/ 2147483647 h 912"/>
              <a:gd name="T54" fmla="*/ 2147483647 w 408"/>
              <a:gd name="T55" fmla="*/ 2147483647 h 912"/>
              <a:gd name="T56" fmla="*/ 2147483647 w 408"/>
              <a:gd name="T57" fmla="*/ 2147483647 h 912"/>
              <a:gd name="T58" fmla="*/ 2147483647 w 408"/>
              <a:gd name="T59" fmla="*/ 2147483647 h 912"/>
              <a:gd name="T60" fmla="*/ 2147483647 w 408"/>
              <a:gd name="T61" fmla="*/ 2147483647 h 912"/>
              <a:gd name="T62" fmla="*/ 2147483647 w 408"/>
              <a:gd name="T63" fmla="*/ 2147483647 h 912"/>
              <a:gd name="T64" fmla="*/ 2147483647 w 408"/>
              <a:gd name="T65" fmla="*/ 2147483647 h 912"/>
              <a:gd name="T66" fmla="*/ 2147483647 w 408"/>
              <a:gd name="T67" fmla="*/ 2147483647 h 912"/>
              <a:gd name="T68" fmla="*/ 2147483647 w 408"/>
              <a:gd name="T69" fmla="*/ 2147483647 h 912"/>
              <a:gd name="T70" fmla="*/ 2147483647 w 408"/>
              <a:gd name="T71" fmla="*/ 2147483647 h 912"/>
              <a:gd name="T72" fmla="*/ 2147483647 w 408"/>
              <a:gd name="T73" fmla="*/ 2147483647 h 912"/>
              <a:gd name="T74" fmla="*/ 2147483647 w 408"/>
              <a:gd name="T75" fmla="*/ 2147483647 h 912"/>
              <a:gd name="T76" fmla="*/ 2147483647 w 408"/>
              <a:gd name="T77" fmla="*/ 2147483647 h 912"/>
              <a:gd name="T78" fmla="*/ 2147483647 w 408"/>
              <a:gd name="T79" fmla="*/ 2147483647 h 912"/>
              <a:gd name="T80" fmla="*/ 2147483647 w 408"/>
              <a:gd name="T81" fmla="*/ 2147483647 h 912"/>
              <a:gd name="T82" fmla="*/ 2147483647 w 408"/>
              <a:gd name="T83" fmla="*/ 2147483647 h 91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08"/>
              <a:gd name="T127" fmla="*/ 0 h 912"/>
              <a:gd name="T128" fmla="*/ 408 w 408"/>
              <a:gd name="T129" fmla="*/ 912 h 91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08" h="912">
                <a:moveTo>
                  <a:pt x="0" y="912"/>
                </a:moveTo>
                <a:lnTo>
                  <a:pt x="6" y="906"/>
                </a:lnTo>
                <a:lnTo>
                  <a:pt x="12" y="900"/>
                </a:lnTo>
                <a:lnTo>
                  <a:pt x="12" y="888"/>
                </a:lnTo>
                <a:lnTo>
                  <a:pt x="18" y="882"/>
                </a:lnTo>
                <a:lnTo>
                  <a:pt x="24" y="876"/>
                </a:lnTo>
                <a:lnTo>
                  <a:pt x="24" y="870"/>
                </a:lnTo>
                <a:lnTo>
                  <a:pt x="36" y="858"/>
                </a:lnTo>
                <a:lnTo>
                  <a:pt x="36" y="846"/>
                </a:lnTo>
                <a:lnTo>
                  <a:pt x="42" y="840"/>
                </a:lnTo>
                <a:lnTo>
                  <a:pt x="42" y="834"/>
                </a:lnTo>
                <a:lnTo>
                  <a:pt x="48" y="828"/>
                </a:lnTo>
                <a:lnTo>
                  <a:pt x="54" y="822"/>
                </a:lnTo>
                <a:lnTo>
                  <a:pt x="54" y="810"/>
                </a:lnTo>
                <a:lnTo>
                  <a:pt x="60" y="804"/>
                </a:lnTo>
                <a:lnTo>
                  <a:pt x="60" y="798"/>
                </a:lnTo>
                <a:lnTo>
                  <a:pt x="66" y="792"/>
                </a:lnTo>
                <a:lnTo>
                  <a:pt x="72" y="786"/>
                </a:lnTo>
                <a:lnTo>
                  <a:pt x="72" y="774"/>
                </a:lnTo>
                <a:lnTo>
                  <a:pt x="78" y="768"/>
                </a:lnTo>
                <a:lnTo>
                  <a:pt x="78" y="762"/>
                </a:lnTo>
                <a:lnTo>
                  <a:pt x="84" y="756"/>
                </a:lnTo>
                <a:lnTo>
                  <a:pt x="84" y="750"/>
                </a:lnTo>
                <a:lnTo>
                  <a:pt x="90" y="744"/>
                </a:lnTo>
                <a:lnTo>
                  <a:pt x="96" y="738"/>
                </a:lnTo>
                <a:lnTo>
                  <a:pt x="96" y="726"/>
                </a:lnTo>
                <a:lnTo>
                  <a:pt x="102" y="720"/>
                </a:lnTo>
                <a:lnTo>
                  <a:pt x="102" y="714"/>
                </a:lnTo>
                <a:lnTo>
                  <a:pt x="108" y="708"/>
                </a:lnTo>
                <a:lnTo>
                  <a:pt x="108" y="702"/>
                </a:lnTo>
                <a:lnTo>
                  <a:pt x="114" y="696"/>
                </a:lnTo>
                <a:lnTo>
                  <a:pt x="114" y="684"/>
                </a:lnTo>
                <a:lnTo>
                  <a:pt x="120" y="678"/>
                </a:lnTo>
                <a:lnTo>
                  <a:pt x="120" y="672"/>
                </a:lnTo>
                <a:lnTo>
                  <a:pt x="126" y="666"/>
                </a:lnTo>
                <a:lnTo>
                  <a:pt x="132" y="660"/>
                </a:lnTo>
                <a:lnTo>
                  <a:pt x="132" y="648"/>
                </a:lnTo>
                <a:lnTo>
                  <a:pt x="138" y="642"/>
                </a:lnTo>
                <a:lnTo>
                  <a:pt x="138" y="636"/>
                </a:lnTo>
                <a:lnTo>
                  <a:pt x="144" y="630"/>
                </a:lnTo>
                <a:lnTo>
                  <a:pt x="144" y="624"/>
                </a:lnTo>
                <a:lnTo>
                  <a:pt x="150" y="618"/>
                </a:lnTo>
                <a:lnTo>
                  <a:pt x="150" y="612"/>
                </a:lnTo>
                <a:lnTo>
                  <a:pt x="156" y="606"/>
                </a:lnTo>
                <a:lnTo>
                  <a:pt x="156" y="594"/>
                </a:lnTo>
                <a:lnTo>
                  <a:pt x="162" y="588"/>
                </a:lnTo>
                <a:lnTo>
                  <a:pt x="162" y="582"/>
                </a:lnTo>
                <a:lnTo>
                  <a:pt x="168" y="576"/>
                </a:lnTo>
                <a:lnTo>
                  <a:pt x="168" y="570"/>
                </a:lnTo>
                <a:lnTo>
                  <a:pt x="174" y="564"/>
                </a:lnTo>
                <a:lnTo>
                  <a:pt x="174" y="552"/>
                </a:lnTo>
                <a:lnTo>
                  <a:pt x="180" y="546"/>
                </a:lnTo>
                <a:lnTo>
                  <a:pt x="180" y="540"/>
                </a:lnTo>
                <a:lnTo>
                  <a:pt x="186" y="534"/>
                </a:lnTo>
                <a:lnTo>
                  <a:pt x="186" y="528"/>
                </a:lnTo>
                <a:lnTo>
                  <a:pt x="192" y="522"/>
                </a:lnTo>
                <a:lnTo>
                  <a:pt x="192" y="510"/>
                </a:lnTo>
                <a:lnTo>
                  <a:pt x="198" y="504"/>
                </a:lnTo>
                <a:lnTo>
                  <a:pt x="198" y="498"/>
                </a:lnTo>
                <a:lnTo>
                  <a:pt x="204" y="492"/>
                </a:lnTo>
                <a:lnTo>
                  <a:pt x="204" y="486"/>
                </a:lnTo>
                <a:lnTo>
                  <a:pt x="210" y="480"/>
                </a:lnTo>
                <a:lnTo>
                  <a:pt x="210" y="474"/>
                </a:lnTo>
                <a:lnTo>
                  <a:pt x="216" y="468"/>
                </a:lnTo>
                <a:lnTo>
                  <a:pt x="216" y="456"/>
                </a:lnTo>
                <a:lnTo>
                  <a:pt x="222" y="450"/>
                </a:lnTo>
                <a:lnTo>
                  <a:pt x="222" y="444"/>
                </a:lnTo>
                <a:lnTo>
                  <a:pt x="228" y="438"/>
                </a:lnTo>
                <a:lnTo>
                  <a:pt x="228" y="432"/>
                </a:lnTo>
                <a:lnTo>
                  <a:pt x="234" y="426"/>
                </a:lnTo>
                <a:lnTo>
                  <a:pt x="234" y="408"/>
                </a:lnTo>
                <a:lnTo>
                  <a:pt x="240" y="402"/>
                </a:lnTo>
                <a:lnTo>
                  <a:pt x="240" y="396"/>
                </a:lnTo>
                <a:lnTo>
                  <a:pt x="246" y="390"/>
                </a:lnTo>
                <a:lnTo>
                  <a:pt x="246" y="384"/>
                </a:lnTo>
                <a:lnTo>
                  <a:pt x="252" y="378"/>
                </a:lnTo>
                <a:lnTo>
                  <a:pt x="252" y="366"/>
                </a:lnTo>
                <a:lnTo>
                  <a:pt x="258" y="360"/>
                </a:lnTo>
                <a:lnTo>
                  <a:pt x="258" y="354"/>
                </a:lnTo>
                <a:lnTo>
                  <a:pt x="264" y="348"/>
                </a:lnTo>
                <a:lnTo>
                  <a:pt x="264" y="342"/>
                </a:lnTo>
                <a:lnTo>
                  <a:pt x="270" y="336"/>
                </a:lnTo>
                <a:lnTo>
                  <a:pt x="270" y="330"/>
                </a:lnTo>
                <a:lnTo>
                  <a:pt x="276" y="324"/>
                </a:lnTo>
                <a:lnTo>
                  <a:pt x="276" y="312"/>
                </a:lnTo>
                <a:lnTo>
                  <a:pt x="282" y="306"/>
                </a:lnTo>
                <a:lnTo>
                  <a:pt x="282" y="300"/>
                </a:lnTo>
                <a:lnTo>
                  <a:pt x="288" y="288"/>
                </a:lnTo>
                <a:lnTo>
                  <a:pt x="288" y="282"/>
                </a:lnTo>
                <a:lnTo>
                  <a:pt x="294" y="276"/>
                </a:lnTo>
                <a:lnTo>
                  <a:pt x="294" y="264"/>
                </a:lnTo>
                <a:lnTo>
                  <a:pt x="300" y="258"/>
                </a:lnTo>
                <a:lnTo>
                  <a:pt x="300" y="252"/>
                </a:lnTo>
                <a:lnTo>
                  <a:pt x="306" y="246"/>
                </a:lnTo>
                <a:lnTo>
                  <a:pt x="306" y="240"/>
                </a:lnTo>
                <a:lnTo>
                  <a:pt x="312" y="234"/>
                </a:lnTo>
                <a:lnTo>
                  <a:pt x="312" y="222"/>
                </a:lnTo>
                <a:lnTo>
                  <a:pt x="318" y="216"/>
                </a:lnTo>
                <a:lnTo>
                  <a:pt x="318" y="210"/>
                </a:lnTo>
                <a:lnTo>
                  <a:pt x="324" y="204"/>
                </a:lnTo>
                <a:lnTo>
                  <a:pt x="324" y="198"/>
                </a:lnTo>
                <a:lnTo>
                  <a:pt x="330" y="192"/>
                </a:lnTo>
                <a:lnTo>
                  <a:pt x="330" y="174"/>
                </a:lnTo>
                <a:lnTo>
                  <a:pt x="336" y="168"/>
                </a:lnTo>
                <a:lnTo>
                  <a:pt x="336" y="162"/>
                </a:lnTo>
                <a:lnTo>
                  <a:pt x="342" y="156"/>
                </a:lnTo>
                <a:lnTo>
                  <a:pt x="342" y="150"/>
                </a:lnTo>
                <a:lnTo>
                  <a:pt x="348" y="144"/>
                </a:lnTo>
                <a:lnTo>
                  <a:pt x="348" y="138"/>
                </a:lnTo>
                <a:lnTo>
                  <a:pt x="354" y="132"/>
                </a:lnTo>
                <a:lnTo>
                  <a:pt x="354" y="120"/>
                </a:lnTo>
                <a:lnTo>
                  <a:pt x="360" y="114"/>
                </a:lnTo>
                <a:lnTo>
                  <a:pt x="360" y="108"/>
                </a:lnTo>
                <a:lnTo>
                  <a:pt x="366" y="102"/>
                </a:lnTo>
                <a:lnTo>
                  <a:pt x="366" y="96"/>
                </a:lnTo>
                <a:lnTo>
                  <a:pt x="372" y="90"/>
                </a:lnTo>
                <a:lnTo>
                  <a:pt x="372" y="72"/>
                </a:lnTo>
                <a:lnTo>
                  <a:pt x="378" y="66"/>
                </a:lnTo>
                <a:lnTo>
                  <a:pt x="378" y="60"/>
                </a:lnTo>
                <a:lnTo>
                  <a:pt x="384" y="54"/>
                </a:lnTo>
                <a:lnTo>
                  <a:pt x="384" y="48"/>
                </a:lnTo>
                <a:lnTo>
                  <a:pt x="390" y="42"/>
                </a:lnTo>
                <a:lnTo>
                  <a:pt x="390" y="30"/>
                </a:lnTo>
                <a:lnTo>
                  <a:pt x="396" y="24"/>
                </a:lnTo>
                <a:lnTo>
                  <a:pt x="396" y="18"/>
                </a:lnTo>
                <a:lnTo>
                  <a:pt x="402" y="12"/>
                </a:lnTo>
                <a:lnTo>
                  <a:pt x="402" y="6"/>
                </a:lnTo>
                <a:lnTo>
                  <a:pt x="40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5" name="Freeform 132"/>
          <p:cNvSpPr>
            <a:spLocks/>
          </p:cNvSpPr>
          <p:nvPr/>
        </p:nvSpPr>
        <p:spPr bwMode="auto">
          <a:xfrm>
            <a:off x="4081463" y="1612900"/>
            <a:ext cx="639762" cy="965200"/>
          </a:xfrm>
          <a:custGeom>
            <a:avLst/>
            <a:gdLst>
              <a:gd name="T0" fmla="*/ 2147483647 w 528"/>
              <a:gd name="T1" fmla="*/ 2147483647 h 798"/>
              <a:gd name="T2" fmla="*/ 2147483647 w 528"/>
              <a:gd name="T3" fmla="*/ 2147483647 h 798"/>
              <a:gd name="T4" fmla="*/ 2147483647 w 528"/>
              <a:gd name="T5" fmla="*/ 2147483647 h 798"/>
              <a:gd name="T6" fmla="*/ 2147483647 w 528"/>
              <a:gd name="T7" fmla="*/ 2147483647 h 798"/>
              <a:gd name="T8" fmla="*/ 2147483647 w 528"/>
              <a:gd name="T9" fmla="*/ 2147483647 h 798"/>
              <a:gd name="T10" fmla="*/ 2147483647 w 528"/>
              <a:gd name="T11" fmla="*/ 2147483647 h 798"/>
              <a:gd name="T12" fmla="*/ 2147483647 w 528"/>
              <a:gd name="T13" fmla="*/ 2147483647 h 798"/>
              <a:gd name="T14" fmla="*/ 2147483647 w 528"/>
              <a:gd name="T15" fmla="*/ 2147483647 h 798"/>
              <a:gd name="T16" fmla="*/ 2147483647 w 528"/>
              <a:gd name="T17" fmla="*/ 2147483647 h 798"/>
              <a:gd name="T18" fmla="*/ 2147483647 w 528"/>
              <a:gd name="T19" fmla="*/ 2147483647 h 798"/>
              <a:gd name="T20" fmla="*/ 2147483647 w 528"/>
              <a:gd name="T21" fmla="*/ 2147483647 h 798"/>
              <a:gd name="T22" fmla="*/ 2147483647 w 528"/>
              <a:gd name="T23" fmla="*/ 2147483647 h 798"/>
              <a:gd name="T24" fmla="*/ 2147483647 w 528"/>
              <a:gd name="T25" fmla="*/ 2147483647 h 798"/>
              <a:gd name="T26" fmla="*/ 2147483647 w 528"/>
              <a:gd name="T27" fmla="*/ 2147483647 h 798"/>
              <a:gd name="T28" fmla="*/ 2147483647 w 528"/>
              <a:gd name="T29" fmla="*/ 2147483647 h 798"/>
              <a:gd name="T30" fmla="*/ 2147483647 w 528"/>
              <a:gd name="T31" fmla="*/ 2147483647 h 798"/>
              <a:gd name="T32" fmla="*/ 2147483647 w 528"/>
              <a:gd name="T33" fmla="*/ 2147483647 h 798"/>
              <a:gd name="T34" fmla="*/ 2147483647 w 528"/>
              <a:gd name="T35" fmla="*/ 2147483647 h 798"/>
              <a:gd name="T36" fmla="*/ 2147483647 w 528"/>
              <a:gd name="T37" fmla="*/ 2147483647 h 798"/>
              <a:gd name="T38" fmla="*/ 2147483647 w 528"/>
              <a:gd name="T39" fmla="*/ 2147483647 h 798"/>
              <a:gd name="T40" fmla="*/ 2147483647 w 528"/>
              <a:gd name="T41" fmla="*/ 2147483647 h 798"/>
              <a:gd name="T42" fmla="*/ 2147483647 w 528"/>
              <a:gd name="T43" fmla="*/ 2147483647 h 798"/>
              <a:gd name="T44" fmla="*/ 2147483647 w 528"/>
              <a:gd name="T45" fmla="*/ 2147483647 h 798"/>
              <a:gd name="T46" fmla="*/ 2147483647 w 528"/>
              <a:gd name="T47" fmla="*/ 2147483647 h 798"/>
              <a:gd name="T48" fmla="*/ 2147483647 w 528"/>
              <a:gd name="T49" fmla="*/ 2147483647 h 798"/>
              <a:gd name="T50" fmla="*/ 2147483647 w 528"/>
              <a:gd name="T51" fmla="*/ 2147483647 h 798"/>
              <a:gd name="T52" fmla="*/ 2147483647 w 528"/>
              <a:gd name="T53" fmla="*/ 2147483647 h 798"/>
              <a:gd name="T54" fmla="*/ 2147483647 w 528"/>
              <a:gd name="T55" fmla="*/ 2147483647 h 798"/>
              <a:gd name="T56" fmla="*/ 2147483647 w 528"/>
              <a:gd name="T57" fmla="*/ 2147483647 h 798"/>
              <a:gd name="T58" fmla="*/ 2147483647 w 528"/>
              <a:gd name="T59" fmla="*/ 2147483647 h 798"/>
              <a:gd name="T60" fmla="*/ 2147483647 w 528"/>
              <a:gd name="T61" fmla="*/ 2147483647 h 798"/>
              <a:gd name="T62" fmla="*/ 2147483647 w 528"/>
              <a:gd name="T63" fmla="*/ 2147483647 h 798"/>
              <a:gd name="T64" fmla="*/ 2147483647 w 528"/>
              <a:gd name="T65" fmla="*/ 2147483647 h 798"/>
              <a:gd name="T66" fmla="*/ 2147483647 w 528"/>
              <a:gd name="T67" fmla="*/ 2147483647 h 798"/>
              <a:gd name="T68" fmla="*/ 2147483647 w 528"/>
              <a:gd name="T69" fmla="*/ 2147483647 h 798"/>
              <a:gd name="T70" fmla="*/ 2147483647 w 528"/>
              <a:gd name="T71" fmla="*/ 2147483647 h 798"/>
              <a:gd name="T72" fmla="*/ 2147483647 w 528"/>
              <a:gd name="T73" fmla="*/ 2147483647 h 798"/>
              <a:gd name="T74" fmla="*/ 2147483647 w 528"/>
              <a:gd name="T75" fmla="*/ 2147483647 h 798"/>
              <a:gd name="T76" fmla="*/ 2147483647 w 528"/>
              <a:gd name="T77" fmla="*/ 2147483647 h 798"/>
              <a:gd name="T78" fmla="*/ 2147483647 w 528"/>
              <a:gd name="T79" fmla="*/ 2147483647 h 798"/>
              <a:gd name="T80" fmla="*/ 2147483647 w 528"/>
              <a:gd name="T81" fmla="*/ 2147483647 h 798"/>
              <a:gd name="T82" fmla="*/ 2147483647 w 528"/>
              <a:gd name="T83" fmla="*/ 2147483647 h 79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28"/>
              <a:gd name="T127" fmla="*/ 0 h 798"/>
              <a:gd name="T128" fmla="*/ 528 w 528"/>
              <a:gd name="T129" fmla="*/ 798 h 79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28" h="798">
                <a:moveTo>
                  <a:pt x="0" y="798"/>
                </a:moveTo>
                <a:lnTo>
                  <a:pt x="0" y="792"/>
                </a:lnTo>
                <a:lnTo>
                  <a:pt x="6" y="786"/>
                </a:lnTo>
                <a:lnTo>
                  <a:pt x="6" y="774"/>
                </a:lnTo>
                <a:lnTo>
                  <a:pt x="12" y="768"/>
                </a:lnTo>
                <a:lnTo>
                  <a:pt x="12" y="762"/>
                </a:lnTo>
                <a:lnTo>
                  <a:pt x="18" y="756"/>
                </a:lnTo>
                <a:lnTo>
                  <a:pt x="18" y="750"/>
                </a:lnTo>
                <a:lnTo>
                  <a:pt x="24" y="744"/>
                </a:lnTo>
                <a:lnTo>
                  <a:pt x="24" y="732"/>
                </a:lnTo>
                <a:lnTo>
                  <a:pt x="30" y="726"/>
                </a:lnTo>
                <a:lnTo>
                  <a:pt x="30" y="720"/>
                </a:lnTo>
                <a:lnTo>
                  <a:pt x="36" y="714"/>
                </a:lnTo>
                <a:lnTo>
                  <a:pt x="36" y="708"/>
                </a:lnTo>
                <a:lnTo>
                  <a:pt x="42" y="702"/>
                </a:lnTo>
                <a:lnTo>
                  <a:pt x="42" y="690"/>
                </a:lnTo>
                <a:lnTo>
                  <a:pt x="48" y="684"/>
                </a:lnTo>
                <a:lnTo>
                  <a:pt x="48" y="678"/>
                </a:lnTo>
                <a:lnTo>
                  <a:pt x="54" y="672"/>
                </a:lnTo>
                <a:lnTo>
                  <a:pt x="54" y="666"/>
                </a:lnTo>
                <a:lnTo>
                  <a:pt x="60" y="660"/>
                </a:lnTo>
                <a:lnTo>
                  <a:pt x="60" y="654"/>
                </a:lnTo>
                <a:lnTo>
                  <a:pt x="66" y="648"/>
                </a:lnTo>
                <a:lnTo>
                  <a:pt x="66" y="636"/>
                </a:lnTo>
                <a:lnTo>
                  <a:pt x="72" y="630"/>
                </a:lnTo>
                <a:lnTo>
                  <a:pt x="72" y="624"/>
                </a:lnTo>
                <a:lnTo>
                  <a:pt x="78" y="618"/>
                </a:lnTo>
                <a:lnTo>
                  <a:pt x="78" y="612"/>
                </a:lnTo>
                <a:lnTo>
                  <a:pt x="84" y="606"/>
                </a:lnTo>
                <a:lnTo>
                  <a:pt x="84" y="594"/>
                </a:lnTo>
                <a:lnTo>
                  <a:pt x="90" y="588"/>
                </a:lnTo>
                <a:lnTo>
                  <a:pt x="90" y="582"/>
                </a:lnTo>
                <a:lnTo>
                  <a:pt x="96" y="576"/>
                </a:lnTo>
                <a:lnTo>
                  <a:pt x="96" y="570"/>
                </a:lnTo>
                <a:lnTo>
                  <a:pt x="102" y="564"/>
                </a:lnTo>
                <a:lnTo>
                  <a:pt x="102" y="552"/>
                </a:lnTo>
                <a:lnTo>
                  <a:pt x="108" y="546"/>
                </a:lnTo>
                <a:lnTo>
                  <a:pt x="108" y="540"/>
                </a:lnTo>
                <a:lnTo>
                  <a:pt x="114" y="534"/>
                </a:lnTo>
                <a:lnTo>
                  <a:pt x="114" y="528"/>
                </a:lnTo>
                <a:lnTo>
                  <a:pt x="120" y="522"/>
                </a:lnTo>
                <a:lnTo>
                  <a:pt x="120" y="516"/>
                </a:lnTo>
                <a:lnTo>
                  <a:pt x="126" y="510"/>
                </a:lnTo>
                <a:lnTo>
                  <a:pt x="126" y="504"/>
                </a:lnTo>
                <a:lnTo>
                  <a:pt x="132" y="498"/>
                </a:lnTo>
                <a:lnTo>
                  <a:pt x="132" y="492"/>
                </a:lnTo>
                <a:lnTo>
                  <a:pt x="138" y="486"/>
                </a:lnTo>
                <a:lnTo>
                  <a:pt x="138" y="480"/>
                </a:lnTo>
                <a:lnTo>
                  <a:pt x="144" y="474"/>
                </a:lnTo>
                <a:lnTo>
                  <a:pt x="144" y="462"/>
                </a:lnTo>
                <a:lnTo>
                  <a:pt x="150" y="456"/>
                </a:lnTo>
                <a:lnTo>
                  <a:pt x="156" y="450"/>
                </a:lnTo>
                <a:lnTo>
                  <a:pt x="156" y="444"/>
                </a:lnTo>
                <a:lnTo>
                  <a:pt x="162" y="438"/>
                </a:lnTo>
                <a:lnTo>
                  <a:pt x="162" y="426"/>
                </a:lnTo>
                <a:lnTo>
                  <a:pt x="174" y="414"/>
                </a:lnTo>
                <a:lnTo>
                  <a:pt x="174" y="408"/>
                </a:lnTo>
                <a:lnTo>
                  <a:pt x="180" y="402"/>
                </a:lnTo>
                <a:lnTo>
                  <a:pt x="180" y="396"/>
                </a:lnTo>
                <a:lnTo>
                  <a:pt x="186" y="390"/>
                </a:lnTo>
                <a:lnTo>
                  <a:pt x="186" y="384"/>
                </a:lnTo>
                <a:lnTo>
                  <a:pt x="192" y="378"/>
                </a:lnTo>
                <a:lnTo>
                  <a:pt x="192" y="372"/>
                </a:lnTo>
                <a:lnTo>
                  <a:pt x="198" y="366"/>
                </a:lnTo>
                <a:lnTo>
                  <a:pt x="198" y="360"/>
                </a:lnTo>
                <a:lnTo>
                  <a:pt x="204" y="354"/>
                </a:lnTo>
                <a:lnTo>
                  <a:pt x="204" y="348"/>
                </a:lnTo>
                <a:lnTo>
                  <a:pt x="210" y="342"/>
                </a:lnTo>
                <a:lnTo>
                  <a:pt x="210" y="336"/>
                </a:lnTo>
                <a:lnTo>
                  <a:pt x="216" y="330"/>
                </a:lnTo>
                <a:lnTo>
                  <a:pt x="222" y="324"/>
                </a:lnTo>
                <a:lnTo>
                  <a:pt x="222" y="312"/>
                </a:lnTo>
                <a:lnTo>
                  <a:pt x="228" y="306"/>
                </a:lnTo>
                <a:lnTo>
                  <a:pt x="240" y="294"/>
                </a:lnTo>
                <a:lnTo>
                  <a:pt x="240" y="282"/>
                </a:lnTo>
                <a:lnTo>
                  <a:pt x="246" y="276"/>
                </a:lnTo>
                <a:lnTo>
                  <a:pt x="252" y="270"/>
                </a:lnTo>
                <a:lnTo>
                  <a:pt x="252" y="264"/>
                </a:lnTo>
                <a:lnTo>
                  <a:pt x="258" y="258"/>
                </a:lnTo>
                <a:lnTo>
                  <a:pt x="264" y="252"/>
                </a:lnTo>
                <a:lnTo>
                  <a:pt x="264" y="246"/>
                </a:lnTo>
                <a:lnTo>
                  <a:pt x="276" y="234"/>
                </a:lnTo>
                <a:lnTo>
                  <a:pt x="276" y="228"/>
                </a:lnTo>
                <a:lnTo>
                  <a:pt x="282" y="222"/>
                </a:lnTo>
                <a:lnTo>
                  <a:pt x="282" y="216"/>
                </a:lnTo>
                <a:lnTo>
                  <a:pt x="288" y="210"/>
                </a:lnTo>
                <a:lnTo>
                  <a:pt x="300" y="198"/>
                </a:lnTo>
                <a:lnTo>
                  <a:pt x="300" y="186"/>
                </a:lnTo>
                <a:lnTo>
                  <a:pt x="306" y="180"/>
                </a:lnTo>
                <a:lnTo>
                  <a:pt x="312" y="174"/>
                </a:lnTo>
                <a:lnTo>
                  <a:pt x="318" y="168"/>
                </a:lnTo>
                <a:lnTo>
                  <a:pt x="324" y="162"/>
                </a:lnTo>
                <a:lnTo>
                  <a:pt x="324" y="156"/>
                </a:lnTo>
                <a:lnTo>
                  <a:pt x="330" y="150"/>
                </a:lnTo>
                <a:lnTo>
                  <a:pt x="336" y="144"/>
                </a:lnTo>
                <a:lnTo>
                  <a:pt x="348" y="132"/>
                </a:lnTo>
                <a:lnTo>
                  <a:pt x="348" y="126"/>
                </a:lnTo>
                <a:lnTo>
                  <a:pt x="354" y="120"/>
                </a:lnTo>
                <a:lnTo>
                  <a:pt x="360" y="114"/>
                </a:lnTo>
                <a:lnTo>
                  <a:pt x="366" y="108"/>
                </a:lnTo>
                <a:lnTo>
                  <a:pt x="372" y="102"/>
                </a:lnTo>
                <a:lnTo>
                  <a:pt x="378" y="96"/>
                </a:lnTo>
                <a:lnTo>
                  <a:pt x="390" y="84"/>
                </a:lnTo>
                <a:lnTo>
                  <a:pt x="384" y="84"/>
                </a:lnTo>
                <a:lnTo>
                  <a:pt x="390" y="84"/>
                </a:lnTo>
                <a:lnTo>
                  <a:pt x="396" y="78"/>
                </a:lnTo>
                <a:lnTo>
                  <a:pt x="402" y="72"/>
                </a:lnTo>
                <a:lnTo>
                  <a:pt x="408" y="66"/>
                </a:lnTo>
                <a:lnTo>
                  <a:pt x="414" y="60"/>
                </a:lnTo>
                <a:lnTo>
                  <a:pt x="420" y="54"/>
                </a:lnTo>
                <a:lnTo>
                  <a:pt x="426" y="48"/>
                </a:lnTo>
                <a:lnTo>
                  <a:pt x="432" y="48"/>
                </a:lnTo>
                <a:lnTo>
                  <a:pt x="438" y="42"/>
                </a:lnTo>
                <a:lnTo>
                  <a:pt x="444" y="36"/>
                </a:lnTo>
                <a:lnTo>
                  <a:pt x="450" y="36"/>
                </a:lnTo>
                <a:lnTo>
                  <a:pt x="456" y="30"/>
                </a:lnTo>
                <a:lnTo>
                  <a:pt x="462" y="24"/>
                </a:lnTo>
                <a:lnTo>
                  <a:pt x="468" y="24"/>
                </a:lnTo>
                <a:lnTo>
                  <a:pt x="474" y="18"/>
                </a:lnTo>
                <a:lnTo>
                  <a:pt x="480" y="18"/>
                </a:lnTo>
                <a:lnTo>
                  <a:pt x="486" y="12"/>
                </a:lnTo>
                <a:lnTo>
                  <a:pt x="492" y="12"/>
                </a:lnTo>
                <a:lnTo>
                  <a:pt x="498" y="12"/>
                </a:lnTo>
                <a:lnTo>
                  <a:pt x="504" y="6"/>
                </a:lnTo>
                <a:lnTo>
                  <a:pt x="510" y="6"/>
                </a:lnTo>
                <a:lnTo>
                  <a:pt x="516" y="6"/>
                </a:lnTo>
                <a:lnTo>
                  <a:pt x="522" y="0"/>
                </a:lnTo>
                <a:lnTo>
                  <a:pt x="5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6" name="Freeform 133"/>
          <p:cNvSpPr>
            <a:spLocks/>
          </p:cNvSpPr>
          <p:nvPr/>
        </p:nvSpPr>
        <p:spPr bwMode="auto">
          <a:xfrm>
            <a:off x="4721225" y="1612900"/>
            <a:ext cx="42863" cy="1588"/>
          </a:xfrm>
          <a:custGeom>
            <a:avLst/>
            <a:gdLst>
              <a:gd name="T0" fmla="*/ 0 w 36"/>
              <a:gd name="T1" fmla="*/ 0 h 1"/>
              <a:gd name="T2" fmla="*/ 2147483647 w 36"/>
              <a:gd name="T3" fmla="*/ 0 h 1"/>
              <a:gd name="T4" fmla="*/ 2147483647 w 36"/>
              <a:gd name="T5" fmla="*/ 0 h 1"/>
              <a:gd name="T6" fmla="*/ 2147483647 w 36"/>
              <a:gd name="T7" fmla="*/ 0 h 1"/>
              <a:gd name="T8" fmla="*/ 2147483647 w 36"/>
              <a:gd name="T9" fmla="*/ 0 h 1"/>
              <a:gd name="T10" fmla="*/ 2147483647 w 36"/>
              <a:gd name="T11" fmla="*/ 0 h 1"/>
              <a:gd name="T12" fmla="*/ 2147483647 w 36"/>
              <a:gd name="T13" fmla="*/ 0 h 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1"/>
              <a:gd name="T23" fmla="*/ 36 w 36"/>
              <a:gd name="T24" fmla="*/ 1 h 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1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30" y="0"/>
                </a:lnTo>
                <a:lnTo>
                  <a:pt x="36" y="0"/>
                </a:lnTo>
              </a:path>
            </a:pathLst>
          </a:cu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7" name="Text Box 134"/>
          <p:cNvSpPr txBox="1">
            <a:spLocks noChangeArrowheads="1"/>
          </p:cNvSpPr>
          <p:nvPr/>
        </p:nvSpPr>
        <p:spPr bwMode="auto">
          <a:xfrm>
            <a:off x="3062288" y="413861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0</a:t>
            </a:r>
          </a:p>
        </p:txBody>
      </p:sp>
      <p:sp>
        <p:nvSpPr>
          <p:cNvPr id="30798" name="Text Box 135"/>
          <p:cNvSpPr txBox="1">
            <a:spLocks noChangeArrowheads="1"/>
          </p:cNvSpPr>
          <p:nvPr/>
        </p:nvSpPr>
        <p:spPr bwMode="auto">
          <a:xfrm>
            <a:off x="4467225" y="4138613"/>
            <a:ext cx="779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+</a:t>
            </a:r>
            <a:r>
              <a:rPr lang="pl-PL" b="1" i="1"/>
              <a:t>T</a:t>
            </a:r>
            <a:r>
              <a:rPr lang="pl-PL" b="1"/>
              <a:t>/2</a:t>
            </a:r>
          </a:p>
        </p:txBody>
      </p:sp>
      <p:sp>
        <p:nvSpPr>
          <p:cNvPr id="30799" name="Text Box 136"/>
          <p:cNvSpPr txBox="1">
            <a:spLocks noChangeArrowheads="1"/>
          </p:cNvSpPr>
          <p:nvPr/>
        </p:nvSpPr>
        <p:spPr bwMode="auto">
          <a:xfrm>
            <a:off x="1360488" y="4138613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-</a:t>
            </a:r>
            <a:r>
              <a:rPr lang="pl-PL" b="1" i="1"/>
              <a:t>T</a:t>
            </a:r>
            <a:r>
              <a:rPr lang="pl-PL" b="1"/>
              <a:t>/2</a:t>
            </a:r>
          </a:p>
        </p:txBody>
      </p:sp>
      <p:sp>
        <p:nvSpPr>
          <p:cNvPr id="30800" name="Line 137"/>
          <p:cNvSpPr>
            <a:spLocks noChangeShapeType="1"/>
          </p:cNvSpPr>
          <p:nvPr/>
        </p:nvSpPr>
        <p:spPr bwMode="auto">
          <a:xfrm flipV="1">
            <a:off x="809625" y="2832098"/>
            <a:ext cx="5210175" cy="793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801" name="Line 138"/>
          <p:cNvSpPr>
            <a:spLocks noChangeShapeType="1"/>
          </p:cNvSpPr>
          <p:nvPr/>
        </p:nvSpPr>
        <p:spPr bwMode="auto">
          <a:xfrm flipV="1">
            <a:off x="3189288" y="1366838"/>
            <a:ext cx="0" cy="2817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23" name="Object 2"/>
          <p:cNvGraphicFramePr>
            <a:graphicFrameLocks noChangeAspect="1"/>
          </p:cNvGraphicFramePr>
          <p:nvPr/>
        </p:nvGraphicFramePr>
        <p:xfrm>
          <a:off x="3190875" y="2241550"/>
          <a:ext cx="631825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3" name="Równanie" r:id="rId5" imgW="393480" imgH="228600" progId="Equation.3">
                  <p:embed/>
                </p:oleObj>
              </mc:Choice>
              <mc:Fallback>
                <p:oleObj name="Równanie" r:id="rId5" imgW="39348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75" y="2241550"/>
                        <a:ext cx="631825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3"/>
          <p:cNvGraphicFramePr>
            <a:graphicFrameLocks noChangeAspect="1"/>
          </p:cNvGraphicFramePr>
          <p:nvPr/>
        </p:nvGraphicFramePr>
        <p:xfrm>
          <a:off x="3856038" y="3224213"/>
          <a:ext cx="611187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4" name="Równanie" r:id="rId7" imgW="380880" imgH="228600" progId="Equation.3">
                  <p:embed/>
                </p:oleObj>
              </mc:Choice>
              <mc:Fallback>
                <p:oleObj name="Równanie" r:id="rId7" imgW="3808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6038" y="3224213"/>
                        <a:ext cx="611187" cy="366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4"/>
          <p:cNvGraphicFramePr>
            <a:graphicFrameLocks noChangeAspect="1"/>
          </p:cNvGraphicFramePr>
          <p:nvPr/>
        </p:nvGraphicFramePr>
        <p:xfrm>
          <a:off x="1960563" y="1663700"/>
          <a:ext cx="63182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5" name="Równanie" r:id="rId9" imgW="393480" imgH="228600" progId="Equation.3">
                  <p:embed/>
                </p:oleObj>
              </mc:Choice>
              <mc:Fallback>
                <p:oleObj name="Równanie" r:id="rId9" imgW="39348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0563" y="1663700"/>
                        <a:ext cx="631825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3" name="Łącznik prosty 82"/>
          <p:cNvCxnSpPr/>
          <p:nvPr/>
        </p:nvCxnSpPr>
        <p:spPr bwMode="auto">
          <a:xfrm>
            <a:off x="4765675" y="2832098"/>
            <a:ext cx="80962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Łącznik prosty 83"/>
          <p:cNvCxnSpPr/>
          <p:nvPr/>
        </p:nvCxnSpPr>
        <p:spPr bwMode="auto">
          <a:xfrm>
            <a:off x="809625" y="2832098"/>
            <a:ext cx="80962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 Box 4"/>
          <p:cNvSpPr txBox="1">
            <a:spLocks noChangeArrowheads="1"/>
          </p:cNvSpPr>
          <p:nvPr/>
        </p:nvSpPr>
        <p:spPr bwMode="auto">
          <a:xfrm>
            <a:off x="946150" y="82689"/>
            <a:ext cx="43011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PULSE SHAPING</a:t>
            </a:r>
            <a:endParaRPr lang="pl-PL" sz="4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990600" y="314325"/>
            <a:ext cx="338265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dirty="0">
                <a:solidFill>
                  <a:srgbClr val="009900"/>
                </a:solidFill>
              </a:rPr>
              <a:t>LINEARITY</a:t>
            </a:r>
            <a:endParaRPr lang="pl-PL" sz="4400" dirty="0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37625"/>
              </p:ext>
            </p:extLst>
          </p:nvPr>
        </p:nvGraphicFramePr>
        <p:xfrm>
          <a:off x="1087438" y="1247775"/>
          <a:ext cx="7685087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Equation" r:id="rId3" imgW="2514600" imgH="698400" progId="Equation.3">
                  <p:embed/>
                </p:oleObj>
              </mc:Choice>
              <mc:Fallback>
                <p:oleObj name="Equation" r:id="rId3" imgW="2514600" imgH="698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438" y="1247775"/>
                        <a:ext cx="7685087" cy="21336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87438" y="3713498"/>
            <a:ext cx="46839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T</a:t>
            </a:r>
            <a:r>
              <a:rPr lang="pl-PL" b="1" dirty="0" err="1" smtClean="0"/>
              <a:t>ransforms</a:t>
            </a:r>
            <a:r>
              <a:rPr lang="pl-PL" b="1" dirty="0" smtClean="0"/>
              <a:t> of </a:t>
            </a:r>
            <a:r>
              <a:rPr lang="pl-PL" b="1" dirty="0" err="1" smtClean="0"/>
              <a:t>complicated</a:t>
            </a:r>
            <a:r>
              <a:rPr lang="pl-PL" b="1" dirty="0" smtClean="0"/>
              <a:t> </a:t>
            </a:r>
            <a:r>
              <a:rPr lang="pl-PL" b="1" dirty="0" err="1" smtClean="0"/>
              <a:t>signals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 smtClean="0"/>
              <a:t>may</a:t>
            </a:r>
            <a:r>
              <a:rPr lang="pl-PL" b="1" dirty="0" smtClean="0"/>
              <a:t> be </a:t>
            </a:r>
            <a:r>
              <a:rPr lang="pl-PL" b="1" dirty="0" err="1" smtClean="0"/>
              <a:t>found</a:t>
            </a:r>
            <a:r>
              <a:rPr lang="pl-PL" b="1" dirty="0" smtClean="0"/>
              <a:t> piece-by-piece.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kumimoji="1" lang="pl-PL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26766" y="1040287"/>
            <a:ext cx="8083550" cy="14465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decomposes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signal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into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combination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harmonic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with </a:t>
            </a:r>
            <a:r>
              <a:rPr lang="pl-PL" sz="2200" b="1" dirty="0" err="1" smtClean="0">
                <a:latin typeface="Albertus Medium" pitchFamily="34" charset="0"/>
              </a:rPr>
              <a:t>frequencies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changing</a:t>
            </a:r>
            <a:r>
              <a:rPr lang="pl-PL" sz="2200" b="1" dirty="0" smtClean="0">
                <a:latin typeface="Albertus Medium" pitchFamily="34" charset="0"/>
              </a:rPr>
              <a:t> in a </a:t>
            </a:r>
            <a:r>
              <a:rPr lang="pl-PL" sz="2200" b="1" dirty="0" err="1" smtClean="0">
                <a:latin typeface="Albertus Medium" pitchFamily="34" charset="0"/>
              </a:rPr>
              <a:t>continuous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way</a:t>
            </a:r>
            <a:r>
              <a:rPr lang="pl-PL" sz="2200" b="1" dirty="0" smtClean="0">
                <a:latin typeface="Albertus Medium" pitchFamily="34" charset="0"/>
              </a:rPr>
              <a:t>; </a:t>
            </a:r>
            <a:r>
              <a:rPr lang="pl-PL" sz="2200" b="1" dirty="0" err="1" smtClean="0">
                <a:latin typeface="Albertus Medium" pitchFamily="34" charset="0"/>
              </a:rPr>
              <a:t>amplitude</a:t>
            </a:r>
            <a:r>
              <a:rPr lang="pl-PL" sz="2200" b="1" dirty="0" smtClean="0">
                <a:latin typeface="Albertus Medium" pitchFamily="34" charset="0"/>
              </a:rPr>
              <a:t> and </a:t>
            </a:r>
            <a:r>
              <a:rPr lang="pl-PL" sz="2200" b="1" dirty="0" err="1" smtClean="0">
                <a:latin typeface="Albertus Medium" pitchFamily="34" charset="0"/>
              </a:rPr>
              <a:t>initial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phase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angle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are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determined</a:t>
            </a:r>
            <a:r>
              <a:rPr lang="pl-PL" sz="2200" b="1" dirty="0" smtClean="0">
                <a:latin typeface="Albertus Medium" pitchFamily="34" charset="0"/>
              </a:rPr>
              <a:t> by an a-f </a:t>
            </a:r>
            <a:r>
              <a:rPr lang="pl-PL" sz="2200" b="1" dirty="0" err="1" smtClean="0">
                <a:latin typeface="Albertus Medium" pitchFamily="34" charset="0"/>
              </a:rPr>
              <a:t>anf</a:t>
            </a:r>
            <a:r>
              <a:rPr lang="pl-PL" sz="2200" b="1" dirty="0" smtClean="0">
                <a:latin typeface="Albertus Medium" pitchFamily="34" charset="0"/>
              </a:rPr>
              <a:t> p-f </a:t>
            </a:r>
            <a:r>
              <a:rPr lang="pl-PL" sz="2200" b="1" dirty="0" err="1" smtClean="0">
                <a:latin typeface="Albertus Medium" pitchFamily="34" charset="0"/>
              </a:rPr>
              <a:t>characteristic</a:t>
            </a:r>
            <a:r>
              <a:rPr lang="pl-PL" sz="2200" b="1" dirty="0" smtClean="0">
                <a:latin typeface="Albertus Medium" pitchFamily="34" charset="0"/>
              </a:rPr>
              <a:t>, </a:t>
            </a:r>
            <a:r>
              <a:rPr lang="pl-PL" sz="2200" b="1" dirty="0" err="1" smtClean="0">
                <a:latin typeface="Albertus Medium" pitchFamily="34" charset="0"/>
              </a:rPr>
              <a:t>respectively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026766" y="2851130"/>
            <a:ext cx="8083550" cy="14465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features</a:t>
            </a:r>
            <a:r>
              <a:rPr lang="pl-PL" sz="2200" b="1" dirty="0" smtClean="0">
                <a:latin typeface="Albertus Medium" pitchFamily="34" charset="0"/>
              </a:rPr>
              <a:t> a lot of </a:t>
            </a:r>
            <a:r>
              <a:rPr lang="pl-PL" sz="2200" b="1" dirty="0" err="1" smtClean="0">
                <a:latin typeface="Albertus Medium" pitchFamily="34" charset="0"/>
              </a:rPr>
              <a:t>interesting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properties</a:t>
            </a:r>
            <a:r>
              <a:rPr lang="pl-PL" sz="2200" b="1" dirty="0" smtClean="0">
                <a:latin typeface="Albertus Medium" pitchFamily="34" charset="0"/>
              </a:rPr>
              <a:t>; the most </a:t>
            </a:r>
            <a:r>
              <a:rPr lang="pl-PL" sz="2200" b="1" smtClean="0">
                <a:latin typeface="Albertus Medium" pitchFamily="34" charset="0"/>
              </a:rPr>
              <a:t>important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telecommunication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purposes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are</a:t>
            </a:r>
            <a:r>
              <a:rPr lang="pl-PL" sz="2200" b="1" dirty="0" smtClean="0">
                <a:latin typeface="Albertus Medium" pitchFamily="34" charset="0"/>
              </a:rPr>
              <a:t>:</a:t>
            </a:r>
          </a:p>
          <a:p>
            <a:pPr algn="l">
              <a:buFont typeface="Arial" pitchFamily="34" charset="0"/>
              <a:buChar char="•"/>
            </a:pP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shift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frequency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domain</a:t>
            </a:r>
            <a:r>
              <a:rPr lang="pl-PL" sz="2200" b="1" dirty="0" smtClean="0">
                <a:latin typeface="Albertus Medium" pitchFamily="34" charset="0"/>
              </a:rPr>
              <a:t> (</a:t>
            </a:r>
            <a:r>
              <a:rPr lang="pl-PL" sz="2200" b="1" dirty="0" err="1" smtClean="0">
                <a:latin typeface="Albertus Medium" pitchFamily="34" charset="0"/>
              </a:rPr>
              <a:t>modulation</a:t>
            </a:r>
            <a:r>
              <a:rPr lang="pl-PL" sz="2200" b="1" dirty="0" smtClean="0">
                <a:latin typeface="Albertus Medium" pitchFamily="34" charset="0"/>
              </a:rPr>
              <a:t>),</a:t>
            </a:r>
          </a:p>
          <a:p>
            <a:pPr algn="l">
              <a:buFont typeface="Arial" pitchFamily="34" charset="0"/>
              <a:buChar char="•"/>
            </a:pP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convolution</a:t>
            </a:r>
            <a:r>
              <a:rPr lang="pl-PL" sz="2200" b="1" dirty="0" smtClean="0">
                <a:latin typeface="Albertus Medium" pitchFamily="34" charset="0"/>
              </a:rPr>
              <a:t> (</a:t>
            </a:r>
            <a:r>
              <a:rPr lang="pl-PL" sz="2200" b="1" dirty="0" err="1" smtClean="0">
                <a:latin typeface="Albertus Medium" pitchFamily="34" charset="0"/>
              </a:rPr>
              <a:t>filtering</a:t>
            </a:r>
            <a:r>
              <a:rPr lang="pl-PL" sz="2200" b="1" dirty="0" smtClean="0">
                <a:latin typeface="Albertus Medium" pitchFamily="34" charset="0"/>
              </a:rPr>
              <a:t>).</a:t>
            </a:r>
          </a:p>
        </p:txBody>
      </p:sp>
      <p:sp>
        <p:nvSpPr>
          <p:cNvPr id="7" name="Prostokąt 6"/>
          <p:cNvSpPr/>
          <p:nvPr/>
        </p:nvSpPr>
        <p:spPr>
          <a:xfrm>
            <a:off x="1026766" y="4581128"/>
            <a:ext cx="8083550" cy="1446550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Within</a:t>
            </a:r>
            <a:r>
              <a:rPr lang="pl-PL" sz="2200" b="1" dirty="0" smtClean="0">
                <a:latin typeface="Albertus Medium" pitchFamily="34" charset="0"/>
              </a:rPr>
              <a:t> engineering </a:t>
            </a:r>
            <a:r>
              <a:rPr lang="pl-PL" sz="2200" b="1" dirty="0" err="1" smtClean="0">
                <a:latin typeface="Albertus Medium" pitchFamily="34" charset="0"/>
              </a:rPr>
              <a:t>applications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commonly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assumed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that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of limited energy </a:t>
            </a:r>
            <a:r>
              <a:rPr lang="pl-PL" sz="2200" b="1" dirty="0" err="1" smtClean="0">
                <a:latin typeface="Albertus Medium" pitchFamily="34" charset="0"/>
              </a:rPr>
              <a:t>have</a:t>
            </a:r>
            <a:r>
              <a:rPr lang="pl-PL" sz="2200" b="1" dirty="0" smtClean="0">
                <a:latin typeface="Albertus Medium" pitchFamily="34" charset="0"/>
              </a:rPr>
              <a:t> a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. Not </a:t>
            </a:r>
            <a:r>
              <a:rPr lang="pl-PL" sz="2200" b="1" dirty="0" err="1" smtClean="0">
                <a:latin typeface="Albertus Medium" pitchFamily="34" charset="0"/>
              </a:rPr>
              <a:t>all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used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laboratory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practice</a:t>
            </a:r>
            <a:r>
              <a:rPr lang="pl-PL" sz="2200" b="1" dirty="0" smtClean="0">
                <a:latin typeface="Albertus Medium" pitchFamily="34" charset="0"/>
              </a:rPr>
              <a:t> (unit step, dc </a:t>
            </a:r>
            <a:r>
              <a:rPr lang="pl-PL" sz="2200" b="1" dirty="0" err="1" smtClean="0">
                <a:latin typeface="Albertus Medium" pitchFamily="34" charset="0"/>
              </a:rPr>
              <a:t>component</a:t>
            </a:r>
            <a:r>
              <a:rPr lang="pl-PL" sz="2200" b="1" dirty="0" smtClean="0">
                <a:latin typeface="Albertus Medium" pitchFamily="34" charset="0"/>
              </a:rPr>
              <a:t>, </a:t>
            </a:r>
            <a:r>
              <a:rPr lang="pl-PL" sz="2200" b="1" dirty="0" err="1" smtClean="0">
                <a:latin typeface="Albertus Medium" pitchFamily="34" charset="0"/>
              </a:rPr>
              <a:t>harmonic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fluctuation</a:t>
            </a:r>
            <a:r>
              <a:rPr lang="pl-PL" sz="2200" b="1" dirty="0" smtClean="0">
                <a:latin typeface="Albertus Medium" pitchFamily="34" charset="0"/>
              </a:rPr>
              <a:t>) </a:t>
            </a:r>
            <a:r>
              <a:rPr lang="pl-PL" sz="2200" b="1" dirty="0" err="1" smtClean="0">
                <a:latin typeface="Albertus Medium" pitchFamily="34" charset="0"/>
              </a:rPr>
              <a:t>meet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this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requirement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219200" y="219075"/>
            <a:ext cx="25218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SCALING</a:t>
            </a:r>
            <a:endParaRPr lang="pl-PL" sz="4000" dirty="0"/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0147634"/>
              </p:ext>
            </p:extLst>
          </p:nvPr>
        </p:nvGraphicFramePr>
        <p:xfrm>
          <a:off x="1246981" y="2756129"/>
          <a:ext cx="7737475" cy="2528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0" name="Equation" r:id="rId3" imgW="2628720" imgH="863280" progId="Equation.3">
                  <p:embed/>
                </p:oleObj>
              </mc:Choice>
              <mc:Fallback>
                <p:oleObj name="Equation" r:id="rId3" imgW="2628720" imgH="8632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6981" y="2756129"/>
                        <a:ext cx="7737475" cy="2528887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8"/>
          <p:cNvGraphicFramePr>
            <a:graphicFrameLocks noChangeAspect="1"/>
          </p:cNvGraphicFramePr>
          <p:nvPr/>
        </p:nvGraphicFramePr>
        <p:xfrm>
          <a:off x="1219200" y="1185318"/>
          <a:ext cx="3763963" cy="1439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1" name="Equation" r:id="rId5" imgW="1193760" imgH="457200" progId="Equation.3">
                  <p:embed/>
                </p:oleObj>
              </mc:Choice>
              <mc:Fallback>
                <p:oleObj name="Equation" r:id="rId5" imgW="119376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185318"/>
                        <a:ext cx="3763963" cy="1439862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1087438" y="5353050"/>
            <a:ext cx="8056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b="1" dirty="0"/>
              <a:t> </a:t>
            </a:r>
            <a:r>
              <a:rPr lang="en-GB" b="1" dirty="0" err="1"/>
              <a:t>Sque</a:t>
            </a:r>
            <a:r>
              <a:rPr lang="pl-PL" b="1" dirty="0"/>
              <a:t>e</a:t>
            </a:r>
            <a:r>
              <a:rPr lang="en-GB" b="1" dirty="0"/>
              <a:t>zing signal in the time domain </a:t>
            </a:r>
            <a:r>
              <a:rPr lang="pl-PL" b="1" dirty="0"/>
              <a:t>(</a:t>
            </a:r>
            <a:r>
              <a:rPr lang="el-GR" b="1" i="1" dirty="0">
                <a:cs typeface="Times New Roman" pitchFamily="18" charset="0"/>
              </a:rPr>
              <a:t>α</a:t>
            </a:r>
            <a:r>
              <a:rPr lang="pl-PL" b="1" dirty="0">
                <a:cs typeface="Times New Roman" pitchFamily="18" charset="0"/>
              </a:rPr>
              <a:t> &gt; 1</a:t>
            </a:r>
            <a:r>
              <a:rPr lang="pl-PL" b="1" dirty="0"/>
              <a:t>) </a:t>
            </a:r>
            <a:r>
              <a:rPr lang="pl-PL" b="1" dirty="0" err="1"/>
              <a:t>broadens</a:t>
            </a:r>
            <a:r>
              <a:rPr lang="pl-PL" b="1" dirty="0"/>
              <a:t> </a:t>
            </a:r>
            <a:r>
              <a:rPr lang="pl-PL" b="1" dirty="0" err="1"/>
              <a:t>its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   spectrum; </a:t>
            </a:r>
            <a:r>
              <a:rPr lang="pl-PL" b="1" dirty="0" err="1"/>
              <a:t>extending</a:t>
            </a:r>
            <a:r>
              <a:rPr lang="pl-PL" b="1" dirty="0"/>
              <a:t> a </a:t>
            </a:r>
            <a:r>
              <a:rPr lang="pl-PL" b="1" dirty="0" err="1"/>
              <a:t>signal</a:t>
            </a:r>
            <a:r>
              <a:rPr lang="pl-PL" b="1" dirty="0"/>
              <a:t> (</a:t>
            </a:r>
            <a:r>
              <a:rPr lang="el-GR" b="1" i="1" dirty="0">
                <a:cs typeface="Times New Roman" pitchFamily="18" charset="0"/>
              </a:rPr>
              <a:t>α</a:t>
            </a:r>
            <a:r>
              <a:rPr lang="pl-PL" b="1" dirty="0">
                <a:cs typeface="Times New Roman" pitchFamily="18" charset="0"/>
              </a:rPr>
              <a:t> &lt; 1</a:t>
            </a:r>
            <a:r>
              <a:rPr lang="pl-PL" b="1" dirty="0"/>
              <a:t>) </a:t>
            </a:r>
            <a:r>
              <a:rPr lang="pl-PL" b="1" dirty="0" err="1"/>
              <a:t>narrows</a:t>
            </a:r>
            <a:r>
              <a:rPr lang="pl-PL" b="1" dirty="0"/>
              <a:t> </a:t>
            </a:r>
            <a:r>
              <a:rPr lang="pl-PL" b="1" dirty="0" err="1"/>
              <a:t>its</a:t>
            </a:r>
            <a:r>
              <a:rPr lang="pl-PL" b="1" dirty="0"/>
              <a:t> spectrum.</a:t>
            </a:r>
            <a:endParaRPr lang="en-GB" b="1" dirty="0"/>
          </a:p>
          <a:p>
            <a:pPr>
              <a:buFontTx/>
              <a:buChar char="•"/>
            </a:pPr>
            <a:r>
              <a:rPr lang="en-GB" b="1" dirty="0">
                <a:solidFill>
                  <a:srgbClr val="008000"/>
                </a:solidFill>
              </a:rPr>
              <a:t> The shorter </a:t>
            </a:r>
            <a:r>
              <a:rPr lang="en-GB" b="1" dirty="0" smtClean="0">
                <a:solidFill>
                  <a:srgbClr val="008000"/>
                </a:solidFill>
              </a:rPr>
              <a:t>the signal</a:t>
            </a:r>
            <a:r>
              <a:rPr lang="pl-PL" b="1" dirty="0" smtClean="0">
                <a:solidFill>
                  <a:srgbClr val="008000"/>
                </a:solidFill>
              </a:rPr>
              <a:t> </a:t>
            </a:r>
            <a:r>
              <a:rPr lang="pl-PL" b="1" dirty="0" err="1" smtClean="0">
                <a:solidFill>
                  <a:srgbClr val="008000"/>
                </a:solidFill>
              </a:rPr>
              <a:t>is</a:t>
            </a:r>
            <a:r>
              <a:rPr lang="en-GB" b="1" dirty="0" smtClean="0">
                <a:solidFill>
                  <a:srgbClr val="008000"/>
                </a:solidFill>
              </a:rPr>
              <a:t> </a:t>
            </a:r>
            <a:r>
              <a:rPr lang="en-GB" b="1" dirty="0">
                <a:solidFill>
                  <a:srgbClr val="008000"/>
                </a:solidFill>
              </a:rPr>
              <a:t>the broader </a:t>
            </a:r>
            <a:r>
              <a:rPr lang="en-GB" b="1" dirty="0" smtClean="0">
                <a:solidFill>
                  <a:srgbClr val="008000"/>
                </a:solidFill>
              </a:rPr>
              <a:t>its spectrum</a:t>
            </a:r>
            <a:r>
              <a:rPr lang="pl-PL" b="1" dirty="0" smtClean="0">
                <a:solidFill>
                  <a:srgbClr val="008000"/>
                </a:solidFill>
              </a:rPr>
              <a:t> </a:t>
            </a:r>
            <a:r>
              <a:rPr lang="pl-PL" b="1" dirty="0" err="1" smtClean="0">
                <a:solidFill>
                  <a:srgbClr val="008000"/>
                </a:solidFill>
              </a:rPr>
              <a:t>is</a:t>
            </a:r>
            <a:r>
              <a:rPr lang="en-GB" b="1" dirty="0" smtClean="0">
                <a:solidFill>
                  <a:srgbClr val="008000"/>
                </a:solidFill>
              </a:rPr>
              <a:t>.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2" name="Równanie" r:id="rId7" imgW="114120" imgH="215640" progId="Equation.3">
                  <p:embed/>
                </p:oleObj>
              </mc:Choice>
              <mc:Fallback>
                <p:oleObj name="Równanie" r:id="rId7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80624" y="1160890"/>
            <a:ext cx="1080120" cy="1080120"/>
          </a:xfrm>
          <a:prstGeom prst="rect">
            <a:avLst/>
          </a:prstGeom>
          <a:noFill/>
        </p:spPr>
      </p:pic>
      <p:sp>
        <p:nvSpPr>
          <p:cNvPr id="9" name="pole tekstowe 8"/>
          <p:cNvSpPr txBox="1"/>
          <p:nvPr/>
        </p:nvSpPr>
        <p:spPr>
          <a:xfrm>
            <a:off x="7681113" y="2231420"/>
            <a:ext cx="93326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Tahoma" pitchFamily="34" charset="0"/>
              </a:rPr>
              <a:t>Prove</a:t>
            </a:r>
            <a:r>
              <a:rPr lang="pl-PL" sz="1800" b="1" dirty="0" smtClean="0">
                <a:latin typeface="Tahoma" pitchFamily="34" charset="0"/>
              </a:rPr>
              <a:t>:</a:t>
            </a:r>
            <a:endParaRPr lang="pl-PL" sz="1600" b="1" i="1" baseline="-25000" dirty="0" smtClean="0">
              <a:latin typeface="Tahom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" name="Prostokąt 2"/>
          <p:cNvSpPr/>
          <p:nvPr/>
        </p:nvSpPr>
        <p:spPr bwMode="auto">
          <a:xfrm>
            <a:off x="3243714" y="4158114"/>
            <a:ext cx="5823284" cy="11949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219200" y="219075"/>
            <a:ext cx="27462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EXAMPLE</a:t>
            </a:r>
            <a:endParaRPr lang="pl-PL" sz="4000" dirty="0"/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94" name="Równanie" r:id="rId3" imgW="114120" imgH="215640" progId="Equation.3">
                  <p:embed/>
                </p:oleObj>
              </mc:Choice>
              <mc:Fallback>
                <p:oleObj name="Równanie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3103" y="-23980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165225" y="1367381"/>
            <a:ext cx="56124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Find</a:t>
            </a:r>
            <a:r>
              <a:rPr lang="pl-PL" b="1" dirty="0" smtClean="0"/>
              <a:t> Fourier </a:t>
            </a:r>
            <a:r>
              <a:rPr lang="pl-PL" b="1" dirty="0" err="1" smtClean="0"/>
              <a:t>transform</a:t>
            </a:r>
            <a:r>
              <a:rPr lang="pl-PL" b="1" dirty="0" smtClean="0"/>
              <a:t> of the </a:t>
            </a:r>
            <a:r>
              <a:rPr lang="pl-PL" b="1" dirty="0" err="1" smtClean="0"/>
              <a:t>two-sided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exponential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(Laplace </a:t>
            </a:r>
            <a:r>
              <a:rPr lang="pl-PL" b="1" dirty="0" err="1" smtClean="0"/>
              <a:t>distribution</a:t>
            </a:r>
            <a:r>
              <a:rPr lang="pl-PL" b="1" dirty="0" smtClean="0"/>
              <a:t>):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2573383" y="3049269"/>
            <a:ext cx="3997234" cy="1933304"/>
            <a:chOff x="1262743" y="2795450"/>
            <a:chExt cx="6618514" cy="1933304"/>
          </a:xfrm>
        </p:grpSpPr>
        <p:sp>
          <p:nvSpPr>
            <p:cNvPr id="4" name="Dowolny kształt 3"/>
            <p:cNvSpPr/>
            <p:nvPr/>
          </p:nvSpPr>
          <p:spPr bwMode="auto">
            <a:xfrm>
              <a:off x="4572000" y="2795451"/>
              <a:ext cx="3309257" cy="1933303"/>
            </a:xfrm>
            <a:custGeom>
              <a:avLst/>
              <a:gdLst>
                <a:gd name="connsiteX0" fmla="*/ 0 w 862149"/>
                <a:gd name="connsiteY0" fmla="*/ 0 h 1445623"/>
                <a:gd name="connsiteX1" fmla="*/ 862149 w 862149"/>
                <a:gd name="connsiteY1" fmla="*/ 1445623 h 144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2149" h="1445623">
                  <a:moveTo>
                    <a:pt x="0" y="0"/>
                  </a:moveTo>
                  <a:cubicBezTo>
                    <a:pt x="135708" y="557348"/>
                    <a:pt x="271417" y="1114697"/>
                    <a:pt x="862149" y="1445623"/>
                  </a:cubicBezTo>
                </a:path>
              </a:pathLst>
            </a:custGeom>
            <a:noFill/>
            <a:ln w="254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Dowolny kształt 23"/>
            <p:cNvSpPr/>
            <p:nvPr/>
          </p:nvSpPr>
          <p:spPr bwMode="auto">
            <a:xfrm flipH="1">
              <a:off x="1262743" y="2795450"/>
              <a:ext cx="3309257" cy="1933303"/>
            </a:xfrm>
            <a:custGeom>
              <a:avLst/>
              <a:gdLst>
                <a:gd name="connsiteX0" fmla="*/ 0 w 862149"/>
                <a:gd name="connsiteY0" fmla="*/ 0 h 1445623"/>
                <a:gd name="connsiteX1" fmla="*/ 862149 w 862149"/>
                <a:gd name="connsiteY1" fmla="*/ 1445623 h 144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2149" h="1445623">
                  <a:moveTo>
                    <a:pt x="0" y="0"/>
                  </a:moveTo>
                  <a:cubicBezTo>
                    <a:pt x="135708" y="557348"/>
                    <a:pt x="271417" y="1114697"/>
                    <a:pt x="862149" y="1445623"/>
                  </a:cubicBezTo>
                </a:path>
              </a:pathLst>
            </a:custGeom>
            <a:noFill/>
            <a:ln w="254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" name="Łącznik prosty ze strzałką 6"/>
          <p:cNvCxnSpPr/>
          <p:nvPr/>
        </p:nvCxnSpPr>
        <p:spPr bwMode="auto">
          <a:xfrm flipV="1">
            <a:off x="1706880" y="5068389"/>
            <a:ext cx="5408023" cy="1741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Łącznik prosty ze strzałką 21"/>
          <p:cNvCxnSpPr/>
          <p:nvPr/>
        </p:nvCxnSpPr>
        <p:spPr bwMode="auto">
          <a:xfrm flipV="1">
            <a:off x="4572000" y="2560320"/>
            <a:ext cx="0" cy="272578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3" name="Obi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496595"/>
              </p:ext>
            </p:extLst>
          </p:nvPr>
        </p:nvGraphicFramePr>
        <p:xfrm>
          <a:off x="5169853" y="3665771"/>
          <a:ext cx="2638940" cy="427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95" name="Equation" r:id="rId6" imgW="1333440" imgH="215640" progId="Equation.3">
                  <p:embed/>
                </p:oleObj>
              </mc:Choice>
              <mc:Fallback>
                <p:oleObj name="Equation" r:id="rId6" imgW="1333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169853" y="3665771"/>
                        <a:ext cx="2638940" cy="427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i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180291"/>
              </p:ext>
            </p:extLst>
          </p:nvPr>
        </p:nvGraphicFramePr>
        <p:xfrm>
          <a:off x="1335208" y="3665770"/>
          <a:ext cx="2638940" cy="427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96" name="Equation" r:id="rId8" imgW="1333440" imgH="215640" progId="Equation.3">
                  <p:embed/>
                </p:oleObj>
              </mc:Choice>
              <mc:Fallback>
                <p:oleObj name="Equation" r:id="rId8" imgW="1333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35208" y="3665770"/>
                        <a:ext cx="2638940" cy="427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917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219200" y="323850"/>
            <a:ext cx="72022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dirty="0" smtClean="0">
                <a:solidFill>
                  <a:srgbClr val="009900"/>
                </a:solidFill>
              </a:rPr>
              <a:t>CONJUGATE OPERATION</a:t>
            </a:r>
            <a:endParaRPr lang="pl-PL" sz="4400" b="1" dirty="0">
              <a:solidFill>
                <a:srgbClr val="009900"/>
              </a:solidFill>
            </a:endParaRPr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1279525" y="1093788"/>
          <a:ext cx="3825875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" name="Równanie" r:id="rId3" imgW="1041120" imgH="228600" progId="Equation.3">
                  <p:embed/>
                </p:oleObj>
              </mc:Choice>
              <mc:Fallback>
                <p:oleObj name="Równanie" r:id="rId3" imgW="104112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9525" y="1093788"/>
                        <a:ext cx="3825875" cy="83978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5151178" y="2957321"/>
            <a:ext cx="3270250" cy="3171081"/>
            <a:chOff x="5151178" y="2957321"/>
            <a:chExt cx="3270250" cy="3171081"/>
          </a:xfrm>
        </p:grpSpPr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5151178" y="2957321"/>
              <a:ext cx="3139001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Hermite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symmetry</a:t>
              </a:r>
              <a:r>
                <a:rPr lang="pl-PL" b="1" dirty="0" smtClean="0"/>
                <a:t> for</a:t>
              </a:r>
              <a:br>
                <a:rPr lang="pl-PL" b="1" dirty="0" smtClean="0"/>
              </a:br>
              <a:r>
                <a:rPr lang="pl-PL" b="1" dirty="0" smtClean="0"/>
                <a:t>real </a:t>
              </a:r>
              <a:r>
                <a:rPr lang="pl-PL" b="1" dirty="0" err="1" smtClean="0"/>
                <a:t>signals</a:t>
              </a:r>
              <a:r>
                <a:rPr lang="pl-PL" b="1" dirty="0" smtClean="0"/>
                <a:t> (test for </a:t>
              </a:r>
            </a:p>
            <a:p>
              <a:r>
                <a:rPr lang="pl-PL" b="1" dirty="0" err="1"/>
                <a:t>c</a:t>
              </a:r>
              <a:r>
                <a:rPr lang="pl-PL" b="1" dirty="0" err="1" smtClean="0"/>
                <a:t>orrect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calculations</a:t>
              </a:r>
              <a:r>
                <a:rPr lang="pl-PL" b="1" dirty="0" smtClean="0"/>
                <a:t>):</a:t>
              </a:r>
              <a:endParaRPr lang="pl-PL" dirty="0"/>
            </a:p>
          </p:txBody>
        </p:sp>
        <p:graphicFrame>
          <p:nvGraphicFramePr>
            <p:cNvPr id="12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9099779"/>
                </p:ext>
              </p:extLst>
            </p:nvPr>
          </p:nvGraphicFramePr>
          <p:xfrm>
            <a:off x="5151178" y="4350402"/>
            <a:ext cx="3270250" cy="177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2" name="Równanie" r:id="rId5" imgW="1307880" imgH="711000" progId="Equation.3">
                    <p:embed/>
                  </p:oleObj>
                </mc:Choice>
                <mc:Fallback>
                  <p:oleObj name="Równanie" r:id="rId5" imgW="1307880" imgH="7110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51178" y="4350402"/>
                          <a:ext cx="3270250" cy="1778000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450278"/>
              </p:ext>
            </p:extLst>
          </p:nvPr>
        </p:nvGraphicFramePr>
        <p:xfrm>
          <a:off x="1406525" y="2497445"/>
          <a:ext cx="2484437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3" name="Equation" r:id="rId7" imgW="812520" imgH="304560" progId="Equation.3">
                  <p:embed/>
                </p:oleObj>
              </mc:Choice>
              <mc:Fallback>
                <p:oleObj name="Equation" r:id="rId7" imgW="8125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6525" y="2497445"/>
                        <a:ext cx="2484437" cy="9302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279525" y="2011196"/>
            <a:ext cx="10158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Proof: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219200" y="323850"/>
            <a:ext cx="300595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dirty="0" smtClean="0">
                <a:solidFill>
                  <a:srgbClr val="009900"/>
                </a:solidFill>
              </a:rPr>
              <a:t>EXAMPLE</a:t>
            </a:r>
            <a:endParaRPr lang="pl-PL" sz="4400" b="1" dirty="0">
              <a:solidFill>
                <a:srgbClr val="009900"/>
              </a:solidFill>
            </a:endParaRPr>
          </a:p>
        </p:txBody>
      </p:sp>
      <p:pic>
        <p:nvPicPr>
          <p:cNvPr id="1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6775" y="2074312"/>
            <a:ext cx="1080120" cy="1080120"/>
          </a:xfrm>
          <a:prstGeom prst="rect">
            <a:avLst/>
          </a:prstGeom>
          <a:noFill/>
        </p:spPr>
      </p:pic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161345"/>
              </p:ext>
            </p:extLst>
          </p:nvPr>
        </p:nvGraphicFramePr>
        <p:xfrm>
          <a:off x="1318825" y="1381760"/>
          <a:ext cx="2806700" cy="194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33" name="Equation" r:id="rId4" imgW="990360" imgH="685800" progId="Equation.3">
                  <p:embed/>
                </p:oleObj>
              </mc:Choice>
              <mc:Fallback>
                <p:oleObj name="Equation" r:id="rId4" imgW="9903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8825" y="1381760"/>
                        <a:ext cx="2806700" cy="194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76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982663" y="133350"/>
            <a:ext cx="82301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AMPLITUDE &amp; </a:t>
            </a:r>
            <a:r>
              <a:rPr lang="pl-PL" sz="4000" b="1" dirty="0">
                <a:solidFill>
                  <a:srgbClr val="009900"/>
                </a:solidFill>
              </a:rPr>
              <a:t>PHASE SPECTRA</a:t>
            </a:r>
            <a:endParaRPr lang="pl-PL" sz="4000" dirty="0"/>
          </a:p>
        </p:txBody>
      </p: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741918"/>
              </p:ext>
            </p:extLst>
          </p:nvPr>
        </p:nvGraphicFramePr>
        <p:xfrm>
          <a:off x="982663" y="1002441"/>
          <a:ext cx="8061053" cy="2158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" name="Równanie" r:id="rId3" imgW="3606480" imgH="965160" progId="Equation.3">
                  <p:embed/>
                </p:oleObj>
              </mc:Choice>
              <mc:Fallback>
                <p:oleObj name="Równanie" r:id="rId3" imgW="360648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663" y="1002441"/>
                        <a:ext cx="8061053" cy="2158853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035420" y="3255406"/>
            <a:ext cx="4489080" cy="3450194"/>
            <a:chOff x="1124830" y="3255406"/>
            <a:chExt cx="4489080" cy="3450194"/>
          </a:xfrm>
        </p:grpSpPr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4830" y="3255406"/>
              <a:ext cx="4489080" cy="3450194"/>
            </a:xfrm>
            <a:prstGeom prst="rect">
              <a:avLst/>
            </a:prstGeom>
          </p:spPr>
        </p:pic>
        <p:graphicFrame>
          <p:nvGraphicFramePr>
            <p:cNvPr id="4" name="Obi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3137943"/>
                </p:ext>
              </p:extLst>
            </p:nvPr>
          </p:nvGraphicFramePr>
          <p:xfrm>
            <a:off x="4012045" y="3888508"/>
            <a:ext cx="1001398" cy="567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3" name="Equation" r:id="rId6" imgW="380880" imgH="215640" progId="Equation.3">
                    <p:embed/>
                  </p:oleObj>
                </mc:Choice>
                <mc:Fallback>
                  <p:oleObj name="Equation" r:id="rId6" imgW="380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012045" y="3888508"/>
                          <a:ext cx="1001398" cy="56745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iek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9830671"/>
                </p:ext>
              </p:extLst>
            </p:nvPr>
          </p:nvGraphicFramePr>
          <p:xfrm>
            <a:off x="3351992" y="4709834"/>
            <a:ext cx="1835150" cy="541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4" name="Równanie" r:id="rId8" imgW="863280" imgH="253800" progId="Equation.3">
                    <p:embed/>
                  </p:oleObj>
                </mc:Choice>
                <mc:Fallback>
                  <p:oleObj name="Równanie" r:id="rId8" imgW="86328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351992" y="4709834"/>
                          <a:ext cx="1835150" cy="541337"/>
                        </a:xfrm>
                        <a:prstGeom prst="rect">
                          <a:avLst/>
                        </a:prstGeom>
                        <a:solidFill>
                          <a:srgbClr val="66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982663" y="133350"/>
            <a:ext cx="82301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AMPLITUDE &amp; </a:t>
            </a:r>
            <a:r>
              <a:rPr lang="pl-PL" sz="4000" b="1" dirty="0">
                <a:solidFill>
                  <a:srgbClr val="009900"/>
                </a:solidFill>
              </a:rPr>
              <a:t>PHASE SPECTRA</a:t>
            </a:r>
            <a:endParaRPr lang="pl-PL" sz="4000" dirty="0"/>
          </a:p>
        </p:txBody>
      </p: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194800" y="1206742"/>
            <a:ext cx="7449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Due</a:t>
            </a:r>
            <a:r>
              <a:rPr lang="pl-PL" b="1" dirty="0" smtClean="0"/>
              <a:t> to </a:t>
            </a:r>
            <a:r>
              <a:rPr lang="pl-PL" b="1" dirty="0" err="1" smtClean="0"/>
              <a:t>Hermite</a:t>
            </a:r>
            <a:r>
              <a:rPr lang="pl-PL" b="1" dirty="0" smtClean="0"/>
              <a:t> </a:t>
            </a:r>
            <a:r>
              <a:rPr lang="pl-PL" b="1" dirty="0" err="1" smtClean="0"/>
              <a:t>symmetry</a:t>
            </a:r>
            <a:r>
              <a:rPr lang="pl-PL" b="1" dirty="0" smtClean="0"/>
              <a:t> a-f and p-f </a:t>
            </a:r>
            <a:r>
              <a:rPr lang="pl-PL" b="1" dirty="0" err="1" smtClean="0"/>
              <a:t>follow</a:t>
            </a:r>
            <a:r>
              <a:rPr lang="pl-PL" b="1" dirty="0" smtClean="0"/>
              <a:t> </a:t>
            </a:r>
            <a:r>
              <a:rPr lang="pl-PL" b="1" dirty="0" err="1" smtClean="0"/>
              <a:t>symmetry</a:t>
            </a:r>
            <a:r>
              <a:rPr lang="pl-PL" b="1" dirty="0" smtClean="0"/>
              <a:t>:</a:t>
            </a:r>
            <a:endParaRPr lang="pl-PL" dirty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083577"/>
              </p:ext>
            </p:extLst>
          </p:nvPr>
        </p:nvGraphicFramePr>
        <p:xfrm>
          <a:off x="1194800" y="2033913"/>
          <a:ext cx="7377113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41" name="Equation" r:id="rId4" imgW="3301920" imgH="431640" progId="Equation.3">
                  <p:embed/>
                </p:oleObj>
              </mc:Choice>
              <mc:Fallback>
                <p:oleObj name="Equation" r:id="rId4" imgW="3301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4800" y="2033913"/>
                        <a:ext cx="7377113" cy="960438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47709" y="3233677"/>
            <a:ext cx="1080120" cy="1080120"/>
          </a:xfrm>
          <a:prstGeom prst="rect">
            <a:avLst/>
          </a:prstGeom>
          <a:noFill/>
        </p:spPr>
      </p:pic>
      <p:sp>
        <p:nvSpPr>
          <p:cNvPr id="11" name="pole tekstowe 10"/>
          <p:cNvSpPr txBox="1"/>
          <p:nvPr/>
        </p:nvSpPr>
        <p:spPr>
          <a:xfrm>
            <a:off x="7247709" y="4313797"/>
            <a:ext cx="93326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Tahoma" pitchFamily="34" charset="0"/>
              </a:rPr>
              <a:t>Prove</a:t>
            </a:r>
            <a:r>
              <a:rPr lang="pl-PL" sz="1800" b="1" dirty="0" smtClean="0">
                <a:latin typeface="Tahoma" pitchFamily="34" charset="0"/>
              </a:rPr>
              <a:t>:</a:t>
            </a:r>
            <a:endParaRPr lang="pl-PL" sz="1600" b="1" i="1" baseline="-250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42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2543</TotalTime>
  <Words>741</Words>
  <Application>Microsoft Office PowerPoint</Application>
  <PresentationFormat>Pokaz na ekranie (4:3)</PresentationFormat>
  <Paragraphs>190</Paragraphs>
  <Slides>30</Slides>
  <Notes>1</Notes>
  <HiddenSlides>2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30</vt:i4>
      </vt:variant>
    </vt:vector>
  </HeadingPairs>
  <TitlesOfParts>
    <vt:vector size="42" baseType="lpstr">
      <vt:lpstr>Albertus Medium</vt:lpstr>
      <vt:lpstr>Arial</vt:lpstr>
      <vt:lpstr>Comic Sans MS</vt:lpstr>
      <vt:lpstr>Monotype Sorts</vt:lpstr>
      <vt:lpstr>Symbol</vt:lpstr>
      <vt:lpstr>Tahoma</vt:lpstr>
      <vt:lpstr>Times New Roman</vt:lpstr>
      <vt:lpstr>Verdana</vt:lpstr>
      <vt:lpstr>Teoria sygnałów</vt:lpstr>
      <vt:lpstr>Equation</vt:lpstr>
      <vt:lpstr>Równanie</vt:lpstr>
      <vt:lpstr>Microsoft Equation 3.0</vt:lpstr>
      <vt:lpstr>Fourier Transform Properties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Convolution in time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Właściwości przekształcenia Fouriera</dc:title>
  <dc:creator>Zdzislaw Papir</dc:creator>
  <cp:lastModifiedBy>Konto Microsoft</cp:lastModifiedBy>
  <cp:revision>385</cp:revision>
  <cp:lastPrinted>2001-12-29T16:29:53Z</cp:lastPrinted>
  <dcterms:created xsi:type="dcterms:W3CDTF">2001-11-19T17:43:40Z</dcterms:created>
  <dcterms:modified xsi:type="dcterms:W3CDTF">2024-09-12T09:01:12Z</dcterms:modified>
</cp:coreProperties>
</file>