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44"/>
  </p:notesMasterIdLst>
  <p:handoutMasterIdLst>
    <p:handoutMasterId r:id="rId45"/>
  </p:handoutMasterIdLst>
  <p:sldIdLst>
    <p:sldId id="258" r:id="rId2"/>
    <p:sldId id="307" r:id="rId3"/>
    <p:sldId id="302" r:id="rId4"/>
    <p:sldId id="306" r:id="rId5"/>
    <p:sldId id="305" r:id="rId6"/>
    <p:sldId id="303" r:id="rId7"/>
    <p:sldId id="304" r:id="rId8"/>
    <p:sldId id="263" r:id="rId9"/>
    <p:sldId id="268" r:id="rId10"/>
    <p:sldId id="265" r:id="rId11"/>
    <p:sldId id="266" r:id="rId12"/>
    <p:sldId id="271" r:id="rId13"/>
    <p:sldId id="301" r:id="rId14"/>
    <p:sldId id="269" r:id="rId15"/>
    <p:sldId id="272" r:id="rId16"/>
    <p:sldId id="270" r:id="rId17"/>
    <p:sldId id="273" r:id="rId18"/>
    <p:sldId id="275" r:id="rId19"/>
    <p:sldId id="274" r:id="rId20"/>
    <p:sldId id="276" r:id="rId21"/>
    <p:sldId id="278" r:id="rId22"/>
    <p:sldId id="279" r:id="rId23"/>
    <p:sldId id="280" r:id="rId24"/>
    <p:sldId id="281" r:id="rId25"/>
    <p:sldId id="297" r:id="rId26"/>
    <p:sldId id="298" r:id="rId27"/>
    <p:sldId id="27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003300"/>
    <a:srgbClr val="006600"/>
    <a:srgbClr val="FFFF66"/>
    <a:srgbClr val="0000CC"/>
    <a:srgbClr val="CC9900"/>
    <a:srgbClr val="CCFF99"/>
    <a:srgbClr val="99CCFF"/>
    <a:srgbClr val="3399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12" autoAdjust="0"/>
    <p:restoredTop sz="90929"/>
  </p:normalViewPr>
  <p:slideViewPr>
    <p:cSldViewPr snapToObjects="1">
      <p:cViewPr varScale="1">
        <p:scale>
          <a:sx n="70" d="100"/>
          <a:sy n="70" d="100"/>
        </p:scale>
        <p:origin x="96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0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63.wmf"/><Relationship Id="rId7" Type="http://schemas.openxmlformats.org/officeDocument/2006/relationships/image" Target="../media/image67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10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image" Target="../media/image69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2.wmf"/><Relationship Id="rId2" Type="http://schemas.openxmlformats.org/officeDocument/2006/relationships/image" Target="../media/image71.wmf"/><Relationship Id="rId1" Type="http://schemas.openxmlformats.org/officeDocument/2006/relationships/image" Target="../media/image17.wmf"/><Relationship Id="rId4" Type="http://schemas.openxmlformats.org/officeDocument/2006/relationships/image" Target="../media/image73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7" Type="http://schemas.openxmlformats.org/officeDocument/2006/relationships/image" Target="../media/image80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Relationship Id="rId6" Type="http://schemas.openxmlformats.org/officeDocument/2006/relationships/image" Target="../media/image79.wmf"/><Relationship Id="rId5" Type="http://schemas.openxmlformats.org/officeDocument/2006/relationships/image" Target="../media/image78.wmf"/><Relationship Id="rId4" Type="http://schemas.openxmlformats.org/officeDocument/2006/relationships/image" Target="../media/image7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17.wmf"/><Relationship Id="rId4" Type="http://schemas.openxmlformats.org/officeDocument/2006/relationships/image" Target="../media/image83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7" Type="http://schemas.openxmlformats.org/officeDocument/2006/relationships/image" Target="../media/image89.wmf"/><Relationship Id="rId2" Type="http://schemas.openxmlformats.org/officeDocument/2006/relationships/image" Target="../media/image84.wmf"/><Relationship Id="rId1" Type="http://schemas.openxmlformats.org/officeDocument/2006/relationships/image" Target="../media/image17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4" Type="http://schemas.openxmlformats.org/officeDocument/2006/relationships/image" Target="../media/image8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Relationship Id="rId6" Type="http://schemas.openxmlformats.org/officeDocument/2006/relationships/image" Target="../media/image100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2" Type="http://schemas.openxmlformats.org/officeDocument/2006/relationships/image" Target="../media/image102.wmf"/><Relationship Id="rId1" Type="http://schemas.openxmlformats.org/officeDocument/2006/relationships/image" Target="../media/image101.wmf"/><Relationship Id="rId6" Type="http://schemas.openxmlformats.org/officeDocument/2006/relationships/image" Target="../media/image105.wmf"/><Relationship Id="rId5" Type="http://schemas.openxmlformats.org/officeDocument/2006/relationships/image" Target="../media/image104.wmf"/><Relationship Id="rId4" Type="http://schemas.openxmlformats.org/officeDocument/2006/relationships/image" Target="../media/image10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3" Type="http://schemas.openxmlformats.org/officeDocument/2006/relationships/image" Target="../media/image108.wmf"/><Relationship Id="rId7" Type="http://schemas.openxmlformats.org/officeDocument/2006/relationships/image" Target="../media/image112.wmf"/><Relationship Id="rId2" Type="http://schemas.openxmlformats.org/officeDocument/2006/relationships/image" Target="../media/image107.wmf"/><Relationship Id="rId1" Type="http://schemas.openxmlformats.org/officeDocument/2006/relationships/image" Target="../media/image106.wmf"/><Relationship Id="rId6" Type="http://schemas.openxmlformats.org/officeDocument/2006/relationships/image" Target="../media/image111.wmf"/><Relationship Id="rId11" Type="http://schemas.openxmlformats.org/officeDocument/2006/relationships/image" Target="../media/image116.wmf"/><Relationship Id="rId5" Type="http://schemas.openxmlformats.org/officeDocument/2006/relationships/image" Target="../media/image110.wmf"/><Relationship Id="rId10" Type="http://schemas.openxmlformats.org/officeDocument/2006/relationships/image" Target="../media/image115.wmf"/><Relationship Id="rId4" Type="http://schemas.openxmlformats.org/officeDocument/2006/relationships/image" Target="../media/image109.wmf"/><Relationship Id="rId9" Type="http://schemas.openxmlformats.org/officeDocument/2006/relationships/image" Target="../media/image114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wmf"/><Relationship Id="rId3" Type="http://schemas.openxmlformats.org/officeDocument/2006/relationships/image" Target="../media/image118.wmf"/><Relationship Id="rId7" Type="http://schemas.openxmlformats.org/officeDocument/2006/relationships/image" Target="../media/image119.wmf"/><Relationship Id="rId2" Type="http://schemas.openxmlformats.org/officeDocument/2006/relationships/image" Target="../media/image111.wmf"/><Relationship Id="rId1" Type="http://schemas.openxmlformats.org/officeDocument/2006/relationships/image" Target="../media/image117.wmf"/><Relationship Id="rId6" Type="http://schemas.openxmlformats.org/officeDocument/2006/relationships/image" Target="../media/image115.wmf"/><Relationship Id="rId5" Type="http://schemas.openxmlformats.org/officeDocument/2006/relationships/image" Target="../media/image114.wmf"/><Relationship Id="rId10" Type="http://schemas.openxmlformats.org/officeDocument/2006/relationships/image" Target="../media/image122.wmf"/><Relationship Id="rId4" Type="http://schemas.openxmlformats.org/officeDocument/2006/relationships/image" Target="../media/image113.wmf"/><Relationship Id="rId9" Type="http://schemas.openxmlformats.org/officeDocument/2006/relationships/image" Target="../media/image121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wmf"/><Relationship Id="rId1" Type="http://schemas.openxmlformats.org/officeDocument/2006/relationships/image" Target="../media/image126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3" Type="http://schemas.openxmlformats.org/officeDocument/2006/relationships/image" Target="../media/image108.wmf"/><Relationship Id="rId7" Type="http://schemas.openxmlformats.org/officeDocument/2006/relationships/image" Target="../media/image132.wmf"/><Relationship Id="rId2" Type="http://schemas.openxmlformats.org/officeDocument/2006/relationships/image" Target="../media/image129.wmf"/><Relationship Id="rId1" Type="http://schemas.openxmlformats.org/officeDocument/2006/relationships/image" Target="../media/image128.wmf"/><Relationship Id="rId6" Type="http://schemas.openxmlformats.org/officeDocument/2006/relationships/image" Target="../media/image131.wmf"/><Relationship Id="rId5" Type="http://schemas.openxmlformats.org/officeDocument/2006/relationships/image" Target="../media/image111.wmf"/><Relationship Id="rId4" Type="http://schemas.openxmlformats.org/officeDocument/2006/relationships/image" Target="../media/image130.wmf"/></Relationships>
</file>

<file path=ppt/drawings/_rels/vmlDrawing25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wmf"/><Relationship Id="rId3" Type="http://schemas.openxmlformats.org/officeDocument/2006/relationships/image" Target="../media/image136.wmf"/><Relationship Id="rId7" Type="http://schemas.openxmlformats.org/officeDocument/2006/relationships/image" Target="../media/image140.wmf"/><Relationship Id="rId2" Type="http://schemas.openxmlformats.org/officeDocument/2006/relationships/image" Target="../media/image135.wmf"/><Relationship Id="rId1" Type="http://schemas.openxmlformats.org/officeDocument/2006/relationships/image" Target="../media/image134.wmf"/><Relationship Id="rId6" Type="http://schemas.openxmlformats.org/officeDocument/2006/relationships/image" Target="../media/image139.wmf"/><Relationship Id="rId11" Type="http://schemas.openxmlformats.org/officeDocument/2006/relationships/image" Target="../media/image144.wmf"/><Relationship Id="rId5" Type="http://schemas.openxmlformats.org/officeDocument/2006/relationships/image" Target="../media/image138.wmf"/><Relationship Id="rId10" Type="http://schemas.openxmlformats.org/officeDocument/2006/relationships/image" Target="../media/image143.wmf"/><Relationship Id="rId4" Type="http://schemas.openxmlformats.org/officeDocument/2006/relationships/image" Target="../media/image137.wmf"/><Relationship Id="rId9" Type="http://schemas.openxmlformats.org/officeDocument/2006/relationships/image" Target="../media/image142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wmf"/><Relationship Id="rId1" Type="http://schemas.openxmlformats.org/officeDocument/2006/relationships/image" Target="../media/image145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wmf"/><Relationship Id="rId2" Type="http://schemas.openxmlformats.org/officeDocument/2006/relationships/image" Target="../media/image148.wmf"/><Relationship Id="rId1" Type="http://schemas.openxmlformats.org/officeDocument/2006/relationships/image" Target="../media/image145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wmf"/><Relationship Id="rId2" Type="http://schemas.openxmlformats.org/officeDocument/2006/relationships/image" Target="../media/image151.wmf"/><Relationship Id="rId1" Type="http://schemas.openxmlformats.org/officeDocument/2006/relationships/image" Target="../media/image150.wmf"/><Relationship Id="rId4" Type="http://schemas.openxmlformats.org/officeDocument/2006/relationships/image" Target="../media/image153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wmf"/><Relationship Id="rId7" Type="http://schemas.openxmlformats.org/officeDocument/2006/relationships/image" Target="../media/image159.wmf"/><Relationship Id="rId2" Type="http://schemas.openxmlformats.org/officeDocument/2006/relationships/image" Target="../media/image155.wmf"/><Relationship Id="rId1" Type="http://schemas.openxmlformats.org/officeDocument/2006/relationships/image" Target="../media/image154.wmf"/><Relationship Id="rId6" Type="http://schemas.openxmlformats.org/officeDocument/2006/relationships/image" Target="../media/image158.wmf"/><Relationship Id="rId5" Type="http://schemas.openxmlformats.org/officeDocument/2006/relationships/image" Target="../media/image157.wmf"/><Relationship Id="rId4" Type="http://schemas.openxmlformats.org/officeDocument/2006/relationships/image" Target="../media/image15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13" Type="http://schemas.openxmlformats.org/officeDocument/2006/relationships/image" Target="../media/image172.wmf"/><Relationship Id="rId3" Type="http://schemas.openxmlformats.org/officeDocument/2006/relationships/image" Target="../media/image162.wmf"/><Relationship Id="rId7" Type="http://schemas.openxmlformats.org/officeDocument/2006/relationships/image" Target="../media/image166.wmf"/><Relationship Id="rId12" Type="http://schemas.openxmlformats.org/officeDocument/2006/relationships/image" Target="../media/image171.wmf"/><Relationship Id="rId2" Type="http://schemas.openxmlformats.org/officeDocument/2006/relationships/image" Target="../media/image161.wmf"/><Relationship Id="rId1" Type="http://schemas.openxmlformats.org/officeDocument/2006/relationships/image" Target="../media/image160.wmf"/><Relationship Id="rId6" Type="http://schemas.openxmlformats.org/officeDocument/2006/relationships/image" Target="../media/image165.wmf"/><Relationship Id="rId11" Type="http://schemas.openxmlformats.org/officeDocument/2006/relationships/image" Target="../media/image170.wmf"/><Relationship Id="rId5" Type="http://schemas.openxmlformats.org/officeDocument/2006/relationships/image" Target="../media/image164.wmf"/><Relationship Id="rId10" Type="http://schemas.openxmlformats.org/officeDocument/2006/relationships/image" Target="../media/image169.wmf"/><Relationship Id="rId4" Type="http://schemas.openxmlformats.org/officeDocument/2006/relationships/image" Target="../media/image163.wmf"/><Relationship Id="rId9" Type="http://schemas.openxmlformats.org/officeDocument/2006/relationships/image" Target="../media/image168.wmf"/><Relationship Id="rId14" Type="http://schemas.openxmlformats.org/officeDocument/2006/relationships/image" Target="../media/image173.wmf"/></Relationships>
</file>

<file path=ppt/drawings/_rels/vmlDrawing3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1.wmf"/><Relationship Id="rId3" Type="http://schemas.openxmlformats.org/officeDocument/2006/relationships/image" Target="../media/image177.wmf"/><Relationship Id="rId7" Type="http://schemas.openxmlformats.org/officeDocument/2006/relationships/image" Target="../media/image180.wmf"/><Relationship Id="rId2" Type="http://schemas.openxmlformats.org/officeDocument/2006/relationships/image" Target="../media/image176.wmf"/><Relationship Id="rId1" Type="http://schemas.openxmlformats.org/officeDocument/2006/relationships/image" Target="../media/image175.wmf"/><Relationship Id="rId6" Type="http://schemas.openxmlformats.org/officeDocument/2006/relationships/image" Target="../media/image179.wmf"/><Relationship Id="rId11" Type="http://schemas.openxmlformats.org/officeDocument/2006/relationships/image" Target="../media/image183.wmf"/><Relationship Id="rId5" Type="http://schemas.openxmlformats.org/officeDocument/2006/relationships/image" Target="../media/image167.wmf"/><Relationship Id="rId10" Type="http://schemas.openxmlformats.org/officeDocument/2006/relationships/image" Target="../media/image182.wmf"/><Relationship Id="rId4" Type="http://schemas.openxmlformats.org/officeDocument/2006/relationships/image" Target="../media/image178.wmf"/><Relationship Id="rId9" Type="http://schemas.openxmlformats.org/officeDocument/2006/relationships/image" Target="../media/image172.wmf"/></Relationships>
</file>

<file path=ppt/drawings/_rels/vmlDrawing3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wmf"/><Relationship Id="rId3" Type="http://schemas.openxmlformats.org/officeDocument/2006/relationships/image" Target="../media/image186.wmf"/><Relationship Id="rId7" Type="http://schemas.openxmlformats.org/officeDocument/2006/relationships/image" Target="../media/image190.wmf"/><Relationship Id="rId2" Type="http://schemas.openxmlformats.org/officeDocument/2006/relationships/image" Target="../media/image167.wmf"/><Relationship Id="rId1" Type="http://schemas.openxmlformats.org/officeDocument/2006/relationships/image" Target="../media/image185.wmf"/><Relationship Id="rId6" Type="http://schemas.openxmlformats.org/officeDocument/2006/relationships/image" Target="../media/image189.wmf"/><Relationship Id="rId5" Type="http://schemas.openxmlformats.org/officeDocument/2006/relationships/image" Target="../media/image188.wmf"/><Relationship Id="rId4" Type="http://schemas.openxmlformats.org/officeDocument/2006/relationships/image" Target="../media/image187.wmf"/><Relationship Id="rId9" Type="http://schemas.openxmlformats.org/officeDocument/2006/relationships/image" Target="../media/image181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3.wmf"/></Relationships>
</file>

<file path=ppt/drawings/_rels/vmlDrawing3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wmf"/><Relationship Id="rId3" Type="http://schemas.openxmlformats.org/officeDocument/2006/relationships/image" Target="../media/image193.wmf"/><Relationship Id="rId7" Type="http://schemas.openxmlformats.org/officeDocument/2006/relationships/image" Target="../media/image197.wmf"/><Relationship Id="rId2" Type="http://schemas.openxmlformats.org/officeDocument/2006/relationships/image" Target="../media/image192.wmf"/><Relationship Id="rId1" Type="http://schemas.openxmlformats.org/officeDocument/2006/relationships/image" Target="../media/image191.wmf"/><Relationship Id="rId6" Type="http://schemas.openxmlformats.org/officeDocument/2006/relationships/image" Target="../media/image196.wmf"/><Relationship Id="rId5" Type="http://schemas.openxmlformats.org/officeDocument/2006/relationships/image" Target="../media/image195.wmf"/><Relationship Id="rId4" Type="http://schemas.openxmlformats.org/officeDocument/2006/relationships/image" Target="../media/image194.wmf"/></Relationships>
</file>

<file path=ppt/drawings/_rels/vmlDrawing3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wmf"/><Relationship Id="rId1" Type="http://schemas.openxmlformats.org/officeDocument/2006/relationships/image" Target="../media/image198.wmf"/></Relationships>
</file>

<file path=ppt/drawings/_rels/vmlDrawing3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wmf"/><Relationship Id="rId1" Type="http://schemas.openxmlformats.org/officeDocument/2006/relationships/image" Target="../media/image200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1.wmf"/><Relationship Id="rId1" Type="http://schemas.openxmlformats.org/officeDocument/2006/relationships/image" Target="../media/image200.wmf"/></Relationships>
</file>

<file path=ppt/drawings/_rels/vmlDrawing3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wmf"/><Relationship Id="rId3" Type="http://schemas.openxmlformats.org/officeDocument/2006/relationships/image" Target="../media/image163.wmf"/><Relationship Id="rId7" Type="http://schemas.openxmlformats.org/officeDocument/2006/relationships/image" Target="../media/image167.wmf"/><Relationship Id="rId2" Type="http://schemas.openxmlformats.org/officeDocument/2006/relationships/image" Target="../media/image162.wmf"/><Relationship Id="rId1" Type="http://schemas.openxmlformats.org/officeDocument/2006/relationships/image" Target="../media/image202.wmf"/><Relationship Id="rId6" Type="http://schemas.openxmlformats.org/officeDocument/2006/relationships/image" Target="../media/image166.wmf"/><Relationship Id="rId11" Type="http://schemas.openxmlformats.org/officeDocument/2006/relationships/image" Target="../media/image172.wmf"/><Relationship Id="rId5" Type="http://schemas.openxmlformats.org/officeDocument/2006/relationships/image" Target="../media/image203.wmf"/><Relationship Id="rId10" Type="http://schemas.openxmlformats.org/officeDocument/2006/relationships/image" Target="../media/image190.wmf"/><Relationship Id="rId4" Type="http://schemas.openxmlformats.org/officeDocument/2006/relationships/image" Target="../media/image164.wmf"/><Relationship Id="rId9" Type="http://schemas.openxmlformats.org/officeDocument/2006/relationships/image" Target="../media/image169.wmf"/></Relationships>
</file>

<file path=ppt/drawings/_rels/vmlDrawing3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wmf"/><Relationship Id="rId3" Type="http://schemas.openxmlformats.org/officeDocument/2006/relationships/image" Target="../media/image164.wmf"/><Relationship Id="rId7" Type="http://schemas.openxmlformats.org/officeDocument/2006/relationships/image" Target="../media/image168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206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12" Type="http://schemas.openxmlformats.org/officeDocument/2006/relationships/image" Target="../media/image25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11" Type="http://schemas.openxmlformats.org/officeDocument/2006/relationships/image" Target="../media/image24.wmf"/><Relationship Id="rId5" Type="http://schemas.openxmlformats.org/officeDocument/2006/relationships/image" Target="../media/image18.wmf"/><Relationship Id="rId10" Type="http://schemas.openxmlformats.org/officeDocument/2006/relationships/image" Target="../media/image23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4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wmf"/><Relationship Id="rId3" Type="http://schemas.openxmlformats.org/officeDocument/2006/relationships/image" Target="../media/image164.wmf"/><Relationship Id="rId7" Type="http://schemas.openxmlformats.org/officeDocument/2006/relationships/image" Target="../media/image168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167.wmf"/><Relationship Id="rId5" Type="http://schemas.openxmlformats.org/officeDocument/2006/relationships/image" Target="../media/image166.wmf"/><Relationship Id="rId4" Type="http://schemas.openxmlformats.org/officeDocument/2006/relationships/image" Target="../media/image20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4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41.wmf"/><Relationship Id="rId7" Type="http://schemas.openxmlformats.org/officeDocument/2006/relationships/image" Target="../media/image43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6" Type="http://schemas.openxmlformats.org/officeDocument/2006/relationships/image" Target="../media/image38.wmf"/><Relationship Id="rId5" Type="http://schemas.openxmlformats.org/officeDocument/2006/relationships/image" Target="../media/image42.wmf"/><Relationship Id="rId4" Type="http://schemas.openxmlformats.org/officeDocument/2006/relationships/image" Target="../media/image17.wmf"/><Relationship Id="rId9" Type="http://schemas.openxmlformats.org/officeDocument/2006/relationships/image" Target="../media/image3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6A1AECD3-AF80-4759-AE1C-CFB5A38AB7E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53702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92BBC6E8-016A-4245-B599-7AAAD2DC142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15913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80F665-0870-4CB0-90D7-53A083996841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273931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FD35BF-1669-497F-A407-014225A85E52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764887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FBD8B6-E458-46BB-A9F2-D1707D09CDFB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64439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365D42-EF1F-41BB-BD8C-1541BAE2B756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59031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3F8366-795F-43D4-A22C-A13C8EA51E29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8545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0D2FA2-8DB9-45D0-9781-900C3C4BEB1C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96916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3493ED-3EEE-4DC2-A278-268F37E8EC53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85749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8FF3F6-3968-4D43-BAB5-4B7264E46FD5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003352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DC5CC4-DA1D-4E7D-893A-3DACADFBA397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30296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479BEC-1F40-4493-BC07-6B1F1E26F8A8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70910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C44BE2-E588-4DCE-9B4B-BC446B05BAB6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874577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C6B4D4-E127-4B29-A0F5-DB9E39A3227B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411978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50666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24921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1729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43768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78FDB0-C814-4F91-839F-E8533C18F2DC}" type="slidenum">
              <a:rPr lang="pl-PL" smtClean="0"/>
              <a:pPr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539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3EEF7C-8976-45CA-9DA3-CFF723E5F775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92961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6001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C3EFEF-35CD-41F9-B2CC-7313B937F888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71319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FFB7DF-9CA2-4FE6-BACE-A5F025FC6245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41696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C44C7A-E1FF-44F6-ABCC-96FF846FEBE5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602013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0EDFB-A77E-4AB2-9A68-D7AA592A05D3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60875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6C801-B7F5-440A-90DB-F43A246923D6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54269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2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6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4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49" y="1730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3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3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7" y="1751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B5FB26D4-93B3-4806-9412-1F0946956AC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E34D20-3565-4554-881D-A4DA36FA4E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8A216-5E74-4A4B-8DFD-68BAADE6D1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ytuł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wykresu 2"/>
          <p:cNvSpPr>
            <a:spLocks noGrp="1"/>
          </p:cNvSpPr>
          <p:nvPr>
            <p:ph type="chart" idx="1"/>
          </p:nvPr>
        </p:nvSpPr>
        <p:spPr>
          <a:xfrm>
            <a:off x="1173163" y="1981200"/>
            <a:ext cx="7772400" cy="4114800"/>
          </a:xfrm>
        </p:spPr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8EC66D5-BA5D-4304-B94C-1F7BC8BC168F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28768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2D221C-B51D-4ED7-A4D9-F4F1F6BF36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9F05-0A5F-4808-BD64-7FF41E26A3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40F5B-90B1-4B12-BA7F-E8EAFA749C0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D7EAEB-4AF3-4212-97B7-289E29A1D76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5C6E9-0E42-418B-9650-0CE50F073E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9F42-FA15-47B6-A8A8-C595FCD6C4F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E310D3-499C-4FDA-8C60-3EF940159A6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62AFE-1E2A-4353-9B1F-D1FC075D234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2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68" y="167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71" y="175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4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47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192" y="1658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2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4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60" y="1656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09" y="166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56" y="174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5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69" y="1681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78" y="170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3072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72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4BE25F70-1AC7-4CAF-B6D8-C1D38667A88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5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49.wmf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7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image" Target="../media/image54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1.wmf"/><Relationship Id="rId12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53.bin"/><Relationship Id="rId11" Type="http://schemas.openxmlformats.org/officeDocument/2006/relationships/image" Target="../media/image53.wmf"/><Relationship Id="rId5" Type="http://schemas.openxmlformats.org/officeDocument/2006/relationships/image" Target="../media/image50.wmf"/><Relationship Id="rId10" Type="http://schemas.openxmlformats.org/officeDocument/2006/relationships/oleObject" Target="../embeddings/oleObject55.bin"/><Relationship Id="rId4" Type="http://schemas.openxmlformats.org/officeDocument/2006/relationships/oleObject" Target="../embeddings/oleObject52.bin"/><Relationship Id="rId9" Type="http://schemas.openxmlformats.org/officeDocument/2006/relationships/image" Target="../media/image52.wmf"/><Relationship Id="rId14" Type="http://schemas.openxmlformats.org/officeDocument/2006/relationships/image" Target="../media/image5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image" Target="../media/image60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7.wmf"/><Relationship Id="rId12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58.bin"/><Relationship Id="rId11" Type="http://schemas.openxmlformats.org/officeDocument/2006/relationships/image" Target="../media/image59.wmf"/><Relationship Id="rId5" Type="http://schemas.openxmlformats.org/officeDocument/2006/relationships/image" Target="../media/image56.wmf"/><Relationship Id="rId10" Type="http://schemas.openxmlformats.org/officeDocument/2006/relationships/oleObject" Target="../embeddings/oleObject60.bin"/><Relationship Id="rId4" Type="http://schemas.openxmlformats.org/officeDocument/2006/relationships/oleObject" Target="../embeddings/oleObject57.bin"/><Relationship Id="rId9" Type="http://schemas.openxmlformats.org/officeDocument/2006/relationships/image" Target="../media/image58.wmf"/><Relationship Id="rId14" Type="http://schemas.openxmlformats.org/officeDocument/2006/relationships/image" Target="../media/image5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65.wmf"/><Relationship Id="rId18" Type="http://schemas.openxmlformats.org/officeDocument/2006/relationships/oleObject" Target="../embeddings/oleObject69.bin"/><Relationship Id="rId3" Type="http://schemas.openxmlformats.org/officeDocument/2006/relationships/notesSlide" Target="../notesSlides/notesSlide7.xml"/><Relationship Id="rId21" Type="http://schemas.openxmlformats.org/officeDocument/2006/relationships/image" Target="../media/image69.wmf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66.bin"/><Relationship Id="rId17" Type="http://schemas.openxmlformats.org/officeDocument/2006/relationships/image" Target="../media/image6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8.bin"/><Relationship Id="rId20" Type="http://schemas.openxmlformats.org/officeDocument/2006/relationships/oleObject" Target="../embeddings/oleObject70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64.wmf"/><Relationship Id="rId24" Type="http://schemas.openxmlformats.org/officeDocument/2006/relationships/oleObject" Target="../embeddings/oleObject72.bin"/><Relationship Id="rId5" Type="http://schemas.openxmlformats.org/officeDocument/2006/relationships/image" Target="../media/image61.wmf"/><Relationship Id="rId15" Type="http://schemas.openxmlformats.org/officeDocument/2006/relationships/image" Target="../media/image66.wmf"/><Relationship Id="rId23" Type="http://schemas.openxmlformats.org/officeDocument/2006/relationships/image" Target="../media/image70.wmf"/><Relationship Id="rId10" Type="http://schemas.openxmlformats.org/officeDocument/2006/relationships/oleObject" Target="../embeddings/oleObject65.bin"/><Relationship Id="rId19" Type="http://schemas.openxmlformats.org/officeDocument/2006/relationships/image" Target="../media/image68.wmf"/><Relationship Id="rId4" Type="http://schemas.openxmlformats.org/officeDocument/2006/relationships/oleObject" Target="../embeddings/oleObject62.bin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67.bin"/><Relationship Id="rId22" Type="http://schemas.openxmlformats.org/officeDocument/2006/relationships/oleObject" Target="../embeddings/oleObject7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1.wmf"/><Relationship Id="rId12" Type="http://schemas.openxmlformats.org/officeDocument/2006/relationships/image" Target="../media/image5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74.bin"/><Relationship Id="rId11" Type="http://schemas.openxmlformats.org/officeDocument/2006/relationships/image" Target="../media/image73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76.bin"/><Relationship Id="rId4" Type="http://schemas.openxmlformats.org/officeDocument/2006/relationships/oleObject" Target="../embeddings/oleObject73.bin"/><Relationship Id="rId9" Type="http://schemas.openxmlformats.org/officeDocument/2006/relationships/image" Target="../media/image7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9.bin"/><Relationship Id="rId13" Type="http://schemas.openxmlformats.org/officeDocument/2006/relationships/image" Target="../media/image78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5.wmf"/><Relationship Id="rId12" Type="http://schemas.openxmlformats.org/officeDocument/2006/relationships/oleObject" Target="../embeddings/oleObject81.bin"/><Relationship Id="rId17" Type="http://schemas.openxmlformats.org/officeDocument/2006/relationships/image" Target="../media/image8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3.bin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8.bin"/><Relationship Id="rId11" Type="http://schemas.openxmlformats.org/officeDocument/2006/relationships/image" Target="../media/image77.wmf"/><Relationship Id="rId5" Type="http://schemas.openxmlformats.org/officeDocument/2006/relationships/image" Target="../media/image74.wmf"/><Relationship Id="rId15" Type="http://schemas.openxmlformats.org/officeDocument/2006/relationships/image" Target="../media/image79.wmf"/><Relationship Id="rId10" Type="http://schemas.openxmlformats.org/officeDocument/2006/relationships/oleObject" Target="../embeddings/oleObject80.bin"/><Relationship Id="rId4" Type="http://schemas.openxmlformats.org/officeDocument/2006/relationships/oleObject" Target="../embeddings/oleObject77.bin"/><Relationship Id="rId9" Type="http://schemas.openxmlformats.org/officeDocument/2006/relationships/image" Target="../media/image76.wmf"/><Relationship Id="rId14" Type="http://schemas.openxmlformats.org/officeDocument/2006/relationships/oleObject" Target="../embeddings/oleObject82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6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85.bin"/><Relationship Id="rId11" Type="http://schemas.openxmlformats.org/officeDocument/2006/relationships/image" Target="../media/image83.wmf"/><Relationship Id="rId5" Type="http://schemas.openxmlformats.org/officeDocument/2006/relationships/image" Target="../media/image17.wmf"/><Relationship Id="rId10" Type="http://schemas.openxmlformats.org/officeDocument/2006/relationships/oleObject" Target="../embeddings/oleObject87.bin"/><Relationship Id="rId4" Type="http://schemas.openxmlformats.org/officeDocument/2006/relationships/oleObject" Target="../embeddings/oleObject84.bin"/><Relationship Id="rId9" Type="http://schemas.openxmlformats.org/officeDocument/2006/relationships/image" Target="../media/image8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0.bin"/><Relationship Id="rId13" Type="http://schemas.openxmlformats.org/officeDocument/2006/relationships/image" Target="../media/image87.wmf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84.wmf"/><Relationship Id="rId12" Type="http://schemas.openxmlformats.org/officeDocument/2006/relationships/oleObject" Target="../embeddings/oleObject92.bin"/><Relationship Id="rId17" Type="http://schemas.openxmlformats.org/officeDocument/2006/relationships/image" Target="../media/image8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4.bin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89.bin"/><Relationship Id="rId11" Type="http://schemas.openxmlformats.org/officeDocument/2006/relationships/image" Target="../media/image86.wmf"/><Relationship Id="rId5" Type="http://schemas.openxmlformats.org/officeDocument/2006/relationships/image" Target="../media/image17.wmf"/><Relationship Id="rId15" Type="http://schemas.openxmlformats.org/officeDocument/2006/relationships/image" Target="../media/image88.wmf"/><Relationship Id="rId10" Type="http://schemas.openxmlformats.org/officeDocument/2006/relationships/oleObject" Target="../embeddings/oleObject91.bin"/><Relationship Id="rId4" Type="http://schemas.openxmlformats.org/officeDocument/2006/relationships/oleObject" Target="../embeddings/oleObject88.bin"/><Relationship Id="rId9" Type="http://schemas.openxmlformats.org/officeDocument/2006/relationships/image" Target="../media/image85.wmf"/><Relationship Id="rId14" Type="http://schemas.openxmlformats.org/officeDocument/2006/relationships/oleObject" Target="../embeddings/oleObject93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image" Target="../media/image94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91.wmf"/><Relationship Id="rId12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96.bin"/><Relationship Id="rId11" Type="http://schemas.openxmlformats.org/officeDocument/2006/relationships/image" Target="../media/image93.wmf"/><Relationship Id="rId5" Type="http://schemas.openxmlformats.org/officeDocument/2006/relationships/image" Target="../media/image90.wmf"/><Relationship Id="rId15" Type="http://schemas.openxmlformats.org/officeDocument/2006/relationships/image" Target="../media/image95.wmf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100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13" Type="http://schemas.openxmlformats.org/officeDocument/2006/relationships/image" Target="../media/image99.wmf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97.wmf"/><Relationship Id="rId12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02.bin"/><Relationship Id="rId11" Type="http://schemas.openxmlformats.org/officeDocument/2006/relationships/image" Target="../media/image98.wmf"/><Relationship Id="rId5" Type="http://schemas.openxmlformats.org/officeDocument/2006/relationships/image" Target="../media/image96.wmf"/><Relationship Id="rId15" Type="http://schemas.openxmlformats.org/officeDocument/2006/relationships/image" Target="../media/image100.wmf"/><Relationship Id="rId10" Type="http://schemas.openxmlformats.org/officeDocument/2006/relationships/oleObject" Target="../embeddings/oleObject104.bin"/><Relationship Id="rId4" Type="http://schemas.openxmlformats.org/officeDocument/2006/relationships/oleObject" Target="../embeddings/oleObject101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106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9.bin"/><Relationship Id="rId13" Type="http://schemas.openxmlformats.org/officeDocument/2006/relationships/image" Target="../media/image104.wm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102.wmf"/><Relationship Id="rId12" Type="http://schemas.openxmlformats.org/officeDocument/2006/relationships/oleObject" Target="../embeddings/oleObject1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08.bin"/><Relationship Id="rId11" Type="http://schemas.openxmlformats.org/officeDocument/2006/relationships/image" Target="../media/image103.wmf"/><Relationship Id="rId5" Type="http://schemas.openxmlformats.org/officeDocument/2006/relationships/image" Target="../media/image101.wmf"/><Relationship Id="rId15" Type="http://schemas.openxmlformats.org/officeDocument/2006/relationships/image" Target="../media/image105.wmf"/><Relationship Id="rId10" Type="http://schemas.openxmlformats.org/officeDocument/2006/relationships/oleObject" Target="../embeddings/oleObject110.bin"/><Relationship Id="rId4" Type="http://schemas.openxmlformats.org/officeDocument/2006/relationships/oleObject" Target="../embeddings/oleObject107.bin"/><Relationship Id="rId9" Type="http://schemas.openxmlformats.org/officeDocument/2006/relationships/image" Target="../media/image92.wmf"/><Relationship Id="rId14" Type="http://schemas.openxmlformats.org/officeDocument/2006/relationships/oleObject" Target="../embeddings/oleObject11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13" Type="http://schemas.openxmlformats.org/officeDocument/2006/relationships/image" Target="../media/image110.wmf"/><Relationship Id="rId18" Type="http://schemas.openxmlformats.org/officeDocument/2006/relationships/oleObject" Target="../embeddings/oleObject120.bin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114.wmf"/><Relationship Id="rId7" Type="http://schemas.openxmlformats.org/officeDocument/2006/relationships/image" Target="../media/image107.wmf"/><Relationship Id="rId12" Type="http://schemas.openxmlformats.org/officeDocument/2006/relationships/oleObject" Target="../embeddings/oleObject117.bin"/><Relationship Id="rId17" Type="http://schemas.openxmlformats.org/officeDocument/2006/relationships/image" Target="../media/image112.wmf"/><Relationship Id="rId25" Type="http://schemas.openxmlformats.org/officeDocument/2006/relationships/image" Target="../media/image116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9.bin"/><Relationship Id="rId20" Type="http://schemas.openxmlformats.org/officeDocument/2006/relationships/oleObject" Target="../embeddings/oleObject121.bin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14.bin"/><Relationship Id="rId11" Type="http://schemas.openxmlformats.org/officeDocument/2006/relationships/image" Target="../media/image109.wmf"/><Relationship Id="rId24" Type="http://schemas.openxmlformats.org/officeDocument/2006/relationships/oleObject" Target="../embeddings/oleObject123.bin"/><Relationship Id="rId5" Type="http://schemas.openxmlformats.org/officeDocument/2006/relationships/image" Target="../media/image106.wmf"/><Relationship Id="rId15" Type="http://schemas.openxmlformats.org/officeDocument/2006/relationships/image" Target="../media/image111.wmf"/><Relationship Id="rId23" Type="http://schemas.openxmlformats.org/officeDocument/2006/relationships/image" Target="../media/image115.wmf"/><Relationship Id="rId10" Type="http://schemas.openxmlformats.org/officeDocument/2006/relationships/oleObject" Target="../embeddings/oleObject116.bin"/><Relationship Id="rId19" Type="http://schemas.openxmlformats.org/officeDocument/2006/relationships/image" Target="../media/image113.wmf"/><Relationship Id="rId4" Type="http://schemas.openxmlformats.org/officeDocument/2006/relationships/oleObject" Target="../embeddings/oleObject113.bin"/><Relationship Id="rId9" Type="http://schemas.openxmlformats.org/officeDocument/2006/relationships/image" Target="../media/image108.wmf"/><Relationship Id="rId14" Type="http://schemas.openxmlformats.org/officeDocument/2006/relationships/oleObject" Target="../embeddings/oleObject118.bin"/><Relationship Id="rId22" Type="http://schemas.openxmlformats.org/officeDocument/2006/relationships/oleObject" Target="../embeddings/oleObject122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6.bin"/><Relationship Id="rId13" Type="http://schemas.openxmlformats.org/officeDocument/2006/relationships/image" Target="../media/image114.wmf"/><Relationship Id="rId18" Type="http://schemas.openxmlformats.org/officeDocument/2006/relationships/oleObject" Target="../embeddings/oleObject131.bin"/><Relationship Id="rId3" Type="http://schemas.openxmlformats.org/officeDocument/2006/relationships/notesSlide" Target="../notesSlides/notesSlide16.xml"/><Relationship Id="rId21" Type="http://schemas.openxmlformats.org/officeDocument/2006/relationships/image" Target="../media/image121.wmf"/><Relationship Id="rId7" Type="http://schemas.openxmlformats.org/officeDocument/2006/relationships/image" Target="../media/image111.wmf"/><Relationship Id="rId12" Type="http://schemas.openxmlformats.org/officeDocument/2006/relationships/oleObject" Target="../embeddings/oleObject128.bin"/><Relationship Id="rId17" Type="http://schemas.openxmlformats.org/officeDocument/2006/relationships/image" Target="../media/image11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0.bin"/><Relationship Id="rId20" Type="http://schemas.openxmlformats.org/officeDocument/2006/relationships/oleObject" Target="../embeddings/oleObject132.bin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125.bin"/><Relationship Id="rId11" Type="http://schemas.openxmlformats.org/officeDocument/2006/relationships/image" Target="../media/image113.wmf"/><Relationship Id="rId5" Type="http://schemas.openxmlformats.org/officeDocument/2006/relationships/image" Target="../media/image117.wmf"/><Relationship Id="rId15" Type="http://schemas.openxmlformats.org/officeDocument/2006/relationships/image" Target="../media/image115.wmf"/><Relationship Id="rId23" Type="http://schemas.openxmlformats.org/officeDocument/2006/relationships/image" Target="../media/image122.wmf"/><Relationship Id="rId10" Type="http://schemas.openxmlformats.org/officeDocument/2006/relationships/oleObject" Target="../embeddings/oleObject127.bin"/><Relationship Id="rId19" Type="http://schemas.openxmlformats.org/officeDocument/2006/relationships/image" Target="../media/image120.wmf"/><Relationship Id="rId4" Type="http://schemas.openxmlformats.org/officeDocument/2006/relationships/oleObject" Target="../embeddings/oleObject124.bin"/><Relationship Id="rId9" Type="http://schemas.openxmlformats.org/officeDocument/2006/relationships/image" Target="../media/image118.wmf"/><Relationship Id="rId14" Type="http://schemas.openxmlformats.org/officeDocument/2006/relationships/oleObject" Target="../embeddings/oleObject129.bin"/><Relationship Id="rId22" Type="http://schemas.openxmlformats.org/officeDocument/2006/relationships/oleObject" Target="../embeddings/oleObject133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2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5.bin"/><Relationship Id="rId5" Type="http://schemas.openxmlformats.org/officeDocument/2006/relationships/image" Target="../media/image123.wmf"/><Relationship Id="rId10" Type="http://schemas.openxmlformats.org/officeDocument/2006/relationships/image" Target="../media/image55.jpeg"/><Relationship Id="rId4" Type="http://schemas.openxmlformats.org/officeDocument/2006/relationships/oleObject" Target="../embeddings/oleObject134.bin"/><Relationship Id="rId9" Type="http://schemas.openxmlformats.org/officeDocument/2006/relationships/image" Target="../media/image125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38.bin"/><Relationship Id="rId5" Type="http://schemas.openxmlformats.org/officeDocument/2006/relationships/image" Target="../media/image126.wmf"/><Relationship Id="rId4" Type="http://schemas.openxmlformats.org/officeDocument/2006/relationships/oleObject" Target="../embeddings/oleObject137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wmf"/><Relationship Id="rId13" Type="http://schemas.openxmlformats.org/officeDocument/2006/relationships/oleObject" Target="../embeddings/oleObject144.bin"/><Relationship Id="rId18" Type="http://schemas.openxmlformats.org/officeDocument/2006/relationships/image" Target="../media/image133.wmf"/><Relationship Id="rId3" Type="http://schemas.openxmlformats.org/officeDocument/2006/relationships/oleObject" Target="../embeddings/oleObject139.bin"/><Relationship Id="rId7" Type="http://schemas.openxmlformats.org/officeDocument/2006/relationships/oleObject" Target="../embeddings/oleObject141.bin"/><Relationship Id="rId12" Type="http://schemas.openxmlformats.org/officeDocument/2006/relationships/image" Target="../media/image111.wmf"/><Relationship Id="rId17" Type="http://schemas.openxmlformats.org/officeDocument/2006/relationships/oleObject" Target="../embeddings/oleObject14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2.wmf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9.wmf"/><Relationship Id="rId11" Type="http://schemas.openxmlformats.org/officeDocument/2006/relationships/oleObject" Target="../embeddings/oleObject143.bin"/><Relationship Id="rId5" Type="http://schemas.openxmlformats.org/officeDocument/2006/relationships/oleObject" Target="../embeddings/oleObject140.bin"/><Relationship Id="rId15" Type="http://schemas.openxmlformats.org/officeDocument/2006/relationships/oleObject" Target="../embeddings/oleObject145.bin"/><Relationship Id="rId10" Type="http://schemas.openxmlformats.org/officeDocument/2006/relationships/image" Target="../media/image130.wmf"/><Relationship Id="rId4" Type="http://schemas.openxmlformats.org/officeDocument/2006/relationships/image" Target="../media/image128.wmf"/><Relationship Id="rId9" Type="http://schemas.openxmlformats.org/officeDocument/2006/relationships/oleObject" Target="../embeddings/oleObject142.bin"/><Relationship Id="rId14" Type="http://schemas.openxmlformats.org/officeDocument/2006/relationships/image" Target="../media/image131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13" Type="http://schemas.openxmlformats.org/officeDocument/2006/relationships/oleObject" Target="../embeddings/oleObject152.bin"/><Relationship Id="rId18" Type="http://schemas.openxmlformats.org/officeDocument/2006/relationships/oleObject" Target="../embeddings/oleObject155.bin"/><Relationship Id="rId3" Type="http://schemas.openxmlformats.org/officeDocument/2006/relationships/oleObject" Target="../embeddings/oleObject147.bin"/><Relationship Id="rId21" Type="http://schemas.openxmlformats.org/officeDocument/2006/relationships/image" Target="../media/image142.wmf"/><Relationship Id="rId7" Type="http://schemas.openxmlformats.org/officeDocument/2006/relationships/oleObject" Target="../embeddings/oleObject149.bin"/><Relationship Id="rId12" Type="http://schemas.openxmlformats.org/officeDocument/2006/relationships/image" Target="../media/image138.wmf"/><Relationship Id="rId17" Type="http://schemas.openxmlformats.org/officeDocument/2006/relationships/image" Target="../media/image140.wmf"/><Relationship Id="rId25" Type="http://schemas.openxmlformats.org/officeDocument/2006/relationships/image" Target="../media/image14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4.bin"/><Relationship Id="rId20" Type="http://schemas.openxmlformats.org/officeDocument/2006/relationships/oleObject" Target="../embeddings/oleObject156.bin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35.wmf"/><Relationship Id="rId11" Type="http://schemas.openxmlformats.org/officeDocument/2006/relationships/oleObject" Target="../embeddings/oleObject151.bin"/><Relationship Id="rId24" Type="http://schemas.openxmlformats.org/officeDocument/2006/relationships/oleObject" Target="../embeddings/oleObject158.bin"/><Relationship Id="rId5" Type="http://schemas.openxmlformats.org/officeDocument/2006/relationships/oleObject" Target="../embeddings/oleObject148.bin"/><Relationship Id="rId15" Type="http://schemas.openxmlformats.org/officeDocument/2006/relationships/oleObject" Target="../embeddings/oleObject153.bin"/><Relationship Id="rId23" Type="http://schemas.openxmlformats.org/officeDocument/2006/relationships/image" Target="../media/image143.wmf"/><Relationship Id="rId10" Type="http://schemas.openxmlformats.org/officeDocument/2006/relationships/image" Target="../media/image137.wmf"/><Relationship Id="rId19" Type="http://schemas.openxmlformats.org/officeDocument/2006/relationships/image" Target="../media/image141.wmf"/><Relationship Id="rId4" Type="http://schemas.openxmlformats.org/officeDocument/2006/relationships/image" Target="../media/image134.wmf"/><Relationship Id="rId9" Type="http://schemas.openxmlformats.org/officeDocument/2006/relationships/oleObject" Target="../embeddings/oleObject150.bin"/><Relationship Id="rId14" Type="http://schemas.openxmlformats.org/officeDocument/2006/relationships/image" Target="../media/image139.wmf"/><Relationship Id="rId22" Type="http://schemas.openxmlformats.org/officeDocument/2006/relationships/oleObject" Target="../embeddings/oleObject157.bin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oleObject" Target="../embeddings/oleObject159.bin"/><Relationship Id="rId7" Type="http://schemas.openxmlformats.org/officeDocument/2006/relationships/image" Target="../media/image14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60.bin"/><Relationship Id="rId5" Type="http://schemas.openxmlformats.org/officeDocument/2006/relationships/image" Target="../media/image147.png"/><Relationship Id="rId4" Type="http://schemas.openxmlformats.org/officeDocument/2006/relationships/image" Target="../media/image145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9.wmf"/><Relationship Id="rId3" Type="http://schemas.openxmlformats.org/officeDocument/2006/relationships/oleObject" Target="../embeddings/oleObject161.bin"/><Relationship Id="rId7" Type="http://schemas.openxmlformats.org/officeDocument/2006/relationships/oleObject" Target="../embeddings/oleObject16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48.wmf"/><Relationship Id="rId5" Type="http://schemas.openxmlformats.org/officeDocument/2006/relationships/oleObject" Target="../embeddings/oleObject162.bin"/><Relationship Id="rId4" Type="http://schemas.openxmlformats.org/officeDocument/2006/relationships/image" Target="../media/image14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2.wmf"/><Relationship Id="rId3" Type="http://schemas.openxmlformats.org/officeDocument/2006/relationships/oleObject" Target="../embeddings/oleObject164.bin"/><Relationship Id="rId7" Type="http://schemas.openxmlformats.org/officeDocument/2006/relationships/oleObject" Target="../embeddings/oleObject16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151.wmf"/><Relationship Id="rId11" Type="http://schemas.openxmlformats.org/officeDocument/2006/relationships/image" Target="../media/image153.wmf"/><Relationship Id="rId5" Type="http://schemas.openxmlformats.org/officeDocument/2006/relationships/oleObject" Target="../embeddings/oleObject165.bin"/><Relationship Id="rId10" Type="http://schemas.openxmlformats.org/officeDocument/2006/relationships/oleObject" Target="../embeddings/oleObject168.bin"/><Relationship Id="rId4" Type="http://schemas.openxmlformats.org/officeDocument/2006/relationships/image" Target="../media/image150.wmf"/><Relationship Id="rId9" Type="http://schemas.openxmlformats.org/officeDocument/2006/relationships/oleObject" Target="../embeddings/oleObject167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1.bin"/><Relationship Id="rId13" Type="http://schemas.openxmlformats.org/officeDocument/2006/relationships/image" Target="../media/image157.wmf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155.wmf"/><Relationship Id="rId12" Type="http://schemas.openxmlformats.org/officeDocument/2006/relationships/oleObject" Target="../embeddings/oleObject173.bin"/><Relationship Id="rId17" Type="http://schemas.openxmlformats.org/officeDocument/2006/relationships/image" Target="../media/image159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175.bin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170.bin"/><Relationship Id="rId11" Type="http://schemas.openxmlformats.org/officeDocument/2006/relationships/image" Target="../media/image150.wmf"/><Relationship Id="rId5" Type="http://schemas.openxmlformats.org/officeDocument/2006/relationships/image" Target="../media/image154.wmf"/><Relationship Id="rId15" Type="http://schemas.openxmlformats.org/officeDocument/2006/relationships/image" Target="../media/image158.wmf"/><Relationship Id="rId10" Type="http://schemas.openxmlformats.org/officeDocument/2006/relationships/oleObject" Target="../embeddings/oleObject172.bin"/><Relationship Id="rId4" Type="http://schemas.openxmlformats.org/officeDocument/2006/relationships/oleObject" Target="../embeddings/oleObject169.bin"/><Relationship Id="rId9" Type="http://schemas.openxmlformats.org/officeDocument/2006/relationships/image" Target="../media/image156.wmf"/><Relationship Id="rId14" Type="http://schemas.openxmlformats.org/officeDocument/2006/relationships/oleObject" Target="../embeddings/oleObject174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wmf"/><Relationship Id="rId13" Type="http://schemas.openxmlformats.org/officeDocument/2006/relationships/oleObject" Target="../embeddings/oleObject180.bin"/><Relationship Id="rId18" Type="http://schemas.openxmlformats.org/officeDocument/2006/relationships/image" Target="../media/image166.wmf"/><Relationship Id="rId26" Type="http://schemas.openxmlformats.org/officeDocument/2006/relationships/image" Target="../media/image170.wmf"/><Relationship Id="rId3" Type="http://schemas.openxmlformats.org/officeDocument/2006/relationships/notesSlide" Target="../notesSlides/notesSlide21.xml"/><Relationship Id="rId21" Type="http://schemas.openxmlformats.org/officeDocument/2006/relationships/oleObject" Target="../embeddings/oleObject184.bin"/><Relationship Id="rId7" Type="http://schemas.openxmlformats.org/officeDocument/2006/relationships/oleObject" Target="../embeddings/oleObject177.bin"/><Relationship Id="rId12" Type="http://schemas.openxmlformats.org/officeDocument/2006/relationships/image" Target="../media/image163.wmf"/><Relationship Id="rId17" Type="http://schemas.openxmlformats.org/officeDocument/2006/relationships/oleObject" Target="../embeddings/oleObject182.bin"/><Relationship Id="rId25" Type="http://schemas.openxmlformats.org/officeDocument/2006/relationships/oleObject" Target="../embeddings/oleObject186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65.wmf"/><Relationship Id="rId20" Type="http://schemas.openxmlformats.org/officeDocument/2006/relationships/image" Target="../media/image167.wmf"/><Relationship Id="rId29" Type="http://schemas.openxmlformats.org/officeDocument/2006/relationships/oleObject" Target="../embeddings/oleObject188.bin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74.png"/><Relationship Id="rId11" Type="http://schemas.openxmlformats.org/officeDocument/2006/relationships/oleObject" Target="../embeddings/oleObject179.bin"/><Relationship Id="rId24" Type="http://schemas.openxmlformats.org/officeDocument/2006/relationships/image" Target="../media/image169.wmf"/><Relationship Id="rId32" Type="http://schemas.openxmlformats.org/officeDocument/2006/relationships/image" Target="../media/image173.wmf"/><Relationship Id="rId5" Type="http://schemas.openxmlformats.org/officeDocument/2006/relationships/image" Target="../media/image160.wmf"/><Relationship Id="rId15" Type="http://schemas.openxmlformats.org/officeDocument/2006/relationships/oleObject" Target="../embeddings/oleObject181.bin"/><Relationship Id="rId23" Type="http://schemas.openxmlformats.org/officeDocument/2006/relationships/oleObject" Target="../embeddings/oleObject185.bin"/><Relationship Id="rId28" Type="http://schemas.openxmlformats.org/officeDocument/2006/relationships/image" Target="../media/image171.wmf"/><Relationship Id="rId10" Type="http://schemas.openxmlformats.org/officeDocument/2006/relationships/image" Target="../media/image162.wmf"/><Relationship Id="rId19" Type="http://schemas.openxmlformats.org/officeDocument/2006/relationships/oleObject" Target="../embeddings/oleObject183.bin"/><Relationship Id="rId31" Type="http://schemas.openxmlformats.org/officeDocument/2006/relationships/oleObject" Target="../embeddings/oleObject189.bin"/><Relationship Id="rId4" Type="http://schemas.openxmlformats.org/officeDocument/2006/relationships/oleObject" Target="../embeddings/oleObject176.bin"/><Relationship Id="rId9" Type="http://schemas.openxmlformats.org/officeDocument/2006/relationships/oleObject" Target="../embeddings/oleObject178.bin"/><Relationship Id="rId14" Type="http://schemas.openxmlformats.org/officeDocument/2006/relationships/image" Target="../media/image164.wmf"/><Relationship Id="rId22" Type="http://schemas.openxmlformats.org/officeDocument/2006/relationships/image" Target="../media/image168.wmf"/><Relationship Id="rId27" Type="http://schemas.openxmlformats.org/officeDocument/2006/relationships/oleObject" Target="../embeddings/oleObject187.bin"/><Relationship Id="rId30" Type="http://schemas.openxmlformats.org/officeDocument/2006/relationships/image" Target="../media/image172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wmf"/><Relationship Id="rId13" Type="http://schemas.openxmlformats.org/officeDocument/2006/relationships/oleObject" Target="../embeddings/oleObject194.bin"/><Relationship Id="rId18" Type="http://schemas.openxmlformats.org/officeDocument/2006/relationships/image" Target="../media/image180.wmf"/><Relationship Id="rId26" Type="http://schemas.openxmlformats.org/officeDocument/2006/relationships/image" Target="../media/image183.wmf"/><Relationship Id="rId3" Type="http://schemas.openxmlformats.org/officeDocument/2006/relationships/notesSlide" Target="../notesSlides/notesSlide22.xml"/><Relationship Id="rId21" Type="http://schemas.openxmlformats.org/officeDocument/2006/relationships/oleObject" Target="../embeddings/oleObject198.bin"/><Relationship Id="rId7" Type="http://schemas.openxmlformats.org/officeDocument/2006/relationships/oleObject" Target="../embeddings/oleObject191.bin"/><Relationship Id="rId12" Type="http://schemas.openxmlformats.org/officeDocument/2006/relationships/image" Target="../media/image178.wmf"/><Relationship Id="rId17" Type="http://schemas.openxmlformats.org/officeDocument/2006/relationships/oleObject" Target="../embeddings/oleObject196.bin"/><Relationship Id="rId25" Type="http://schemas.openxmlformats.org/officeDocument/2006/relationships/oleObject" Target="../embeddings/oleObject200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79.wmf"/><Relationship Id="rId20" Type="http://schemas.openxmlformats.org/officeDocument/2006/relationships/image" Target="../media/image181.wmf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75.wmf"/><Relationship Id="rId11" Type="http://schemas.openxmlformats.org/officeDocument/2006/relationships/oleObject" Target="../embeddings/oleObject193.bin"/><Relationship Id="rId24" Type="http://schemas.openxmlformats.org/officeDocument/2006/relationships/image" Target="../media/image182.wmf"/><Relationship Id="rId5" Type="http://schemas.openxmlformats.org/officeDocument/2006/relationships/oleObject" Target="../embeddings/oleObject190.bin"/><Relationship Id="rId15" Type="http://schemas.openxmlformats.org/officeDocument/2006/relationships/oleObject" Target="../embeddings/oleObject195.bin"/><Relationship Id="rId23" Type="http://schemas.openxmlformats.org/officeDocument/2006/relationships/oleObject" Target="../embeddings/oleObject199.bin"/><Relationship Id="rId10" Type="http://schemas.openxmlformats.org/officeDocument/2006/relationships/image" Target="../media/image177.wmf"/><Relationship Id="rId19" Type="http://schemas.openxmlformats.org/officeDocument/2006/relationships/oleObject" Target="../embeddings/oleObject197.bin"/><Relationship Id="rId4" Type="http://schemas.openxmlformats.org/officeDocument/2006/relationships/image" Target="../media/image184.png"/><Relationship Id="rId9" Type="http://schemas.openxmlformats.org/officeDocument/2006/relationships/oleObject" Target="../embeddings/oleObject192.bin"/><Relationship Id="rId14" Type="http://schemas.openxmlformats.org/officeDocument/2006/relationships/image" Target="../media/image167.wmf"/><Relationship Id="rId22" Type="http://schemas.openxmlformats.org/officeDocument/2006/relationships/image" Target="../media/image172.wm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3.bin"/><Relationship Id="rId13" Type="http://schemas.openxmlformats.org/officeDocument/2006/relationships/oleObject" Target="../embeddings/oleObject206.bin"/><Relationship Id="rId18" Type="http://schemas.openxmlformats.org/officeDocument/2006/relationships/image" Target="../media/image190.wmf"/><Relationship Id="rId3" Type="http://schemas.openxmlformats.org/officeDocument/2006/relationships/oleObject" Target="../embeddings/oleObject201.bin"/><Relationship Id="rId21" Type="http://schemas.openxmlformats.org/officeDocument/2006/relationships/oleObject" Target="../embeddings/oleObject210.bin"/><Relationship Id="rId7" Type="http://schemas.openxmlformats.org/officeDocument/2006/relationships/image" Target="../media/image167.wmf"/><Relationship Id="rId12" Type="http://schemas.openxmlformats.org/officeDocument/2006/relationships/image" Target="../media/image187.wmf"/><Relationship Id="rId17" Type="http://schemas.openxmlformats.org/officeDocument/2006/relationships/oleObject" Target="../embeddings/oleObject208.bin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89.wmf"/><Relationship Id="rId20" Type="http://schemas.openxmlformats.org/officeDocument/2006/relationships/image" Target="../media/image172.wmf"/><Relationship Id="rId1" Type="http://schemas.openxmlformats.org/officeDocument/2006/relationships/vmlDrawing" Target="../drawings/vmlDrawing32.vml"/><Relationship Id="rId6" Type="http://schemas.openxmlformats.org/officeDocument/2006/relationships/oleObject" Target="../embeddings/oleObject202.bin"/><Relationship Id="rId11" Type="http://schemas.openxmlformats.org/officeDocument/2006/relationships/oleObject" Target="../embeddings/oleObject205.bin"/><Relationship Id="rId5" Type="http://schemas.openxmlformats.org/officeDocument/2006/relationships/image" Target="../media/image184.png"/><Relationship Id="rId15" Type="http://schemas.openxmlformats.org/officeDocument/2006/relationships/oleObject" Target="../embeddings/oleObject207.bin"/><Relationship Id="rId10" Type="http://schemas.openxmlformats.org/officeDocument/2006/relationships/image" Target="../media/image186.wmf"/><Relationship Id="rId19" Type="http://schemas.openxmlformats.org/officeDocument/2006/relationships/oleObject" Target="../embeddings/oleObject209.bin"/><Relationship Id="rId4" Type="http://schemas.openxmlformats.org/officeDocument/2006/relationships/image" Target="../media/image185.wmf"/><Relationship Id="rId9" Type="http://schemas.openxmlformats.org/officeDocument/2006/relationships/oleObject" Target="../embeddings/oleObject204.bin"/><Relationship Id="rId14" Type="http://schemas.openxmlformats.org/officeDocument/2006/relationships/image" Target="../media/image188.wmf"/><Relationship Id="rId22" Type="http://schemas.openxmlformats.org/officeDocument/2006/relationships/image" Target="../media/image18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183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4.bin"/><Relationship Id="rId13" Type="http://schemas.openxmlformats.org/officeDocument/2006/relationships/image" Target="../media/image195.wmf"/><Relationship Id="rId18" Type="http://schemas.openxmlformats.org/officeDocument/2006/relationships/oleObject" Target="../embeddings/oleObject219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192.wmf"/><Relationship Id="rId12" Type="http://schemas.openxmlformats.org/officeDocument/2006/relationships/oleObject" Target="../embeddings/oleObject216.bin"/><Relationship Id="rId17" Type="http://schemas.openxmlformats.org/officeDocument/2006/relationships/image" Target="../media/image197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18.bin"/><Relationship Id="rId1" Type="http://schemas.openxmlformats.org/officeDocument/2006/relationships/vmlDrawing" Target="../drawings/vmlDrawing34.vml"/><Relationship Id="rId6" Type="http://schemas.openxmlformats.org/officeDocument/2006/relationships/oleObject" Target="../embeddings/oleObject213.bin"/><Relationship Id="rId11" Type="http://schemas.openxmlformats.org/officeDocument/2006/relationships/image" Target="../media/image194.wmf"/><Relationship Id="rId5" Type="http://schemas.openxmlformats.org/officeDocument/2006/relationships/image" Target="../media/image191.wmf"/><Relationship Id="rId15" Type="http://schemas.openxmlformats.org/officeDocument/2006/relationships/image" Target="../media/image196.wmf"/><Relationship Id="rId10" Type="http://schemas.openxmlformats.org/officeDocument/2006/relationships/oleObject" Target="../embeddings/oleObject215.bin"/><Relationship Id="rId19" Type="http://schemas.openxmlformats.org/officeDocument/2006/relationships/image" Target="../media/image170.wmf"/><Relationship Id="rId4" Type="http://schemas.openxmlformats.org/officeDocument/2006/relationships/oleObject" Target="../embeddings/oleObject212.bin"/><Relationship Id="rId9" Type="http://schemas.openxmlformats.org/officeDocument/2006/relationships/image" Target="../media/image193.wmf"/><Relationship Id="rId14" Type="http://schemas.openxmlformats.org/officeDocument/2006/relationships/oleObject" Target="../embeddings/oleObject217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99.png"/><Relationship Id="rId7" Type="http://schemas.openxmlformats.org/officeDocument/2006/relationships/image" Target="../media/image14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5.vml"/><Relationship Id="rId6" Type="http://schemas.openxmlformats.org/officeDocument/2006/relationships/oleObject" Target="../embeddings/oleObject221.bin"/><Relationship Id="rId5" Type="http://schemas.openxmlformats.org/officeDocument/2006/relationships/image" Target="../media/image198.wmf"/><Relationship Id="rId4" Type="http://schemas.openxmlformats.org/officeDocument/2006/relationships/oleObject" Target="../embeddings/oleObject22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6.vml"/><Relationship Id="rId6" Type="http://schemas.openxmlformats.org/officeDocument/2006/relationships/image" Target="../media/image201.wmf"/><Relationship Id="rId5" Type="http://schemas.openxmlformats.org/officeDocument/2006/relationships/oleObject" Target="../embeddings/oleObject223.bin"/><Relationship Id="rId4" Type="http://schemas.openxmlformats.org/officeDocument/2006/relationships/image" Target="../media/image200.w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2.png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20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7.vml"/><Relationship Id="rId6" Type="http://schemas.openxmlformats.org/officeDocument/2006/relationships/oleObject" Target="../embeddings/oleObject225.bin"/><Relationship Id="rId5" Type="http://schemas.openxmlformats.org/officeDocument/2006/relationships/image" Target="../media/image200.wmf"/><Relationship Id="rId10" Type="http://schemas.openxmlformats.org/officeDocument/2006/relationships/image" Target="../media/image204.png"/><Relationship Id="rId4" Type="http://schemas.openxmlformats.org/officeDocument/2006/relationships/oleObject" Target="../embeddings/oleObject224.bin"/><Relationship Id="rId9" Type="http://schemas.openxmlformats.org/officeDocument/2006/relationships/image" Target="../media/image20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11.bin"/><Relationship Id="rId5" Type="http://schemas.openxmlformats.org/officeDocument/2006/relationships/oleObject" Target="../embeddings/oleObject8.bin"/><Relationship Id="rId15" Type="http://schemas.openxmlformats.org/officeDocument/2006/relationships/oleObject" Target="../embeddings/oleObject13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10.bin"/><Relationship Id="rId14" Type="http://schemas.openxmlformats.org/officeDocument/2006/relationships/image" Target="../media/image12.wmf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8.bin"/><Relationship Id="rId13" Type="http://schemas.openxmlformats.org/officeDocument/2006/relationships/image" Target="../media/image203.wmf"/><Relationship Id="rId18" Type="http://schemas.openxmlformats.org/officeDocument/2006/relationships/oleObject" Target="../embeddings/oleObject233.bin"/><Relationship Id="rId3" Type="http://schemas.openxmlformats.org/officeDocument/2006/relationships/oleObject" Target="../embeddings/oleObject226.bin"/><Relationship Id="rId21" Type="http://schemas.openxmlformats.org/officeDocument/2006/relationships/image" Target="../media/image169.wmf"/><Relationship Id="rId7" Type="http://schemas.openxmlformats.org/officeDocument/2006/relationships/image" Target="../media/image162.wmf"/><Relationship Id="rId12" Type="http://schemas.openxmlformats.org/officeDocument/2006/relationships/oleObject" Target="../embeddings/oleObject230.bin"/><Relationship Id="rId17" Type="http://schemas.openxmlformats.org/officeDocument/2006/relationships/image" Target="../media/image167.wmf"/><Relationship Id="rId25" Type="http://schemas.openxmlformats.org/officeDocument/2006/relationships/image" Target="../media/image172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32.bin"/><Relationship Id="rId20" Type="http://schemas.openxmlformats.org/officeDocument/2006/relationships/oleObject" Target="../embeddings/oleObject234.bin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227.bin"/><Relationship Id="rId11" Type="http://schemas.openxmlformats.org/officeDocument/2006/relationships/image" Target="../media/image164.wmf"/><Relationship Id="rId24" Type="http://schemas.openxmlformats.org/officeDocument/2006/relationships/oleObject" Target="../embeddings/oleObject236.bin"/><Relationship Id="rId5" Type="http://schemas.openxmlformats.org/officeDocument/2006/relationships/image" Target="../media/image205.png"/><Relationship Id="rId15" Type="http://schemas.openxmlformats.org/officeDocument/2006/relationships/image" Target="../media/image166.wmf"/><Relationship Id="rId23" Type="http://schemas.openxmlformats.org/officeDocument/2006/relationships/image" Target="../media/image190.wmf"/><Relationship Id="rId10" Type="http://schemas.openxmlformats.org/officeDocument/2006/relationships/oleObject" Target="../embeddings/oleObject229.bin"/><Relationship Id="rId19" Type="http://schemas.openxmlformats.org/officeDocument/2006/relationships/image" Target="../media/image168.wmf"/><Relationship Id="rId4" Type="http://schemas.openxmlformats.org/officeDocument/2006/relationships/image" Target="../media/image202.wmf"/><Relationship Id="rId9" Type="http://schemas.openxmlformats.org/officeDocument/2006/relationships/image" Target="../media/image163.wmf"/><Relationship Id="rId14" Type="http://schemas.openxmlformats.org/officeDocument/2006/relationships/oleObject" Target="../embeddings/oleObject231.bin"/><Relationship Id="rId22" Type="http://schemas.openxmlformats.org/officeDocument/2006/relationships/oleObject" Target="../embeddings/oleObject235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7.bin"/><Relationship Id="rId13" Type="http://schemas.openxmlformats.org/officeDocument/2006/relationships/image" Target="../media/image164.wmf"/><Relationship Id="rId18" Type="http://schemas.openxmlformats.org/officeDocument/2006/relationships/oleObject" Target="../embeddings/oleObject242.bin"/><Relationship Id="rId3" Type="http://schemas.openxmlformats.org/officeDocument/2006/relationships/image" Target="../media/image207.png"/><Relationship Id="rId21" Type="http://schemas.openxmlformats.org/officeDocument/2006/relationships/image" Target="../media/image168.wmf"/><Relationship Id="rId7" Type="http://schemas.openxmlformats.org/officeDocument/2006/relationships/image" Target="../media/image211.png"/><Relationship Id="rId12" Type="http://schemas.openxmlformats.org/officeDocument/2006/relationships/oleObject" Target="../embeddings/oleObject239.bin"/><Relationship Id="rId17" Type="http://schemas.openxmlformats.org/officeDocument/2006/relationships/image" Target="../media/image166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41.bin"/><Relationship Id="rId20" Type="http://schemas.openxmlformats.org/officeDocument/2006/relationships/oleObject" Target="../embeddings/oleObject243.bin"/><Relationship Id="rId1" Type="http://schemas.openxmlformats.org/officeDocument/2006/relationships/vmlDrawing" Target="../drawings/vmlDrawing39.vml"/><Relationship Id="rId6" Type="http://schemas.openxmlformats.org/officeDocument/2006/relationships/image" Target="../media/image210.png"/><Relationship Id="rId11" Type="http://schemas.openxmlformats.org/officeDocument/2006/relationships/image" Target="../media/image163.wmf"/><Relationship Id="rId5" Type="http://schemas.openxmlformats.org/officeDocument/2006/relationships/image" Target="../media/image209.png"/><Relationship Id="rId15" Type="http://schemas.openxmlformats.org/officeDocument/2006/relationships/image" Target="../media/image206.wmf"/><Relationship Id="rId23" Type="http://schemas.openxmlformats.org/officeDocument/2006/relationships/image" Target="../media/image169.wmf"/><Relationship Id="rId10" Type="http://schemas.openxmlformats.org/officeDocument/2006/relationships/oleObject" Target="../embeddings/oleObject238.bin"/><Relationship Id="rId19" Type="http://schemas.openxmlformats.org/officeDocument/2006/relationships/image" Target="../media/image167.wmf"/><Relationship Id="rId4" Type="http://schemas.openxmlformats.org/officeDocument/2006/relationships/image" Target="../media/image208.png"/><Relationship Id="rId9" Type="http://schemas.openxmlformats.org/officeDocument/2006/relationships/image" Target="../media/image162.wmf"/><Relationship Id="rId14" Type="http://schemas.openxmlformats.org/officeDocument/2006/relationships/oleObject" Target="../embeddings/oleObject240.bin"/><Relationship Id="rId22" Type="http://schemas.openxmlformats.org/officeDocument/2006/relationships/oleObject" Target="../embeddings/oleObject244.bin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5.bin"/><Relationship Id="rId13" Type="http://schemas.openxmlformats.org/officeDocument/2006/relationships/image" Target="../media/image164.wmf"/><Relationship Id="rId18" Type="http://schemas.openxmlformats.org/officeDocument/2006/relationships/oleObject" Target="../embeddings/oleObject250.bin"/><Relationship Id="rId3" Type="http://schemas.openxmlformats.org/officeDocument/2006/relationships/image" Target="../media/image212.png"/><Relationship Id="rId21" Type="http://schemas.openxmlformats.org/officeDocument/2006/relationships/image" Target="../media/image168.wmf"/><Relationship Id="rId7" Type="http://schemas.openxmlformats.org/officeDocument/2006/relationships/image" Target="../media/image216.png"/><Relationship Id="rId12" Type="http://schemas.openxmlformats.org/officeDocument/2006/relationships/oleObject" Target="../embeddings/oleObject247.bin"/><Relationship Id="rId17" Type="http://schemas.openxmlformats.org/officeDocument/2006/relationships/image" Target="../media/image166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49.bin"/><Relationship Id="rId20" Type="http://schemas.openxmlformats.org/officeDocument/2006/relationships/oleObject" Target="../embeddings/oleObject251.bin"/><Relationship Id="rId1" Type="http://schemas.openxmlformats.org/officeDocument/2006/relationships/vmlDrawing" Target="../drawings/vmlDrawing40.vml"/><Relationship Id="rId6" Type="http://schemas.openxmlformats.org/officeDocument/2006/relationships/image" Target="../media/image215.png"/><Relationship Id="rId11" Type="http://schemas.openxmlformats.org/officeDocument/2006/relationships/image" Target="../media/image163.wmf"/><Relationship Id="rId5" Type="http://schemas.openxmlformats.org/officeDocument/2006/relationships/image" Target="../media/image214.png"/><Relationship Id="rId15" Type="http://schemas.openxmlformats.org/officeDocument/2006/relationships/image" Target="../media/image206.wmf"/><Relationship Id="rId23" Type="http://schemas.openxmlformats.org/officeDocument/2006/relationships/image" Target="../media/image169.wmf"/><Relationship Id="rId10" Type="http://schemas.openxmlformats.org/officeDocument/2006/relationships/oleObject" Target="../embeddings/oleObject246.bin"/><Relationship Id="rId19" Type="http://schemas.openxmlformats.org/officeDocument/2006/relationships/image" Target="../media/image167.wmf"/><Relationship Id="rId4" Type="http://schemas.openxmlformats.org/officeDocument/2006/relationships/image" Target="../media/image213.png"/><Relationship Id="rId9" Type="http://schemas.openxmlformats.org/officeDocument/2006/relationships/image" Target="../media/image162.wmf"/><Relationship Id="rId14" Type="http://schemas.openxmlformats.org/officeDocument/2006/relationships/oleObject" Target="../embeddings/oleObject248.bin"/><Relationship Id="rId22" Type="http://schemas.openxmlformats.org/officeDocument/2006/relationships/oleObject" Target="../embeddings/oleObject252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9.bin"/><Relationship Id="rId18" Type="http://schemas.openxmlformats.org/officeDocument/2006/relationships/image" Target="../media/image21.wmf"/><Relationship Id="rId26" Type="http://schemas.openxmlformats.org/officeDocument/2006/relationships/image" Target="../media/image25.wmf"/><Relationship Id="rId3" Type="http://schemas.openxmlformats.org/officeDocument/2006/relationships/oleObject" Target="../embeddings/oleObject14.bin"/><Relationship Id="rId21" Type="http://schemas.openxmlformats.org/officeDocument/2006/relationships/oleObject" Target="../embeddings/oleObject23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1.bin"/><Relationship Id="rId25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24" Type="http://schemas.openxmlformats.org/officeDocument/2006/relationships/image" Target="../media/image24.wmf"/><Relationship Id="rId5" Type="http://schemas.openxmlformats.org/officeDocument/2006/relationships/oleObject" Target="../embeddings/oleObject15.bin"/><Relationship Id="rId15" Type="http://schemas.openxmlformats.org/officeDocument/2006/relationships/oleObject" Target="../embeddings/oleObject20.bin"/><Relationship Id="rId23" Type="http://schemas.openxmlformats.org/officeDocument/2006/relationships/oleObject" Target="../embeddings/oleObject24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22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9.wmf"/><Relationship Id="rId22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3" Type="http://schemas.openxmlformats.org/officeDocument/2006/relationships/image" Target="../media/image30.wmf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9.wmf"/><Relationship Id="rId5" Type="http://schemas.openxmlformats.org/officeDocument/2006/relationships/image" Target="../media/image26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6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5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7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17.wmf"/><Relationship Id="rId5" Type="http://schemas.openxmlformats.org/officeDocument/2006/relationships/image" Target="../media/image33.wmf"/><Relationship Id="rId15" Type="http://schemas.openxmlformats.org/officeDocument/2006/relationships/image" Target="../media/image37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6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0.bin"/><Relationship Id="rId13" Type="http://schemas.openxmlformats.org/officeDocument/2006/relationships/image" Target="../media/image42.wmf"/><Relationship Id="rId18" Type="http://schemas.openxmlformats.org/officeDocument/2006/relationships/oleObject" Target="../embeddings/oleObject45.bin"/><Relationship Id="rId3" Type="http://schemas.openxmlformats.org/officeDocument/2006/relationships/notesSlide" Target="../notesSlides/notesSlide3.xml"/><Relationship Id="rId21" Type="http://schemas.openxmlformats.org/officeDocument/2006/relationships/image" Target="../media/image36.wmf"/><Relationship Id="rId7" Type="http://schemas.openxmlformats.org/officeDocument/2006/relationships/image" Target="../media/image40.wmf"/><Relationship Id="rId12" Type="http://schemas.openxmlformats.org/officeDocument/2006/relationships/oleObject" Target="../embeddings/oleObject42.bin"/><Relationship Id="rId17" Type="http://schemas.openxmlformats.org/officeDocument/2006/relationships/image" Target="../media/image4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4.bin"/><Relationship Id="rId20" Type="http://schemas.openxmlformats.org/officeDocument/2006/relationships/oleObject" Target="../embeddings/oleObject46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9.bin"/><Relationship Id="rId11" Type="http://schemas.openxmlformats.org/officeDocument/2006/relationships/image" Target="../media/image17.wmf"/><Relationship Id="rId5" Type="http://schemas.openxmlformats.org/officeDocument/2006/relationships/image" Target="../media/image39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41.bin"/><Relationship Id="rId19" Type="http://schemas.openxmlformats.org/officeDocument/2006/relationships/image" Target="../media/image44.wmf"/><Relationship Id="rId4" Type="http://schemas.openxmlformats.org/officeDocument/2006/relationships/oleObject" Target="../embeddings/oleObject38.bin"/><Relationship Id="rId9" Type="http://schemas.openxmlformats.org/officeDocument/2006/relationships/image" Target="../media/image41.wmf"/><Relationship Id="rId14" Type="http://schemas.openxmlformats.org/officeDocument/2006/relationships/oleObject" Target="../embeddings/oleObject4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b="1" smtClean="0">
                <a:latin typeface="Comic Sans MS" pitchFamily="66" charset="0"/>
              </a:rPr>
              <a:t>Próbkowanie sygnałów (04)</a:t>
            </a:r>
            <a:endParaRPr lang="pl-PL" b="1" dirty="0" smtClean="0"/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2772" name="Text Box 5"/>
          <p:cNvSpPr txBox="1">
            <a:spLocks noChangeArrowheads="1"/>
          </p:cNvSpPr>
          <p:nvPr/>
        </p:nvSpPr>
        <p:spPr bwMode="auto">
          <a:xfrm>
            <a:off x="1435099" y="1701800"/>
            <a:ext cx="7704465" cy="493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Diraca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transformaty Fouriera specjalne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Diraca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właściwość próbkująca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Inne właściwości delty Diraca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Transformaty Fouriera z deltą Diraca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Odpowiedź impulsowa filtru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 grzebieniowa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Delta grzebieniowa w próbkowaniu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Twierdzenie o próbkowaniu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Odtwarzanie sygnału z próbek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Transmisja sygnałów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spróbkowanych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– paradoks</a:t>
            </a: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Time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Division</a:t>
            </a: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pl-PL" b="1" dirty="0" err="1" smtClean="0">
                <a:solidFill>
                  <a:schemeClr val="bg2"/>
                </a:solidFill>
                <a:latin typeface="Comic Sans MS" pitchFamily="66" charset="0"/>
              </a:rPr>
              <a:t>Multiplex</a:t>
            </a: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spcBef>
                <a:spcPct val="10000"/>
              </a:spcBef>
              <a:buFont typeface="Arial" pitchFamily="34" charset="0"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A5C6E9-0E42-418B-9650-0CE50F073E4C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47762" y="490641"/>
            <a:ext cx="4035426" cy="1501672"/>
            <a:chOff x="1147762" y="490641"/>
            <a:chExt cx="4035426" cy="1501672"/>
          </a:xfrm>
        </p:grpSpPr>
        <p:graphicFrame>
          <p:nvGraphicFramePr>
            <p:cNvPr id="16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3984590"/>
                </p:ext>
              </p:extLst>
            </p:nvPr>
          </p:nvGraphicFramePr>
          <p:xfrm>
            <a:off x="1150938" y="947738"/>
            <a:ext cx="4032250" cy="1044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06" name="Equation" r:id="rId4" imgW="2158920" imgH="558720" progId="Equation.3">
                    <p:embed/>
                  </p:oleObj>
                </mc:Choice>
                <mc:Fallback>
                  <p:oleObj name="Equation" r:id="rId4" imgW="215892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0938" y="947738"/>
                          <a:ext cx="4032250" cy="104457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1"/>
            <p:cNvSpPr txBox="1">
              <a:spLocks noChangeArrowheads="1"/>
            </p:cNvSpPr>
            <p:nvPr/>
          </p:nvSpPr>
          <p:spPr bwMode="auto">
            <a:xfrm>
              <a:off x="1147762" y="490641"/>
              <a:ext cx="212750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 smtClean="0"/>
                <a:t>Splot z deltą Diraca</a:t>
              </a:r>
              <a:endParaRPr lang="pl-PL" sz="1800" b="1" dirty="0"/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1092347" y="2283421"/>
            <a:ext cx="2108269" cy="1008201"/>
            <a:chOff x="1095739" y="2773792"/>
            <a:chExt cx="2108269" cy="1008201"/>
          </a:xfrm>
        </p:grpSpPr>
        <p:sp>
          <p:nvSpPr>
            <p:cNvPr id="19" name="Text Box 1032"/>
            <p:cNvSpPr txBox="1">
              <a:spLocks noChangeArrowheads="1"/>
            </p:cNvSpPr>
            <p:nvPr/>
          </p:nvSpPr>
          <p:spPr bwMode="auto">
            <a:xfrm>
              <a:off x="1095739" y="2773792"/>
              <a:ext cx="210826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 smtClean="0"/>
                <a:t>„Pole” delty Diraca</a:t>
              </a:r>
              <a:endParaRPr lang="pl-PL" sz="1800" b="1" dirty="0"/>
            </a:p>
          </p:txBody>
        </p:sp>
        <p:graphicFrame>
          <p:nvGraphicFramePr>
            <p:cNvPr id="20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0792762"/>
                </p:ext>
              </p:extLst>
            </p:nvPr>
          </p:nvGraphicFramePr>
          <p:xfrm>
            <a:off x="1241424" y="3181351"/>
            <a:ext cx="1386360" cy="6006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07" name="Równanie" r:id="rId6" imgW="761760" imgH="330120" progId="Equation.3">
                    <p:embed/>
                  </p:oleObj>
                </mc:Choice>
                <mc:Fallback>
                  <p:oleObj name="Równanie" r:id="rId6" imgW="7617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1424" y="3181351"/>
                          <a:ext cx="1386360" cy="600642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1" name="Grupa 20"/>
          <p:cNvGrpSpPr/>
          <p:nvPr/>
        </p:nvGrpSpPr>
        <p:grpSpPr>
          <a:xfrm>
            <a:off x="1176011" y="3699181"/>
            <a:ext cx="1552684" cy="1209117"/>
            <a:chOff x="1202943" y="4607697"/>
            <a:chExt cx="1552684" cy="1209117"/>
          </a:xfrm>
        </p:grpSpPr>
        <p:graphicFrame>
          <p:nvGraphicFramePr>
            <p:cNvPr id="22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50795604"/>
                </p:ext>
              </p:extLst>
            </p:nvPr>
          </p:nvGraphicFramePr>
          <p:xfrm>
            <a:off x="1264964" y="5400889"/>
            <a:ext cx="1490663" cy="41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08" name="Equation" r:id="rId8" imgW="774360" imgH="215640" progId="Equation.3">
                    <p:embed/>
                  </p:oleObj>
                </mc:Choice>
                <mc:Fallback>
                  <p:oleObj name="Equation" r:id="rId8" imgW="7743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964" y="5400889"/>
                          <a:ext cx="1490663" cy="41592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1035"/>
            <p:cNvSpPr txBox="1">
              <a:spLocks noChangeArrowheads="1"/>
            </p:cNvSpPr>
            <p:nvPr/>
          </p:nvSpPr>
          <p:spPr bwMode="auto">
            <a:xfrm>
              <a:off x="1202943" y="4607697"/>
              <a:ext cx="147348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 smtClean="0"/>
                <a:t>Delta </a:t>
              </a:r>
              <a:r>
                <a:rPr lang="pl-PL" sz="1800" b="1" dirty="0" err="1" smtClean="0"/>
                <a:t>Diraca</a:t>
              </a:r>
              <a:endParaRPr lang="pl-PL" sz="1800" b="1" dirty="0" smtClean="0"/>
            </a:p>
            <a:p>
              <a:pPr eaLnBrk="0" hangingPunct="0"/>
              <a:r>
                <a:rPr lang="pl-PL" sz="1800" b="1" dirty="0"/>
                <a:t>j</a:t>
              </a:r>
              <a:r>
                <a:rPr lang="pl-PL" sz="1800" b="1" dirty="0" smtClean="0"/>
                <a:t>est parzysta</a:t>
              </a:r>
              <a:endParaRPr lang="pl-PL" sz="1800" b="1" dirty="0"/>
            </a:p>
          </p:txBody>
        </p:sp>
      </p:grpSp>
      <p:sp>
        <p:nvSpPr>
          <p:cNvPr id="24" name="Rectangle 1036"/>
          <p:cNvSpPr>
            <a:spLocks noChangeArrowheads="1"/>
          </p:cNvSpPr>
          <p:nvPr/>
        </p:nvSpPr>
        <p:spPr bwMode="auto">
          <a:xfrm>
            <a:off x="1022350" y="-57046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Inne właściwości delty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471988" y="2796417"/>
            <a:ext cx="4375150" cy="1366008"/>
            <a:chOff x="4471988" y="2796417"/>
            <a:chExt cx="4375150" cy="1366008"/>
          </a:xfrm>
        </p:grpSpPr>
        <p:sp>
          <p:nvSpPr>
            <p:cNvPr id="26" name="Text Box 1038"/>
            <p:cNvSpPr txBox="1">
              <a:spLocks noChangeArrowheads="1"/>
            </p:cNvSpPr>
            <p:nvPr/>
          </p:nvSpPr>
          <p:spPr bwMode="auto">
            <a:xfrm>
              <a:off x="4472056" y="2796417"/>
              <a:ext cx="233269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 smtClean="0"/>
                <a:t>Iloczyn z deltą Diraca</a:t>
              </a:r>
              <a:endParaRPr lang="pl-PL" sz="1800" b="1" dirty="0"/>
            </a:p>
          </p:txBody>
        </p:sp>
        <p:graphicFrame>
          <p:nvGraphicFramePr>
            <p:cNvPr id="27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23619646"/>
                </p:ext>
              </p:extLst>
            </p:nvPr>
          </p:nvGraphicFramePr>
          <p:xfrm>
            <a:off x="4471988" y="3222625"/>
            <a:ext cx="4375150" cy="939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09" name="Equation" r:id="rId10" imgW="2489040" imgH="533160" progId="Equation.3">
                    <p:embed/>
                  </p:oleObj>
                </mc:Choice>
                <mc:Fallback>
                  <p:oleObj name="Equation" r:id="rId10" imgW="2489040" imgH="5331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1988" y="3222625"/>
                          <a:ext cx="4375150" cy="939800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upa 27"/>
          <p:cNvGrpSpPr/>
          <p:nvPr/>
        </p:nvGrpSpPr>
        <p:grpSpPr>
          <a:xfrm>
            <a:off x="5393015" y="4700336"/>
            <a:ext cx="2072886" cy="1385551"/>
            <a:chOff x="6387547" y="4823224"/>
            <a:chExt cx="2072886" cy="1385551"/>
          </a:xfrm>
        </p:grpSpPr>
        <p:graphicFrame>
          <p:nvGraphicFramePr>
            <p:cNvPr id="29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0291170"/>
                </p:ext>
              </p:extLst>
            </p:nvPr>
          </p:nvGraphicFramePr>
          <p:xfrm>
            <a:off x="6438185" y="5526089"/>
            <a:ext cx="2022248" cy="6826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10" name="Równanie" r:id="rId12" imgW="977760" imgH="330120" progId="Equation.3">
                    <p:embed/>
                  </p:oleObj>
                </mc:Choice>
                <mc:Fallback>
                  <p:oleObj name="Równanie" r:id="rId12" imgW="977760" imgH="3301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8185" y="5526089"/>
                          <a:ext cx="2022248" cy="682686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 Box 1038"/>
            <p:cNvSpPr txBox="1">
              <a:spLocks noChangeArrowheads="1"/>
            </p:cNvSpPr>
            <p:nvPr/>
          </p:nvSpPr>
          <p:spPr bwMode="auto">
            <a:xfrm>
              <a:off x="6387547" y="4823224"/>
              <a:ext cx="206979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 smtClean="0"/>
                <a:t>Delta Diraca</a:t>
              </a:r>
              <a:br>
                <a:rPr lang="pl-PL" sz="1800" b="1" dirty="0" smtClean="0"/>
              </a:br>
              <a:r>
                <a:rPr lang="pl-PL" sz="1800" b="1" dirty="0" smtClean="0"/>
                <a:t>i skok jednostkowy</a:t>
              </a:r>
              <a:endParaRPr lang="pl-PL" sz="1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Transformaty Fouriera z deltą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2298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2299" name="Object 11"/>
          <p:cNvGraphicFramePr>
            <a:graphicFrameLocks noChangeAspect="1"/>
          </p:cNvGraphicFramePr>
          <p:nvPr/>
        </p:nvGraphicFramePr>
        <p:xfrm>
          <a:off x="2483768" y="685800"/>
          <a:ext cx="5198827" cy="6691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2" name="Równanie" r:id="rId4" imgW="2565360" imgH="330120" progId="Equation.3">
                  <p:embed/>
                </p:oleObj>
              </mc:Choice>
              <mc:Fallback>
                <p:oleObj name="Równanie" r:id="rId4" imgW="2565360" imgH="3301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685800"/>
                        <a:ext cx="5198827" cy="6691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upa 5"/>
          <p:cNvGrpSpPr/>
          <p:nvPr/>
        </p:nvGrpSpPr>
        <p:grpSpPr>
          <a:xfrm>
            <a:off x="977230" y="4619544"/>
            <a:ext cx="3947467" cy="2238456"/>
            <a:chOff x="977230" y="4619544"/>
            <a:chExt cx="3947467" cy="2238456"/>
          </a:xfrm>
        </p:grpSpPr>
        <p:graphicFrame>
          <p:nvGraphicFramePr>
            <p:cNvPr id="12292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86256313"/>
                </p:ext>
              </p:extLst>
            </p:nvPr>
          </p:nvGraphicFramePr>
          <p:xfrm>
            <a:off x="977230" y="5081209"/>
            <a:ext cx="3947467" cy="17767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43" name="Równanie" r:id="rId6" imgW="1917360" imgH="863280" progId="Equation.3">
                    <p:embed/>
                  </p:oleObj>
                </mc:Choice>
                <mc:Fallback>
                  <p:oleObj name="Równanie" r:id="rId6" imgW="1917360" imgH="86328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5081209"/>
                          <a:ext cx="3947467" cy="177679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 w="22225">
                          <a:noFill/>
                          <a:prstDash val="sysDash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 Box 1038"/>
            <p:cNvSpPr txBox="1">
              <a:spLocks noChangeArrowheads="1"/>
            </p:cNvSpPr>
            <p:nvPr/>
          </p:nvSpPr>
          <p:spPr bwMode="auto">
            <a:xfrm>
              <a:off x="977230" y="4619544"/>
              <a:ext cx="259077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Skok jednostkowy</a:t>
              </a:r>
              <a:endParaRPr lang="pl-PL" b="1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28018" y="1394123"/>
            <a:ext cx="1850186" cy="879177"/>
            <a:chOff x="928018" y="1394123"/>
            <a:chExt cx="1850186" cy="879177"/>
          </a:xfrm>
        </p:grpSpPr>
        <p:graphicFrame>
          <p:nvGraphicFramePr>
            <p:cNvPr id="1229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0368362"/>
                </p:ext>
              </p:extLst>
            </p:nvPr>
          </p:nvGraphicFramePr>
          <p:xfrm>
            <a:off x="928018" y="1855788"/>
            <a:ext cx="1087438" cy="417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44" name="Równanie" r:id="rId8" imgW="558720" imgH="215640" progId="Equation.3">
                    <p:embed/>
                  </p:oleObj>
                </mc:Choice>
                <mc:Fallback>
                  <p:oleObj name="Równanie" r:id="rId8" imgW="558720" imgH="2156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8018" y="1855788"/>
                          <a:ext cx="1087438" cy="417512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" name="Text Box 1038"/>
            <p:cNvSpPr txBox="1">
              <a:spLocks noChangeArrowheads="1"/>
            </p:cNvSpPr>
            <p:nvPr/>
          </p:nvSpPr>
          <p:spPr bwMode="auto">
            <a:xfrm>
              <a:off x="928018" y="1394123"/>
              <a:ext cx="185018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Delta Diraca</a:t>
              </a:r>
              <a:endParaRPr lang="pl-PL" b="1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977230" y="2584748"/>
            <a:ext cx="3058851" cy="880765"/>
            <a:chOff x="977230" y="2584748"/>
            <a:chExt cx="3058851" cy="880765"/>
          </a:xfrm>
        </p:grpSpPr>
        <p:graphicFrame>
          <p:nvGraphicFramePr>
            <p:cNvPr id="123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14655413"/>
                </p:ext>
              </p:extLst>
            </p:nvPr>
          </p:nvGraphicFramePr>
          <p:xfrm>
            <a:off x="977230" y="3046413"/>
            <a:ext cx="1506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45" name="Równanie" r:id="rId10" imgW="774360" imgH="215640" progId="Equation.3">
                    <p:embed/>
                  </p:oleObj>
                </mc:Choice>
                <mc:Fallback>
                  <p:oleObj name="Równanie" r:id="rId10" imgW="7743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77230" y="3046413"/>
                          <a:ext cx="1506538" cy="4191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" name="Text Box 1038"/>
            <p:cNvSpPr txBox="1">
              <a:spLocks noChangeArrowheads="1"/>
            </p:cNvSpPr>
            <p:nvPr/>
          </p:nvSpPr>
          <p:spPr bwMode="auto">
            <a:xfrm>
              <a:off x="977230" y="2584748"/>
              <a:ext cx="3058851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Składowa stała („dc”)</a:t>
              </a:r>
              <a:endParaRPr lang="pl-PL" b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977230" y="3705299"/>
            <a:ext cx="4237057" cy="883717"/>
            <a:chOff x="977230" y="3705299"/>
            <a:chExt cx="4237057" cy="883717"/>
          </a:xfrm>
        </p:grpSpPr>
        <p:graphicFrame>
          <p:nvGraphicFramePr>
            <p:cNvPr id="1230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169145"/>
                </p:ext>
              </p:extLst>
            </p:nvPr>
          </p:nvGraphicFramePr>
          <p:xfrm>
            <a:off x="1043608" y="4146103"/>
            <a:ext cx="3111500" cy="44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946" name="Equation" r:id="rId12" imgW="1600200" imgH="228600" progId="Equation.3">
                    <p:embed/>
                  </p:oleObj>
                </mc:Choice>
                <mc:Fallback>
                  <p:oleObj name="Equation" r:id="rId12" imgW="1600200" imgH="228600" progId="Equation.3">
                    <p:embed/>
                    <p:pic>
                      <p:nvPicPr>
                        <p:cNvPr id="0" name="Picture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4146103"/>
                          <a:ext cx="3111500" cy="442913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038"/>
            <p:cNvSpPr txBox="1">
              <a:spLocks noChangeArrowheads="1"/>
            </p:cNvSpPr>
            <p:nvPr/>
          </p:nvSpPr>
          <p:spPr bwMode="auto">
            <a:xfrm>
              <a:off x="977230" y="3705299"/>
              <a:ext cx="423705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Zespolony sygnał harmoniczny</a:t>
              </a:r>
              <a:endParaRPr lang="pl-PL" b="1" dirty="0"/>
            </a:p>
          </p:txBody>
        </p:sp>
      </p:grp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2535" y="3705299"/>
            <a:ext cx="1080120" cy="1080120"/>
          </a:xfrm>
          <a:prstGeom prst="rect">
            <a:avLst/>
          </a:prstGeom>
          <a:noFill/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ext Box 4"/>
          <p:cNvSpPr txBox="1">
            <a:spLocks noChangeArrowheads="1"/>
          </p:cNvSpPr>
          <p:nvPr/>
        </p:nvSpPr>
        <p:spPr bwMode="auto">
          <a:xfrm>
            <a:off x="1216025" y="795338"/>
            <a:ext cx="30139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Sygnały harmoniczne</a:t>
            </a:r>
            <a:endParaRPr lang="pl-PL" b="1" dirty="0"/>
          </a:p>
        </p:txBody>
      </p:sp>
      <p:graphicFrame>
        <p:nvGraphicFramePr>
          <p:cNvPr id="13315" name="Object 12"/>
          <p:cNvGraphicFramePr>
            <a:graphicFrameLocks noChangeAspect="1"/>
          </p:cNvGraphicFramePr>
          <p:nvPr/>
        </p:nvGraphicFramePr>
        <p:xfrm>
          <a:off x="1343025" y="3200400"/>
          <a:ext cx="5029200" cy="995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4" name="Równanie" r:id="rId4" imgW="2311200" imgH="457200" progId="Equation.3">
                  <p:embed/>
                </p:oleObj>
              </mc:Choice>
              <mc:Fallback>
                <p:oleObj name="Równanie" r:id="rId4" imgW="2311200" imgH="4572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3200400"/>
                        <a:ext cx="5029200" cy="995363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320" name="Group 26"/>
          <p:cNvGrpSpPr>
            <a:grpSpLocks/>
          </p:cNvGrpSpPr>
          <p:nvPr/>
        </p:nvGrpSpPr>
        <p:grpSpPr bwMode="auto">
          <a:xfrm>
            <a:off x="2709863" y="4800600"/>
            <a:ext cx="3302000" cy="1752600"/>
            <a:chOff x="1707" y="3024"/>
            <a:chExt cx="2080" cy="1104"/>
          </a:xfrm>
        </p:grpSpPr>
        <p:sp>
          <p:nvSpPr>
            <p:cNvPr id="13323" name="Line 14"/>
            <p:cNvSpPr>
              <a:spLocks noChangeShapeType="1"/>
            </p:cNvSpPr>
            <p:nvPr/>
          </p:nvSpPr>
          <p:spPr bwMode="auto">
            <a:xfrm>
              <a:off x="1707" y="3800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6" name="Object 15"/>
            <p:cNvGraphicFramePr>
              <a:graphicFrameLocks noChangeAspect="1"/>
            </p:cNvGraphicFramePr>
            <p:nvPr/>
          </p:nvGraphicFramePr>
          <p:xfrm>
            <a:off x="3593" y="3587"/>
            <a:ext cx="194" cy="1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65" name="Równanie" r:id="rId6" imgW="152280" imgH="139680" progId="Equation.3">
                    <p:embed/>
                  </p:oleObj>
                </mc:Choice>
                <mc:Fallback>
                  <p:oleObj name="Równanie" r:id="rId6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3" y="3587"/>
                          <a:ext cx="194" cy="17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4" name="Line 18"/>
            <p:cNvSpPr>
              <a:spLocks noChangeShapeType="1"/>
            </p:cNvSpPr>
            <p:nvPr/>
          </p:nvSpPr>
          <p:spPr bwMode="auto">
            <a:xfrm flipV="1">
              <a:off x="2239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5" name="Line 20"/>
            <p:cNvSpPr>
              <a:spLocks noChangeShapeType="1"/>
            </p:cNvSpPr>
            <p:nvPr/>
          </p:nvSpPr>
          <p:spPr bwMode="auto">
            <a:xfrm flipV="1">
              <a:off x="3066" y="3263"/>
              <a:ext cx="0" cy="53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3317" name="Object 23"/>
            <p:cNvGraphicFramePr>
              <a:graphicFrameLocks noChangeAspect="1"/>
            </p:cNvGraphicFramePr>
            <p:nvPr/>
          </p:nvGraphicFramePr>
          <p:xfrm>
            <a:off x="2001" y="3907"/>
            <a:ext cx="521" cy="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66" name="Równanie" r:id="rId8" imgW="533160" imgH="228600" progId="Equation.3">
                    <p:embed/>
                  </p:oleObj>
                </mc:Choice>
                <mc:Fallback>
                  <p:oleObj name="Równanie" r:id="rId8" imgW="53316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1" y="3907"/>
                          <a:ext cx="521" cy="22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18" name="Object 24"/>
            <p:cNvGraphicFramePr>
              <a:graphicFrameLocks noChangeAspect="1"/>
            </p:cNvGraphicFramePr>
            <p:nvPr/>
          </p:nvGraphicFramePr>
          <p:xfrm>
            <a:off x="2838" y="3907"/>
            <a:ext cx="455" cy="1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967" name="Równanie" r:id="rId10" imgW="533160" imgH="228600" progId="Equation.3">
                    <p:embed/>
                  </p:oleObj>
                </mc:Choice>
                <mc:Fallback>
                  <p:oleObj name="Równanie" r:id="rId10" imgW="533160" imgH="228600" progId="Equation.3">
                    <p:embed/>
                    <p:pic>
                      <p:nvPicPr>
                        <p:cNvPr id="0" name="Object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38" y="3907"/>
                          <a:ext cx="455" cy="1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326" name="Line 25"/>
            <p:cNvSpPr>
              <a:spLocks noChangeShapeType="1"/>
            </p:cNvSpPr>
            <p:nvPr/>
          </p:nvSpPr>
          <p:spPr bwMode="auto">
            <a:xfrm flipV="1">
              <a:off x="2653" y="3024"/>
              <a:ext cx="0" cy="77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3322" name="Text Box 28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Transformaty Fouriera z deltą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graphicFrame>
        <p:nvGraphicFramePr>
          <p:cNvPr id="1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9367051"/>
              </p:ext>
            </p:extLst>
          </p:nvPr>
        </p:nvGraphicFramePr>
        <p:xfrm>
          <a:off x="1343025" y="1628775"/>
          <a:ext cx="42957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68" name="Równanie" r:id="rId12" imgW="1904760" imgH="482400" progId="Equation.3">
                  <p:embed/>
                </p:oleObj>
              </mc:Choice>
              <mc:Fallback>
                <p:oleObj name="Równanie" r:id="rId12" imgW="19047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3025" y="1628775"/>
                        <a:ext cx="4295775" cy="10890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pic>
        <p:nvPicPr>
          <p:cNvPr id="17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08304" y="2120280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36"/>
          <p:cNvSpPr>
            <a:spLocks noChangeArrowheads="1"/>
          </p:cNvSpPr>
          <p:nvPr/>
        </p:nvSpPr>
        <p:spPr bwMode="auto">
          <a:xfrm>
            <a:off x="1115617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Odpowiedź impulsowa filtru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1275" name="Text Box 103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4" name="Object 10"/>
          <p:cNvGraphicFramePr>
            <a:graphicFrameLocks noChangeAspect="1"/>
          </p:cNvGraphicFramePr>
          <p:nvPr/>
        </p:nvGraphicFramePr>
        <p:xfrm>
          <a:off x="1026741" y="1984127"/>
          <a:ext cx="32766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38" name="Równanie" r:id="rId4" imgW="1396800" imgH="431640" progId="Equation.3">
                  <p:embed/>
                </p:oleObj>
              </mc:Choice>
              <mc:Fallback>
                <p:oleObj name="Równanie" r:id="rId4" imgW="1396800" imgH="4316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6741" y="1984127"/>
                        <a:ext cx="3276600" cy="10128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731841" y="746919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039940"/>
              </p:ext>
            </p:extLst>
          </p:nvPr>
        </p:nvGraphicFramePr>
        <p:xfrm>
          <a:off x="3979863" y="900113"/>
          <a:ext cx="1517650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39" name="Equation" r:id="rId6" imgW="507960" imgH="228600" progId="Equation.3">
                  <p:embed/>
                </p:oleObj>
              </mc:Choice>
              <mc:Fallback>
                <p:oleObj name="Equation" r:id="rId6" imgW="507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9863" y="900113"/>
                        <a:ext cx="1517650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5"/>
          <p:cNvSpPr>
            <a:spLocks noChangeShapeType="1"/>
          </p:cNvSpPr>
          <p:nvPr/>
        </p:nvSpPr>
        <p:spPr bwMode="auto">
          <a:xfrm>
            <a:off x="2665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5713041" y="1204119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238909"/>
              </p:ext>
            </p:extLst>
          </p:nvPr>
        </p:nvGraphicFramePr>
        <p:xfrm>
          <a:off x="2752725" y="595313"/>
          <a:ext cx="652463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0" name="Equation" r:id="rId8" imgW="317160" imgH="228600" progId="Equation.3">
                  <p:embed/>
                </p:oleObj>
              </mc:Choice>
              <mc:Fallback>
                <p:oleObj name="Equation" r:id="rId8" imgW="31716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2725" y="595313"/>
                        <a:ext cx="652463" cy="47148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8"/>
          <p:cNvGraphicFramePr>
            <a:graphicFrameLocks noChangeAspect="1"/>
          </p:cNvGraphicFramePr>
          <p:nvPr/>
        </p:nvGraphicFramePr>
        <p:xfrm>
          <a:off x="6079753" y="1322983"/>
          <a:ext cx="2616200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1" name="Równanie" r:id="rId10" imgW="1574640" imgH="228600" progId="Equation.3">
                  <p:embed/>
                </p:oleObj>
              </mc:Choice>
              <mc:Fallback>
                <p:oleObj name="Równanie" r:id="rId10" imgW="157464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1322983"/>
                        <a:ext cx="2616200" cy="381000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3"/>
          <p:cNvGraphicFramePr>
            <a:graphicFrameLocks noChangeAspect="1"/>
          </p:cNvGraphicFramePr>
          <p:nvPr/>
        </p:nvGraphicFramePr>
        <p:xfrm>
          <a:off x="2507705" y="1322983"/>
          <a:ext cx="922338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2" name="Równanie" r:id="rId12" imgW="507960" imgH="228600" progId="Equation.3">
                  <p:embed/>
                </p:oleObj>
              </mc:Choice>
              <mc:Fallback>
                <p:oleObj name="Równanie" r:id="rId12" imgW="507960" imgH="228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7705" y="1322983"/>
                        <a:ext cx="922338" cy="415925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4"/>
          <p:cNvGraphicFramePr>
            <a:graphicFrameLocks noChangeAspect="1"/>
          </p:cNvGraphicFramePr>
          <p:nvPr/>
        </p:nvGraphicFramePr>
        <p:xfrm>
          <a:off x="6079753" y="670719"/>
          <a:ext cx="601663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3" name="Równanie" r:id="rId14" imgW="291960" imgH="228600" progId="Equation.3">
                  <p:embed/>
                </p:oleObj>
              </mc:Choice>
              <mc:Fallback>
                <p:oleObj name="Równanie" r:id="rId14" imgW="291960" imgH="228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9753" y="670719"/>
                        <a:ext cx="601663" cy="471488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126319"/>
              </p:ext>
            </p:extLst>
          </p:nvPr>
        </p:nvGraphicFramePr>
        <p:xfrm>
          <a:off x="4962525" y="1958975"/>
          <a:ext cx="28194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4" name="Equation" r:id="rId16" imgW="1409400" imgH="672840" progId="Equation.3">
                  <p:embed/>
                </p:oleObj>
              </mc:Choice>
              <mc:Fallback>
                <p:oleObj name="Equation" r:id="rId16" imgW="1409400" imgH="67284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2525" y="1958975"/>
                        <a:ext cx="2819400" cy="13462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982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6560079"/>
              </p:ext>
            </p:extLst>
          </p:nvPr>
        </p:nvGraphicFramePr>
        <p:xfrm>
          <a:off x="984250" y="3681413"/>
          <a:ext cx="3484563" cy="157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8345" name="Równanie" r:id="rId18" imgW="1485720" imgH="672840" progId="Equation.3">
                  <p:embed/>
                </p:oleObj>
              </mc:Choice>
              <mc:Fallback>
                <p:oleObj name="Równanie" r:id="rId18" imgW="1485720" imgH="6728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4250" y="3681413"/>
                        <a:ext cx="3484563" cy="1579562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2915866" y="3825324"/>
            <a:ext cx="6223699" cy="2857455"/>
            <a:chOff x="2915866" y="3887733"/>
            <a:chExt cx="6223699" cy="2857455"/>
          </a:xfrm>
        </p:grpSpPr>
        <p:sp>
          <p:nvSpPr>
            <p:cNvPr id="25" name="Text Box 11"/>
            <p:cNvSpPr txBox="1">
              <a:spLocks noChangeArrowheads="1"/>
            </p:cNvSpPr>
            <p:nvPr/>
          </p:nvSpPr>
          <p:spPr bwMode="auto">
            <a:xfrm>
              <a:off x="5076056" y="3887733"/>
              <a:ext cx="2993127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1800" b="1" dirty="0" smtClean="0"/>
                <a:t>Odpowiedź impulsowa filtru</a:t>
              </a:r>
              <a:br>
                <a:rPr lang="pl-PL" sz="1800" b="1" dirty="0" smtClean="0"/>
              </a:br>
              <a:r>
                <a:rPr lang="pl-PL" sz="1800" b="1" dirty="0" smtClean="0"/>
                <a:t>jest</a:t>
              </a:r>
              <a:r>
                <a:rPr lang="pl-PL" sz="1800" b="1" dirty="0"/>
                <a:t> </a:t>
              </a:r>
              <a:r>
                <a:rPr lang="pl-PL" sz="1800" b="1" dirty="0" smtClean="0"/>
                <a:t>jego sygnałem </a:t>
              </a:r>
              <a:r>
                <a:rPr lang="pl-PL" sz="1800" b="1" dirty="0" err="1" smtClean="0"/>
                <a:t>wyjścio</a:t>
              </a:r>
              <a:r>
                <a:rPr lang="pl-PL" sz="1800" b="1" dirty="0" smtClean="0"/>
                <a:t>-</a:t>
              </a:r>
              <a:br>
                <a:rPr lang="pl-PL" sz="1800" b="1" dirty="0" smtClean="0"/>
              </a:br>
              <a:r>
                <a:rPr lang="pl-PL" sz="1800" b="1" dirty="0" err="1" smtClean="0"/>
                <a:t>wym</a:t>
              </a:r>
              <a:r>
                <a:rPr lang="pl-PL" sz="1800" b="1" dirty="0" smtClean="0"/>
                <a:t>, gdy sygnałem </a:t>
              </a:r>
              <a:r>
                <a:rPr lang="pl-PL" sz="1800" b="1" dirty="0" err="1" smtClean="0"/>
                <a:t>wejścio</a:t>
              </a:r>
              <a:r>
                <a:rPr lang="pl-PL" sz="1800" b="1" dirty="0" smtClean="0"/>
                <a:t>-</a:t>
              </a:r>
              <a:br>
                <a:rPr lang="pl-PL" sz="1800" b="1" dirty="0" smtClean="0"/>
              </a:br>
              <a:r>
                <a:rPr lang="pl-PL" sz="1800" b="1" dirty="0" err="1" smtClean="0"/>
                <a:t>wym</a:t>
              </a:r>
              <a:r>
                <a:rPr lang="pl-PL" sz="1800" b="1" dirty="0" smtClean="0"/>
                <a:t> jest delta </a:t>
              </a:r>
              <a:r>
                <a:rPr lang="pl-PL" sz="1800" b="1" dirty="0" err="1" smtClean="0"/>
                <a:t>Diraca</a:t>
              </a:r>
              <a:r>
                <a:rPr lang="pl-PL" sz="1800" b="1" dirty="0" smtClean="0"/>
                <a:t>.</a:t>
              </a:r>
              <a:endParaRPr lang="pl-PL" sz="1400" dirty="0"/>
            </a:p>
          </p:txBody>
        </p:sp>
        <p:grpSp>
          <p:nvGrpSpPr>
            <p:cNvPr id="3" name="Grupa 2"/>
            <p:cNvGrpSpPr/>
            <p:nvPr/>
          </p:nvGrpSpPr>
          <p:grpSpPr>
            <a:xfrm>
              <a:off x="2915866" y="5785544"/>
              <a:ext cx="6223699" cy="959644"/>
              <a:chOff x="2915866" y="5785544"/>
              <a:chExt cx="6223699" cy="959644"/>
            </a:xfrm>
          </p:grpSpPr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>
                <a:off x="3982666" y="5906988"/>
                <a:ext cx="1981200" cy="838200"/>
              </a:xfrm>
              <a:prstGeom prst="rect">
                <a:avLst/>
              </a:prstGeom>
              <a:solidFill>
                <a:schemeClr val="hlink"/>
              </a:solidFill>
              <a:ln w="254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7" name="Line 5"/>
              <p:cNvSpPr>
                <a:spLocks noChangeShapeType="1"/>
              </p:cNvSpPr>
              <p:nvPr/>
            </p:nvSpPr>
            <p:spPr bwMode="auto">
              <a:xfrm>
                <a:off x="2915866" y="6326088"/>
                <a:ext cx="1066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8" name="Line 6"/>
              <p:cNvSpPr>
                <a:spLocks noChangeShapeType="1"/>
              </p:cNvSpPr>
              <p:nvPr/>
            </p:nvSpPr>
            <p:spPr bwMode="auto">
              <a:xfrm>
                <a:off x="5963866" y="6326088"/>
                <a:ext cx="1066800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9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96439486"/>
                  </p:ext>
                </p:extLst>
              </p:nvPr>
            </p:nvGraphicFramePr>
            <p:xfrm>
              <a:off x="2990850" y="5792689"/>
              <a:ext cx="677863" cy="471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8346" name="Równanie" r:id="rId20" imgW="330120" imgH="228600" progId="Equation.3">
                      <p:embed/>
                    </p:oleObj>
                  </mc:Choice>
                  <mc:Fallback>
                    <p:oleObj name="Równanie" r:id="rId20" imgW="330120" imgH="228600" progId="Equation.3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90850" y="5792689"/>
                            <a:ext cx="677863" cy="471487"/>
                          </a:xfrm>
                          <a:prstGeom prst="rect">
                            <a:avLst/>
                          </a:prstGeom>
                          <a:solidFill>
                            <a:srgbClr val="99FF66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0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0836318"/>
                  </p:ext>
                </p:extLst>
              </p:nvPr>
            </p:nvGraphicFramePr>
            <p:xfrm>
              <a:off x="6234440" y="5785544"/>
              <a:ext cx="2905125" cy="4714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8347" name="Równanie" r:id="rId22" imgW="1409400" imgH="228600" progId="Equation.3">
                      <p:embed/>
                    </p:oleObj>
                  </mc:Choice>
                  <mc:Fallback>
                    <p:oleObj name="Równanie" r:id="rId22" imgW="1409400" imgH="22860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234440" y="5785544"/>
                            <a:ext cx="2905125" cy="471487"/>
                          </a:xfrm>
                          <a:prstGeom prst="rect">
                            <a:avLst/>
                          </a:prstGeom>
                          <a:solidFill>
                            <a:srgbClr val="FF99CC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1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31793276"/>
                  </p:ext>
                </p:extLst>
              </p:nvPr>
            </p:nvGraphicFramePr>
            <p:xfrm>
              <a:off x="4204848" y="6048582"/>
              <a:ext cx="1517650" cy="682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8348" name="Equation" r:id="rId24" imgW="507960" imgH="228600" progId="Equation.3">
                      <p:embed/>
                    </p:oleObj>
                  </mc:Choice>
                  <mc:Fallback>
                    <p:oleObj name="Equation" r:id="rId24" imgW="5079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04848" y="6048582"/>
                            <a:ext cx="1517650" cy="6826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Rectangle 2"/>
          <p:cNvSpPr>
            <a:spLocks noChangeArrowheads="1"/>
          </p:cNvSpPr>
          <p:nvPr/>
        </p:nvSpPr>
        <p:spPr bwMode="auto">
          <a:xfrm>
            <a:off x="1173163" y="347663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Delta grzebieniowa – szereg Fouriera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1741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7416" name="Group 30"/>
          <p:cNvGrpSpPr>
            <a:grpSpLocks/>
          </p:cNvGrpSpPr>
          <p:nvPr/>
        </p:nvGrpSpPr>
        <p:grpSpPr bwMode="auto">
          <a:xfrm>
            <a:off x="2709863" y="1444625"/>
            <a:ext cx="3309937" cy="2081213"/>
            <a:chOff x="1707" y="910"/>
            <a:chExt cx="2085" cy="1311"/>
          </a:xfrm>
        </p:grpSpPr>
        <p:sp>
          <p:nvSpPr>
            <p:cNvPr id="17418" name="Line 12"/>
            <p:cNvSpPr>
              <a:spLocks noChangeShapeType="1"/>
            </p:cNvSpPr>
            <p:nvPr/>
          </p:nvSpPr>
          <p:spPr bwMode="auto">
            <a:xfrm>
              <a:off x="1707" y="1893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1" name="Object 1"/>
            <p:cNvGraphicFramePr>
              <a:graphicFrameLocks noChangeAspect="1"/>
            </p:cNvGraphicFramePr>
            <p:nvPr/>
          </p:nvGraphicFramePr>
          <p:xfrm>
            <a:off x="3649" y="1582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26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9" y="1582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19" name="Line 16"/>
            <p:cNvSpPr>
              <a:spLocks noChangeShapeType="1"/>
            </p:cNvSpPr>
            <p:nvPr/>
          </p:nvSpPr>
          <p:spPr bwMode="auto">
            <a:xfrm flipV="1">
              <a:off x="191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2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70008225"/>
                </p:ext>
              </p:extLst>
            </p:nvPr>
          </p:nvGraphicFramePr>
          <p:xfrm>
            <a:off x="2639" y="1997"/>
            <a:ext cx="620" cy="2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27" name="Równanie" r:id="rId6" imgW="596880" imgH="215640" progId="Equation.3">
                    <p:embed/>
                  </p:oleObj>
                </mc:Choice>
                <mc:Fallback>
                  <p:oleObj name="Równanie" r:id="rId6" imgW="59688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39" y="1997"/>
                          <a:ext cx="620" cy="2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420" name="Line 24"/>
            <p:cNvSpPr>
              <a:spLocks noChangeShapeType="1"/>
            </p:cNvSpPr>
            <p:nvPr/>
          </p:nvSpPr>
          <p:spPr bwMode="auto">
            <a:xfrm flipV="1">
              <a:off x="226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Line 25"/>
            <p:cNvSpPr>
              <a:spLocks noChangeShapeType="1"/>
            </p:cNvSpPr>
            <p:nvPr/>
          </p:nvSpPr>
          <p:spPr bwMode="auto">
            <a:xfrm flipV="1">
              <a:off x="260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2" name="Line 26"/>
            <p:cNvSpPr>
              <a:spLocks noChangeShapeType="1"/>
            </p:cNvSpPr>
            <p:nvPr/>
          </p:nvSpPr>
          <p:spPr bwMode="auto">
            <a:xfrm flipV="1">
              <a:off x="2952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3" name="Line 27"/>
            <p:cNvSpPr>
              <a:spLocks noChangeShapeType="1"/>
            </p:cNvSpPr>
            <p:nvPr/>
          </p:nvSpPr>
          <p:spPr bwMode="auto">
            <a:xfrm flipV="1">
              <a:off x="3297" y="1356"/>
              <a:ext cx="0" cy="53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741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3447694"/>
                </p:ext>
              </p:extLst>
            </p:nvPr>
          </p:nvGraphicFramePr>
          <p:xfrm>
            <a:off x="1735" y="910"/>
            <a:ext cx="1808" cy="3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28" name="Równanie" r:id="rId8" imgW="1434960" imgH="291960" progId="Equation.3">
                    <p:embed/>
                  </p:oleObj>
                </mc:Choice>
                <mc:Fallback>
                  <p:oleObj name="Równanie" r:id="rId8" imgW="1434960" imgH="29196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5" y="910"/>
                          <a:ext cx="1808" cy="3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cxnSp>
        <p:nvCxnSpPr>
          <p:cNvPr id="4" name="Łącznik prosty ze strzałką 3"/>
          <p:cNvCxnSpPr/>
          <p:nvPr/>
        </p:nvCxnSpPr>
        <p:spPr bwMode="auto">
          <a:xfrm>
            <a:off x="3043238" y="2564904"/>
            <a:ext cx="54768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5" name="pole tekstowe 4"/>
          <p:cNvSpPr txBox="1"/>
          <p:nvPr/>
        </p:nvSpPr>
        <p:spPr>
          <a:xfrm>
            <a:off x="3130972" y="21696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T</a:t>
            </a:r>
            <a:endParaRPr lang="pl-PL" b="1" i="1" dirty="0"/>
          </a:p>
        </p:txBody>
      </p:sp>
      <p:grpSp>
        <p:nvGrpSpPr>
          <p:cNvPr id="6" name="Grupa 5"/>
          <p:cNvGrpSpPr/>
          <p:nvPr/>
        </p:nvGrpSpPr>
        <p:grpSpPr>
          <a:xfrm>
            <a:off x="1304667" y="4024358"/>
            <a:ext cx="6815075" cy="2528842"/>
            <a:chOff x="1304667" y="4024358"/>
            <a:chExt cx="6815075" cy="2528842"/>
          </a:xfrm>
        </p:grpSpPr>
        <p:grpSp>
          <p:nvGrpSpPr>
            <p:cNvPr id="3" name="Grupa 2"/>
            <p:cNvGrpSpPr/>
            <p:nvPr/>
          </p:nvGrpSpPr>
          <p:grpSpPr>
            <a:xfrm>
              <a:off x="1304667" y="4024358"/>
              <a:ext cx="6658233" cy="2528842"/>
              <a:chOff x="1304667" y="4024358"/>
              <a:chExt cx="6658233" cy="2528842"/>
            </a:xfrm>
          </p:grpSpPr>
          <p:graphicFrame>
            <p:nvGraphicFramePr>
              <p:cNvPr id="17410" name="Object 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44104556"/>
                  </p:ext>
                </p:extLst>
              </p:nvPr>
            </p:nvGraphicFramePr>
            <p:xfrm>
              <a:off x="1335088" y="4672013"/>
              <a:ext cx="4667250" cy="1881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929" name="Równanie" r:id="rId10" imgW="1701720" imgH="685800" progId="Equation.3">
                      <p:embed/>
                    </p:oleObj>
                  </mc:Choice>
                  <mc:Fallback>
                    <p:oleObj name="Równanie" r:id="rId10" imgW="1701720" imgH="685800" progId="Equation.3">
                      <p:embed/>
                      <p:pic>
                        <p:nvPicPr>
                          <p:cNvPr id="0" name="Object 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35088" y="4672013"/>
                            <a:ext cx="4667250" cy="1881187"/>
                          </a:xfrm>
                          <a:prstGeom prst="rect">
                            <a:avLst/>
                          </a:prstGeom>
                          <a:solidFill>
                            <a:srgbClr val="FF9966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417" name="Text Box 32"/>
              <p:cNvSpPr txBox="1">
                <a:spLocks noChangeArrowheads="1"/>
              </p:cNvSpPr>
              <p:nvPr/>
            </p:nvSpPr>
            <p:spPr bwMode="auto">
              <a:xfrm>
                <a:off x="1304667" y="4024358"/>
                <a:ext cx="665823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Wykładniczy szereg Fouriera delty grzebieniowej</a:t>
                </a:r>
                <a:endParaRPr lang="pl-PL" b="1" dirty="0"/>
              </a:p>
            </p:txBody>
          </p:sp>
        </p:grpSp>
        <p:pic>
          <p:nvPicPr>
            <p:cNvPr id="20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39622" y="5071546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9628375"/>
              </p:ext>
            </p:extLst>
          </p:nvPr>
        </p:nvGraphicFramePr>
        <p:xfrm>
          <a:off x="985838" y="658813"/>
          <a:ext cx="3857625" cy="161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84" name="Równanie" r:id="rId4" imgW="1701720" imgH="711000" progId="Equation.3">
                  <p:embed/>
                </p:oleObj>
              </mc:Choice>
              <mc:Fallback>
                <p:oleObj name="Równanie" r:id="rId4" imgW="1701720" imgH="7110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5838" y="658813"/>
                        <a:ext cx="3857625" cy="1611312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978371"/>
              </p:ext>
            </p:extLst>
          </p:nvPr>
        </p:nvGraphicFramePr>
        <p:xfrm>
          <a:off x="955675" y="2389188"/>
          <a:ext cx="6448425" cy="89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85" name="Równanie" r:id="rId6" imgW="2844720" imgH="393480" progId="Equation.3">
                  <p:embed/>
                </p:oleObj>
              </mc:Choice>
              <mc:Fallback>
                <p:oleObj name="Równanie" r:id="rId6" imgW="2844720" imgH="393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5675" y="2389188"/>
                        <a:ext cx="6448425" cy="892175"/>
                      </a:xfrm>
                      <a:prstGeom prst="rect">
                        <a:avLst/>
                      </a:prstGeom>
                      <a:solidFill>
                        <a:srgbClr val="CC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509783"/>
              </p:ext>
            </p:extLst>
          </p:nvPr>
        </p:nvGraphicFramePr>
        <p:xfrm>
          <a:off x="1132723" y="4812907"/>
          <a:ext cx="3316288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86" name="Równanie" r:id="rId8" imgW="1104840" imgH="241200" progId="Equation.3">
                  <p:embed/>
                </p:oleObj>
              </mc:Choice>
              <mc:Fallback>
                <p:oleObj name="Równanie" r:id="rId8" imgW="110484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2723" y="4812907"/>
                        <a:ext cx="3316288" cy="723900"/>
                      </a:xfrm>
                      <a:prstGeom prst="rect">
                        <a:avLst/>
                      </a:prstGeom>
                      <a:solidFill>
                        <a:srgbClr val="FF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42" name="Text Box 11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971600" y="-2740"/>
            <a:ext cx="8064896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Delta grzebieniowa – transformata Fouriera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5135436" y="3937057"/>
            <a:ext cx="3638300" cy="2516385"/>
            <a:chOff x="5105700" y="3881438"/>
            <a:chExt cx="3638300" cy="2516385"/>
          </a:xfrm>
        </p:grpSpPr>
        <p:grpSp>
          <p:nvGrpSpPr>
            <p:cNvPr id="18443" name="Group 30"/>
            <p:cNvGrpSpPr>
              <a:grpSpLocks/>
            </p:cNvGrpSpPr>
            <p:nvPr/>
          </p:nvGrpSpPr>
          <p:grpSpPr bwMode="auto">
            <a:xfrm>
              <a:off x="5105700" y="3881438"/>
              <a:ext cx="3638300" cy="2516385"/>
              <a:chOff x="1707" y="910"/>
              <a:chExt cx="2085" cy="1351"/>
            </a:xfrm>
          </p:grpSpPr>
          <p:sp>
            <p:nvSpPr>
              <p:cNvPr id="18444" name="Line 12"/>
              <p:cNvSpPr>
                <a:spLocks noChangeShapeType="1"/>
              </p:cNvSpPr>
              <p:nvPr/>
            </p:nvSpPr>
            <p:spPr bwMode="auto">
              <a:xfrm>
                <a:off x="1707" y="1893"/>
                <a:ext cx="198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8437" name="Object 1"/>
              <p:cNvGraphicFramePr>
                <a:graphicFrameLocks noChangeAspect="1"/>
              </p:cNvGraphicFramePr>
              <p:nvPr/>
            </p:nvGraphicFramePr>
            <p:xfrm>
              <a:off x="3479" y="1671"/>
              <a:ext cx="313" cy="21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287" name="Równanie" r:id="rId10" imgW="253800" imgH="177480" progId="Equation.3">
                      <p:embed/>
                    </p:oleObj>
                  </mc:Choice>
                  <mc:Fallback>
                    <p:oleObj name="Równanie" r:id="rId10" imgW="253800" imgH="17748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79" y="1671"/>
                            <a:ext cx="313" cy="21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445" name="Line 16"/>
              <p:cNvSpPr>
                <a:spLocks noChangeShapeType="1"/>
              </p:cNvSpPr>
              <p:nvPr/>
            </p:nvSpPr>
            <p:spPr bwMode="auto">
              <a:xfrm flipV="1">
                <a:off x="1917" y="1356"/>
                <a:ext cx="0" cy="53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8438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89923302"/>
                  </p:ext>
                </p:extLst>
              </p:nvPr>
            </p:nvGraphicFramePr>
            <p:xfrm>
              <a:off x="1721" y="1958"/>
              <a:ext cx="1715" cy="30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288" name="Równanie" r:id="rId12" imgW="1650960" imgH="291960" progId="Equation.3">
                      <p:embed/>
                    </p:oleObj>
                  </mc:Choice>
                  <mc:Fallback>
                    <p:oleObj name="Równanie" r:id="rId12" imgW="1650960" imgH="291960" progId="Equation.3">
                      <p:embed/>
                      <p:pic>
                        <p:nvPicPr>
                          <p:cNvPr id="0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21" y="1958"/>
                            <a:ext cx="1715" cy="30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8446" name="Line 24"/>
              <p:cNvSpPr>
                <a:spLocks noChangeShapeType="1"/>
              </p:cNvSpPr>
              <p:nvPr/>
            </p:nvSpPr>
            <p:spPr bwMode="auto">
              <a:xfrm flipV="1">
                <a:off x="2262" y="1356"/>
                <a:ext cx="0" cy="53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447" name="Line 25"/>
              <p:cNvSpPr>
                <a:spLocks noChangeShapeType="1"/>
              </p:cNvSpPr>
              <p:nvPr/>
            </p:nvSpPr>
            <p:spPr bwMode="auto">
              <a:xfrm flipV="1">
                <a:off x="2607" y="1356"/>
                <a:ext cx="0" cy="53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448" name="Line 26"/>
              <p:cNvSpPr>
                <a:spLocks noChangeShapeType="1"/>
              </p:cNvSpPr>
              <p:nvPr/>
            </p:nvSpPr>
            <p:spPr bwMode="auto">
              <a:xfrm flipV="1">
                <a:off x="2952" y="1356"/>
                <a:ext cx="0" cy="53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449" name="Line 27"/>
              <p:cNvSpPr>
                <a:spLocks noChangeShapeType="1"/>
              </p:cNvSpPr>
              <p:nvPr/>
            </p:nvSpPr>
            <p:spPr bwMode="auto">
              <a:xfrm flipV="1">
                <a:off x="3297" y="1356"/>
                <a:ext cx="0" cy="53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8439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5959257"/>
                  </p:ext>
                </p:extLst>
              </p:nvPr>
            </p:nvGraphicFramePr>
            <p:xfrm>
              <a:off x="1735" y="910"/>
              <a:ext cx="1809" cy="36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9289" name="Równanie" r:id="rId14" imgW="1434960" imgH="291960" progId="Equation.3">
                      <p:embed/>
                    </p:oleObj>
                  </mc:Choice>
                  <mc:Fallback>
                    <p:oleObj name="Równanie" r:id="rId14" imgW="1434960" imgH="29196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35" y="910"/>
                            <a:ext cx="1809" cy="36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4" name="Łącznik prosty ze strzałką 3"/>
            <p:cNvCxnSpPr/>
            <p:nvPr/>
          </p:nvCxnSpPr>
          <p:spPr bwMode="auto">
            <a:xfrm>
              <a:off x="6074168" y="5298884"/>
              <a:ext cx="602021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0952172"/>
                </p:ext>
              </p:extLst>
            </p:nvPr>
          </p:nvGraphicFramePr>
          <p:xfrm>
            <a:off x="6080669" y="4924596"/>
            <a:ext cx="605553" cy="389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290" name="Equation" r:id="rId16" imgW="355320" imgH="228600" progId="Equation.3">
                    <p:embed/>
                  </p:oleObj>
                </mc:Choice>
                <mc:Fallback>
                  <p:oleObj name="Equation" r:id="rId16" imgW="3553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7"/>
                        <a:stretch>
                          <a:fillRect/>
                        </a:stretch>
                      </p:blipFill>
                      <p:spPr>
                        <a:xfrm>
                          <a:off x="6080669" y="4924596"/>
                          <a:ext cx="605553" cy="3892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9464" name="Group 24"/>
          <p:cNvGrpSpPr>
            <a:grpSpLocks/>
          </p:cNvGrpSpPr>
          <p:nvPr/>
        </p:nvGrpSpPr>
        <p:grpSpPr bwMode="auto">
          <a:xfrm>
            <a:off x="2051720" y="1067456"/>
            <a:ext cx="5491163" cy="2641600"/>
            <a:chOff x="1650" y="645"/>
            <a:chExt cx="3459" cy="1664"/>
          </a:xfrm>
        </p:grpSpPr>
        <p:sp>
          <p:nvSpPr>
            <p:cNvPr id="19466" name="Line 12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7" name="Line 16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8" name="Line 17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69" name="Line 18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0" name="Line 20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1" name="Line 21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2" name="Line 7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3" name="Line 8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474" name="Freeform 9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9459" name="Object 1"/>
            <p:cNvGraphicFramePr>
              <a:graphicFrameLocks noChangeAspect="1"/>
            </p:cNvGraphicFramePr>
            <p:nvPr/>
          </p:nvGraphicFramePr>
          <p:xfrm>
            <a:off x="4764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74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64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9961122"/>
                </p:ext>
              </p:extLst>
            </p:nvPr>
          </p:nvGraphicFramePr>
          <p:xfrm>
            <a:off x="2808" y="2104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75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08" y="2104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46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50622526"/>
                </p:ext>
              </p:extLst>
            </p:nvPr>
          </p:nvGraphicFramePr>
          <p:xfrm>
            <a:off x="3360" y="719"/>
            <a:ext cx="1749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976" name="Równanie" r:id="rId8" imgW="1549080" imgH="431640" progId="Equation.3">
                    <p:embed/>
                  </p:oleObj>
                </mc:Choice>
                <mc:Fallback>
                  <p:oleObj name="Równanie" r:id="rId8" imgW="154908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719"/>
                          <a:ext cx="1749" cy="48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945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2819206"/>
              </p:ext>
            </p:extLst>
          </p:nvPr>
        </p:nvGraphicFramePr>
        <p:xfrm>
          <a:off x="3097213" y="4460875"/>
          <a:ext cx="4660900" cy="210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7" name="Równanie" r:id="rId10" imgW="1993680" imgH="901440" progId="Equation.3">
                  <p:embed/>
                </p:oleObj>
              </mc:Choice>
              <mc:Fallback>
                <p:oleObj name="Równanie" r:id="rId10" imgW="1993680" imgH="9014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7213" y="4460875"/>
                        <a:ext cx="4660900" cy="21082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5" name="Text Box 26"/>
          <p:cNvSpPr txBox="1">
            <a:spLocks noChangeArrowheads="1"/>
          </p:cNvSpPr>
          <p:nvPr/>
        </p:nvSpPr>
        <p:spPr bwMode="auto">
          <a:xfrm>
            <a:off x="971600" y="3810000"/>
            <a:ext cx="75608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b="1" dirty="0" smtClean="0"/>
              <a:t>Delta grzebieniowa pozwala na zapis operacji próbkowania :</a:t>
            </a:r>
            <a:endParaRPr lang="pl-PL" b="1" dirty="0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1173163" y="18864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Delta grzebieniowa w próbkowaniu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Twierdzenie o próbkowaniu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048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0490" name="Group 8"/>
          <p:cNvGrpSpPr>
            <a:grpSpLocks/>
          </p:cNvGrpSpPr>
          <p:nvPr/>
        </p:nvGrpSpPr>
        <p:grpSpPr bwMode="auto">
          <a:xfrm>
            <a:off x="990600" y="506413"/>
            <a:ext cx="5145088" cy="2354263"/>
            <a:chOff x="1650" y="524"/>
            <a:chExt cx="3241" cy="1483"/>
          </a:xfrm>
        </p:grpSpPr>
        <p:sp>
          <p:nvSpPr>
            <p:cNvPr id="20491" name="Line 9"/>
            <p:cNvSpPr>
              <a:spLocks noChangeShapeType="1"/>
            </p:cNvSpPr>
            <p:nvPr/>
          </p:nvSpPr>
          <p:spPr bwMode="auto">
            <a:xfrm flipV="1">
              <a:off x="2482" y="840"/>
              <a:ext cx="0" cy="116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0"/>
            <p:cNvSpPr>
              <a:spLocks noChangeShapeType="1"/>
            </p:cNvSpPr>
            <p:nvPr/>
          </p:nvSpPr>
          <p:spPr bwMode="auto">
            <a:xfrm flipH="1" flipV="1">
              <a:off x="2100" y="1074"/>
              <a:ext cx="6" cy="93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11"/>
            <p:cNvSpPr>
              <a:spLocks noChangeShapeType="1"/>
            </p:cNvSpPr>
            <p:nvPr/>
          </p:nvSpPr>
          <p:spPr bwMode="auto">
            <a:xfrm flipV="1">
              <a:off x="3613" y="1464"/>
              <a:ext cx="0" cy="543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12"/>
            <p:cNvSpPr>
              <a:spLocks noChangeShapeType="1"/>
            </p:cNvSpPr>
            <p:nvPr/>
          </p:nvSpPr>
          <p:spPr bwMode="auto">
            <a:xfrm flipV="1">
              <a:off x="3236" y="1215"/>
              <a:ext cx="0" cy="79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13"/>
            <p:cNvSpPr>
              <a:spLocks noChangeShapeType="1"/>
            </p:cNvSpPr>
            <p:nvPr/>
          </p:nvSpPr>
          <p:spPr bwMode="auto">
            <a:xfrm flipH="1" flipV="1">
              <a:off x="3984" y="1431"/>
              <a:ext cx="6" cy="57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14"/>
            <p:cNvSpPr>
              <a:spLocks noChangeShapeType="1"/>
            </p:cNvSpPr>
            <p:nvPr/>
          </p:nvSpPr>
          <p:spPr bwMode="auto">
            <a:xfrm flipV="1">
              <a:off x="2859" y="921"/>
              <a:ext cx="6" cy="108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15"/>
            <p:cNvSpPr>
              <a:spLocks noChangeShapeType="1"/>
            </p:cNvSpPr>
            <p:nvPr/>
          </p:nvSpPr>
          <p:spPr bwMode="auto">
            <a:xfrm flipV="1">
              <a:off x="1884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16"/>
            <p:cNvSpPr>
              <a:spLocks noChangeShapeType="1"/>
            </p:cNvSpPr>
            <p:nvPr/>
          </p:nvSpPr>
          <p:spPr bwMode="auto">
            <a:xfrm>
              <a:off x="1650" y="2007"/>
              <a:ext cx="311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Freeform 17"/>
            <p:cNvSpPr>
              <a:spLocks/>
            </p:cNvSpPr>
            <p:nvPr/>
          </p:nvSpPr>
          <p:spPr bwMode="auto">
            <a:xfrm>
              <a:off x="1650" y="840"/>
              <a:ext cx="3114" cy="654"/>
            </a:xfrm>
            <a:custGeom>
              <a:avLst/>
              <a:gdLst>
                <a:gd name="T0" fmla="*/ 0 w 2406"/>
                <a:gd name="T1" fmla="*/ 651 h 654"/>
                <a:gd name="T2" fmla="*/ 3608 w 2406"/>
                <a:gd name="T3" fmla="*/ 3 h 654"/>
                <a:gd name="T4" fmla="*/ 7390 w 2406"/>
                <a:gd name="T5" fmla="*/ 633 h 654"/>
                <a:gd name="T6" fmla="*/ 11309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485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5829177"/>
                </p:ext>
              </p:extLst>
            </p:nvPr>
          </p:nvGraphicFramePr>
          <p:xfrm>
            <a:off x="4748" y="1761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31" name="Równanie" r:id="rId4" imgW="88560" imgH="152280" progId="Equation.3">
                    <p:embed/>
                  </p:oleObj>
                </mc:Choice>
                <mc:Fallback>
                  <p:oleObj name="Równanie" r:id="rId4" imgW="88560" imgH="152280" progId="Equation.3">
                    <p:embed/>
                    <p:pic>
                      <p:nvPicPr>
                        <p:cNvPr id="0" name="Objec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48" y="1761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6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12355191"/>
                </p:ext>
              </p:extLst>
            </p:nvPr>
          </p:nvGraphicFramePr>
          <p:xfrm>
            <a:off x="2916" y="1787"/>
            <a:ext cx="264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32" name="Równanie" r:id="rId6" imgW="228600" imgH="177480" progId="Equation.3">
                    <p:embed/>
                  </p:oleObj>
                </mc:Choice>
                <mc:Fallback>
                  <p:oleObj name="Równanie" r:id="rId6" imgW="228600" imgH="17748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6" y="1787"/>
                          <a:ext cx="264" cy="20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487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976570"/>
                </p:ext>
              </p:extLst>
            </p:nvPr>
          </p:nvGraphicFramePr>
          <p:xfrm>
            <a:off x="2361" y="524"/>
            <a:ext cx="1749" cy="4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333" name="Równanie" r:id="rId8" imgW="1549080" imgH="431640" progId="Equation.3">
                    <p:embed/>
                  </p:oleObj>
                </mc:Choice>
                <mc:Fallback>
                  <p:oleObj name="Równanie" r:id="rId8" imgW="1549080" imgH="43164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1" y="524"/>
                          <a:ext cx="1749" cy="48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048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2113605"/>
              </p:ext>
            </p:extLst>
          </p:nvPr>
        </p:nvGraphicFramePr>
        <p:xfrm>
          <a:off x="5485389" y="1304925"/>
          <a:ext cx="3540125" cy="1100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4" name="Równanie" r:id="rId10" imgW="1879560" imgH="583920" progId="Equation.3">
                  <p:embed/>
                </p:oleObj>
              </mc:Choice>
              <mc:Fallback>
                <p:oleObj name="Równanie" r:id="rId10" imgW="1879560" imgH="5839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5389" y="1304925"/>
                        <a:ext cx="3540125" cy="1100138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327276"/>
              </p:ext>
            </p:extLst>
          </p:nvPr>
        </p:nvGraphicFramePr>
        <p:xfrm>
          <a:off x="2935288" y="5553075"/>
          <a:ext cx="4259262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5" name="Równanie" r:id="rId12" imgW="1676160" imgH="393480" progId="Equation.3">
                  <p:embed/>
                </p:oleObj>
              </mc:Choice>
              <mc:Fallback>
                <p:oleObj name="Równanie" r:id="rId12" imgW="1676160" imgH="39348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5288" y="5553075"/>
                        <a:ext cx="4259262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9774594"/>
              </p:ext>
            </p:extLst>
          </p:nvPr>
        </p:nvGraphicFramePr>
        <p:xfrm>
          <a:off x="2843808" y="3450431"/>
          <a:ext cx="3443288" cy="42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6" name="Równanie" r:id="rId14" imgW="1968480" imgH="241200" progId="Equation.3">
                  <p:embed/>
                </p:oleObj>
              </mc:Choice>
              <mc:Fallback>
                <p:oleObj name="Równanie" r:id="rId14" imgW="1968480" imgH="24120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450431"/>
                        <a:ext cx="3443288" cy="42227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1034661"/>
              </p:ext>
            </p:extLst>
          </p:nvPr>
        </p:nvGraphicFramePr>
        <p:xfrm>
          <a:off x="1714500" y="4097338"/>
          <a:ext cx="6850063" cy="98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7" name="Równanie" r:id="rId16" imgW="4406760" imgH="634680" progId="Equation.3">
                  <p:embed/>
                </p:oleObj>
              </mc:Choice>
              <mc:Fallback>
                <p:oleObj name="Równanie" r:id="rId16" imgW="440676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714500" y="4097338"/>
                        <a:ext cx="6850063" cy="9874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6517236"/>
              </p:ext>
            </p:extLst>
          </p:nvPr>
        </p:nvGraphicFramePr>
        <p:xfrm>
          <a:off x="1005799" y="973564"/>
          <a:ext cx="4256087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69" name="Równanie" r:id="rId4" imgW="1676160" imgH="393480" progId="Equation.3">
                  <p:embed/>
                </p:oleObj>
              </mc:Choice>
              <mc:Fallback>
                <p:oleObj name="Równanie" r:id="rId4" imgW="16761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5799" y="973564"/>
                        <a:ext cx="4256087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512" name="Group 30"/>
          <p:cNvGrpSpPr>
            <a:grpSpLocks/>
          </p:cNvGrpSpPr>
          <p:nvPr/>
        </p:nvGrpSpPr>
        <p:grpSpPr bwMode="auto">
          <a:xfrm>
            <a:off x="1809073" y="3219131"/>
            <a:ext cx="6705600" cy="2292350"/>
            <a:chOff x="816" y="1699"/>
            <a:chExt cx="4224" cy="1444"/>
          </a:xfrm>
        </p:grpSpPr>
        <p:sp>
          <p:nvSpPr>
            <p:cNvPr id="21516" name="Freeform 6"/>
            <p:cNvSpPr>
              <a:spLocks/>
            </p:cNvSpPr>
            <p:nvPr/>
          </p:nvSpPr>
          <p:spPr bwMode="auto">
            <a:xfrm>
              <a:off x="1584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Freeform 7"/>
            <p:cNvSpPr>
              <a:spLocks/>
            </p:cNvSpPr>
            <p:nvPr/>
          </p:nvSpPr>
          <p:spPr bwMode="auto">
            <a:xfrm>
              <a:off x="2208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Freeform 8"/>
            <p:cNvSpPr>
              <a:spLocks/>
            </p:cNvSpPr>
            <p:nvPr/>
          </p:nvSpPr>
          <p:spPr bwMode="auto">
            <a:xfrm>
              <a:off x="3480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Freeform 9"/>
            <p:cNvSpPr>
              <a:spLocks/>
            </p:cNvSpPr>
            <p:nvPr/>
          </p:nvSpPr>
          <p:spPr bwMode="auto">
            <a:xfrm>
              <a:off x="2832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Freeform 10"/>
            <p:cNvSpPr>
              <a:spLocks/>
            </p:cNvSpPr>
            <p:nvPr/>
          </p:nvSpPr>
          <p:spPr bwMode="auto">
            <a:xfrm>
              <a:off x="96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Line 11"/>
            <p:cNvSpPr>
              <a:spLocks noChangeShapeType="1"/>
            </p:cNvSpPr>
            <p:nvPr/>
          </p:nvSpPr>
          <p:spPr bwMode="auto">
            <a:xfrm>
              <a:off x="816" y="2671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2" name="Line 13"/>
            <p:cNvSpPr>
              <a:spLocks noChangeShapeType="1"/>
            </p:cNvSpPr>
            <p:nvPr/>
          </p:nvSpPr>
          <p:spPr bwMode="auto">
            <a:xfrm>
              <a:off x="2526" y="1717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14"/>
            <p:cNvSpPr>
              <a:spLocks noChangeShapeType="1"/>
            </p:cNvSpPr>
            <p:nvPr/>
          </p:nvSpPr>
          <p:spPr bwMode="auto">
            <a:xfrm>
              <a:off x="1890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Line 15"/>
            <p:cNvSpPr>
              <a:spLocks noChangeShapeType="1"/>
            </p:cNvSpPr>
            <p:nvPr/>
          </p:nvSpPr>
          <p:spPr bwMode="auto">
            <a:xfrm>
              <a:off x="3792" y="1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5" name="Line 16"/>
            <p:cNvSpPr>
              <a:spLocks noChangeShapeType="1"/>
            </p:cNvSpPr>
            <p:nvPr/>
          </p:nvSpPr>
          <p:spPr bwMode="auto">
            <a:xfrm>
              <a:off x="3138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Line 17"/>
            <p:cNvSpPr>
              <a:spLocks noChangeShapeType="1"/>
            </p:cNvSpPr>
            <p:nvPr/>
          </p:nvSpPr>
          <p:spPr bwMode="auto">
            <a:xfrm flipV="1">
              <a:off x="1890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Line 18"/>
            <p:cNvSpPr>
              <a:spLocks noChangeShapeType="1"/>
            </p:cNvSpPr>
            <p:nvPr/>
          </p:nvSpPr>
          <p:spPr bwMode="auto">
            <a:xfrm flipH="1" flipV="1">
              <a:off x="2526" y="2677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1508" name="Object 1026"/>
            <p:cNvGraphicFramePr>
              <a:graphicFrameLocks noChangeAspect="1"/>
            </p:cNvGraphicFramePr>
            <p:nvPr/>
          </p:nvGraphicFramePr>
          <p:xfrm>
            <a:off x="2075" y="2870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0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75" y="2870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09" name="Object 1027"/>
            <p:cNvGraphicFramePr>
              <a:graphicFrameLocks noChangeAspect="1"/>
            </p:cNvGraphicFramePr>
            <p:nvPr/>
          </p:nvGraphicFramePr>
          <p:xfrm>
            <a:off x="2910" y="2863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1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10" y="2863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510" name="Object 10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3449771"/>
                </p:ext>
              </p:extLst>
            </p:nvPr>
          </p:nvGraphicFramePr>
          <p:xfrm>
            <a:off x="4110" y="1850"/>
            <a:ext cx="835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272" name="Równanie" r:id="rId10" imgW="698400" imgH="228600" progId="Equation.3">
                    <p:embed/>
                  </p:oleObj>
                </mc:Choice>
                <mc:Fallback>
                  <p:oleObj name="Równanie" r:id="rId10" imgW="698400" imgH="228600" progId="Equation.3">
                    <p:embed/>
                    <p:pic>
                      <p:nvPicPr>
                        <p:cNvPr id="0" name="Object 10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0" y="1850"/>
                          <a:ext cx="835" cy="273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513" name="Text Box 22"/>
          <p:cNvSpPr txBox="1">
            <a:spLocks noChangeArrowheads="1"/>
          </p:cNvSpPr>
          <p:nvPr/>
        </p:nvSpPr>
        <p:spPr bwMode="auto">
          <a:xfrm>
            <a:off x="5645613" y="777733"/>
            <a:ext cx="3478822" cy="646331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1800" b="1" i="1" dirty="0" smtClean="0">
                <a:sym typeface="Symbol" pitchFamily="18" charset="2"/>
              </a:rPr>
              <a:t></a:t>
            </a:r>
            <a:r>
              <a:rPr lang="pl-PL" sz="1800" b="1" baseline="-25000" dirty="0">
                <a:sym typeface="Symbol" pitchFamily="18" charset="2"/>
              </a:rPr>
              <a:t>0</a:t>
            </a:r>
            <a:r>
              <a:rPr lang="pl-PL" sz="1800" b="1" dirty="0" smtClean="0">
                <a:sym typeface="Symbol" pitchFamily="18" charset="2"/>
              </a:rPr>
              <a:t> </a:t>
            </a:r>
            <a:r>
              <a:rPr lang="pl-PL" sz="1800" b="1" dirty="0">
                <a:sym typeface="Symbol" pitchFamily="18" charset="2"/>
              </a:rPr>
              <a:t>– </a:t>
            </a:r>
            <a:r>
              <a:rPr lang="pl-PL" sz="1800" b="1" dirty="0" smtClean="0">
                <a:sym typeface="Symbol" pitchFamily="18" charset="2"/>
              </a:rPr>
              <a:t>szybkość </a:t>
            </a:r>
            <a:r>
              <a:rPr lang="pl-PL" sz="1800" b="1" dirty="0" err="1" smtClean="0">
                <a:sym typeface="Symbol" pitchFamily="18" charset="2"/>
              </a:rPr>
              <a:t>Nyquista</a:t>
            </a:r>
            <a:r>
              <a:rPr lang="pl-PL" sz="1800" b="1" dirty="0" smtClean="0">
                <a:sym typeface="Symbol" pitchFamily="18" charset="2"/>
              </a:rPr>
              <a:t/>
            </a:r>
            <a:br>
              <a:rPr lang="pl-PL" sz="1800" b="1" dirty="0" smtClean="0">
                <a:sym typeface="Symbol" pitchFamily="18" charset="2"/>
              </a:rPr>
            </a:br>
            <a:r>
              <a:rPr lang="pl-PL" sz="1800" b="1" dirty="0" smtClean="0">
                <a:sym typeface="Symbol" pitchFamily="18" charset="2"/>
              </a:rPr>
              <a:t>(</a:t>
            </a:r>
            <a:r>
              <a:rPr lang="pl-PL" sz="1800" b="1" dirty="0" err="1" smtClean="0">
                <a:sym typeface="Symbol" pitchFamily="18" charset="2"/>
              </a:rPr>
              <a:t>Nyquist</a:t>
            </a:r>
            <a:r>
              <a:rPr lang="pl-PL" sz="1800" b="1" dirty="0" smtClean="0">
                <a:sym typeface="Symbol" pitchFamily="18" charset="2"/>
              </a:rPr>
              <a:t> </a:t>
            </a:r>
            <a:r>
              <a:rPr lang="pl-PL" sz="1800" b="1" dirty="0" err="1" smtClean="0">
                <a:sym typeface="Symbol" pitchFamily="18" charset="2"/>
              </a:rPr>
              <a:t>rate</a:t>
            </a:r>
            <a:r>
              <a:rPr lang="pl-PL" sz="1800" b="1" dirty="0">
                <a:sym typeface="Symbol" pitchFamily="18" charset="2"/>
              </a:rPr>
              <a:t>)</a:t>
            </a:r>
            <a:endParaRPr lang="pl-PL" sz="1800" b="1" dirty="0"/>
          </a:p>
        </p:txBody>
      </p:sp>
      <p:sp>
        <p:nvSpPr>
          <p:cNvPr id="21515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Próbkowanie krytyczne (</a:t>
            </a:r>
            <a:r>
              <a:rPr kumimoji="1" lang="pl-PL" sz="2800" b="1" dirty="0" err="1" smtClean="0">
                <a:solidFill>
                  <a:srgbClr val="009900"/>
                </a:solidFill>
              </a:rPr>
              <a:t>Nyquista</a:t>
            </a:r>
            <a:r>
              <a:rPr kumimoji="1" lang="pl-PL" sz="2800" b="1" dirty="0" smtClean="0">
                <a:solidFill>
                  <a:srgbClr val="009900"/>
                </a:solidFill>
              </a:rPr>
              <a:t>)</a:t>
            </a:r>
            <a:endParaRPr kumimoji="1" lang="pl-PL" sz="2800" b="1" dirty="0">
              <a:solidFill>
                <a:srgbClr val="009900"/>
              </a:solidFill>
            </a:endParaRPr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3009223" y="3445368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874440" y="2777623"/>
            <a:ext cx="16594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smtClean="0">
                <a:solidFill>
                  <a:srgbClr val="006600"/>
                </a:solidFill>
              </a:rPr>
              <a:t>Idealny filtr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dolnopasmowy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26" name="Łącznik prosty ze strzałką 53"/>
          <p:cNvCxnSpPr>
            <a:cxnSpLocks noChangeShapeType="1"/>
            <a:stCxn id="25" idx="3"/>
          </p:cNvCxnSpPr>
          <p:nvPr/>
        </p:nvCxnSpPr>
        <p:spPr bwMode="auto">
          <a:xfrm>
            <a:off x="2533870" y="3100789"/>
            <a:ext cx="497434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27" name="Text Box 21"/>
          <p:cNvSpPr txBox="1">
            <a:spLocks noChangeArrowheads="1"/>
          </p:cNvSpPr>
          <p:nvPr/>
        </p:nvSpPr>
        <p:spPr bwMode="auto">
          <a:xfrm>
            <a:off x="895466" y="5640967"/>
            <a:ext cx="8208963" cy="92333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1800" b="1" dirty="0" smtClean="0"/>
              <a:t>Próbkowanie sygnału dolnopasmowego z częstotliwością równą podwójnej szerokości pasma (próbkowanie krytyczne) pozwala na odtworzenie ciągłego sygnału z jego dyskretnych próbek za pomocą filtracji dolnopasmowej.</a:t>
            </a:r>
            <a:endParaRPr lang="pl-PL" sz="1800" b="1" dirty="0"/>
          </a:p>
        </p:txBody>
      </p:sp>
      <p:graphicFrame>
        <p:nvGraphicFramePr>
          <p:cNvPr id="28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5733284"/>
              </p:ext>
            </p:extLst>
          </p:nvPr>
        </p:nvGraphicFramePr>
        <p:xfrm>
          <a:off x="5393422" y="3333095"/>
          <a:ext cx="803794" cy="438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3" name="Równanie" r:id="rId12" imgW="419040" imgH="228600" progId="Equation.3">
                  <p:embed/>
                </p:oleObj>
              </mc:Choice>
              <mc:Fallback>
                <p:oleObj name="Równanie" r:id="rId12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3422" y="3333095"/>
                        <a:ext cx="803794" cy="43853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148725"/>
              </p:ext>
            </p:extLst>
          </p:nvPr>
        </p:nvGraphicFramePr>
        <p:xfrm>
          <a:off x="3160530" y="2888301"/>
          <a:ext cx="689777" cy="39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274" name="Równanie" r:id="rId14" imgW="380880" imgH="215640" progId="Equation.3">
                  <p:embed/>
                </p:oleObj>
              </mc:Choice>
              <mc:Fallback>
                <p:oleObj name="Równanie" r:id="rId14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0530" y="2888301"/>
                        <a:ext cx="689777" cy="3917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30" name="Text Box 22"/>
          <p:cNvSpPr txBox="1">
            <a:spLocks noChangeArrowheads="1"/>
          </p:cNvSpPr>
          <p:nvPr/>
        </p:nvSpPr>
        <p:spPr bwMode="auto">
          <a:xfrm>
            <a:off x="5645613" y="1647156"/>
            <a:ext cx="3478822" cy="646331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pl-PL" sz="1800" b="1" i="1" dirty="0" smtClean="0">
                <a:sym typeface="Symbol" pitchFamily="18" charset="2"/>
              </a:rPr>
              <a:t></a:t>
            </a:r>
            <a:r>
              <a:rPr lang="pl-PL" sz="1800" b="1" baseline="-25000" dirty="0">
                <a:sym typeface="Symbol" pitchFamily="18" charset="2"/>
              </a:rPr>
              <a:t>b</a:t>
            </a:r>
            <a:r>
              <a:rPr lang="pl-PL" sz="1800" b="1" dirty="0" smtClean="0">
                <a:sym typeface="Symbol" pitchFamily="18" charset="2"/>
              </a:rPr>
              <a:t> </a:t>
            </a:r>
            <a:r>
              <a:rPr lang="pl-PL" sz="1800" b="1" dirty="0">
                <a:sym typeface="Symbol" pitchFamily="18" charset="2"/>
              </a:rPr>
              <a:t>– </a:t>
            </a:r>
            <a:r>
              <a:rPr lang="pl-PL" sz="1800" b="1" dirty="0" smtClean="0">
                <a:sym typeface="Symbol" pitchFamily="18" charset="2"/>
              </a:rPr>
              <a:t>częstotliwość </a:t>
            </a:r>
            <a:r>
              <a:rPr lang="pl-PL" sz="1800" b="1" dirty="0" err="1" smtClean="0">
                <a:sym typeface="Symbol" pitchFamily="18" charset="2"/>
              </a:rPr>
              <a:t>Nyquista</a:t>
            </a:r>
            <a:r>
              <a:rPr lang="pl-PL" sz="1800" b="1" dirty="0" smtClean="0">
                <a:sym typeface="Symbol" pitchFamily="18" charset="2"/>
              </a:rPr>
              <a:t/>
            </a:r>
            <a:br>
              <a:rPr lang="pl-PL" sz="1800" b="1" dirty="0" smtClean="0">
                <a:sym typeface="Symbol" pitchFamily="18" charset="2"/>
              </a:rPr>
            </a:br>
            <a:r>
              <a:rPr lang="pl-PL" sz="1800" b="1" dirty="0" smtClean="0">
                <a:sym typeface="Symbol" pitchFamily="18" charset="2"/>
              </a:rPr>
              <a:t>(</a:t>
            </a:r>
            <a:r>
              <a:rPr lang="pl-PL" sz="1800" b="1" dirty="0" err="1" smtClean="0">
                <a:sym typeface="Symbol" pitchFamily="18" charset="2"/>
              </a:rPr>
              <a:t>Nyquist</a:t>
            </a:r>
            <a:r>
              <a:rPr lang="pl-PL" sz="1800" b="1" dirty="0" smtClean="0">
                <a:sym typeface="Symbol" pitchFamily="18" charset="2"/>
              </a:rPr>
              <a:t> </a:t>
            </a:r>
            <a:r>
              <a:rPr lang="pl-PL" sz="1800" b="1" dirty="0" err="1" smtClean="0">
                <a:sym typeface="Symbol" pitchFamily="18" charset="2"/>
              </a:rPr>
              <a:t>frequency</a:t>
            </a:r>
            <a:r>
              <a:rPr lang="pl-PL" sz="1800" b="1" dirty="0" smtClean="0">
                <a:sym typeface="Symbol" pitchFamily="18" charset="2"/>
              </a:rPr>
              <a:t>)</a:t>
            </a: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Nadpróbkowanie</a:t>
            </a:r>
            <a:endParaRPr kumimoji="1" lang="pl-PL" sz="2800" b="1" dirty="0">
              <a:solidFill>
                <a:srgbClr val="009900"/>
              </a:solidFill>
            </a:endParaRPr>
          </a:p>
        </p:txBody>
      </p:sp>
      <p:sp>
        <p:nvSpPr>
          <p:cNvPr id="2253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908290"/>
              </p:ext>
            </p:extLst>
          </p:nvPr>
        </p:nvGraphicFramePr>
        <p:xfrm>
          <a:off x="1219200" y="712788"/>
          <a:ext cx="4257675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10" name="Równanie" r:id="rId4" imgW="1676160" imgH="393480" progId="Equation.3">
                  <p:embed/>
                </p:oleObj>
              </mc:Choice>
              <mc:Fallback>
                <p:oleObj name="Równanie" r:id="rId4" imgW="1676160" imgH="39348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712788"/>
                        <a:ext cx="4257675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173163" y="2190090"/>
            <a:ext cx="6827837" cy="2799423"/>
            <a:chOff x="1173163" y="2190090"/>
            <a:chExt cx="6827837" cy="2799423"/>
          </a:xfrm>
        </p:grpSpPr>
        <p:sp>
          <p:nvSpPr>
            <p:cNvPr id="22538" name="Freeform 21"/>
            <p:cNvSpPr>
              <a:spLocks/>
            </p:cNvSpPr>
            <p:nvPr/>
          </p:nvSpPr>
          <p:spPr bwMode="auto">
            <a:xfrm>
              <a:off x="25146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Freeform 23"/>
            <p:cNvSpPr>
              <a:spLocks/>
            </p:cNvSpPr>
            <p:nvPr/>
          </p:nvSpPr>
          <p:spPr bwMode="auto">
            <a:xfrm>
              <a:off x="38100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Freeform 24"/>
            <p:cNvSpPr>
              <a:spLocks/>
            </p:cNvSpPr>
            <p:nvPr/>
          </p:nvSpPr>
          <p:spPr bwMode="auto">
            <a:xfrm>
              <a:off x="64008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Freeform 25"/>
            <p:cNvSpPr>
              <a:spLocks/>
            </p:cNvSpPr>
            <p:nvPr/>
          </p:nvSpPr>
          <p:spPr bwMode="auto">
            <a:xfrm>
              <a:off x="5105400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2" name="Freeform 26"/>
            <p:cNvSpPr>
              <a:spLocks/>
            </p:cNvSpPr>
            <p:nvPr/>
          </p:nvSpPr>
          <p:spPr bwMode="auto">
            <a:xfrm>
              <a:off x="1259242" y="2944813"/>
              <a:ext cx="990600" cy="1295400"/>
            </a:xfrm>
            <a:custGeom>
              <a:avLst/>
              <a:gdLst>
                <a:gd name="T0" fmla="*/ 0 w 1056"/>
                <a:gd name="T1" fmla="*/ 2056447678 h 816"/>
                <a:gd name="T2" fmla="*/ 56317850 w 1056"/>
                <a:gd name="T3" fmla="*/ 0 h 816"/>
                <a:gd name="T4" fmla="*/ 113516546 w 1056"/>
                <a:gd name="T5" fmla="*/ 2056447678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3" name="Line 20"/>
            <p:cNvSpPr>
              <a:spLocks noChangeShapeType="1"/>
            </p:cNvSpPr>
            <p:nvPr/>
          </p:nvSpPr>
          <p:spPr bwMode="auto">
            <a:xfrm>
              <a:off x="1173163" y="4235399"/>
              <a:ext cx="6827837" cy="481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4" name="Line 28"/>
            <p:cNvSpPr>
              <a:spLocks noChangeShapeType="1"/>
            </p:cNvSpPr>
            <p:nvPr/>
          </p:nvSpPr>
          <p:spPr bwMode="auto">
            <a:xfrm>
              <a:off x="431482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5" name="Line 29"/>
            <p:cNvSpPr>
              <a:spLocks noChangeShapeType="1"/>
            </p:cNvSpPr>
            <p:nvPr/>
          </p:nvSpPr>
          <p:spPr bwMode="auto">
            <a:xfrm>
              <a:off x="3000375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6" name="Line 30"/>
            <p:cNvSpPr>
              <a:spLocks noChangeShapeType="1"/>
            </p:cNvSpPr>
            <p:nvPr/>
          </p:nvSpPr>
          <p:spPr bwMode="auto">
            <a:xfrm>
              <a:off x="6896100" y="2716213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7" name="Line 31"/>
            <p:cNvSpPr>
              <a:spLocks noChangeShapeType="1"/>
            </p:cNvSpPr>
            <p:nvPr/>
          </p:nvSpPr>
          <p:spPr bwMode="auto">
            <a:xfrm>
              <a:off x="5591175" y="2725738"/>
              <a:ext cx="0" cy="152400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8" name="Line 32"/>
            <p:cNvSpPr>
              <a:spLocks noChangeShapeType="1"/>
            </p:cNvSpPr>
            <p:nvPr/>
          </p:nvSpPr>
          <p:spPr bwMode="auto">
            <a:xfrm flipV="1">
              <a:off x="3000375" y="423068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9" name="Line 33"/>
            <p:cNvSpPr>
              <a:spLocks noChangeShapeType="1"/>
            </p:cNvSpPr>
            <p:nvPr/>
          </p:nvSpPr>
          <p:spPr bwMode="auto">
            <a:xfrm flipH="1" flipV="1">
              <a:off x="4314825" y="4249738"/>
              <a:ext cx="476250" cy="619125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532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8856218"/>
                </p:ext>
              </p:extLst>
            </p:nvPr>
          </p:nvGraphicFramePr>
          <p:xfrm>
            <a:off x="3294063" y="4556125"/>
            <a:ext cx="361950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11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4063" y="4556125"/>
                          <a:ext cx="361950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3" name="Object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0099703"/>
                </p:ext>
              </p:extLst>
            </p:nvPr>
          </p:nvGraphicFramePr>
          <p:xfrm>
            <a:off x="4924425" y="4545013"/>
            <a:ext cx="361950" cy="431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12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24425" y="4545013"/>
                          <a:ext cx="361950" cy="431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53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3530682"/>
                </p:ext>
              </p:extLst>
            </p:nvPr>
          </p:nvGraphicFramePr>
          <p:xfrm>
            <a:off x="2486025" y="2190090"/>
            <a:ext cx="1028700" cy="584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3313" name="Równanie" r:id="rId10" imgW="380880" imgH="215640" progId="Equation.3">
                    <p:embed/>
                  </p:oleObj>
                </mc:Choice>
                <mc:Fallback>
                  <p:oleObj name="Równanie" r:id="rId10" imgW="38088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86025" y="2190090"/>
                          <a:ext cx="1028700" cy="584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" name="Freeform 27"/>
          <p:cNvSpPr>
            <a:spLocks/>
          </p:cNvSpPr>
          <p:nvPr/>
        </p:nvSpPr>
        <p:spPr bwMode="auto">
          <a:xfrm>
            <a:off x="2533651" y="2946605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5" name="Text Box 30"/>
          <p:cNvSpPr txBox="1">
            <a:spLocks noChangeArrowheads="1"/>
          </p:cNvSpPr>
          <p:nvPr/>
        </p:nvSpPr>
        <p:spPr bwMode="auto">
          <a:xfrm>
            <a:off x="370343" y="2236788"/>
            <a:ext cx="167866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>
                <a:solidFill>
                  <a:srgbClr val="006600"/>
                </a:solidFill>
              </a:rPr>
              <a:t>I</a:t>
            </a:r>
            <a:r>
              <a:rPr lang="pl-PL" sz="1800" b="1" dirty="0" smtClean="0">
                <a:solidFill>
                  <a:srgbClr val="006600"/>
                </a:solidFill>
              </a:rPr>
              <a:t>dealny filtr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dolnopasmowy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26" name="Łącznik prosty ze strzałką 53"/>
          <p:cNvCxnSpPr>
            <a:cxnSpLocks noChangeShapeType="1"/>
            <a:stCxn id="25" idx="3"/>
          </p:cNvCxnSpPr>
          <p:nvPr/>
        </p:nvCxnSpPr>
        <p:spPr bwMode="auto">
          <a:xfrm>
            <a:off x="2049009" y="2559954"/>
            <a:ext cx="487816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28" name="Text Box 21"/>
          <p:cNvSpPr txBox="1">
            <a:spLocks noChangeArrowheads="1"/>
          </p:cNvSpPr>
          <p:nvPr/>
        </p:nvSpPr>
        <p:spPr bwMode="auto">
          <a:xfrm>
            <a:off x="923925" y="5075075"/>
            <a:ext cx="8208963" cy="144655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sz="2200" b="1" dirty="0" smtClean="0"/>
              <a:t>Próbkowanie sygnału dolnopasmowego z częstotliwością większą od podwójnej szerokości pasma pozwala na odtworzenie ciągłego sygnału z jego dyskretnych próbek (zapewniając separację wstęg</a:t>
            </a:r>
          </a:p>
          <a:p>
            <a:pPr eaLnBrk="0" hangingPunct="0"/>
            <a:r>
              <a:rPr lang="pl-PL" sz="2200" b="1" dirty="0"/>
              <a:t>s</a:t>
            </a:r>
            <a:r>
              <a:rPr lang="pl-PL" sz="2200" b="1" dirty="0" smtClean="0"/>
              <a:t>kładowych widma sygnału </a:t>
            </a:r>
            <a:r>
              <a:rPr lang="pl-PL" sz="2200" b="1" dirty="0" err="1" smtClean="0"/>
              <a:t>spróbkowanego</a:t>
            </a:r>
            <a:r>
              <a:rPr lang="pl-PL" sz="2200" b="1" dirty="0" smtClean="0"/>
              <a:t>).</a:t>
            </a:r>
            <a:endParaRPr lang="pl-PL" sz="2200" b="1" dirty="0"/>
          </a:p>
        </p:txBody>
      </p:sp>
      <p:graphicFrame>
        <p:nvGraphicFramePr>
          <p:cNvPr id="46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3123614"/>
              </p:ext>
            </p:extLst>
          </p:nvPr>
        </p:nvGraphicFramePr>
        <p:xfrm>
          <a:off x="6444208" y="2141457"/>
          <a:ext cx="1325562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14" name="Równanie" r:id="rId12" imgW="698400" imgH="228600" progId="Equation.3">
                  <p:embed/>
                </p:oleObj>
              </mc:Choice>
              <mc:Fallback>
                <p:oleObj name="Równanie" r:id="rId12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141457"/>
                        <a:ext cx="1325562" cy="43338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7069279"/>
              </p:ext>
            </p:extLst>
          </p:nvPr>
        </p:nvGraphicFramePr>
        <p:xfrm>
          <a:off x="5648919" y="3321051"/>
          <a:ext cx="11318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15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8919" y="3321051"/>
                        <a:ext cx="1131887" cy="6191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pSp>
        <p:nvGrpSpPr>
          <p:cNvPr id="14" name="Grupa 13"/>
          <p:cNvGrpSpPr/>
          <p:nvPr/>
        </p:nvGrpSpPr>
        <p:grpSpPr>
          <a:xfrm>
            <a:off x="2373982" y="1967729"/>
            <a:ext cx="2969543" cy="2266418"/>
            <a:chOff x="2365136" y="1959456"/>
            <a:chExt cx="2969543" cy="2266418"/>
          </a:xfrm>
        </p:grpSpPr>
        <p:grpSp>
          <p:nvGrpSpPr>
            <p:cNvPr id="13" name="Grupa 12"/>
            <p:cNvGrpSpPr/>
            <p:nvPr/>
          </p:nvGrpSpPr>
          <p:grpSpPr>
            <a:xfrm>
              <a:off x="2365136" y="1959456"/>
              <a:ext cx="2969543" cy="2266418"/>
              <a:chOff x="2365136" y="1959456"/>
              <a:chExt cx="2969543" cy="2266418"/>
            </a:xfrm>
          </p:grpSpPr>
          <p:grpSp>
            <p:nvGrpSpPr>
              <p:cNvPr id="11" name="Grupa 10"/>
              <p:cNvGrpSpPr/>
              <p:nvPr/>
            </p:nvGrpSpPr>
            <p:grpSpPr>
              <a:xfrm>
                <a:off x="2365136" y="2884925"/>
                <a:ext cx="1335771" cy="1340949"/>
                <a:chOff x="3525772" y="2097358"/>
                <a:chExt cx="1335771" cy="1340949"/>
              </a:xfrm>
            </p:grpSpPr>
            <p:grpSp>
              <p:nvGrpSpPr>
                <p:cNvPr id="8" name="Grupa 7"/>
                <p:cNvGrpSpPr/>
                <p:nvPr/>
              </p:nvGrpSpPr>
              <p:grpSpPr>
                <a:xfrm>
                  <a:off x="3525772" y="2097358"/>
                  <a:ext cx="1335771" cy="1340949"/>
                  <a:chOff x="2369454" y="2946605"/>
                  <a:chExt cx="1335771" cy="1340949"/>
                </a:xfrm>
              </p:grpSpPr>
              <p:cxnSp>
                <p:nvCxnSpPr>
                  <p:cNvPr id="5" name="Łącznik prosty 4"/>
                  <p:cNvCxnSpPr/>
                  <p:nvPr/>
                </p:nvCxnSpPr>
                <p:spPr bwMode="auto">
                  <a:xfrm>
                    <a:off x="3524251" y="2946605"/>
                    <a:ext cx="180974" cy="13187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7" name="Łącznik prosty 6"/>
                  <p:cNvCxnSpPr>
                    <a:stCxn id="24" idx="1"/>
                  </p:cNvCxnSpPr>
                  <p:nvPr/>
                </p:nvCxnSpPr>
                <p:spPr bwMode="auto">
                  <a:xfrm flipH="1">
                    <a:off x="2369454" y="3008285"/>
                    <a:ext cx="168515" cy="127926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cxnSp>
              <p:nvCxnSpPr>
                <p:cNvPr id="10" name="Łącznik prosty 9"/>
                <p:cNvCxnSpPr/>
                <p:nvPr/>
              </p:nvCxnSpPr>
              <p:spPr bwMode="auto">
                <a:xfrm>
                  <a:off x="3705225" y="2110430"/>
                  <a:ext cx="990600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tx1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7" name="Text Box 30"/>
              <p:cNvSpPr txBox="1">
                <a:spLocks noChangeArrowheads="1"/>
              </p:cNvSpPr>
              <p:nvPr/>
            </p:nvSpPr>
            <p:spPr bwMode="auto">
              <a:xfrm>
                <a:off x="3656013" y="1959456"/>
                <a:ext cx="1678666" cy="646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1800" b="1" dirty="0" err="1" smtClean="0"/>
                  <a:t>Niedealny</a:t>
                </a:r>
                <a:r>
                  <a:rPr lang="pl-PL" sz="1800" b="1" dirty="0" smtClean="0"/>
                  <a:t> filtr</a:t>
                </a:r>
                <a:br>
                  <a:rPr lang="pl-PL" sz="1800" b="1" dirty="0" smtClean="0"/>
                </a:br>
                <a:r>
                  <a:rPr lang="pl-PL" sz="1800" b="1" dirty="0" smtClean="0"/>
                  <a:t>dolnopasmowy</a:t>
                </a:r>
                <a:endParaRPr lang="pl-PL" sz="1800" b="1" dirty="0"/>
              </a:p>
            </p:txBody>
          </p:sp>
        </p:grpSp>
        <p:cxnSp>
          <p:nvCxnSpPr>
            <p:cNvPr id="39" name="Łącznik prosty ze strzałką 53"/>
            <p:cNvCxnSpPr>
              <a:cxnSpLocks noChangeShapeType="1"/>
            </p:cNvCxnSpPr>
            <p:nvPr/>
          </p:nvCxnSpPr>
          <p:spPr bwMode="auto">
            <a:xfrm flipH="1">
              <a:off x="3626516" y="2531113"/>
              <a:ext cx="506969" cy="428486"/>
            </a:xfrm>
            <a:prstGeom prst="straightConnector1">
              <a:avLst/>
            </a:prstGeom>
            <a:no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173163" y="188640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b="1" kern="0" dirty="0" smtClean="0">
                <a:latin typeface="Comic Sans MS" pitchFamily="66" charset="0"/>
              </a:rPr>
              <a:t>Dekompozycja sygnału</a:t>
            </a:r>
            <a:br>
              <a:rPr lang="pl-PL" b="1" kern="0" dirty="0" smtClean="0">
                <a:latin typeface="Comic Sans MS" pitchFamily="66" charset="0"/>
              </a:rPr>
            </a:br>
            <a:r>
              <a:rPr lang="pl-PL" b="1" kern="0" dirty="0" smtClean="0">
                <a:latin typeface="Comic Sans MS" pitchFamily="66" charset="0"/>
              </a:rPr>
              <a:t>na „składniki elementarne”</a:t>
            </a:r>
            <a:endParaRPr lang="pl-PL" b="1" kern="0" dirty="0" smtClean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282202" y="1412776"/>
            <a:ext cx="8855075" cy="2112442"/>
            <a:chOff x="282202" y="1412776"/>
            <a:chExt cx="8855075" cy="2112442"/>
          </a:xfrm>
        </p:grpSpPr>
        <p:sp>
          <p:nvSpPr>
            <p:cNvPr id="6" name="Rectangle 2"/>
            <p:cNvSpPr>
              <a:spLocks noChangeArrowheads="1"/>
            </p:cNvSpPr>
            <p:nvPr/>
          </p:nvSpPr>
          <p:spPr bwMode="auto">
            <a:xfrm>
              <a:off x="1139995" y="1412776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 anchor="ctr"/>
            <a:lstStyle/>
            <a:p>
              <a:r>
                <a:rPr lang="pl-PL" b="1" dirty="0" smtClean="0">
                  <a:latin typeface="+mn-lt"/>
                </a:rPr>
                <a:t>Wykładniczy szereg Fouriera - harmoniczne?</a:t>
              </a:r>
              <a:endParaRPr lang="pl-PL" b="1" dirty="0">
                <a:latin typeface="+mn-lt"/>
              </a:endParaRPr>
            </a:p>
          </p:txBody>
        </p:sp>
        <p:graphicFrame>
          <p:nvGraphicFramePr>
            <p:cNvPr id="7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059448190"/>
                </p:ext>
              </p:extLst>
            </p:nvPr>
          </p:nvGraphicFramePr>
          <p:xfrm>
            <a:off x="282202" y="2348880"/>
            <a:ext cx="8855075" cy="1176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5037" name="Równanie" r:id="rId3" imgW="3251160" imgH="431640" progId="Equation.3">
                    <p:embed/>
                  </p:oleObj>
                </mc:Choice>
                <mc:Fallback>
                  <p:oleObj name="Równanie" r:id="rId3" imgW="3251160" imgH="4316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2202" y="2348880"/>
                          <a:ext cx="8855075" cy="1176338"/>
                        </a:xfrm>
                        <a:prstGeom prst="rect">
                          <a:avLst/>
                        </a:prstGeom>
                        <a:solidFill>
                          <a:srgbClr val="99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5" name="Grupa 24"/>
          <p:cNvGrpSpPr/>
          <p:nvPr/>
        </p:nvGrpSpPr>
        <p:grpSpPr>
          <a:xfrm>
            <a:off x="1177747" y="3525218"/>
            <a:ext cx="7772400" cy="2700552"/>
            <a:chOff x="1177747" y="3525218"/>
            <a:chExt cx="7772400" cy="2700552"/>
          </a:xfrm>
        </p:grpSpPr>
        <p:grpSp>
          <p:nvGrpSpPr>
            <p:cNvPr id="8" name="Grupa 7"/>
            <p:cNvGrpSpPr/>
            <p:nvPr/>
          </p:nvGrpSpPr>
          <p:grpSpPr>
            <a:xfrm>
              <a:off x="1177747" y="3525218"/>
              <a:ext cx="7772400" cy="2700552"/>
              <a:chOff x="1177747" y="3525218"/>
              <a:chExt cx="7772400" cy="2700552"/>
            </a:xfrm>
          </p:grpSpPr>
          <p:sp>
            <p:nvSpPr>
              <p:cNvPr id="9" name="Rectangle 2"/>
              <p:cNvSpPr>
                <a:spLocks noChangeArrowheads="1"/>
              </p:cNvSpPr>
              <p:nvPr/>
            </p:nvSpPr>
            <p:spPr bwMode="auto">
              <a:xfrm>
                <a:off x="1177747" y="3525218"/>
                <a:ext cx="7772400" cy="1143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 anchor="ctr"/>
              <a:lstStyle/>
              <a:p>
                <a:r>
                  <a:rPr lang="pl-PL" b="1" dirty="0">
                    <a:latin typeface="+mn-lt"/>
                  </a:rPr>
                  <a:t>A może próbki </a:t>
                </a:r>
                <a:r>
                  <a:rPr lang="pl-PL" b="1" dirty="0" smtClean="0">
                    <a:latin typeface="+mn-lt"/>
                  </a:rPr>
                  <a:t>sygnału = „składniki elementarne”?</a:t>
                </a:r>
                <a:endParaRPr lang="pl-PL" b="1" dirty="0">
                  <a:latin typeface="+mn-lt"/>
                </a:endParaRPr>
              </a:p>
            </p:txBody>
          </p:sp>
          <p:grpSp>
            <p:nvGrpSpPr>
              <p:cNvPr id="10" name="Grupa 9"/>
              <p:cNvGrpSpPr/>
              <p:nvPr/>
            </p:nvGrpSpPr>
            <p:grpSpPr>
              <a:xfrm>
                <a:off x="1177747" y="4361433"/>
                <a:ext cx="4258349" cy="1864337"/>
                <a:chOff x="1089025" y="3603625"/>
                <a:chExt cx="2259013" cy="989013"/>
              </a:xfrm>
            </p:grpSpPr>
            <p:sp>
              <p:nvSpPr>
                <p:cNvPr id="13" name="Line 45"/>
                <p:cNvSpPr>
                  <a:spLocks noChangeShapeType="1"/>
                </p:cNvSpPr>
                <p:nvPr/>
              </p:nvSpPr>
              <p:spPr bwMode="auto">
                <a:xfrm flipV="1">
                  <a:off x="1692275" y="3744913"/>
                  <a:ext cx="0" cy="847725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" name="Line 46"/>
                <p:cNvSpPr>
                  <a:spLocks noChangeShapeType="1"/>
                </p:cNvSpPr>
                <p:nvPr/>
              </p:nvSpPr>
              <p:spPr bwMode="auto">
                <a:xfrm flipH="1" flipV="1">
                  <a:off x="1416050" y="3914775"/>
                  <a:ext cx="3175" cy="677863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5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2513013" y="4198938"/>
                  <a:ext cx="0" cy="393700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6" name="Line 48"/>
                <p:cNvSpPr>
                  <a:spLocks noChangeShapeType="1"/>
                </p:cNvSpPr>
                <p:nvPr/>
              </p:nvSpPr>
              <p:spPr bwMode="auto">
                <a:xfrm flipV="1">
                  <a:off x="2239963" y="4017963"/>
                  <a:ext cx="0" cy="574675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7" name="Line 49"/>
                <p:cNvSpPr>
                  <a:spLocks noChangeShapeType="1"/>
                </p:cNvSpPr>
                <p:nvPr/>
              </p:nvSpPr>
              <p:spPr bwMode="auto">
                <a:xfrm flipH="1" flipV="1">
                  <a:off x="2781300" y="4173538"/>
                  <a:ext cx="4763" cy="419100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1965325" y="3803650"/>
                  <a:ext cx="4763" cy="788988"/>
                </a:xfrm>
                <a:prstGeom prst="line">
                  <a:avLst/>
                </a:prstGeom>
                <a:noFill/>
                <a:ln w="38100">
                  <a:solidFill>
                    <a:srgbClr val="0066FF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1258888" y="3603625"/>
                  <a:ext cx="0" cy="98901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Line 52"/>
                <p:cNvSpPr>
                  <a:spLocks noChangeShapeType="1"/>
                </p:cNvSpPr>
                <p:nvPr/>
              </p:nvSpPr>
              <p:spPr bwMode="auto">
                <a:xfrm>
                  <a:off x="1089025" y="4592638"/>
                  <a:ext cx="2259013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Freeform 53"/>
                <p:cNvSpPr>
                  <a:spLocks/>
                </p:cNvSpPr>
                <p:nvPr/>
              </p:nvSpPr>
              <p:spPr bwMode="auto">
                <a:xfrm>
                  <a:off x="1089025" y="3744913"/>
                  <a:ext cx="2259013" cy="474663"/>
                </a:xfrm>
                <a:custGeom>
                  <a:avLst/>
                  <a:gdLst>
                    <a:gd name="T0" fmla="*/ 0 w 2406"/>
                    <a:gd name="T1" fmla="*/ 6 h 654"/>
                    <a:gd name="T2" fmla="*/ 33 w 2406"/>
                    <a:gd name="T3" fmla="*/ 0 h 654"/>
                    <a:gd name="T4" fmla="*/ 67 w 2406"/>
                    <a:gd name="T5" fmla="*/ 5 h 654"/>
                    <a:gd name="T6" fmla="*/ 103 w 2406"/>
                    <a:gd name="T7" fmla="*/ 1 h 65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06"/>
                    <a:gd name="T13" fmla="*/ 0 h 654"/>
                    <a:gd name="T14" fmla="*/ 2406 w 2406"/>
                    <a:gd name="T15" fmla="*/ 654 h 65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06" h="654">
                      <a:moveTo>
                        <a:pt x="0" y="651"/>
                      </a:moveTo>
                      <a:cubicBezTo>
                        <a:pt x="253" y="328"/>
                        <a:pt x="506" y="6"/>
                        <a:pt x="768" y="3"/>
                      </a:cubicBezTo>
                      <a:cubicBezTo>
                        <a:pt x="1030" y="0"/>
                        <a:pt x="1299" y="612"/>
                        <a:pt x="1572" y="633"/>
                      </a:cubicBezTo>
                      <a:cubicBezTo>
                        <a:pt x="1845" y="654"/>
                        <a:pt x="2125" y="391"/>
                        <a:pt x="2406" y="129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11" name="Obiek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8027776"/>
                  </p:ext>
                </p:extLst>
              </p:nvPr>
            </p:nvGraphicFramePr>
            <p:xfrm>
              <a:off x="5138738" y="4738688"/>
              <a:ext cx="2459037" cy="3365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5038" name="Equation" r:id="rId5" imgW="1574640" imgH="215640" progId="Equation.3">
                      <p:embed/>
                    </p:oleObj>
                  </mc:Choice>
                  <mc:Fallback>
                    <p:oleObj name="Equation" r:id="rId5" imgW="157464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138738" y="4738688"/>
                            <a:ext cx="2459037" cy="3365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solidFill>
                              <a:srgbClr val="FF0000"/>
                            </a:solidFill>
                            <a:prstDash val="solid"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iek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58961558"/>
                  </p:ext>
                </p:extLst>
              </p:nvPr>
            </p:nvGraphicFramePr>
            <p:xfrm>
              <a:off x="4683125" y="5729288"/>
              <a:ext cx="2322513" cy="349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5039" name="Równanie" r:id="rId7" imgW="1434960" imgH="215640" progId="Equation.3">
                      <p:embed/>
                    </p:oleObj>
                  </mc:Choice>
                  <mc:Fallback>
                    <p:oleObj name="Równanie" r:id="rId7" imgW="14349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4683125" y="5729288"/>
                            <a:ext cx="2322513" cy="3492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 w="19050">
                            <a:solidFill>
                              <a:srgbClr val="0000CC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cxnSp>
          <p:nvCxnSpPr>
            <p:cNvPr id="23" name="Łącznik prosty 22"/>
            <p:cNvCxnSpPr/>
            <p:nvPr/>
          </p:nvCxnSpPr>
          <p:spPr bwMode="auto">
            <a:xfrm>
              <a:off x="2314902" y="5435746"/>
              <a:ext cx="514713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4" name="pole tekstowe 23"/>
            <p:cNvSpPr txBox="1"/>
            <p:nvPr/>
          </p:nvSpPr>
          <p:spPr>
            <a:xfrm>
              <a:off x="2401378" y="5457146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7881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355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5716342"/>
              </p:ext>
            </p:extLst>
          </p:nvPr>
        </p:nvGraphicFramePr>
        <p:xfrm>
          <a:off x="1168400" y="725488"/>
          <a:ext cx="4256088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05" name="Równanie" r:id="rId4" imgW="1676160" imgH="393480" progId="Equation.3">
                  <p:embed/>
                </p:oleObj>
              </mc:Choice>
              <mc:Fallback>
                <p:oleObj name="Równanie" r:id="rId4" imgW="1676160" imgH="39348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8400" y="725488"/>
                        <a:ext cx="4256088" cy="100012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5" name="Object 1025"/>
          <p:cNvGraphicFramePr>
            <a:graphicFrameLocks noChangeAspect="1"/>
          </p:cNvGraphicFramePr>
          <p:nvPr/>
        </p:nvGraphicFramePr>
        <p:xfrm>
          <a:off x="2801938" y="4533900"/>
          <a:ext cx="3619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06" name="Równanie" r:id="rId6" imgW="190440" imgH="228600" progId="Equation.3">
                  <p:embed/>
                </p:oleObj>
              </mc:Choice>
              <mc:Fallback>
                <p:oleObj name="Równanie" r:id="rId6" imgW="19044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1938" y="4533900"/>
                        <a:ext cx="36195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0" name="Text Box 21"/>
          <p:cNvSpPr txBox="1">
            <a:spLocks noChangeArrowheads="1"/>
          </p:cNvSpPr>
          <p:nvPr/>
        </p:nvSpPr>
        <p:spPr bwMode="auto">
          <a:xfrm>
            <a:off x="923925" y="4989513"/>
            <a:ext cx="8208963" cy="1569660"/>
          </a:xfrm>
          <a:prstGeom prst="rect">
            <a:avLst/>
          </a:prstGeom>
          <a:solidFill>
            <a:srgbClr val="FF9966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l-PL" b="1" dirty="0" smtClean="0"/>
              <a:t>Próbkowanie sygnału dolnopasmowego z częstotliwością mniejszą od podwójnej szerokości pasma (częstotliwość </a:t>
            </a:r>
            <a:r>
              <a:rPr lang="pl-PL" b="1" dirty="0" err="1" smtClean="0"/>
              <a:t>Nyquista</a:t>
            </a:r>
            <a:r>
              <a:rPr lang="pl-PL" b="1" dirty="0"/>
              <a:t>)</a:t>
            </a:r>
            <a:r>
              <a:rPr lang="pl-PL" b="1" dirty="0" smtClean="0"/>
              <a:t> powoduje zniekształcenia (</a:t>
            </a:r>
            <a:r>
              <a:rPr lang="pl-PL" b="1" dirty="0" err="1" smtClean="0"/>
              <a:t>aliasing</a:t>
            </a:r>
            <a:r>
              <a:rPr lang="pl-PL" b="1" dirty="0" smtClean="0"/>
              <a:t>) wskutek przenikania składowych </a:t>
            </a:r>
            <a:r>
              <a:rPr lang="pl-PL" b="1" dirty="0" err="1" smtClean="0"/>
              <a:t>pozapasmowych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23561" name="Text Box 24"/>
          <p:cNvSpPr txBox="1">
            <a:spLocks noChangeArrowheads="1"/>
          </p:cNvSpPr>
          <p:nvPr/>
        </p:nvSpPr>
        <p:spPr bwMode="auto">
          <a:xfrm>
            <a:off x="4406900" y="4392613"/>
            <a:ext cx="2409634" cy="461665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err="1" smtClean="0"/>
              <a:t>podpróbkowanie</a:t>
            </a:r>
            <a:endParaRPr lang="pl-PL" b="1" dirty="0"/>
          </a:p>
        </p:txBody>
      </p:sp>
      <p:sp>
        <p:nvSpPr>
          <p:cNvPr id="23562" name="Rectangle 27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err="1" smtClean="0">
                <a:solidFill>
                  <a:srgbClr val="009900"/>
                </a:solidFill>
              </a:rPr>
              <a:t>Podpróbkowanie</a:t>
            </a:r>
            <a:endParaRPr kumimoji="1" lang="pl-PL" sz="2800" b="1" dirty="0">
              <a:solidFill>
                <a:srgbClr val="009900"/>
              </a:solidFill>
            </a:endParaRPr>
          </a:p>
        </p:txBody>
      </p:sp>
      <p:grpSp>
        <p:nvGrpSpPr>
          <p:cNvPr id="23563" name="Group 31"/>
          <p:cNvGrpSpPr>
            <a:grpSpLocks/>
          </p:cNvGrpSpPr>
          <p:nvPr/>
        </p:nvGrpSpPr>
        <p:grpSpPr bwMode="auto">
          <a:xfrm>
            <a:off x="923925" y="2093913"/>
            <a:ext cx="6691313" cy="2871788"/>
            <a:chOff x="582" y="1319"/>
            <a:chExt cx="4215" cy="1809"/>
          </a:xfrm>
        </p:grpSpPr>
        <p:sp>
          <p:nvSpPr>
            <p:cNvPr id="23564" name="Freeform 32"/>
            <p:cNvSpPr>
              <a:spLocks/>
            </p:cNvSpPr>
            <p:nvPr/>
          </p:nvSpPr>
          <p:spPr bwMode="auto">
            <a:xfrm>
              <a:off x="1350" y="1855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5" name="Freeform 33"/>
            <p:cNvSpPr>
              <a:spLocks/>
            </p:cNvSpPr>
            <p:nvPr/>
          </p:nvSpPr>
          <p:spPr bwMode="auto">
            <a:xfrm>
              <a:off x="1765" y="1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6" name="Freeform 34"/>
            <p:cNvSpPr>
              <a:spLocks/>
            </p:cNvSpPr>
            <p:nvPr/>
          </p:nvSpPr>
          <p:spPr bwMode="auto">
            <a:xfrm>
              <a:off x="2682" y="1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7" name="Freeform 35"/>
            <p:cNvSpPr>
              <a:spLocks/>
            </p:cNvSpPr>
            <p:nvPr/>
          </p:nvSpPr>
          <p:spPr bwMode="auto">
            <a:xfrm>
              <a:off x="2214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8" name="Freeform 36"/>
            <p:cNvSpPr>
              <a:spLocks/>
            </p:cNvSpPr>
            <p:nvPr/>
          </p:nvSpPr>
          <p:spPr bwMode="auto">
            <a:xfrm>
              <a:off x="858" y="1843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69" name="Line 37"/>
            <p:cNvSpPr>
              <a:spLocks noChangeShapeType="1"/>
            </p:cNvSpPr>
            <p:nvPr/>
          </p:nvSpPr>
          <p:spPr bwMode="auto">
            <a:xfrm>
              <a:off x="582" y="2671"/>
              <a:ext cx="321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Line 38"/>
            <p:cNvSpPr>
              <a:spLocks noChangeShapeType="1"/>
            </p:cNvSpPr>
            <p:nvPr/>
          </p:nvSpPr>
          <p:spPr bwMode="auto">
            <a:xfrm>
              <a:off x="2083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1" name="Line 39"/>
            <p:cNvSpPr>
              <a:spLocks noChangeShapeType="1"/>
            </p:cNvSpPr>
            <p:nvPr/>
          </p:nvSpPr>
          <p:spPr bwMode="auto">
            <a:xfrm>
              <a:off x="1656" y="1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2" name="Line 40"/>
            <p:cNvSpPr>
              <a:spLocks noChangeShapeType="1"/>
            </p:cNvSpPr>
            <p:nvPr/>
          </p:nvSpPr>
          <p:spPr bwMode="auto">
            <a:xfrm>
              <a:off x="2994" y="1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3" name="Line 41"/>
            <p:cNvSpPr>
              <a:spLocks noChangeShapeType="1"/>
            </p:cNvSpPr>
            <p:nvPr/>
          </p:nvSpPr>
          <p:spPr bwMode="auto">
            <a:xfrm>
              <a:off x="2520" y="1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4" name="Line 42"/>
            <p:cNvSpPr>
              <a:spLocks noChangeShapeType="1"/>
            </p:cNvSpPr>
            <p:nvPr/>
          </p:nvSpPr>
          <p:spPr bwMode="auto">
            <a:xfrm flipV="1">
              <a:off x="1656" y="2665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5" name="Line 43"/>
            <p:cNvSpPr>
              <a:spLocks noChangeShapeType="1"/>
            </p:cNvSpPr>
            <p:nvPr/>
          </p:nvSpPr>
          <p:spPr bwMode="auto">
            <a:xfrm flipH="1" flipV="1">
              <a:off x="2083" y="2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3557" name="Object 1027"/>
            <p:cNvGraphicFramePr>
              <a:graphicFrameLocks noChangeAspect="1"/>
            </p:cNvGraphicFramePr>
            <p:nvPr/>
          </p:nvGraphicFramePr>
          <p:xfrm>
            <a:off x="2389" y="2856"/>
            <a:ext cx="228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307" name="Równanie" r:id="rId8" imgW="190440" imgH="228600" progId="Equation.3">
                    <p:embed/>
                  </p:oleObj>
                </mc:Choice>
                <mc:Fallback>
                  <p:oleObj name="Równanie" r:id="rId8" imgW="190440" imgH="228600" progId="Equation.3">
                    <p:embed/>
                    <p:pic>
                      <p:nvPicPr>
                        <p:cNvPr id="0" name="Object 10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9" y="2856"/>
                          <a:ext cx="228" cy="27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576" name="Line 46"/>
            <p:cNvSpPr>
              <a:spLocks noChangeShapeType="1"/>
            </p:cNvSpPr>
            <p:nvPr/>
          </p:nvSpPr>
          <p:spPr bwMode="auto">
            <a:xfrm flipH="1">
              <a:off x="1834" y="1533"/>
              <a:ext cx="2108" cy="101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4052" y="1319"/>
              <a:ext cx="74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aliasing</a:t>
              </a:r>
            </a:p>
          </p:txBody>
        </p:sp>
      </p:grpSp>
      <p:graphicFrame>
        <p:nvGraphicFramePr>
          <p:cNvPr id="27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1340581"/>
              </p:ext>
            </p:extLst>
          </p:nvPr>
        </p:nvGraphicFramePr>
        <p:xfrm>
          <a:off x="5876924" y="2860674"/>
          <a:ext cx="132715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08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4" y="2860674"/>
                        <a:ext cx="1327150" cy="4333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Freeform 27"/>
          <p:cNvSpPr>
            <a:spLocks/>
          </p:cNvSpPr>
          <p:nvPr/>
        </p:nvSpPr>
        <p:spPr bwMode="auto">
          <a:xfrm>
            <a:off x="2161401" y="2921461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45595"/>
              </p:ext>
            </p:extLst>
          </p:nvPr>
        </p:nvGraphicFramePr>
        <p:xfrm>
          <a:off x="2284118" y="2230438"/>
          <a:ext cx="10287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09" name="Równanie" r:id="rId12" imgW="380880" imgH="215640" progId="Equation.3">
                  <p:embed/>
                </p:oleObj>
              </mc:Choice>
              <mc:Fallback>
                <p:oleObj name="Równanie" r:id="rId12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118" y="2230438"/>
                        <a:ext cx="1028700" cy="584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334443"/>
              </p:ext>
            </p:extLst>
          </p:nvPr>
        </p:nvGraphicFramePr>
        <p:xfrm>
          <a:off x="4915693" y="3363912"/>
          <a:ext cx="1131887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10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5693" y="3363912"/>
                        <a:ext cx="1131887" cy="6191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379961" y="2236788"/>
            <a:ext cx="1659430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smtClean="0">
                <a:solidFill>
                  <a:srgbClr val="006600"/>
                </a:solidFill>
              </a:rPr>
              <a:t>Idealny filtr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dolnopasmowy</a:t>
            </a:r>
            <a:endParaRPr lang="pl-PL" sz="1800" b="1" dirty="0">
              <a:solidFill>
                <a:srgbClr val="006600"/>
              </a:solidFill>
            </a:endParaRPr>
          </a:p>
        </p:txBody>
      </p:sp>
      <p:cxnSp>
        <p:nvCxnSpPr>
          <p:cNvPr id="32" name="Łącznik prosty ze strzałką 53"/>
          <p:cNvCxnSpPr>
            <a:cxnSpLocks noChangeShapeType="1"/>
            <a:stCxn id="31" idx="3"/>
          </p:cNvCxnSpPr>
          <p:nvPr/>
        </p:nvCxnSpPr>
        <p:spPr bwMode="auto">
          <a:xfrm>
            <a:off x="2039391" y="2559954"/>
            <a:ext cx="497434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4585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4615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6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7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8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19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0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1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2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3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4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5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626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458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03361070"/>
                </p:ext>
              </p:extLst>
            </p:nvPr>
          </p:nvGraphicFramePr>
          <p:xfrm>
            <a:off x="2363" y="1788"/>
            <a:ext cx="228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9267" name="Równanie" r:id="rId4" imgW="190440" imgH="228600" progId="Equation.3">
                    <p:embed/>
                  </p:oleObj>
                </mc:Choice>
                <mc:Fallback>
                  <p:oleObj name="Równanie" r:id="rId4" imgW="19044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3" y="1788"/>
                          <a:ext cx="228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6011425"/>
                </p:ext>
              </p:extLst>
            </p:nvPr>
          </p:nvGraphicFramePr>
          <p:xfrm>
            <a:off x="3402" y="1788"/>
            <a:ext cx="83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9268" name="Równanie" r:id="rId6" imgW="698400" imgH="228600" progId="Equation.3">
                    <p:embed/>
                  </p:oleObj>
                </mc:Choice>
                <mc:Fallback>
                  <p:oleObj name="Równanie" r:id="rId6" imgW="69840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02" y="1788"/>
                          <a:ext cx="83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4586" name="Rectangle 2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Odtwarzanie sygnału z próbek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4587" name="Freeform 27"/>
          <p:cNvSpPr>
            <a:spLocks/>
          </p:cNvSpPr>
          <p:nvPr/>
        </p:nvSpPr>
        <p:spPr bwMode="auto">
          <a:xfrm>
            <a:off x="3048000" y="1295400"/>
            <a:ext cx="990600" cy="1295400"/>
          </a:xfrm>
          <a:custGeom>
            <a:avLst/>
            <a:gdLst>
              <a:gd name="T0" fmla="*/ 0 w 576"/>
              <a:gd name="T1" fmla="*/ 2147483647 h 816"/>
              <a:gd name="T2" fmla="*/ 0 w 576"/>
              <a:gd name="T3" fmla="*/ 0 h 816"/>
              <a:gd name="T4" fmla="*/ 2147483647 w 576"/>
              <a:gd name="T5" fmla="*/ 0 h 816"/>
              <a:gd name="T6" fmla="*/ 2147483647 w 576"/>
              <a:gd name="T7" fmla="*/ 214748364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576"/>
              <a:gd name="T13" fmla="*/ 0 h 816"/>
              <a:gd name="T14" fmla="*/ 576 w 576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76" h="816">
                <a:moveTo>
                  <a:pt x="0" y="816"/>
                </a:moveTo>
                <a:lnTo>
                  <a:pt x="0" y="0"/>
                </a:lnTo>
                <a:lnTo>
                  <a:pt x="576" y="0"/>
                </a:lnTo>
                <a:lnTo>
                  <a:pt x="576" y="816"/>
                </a:lnTo>
              </a:path>
            </a:pathLst>
          </a:custGeom>
          <a:noFill/>
          <a:ln w="38100" cap="flat" cmpd="sng">
            <a:solidFill>
              <a:srgbClr val="0066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457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377048"/>
              </p:ext>
            </p:extLst>
          </p:nvPr>
        </p:nvGraphicFramePr>
        <p:xfrm>
          <a:off x="3397121" y="666170"/>
          <a:ext cx="800357" cy="453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69" name="Równanie" r:id="rId8" imgW="380880" imgH="215640" progId="Equation.3">
                  <p:embed/>
                </p:oleObj>
              </mc:Choice>
              <mc:Fallback>
                <p:oleObj name="Równanie" r:id="rId8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7121" y="666170"/>
                        <a:ext cx="800357" cy="45328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Text Box 30"/>
          <p:cNvSpPr txBox="1">
            <a:spLocks noChangeArrowheads="1"/>
          </p:cNvSpPr>
          <p:nvPr/>
        </p:nvSpPr>
        <p:spPr bwMode="auto">
          <a:xfrm>
            <a:off x="891136" y="687388"/>
            <a:ext cx="165943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smtClean="0">
                <a:solidFill>
                  <a:srgbClr val="006600"/>
                </a:solidFill>
              </a:rPr>
              <a:t>Idealny filtr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dolnopasmowy</a:t>
            </a:r>
            <a:endParaRPr lang="pl-PL" sz="1800" b="1" dirty="0">
              <a:solidFill>
                <a:srgbClr val="006600"/>
              </a:solidFill>
            </a:endParaRPr>
          </a:p>
        </p:txBody>
      </p:sp>
      <p:sp>
        <p:nvSpPr>
          <p:cNvPr id="24591" name="Text Box 59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245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269282"/>
              </p:ext>
            </p:extLst>
          </p:nvPr>
        </p:nvGraphicFramePr>
        <p:xfrm>
          <a:off x="5702300" y="555625"/>
          <a:ext cx="322262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70" name="Równanie" r:id="rId10" imgW="1714320" imgH="393480" progId="Equation.3">
                  <p:embed/>
                </p:oleObj>
              </mc:Choice>
              <mc:Fallback>
                <p:oleObj name="Równanie" r:id="rId10" imgW="17143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02300" y="555625"/>
                        <a:ext cx="3222625" cy="739775"/>
                      </a:xfrm>
                      <a:prstGeom prst="rect">
                        <a:avLst/>
                      </a:prstGeom>
                      <a:solidFill>
                        <a:srgbClr val="FF99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596" name="Łącznik prosty ze strzałką 53"/>
          <p:cNvCxnSpPr>
            <a:cxnSpLocks noChangeShapeType="1"/>
            <a:stCxn id="24588" idx="3"/>
            <a:endCxn id="24587" idx="1"/>
          </p:cNvCxnSpPr>
          <p:nvPr/>
        </p:nvCxnSpPr>
        <p:spPr bwMode="auto">
          <a:xfrm>
            <a:off x="2550566" y="1010554"/>
            <a:ext cx="497434" cy="284846"/>
          </a:xfrm>
          <a:prstGeom prst="straightConnector1">
            <a:avLst/>
          </a:prstGeom>
          <a:noFill/>
          <a:ln w="31750" algn="ctr">
            <a:solidFill>
              <a:srgbClr val="006600"/>
            </a:solidFill>
            <a:round/>
            <a:headEnd/>
            <a:tailEnd type="arrow" w="med" len="med"/>
          </a:ln>
        </p:spPr>
      </p:cxnSp>
      <p:grpSp>
        <p:nvGrpSpPr>
          <p:cNvPr id="3" name="Grupa 2"/>
          <p:cNvGrpSpPr/>
          <p:nvPr/>
        </p:nvGrpSpPr>
        <p:grpSpPr>
          <a:xfrm>
            <a:off x="1047750" y="3467100"/>
            <a:ext cx="8094663" cy="2716182"/>
            <a:chOff x="1047750" y="3475919"/>
            <a:chExt cx="8094663" cy="2716182"/>
          </a:xfrm>
        </p:grpSpPr>
        <p:grpSp>
          <p:nvGrpSpPr>
            <p:cNvPr id="24589" name="Group 75"/>
            <p:cNvGrpSpPr>
              <a:grpSpLocks/>
            </p:cNvGrpSpPr>
            <p:nvPr/>
          </p:nvGrpSpPr>
          <p:grpSpPr bwMode="auto">
            <a:xfrm>
              <a:off x="1047750" y="3475919"/>
              <a:ext cx="2509838" cy="1362076"/>
              <a:chOff x="646" y="2741"/>
              <a:chExt cx="1581" cy="858"/>
            </a:xfrm>
          </p:grpSpPr>
          <p:sp>
            <p:nvSpPr>
              <p:cNvPr id="24606" name="Line 45"/>
              <p:cNvSpPr>
                <a:spLocks noChangeShapeType="1"/>
              </p:cNvSpPr>
              <p:nvPr/>
            </p:nvSpPr>
            <p:spPr bwMode="auto">
              <a:xfrm flipV="1">
                <a:off x="1052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7" name="Line 46"/>
              <p:cNvSpPr>
                <a:spLocks noChangeShapeType="1"/>
              </p:cNvSpPr>
              <p:nvPr/>
            </p:nvSpPr>
            <p:spPr bwMode="auto">
              <a:xfrm flipH="1" flipV="1">
                <a:off x="878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8" name="Line 47"/>
              <p:cNvSpPr>
                <a:spLocks noChangeShapeType="1"/>
              </p:cNvSpPr>
              <p:nvPr/>
            </p:nvSpPr>
            <p:spPr bwMode="auto">
              <a:xfrm flipV="1">
                <a:off x="1569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9" name="Line 48"/>
              <p:cNvSpPr>
                <a:spLocks noChangeShapeType="1"/>
              </p:cNvSpPr>
              <p:nvPr/>
            </p:nvSpPr>
            <p:spPr bwMode="auto">
              <a:xfrm flipV="1">
                <a:off x="1397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10" name="Line 49"/>
              <p:cNvSpPr>
                <a:spLocks noChangeShapeType="1"/>
              </p:cNvSpPr>
              <p:nvPr/>
            </p:nvSpPr>
            <p:spPr bwMode="auto">
              <a:xfrm flipH="1" flipV="1">
                <a:off x="1738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11" name="Line 50"/>
              <p:cNvSpPr>
                <a:spLocks noChangeShapeType="1"/>
              </p:cNvSpPr>
              <p:nvPr/>
            </p:nvSpPr>
            <p:spPr bwMode="auto">
              <a:xfrm flipV="1">
                <a:off x="1224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12" name="Line 51"/>
              <p:cNvSpPr>
                <a:spLocks noChangeShapeType="1"/>
              </p:cNvSpPr>
              <p:nvPr/>
            </p:nvSpPr>
            <p:spPr bwMode="auto">
              <a:xfrm flipV="1">
                <a:off x="779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13" name="Line 52"/>
              <p:cNvSpPr>
                <a:spLocks noChangeShapeType="1"/>
              </p:cNvSpPr>
              <p:nvPr/>
            </p:nvSpPr>
            <p:spPr bwMode="auto">
              <a:xfrm>
                <a:off x="672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14" name="Freeform 53"/>
              <p:cNvSpPr>
                <a:spLocks/>
              </p:cNvSpPr>
              <p:nvPr/>
            </p:nvSpPr>
            <p:spPr bwMode="auto">
              <a:xfrm>
                <a:off x="672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4581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1661382"/>
                  </p:ext>
                </p:extLst>
              </p:nvPr>
            </p:nvGraphicFramePr>
            <p:xfrm>
              <a:off x="646" y="2741"/>
              <a:ext cx="1581" cy="25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1" name="Równanie" r:id="rId12" imgW="1549080" imgH="253800" progId="Equation.3">
                      <p:embed/>
                    </p:oleObj>
                  </mc:Choice>
                  <mc:Fallback>
                    <p:oleObj name="Równanie" r:id="rId12" imgW="1549080" imgH="25380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6" y="2741"/>
                            <a:ext cx="1581" cy="25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590" name="AutoShape 58"/>
            <p:cNvSpPr>
              <a:spLocks noChangeArrowheads="1"/>
            </p:cNvSpPr>
            <p:nvPr/>
          </p:nvSpPr>
          <p:spPr bwMode="auto">
            <a:xfrm>
              <a:off x="3232150" y="4141080"/>
              <a:ext cx="668338" cy="646113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sp>
          <p:nvSpPr>
            <p:cNvPr id="24593" name="AutoShape 61"/>
            <p:cNvSpPr>
              <a:spLocks noChangeArrowheads="1"/>
            </p:cNvSpPr>
            <p:nvPr/>
          </p:nvSpPr>
          <p:spPr bwMode="auto">
            <a:xfrm>
              <a:off x="6172846" y="4149018"/>
              <a:ext cx="668338" cy="646112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grpSp>
          <p:nvGrpSpPr>
            <p:cNvPr id="24594" name="Group 79"/>
            <p:cNvGrpSpPr>
              <a:grpSpLocks/>
            </p:cNvGrpSpPr>
            <p:nvPr/>
          </p:nvGrpSpPr>
          <p:grpSpPr bwMode="auto">
            <a:xfrm>
              <a:off x="6883400" y="3785480"/>
              <a:ext cx="2259013" cy="1052513"/>
              <a:chOff x="4227" y="2936"/>
              <a:chExt cx="1423" cy="663"/>
            </a:xfrm>
          </p:grpSpPr>
          <p:sp>
            <p:nvSpPr>
              <p:cNvPr id="24597" name="Line 63"/>
              <p:cNvSpPr>
                <a:spLocks noChangeShapeType="1"/>
              </p:cNvSpPr>
              <p:nvPr/>
            </p:nvSpPr>
            <p:spPr bwMode="auto">
              <a:xfrm flipV="1">
                <a:off x="4607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598" name="Line 64"/>
              <p:cNvSpPr>
                <a:spLocks noChangeShapeType="1"/>
              </p:cNvSpPr>
              <p:nvPr/>
            </p:nvSpPr>
            <p:spPr bwMode="auto">
              <a:xfrm flipH="1" flipV="1">
                <a:off x="4433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599" name="Line 65"/>
              <p:cNvSpPr>
                <a:spLocks noChangeShapeType="1"/>
              </p:cNvSpPr>
              <p:nvPr/>
            </p:nvSpPr>
            <p:spPr bwMode="auto">
              <a:xfrm flipV="1">
                <a:off x="5124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0" name="Line 66"/>
              <p:cNvSpPr>
                <a:spLocks noChangeShapeType="1"/>
              </p:cNvSpPr>
              <p:nvPr/>
            </p:nvSpPr>
            <p:spPr bwMode="auto">
              <a:xfrm flipV="1">
                <a:off x="4952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1" name="Line 67"/>
              <p:cNvSpPr>
                <a:spLocks noChangeShapeType="1"/>
              </p:cNvSpPr>
              <p:nvPr/>
            </p:nvSpPr>
            <p:spPr bwMode="auto">
              <a:xfrm flipH="1" flipV="1">
                <a:off x="5293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2" name="Line 68"/>
              <p:cNvSpPr>
                <a:spLocks noChangeShapeType="1"/>
              </p:cNvSpPr>
              <p:nvPr/>
            </p:nvSpPr>
            <p:spPr bwMode="auto">
              <a:xfrm flipV="1">
                <a:off x="4779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3" name="Line 69"/>
              <p:cNvSpPr>
                <a:spLocks noChangeShapeType="1"/>
              </p:cNvSpPr>
              <p:nvPr/>
            </p:nvSpPr>
            <p:spPr bwMode="auto">
              <a:xfrm flipV="1">
                <a:off x="4334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4" name="Line 70"/>
              <p:cNvSpPr>
                <a:spLocks noChangeShapeType="1"/>
              </p:cNvSpPr>
              <p:nvPr/>
            </p:nvSpPr>
            <p:spPr bwMode="auto">
              <a:xfrm>
                <a:off x="4227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605" name="Freeform 71"/>
              <p:cNvSpPr>
                <a:spLocks/>
              </p:cNvSpPr>
              <p:nvPr/>
            </p:nvSpPr>
            <p:spPr bwMode="auto">
              <a:xfrm>
                <a:off x="4227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4580" name="Object 3"/>
              <p:cNvGraphicFramePr>
                <a:graphicFrameLocks noChangeAspect="1"/>
              </p:cNvGraphicFramePr>
              <p:nvPr/>
            </p:nvGraphicFramePr>
            <p:xfrm>
              <a:off x="5004" y="2936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2" name="Równanie" r:id="rId14" imgW="266400" imgH="215640" progId="Equation.3">
                      <p:embed/>
                    </p:oleObj>
                  </mc:Choice>
                  <mc:Fallback>
                    <p:oleObj name="Równanie" r:id="rId14" imgW="26640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4" y="2936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4595" name="Text Box 21"/>
            <p:cNvSpPr txBox="1">
              <a:spLocks noChangeArrowheads="1"/>
            </p:cNvSpPr>
            <p:nvPr/>
          </p:nvSpPr>
          <p:spPr bwMode="auto">
            <a:xfrm>
              <a:off x="1173163" y="5176438"/>
              <a:ext cx="7772400" cy="1015663"/>
            </a:xfrm>
            <a:prstGeom prst="rect">
              <a:avLst/>
            </a:prstGeom>
            <a:solidFill>
              <a:srgbClr val="FF9966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sz="2000" b="1" dirty="0" smtClean="0"/>
                <a:t>Sygnał analogowy (szerokość pasma </a:t>
              </a:r>
              <a:r>
                <a:rPr lang="pl-PL" sz="2000" b="1" i="1" dirty="0">
                  <a:sym typeface="Symbol" pitchFamily="18" charset="2"/>
                </a:rPr>
                <a:t></a:t>
              </a:r>
              <a:r>
                <a:rPr lang="pl-PL" sz="2000" b="1" baseline="-25000" dirty="0" smtClean="0">
                  <a:sym typeface="Symbol" pitchFamily="18" charset="2"/>
                </a:rPr>
                <a:t>b</a:t>
              </a:r>
              <a:r>
                <a:rPr lang="pl-PL" sz="2000" b="1" dirty="0" smtClean="0">
                  <a:sym typeface="Symbol" pitchFamily="18" charset="2"/>
                </a:rPr>
                <a:t>)  może być odtworzony </a:t>
              </a:r>
              <a:r>
                <a:rPr lang="pl-PL" sz="2000" b="1" dirty="0" smtClean="0"/>
                <a:t>w wyniku filtracji jego próbek (pobieranych z częstotliwością 2</a:t>
              </a:r>
              <a:r>
                <a:rPr lang="pl-PL" sz="2000" b="1" i="1" dirty="0" smtClean="0">
                  <a:sym typeface="Symbol" pitchFamily="18" charset="2"/>
                </a:rPr>
                <a:t></a:t>
              </a:r>
              <a:r>
                <a:rPr lang="pl-PL" sz="2000" b="1" baseline="-25000" dirty="0" smtClean="0">
                  <a:sym typeface="Symbol" pitchFamily="18" charset="2"/>
                </a:rPr>
                <a:t>b</a:t>
              </a:r>
              <a:r>
                <a:rPr lang="pl-PL" sz="2000" b="1" dirty="0" smtClean="0"/>
                <a:t>)</a:t>
              </a:r>
              <a:br>
                <a:rPr lang="pl-PL" sz="2000" b="1" dirty="0" smtClean="0"/>
              </a:br>
              <a:r>
                <a:rPr lang="pl-PL" sz="2000" b="1" dirty="0" smtClean="0"/>
                <a:t>w idealnym filtrze dolnopasmowym  o szerokości pasma </a:t>
              </a:r>
              <a:r>
                <a:rPr lang="pl-PL" sz="2000" b="1" i="1" dirty="0" smtClean="0">
                  <a:sym typeface="Symbol" pitchFamily="18" charset="2"/>
                </a:rPr>
                <a:t></a:t>
              </a:r>
              <a:r>
                <a:rPr lang="pl-PL" sz="2000" b="1" baseline="-25000" dirty="0" smtClean="0">
                  <a:sym typeface="Symbol" pitchFamily="18" charset="2"/>
                </a:rPr>
                <a:t>b</a:t>
              </a:r>
              <a:r>
                <a:rPr lang="pl-PL" sz="2000" b="1" dirty="0">
                  <a:sym typeface="Symbol" pitchFamily="18" charset="2"/>
                </a:rPr>
                <a:t>.</a:t>
              </a:r>
              <a:endParaRPr lang="pl-PL" sz="2000" b="1" dirty="0"/>
            </a:p>
          </p:txBody>
        </p:sp>
        <p:grpSp>
          <p:nvGrpSpPr>
            <p:cNvPr id="51" name="Grupa 50"/>
            <p:cNvGrpSpPr/>
            <p:nvPr/>
          </p:nvGrpSpPr>
          <p:grpSpPr>
            <a:xfrm>
              <a:off x="3797300" y="3685194"/>
              <a:ext cx="2390530" cy="1369894"/>
              <a:chOff x="3797300" y="3439839"/>
              <a:chExt cx="2390530" cy="1369894"/>
            </a:xfrm>
          </p:grpSpPr>
          <p:graphicFrame>
            <p:nvGraphicFramePr>
              <p:cNvPr id="52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34300356"/>
                  </p:ext>
                </p:extLst>
              </p:nvPr>
            </p:nvGraphicFramePr>
            <p:xfrm>
              <a:off x="3797300" y="3439839"/>
              <a:ext cx="1190625" cy="412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3" name="Equation" r:id="rId16" imgW="660240" imgH="228600" progId="Equation.3">
                      <p:embed/>
                    </p:oleObj>
                  </mc:Choice>
                  <mc:Fallback>
                    <p:oleObj name="Equation" r:id="rId16" imgW="6602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797300" y="3439839"/>
                            <a:ext cx="1190625" cy="4127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3" name="Prostokąt 52"/>
              <p:cNvSpPr/>
              <p:nvPr/>
            </p:nvSpPr>
            <p:spPr bwMode="auto">
              <a:xfrm>
                <a:off x="4556483" y="3840836"/>
                <a:ext cx="1064267" cy="626040"/>
              </a:xfrm>
              <a:prstGeom prst="rect">
                <a:avLst/>
              </a:prstGeom>
              <a:noFill/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4" name="Łącznik prosty ze strzałką 53"/>
              <p:cNvCxnSpPr>
                <a:stCxn id="53" idx="2"/>
              </p:cNvCxnSpPr>
              <p:nvPr/>
            </p:nvCxnSpPr>
            <p:spPr bwMode="auto">
              <a:xfrm flipV="1">
                <a:off x="5088617" y="3557597"/>
                <a:ext cx="5489" cy="909278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graphicFrame>
            <p:nvGraphicFramePr>
              <p:cNvPr id="55" name="Obiekt 5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2332815"/>
                  </p:ext>
                </p:extLst>
              </p:nvPr>
            </p:nvGraphicFramePr>
            <p:xfrm>
              <a:off x="5871166" y="4153856"/>
              <a:ext cx="316664" cy="2902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4" name="Równanie" r:id="rId18" imgW="152280" imgH="139680" progId="Equation.3">
                      <p:embed/>
                    </p:oleObj>
                  </mc:Choice>
                  <mc:Fallback>
                    <p:oleObj name="Równanie" r:id="rId18" imgW="152280" imgH="1396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71166" y="4153856"/>
                            <a:ext cx="316664" cy="2902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6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84194247"/>
                  </p:ext>
                </p:extLst>
              </p:nvPr>
            </p:nvGraphicFramePr>
            <p:xfrm>
              <a:off x="5409454" y="4424664"/>
              <a:ext cx="503764" cy="376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5" name="Równanie" r:id="rId20" imgW="304560" imgH="228600" progId="Equation.3">
                      <p:embed/>
                    </p:oleObj>
                  </mc:Choice>
                  <mc:Fallback>
                    <p:oleObj name="Równanie" r:id="rId20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09454" y="4424664"/>
                            <a:ext cx="503764" cy="3767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7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79892774"/>
                  </p:ext>
                </p:extLst>
              </p:nvPr>
            </p:nvGraphicFramePr>
            <p:xfrm>
              <a:off x="4278185" y="4432945"/>
              <a:ext cx="503764" cy="376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69276" name="Równanie" r:id="rId22" imgW="304560" imgH="228600" progId="Equation.3">
                      <p:embed/>
                    </p:oleObj>
                  </mc:Choice>
                  <mc:Fallback>
                    <p:oleObj name="Równanie" r:id="rId22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78185" y="4432945"/>
                            <a:ext cx="503764" cy="3767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8" name="Łącznik prosty ze strzałką 57"/>
              <p:cNvCxnSpPr/>
              <p:nvPr/>
            </p:nvCxnSpPr>
            <p:spPr bwMode="auto">
              <a:xfrm>
                <a:off x="4055652" y="4466875"/>
                <a:ext cx="1878118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aphicFrame>
        <p:nvGraphicFramePr>
          <p:cNvPr id="5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6116905"/>
              </p:ext>
            </p:extLst>
          </p:nvPr>
        </p:nvGraphicFramePr>
        <p:xfrm>
          <a:off x="1042988" y="1317625"/>
          <a:ext cx="119062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277" name="Equation" r:id="rId24" imgW="660240" imgH="228600" progId="Equation.3">
                  <p:embed/>
                </p:oleObj>
              </mc:Choice>
              <mc:Fallback>
                <p:oleObj name="Equation" r:id="rId24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317625"/>
                        <a:ext cx="1190625" cy="4111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Text Box 36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pSp>
        <p:nvGrpSpPr>
          <p:cNvPr id="25608" name="Group 52"/>
          <p:cNvGrpSpPr>
            <a:grpSpLocks/>
          </p:cNvGrpSpPr>
          <p:nvPr/>
        </p:nvGrpSpPr>
        <p:grpSpPr bwMode="auto">
          <a:xfrm>
            <a:off x="981075" y="838200"/>
            <a:ext cx="8053388" cy="1217613"/>
            <a:chOff x="618" y="2533"/>
            <a:chExt cx="5073" cy="767"/>
          </a:xfrm>
        </p:grpSpPr>
        <p:grpSp>
          <p:nvGrpSpPr>
            <p:cNvPr id="25611" name="Group 24"/>
            <p:cNvGrpSpPr>
              <a:grpSpLocks/>
            </p:cNvGrpSpPr>
            <p:nvPr/>
          </p:nvGrpSpPr>
          <p:grpSpPr bwMode="auto">
            <a:xfrm>
              <a:off x="618" y="2533"/>
              <a:ext cx="1438" cy="767"/>
              <a:chOff x="672" y="2832"/>
              <a:chExt cx="1438" cy="767"/>
            </a:xfrm>
          </p:grpSpPr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 flipV="1">
                <a:off x="1052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 flipH="1" flipV="1">
                <a:off x="878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1569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8" name="Line 28"/>
              <p:cNvSpPr>
                <a:spLocks noChangeShapeType="1"/>
              </p:cNvSpPr>
              <p:nvPr/>
            </p:nvSpPr>
            <p:spPr bwMode="auto">
              <a:xfrm flipV="1">
                <a:off x="1397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 flipH="1" flipV="1">
                <a:off x="1738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 flipV="1">
                <a:off x="1224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 flipV="1">
                <a:off x="779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>
                <a:off x="672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33" name="Freeform 33"/>
              <p:cNvSpPr>
                <a:spLocks/>
              </p:cNvSpPr>
              <p:nvPr/>
            </p:nvSpPr>
            <p:spPr bwMode="auto">
              <a:xfrm>
                <a:off x="672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6" name="Object 10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22063762"/>
                  </p:ext>
                </p:extLst>
              </p:nvPr>
            </p:nvGraphicFramePr>
            <p:xfrm>
              <a:off x="1152" y="2832"/>
              <a:ext cx="958" cy="21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0163" name="Równanie" r:id="rId4" imgW="939600" imgH="215640" progId="Equation.3">
                      <p:embed/>
                    </p:oleObj>
                  </mc:Choice>
                  <mc:Fallback>
                    <p:oleObj name="Równanie" r:id="rId4" imgW="939600" imgH="215640" progId="Equation.3">
                      <p:embed/>
                      <p:pic>
                        <p:nvPicPr>
                          <p:cNvPr id="0" name="Object 10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52" y="2832"/>
                            <a:ext cx="958" cy="21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612" name="AutoShape 35"/>
            <p:cNvSpPr>
              <a:spLocks noChangeArrowheads="1"/>
            </p:cNvSpPr>
            <p:nvPr/>
          </p:nvSpPr>
          <p:spPr bwMode="auto">
            <a:xfrm>
              <a:off x="1968" y="2861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sp>
          <p:nvSpPr>
            <p:cNvPr id="25614" name="AutoShape 38"/>
            <p:cNvSpPr>
              <a:spLocks noChangeArrowheads="1"/>
            </p:cNvSpPr>
            <p:nvPr/>
          </p:nvSpPr>
          <p:spPr bwMode="auto">
            <a:xfrm>
              <a:off x="3748" y="2866"/>
              <a:ext cx="421" cy="407"/>
            </a:xfrm>
            <a:prstGeom prst="rightArrow">
              <a:avLst>
                <a:gd name="adj1" fmla="val 50000"/>
                <a:gd name="adj2" fmla="val 2586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pl-PL"/>
            </a:p>
          </p:txBody>
        </p:sp>
        <p:grpSp>
          <p:nvGrpSpPr>
            <p:cNvPr id="25615" name="Group 39"/>
            <p:cNvGrpSpPr>
              <a:grpSpLocks/>
            </p:cNvGrpSpPr>
            <p:nvPr/>
          </p:nvGrpSpPr>
          <p:grpSpPr bwMode="auto">
            <a:xfrm>
              <a:off x="4268" y="2637"/>
              <a:ext cx="1423" cy="663"/>
              <a:chOff x="4227" y="2936"/>
              <a:chExt cx="1423" cy="663"/>
            </a:xfrm>
          </p:grpSpPr>
          <p:sp>
            <p:nvSpPr>
              <p:cNvPr id="25616" name="Line 40"/>
              <p:cNvSpPr>
                <a:spLocks noChangeShapeType="1"/>
              </p:cNvSpPr>
              <p:nvPr/>
            </p:nvSpPr>
            <p:spPr bwMode="auto">
              <a:xfrm flipV="1">
                <a:off x="4607" y="3065"/>
                <a:ext cx="0" cy="53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7" name="Line 41"/>
              <p:cNvSpPr>
                <a:spLocks noChangeShapeType="1"/>
              </p:cNvSpPr>
              <p:nvPr/>
            </p:nvSpPr>
            <p:spPr bwMode="auto">
              <a:xfrm flipH="1" flipV="1">
                <a:off x="4433" y="3172"/>
                <a:ext cx="2" cy="42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8" name="Line 42"/>
              <p:cNvSpPr>
                <a:spLocks noChangeShapeType="1"/>
              </p:cNvSpPr>
              <p:nvPr/>
            </p:nvSpPr>
            <p:spPr bwMode="auto">
              <a:xfrm flipV="1">
                <a:off x="5124" y="3351"/>
                <a:ext cx="0" cy="24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19" name="Line 43"/>
              <p:cNvSpPr>
                <a:spLocks noChangeShapeType="1"/>
              </p:cNvSpPr>
              <p:nvPr/>
            </p:nvSpPr>
            <p:spPr bwMode="auto">
              <a:xfrm flipV="1">
                <a:off x="4952" y="3237"/>
                <a:ext cx="0" cy="362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0" name="Line 44"/>
              <p:cNvSpPr>
                <a:spLocks noChangeShapeType="1"/>
              </p:cNvSpPr>
              <p:nvPr/>
            </p:nvSpPr>
            <p:spPr bwMode="auto">
              <a:xfrm flipH="1" flipV="1">
                <a:off x="5293" y="3335"/>
                <a:ext cx="3" cy="264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1" name="Line 45"/>
              <p:cNvSpPr>
                <a:spLocks noChangeShapeType="1"/>
              </p:cNvSpPr>
              <p:nvPr/>
            </p:nvSpPr>
            <p:spPr bwMode="auto">
              <a:xfrm flipV="1">
                <a:off x="4779" y="3102"/>
                <a:ext cx="3" cy="497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2" name="Line 46"/>
              <p:cNvSpPr>
                <a:spLocks noChangeShapeType="1"/>
              </p:cNvSpPr>
              <p:nvPr/>
            </p:nvSpPr>
            <p:spPr bwMode="auto">
              <a:xfrm flipV="1">
                <a:off x="4334" y="2976"/>
                <a:ext cx="0" cy="623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3" name="Line 47"/>
              <p:cNvSpPr>
                <a:spLocks noChangeShapeType="1"/>
              </p:cNvSpPr>
              <p:nvPr/>
            </p:nvSpPr>
            <p:spPr bwMode="auto">
              <a:xfrm>
                <a:off x="4227" y="3599"/>
                <a:ext cx="142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624" name="Freeform 48"/>
              <p:cNvSpPr>
                <a:spLocks/>
              </p:cNvSpPr>
              <p:nvPr/>
            </p:nvSpPr>
            <p:spPr bwMode="auto">
              <a:xfrm>
                <a:off x="4227" y="3065"/>
                <a:ext cx="1423" cy="299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25605" name="Object 1027"/>
              <p:cNvGraphicFramePr>
                <a:graphicFrameLocks noChangeAspect="1"/>
              </p:cNvGraphicFramePr>
              <p:nvPr/>
            </p:nvGraphicFramePr>
            <p:xfrm>
              <a:off x="5004" y="2936"/>
              <a:ext cx="372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0164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Object 10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04" y="2936"/>
                            <a:ext cx="372" cy="30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5609" name="Text Box 5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Odtwarzanie sygnału z próbek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35" name="Grupa 34"/>
          <p:cNvGrpSpPr/>
          <p:nvPr/>
        </p:nvGrpSpPr>
        <p:grpSpPr>
          <a:xfrm>
            <a:off x="3503613" y="819150"/>
            <a:ext cx="2463084" cy="1335192"/>
            <a:chOff x="3724746" y="3474541"/>
            <a:chExt cx="2463084" cy="1335192"/>
          </a:xfrm>
        </p:grpSpPr>
        <p:graphicFrame>
          <p:nvGraphicFramePr>
            <p:cNvPr id="3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362805"/>
                </p:ext>
              </p:extLst>
            </p:nvPr>
          </p:nvGraphicFramePr>
          <p:xfrm>
            <a:off x="3724746" y="3474541"/>
            <a:ext cx="1350962" cy="412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65" name="Equation" r:id="rId8" imgW="749160" imgH="228600" progId="Equation.3">
                    <p:embed/>
                  </p:oleObj>
                </mc:Choice>
                <mc:Fallback>
                  <p:oleObj name="Equation" r:id="rId8" imgW="7491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24746" y="3474541"/>
                          <a:ext cx="1350962" cy="4127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Prostokąt 36"/>
            <p:cNvSpPr/>
            <p:nvPr/>
          </p:nvSpPr>
          <p:spPr bwMode="auto">
            <a:xfrm>
              <a:off x="4556483" y="3840836"/>
              <a:ext cx="1064267" cy="626040"/>
            </a:xfrm>
            <a:prstGeom prst="rect">
              <a:avLst/>
            </a:prstGeom>
            <a:noFill/>
            <a:ln w="3175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8" name="Łącznik prosty ze strzałką 37"/>
            <p:cNvCxnSpPr>
              <a:stCxn id="37" idx="2"/>
            </p:cNvCxnSpPr>
            <p:nvPr/>
          </p:nvCxnSpPr>
          <p:spPr bwMode="auto">
            <a:xfrm flipV="1">
              <a:off x="5088617" y="3557597"/>
              <a:ext cx="5489" cy="90927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1066319"/>
                </p:ext>
              </p:extLst>
            </p:nvPr>
          </p:nvGraphicFramePr>
          <p:xfrm>
            <a:off x="5871166" y="4153856"/>
            <a:ext cx="316664" cy="290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66" name="Równanie" r:id="rId10" imgW="152280" imgH="139680" progId="Equation.3">
                    <p:embed/>
                  </p:oleObj>
                </mc:Choice>
                <mc:Fallback>
                  <p:oleObj name="Równanie" r:id="rId10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71166" y="4153856"/>
                          <a:ext cx="316664" cy="290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08522170"/>
                </p:ext>
              </p:extLst>
            </p:nvPr>
          </p:nvGraphicFramePr>
          <p:xfrm>
            <a:off x="5409454" y="4424664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67" name="Równanie" r:id="rId12" imgW="304560" imgH="228600" progId="Equation.3">
                    <p:embed/>
                  </p:oleObj>
                </mc:Choice>
                <mc:Fallback>
                  <p:oleObj name="Równanie" r:id="rId1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09454" y="4424664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82648648"/>
                </p:ext>
              </p:extLst>
            </p:nvPr>
          </p:nvGraphicFramePr>
          <p:xfrm>
            <a:off x="4278185" y="4432945"/>
            <a:ext cx="503764" cy="376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68" name="Równanie" r:id="rId14" imgW="304560" imgH="228600" progId="Equation.3">
                    <p:embed/>
                  </p:oleObj>
                </mc:Choice>
                <mc:Fallback>
                  <p:oleObj name="Równanie" r:id="rId14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78185" y="4432945"/>
                          <a:ext cx="503764" cy="3767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2" name="Łącznik prosty ze strzałką 41"/>
            <p:cNvCxnSpPr/>
            <p:nvPr/>
          </p:nvCxnSpPr>
          <p:spPr bwMode="auto">
            <a:xfrm>
              <a:off x="4055652" y="4466875"/>
              <a:ext cx="1878118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upa 6"/>
          <p:cNvGrpSpPr/>
          <p:nvPr/>
        </p:nvGrpSpPr>
        <p:grpSpPr>
          <a:xfrm>
            <a:off x="1150938" y="2219325"/>
            <a:ext cx="6232525" cy="1223216"/>
            <a:chOff x="1146175" y="2202903"/>
            <a:chExt cx="6232525" cy="1223216"/>
          </a:xfrm>
        </p:grpSpPr>
        <p:graphicFrame>
          <p:nvGraphicFramePr>
            <p:cNvPr id="48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3327583"/>
                </p:ext>
              </p:extLst>
            </p:nvPr>
          </p:nvGraphicFramePr>
          <p:xfrm>
            <a:off x="4446588" y="2480607"/>
            <a:ext cx="2932112" cy="392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69" name="Równanie" r:id="rId16" imgW="1714320" imgH="228600" progId="Equation.3">
                    <p:embed/>
                  </p:oleObj>
                </mc:Choice>
                <mc:Fallback>
                  <p:oleObj name="Równanie" r:id="rId16" imgW="17143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46588" y="2480607"/>
                          <a:ext cx="2932112" cy="392112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" name="Grupa 2"/>
            <p:cNvGrpSpPr/>
            <p:nvPr/>
          </p:nvGrpSpPr>
          <p:grpSpPr>
            <a:xfrm>
              <a:off x="1146175" y="2202903"/>
              <a:ext cx="4252354" cy="1223216"/>
              <a:chOff x="1787525" y="2210245"/>
              <a:chExt cx="4252354" cy="1223216"/>
            </a:xfrm>
          </p:grpSpPr>
          <p:graphicFrame>
            <p:nvGraphicFramePr>
              <p:cNvPr id="52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785843050"/>
                  </p:ext>
                </p:extLst>
              </p:nvPr>
            </p:nvGraphicFramePr>
            <p:xfrm>
              <a:off x="1787537" y="3019695"/>
              <a:ext cx="4252342" cy="4137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0170" name="Equation" r:id="rId18" imgW="2349360" imgH="228600" progId="Equation.3">
                      <p:embed/>
                    </p:oleObj>
                  </mc:Choice>
                  <mc:Fallback>
                    <p:oleObj name="Equation" r:id="rId18" imgW="234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87537" y="3019695"/>
                            <a:ext cx="4252342" cy="413766"/>
                          </a:xfrm>
                          <a:prstGeom prst="rect">
                            <a:avLst/>
                          </a:prstGeom>
                          <a:solidFill>
                            <a:schemeClr val="folHlink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3" name="Object 10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62746280"/>
                  </p:ext>
                </p:extLst>
              </p:nvPr>
            </p:nvGraphicFramePr>
            <p:xfrm>
              <a:off x="1787525" y="2210245"/>
              <a:ext cx="2489721" cy="67147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0171" name="Equation" r:id="rId20" imgW="1460160" imgH="393480" progId="Equation.3">
                      <p:embed/>
                    </p:oleObj>
                  </mc:Choice>
                  <mc:Fallback>
                    <p:oleObj name="Equation" r:id="rId20" imgW="1460160" imgH="393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87525" y="2210245"/>
                            <a:ext cx="2489721" cy="671474"/>
                          </a:xfrm>
                          <a:prstGeom prst="rect">
                            <a:avLst/>
                          </a:prstGeom>
                          <a:solidFill>
                            <a:schemeClr val="folHlink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131445" y="3667702"/>
            <a:ext cx="7094538" cy="2052171"/>
            <a:chOff x="1096962" y="3481771"/>
            <a:chExt cx="7094538" cy="2473010"/>
          </a:xfrm>
        </p:grpSpPr>
        <p:graphicFrame>
          <p:nvGraphicFramePr>
            <p:cNvPr id="50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163083"/>
                </p:ext>
              </p:extLst>
            </p:nvPr>
          </p:nvGraphicFramePr>
          <p:xfrm>
            <a:off x="1096962" y="3502252"/>
            <a:ext cx="7094538" cy="245252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0172" name="Równanie" r:id="rId22" imgW="3276360" imgH="1130040" progId="Equation.3">
                    <p:embed/>
                  </p:oleObj>
                </mc:Choice>
                <mc:Fallback>
                  <p:oleObj name="Równanie" r:id="rId22" imgW="3276360" imgH="1130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6962" y="3502252"/>
                          <a:ext cx="7094538" cy="2452529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2524542" y="3481771"/>
              <a:ext cx="430842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/>
                <a:t>Szereg </a:t>
              </a:r>
              <a:r>
                <a:rPr lang="pl-PL" b="1" dirty="0" err="1"/>
                <a:t>Kotielnikowa-Shannona</a:t>
              </a:r>
              <a:endParaRPr lang="pl-PL" dirty="0"/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1131445" y="5994412"/>
            <a:ext cx="5857373" cy="646331"/>
          </a:xfrm>
          <a:prstGeom prst="rect">
            <a:avLst/>
          </a:prstGeom>
          <a:solidFill>
            <a:srgbClr val="FFCC99"/>
          </a:solidFill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Szereg </a:t>
            </a:r>
            <a:r>
              <a:rPr lang="pl-PL" sz="1800" b="1" dirty="0" err="1" smtClean="0"/>
              <a:t>Kotielnikowa-Shannona</a:t>
            </a:r>
            <a:r>
              <a:rPr lang="pl-PL" sz="1800" b="1" dirty="0" smtClean="0"/>
              <a:t> pokazuje rozkład sygnału</a:t>
            </a:r>
            <a:br>
              <a:rPr lang="pl-PL" sz="1800" b="1" dirty="0" smtClean="0"/>
            </a:br>
            <a:r>
              <a:rPr lang="pl-PL" sz="1800" b="1" dirty="0" smtClean="0"/>
              <a:t>na „elementarne” cząstki – próbki sygnału. </a:t>
            </a: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630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Zbiór ortogonalnych funkcji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6631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sp>
        <p:nvSpPr>
          <p:cNvPr id="26632" name="Text Box 34"/>
          <p:cNvSpPr txBox="1">
            <a:spLocks noChangeArrowheads="1"/>
          </p:cNvSpPr>
          <p:nvPr/>
        </p:nvSpPr>
        <p:spPr bwMode="auto">
          <a:xfrm>
            <a:off x="1287463" y="685800"/>
            <a:ext cx="33770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Zbiór funkcji </a:t>
            </a:r>
            <a:r>
              <a:rPr lang="pl-PL" b="1" i="1" dirty="0" err="1" smtClean="0"/>
              <a:t>Sampling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6633" name="Text Box 35"/>
          <p:cNvSpPr txBox="1">
            <a:spLocks noChangeArrowheads="1"/>
          </p:cNvSpPr>
          <p:nvPr/>
        </p:nvSpPr>
        <p:spPr bwMode="auto">
          <a:xfrm>
            <a:off x="1333500" y="2057400"/>
            <a:ext cx="507061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Ortogonalność w przedziale </a:t>
            </a:r>
            <a:r>
              <a:rPr lang="pl-PL" b="1" dirty="0"/>
              <a:t>(-</a:t>
            </a:r>
            <a:r>
              <a:rPr lang="pl-PL" b="1" dirty="0">
                <a:sym typeface="Symbol" pitchFamily="18" charset="2"/>
              </a:rPr>
              <a:t>, +</a:t>
            </a:r>
            <a:r>
              <a:rPr lang="pl-PL" b="1" dirty="0" err="1">
                <a:sym typeface="Symbol" pitchFamily="18" charset="2"/>
              </a:rPr>
              <a:t></a:t>
            </a:r>
            <a:r>
              <a:rPr lang="pl-PL" b="1" dirty="0" smtClean="0">
                <a:sym typeface="Symbol" pitchFamily="18" charset="2"/>
              </a:rPr>
              <a:t>):</a:t>
            </a:r>
            <a:endParaRPr lang="pl-PL" b="1" dirty="0"/>
          </a:p>
        </p:txBody>
      </p:sp>
      <p:sp>
        <p:nvSpPr>
          <p:cNvPr id="26634" name="Text Box 38"/>
          <p:cNvSpPr txBox="1">
            <a:spLocks noChangeArrowheads="1"/>
          </p:cNvSpPr>
          <p:nvPr/>
        </p:nvSpPr>
        <p:spPr bwMode="auto">
          <a:xfrm>
            <a:off x="1371600" y="4079875"/>
            <a:ext cx="67337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W dowodzie korzystamy z twierdzenia Rayleigha:</a:t>
            </a:r>
            <a:endParaRPr lang="pl-PL" b="1" dirty="0"/>
          </a:p>
        </p:txBody>
      </p:sp>
      <p:graphicFrame>
        <p:nvGraphicFramePr>
          <p:cNvPr id="26626" name="Object 39"/>
          <p:cNvGraphicFramePr>
            <a:graphicFrameLocks noChangeAspect="1"/>
          </p:cNvGraphicFramePr>
          <p:nvPr/>
        </p:nvGraphicFramePr>
        <p:xfrm>
          <a:off x="1371600" y="1308100"/>
          <a:ext cx="5446713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0" name="Równanie" r:id="rId4" imgW="2514600" imgH="228600" progId="Equation.3">
                  <p:embed/>
                </p:oleObj>
              </mc:Choice>
              <mc:Fallback>
                <p:oleObj name="Równanie" r:id="rId4" imgW="2514600" imgH="2286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308100"/>
                        <a:ext cx="5446713" cy="49688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205208"/>
              </p:ext>
            </p:extLst>
          </p:nvPr>
        </p:nvGraphicFramePr>
        <p:xfrm>
          <a:off x="1357313" y="2693988"/>
          <a:ext cx="5114925" cy="1214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1" name="Równanie" r:id="rId6" imgW="2361960" imgH="558720" progId="Equation.3">
                  <p:embed/>
                </p:oleObj>
              </mc:Choice>
              <mc:Fallback>
                <p:oleObj name="Równanie" r:id="rId6" imgW="2361960" imgH="55872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313" y="2693988"/>
                        <a:ext cx="5114925" cy="121443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8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192500"/>
              </p:ext>
            </p:extLst>
          </p:nvPr>
        </p:nvGraphicFramePr>
        <p:xfrm>
          <a:off x="1301750" y="4684713"/>
          <a:ext cx="4894263" cy="193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2" name="Równanie" r:id="rId8" imgW="2260440" imgH="888840" progId="Equation.3">
                  <p:embed/>
                </p:oleObj>
              </mc:Choice>
              <mc:Fallback>
                <p:oleObj name="Równanie" r:id="rId8" imgW="2260440" imgH="88884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750" y="4684713"/>
                        <a:ext cx="4894263" cy="1931987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pic>
        <p:nvPicPr>
          <p:cNvPr id="1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68344" y="373179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667000" y="6213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8897228"/>
              </p:ext>
            </p:extLst>
          </p:nvPr>
        </p:nvGraphicFramePr>
        <p:xfrm>
          <a:off x="1460500" y="714375"/>
          <a:ext cx="6407150" cy="273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6" name="Równanie" r:id="rId4" imgW="2958840" imgH="1257120" progId="Equation.3">
                  <p:embed/>
                </p:oleObj>
              </mc:Choice>
              <mc:Fallback>
                <p:oleObj name="Równanie" r:id="rId4" imgW="2958840" imgH="125712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714375"/>
                        <a:ext cx="6407150" cy="2730500"/>
                      </a:xfrm>
                      <a:prstGeom prst="rect">
                        <a:avLst/>
                      </a:prstGeom>
                      <a:solidFill>
                        <a:srgbClr val="CC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651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6646261"/>
              </p:ext>
            </p:extLst>
          </p:nvPr>
        </p:nvGraphicFramePr>
        <p:xfrm>
          <a:off x="1411288" y="4141788"/>
          <a:ext cx="74533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907" name="Równanie" r:id="rId6" imgW="3441600" imgH="634680" progId="Equation.3">
                  <p:embed/>
                </p:oleObj>
              </mc:Choice>
              <mc:Fallback>
                <p:oleObj name="Równanie" r:id="rId6" imgW="3441600" imgH="63468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4141788"/>
                        <a:ext cx="7453312" cy="137477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3" name="Text Box 13"/>
          <p:cNvSpPr txBox="1">
            <a:spLocks noChangeArrowheads="1"/>
          </p:cNvSpPr>
          <p:nvPr/>
        </p:nvSpPr>
        <p:spPr bwMode="auto">
          <a:xfrm>
            <a:off x="1411288" y="3641725"/>
            <a:ext cx="4411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Szereg </a:t>
            </a:r>
            <a:r>
              <a:rPr lang="pl-PL" b="1" dirty="0" err="1" smtClean="0"/>
              <a:t>Kotielnikowa-Shannona</a:t>
            </a:r>
            <a:r>
              <a:rPr lang="pl-PL" b="1" dirty="0" smtClean="0"/>
              <a:t>:</a:t>
            </a:r>
            <a:endParaRPr lang="pl-PL" b="1" dirty="0"/>
          </a:p>
        </p:txBody>
      </p:sp>
      <p:sp>
        <p:nvSpPr>
          <p:cNvPr id="27654" name="Text Box 14"/>
          <p:cNvSpPr txBox="1">
            <a:spLocks noChangeArrowheads="1"/>
          </p:cNvSpPr>
          <p:nvPr/>
        </p:nvSpPr>
        <p:spPr bwMode="auto">
          <a:xfrm>
            <a:off x="1411288" y="5516563"/>
            <a:ext cx="740382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jest dekompozycją sygnału nad zbiorem ortogonalnych</a:t>
            </a:r>
            <a:br>
              <a:rPr lang="pl-PL" b="1" dirty="0" smtClean="0"/>
            </a:br>
            <a:r>
              <a:rPr lang="pl-PL" b="1" dirty="0" smtClean="0"/>
              <a:t>funkcji </a:t>
            </a:r>
            <a:r>
              <a:rPr lang="pl-PL" b="1" i="1" dirty="0" err="1" smtClean="0"/>
              <a:t>Sampling</a:t>
            </a:r>
            <a:r>
              <a:rPr lang="pl-PL" b="1" dirty="0" smtClean="0"/>
              <a:t>; współczynniki dekompozycji</a:t>
            </a:r>
            <a:br>
              <a:rPr lang="pl-PL" b="1" dirty="0" smtClean="0"/>
            </a:br>
            <a:r>
              <a:rPr lang="pl-PL" b="1" dirty="0" smtClean="0"/>
              <a:t>są próbkami sygnału.</a:t>
            </a:r>
            <a:endParaRPr lang="pl-PL" b="1" dirty="0"/>
          </a:p>
        </p:txBody>
      </p:sp>
      <p:sp>
        <p:nvSpPr>
          <p:cNvPr id="27655" name="Text Box 15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2800" b="1" dirty="0" smtClean="0">
                <a:solidFill>
                  <a:srgbClr val="009900"/>
                </a:solidFill>
              </a:rPr>
              <a:t>Zbiór ortogonalnych funkcji </a:t>
            </a:r>
            <a:r>
              <a:rPr kumimoji="1" lang="pl-PL" sz="2800" b="1" i="1" dirty="0" err="1" smtClean="0">
                <a:solidFill>
                  <a:srgbClr val="009900"/>
                </a:solidFill>
              </a:rPr>
              <a:t>Sampling</a:t>
            </a:r>
            <a:endParaRPr kumimoji="1" lang="pl-PL" sz="2800" b="1" i="1" dirty="0">
              <a:solidFill>
                <a:srgbClr val="00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77708" y="123999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2" name="Rectangle 16"/>
          <p:cNvSpPr>
            <a:spLocks noChangeArrowheads="1"/>
          </p:cNvSpPr>
          <p:nvPr/>
        </p:nvSpPr>
        <p:spPr bwMode="auto">
          <a:xfrm>
            <a:off x="1143000" y="1555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Transmisja sygnałów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spróbkowanych</a:t>
            </a:r>
            <a:r>
              <a:rPr kumimoji="1" lang="pl-PL" sz="3200" b="1" dirty="0" smtClean="0">
                <a:solidFill>
                  <a:schemeClr val="bg2"/>
                </a:solidFill>
              </a:rPr>
              <a:t/>
            </a:r>
            <a:br>
              <a:rPr kumimoji="1" lang="pl-PL" sz="3200" b="1" dirty="0" smtClean="0">
                <a:solidFill>
                  <a:schemeClr val="bg2"/>
                </a:solidFill>
              </a:rPr>
            </a:br>
            <a:r>
              <a:rPr kumimoji="1" lang="pl-PL" sz="3200" b="1" dirty="0" smtClean="0">
                <a:solidFill>
                  <a:schemeClr val="bg2"/>
                </a:solidFill>
              </a:rPr>
              <a:t>Paradoks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grpSp>
        <p:nvGrpSpPr>
          <p:cNvPr id="28684" name="Group 82"/>
          <p:cNvGrpSpPr>
            <a:grpSpLocks/>
          </p:cNvGrpSpPr>
          <p:nvPr/>
        </p:nvGrpSpPr>
        <p:grpSpPr bwMode="auto">
          <a:xfrm>
            <a:off x="1828800" y="1100138"/>
            <a:ext cx="6705600" cy="2171700"/>
            <a:chOff x="1152" y="693"/>
            <a:chExt cx="4224" cy="1368"/>
          </a:xfrm>
        </p:grpSpPr>
        <p:sp>
          <p:nvSpPr>
            <p:cNvPr id="28709" name="Freeform 5"/>
            <p:cNvSpPr>
              <a:spLocks/>
            </p:cNvSpPr>
            <p:nvPr/>
          </p:nvSpPr>
          <p:spPr bwMode="auto">
            <a:xfrm>
              <a:off x="1920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0" name="Freeform 6"/>
            <p:cNvSpPr>
              <a:spLocks/>
            </p:cNvSpPr>
            <p:nvPr/>
          </p:nvSpPr>
          <p:spPr bwMode="auto">
            <a:xfrm>
              <a:off x="2544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1" name="Freeform 7"/>
            <p:cNvSpPr>
              <a:spLocks/>
            </p:cNvSpPr>
            <p:nvPr/>
          </p:nvSpPr>
          <p:spPr bwMode="auto">
            <a:xfrm>
              <a:off x="3816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2" name="Freeform 8"/>
            <p:cNvSpPr>
              <a:spLocks/>
            </p:cNvSpPr>
            <p:nvPr/>
          </p:nvSpPr>
          <p:spPr bwMode="auto">
            <a:xfrm>
              <a:off x="3168" y="837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3" name="Freeform 9"/>
            <p:cNvSpPr>
              <a:spLocks/>
            </p:cNvSpPr>
            <p:nvPr/>
          </p:nvSpPr>
          <p:spPr bwMode="auto">
            <a:xfrm>
              <a:off x="1296" y="849"/>
              <a:ext cx="624" cy="816"/>
            </a:xfrm>
            <a:custGeom>
              <a:avLst/>
              <a:gdLst>
                <a:gd name="T0" fmla="*/ 0 w 1056"/>
                <a:gd name="T1" fmla="*/ 816 h 816"/>
                <a:gd name="T2" fmla="*/ 22 w 1056"/>
                <a:gd name="T3" fmla="*/ 0 h 816"/>
                <a:gd name="T4" fmla="*/ 45 w 1056"/>
                <a:gd name="T5" fmla="*/ 816 h 816"/>
                <a:gd name="T6" fmla="*/ 0 60000 65536"/>
                <a:gd name="T7" fmla="*/ 0 60000 65536"/>
                <a:gd name="T8" fmla="*/ 0 60000 65536"/>
                <a:gd name="T9" fmla="*/ 0 w 1056"/>
                <a:gd name="T10" fmla="*/ 0 h 816"/>
                <a:gd name="T11" fmla="*/ 1056 w 1056"/>
                <a:gd name="T12" fmla="*/ 816 h 8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56" h="816">
                  <a:moveTo>
                    <a:pt x="0" y="816"/>
                  </a:moveTo>
                  <a:cubicBezTo>
                    <a:pt x="176" y="408"/>
                    <a:pt x="352" y="0"/>
                    <a:pt x="528" y="0"/>
                  </a:cubicBezTo>
                  <a:cubicBezTo>
                    <a:pt x="704" y="0"/>
                    <a:pt x="880" y="408"/>
                    <a:pt x="1056" y="816"/>
                  </a:cubicBezTo>
                </a:path>
              </a:pathLst>
            </a:custGeom>
            <a:noFill/>
            <a:ln w="38100" cmpd="sng">
              <a:solidFill>
                <a:srgbClr val="3333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4" name="Line 10"/>
            <p:cNvSpPr>
              <a:spLocks noChangeShapeType="1"/>
            </p:cNvSpPr>
            <p:nvPr/>
          </p:nvSpPr>
          <p:spPr bwMode="auto">
            <a:xfrm>
              <a:off x="1152" y="1665"/>
              <a:ext cx="42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5" name="Line 11"/>
            <p:cNvSpPr>
              <a:spLocks noChangeShapeType="1"/>
            </p:cNvSpPr>
            <p:nvPr/>
          </p:nvSpPr>
          <p:spPr bwMode="auto">
            <a:xfrm>
              <a:off x="2862" y="711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6" name="Line 12"/>
            <p:cNvSpPr>
              <a:spLocks noChangeShapeType="1"/>
            </p:cNvSpPr>
            <p:nvPr/>
          </p:nvSpPr>
          <p:spPr bwMode="auto">
            <a:xfrm>
              <a:off x="2226" y="705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7" name="Line 13"/>
            <p:cNvSpPr>
              <a:spLocks noChangeShapeType="1"/>
            </p:cNvSpPr>
            <p:nvPr/>
          </p:nvSpPr>
          <p:spPr bwMode="auto">
            <a:xfrm>
              <a:off x="4128" y="693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8" name="Line 14"/>
            <p:cNvSpPr>
              <a:spLocks noChangeShapeType="1"/>
            </p:cNvSpPr>
            <p:nvPr/>
          </p:nvSpPr>
          <p:spPr bwMode="auto">
            <a:xfrm>
              <a:off x="3474" y="699"/>
              <a:ext cx="0" cy="960"/>
            </a:xfrm>
            <a:prstGeom prst="line">
              <a:avLst/>
            </a:prstGeom>
            <a:noFill/>
            <a:ln w="28575">
              <a:solidFill>
                <a:srgbClr val="FF99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19" name="Line 15"/>
            <p:cNvSpPr>
              <a:spLocks noChangeShapeType="1"/>
            </p:cNvSpPr>
            <p:nvPr/>
          </p:nvSpPr>
          <p:spPr bwMode="auto">
            <a:xfrm flipV="1">
              <a:off x="2226" y="1659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20" name="Line 16"/>
            <p:cNvSpPr>
              <a:spLocks noChangeShapeType="1"/>
            </p:cNvSpPr>
            <p:nvPr/>
          </p:nvSpPr>
          <p:spPr bwMode="auto">
            <a:xfrm flipH="1" flipV="1">
              <a:off x="2862" y="1671"/>
              <a:ext cx="300" cy="39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4" name="Object 5"/>
            <p:cNvGraphicFramePr>
              <a:graphicFrameLocks noChangeAspect="1"/>
            </p:cNvGraphicFramePr>
            <p:nvPr/>
          </p:nvGraphicFramePr>
          <p:xfrm>
            <a:off x="1478" y="1788"/>
            <a:ext cx="730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02" name="Równanie" r:id="rId3" imgW="609480" imgH="228600" progId="Equation.3">
                    <p:embed/>
                  </p:oleObj>
                </mc:Choice>
                <mc:Fallback>
                  <p:oleObj name="Równanie" r:id="rId3" imgW="60948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8" y="1788"/>
                          <a:ext cx="730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675" name="Object 7"/>
            <p:cNvGraphicFramePr>
              <a:graphicFrameLocks noChangeAspect="1"/>
            </p:cNvGraphicFramePr>
            <p:nvPr/>
          </p:nvGraphicFramePr>
          <p:xfrm>
            <a:off x="3197" y="1788"/>
            <a:ext cx="1246" cy="2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03" name="Równanie" r:id="rId5" imgW="1041120" imgH="228600" progId="Equation.3">
                    <p:embed/>
                  </p:oleObj>
                </mc:Choice>
                <mc:Fallback>
                  <p:oleObj name="Równanie" r:id="rId5" imgW="10411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7" y="1788"/>
                          <a:ext cx="1246" cy="27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92671"/>
              </p:ext>
            </p:extLst>
          </p:nvPr>
        </p:nvGraphicFramePr>
        <p:xfrm>
          <a:off x="3519487" y="1023255"/>
          <a:ext cx="66992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04" name="Równanie" r:id="rId7" imgW="380880" imgH="215640" progId="Equation.3">
                  <p:embed/>
                </p:oleObj>
              </mc:Choice>
              <mc:Fallback>
                <p:oleObj name="Równanie" r:id="rId7" imgW="380880" imgH="2156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9487" y="1023255"/>
                        <a:ext cx="669925" cy="377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8685" name="Group 75"/>
          <p:cNvGrpSpPr>
            <a:grpSpLocks/>
          </p:cNvGrpSpPr>
          <p:nvPr/>
        </p:nvGrpSpPr>
        <p:grpSpPr bwMode="auto">
          <a:xfrm>
            <a:off x="1089025" y="3375025"/>
            <a:ext cx="2282826" cy="1217613"/>
            <a:chOff x="672" y="2832"/>
            <a:chExt cx="1438" cy="767"/>
          </a:xfrm>
        </p:grpSpPr>
        <p:sp>
          <p:nvSpPr>
            <p:cNvPr id="28700" name="Line 45"/>
            <p:cNvSpPr>
              <a:spLocks noChangeShapeType="1"/>
            </p:cNvSpPr>
            <p:nvPr/>
          </p:nvSpPr>
          <p:spPr bwMode="auto">
            <a:xfrm flipV="1">
              <a:off x="1052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1" name="Line 46"/>
            <p:cNvSpPr>
              <a:spLocks noChangeShapeType="1"/>
            </p:cNvSpPr>
            <p:nvPr/>
          </p:nvSpPr>
          <p:spPr bwMode="auto">
            <a:xfrm flipH="1" flipV="1">
              <a:off x="878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2" name="Line 47"/>
            <p:cNvSpPr>
              <a:spLocks noChangeShapeType="1"/>
            </p:cNvSpPr>
            <p:nvPr/>
          </p:nvSpPr>
          <p:spPr bwMode="auto">
            <a:xfrm flipV="1">
              <a:off x="1569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3" name="Line 48"/>
            <p:cNvSpPr>
              <a:spLocks noChangeShapeType="1"/>
            </p:cNvSpPr>
            <p:nvPr/>
          </p:nvSpPr>
          <p:spPr bwMode="auto">
            <a:xfrm flipV="1">
              <a:off x="1397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4" name="Line 49"/>
            <p:cNvSpPr>
              <a:spLocks noChangeShapeType="1"/>
            </p:cNvSpPr>
            <p:nvPr/>
          </p:nvSpPr>
          <p:spPr bwMode="auto">
            <a:xfrm flipH="1" flipV="1">
              <a:off x="1738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5" name="Line 50"/>
            <p:cNvSpPr>
              <a:spLocks noChangeShapeType="1"/>
            </p:cNvSpPr>
            <p:nvPr/>
          </p:nvSpPr>
          <p:spPr bwMode="auto">
            <a:xfrm flipV="1">
              <a:off x="1224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6" name="Line 51"/>
            <p:cNvSpPr>
              <a:spLocks noChangeShapeType="1"/>
            </p:cNvSpPr>
            <p:nvPr/>
          </p:nvSpPr>
          <p:spPr bwMode="auto">
            <a:xfrm flipV="1">
              <a:off x="779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7" name="Line 52"/>
            <p:cNvSpPr>
              <a:spLocks noChangeShapeType="1"/>
            </p:cNvSpPr>
            <p:nvPr/>
          </p:nvSpPr>
          <p:spPr bwMode="auto">
            <a:xfrm>
              <a:off x="672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708" name="Freeform 53"/>
            <p:cNvSpPr>
              <a:spLocks/>
            </p:cNvSpPr>
            <p:nvPr/>
          </p:nvSpPr>
          <p:spPr bwMode="auto">
            <a:xfrm>
              <a:off x="672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7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79542542"/>
                </p:ext>
              </p:extLst>
            </p:nvPr>
          </p:nvGraphicFramePr>
          <p:xfrm>
            <a:off x="1152" y="2832"/>
            <a:ext cx="958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05" name="Równanie" r:id="rId9" imgW="939600" imgH="215640" progId="Equation.3">
                    <p:embed/>
                  </p:oleObj>
                </mc:Choice>
                <mc:Fallback>
                  <p:oleObj name="Równanie" r:id="rId9" imgW="93960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2" y="2832"/>
                          <a:ext cx="958" cy="2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8687" name="Text Box 60"/>
          <p:cNvSpPr txBox="1">
            <a:spLocks noChangeArrowheads="1"/>
          </p:cNvSpPr>
          <p:nvPr/>
        </p:nvSpPr>
        <p:spPr bwMode="auto">
          <a:xfrm>
            <a:off x="3636400" y="3875772"/>
            <a:ext cx="270939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smtClean="0">
                <a:solidFill>
                  <a:srgbClr val="006600"/>
                </a:solidFill>
              </a:rPr>
              <a:t>Dolnoprzepustowy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kanał transmisyjny </a:t>
            </a:r>
            <a:r>
              <a:rPr lang="pl-PL" sz="1800" b="1" i="1" dirty="0">
                <a:solidFill>
                  <a:srgbClr val="C00000"/>
                </a:solidFill>
              </a:rPr>
              <a:t>B</a:t>
            </a:r>
            <a:r>
              <a:rPr lang="pl-PL" sz="1800" b="1" dirty="0">
                <a:solidFill>
                  <a:srgbClr val="C00000"/>
                </a:solidFill>
              </a:rPr>
              <a:t> = </a:t>
            </a:r>
            <a:r>
              <a:rPr lang="pl-PL" sz="1800" b="1" i="1" dirty="0" err="1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 dirty="0" err="1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 dirty="0">
              <a:solidFill>
                <a:srgbClr val="C00000"/>
              </a:solidFill>
            </a:endParaRPr>
          </a:p>
        </p:txBody>
      </p:sp>
      <p:grpSp>
        <p:nvGrpSpPr>
          <p:cNvPr id="28689" name="Group 79"/>
          <p:cNvGrpSpPr>
            <a:grpSpLocks/>
          </p:cNvGrpSpPr>
          <p:nvPr/>
        </p:nvGrpSpPr>
        <p:grpSpPr bwMode="auto">
          <a:xfrm>
            <a:off x="6883400" y="3540125"/>
            <a:ext cx="2259013" cy="1052513"/>
            <a:chOff x="4227" y="2936"/>
            <a:chExt cx="1423" cy="663"/>
          </a:xfrm>
        </p:grpSpPr>
        <p:sp>
          <p:nvSpPr>
            <p:cNvPr id="28691" name="Line 63"/>
            <p:cNvSpPr>
              <a:spLocks noChangeShapeType="1"/>
            </p:cNvSpPr>
            <p:nvPr/>
          </p:nvSpPr>
          <p:spPr bwMode="auto">
            <a:xfrm flipV="1">
              <a:off x="4607" y="3065"/>
              <a:ext cx="0" cy="53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2" name="Line 64"/>
            <p:cNvSpPr>
              <a:spLocks noChangeShapeType="1"/>
            </p:cNvSpPr>
            <p:nvPr/>
          </p:nvSpPr>
          <p:spPr bwMode="auto">
            <a:xfrm flipH="1" flipV="1">
              <a:off x="4433" y="3172"/>
              <a:ext cx="2" cy="42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3" name="Line 65"/>
            <p:cNvSpPr>
              <a:spLocks noChangeShapeType="1"/>
            </p:cNvSpPr>
            <p:nvPr/>
          </p:nvSpPr>
          <p:spPr bwMode="auto">
            <a:xfrm flipV="1">
              <a:off x="5124" y="3351"/>
              <a:ext cx="0" cy="24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4" name="Line 66"/>
            <p:cNvSpPr>
              <a:spLocks noChangeShapeType="1"/>
            </p:cNvSpPr>
            <p:nvPr/>
          </p:nvSpPr>
          <p:spPr bwMode="auto">
            <a:xfrm flipV="1">
              <a:off x="4952" y="3237"/>
              <a:ext cx="0" cy="3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5" name="Line 67"/>
            <p:cNvSpPr>
              <a:spLocks noChangeShapeType="1"/>
            </p:cNvSpPr>
            <p:nvPr/>
          </p:nvSpPr>
          <p:spPr bwMode="auto">
            <a:xfrm flipH="1" flipV="1">
              <a:off x="5293" y="3335"/>
              <a:ext cx="3" cy="26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6" name="Line 68"/>
            <p:cNvSpPr>
              <a:spLocks noChangeShapeType="1"/>
            </p:cNvSpPr>
            <p:nvPr/>
          </p:nvSpPr>
          <p:spPr bwMode="auto">
            <a:xfrm flipV="1">
              <a:off x="4779" y="3102"/>
              <a:ext cx="3" cy="497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ot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7" name="Line 69"/>
            <p:cNvSpPr>
              <a:spLocks noChangeShapeType="1"/>
            </p:cNvSpPr>
            <p:nvPr/>
          </p:nvSpPr>
          <p:spPr bwMode="auto">
            <a:xfrm flipV="1">
              <a:off x="4334" y="2976"/>
              <a:ext cx="0" cy="62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8" name="Line 70"/>
            <p:cNvSpPr>
              <a:spLocks noChangeShapeType="1"/>
            </p:cNvSpPr>
            <p:nvPr/>
          </p:nvSpPr>
          <p:spPr bwMode="auto">
            <a:xfrm>
              <a:off x="4227" y="3599"/>
              <a:ext cx="142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699" name="Freeform 71"/>
            <p:cNvSpPr>
              <a:spLocks/>
            </p:cNvSpPr>
            <p:nvPr/>
          </p:nvSpPr>
          <p:spPr bwMode="auto">
            <a:xfrm>
              <a:off x="4227" y="3065"/>
              <a:ext cx="1423" cy="299"/>
            </a:xfrm>
            <a:custGeom>
              <a:avLst/>
              <a:gdLst>
                <a:gd name="T0" fmla="*/ 0 w 2406"/>
                <a:gd name="T1" fmla="*/ 6 h 654"/>
                <a:gd name="T2" fmla="*/ 33 w 2406"/>
                <a:gd name="T3" fmla="*/ 0 h 654"/>
                <a:gd name="T4" fmla="*/ 67 w 2406"/>
                <a:gd name="T5" fmla="*/ 5 h 654"/>
                <a:gd name="T6" fmla="*/ 103 w 2406"/>
                <a:gd name="T7" fmla="*/ 1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8678" name="Object 3"/>
            <p:cNvGraphicFramePr>
              <a:graphicFrameLocks noChangeAspect="1"/>
            </p:cNvGraphicFramePr>
            <p:nvPr/>
          </p:nvGraphicFramePr>
          <p:xfrm>
            <a:off x="5004" y="2936"/>
            <a:ext cx="372" cy="3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7406" name="Równanie" r:id="rId11" imgW="266400" imgH="215640" progId="Equation.3">
                    <p:embed/>
                  </p:oleObj>
                </mc:Choice>
                <mc:Fallback>
                  <p:oleObj name="Równanie" r:id="rId11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04" y="2936"/>
                          <a:ext cx="372" cy="3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867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5123327"/>
              </p:ext>
            </p:extLst>
          </p:nvPr>
        </p:nvGraphicFramePr>
        <p:xfrm>
          <a:off x="5802755" y="1555602"/>
          <a:ext cx="243205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07" name="Równanie" r:id="rId13" imgW="1714320" imgH="393480" progId="Equation.3">
                  <p:embed/>
                </p:oleObj>
              </mc:Choice>
              <mc:Fallback>
                <p:oleObj name="Równanie" r:id="rId13" imgW="171432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2755" y="1555602"/>
                        <a:ext cx="2432050" cy="558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3176588" y="2287588"/>
          <a:ext cx="723900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08" name="Równanie" r:id="rId15" imgW="380880" imgH="177480" progId="Equation.3">
                  <p:embed/>
                </p:oleObj>
              </mc:Choice>
              <mc:Fallback>
                <p:oleObj name="Równanie" r:id="rId15" imgW="380880" imgH="17748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6588" y="2287588"/>
                        <a:ext cx="723900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8161338" y="2378075"/>
          <a:ext cx="2921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409" name="Równanie" r:id="rId17" imgW="152280" imgH="139680" progId="Equation.3">
                  <p:embed/>
                </p:oleObj>
              </mc:Choice>
              <mc:Fallback>
                <p:oleObj name="Równanie" r:id="rId17" imgW="152280" imgH="1396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61338" y="2378075"/>
                        <a:ext cx="292100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90" name="pole tekstowe 48"/>
          <p:cNvSpPr txBox="1">
            <a:spLocks noChangeArrowheads="1"/>
          </p:cNvSpPr>
          <p:nvPr/>
        </p:nvSpPr>
        <p:spPr bwMode="auto">
          <a:xfrm>
            <a:off x="1014413" y="4854575"/>
            <a:ext cx="7784503" cy="2015936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/>
              <a:t>Szerokość pasma przepustowego dolnoprzepustowego kanału</a:t>
            </a:r>
            <a:br>
              <a:rPr lang="pl-PL" sz="2000" b="1" dirty="0" smtClean="0"/>
            </a:br>
            <a:r>
              <a:rPr lang="pl-PL" sz="2000" b="1" dirty="0" smtClean="0"/>
              <a:t>transmisyjnego powinna wynosić </a:t>
            </a:r>
            <a:r>
              <a:rPr lang="pl-PL" sz="2000" b="1" i="1" dirty="0" smtClean="0">
                <a:solidFill>
                  <a:srgbClr val="C00000"/>
                </a:solidFill>
              </a:rPr>
              <a:t>W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>
                <a:solidFill>
                  <a:srgbClr val="C00000"/>
                </a:solidFill>
              </a:rPr>
              <a:t>= </a:t>
            </a:r>
            <a:r>
              <a:rPr lang="pl-PL" sz="2000" b="1" i="1" dirty="0" err="1">
                <a:solidFill>
                  <a:srgbClr val="C00000"/>
                </a:solidFill>
                <a:sym typeface="Symbol" pitchFamily="18" charset="2"/>
              </a:rPr>
              <a:t></a:t>
            </a:r>
            <a:r>
              <a:rPr lang="pl-PL" sz="2000" b="1" baseline="-25000" dirty="0" err="1">
                <a:solidFill>
                  <a:srgbClr val="C00000"/>
                </a:solidFill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celem eliminacji </a:t>
            </a:r>
            <a:r>
              <a:rPr lang="pl-PL" sz="2000" b="1" i="1" dirty="0" err="1" smtClean="0">
                <a:sym typeface="Symbol" pitchFamily="18" charset="2"/>
              </a:rPr>
              <a:t>aliasingu</a:t>
            </a:r>
            <a:r>
              <a:rPr lang="pl-PL" sz="2000" b="1" dirty="0" smtClean="0">
                <a:sym typeface="Symbol" pitchFamily="18" charset="2"/>
              </a:rPr>
              <a:t>. </a:t>
            </a:r>
            <a:endParaRPr lang="pl-PL" sz="2000" b="1" dirty="0">
              <a:sym typeface="Symbol" pitchFamily="18" charset="2"/>
            </a:endParaRP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Oznacza to jednak, że w kanale transmisyjnym jest przesyłany sygnał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dirty="0" smtClean="0">
                <a:sym typeface="Symbol" pitchFamily="18" charset="2"/>
              </a:rPr>
              <a:t>analogowy, a nie ciąg próbek sygnału.</a:t>
            </a:r>
            <a:endParaRPr lang="pl-PL" sz="2000" b="1" dirty="0">
              <a:sym typeface="Symbol" pitchFamily="18" charset="2"/>
            </a:endParaRPr>
          </a:p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Ten paradoks każe powątpiewać w sensowność transmisji sygnałów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dirty="0" err="1" smtClean="0">
                <a:sym typeface="Symbol" pitchFamily="18" charset="2"/>
              </a:rPr>
              <a:t>spróbkowanych</a:t>
            </a:r>
            <a:r>
              <a:rPr lang="pl-PL" sz="2000" b="1" dirty="0" smtClean="0">
                <a:sym typeface="Symbol" pitchFamily="18" charset="2"/>
              </a:rPr>
              <a:t>.</a:t>
            </a:r>
            <a:endParaRPr lang="pl-PL" sz="2000" b="1" dirty="0"/>
          </a:p>
        </p:txBody>
      </p:sp>
      <p:sp>
        <p:nvSpPr>
          <p:cNvPr id="49" name="Strzałka w prawo 48"/>
          <p:cNvSpPr/>
          <p:nvPr/>
        </p:nvSpPr>
        <p:spPr bwMode="auto">
          <a:xfrm>
            <a:off x="3048000" y="4173538"/>
            <a:ext cx="457200" cy="1915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Strzałka w prawo 49"/>
          <p:cNvSpPr/>
          <p:nvPr/>
        </p:nvSpPr>
        <p:spPr bwMode="auto">
          <a:xfrm>
            <a:off x="6454775" y="4230155"/>
            <a:ext cx="457200" cy="19156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683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16"/>
          <p:cNvSpPr>
            <a:spLocks noChangeArrowheads="1"/>
          </p:cNvSpPr>
          <p:nvPr/>
        </p:nvSpPr>
        <p:spPr bwMode="auto">
          <a:xfrm>
            <a:off x="1173163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>
                <a:solidFill>
                  <a:schemeClr val="bg2"/>
                </a:solidFill>
              </a:rPr>
              <a:t>TDM – Time </a:t>
            </a:r>
            <a:r>
              <a:rPr kumimoji="1" lang="pl-PL" sz="3200" b="1" dirty="0" err="1">
                <a:solidFill>
                  <a:schemeClr val="bg2"/>
                </a:solidFill>
              </a:rPr>
              <a:t>Division</a:t>
            </a:r>
            <a:r>
              <a:rPr kumimoji="1" lang="pl-PL" sz="3200" b="1" dirty="0">
                <a:solidFill>
                  <a:schemeClr val="bg2"/>
                </a:solidFill>
              </a:rPr>
              <a:t> </a:t>
            </a:r>
            <a:r>
              <a:rPr kumimoji="1" lang="pl-PL" sz="3200" b="1" dirty="0" err="1">
                <a:solidFill>
                  <a:schemeClr val="bg2"/>
                </a:solidFill>
              </a:rPr>
              <a:t>Multiplexing</a:t>
            </a:r>
            <a:endParaRPr kumimoji="1" lang="pl-PL" sz="3200" b="1" dirty="0">
              <a:solidFill>
                <a:schemeClr val="bg2"/>
              </a:solidFill>
            </a:endParaRPr>
          </a:p>
        </p:txBody>
      </p:sp>
      <p:sp>
        <p:nvSpPr>
          <p:cNvPr id="29711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9712" name="Grupa 102"/>
          <p:cNvGrpSpPr>
            <a:grpSpLocks/>
          </p:cNvGrpSpPr>
          <p:nvPr/>
        </p:nvGrpSpPr>
        <p:grpSpPr bwMode="auto">
          <a:xfrm>
            <a:off x="1112838" y="2925763"/>
            <a:ext cx="2259012" cy="989012"/>
            <a:chOff x="1098550" y="3240360"/>
            <a:chExt cx="2259013" cy="989012"/>
          </a:xfrm>
        </p:grpSpPr>
        <p:sp>
          <p:nvSpPr>
            <p:cNvPr id="29752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3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4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5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6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7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8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59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60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69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3803986"/>
              </p:ext>
            </p:extLst>
          </p:nvPr>
        </p:nvGraphicFramePr>
        <p:xfrm>
          <a:off x="1379538" y="2663825"/>
          <a:ext cx="1520825" cy="347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02" name="Równanie" r:id="rId3" imgW="939600" imgH="215640" progId="Equation.3">
                  <p:embed/>
                </p:oleObj>
              </mc:Choice>
              <mc:Fallback>
                <p:oleObj name="Równanie" r:id="rId3" imgW="93960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9538" y="2663825"/>
                        <a:ext cx="1520825" cy="3476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13" name="AutoShape 58"/>
          <p:cNvSpPr>
            <a:spLocks noChangeArrowheads="1"/>
          </p:cNvSpPr>
          <p:nvPr/>
        </p:nvSpPr>
        <p:spPr bwMode="auto">
          <a:xfrm>
            <a:off x="3954463" y="3268663"/>
            <a:ext cx="668337" cy="646112"/>
          </a:xfrm>
          <a:prstGeom prst="rightArrow">
            <a:avLst>
              <a:gd name="adj1" fmla="val 50000"/>
              <a:gd name="adj2" fmla="val 258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pl-PL"/>
          </a:p>
        </p:txBody>
      </p:sp>
      <p:sp>
        <p:nvSpPr>
          <p:cNvPr id="29715" name="pole tekstowe 48"/>
          <p:cNvSpPr txBox="1">
            <a:spLocks noChangeArrowheads="1"/>
          </p:cNvSpPr>
          <p:nvPr/>
        </p:nvSpPr>
        <p:spPr bwMode="auto">
          <a:xfrm>
            <a:off x="982663" y="5255913"/>
            <a:ext cx="7970452" cy="1323439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Aft>
                <a:spcPts val="300"/>
              </a:spcAft>
            </a:pPr>
            <a:r>
              <a:rPr lang="pl-PL" sz="2000" b="1" dirty="0" smtClean="0">
                <a:sym typeface="Symbol" pitchFamily="18" charset="2"/>
              </a:rPr>
              <a:t>Sygnał przesyłany w kanale transmisyjnym jest </a:t>
            </a:r>
            <a:r>
              <a:rPr lang="pl-PL" sz="2000" b="1" dirty="0">
                <a:sym typeface="Symbol" pitchFamily="18" charset="2"/>
              </a:rPr>
              <a:t>analogowym sygnałem </a:t>
            </a:r>
            <a:br>
              <a:rPr lang="pl-PL" sz="2000" b="1" dirty="0">
                <a:sym typeface="Symbol" pitchFamily="18" charset="2"/>
              </a:rPr>
            </a:br>
            <a:r>
              <a:rPr lang="pl-PL" sz="2000" b="1" dirty="0" smtClean="0">
                <a:sym typeface="Symbol" pitchFamily="18" charset="2"/>
              </a:rPr>
              <a:t>zespolonym </a:t>
            </a:r>
            <a:r>
              <a:rPr lang="pl-PL" sz="2000" b="1" i="1" dirty="0" smtClean="0">
                <a:sym typeface="Symbol" pitchFamily="18" charset="2"/>
              </a:rPr>
              <a:t>z</a:t>
            </a:r>
            <a:r>
              <a:rPr lang="pl-PL" sz="2000" b="1" dirty="0" smtClean="0">
                <a:sym typeface="Symbol" pitchFamily="18" charset="2"/>
              </a:rPr>
              <a:t>(</a:t>
            </a:r>
            <a:r>
              <a:rPr lang="pl-PL" sz="2000" b="1" i="1" dirty="0" smtClean="0">
                <a:sym typeface="Symbol" pitchFamily="18" charset="2"/>
              </a:rPr>
              <a:t>t</a:t>
            </a:r>
            <a:r>
              <a:rPr lang="pl-PL" sz="2000" b="1" dirty="0" smtClean="0">
                <a:sym typeface="Symbol" pitchFamily="18" charset="2"/>
              </a:rPr>
              <a:t>), którego próbki są próbkami sygnałów oryginalnych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i="1" dirty="0" smtClean="0">
                <a:sym typeface="Symbol" pitchFamily="18" charset="2"/>
              </a:rPr>
              <a:t>x</a:t>
            </a:r>
            <a:r>
              <a:rPr lang="pl-PL" sz="2000" b="1" baseline="-25000" dirty="0" smtClean="0">
                <a:sym typeface="Symbol" pitchFamily="18" charset="2"/>
              </a:rPr>
              <a:t>1</a:t>
            </a:r>
            <a:r>
              <a:rPr lang="pl-PL" sz="2000" b="1" dirty="0">
                <a:sym typeface="Symbol" pitchFamily="18" charset="2"/>
              </a:rPr>
              <a:t>, </a:t>
            </a:r>
            <a:r>
              <a:rPr lang="pl-PL" sz="2000" b="1" i="1" dirty="0">
                <a:sym typeface="Symbol" pitchFamily="18" charset="2"/>
              </a:rPr>
              <a:t>x</a:t>
            </a:r>
            <a:r>
              <a:rPr lang="pl-PL" sz="2000" b="1" baseline="-25000" dirty="0">
                <a:sym typeface="Symbol" pitchFamily="18" charset="2"/>
              </a:rPr>
              <a:t>2</a:t>
            </a:r>
            <a:r>
              <a:rPr lang="pl-PL" sz="2000" b="1" dirty="0">
                <a:sym typeface="Symbol" pitchFamily="18" charset="2"/>
              </a:rPr>
              <a:t>,…</a:t>
            </a:r>
            <a:r>
              <a:rPr lang="pl-PL" sz="2000" b="1" i="1" dirty="0" err="1" smtClean="0">
                <a:sym typeface="Symbol" pitchFamily="18" charset="2"/>
              </a:rPr>
              <a:t>x</a:t>
            </a:r>
            <a:r>
              <a:rPr lang="pl-PL" sz="2000" b="1" i="1" baseline="-25000" dirty="0" err="1" smtClean="0">
                <a:sym typeface="Symbol" pitchFamily="18" charset="2"/>
              </a:rPr>
              <a:t>N</a:t>
            </a:r>
            <a:r>
              <a:rPr lang="pl-PL" sz="2000" b="1" dirty="0" smtClean="0">
                <a:sym typeface="Symbol" pitchFamily="18" charset="2"/>
              </a:rPr>
              <a:t>. Szerokość pasma przepustowego kanału niezbędna</a:t>
            </a:r>
            <a:br>
              <a:rPr lang="pl-PL" sz="2000" b="1" dirty="0" smtClean="0">
                <a:sym typeface="Symbol" pitchFamily="18" charset="2"/>
              </a:rPr>
            </a:br>
            <a:r>
              <a:rPr lang="pl-PL" sz="2000" b="1" dirty="0" smtClean="0">
                <a:sym typeface="Symbol" pitchFamily="18" charset="2"/>
              </a:rPr>
              <a:t>do transmisji sygnału</a:t>
            </a:r>
            <a:r>
              <a:rPr lang="pl-PL" sz="2000" b="1" dirty="0">
                <a:sym typeface="Symbol" pitchFamily="18" charset="2"/>
              </a:rPr>
              <a:t> </a:t>
            </a:r>
            <a:r>
              <a:rPr lang="pl-PL" sz="2000" b="1" dirty="0" smtClean="0">
                <a:sym typeface="Symbol" pitchFamily="18" charset="2"/>
              </a:rPr>
              <a:t>zespolonego </a:t>
            </a:r>
            <a:r>
              <a:rPr lang="pl-PL" sz="2000" b="1" i="1" dirty="0" smtClean="0">
                <a:sym typeface="Symbol" pitchFamily="18" charset="2"/>
              </a:rPr>
              <a:t>z</a:t>
            </a:r>
            <a:r>
              <a:rPr lang="pl-PL" sz="2000" b="1" dirty="0" smtClean="0">
                <a:sym typeface="Symbol" pitchFamily="18" charset="2"/>
              </a:rPr>
              <a:t>(</a:t>
            </a:r>
            <a:r>
              <a:rPr lang="pl-PL" sz="2000" b="1" i="1" dirty="0" smtClean="0">
                <a:sym typeface="Symbol" pitchFamily="18" charset="2"/>
              </a:rPr>
              <a:t>t</a:t>
            </a:r>
            <a:r>
              <a:rPr lang="pl-PL" sz="2000" b="1" dirty="0">
                <a:sym typeface="Symbol" pitchFamily="18" charset="2"/>
              </a:rPr>
              <a:t>) </a:t>
            </a:r>
            <a:r>
              <a:rPr lang="pl-PL" sz="2000" b="1" dirty="0" smtClean="0">
                <a:sym typeface="Symbol" pitchFamily="18" charset="2"/>
              </a:rPr>
              <a:t>wynosi </a:t>
            </a:r>
            <a:r>
              <a:rPr lang="pl-PL" sz="2000" b="1" i="1" dirty="0" smtClean="0">
                <a:sym typeface="Symbol" pitchFamily="18" charset="2"/>
              </a:rPr>
              <a:t>B</a:t>
            </a:r>
            <a:r>
              <a:rPr lang="pl-PL" sz="2000" b="1" dirty="0" smtClean="0">
                <a:sym typeface="Symbol" pitchFamily="18" charset="2"/>
              </a:rPr>
              <a:t> </a:t>
            </a:r>
            <a:r>
              <a:rPr lang="pl-PL" sz="2000" b="1" dirty="0">
                <a:sym typeface="Symbol" pitchFamily="18" charset="2"/>
              </a:rPr>
              <a:t>= </a:t>
            </a:r>
            <a:r>
              <a:rPr lang="pl-PL" sz="2000" b="1" i="1" dirty="0" err="1">
                <a:sym typeface="Symbol" pitchFamily="18" charset="2"/>
              </a:rPr>
              <a:t>Nf</a:t>
            </a:r>
            <a:r>
              <a:rPr lang="pl-PL" sz="2000" b="1" baseline="-25000" dirty="0" err="1">
                <a:sym typeface="Symbol" pitchFamily="18" charset="2"/>
              </a:rPr>
              <a:t>b</a:t>
            </a:r>
            <a:r>
              <a:rPr lang="pl-PL" sz="2000" b="1" dirty="0">
                <a:sym typeface="Symbol" pitchFamily="18" charset="2"/>
              </a:rPr>
              <a:t>.</a:t>
            </a:r>
            <a:endParaRPr lang="pl-PL" sz="2000" b="1" i="1" dirty="0">
              <a:sym typeface="Symbol" pitchFamily="18" charset="2"/>
            </a:endParaRPr>
          </a:p>
        </p:txBody>
      </p:sp>
      <p:grpSp>
        <p:nvGrpSpPr>
          <p:cNvPr id="29716" name="Grupa 65"/>
          <p:cNvGrpSpPr>
            <a:grpSpLocks/>
          </p:cNvGrpSpPr>
          <p:nvPr/>
        </p:nvGrpSpPr>
        <p:grpSpPr bwMode="auto">
          <a:xfrm>
            <a:off x="982663" y="636588"/>
            <a:ext cx="2120900" cy="1476375"/>
            <a:chOff x="1965325" y="1051371"/>
            <a:chExt cx="2122141" cy="1475234"/>
          </a:xfrm>
        </p:grpSpPr>
        <p:sp>
          <p:nvSpPr>
            <p:cNvPr id="29746" name="Elipsa 49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52" name="Elipsa 51"/>
            <p:cNvSpPr/>
            <p:nvPr/>
          </p:nvSpPr>
          <p:spPr bwMode="auto">
            <a:xfrm>
              <a:off x="2217885" y="2107829"/>
              <a:ext cx="144548" cy="14276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3" name="Elipsa 52"/>
            <p:cNvSpPr/>
            <p:nvPr/>
          </p:nvSpPr>
          <p:spPr bwMode="auto">
            <a:xfrm>
              <a:off x="2977154" y="2112587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54" name="Elipsa 53"/>
            <p:cNvSpPr/>
            <p:nvPr/>
          </p:nvSpPr>
          <p:spPr bwMode="auto">
            <a:xfrm>
              <a:off x="2580046" y="1484423"/>
              <a:ext cx="144548" cy="14435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50" name="Łącznik prosty 58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699" name="Object 7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3" name="Równanie" r:id="rId5" imgW="583920" imgH="228600" progId="Equation.3">
                    <p:embed/>
                  </p:oleObj>
                </mc:Choice>
                <mc:Fallback>
                  <p:oleObj name="Równanie" r:id="rId5" imgW="583920" imgH="22860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0" name="Object 11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4" name="Równanie" r:id="rId7" imgW="152280" imgH="215640" progId="Equation.3">
                    <p:embed/>
                  </p:oleObj>
                </mc:Choice>
                <mc:Fallback>
                  <p:oleObj name="Równanie" r:id="rId7" imgW="15228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1" name="Object 12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5" name="Równanie" r:id="rId9" imgW="203040" imgH="228600" progId="Equation.3">
                    <p:embed/>
                  </p:oleObj>
                </mc:Choice>
                <mc:Fallback>
                  <p:oleObj name="Równanie" r:id="rId9" imgW="203040" imgH="22860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2" name="Object 13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6" name="Równanie" r:id="rId11" imgW="164880" imgH="215640" progId="Equation.3">
                    <p:embed/>
                  </p:oleObj>
                </mc:Choice>
                <mc:Fallback>
                  <p:oleObj name="Równanie" r:id="rId11" imgW="164880" imgH="21564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Łuk 64"/>
            <p:cNvSpPr/>
            <p:nvPr/>
          </p:nvSpPr>
          <p:spPr bwMode="auto">
            <a:xfrm>
              <a:off x="2398966" y="1374971"/>
              <a:ext cx="965765" cy="96445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17" name="Łącznik prosty 83"/>
          <p:cNvCxnSpPr>
            <a:cxnSpLocks noChangeShapeType="1"/>
          </p:cNvCxnSpPr>
          <p:nvPr/>
        </p:nvCxnSpPr>
        <p:spPr bwMode="auto">
          <a:xfrm>
            <a:off x="1697038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8" name="Łącznik prosty 85"/>
          <p:cNvCxnSpPr>
            <a:cxnSpLocks noChangeShapeType="1"/>
            <a:endCxn id="66" idx="1"/>
          </p:cNvCxnSpPr>
          <p:nvPr/>
        </p:nvCxnSpPr>
        <p:spPr bwMode="auto">
          <a:xfrm flipV="1">
            <a:off x="1697038" y="2549525"/>
            <a:ext cx="1168060" cy="15876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9719" name="Łącznik prosty 86"/>
          <p:cNvCxnSpPr>
            <a:cxnSpLocks noChangeShapeType="1"/>
          </p:cNvCxnSpPr>
          <p:nvPr/>
        </p:nvCxnSpPr>
        <p:spPr bwMode="auto">
          <a:xfrm>
            <a:off x="5222875" y="2565400"/>
            <a:ext cx="1651000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9720" name="Grupa 87"/>
          <p:cNvGrpSpPr>
            <a:grpSpLocks/>
          </p:cNvGrpSpPr>
          <p:nvPr/>
        </p:nvGrpSpPr>
        <p:grpSpPr bwMode="auto">
          <a:xfrm>
            <a:off x="6140450" y="644525"/>
            <a:ext cx="2122488" cy="1474788"/>
            <a:chOff x="1965325" y="1051371"/>
            <a:chExt cx="2122141" cy="1475234"/>
          </a:xfrm>
        </p:grpSpPr>
        <p:sp>
          <p:nvSpPr>
            <p:cNvPr id="29740" name="Elipsa 88"/>
            <p:cNvSpPr>
              <a:spLocks noChangeArrowheads="1"/>
            </p:cNvSpPr>
            <p:nvPr/>
          </p:nvSpPr>
          <p:spPr bwMode="auto">
            <a:xfrm>
              <a:off x="2239963" y="1556792"/>
              <a:ext cx="864096" cy="864096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pl-PL"/>
            </a:p>
          </p:txBody>
        </p:sp>
        <p:sp>
          <p:nvSpPr>
            <p:cNvPr id="90" name="Elipsa 89"/>
            <p:cNvSpPr/>
            <p:nvPr/>
          </p:nvSpPr>
          <p:spPr bwMode="auto">
            <a:xfrm>
              <a:off x="2219283" y="2107378"/>
              <a:ext cx="142852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1" name="Elipsa 90"/>
            <p:cNvSpPr/>
            <p:nvPr/>
          </p:nvSpPr>
          <p:spPr bwMode="auto">
            <a:xfrm>
              <a:off x="2977984" y="2112142"/>
              <a:ext cx="144439" cy="14450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92" name="Elipsa 91"/>
            <p:cNvSpPr/>
            <p:nvPr/>
          </p:nvSpPr>
          <p:spPr bwMode="auto">
            <a:xfrm>
              <a:off x="2579588" y="1484890"/>
              <a:ext cx="144438" cy="144506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  <p:cxnSp>
          <p:nvCxnSpPr>
            <p:cNvPr id="29744" name="Łącznik prosty 92"/>
            <p:cNvCxnSpPr>
              <a:cxnSpLocks noChangeShapeType="1"/>
            </p:cNvCxnSpPr>
            <p:nvPr/>
          </p:nvCxnSpPr>
          <p:spPr bwMode="auto">
            <a:xfrm flipV="1">
              <a:off x="2680146" y="1455043"/>
              <a:ext cx="541685" cy="550540"/>
            </a:xfrm>
            <a:prstGeom prst="line">
              <a:avLst/>
            </a:prstGeom>
            <a:noFill/>
            <a:ln w="25400" algn="ctr">
              <a:solidFill>
                <a:srgbClr val="006600"/>
              </a:solidFill>
              <a:round/>
              <a:headEnd type="oval" w="med" len="med"/>
              <a:tailEnd/>
            </a:ln>
          </p:spPr>
        </p:cxnSp>
        <p:graphicFrame>
          <p:nvGraphicFramePr>
            <p:cNvPr id="29703" name="Object 14"/>
            <p:cNvGraphicFramePr>
              <a:graphicFrameLocks noChangeAspect="1"/>
            </p:cNvGraphicFramePr>
            <p:nvPr/>
          </p:nvGraphicFramePr>
          <p:xfrm>
            <a:off x="2977803" y="1051371"/>
            <a:ext cx="1109663" cy="43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7" name="Równanie" r:id="rId13" imgW="583920" imgH="228600" progId="Equation.3">
                    <p:embed/>
                  </p:oleObj>
                </mc:Choice>
                <mc:Fallback>
                  <p:oleObj name="Równanie" r:id="rId13" imgW="583920" imgH="2286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7803" y="1051371"/>
                          <a:ext cx="1109663" cy="4333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4" name="Object 15"/>
            <p:cNvGraphicFramePr>
              <a:graphicFrameLocks noChangeAspect="1"/>
            </p:cNvGraphicFramePr>
            <p:nvPr/>
          </p:nvGraphicFramePr>
          <p:xfrm>
            <a:off x="2362572" y="1142807"/>
            <a:ext cx="292225" cy="4139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8" name="Równanie" r:id="rId15" imgW="152280" imgH="215640" progId="Equation.3">
                    <p:embed/>
                  </p:oleObj>
                </mc:Choice>
                <mc:Fallback>
                  <p:oleObj name="Równanie" r:id="rId15" imgW="152280" imgH="21564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2572" y="1142807"/>
                          <a:ext cx="292225" cy="4139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5" name="Object 16"/>
            <p:cNvGraphicFramePr>
              <a:graphicFrameLocks noChangeAspect="1"/>
            </p:cNvGraphicFramePr>
            <p:nvPr/>
          </p:nvGraphicFramePr>
          <p:xfrm>
            <a:off x="3176587" y="2088455"/>
            <a:ext cx="3905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09" name="Równanie" r:id="rId16" imgW="203040" imgH="228600" progId="Equation.3">
                    <p:embed/>
                  </p:oleObj>
                </mc:Choice>
                <mc:Fallback>
                  <p:oleObj name="Równanie" r:id="rId16" imgW="203040" imgH="22860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6587" y="2088455"/>
                          <a:ext cx="390525" cy="4381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706" name="Object 17"/>
            <p:cNvGraphicFramePr>
              <a:graphicFrameLocks noChangeAspect="1"/>
            </p:cNvGraphicFramePr>
            <p:nvPr/>
          </p:nvGraphicFramePr>
          <p:xfrm>
            <a:off x="1965325" y="2088455"/>
            <a:ext cx="315913" cy="414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6410" name="Równanie" r:id="rId18" imgW="164880" imgH="215640" progId="Equation.3">
                    <p:embed/>
                  </p:oleObj>
                </mc:Choice>
                <mc:Fallback>
                  <p:oleObj name="Równanie" r:id="rId18" imgW="164880" imgH="21564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5325" y="2088455"/>
                          <a:ext cx="315913" cy="414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8" name="Łuk 97"/>
            <p:cNvSpPr/>
            <p:nvPr/>
          </p:nvSpPr>
          <p:spPr bwMode="auto">
            <a:xfrm>
              <a:off x="2398642" y="1375319"/>
              <a:ext cx="965042" cy="963904"/>
            </a:xfrm>
            <a:prstGeom prst="arc">
              <a:avLst/>
            </a:prstGeom>
            <a:noFill/>
            <a:ln w="15875" cap="flat" cmpd="sng" algn="ctr">
              <a:solidFill>
                <a:srgbClr val="C00000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>
                <a:cs typeface="+mn-cs"/>
              </a:endParaRPr>
            </a:p>
          </p:txBody>
        </p:sp>
      </p:grpSp>
      <p:cxnSp>
        <p:nvCxnSpPr>
          <p:cNvPr id="29721" name="Łącznik prosty 98"/>
          <p:cNvCxnSpPr>
            <a:cxnSpLocks noChangeShapeType="1"/>
          </p:cNvCxnSpPr>
          <p:nvPr/>
        </p:nvCxnSpPr>
        <p:spPr bwMode="auto">
          <a:xfrm>
            <a:off x="6856413" y="1590675"/>
            <a:ext cx="0" cy="974725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 type="triangle" w="med" len="med"/>
            <a:tailEnd/>
          </a:ln>
        </p:spPr>
      </p:cxnSp>
      <p:cxnSp>
        <p:nvCxnSpPr>
          <p:cNvPr id="29722" name="Łącznik prosty 100"/>
          <p:cNvCxnSpPr>
            <a:cxnSpLocks noChangeShapeType="1"/>
          </p:cNvCxnSpPr>
          <p:nvPr/>
        </p:nvCxnSpPr>
        <p:spPr bwMode="auto">
          <a:xfrm>
            <a:off x="2513013" y="1590675"/>
            <a:ext cx="3498850" cy="0"/>
          </a:xfrm>
          <a:prstGeom prst="line">
            <a:avLst/>
          </a:prstGeom>
          <a:noFill/>
          <a:ln w="19050" algn="ctr">
            <a:solidFill>
              <a:srgbClr val="C00000"/>
            </a:solidFill>
            <a:prstDash val="sysDash"/>
            <a:round/>
            <a:headEnd type="triangle" w="med" len="med"/>
            <a:tailEnd type="triangle" w="med" len="med"/>
          </a:ln>
        </p:spPr>
      </p:cxnSp>
      <p:sp>
        <p:nvSpPr>
          <p:cNvPr id="29723" name="pole tekstowe 101"/>
          <p:cNvSpPr txBox="1">
            <a:spLocks noChangeArrowheads="1"/>
          </p:cNvSpPr>
          <p:nvPr/>
        </p:nvSpPr>
        <p:spPr bwMode="auto">
          <a:xfrm>
            <a:off x="3371850" y="1214438"/>
            <a:ext cx="150502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600" b="1" dirty="0" smtClean="0"/>
              <a:t>synchronizacja</a:t>
            </a:r>
            <a:endParaRPr lang="pl-PL" b="1" dirty="0"/>
          </a:p>
        </p:txBody>
      </p:sp>
      <p:grpSp>
        <p:nvGrpSpPr>
          <p:cNvPr id="29724" name="Grupa 103"/>
          <p:cNvGrpSpPr>
            <a:grpSpLocks/>
          </p:cNvGrpSpPr>
          <p:nvPr/>
        </p:nvGrpSpPr>
        <p:grpSpPr bwMode="auto">
          <a:xfrm>
            <a:off x="5327650" y="2895600"/>
            <a:ext cx="2259013" cy="989013"/>
            <a:chOff x="1098550" y="3240360"/>
            <a:chExt cx="2259013" cy="989012"/>
          </a:xfrm>
        </p:grpSpPr>
        <p:sp>
          <p:nvSpPr>
            <p:cNvPr id="29731" name="Line 45"/>
            <p:cNvSpPr>
              <a:spLocks noChangeShapeType="1"/>
            </p:cNvSpPr>
            <p:nvPr/>
          </p:nvSpPr>
          <p:spPr bwMode="auto">
            <a:xfrm flipV="1">
              <a:off x="1701800" y="3381647"/>
              <a:ext cx="0" cy="847725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2" name="Line 46"/>
            <p:cNvSpPr>
              <a:spLocks noChangeShapeType="1"/>
            </p:cNvSpPr>
            <p:nvPr/>
          </p:nvSpPr>
          <p:spPr bwMode="auto">
            <a:xfrm flipH="1" flipV="1">
              <a:off x="1425575" y="3551510"/>
              <a:ext cx="3175" cy="677862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3" name="Line 47"/>
            <p:cNvSpPr>
              <a:spLocks noChangeShapeType="1"/>
            </p:cNvSpPr>
            <p:nvPr/>
          </p:nvSpPr>
          <p:spPr bwMode="auto">
            <a:xfrm flipV="1">
              <a:off x="2522538" y="3835672"/>
              <a:ext cx="0" cy="39370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4" name="Line 48"/>
            <p:cNvSpPr>
              <a:spLocks noChangeShapeType="1"/>
            </p:cNvSpPr>
            <p:nvPr/>
          </p:nvSpPr>
          <p:spPr bwMode="auto">
            <a:xfrm flipV="1">
              <a:off x="2249488" y="3654697"/>
              <a:ext cx="0" cy="574675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5" name="Line 49"/>
            <p:cNvSpPr>
              <a:spLocks noChangeShapeType="1"/>
            </p:cNvSpPr>
            <p:nvPr/>
          </p:nvSpPr>
          <p:spPr bwMode="auto">
            <a:xfrm flipH="1" flipV="1">
              <a:off x="2790825" y="3810272"/>
              <a:ext cx="4763" cy="419100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6" name="Line 50"/>
            <p:cNvSpPr>
              <a:spLocks noChangeShapeType="1"/>
            </p:cNvSpPr>
            <p:nvPr/>
          </p:nvSpPr>
          <p:spPr bwMode="auto">
            <a:xfrm flipV="1">
              <a:off x="1974850" y="3440385"/>
              <a:ext cx="4763" cy="788987"/>
            </a:xfrm>
            <a:prstGeom prst="line">
              <a:avLst/>
            </a:prstGeom>
            <a:noFill/>
            <a:ln w="38100">
              <a:solidFill>
                <a:srgbClr val="CC9900"/>
              </a:solidFill>
              <a:prstDash val="sysDash"/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7" name="Line 51"/>
            <p:cNvSpPr>
              <a:spLocks noChangeShapeType="1"/>
            </p:cNvSpPr>
            <p:nvPr/>
          </p:nvSpPr>
          <p:spPr bwMode="auto">
            <a:xfrm flipV="1">
              <a:off x="1268413" y="3240360"/>
              <a:ext cx="0" cy="9890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8" name="Line 52"/>
            <p:cNvSpPr>
              <a:spLocks noChangeShapeType="1"/>
            </p:cNvSpPr>
            <p:nvPr/>
          </p:nvSpPr>
          <p:spPr bwMode="auto">
            <a:xfrm>
              <a:off x="1098550" y="4229372"/>
              <a:ext cx="225901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739" name="Freeform 53"/>
            <p:cNvSpPr>
              <a:spLocks/>
            </p:cNvSpPr>
            <p:nvPr/>
          </p:nvSpPr>
          <p:spPr bwMode="auto">
            <a:xfrm>
              <a:off x="1098550" y="3381647"/>
              <a:ext cx="2259013" cy="474662"/>
            </a:xfrm>
            <a:custGeom>
              <a:avLst/>
              <a:gdLst>
                <a:gd name="T0" fmla="*/ 0 w 2406"/>
                <a:gd name="T1" fmla="*/ 9435 h 654"/>
                <a:gd name="T2" fmla="*/ 52579 w 2406"/>
                <a:gd name="T3" fmla="*/ 0 h 654"/>
                <a:gd name="T4" fmla="*/ 107036 w 2406"/>
                <a:gd name="T5" fmla="*/ 8709 h 654"/>
                <a:gd name="T6" fmla="*/ 163370 w 2406"/>
                <a:gd name="T7" fmla="*/ 1452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29707" name="Object 18"/>
          <p:cNvGraphicFramePr>
            <a:graphicFrameLocks noChangeAspect="1"/>
          </p:cNvGraphicFramePr>
          <p:nvPr/>
        </p:nvGraphicFramePr>
        <p:xfrm>
          <a:off x="5734050" y="2549525"/>
          <a:ext cx="57150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11" name="Równanie" r:id="rId20" imgW="266400" imgH="215640" progId="Equation.3">
                  <p:embed/>
                </p:oleObj>
              </mc:Choice>
              <mc:Fallback>
                <p:oleObj name="Równanie" r:id="rId20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4050" y="2549525"/>
                        <a:ext cx="571500" cy="461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5" name="Łącznik prosty 115"/>
          <p:cNvCxnSpPr>
            <a:cxnSpLocks noChangeShapeType="1"/>
          </p:cNvCxnSpPr>
          <p:nvPr/>
        </p:nvCxnSpPr>
        <p:spPr bwMode="auto">
          <a:xfrm>
            <a:off x="1439863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6" name="Łącznik prosty 116"/>
          <p:cNvCxnSpPr>
            <a:cxnSpLocks noChangeShapeType="1"/>
          </p:cNvCxnSpPr>
          <p:nvPr/>
        </p:nvCxnSpPr>
        <p:spPr bwMode="auto">
          <a:xfrm>
            <a:off x="2263775" y="3914775"/>
            <a:ext cx="0" cy="45085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/>
            <a:tailEnd/>
          </a:ln>
        </p:spPr>
      </p:cxnSp>
      <p:cxnSp>
        <p:nvCxnSpPr>
          <p:cNvPr id="29727" name="Łącznik prosty 118"/>
          <p:cNvCxnSpPr>
            <a:cxnSpLocks noChangeShapeType="1"/>
          </p:cNvCxnSpPr>
          <p:nvPr/>
        </p:nvCxnSpPr>
        <p:spPr bwMode="auto">
          <a:xfrm>
            <a:off x="1439863" y="4365625"/>
            <a:ext cx="823912" cy="0"/>
          </a:xfrm>
          <a:prstGeom prst="line">
            <a:avLst/>
          </a:prstGeom>
          <a:noFill/>
          <a:ln w="12700" algn="ctr">
            <a:solidFill>
              <a:srgbClr val="0000CC"/>
            </a:solidFill>
            <a:round/>
            <a:headEnd type="triangle" w="med" len="med"/>
            <a:tailEnd type="triangle" w="med" len="med"/>
          </a:ln>
        </p:spPr>
      </p:cxnSp>
      <p:graphicFrame>
        <p:nvGraphicFramePr>
          <p:cNvPr id="29708" name="Object 19"/>
          <p:cNvGraphicFramePr>
            <a:graphicFrameLocks noChangeAspect="1"/>
          </p:cNvGraphicFramePr>
          <p:nvPr/>
        </p:nvGraphicFramePr>
        <p:xfrm>
          <a:off x="1552575" y="4365625"/>
          <a:ext cx="568325" cy="839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12" name="Równanie" r:id="rId22" imgW="291960" imgH="431640" progId="Equation.3">
                  <p:embed/>
                </p:oleObj>
              </mc:Choice>
              <mc:Fallback>
                <p:oleObj name="Równanie" r:id="rId22" imgW="291960" imgH="431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4365625"/>
                        <a:ext cx="568325" cy="839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9728" name="Łącznik prosty 121"/>
          <p:cNvCxnSpPr>
            <a:cxnSpLocks noChangeShapeType="1"/>
          </p:cNvCxnSpPr>
          <p:nvPr/>
        </p:nvCxnSpPr>
        <p:spPr bwMode="auto">
          <a:xfrm>
            <a:off x="2381250" y="3716338"/>
            <a:ext cx="7048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29" name="Łącznik prosty 123"/>
          <p:cNvCxnSpPr>
            <a:cxnSpLocks noChangeShapeType="1"/>
          </p:cNvCxnSpPr>
          <p:nvPr/>
        </p:nvCxnSpPr>
        <p:spPr bwMode="auto">
          <a:xfrm flipV="1">
            <a:off x="277336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9730" name="Łącznik prosty 124"/>
          <p:cNvCxnSpPr>
            <a:cxnSpLocks noChangeShapeType="1"/>
          </p:cNvCxnSpPr>
          <p:nvPr/>
        </p:nvCxnSpPr>
        <p:spPr bwMode="auto">
          <a:xfrm flipV="1">
            <a:off x="2500313" y="3687763"/>
            <a:ext cx="73025" cy="5873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</p:cxnSp>
      <p:graphicFrame>
        <p:nvGraphicFramePr>
          <p:cNvPr id="29709" name="Object 20"/>
          <p:cNvGraphicFramePr>
            <a:graphicFrameLocks noChangeAspect="1"/>
          </p:cNvGraphicFramePr>
          <p:nvPr/>
        </p:nvGraphicFramePr>
        <p:xfrm>
          <a:off x="2536825" y="3944938"/>
          <a:ext cx="1038225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13" name="Równanie" r:id="rId24" imgW="533160" imgH="431640" progId="Equation.3">
                  <p:embed/>
                </p:oleObj>
              </mc:Choice>
              <mc:Fallback>
                <p:oleObj name="Równanie" r:id="rId24" imgW="533160" imgH="4316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6825" y="3944938"/>
                        <a:ext cx="1038225" cy="839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60"/>
          <p:cNvSpPr txBox="1">
            <a:spLocks noChangeArrowheads="1"/>
          </p:cNvSpPr>
          <p:nvPr/>
        </p:nvSpPr>
        <p:spPr bwMode="auto">
          <a:xfrm>
            <a:off x="2865098" y="2226359"/>
            <a:ext cx="2876108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800" b="1" dirty="0" smtClean="0">
                <a:solidFill>
                  <a:srgbClr val="006600"/>
                </a:solidFill>
              </a:rPr>
              <a:t>Dolnoprzepustowy</a:t>
            </a:r>
            <a:br>
              <a:rPr lang="pl-PL" sz="1800" b="1" dirty="0" smtClean="0">
                <a:solidFill>
                  <a:srgbClr val="006600"/>
                </a:solidFill>
              </a:rPr>
            </a:br>
            <a:r>
              <a:rPr lang="pl-PL" sz="1800" b="1" dirty="0" smtClean="0">
                <a:solidFill>
                  <a:srgbClr val="006600"/>
                </a:solidFill>
              </a:rPr>
              <a:t>kanał transmisyjny </a:t>
            </a:r>
            <a:r>
              <a:rPr lang="pl-PL" sz="1800" b="1" i="1" dirty="0">
                <a:solidFill>
                  <a:srgbClr val="C00000"/>
                </a:solidFill>
              </a:rPr>
              <a:t>B</a:t>
            </a:r>
            <a:r>
              <a:rPr lang="pl-PL" sz="1800" b="1" dirty="0">
                <a:solidFill>
                  <a:srgbClr val="C00000"/>
                </a:solidFill>
              </a:rPr>
              <a:t> </a:t>
            </a:r>
            <a:r>
              <a:rPr lang="pl-PL" sz="1800" b="1" dirty="0" smtClean="0">
                <a:solidFill>
                  <a:srgbClr val="C00000"/>
                </a:solidFill>
              </a:rPr>
              <a:t>=</a:t>
            </a:r>
            <a:r>
              <a:rPr lang="pl-PL" sz="1800" b="1" i="1" dirty="0" err="1" smtClean="0">
                <a:solidFill>
                  <a:srgbClr val="C00000"/>
                </a:solidFill>
              </a:rPr>
              <a:t>N</a:t>
            </a:r>
            <a:r>
              <a:rPr lang="pl-PL" sz="1800" b="1" i="1" dirty="0" err="1" smtClean="0">
                <a:solidFill>
                  <a:srgbClr val="C00000"/>
                </a:solidFill>
                <a:sym typeface="Symbol" pitchFamily="18" charset="2"/>
              </a:rPr>
              <a:t>f</a:t>
            </a:r>
            <a:r>
              <a:rPr lang="pl-PL" sz="1800" b="1" baseline="-25000" dirty="0" err="1" smtClean="0">
                <a:solidFill>
                  <a:srgbClr val="C00000"/>
                </a:solidFill>
                <a:sym typeface="Symbol" pitchFamily="18" charset="2"/>
              </a:rPr>
              <a:t>b</a:t>
            </a:r>
            <a:endParaRPr lang="pl-PL" sz="1800" b="1" baseline="-25000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827584" y="904875"/>
            <a:ext cx="808781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/>
              <a:t> </a:t>
            </a:r>
            <a:r>
              <a:rPr lang="pl-PL" sz="2000" dirty="0" smtClean="0"/>
              <a:t>Niektóre sygnały o znaczeniu inżynierskim nie posiadają transformat Fouriera w zwykłym sensie (nie są sygnałami energetycznymi).</a:t>
            </a:r>
            <a:endParaRPr lang="pl-PL" sz="2000" dirty="0"/>
          </a:p>
          <a:p>
            <a:pPr eaLnBrk="0" hangingPunct="0">
              <a:buFontTx/>
              <a:buChar char="•"/>
            </a:pPr>
            <a:r>
              <a:rPr lang="pl-PL" sz="2000" dirty="0">
                <a:solidFill>
                  <a:srgbClr val="CC0099"/>
                </a:solidFill>
              </a:rPr>
              <a:t> </a:t>
            </a:r>
            <a:r>
              <a:rPr lang="pl-PL" sz="2000" dirty="0" smtClean="0">
                <a:solidFill>
                  <a:srgbClr val="CC0099"/>
                </a:solidFill>
              </a:rPr>
              <a:t>Delta Diraca pozwala na wyznaczenie transformat sygnałów</a:t>
            </a:r>
            <a:br>
              <a:rPr lang="pl-PL" sz="2000" dirty="0" smtClean="0">
                <a:solidFill>
                  <a:srgbClr val="CC0099"/>
                </a:solidFill>
              </a:rPr>
            </a:br>
            <a:r>
              <a:rPr lang="pl-PL" sz="2000" dirty="0" err="1" smtClean="0">
                <a:solidFill>
                  <a:srgbClr val="CC0099"/>
                </a:solidFill>
              </a:rPr>
              <a:t>nieenergetycznych</a:t>
            </a:r>
            <a:r>
              <a:rPr lang="pl-PL" sz="2000" dirty="0" smtClean="0">
                <a:solidFill>
                  <a:srgbClr val="CC0099"/>
                </a:solidFill>
              </a:rPr>
              <a:t>.</a:t>
            </a:r>
            <a:endParaRPr lang="pl-PL" sz="2000" dirty="0">
              <a:solidFill>
                <a:srgbClr val="CC0099"/>
              </a:solidFill>
            </a:endParaRPr>
          </a:p>
          <a:p>
            <a:pPr eaLnBrk="0" hangingPunct="0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smtClean="0"/>
              <a:t>Amplituda delty </a:t>
            </a:r>
            <a:r>
              <a:rPr lang="pl-PL" sz="2000" dirty="0" err="1" smtClean="0"/>
              <a:t>Diraca</a:t>
            </a:r>
            <a:r>
              <a:rPr lang="pl-PL" sz="2000" dirty="0" smtClean="0"/>
              <a:t> jest równa wartości próbki sygnału</a:t>
            </a:r>
            <a:br>
              <a:rPr lang="pl-PL" sz="2000" dirty="0" smtClean="0"/>
            </a:br>
            <a:r>
              <a:rPr lang="pl-PL" sz="2000" dirty="0" smtClean="0"/>
              <a:t>w ustalonej chwili czasu.</a:t>
            </a:r>
            <a:endParaRPr lang="pl-PL" sz="2000" dirty="0"/>
          </a:p>
          <a:p>
            <a:pPr eaLnBrk="0" hangingPunct="0">
              <a:buFontTx/>
              <a:buChar char="•"/>
            </a:pPr>
            <a:r>
              <a:rPr lang="pl-PL" sz="2000" dirty="0">
                <a:solidFill>
                  <a:srgbClr val="CC0099"/>
                </a:solidFill>
              </a:rPr>
              <a:t> </a:t>
            </a:r>
            <a:r>
              <a:rPr lang="pl-PL" sz="2000" dirty="0" smtClean="0">
                <a:solidFill>
                  <a:srgbClr val="CC0099"/>
                </a:solidFill>
              </a:rPr>
              <a:t>Delta grzebieniowa (ciąg okresowo powtarzanych delty Diraca)</a:t>
            </a:r>
            <a:br>
              <a:rPr lang="pl-PL" sz="2000" dirty="0" smtClean="0">
                <a:solidFill>
                  <a:srgbClr val="CC0099"/>
                </a:solidFill>
              </a:rPr>
            </a:br>
            <a:r>
              <a:rPr lang="pl-PL" sz="2000" dirty="0" smtClean="0">
                <a:solidFill>
                  <a:srgbClr val="CC0099"/>
                </a:solidFill>
              </a:rPr>
              <a:t>pozwala zapisać proces próbkowania oraz wyznaczyć widmo</a:t>
            </a:r>
            <a:br>
              <a:rPr lang="pl-PL" sz="2000" dirty="0" smtClean="0">
                <a:solidFill>
                  <a:srgbClr val="CC0099"/>
                </a:solidFill>
              </a:rPr>
            </a:br>
            <a:r>
              <a:rPr lang="pl-PL" sz="2000" dirty="0" smtClean="0">
                <a:solidFill>
                  <a:srgbClr val="CC0099"/>
                </a:solidFill>
              </a:rPr>
              <a:t>sygnału </a:t>
            </a:r>
            <a:r>
              <a:rPr lang="pl-PL" sz="2000" dirty="0" err="1" smtClean="0">
                <a:solidFill>
                  <a:srgbClr val="CC0099"/>
                </a:solidFill>
              </a:rPr>
              <a:t>spróbkowanego</a:t>
            </a:r>
            <a:r>
              <a:rPr lang="pl-PL" sz="2000" dirty="0" smtClean="0">
                <a:solidFill>
                  <a:srgbClr val="CC0099"/>
                </a:solidFill>
              </a:rPr>
              <a:t>.</a:t>
            </a:r>
            <a:endParaRPr lang="pl-PL" sz="2000" dirty="0">
              <a:solidFill>
                <a:srgbClr val="CC0099"/>
              </a:solidFill>
            </a:endParaRPr>
          </a:p>
          <a:p>
            <a:pPr eaLnBrk="0" hangingPunct="0">
              <a:buFontTx/>
              <a:buChar char="•"/>
            </a:pPr>
            <a:r>
              <a:rPr lang="pl-PL" sz="2000" dirty="0"/>
              <a:t> </a:t>
            </a:r>
            <a:r>
              <a:rPr lang="pl-PL" sz="2000" dirty="0" smtClean="0"/>
              <a:t>Jeżeli sygnał dolnopasmowy jest próbkowany z częstotliwością</a:t>
            </a:r>
            <a:br>
              <a:rPr lang="pl-PL" sz="2000" dirty="0" smtClean="0"/>
            </a:br>
            <a:r>
              <a:rPr lang="pl-PL" sz="2000" dirty="0" err="1" smtClean="0"/>
              <a:t>Nyquista</a:t>
            </a:r>
            <a:r>
              <a:rPr lang="pl-PL" sz="2000" dirty="0" smtClean="0"/>
              <a:t> (podwojona szerokość pasma sygnału), to w wyniku</a:t>
            </a:r>
            <a:br>
              <a:rPr lang="pl-PL" sz="2000" dirty="0" smtClean="0"/>
            </a:br>
            <a:r>
              <a:rPr lang="pl-PL" sz="2000" dirty="0" smtClean="0"/>
              <a:t>filtracji dolnopasmowej próbek można odtworzyć oryginalny</a:t>
            </a:r>
            <a:br>
              <a:rPr lang="pl-PL" sz="2000" dirty="0" smtClean="0"/>
            </a:br>
            <a:r>
              <a:rPr lang="pl-PL" sz="2000" dirty="0" smtClean="0"/>
              <a:t>sygnał analogowy.</a:t>
            </a:r>
          </a:p>
          <a:p>
            <a:pPr eaLnBrk="0" hangingPunct="0">
              <a:buFontTx/>
              <a:buChar char="•"/>
            </a:pPr>
            <a:r>
              <a:rPr lang="pl-PL" sz="2000" dirty="0" smtClean="0"/>
              <a:t> W praktyce stosujemy nadpróbkowanie w celu uniknięcia efektu</a:t>
            </a:r>
            <a:br>
              <a:rPr lang="pl-PL" sz="2000" dirty="0" smtClean="0"/>
            </a:br>
            <a:r>
              <a:rPr lang="pl-PL" sz="2000" i="1" dirty="0" err="1" smtClean="0"/>
              <a:t>aliasingu</a:t>
            </a:r>
            <a:r>
              <a:rPr lang="pl-PL" sz="2000" dirty="0" smtClean="0"/>
              <a:t>.</a:t>
            </a:r>
          </a:p>
          <a:p>
            <a:pPr eaLnBrk="0" hangingPunct="0">
              <a:buFontTx/>
              <a:buChar char="•"/>
            </a:pPr>
            <a:r>
              <a:rPr lang="pl-PL" sz="2000" dirty="0" smtClean="0">
                <a:solidFill>
                  <a:srgbClr val="CC00CC"/>
                </a:solidFill>
              </a:rPr>
              <a:t> Szereg </a:t>
            </a:r>
            <a:r>
              <a:rPr lang="pl-PL" sz="2000" dirty="0" err="1" smtClean="0">
                <a:solidFill>
                  <a:srgbClr val="CC00CC"/>
                </a:solidFill>
              </a:rPr>
              <a:t>Kotielnikowa-Shannona</a:t>
            </a:r>
            <a:r>
              <a:rPr lang="pl-PL" sz="2000" dirty="0" smtClean="0">
                <a:solidFill>
                  <a:srgbClr val="CC00CC"/>
                </a:solidFill>
              </a:rPr>
              <a:t> jest dekompozycją sygnału analogowego</a:t>
            </a:r>
            <a:br>
              <a:rPr lang="pl-PL" sz="2000" dirty="0" smtClean="0">
                <a:solidFill>
                  <a:srgbClr val="CC00CC"/>
                </a:solidFill>
              </a:rPr>
            </a:br>
            <a:r>
              <a:rPr lang="pl-PL" sz="2000" dirty="0" smtClean="0">
                <a:solidFill>
                  <a:srgbClr val="CC00CC"/>
                </a:solidFill>
              </a:rPr>
              <a:t>na składniki </a:t>
            </a:r>
            <a:r>
              <a:rPr lang="pl-PL" sz="2000" i="1" dirty="0" err="1" smtClean="0">
                <a:solidFill>
                  <a:srgbClr val="CC00CC"/>
                </a:solidFill>
              </a:rPr>
              <a:t>Sampling</a:t>
            </a:r>
            <a:r>
              <a:rPr lang="pl-PL" sz="2000" dirty="0" smtClean="0">
                <a:solidFill>
                  <a:srgbClr val="CC00CC"/>
                </a:solidFill>
              </a:rPr>
              <a:t>, których amplitudy są równe próbkom sygnału.</a:t>
            </a:r>
            <a:endParaRPr lang="pl-PL" sz="2000" dirty="0"/>
          </a:p>
          <a:p>
            <a:pPr eaLnBrk="0" hangingPunct="0">
              <a:buFontTx/>
              <a:buChar char="•"/>
            </a:pPr>
            <a:endParaRPr lang="pl-PL" sz="2000" dirty="0" smtClean="0"/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827584" y="228600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kumimoji="1" lang="pl-PL" sz="3200" b="1" dirty="0" smtClean="0">
                <a:solidFill>
                  <a:schemeClr val="bg2"/>
                </a:solidFill>
              </a:rPr>
              <a:t>Podsumowanie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37892" name="Text Box 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324600"/>
            <a:ext cx="1905000" cy="457200"/>
          </a:xfrm>
        </p:spPr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27</a:t>
            </a:fld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00" name="Object 0"/>
          <p:cNvGraphicFramePr>
            <a:graphicFrameLocks noChangeAspect="1"/>
          </p:cNvGraphicFramePr>
          <p:nvPr/>
        </p:nvGraphicFramePr>
        <p:xfrm>
          <a:off x="3259138" y="5464175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4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9138" y="5464175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59" name="Rectangle 3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</a:t>
            </a:r>
            <a:endParaRPr lang="pl-PL" sz="3200" b="1" dirty="0"/>
          </a:p>
        </p:txBody>
      </p:sp>
      <p:pic>
        <p:nvPicPr>
          <p:cNvPr id="96260" name="Picture 4" descr="C:\WINDOWS\Pulpit\Prezentacja\Wykres_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1066800"/>
            <a:ext cx="6400800" cy="4445000"/>
          </a:xfrm>
          <a:prstGeom prst="rect">
            <a:avLst/>
          </a:prstGeom>
          <a:noFill/>
        </p:spPr>
      </p:pic>
      <p:sp>
        <p:nvSpPr>
          <p:cNvPr id="96261" name="Text Box 5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28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687235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27295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092280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/>
          </p:nvPr>
        </p:nvGraphicFramePr>
        <p:xfrm>
          <a:off x="6553210" y="3600063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45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10" y="3600063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77708" y="123999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422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8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772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aphicFrame>
        <p:nvGraphicFramePr>
          <p:cNvPr id="2" name="Object 14"/>
          <p:cNvGraphicFramePr>
            <a:graphicFrameLocks noChangeAspect="1"/>
          </p:cNvGraphicFramePr>
          <p:nvPr/>
        </p:nvGraphicFramePr>
        <p:xfrm>
          <a:off x="2681790" y="1268760"/>
          <a:ext cx="3692525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85" name="Równanie" r:id="rId3" imgW="1790640" imgH="431640" progId="Equation.3">
                  <p:embed/>
                </p:oleObj>
              </mc:Choice>
              <mc:Fallback>
                <p:oleObj name="Równanie" r:id="rId3" imgW="17906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1790" y="1268760"/>
                        <a:ext cx="3692525" cy="890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29</a:t>
            </a:fld>
            <a:endParaRPr lang="pl-PL"/>
          </a:p>
        </p:txBody>
      </p:sp>
      <p:graphicFrame>
        <p:nvGraphicFramePr>
          <p:cNvPr id="7" name="Object 10"/>
          <p:cNvGraphicFramePr>
            <a:graphicFrameLocks noChangeAspect="1"/>
          </p:cNvGraphicFramePr>
          <p:nvPr>
            <p:extLst/>
          </p:nvPr>
        </p:nvGraphicFramePr>
        <p:xfrm>
          <a:off x="2632075" y="2464148"/>
          <a:ext cx="457517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86" name="Równanie" r:id="rId5" imgW="2197080" imgH="431640" progId="Equation.3">
                  <p:embed/>
                </p:oleObj>
              </mc:Choice>
              <mc:Fallback>
                <p:oleObj name="Równanie" r:id="rId5" imgW="2197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075" y="2464148"/>
                        <a:ext cx="4575175" cy="900113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0"/>
          <p:cNvGraphicFramePr>
            <a:graphicFrameLocks noChangeAspect="1"/>
          </p:cNvGraphicFramePr>
          <p:nvPr>
            <p:extLst/>
          </p:nvPr>
        </p:nvGraphicFramePr>
        <p:xfrm>
          <a:off x="2632075" y="3827637"/>
          <a:ext cx="4706938" cy="195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87" name="Równanie" r:id="rId7" imgW="2260440" imgH="939600" progId="Equation.3">
                  <p:embed/>
                </p:oleObj>
              </mc:Choice>
              <mc:Fallback>
                <p:oleObj name="Równanie" r:id="rId7" imgW="226044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2075" y="3827637"/>
                        <a:ext cx="4706938" cy="19573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1111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3775" y="9525"/>
            <a:ext cx="8145790" cy="6762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Transformaty Fouriera </a:t>
            </a:r>
            <a:r>
              <a:rPr kumimoji="1" lang="pl-PL" sz="3200" b="1" kern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sygnałów</a:t>
            </a:r>
            <a:r>
              <a:rPr kumimoji="1" lang="pl-PL" sz="3200" b="1" kern="0" noProof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specjalnych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 Box 9"/>
          <p:cNvSpPr txBox="1">
            <a:spLocks noChangeArrowheads="1"/>
          </p:cNvSpPr>
          <p:nvPr/>
        </p:nvSpPr>
        <p:spPr bwMode="auto">
          <a:xfrm>
            <a:off x="924624" y="3954282"/>
            <a:ext cx="8111872" cy="2554545"/>
          </a:xfrm>
          <a:prstGeom prst="rect">
            <a:avLst/>
          </a:prstGeom>
          <a:solidFill>
            <a:srgbClr val="CCFF33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/>
              <a:t>Sygnały specjalne: </a:t>
            </a:r>
          </a:p>
          <a:p>
            <a:pPr>
              <a:buFontTx/>
              <a:buChar char="•"/>
            </a:pPr>
            <a:r>
              <a:rPr lang="pl-PL" sz="2000" b="1" dirty="0" smtClean="0"/>
              <a:t> nie posiadają transformat Fouriera (wprost) z powodu nieskończonej</a:t>
            </a:r>
            <a:br>
              <a:rPr lang="pl-PL" sz="2000" b="1" dirty="0" smtClean="0"/>
            </a:br>
            <a:r>
              <a:rPr lang="pl-PL" sz="2000" b="1" dirty="0" smtClean="0"/>
              <a:t>  energii. </a:t>
            </a:r>
          </a:p>
          <a:p>
            <a:pPr>
              <a:buFontTx/>
              <a:buChar char="•"/>
            </a:pPr>
            <a:r>
              <a:rPr lang="pl-PL" sz="2000" b="1" dirty="0" smtClean="0"/>
              <a:t> sygnały specjalne są nader często stosowane w modelowaniu sygnałów</a:t>
            </a:r>
            <a:br>
              <a:rPr lang="pl-PL" sz="2000" b="1" dirty="0" smtClean="0"/>
            </a:br>
            <a:r>
              <a:rPr lang="pl-PL" sz="2000" b="1" dirty="0" smtClean="0"/>
              <a:t>  i systemów, stąd warto byłoby wyznaczyć ich transformaty</a:t>
            </a:r>
            <a:br>
              <a:rPr lang="pl-PL" sz="2000" b="1" dirty="0" smtClean="0"/>
            </a:br>
            <a:r>
              <a:rPr lang="pl-PL" sz="2000" b="1" dirty="0" smtClean="0"/>
              <a:t>  Fouriera (dla zachowania jej spójności).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delta (impuls) </a:t>
            </a:r>
            <a:r>
              <a:rPr lang="pl-PL" sz="2000" b="1" dirty="0" err="1" smtClean="0">
                <a:solidFill>
                  <a:srgbClr val="C00000"/>
                </a:solidFill>
              </a:rPr>
              <a:t>Diraca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/>
              <a:t>to koncepcja pozwalająca na 1. wyznaczenie</a:t>
            </a:r>
            <a:br>
              <a:rPr lang="pl-PL" sz="2000" b="1" dirty="0" smtClean="0"/>
            </a:br>
            <a:r>
              <a:rPr lang="pl-PL" sz="2000" b="1" dirty="0" smtClean="0"/>
              <a:t>  transformat Fouriera sygnałów specjalnych oraz 2. opis próbkowania. </a:t>
            </a:r>
            <a:endParaRPr lang="pl-PL" sz="2000" b="1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4334400"/>
              </p:ext>
            </p:extLst>
          </p:nvPr>
        </p:nvGraphicFramePr>
        <p:xfrm>
          <a:off x="1156811" y="620688"/>
          <a:ext cx="2883847" cy="8148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221" name="Równanie" r:id="rId3" imgW="1168200" imgH="330120" progId="Equation.3">
                  <p:embed/>
                </p:oleObj>
              </mc:Choice>
              <mc:Fallback>
                <p:oleObj name="Równanie" r:id="rId3" imgW="116820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6811" y="620688"/>
                        <a:ext cx="2883847" cy="8148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9933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4391253" y="598979"/>
            <a:ext cx="45448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b="1" dirty="0" smtClean="0"/>
              <a:t>Warunek istnienia transformaty Fouriera to</a:t>
            </a:r>
            <a:br>
              <a:rPr lang="pl-PL" sz="1800" b="1" dirty="0" smtClean="0"/>
            </a:br>
            <a:r>
              <a:rPr lang="pl-PL" sz="1800" b="1" dirty="0" smtClean="0"/>
              <a:t>skończona energia sygnału </a:t>
            </a:r>
            <a:r>
              <a:rPr lang="pl-PL" sz="1800" b="1" i="1" dirty="0" smtClean="0"/>
              <a:t>E</a:t>
            </a:r>
            <a:r>
              <a:rPr lang="pl-PL" sz="1800" b="1" dirty="0" smtClean="0"/>
              <a:t> &lt; ∞</a:t>
            </a:r>
            <a:br>
              <a:rPr lang="pl-PL" sz="1800" b="1" dirty="0" smtClean="0"/>
            </a:br>
            <a:r>
              <a:rPr lang="pl-PL" sz="1800" b="1" dirty="0" smtClean="0"/>
              <a:t>(całkowalność z kwadratem).</a:t>
            </a:r>
            <a:endParaRPr lang="pl-PL" sz="1800" dirty="0"/>
          </a:p>
        </p:txBody>
      </p:sp>
      <p:grpSp>
        <p:nvGrpSpPr>
          <p:cNvPr id="85" name="Grupa 84"/>
          <p:cNvGrpSpPr/>
          <p:nvPr/>
        </p:nvGrpSpPr>
        <p:grpSpPr>
          <a:xfrm>
            <a:off x="5040230" y="2026556"/>
            <a:ext cx="4104784" cy="1736715"/>
            <a:chOff x="5040230" y="2026556"/>
            <a:chExt cx="4104784" cy="1736715"/>
          </a:xfrm>
        </p:grpSpPr>
        <p:graphicFrame>
          <p:nvGraphicFramePr>
            <p:cNvPr id="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5035148"/>
                </p:ext>
              </p:extLst>
            </p:nvPr>
          </p:nvGraphicFramePr>
          <p:xfrm>
            <a:off x="5040230" y="2026556"/>
            <a:ext cx="2670887" cy="17367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222" name="Równanie" r:id="rId5" imgW="1054080" imgH="685800" progId="Equation.3">
                    <p:embed/>
                  </p:oleObj>
                </mc:Choice>
                <mc:Fallback>
                  <p:oleObj name="Równanie" r:id="rId5" imgW="1054080" imgH="6858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40230" y="2026556"/>
                          <a:ext cx="2670887" cy="1736715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0" name="Grupa 39"/>
            <p:cNvGrpSpPr/>
            <p:nvPr/>
          </p:nvGrpSpPr>
          <p:grpSpPr>
            <a:xfrm>
              <a:off x="8204116" y="2270053"/>
              <a:ext cx="738368" cy="390003"/>
              <a:chOff x="3563888" y="2272889"/>
              <a:chExt cx="1274623" cy="578013"/>
            </a:xfrm>
            <a:solidFill>
              <a:schemeClr val="bg1"/>
            </a:solidFill>
          </p:grpSpPr>
          <p:grpSp>
            <p:nvGrpSpPr>
              <p:cNvPr id="41" name="Grupa 40"/>
              <p:cNvGrpSpPr/>
              <p:nvPr/>
            </p:nvGrpSpPr>
            <p:grpSpPr>
              <a:xfrm>
                <a:off x="3563888" y="2276872"/>
                <a:ext cx="638352" cy="574030"/>
                <a:chOff x="3563888" y="2276872"/>
                <a:chExt cx="638352" cy="574030"/>
              </a:xfrm>
              <a:grpFill/>
            </p:grpSpPr>
            <p:sp>
              <p:nvSpPr>
                <p:cNvPr id="49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2" name="Grupa 41"/>
              <p:cNvGrpSpPr/>
              <p:nvPr/>
            </p:nvGrpSpPr>
            <p:grpSpPr>
              <a:xfrm>
                <a:off x="4200159" y="2272889"/>
                <a:ext cx="638352" cy="574030"/>
                <a:chOff x="3563888" y="2276872"/>
                <a:chExt cx="638352" cy="574030"/>
              </a:xfrm>
              <a:grpFill/>
            </p:grpSpPr>
            <p:sp>
              <p:nvSpPr>
                <p:cNvPr id="43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6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7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grp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5" name="Grupa 54"/>
            <p:cNvGrpSpPr/>
            <p:nvPr/>
          </p:nvGrpSpPr>
          <p:grpSpPr>
            <a:xfrm>
              <a:off x="7834998" y="3209825"/>
              <a:ext cx="1112716" cy="390003"/>
              <a:chOff x="3189541" y="2272889"/>
              <a:chExt cx="1112716" cy="390003"/>
            </a:xfrm>
          </p:grpSpPr>
          <p:grpSp>
            <p:nvGrpSpPr>
              <p:cNvPr id="56" name="Grupa 55"/>
              <p:cNvGrpSpPr/>
              <p:nvPr/>
            </p:nvGrpSpPr>
            <p:grpSpPr>
              <a:xfrm>
                <a:off x="3691463" y="2275576"/>
                <a:ext cx="242215" cy="387316"/>
                <a:chOff x="3784112" y="2276872"/>
                <a:chExt cx="418128" cy="574030"/>
              </a:xfrm>
            </p:grpSpPr>
            <p:sp>
              <p:nvSpPr>
                <p:cNvPr id="65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8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7" name="Grupa 56"/>
              <p:cNvGrpSpPr/>
              <p:nvPr/>
            </p:nvGrpSpPr>
            <p:grpSpPr>
              <a:xfrm>
                <a:off x="3932470" y="2272889"/>
                <a:ext cx="369787" cy="387316"/>
                <a:chOff x="3563888" y="2276872"/>
                <a:chExt cx="638352" cy="574030"/>
              </a:xfrm>
            </p:grpSpPr>
            <p:sp>
              <p:nvSpPr>
                <p:cNvPr id="59" name="Freeform 29"/>
                <p:cNvSpPr>
                  <a:spLocks/>
                </p:cNvSpPr>
                <p:nvPr/>
              </p:nvSpPr>
              <p:spPr bwMode="auto">
                <a:xfrm>
                  <a:off x="3563888" y="2276872"/>
                  <a:ext cx="102097" cy="411951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Freeform 30"/>
                <p:cNvSpPr>
                  <a:spLocks/>
                </p:cNvSpPr>
                <p:nvPr/>
              </p:nvSpPr>
              <p:spPr bwMode="auto">
                <a:xfrm>
                  <a:off x="3665985" y="2666875"/>
                  <a:ext cx="118127" cy="184027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Freeform 31"/>
                <p:cNvSpPr>
                  <a:spLocks/>
                </p:cNvSpPr>
                <p:nvPr/>
              </p:nvSpPr>
              <p:spPr bwMode="auto">
                <a:xfrm>
                  <a:off x="3784112" y="2276872"/>
                  <a:ext cx="99878" cy="390003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Freeform 32"/>
                <p:cNvSpPr>
                  <a:spLocks/>
                </p:cNvSpPr>
                <p:nvPr/>
              </p:nvSpPr>
              <p:spPr bwMode="auto">
                <a:xfrm>
                  <a:off x="3883372" y="2276872"/>
                  <a:ext cx="99878" cy="404354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33"/>
                <p:cNvSpPr>
                  <a:spLocks/>
                </p:cNvSpPr>
                <p:nvPr/>
              </p:nvSpPr>
              <p:spPr bwMode="auto">
                <a:xfrm>
                  <a:off x="3983250" y="2666875"/>
                  <a:ext cx="120346" cy="184027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34"/>
                <p:cNvSpPr>
                  <a:spLocks/>
                </p:cNvSpPr>
                <p:nvPr/>
              </p:nvSpPr>
              <p:spPr bwMode="auto">
                <a:xfrm>
                  <a:off x="4103596" y="2276872"/>
                  <a:ext cx="98644" cy="390003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28575" cmpd="sng">
                  <a:solidFill>
                    <a:srgbClr val="0033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cxnSp>
            <p:nvCxnSpPr>
              <p:cNvPr id="58" name="Łącznik prosty 57"/>
              <p:cNvCxnSpPr/>
              <p:nvPr/>
            </p:nvCxnSpPr>
            <p:spPr bwMode="auto">
              <a:xfrm>
                <a:off x="3189541" y="2531503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79" name="Łącznik prosty 78"/>
            <p:cNvCxnSpPr/>
            <p:nvPr/>
          </p:nvCxnSpPr>
          <p:spPr bwMode="auto">
            <a:xfrm>
              <a:off x="7903784" y="2469502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7934264" y="3466634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  <p:grpSp>
        <p:nvGrpSpPr>
          <p:cNvPr id="84" name="Grupa 83"/>
          <p:cNvGrpSpPr/>
          <p:nvPr/>
        </p:nvGrpSpPr>
        <p:grpSpPr>
          <a:xfrm>
            <a:off x="1043607" y="1951033"/>
            <a:ext cx="3424904" cy="1822980"/>
            <a:chOff x="1043607" y="1951033"/>
            <a:chExt cx="3424904" cy="1822980"/>
          </a:xfrm>
        </p:grpSpPr>
        <p:graphicFrame>
          <p:nvGraphicFramePr>
            <p:cNvPr id="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9314348"/>
                </p:ext>
              </p:extLst>
            </p:nvPr>
          </p:nvGraphicFramePr>
          <p:xfrm>
            <a:off x="1043607" y="1951033"/>
            <a:ext cx="2097451" cy="18229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223" name="Równanie" r:id="rId7" imgW="774360" imgH="672840" progId="Equation.3">
                    <p:embed/>
                  </p:oleObj>
                </mc:Choice>
                <mc:Fallback>
                  <p:oleObj name="Równanie" r:id="rId7" imgW="774360" imgH="6728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7" y="1951033"/>
                          <a:ext cx="2097451" cy="1822980"/>
                        </a:xfrm>
                        <a:prstGeom prst="rect">
                          <a:avLst/>
                        </a:prstGeom>
                        <a:solidFill>
                          <a:srgbClr val="FF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9" name="Łącznik prosty 68"/>
            <p:cNvCxnSpPr/>
            <p:nvPr/>
          </p:nvCxnSpPr>
          <p:spPr bwMode="auto">
            <a:xfrm>
              <a:off x="3420241" y="2122714"/>
              <a:ext cx="920621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0033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70" name="Grupa 69"/>
            <p:cNvGrpSpPr/>
            <p:nvPr/>
          </p:nvGrpSpPr>
          <p:grpSpPr>
            <a:xfrm>
              <a:off x="3369776" y="2646182"/>
              <a:ext cx="988368" cy="285260"/>
              <a:chOff x="5652120" y="2711692"/>
              <a:chExt cx="988368" cy="285260"/>
            </a:xfrm>
          </p:grpSpPr>
          <p:cxnSp>
            <p:nvCxnSpPr>
              <p:cNvPr id="71" name="Łącznik prosty 70"/>
              <p:cNvCxnSpPr/>
              <p:nvPr/>
            </p:nvCxnSpPr>
            <p:spPr bwMode="auto">
              <a:xfrm>
                <a:off x="5652120" y="299695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2" name="Łącznik prosty 71"/>
              <p:cNvCxnSpPr/>
              <p:nvPr/>
            </p:nvCxnSpPr>
            <p:spPr bwMode="auto">
              <a:xfrm>
                <a:off x="6146304" y="271169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3" name="Łącznik prosty 72"/>
              <p:cNvCxnSpPr/>
              <p:nvPr/>
            </p:nvCxnSpPr>
            <p:spPr bwMode="auto">
              <a:xfrm>
                <a:off x="6146304" y="2711692"/>
                <a:ext cx="0" cy="28526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74" name="Grupa 73"/>
            <p:cNvGrpSpPr/>
            <p:nvPr/>
          </p:nvGrpSpPr>
          <p:grpSpPr>
            <a:xfrm>
              <a:off x="3334679" y="3426101"/>
              <a:ext cx="988368" cy="285260"/>
              <a:chOff x="5652120" y="2711692"/>
              <a:chExt cx="988368" cy="285260"/>
            </a:xfrm>
          </p:grpSpPr>
          <p:cxnSp>
            <p:nvCxnSpPr>
              <p:cNvPr id="75" name="Łącznik prosty 74"/>
              <p:cNvCxnSpPr/>
              <p:nvPr/>
            </p:nvCxnSpPr>
            <p:spPr bwMode="auto">
              <a:xfrm>
                <a:off x="5652120" y="299695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6" name="Łącznik prosty 75"/>
              <p:cNvCxnSpPr/>
              <p:nvPr/>
            </p:nvCxnSpPr>
            <p:spPr bwMode="auto">
              <a:xfrm>
                <a:off x="6146304" y="2711692"/>
                <a:ext cx="494184" cy="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77" name="Łącznik prosty 76"/>
              <p:cNvCxnSpPr/>
              <p:nvPr/>
            </p:nvCxnSpPr>
            <p:spPr bwMode="auto">
              <a:xfrm>
                <a:off x="6146304" y="2711692"/>
                <a:ext cx="0" cy="28526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33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1" name="Łącznik prosty 80"/>
            <p:cNvCxnSpPr/>
            <p:nvPr/>
          </p:nvCxnSpPr>
          <p:spPr bwMode="auto">
            <a:xfrm>
              <a:off x="3257761" y="2449464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3257761" y="2935411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3223488" y="3568731"/>
              <a:ext cx="121075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1143000" y="2140968"/>
            <a:ext cx="73500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Sygnał PAM z próbkowaniem chwilowym powstaje</a:t>
            </a:r>
            <a:br>
              <a:rPr lang="pl-PL" dirty="0" smtClean="0"/>
            </a:br>
            <a:r>
              <a:rPr lang="pl-PL" dirty="0" smtClean="0"/>
              <a:t>w wyniku filtracji sygnału z próbkowaniem idealnym:</a:t>
            </a:r>
            <a:endParaRPr lang="pl-PL" dirty="0"/>
          </a:p>
        </p:txBody>
      </p:sp>
      <p:graphicFrame>
        <p:nvGraphicFramePr>
          <p:cNvPr id="103424" name="Object 0"/>
          <p:cNvGraphicFramePr>
            <a:graphicFrameLocks noChangeAspect="1"/>
          </p:cNvGraphicFramePr>
          <p:nvPr/>
        </p:nvGraphicFramePr>
        <p:xfrm>
          <a:off x="1520825" y="3131568"/>
          <a:ext cx="2209800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43" name="Równanie" r:id="rId3" imgW="1002960" imgH="241200" progId="Equation.3">
                  <p:embed/>
                </p:oleObj>
              </mc:Choice>
              <mc:Fallback>
                <p:oleObj name="Równanie" r:id="rId3" imgW="10029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0825" y="3131568"/>
                        <a:ext cx="2209800" cy="5302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4191000" y="3207768"/>
            <a:ext cx="4748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w filtrze o odpowiedzi impulsowej:</a:t>
            </a:r>
            <a:endParaRPr lang="pl-PL" dirty="0"/>
          </a:p>
        </p:txBody>
      </p:sp>
      <p:graphicFrame>
        <p:nvGraphicFramePr>
          <p:cNvPr id="103425" name="Object 1"/>
          <p:cNvGraphicFramePr>
            <a:graphicFrameLocks noChangeAspect="1"/>
          </p:cNvGraphicFramePr>
          <p:nvPr>
            <p:extLst/>
          </p:nvPr>
        </p:nvGraphicFramePr>
        <p:xfrm>
          <a:off x="2544763" y="1341438"/>
          <a:ext cx="4040187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144" name="Equation" r:id="rId5" imgW="1676160" imgH="241200" progId="Equation.3">
                  <p:embed/>
                </p:oleObj>
              </mc:Choice>
              <mc:Fallback>
                <p:oleObj name="Equation" r:id="rId5" imgW="16761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4763" y="1341438"/>
                        <a:ext cx="4040187" cy="582612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577" name="Text Box 1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772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grpSp>
        <p:nvGrpSpPr>
          <p:cNvPr id="2" name="Grupa 1"/>
          <p:cNvGrpSpPr/>
          <p:nvPr/>
        </p:nvGrpSpPr>
        <p:grpSpPr>
          <a:xfrm>
            <a:off x="1155249" y="4292698"/>
            <a:ext cx="7651711" cy="1416133"/>
            <a:chOff x="1155249" y="4292698"/>
            <a:chExt cx="7651711" cy="1416133"/>
          </a:xfrm>
        </p:grpSpPr>
        <p:grpSp>
          <p:nvGrpSpPr>
            <p:cNvPr id="66587" name="Group 27"/>
            <p:cNvGrpSpPr>
              <a:grpSpLocks/>
            </p:cNvGrpSpPr>
            <p:nvPr/>
          </p:nvGrpSpPr>
          <p:grpSpPr bwMode="auto">
            <a:xfrm>
              <a:off x="1635024" y="4292698"/>
              <a:ext cx="6097588" cy="785813"/>
              <a:chOff x="1056" y="2358"/>
              <a:chExt cx="3841" cy="495"/>
            </a:xfrm>
          </p:grpSpPr>
          <p:sp>
            <p:nvSpPr>
              <p:cNvPr id="66582" name="Line 22"/>
              <p:cNvSpPr>
                <a:spLocks noChangeShapeType="1"/>
              </p:cNvSpPr>
              <p:nvPr/>
            </p:nvSpPr>
            <p:spPr bwMode="auto">
              <a:xfrm>
                <a:off x="1056" y="259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584" name="Line 24"/>
              <p:cNvSpPr>
                <a:spLocks noChangeShapeType="1"/>
              </p:cNvSpPr>
              <p:nvPr/>
            </p:nvSpPr>
            <p:spPr bwMode="auto">
              <a:xfrm>
                <a:off x="3745" y="261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3426" name="Object 2"/>
              <p:cNvGraphicFramePr>
                <a:graphicFrameLocks noChangeAspect="1"/>
              </p:cNvGraphicFramePr>
              <p:nvPr/>
            </p:nvGraphicFramePr>
            <p:xfrm>
              <a:off x="2200" y="2358"/>
              <a:ext cx="1543" cy="49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3145" name="Równanie" r:id="rId7" imgW="711000" imgH="228600" progId="Equation.3">
                      <p:embed/>
                    </p:oleObj>
                  </mc:Choice>
                  <mc:Fallback>
                    <p:oleObj name="Równanie" r:id="rId7" imgW="7110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00" y="2358"/>
                            <a:ext cx="1543" cy="495"/>
                          </a:xfrm>
                          <a:prstGeom prst="rect">
                            <a:avLst/>
                          </a:prstGeom>
                          <a:solidFill>
                            <a:srgbClr val="FFCCCC"/>
                          </a:solidFill>
                          <a:ln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3429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1155249" y="5178606"/>
            <a:ext cx="2209800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46" name="Równanie" r:id="rId9" imgW="1002960" imgH="241200" progId="Equation.3">
                    <p:embed/>
                  </p:oleObj>
                </mc:Choice>
                <mc:Fallback>
                  <p:oleObj name="Równanie" r:id="rId9" imgW="10029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5249" y="5178606"/>
                          <a:ext cx="2209800" cy="5302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1"/>
            <p:cNvGraphicFramePr>
              <a:graphicFrameLocks noChangeAspect="1"/>
            </p:cNvGraphicFramePr>
            <p:nvPr>
              <p:extLst/>
            </p:nvPr>
          </p:nvGraphicFramePr>
          <p:xfrm>
            <a:off x="5562110" y="5240910"/>
            <a:ext cx="3244850" cy="4679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3147" name="Equation" r:id="rId10" imgW="1676160" imgH="241200" progId="Equation.3">
                    <p:embed/>
                  </p:oleObj>
                </mc:Choice>
                <mc:Fallback>
                  <p:oleObj name="Equation" r:id="rId10" imgW="16761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62110" y="5240910"/>
                          <a:ext cx="3244850" cy="46792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3083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925208" y="3275684"/>
            <a:ext cx="30153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000" dirty="0" smtClean="0"/>
              <a:t>Transformata Fouriera</a:t>
            </a:r>
            <a:br>
              <a:rPr lang="pl-PL" sz="2000" dirty="0" smtClean="0"/>
            </a:br>
            <a:r>
              <a:rPr lang="pl-PL" sz="2000" dirty="0" smtClean="0"/>
              <a:t>próbkowania idealnego</a:t>
            </a:r>
            <a:endParaRPr lang="pl-PL" sz="2000" dirty="0"/>
          </a:p>
        </p:txBody>
      </p:sp>
      <p:graphicFrame>
        <p:nvGraphicFramePr>
          <p:cNvPr id="94217" name="Object 9"/>
          <p:cNvGraphicFramePr>
            <a:graphicFrameLocks noChangeAspect="1"/>
          </p:cNvGraphicFramePr>
          <p:nvPr>
            <p:extLst/>
          </p:nvPr>
        </p:nvGraphicFramePr>
        <p:xfrm>
          <a:off x="4059238" y="3186113"/>
          <a:ext cx="4019550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1" name="Equation" r:id="rId4" imgW="1828800" imgH="431640" progId="Equation.3">
                  <p:embed/>
                </p:oleObj>
              </mc:Choice>
              <mc:Fallback>
                <p:oleObj name="Equation" r:id="rId4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9238" y="3186113"/>
                        <a:ext cx="4019550" cy="9493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4218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088299" y="4468792"/>
            <a:ext cx="7917694" cy="2055854"/>
            <a:chOff x="1109800" y="4531450"/>
            <a:chExt cx="7917694" cy="2055854"/>
          </a:xfrm>
        </p:grpSpPr>
        <p:sp>
          <p:nvSpPr>
            <p:cNvPr id="94225" name="Text Box 17"/>
            <p:cNvSpPr txBox="1">
              <a:spLocks noChangeArrowheads="1"/>
            </p:cNvSpPr>
            <p:nvPr/>
          </p:nvSpPr>
          <p:spPr bwMode="auto">
            <a:xfrm>
              <a:off x="2410070" y="6099175"/>
              <a:ext cx="6084924" cy="457200"/>
            </a:xfrm>
            <a:prstGeom prst="rect">
              <a:avLst/>
            </a:prstGeom>
            <a:solidFill>
              <a:srgbClr val="FFFF66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dirty="0" smtClean="0"/>
                <a:t>względna szerokość impulsów</a:t>
              </a:r>
              <a:endParaRPr lang="pl-PL" dirty="0"/>
            </a:p>
          </p:txBody>
        </p:sp>
        <p:graphicFrame>
          <p:nvGraphicFramePr>
            <p:cNvPr id="94215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1262344" y="5190304"/>
            <a:ext cx="7232650" cy="1397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202" name="Równanie" r:id="rId6" imgW="3288960" imgH="634680" progId="Equation.3">
                    <p:embed/>
                  </p:oleObj>
                </mc:Choice>
                <mc:Fallback>
                  <p:oleObj name="Równanie" r:id="rId6" imgW="328896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2344" y="5190304"/>
                          <a:ext cx="7232650" cy="13970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1109800" y="4531450"/>
              <a:ext cx="791769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pl-PL" dirty="0" smtClean="0"/>
                <a:t>Transformata Fouriera sygnału próbkowania chwilowego:</a:t>
              </a:r>
            </a:p>
          </p:txBody>
        </p:sp>
      </p:grpSp>
      <p:sp>
        <p:nvSpPr>
          <p:cNvPr id="17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799" y="228600"/>
            <a:ext cx="7960695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grpSp>
        <p:nvGrpSpPr>
          <p:cNvPr id="39" name="Grupa 38"/>
          <p:cNvGrpSpPr/>
          <p:nvPr/>
        </p:nvGrpSpPr>
        <p:grpSpPr>
          <a:xfrm>
            <a:off x="726051" y="1259126"/>
            <a:ext cx="8189349" cy="1142567"/>
            <a:chOff x="1098731" y="3935945"/>
            <a:chExt cx="8189349" cy="1142567"/>
          </a:xfrm>
        </p:grpSpPr>
        <p:grpSp>
          <p:nvGrpSpPr>
            <p:cNvPr id="40" name="Group 27"/>
            <p:cNvGrpSpPr>
              <a:grpSpLocks/>
            </p:cNvGrpSpPr>
            <p:nvPr/>
          </p:nvGrpSpPr>
          <p:grpSpPr bwMode="auto">
            <a:xfrm>
              <a:off x="1635024" y="4081561"/>
              <a:ext cx="6100763" cy="996951"/>
              <a:chOff x="1056" y="2225"/>
              <a:chExt cx="3843" cy="628"/>
            </a:xfrm>
          </p:grpSpPr>
          <p:sp>
            <p:nvSpPr>
              <p:cNvPr id="43" name="Line 22"/>
              <p:cNvSpPr>
                <a:spLocks noChangeShapeType="1"/>
              </p:cNvSpPr>
              <p:nvPr/>
            </p:nvSpPr>
            <p:spPr bwMode="auto">
              <a:xfrm>
                <a:off x="1056" y="2592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24"/>
              <p:cNvSpPr>
                <a:spLocks noChangeShapeType="1"/>
              </p:cNvSpPr>
              <p:nvPr/>
            </p:nvSpPr>
            <p:spPr bwMode="auto">
              <a:xfrm>
                <a:off x="3747" y="2550"/>
                <a:ext cx="115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45" name="Object 2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191" y="2225"/>
              <a:ext cx="1574" cy="6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4203" name="Równanie" r:id="rId8" imgW="1143000" imgH="457200" progId="Equation.3">
                      <p:embed/>
                    </p:oleObj>
                  </mc:Choice>
                  <mc:Fallback>
                    <p:oleObj name="Równanie" r:id="rId8" imgW="1143000" imgH="457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191" y="2225"/>
                            <a:ext cx="1574" cy="628"/>
                          </a:xfrm>
                          <a:prstGeom prst="rect">
                            <a:avLst/>
                          </a:prstGeom>
                          <a:solidFill>
                            <a:srgbClr val="FFCCCC"/>
                          </a:solidFill>
                          <a:ln w="254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:ln>
                          <a:effectLst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1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1098731" y="3935945"/>
            <a:ext cx="2209800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204" name="Równanie" r:id="rId10" imgW="1002960" imgH="241200" progId="Equation.3">
                    <p:embed/>
                  </p:oleObj>
                </mc:Choice>
                <mc:Fallback>
                  <p:oleObj name="Równanie" r:id="rId10" imgW="10029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8731" y="3935945"/>
                          <a:ext cx="2209800" cy="530225"/>
                        </a:xfrm>
                        <a:prstGeom prst="rect">
                          <a:avLst/>
                        </a:prstGeom>
                        <a:solidFill>
                          <a:srgbClr val="CCECFF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"/>
            <p:cNvGraphicFramePr>
              <a:graphicFrameLocks noChangeAspect="1"/>
            </p:cNvGraphicFramePr>
            <p:nvPr>
              <p:extLst/>
            </p:nvPr>
          </p:nvGraphicFramePr>
          <p:xfrm>
            <a:off x="6043230" y="4000989"/>
            <a:ext cx="3244850" cy="4679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205" name="Equation" r:id="rId12" imgW="1676160" imgH="241200" progId="Equation.3">
                    <p:embed/>
                  </p:oleObj>
                </mc:Choice>
                <mc:Fallback>
                  <p:oleObj name="Equation" r:id="rId12" imgW="167616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43230" y="4000989"/>
                          <a:ext cx="3244850" cy="467921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31</a:t>
            </a:fld>
            <a:endParaRPr lang="pl-PL"/>
          </a:p>
        </p:txBody>
      </p:sp>
      <p:graphicFrame>
        <p:nvGraphicFramePr>
          <p:cNvPr id="18" name="Object 9"/>
          <p:cNvGraphicFramePr>
            <a:graphicFrameLocks noChangeAspect="1"/>
          </p:cNvGraphicFramePr>
          <p:nvPr>
            <p:extLst/>
          </p:nvPr>
        </p:nvGraphicFramePr>
        <p:xfrm>
          <a:off x="1438275" y="2127250"/>
          <a:ext cx="1087438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6" name="Równanie" r:id="rId14" imgW="419040" imgH="228600" progId="Equation.3">
                  <p:embed/>
                </p:oleObj>
              </mc:Choice>
              <mc:Fallback>
                <p:oleObj name="Równanie" r:id="rId14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8275" y="2127250"/>
                        <a:ext cx="1087438" cy="593725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7"/>
          <p:cNvGraphicFramePr>
            <a:graphicFrameLocks noChangeAspect="1"/>
          </p:cNvGraphicFramePr>
          <p:nvPr>
            <p:extLst/>
          </p:nvPr>
        </p:nvGraphicFramePr>
        <p:xfrm>
          <a:off x="5629275" y="2047875"/>
          <a:ext cx="1284288" cy="474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7" name="Równanie" r:id="rId16" imgW="583920" imgH="215640" progId="Equation.3">
                  <p:embed/>
                </p:oleObj>
              </mc:Choice>
              <mc:Fallback>
                <p:oleObj name="Równanie" r:id="rId16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9275" y="2047875"/>
                        <a:ext cx="1284288" cy="474663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464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95" name="Object 11"/>
          <p:cNvGraphicFramePr>
            <a:graphicFrameLocks noChangeAspect="1"/>
          </p:cNvGraphicFramePr>
          <p:nvPr>
            <p:extLst/>
          </p:nvPr>
        </p:nvGraphicFramePr>
        <p:xfrm>
          <a:off x="3109913" y="4324350"/>
          <a:ext cx="4079875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44" name="Równanie" r:id="rId4" imgW="2070000" imgH="431640" progId="Equation.3">
                  <p:embed/>
                </p:oleObj>
              </mc:Choice>
              <mc:Fallback>
                <p:oleObj name="Równanie" r:id="rId4" imgW="2070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9913" y="4324350"/>
                        <a:ext cx="4079875" cy="8509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603" name="Text Box 19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grpSp>
        <p:nvGrpSpPr>
          <p:cNvPr id="24" name="Grupa 23"/>
          <p:cNvGrpSpPr/>
          <p:nvPr/>
        </p:nvGrpSpPr>
        <p:grpSpPr>
          <a:xfrm>
            <a:off x="2590237" y="1178750"/>
            <a:ext cx="4725525" cy="2994455"/>
            <a:chOff x="1646675" y="1178750"/>
            <a:chExt cx="7045957" cy="4464859"/>
          </a:xfrm>
        </p:grpSpPr>
        <p:sp>
          <p:nvSpPr>
            <p:cNvPr id="20" name="Prostokąt 19"/>
            <p:cNvSpPr/>
            <p:nvPr/>
          </p:nvSpPr>
          <p:spPr bwMode="auto">
            <a:xfrm>
              <a:off x="1646675" y="5184195"/>
              <a:ext cx="945105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67602" name="Picture 18" descr="C:\WINDOWS\Pulpit\Prezentacja\Wykres_2bis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26695" y="1178750"/>
              <a:ext cx="6865937" cy="4292600"/>
            </a:xfrm>
            <a:prstGeom prst="rect">
              <a:avLst/>
            </a:prstGeom>
            <a:noFill/>
          </p:spPr>
        </p:pic>
        <p:graphicFrame>
          <p:nvGraphicFramePr>
            <p:cNvPr id="67606" name="Object 22"/>
            <p:cNvGraphicFramePr>
              <a:graphicFrameLocks noChangeAspect="1"/>
            </p:cNvGraphicFramePr>
            <p:nvPr/>
          </p:nvGraphicFramePr>
          <p:xfrm>
            <a:off x="2056882" y="1728025"/>
            <a:ext cx="151130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45" name="Równanie" r:id="rId7" imgW="583920" imgH="228600" progId="Equation.3">
                    <p:embed/>
                  </p:oleObj>
                </mc:Choice>
                <mc:Fallback>
                  <p:oleObj name="Równanie" r:id="rId7" imgW="58392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6882" y="1728025"/>
                          <a:ext cx="1511300" cy="592138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iekt 8"/>
            <p:cNvGraphicFramePr>
              <a:graphicFrameLocks noChangeAspect="1"/>
            </p:cNvGraphicFramePr>
            <p:nvPr/>
          </p:nvGraphicFramePr>
          <p:xfrm>
            <a:off x="6250477" y="5157555"/>
            <a:ext cx="405045" cy="4860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46" name="Równanie" r:id="rId9" imgW="190440" imgH="228600" progId="Equation.3">
                    <p:embed/>
                  </p:oleObj>
                </mc:Choice>
                <mc:Fallback>
                  <p:oleObj name="Równanie" r:id="rId9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50477" y="5157555"/>
                          <a:ext cx="405045" cy="486054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8" name="Object 24"/>
            <p:cNvGraphicFramePr>
              <a:graphicFrameLocks noChangeAspect="1"/>
            </p:cNvGraphicFramePr>
            <p:nvPr/>
          </p:nvGraphicFramePr>
          <p:xfrm>
            <a:off x="7330597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47" name="Równanie" r:id="rId11" imgW="266400" imgH="228600" progId="Equation.3">
                    <p:embed/>
                  </p:oleObj>
                </mc:Choice>
                <mc:Fallback>
                  <p:oleObj name="Równanie" r:id="rId11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0597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09" name="Object 25"/>
            <p:cNvGraphicFramePr>
              <a:graphicFrameLocks noChangeAspect="1"/>
            </p:cNvGraphicFramePr>
            <p:nvPr/>
          </p:nvGraphicFramePr>
          <p:xfrm>
            <a:off x="377520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48" name="Równanie" r:id="rId13" imgW="304560" imgH="228600" progId="Equation.3">
                    <p:embed/>
                  </p:oleObj>
                </mc:Choice>
                <mc:Fallback>
                  <p:oleObj name="Równanie" r:id="rId13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7520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1" name="Object 27"/>
            <p:cNvGraphicFramePr>
              <a:graphicFrameLocks noChangeAspect="1"/>
            </p:cNvGraphicFramePr>
            <p:nvPr/>
          </p:nvGraphicFramePr>
          <p:xfrm>
            <a:off x="2470057" y="5157555"/>
            <a:ext cx="809625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49" name="Równanie" r:id="rId15" imgW="380880" imgH="228600" progId="Equation.3">
                    <p:embed/>
                  </p:oleObj>
                </mc:Choice>
                <mc:Fallback>
                  <p:oleObj name="Równanie" r:id="rId15" imgW="380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0057" y="5157555"/>
                          <a:ext cx="809625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2" name="Object 28"/>
            <p:cNvGraphicFramePr>
              <a:graphicFrameLocks noChangeAspect="1"/>
            </p:cNvGraphicFramePr>
            <p:nvPr/>
          </p:nvGraphicFramePr>
          <p:xfrm>
            <a:off x="6745532" y="5157555"/>
            <a:ext cx="566737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50" name="Równanie" r:id="rId17" imgW="266400" imgH="228600" progId="Equation.3">
                    <p:embed/>
                  </p:oleObj>
                </mc:Choice>
                <mc:Fallback>
                  <p:oleObj name="Równanie" r:id="rId17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5532" y="5157555"/>
                          <a:ext cx="566737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4" name="Object 30"/>
            <p:cNvGraphicFramePr>
              <a:graphicFrameLocks noChangeAspect="1"/>
            </p:cNvGraphicFramePr>
            <p:nvPr/>
          </p:nvGraphicFramePr>
          <p:xfrm>
            <a:off x="5620407" y="5157555"/>
            <a:ext cx="404812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51" name="Równanie" r:id="rId19" imgW="190440" imgH="228600" progId="Equation.3">
                    <p:embed/>
                  </p:oleObj>
                </mc:Choice>
                <mc:Fallback>
                  <p:oleObj name="Równanie" r:id="rId19" imgW="19044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0407" y="5157555"/>
                          <a:ext cx="404812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5" name="Object 31"/>
            <p:cNvGraphicFramePr>
              <a:graphicFrameLocks noChangeAspect="1"/>
            </p:cNvGraphicFramePr>
            <p:nvPr/>
          </p:nvGraphicFramePr>
          <p:xfrm>
            <a:off x="4405272" y="5157555"/>
            <a:ext cx="647700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52" name="Równanie" r:id="rId21" imgW="304560" imgH="228600" progId="Equation.3">
                    <p:embed/>
                  </p:oleObj>
                </mc:Choice>
                <mc:Fallback>
                  <p:oleObj name="Równanie" r:id="rId21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05272" y="5157555"/>
                          <a:ext cx="647700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7616" name="Object 32"/>
            <p:cNvGraphicFramePr>
              <a:graphicFrameLocks noChangeAspect="1"/>
            </p:cNvGraphicFramePr>
            <p:nvPr/>
          </p:nvGraphicFramePr>
          <p:xfrm>
            <a:off x="8005672" y="5157555"/>
            <a:ext cx="566738" cy="48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53" name="Równanie" r:id="rId23" imgW="266400" imgH="228600" progId="Equation.3">
                    <p:embed/>
                  </p:oleObj>
                </mc:Choice>
                <mc:Fallback>
                  <p:oleObj name="Równanie" r:id="rId23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005672" y="5157555"/>
                          <a:ext cx="566738" cy="4857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rostokąt 20"/>
            <p:cNvSpPr/>
            <p:nvPr/>
          </p:nvSpPr>
          <p:spPr bwMode="auto">
            <a:xfrm>
              <a:off x="3280147" y="5202560"/>
              <a:ext cx="431371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Prostokąt 22"/>
            <p:cNvSpPr/>
            <p:nvPr/>
          </p:nvSpPr>
          <p:spPr bwMode="auto">
            <a:xfrm>
              <a:off x="1871700" y="5184195"/>
              <a:ext cx="630070" cy="3150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9" name="Object 1028"/>
          <p:cNvGraphicFramePr>
            <a:graphicFrameLocks noChangeAspect="1"/>
          </p:cNvGraphicFramePr>
          <p:nvPr>
            <p:extLst/>
          </p:nvPr>
        </p:nvGraphicFramePr>
        <p:xfrm>
          <a:off x="2424113" y="5422900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54" name="Równanie" r:id="rId25" imgW="3009600" imgH="545760" progId="Equation.3">
                  <p:embed/>
                </p:oleObj>
              </mc:Choice>
              <mc:Fallback>
                <p:oleObj name="Równanie" r:id="rId25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5422900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32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3761909" y="1714500"/>
            <a:ext cx="5148729" cy="4784867"/>
            <a:chOff x="3761909" y="1714500"/>
            <a:chExt cx="5148729" cy="4784867"/>
          </a:xfrm>
        </p:grpSpPr>
        <p:sp>
          <p:nvSpPr>
            <p:cNvPr id="22" name="Prostokąt 21"/>
            <p:cNvSpPr/>
            <p:nvPr/>
          </p:nvSpPr>
          <p:spPr bwMode="auto">
            <a:xfrm>
              <a:off x="3761909" y="5423042"/>
              <a:ext cx="1660079" cy="1076325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5" name="Obiekt 24"/>
            <p:cNvGraphicFramePr>
              <a:graphicFrameLocks noChangeAspect="1"/>
            </p:cNvGraphicFramePr>
            <p:nvPr>
              <p:extLst/>
            </p:nvPr>
          </p:nvGraphicFramePr>
          <p:xfrm>
            <a:off x="7250113" y="1714500"/>
            <a:ext cx="1660525" cy="7699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5355" name="Równanie" r:id="rId27" imgW="850680" imgH="393480" progId="Equation.3">
                    <p:embed/>
                  </p:oleObj>
                </mc:Choice>
                <mc:Fallback>
                  <p:oleObj name="Równanie" r:id="rId27" imgW="8506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7250113" y="1714500"/>
                          <a:ext cx="1660525" cy="769938"/>
                        </a:xfrm>
                        <a:prstGeom prst="rect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6" name="Łącznik prosty ze strzałką 25"/>
            <p:cNvCxnSpPr/>
            <p:nvPr/>
          </p:nvCxnSpPr>
          <p:spPr bwMode="auto">
            <a:xfrm flipV="1">
              <a:off x="5255307" y="2033845"/>
              <a:ext cx="1845385" cy="58506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>
            <p:extLst/>
          </p:nvPr>
        </p:nvGraphicFramePr>
        <p:xfrm>
          <a:off x="5486915" y="1582466"/>
          <a:ext cx="691084" cy="636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56" name="Równanie" r:id="rId29" imgW="469800" imgH="431640" progId="Equation.3">
                  <p:embed/>
                </p:oleObj>
              </mc:Choice>
              <mc:Fallback>
                <p:oleObj name="Równanie" r:id="rId29" imgW="469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5486915" y="1582466"/>
                        <a:ext cx="691084" cy="63608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1"/>
          <p:cNvGraphicFramePr>
            <a:graphicFrameLocks noChangeAspect="1"/>
          </p:cNvGraphicFramePr>
          <p:nvPr>
            <p:extLst/>
          </p:nvPr>
        </p:nvGraphicFramePr>
        <p:xfrm>
          <a:off x="5057496" y="1081350"/>
          <a:ext cx="1150938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57" name="Równanie" r:id="rId31" imgW="583920" imgH="215640" progId="Equation.3">
                  <p:embed/>
                </p:oleObj>
              </mc:Choice>
              <mc:Fallback>
                <p:oleObj name="Równanie" r:id="rId31" imgW="5839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7496" y="1081350"/>
                        <a:ext cx="1150938" cy="42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9313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00" name="Text Box 206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11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efekt apertury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33</a:t>
            </a:fld>
            <a:endParaRPr lang="pl-PL"/>
          </a:p>
        </p:txBody>
      </p:sp>
      <p:cxnSp>
        <p:nvCxnSpPr>
          <p:cNvPr id="24" name="Łącznik łamany 23"/>
          <p:cNvCxnSpPr>
            <a:stCxn id="27" idx="3"/>
          </p:cNvCxnSpPr>
          <p:nvPr/>
        </p:nvCxnSpPr>
        <p:spPr bwMode="auto">
          <a:xfrm flipH="1" flipV="1">
            <a:off x="5223811" y="4237829"/>
            <a:ext cx="2426491" cy="1962929"/>
          </a:xfrm>
          <a:prstGeom prst="bentConnector3">
            <a:avLst>
              <a:gd name="adj1" fmla="val -9421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grpSp>
        <p:nvGrpSpPr>
          <p:cNvPr id="8" name="Grupa 7"/>
          <p:cNvGrpSpPr/>
          <p:nvPr/>
        </p:nvGrpSpPr>
        <p:grpSpPr>
          <a:xfrm>
            <a:off x="1066800" y="1052682"/>
            <a:ext cx="4648200" cy="4742470"/>
            <a:chOff x="1066800" y="1052682"/>
            <a:chExt cx="4648200" cy="4742470"/>
          </a:xfrm>
        </p:grpSpPr>
        <p:grpSp>
          <p:nvGrpSpPr>
            <p:cNvPr id="18" name="Grupa 17"/>
            <p:cNvGrpSpPr/>
            <p:nvPr/>
          </p:nvGrpSpPr>
          <p:grpSpPr>
            <a:xfrm>
              <a:off x="1066800" y="1052682"/>
              <a:ext cx="4648200" cy="4742470"/>
              <a:chOff x="1143000" y="990600"/>
              <a:chExt cx="4648200" cy="4742470"/>
            </a:xfrm>
          </p:grpSpPr>
          <p:sp>
            <p:nvSpPr>
              <p:cNvPr id="93189" name="Text Box 2053"/>
              <p:cNvSpPr txBox="1">
                <a:spLocks noChangeArrowheads="1"/>
              </p:cNvSpPr>
              <p:nvPr/>
            </p:nvSpPr>
            <p:spPr bwMode="auto">
              <a:xfrm>
                <a:off x="1219200" y="2971800"/>
                <a:ext cx="184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pic>
            <p:nvPicPr>
              <p:cNvPr id="93197" name="Picture 2061" descr="C:\WINDOWS\Pulpit\Prezentacja\Wykres_3bis.bmp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43000" y="990600"/>
                <a:ext cx="4648200" cy="4648200"/>
              </a:xfrm>
              <a:prstGeom prst="rect">
                <a:avLst/>
              </a:prstGeom>
              <a:noFill/>
            </p:spPr>
          </p:pic>
          <p:graphicFrame>
            <p:nvGraphicFramePr>
              <p:cNvPr id="12" name="Object 30"/>
              <p:cNvGraphicFramePr>
                <a:graphicFrameLocks noChangeAspect="1"/>
              </p:cNvGraphicFramePr>
              <p:nvPr/>
            </p:nvGraphicFramePr>
            <p:xfrm>
              <a:off x="4346975" y="3068960"/>
              <a:ext cx="270030" cy="32403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17" name="Równanie" r:id="rId5" imgW="190440" imgH="228600" progId="Equation.3">
                      <p:embed/>
                    </p:oleObj>
                  </mc:Choice>
                  <mc:Fallback>
                    <p:oleObj name="Równanie" r:id="rId5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6975" y="3068960"/>
                            <a:ext cx="270030" cy="324036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09" name="Object 2073"/>
              <p:cNvGraphicFramePr>
                <a:graphicFrameLocks noChangeAspect="1"/>
              </p:cNvGraphicFramePr>
              <p:nvPr/>
            </p:nvGraphicFramePr>
            <p:xfrm>
              <a:off x="2276745" y="3068960"/>
              <a:ext cx="431800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18" name="Równanie" r:id="rId7" imgW="304560" imgH="228600" progId="Equation.3">
                      <p:embed/>
                    </p:oleObj>
                  </mc:Choice>
                  <mc:Fallback>
                    <p:oleObj name="Równanie" r:id="rId7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76745" y="3068960"/>
                            <a:ext cx="431800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0" name="Object 2074"/>
              <p:cNvGraphicFramePr>
                <a:graphicFrameLocks noChangeAspect="1"/>
              </p:cNvGraphicFramePr>
              <p:nvPr/>
            </p:nvGraphicFramePr>
            <p:xfrm>
              <a:off x="5202070" y="3068960"/>
              <a:ext cx="396875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19" name="Równanie" r:id="rId9" imgW="279360" imgH="228600" progId="Equation.3">
                      <p:embed/>
                    </p:oleObj>
                  </mc:Choice>
                  <mc:Fallback>
                    <p:oleObj name="Równanie" r:id="rId9" imgW="27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02070" y="3068960"/>
                            <a:ext cx="396875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1" name="Object 2075"/>
              <p:cNvGraphicFramePr>
                <a:graphicFrameLocks noChangeAspect="1"/>
              </p:cNvGraphicFramePr>
              <p:nvPr/>
            </p:nvGraphicFramePr>
            <p:xfrm>
              <a:off x="1286635" y="3068960"/>
              <a:ext cx="541337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20" name="Równanie" r:id="rId11" imgW="380880" imgH="228600" progId="Equation.3">
                      <p:embed/>
                    </p:oleObj>
                  </mc:Choice>
                  <mc:Fallback>
                    <p:oleObj name="Równanie" r:id="rId11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6635" y="3068960"/>
                            <a:ext cx="541337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2" name="Object 2076"/>
              <p:cNvGraphicFramePr>
                <a:graphicFrameLocks noChangeAspect="1"/>
              </p:cNvGraphicFramePr>
              <p:nvPr/>
            </p:nvGraphicFramePr>
            <p:xfrm>
              <a:off x="4391980" y="5409220"/>
              <a:ext cx="269875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21" name="Równanie" r:id="rId13" imgW="190440" imgH="228600" progId="Equation.3">
                      <p:embed/>
                    </p:oleObj>
                  </mc:Choice>
                  <mc:Fallback>
                    <p:oleObj name="Równanie" r:id="rId13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91980" y="5409220"/>
                            <a:ext cx="269875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3213" name="Object 2077"/>
              <p:cNvGraphicFramePr>
                <a:graphicFrameLocks noChangeAspect="1"/>
              </p:cNvGraphicFramePr>
              <p:nvPr/>
            </p:nvGraphicFramePr>
            <p:xfrm>
              <a:off x="2276745" y="5409220"/>
              <a:ext cx="431800" cy="3238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6322" name="Równanie" r:id="rId15" imgW="304560" imgH="228600" progId="Equation.3">
                      <p:embed/>
                    </p:oleObj>
                  </mc:Choice>
                  <mc:Fallback>
                    <p:oleObj name="Równanie" r:id="rId15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76745" y="5409220"/>
                            <a:ext cx="431800" cy="323850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9" name="pole tekstowe 18"/>
            <p:cNvSpPr txBox="1"/>
            <p:nvPr/>
          </p:nvSpPr>
          <p:spPr>
            <a:xfrm>
              <a:off x="4804493" y="4041130"/>
              <a:ext cx="68320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dirty="0" smtClean="0"/>
                <a:t>?</a:t>
              </a:r>
              <a:endParaRPr lang="pl-PL" dirty="0"/>
            </a:p>
          </p:txBody>
        </p:sp>
        <p:sp>
          <p:nvSpPr>
            <p:cNvPr id="7" name="Prostokąt 6"/>
            <p:cNvSpPr/>
            <p:nvPr/>
          </p:nvSpPr>
          <p:spPr bwMode="auto">
            <a:xfrm>
              <a:off x="3459483" y="3376782"/>
              <a:ext cx="856297" cy="34749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8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493297" y="1072939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23" name="Równanie" r:id="rId17" imgW="583920" imgH="215640" progId="Equation.3">
                    <p:embed/>
                  </p:oleObj>
                </mc:Choice>
                <mc:Fallback>
                  <p:oleObj name="Równanie" r:id="rId17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3297" y="1072939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4038600" y="3573463"/>
            <a:ext cx="623888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24" name="Równanie" r:id="rId19" imgW="380880" imgH="215640" progId="Equation.3">
                    <p:embed/>
                  </p:oleObj>
                </mc:Choice>
                <mc:Fallback>
                  <p:oleObj name="Równanie" r:id="rId19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8600" y="3573463"/>
                          <a:ext cx="623888" cy="3540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iekt 30"/>
            <p:cNvGraphicFramePr>
              <a:graphicFrameLocks noChangeAspect="1"/>
            </p:cNvGraphicFramePr>
            <p:nvPr>
              <p:extLst/>
            </p:nvPr>
          </p:nvGraphicFramePr>
          <p:xfrm>
            <a:off x="4531189" y="2101593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25" name="Równanie" r:id="rId21" imgW="469800" imgH="431640" progId="Equation.3">
                    <p:embed/>
                  </p:oleObj>
                </mc:Choice>
                <mc:Fallback>
                  <p:oleObj name="Równanie" r:id="rId21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4531189" y="2101593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7" name="Grupa 16"/>
          <p:cNvGrpSpPr/>
          <p:nvPr/>
        </p:nvGrpSpPr>
        <p:grpSpPr>
          <a:xfrm>
            <a:off x="5315145" y="1048067"/>
            <a:ext cx="3657600" cy="1741171"/>
            <a:chOff x="5334000" y="1066800"/>
            <a:chExt cx="3657600" cy="1741171"/>
          </a:xfrm>
        </p:grpSpPr>
        <p:graphicFrame>
          <p:nvGraphicFramePr>
            <p:cNvPr id="93188" name="Object 2052"/>
            <p:cNvGraphicFramePr>
              <a:graphicFrameLocks noChangeAspect="1"/>
            </p:cNvGraphicFramePr>
            <p:nvPr>
              <p:extLst/>
            </p:nvPr>
          </p:nvGraphicFramePr>
          <p:xfrm>
            <a:off x="5652893" y="1979296"/>
            <a:ext cx="2860675" cy="828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326" name="Równanie" r:id="rId23" imgW="1358640" imgH="393480" progId="Equation.3">
                    <p:embed/>
                  </p:oleObj>
                </mc:Choice>
                <mc:Fallback>
                  <p:oleObj name="Równanie" r:id="rId23" imgW="135864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52893" y="1979296"/>
                          <a:ext cx="2860675" cy="828675"/>
                        </a:xfrm>
                        <a:prstGeom prst="rect">
                          <a:avLst/>
                        </a:prstGeom>
                        <a:solidFill>
                          <a:srgbClr val="CCFF99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198" name="Rectangle 2062"/>
            <p:cNvSpPr>
              <a:spLocks noChangeArrowheads="1"/>
            </p:cNvSpPr>
            <p:nvPr/>
          </p:nvSpPr>
          <p:spPr bwMode="auto">
            <a:xfrm>
              <a:off x="5334000" y="1066800"/>
              <a:ext cx="3657600" cy="830997"/>
            </a:xfrm>
            <a:prstGeom prst="rect">
              <a:avLst/>
            </a:prstGeom>
            <a:solidFill>
              <a:srgbClr val="CCFF99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 smtClean="0"/>
                <a:t>Środkowa wstęga widma sygnału próbkowania chwilowego jest zniekształcona przez widmo impulsu:</a:t>
              </a:r>
              <a:endParaRPr lang="pl-PL" sz="1600" dirty="0"/>
            </a:p>
          </p:txBody>
        </p:sp>
      </p:grpSp>
      <p:sp>
        <p:nvSpPr>
          <p:cNvPr id="9" name="pole tekstowe 8"/>
          <p:cNvSpPr txBox="1"/>
          <p:nvPr/>
        </p:nvSpPr>
        <p:spPr>
          <a:xfrm>
            <a:off x="5969772" y="3888571"/>
            <a:ext cx="2409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/>
              <a:t>Efekt (zniekształcenie)</a:t>
            </a:r>
            <a:br>
              <a:rPr lang="pl-PL" sz="1800" dirty="0" smtClean="0"/>
            </a:br>
            <a:r>
              <a:rPr lang="pl-PL" sz="1800" dirty="0" smtClean="0"/>
              <a:t>apertury</a:t>
            </a:r>
            <a:endParaRPr lang="pl-PL" sz="1800" dirty="0"/>
          </a:p>
        </p:txBody>
      </p:sp>
      <p:graphicFrame>
        <p:nvGraphicFramePr>
          <p:cNvPr id="27" name="Object 2071"/>
          <p:cNvGraphicFramePr>
            <a:graphicFrameLocks noChangeAspect="1"/>
          </p:cNvGraphicFramePr>
          <p:nvPr>
            <p:extLst/>
          </p:nvPr>
        </p:nvGraphicFramePr>
        <p:xfrm>
          <a:off x="206515" y="5795152"/>
          <a:ext cx="744378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327" name="Equation" r:id="rId25" imgW="4305240" imgH="469800" progId="Equation.3">
                  <p:embed/>
                </p:oleObj>
              </mc:Choice>
              <mc:Fallback>
                <p:oleObj name="Equation" r:id="rId25" imgW="4305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515" y="5795152"/>
                        <a:ext cx="7443787" cy="8112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276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32" name="Text Box 24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11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efekt apertury</a:t>
            </a:r>
            <a:endParaRPr lang="pl-PL" sz="3200" b="1" dirty="0"/>
          </a:p>
        </p:txBody>
      </p:sp>
      <p:graphicFrame>
        <p:nvGraphicFramePr>
          <p:cNvPr id="17" name="Object 2071"/>
          <p:cNvGraphicFramePr>
            <a:graphicFrameLocks noChangeAspect="1"/>
          </p:cNvGraphicFramePr>
          <p:nvPr>
            <p:extLst/>
          </p:nvPr>
        </p:nvGraphicFramePr>
        <p:xfrm>
          <a:off x="6165850" y="1924050"/>
          <a:ext cx="2789238" cy="284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324" name="Równanie" r:id="rId3" imgW="1612800" imgH="1650960" progId="Equation.3">
                  <p:embed/>
                </p:oleObj>
              </mc:Choice>
              <mc:Fallback>
                <p:oleObj name="Równanie" r:id="rId3" imgW="1612800" imgH="1650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5850" y="1924050"/>
                        <a:ext cx="2789238" cy="2847975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34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43000" y="1066800"/>
            <a:ext cx="4648200" cy="4801000"/>
            <a:chOff x="1143000" y="1066800"/>
            <a:chExt cx="4648200" cy="4801000"/>
          </a:xfrm>
        </p:grpSpPr>
        <p:grpSp>
          <p:nvGrpSpPr>
            <p:cNvPr id="20" name="Grupa 19"/>
            <p:cNvGrpSpPr/>
            <p:nvPr/>
          </p:nvGrpSpPr>
          <p:grpSpPr>
            <a:xfrm>
              <a:off x="1143000" y="1066800"/>
              <a:ext cx="4648200" cy="4801000"/>
              <a:chOff x="1143000" y="1066800"/>
              <a:chExt cx="4648200" cy="4801000"/>
            </a:xfrm>
          </p:grpSpPr>
          <p:sp>
            <p:nvSpPr>
              <p:cNvPr id="68617" name="Text Box 9"/>
              <p:cNvSpPr txBox="1">
                <a:spLocks noChangeArrowheads="1"/>
              </p:cNvSpPr>
              <p:nvPr/>
            </p:nvSpPr>
            <p:spPr bwMode="auto">
              <a:xfrm>
                <a:off x="1219200" y="2971800"/>
                <a:ext cx="184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pl-PL"/>
              </a:p>
            </p:txBody>
          </p:sp>
          <p:pic>
            <p:nvPicPr>
              <p:cNvPr id="68628" name="Picture 20" descr="C:\WINDOWS\Pulpit\Prezentacja\Wykres_3bis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43000" y="1066800"/>
                <a:ext cx="4648200" cy="4648200"/>
              </a:xfrm>
              <a:prstGeom prst="rect">
                <a:avLst/>
              </a:prstGeom>
              <a:noFill/>
            </p:spPr>
          </p:pic>
          <p:graphicFrame>
            <p:nvGraphicFramePr>
              <p:cNvPr id="14" name="Object 30"/>
              <p:cNvGraphicFramePr>
                <a:graphicFrameLocks noChangeAspect="1"/>
              </p:cNvGraphicFramePr>
              <p:nvPr/>
            </p:nvGraphicFramePr>
            <p:xfrm>
              <a:off x="4346975" y="3158970"/>
              <a:ext cx="315035" cy="37804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25" name="Równanie" r:id="rId6" imgW="190440" imgH="228600" progId="Equation.3">
                      <p:embed/>
                    </p:oleObj>
                  </mc:Choice>
                  <mc:Fallback>
                    <p:oleObj name="Równanie" r:id="rId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6975" y="3158970"/>
                            <a:ext cx="315035" cy="37804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3" name="Object 5"/>
              <p:cNvGraphicFramePr>
                <a:graphicFrameLocks noChangeAspect="1"/>
              </p:cNvGraphicFramePr>
              <p:nvPr/>
            </p:nvGraphicFramePr>
            <p:xfrm>
              <a:off x="4348437" y="5489975"/>
              <a:ext cx="315912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26" name="Równanie" r:id="rId8" imgW="190440" imgH="228600" progId="Equation.3">
                      <p:embed/>
                    </p:oleObj>
                  </mc:Choice>
                  <mc:Fallback>
                    <p:oleObj name="Równanie" r:id="rId8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48437" y="5489975"/>
                            <a:ext cx="315912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4" name="Object 6"/>
              <p:cNvGraphicFramePr>
                <a:graphicFrameLocks noChangeAspect="1"/>
              </p:cNvGraphicFramePr>
              <p:nvPr/>
            </p:nvGraphicFramePr>
            <p:xfrm>
              <a:off x="2231740" y="5489975"/>
              <a:ext cx="504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27" name="Równanie" r:id="rId9" imgW="304560" imgH="228600" progId="Equation.3">
                      <p:embed/>
                    </p:oleObj>
                  </mc:Choice>
                  <mc:Fallback>
                    <p:oleObj name="Równanie" r:id="rId9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5489975"/>
                            <a:ext cx="504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5" name="Object 7"/>
              <p:cNvGraphicFramePr>
                <a:graphicFrameLocks noChangeAspect="1"/>
              </p:cNvGraphicFramePr>
              <p:nvPr/>
            </p:nvGraphicFramePr>
            <p:xfrm>
              <a:off x="2231740" y="3158970"/>
              <a:ext cx="504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28" name="Równanie" r:id="rId11" imgW="304560" imgH="228600" progId="Equation.3">
                      <p:embed/>
                    </p:oleObj>
                  </mc:Choice>
                  <mc:Fallback>
                    <p:oleObj name="Równanie" r:id="rId11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3158970"/>
                            <a:ext cx="504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6" name="Object 8"/>
              <p:cNvGraphicFramePr>
                <a:graphicFrameLocks noChangeAspect="1"/>
              </p:cNvGraphicFramePr>
              <p:nvPr/>
            </p:nvGraphicFramePr>
            <p:xfrm>
              <a:off x="5202070" y="3158970"/>
              <a:ext cx="463550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29" name="Równanie" r:id="rId13" imgW="279360" imgH="228600" progId="Equation.3">
                      <p:embed/>
                    </p:oleObj>
                  </mc:Choice>
                  <mc:Fallback>
                    <p:oleObj name="Równanie" r:id="rId13" imgW="2793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202070" y="3158970"/>
                            <a:ext cx="463550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4457" name="Object 9"/>
              <p:cNvGraphicFramePr>
                <a:graphicFrameLocks noChangeAspect="1"/>
              </p:cNvGraphicFramePr>
              <p:nvPr/>
            </p:nvGraphicFramePr>
            <p:xfrm>
              <a:off x="1286635" y="3158970"/>
              <a:ext cx="631825" cy="377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7330" name="Równanie" r:id="rId15" imgW="380880" imgH="228600" progId="Equation.3">
                      <p:embed/>
                    </p:oleObj>
                  </mc:Choice>
                  <mc:Fallback>
                    <p:oleObj name="Równanie" r:id="rId15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6635" y="3158970"/>
                            <a:ext cx="631825" cy="37782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5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493297" y="1072939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331" name="Równanie" r:id="rId17" imgW="583920" imgH="215640" progId="Equation.3">
                    <p:embed/>
                  </p:oleObj>
                </mc:Choice>
                <mc:Fallback>
                  <p:oleObj name="Równanie" r:id="rId17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93297" y="1072939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iekt 17"/>
            <p:cNvGraphicFramePr>
              <a:graphicFrameLocks noChangeAspect="1"/>
            </p:cNvGraphicFramePr>
            <p:nvPr>
              <p:extLst/>
            </p:nvPr>
          </p:nvGraphicFramePr>
          <p:xfrm>
            <a:off x="4607458" y="2099178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332" name="Równanie" r:id="rId19" imgW="469800" imgH="431640" progId="Equation.3">
                    <p:embed/>
                  </p:oleObj>
                </mc:Choice>
                <mc:Fallback>
                  <p:oleObj name="Równanie" r:id="rId19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607458" y="2099178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Prostokąt 2"/>
            <p:cNvSpPr/>
            <p:nvPr/>
          </p:nvSpPr>
          <p:spPr bwMode="auto">
            <a:xfrm>
              <a:off x="3537932" y="3429000"/>
              <a:ext cx="912785" cy="346317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6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3577675" y="3369280"/>
            <a:ext cx="623888" cy="354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333" name="Równanie" r:id="rId21" imgW="380880" imgH="215640" progId="Equation.3">
                    <p:embed/>
                  </p:oleObj>
                </mc:Choice>
                <mc:Fallback>
                  <p:oleObj name="Równanie" r:id="rId21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7675" y="3369280"/>
                          <a:ext cx="623888" cy="354012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05394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1752600" y="3733800"/>
            <a:ext cx="1841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 b="0">
              <a:sym typeface="Symbol" pitchFamily="18" charset="2"/>
            </a:endParaRPr>
          </a:p>
          <a:p>
            <a:endParaRPr lang="pl-PL" b="0">
              <a:sym typeface="Symbol" pitchFamily="18" charset="2"/>
            </a:endParaRPr>
          </a:p>
          <a:p>
            <a:endParaRPr lang="pl-PL"/>
          </a:p>
        </p:txBody>
      </p:sp>
      <p:sp>
        <p:nvSpPr>
          <p:cNvPr id="70676" name="Rectangle 20"/>
          <p:cNvSpPr>
            <a:spLocks noChangeArrowheads="1"/>
          </p:cNvSpPr>
          <p:nvPr/>
        </p:nvSpPr>
        <p:spPr bwMode="auto">
          <a:xfrm>
            <a:off x="1466655" y="3376386"/>
            <a:ext cx="6318589" cy="1569660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Skracanie czasu trwania impulsów </a:t>
            </a:r>
            <a:r>
              <a:rPr lang="pl-PL" i="1" dirty="0" smtClean="0">
                <a:sym typeface="Symbol" pitchFamily="18" charset="2"/>
              </a:rPr>
              <a:t></a:t>
            </a:r>
            <a:r>
              <a:rPr lang="pl-PL" dirty="0" smtClean="0"/>
              <a:t>  redukuje</a:t>
            </a:r>
            <a:br>
              <a:rPr lang="pl-PL" dirty="0" smtClean="0"/>
            </a:br>
            <a:r>
              <a:rPr lang="pl-PL" dirty="0" smtClean="0"/>
              <a:t>efekt apertury.</a:t>
            </a:r>
            <a:r>
              <a:rPr lang="pl-PL" dirty="0"/>
              <a:t/>
            </a:r>
            <a:br>
              <a:rPr lang="pl-PL" dirty="0"/>
            </a:br>
            <a:endParaRPr lang="pl-PL" b="0" dirty="0"/>
          </a:p>
          <a:p>
            <a:r>
              <a:rPr lang="pl-PL" dirty="0" smtClean="0">
                <a:sym typeface="Symbol" pitchFamily="18" charset="2"/>
              </a:rPr>
              <a:t>Efekt apertury dla </a:t>
            </a:r>
            <a:r>
              <a:rPr lang="pl-PL" i="1" dirty="0">
                <a:sym typeface="Symbol" pitchFamily="18" charset="2"/>
              </a:rPr>
              <a:t></a:t>
            </a:r>
            <a:r>
              <a:rPr lang="pl-PL" dirty="0">
                <a:sym typeface="Symbol" pitchFamily="18" charset="2"/>
              </a:rPr>
              <a:t>  = </a:t>
            </a:r>
            <a:r>
              <a:rPr lang="pl-PL" dirty="0" smtClean="0">
                <a:sym typeface="Symbol" pitchFamily="18" charset="2"/>
              </a:rPr>
              <a:t>0,1 wynosi 0,04 </a:t>
            </a:r>
            <a:r>
              <a:rPr lang="pl-PL" dirty="0" err="1">
                <a:sym typeface="Symbol" pitchFamily="18" charset="2"/>
              </a:rPr>
              <a:t>dB</a:t>
            </a:r>
            <a:r>
              <a:rPr lang="pl-PL" dirty="0">
                <a:sym typeface="Symbol" pitchFamily="18" charset="2"/>
              </a:rPr>
              <a:t>.</a:t>
            </a:r>
          </a:p>
        </p:txBody>
      </p:sp>
      <p:sp>
        <p:nvSpPr>
          <p:cNvPr id="70679" name="Text Box 23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0681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2800" b="1" dirty="0" smtClean="0"/>
              <a:t>W jaki sposób redukować efekt apertury?</a:t>
            </a:r>
            <a:endParaRPr lang="pl-PL" sz="28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35</a:t>
            </a:fld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2014896" y="1460667"/>
            <a:ext cx="4387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dirty="0" smtClean="0"/>
              <a:t>Efekt (zniekształcenie) apertury</a:t>
            </a:r>
            <a:endParaRPr lang="pl-PL" dirty="0"/>
          </a:p>
        </p:txBody>
      </p:sp>
      <p:graphicFrame>
        <p:nvGraphicFramePr>
          <p:cNvPr id="10" name="Object 2071"/>
          <p:cNvGraphicFramePr>
            <a:graphicFrameLocks noChangeAspect="1"/>
          </p:cNvGraphicFramePr>
          <p:nvPr>
            <p:extLst/>
          </p:nvPr>
        </p:nvGraphicFramePr>
        <p:xfrm>
          <a:off x="1066800" y="2057922"/>
          <a:ext cx="7443787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195" name="Equation" r:id="rId3" imgW="4305240" imgH="469800" progId="Equation.3">
                  <p:embed/>
                </p:oleObj>
              </mc:Choice>
              <mc:Fallback>
                <p:oleObj name="Equation" r:id="rId3" imgW="4305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057922"/>
                        <a:ext cx="7443787" cy="8112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836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44" name="Text Box 1036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219200" y="2209800"/>
            <a:ext cx="7484998" cy="4356100"/>
            <a:chOff x="1219200" y="2209800"/>
            <a:chExt cx="7484998" cy="4356100"/>
          </a:xfrm>
        </p:grpSpPr>
        <p:sp>
          <p:nvSpPr>
            <p:cNvPr id="95234" name="Text Box 1026"/>
            <p:cNvSpPr txBox="1">
              <a:spLocks noChangeArrowheads="1"/>
            </p:cNvSpPr>
            <p:nvPr/>
          </p:nvSpPr>
          <p:spPr bwMode="auto">
            <a:xfrm>
              <a:off x="1752600" y="3733800"/>
              <a:ext cx="184150" cy="1187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lang="pl-PL" b="0">
                <a:sym typeface="Symbol" pitchFamily="18" charset="2"/>
              </a:endParaRPr>
            </a:p>
            <a:p>
              <a:endParaRPr lang="pl-PL" b="0">
                <a:sym typeface="Symbol" pitchFamily="18" charset="2"/>
              </a:endParaRPr>
            </a:p>
            <a:p>
              <a:endParaRPr lang="pl-PL"/>
            </a:p>
          </p:txBody>
        </p:sp>
        <p:graphicFrame>
          <p:nvGraphicFramePr>
            <p:cNvPr id="106496" name="Object 1024"/>
            <p:cNvGraphicFramePr>
              <a:graphicFrameLocks noChangeAspect="1"/>
            </p:cNvGraphicFramePr>
            <p:nvPr>
              <p:extLst/>
            </p:nvPr>
          </p:nvGraphicFramePr>
          <p:xfrm>
            <a:off x="1295400" y="3821113"/>
            <a:ext cx="838200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338" name="Równanie" r:id="rId4" imgW="495000" imgH="215640" progId="Equation.3">
                    <p:embed/>
                  </p:oleObj>
                </mc:Choice>
                <mc:Fallback>
                  <p:oleObj name="Równanie" r:id="rId4" imgW="4950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95400" y="3821113"/>
                          <a:ext cx="838200" cy="365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37" name="AutoShape 1029"/>
            <p:cNvSpPr>
              <a:spLocks/>
            </p:cNvSpPr>
            <p:nvPr/>
          </p:nvSpPr>
          <p:spPr bwMode="auto">
            <a:xfrm>
              <a:off x="2244725" y="3187700"/>
              <a:ext cx="63500" cy="1646238"/>
            </a:xfrm>
            <a:prstGeom prst="leftBrace">
              <a:avLst>
                <a:gd name="adj1" fmla="val 21604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6497" name="Object 1025"/>
            <p:cNvGraphicFramePr>
              <a:graphicFrameLocks noChangeAspect="1"/>
            </p:cNvGraphicFramePr>
            <p:nvPr>
              <p:extLst/>
            </p:nvPr>
          </p:nvGraphicFramePr>
          <p:xfrm>
            <a:off x="2446338" y="3124200"/>
            <a:ext cx="2489200" cy="995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339" name="Równanie" r:id="rId6" imgW="1460160" imgH="583920" progId="Equation.3">
                    <p:embed/>
                  </p:oleObj>
                </mc:Choice>
                <mc:Fallback>
                  <p:oleObj name="Równanie" r:id="rId6" imgW="1460160" imgH="583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6338" y="3124200"/>
                          <a:ext cx="2489200" cy="9953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8" name="Object 1026"/>
            <p:cNvGraphicFramePr>
              <a:graphicFrameLocks noChangeAspect="1"/>
            </p:cNvGraphicFramePr>
            <p:nvPr>
              <p:extLst/>
            </p:nvPr>
          </p:nvGraphicFramePr>
          <p:xfrm>
            <a:off x="2620963" y="4368800"/>
            <a:ext cx="2320925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340" name="Równanie" r:id="rId8" imgW="1358640" imgH="253800" progId="Equation.3">
                    <p:embed/>
                  </p:oleObj>
                </mc:Choice>
                <mc:Fallback>
                  <p:oleObj name="Równanie" r:id="rId8" imgW="135864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0963" y="4368800"/>
                          <a:ext cx="2320925" cy="4349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6499" name="Object 1027"/>
            <p:cNvGraphicFramePr>
              <a:graphicFrameLocks noChangeAspect="1"/>
            </p:cNvGraphicFramePr>
            <p:nvPr>
              <p:extLst/>
            </p:nvPr>
          </p:nvGraphicFramePr>
          <p:xfrm>
            <a:off x="2384425" y="6089650"/>
            <a:ext cx="3082925" cy="476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9341" name="Równanie" r:id="rId10" imgW="1396800" imgH="215640" progId="Equation.3">
                    <p:embed/>
                  </p:oleObj>
                </mc:Choice>
                <mc:Fallback>
                  <p:oleObj name="Równanie" r:id="rId10" imgW="13968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84425" y="6089650"/>
                          <a:ext cx="3082925" cy="476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5241" name="Text Box 1033"/>
            <p:cNvSpPr txBox="1">
              <a:spLocks noChangeArrowheads="1"/>
            </p:cNvSpPr>
            <p:nvPr/>
          </p:nvSpPr>
          <p:spPr bwMode="auto">
            <a:xfrm>
              <a:off x="1219200" y="5105400"/>
              <a:ext cx="6575070" cy="830997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Widmo sygnału wyjściowego zostaje pozbawione</a:t>
              </a:r>
              <a:br>
                <a:rPr lang="pl-PL" dirty="0" smtClean="0"/>
              </a:br>
              <a:r>
                <a:rPr lang="pl-PL" dirty="0" smtClean="0"/>
                <a:t>efektu apertury:</a:t>
              </a:r>
              <a:endParaRPr lang="pl-PL" dirty="0"/>
            </a:p>
          </p:txBody>
        </p:sp>
        <p:sp>
          <p:nvSpPr>
            <p:cNvPr id="95243" name="Rectangle 1035"/>
            <p:cNvSpPr>
              <a:spLocks noChangeArrowheads="1"/>
            </p:cNvSpPr>
            <p:nvPr/>
          </p:nvSpPr>
          <p:spPr bwMode="auto">
            <a:xfrm>
              <a:off x="1219200" y="2209800"/>
              <a:ext cx="7484998" cy="461665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Transmitancja </a:t>
              </a:r>
              <a:r>
                <a:rPr lang="pl-PL" i="1" dirty="0" smtClean="0"/>
                <a:t>H</a:t>
              </a:r>
              <a:r>
                <a:rPr lang="pl-PL" dirty="0" smtClean="0"/>
                <a:t>(</a:t>
              </a:r>
              <a:r>
                <a:rPr lang="el-GR" i="1" dirty="0" smtClean="0">
                  <a:cs typeface="Times New Roman" panose="02020603050405020304" pitchFamily="18" charset="0"/>
                </a:rPr>
                <a:t>ω</a:t>
              </a:r>
              <a:r>
                <a:rPr lang="pl-PL" dirty="0" smtClean="0"/>
                <a:t>) FDP eliminującego efekt apertury:</a:t>
              </a:r>
              <a:endParaRPr lang="pl-PL" dirty="0"/>
            </a:p>
          </p:txBody>
        </p:sp>
        <p:grpSp>
          <p:nvGrpSpPr>
            <p:cNvPr id="95254" name="Group 1046"/>
            <p:cNvGrpSpPr>
              <a:grpSpLocks/>
            </p:cNvGrpSpPr>
            <p:nvPr/>
          </p:nvGrpSpPr>
          <p:grpSpPr bwMode="auto">
            <a:xfrm>
              <a:off x="5300663" y="3657600"/>
              <a:ext cx="3144838" cy="1116013"/>
              <a:chOff x="3339" y="2304"/>
              <a:chExt cx="1981" cy="703"/>
            </a:xfrm>
          </p:grpSpPr>
          <p:sp>
            <p:nvSpPr>
              <p:cNvPr id="95248" name="Rectangle 1040"/>
              <p:cNvSpPr>
                <a:spLocks noChangeArrowheads="1"/>
              </p:cNvSpPr>
              <p:nvPr/>
            </p:nvSpPr>
            <p:spPr bwMode="auto">
              <a:xfrm>
                <a:off x="4080" y="2400"/>
                <a:ext cx="672" cy="384"/>
              </a:xfrm>
              <a:prstGeom prst="rect">
                <a:avLst/>
              </a:prstGeom>
              <a:solidFill>
                <a:srgbClr val="DDDDDD"/>
              </a:solidFill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106501" name="Object 1029"/>
              <p:cNvGraphicFramePr>
                <a:graphicFrameLocks noChangeAspect="1"/>
              </p:cNvGraphicFramePr>
              <p:nvPr/>
            </p:nvGraphicFramePr>
            <p:xfrm>
              <a:off x="4144" y="2452"/>
              <a:ext cx="528" cy="2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9342" name="Równanie" r:id="rId12" imgW="380880" imgH="215640" progId="Equation.3">
                      <p:embed/>
                    </p:oleObj>
                  </mc:Choice>
                  <mc:Fallback>
                    <p:oleObj name="Równanie" r:id="rId12" imgW="380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44" y="2452"/>
                            <a:ext cx="528" cy="2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5250" name="Line 1042"/>
              <p:cNvSpPr>
                <a:spLocks noChangeShapeType="1"/>
              </p:cNvSpPr>
              <p:nvPr/>
            </p:nvSpPr>
            <p:spPr bwMode="auto">
              <a:xfrm>
                <a:off x="3600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5251" name="Line 1043"/>
              <p:cNvSpPr>
                <a:spLocks noChangeShapeType="1"/>
              </p:cNvSpPr>
              <p:nvPr/>
            </p:nvSpPr>
            <p:spPr bwMode="auto">
              <a:xfrm>
                <a:off x="4752" y="2592"/>
                <a:ext cx="48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06502" name="Object 1030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3339" y="2304"/>
              <a:ext cx="637" cy="2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9343" name="Równanie" r:id="rId14" imgW="583920" imgH="215640" progId="Equation.3">
                      <p:embed/>
                    </p:oleObj>
                  </mc:Choice>
                  <mc:Fallback>
                    <p:oleObj name="Równanie" r:id="rId14" imgW="583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39" y="2304"/>
                            <a:ext cx="637" cy="23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6503" name="Object 1031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4856" y="2743"/>
              <a:ext cx="464" cy="2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79344" name="Równanie" r:id="rId16" imgW="380880" imgH="215640" progId="Equation.3">
                      <p:embed/>
                    </p:oleObj>
                  </mc:Choice>
                  <mc:Fallback>
                    <p:oleObj name="Równanie" r:id="rId16" imgW="380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56" y="2743"/>
                            <a:ext cx="464" cy="26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1" name="Rectangle 25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chwilowe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2800" b="1" dirty="0" smtClean="0"/>
              <a:t>W jaki sposób wyeliminować efekt apertury?</a:t>
            </a:r>
            <a:endParaRPr lang="pl-PL" sz="28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36</a:t>
            </a:fld>
            <a:endParaRPr lang="pl-PL"/>
          </a:p>
        </p:txBody>
      </p:sp>
      <p:graphicFrame>
        <p:nvGraphicFramePr>
          <p:cNvPr id="22" name="Object 1028"/>
          <p:cNvGraphicFramePr>
            <a:graphicFrameLocks noChangeAspect="1"/>
          </p:cNvGraphicFramePr>
          <p:nvPr>
            <p:extLst/>
          </p:nvPr>
        </p:nvGraphicFramePr>
        <p:xfrm>
          <a:off x="1863370" y="973138"/>
          <a:ext cx="5930900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345" name="Równanie" r:id="rId18" imgW="3009600" imgH="545760" progId="Equation.3">
                  <p:embed/>
                </p:oleObj>
              </mc:Choice>
              <mc:Fallback>
                <p:oleObj name="Równanie" r:id="rId18" imgW="300960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3370" y="973138"/>
                        <a:ext cx="5930900" cy="10763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898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61" name="Picture 9" descr="C:\WINDOWS\Pulpit\Prezentacja\Wykres_5bis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6477000" cy="4483100"/>
          </a:xfrm>
          <a:prstGeom prst="rect">
            <a:avLst/>
          </a:prstGeom>
          <a:noFill/>
        </p:spPr>
      </p:pic>
      <p:graphicFrame>
        <p:nvGraphicFramePr>
          <p:cNvPr id="107520" name="Object 0"/>
          <p:cNvGraphicFramePr>
            <a:graphicFrameLocks noChangeAspect="1"/>
          </p:cNvGraphicFramePr>
          <p:nvPr>
            <p:extLst/>
          </p:nvPr>
        </p:nvGraphicFramePr>
        <p:xfrm>
          <a:off x="2489200" y="5334000"/>
          <a:ext cx="4610100" cy="1257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60" name="Equation" r:id="rId4" imgW="2234880" imgH="609480" progId="Equation.3">
                  <p:embed/>
                </p:oleObj>
              </mc:Choice>
              <mc:Fallback>
                <p:oleObj name="Equation" r:id="rId4" imgW="22348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200" y="5334000"/>
                        <a:ext cx="4610100" cy="1257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2" name="Text Box 1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4764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naturalne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EC66D5-BA5D-4304-B94C-1F7BC8BC168F}" type="slidenum">
              <a:rPr lang="pl-PL" smtClean="0"/>
              <a:pPr/>
              <a:t>37</a:t>
            </a:fld>
            <a:endParaRPr lang="pl-PL"/>
          </a:p>
        </p:txBody>
      </p:sp>
      <p:cxnSp>
        <p:nvCxnSpPr>
          <p:cNvPr id="7" name="Łącznik prosty ze strzałką 6"/>
          <p:cNvCxnSpPr/>
          <p:nvPr/>
        </p:nvCxnSpPr>
        <p:spPr bwMode="auto">
          <a:xfrm>
            <a:off x="6732240" y="3429000"/>
            <a:ext cx="40504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H="1">
            <a:off x="7272300" y="3429000"/>
            <a:ext cx="495055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Łącznik prosty 8"/>
          <p:cNvCxnSpPr/>
          <p:nvPr/>
        </p:nvCxnSpPr>
        <p:spPr bwMode="auto">
          <a:xfrm>
            <a:off x="7137285" y="3429000"/>
            <a:ext cx="135015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0" name="Obiekt 9"/>
          <p:cNvGraphicFramePr>
            <a:graphicFrameLocks noChangeAspect="1"/>
          </p:cNvGraphicFramePr>
          <p:nvPr>
            <p:extLst/>
          </p:nvPr>
        </p:nvGraphicFramePr>
        <p:xfrm>
          <a:off x="6553210" y="3600063"/>
          <a:ext cx="1124135" cy="470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261" name="Równanie" r:id="rId6" imgW="545760" imgH="228600" progId="Equation.3">
                  <p:embed/>
                </p:oleObj>
              </mc:Choice>
              <mc:Fallback>
                <p:oleObj name="Równanie" r:id="rId6" imgW="545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53210" y="3600063"/>
                        <a:ext cx="1124135" cy="47056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77708" y="123999"/>
            <a:ext cx="1080120" cy="108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280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772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naturalne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sp>
        <p:nvSpPr>
          <p:cNvPr id="10" name="Text Box 30"/>
          <p:cNvSpPr txBox="1">
            <a:spLocks noChangeArrowheads="1"/>
          </p:cNvSpPr>
          <p:nvPr/>
        </p:nvSpPr>
        <p:spPr bwMode="auto">
          <a:xfrm>
            <a:off x="1057462" y="1751428"/>
            <a:ext cx="721062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Sygnał </a:t>
            </a:r>
            <a:r>
              <a:rPr lang="pl-PL" i="1" dirty="0"/>
              <a:t>x</a:t>
            </a:r>
            <a:r>
              <a:rPr lang="pl-PL" dirty="0"/>
              <a:t>(</a:t>
            </a:r>
            <a:r>
              <a:rPr lang="pl-PL" i="1" dirty="0"/>
              <a:t>t</a:t>
            </a:r>
            <a:r>
              <a:rPr lang="pl-PL" dirty="0"/>
              <a:t>) </a:t>
            </a:r>
            <a:r>
              <a:rPr lang="pl-PL" dirty="0" smtClean="0"/>
              <a:t>jest sygnałem deterministycznym o znanej</a:t>
            </a:r>
            <a:br>
              <a:rPr lang="pl-PL" dirty="0" smtClean="0"/>
            </a:br>
            <a:r>
              <a:rPr lang="pl-PL" dirty="0" smtClean="0"/>
              <a:t>transformacie Fouriera:</a:t>
            </a:r>
            <a:endParaRPr lang="pl-PL" dirty="0"/>
          </a:p>
        </p:txBody>
      </p:sp>
      <p:graphicFrame>
        <p:nvGraphicFramePr>
          <p:cNvPr id="11" name="Object 31"/>
          <p:cNvGraphicFramePr>
            <a:graphicFrameLocks noChangeAspect="1"/>
          </p:cNvGraphicFramePr>
          <p:nvPr>
            <p:extLst/>
          </p:nvPr>
        </p:nvGraphicFramePr>
        <p:xfrm>
          <a:off x="3440300" y="2642016"/>
          <a:ext cx="2276475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84" name="Equation" r:id="rId3" imgW="825480" imgH="215640" progId="Equation.3">
                  <p:embed/>
                </p:oleObj>
              </mc:Choice>
              <mc:Fallback>
                <p:oleObj name="Equation" r:id="rId3" imgW="8254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0300" y="2642016"/>
                        <a:ext cx="2276475" cy="596900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1057462" y="3351628"/>
            <a:ext cx="79251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Transformata Fouriera sygnału próbkowania naturalnego:</a:t>
            </a:r>
            <a:endParaRPr lang="pl-PL" dirty="0"/>
          </a:p>
        </p:txBody>
      </p:sp>
      <p:graphicFrame>
        <p:nvGraphicFramePr>
          <p:cNvPr id="13" name="Object 33"/>
          <p:cNvGraphicFramePr>
            <a:graphicFrameLocks noChangeAspect="1"/>
          </p:cNvGraphicFramePr>
          <p:nvPr>
            <p:extLst/>
          </p:nvPr>
        </p:nvGraphicFramePr>
        <p:xfrm>
          <a:off x="2627447" y="4014065"/>
          <a:ext cx="42672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285" name="Equation" r:id="rId5" imgW="2133360" imgH="660240" progId="Equation.3">
                  <p:embed/>
                </p:oleObj>
              </mc:Choice>
              <mc:Fallback>
                <p:oleObj name="Equation" r:id="rId5" imgW="213336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447" y="4014065"/>
                        <a:ext cx="4267200" cy="1320800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352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6822" name="Rectangle 2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80772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naturalne -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39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084547" y="4614236"/>
            <a:ext cx="7193379" cy="2146029"/>
            <a:chOff x="1084547" y="4614236"/>
            <a:chExt cx="7193379" cy="2146029"/>
          </a:xfrm>
        </p:grpSpPr>
        <p:graphicFrame>
          <p:nvGraphicFramePr>
            <p:cNvPr id="11" name="Object 31"/>
            <p:cNvGraphicFramePr>
              <a:graphicFrameLocks noChangeAspect="1"/>
            </p:cNvGraphicFramePr>
            <p:nvPr>
              <p:extLst/>
            </p:nvPr>
          </p:nvGraphicFramePr>
          <p:xfrm>
            <a:off x="5686425" y="5750033"/>
            <a:ext cx="2276475" cy="596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308" name="Equation" r:id="rId4" imgW="825480" imgH="215640" progId="Equation.3">
                    <p:embed/>
                  </p:oleObj>
                </mc:Choice>
                <mc:Fallback>
                  <p:oleObj name="Equation" r:id="rId4" imgW="8254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6425" y="5750033"/>
                          <a:ext cx="2276475" cy="596900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32"/>
            <p:cNvSpPr txBox="1">
              <a:spLocks noChangeArrowheads="1"/>
            </p:cNvSpPr>
            <p:nvPr/>
          </p:nvSpPr>
          <p:spPr bwMode="auto">
            <a:xfrm>
              <a:off x="1084547" y="4614236"/>
              <a:ext cx="719337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Transformata Fouriera sygnału próbkowania naturalnego</a:t>
              </a:r>
            </a:p>
            <a:p>
              <a:r>
                <a:rPr lang="pl-PL" dirty="0" smtClean="0"/>
                <a:t>(z właściwości „modulacja” przekształcenia Fouriera):</a:t>
              </a:r>
              <a:endParaRPr lang="pl-PL" dirty="0"/>
            </a:p>
          </p:txBody>
        </p:sp>
        <p:graphicFrame>
          <p:nvGraphicFramePr>
            <p:cNvPr id="16" name="Object 33"/>
            <p:cNvGraphicFramePr>
              <a:graphicFrameLocks noChangeAspect="1"/>
            </p:cNvGraphicFramePr>
            <p:nvPr>
              <p:extLst/>
            </p:nvPr>
          </p:nvGraphicFramePr>
          <p:xfrm>
            <a:off x="1084547" y="5439465"/>
            <a:ext cx="4267200" cy="1320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309" name="Equation" r:id="rId6" imgW="2133360" imgH="660240" progId="Equation.3">
                    <p:embed/>
                  </p:oleObj>
                </mc:Choice>
                <mc:Fallback>
                  <p:oleObj name="Equation" r:id="rId6" imgW="213336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84547" y="5439465"/>
                          <a:ext cx="4267200" cy="1320800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5" name="Grupa 4"/>
          <p:cNvGrpSpPr/>
          <p:nvPr/>
        </p:nvGrpSpPr>
        <p:grpSpPr>
          <a:xfrm>
            <a:off x="1066800" y="3220615"/>
            <a:ext cx="6974010" cy="1487262"/>
            <a:chOff x="1066800" y="3220615"/>
            <a:chExt cx="6974010" cy="148726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pole tekstowe 13"/>
                <p:cNvSpPr txBox="1"/>
                <p:nvPr/>
              </p:nvSpPr>
              <p:spPr>
                <a:xfrm>
                  <a:off x="1084547" y="3701127"/>
                  <a:ext cx="6956263" cy="10067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l-PL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𝝋</m:t>
                            </m:r>
                          </m:e>
                          <m:sub>
                            <m:r>
                              <a:rPr lang="pl-PL" b="1" i="0" smtClean="0">
                                <a:latin typeface="Cambria Math" panose="02040503050406030204" pitchFamily="18" charset="0"/>
                              </a:rPr>
                              <m:t>𝐏𝐀𝐌</m:t>
                            </m:r>
                          </m:sub>
                        </m:sSub>
                        <m:d>
                          <m:dPr>
                            <m:ctrlPr>
                              <a:rPr lang="pl-PL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  <m:d>
                          <m:dPr>
                            <m:ctrlPr>
                              <a:rPr lang="pl-PL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  <m:d>
                          <m:dPr>
                            <m:ctrlPr>
                              <a:rPr lang="pl-PL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  <m:nary>
                          <m:naryPr>
                            <m:chr m:val="∑"/>
                            <m:ctrlP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a:rPr lang="pl-PL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𝐒𝐚</m:t>
                            </m:r>
                            <m:d>
                              <m:dPr>
                                <m:ctrlP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𝒍</m:t>
                                </m:r>
                                <m:r>
                                  <a:rPr lang="el-G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d>
                            <m:r>
                              <a:rPr lang="pl-PL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𝐜𝐨𝐬</m:t>
                            </m:r>
                            <m:d>
                              <m:dPr>
                                <m:ctrlP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𝒍</m:t>
                                </m:r>
                                <m:sSub>
                                  <m:sSubPr>
                                    <m:ctrlPr>
                                      <a:rPr lang="pl-PL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pl-PL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𝝎</m:t>
                                    </m:r>
                                  </m:e>
                                  <m:sub>
                                    <m:r>
                                      <a:rPr lang="pl-PL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𝟎</m:t>
                                    </m:r>
                                  </m:sub>
                                </m:sSub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𝒕</m:t>
                                </m:r>
                              </m:e>
                            </m:d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pl-PL" dirty="0"/>
                </a:p>
              </p:txBody>
            </p:sp>
          </mc:Choice>
          <mc:Fallback xmlns="">
            <p:sp>
              <p:nvSpPr>
                <p:cNvPr id="14" name="pole tekstowe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4547" y="3701127"/>
                  <a:ext cx="6956263" cy="100675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9" name="Text Box 32"/>
            <p:cNvSpPr txBox="1">
              <a:spLocks noChangeArrowheads="1"/>
            </p:cNvSpPr>
            <p:nvPr/>
          </p:nvSpPr>
          <p:spPr bwMode="auto">
            <a:xfrm>
              <a:off x="1066800" y="3220615"/>
              <a:ext cx="612058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Sygnał próbkowania naturalnego jest równy:</a:t>
              </a:r>
              <a:endParaRPr lang="pl-PL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084547" y="1176323"/>
            <a:ext cx="6223680" cy="1962209"/>
            <a:chOff x="1084547" y="1176323"/>
            <a:chExt cx="6223680" cy="19622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pole tekstowe 8"/>
                <p:cNvSpPr txBox="1"/>
                <p:nvPr/>
              </p:nvSpPr>
              <p:spPr>
                <a:xfrm>
                  <a:off x="1241630" y="2131782"/>
                  <a:ext cx="4199611" cy="1006750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  <m:d>
                          <m:dPr>
                            <m:ctrlPr>
                              <a:rPr lang="pl-PL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</m:d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  <m:nary>
                          <m:naryPr>
                            <m:chr m:val="∑"/>
                            <m:ctrlP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  <m:sup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r>
                              <m:rPr>
                                <m:nor/>
                              </m:rPr>
                              <a:rPr lang="pl-PL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Sa</m:t>
                            </m:r>
                            <m:d>
                              <m:dPr>
                                <m:ctrlP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𝒍</m:t>
                                </m:r>
                                <m:r>
                                  <a:rPr lang="el-GR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  <m:r>
                                  <a:rPr lang="pl-PL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𝜺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pl-PL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cos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𝒍</m:t>
                            </m:r>
                            <m:sSub>
                              <m:sSubPr>
                                <m:ctrlP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𝝎</m:t>
                                </m:r>
                              </m:e>
                              <m:sub>
                                <m:r>
                                  <a:rPr lang="pl-PL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𝒕</m:t>
                            </m:r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</m:nary>
                      </m:oMath>
                    </m:oMathPara>
                  </a14:m>
                  <a:endParaRPr lang="pl-PL" b="1" dirty="0" smtClean="0"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pole tekstowe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1630" y="2131782"/>
                  <a:ext cx="4199611" cy="1006750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 Box 30"/>
            <p:cNvSpPr txBox="1">
              <a:spLocks noChangeArrowheads="1"/>
            </p:cNvSpPr>
            <p:nvPr/>
          </p:nvSpPr>
          <p:spPr bwMode="auto">
            <a:xfrm>
              <a:off x="1084547" y="1176323"/>
              <a:ext cx="592585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pl-PL" dirty="0" smtClean="0"/>
                <a:t>Sygnał </a:t>
              </a:r>
              <a:r>
                <a:rPr lang="pl-PL" i="1" dirty="0"/>
                <a:t>c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/>
                <a:t>) </a:t>
              </a:r>
              <a:r>
                <a:rPr lang="pl-PL" dirty="0" smtClean="0"/>
                <a:t>nośny jest sygnałem okresowym.</a:t>
              </a:r>
            </a:p>
            <a:p>
              <a:r>
                <a:rPr lang="pl-PL" dirty="0" smtClean="0"/>
                <a:t>Trygonometryczny szereg Fouriera:</a:t>
              </a:r>
              <a:endParaRPr lang="pl-PL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pole tekstowe 2"/>
                <p:cNvSpPr txBox="1"/>
                <p:nvPr/>
              </p:nvSpPr>
              <p:spPr>
                <a:xfrm>
                  <a:off x="5967155" y="2432619"/>
                  <a:ext cx="134107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𝜺</m:t>
                        </m:r>
                        <m:r>
                          <a:rPr lang="pl-PL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 </m:t>
                        </m:r>
                        <m:r>
                          <a:rPr lang="el-GR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  <m:r>
                          <a:rPr lang="pl-PL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pl-PL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pl-PL" dirty="0"/>
                </a:p>
              </p:txBody>
            </p:sp>
          </mc:Choice>
          <mc:Fallback xmlns="">
            <p:sp>
              <p:nvSpPr>
                <p:cNvPr id="3" name="pole tekstowe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7155" y="2432619"/>
                  <a:ext cx="1341072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3182" r="-2273" b="-36066"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55416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3" name="Rectangle 25"/>
          <p:cNvSpPr>
            <a:spLocks noChangeArrowheads="1"/>
          </p:cNvSpPr>
          <p:nvPr/>
        </p:nvSpPr>
        <p:spPr bwMode="auto">
          <a:xfrm>
            <a:off x="1123950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Delta </a:t>
            </a:r>
            <a:r>
              <a:rPr kumimoji="1" lang="pl-PL" sz="3200" b="1" dirty="0" err="1" smtClean="0">
                <a:solidFill>
                  <a:schemeClr val="bg2"/>
                </a:solidFill>
              </a:rPr>
              <a:t>Diraca</a:t>
            </a:r>
            <a:r>
              <a:rPr kumimoji="1" lang="pl-PL" sz="3200" b="1" dirty="0" smtClean="0">
                <a:solidFill>
                  <a:schemeClr val="bg2"/>
                </a:solidFill>
              </a:rPr>
              <a:t>  - właściwość próbkująca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4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Systemy i sygnały”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</a:t>
            </a:r>
            <a:r>
              <a:rPr lang="pl-PL" sz="1400" b="1" dirty="0" err="1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cxnSp>
        <p:nvCxnSpPr>
          <p:cNvPr id="16" name="Łącznik prosty ze strzałką 15"/>
          <p:cNvCxnSpPr/>
          <p:nvPr/>
        </p:nvCxnSpPr>
        <p:spPr bwMode="auto">
          <a:xfrm>
            <a:off x="4759863" y="3014935"/>
            <a:ext cx="651363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7" name="pole tekstowe 16"/>
          <p:cNvSpPr txBox="1"/>
          <p:nvPr/>
        </p:nvSpPr>
        <p:spPr>
          <a:xfrm>
            <a:off x="4896842" y="259447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T</a:t>
            </a:r>
            <a:endParaRPr lang="pl-PL" b="1" i="1" dirty="0"/>
          </a:p>
        </p:txBody>
      </p:sp>
      <p:grpSp>
        <p:nvGrpSpPr>
          <p:cNvPr id="27" name="Grupa 26"/>
          <p:cNvGrpSpPr/>
          <p:nvPr/>
        </p:nvGrpSpPr>
        <p:grpSpPr>
          <a:xfrm>
            <a:off x="434518" y="3405425"/>
            <a:ext cx="8543141" cy="1850788"/>
            <a:chOff x="434518" y="3405425"/>
            <a:chExt cx="8543141" cy="1850788"/>
          </a:xfrm>
        </p:grpSpPr>
        <p:graphicFrame>
          <p:nvGraphicFramePr>
            <p:cNvPr id="20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95209814"/>
                </p:ext>
              </p:extLst>
            </p:nvPr>
          </p:nvGraphicFramePr>
          <p:xfrm>
            <a:off x="501650" y="4406900"/>
            <a:ext cx="8412163" cy="849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14" name="Równanie" r:id="rId3" imgW="4267080" imgH="431640" progId="Equation.3">
                    <p:embed/>
                  </p:oleObj>
                </mc:Choice>
                <mc:Fallback>
                  <p:oleObj name="Równanie" r:id="rId3" imgW="42670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1650" y="4406900"/>
                          <a:ext cx="8412163" cy="8493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rostokąt 20"/>
            <p:cNvSpPr/>
            <p:nvPr/>
          </p:nvSpPr>
          <p:spPr>
            <a:xfrm>
              <a:off x="434518" y="3405425"/>
              <a:ext cx="8543141" cy="923330"/>
            </a:xfrm>
            <a:prstGeom prst="rect">
              <a:avLst/>
            </a:prstGeom>
            <a:solidFill>
              <a:srgbClr val="CCFF99"/>
            </a:solidFill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solidFill>
                    <a:srgbClr val="C00000"/>
                  </a:solidFill>
                </a:rPr>
                <a:t>Delta </a:t>
              </a:r>
              <a:r>
                <a:rPr lang="pl-PL" sz="1800" b="1" dirty="0" err="1" smtClean="0">
                  <a:solidFill>
                    <a:srgbClr val="C00000"/>
                  </a:solidFill>
                </a:rPr>
                <a:t>Diraca</a:t>
              </a:r>
              <a:r>
                <a:rPr lang="pl-PL" sz="18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1800" b="1" dirty="0" smtClean="0"/>
                <a:t>pozwala analizować próbki sygnału {</a:t>
              </a:r>
              <a:r>
                <a:rPr lang="pl-PL" sz="1800" b="1" i="1" dirty="0" smtClean="0"/>
                <a:t>x</a:t>
              </a:r>
              <a:r>
                <a:rPr lang="pl-PL" sz="1800" b="1" dirty="0" smtClean="0"/>
                <a:t>(</a:t>
              </a:r>
              <a:r>
                <a:rPr lang="pl-PL" sz="1800" b="1" i="1" dirty="0" err="1" smtClean="0"/>
                <a:t>nT</a:t>
              </a:r>
              <a:r>
                <a:rPr lang="pl-PL" sz="1800" b="1" dirty="0" smtClean="0"/>
                <a:t>), </a:t>
              </a:r>
              <a:r>
                <a:rPr lang="pl-PL" sz="1800" b="1" i="1" dirty="0"/>
                <a:t>k</a:t>
              </a:r>
              <a:r>
                <a:rPr lang="pl-PL" sz="1800" b="1" dirty="0" smtClean="0"/>
                <a:t> = 0, 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± 1, </a:t>
              </a:r>
              <a:r>
                <a:rPr lang="pl-PL" sz="1800" b="1" dirty="0">
                  <a:cs typeface="Times New Roman" panose="02020603050405020304" pitchFamily="18" charset="0"/>
                </a:rPr>
                <a:t>± 2</a:t>
              </a:r>
              <a:r>
                <a:rPr lang="pl-PL" sz="1800" b="1" dirty="0" smtClean="0">
                  <a:cs typeface="Times New Roman" panose="02020603050405020304" pitchFamily="18" charset="0"/>
                </a:rPr>
                <a:t>…</a:t>
              </a:r>
              <a:r>
                <a:rPr lang="pl-PL" sz="1800" b="1" dirty="0" smtClean="0"/>
                <a:t>}</a:t>
              </a:r>
              <a:br>
                <a:rPr lang="pl-PL" sz="1800" b="1" dirty="0" smtClean="0"/>
              </a:br>
              <a:r>
                <a:rPr lang="pl-PL" sz="1800" b="1" dirty="0" smtClean="0"/>
                <a:t>w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dziedzinie widmowej </a:t>
              </a:r>
              <a:r>
                <a:rPr lang="pl-PL" sz="1800" b="1" dirty="0" smtClean="0"/>
                <a:t>(inne narzędzia to przekształcenie </a:t>
              </a:r>
              <a:r>
                <a:rPr lang="pl-PL" sz="1800" b="1" dirty="0" smtClean="0">
                  <a:latin typeface="Monotype Corsiva" panose="03010101010201010101" pitchFamily="66" charset="0"/>
                </a:rPr>
                <a:t>Z</a:t>
              </a:r>
              <a:r>
                <a:rPr lang="pl-PL" sz="1800" b="1" dirty="0"/>
                <a:t> </a:t>
              </a:r>
              <a:r>
                <a:rPr lang="pl-PL" sz="1800" b="1" dirty="0" smtClean="0"/>
                <a:t>(funkcja tworząca) oraz Dyskretna Transformacja Fouriera).</a:t>
              </a:r>
              <a:endParaRPr lang="pl-PL" sz="1800" b="1" dirty="0"/>
            </a:p>
          </p:txBody>
        </p:sp>
      </p:grpSp>
      <p:graphicFrame>
        <p:nvGraphicFramePr>
          <p:cNvPr id="19" name="Obiek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3860344"/>
              </p:ext>
            </p:extLst>
          </p:nvPr>
        </p:nvGraphicFramePr>
        <p:xfrm>
          <a:off x="3475038" y="2667000"/>
          <a:ext cx="487362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5" name="Równanie" r:id="rId5" imgW="228600" imgH="177480" progId="Equation.3">
                  <p:embed/>
                </p:oleObj>
              </mc:Choice>
              <mc:Fallback>
                <p:oleObj name="Równanie" r:id="rId5" imgW="2286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75038" y="2667000"/>
                        <a:ext cx="487362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Line 46"/>
          <p:cNvSpPr>
            <a:spLocks noChangeShapeType="1"/>
          </p:cNvSpPr>
          <p:nvPr/>
        </p:nvSpPr>
        <p:spPr bwMode="auto">
          <a:xfrm flipV="1">
            <a:off x="2263870" y="1988840"/>
            <a:ext cx="10995" cy="1118698"/>
          </a:xfrm>
          <a:prstGeom prst="line">
            <a:avLst/>
          </a:prstGeom>
          <a:noFill/>
          <a:ln w="38100">
            <a:solidFill>
              <a:srgbClr val="0066FF"/>
            </a:solidFill>
            <a:prstDash val="sysDash"/>
            <a:round/>
            <a:headEnd/>
            <a:tailEnd type="stealth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0" name="Grupa 29"/>
          <p:cNvGrpSpPr/>
          <p:nvPr/>
        </p:nvGrpSpPr>
        <p:grpSpPr>
          <a:xfrm>
            <a:off x="1289752" y="666750"/>
            <a:ext cx="6097986" cy="2468979"/>
            <a:chOff x="1289752" y="666750"/>
            <a:chExt cx="6097986" cy="2468979"/>
          </a:xfrm>
        </p:grpSpPr>
        <p:grpSp>
          <p:nvGrpSpPr>
            <p:cNvPr id="5" name="Grupa 4"/>
            <p:cNvGrpSpPr/>
            <p:nvPr/>
          </p:nvGrpSpPr>
          <p:grpSpPr>
            <a:xfrm>
              <a:off x="2030007" y="790074"/>
              <a:ext cx="5357731" cy="2345655"/>
              <a:chOff x="1089025" y="3603625"/>
              <a:chExt cx="2259013" cy="989013"/>
            </a:xfrm>
          </p:grpSpPr>
          <p:sp>
            <p:nvSpPr>
              <p:cNvPr id="6" name="Line 45"/>
              <p:cNvSpPr>
                <a:spLocks noChangeShapeType="1"/>
              </p:cNvSpPr>
              <p:nvPr/>
            </p:nvSpPr>
            <p:spPr bwMode="auto">
              <a:xfrm flipV="1">
                <a:off x="1692275" y="3744913"/>
                <a:ext cx="0" cy="847725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prstDash val="sysDash"/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" name="Line 46"/>
              <p:cNvSpPr>
                <a:spLocks noChangeShapeType="1"/>
              </p:cNvSpPr>
              <p:nvPr/>
            </p:nvSpPr>
            <p:spPr bwMode="auto">
              <a:xfrm flipH="1" flipV="1">
                <a:off x="1416050" y="3914775"/>
                <a:ext cx="3175" cy="677863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" name="Line 47"/>
              <p:cNvSpPr>
                <a:spLocks noChangeShapeType="1"/>
              </p:cNvSpPr>
              <p:nvPr/>
            </p:nvSpPr>
            <p:spPr bwMode="auto">
              <a:xfrm flipV="1">
                <a:off x="2513013" y="4198938"/>
                <a:ext cx="0" cy="393700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" name="Line 48"/>
              <p:cNvSpPr>
                <a:spLocks noChangeShapeType="1"/>
              </p:cNvSpPr>
              <p:nvPr/>
            </p:nvSpPr>
            <p:spPr bwMode="auto">
              <a:xfrm flipV="1">
                <a:off x="2239963" y="4017963"/>
                <a:ext cx="0" cy="574675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49"/>
              <p:cNvSpPr>
                <a:spLocks noChangeShapeType="1"/>
              </p:cNvSpPr>
              <p:nvPr/>
            </p:nvSpPr>
            <p:spPr bwMode="auto">
              <a:xfrm flipH="1" flipV="1">
                <a:off x="2781300" y="4173538"/>
                <a:ext cx="4763" cy="419100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50"/>
              <p:cNvSpPr>
                <a:spLocks noChangeShapeType="1"/>
              </p:cNvSpPr>
              <p:nvPr/>
            </p:nvSpPr>
            <p:spPr bwMode="auto">
              <a:xfrm flipV="1">
                <a:off x="1965325" y="3803650"/>
                <a:ext cx="4763" cy="78898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" name="Line 51"/>
              <p:cNvSpPr>
                <a:spLocks noChangeShapeType="1"/>
              </p:cNvSpPr>
              <p:nvPr/>
            </p:nvSpPr>
            <p:spPr bwMode="auto">
              <a:xfrm flipH="1" flipV="1">
                <a:off x="1189264" y="3603625"/>
                <a:ext cx="3002" cy="51732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" name="Line 52"/>
              <p:cNvSpPr>
                <a:spLocks noChangeShapeType="1"/>
              </p:cNvSpPr>
              <p:nvPr/>
            </p:nvSpPr>
            <p:spPr bwMode="auto">
              <a:xfrm>
                <a:off x="1089025" y="4592638"/>
                <a:ext cx="225901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4" name="Freeform 53"/>
              <p:cNvSpPr>
                <a:spLocks/>
              </p:cNvSpPr>
              <p:nvPr/>
            </p:nvSpPr>
            <p:spPr bwMode="auto">
              <a:xfrm>
                <a:off x="1089025" y="3744913"/>
                <a:ext cx="2259013" cy="474663"/>
              </a:xfrm>
              <a:custGeom>
                <a:avLst/>
                <a:gdLst>
                  <a:gd name="T0" fmla="*/ 0 w 2406"/>
                  <a:gd name="T1" fmla="*/ 6 h 654"/>
                  <a:gd name="T2" fmla="*/ 33 w 2406"/>
                  <a:gd name="T3" fmla="*/ 0 h 654"/>
                  <a:gd name="T4" fmla="*/ 67 w 2406"/>
                  <a:gd name="T5" fmla="*/ 5 h 654"/>
                  <a:gd name="T6" fmla="*/ 103 w 2406"/>
                  <a:gd name="T7" fmla="*/ 1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81320606"/>
                </p:ext>
              </p:extLst>
            </p:nvPr>
          </p:nvGraphicFramePr>
          <p:xfrm>
            <a:off x="2887663" y="666750"/>
            <a:ext cx="1738312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16" name="Równanie" r:id="rId7" imgW="977760" imgH="203040" progId="Equation.3">
                    <p:embed/>
                  </p:oleObj>
                </mc:Choice>
                <mc:Fallback>
                  <p:oleObj name="Równanie" r:id="rId7" imgW="9777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887663" y="666750"/>
                          <a:ext cx="1738312" cy="36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7805686"/>
                </p:ext>
              </p:extLst>
            </p:nvPr>
          </p:nvGraphicFramePr>
          <p:xfrm>
            <a:off x="1289752" y="1602539"/>
            <a:ext cx="995362" cy="3603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17" name="Równanie" r:id="rId9" imgW="558720" imgH="203040" progId="Equation.3">
                    <p:embed/>
                  </p:oleObj>
                </mc:Choice>
                <mc:Fallback>
                  <p:oleObj name="Równanie" r:id="rId9" imgW="55872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289752" y="1602539"/>
                          <a:ext cx="995362" cy="3603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9" name="Grupa 28"/>
          <p:cNvGrpSpPr/>
          <p:nvPr/>
        </p:nvGrpSpPr>
        <p:grpSpPr>
          <a:xfrm>
            <a:off x="5134936" y="644525"/>
            <a:ext cx="2867422" cy="1258692"/>
            <a:chOff x="5134936" y="644525"/>
            <a:chExt cx="2867422" cy="1258692"/>
          </a:xfrm>
        </p:grpSpPr>
        <p:graphicFrame>
          <p:nvGraphicFramePr>
            <p:cNvPr id="25" name="Obiek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062965"/>
                </p:ext>
              </p:extLst>
            </p:nvPr>
          </p:nvGraphicFramePr>
          <p:xfrm>
            <a:off x="5170488" y="644525"/>
            <a:ext cx="2801937" cy="765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18" name="Równanie" r:id="rId11" imgW="1574640" imgH="431640" progId="Equation.3">
                    <p:embed/>
                  </p:oleObj>
                </mc:Choice>
                <mc:Fallback>
                  <p:oleObj name="Równanie" r:id="rId11" imgW="157464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170488" y="644525"/>
                          <a:ext cx="2801937" cy="7651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" name="pole tekstowe 25"/>
            <p:cNvSpPr txBox="1"/>
            <p:nvPr/>
          </p:nvSpPr>
          <p:spPr>
            <a:xfrm>
              <a:off x="5354087" y="1396403"/>
              <a:ext cx="229902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dirty="0"/>
                <a:t>s</a:t>
              </a:r>
              <a:r>
                <a:rPr lang="pl-PL" sz="2000" dirty="0" smtClean="0"/>
                <a:t>ygnał </a:t>
              </a:r>
              <a:r>
                <a:rPr lang="pl-PL" sz="2000" dirty="0" err="1" smtClean="0"/>
                <a:t>spróbkowany</a:t>
              </a:r>
              <a:endParaRPr lang="pl-PL" sz="2000" dirty="0"/>
            </a:p>
          </p:txBody>
        </p:sp>
        <p:sp>
          <p:nvSpPr>
            <p:cNvPr id="28" name="Prostokąt 27"/>
            <p:cNvSpPr/>
            <p:nvPr/>
          </p:nvSpPr>
          <p:spPr bwMode="auto">
            <a:xfrm>
              <a:off x="5134936" y="647652"/>
              <a:ext cx="2867422" cy="1255565"/>
            </a:xfrm>
            <a:prstGeom prst="rect">
              <a:avLst/>
            </a:prstGeom>
            <a:noFill/>
            <a:ln w="222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15" name="Obiek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699690"/>
              </p:ext>
            </p:extLst>
          </p:nvPr>
        </p:nvGraphicFramePr>
        <p:xfrm>
          <a:off x="5868144" y="2012094"/>
          <a:ext cx="2459037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19" name="Equation" r:id="rId13" imgW="1574640" imgH="215640" progId="Equation.3">
                  <p:embed/>
                </p:oleObj>
              </mc:Choice>
              <mc:Fallback>
                <p:oleObj name="Equation" r:id="rId13" imgW="157464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868144" y="2012094"/>
                        <a:ext cx="2459037" cy="3381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prstDash val="soli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pole tekstowe 21"/>
          <p:cNvSpPr txBox="1"/>
          <p:nvPr/>
        </p:nvSpPr>
        <p:spPr>
          <a:xfrm>
            <a:off x="5856549" y="2594479"/>
            <a:ext cx="3044423" cy="400110"/>
          </a:xfrm>
          <a:prstGeom prst="rect">
            <a:avLst/>
          </a:prstGeom>
          <a:solidFill>
            <a:schemeClr val="bg1"/>
          </a:solidFill>
          <a:ln w="19050">
            <a:solidFill>
              <a:srgbClr val="0000CC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pl-PL" sz="2000" i="1" dirty="0" smtClean="0"/>
              <a:t>x</a:t>
            </a:r>
            <a:r>
              <a:rPr lang="pl-PL" sz="2000" dirty="0" smtClean="0"/>
              <a:t>(</a:t>
            </a:r>
            <a:r>
              <a:rPr lang="pl-PL" sz="2000" i="1" dirty="0" err="1"/>
              <a:t>n</a:t>
            </a:r>
            <a:r>
              <a:rPr lang="pl-PL" sz="2000" i="1" dirty="0" err="1" smtClean="0"/>
              <a:t>T</a:t>
            </a:r>
            <a:r>
              <a:rPr lang="pl-PL" sz="2000" dirty="0" smtClean="0"/>
              <a:t>) – ciąg próbek sygnału</a:t>
            </a:r>
            <a:endParaRPr lang="pl-PL" sz="2000" dirty="0"/>
          </a:p>
        </p:txBody>
      </p:sp>
      <p:grpSp>
        <p:nvGrpSpPr>
          <p:cNvPr id="33" name="Grupa 32"/>
          <p:cNvGrpSpPr/>
          <p:nvPr/>
        </p:nvGrpSpPr>
        <p:grpSpPr>
          <a:xfrm>
            <a:off x="440084" y="5362406"/>
            <a:ext cx="8543141" cy="990769"/>
            <a:chOff x="440084" y="5362406"/>
            <a:chExt cx="8543141" cy="990769"/>
          </a:xfrm>
        </p:grpSpPr>
        <p:graphicFrame>
          <p:nvGraphicFramePr>
            <p:cNvPr id="31" name="Object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543778"/>
                </p:ext>
              </p:extLst>
            </p:nvPr>
          </p:nvGraphicFramePr>
          <p:xfrm>
            <a:off x="501650" y="5927725"/>
            <a:ext cx="7786688" cy="425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4320" name="Równanie" r:id="rId15" imgW="3949560" imgH="215640" progId="Equation.3">
                    <p:embed/>
                  </p:oleObj>
                </mc:Choice>
                <mc:Fallback>
                  <p:oleObj name="Równanie" r:id="rId15" imgW="39495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1650" y="5927725"/>
                          <a:ext cx="7786688" cy="4254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Prostokąt 31"/>
            <p:cNvSpPr/>
            <p:nvPr/>
          </p:nvSpPr>
          <p:spPr>
            <a:xfrm>
              <a:off x="440084" y="5362406"/>
              <a:ext cx="8543141" cy="369332"/>
            </a:xfrm>
            <a:prstGeom prst="rect">
              <a:avLst/>
            </a:prstGeom>
            <a:solidFill>
              <a:srgbClr val="CCFF99"/>
            </a:solidFill>
          </p:spPr>
          <p:txBody>
            <a:bodyPr wrap="square">
              <a:spAutoFit/>
            </a:bodyPr>
            <a:lstStyle/>
            <a:p>
              <a:r>
                <a:rPr lang="pl-PL" sz="1800" b="1" dirty="0" smtClean="0">
                  <a:solidFill>
                    <a:srgbClr val="C00000"/>
                  </a:solidFill>
                </a:rPr>
                <a:t>W konsekwencji, delta </a:t>
              </a:r>
              <a:r>
                <a:rPr lang="pl-PL" sz="1800" b="1" dirty="0" err="1" smtClean="0">
                  <a:solidFill>
                    <a:srgbClr val="C00000"/>
                  </a:solidFill>
                </a:rPr>
                <a:t>Diraca</a:t>
              </a:r>
              <a:r>
                <a:rPr lang="pl-PL" sz="18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1800" b="1" dirty="0" smtClean="0"/>
                <a:t>pozwala udowodnić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twierdzenie o próbkowaniu</a:t>
              </a:r>
              <a:r>
                <a:rPr lang="pl-PL" sz="1800" b="1" dirty="0" smtClean="0"/>
                <a:t>.</a:t>
              </a:r>
              <a:endParaRPr lang="pl-PL" sz="1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8141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701570" y="5724255"/>
            <a:ext cx="8182048" cy="830997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dirty="0" smtClean="0"/>
              <a:t>Próbkowanie naturalne nie wprowadza zniekształceń</a:t>
            </a:r>
            <a:br>
              <a:rPr lang="pl-PL" dirty="0" smtClean="0"/>
            </a:br>
            <a:r>
              <a:rPr lang="pl-PL" dirty="0" smtClean="0"/>
              <a:t>apertury głównego segmentu widma sygnału </a:t>
            </a:r>
            <a:r>
              <a:rPr lang="pl-PL" dirty="0" err="1" smtClean="0"/>
              <a:t>spróbkowanego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79889" name="Text Box 17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79891" name="Rectangle 19"/>
          <p:cNvSpPr>
            <a:spLocks noGrp="1" noChangeArrowheads="1"/>
          </p:cNvSpPr>
          <p:nvPr>
            <p:ph type="title"/>
          </p:nvPr>
        </p:nvSpPr>
        <p:spPr>
          <a:xfrm>
            <a:off x="1066800" y="532126"/>
            <a:ext cx="7772400" cy="533400"/>
          </a:xfrm>
          <a:noFill/>
          <a:ln/>
        </p:spPr>
        <p:txBody>
          <a:bodyPr/>
          <a:lstStyle/>
          <a:p>
            <a:r>
              <a:rPr lang="pl-PL" sz="3200" b="1" dirty="0"/>
              <a:t>PAM </a:t>
            </a:r>
            <a:r>
              <a:rPr lang="pl-PL" sz="3200" b="1" dirty="0" smtClean="0"/>
              <a:t>– próbkowanie naturalne </a:t>
            </a:r>
            <a:r>
              <a:rPr lang="pl-PL" sz="3200" b="1" dirty="0"/>
              <a:t/>
            </a:r>
            <a:br>
              <a:rPr lang="pl-PL" sz="3200" b="1" dirty="0"/>
            </a:br>
            <a:r>
              <a:rPr lang="pl-PL" sz="3200" b="1" dirty="0" smtClean="0"/>
              <a:t>analiza widmowa</a:t>
            </a:r>
            <a:endParaRPr lang="pl-PL" sz="3200" b="1" dirty="0"/>
          </a:p>
        </p:txBody>
      </p:sp>
      <p:graphicFrame>
        <p:nvGraphicFramePr>
          <p:cNvPr id="19" name="Object 33"/>
          <p:cNvGraphicFramePr>
            <a:graphicFrameLocks noChangeAspect="1"/>
          </p:cNvGraphicFramePr>
          <p:nvPr>
            <p:extLst/>
          </p:nvPr>
        </p:nvGraphicFramePr>
        <p:xfrm>
          <a:off x="2513013" y="3455988"/>
          <a:ext cx="3949197" cy="214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485" name="Equation" r:id="rId3" imgW="2247840" imgH="1218960" progId="Equation.3">
                  <p:embed/>
                </p:oleObj>
              </mc:Choice>
              <mc:Fallback>
                <p:oleObj name="Equation" r:id="rId3" imgW="2247840" imgH="1218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3013" y="3455988"/>
                        <a:ext cx="3949197" cy="2141937"/>
                      </a:xfrm>
                      <a:prstGeom prst="rect">
                        <a:avLst/>
                      </a:prstGeom>
                      <a:solidFill>
                        <a:srgbClr val="FF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40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4897437" y="721842"/>
            <a:ext cx="4225925" cy="2721477"/>
            <a:chOff x="4487611" y="621868"/>
            <a:chExt cx="4225925" cy="2721477"/>
          </a:xfrm>
        </p:grpSpPr>
        <p:grpSp>
          <p:nvGrpSpPr>
            <p:cNvPr id="16" name="Grupa 15"/>
            <p:cNvGrpSpPr/>
            <p:nvPr/>
          </p:nvGrpSpPr>
          <p:grpSpPr>
            <a:xfrm>
              <a:off x="4487611" y="639963"/>
              <a:ext cx="4225925" cy="2703382"/>
              <a:chOff x="1520825" y="1143000"/>
              <a:chExt cx="6865938" cy="4392234"/>
            </a:xfrm>
          </p:grpSpPr>
          <p:pic>
            <p:nvPicPr>
              <p:cNvPr id="79888" name="Picture 16" descr="C:\WINDOWS\Pulpit\Prezentacja\Wykres_6bis.bmp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520825" y="1143000"/>
                <a:ext cx="6865938" cy="4168775"/>
              </a:xfrm>
              <a:prstGeom prst="rect">
                <a:avLst/>
              </a:prstGeom>
              <a:noFill/>
            </p:spPr>
          </p:pic>
          <p:graphicFrame>
            <p:nvGraphicFramePr>
              <p:cNvPr id="6" name="Obiekt 5"/>
              <p:cNvGraphicFramePr>
                <a:graphicFrameLocks noChangeAspect="1"/>
              </p:cNvGraphicFramePr>
              <p:nvPr/>
            </p:nvGraphicFramePr>
            <p:xfrm>
              <a:off x="6012160" y="5049180"/>
              <a:ext cx="405045" cy="48605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86" name="Równanie" r:id="rId6" imgW="190440" imgH="228600" progId="Equation.3">
                      <p:embed/>
                    </p:oleObj>
                  </mc:Choice>
                  <mc:Fallback>
                    <p:oleObj name="Równanie" r:id="rId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012160" y="5049180"/>
                            <a:ext cx="405045" cy="486054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" name="Object 24"/>
              <p:cNvGraphicFramePr>
                <a:graphicFrameLocks noChangeAspect="1"/>
              </p:cNvGraphicFramePr>
              <p:nvPr/>
            </p:nvGraphicFramePr>
            <p:xfrm>
              <a:off x="709228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87" name="Równanie" r:id="rId8" imgW="266400" imgH="228600" progId="Equation.3">
                      <p:embed/>
                    </p:oleObj>
                  </mc:Choice>
                  <mc:Fallback>
                    <p:oleObj name="Równanie" r:id="rId8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9228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" name="Object 25"/>
              <p:cNvGraphicFramePr>
                <a:graphicFrameLocks noChangeAspect="1"/>
              </p:cNvGraphicFramePr>
              <p:nvPr/>
            </p:nvGraphicFramePr>
            <p:xfrm>
              <a:off x="3491880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88" name="Równanie" r:id="rId10" imgW="304560" imgH="228600" progId="Equation.3">
                      <p:embed/>
                    </p:oleObj>
                  </mc:Choice>
                  <mc:Fallback>
                    <p:oleObj name="Równanie" r:id="rId10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91880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" name="Object 27"/>
              <p:cNvGraphicFramePr>
                <a:graphicFrameLocks noChangeAspect="1"/>
              </p:cNvGraphicFramePr>
              <p:nvPr/>
            </p:nvGraphicFramePr>
            <p:xfrm>
              <a:off x="2231740" y="5049180"/>
              <a:ext cx="809625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89" name="Równanie" r:id="rId12" imgW="380880" imgH="228600" progId="Equation.3">
                      <p:embed/>
                    </p:oleObj>
                  </mc:Choice>
                  <mc:Fallback>
                    <p:oleObj name="Równanie" r:id="rId12" imgW="3808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231740" y="5049180"/>
                            <a:ext cx="809625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0" name="Object 28"/>
              <p:cNvGraphicFramePr>
                <a:graphicFrameLocks noChangeAspect="1"/>
              </p:cNvGraphicFramePr>
              <p:nvPr/>
            </p:nvGraphicFramePr>
            <p:xfrm>
              <a:off x="6462210" y="5049180"/>
              <a:ext cx="566737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90" name="Równanie" r:id="rId14" imgW="266400" imgH="228600" progId="Equation.3">
                      <p:embed/>
                    </p:oleObj>
                  </mc:Choice>
                  <mc:Fallback>
                    <p:oleObj name="Równanie" r:id="rId14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462210" y="5049180"/>
                            <a:ext cx="566737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1" name="Object 30"/>
              <p:cNvGraphicFramePr>
                <a:graphicFrameLocks noChangeAspect="1"/>
              </p:cNvGraphicFramePr>
              <p:nvPr/>
            </p:nvGraphicFramePr>
            <p:xfrm>
              <a:off x="5427095" y="5049180"/>
              <a:ext cx="404812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91" name="Równanie" r:id="rId16" imgW="190440" imgH="228600" progId="Equation.3">
                      <p:embed/>
                    </p:oleObj>
                  </mc:Choice>
                  <mc:Fallback>
                    <p:oleObj name="Równanie" r:id="rId16" imgW="19044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27095" y="5049180"/>
                            <a:ext cx="404812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2" name="Object 31"/>
              <p:cNvGraphicFramePr>
                <a:graphicFrameLocks noChangeAspect="1"/>
              </p:cNvGraphicFramePr>
              <p:nvPr/>
            </p:nvGraphicFramePr>
            <p:xfrm>
              <a:off x="4256965" y="5049180"/>
              <a:ext cx="647700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92" name="Równanie" r:id="rId18" imgW="304560" imgH="228600" progId="Equation.3">
                      <p:embed/>
                    </p:oleObj>
                  </mc:Choice>
                  <mc:Fallback>
                    <p:oleObj name="Równanie" r:id="rId18" imgW="30456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56965" y="5049180"/>
                            <a:ext cx="647700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3" name="Object 32"/>
              <p:cNvGraphicFramePr>
                <a:graphicFrameLocks noChangeAspect="1"/>
              </p:cNvGraphicFramePr>
              <p:nvPr/>
            </p:nvGraphicFramePr>
            <p:xfrm>
              <a:off x="7722350" y="5049180"/>
              <a:ext cx="566738" cy="485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3493" name="Równanie" r:id="rId20" imgW="266400" imgH="228600" progId="Equation.3">
                      <p:embed/>
                    </p:oleObj>
                  </mc:Choice>
                  <mc:Fallback>
                    <p:oleObj name="Równanie" r:id="rId20" imgW="26640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722350" y="5049180"/>
                            <a:ext cx="566738" cy="485775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4" name="Prostokąt 13"/>
              <p:cNvSpPr/>
              <p:nvPr/>
            </p:nvSpPr>
            <p:spPr bwMode="auto">
              <a:xfrm>
                <a:off x="1781690" y="5049180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5" name="Prostokąt 14"/>
              <p:cNvSpPr/>
              <p:nvPr/>
            </p:nvSpPr>
            <p:spPr bwMode="auto">
              <a:xfrm>
                <a:off x="2996825" y="5004175"/>
                <a:ext cx="495055" cy="3150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  <p:graphicFrame>
          <p:nvGraphicFramePr>
            <p:cNvPr id="20" name="Object 11"/>
            <p:cNvGraphicFramePr>
              <a:graphicFrameLocks noChangeAspect="1"/>
            </p:cNvGraphicFramePr>
            <p:nvPr>
              <p:extLst/>
            </p:nvPr>
          </p:nvGraphicFramePr>
          <p:xfrm>
            <a:off x="6727037" y="621868"/>
            <a:ext cx="957420" cy="3539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494" name="Równanie" r:id="rId22" imgW="583920" imgH="215640" progId="Equation.3">
                    <p:embed/>
                  </p:oleObj>
                </mc:Choice>
                <mc:Fallback>
                  <p:oleObj name="Równanie" r:id="rId22" imgW="5839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27037" y="621868"/>
                          <a:ext cx="957420" cy="35391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iekt 20"/>
            <p:cNvGraphicFramePr>
              <a:graphicFrameLocks noChangeAspect="1"/>
            </p:cNvGraphicFramePr>
            <p:nvPr>
              <p:extLst/>
            </p:nvPr>
          </p:nvGraphicFramePr>
          <p:xfrm>
            <a:off x="7099833" y="1052283"/>
            <a:ext cx="691084" cy="6360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3495" name="Równanie" r:id="rId24" imgW="469800" imgH="431640" progId="Equation.3">
                    <p:embed/>
                  </p:oleObj>
                </mc:Choice>
                <mc:Fallback>
                  <p:oleObj name="Równanie" r:id="rId24" imgW="469800" imgH="431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7099833" y="1052283"/>
                          <a:ext cx="691084" cy="63608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50436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50" name="Picture 14" descr="C:\WINDOWS\Pulpit\Prezentacja\Animacja\1v2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1" name="Picture 15" descr="C:\WINDOWS\Pulpit\Prezentacja\Animacja\3v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2" name="Picture 16" descr="C:\WINDOWS\Pulpit\Prezentacja\Animacja\5v2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3" name="Picture 17" descr="C:\WINDOWS\Pulpit\Prezentacja\Animacja\7v2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91154" name="Picture 18" descr="C:\WINDOWS\Pulpit\Prezentacja\Animacja\9v2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91156" name="Text Box 2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91159" name="Rectangle 23"/>
          <p:cNvSpPr>
            <a:spLocks noChangeArrowheads="1"/>
          </p:cNvSpPr>
          <p:nvPr/>
        </p:nvSpPr>
        <p:spPr bwMode="auto">
          <a:xfrm>
            <a:off x="5867400" y="990600"/>
            <a:ext cx="2057400" cy="914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4" name="Rectangle 28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91166" name="Rectangle 30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14" name="Text Box 34"/>
          <p:cNvSpPr txBox="1">
            <a:spLocks noChangeArrowheads="1"/>
          </p:cNvSpPr>
          <p:nvPr/>
        </p:nvSpPr>
        <p:spPr bwMode="auto">
          <a:xfrm>
            <a:off x="7497325" y="1808820"/>
            <a:ext cx="13468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1600" dirty="0" smtClean="0">
                <a:solidFill>
                  <a:schemeClr val="bg2"/>
                </a:solidFill>
              </a:rPr>
              <a:t>Próbkowanie</a:t>
            </a:r>
            <a:br>
              <a:rPr lang="pl-PL" sz="1600" dirty="0" smtClean="0">
                <a:solidFill>
                  <a:schemeClr val="bg2"/>
                </a:solidFill>
              </a:rPr>
            </a:br>
            <a:r>
              <a:rPr lang="pl-PL" sz="1600" dirty="0" smtClean="0">
                <a:solidFill>
                  <a:schemeClr val="bg2"/>
                </a:solidFill>
              </a:rPr>
              <a:t>chwilowe</a:t>
            </a:r>
            <a:endParaRPr lang="pl-PL" sz="1600" dirty="0">
              <a:solidFill>
                <a:schemeClr val="bg2"/>
              </a:solidFill>
            </a:endParaRPr>
          </a:p>
        </p:txBody>
      </p:sp>
      <p:sp>
        <p:nvSpPr>
          <p:cNvPr id="15" name="Text Box 36"/>
          <p:cNvSpPr txBox="1">
            <a:spLocks noChangeArrowheads="1"/>
          </p:cNvSpPr>
          <p:nvPr/>
        </p:nvSpPr>
        <p:spPr bwMode="auto">
          <a:xfrm>
            <a:off x="7497325" y="818710"/>
            <a:ext cx="13356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1600" dirty="0" smtClean="0">
                <a:solidFill>
                  <a:schemeClr val="tx2"/>
                </a:solidFill>
              </a:rPr>
              <a:t>Próbkowanie</a:t>
            </a:r>
            <a:br>
              <a:rPr lang="pl-PL" sz="1600" dirty="0" smtClean="0">
                <a:solidFill>
                  <a:schemeClr val="tx2"/>
                </a:solidFill>
              </a:rPr>
            </a:br>
            <a:r>
              <a:rPr lang="pl-PL" sz="1600" dirty="0" smtClean="0">
                <a:solidFill>
                  <a:schemeClr val="tx2"/>
                </a:solidFill>
              </a:rPr>
              <a:t>naturalne</a:t>
            </a:r>
            <a:endParaRPr lang="pl-PL" sz="1600" dirty="0">
              <a:solidFill>
                <a:schemeClr val="tx2"/>
              </a:solidFill>
            </a:endParaRPr>
          </a:p>
        </p:txBody>
      </p:sp>
      <p:graphicFrame>
        <p:nvGraphicFramePr>
          <p:cNvPr id="16" name="Obiekt 15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8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59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0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1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2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3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4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65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rostokąt 23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ectangle 9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 dirty="0"/>
              <a:t>PAM – </a:t>
            </a:r>
            <a:r>
              <a:rPr lang="pl-PL" sz="3200" b="1" dirty="0" smtClean="0"/>
              <a:t>widma próbkowania chwilowego</a:t>
            </a:r>
            <a:br>
              <a:rPr lang="pl-PL" sz="3200" b="1" dirty="0" smtClean="0"/>
            </a:br>
            <a:r>
              <a:rPr lang="pl-PL" sz="3200" b="1" dirty="0" smtClean="0"/>
              <a:t>i naturalnego</a:t>
            </a:r>
            <a:r>
              <a:rPr lang="pl-PL" sz="3200" b="1" dirty="0"/>
              <a:t/>
            </a:r>
            <a:br>
              <a:rPr lang="pl-PL" sz="3200" b="1" dirty="0"/>
            </a:br>
            <a:endParaRPr lang="pl-PL" sz="32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1063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5" name="Rectangle 9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1143000"/>
          </a:xfrm>
          <a:noFill/>
          <a:ln/>
        </p:spPr>
        <p:txBody>
          <a:bodyPr/>
          <a:lstStyle/>
          <a:p>
            <a:r>
              <a:rPr lang="pl-PL" sz="3200" b="1" dirty="0"/>
              <a:t>PAM – </a:t>
            </a:r>
            <a:r>
              <a:rPr lang="pl-PL" sz="3200" b="1" dirty="0" smtClean="0"/>
              <a:t>widma próbkowania chwilowego</a:t>
            </a:r>
            <a:br>
              <a:rPr lang="pl-PL" sz="3200" b="1" dirty="0" smtClean="0"/>
            </a:br>
            <a:r>
              <a:rPr lang="pl-PL" sz="3200" b="1" dirty="0" smtClean="0"/>
              <a:t>i naturalnego</a:t>
            </a:r>
            <a:r>
              <a:rPr lang="pl-PL" sz="3200" b="1" dirty="0"/>
              <a:t/>
            </a:r>
            <a:br>
              <a:rPr lang="pl-PL" sz="3200" b="1" dirty="0"/>
            </a:br>
            <a:endParaRPr lang="pl-PL" sz="3200" b="1" dirty="0"/>
          </a:p>
        </p:txBody>
      </p:sp>
      <p:pic>
        <p:nvPicPr>
          <p:cNvPr id="80921" name="Picture 25" descr="C:\WINDOWS\Pulpit\Prezentacja\Animacja\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2" name="Picture 26" descr="C:\WINDOWS\Pulpit\Prezentacja\Animacja\2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3" name="Picture 27" descr="C:\WINDOWS\Pulpit\Prezentacja\Animacja\3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4" name="Picture 28" descr="C:\WINDOWS\Pulpit\Prezentacja\Animacja\4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pic>
        <p:nvPicPr>
          <p:cNvPr id="80925" name="Picture 29" descr="C:\WINDOWS\Pulpit\Prezentacja\Animacja\5.bmp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8638" y="1006475"/>
            <a:ext cx="6056312" cy="5354638"/>
          </a:xfrm>
          <a:prstGeom prst="rect">
            <a:avLst/>
          </a:prstGeom>
          <a:noFill/>
        </p:spPr>
      </p:pic>
      <p:sp>
        <p:nvSpPr>
          <p:cNvPr id="80926" name="Text Box 30"/>
          <p:cNvSpPr txBox="1">
            <a:spLocks noChangeArrowheads="1"/>
          </p:cNvSpPr>
          <p:nvPr/>
        </p:nvSpPr>
        <p:spPr bwMode="auto">
          <a:xfrm>
            <a:off x="5746750" y="6553200"/>
            <a:ext cx="3397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pl-PL" sz="1400" dirty="0" smtClean="0">
                <a:solidFill>
                  <a:srgbClr val="669900"/>
                </a:solidFill>
              </a:rPr>
              <a:t>Sygnały i systemy </a:t>
            </a:r>
            <a:r>
              <a:rPr lang="pl-PL" sz="1400" dirty="0">
                <a:solidFill>
                  <a:srgbClr val="669900"/>
                </a:solidFill>
              </a:rPr>
              <a:t>©Zdzisław Papir</a:t>
            </a:r>
          </a:p>
        </p:txBody>
      </p:sp>
      <p:sp>
        <p:nvSpPr>
          <p:cNvPr id="80927" name="Rectangle 31"/>
          <p:cNvSpPr>
            <a:spLocks noChangeArrowheads="1"/>
          </p:cNvSpPr>
          <p:nvPr/>
        </p:nvSpPr>
        <p:spPr bwMode="auto">
          <a:xfrm>
            <a:off x="6019800" y="990600"/>
            <a:ext cx="18288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/>
          </a:p>
        </p:txBody>
      </p:sp>
      <p:sp>
        <p:nvSpPr>
          <p:cNvPr id="80928" name="Rectangle 32"/>
          <p:cNvSpPr>
            <a:spLocks noChangeArrowheads="1"/>
          </p:cNvSpPr>
          <p:nvPr/>
        </p:nvSpPr>
        <p:spPr bwMode="auto">
          <a:xfrm>
            <a:off x="6705600" y="1028700"/>
            <a:ext cx="685800" cy="228600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0" name="Text Box 34"/>
          <p:cNvSpPr txBox="1">
            <a:spLocks noChangeArrowheads="1"/>
          </p:cNvSpPr>
          <p:nvPr/>
        </p:nvSpPr>
        <p:spPr bwMode="auto">
          <a:xfrm>
            <a:off x="7497325" y="1808820"/>
            <a:ext cx="13468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1600" dirty="0" smtClean="0">
                <a:solidFill>
                  <a:schemeClr val="bg2"/>
                </a:solidFill>
              </a:rPr>
              <a:t>Próbkowanie</a:t>
            </a:r>
            <a:br>
              <a:rPr lang="pl-PL" sz="1600" dirty="0" smtClean="0">
                <a:solidFill>
                  <a:schemeClr val="bg2"/>
                </a:solidFill>
              </a:rPr>
            </a:br>
            <a:r>
              <a:rPr lang="pl-PL" sz="1600" dirty="0" smtClean="0">
                <a:solidFill>
                  <a:schemeClr val="bg2"/>
                </a:solidFill>
              </a:rPr>
              <a:t>chwilowe</a:t>
            </a:r>
            <a:endParaRPr lang="pl-PL" sz="1600" dirty="0">
              <a:solidFill>
                <a:schemeClr val="bg2"/>
              </a:solidFill>
            </a:endParaRPr>
          </a:p>
        </p:txBody>
      </p:sp>
      <p:sp>
        <p:nvSpPr>
          <p:cNvPr id="80931" name="Rectangle 35"/>
          <p:cNvSpPr>
            <a:spLocks noChangeArrowheads="1"/>
          </p:cNvSpPr>
          <p:nvPr/>
        </p:nvSpPr>
        <p:spPr bwMode="auto">
          <a:xfrm>
            <a:off x="6705600" y="2005013"/>
            <a:ext cx="685800" cy="2286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0932" name="Text Box 36"/>
          <p:cNvSpPr txBox="1">
            <a:spLocks noChangeArrowheads="1"/>
          </p:cNvSpPr>
          <p:nvPr/>
        </p:nvSpPr>
        <p:spPr bwMode="auto">
          <a:xfrm>
            <a:off x="7497325" y="818710"/>
            <a:ext cx="13356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pl-PL" sz="1600" dirty="0" smtClean="0">
                <a:solidFill>
                  <a:schemeClr val="tx2"/>
                </a:solidFill>
              </a:rPr>
              <a:t>Próbkowanie</a:t>
            </a:r>
            <a:br>
              <a:rPr lang="pl-PL" sz="1600" dirty="0" smtClean="0">
                <a:solidFill>
                  <a:schemeClr val="tx2"/>
                </a:solidFill>
              </a:rPr>
            </a:br>
            <a:r>
              <a:rPr lang="pl-PL" sz="1600" dirty="0" smtClean="0">
                <a:solidFill>
                  <a:schemeClr val="tx2"/>
                </a:solidFill>
              </a:rPr>
              <a:t>naturalne</a:t>
            </a:r>
            <a:endParaRPr lang="pl-PL" sz="1600" dirty="0">
              <a:solidFill>
                <a:schemeClr val="tx2"/>
              </a:solidFill>
            </a:endParaRPr>
          </a:p>
        </p:txBody>
      </p:sp>
      <p:graphicFrame>
        <p:nvGraphicFramePr>
          <p:cNvPr id="15" name="Obiekt 14"/>
          <p:cNvGraphicFramePr>
            <a:graphicFrameLocks noChangeAspect="1"/>
          </p:cNvGraphicFramePr>
          <p:nvPr/>
        </p:nvGraphicFramePr>
        <p:xfrm>
          <a:off x="5697125" y="5949280"/>
          <a:ext cx="405045" cy="486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2" name="Równanie" r:id="rId8" imgW="190440" imgH="228600" progId="Equation.3">
                  <p:embed/>
                </p:oleObj>
              </mc:Choice>
              <mc:Fallback>
                <p:oleObj name="Równanie" r:id="rId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7125" y="5949280"/>
                        <a:ext cx="405045" cy="48605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4"/>
          <p:cNvGraphicFramePr>
            <a:graphicFrameLocks noChangeAspect="1"/>
          </p:cNvGraphicFramePr>
          <p:nvPr/>
        </p:nvGraphicFramePr>
        <p:xfrm>
          <a:off x="6642230" y="594928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3" name="Równanie" r:id="rId10" imgW="266400" imgH="228600" progId="Equation.3">
                  <p:embed/>
                </p:oleObj>
              </mc:Choice>
              <mc:Fallback>
                <p:oleObj name="Równanie" r:id="rId10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2230" y="594928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25"/>
          <p:cNvGraphicFramePr>
            <a:graphicFrameLocks noChangeAspect="1"/>
          </p:cNvGraphicFramePr>
          <p:nvPr/>
        </p:nvGraphicFramePr>
        <p:xfrm>
          <a:off x="3491880" y="599428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4" name="Równanie" r:id="rId12" imgW="304560" imgH="228600" progId="Equation.3">
                  <p:embed/>
                </p:oleObj>
              </mc:Choice>
              <mc:Fallback>
                <p:oleObj name="Równanie" r:id="rId12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1880" y="599428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7"/>
          <p:cNvGraphicFramePr>
            <a:graphicFrameLocks noChangeAspect="1"/>
          </p:cNvGraphicFramePr>
          <p:nvPr/>
        </p:nvGraphicFramePr>
        <p:xfrm>
          <a:off x="2366755" y="5994285"/>
          <a:ext cx="80962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5" name="Równanie" r:id="rId14" imgW="380880" imgH="228600" progId="Equation.3">
                  <p:embed/>
                </p:oleObj>
              </mc:Choice>
              <mc:Fallback>
                <p:oleObj name="Równanie" r:id="rId14" imgW="3808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6755" y="5994285"/>
                        <a:ext cx="809625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28"/>
          <p:cNvGraphicFramePr>
            <a:graphicFrameLocks noChangeAspect="1"/>
          </p:cNvGraphicFramePr>
          <p:nvPr/>
        </p:nvGraphicFramePr>
        <p:xfrm>
          <a:off x="6102170" y="5679250"/>
          <a:ext cx="566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6" name="Równanie" r:id="rId16" imgW="266400" imgH="228600" progId="Equation.3">
                  <p:embed/>
                </p:oleObj>
              </mc:Choice>
              <mc:Fallback>
                <p:oleObj name="Równanie" r:id="rId16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2170" y="5679250"/>
                        <a:ext cx="566737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30"/>
          <p:cNvGraphicFramePr>
            <a:graphicFrameLocks noChangeAspect="1"/>
          </p:cNvGraphicFramePr>
          <p:nvPr/>
        </p:nvGraphicFramePr>
        <p:xfrm>
          <a:off x="5157065" y="5724255"/>
          <a:ext cx="40481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7" name="Równanie" r:id="rId18" imgW="190440" imgH="228600" progId="Equation.3">
                  <p:embed/>
                </p:oleObj>
              </mc:Choice>
              <mc:Fallback>
                <p:oleObj name="Równanie" r:id="rId18" imgW="190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065" y="5724255"/>
                        <a:ext cx="404812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31"/>
          <p:cNvGraphicFramePr>
            <a:graphicFrameLocks noChangeAspect="1"/>
          </p:cNvGraphicFramePr>
          <p:nvPr/>
        </p:nvGraphicFramePr>
        <p:xfrm>
          <a:off x="4031940" y="5724255"/>
          <a:ext cx="64770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8" name="Równanie" r:id="rId20" imgW="304560" imgH="228600" progId="Equation.3">
                  <p:embed/>
                </p:oleObj>
              </mc:Choice>
              <mc:Fallback>
                <p:oleObj name="Równanie" r:id="rId20" imgW="304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1940" y="5724255"/>
                        <a:ext cx="647700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32"/>
          <p:cNvGraphicFramePr>
            <a:graphicFrameLocks noChangeAspect="1"/>
          </p:cNvGraphicFramePr>
          <p:nvPr/>
        </p:nvGraphicFramePr>
        <p:xfrm>
          <a:off x="7137285" y="5679250"/>
          <a:ext cx="566738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89" name="Równanie" r:id="rId22" imgW="266400" imgH="228600" progId="Equation.3">
                  <p:embed/>
                </p:oleObj>
              </mc:Choice>
              <mc:Fallback>
                <p:oleObj name="Równanie" r:id="rId22" imgW="26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285" y="5679250"/>
                        <a:ext cx="566738" cy="4857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Prostokąt 22"/>
          <p:cNvSpPr/>
          <p:nvPr/>
        </p:nvSpPr>
        <p:spPr bwMode="auto">
          <a:xfrm>
            <a:off x="1826695" y="5724255"/>
            <a:ext cx="1710190" cy="315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0B61C-448D-4784-84CE-8377A62DEDFD}" type="slidenum">
              <a:rPr lang="pl-PL" smtClean="0"/>
              <a:pPr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2575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566035"/>
              </p:ext>
            </p:extLst>
          </p:nvPr>
        </p:nvGraphicFramePr>
        <p:xfrm>
          <a:off x="1035050" y="3609975"/>
          <a:ext cx="8067675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378" name="Equation" r:id="rId3" imgW="4076640" imgH="609480" progId="Equation.3">
                  <p:embed/>
                </p:oleObj>
              </mc:Choice>
              <mc:Fallback>
                <p:oleObj name="Equation" r:id="rId3" imgW="407664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5050" y="3609975"/>
                        <a:ext cx="8067675" cy="1206500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40468"/>
              </p:ext>
            </p:extLst>
          </p:nvPr>
        </p:nvGraphicFramePr>
        <p:xfrm>
          <a:off x="2325390" y="3157538"/>
          <a:ext cx="616545" cy="343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379" name="Równanie" r:id="rId5" imgW="317160" imgH="177480" progId="Equation.3">
                  <p:embed/>
                </p:oleObj>
              </mc:Choice>
              <mc:Fallback>
                <p:oleObj name="Równanie" r:id="rId5" imgW="31716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5390" y="3157538"/>
                        <a:ext cx="616545" cy="3438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4"/>
          <p:cNvGrpSpPr>
            <a:grpSpLocks/>
          </p:cNvGrpSpPr>
          <p:nvPr/>
        </p:nvGrpSpPr>
        <p:grpSpPr bwMode="auto">
          <a:xfrm>
            <a:off x="1090613" y="965200"/>
            <a:ext cx="4192588" cy="2162175"/>
            <a:chOff x="687" y="645"/>
            <a:chExt cx="2641" cy="1362"/>
          </a:xfrm>
        </p:grpSpPr>
        <p:sp>
          <p:nvSpPr>
            <p:cNvPr id="27" name="Line 8"/>
            <p:cNvSpPr>
              <a:spLocks noChangeShapeType="1"/>
            </p:cNvSpPr>
            <p:nvPr/>
          </p:nvSpPr>
          <p:spPr bwMode="auto">
            <a:xfrm flipV="1">
              <a:off x="921" y="645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9"/>
            <p:cNvSpPr>
              <a:spLocks noChangeShapeType="1"/>
            </p:cNvSpPr>
            <p:nvPr/>
          </p:nvSpPr>
          <p:spPr bwMode="auto">
            <a:xfrm>
              <a:off x="921" y="2007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687" y="840"/>
              <a:ext cx="2406" cy="654"/>
            </a:xfrm>
            <a:custGeom>
              <a:avLst/>
              <a:gdLst>
                <a:gd name="T0" fmla="*/ 0 w 2406"/>
                <a:gd name="T1" fmla="*/ 651 h 654"/>
                <a:gd name="T2" fmla="*/ 768 w 2406"/>
                <a:gd name="T3" fmla="*/ 3 h 654"/>
                <a:gd name="T4" fmla="*/ 1572 w 2406"/>
                <a:gd name="T5" fmla="*/ 633 h 654"/>
                <a:gd name="T6" fmla="*/ 2406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2866169"/>
                </p:ext>
              </p:extLst>
            </p:nvPr>
          </p:nvGraphicFramePr>
          <p:xfrm>
            <a:off x="2901" y="1232"/>
            <a:ext cx="427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0" name="Equation" r:id="rId7" imgW="266400" imgH="215640" progId="Equation.3">
                    <p:embed/>
                  </p:oleObj>
                </mc:Choice>
                <mc:Fallback>
                  <p:oleObj name="Equation" r:id="rId7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01" y="1232"/>
                          <a:ext cx="427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Object 12"/>
            <p:cNvGraphicFramePr>
              <a:graphicFrameLocks noChangeAspect="1"/>
            </p:cNvGraphicFramePr>
            <p:nvPr/>
          </p:nvGraphicFramePr>
          <p:xfrm>
            <a:off x="2863" y="1720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1" name="Równanie" r:id="rId9" imgW="88560" imgH="152280" progId="Equation.3">
                    <p:embed/>
                  </p:oleObj>
                </mc:Choice>
                <mc:Fallback>
                  <p:oleObj name="Równanie" r:id="rId9" imgW="88560" imgH="1522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63" y="1720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Line 13"/>
            <p:cNvSpPr>
              <a:spLocks noChangeShapeType="1"/>
            </p:cNvSpPr>
            <p:nvPr/>
          </p:nvSpPr>
          <p:spPr bwMode="auto">
            <a:xfrm flipV="1">
              <a:off x="1659" y="939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3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0731908"/>
                </p:ext>
              </p:extLst>
            </p:nvPr>
          </p:nvGraphicFramePr>
          <p:xfrm>
            <a:off x="1939" y="763"/>
            <a:ext cx="468" cy="3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2" name="Equation" r:id="rId11" imgW="291960" imgH="215640" progId="Equation.3">
                    <p:embed/>
                  </p:oleObj>
                </mc:Choice>
                <mc:Fallback>
                  <p:oleObj name="Equation" r:id="rId11" imgW="2919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39" y="763"/>
                          <a:ext cx="468" cy="346"/>
                        </a:xfrm>
                        <a:prstGeom prst="rect">
                          <a:avLst/>
                        </a:prstGeom>
                        <a:noFill/>
                        <a:ln w="38100">
                          <a:solidFill>
                            <a:schemeClr val="accent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1410" y="1362"/>
              <a:ext cx="498" cy="636"/>
            </a:xfrm>
            <a:custGeom>
              <a:avLst/>
              <a:gdLst>
                <a:gd name="T0" fmla="*/ 0 w 498"/>
                <a:gd name="T1" fmla="*/ 290 h 774"/>
                <a:gd name="T2" fmla="*/ 0 w 498"/>
                <a:gd name="T3" fmla="*/ 0 h 774"/>
                <a:gd name="T4" fmla="*/ 498 w 498"/>
                <a:gd name="T5" fmla="*/ 0 h 774"/>
                <a:gd name="T6" fmla="*/ 498 w 498"/>
                <a:gd name="T7" fmla="*/ 290 h 7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8"/>
                <a:gd name="T13" fmla="*/ 0 h 774"/>
                <a:gd name="T14" fmla="*/ 498 w 498"/>
                <a:gd name="T15" fmla="*/ 774 h 7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8" h="774">
                  <a:moveTo>
                    <a:pt x="0" y="774"/>
                  </a:moveTo>
                  <a:lnTo>
                    <a:pt x="0" y="0"/>
                  </a:lnTo>
                  <a:lnTo>
                    <a:pt x="498" y="0"/>
                  </a:lnTo>
                  <a:lnTo>
                    <a:pt x="498" y="774"/>
                  </a:lnTo>
                </a:path>
              </a:pathLst>
            </a:custGeom>
            <a:noFill/>
            <a:ln w="38100" cap="flat" cmpd="sng">
              <a:solidFill>
                <a:srgbClr val="0066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1126667"/>
                </p:ext>
              </p:extLst>
            </p:nvPr>
          </p:nvGraphicFramePr>
          <p:xfrm>
            <a:off x="1983" y="1772"/>
            <a:ext cx="381" cy="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3" name="Równanie" r:id="rId13" imgW="380880" imgH="215640" progId="Equation.3">
                    <p:embed/>
                  </p:oleObj>
                </mc:Choice>
                <mc:Fallback>
                  <p:oleObj name="Równanie" r:id="rId13" imgW="3808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3" y="1772"/>
                          <a:ext cx="381" cy="21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77416009"/>
                </p:ext>
              </p:extLst>
            </p:nvPr>
          </p:nvGraphicFramePr>
          <p:xfrm>
            <a:off x="967" y="1769"/>
            <a:ext cx="37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4" name="Równanie" r:id="rId15" imgW="368280" imgH="215640" progId="Equation.3">
                    <p:embed/>
                  </p:oleObj>
                </mc:Choice>
                <mc:Fallback>
                  <p:oleObj name="Równanie" r:id="rId15" imgW="36828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7" y="1769"/>
                          <a:ext cx="374" cy="219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54347527"/>
                </p:ext>
              </p:extLst>
            </p:nvPr>
          </p:nvGraphicFramePr>
          <p:xfrm>
            <a:off x="1339" y="1072"/>
            <a:ext cx="299" cy="2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5" name="Równanie" r:id="rId17" imgW="228600" imgH="215640" progId="Equation.3">
                    <p:embed/>
                  </p:oleObj>
                </mc:Choice>
                <mc:Fallback>
                  <p:oleObj name="Równanie" r:id="rId17" imgW="2286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9" y="1072"/>
                          <a:ext cx="299" cy="28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8" name="Rectangle 25"/>
          <p:cNvSpPr>
            <a:spLocks noChangeArrowheads="1"/>
          </p:cNvSpPr>
          <p:nvPr/>
        </p:nvSpPr>
        <p:spPr bwMode="auto">
          <a:xfrm>
            <a:off x="4531499" y="108570"/>
            <a:ext cx="460017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Właściwość</a:t>
            </a:r>
          </a:p>
          <a:p>
            <a:r>
              <a:rPr kumimoji="1" lang="pl-PL" sz="3200" b="1" dirty="0" smtClean="0">
                <a:solidFill>
                  <a:schemeClr val="bg2"/>
                </a:solidFill>
              </a:rPr>
              <a:t>próbkująca delty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grpSp>
        <p:nvGrpSpPr>
          <p:cNvPr id="39" name="Grupa 38"/>
          <p:cNvGrpSpPr/>
          <p:nvPr/>
        </p:nvGrpSpPr>
        <p:grpSpPr>
          <a:xfrm>
            <a:off x="1123950" y="4867275"/>
            <a:ext cx="7904163" cy="1979613"/>
            <a:chOff x="1123950" y="4867275"/>
            <a:chExt cx="7904163" cy="1979613"/>
          </a:xfrm>
        </p:grpSpPr>
        <p:graphicFrame>
          <p:nvGraphicFramePr>
            <p:cNvPr id="40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2460653"/>
                </p:ext>
              </p:extLst>
            </p:nvPr>
          </p:nvGraphicFramePr>
          <p:xfrm>
            <a:off x="1344613" y="6145213"/>
            <a:ext cx="1878012" cy="701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6" name="Equation" r:id="rId19" imgW="1155600" imgH="431640" progId="Equation.3">
                    <p:embed/>
                  </p:oleObj>
                </mc:Choice>
                <mc:Fallback>
                  <p:oleObj name="Equation" r:id="rId19" imgW="115560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613" y="6145213"/>
                          <a:ext cx="1878012" cy="701675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47878387"/>
                </p:ext>
              </p:extLst>
            </p:nvPr>
          </p:nvGraphicFramePr>
          <p:xfrm>
            <a:off x="3813175" y="4867275"/>
            <a:ext cx="5214938" cy="1685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67387" name="Equation" r:id="rId21" imgW="2514600" imgH="812520" progId="Equation.3">
                    <p:embed/>
                  </p:oleObj>
                </mc:Choice>
                <mc:Fallback>
                  <p:oleObj name="Equation" r:id="rId21" imgW="2514600" imgH="8125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3175" y="4867275"/>
                          <a:ext cx="5214938" cy="1685925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2" name="pole tekstowe 41"/>
            <p:cNvSpPr txBox="1">
              <a:spLocks noChangeArrowheads="1"/>
            </p:cNvSpPr>
            <p:nvPr/>
          </p:nvSpPr>
          <p:spPr bwMode="auto">
            <a:xfrm>
              <a:off x="1123950" y="5013176"/>
              <a:ext cx="2276585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smtClean="0"/>
                <a:t>Iloraz różnicowy</a:t>
              </a:r>
              <a:endParaRPr lang="pl-PL" dirty="0"/>
            </a:p>
          </p:txBody>
        </p:sp>
        <p:cxnSp>
          <p:nvCxnSpPr>
            <p:cNvPr id="43" name="Kształt 21"/>
            <p:cNvCxnSpPr>
              <a:cxnSpLocks noChangeShapeType="1"/>
              <a:stCxn id="42" idx="2"/>
            </p:cNvCxnSpPr>
            <p:nvPr/>
          </p:nvCxnSpPr>
          <p:spPr bwMode="auto">
            <a:xfrm rot="16200000" flipH="1">
              <a:off x="2699617" y="5037467"/>
              <a:ext cx="690464" cy="1565212"/>
            </a:xfrm>
            <a:prstGeom prst="curvedConnector2">
              <a:avLst/>
            </a:prstGeom>
            <a:noFill/>
            <a:ln w="38100" algn="ctr">
              <a:solidFill>
                <a:schemeClr val="tx1"/>
              </a:solidFill>
              <a:prstDash val="dash"/>
              <a:round/>
              <a:headEnd/>
              <a:tailEnd type="arrow" w="med" len="med"/>
            </a:ln>
          </p:spPr>
        </p:cxnSp>
      </p:grpSp>
      <p:graphicFrame>
        <p:nvGraphicFramePr>
          <p:cNvPr id="44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208194"/>
              </p:ext>
            </p:extLst>
          </p:nvPr>
        </p:nvGraphicFramePr>
        <p:xfrm>
          <a:off x="5554663" y="1822450"/>
          <a:ext cx="320198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388" name="Equation" r:id="rId23" imgW="1206360" imgH="330120" progId="Equation.3">
                  <p:embed/>
                </p:oleObj>
              </mc:Choice>
              <mc:Fallback>
                <p:oleObj name="Equation" r:id="rId23" imgW="1206360" imgH="330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4663" y="1822450"/>
                        <a:ext cx="3201987" cy="876300"/>
                      </a:xfrm>
                      <a:prstGeom prst="rect">
                        <a:avLst/>
                      </a:prstGeom>
                      <a:solidFill>
                        <a:schemeClr val="folHlink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iek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935059"/>
              </p:ext>
            </p:extLst>
          </p:nvPr>
        </p:nvGraphicFramePr>
        <p:xfrm>
          <a:off x="1571137" y="446708"/>
          <a:ext cx="1215415" cy="8970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389" name="Equation" r:id="rId25" imgW="533160" imgH="393480" progId="Equation.3">
                  <p:embed/>
                </p:oleObj>
              </mc:Choice>
              <mc:Fallback>
                <p:oleObj name="Equation" r:id="rId25" imgW="5331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1571137" y="446708"/>
                        <a:ext cx="1215415" cy="897092"/>
                      </a:xfrm>
                      <a:prstGeom prst="rect">
                        <a:avLst/>
                      </a:prstGeom>
                      <a:ln w="38100">
                        <a:solidFill>
                          <a:schemeClr val="accent1"/>
                        </a:solidFill>
                        <a:prstDash val="sysDot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Delta Diraca (inny kształt impulsów)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95958" y="1916832"/>
            <a:ext cx="8034910" cy="4392488"/>
            <a:chOff x="2959502" y="744612"/>
            <a:chExt cx="6120595" cy="2914898"/>
          </a:xfrm>
        </p:grpSpPr>
        <p:pic>
          <p:nvPicPr>
            <p:cNvPr id="5" name="Obraz 4" descr="untitled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9502" y="744612"/>
              <a:ext cx="6120595" cy="2914898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6560261" y="1340405"/>
            <a:ext cx="1280626" cy="4846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370" name="Równanie" r:id="rId4" imgW="571320" imgH="215640" progId="Equation.3">
                    <p:embed/>
                  </p:oleObj>
                </mc:Choice>
                <mc:Fallback>
                  <p:oleObj name="Równanie" r:id="rId4" imgW="571320" imgH="21564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0261" y="1340405"/>
                          <a:ext cx="1280626" cy="4846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upa 6"/>
          <p:cNvGrpSpPr/>
          <p:nvPr/>
        </p:nvGrpSpPr>
        <p:grpSpPr>
          <a:xfrm>
            <a:off x="912813" y="822488"/>
            <a:ext cx="2842530" cy="3985394"/>
            <a:chOff x="3345272" y="1988840"/>
            <a:chExt cx="2842530" cy="3985394"/>
          </a:xfrm>
        </p:grpSpPr>
        <p:sp>
          <p:nvSpPr>
            <p:cNvPr id="8" name="Prostokąt 7"/>
            <p:cNvSpPr/>
            <p:nvPr/>
          </p:nvSpPr>
          <p:spPr bwMode="auto">
            <a:xfrm>
              <a:off x="3435685" y="1988840"/>
              <a:ext cx="2752117" cy="398539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9" name="Grupa 1"/>
            <p:cNvGrpSpPr/>
            <p:nvPr/>
          </p:nvGrpSpPr>
          <p:grpSpPr>
            <a:xfrm>
              <a:off x="3345272" y="2075334"/>
              <a:ext cx="2714327" cy="3898900"/>
              <a:chOff x="1281609" y="946150"/>
              <a:chExt cx="2714327" cy="3898900"/>
            </a:xfrm>
            <a:noFill/>
          </p:grpSpPr>
          <p:grpSp>
            <p:nvGrpSpPr>
              <p:cNvPr id="10" name="Grupa 34"/>
              <p:cNvGrpSpPr/>
              <p:nvPr/>
            </p:nvGrpSpPr>
            <p:grpSpPr>
              <a:xfrm>
                <a:off x="1691680" y="946150"/>
                <a:ext cx="2304256" cy="3898900"/>
                <a:chOff x="1691680" y="946150"/>
                <a:chExt cx="2304256" cy="3898900"/>
              </a:xfrm>
              <a:grpFill/>
            </p:grpSpPr>
            <p:cxnSp>
              <p:nvCxnSpPr>
                <p:cNvPr id="12" name="Łącznik prosty ze strzałką 4"/>
                <p:cNvCxnSpPr/>
                <p:nvPr/>
              </p:nvCxnSpPr>
              <p:spPr bwMode="auto">
                <a:xfrm>
                  <a:off x="1691680" y="4149080"/>
                  <a:ext cx="2304256" cy="0"/>
                </a:xfrm>
                <a:prstGeom prst="straightConnector1">
                  <a:avLst/>
                </a:prstGeom>
                <a:grp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13" name="Trójkąt równoramienny 12"/>
                <p:cNvSpPr/>
                <p:nvPr/>
              </p:nvSpPr>
              <p:spPr bwMode="auto">
                <a:xfrm>
                  <a:off x="2411760" y="3429000"/>
                  <a:ext cx="720080" cy="72008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00CC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4" name="Trójkąt równoramienny 13"/>
                <p:cNvSpPr/>
                <p:nvPr/>
              </p:nvSpPr>
              <p:spPr bwMode="auto">
                <a:xfrm>
                  <a:off x="2555776" y="2708920"/>
                  <a:ext cx="432048" cy="1440160"/>
                </a:xfrm>
                <a:prstGeom prst="triangle">
                  <a:avLst/>
                </a:prstGeom>
                <a:grpFill/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5" name="Trójkąt równoramienny 14"/>
                <p:cNvSpPr/>
                <p:nvPr/>
              </p:nvSpPr>
              <p:spPr bwMode="auto">
                <a:xfrm>
                  <a:off x="2699792" y="946150"/>
                  <a:ext cx="144016" cy="3202930"/>
                </a:xfrm>
                <a:prstGeom prst="triangle">
                  <a:avLst/>
                </a:prstGeom>
                <a:grpFill/>
                <a:ln w="38100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6" name="Łącznik prosty ze strzałką 15"/>
                <p:cNvCxnSpPr/>
                <p:nvPr/>
              </p:nvCxnSpPr>
              <p:spPr bwMode="auto">
                <a:xfrm>
                  <a:off x="2411760" y="4509120"/>
                  <a:ext cx="720080" cy="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7" name="Obiekt 16"/>
                <p:cNvGraphicFramePr>
                  <a:graphicFrameLocks noChangeAspect="1"/>
                </p:cNvGraphicFramePr>
                <p:nvPr/>
              </p:nvGraphicFramePr>
              <p:xfrm>
                <a:off x="2638425" y="4548188"/>
                <a:ext cx="268288" cy="2968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371" name="Równanie" r:id="rId6" imgW="126720" imgH="139680" progId="Equation.3">
                        <p:embed/>
                      </p:oleObj>
                    </mc:Choice>
                    <mc:Fallback>
                      <p:oleObj name="Równanie" r:id="rId6" imgW="126720" imgH="139680" progId="Equation.3">
                        <p:embed/>
                        <p:pic>
                          <p:nvPicPr>
                            <p:cNvPr id="0" name="Picture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638425" y="4548188"/>
                              <a:ext cx="268288" cy="29686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8" name="Łącznik prosty ze strzałką 17"/>
                <p:cNvCxnSpPr/>
                <p:nvPr/>
              </p:nvCxnSpPr>
              <p:spPr bwMode="auto">
                <a:xfrm>
                  <a:off x="3419872" y="3429000"/>
                  <a:ext cx="0" cy="720080"/>
                </a:xfrm>
                <a:prstGeom prst="straightConnector1">
                  <a:avLst/>
                </a:prstGeom>
                <a:grp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19" name="Object 13"/>
                <p:cNvGraphicFramePr>
                  <a:graphicFrameLocks noChangeAspect="1"/>
                </p:cNvGraphicFramePr>
                <p:nvPr/>
              </p:nvGraphicFramePr>
              <p:xfrm>
                <a:off x="3432374" y="3573016"/>
                <a:ext cx="563562" cy="458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2372" name="Równanie" r:id="rId8" imgW="266400" imgH="215640" progId="Equation.3">
                        <p:embed/>
                      </p:oleObj>
                    </mc:Choice>
                    <mc:Fallback>
                      <p:oleObj name="Równanie" r:id="rId8" imgW="266400" imgH="215640" progId="Equation.3">
                        <p:embed/>
                        <p:pic>
                          <p:nvPicPr>
                            <p:cNvPr id="0" name="Picture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9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432374" y="3573016"/>
                              <a:ext cx="563562" cy="458788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11" name="Obi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40055946"/>
                  </p:ext>
                </p:extLst>
              </p:nvPr>
            </p:nvGraphicFramePr>
            <p:xfrm>
              <a:off x="1281609" y="2450168"/>
              <a:ext cx="1366837" cy="5159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2373" name="Equation" r:id="rId10" imgW="571320" imgH="215640" progId="Equation.3">
                      <p:embed/>
                    </p:oleObj>
                  </mc:Choice>
                  <mc:Fallback>
                    <p:oleObj name="Equation" r:id="rId10" imgW="571320" imgH="215640" progId="Equation.3">
                      <p:embed/>
                      <p:pic>
                        <p:nvPicPr>
                          <p:cNvPr id="0" name="Picture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81609" y="2450168"/>
                            <a:ext cx="1366837" cy="5159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0" name="pole tekstowe 19"/>
          <p:cNvSpPr txBox="1"/>
          <p:nvPr/>
        </p:nvSpPr>
        <p:spPr>
          <a:xfrm>
            <a:off x="3051076" y="1196752"/>
            <a:ext cx="273183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n-lt"/>
              </a:rPr>
              <a:t>Impulsy trójkątne</a:t>
            </a:r>
            <a:endParaRPr lang="pl-PL" b="1" dirty="0">
              <a:latin typeface="+mn-lt"/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1243013" y="6078487"/>
            <a:ext cx="2815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n-lt"/>
              </a:rPr>
              <a:t>Impulsy </a:t>
            </a:r>
            <a:r>
              <a:rPr lang="pl-PL" b="1" dirty="0" err="1" smtClean="0">
                <a:latin typeface="+mn-lt"/>
              </a:rPr>
              <a:t>Sampling</a:t>
            </a:r>
            <a:endParaRPr lang="pl-PL" b="1" dirty="0">
              <a:latin typeface="+mn-lt"/>
            </a:endParaRPr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6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723900" y="1200149"/>
            <a:ext cx="8420100" cy="3138190"/>
            <a:chOff x="369888" y="1200149"/>
            <a:chExt cx="8420100" cy="3138190"/>
          </a:xfrm>
        </p:grpSpPr>
        <p:pic>
          <p:nvPicPr>
            <p:cNvPr id="5" name="Obraz 4" descr="untitled_2.eps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888" y="1200149"/>
              <a:ext cx="8420100" cy="2676525"/>
            </a:xfrm>
            <a:prstGeom prst="rect">
              <a:avLst/>
            </a:prstGeom>
          </p:spPr>
        </p:pic>
        <p:graphicFrame>
          <p:nvGraphicFramePr>
            <p:cNvPr id="6" name="Obiekt 5"/>
            <p:cNvGraphicFramePr>
              <a:graphicFrameLocks noChangeAspect="1"/>
            </p:cNvGraphicFramePr>
            <p:nvPr/>
          </p:nvGraphicFramePr>
          <p:xfrm>
            <a:off x="5411788" y="1844675"/>
            <a:ext cx="2316163" cy="936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10" name="Równanie" r:id="rId4" imgW="1193760" imgH="482400" progId="Equation.3">
                    <p:embed/>
                  </p:oleObj>
                </mc:Choice>
                <mc:Fallback>
                  <p:oleObj name="Równanie" r:id="rId4" imgW="1193760" imgH="4824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1788" y="1844675"/>
                          <a:ext cx="2316163" cy="936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2555776" y="3876674"/>
              <a:ext cx="33473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latin typeface="+mn-lt"/>
                </a:rPr>
                <a:t>Impulsy gaussowskie</a:t>
              </a:r>
              <a:endParaRPr lang="pl-PL" b="1" dirty="0">
                <a:latin typeface="+mn-lt"/>
              </a:endParaRPr>
            </a:p>
          </p:txBody>
        </p:sp>
      </p:grpSp>
      <p:sp>
        <p:nvSpPr>
          <p:cNvPr id="8" name="pole tekstowe 7"/>
          <p:cNvSpPr txBox="1"/>
          <p:nvPr/>
        </p:nvSpPr>
        <p:spPr>
          <a:xfrm>
            <a:off x="1243013" y="4581128"/>
            <a:ext cx="7520007" cy="1938992"/>
          </a:xfrm>
          <a:prstGeom prst="rect">
            <a:avLst/>
          </a:prstGeom>
          <a:solidFill>
            <a:srgbClr val="CCFF99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smtClean="0">
                <a:latin typeface="+mn-lt"/>
              </a:rPr>
              <a:t>Deltę Diraca możemy zdefiniować dla dowolnego</a:t>
            </a:r>
            <a:br>
              <a:rPr lang="pl-PL" b="1" dirty="0" smtClean="0">
                <a:latin typeface="+mn-lt"/>
              </a:rPr>
            </a:br>
            <a:r>
              <a:rPr lang="pl-PL" b="1" dirty="0" smtClean="0">
                <a:latin typeface="+mn-lt"/>
              </a:rPr>
              <a:t>ciągu impulsów spełniających warunki:</a:t>
            </a:r>
          </a:p>
          <a:p>
            <a:pPr>
              <a:buFontTx/>
              <a:buChar char="-"/>
            </a:pPr>
            <a:r>
              <a:rPr lang="pl-PL" b="1" dirty="0" smtClean="0">
                <a:latin typeface="+mn-lt"/>
              </a:rPr>
              <a:t> impuls jest coraz wyższy, jeżeli jego</a:t>
            </a:r>
            <a:br>
              <a:rPr lang="pl-PL" b="1" dirty="0" smtClean="0">
                <a:latin typeface="+mn-lt"/>
              </a:rPr>
            </a:br>
            <a:r>
              <a:rPr lang="pl-PL" b="1" dirty="0" smtClean="0">
                <a:latin typeface="+mn-lt"/>
              </a:rPr>
              <a:t>szerokość maleje </a:t>
            </a:r>
            <a:r>
              <a:rPr lang="el-GR" b="1" i="1" dirty="0" smtClean="0">
                <a:latin typeface="+mn-lt"/>
              </a:rPr>
              <a:t>ε</a:t>
            </a:r>
            <a:r>
              <a:rPr lang="el-GR" b="1" dirty="0" smtClean="0">
                <a:latin typeface="+mn-lt"/>
                <a:sym typeface="Symbol"/>
              </a:rPr>
              <a:t></a:t>
            </a:r>
            <a:r>
              <a:rPr lang="pl-PL" b="1" dirty="0" smtClean="0">
                <a:latin typeface="+mn-lt"/>
                <a:sym typeface="Symbol"/>
              </a:rPr>
              <a:t>,</a:t>
            </a:r>
            <a:endParaRPr lang="pl-PL" b="1" dirty="0" smtClean="0">
              <a:latin typeface="+mn-lt"/>
            </a:endParaRPr>
          </a:p>
          <a:p>
            <a:r>
              <a:rPr lang="pl-PL" b="1" dirty="0" smtClean="0">
                <a:latin typeface="+mn-lt"/>
              </a:rPr>
              <a:t>- „pole” impulsu jest znormalizowane do jedności.</a:t>
            </a:r>
            <a:endParaRPr lang="pl-PL" b="1" dirty="0">
              <a:latin typeface="+mn-lt"/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1243013" y="26987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6600"/>
                </a:solidFill>
                <a:latin typeface="+mn-lt"/>
              </a:rPr>
              <a:t>Delta Diraca (inny kształt impulsów)</a:t>
            </a:r>
            <a:endParaRPr kumimoji="1" lang="pl-PL" sz="4400" b="1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9218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155697"/>
              </p:ext>
            </p:extLst>
          </p:nvPr>
        </p:nvGraphicFramePr>
        <p:xfrm>
          <a:off x="990600" y="1131202"/>
          <a:ext cx="4614862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21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131202"/>
                        <a:ext cx="4614862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957595" y="2416391"/>
            <a:ext cx="8123929" cy="4201897"/>
            <a:chOff x="957595" y="2416391"/>
            <a:chExt cx="8123929" cy="4201897"/>
          </a:xfrm>
        </p:grpSpPr>
        <p:graphicFrame>
          <p:nvGraphicFramePr>
            <p:cNvPr id="9219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5619885"/>
                </p:ext>
              </p:extLst>
            </p:nvPr>
          </p:nvGraphicFramePr>
          <p:xfrm>
            <a:off x="957595" y="2526236"/>
            <a:ext cx="3713162" cy="839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122" name="Equation" r:id="rId6" imgW="1460160" imgH="330120" progId="Equation.3">
                    <p:embed/>
                  </p:oleObj>
                </mc:Choice>
                <mc:Fallback>
                  <p:oleObj name="Equation" r:id="rId6" imgW="1460160" imgH="33012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57595" y="2526236"/>
                          <a:ext cx="3713162" cy="839787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227" name="Group 30"/>
            <p:cNvGrpSpPr>
              <a:grpSpLocks/>
            </p:cNvGrpSpPr>
            <p:nvPr/>
          </p:nvGrpSpPr>
          <p:grpSpPr bwMode="auto">
            <a:xfrm>
              <a:off x="990600" y="3876675"/>
              <a:ext cx="4194175" cy="2741613"/>
              <a:chOff x="780" y="2442"/>
              <a:chExt cx="2642" cy="1727"/>
            </a:xfrm>
          </p:grpSpPr>
          <p:sp>
            <p:nvSpPr>
              <p:cNvPr id="9229" name="Line 21"/>
              <p:cNvSpPr>
                <a:spLocks noChangeShapeType="1"/>
              </p:cNvSpPr>
              <p:nvPr/>
            </p:nvSpPr>
            <p:spPr bwMode="auto">
              <a:xfrm flipV="1">
                <a:off x="1014" y="2442"/>
                <a:ext cx="0" cy="136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30" name="Line 22"/>
              <p:cNvSpPr>
                <a:spLocks noChangeShapeType="1"/>
              </p:cNvSpPr>
              <p:nvPr/>
            </p:nvSpPr>
            <p:spPr bwMode="auto">
              <a:xfrm>
                <a:off x="1014" y="3804"/>
                <a:ext cx="1983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231" name="Freeform 23"/>
              <p:cNvSpPr>
                <a:spLocks/>
              </p:cNvSpPr>
              <p:nvPr/>
            </p:nvSpPr>
            <p:spPr bwMode="auto">
              <a:xfrm>
                <a:off x="780" y="2637"/>
                <a:ext cx="2406" cy="654"/>
              </a:xfrm>
              <a:custGeom>
                <a:avLst/>
                <a:gdLst>
                  <a:gd name="T0" fmla="*/ 0 w 2406"/>
                  <a:gd name="T1" fmla="*/ 651 h 654"/>
                  <a:gd name="T2" fmla="*/ 768 w 2406"/>
                  <a:gd name="T3" fmla="*/ 3 h 654"/>
                  <a:gd name="T4" fmla="*/ 1572 w 2406"/>
                  <a:gd name="T5" fmla="*/ 633 h 654"/>
                  <a:gd name="T6" fmla="*/ 2406 w 2406"/>
                  <a:gd name="T7" fmla="*/ 129 h 6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406"/>
                  <a:gd name="T13" fmla="*/ 0 h 654"/>
                  <a:gd name="T14" fmla="*/ 2406 w 2406"/>
                  <a:gd name="T15" fmla="*/ 654 h 6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406" h="654">
                    <a:moveTo>
                      <a:pt x="0" y="651"/>
                    </a:moveTo>
                    <a:cubicBezTo>
                      <a:pt x="253" y="328"/>
                      <a:pt x="506" y="6"/>
                      <a:pt x="768" y="3"/>
                    </a:cubicBezTo>
                    <a:cubicBezTo>
                      <a:pt x="1030" y="0"/>
                      <a:pt x="1299" y="612"/>
                      <a:pt x="1572" y="633"/>
                    </a:cubicBezTo>
                    <a:cubicBezTo>
                      <a:pt x="1845" y="654"/>
                      <a:pt x="2125" y="391"/>
                      <a:pt x="2406" y="129"/>
                    </a:cubicBezTo>
                  </a:path>
                </a:pathLst>
              </a:custGeom>
              <a:noFill/>
              <a:ln w="38100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9220" name="Object 2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44892444"/>
                  </p:ext>
                </p:extLst>
              </p:nvPr>
            </p:nvGraphicFramePr>
            <p:xfrm>
              <a:off x="2994" y="2890"/>
              <a:ext cx="428" cy="34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23" name="Equation" r:id="rId8" imgW="266400" imgH="215640" progId="Equation.3">
                      <p:embed/>
                    </p:oleObj>
                  </mc:Choice>
                  <mc:Fallback>
                    <p:oleObj name="Equation" r:id="rId8" imgW="266400" imgH="215640" progId="Equation.3">
                      <p:embed/>
                      <p:pic>
                        <p:nvPicPr>
                          <p:cNvPr id="0" name="Object 2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94" y="2890"/>
                            <a:ext cx="428" cy="34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21" name="Object 25"/>
              <p:cNvGraphicFramePr>
                <a:graphicFrameLocks noChangeAspect="1"/>
              </p:cNvGraphicFramePr>
              <p:nvPr/>
            </p:nvGraphicFramePr>
            <p:xfrm>
              <a:off x="2956" y="3517"/>
              <a:ext cx="143" cy="24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24" name="Równanie" r:id="rId10" imgW="88560" imgH="152280" progId="Equation.3">
                      <p:embed/>
                    </p:oleObj>
                  </mc:Choice>
                  <mc:Fallback>
                    <p:oleObj name="Równanie" r:id="rId10" imgW="88560" imgH="152280" progId="Equation.3">
                      <p:embed/>
                      <p:pic>
                        <p:nvPicPr>
                          <p:cNvPr id="0" name="Object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56" y="3517"/>
                            <a:ext cx="143" cy="24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32" name="Line 26"/>
              <p:cNvSpPr>
                <a:spLocks noChangeShapeType="1"/>
              </p:cNvSpPr>
              <p:nvPr/>
            </p:nvSpPr>
            <p:spPr bwMode="auto">
              <a:xfrm flipV="1">
                <a:off x="1758" y="2736"/>
                <a:ext cx="0" cy="1068"/>
              </a:xfrm>
              <a:prstGeom prst="line">
                <a:avLst/>
              </a:prstGeom>
              <a:noFill/>
              <a:ln w="38100">
                <a:solidFill>
                  <a:srgbClr val="0066FF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9222" name="Object 27"/>
              <p:cNvGraphicFramePr>
                <a:graphicFrameLocks noChangeAspect="1"/>
              </p:cNvGraphicFramePr>
              <p:nvPr/>
            </p:nvGraphicFramePr>
            <p:xfrm>
              <a:off x="1492" y="3803"/>
              <a:ext cx="532" cy="3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25" name="Równanie" r:id="rId12" imgW="330120" imgH="228600" progId="Equation.3">
                      <p:embed/>
                    </p:oleObj>
                  </mc:Choice>
                  <mc:Fallback>
                    <p:oleObj name="Równanie" r:id="rId12" imgW="330120" imgH="22860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492" y="3803"/>
                            <a:ext cx="532" cy="3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23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67551882"/>
                  </p:ext>
                </p:extLst>
              </p:nvPr>
            </p:nvGraphicFramePr>
            <p:xfrm>
              <a:off x="1147" y="2736"/>
              <a:ext cx="510" cy="3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26" name="Equation" r:id="rId14" imgW="317160" imgH="228600" progId="Equation.3">
                      <p:embed/>
                    </p:oleObj>
                  </mc:Choice>
                  <mc:Fallback>
                    <p:oleObj name="Equation" r:id="rId14" imgW="317160" imgH="228600" progId="Equation.3">
                      <p:embed/>
                      <p:pic>
                        <p:nvPicPr>
                          <p:cNvPr id="0" name="Object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47" y="2736"/>
                            <a:ext cx="510" cy="3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9224" name="Object 29"/>
              <p:cNvGraphicFramePr>
                <a:graphicFrameLocks noChangeAspect="1"/>
              </p:cNvGraphicFramePr>
              <p:nvPr/>
            </p:nvGraphicFramePr>
            <p:xfrm>
              <a:off x="1758" y="3357"/>
              <a:ext cx="712" cy="3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127" name="Równanie" r:id="rId16" imgW="507960" imgH="228600" progId="Equation.3">
                      <p:embed/>
                    </p:oleObj>
                  </mc:Choice>
                  <mc:Fallback>
                    <p:oleObj name="Równanie" r:id="rId16" imgW="507960" imgH="228600" progId="Equation.3">
                      <p:embed/>
                      <p:pic>
                        <p:nvPicPr>
                          <p:cNvPr id="0" name="Object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58" y="3357"/>
                            <a:ext cx="712" cy="32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9228" name="Text Box 31"/>
            <p:cNvSpPr txBox="1">
              <a:spLocks noChangeArrowheads="1"/>
            </p:cNvSpPr>
            <p:nvPr/>
          </p:nvSpPr>
          <p:spPr bwMode="auto">
            <a:xfrm>
              <a:off x="5545556" y="2416391"/>
              <a:ext cx="3535968" cy="923330"/>
            </a:xfrm>
            <a:prstGeom prst="rect">
              <a:avLst/>
            </a:prstGeom>
            <a:solidFill>
              <a:srgbClr val="CCCCFF">
                <a:alpha val="50195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1800" b="1" dirty="0"/>
                <a:t>Wyrażenia całkowe z deltą Diraca</a:t>
              </a:r>
              <a:br>
                <a:rPr lang="pl-PL" sz="1800" b="1" dirty="0"/>
              </a:br>
              <a:r>
                <a:rPr lang="pl-PL" sz="1800" b="1" dirty="0"/>
                <a:t>przekształcamy w zwykły </a:t>
              </a:r>
              <a:r>
                <a:rPr lang="pl-PL" sz="1800" b="1" dirty="0" smtClean="0"/>
                <a:t>sposób</a:t>
              </a:r>
            </a:p>
            <a:p>
              <a:pPr eaLnBrk="0" hangingPunct="0"/>
              <a:r>
                <a:rPr lang="pl-PL" sz="1800" b="1" dirty="0" smtClean="0"/>
                <a:t>(istotna zaleta).</a:t>
              </a:r>
              <a:endParaRPr lang="pl-PL" sz="1800" b="1" dirty="0"/>
            </a:p>
          </p:txBody>
        </p:sp>
      </p:grpSp>
      <p:sp>
        <p:nvSpPr>
          <p:cNvPr id="17" name="Rectangle 25"/>
          <p:cNvSpPr>
            <a:spLocks noChangeArrowheads="1"/>
          </p:cNvSpPr>
          <p:nvPr/>
        </p:nvSpPr>
        <p:spPr bwMode="auto">
          <a:xfrm>
            <a:off x="1123950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Właściwość próbkująca delty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5868144" y="1047659"/>
            <a:ext cx="3213380" cy="92333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800" b="1" dirty="0" smtClean="0"/>
              <a:t>Delta </a:t>
            </a:r>
            <a:r>
              <a:rPr lang="pl-PL" sz="1800" b="1" dirty="0" err="1" smtClean="0"/>
              <a:t>Diraca</a:t>
            </a:r>
            <a:r>
              <a:rPr lang="pl-PL" sz="1800" b="1" dirty="0" smtClean="0"/>
              <a:t> ≡ funkcjonał</a:t>
            </a:r>
            <a:br>
              <a:rPr lang="pl-PL" sz="1800" b="1" dirty="0" smtClean="0"/>
            </a:br>
            <a:r>
              <a:rPr lang="pl-PL" sz="1800" b="1" dirty="0" smtClean="0"/>
              <a:t>odwzorowanie funkcji w liczbę</a:t>
            </a:r>
          </a:p>
          <a:p>
            <a:pPr algn="ctr" eaLnBrk="0" hangingPunct="0"/>
            <a:r>
              <a:rPr lang="el-GR" sz="1800" b="1" dirty="0" smtClean="0"/>
              <a:t>δ</a:t>
            </a:r>
            <a:r>
              <a:rPr lang="pl-PL" sz="1800" b="1" dirty="0" smtClean="0"/>
              <a:t>[</a:t>
            </a:r>
            <a:r>
              <a:rPr lang="pl-PL" sz="1800" b="1" i="1" dirty="0" smtClean="0"/>
              <a:t>x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t</a:t>
            </a:r>
            <a:r>
              <a:rPr lang="pl-PL" sz="1800" b="1" dirty="0" smtClean="0"/>
              <a:t>)] </a:t>
            </a:r>
            <a:r>
              <a:rPr lang="pl-PL" sz="1800" b="1" dirty="0" smtClean="0">
                <a:cs typeface="Times New Roman" panose="02020603050405020304" pitchFamily="18" charset="0"/>
              </a:rPr>
              <a:t>→ </a:t>
            </a:r>
            <a:r>
              <a:rPr lang="pl-PL" sz="1800" b="1" i="1" dirty="0" smtClean="0">
                <a:cs typeface="Times New Roman" panose="02020603050405020304" pitchFamily="18" charset="0"/>
              </a:rPr>
              <a:t>x</a:t>
            </a:r>
            <a:r>
              <a:rPr lang="pl-PL" sz="1800" b="1" dirty="0" smtClean="0">
                <a:cs typeface="Times New Roman" panose="02020603050405020304" pitchFamily="18" charset="0"/>
              </a:rPr>
              <a:t>(0)</a:t>
            </a:r>
            <a:endParaRPr lang="pl-PL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6698701"/>
              </p:ext>
            </p:extLst>
          </p:nvPr>
        </p:nvGraphicFramePr>
        <p:xfrm>
          <a:off x="1844675" y="1185863"/>
          <a:ext cx="4614863" cy="839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98" name="Equation" r:id="rId4" imgW="1815840" imgH="330120" progId="Equation.3">
                  <p:embed/>
                </p:oleObj>
              </mc:Choice>
              <mc:Fallback>
                <p:oleObj name="Equation" r:id="rId4" imgW="1815840" imgH="33012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4675" y="1185863"/>
                        <a:ext cx="4614863" cy="8397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077283"/>
              </p:ext>
            </p:extLst>
          </p:nvPr>
        </p:nvGraphicFramePr>
        <p:xfrm>
          <a:off x="1538288" y="2211388"/>
          <a:ext cx="5229225" cy="1227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99" name="Equation" r:id="rId6" imgW="2057400" imgH="482400" progId="Equation.3">
                  <p:embed/>
                </p:oleObj>
              </mc:Choice>
              <mc:Fallback>
                <p:oleObj name="Equation" r:id="rId6" imgW="2057400" imgH="482400" progId="Equation.3">
                  <p:embed/>
                  <p:pic>
                    <p:nvPicPr>
                      <p:cNvPr id="0" name="Object 10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8288" y="2211388"/>
                        <a:ext cx="5229225" cy="122713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51" name="Group 1050"/>
          <p:cNvGrpSpPr>
            <a:grpSpLocks/>
          </p:cNvGrpSpPr>
          <p:nvPr/>
        </p:nvGrpSpPr>
        <p:grpSpPr bwMode="auto">
          <a:xfrm>
            <a:off x="1609725" y="3876675"/>
            <a:ext cx="3309938" cy="2738438"/>
            <a:chOff x="1014" y="2442"/>
            <a:chExt cx="2085" cy="1725"/>
          </a:xfrm>
        </p:grpSpPr>
        <p:sp>
          <p:nvSpPr>
            <p:cNvPr id="10254" name="Line 1033"/>
            <p:cNvSpPr>
              <a:spLocks noChangeShapeType="1"/>
            </p:cNvSpPr>
            <p:nvPr/>
          </p:nvSpPr>
          <p:spPr bwMode="auto">
            <a:xfrm flipV="1">
              <a:off x="1014" y="2442"/>
              <a:ext cx="0" cy="136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5" name="Line 1034"/>
            <p:cNvSpPr>
              <a:spLocks noChangeShapeType="1"/>
            </p:cNvSpPr>
            <p:nvPr/>
          </p:nvSpPr>
          <p:spPr bwMode="auto">
            <a:xfrm>
              <a:off x="1014" y="3804"/>
              <a:ext cx="1983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6" name="Freeform 1035"/>
            <p:cNvSpPr>
              <a:spLocks/>
            </p:cNvSpPr>
            <p:nvPr/>
          </p:nvSpPr>
          <p:spPr bwMode="auto">
            <a:xfrm>
              <a:off x="1170" y="2637"/>
              <a:ext cx="1350" cy="654"/>
            </a:xfrm>
            <a:custGeom>
              <a:avLst/>
              <a:gdLst>
                <a:gd name="T0" fmla="*/ 0 w 2406"/>
                <a:gd name="T1" fmla="*/ 651 h 654"/>
                <a:gd name="T2" fmla="*/ 24 w 2406"/>
                <a:gd name="T3" fmla="*/ 3 h 654"/>
                <a:gd name="T4" fmla="*/ 49 w 2406"/>
                <a:gd name="T5" fmla="*/ 633 h 654"/>
                <a:gd name="T6" fmla="*/ 75 w 2406"/>
                <a:gd name="T7" fmla="*/ 129 h 6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6"/>
                <a:gd name="T13" fmla="*/ 0 h 654"/>
                <a:gd name="T14" fmla="*/ 2406 w 2406"/>
                <a:gd name="T15" fmla="*/ 654 h 6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6" h="654">
                  <a:moveTo>
                    <a:pt x="0" y="651"/>
                  </a:moveTo>
                  <a:cubicBezTo>
                    <a:pt x="253" y="328"/>
                    <a:pt x="506" y="6"/>
                    <a:pt x="768" y="3"/>
                  </a:cubicBezTo>
                  <a:cubicBezTo>
                    <a:pt x="1030" y="0"/>
                    <a:pt x="1299" y="612"/>
                    <a:pt x="1572" y="633"/>
                  </a:cubicBezTo>
                  <a:cubicBezTo>
                    <a:pt x="1845" y="654"/>
                    <a:pt x="2125" y="391"/>
                    <a:pt x="2406" y="129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4" name="Object 10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1170851"/>
                </p:ext>
              </p:extLst>
            </p:nvPr>
          </p:nvGraphicFramePr>
          <p:xfrm>
            <a:off x="2556" y="2464"/>
            <a:ext cx="310" cy="25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0" name="Equation" r:id="rId8" imgW="266400" imgH="215640" progId="Equation.3">
                    <p:embed/>
                  </p:oleObj>
                </mc:Choice>
                <mc:Fallback>
                  <p:oleObj name="Equation" r:id="rId8" imgW="266400" imgH="215640" progId="Equation.3">
                    <p:embed/>
                    <p:pic>
                      <p:nvPicPr>
                        <p:cNvPr id="0" name="Object 10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56" y="2464"/>
                          <a:ext cx="310" cy="25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5" name="Object 1037"/>
            <p:cNvGraphicFramePr>
              <a:graphicFrameLocks noChangeAspect="1"/>
            </p:cNvGraphicFramePr>
            <p:nvPr/>
          </p:nvGraphicFramePr>
          <p:xfrm>
            <a:off x="2956" y="3517"/>
            <a:ext cx="143" cy="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1" name="Równanie" r:id="rId10" imgW="88560" imgH="152280" progId="Equation.3">
                    <p:embed/>
                  </p:oleObj>
                </mc:Choice>
                <mc:Fallback>
                  <p:oleObj name="Równanie" r:id="rId10" imgW="88560" imgH="152280" progId="Equation.3">
                    <p:embed/>
                    <p:pic>
                      <p:nvPicPr>
                        <p:cNvPr id="0" name="Object 103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56" y="3517"/>
                          <a:ext cx="143" cy="2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7" name="Line 1038"/>
            <p:cNvSpPr>
              <a:spLocks noChangeShapeType="1"/>
            </p:cNvSpPr>
            <p:nvPr/>
          </p:nvSpPr>
          <p:spPr bwMode="auto">
            <a:xfrm flipV="1">
              <a:off x="1728" y="2736"/>
              <a:ext cx="0" cy="1068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6" name="Object 10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5217196"/>
                </p:ext>
              </p:extLst>
            </p:nvPr>
          </p:nvGraphicFramePr>
          <p:xfrm>
            <a:off x="1736" y="2576"/>
            <a:ext cx="387" cy="2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2" name="Equation" r:id="rId12" imgW="317160" imgH="228600" progId="Equation.3">
                    <p:embed/>
                  </p:oleObj>
                </mc:Choice>
                <mc:Fallback>
                  <p:oleObj name="Equation" r:id="rId12" imgW="317160" imgH="228600" progId="Equation.3">
                    <p:embed/>
                    <p:pic>
                      <p:nvPicPr>
                        <p:cNvPr id="0" name="Object 10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6" y="2576"/>
                          <a:ext cx="387" cy="2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7" name="Object 1040"/>
            <p:cNvGraphicFramePr>
              <a:graphicFrameLocks noChangeAspect="1"/>
            </p:cNvGraphicFramePr>
            <p:nvPr/>
          </p:nvGraphicFramePr>
          <p:xfrm>
            <a:off x="1728" y="3390"/>
            <a:ext cx="528" cy="2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3" name="Równanie" r:id="rId14" imgW="507960" imgH="228600" progId="Equation.3">
                    <p:embed/>
                  </p:oleObj>
                </mc:Choice>
                <mc:Fallback>
                  <p:oleObj name="Równanie" r:id="rId14" imgW="507960" imgH="228600" progId="Equation.3">
                    <p:embed/>
                    <p:pic>
                      <p:nvPicPr>
                        <p:cNvPr id="0" name="Object 10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28" y="3390"/>
                          <a:ext cx="528" cy="2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8" name="Line 1042"/>
            <p:cNvSpPr>
              <a:spLocks noChangeShapeType="1"/>
            </p:cNvSpPr>
            <p:nvPr/>
          </p:nvSpPr>
          <p:spPr bwMode="auto">
            <a:xfrm flipH="1">
              <a:off x="2523" y="2781"/>
              <a:ext cx="0" cy="102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59" name="Line 1043"/>
            <p:cNvSpPr>
              <a:spLocks noChangeShapeType="1"/>
            </p:cNvSpPr>
            <p:nvPr/>
          </p:nvSpPr>
          <p:spPr bwMode="auto">
            <a:xfrm>
              <a:off x="1170" y="3291"/>
              <a:ext cx="0" cy="510"/>
            </a:xfrm>
            <a:prstGeom prst="line">
              <a:avLst/>
            </a:prstGeom>
            <a:noFill/>
            <a:ln w="28575">
              <a:solidFill>
                <a:srgbClr val="6699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48" name="Object 1044"/>
            <p:cNvGraphicFramePr>
              <a:graphicFrameLocks noChangeAspect="1"/>
            </p:cNvGraphicFramePr>
            <p:nvPr/>
          </p:nvGraphicFramePr>
          <p:xfrm>
            <a:off x="1062" y="3892"/>
            <a:ext cx="215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4" name="Równanie" r:id="rId16" imgW="126720" imgH="139680" progId="Equation.3">
                    <p:embed/>
                  </p:oleObj>
                </mc:Choice>
                <mc:Fallback>
                  <p:oleObj name="Równanie" r:id="rId16" imgW="126720" imgH="139680" progId="Equation.3">
                    <p:embed/>
                    <p:pic>
                      <p:nvPicPr>
                        <p:cNvPr id="0" name="Object 10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2" y="3892"/>
                          <a:ext cx="215" cy="2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49" name="Object 1045"/>
            <p:cNvGraphicFramePr>
              <a:graphicFrameLocks noChangeAspect="1"/>
            </p:cNvGraphicFramePr>
            <p:nvPr/>
          </p:nvGraphicFramePr>
          <p:xfrm>
            <a:off x="2441" y="3828"/>
            <a:ext cx="215" cy="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5" name="Równanie" r:id="rId18" imgW="126720" imgH="177480" progId="Equation.3">
                    <p:embed/>
                  </p:oleObj>
                </mc:Choice>
                <mc:Fallback>
                  <p:oleObj name="Równanie" r:id="rId18" imgW="126720" imgH="177480" progId="Equation.3">
                    <p:embed/>
                    <p:pic>
                      <p:nvPicPr>
                        <p:cNvPr id="0" name="Object 10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1" y="3828"/>
                          <a:ext cx="215" cy="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50" name="Object 1046"/>
            <p:cNvGraphicFramePr>
              <a:graphicFrameLocks noChangeAspect="1"/>
            </p:cNvGraphicFramePr>
            <p:nvPr/>
          </p:nvGraphicFramePr>
          <p:xfrm>
            <a:off x="1492" y="3801"/>
            <a:ext cx="532" cy="3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506" name="Równanie" r:id="rId20" imgW="330120" imgH="228600" progId="Equation.3">
                    <p:embed/>
                  </p:oleObj>
                </mc:Choice>
                <mc:Fallback>
                  <p:oleObj name="Równanie" r:id="rId20" imgW="330120" imgH="228600" progId="Equation.3">
                    <p:embed/>
                    <p:pic>
                      <p:nvPicPr>
                        <p:cNvPr id="0" name="Object 10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92" y="3801"/>
                          <a:ext cx="532" cy="36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3" name="Text Box 104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1123950" y="9525"/>
            <a:ext cx="777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chemeClr val="bg2"/>
                </a:solidFill>
              </a:rPr>
              <a:t>Właściwość próbkująca delty Diraca</a:t>
            </a:r>
            <a:endParaRPr kumimoji="1" lang="pl-PL" sz="4400" b="1" dirty="0">
              <a:solidFill>
                <a:schemeClr val="tx2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369F42-FA15-47B6-A8A8-C595FCD6C4FD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4220</TotalTime>
  <Words>1067</Words>
  <Application>Microsoft Office PowerPoint</Application>
  <PresentationFormat>Pokaz na ekranie (4:3)</PresentationFormat>
  <Paragraphs>267</Paragraphs>
  <Slides>42</Slides>
  <Notes>24</Notes>
  <HiddenSlides>1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42</vt:i4>
      </vt:variant>
    </vt:vector>
  </HeadingPairs>
  <TitlesOfParts>
    <vt:vector size="52" baseType="lpstr">
      <vt:lpstr>Arial</vt:lpstr>
      <vt:lpstr>Cambria Math</vt:lpstr>
      <vt:lpstr>Comic Sans MS</vt:lpstr>
      <vt:lpstr>Monotype Corsiva</vt:lpstr>
      <vt:lpstr>Monotype Sorts</vt:lpstr>
      <vt:lpstr>Symbol</vt:lpstr>
      <vt:lpstr>Times New Roman</vt:lpstr>
      <vt:lpstr>Teoria sygnałów</vt:lpstr>
      <vt:lpstr>Równanie</vt:lpstr>
      <vt:lpstr>Equation</vt:lpstr>
      <vt:lpstr>Próbkowanie sygnałów (04)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PAM – próbkowanie chwilowe</vt:lpstr>
      <vt:lpstr>PAM – próbkowanie chwilowe  analiza widmowa</vt:lpstr>
      <vt:lpstr>PAM – próbkowanie chwilowe  analiza widmowa</vt:lpstr>
      <vt:lpstr>PAM – próbkowanie chwilowe  analiza widmowa</vt:lpstr>
      <vt:lpstr>PAM – próbkowanie chwilowe  analiza widmowa</vt:lpstr>
      <vt:lpstr>PAM – próbkowanie chwilowe  efekt apertury</vt:lpstr>
      <vt:lpstr>PAM – próbkowanie chwilowe  efekt apertury</vt:lpstr>
      <vt:lpstr>PAM – próbkowanie chwilowe  W jaki sposób redukować efekt apertury?</vt:lpstr>
      <vt:lpstr>PAM – próbkowanie chwilowe  W jaki sposób wyeliminować efekt apertury?</vt:lpstr>
      <vt:lpstr>PAM – próbkowanie naturalne</vt:lpstr>
      <vt:lpstr>PAM – próbkowanie naturalne -  analiza widmowa</vt:lpstr>
      <vt:lpstr>PAM – próbkowanie naturalne -  analiza widmowa</vt:lpstr>
      <vt:lpstr>PAM – próbkowanie naturalne  analiza widmowa</vt:lpstr>
      <vt:lpstr>PAM – widma próbkowania chwilowego i naturalnego </vt:lpstr>
      <vt:lpstr>PAM – widma próbkowania chwilowego i naturalnego 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Właściwości przekształcenia Fouriera</dc:title>
  <dc:creator>Zdzislaw Papir</dc:creator>
  <cp:lastModifiedBy>Konto Microsoft</cp:lastModifiedBy>
  <cp:revision>624</cp:revision>
  <cp:lastPrinted>2001-12-29T16:29:53Z</cp:lastPrinted>
  <dcterms:created xsi:type="dcterms:W3CDTF">2001-11-19T17:43:40Z</dcterms:created>
  <dcterms:modified xsi:type="dcterms:W3CDTF">2023-10-19T11:18:43Z</dcterms:modified>
</cp:coreProperties>
</file>