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9" r:id="rId1"/>
  </p:sldMasterIdLst>
  <p:notesMasterIdLst>
    <p:notesMasterId r:id="rId24"/>
  </p:notesMasterIdLst>
  <p:handoutMasterIdLst>
    <p:handoutMasterId r:id="rId25"/>
  </p:handoutMasterIdLst>
  <p:sldIdLst>
    <p:sldId id="268" r:id="rId2"/>
    <p:sldId id="282" r:id="rId3"/>
    <p:sldId id="295" r:id="rId4"/>
    <p:sldId id="283" r:id="rId5"/>
    <p:sldId id="284" r:id="rId6"/>
    <p:sldId id="269" r:id="rId7"/>
    <p:sldId id="290" r:id="rId8"/>
    <p:sldId id="287" r:id="rId9"/>
    <p:sldId id="286" r:id="rId10"/>
    <p:sldId id="276" r:id="rId11"/>
    <p:sldId id="285" r:id="rId12"/>
    <p:sldId id="296" r:id="rId13"/>
    <p:sldId id="280" r:id="rId14"/>
    <p:sldId id="267" r:id="rId15"/>
    <p:sldId id="291" r:id="rId16"/>
    <p:sldId id="289" r:id="rId17"/>
    <p:sldId id="297" r:id="rId18"/>
    <p:sldId id="298" r:id="rId19"/>
    <p:sldId id="299" r:id="rId20"/>
    <p:sldId id="300" r:id="rId21"/>
    <p:sldId id="301" r:id="rId22"/>
    <p:sldId id="302" r:id="rId23"/>
  </p:sldIdLst>
  <p:sldSz cx="9144000" cy="6858000" type="screen4x3"/>
  <p:notesSz cx="6864350" cy="97504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336600"/>
    <a:srgbClr val="CC0099"/>
    <a:srgbClr val="FF7C80"/>
    <a:srgbClr val="CCCCFF"/>
    <a:srgbClr val="CC0066"/>
    <a:srgbClr val="D600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7743" autoAdjust="0"/>
    <p:restoredTop sz="86393" autoAdjust="0"/>
  </p:normalViewPr>
  <p:slideViewPr>
    <p:cSldViewPr>
      <p:cViewPr varScale="1">
        <p:scale>
          <a:sx n="70" d="100"/>
          <a:sy n="70" d="100"/>
        </p:scale>
        <p:origin x="716" y="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0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3388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90963" y="0"/>
            <a:ext cx="2973387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263063"/>
            <a:ext cx="2973388" cy="487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07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90963" y="9263063"/>
            <a:ext cx="2973387" cy="487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EC53FCA8-2C87-4660-8B42-51474F9CAABD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744562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3388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90963" y="0"/>
            <a:ext cx="2973387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3775" y="731838"/>
            <a:ext cx="4876800" cy="36560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630738"/>
            <a:ext cx="5035550" cy="438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noProof="0" smtClean="0"/>
              <a:t>Kliknij, aby edytować style tekstu z Wzorca</a:t>
            </a:r>
          </a:p>
          <a:p>
            <a:pPr lvl="1"/>
            <a:r>
              <a:rPr lang="pl-PL" noProof="0" smtClean="0"/>
              <a:t>Drugi poziom</a:t>
            </a:r>
          </a:p>
          <a:p>
            <a:pPr lvl="2"/>
            <a:r>
              <a:rPr lang="pl-PL" noProof="0" smtClean="0"/>
              <a:t>Trzeci poziom</a:t>
            </a:r>
          </a:p>
          <a:p>
            <a:pPr lvl="3"/>
            <a:r>
              <a:rPr lang="pl-PL" noProof="0" smtClean="0"/>
              <a:t>Czwarty poziom</a:t>
            </a:r>
          </a:p>
          <a:p>
            <a:pPr lvl="4"/>
            <a:r>
              <a:rPr lang="pl-PL" noProof="0" smtClean="0"/>
              <a:t>Piąty poziom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263063"/>
            <a:ext cx="2973388" cy="487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90963" y="9263063"/>
            <a:ext cx="2973387" cy="487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pPr>
              <a:defRPr/>
            </a:pPr>
            <a:fld id="{1835F96D-7332-40A9-85C9-1853D1008557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995634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D7F17A5-520D-4EDB-8B10-49A0EC1202B1}" type="slidenum">
              <a:rPr lang="pl-PL" smtClean="0"/>
              <a:pPr/>
              <a:t>1</a:t>
            </a:fld>
            <a:endParaRPr lang="pl-PL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5363" y="731838"/>
            <a:ext cx="4873625" cy="3656012"/>
          </a:xfrm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l-PL" smtClean="0"/>
          </a:p>
        </p:txBody>
      </p:sp>
    </p:spTree>
    <p:extLst>
      <p:ext uri="{BB962C8B-B14F-4D97-AF65-F5344CB8AC3E}">
        <p14:creationId xmlns:p14="http://schemas.microsoft.com/office/powerpoint/2010/main" val="206330266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14CCCB2-88E7-41CE-B2F0-35D3223CC4D1}" type="slidenum">
              <a:rPr lang="pl-PL" smtClean="0"/>
              <a:pPr/>
              <a:t>11</a:t>
            </a:fld>
            <a:endParaRPr lang="pl-PL" smtClean="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5363" y="731838"/>
            <a:ext cx="4873625" cy="3656012"/>
          </a:xfrm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l-PL" smtClean="0"/>
          </a:p>
        </p:txBody>
      </p:sp>
    </p:spTree>
    <p:extLst>
      <p:ext uri="{BB962C8B-B14F-4D97-AF65-F5344CB8AC3E}">
        <p14:creationId xmlns:p14="http://schemas.microsoft.com/office/powerpoint/2010/main" val="195615892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F58102B-03C1-462A-8DB8-14B8C76B2758}" type="slidenum">
              <a:rPr lang="pl-PL" smtClean="0"/>
              <a:pPr/>
              <a:t>13</a:t>
            </a:fld>
            <a:endParaRPr lang="pl-PL" smtClean="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5363" y="731838"/>
            <a:ext cx="4873625" cy="3656012"/>
          </a:xfrm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l-PL" smtClean="0"/>
          </a:p>
        </p:txBody>
      </p:sp>
    </p:spTree>
    <p:extLst>
      <p:ext uri="{BB962C8B-B14F-4D97-AF65-F5344CB8AC3E}">
        <p14:creationId xmlns:p14="http://schemas.microsoft.com/office/powerpoint/2010/main" val="55096210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09D2D7C-F100-4285-BFFE-B5CD9CF4F097}" type="slidenum">
              <a:rPr lang="pl-PL" smtClean="0"/>
              <a:pPr/>
              <a:t>14</a:t>
            </a:fld>
            <a:endParaRPr lang="pl-PL" smtClean="0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5363" y="731838"/>
            <a:ext cx="4873625" cy="3656012"/>
          </a:xfrm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l-PL" smtClean="0"/>
          </a:p>
        </p:txBody>
      </p:sp>
    </p:spTree>
    <p:extLst>
      <p:ext uri="{BB962C8B-B14F-4D97-AF65-F5344CB8AC3E}">
        <p14:creationId xmlns:p14="http://schemas.microsoft.com/office/powerpoint/2010/main" val="176684073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09D2D7C-F100-4285-BFFE-B5CD9CF4F097}" type="slidenum">
              <a:rPr lang="pl-PL" smtClean="0"/>
              <a:pPr/>
              <a:t>15</a:t>
            </a:fld>
            <a:endParaRPr lang="pl-PL" smtClean="0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5363" y="731838"/>
            <a:ext cx="4873625" cy="3656012"/>
          </a:xfrm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l-PL" smtClean="0"/>
          </a:p>
        </p:txBody>
      </p:sp>
    </p:spTree>
    <p:extLst>
      <p:ext uri="{BB962C8B-B14F-4D97-AF65-F5344CB8AC3E}">
        <p14:creationId xmlns:p14="http://schemas.microsoft.com/office/powerpoint/2010/main" val="409432346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D86924D-57D5-4F32-A50F-4FE9A7EC8B6C}" type="slidenum">
              <a:rPr lang="pl-PL" smtClean="0"/>
              <a:pPr/>
              <a:t>17</a:t>
            </a:fld>
            <a:endParaRPr lang="pl-PL" smtClean="0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5363" y="731838"/>
            <a:ext cx="4873625" cy="3656012"/>
          </a:xfrm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l-PL" smtClean="0"/>
          </a:p>
        </p:txBody>
      </p:sp>
    </p:spTree>
    <p:extLst>
      <p:ext uri="{BB962C8B-B14F-4D97-AF65-F5344CB8AC3E}">
        <p14:creationId xmlns:p14="http://schemas.microsoft.com/office/powerpoint/2010/main" val="101210135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D86924D-57D5-4F32-A50F-4FE9A7EC8B6C}" type="slidenum">
              <a:rPr lang="pl-PL" smtClean="0"/>
              <a:pPr/>
              <a:t>18</a:t>
            </a:fld>
            <a:endParaRPr lang="pl-PL" smtClean="0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5363" y="731838"/>
            <a:ext cx="4873625" cy="3656012"/>
          </a:xfrm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l-PL" smtClean="0"/>
          </a:p>
        </p:txBody>
      </p:sp>
    </p:spTree>
    <p:extLst>
      <p:ext uri="{BB962C8B-B14F-4D97-AF65-F5344CB8AC3E}">
        <p14:creationId xmlns:p14="http://schemas.microsoft.com/office/powerpoint/2010/main" val="162832844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D86924D-57D5-4F32-A50F-4FE9A7EC8B6C}" type="slidenum">
              <a:rPr lang="pl-PL" smtClean="0"/>
              <a:pPr/>
              <a:t>19</a:t>
            </a:fld>
            <a:endParaRPr lang="pl-PL" smtClean="0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5363" y="731838"/>
            <a:ext cx="4873625" cy="3656012"/>
          </a:xfrm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l-PL" smtClean="0"/>
          </a:p>
        </p:txBody>
      </p:sp>
    </p:spTree>
    <p:extLst>
      <p:ext uri="{BB962C8B-B14F-4D97-AF65-F5344CB8AC3E}">
        <p14:creationId xmlns:p14="http://schemas.microsoft.com/office/powerpoint/2010/main" val="260286618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EDF1605-8497-411F-9E38-A7BE78B68DFD}" type="slidenum">
              <a:rPr lang="pl-PL" smtClean="0"/>
              <a:pPr/>
              <a:t>20</a:t>
            </a:fld>
            <a:endParaRPr lang="pl-PL" smtClean="0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5363" y="731838"/>
            <a:ext cx="4873625" cy="3656012"/>
          </a:xfrm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l-PL" smtClean="0"/>
          </a:p>
        </p:txBody>
      </p:sp>
    </p:spTree>
    <p:extLst>
      <p:ext uri="{BB962C8B-B14F-4D97-AF65-F5344CB8AC3E}">
        <p14:creationId xmlns:p14="http://schemas.microsoft.com/office/powerpoint/2010/main" val="80201945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EDF1605-8497-411F-9E38-A7BE78B68DFD}" type="slidenum">
              <a:rPr lang="pl-PL" smtClean="0"/>
              <a:pPr/>
              <a:t>21</a:t>
            </a:fld>
            <a:endParaRPr lang="pl-PL" smtClean="0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5363" y="731838"/>
            <a:ext cx="4873625" cy="3656012"/>
          </a:xfrm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l-PL" smtClean="0"/>
          </a:p>
        </p:txBody>
      </p:sp>
    </p:spTree>
    <p:extLst>
      <p:ext uri="{BB962C8B-B14F-4D97-AF65-F5344CB8AC3E}">
        <p14:creationId xmlns:p14="http://schemas.microsoft.com/office/powerpoint/2010/main" val="14574705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463191E-75A4-42C3-B1C2-77A47E8ADFFC}" type="slidenum">
              <a:rPr lang="pl-PL" smtClean="0"/>
              <a:pPr/>
              <a:t>2</a:t>
            </a:fld>
            <a:endParaRPr lang="pl-PL" smtClean="0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5363" y="731838"/>
            <a:ext cx="4873625" cy="3656012"/>
          </a:xfrm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l-PL" smtClean="0"/>
          </a:p>
        </p:txBody>
      </p:sp>
    </p:spTree>
    <p:extLst>
      <p:ext uri="{BB962C8B-B14F-4D97-AF65-F5344CB8AC3E}">
        <p14:creationId xmlns:p14="http://schemas.microsoft.com/office/powerpoint/2010/main" val="18266797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995363" y="731838"/>
            <a:ext cx="4873625" cy="3656012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835F96D-7332-40A9-85C9-1853D1008557}" type="slidenum">
              <a:rPr lang="pl-PL" smtClean="0"/>
              <a:pPr>
                <a:defRPr/>
              </a:pPr>
              <a:t>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657026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D1EADF8-7182-444D-A75C-19542996A9E7}" type="slidenum">
              <a:rPr lang="pl-PL" smtClean="0"/>
              <a:pPr/>
              <a:t>4</a:t>
            </a:fld>
            <a:endParaRPr lang="pl-PL" smtClean="0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5363" y="731838"/>
            <a:ext cx="4873625" cy="3656012"/>
          </a:xfrm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l-PL" smtClean="0"/>
          </a:p>
        </p:txBody>
      </p:sp>
    </p:spTree>
    <p:extLst>
      <p:ext uri="{BB962C8B-B14F-4D97-AF65-F5344CB8AC3E}">
        <p14:creationId xmlns:p14="http://schemas.microsoft.com/office/powerpoint/2010/main" val="7381339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CACDF3A-A9EE-4D84-B33C-820E3B228EA2}" type="slidenum">
              <a:rPr lang="pl-PL" smtClean="0"/>
              <a:pPr/>
              <a:t>5</a:t>
            </a:fld>
            <a:endParaRPr lang="pl-PL" smtClean="0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5363" y="731838"/>
            <a:ext cx="4873625" cy="3656012"/>
          </a:xfrm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l-PL" smtClean="0"/>
          </a:p>
        </p:txBody>
      </p:sp>
    </p:spTree>
    <p:extLst>
      <p:ext uri="{BB962C8B-B14F-4D97-AF65-F5344CB8AC3E}">
        <p14:creationId xmlns:p14="http://schemas.microsoft.com/office/powerpoint/2010/main" val="329430502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8D8196A-CE95-46C1-91CB-C22B70A845C9}" type="slidenum">
              <a:rPr lang="pl-PL" smtClean="0"/>
              <a:pPr/>
              <a:t>6</a:t>
            </a:fld>
            <a:endParaRPr lang="pl-PL" smtClean="0"/>
          </a:p>
        </p:txBody>
      </p:sp>
      <p:sp>
        <p:nvSpPr>
          <p:cNvPr id="28675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5363" y="731838"/>
            <a:ext cx="4873625" cy="3656012"/>
          </a:xfrm>
          <a:ln/>
        </p:spPr>
      </p:sp>
      <p:sp>
        <p:nvSpPr>
          <p:cNvPr id="28676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l-PL" smtClean="0"/>
          </a:p>
        </p:txBody>
      </p:sp>
    </p:spTree>
    <p:extLst>
      <p:ext uri="{BB962C8B-B14F-4D97-AF65-F5344CB8AC3E}">
        <p14:creationId xmlns:p14="http://schemas.microsoft.com/office/powerpoint/2010/main" val="316024655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90AFC94-77E8-4220-A157-684F311768F9}" type="slidenum">
              <a:rPr lang="pl-PL" smtClean="0"/>
              <a:pPr/>
              <a:t>8</a:t>
            </a:fld>
            <a:endParaRPr lang="pl-PL" smtClean="0"/>
          </a:p>
        </p:txBody>
      </p:sp>
      <p:sp>
        <p:nvSpPr>
          <p:cNvPr id="29699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5363" y="731838"/>
            <a:ext cx="4873625" cy="3656012"/>
          </a:xfrm>
          <a:ln/>
        </p:spPr>
      </p:sp>
      <p:sp>
        <p:nvSpPr>
          <p:cNvPr id="29700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l-PL" smtClean="0"/>
          </a:p>
        </p:txBody>
      </p:sp>
    </p:spTree>
    <p:extLst>
      <p:ext uri="{BB962C8B-B14F-4D97-AF65-F5344CB8AC3E}">
        <p14:creationId xmlns:p14="http://schemas.microsoft.com/office/powerpoint/2010/main" val="187130225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90AFC94-77E8-4220-A157-684F311768F9}" type="slidenum">
              <a:rPr lang="pl-PL" smtClean="0"/>
              <a:pPr/>
              <a:t>9</a:t>
            </a:fld>
            <a:endParaRPr lang="pl-PL" smtClean="0"/>
          </a:p>
        </p:txBody>
      </p:sp>
      <p:sp>
        <p:nvSpPr>
          <p:cNvPr id="29699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5363" y="731838"/>
            <a:ext cx="4873625" cy="3656012"/>
          </a:xfrm>
          <a:ln/>
        </p:spPr>
      </p:sp>
      <p:sp>
        <p:nvSpPr>
          <p:cNvPr id="29700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l-PL" smtClean="0"/>
          </a:p>
        </p:txBody>
      </p:sp>
    </p:spTree>
    <p:extLst>
      <p:ext uri="{BB962C8B-B14F-4D97-AF65-F5344CB8AC3E}">
        <p14:creationId xmlns:p14="http://schemas.microsoft.com/office/powerpoint/2010/main" val="146508049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01CDA96-DEC4-4E51-A816-FDCFB7A53512}" type="slidenum">
              <a:rPr lang="pl-PL" smtClean="0"/>
              <a:pPr/>
              <a:t>10</a:t>
            </a:fld>
            <a:endParaRPr lang="pl-PL" smtClean="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5363" y="731838"/>
            <a:ext cx="4873625" cy="3656012"/>
          </a:xfrm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l-PL" smtClean="0"/>
          </a:p>
        </p:txBody>
      </p:sp>
    </p:spTree>
    <p:extLst>
      <p:ext uri="{BB962C8B-B14F-4D97-AF65-F5344CB8AC3E}">
        <p14:creationId xmlns:p14="http://schemas.microsoft.com/office/powerpoint/2010/main" val="10884935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3175" y="2438400"/>
            <a:ext cx="9147175" cy="1063625"/>
            <a:chOff x="-2" y="1536"/>
            <a:chExt cx="5762" cy="670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 flipH="1">
              <a:off x="-2" y="1562"/>
              <a:ext cx="5763" cy="639"/>
              <a:chOff x="-3" y="1562"/>
              <a:chExt cx="5763" cy="639"/>
            </a:xfrm>
          </p:grpSpPr>
          <p:sp>
            <p:nvSpPr>
              <p:cNvPr id="8" name="Freeform 4"/>
              <p:cNvSpPr>
                <a:spLocks/>
              </p:cNvSpPr>
              <p:nvPr/>
            </p:nvSpPr>
            <p:spPr bwMode="ltGray">
              <a:xfrm rot="-5400000">
                <a:off x="2558" y="-993"/>
                <a:ext cx="624" cy="574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720"/>
                  </a:cxn>
                  <a:cxn ang="0">
                    <a:pos x="1000" y="720"/>
                  </a:cxn>
                  <a:cxn ang="0">
                    <a:pos x="1000" y="0"/>
                  </a:cxn>
                  <a:cxn ang="0">
                    <a:pos x="0" y="0"/>
                  </a:cxn>
                </a:cxnLst>
                <a:rect l="0" t="0" r="r" b="b"/>
                <a:pathLst>
                  <a:path w="1000" h="720">
                    <a:moveTo>
                      <a:pt x="0" y="0"/>
                    </a:moveTo>
                    <a:lnTo>
                      <a:pt x="0" y="720"/>
                    </a:lnTo>
                    <a:lnTo>
                      <a:pt x="1000" y="720"/>
                    </a:lnTo>
                    <a:lnTo>
                      <a:pt x="100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pl-PL"/>
              </a:p>
            </p:txBody>
          </p:sp>
          <p:sp>
            <p:nvSpPr>
              <p:cNvPr id="9" name="Freeform 5"/>
              <p:cNvSpPr>
                <a:spLocks/>
              </p:cNvSpPr>
              <p:nvPr/>
            </p:nvSpPr>
            <p:spPr bwMode="ltGray">
              <a:xfrm rot="-5400000">
                <a:off x="1322" y="1669"/>
                <a:ext cx="624" cy="42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pl-PL"/>
              </a:p>
            </p:txBody>
          </p:sp>
          <p:sp>
            <p:nvSpPr>
              <p:cNvPr id="10" name="Freeform 6"/>
              <p:cNvSpPr>
                <a:spLocks/>
              </p:cNvSpPr>
              <p:nvPr/>
            </p:nvSpPr>
            <p:spPr bwMode="ltGray">
              <a:xfrm rot="-5400000">
                <a:off x="982" y="1669"/>
                <a:ext cx="624" cy="42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pl-PL"/>
              </a:p>
            </p:txBody>
          </p:sp>
          <p:sp>
            <p:nvSpPr>
              <p:cNvPr id="11" name="Freeform 7"/>
              <p:cNvSpPr>
                <a:spLocks/>
              </p:cNvSpPr>
              <p:nvPr/>
            </p:nvSpPr>
            <p:spPr bwMode="ltGray">
              <a:xfrm rot="-5400000">
                <a:off x="-58" y="1756"/>
                <a:ext cx="624" cy="255"/>
              </a:xfrm>
              <a:custGeom>
                <a:avLst/>
                <a:gdLst/>
                <a:ahLst/>
                <a:cxnLst>
                  <a:cxn ang="0">
                    <a:pos x="0" y="53"/>
                  </a:cxn>
                  <a:cxn ang="0">
                    <a:pos x="0" y="325"/>
                  </a:cxn>
                  <a:cxn ang="0">
                    <a:pos x="624" y="325"/>
                  </a:cxn>
                  <a:cxn ang="0">
                    <a:pos x="624" y="53"/>
                  </a:cxn>
                  <a:cxn ang="0">
                    <a:pos x="384" y="8"/>
                  </a:cxn>
                  <a:cxn ang="0">
                    <a:pos x="0" y="53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pl-PL"/>
              </a:p>
            </p:txBody>
          </p:sp>
          <p:sp>
            <p:nvSpPr>
              <p:cNvPr id="12" name="Freeform 8"/>
              <p:cNvSpPr>
                <a:spLocks/>
              </p:cNvSpPr>
              <p:nvPr/>
            </p:nvSpPr>
            <p:spPr bwMode="ltGray">
              <a:xfrm rot="-5400000">
                <a:off x="664" y="1733"/>
                <a:ext cx="624" cy="29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520" y="317"/>
                      <a:pt x="624" y="272"/>
                    </a:cubicBezTo>
                    <a:lnTo>
                      <a:pt x="624" y="0"/>
                    </a:lnTo>
                    <a:cubicBezTo>
                      <a:pt x="240" y="42"/>
                      <a:pt x="130" y="0"/>
                      <a:pt x="0" y="0"/>
                    </a:cubicBez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pl-PL"/>
              </a:p>
            </p:txBody>
          </p:sp>
          <p:sp>
            <p:nvSpPr>
              <p:cNvPr id="13" name="Freeform 9"/>
              <p:cNvSpPr>
                <a:spLocks/>
              </p:cNvSpPr>
              <p:nvPr/>
            </p:nvSpPr>
            <p:spPr bwMode="ltGray">
              <a:xfrm rot="-5400000">
                <a:off x="442" y="1699"/>
                <a:ext cx="624" cy="36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240" y="240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pl-PL"/>
              </a:p>
            </p:txBody>
          </p:sp>
          <p:sp>
            <p:nvSpPr>
              <p:cNvPr id="14" name="Freeform 10"/>
              <p:cNvSpPr>
                <a:spLocks/>
              </p:cNvSpPr>
              <p:nvPr/>
            </p:nvSpPr>
            <p:spPr bwMode="ltGray">
              <a:xfrm rot="-5400000">
                <a:off x="154" y="1730"/>
                <a:ext cx="632" cy="315"/>
              </a:xfrm>
              <a:custGeom>
                <a:avLst/>
                <a:gdLst/>
                <a:ahLst/>
                <a:cxnLst>
                  <a:cxn ang="0">
                    <a:pos x="8" y="45"/>
                  </a:cxn>
                  <a:cxn ang="0">
                    <a:pos x="8" y="317"/>
                  </a:cxn>
                  <a:cxn ang="0">
                    <a:pos x="248" y="317"/>
                  </a:cxn>
                  <a:cxn ang="0">
                    <a:pos x="632" y="317"/>
                  </a:cxn>
                  <a:cxn ang="0">
                    <a:pos x="632" y="45"/>
                  </a:cxn>
                  <a:cxn ang="0">
                    <a:pos x="104" y="45"/>
                  </a:cxn>
                  <a:cxn ang="0">
                    <a:pos x="8" y="45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pl-PL"/>
              </a:p>
            </p:txBody>
          </p:sp>
          <p:sp>
            <p:nvSpPr>
              <p:cNvPr id="15" name="Freeform 11"/>
              <p:cNvSpPr>
                <a:spLocks/>
              </p:cNvSpPr>
              <p:nvPr/>
            </p:nvSpPr>
            <p:spPr bwMode="ltGray">
              <a:xfrm rot="-5400000">
                <a:off x="3210" y="1665"/>
                <a:ext cx="624" cy="42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pl-PL"/>
              </a:p>
            </p:txBody>
          </p:sp>
          <p:sp>
            <p:nvSpPr>
              <p:cNvPr id="16" name="Freeform 12"/>
              <p:cNvSpPr>
                <a:spLocks/>
              </p:cNvSpPr>
              <p:nvPr/>
            </p:nvSpPr>
            <p:spPr bwMode="ltGray">
              <a:xfrm rot="-5400000">
                <a:off x="2870" y="1664"/>
                <a:ext cx="624" cy="42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pl-PL"/>
              </a:p>
            </p:txBody>
          </p:sp>
          <p:sp>
            <p:nvSpPr>
              <p:cNvPr id="17" name="Freeform 13"/>
              <p:cNvSpPr>
                <a:spLocks/>
              </p:cNvSpPr>
              <p:nvPr/>
            </p:nvSpPr>
            <p:spPr bwMode="ltGray">
              <a:xfrm rot="-5400000">
                <a:off x="1828" y="1751"/>
                <a:ext cx="624" cy="255"/>
              </a:xfrm>
              <a:custGeom>
                <a:avLst/>
                <a:gdLst/>
                <a:ahLst/>
                <a:cxnLst>
                  <a:cxn ang="0">
                    <a:pos x="0" y="53"/>
                  </a:cxn>
                  <a:cxn ang="0">
                    <a:pos x="0" y="325"/>
                  </a:cxn>
                  <a:cxn ang="0">
                    <a:pos x="624" y="325"/>
                  </a:cxn>
                  <a:cxn ang="0">
                    <a:pos x="624" y="53"/>
                  </a:cxn>
                  <a:cxn ang="0">
                    <a:pos x="384" y="8"/>
                  </a:cxn>
                  <a:cxn ang="0">
                    <a:pos x="0" y="53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pl-PL"/>
              </a:p>
            </p:txBody>
          </p:sp>
          <p:sp>
            <p:nvSpPr>
              <p:cNvPr id="18" name="Freeform 14"/>
              <p:cNvSpPr>
                <a:spLocks/>
              </p:cNvSpPr>
              <p:nvPr/>
            </p:nvSpPr>
            <p:spPr bwMode="ltGray">
              <a:xfrm rot="-5400000">
                <a:off x="2551" y="1728"/>
                <a:ext cx="624" cy="29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520" y="317"/>
                      <a:pt x="624" y="272"/>
                    </a:cubicBezTo>
                    <a:lnTo>
                      <a:pt x="624" y="0"/>
                    </a:lnTo>
                    <a:cubicBezTo>
                      <a:pt x="240" y="42"/>
                      <a:pt x="130" y="0"/>
                      <a:pt x="0" y="0"/>
                    </a:cubicBez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pl-PL"/>
              </a:p>
            </p:txBody>
          </p:sp>
          <p:sp>
            <p:nvSpPr>
              <p:cNvPr id="19" name="Freeform 15"/>
              <p:cNvSpPr>
                <a:spLocks/>
              </p:cNvSpPr>
              <p:nvPr/>
            </p:nvSpPr>
            <p:spPr bwMode="ltGray">
              <a:xfrm rot="-5400000">
                <a:off x="2328" y="1695"/>
                <a:ext cx="624" cy="36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240" y="240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pl-PL"/>
              </a:p>
            </p:txBody>
          </p:sp>
          <p:sp>
            <p:nvSpPr>
              <p:cNvPr id="20" name="Freeform 16"/>
              <p:cNvSpPr>
                <a:spLocks/>
              </p:cNvSpPr>
              <p:nvPr/>
            </p:nvSpPr>
            <p:spPr bwMode="ltGray">
              <a:xfrm rot="-5400000">
                <a:off x="2043" y="1721"/>
                <a:ext cx="632" cy="316"/>
              </a:xfrm>
              <a:custGeom>
                <a:avLst/>
                <a:gdLst/>
                <a:ahLst/>
                <a:cxnLst>
                  <a:cxn ang="0">
                    <a:pos x="8" y="45"/>
                  </a:cxn>
                  <a:cxn ang="0">
                    <a:pos x="8" y="317"/>
                  </a:cxn>
                  <a:cxn ang="0">
                    <a:pos x="248" y="317"/>
                  </a:cxn>
                  <a:cxn ang="0">
                    <a:pos x="632" y="317"/>
                  </a:cxn>
                  <a:cxn ang="0">
                    <a:pos x="632" y="45"/>
                  </a:cxn>
                  <a:cxn ang="0">
                    <a:pos x="104" y="45"/>
                  </a:cxn>
                  <a:cxn ang="0">
                    <a:pos x="8" y="45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pl-PL"/>
              </a:p>
            </p:txBody>
          </p:sp>
          <p:sp>
            <p:nvSpPr>
              <p:cNvPr id="21" name="Freeform 17"/>
              <p:cNvSpPr>
                <a:spLocks/>
              </p:cNvSpPr>
              <p:nvPr/>
            </p:nvSpPr>
            <p:spPr bwMode="ltGray">
              <a:xfrm rot="-5400000">
                <a:off x="4076" y="1669"/>
                <a:ext cx="624" cy="42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pl-PL"/>
              </a:p>
            </p:txBody>
          </p:sp>
          <p:sp>
            <p:nvSpPr>
              <p:cNvPr id="22" name="Freeform 18"/>
              <p:cNvSpPr>
                <a:spLocks/>
              </p:cNvSpPr>
              <p:nvPr/>
            </p:nvSpPr>
            <p:spPr bwMode="ltGray">
              <a:xfrm rot="-5400000">
                <a:off x="3736" y="1669"/>
                <a:ext cx="624" cy="42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pl-PL"/>
              </a:p>
            </p:txBody>
          </p:sp>
          <p:sp>
            <p:nvSpPr>
              <p:cNvPr id="23" name="Freeform 19"/>
              <p:cNvSpPr>
                <a:spLocks/>
              </p:cNvSpPr>
              <p:nvPr/>
            </p:nvSpPr>
            <p:spPr bwMode="ltGray">
              <a:xfrm rot="-5400000">
                <a:off x="4582" y="1751"/>
                <a:ext cx="624" cy="255"/>
              </a:xfrm>
              <a:custGeom>
                <a:avLst/>
                <a:gdLst/>
                <a:ahLst/>
                <a:cxnLst>
                  <a:cxn ang="0">
                    <a:pos x="0" y="53"/>
                  </a:cxn>
                  <a:cxn ang="0">
                    <a:pos x="0" y="325"/>
                  </a:cxn>
                  <a:cxn ang="0">
                    <a:pos x="624" y="325"/>
                  </a:cxn>
                  <a:cxn ang="0">
                    <a:pos x="624" y="53"/>
                  </a:cxn>
                  <a:cxn ang="0">
                    <a:pos x="384" y="8"/>
                  </a:cxn>
                  <a:cxn ang="0">
                    <a:pos x="0" y="53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pl-PL"/>
              </a:p>
            </p:txBody>
          </p:sp>
          <p:sp>
            <p:nvSpPr>
              <p:cNvPr id="24" name="Freeform 20"/>
              <p:cNvSpPr>
                <a:spLocks/>
              </p:cNvSpPr>
              <p:nvPr/>
            </p:nvSpPr>
            <p:spPr bwMode="ltGray">
              <a:xfrm>
                <a:off x="5469" y="1562"/>
                <a:ext cx="291" cy="625"/>
              </a:xfrm>
              <a:custGeom>
                <a:avLst/>
                <a:gdLst/>
                <a:ahLst/>
                <a:cxnLst>
                  <a:cxn ang="0">
                    <a:pos x="0" y="624"/>
                  </a:cxn>
                  <a:cxn ang="0">
                    <a:pos x="291" y="625"/>
                  </a:cxn>
                  <a:cxn ang="0">
                    <a:pos x="291" y="6"/>
                  </a:cxn>
                  <a:cxn ang="0">
                    <a:pos x="0" y="0"/>
                  </a:cxn>
                  <a:cxn ang="0">
                    <a:pos x="0" y="624"/>
                  </a:cxn>
                </a:cxnLst>
                <a:rect l="0" t="0" r="r" b="b"/>
                <a:pathLst>
                  <a:path w="291" h="625">
                    <a:moveTo>
                      <a:pt x="0" y="624"/>
                    </a:moveTo>
                    <a:lnTo>
                      <a:pt x="291" y="625"/>
                    </a:lnTo>
                    <a:lnTo>
                      <a:pt x="291" y="6"/>
                    </a:lnTo>
                    <a:lnTo>
                      <a:pt x="0" y="0"/>
                    </a:lnTo>
                    <a:cubicBezTo>
                      <a:pt x="39" y="384"/>
                      <a:pt x="0" y="494"/>
                      <a:pt x="0" y="624"/>
                    </a:cubicBez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pl-PL"/>
              </a:p>
            </p:txBody>
          </p:sp>
          <p:sp>
            <p:nvSpPr>
              <p:cNvPr id="25" name="Freeform 21"/>
              <p:cNvSpPr>
                <a:spLocks/>
              </p:cNvSpPr>
              <p:nvPr/>
            </p:nvSpPr>
            <p:spPr bwMode="ltGray">
              <a:xfrm rot="-5400000">
                <a:off x="5082" y="1695"/>
                <a:ext cx="624" cy="36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240" y="240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pl-PL"/>
              </a:p>
            </p:txBody>
          </p:sp>
          <p:sp>
            <p:nvSpPr>
              <p:cNvPr id="26" name="Freeform 22"/>
              <p:cNvSpPr>
                <a:spLocks/>
              </p:cNvSpPr>
              <p:nvPr/>
            </p:nvSpPr>
            <p:spPr bwMode="ltGray">
              <a:xfrm rot="-5400000">
                <a:off x="4797" y="1721"/>
                <a:ext cx="632" cy="316"/>
              </a:xfrm>
              <a:custGeom>
                <a:avLst/>
                <a:gdLst/>
                <a:ahLst/>
                <a:cxnLst>
                  <a:cxn ang="0">
                    <a:pos x="8" y="45"/>
                  </a:cxn>
                  <a:cxn ang="0">
                    <a:pos x="8" y="317"/>
                  </a:cxn>
                  <a:cxn ang="0">
                    <a:pos x="248" y="317"/>
                  </a:cxn>
                  <a:cxn ang="0">
                    <a:pos x="632" y="317"/>
                  </a:cxn>
                  <a:cxn ang="0">
                    <a:pos x="632" y="45"/>
                  </a:cxn>
                  <a:cxn ang="0">
                    <a:pos x="104" y="45"/>
                  </a:cxn>
                  <a:cxn ang="0">
                    <a:pos x="8" y="45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pl-PL"/>
              </a:p>
            </p:txBody>
          </p:sp>
        </p:grpSp>
        <p:sp>
          <p:nvSpPr>
            <p:cNvPr id="6" name="Freeform 23"/>
            <p:cNvSpPr>
              <a:spLocks/>
            </p:cNvSpPr>
            <p:nvPr/>
          </p:nvSpPr>
          <p:spPr bwMode="ltGray">
            <a:xfrm flipH="1">
              <a:off x="-2" y="1536"/>
              <a:ext cx="5762" cy="412"/>
            </a:xfrm>
            <a:custGeom>
              <a:avLst/>
              <a:gdLst/>
              <a:ahLst/>
              <a:cxnLst>
                <a:cxn ang="0">
                  <a:pos x="0" y="196"/>
                </a:cxn>
                <a:cxn ang="0">
                  <a:pos x="5762" y="188"/>
                </a:cxn>
                <a:cxn ang="0">
                  <a:pos x="5762" y="4"/>
                </a:cxn>
                <a:cxn ang="0">
                  <a:pos x="0" y="0"/>
                </a:cxn>
                <a:cxn ang="0">
                  <a:pos x="0" y="196"/>
                </a:cxn>
              </a:cxnLst>
              <a:rect l="0" t="0" r="r" b="b"/>
              <a:pathLst>
                <a:path w="5762" h="385">
                  <a:moveTo>
                    <a:pt x="0" y="196"/>
                  </a:moveTo>
                  <a:cubicBezTo>
                    <a:pt x="1667" y="385"/>
                    <a:pt x="2275" y="93"/>
                    <a:pt x="5762" y="188"/>
                  </a:cubicBezTo>
                  <a:lnTo>
                    <a:pt x="5762" y="4"/>
                  </a:lnTo>
                  <a:lnTo>
                    <a:pt x="0" y="0"/>
                  </a:lnTo>
                  <a:lnTo>
                    <a:pt x="0" y="1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767676"/>
                </a:gs>
              </a:gsLst>
              <a:lin ang="5400000" scaled="1"/>
            </a:gradFill>
            <a:ln w="9525" cap="flat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l-PL"/>
            </a:p>
          </p:txBody>
        </p:sp>
        <p:sp>
          <p:nvSpPr>
            <p:cNvPr id="7" name="Freeform 24"/>
            <p:cNvSpPr>
              <a:spLocks/>
            </p:cNvSpPr>
            <p:nvPr/>
          </p:nvSpPr>
          <p:spPr bwMode="ltGray">
            <a:xfrm flipH="1">
              <a:off x="-2" y="2017"/>
              <a:ext cx="5761" cy="189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5761" y="0"/>
                </a:cxn>
                <a:cxn ang="0">
                  <a:pos x="5761" y="189"/>
                </a:cxn>
                <a:cxn ang="0">
                  <a:pos x="1" y="189"/>
                </a:cxn>
                <a:cxn ang="0">
                  <a:pos x="0" y="28"/>
                </a:cxn>
              </a:cxnLst>
              <a:rect l="0" t="0" r="r" b="b"/>
              <a:pathLst>
                <a:path w="5761" h="189">
                  <a:moveTo>
                    <a:pt x="0" y="28"/>
                  </a:moveTo>
                  <a:cubicBezTo>
                    <a:pt x="961" y="0"/>
                    <a:pt x="4971" y="161"/>
                    <a:pt x="5761" y="0"/>
                  </a:cubicBezTo>
                  <a:lnTo>
                    <a:pt x="5761" y="189"/>
                  </a:lnTo>
                  <a:lnTo>
                    <a:pt x="1" y="189"/>
                  </a:lnTo>
                  <a:lnTo>
                    <a:pt x="0" y="28"/>
                  </a:lnTo>
                  <a:close/>
                </a:path>
              </a:pathLst>
            </a:custGeom>
            <a:gradFill rotWithShape="0">
              <a:gsLst>
                <a:gs pos="0">
                  <a:srgbClr val="767676"/>
                </a:gs>
                <a:gs pos="100000">
                  <a:schemeClr val="bg1"/>
                </a:gs>
              </a:gsLst>
              <a:lin ang="5400000" scaled="1"/>
            </a:gradFill>
            <a:ln w="9525" cap="flat">
              <a:noFill/>
              <a:prstDash val="solid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l-PL"/>
            </a:p>
          </p:txBody>
        </p:sp>
      </p:grpSp>
      <p:sp>
        <p:nvSpPr>
          <p:cNvPr id="3097" name="Rectangle 25"/>
          <p:cNvSpPr>
            <a:spLocks noGrp="1" noChangeArrowheads="1"/>
          </p:cNvSpPr>
          <p:nvPr>
            <p:ph type="ctrTitle"/>
          </p:nvPr>
        </p:nvSpPr>
        <p:spPr>
          <a:xfrm>
            <a:off x="1173163" y="1341438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 tytułu z Wzorca</a:t>
            </a:r>
          </a:p>
        </p:txBody>
      </p:sp>
      <p:sp>
        <p:nvSpPr>
          <p:cNvPr id="3098" name="Rectangle 26"/>
          <p:cNvSpPr>
            <a:spLocks noGrp="1" noChangeArrowheads="1"/>
          </p:cNvSpPr>
          <p:nvPr>
            <p:ph type="subTitle" idx="1"/>
          </p:nvPr>
        </p:nvSpPr>
        <p:spPr>
          <a:xfrm>
            <a:off x="1166813" y="3886200"/>
            <a:ext cx="6400800" cy="1752600"/>
          </a:xfrm>
        </p:spPr>
        <p:txBody>
          <a:bodyPr/>
          <a:lstStyle>
            <a:lvl1pPr marL="0" indent="0">
              <a:buFont typeface="Monotype Sorts" charset="2"/>
              <a:buNone/>
              <a:defRPr/>
            </a:lvl1pPr>
          </a:lstStyle>
          <a:p>
            <a:r>
              <a:rPr lang="pl-PL"/>
              <a:t>Kliknij, aby edytować styl podtytułu z Wzorca</a:t>
            </a:r>
          </a:p>
        </p:txBody>
      </p:sp>
      <p:sp>
        <p:nvSpPr>
          <p:cNvPr id="27" name="Rectangle 27"/>
          <p:cNvSpPr>
            <a:spLocks noGrp="1" noChangeArrowheads="1"/>
          </p:cNvSpPr>
          <p:nvPr>
            <p:ph type="dt" sz="half" idx="10"/>
          </p:nvPr>
        </p:nvSpPr>
        <p:spPr>
          <a:xfrm>
            <a:off x="1166813" y="6248400"/>
            <a:ext cx="1905000" cy="45720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28" name="Rectangle 2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29" name="Rectangle 2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D9B3A459-BE0A-4FF0-8DCF-274BBA0F7DD5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9B166E-67D5-48F9-947E-259E4B2A0154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7002463" y="457200"/>
            <a:ext cx="1943100" cy="5638800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1173163" y="457200"/>
            <a:ext cx="5676900" cy="5638800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AD7009-2836-4DC8-85CE-B7B4E612C3EF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AADB14-55A4-47CD-8EF1-B707AE071F64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BD6A87-08CC-45CD-8F12-6F0F657E92BA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1173163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5135563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57F48F-B000-4730-9FA4-5A8A23CE9D34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8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DA2C4A-0382-461C-8949-8737661AF99B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EACA2F-854A-4127-ACDE-3E887D167B28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915BAB-947A-4B8C-96E6-989680C677E5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76E7BB-9616-4566-8ABA-D3A150263DE8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 smtClean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11AE2B-DE1B-4A21-BA7C-3B7EDDB86429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-4763"/>
            <a:ext cx="1063625" cy="6858001"/>
            <a:chOff x="0" y="-3"/>
            <a:chExt cx="670" cy="4320"/>
          </a:xfrm>
        </p:grpSpPr>
        <p:grpSp>
          <p:nvGrpSpPr>
            <p:cNvPr id="1032" name="Group 3"/>
            <p:cNvGrpSpPr>
              <a:grpSpLocks/>
            </p:cNvGrpSpPr>
            <p:nvPr/>
          </p:nvGrpSpPr>
          <p:grpSpPr bwMode="auto">
            <a:xfrm rot="16200000" flipH="1">
              <a:off x="-1815" y="1838"/>
              <a:ext cx="4320" cy="638"/>
              <a:chOff x="-2" y="1562"/>
              <a:chExt cx="5762" cy="638"/>
            </a:xfrm>
          </p:grpSpPr>
          <p:sp>
            <p:nvSpPr>
              <p:cNvPr id="2052" name="Freeform 4"/>
              <p:cNvSpPr>
                <a:spLocks/>
              </p:cNvSpPr>
              <p:nvPr/>
            </p:nvSpPr>
            <p:spPr bwMode="ltGray">
              <a:xfrm rot="-5400000">
                <a:off x="2554" y="-990"/>
                <a:ext cx="624" cy="574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720"/>
                  </a:cxn>
                  <a:cxn ang="0">
                    <a:pos x="1000" y="720"/>
                  </a:cxn>
                  <a:cxn ang="0">
                    <a:pos x="1000" y="0"/>
                  </a:cxn>
                  <a:cxn ang="0">
                    <a:pos x="0" y="0"/>
                  </a:cxn>
                </a:cxnLst>
                <a:rect l="0" t="0" r="r" b="b"/>
                <a:pathLst>
                  <a:path w="1000" h="720">
                    <a:moveTo>
                      <a:pt x="0" y="0"/>
                    </a:moveTo>
                    <a:lnTo>
                      <a:pt x="0" y="720"/>
                    </a:lnTo>
                    <a:lnTo>
                      <a:pt x="1000" y="720"/>
                    </a:lnTo>
                    <a:lnTo>
                      <a:pt x="100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pl-PL"/>
              </a:p>
            </p:txBody>
          </p:sp>
          <p:sp>
            <p:nvSpPr>
              <p:cNvPr id="2053" name="Freeform 5"/>
              <p:cNvSpPr>
                <a:spLocks/>
              </p:cNvSpPr>
              <p:nvPr/>
            </p:nvSpPr>
            <p:spPr bwMode="ltGray">
              <a:xfrm rot="-5400000">
                <a:off x="1323" y="1669"/>
                <a:ext cx="624" cy="42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pl-PL"/>
              </a:p>
            </p:txBody>
          </p:sp>
          <p:sp>
            <p:nvSpPr>
              <p:cNvPr id="2054" name="Freeform 6"/>
              <p:cNvSpPr>
                <a:spLocks/>
              </p:cNvSpPr>
              <p:nvPr/>
            </p:nvSpPr>
            <p:spPr bwMode="ltGray">
              <a:xfrm rot="-5400000">
                <a:off x="972" y="1673"/>
                <a:ext cx="624" cy="42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pl-PL"/>
              </a:p>
            </p:txBody>
          </p:sp>
          <p:sp>
            <p:nvSpPr>
              <p:cNvPr id="2055" name="Freeform 7"/>
              <p:cNvSpPr>
                <a:spLocks/>
              </p:cNvSpPr>
              <p:nvPr/>
            </p:nvSpPr>
            <p:spPr bwMode="ltGray">
              <a:xfrm rot="-5400000">
                <a:off x="-67" y="1757"/>
                <a:ext cx="624" cy="255"/>
              </a:xfrm>
              <a:custGeom>
                <a:avLst/>
                <a:gdLst/>
                <a:ahLst/>
                <a:cxnLst>
                  <a:cxn ang="0">
                    <a:pos x="0" y="53"/>
                  </a:cxn>
                  <a:cxn ang="0">
                    <a:pos x="0" y="325"/>
                  </a:cxn>
                  <a:cxn ang="0">
                    <a:pos x="624" y="325"/>
                  </a:cxn>
                  <a:cxn ang="0">
                    <a:pos x="624" y="53"/>
                  </a:cxn>
                  <a:cxn ang="0">
                    <a:pos x="384" y="8"/>
                  </a:cxn>
                  <a:cxn ang="0">
                    <a:pos x="0" y="53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pl-PL"/>
              </a:p>
            </p:txBody>
          </p:sp>
          <p:sp>
            <p:nvSpPr>
              <p:cNvPr id="2056" name="Freeform 8"/>
              <p:cNvSpPr>
                <a:spLocks/>
              </p:cNvSpPr>
              <p:nvPr/>
            </p:nvSpPr>
            <p:spPr bwMode="ltGray">
              <a:xfrm rot="-5400000">
                <a:off x="664" y="1733"/>
                <a:ext cx="624" cy="29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520" y="317"/>
                      <a:pt x="624" y="272"/>
                    </a:cubicBezTo>
                    <a:lnTo>
                      <a:pt x="624" y="0"/>
                    </a:lnTo>
                    <a:cubicBezTo>
                      <a:pt x="240" y="42"/>
                      <a:pt x="130" y="0"/>
                      <a:pt x="0" y="0"/>
                    </a:cubicBez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pl-PL"/>
              </a:p>
            </p:txBody>
          </p:sp>
          <p:sp>
            <p:nvSpPr>
              <p:cNvPr id="2057" name="Freeform 9"/>
              <p:cNvSpPr>
                <a:spLocks/>
              </p:cNvSpPr>
              <p:nvPr/>
            </p:nvSpPr>
            <p:spPr bwMode="ltGray">
              <a:xfrm rot="-5400000">
                <a:off x="436" y="1699"/>
                <a:ext cx="624" cy="36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240" y="240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pl-PL"/>
              </a:p>
            </p:txBody>
          </p:sp>
          <p:sp>
            <p:nvSpPr>
              <p:cNvPr id="2058" name="Freeform 10"/>
              <p:cNvSpPr>
                <a:spLocks/>
              </p:cNvSpPr>
              <p:nvPr/>
            </p:nvSpPr>
            <p:spPr bwMode="ltGray">
              <a:xfrm rot="-5400000">
                <a:off x="149" y="1728"/>
                <a:ext cx="632" cy="316"/>
              </a:xfrm>
              <a:custGeom>
                <a:avLst/>
                <a:gdLst/>
                <a:ahLst/>
                <a:cxnLst>
                  <a:cxn ang="0">
                    <a:pos x="8" y="45"/>
                  </a:cxn>
                  <a:cxn ang="0">
                    <a:pos x="8" y="317"/>
                  </a:cxn>
                  <a:cxn ang="0">
                    <a:pos x="248" y="317"/>
                  </a:cxn>
                  <a:cxn ang="0">
                    <a:pos x="632" y="317"/>
                  </a:cxn>
                  <a:cxn ang="0">
                    <a:pos x="632" y="45"/>
                  </a:cxn>
                  <a:cxn ang="0">
                    <a:pos x="104" y="45"/>
                  </a:cxn>
                  <a:cxn ang="0">
                    <a:pos x="8" y="45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pl-PL"/>
              </a:p>
            </p:txBody>
          </p:sp>
          <p:sp>
            <p:nvSpPr>
              <p:cNvPr id="2059" name="Freeform 11"/>
              <p:cNvSpPr>
                <a:spLocks/>
              </p:cNvSpPr>
              <p:nvPr/>
            </p:nvSpPr>
            <p:spPr bwMode="ltGray">
              <a:xfrm rot="-5400000">
                <a:off x="3197" y="1660"/>
                <a:ext cx="624" cy="4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pl-PL"/>
              </a:p>
            </p:txBody>
          </p:sp>
          <p:sp>
            <p:nvSpPr>
              <p:cNvPr id="2060" name="Freeform 12"/>
              <p:cNvSpPr>
                <a:spLocks/>
              </p:cNvSpPr>
              <p:nvPr/>
            </p:nvSpPr>
            <p:spPr bwMode="ltGray">
              <a:xfrm rot="-5400000">
                <a:off x="2870" y="1664"/>
                <a:ext cx="624" cy="42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pl-PL"/>
              </a:p>
            </p:txBody>
          </p:sp>
          <p:sp>
            <p:nvSpPr>
              <p:cNvPr id="2061" name="Freeform 13"/>
              <p:cNvSpPr>
                <a:spLocks/>
              </p:cNvSpPr>
              <p:nvPr/>
            </p:nvSpPr>
            <p:spPr bwMode="ltGray">
              <a:xfrm rot="-5400000">
                <a:off x="1829" y="1747"/>
                <a:ext cx="624" cy="256"/>
              </a:xfrm>
              <a:custGeom>
                <a:avLst/>
                <a:gdLst/>
                <a:ahLst/>
                <a:cxnLst>
                  <a:cxn ang="0">
                    <a:pos x="0" y="53"/>
                  </a:cxn>
                  <a:cxn ang="0">
                    <a:pos x="0" y="325"/>
                  </a:cxn>
                  <a:cxn ang="0">
                    <a:pos x="624" y="325"/>
                  </a:cxn>
                  <a:cxn ang="0">
                    <a:pos x="624" y="53"/>
                  </a:cxn>
                  <a:cxn ang="0">
                    <a:pos x="384" y="8"/>
                  </a:cxn>
                  <a:cxn ang="0">
                    <a:pos x="0" y="53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pl-PL"/>
              </a:p>
            </p:txBody>
          </p:sp>
          <p:sp>
            <p:nvSpPr>
              <p:cNvPr id="2062" name="Freeform 14"/>
              <p:cNvSpPr>
                <a:spLocks/>
              </p:cNvSpPr>
              <p:nvPr/>
            </p:nvSpPr>
            <p:spPr bwMode="ltGray">
              <a:xfrm rot="-5400000">
                <a:off x="2545" y="1729"/>
                <a:ext cx="624" cy="29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520" y="317"/>
                      <a:pt x="624" y="272"/>
                    </a:cubicBezTo>
                    <a:lnTo>
                      <a:pt x="624" y="0"/>
                    </a:lnTo>
                    <a:cubicBezTo>
                      <a:pt x="240" y="42"/>
                      <a:pt x="130" y="0"/>
                      <a:pt x="0" y="0"/>
                    </a:cubicBez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pl-PL"/>
              </a:p>
            </p:txBody>
          </p:sp>
          <p:sp>
            <p:nvSpPr>
              <p:cNvPr id="2063" name="Freeform 15"/>
              <p:cNvSpPr>
                <a:spLocks/>
              </p:cNvSpPr>
              <p:nvPr/>
            </p:nvSpPr>
            <p:spPr bwMode="ltGray">
              <a:xfrm rot="-5400000">
                <a:off x="2330" y="1695"/>
                <a:ext cx="624" cy="36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240" y="240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pl-PL"/>
              </a:p>
            </p:txBody>
          </p:sp>
          <p:sp>
            <p:nvSpPr>
              <p:cNvPr id="2064" name="Freeform 16"/>
              <p:cNvSpPr>
                <a:spLocks/>
              </p:cNvSpPr>
              <p:nvPr/>
            </p:nvSpPr>
            <p:spPr bwMode="ltGray">
              <a:xfrm rot="-5400000">
                <a:off x="2037" y="1721"/>
                <a:ext cx="632" cy="316"/>
              </a:xfrm>
              <a:custGeom>
                <a:avLst/>
                <a:gdLst/>
                <a:ahLst/>
                <a:cxnLst>
                  <a:cxn ang="0">
                    <a:pos x="8" y="45"/>
                  </a:cxn>
                  <a:cxn ang="0">
                    <a:pos x="8" y="317"/>
                  </a:cxn>
                  <a:cxn ang="0">
                    <a:pos x="248" y="317"/>
                  </a:cxn>
                  <a:cxn ang="0">
                    <a:pos x="632" y="317"/>
                  </a:cxn>
                  <a:cxn ang="0">
                    <a:pos x="632" y="45"/>
                  </a:cxn>
                  <a:cxn ang="0">
                    <a:pos x="104" y="45"/>
                  </a:cxn>
                  <a:cxn ang="0">
                    <a:pos x="8" y="45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pl-PL"/>
              </a:p>
            </p:txBody>
          </p:sp>
          <p:sp>
            <p:nvSpPr>
              <p:cNvPr id="2065" name="Freeform 17"/>
              <p:cNvSpPr>
                <a:spLocks/>
              </p:cNvSpPr>
              <p:nvPr/>
            </p:nvSpPr>
            <p:spPr bwMode="ltGray">
              <a:xfrm rot="-5400000">
                <a:off x="4066" y="1660"/>
                <a:ext cx="624" cy="4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pl-PL"/>
              </a:p>
            </p:txBody>
          </p:sp>
          <p:sp>
            <p:nvSpPr>
              <p:cNvPr id="2066" name="Freeform 18"/>
              <p:cNvSpPr>
                <a:spLocks/>
              </p:cNvSpPr>
              <p:nvPr/>
            </p:nvSpPr>
            <p:spPr bwMode="ltGray">
              <a:xfrm rot="-5400000">
                <a:off x="3717" y="1663"/>
                <a:ext cx="624" cy="42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pl-PL"/>
              </a:p>
            </p:txBody>
          </p:sp>
          <p:sp>
            <p:nvSpPr>
              <p:cNvPr id="2067" name="Freeform 19"/>
              <p:cNvSpPr>
                <a:spLocks/>
              </p:cNvSpPr>
              <p:nvPr/>
            </p:nvSpPr>
            <p:spPr bwMode="ltGray">
              <a:xfrm rot="-5400000">
                <a:off x="4564" y="1742"/>
                <a:ext cx="624" cy="255"/>
              </a:xfrm>
              <a:custGeom>
                <a:avLst/>
                <a:gdLst/>
                <a:ahLst/>
                <a:cxnLst>
                  <a:cxn ang="0">
                    <a:pos x="0" y="53"/>
                  </a:cxn>
                  <a:cxn ang="0">
                    <a:pos x="0" y="325"/>
                  </a:cxn>
                  <a:cxn ang="0">
                    <a:pos x="624" y="325"/>
                  </a:cxn>
                  <a:cxn ang="0">
                    <a:pos x="624" y="53"/>
                  </a:cxn>
                  <a:cxn ang="0">
                    <a:pos x="384" y="8"/>
                  </a:cxn>
                  <a:cxn ang="0">
                    <a:pos x="0" y="53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pl-PL"/>
              </a:p>
            </p:txBody>
          </p:sp>
          <p:sp>
            <p:nvSpPr>
              <p:cNvPr id="2068" name="Freeform 20"/>
              <p:cNvSpPr>
                <a:spLocks/>
              </p:cNvSpPr>
              <p:nvPr/>
            </p:nvSpPr>
            <p:spPr bwMode="ltGray">
              <a:xfrm>
                <a:off x="5469" y="1557"/>
                <a:ext cx="291" cy="625"/>
              </a:xfrm>
              <a:custGeom>
                <a:avLst/>
                <a:gdLst/>
                <a:ahLst/>
                <a:cxnLst>
                  <a:cxn ang="0">
                    <a:pos x="0" y="624"/>
                  </a:cxn>
                  <a:cxn ang="0">
                    <a:pos x="291" y="625"/>
                  </a:cxn>
                  <a:cxn ang="0">
                    <a:pos x="291" y="6"/>
                  </a:cxn>
                  <a:cxn ang="0">
                    <a:pos x="0" y="0"/>
                  </a:cxn>
                  <a:cxn ang="0">
                    <a:pos x="0" y="624"/>
                  </a:cxn>
                </a:cxnLst>
                <a:rect l="0" t="0" r="r" b="b"/>
                <a:pathLst>
                  <a:path w="291" h="625">
                    <a:moveTo>
                      <a:pt x="0" y="624"/>
                    </a:moveTo>
                    <a:lnTo>
                      <a:pt x="291" y="625"/>
                    </a:lnTo>
                    <a:lnTo>
                      <a:pt x="291" y="6"/>
                    </a:lnTo>
                    <a:lnTo>
                      <a:pt x="0" y="0"/>
                    </a:lnTo>
                    <a:cubicBezTo>
                      <a:pt x="39" y="384"/>
                      <a:pt x="0" y="494"/>
                      <a:pt x="0" y="624"/>
                    </a:cubicBez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pl-PL"/>
              </a:p>
            </p:txBody>
          </p:sp>
          <p:sp>
            <p:nvSpPr>
              <p:cNvPr id="2069" name="Freeform 21"/>
              <p:cNvSpPr>
                <a:spLocks/>
              </p:cNvSpPr>
              <p:nvPr/>
            </p:nvSpPr>
            <p:spPr bwMode="ltGray">
              <a:xfrm rot="-5400000">
                <a:off x="5072" y="1685"/>
                <a:ext cx="624" cy="36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240" y="240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pl-PL"/>
              </a:p>
            </p:txBody>
          </p:sp>
          <p:sp>
            <p:nvSpPr>
              <p:cNvPr id="2070" name="Freeform 22"/>
              <p:cNvSpPr>
                <a:spLocks/>
              </p:cNvSpPr>
              <p:nvPr/>
            </p:nvSpPr>
            <p:spPr bwMode="ltGray">
              <a:xfrm rot="-5400000">
                <a:off x="4783" y="1711"/>
                <a:ext cx="632" cy="316"/>
              </a:xfrm>
              <a:custGeom>
                <a:avLst/>
                <a:gdLst/>
                <a:ahLst/>
                <a:cxnLst>
                  <a:cxn ang="0">
                    <a:pos x="8" y="45"/>
                  </a:cxn>
                  <a:cxn ang="0">
                    <a:pos x="8" y="317"/>
                  </a:cxn>
                  <a:cxn ang="0">
                    <a:pos x="248" y="317"/>
                  </a:cxn>
                  <a:cxn ang="0">
                    <a:pos x="632" y="317"/>
                  </a:cxn>
                  <a:cxn ang="0">
                    <a:pos x="632" y="45"/>
                  </a:cxn>
                  <a:cxn ang="0">
                    <a:pos x="104" y="45"/>
                  </a:cxn>
                  <a:cxn ang="0">
                    <a:pos x="8" y="45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pl-PL"/>
              </a:p>
            </p:txBody>
          </p:sp>
        </p:grpSp>
        <p:sp>
          <p:nvSpPr>
            <p:cNvPr id="2071" name="Freeform 23"/>
            <p:cNvSpPr>
              <a:spLocks/>
            </p:cNvSpPr>
            <p:nvPr/>
          </p:nvSpPr>
          <p:spPr bwMode="ltGray">
            <a:xfrm rot="16200000" flipH="1">
              <a:off x="-1954" y="1951"/>
              <a:ext cx="4320" cy="412"/>
            </a:xfrm>
            <a:custGeom>
              <a:avLst/>
              <a:gdLst/>
              <a:ahLst/>
              <a:cxnLst>
                <a:cxn ang="0">
                  <a:pos x="0" y="196"/>
                </a:cxn>
                <a:cxn ang="0">
                  <a:pos x="5762" y="188"/>
                </a:cxn>
                <a:cxn ang="0">
                  <a:pos x="5762" y="4"/>
                </a:cxn>
                <a:cxn ang="0">
                  <a:pos x="0" y="0"/>
                </a:cxn>
                <a:cxn ang="0">
                  <a:pos x="0" y="196"/>
                </a:cxn>
              </a:cxnLst>
              <a:rect l="0" t="0" r="r" b="b"/>
              <a:pathLst>
                <a:path w="5762" h="385">
                  <a:moveTo>
                    <a:pt x="0" y="196"/>
                  </a:moveTo>
                  <a:cubicBezTo>
                    <a:pt x="1667" y="385"/>
                    <a:pt x="2275" y="93"/>
                    <a:pt x="5762" y="188"/>
                  </a:cubicBezTo>
                  <a:lnTo>
                    <a:pt x="5762" y="4"/>
                  </a:lnTo>
                  <a:lnTo>
                    <a:pt x="0" y="0"/>
                  </a:lnTo>
                  <a:lnTo>
                    <a:pt x="0" y="1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767676"/>
                </a:gs>
              </a:gsLst>
              <a:lin ang="0" scaled="1"/>
            </a:gradFill>
            <a:ln w="9525" cap="flat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l-PL"/>
            </a:p>
          </p:txBody>
        </p:sp>
        <p:sp>
          <p:nvSpPr>
            <p:cNvPr id="2072" name="Freeform 24"/>
            <p:cNvSpPr>
              <a:spLocks/>
            </p:cNvSpPr>
            <p:nvPr/>
          </p:nvSpPr>
          <p:spPr bwMode="ltGray">
            <a:xfrm rot="16200000" flipH="1">
              <a:off x="-1584" y="2062"/>
              <a:ext cx="4319" cy="189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5761" y="0"/>
                </a:cxn>
                <a:cxn ang="0">
                  <a:pos x="5761" y="189"/>
                </a:cxn>
                <a:cxn ang="0">
                  <a:pos x="1" y="189"/>
                </a:cxn>
                <a:cxn ang="0">
                  <a:pos x="0" y="28"/>
                </a:cxn>
              </a:cxnLst>
              <a:rect l="0" t="0" r="r" b="b"/>
              <a:pathLst>
                <a:path w="5761" h="189">
                  <a:moveTo>
                    <a:pt x="0" y="28"/>
                  </a:moveTo>
                  <a:cubicBezTo>
                    <a:pt x="961" y="0"/>
                    <a:pt x="4971" y="161"/>
                    <a:pt x="5761" y="0"/>
                  </a:cubicBezTo>
                  <a:lnTo>
                    <a:pt x="5761" y="189"/>
                  </a:lnTo>
                  <a:lnTo>
                    <a:pt x="1" y="189"/>
                  </a:lnTo>
                  <a:lnTo>
                    <a:pt x="0" y="28"/>
                  </a:lnTo>
                  <a:close/>
                </a:path>
              </a:pathLst>
            </a:custGeom>
            <a:gradFill rotWithShape="0">
              <a:gsLst>
                <a:gs pos="0">
                  <a:srgbClr val="767676"/>
                </a:gs>
                <a:gs pos="100000">
                  <a:schemeClr val="bg1"/>
                </a:gs>
              </a:gsLst>
              <a:lin ang="0" scaled="1"/>
            </a:gradFill>
            <a:ln w="9525" cap="flat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l-PL"/>
            </a:p>
          </p:txBody>
        </p:sp>
      </p:grpSp>
      <p:sp>
        <p:nvSpPr>
          <p:cNvPr id="1027" name="Rectangle 25"/>
          <p:cNvSpPr>
            <a:spLocks noGrp="1" noChangeArrowheads="1"/>
          </p:cNvSpPr>
          <p:nvPr>
            <p:ph type="title"/>
          </p:nvPr>
        </p:nvSpPr>
        <p:spPr bwMode="auto">
          <a:xfrm>
            <a:off x="1173163" y="4572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 tytułu z Wzorca</a:t>
            </a:r>
          </a:p>
        </p:txBody>
      </p:sp>
      <p:sp>
        <p:nvSpPr>
          <p:cNvPr id="1028" name="Rectangle 2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73163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style tekstu z Wzorca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</a:p>
        </p:txBody>
      </p:sp>
      <p:sp>
        <p:nvSpPr>
          <p:cNvPr id="2075" name="Rectangle 2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73163" y="626586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 b="0"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2076" name="Rectangle 2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814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 b="0"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2077" name="Rectangle 2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 b="0">
                <a:latin typeface="+mn-lt"/>
              </a:defRPr>
            </a:lvl1pPr>
          </a:lstStyle>
          <a:p>
            <a:pPr>
              <a:defRPr/>
            </a:pPr>
            <a:fld id="{B46E2663-D03E-4D15-B8E8-CD06F35919B0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Monotype Sorts" charset="2"/>
        <a:buChar char="n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jp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7" Type="http://schemas.openxmlformats.org/officeDocument/2006/relationships/image" Target="../media/image7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6.wmf"/><Relationship Id="rId4" Type="http://schemas.openxmlformats.org/officeDocument/2006/relationships/oleObject" Target="../embeddings/oleObject1.bin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1247195" y="908720"/>
            <a:ext cx="5998758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kumimoji="1" lang="pl-PL" sz="6000" dirty="0" smtClean="0">
                <a:solidFill>
                  <a:schemeClr val="tx2"/>
                </a:solidFill>
              </a:rPr>
              <a:t>Sygnały i systemy</a:t>
            </a:r>
          </a:p>
        </p:txBody>
      </p: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2915816" y="4581128"/>
            <a:ext cx="5174815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l-PL" dirty="0">
                <a:solidFill>
                  <a:srgbClr val="336600"/>
                </a:solidFill>
                <a:latin typeface="Verdana" pitchFamily="34" charset="0"/>
              </a:rPr>
              <a:t>p</a:t>
            </a:r>
            <a:r>
              <a:rPr lang="pl-PL" dirty="0" smtClean="0">
                <a:solidFill>
                  <a:srgbClr val="336600"/>
                </a:solidFill>
                <a:latin typeface="Verdana" pitchFamily="34" charset="0"/>
              </a:rPr>
              <a:t>rof</a:t>
            </a:r>
            <a:r>
              <a:rPr lang="pl-PL" dirty="0">
                <a:solidFill>
                  <a:srgbClr val="336600"/>
                </a:solidFill>
                <a:latin typeface="Verdana" pitchFamily="34" charset="0"/>
              </a:rPr>
              <a:t>. Zdzisław </a:t>
            </a:r>
            <a:r>
              <a:rPr lang="pl-PL" dirty="0" err="1" smtClean="0">
                <a:solidFill>
                  <a:srgbClr val="336600"/>
                </a:solidFill>
                <a:latin typeface="Verdana" pitchFamily="34" charset="0"/>
              </a:rPr>
              <a:t>Papir</a:t>
            </a:r>
            <a:endParaRPr lang="pl-PL" dirty="0" smtClean="0">
              <a:solidFill>
                <a:srgbClr val="336600"/>
              </a:solidFill>
              <a:latin typeface="Verdana" pitchFamily="34" charset="0"/>
            </a:endParaRPr>
          </a:p>
          <a:p>
            <a:r>
              <a:rPr lang="pl-PL" dirty="0">
                <a:solidFill>
                  <a:srgbClr val="336600"/>
                </a:solidFill>
                <a:latin typeface="Verdana" pitchFamily="34" charset="0"/>
              </a:rPr>
              <a:t>d</a:t>
            </a:r>
            <a:r>
              <a:rPr lang="pl-PL" dirty="0" smtClean="0">
                <a:solidFill>
                  <a:srgbClr val="336600"/>
                </a:solidFill>
                <a:latin typeface="Verdana" pitchFamily="34" charset="0"/>
              </a:rPr>
              <a:t>r inż. Stanisław Stoch</a:t>
            </a:r>
          </a:p>
          <a:p>
            <a:r>
              <a:rPr lang="pl-PL" dirty="0" smtClean="0">
                <a:solidFill>
                  <a:srgbClr val="336600"/>
                </a:solidFill>
                <a:latin typeface="Verdana" pitchFamily="34" charset="0"/>
              </a:rPr>
              <a:t>Instytut Telekomunikacji</a:t>
            </a:r>
            <a:endParaRPr lang="pl-PL" dirty="0">
              <a:solidFill>
                <a:srgbClr val="336600"/>
              </a:solidFill>
              <a:latin typeface="Verdana" pitchFamily="34" charset="0"/>
            </a:endParaRPr>
          </a:p>
          <a:p>
            <a:r>
              <a:rPr lang="pl-PL" dirty="0" smtClean="0">
                <a:solidFill>
                  <a:srgbClr val="336600"/>
                </a:solidFill>
                <a:latin typeface="Verdana" pitchFamily="34" charset="0"/>
              </a:rPr>
              <a:t>Akademia Górniczo-Hutnicza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026"/>
          <p:cNvSpPr>
            <a:spLocks noChangeArrowheads="1"/>
          </p:cNvSpPr>
          <p:nvPr/>
        </p:nvSpPr>
        <p:spPr bwMode="auto">
          <a:xfrm>
            <a:off x="1173163" y="4572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kumimoji="1" lang="pl-PL" sz="4400" dirty="0" smtClean="0">
                <a:solidFill>
                  <a:schemeClr val="tx2"/>
                </a:solidFill>
              </a:rPr>
              <a:t>Literatura (</a:t>
            </a:r>
            <a:r>
              <a:rPr kumimoji="1" lang="pl-PL" sz="4400" dirty="0" smtClean="0">
                <a:solidFill>
                  <a:schemeClr val="tx2"/>
                </a:solidFill>
              </a:rPr>
              <a:t>pdf, </a:t>
            </a:r>
            <a:r>
              <a:rPr kumimoji="1" lang="pl-PL" sz="4400" dirty="0" err="1" smtClean="0">
                <a:solidFill>
                  <a:schemeClr val="tx2"/>
                </a:solidFill>
              </a:rPr>
              <a:t>internet</a:t>
            </a:r>
            <a:r>
              <a:rPr kumimoji="1" lang="pl-PL" sz="4400" dirty="0" smtClean="0">
                <a:solidFill>
                  <a:schemeClr val="tx2"/>
                </a:solidFill>
              </a:rPr>
              <a:t>)</a:t>
            </a:r>
            <a:endParaRPr kumimoji="1" lang="pl-PL" sz="4400" b="0" dirty="0">
              <a:solidFill>
                <a:schemeClr val="tx2"/>
              </a:solidFill>
            </a:endParaRPr>
          </a:p>
        </p:txBody>
      </p:sp>
      <p:sp>
        <p:nvSpPr>
          <p:cNvPr id="10243" name="Text Box 1027"/>
          <p:cNvSpPr txBox="1">
            <a:spLocks noChangeArrowheads="1"/>
          </p:cNvSpPr>
          <p:nvPr/>
        </p:nvSpPr>
        <p:spPr bwMode="auto">
          <a:xfrm>
            <a:off x="6019800" y="6553200"/>
            <a:ext cx="311976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l-PL" sz="1400" dirty="0" smtClean="0">
                <a:solidFill>
                  <a:schemeClr val="bg2"/>
                </a:solidFill>
              </a:rPr>
              <a:t>„Sygnały i systemy” </a:t>
            </a:r>
            <a:r>
              <a:rPr lang="pl-PL" sz="1400" dirty="0" err="1">
                <a:solidFill>
                  <a:schemeClr val="bg2"/>
                </a:solidFill>
                <a:sym typeface="Symbol" pitchFamily="18" charset="2"/>
              </a:rPr>
              <a:t></a:t>
            </a:r>
            <a:r>
              <a:rPr lang="pl-PL" sz="1400" dirty="0" err="1">
                <a:solidFill>
                  <a:schemeClr val="bg2"/>
                </a:solidFill>
              </a:rPr>
              <a:t>Zdzisław</a:t>
            </a:r>
            <a:r>
              <a:rPr lang="pl-PL" sz="1400" dirty="0">
                <a:solidFill>
                  <a:schemeClr val="bg2"/>
                </a:solidFill>
              </a:rPr>
              <a:t> Papir</a:t>
            </a:r>
            <a:endParaRPr lang="pl-PL" b="0" dirty="0"/>
          </a:p>
        </p:txBody>
      </p:sp>
      <p:sp>
        <p:nvSpPr>
          <p:cNvPr id="10244" name="Text Box 1031"/>
          <p:cNvSpPr txBox="1">
            <a:spLocks noChangeArrowheads="1"/>
          </p:cNvSpPr>
          <p:nvPr/>
        </p:nvSpPr>
        <p:spPr bwMode="auto">
          <a:xfrm>
            <a:off x="1173163" y="1436688"/>
            <a:ext cx="440848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l-PL" sz="3200" i="1">
                <a:solidFill>
                  <a:srgbClr val="CC0099"/>
                </a:solidFill>
              </a:rPr>
              <a:t>Podstawy teorii sygnałów</a:t>
            </a:r>
            <a:endParaRPr lang="pl-PL" b="0" baseline="30000"/>
          </a:p>
        </p:txBody>
      </p:sp>
      <p:sp>
        <p:nvSpPr>
          <p:cNvPr id="10245" name="Text Box 1032"/>
          <p:cNvSpPr txBox="1">
            <a:spLocks noChangeArrowheads="1"/>
          </p:cNvSpPr>
          <p:nvPr/>
        </p:nvSpPr>
        <p:spPr bwMode="auto">
          <a:xfrm>
            <a:off x="1173163" y="2586038"/>
            <a:ext cx="6445482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l-PL" sz="2800" dirty="0">
                <a:solidFill>
                  <a:srgbClr val="336600"/>
                </a:solidFill>
              </a:rPr>
              <a:t>J. </a:t>
            </a:r>
            <a:r>
              <a:rPr lang="pl-PL" sz="2800" dirty="0" err="1">
                <a:solidFill>
                  <a:srgbClr val="336600"/>
                </a:solidFill>
              </a:rPr>
              <a:t>Szabatin</a:t>
            </a:r>
            <a:endParaRPr lang="pl-PL" sz="2800" dirty="0">
              <a:solidFill>
                <a:srgbClr val="336600"/>
              </a:solidFill>
            </a:endParaRPr>
          </a:p>
          <a:p>
            <a:pPr>
              <a:spcBef>
                <a:spcPct val="50000"/>
              </a:spcBef>
            </a:pPr>
            <a:r>
              <a:rPr lang="pl-PL" sz="2800" dirty="0">
                <a:solidFill>
                  <a:schemeClr val="tx2"/>
                </a:solidFill>
              </a:rPr>
              <a:t>Wydawnictwa Komunikacji i </a:t>
            </a:r>
            <a:r>
              <a:rPr lang="pl-PL" sz="2800" dirty="0" smtClean="0">
                <a:solidFill>
                  <a:schemeClr val="tx2"/>
                </a:solidFill>
              </a:rPr>
              <a:t>Łączności</a:t>
            </a:r>
            <a:endParaRPr lang="pl-PL" b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026"/>
          <p:cNvSpPr>
            <a:spLocks noGrp="1" noChangeArrowheads="1"/>
          </p:cNvSpPr>
          <p:nvPr>
            <p:ph type="title"/>
          </p:nvPr>
        </p:nvSpPr>
        <p:spPr>
          <a:xfrm>
            <a:off x="1173163" y="457200"/>
            <a:ext cx="7772400" cy="1143000"/>
          </a:xfrm>
        </p:spPr>
        <p:txBody>
          <a:bodyPr/>
          <a:lstStyle/>
          <a:p>
            <a:r>
              <a:rPr lang="pl-PL" b="1" dirty="0" smtClean="0"/>
              <a:t>Literatura (</a:t>
            </a:r>
            <a:r>
              <a:rPr lang="pl-PL" b="1" dirty="0" smtClean="0"/>
              <a:t>pdf, </a:t>
            </a:r>
            <a:r>
              <a:rPr lang="pl-PL" b="1" dirty="0" err="1" smtClean="0"/>
              <a:t>internet</a:t>
            </a:r>
            <a:r>
              <a:rPr lang="pl-PL" b="1" dirty="0" smtClean="0"/>
              <a:t>)</a:t>
            </a:r>
            <a:endParaRPr lang="pl-PL" dirty="0" smtClean="0"/>
          </a:p>
        </p:txBody>
      </p:sp>
      <p:sp>
        <p:nvSpPr>
          <p:cNvPr id="6147" name="Text Box 1027"/>
          <p:cNvSpPr txBox="1">
            <a:spLocks noChangeArrowheads="1"/>
          </p:cNvSpPr>
          <p:nvPr/>
        </p:nvSpPr>
        <p:spPr bwMode="auto">
          <a:xfrm>
            <a:off x="6019800" y="6553200"/>
            <a:ext cx="311976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l-PL" sz="1400" dirty="0" smtClean="0">
                <a:solidFill>
                  <a:schemeClr val="bg2"/>
                </a:solidFill>
              </a:rPr>
              <a:t>„Sygnały i systemy” </a:t>
            </a:r>
            <a:r>
              <a:rPr lang="pl-PL" sz="1400" dirty="0" err="1">
                <a:solidFill>
                  <a:schemeClr val="bg2"/>
                </a:solidFill>
                <a:sym typeface="Symbol" pitchFamily="18" charset="2"/>
              </a:rPr>
              <a:t></a:t>
            </a:r>
            <a:r>
              <a:rPr lang="pl-PL" sz="1400" dirty="0" err="1">
                <a:solidFill>
                  <a:schemeClr val="bg2"/>
                </a:solidFill>
              </a:rPr>
              <a:t>Zdzisław</a:t>
            </a:r>
            <a:r>
              <a:rPr lang="pl-PL" sz="1400" dirty="0">
                <a:solidFill>
                  <a:schemeClr val="bg2"/>
                </a:solidFill>
              </a:rPr>
              <a:t> Papir</a:t>
            </a:r>
            <a:endParaRPr lang="pl-PL" b="0" dirty="0"/>
          </a:p>
        </p:txBody>
      </p:sp>
      <p:sp>
        <p:nvSpPr>
          <p:cNvPr id="6148" name="Text Box 1028"/>
          <p:cNvSpPr txBox="1">
            <a:spLocks noChangeArrowheads="1"/>
          </p:cNvSpPr>
          <p:nvPr/>
        </p:nvSpPr>
        <p:spPr bwMode="auto">
          <a:xfrm>
            <a:off x="1173163" y="1466850"/>
            <a:ext cx="5783263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l-PL" sz="3200" i="1">
                <a:solidFill>
                  <a:srgbClr val="CC0099"/>
                </a:solidFill>
              </a:rPr>
              <a:t>Principles of Communications</a:t>
            </a:r>
            <a:endParaRPr lang="pl-PL" b="0" baseline="30000"/>
          </a:p>
          <a:p>
            <a:r>
              <a:rPr lang="pl-PL" sz="3200" i="1">
                <a:solidFill>
                  <a:srgbClr val="CC0099"/>
                </a:solidFill>
              </a:rPr>
              <a:t>Systems, Modulation, and Noise</a:t>
            </a:r>
          </a:p>
        </p:txBody>
      </p:sp>
      <p:sp>
        <p:nvSpPr>
          <p:cNvPr id="6149" name="Text Box 1029"/>
          <p:cNvSpPr txBox="1">
            <a:spLocks noChangeArrowheads="1"/>
          </p:cNvSpPr>
          <p:nvPr/>
        </p:nvSpPr>
        <p:spPr bwMode="auto">
          <a:xfrm>
            <a:off x="1173163" y="2616200"/>
            <a:ext cx="6069013" cy="1169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l-PL" sz="2800" dirty="0">
                <a:solidFill>
                  <a:srgbClr val="336600"/>
                </a:solidFill>
              </a:rPr>
              <a:t>Rodger E. </a:t>
            </a:r>
            <a:r>
              <a:rPr lang="pl-PL" sz="2800" dirty="0" err="1">
                <a:solidFill>
                  <a:srgbClr val="336600"/>
                </a:solidFill>
              </a:rPr>
              <a:t>Ziemer</a:t>
            </a:r>
            <a:r>
              <a:rPr lang="pl-PL" sz="2800" dirty="0">
                <a:solidFill>
                  <a:srgbClr val="336600"/>
                </a:solidFill>
              </a:rPr>
              <a:t>, William H. </a:t>
            </a:r>
            <a:r>
              <a:rPr lang="pl-PL" sz="2800" dirty="0" err="1">
                <a:solidFill>
                  <a:srgbClr val="336600"/>
                </a:solidFill>
              </a:rPr>
              <a:t>Tranter</a:t>
            </a:r>
            <a:endParaRPr lang="pl-PL" sz="2800" dirty="0">
              <a:solidFill>
                <a:srgbClr val="336600"/>
              </a:solidFill>
            </a:endParaRPr>
          </a:p>
          <a:p>
            <a:pPr>
              <a:spcBef>
                <a:spcPct val="50000"/>
              </a:spcBef>
            </a:pPr>
            <a:r>
              <a:rPr lang="pl-PL" sz="2800" dirty="0">
                <a:solidFill>
                  <a:schemeClr val="tx2"/>
                </a:solidFill>
              </a:rPr>
              <a:t>John </a:t>
            </a:r>
            <a:r>
              <a:rPr lang="pl-PL" sz="2800" dirty="0" err="1" smtClean="0">
                <a:solidFill>
                  <a:schemeClr val="tx2"/>
                </a:solidFill>
              </a:rPr>
              <a:t>Wiley</a:t>
            </a:r>
            <a:endParaRPr lang="pl-PL" b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1173163" y="457200"/>
            <a:ext cx="77724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pl-PL" sz="4400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Literatura</a:t>
            </a:r>
            <a:r>
              <a:rPr kumimoji="1" lang="pl-PL" sz="4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(</a:t>
            </a:r>
            <a:r>
              <a:rPr kumimoji="1" lang="pl-PL" sz="4400" kern="0" noProof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pdf, </a:t>
            </a:r>
            <a:r>
              <a:rPr kumimoji="1" lang="pl-PL" sz="4400" kern="0" noProof="0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internet</a:t>
            </a:r>
            <a:r>
              <a:rPr kumimoji="1" lang="pl-PL" sz="4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)</a:t>
            </a:r>
            <a:endParaRPr kumimoji="1" lang="pl-PL" sz="4400" b="0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1173163" y="1487562"/>
            <a:ext cx="4854983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l-PL" sz="3200" i="1" dirty="0" smtClean="0">
                <a:solidFill>
                  <a:srgbClr val="CC0099"/>
                </a:solidFill>
              </a:rPr>
              <a:t>Modern Digital and Analog</a:t>
            </a:r>
            <a:br>
              <a:rPr lang="pl-PL" sz="3200" i="1" dirty="0" smtClean="0">
                <a:solidFill>
                  <a:srgbClr val="CC0099"/>
                </a:solidFill>
              </a:rPr>
            </a:br>
            <a:r>
              <a:rPr lang="pl-PL" sz="3200" i="1" dirty="0" err="1" smtClean="0">
                <a:solidFill>
                  <a:srgbClr val="CC0099"/>
                </a:solidFill>
              </a:rPr>
              <a:t>Communication</a:t>
            </a:r>
            <a:r>
              <a:rPr lang="pl-PL" sz="3200" i="1" dirty="0" smtClean="0">
                <a:solidFill>
                  <a:srgbClr val="CC0099"/>
                </a:solidFill>
              </a:rPr>
              <a:t> Systems</a:t>
            </a:r>
            <a:endParaRPr lang="pl-PL" sz="3200" i="1" dirty="0">
              <a:solidFill>
                <a:srgbClr val="CC0099"/>
              </a:solidFill>
            </a:endParaRP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1173163" y="2636912"/>
            <a:ext cx="3885936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l-PL" sz="2800" dirty="0" smtClean="0">
                <a:solidFill>
                  <a:srgbClr val="336600"/>
                </a:solidFill>
              </a:rPr>
              <a:t>B. P. </a:t>
            </a:r>
            <a:r>
              <a:rPr lang="pl-PL" sz="2800" dirty="0" err="1" smtClean="0">
                <a:solidFill>
                  <a:srgbClr val="336600"/>
                </a:solidFill>
              </a:rPr>
              <a:t>Lathi</a:t>
            </a:r>
            <a:endParaRPr lang="pl-PL" sz="2800" dirty="0">
              <a:solidFill>
                <a:srgbClr val="336600"/>
              </a:solidFill>
            </a:endParaRPr>
          </a:p>
          <a:p>
            <a:pPr>
              <a:spcBef>
                <a:spcPct val="50000"/>
              </a:spcBef>
            </a:pPr>
            <a:r>
              <a:rPr lang="pl-PL" sz="2800" dirty="0" smtClean="0">
                <a:solidFill>
                  <a:schemeClr val="tx2"/>
                </a:solidFill>
              </a:rPr>
              <a:t>Oxford University Press</a:t>
            </a:r>
          </a:p>
        </p:txBody>
      </p:sp>
      <p:sp>
        <p:nvSpPr>
          <p:cNvPr id="6" name="Text Box 1027"/>
          <p:cNvSpPr txBox="1">
            <a:spLocks noChangeArrowheads="1"/>
          </p:cNvSpPr>
          <p:nvPr/>
        </p:nvSpPr>
        <p:spPr bwMode="auto">
          <a:xfrm>
            <a:off x="6019800" y="6553200"/>
            <a:ext cx="311976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l-PL" sz="1400" dirty="0" smtClean="0">
                <a:solidFill>
                  <a:schemeClr val="bg2"/>
                </a:solidFill>
              </a:rPr>
              <a:t>„Sygnały i systemy” </a:t>
            </a:r>
            <a:r>
              <a:rPr lang="pl-PL" sz="1400" dirty="0" err="1">
                <a:solidFill>
                  <a:schemeClr val="bg2"/>
                </a:solidFill>
                <a:sym typeface="Symbol" pitchFamily="18" charset="2"/>
              </a:rPr>
              <a:t></a:t>
            </a:r>
            <a:r>
              <a:rPr lang="pl-PL" sz="1400" dirty="0" err="1">
                <a:solidFill>
                  <a:schemeClr val="bg2"/>
                </a:solidFill>
              </a:rPr>
              <a:t>Zdzisław</a:t>
            </a:r>
            <a:r>
              <a:rPr lang="pl-PL" sz="1400" dirty="0">
                <a:solidFill>
                  <a:schemeClr val="bg2"/>
                </a:solidFill>
              </a:rPr>
              <a:t> Papir</a:t>
            </a:r>
            <a:endParaRPr lang="pl-PL" b="0" dirty="0"/>
          </a:p>
        </p:txBody>
      </p:sp>
    </p:spTree>
    <p:extLst>
      <p:ext uri="{BB962C8B-B14F-4D97-AF65-F5344CB8AC3E}">
        <p14:creationId xmlns:p14="http://schemas.microsoft.com/office/powerpoint/2010/main" val="3632992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026"/>
          <p:cNvSpPr>
            <a:spLocks noGrp="1" noChangeArrowheads="1"/>
          </p:cNvSpPr>
          <p:nvPr>
            <p:ph type="title"/>
          </p:nvPr>
        </p:nvSpPr>
        <p:spPr>
          <a:xfrm>
            <a:off x="1173163" y="457200"/>
            <a:ext cx="7772400" cy="1143000"/>
          </a:xfrm>
        </p:spPr>
        <p:txBody>
          <a:bodyPr/>
          <a:lstStyle/>
          <a:p>
            <a:r>
              <a:rPr lang="pl-PL" b="1" dirty="0" smtClean="0"/>
              <a:t>Literatura (</a:t>
            </a:r>
            <a:r>
              <a:rPr lang="pl-PL" b="1" dirty="0" smtClean="0"/>
              <a:t>pdf, </a:t>
            </a:r>
            <a:r>
              <a:rPr lang="pl-PL" b="1" dirty="0" err="1" smtClean="0"/>
              <a:t>internet</a:t>
            </a:r>
            <a:r>
              <a:rPr lang="pl-PL" b="1" dirty="0" smtClean="0"/>
              <a:t>)</a:t>
            </a:r>
            <a:endParaRPr lang="pl-PL" dirty="0" smtClean="0"/>
          </a:p>
        </p:txBody>
      </p:sp>
      <p:sp>
        <p:nvSpPr>
          <p:cNvPr id="9219" name="Text Box 1027"/>
          <p:cNvSpPr txBox="1">
            <a:spLocks noChangeArrowheads="1"/>
          </p:cNvSpPr>
          <p:nvPr/>
        </p:nvSpPr>
        <p:spPr bwMode="auto">
          <a:xfrm>
            <a:off x="6019800" y="6553200"/>
            <a:ext cx="311976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l-PL" sz="1400" dirty="0" smtClean="0">
                <a:solidFill>
                  <a:schemeClr val="bg2"/>
                </a:solidFill>
              </a:rPr>
              <a:t>„Sygnały i systemy” </a:t>
            </a:r>
            <a:r>
              <a:rPr lang="pl-PL" sz="1400" dirty="0" err="1">
                <a:solidFill>
                  <a:schemeClr val="bg2"/>
                </a:solidFill>
                <a:sym typeface="Symbol" pitchFamily="18" charset="2"/>
              </a:rPr>
              <a:t></a:t>
            </a:r>
            <a:r>
              <a:rPr lang="pl-PL" sz="1400" dirty="0" err="1">
                <a:solidFill>
                  <a:schemeClr val="bg2"/>
                </a:solidFill>
              </a:rPr>
              <a:t>Zdzisław</a:t>
            </a:r>
            <a:r>
              <a:rPr lang="pl-PL" sz="1400" dirty="0">
                <a:solidFill>
                  <a:schemeClr val="bg2"/>
                </a:solidFill>
              </a:rPr>
              <a:t> Papir</a:t>
            </a:r>
            <a:endParaRPr lang="pl-PL" b="0" dirty="0"/>
          </a:p>
        </p:txBody>
      </p:sp>
      <p:sp>
        <p:nvSpPr>
          <p:cNvPr id="9220" name="Text Box 1028"/>
          <p:cNvSpPr txBox="1">
            <a:spLocks noChangeArrowheads="1"/>
          </p:cNvSpPr>
          <p:nvPr/>
        </p:nvSpPr>
        <p:spPr bwMode="auto">
          <a:xfrm>
            <a:off x="1173163" y="1466850"/>
            <a:ext cx="31496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l-PL" sz="3200" i="1">
                <a:solidFill>
                  <a:srgbClr val="CC0099"/>
                </a:solidFill>
              </a:rPr>
              <a:t>Sygnały i systemy</a:t>
            </a:r>
            <a:endParaRPr lang="pl-PL" b="0" baseline="30000"/>
          </a:p>
        </p:txBody>
      </p:sp>
      <p:sp>
        <p:nvSpPr>
          <p:cNvPr id="9221" name="Text Box 1029"/>
          <p:cNvSpPr txBox="1">
            <a:spLocks noChangeArrowheads="1"/>
          </p:cNvSpPr>
          <p:nvPr/>
        </p:nvSpPr>
        <p:spPr bwMode="auto">
          <a:xfrm>
            <a:off x="1173163" y="2616200"/>
            <a:ext cx="6445482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l-PL" sz="2800" dirty="0">
                <a:solidFill>
                  <a:srgbClr val="336600"/>
                </a:solidFill>
              </a:rPr>
              <a:t>Jacek M. Wojciechowski</a:t>
            </a:r>
          </a:p>
          <a:p>
            <a:pPr>
              <a:spcBef>
                <a:spcPct val="50000"/>
              </a:spcBef>
            </a:pPr>
            <a:r>
              <a:rPr lang="pl-PL" sz="2800" dirty="0">
                <a:solidFill>
                  <a:schemeClr val="tx2"/>
                </a:solidFill>
              </a:rPr>
              <a:t>Wydawnictwa Komunikacji i </a:t>
            </a:r>
            <a:r>
              <a:rPr lang="pl-PL" sz="2800" dirty="0" smtClean="0">
                <a:solidFill>
                  <a:schemeClr val="tx2"/>
                </a:solidFill>
              </a:rPr>
              <a:t>Łączności</a:t>
            </a:r>
            <a:endParaRPr lang="pl-PL" b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1187624" y="693936"/>
            <a:ext cx="7772400" cy="1143000"/>
          </a:xfrm>
        </p:spPr>
        <p:txBody>
          <a:bodyPr/>
          <a:lstStyle/>
          <a:p>
            <a:r>
              <a:rPr lang="pl-PL" b="1" dirty="0" smtClean="0"/>
              <a:t>Literatura (pdf)</a:t>
            </a:r>
            <a:br>
              <a:rPr lang="pl-PL" b="1" dirty="0" smtClean="0"/>
            </a:br>
            <a:r>
              <a:rPr lang="pl-PL" sz="3200" b="1" dirty="0"/>
              <a:t>http://tele.agh.edu.pl/~papir</a:t>
            </a:r>
            <a:r>
              <a:rPr lang="pl-PL" sz="3200" b="1" dirty="0" smtClean="0"/>
              <a:t>/</a:t>
            </a:r>
            <a:br>
              <a:rPr lang="pl-PL" sz="3200" b="1" dirty="0" smtClean="0"/>
            </a:br>
            <a:endParaRPr lang="pl-PL" sz="3200" dirty="0" smtClean="0"/>
          </a:p>
        </p:txBody>
      </p:sp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6019800" y="6553200"/>
            <a:ext cx="311976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l-PL" sz="1400" dirty="0" smtClean="0">
                <a:solidFill>
                  <a:schemeClr val="bg2"/>
                </a:solidFill>
              </a:rPr>
              <a:t>„Sygnały i systemy” </a:t>
            </a:r>
            <a:r>
              <a:rPr lang="pl-PL" sz="1400" dirty="0" err="1">
                <a:solidFill>
                  <a:schemeClr val="bg2"/>
                </a:solidFill>
                <a:sym typeface="Symbol" pitchFamily="18" charset="2"/>
              </a:rPr>
              <a:t></a:t>
            </a:r>
            <a:r>
              <a:rPr lang="pl-PL" sz="1400" dirty="0" err="1">
                <a:solidFill>
                  <a:schemeClr val="bg2"/>
                </a:solidFill>
              </a:rPr>
              <a:t>Zdzisław</a:t>
            </a:r>
            <a:r>
              <a:rPr lang="pl-PL" sz="1400" dirty="0">
                <a:solidFill>
                  <a:schemeClr val="bg2"/>
                </a:solidFill>
              </a:rPr>
              <a:t> Papir</a:t>
            </a:r>
            <a:endParaRPr lang="pl-PL" b="0" dirty="0"/>
          </a:p>
        </p:txBody>
      </p:sp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1187624" y="1703586"/>
            <a:ext cx="61722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l-PL" sz="3200" i="1" dirty="0">
                <a:solidFill>
                  <a:srgbClr val="CC0099"/>
                </a:solidFill>
              </a:rPr>
              <a:t>Analiza częstotliwościowa sygnałów</a:t>
            </a:r>
          </a:p>
          <a:p>
            <a:r>
              <a:rPr lang="pl-PL" sz="3200" i="1" dirty="0">
                <a:solidFill>
                  <a:srgbClr val="CC0099"/>
                </a:solidFill>
              </a:rPr>
              <a:t>Zbiór zadań</a:t>
            </a:r>
            <a:endParaRPr lang="pl-PL" b="0" baseline="30000" dirty="0"/>
          </a:p>
        </p:txBody>
      </p:sp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1187624" y="2852936"/>
            <a:ext cx="3254930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l-PL" sz="2800" dirty="0">
                <a:solidFill>
                  <a:srgbClr val="336600"/>
                </a:solidFill>
              </a:rPr>
              <a:t>Z. Papir</a:t>
            </a:r>
          </a:p>
          <a:p>
            <a:pPr>
              <a:spcBef>
                <a:spcPct val="50000"/>
              </a:spcBef>
            </a:pPr>
            <a:r>
              <a:rPr lang="pl-PL" sz="2800" dirty="0">
                <a:solidFill>
                  <a:schemeClr val="tx2"/>
                </a:solidFill>
              </a:rPr>
              <a:t>Wydawnictwa </a:t>
            </a:r>
            <a:r>
              <a:rPr lang="pl-PL" sz="2800" dirty="0" smtClean="0">
                <a:solidFill>
                  <a:schemeClr val="tx2"/>
                </a:solidFill>
              </a:rPr>
              <a:t>AGH</a:t>
            </a:r>
            <a:endParaRPr lang="pl-PL" b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6019800" y="6553200"/>
            <a:ext cx="311976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l-PL" sz="1400" dirty="0" smtClean="0">
                <a:solidFill>
                  <a:schemeClr val="bg2"/>
                </a:solidFill>
              </a:rPr>
              <a:t>„Sygnały i systemy” </a:t>
            </a:r>
            <a:r>
              <a:rPr lang="pl-PL" sz="1400" dirty="0" err="1">
                <a:solidFill>
                  <a:schemeClr val="bg2"/>
                </a:solidFill>
                <a:sym typeface="Symbol" pitchFamily="18" charset="2"/>
              </a:rPr>
              <a:t></a:t>
            </a:r>
            <a:r>
              <a:rPr lang="pl-PL" sz="1400" dirty="0" err="1">
                <a:solidFill>
                  <a:schemeClr val="bg2"/>
                </a:solidFill>
              </a:rPr>
              <a:t>Zdzisław</a:t>
            </a:r>
            <a:r>
              <a:rPr lang="pl-PL" sz="1400" dirty="0">
                <a:solidFill>
                  <a:schemeClr val="bg2"/>
                </a:solidFill>
              </a:rPr>
              <a:t> Papir</a:t>
            </a:r>
            <a:endParaRPr lang="pl-PL" b="0" dirty="0"/>
          </a:p>
        </p:txBody>
      </p:sp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1173163" y="1466850"/>
            <a:ext cx="5054589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l-PL" sz="3200" i="1" dirty="0" smtClean="0">
                <a:solidFill>
                  <a:srgbClr val="CC0099"/>
                </a:solidFill>
              </a:rPr>
              <a:t>Modulacja i detekcja</a:t>
            </a:r>
            <a:endParaRPr lang="pl-PL" sz="3200" i="1" dirty="0">
              <a:solidFill>
                <a:srgbClr val="CC0099"/>
              </a:solidFill>
            </a:endParaRPr>
          </a:p>
          <a:p>
            <a:r>
              <a:rPr lang="pl-PL" sz="3200" i="1" dirty="0">
                <a:solidFill>
                  <a:srgbClr val="CC0099"/>
                </a:solidFill>
              </a:rPr>
              <a:t>Zbiór </a:t>
            </a:r>
            <a:r>
              <a:rPr lang="pl-PL" sz="3200" i="1" dirty="0" smtClean="0">
                <a:solidFill>
                  <a:srgbClr val="CC0099"/>
                </a:solidFill>
              </a:rPr>
              <a:t>zadań z rozwiązaniami</a:t>
            </a:r>
            <a:endParaRPr lang="pl-PL" b="0" baseline="30000" dirty="0"/>
          </a:p>
        </p:txBody>
      </p:sp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1173163" y="2616200"/>
            <a:ext cx="3254930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l-PL" sz="2800" dirty="0" smtClean="0">
                <a:solidFill>
                  <a:srgbClr val="336600"/>
                </a:solidFill>
              </a:rPr>
              <a:t>M. Kantor, Z</a:t>
            </a:r>
            <a:r>
              <a:rPr lang="pl-PL" sz="2800" dirty="0">
                <a:solidFill>
                  <a:srgbClr val="336600"/>
                </a:solidFill>
              </a:rPr>
              <a:t>. Papir</a:t>
            </a:r>
          </a:p>
          <a:p>
            <a:pPr>
              <a:spcBef>
                <a:spcPct val="50000"/>
              </a:spcBef>
            </a:pPr>
            <a:r>
              <a:rPr lang="pl-PL" sz="2800" dirty="0">
                <a:solidFill>
                  <a:schemeClr val="tx2"/>
                </a:solidFill>
              </a:rPr>
              <a:t>Wydawnictwa </a:t>
            </a:r>
            <a:r>
              <a:rPr lang="pl-PL" sz="2800" dirty="0" smtClean="0">
                <a:solidFill>
                  <a:schemeClr val="tx2"/>
                </a:solidFill>
              </a:rPr>
              <a:t>AGH</a:t>
            </a:r>
            <a:endParaRPr lang="pl-PL" b="0" dirty="0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1173163" y="241029"/>
            <a:ext cx="7772400" cy="1143000"/>
          </a:xfrm>
        </p:spPr>
        <p:txBody>
          <a:bodyPr/>
          <a:lstStyle/>
          <a:p>
            <a:r>
              <a:rPr lang="pl-PL" b="1" dirty="0" smtClean="0"/>
              <a:t>Literatura (pdf)</a:t>
            </a:r>
            <a:br>
              <a:rPr lang="pl-PL" b="1" dirty="0" smtClean="0"/>
            </a:br>
            <a:r>
              <a:rPr lang="pl-PL" sz="3200" b="1" dirty="0"/>
              <a:t>http://tele.agh.edu.pl/~papir</a:t>
            </a:r>
            <a:r>
              <a:rPr lang="pl-PL" sz="3200" b="1" dirty="0" smtClean="0"/>
              <a:t>/</a:t>
            </a:r>
            <a:br>
              <a:rPr lang="pl-PL" sz="3200" b="1" dirty="0" smtClean="0"/>
            </a:br>
            <a:endParaRPr lang="pl-PL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1173163" y="457200"/>
            <a:ext cx="77724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pl-PL" sz="4400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Literatura</a:t>
            </a:r>
            <a:endParaRPr kumimoji="1" lang="pl-PL" sz="4400" b="0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1173163" y="1487562"/>
            <a:ext cx="4847802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l-PL" sz="3200" i="1" dirty="0">
                <a:solidFill>
                  <a:srgbClr val="CC0099"/>
                </a:solidFill>
              </a:rPr>
              <a:t>Systemy </a:t>
            </a:r>
            <a:r>
              <a:rPr lang="pl-PL" sz="3200" i="1" dirty="0" smtClean="0">
                <a:solidFill>
                  <a:srgbClr val="CC0099"/>
                </a:solidFill>
              </a:rPr>
              <a:t>telekomunikacyjne</a:t>
            </a:r>
          </a:p>
          <a:p>
            <a:r>
              <a:rPr lang="pl-PL" sz="3200" i="1" dirty="0" err="1" smtClean="0">
                <a:solidFill>
                  <a:srgbClr val="CC0099"/>
                </a:solidFill>
              </a:rPr>
              <a:t>Communication</a:t>
            </a:r>
            <a:r>
              <a:rPr lang="pl-PL" sz="3200" i="1" dirty="0" smtClean="0">
                <a:solidFill>
                  <a:srgbClr val="CC0099"/>
                </a:solidFill>
              </a:rPr>
              <a:t> systems</a:t>
            </a:r>
            <a:endParaRPr lang="pl-PL" sz="3200" i="1" dirty="0">
              <a:solidFill>
                <a:srgbClr val="CC0099"/>
              </a:solidFill>
            </a:endParaRP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1173163" y="2636912"/>
            <a:ext cx="6265946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l-PL" sz="2800" dirty="0">
                <a:solidFill>
                  <a:srgbClr val="336600"/>
                </a:solidFill>
              </a:rPr>
              <a:t>S. </a:t>
            </a:r>
            <a:r>
              <a:rPr lang="pl-PL" sz="2800" dirty="0" err="1">
                <a:solidFill>
                  <a:srgbClr val="336600"/>
                </a:solidFill>
              </a:rPr>
              <a:t>Haykin</a:t>
            </a:r>
            <a:endParaRPr lang="pl-PL" sz="2800" dirty="0">
              <a:solidFill>
                <a:srgbClr val="336600"/>
              </a:solidFill>
            </a:endParaRPr>
          </a:p>
          <a:p>
            <a:pPr>
              <a:spcBef>
                <a:spcPct val="50000"/>
              </a:spcBef>
            </a:pPr>
            <a:r>
              <a:rPr lang="pl-PL" sz="2800" dirty="0">
                <a:solidFill>
                  <a:schemeClr val="tx2"/>
                </a:solidFill>
              </a:rPr>
              <a:t>Wydawnictwa Komunikacji i </a:t>
            </a:r>
            <a:r>
              <a:rPr lang="pl-PL" sz="2800" dirty="0" smtClean="0">
                <a:solidFill>
                  <a:schemeClr val="tx2"/>
                </a:solidFill>
              </a:rPr>
              <a:t>Łączności</a:t>
            </a:r>
          </a:p>
          <a:p>
            <a:pPr>
              <a:spcBef>
                <a:spcPct val="50000"/>
              </a:spcBef>
            </a:pPr>
            <a:r>
              <a:rPr lang="pl-PL" sz="2800" dirty="0" smtClean="0">
                <a:solidFill>
                  <a:schemeClr val="tx2"/>
                </a:solidFill>
              </a:rPr>
              <a:t>John </a:t>
            </a:r>
            <a:r>
              <a:rPr lang="pl-PL" sz="2800" dirty="0" err="1" smtClean="0">
                <a:solidFill>
                  <a:schemeClr val="tx2"/>
                </a:solidFill>
              </a:rPr>
              <a:t>Wiley</a:t>
            </a:r>
            <a:endParaRPr lang="pl-PL" sz="2800" dirty="0">
              <a:solidFill>
                <a:schemeClr val="tx2"/>
              </a:solidFill>
            </a:endParaRPr>
          </a:p>
        </p:txBody>
      </p:sp>
      <p:sp>
        <p:nvSpPr>
          <p:cNvPr id="6" name="Text Box 1027"/>
          <p:cNvSpPr txBox="1">
            <a:spLocks noChangeArrowheads="1"/>
          </p:cNvSpPr>
          <p:nvPr/>
        </p:nvSpPr>
        <p:spPr bwMode="auto">
          <a:xfrm>
            <a:off x="6019800" y="6553200"/>
            <a:ext cx="311976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l-PL" sz="1400" dirty="0" smtClean="0">
                <a:solidFill>
                  <a:schemeClr val="bg2"/>
                </a:solidFill>
              </a:rPr>
              <a:t>„Sygnały i systemy” </a:t>
            </a:r>
            <a:r>
              <a:rPr lang="pl-PL" sz="1400" dirty="0" err="1">
                <a:solidFill>
                  <a:schemeClr val="bg2"/>
                </a:solidFill>
                <a:sym typeface="Symbol" pitchFamily="18" charset="2"/>
              </a:rPr>
              <a:t></a:t>
            </a:r>
            <a:r>
              <a:rPr lang="pl-PL" sz="1400" dirty="0" err="1">
                <a:solidFill>
                  <a:schemeClr val="bg2"/>
                </a:solidFill>
              </a:rPr>
              <a:t>Zdzisław</a:t>
            </a:r>
            <a:r>
              <a:rPr lang="pl-PL" sz="1400" dirty="0">
                <a:solidFill>
                  <a:schemeClr val="bg2"/>
                </a:solidFill>
              </a:rPr>
              <a:t> Papir</a:t>
            </a:r>
            <a:endParaRPr lang="pl-PL" b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E2AB28-75AB-4B4F-A28E-6F4C5A072EE2}" type="slidenum">
              <a:rPr lang="pl-PL" smtClean="0"/>
              <a:pPr>
                <a:defRPr/>
              </a:pPr>
              <a:t>17</a:t>
            </a:fld>
            <a:endParaRPr lang="pl-PL"/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1475656" y="332433"/>
            <a:ext cx="5537093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1" lang="pl-PL" sz="4400" b="1" dirty="0">
                <a:solidFill>
                  <a:schemeClr val="bg2"/>
                </a:solidFill>
                <a:latin typeface="Comic Sans MS" pitchFamily="66" charset="0"/>
                <a:ea typeface="+mj-ea"/>
                <a:cs typeface="+mj-cs"/>
              </a:rPr>
              <a:t>Sygnały i Systemy</a:t>
            </a:r>
          </a:p>
          <a:p>
            <a:r>
              <a:rPr kumimoji="1"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kumimoji="1" lang="pl-P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czym traktuje ten przedmiot?</a:t>
            </a:r>
          </a:p>
          <a:p>
            <a:r>
              <a:rPr kumimoji="1"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Analogia #1</a:t>
            </a:r>
          </a:p>
        </p:txBody>
      </p:sp>
      <p:pic>
        <p:nvPicPr>
          <p:cNvPr id="8" name="Obraz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640" y="2924944"/>
            <a:ext cx="2916324" cy="1944216"/>
          </a:xfrm>
          <a:prstGeom prst="rect">
            <a:avLst/>
          </a:prstGeom>
        </p:spPr>
      </p:pic>
      <p:pic>
        <p:nvPicPr>
          <p:cNvPr id="9" name="Obraz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4088" y="3573016"/>
            <a:ext cx="2873474" cy="2873474"/>
          </a:xfrm>
          <a:prstGeom prst="rect">
            <a:avLst/>
          </a:prstGeom>
        </p:spPr>
      </p:pic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6019800" y="6553200"/>
            <a:ext cx="311976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l-PL" sz="1400" dirty="0" smtClean="0">
                <a:solidFill>
                  <a:schemeClr val="bg2"/>
                </a:solidFill>
              </a:rPr>
              <a:t>„Sygnały i systemy” </a:t>
            </a:r>
            <a:r>
              <a:rPr lang="pl-PL" sz="1400" dirty="0" err="1">
                <a:solidFill>
                  <a:schemeClr val="bg2"/>
                </a:solidFill>
                <a:sym typeface="Symbol" pitchFamily="18" charset="2"/>
              </a:rPr>
              <a:t></a:t>
            </a:r>
            <a:r>
              <a:rPr lang="pl-PL" sz="1400" dirty="0" err="1">
                <a:solidFill>
                  <a:schemeClr val="bg2"/>
                </a:solidFill>
              </a:rPr>
              <a:t>Zdzisław</a:t>
            </a:r>
            <a:r>
              <a:rPr lang="pl-PL" sz="1400" dirty="0">
                <a:solidFill>
                  <a:schemeClr val="bg2"/>
                </a:solidFill>
              </a:rPr>
              <a:t> Papir</a:t>
            </a:r>
            <a:endParaRPr lang="pl-PL" b="0" dirty="0"/>
          </a:p>
        </p:txBody>
      </p:sp>
    </p:spTree>
    <p:extLst>
      <p:ext uri="{BB962C8B-B14F-4D97-AF65-F5344CB8AC3E}">
        <p14:creationId xmlns:p14="http://schemas.microsoft.com/office/powerpoint/2010/main" val="2139798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E2AB28-75AB-4B4F-A28E-6F4C5A072EE2}" type="slidenum">
              <a:rPr lang="pl-PL" smtClean="0"/>
              <a:pPr>
                <a:defRPr/>
              </a:pPr>
              <a:t>18</a:t>
            </a:fld>
            <a:endParaRPr lang="pl-PL"/>
          </a:p>
        </p:txBody>
      </p:sp>
      <p:sp>
        <p:nvSpPr>
          <p:cNvPr id="11" name="Text Box 4"/>
          <p:cNvSpPr txBox="1">
            <a:spLocks noChangeArrowheads="1"/>
          </p:cNvSpPr>
          <p:nvPr/>
        </p:nvSpPr>
        <p:spPr bwMode="auto">
          <a:xfrm>
            <a:off x="6019800" y="6553200"/>
            <a:ext cx="311976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l-PL" sz="1400" dirty="0" smtClean="0">
                <a:solidFill>
                  <a:schemeClr val="bg2"/>
                </a:solidFill>
              </a:rPr>
              <a:t>„Sygnały i systemy” </a:t>
            </a:r>
            <a:r>
              <a:rPr lang="pl-PL" sz="1400" dirty="0" err="1">
                <a:solidFill>
                  <a:schemeClr val="bg2"/>
                </a:solidFill>
                <a:sym typeface="Symbol" pitchFamily="18" charset="2"/>
              </a:rPr>
              <a:t></a:t>
            </a:r>
            <a:r>
              <a:rPr lang="pl-PL" sz="1400" dirty="0" err="1">
                <a:solidFill>
                  <a:schemeClr val="bg2"/>
                </a:solidFill>
              </a:rPr>
              <a:t>Zdzisław</a:t>
            </a:r>
            <a:r>
              <a:rPr lang="pl-PL" sz="1400" dirty="0">
                <a:solidFill>
                  <a:schemeClr val="bg2"/>
                </a:solidFill>
              </a:rPr>
              <a:t> Papir</a:t>
            </a:r>
            <a:endParaRPr lang="pl-PL" b="0" dirty="0"/>
          </a:p>
        </p:txBody>
      </p:sp>
      <p:pic>
        <p:nvPicPr>
          <p:cNvPr id="13" name="Obraz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4089" y="1998445"/>
            <a:ext cx="3959029" cy="3501173"/>
          </a:xfrm>
          <a:prstGeom prst="rect">
            <a:avLst/>
          </a:prstGeom>
        </p:spPr>
      </p:pic>
      <p:cxnSp>
        <p:nvCxnSpPr>
          <p:cNvPr id="14" name="Łącznik zakrzywiony 13"/>
          <p:cNvCxnSpPr/>
          <p:nvPr/>
        </p:nvCxnSpPr>
        <p:spPr bwMode="auto">
          <a:xfrm rot="10800000" flipV="1">
            <a:off x="2552903" y="2651165"/>
            <a:ext cx="3987640" cy="2195730"/>
          </a:xfrm>
          <a:prstGeom prst="curvedConnector3">
            <a:avLst/>
          </a:prstGeom>
          <a:noFill/>
          <a:ln w="41275" cap="flat" cmpd="sng" algn="ctr">
            <a:solidFill>
              <a:schemeClr val="tx1"/>
            </a:solidFill>
            <a:prstDash val="dash"/>
            <a:round/>
            <a:headEnd type="triangle" w="med" len="med"/>
            <a:tailEnd type="triangle"/>
          </a:ln>
          <a:effectLst/>
        </p:spPr>
      </p:cxnSp>
      <p:sp>
        <p:nvSpPr>
          <p:cNvPr id="15" name="Prostokąt 14"/>
          <p:cNvSpPr/>
          <p:nvPr/>
        </p:nvSpPr>
        <p:spPr>
          <a:xfrm>
            <a:off x="3347864" y="5484012"/>
            <a:ext cx="313419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2000" kern="0" dirty="0" smtClean="0">
                <a:latin typeface="Arial" pitchFamily="34" charset="0"/>
              </a:rPr>
              <a:t>Dwukierunkowy </a:t>
            </a:r>
            <a:r>
              <a:rPr lang="pl-PL" sz="2000" b="1" kern="0" dirty="0" err="1" smtClean="0">
                <a:latin typeface="Arial" pitchFamily="34" charset="0"/>
              </a:rPr>
              <a:t>blender</a:t>
            </a:r>
            <a:endParaRPr lang="pl-PL" sz="2000" b="1" kern="0" dirty="0">
              <a:latin typeface="Comic Sans MS" pitchFamily="66" charset="0"/>
            </a:endParaRPr>
          </a:p>
        </p:txBody>
      </p:sp>
      <p:sp>
        <p:nvSpPr>
          <p:cNvPr id="16" name="Text Box 2"/>
          <p:cNvSpPr txBox="1">
            <a:spLocks noChangeArrowheads="1"/>
          </p:cNvSpPr>
          <p:nvPr/>
        </p:nvSpPr>
        <p:spPr bwMode="auto">
          <a:xfrm>
            <a:off x="2144068" y="332656"/>
            <a:ext cx="5537093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kumimoji="1" lang="pl-PL" sz="4400" b="1" dirty="0">
                <a:solidFill>
                  <a:schemeClr val="bg2"/>
                </a:solidFill>
                <a:latin typeface="Comic Sans MS" pitchFamily="66" charset="0"/>
                <a:ea typeface="+mj-ea"/>
                <a:cs typeface="+mj-cs"/>
              </a:rPr>
              <a:t>Sygnały i Systemy</a:t>
            </a:r>
          </a:p>
          <a:p>
            <a:pPr algn="ctr"/>
            <a:r>
              <a:rPr kumimoji="1" lang="pl-P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O czym traktuje ten przedmiot?</a:t>
            </a:r>
            <a:endParaRPr kumimoji="1"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kumimoji="1" lang="pl-P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Analogia #2</a:t>
            </a:r>
            <a:endParaRPr kumimoji="1"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7127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E2AB28-75AB-4B4F-A28E-6F4C5A072EE2}" type="slidenum">
              <a:rPr lang="pl-PL" smtClean="0"/>
              <a:pPr>
                <a:defRPr/>
              </a:pPr>
              <a:t>19</a:t>
            </a:fld>
            <a:endParaRPr lang="pl-PL"/>
          </a:p>
        </p:txBody>
      </p:sp>
      <p:sp>
        <p:nvSpPr>
          <p:cNvPr id="11" name="Text Box 4"/>
          <p:cNvSpPr txBox="1">
            <a:spLocks noChangeArrowheads="1"/>
          </p:cNvSpPr>
          <p:nvPr/>
        </p:nvSpPr>
        <p:spPr bwMode="auto">
          <a:xfrm>
            <a:off x="6019800" y="6553200"/>
            <a:ext cx="311976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l-PL" sz="1400" dirty="0" smtClean="0">
                <a:solidFill>
                  <a:schemeClr val="bg2"/>
                </a:solidFill>
              </a:rPr>
              <a:t>„Sygnały i systemy” </a:t>
            </a:r>
            <a:r>
              <a:rPr lang="pl-PL" sz="1400" dirty="0" err="1">
                <a:solidFill>
                  <a:schemeClr val="bg2"/>
                </a:solidFill>
                <a:sym typeface="Symbol" pitchFamily="18" charset="2"/>
              </a:rPr>
              <a:t></a:t>
            </a:r>
            <a:r>
              <a:rPr lang="pl-PL" sz="1400" dirty="0" err="1">
                <a:solidFill>
                  <a:schemeClr val="bg2"/>
                </a:solidFill>
              </a:rPr>
              <a:t>Zdzisław</a:t>
            </a:r>
            <a:r>
              <a:rPr lang="pl-PL" sz="1400" dirty="0">
                <a:solidFill>
                  <a:schemeClr val="bg2"/>
                </a:solidFill>
              </a:rPr>
              <a:t> Papir</a:t>
            </a:r>
            <a:endParaRPr lang="pl-PL" b="0" dirty="0"/>
          </a:p>
        </p:txBody>
      </p:sp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1127061" y="46869"/>
            <a:ext cx="7675499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1" lang="pl-PL" sz="4400" b="1" dirty="0">
                <a:solidFill>
                  <a:schemeClr val="bg2"/>
                </a:solidFill>
                <a:latin typeface="Comic Sans MS" pitchFamily="66" charset="0"/>
                <a:ea typeface="+mj-ea"/>
                <a:cs typeface="+mj-cs"/>
              </a:rPr>
              <a:t>Sygnały i Systemy ≡</a:t>
            </a:r>
            <a:br>
              <a:rPr kumimoji="1" lang="pl-PL" sz="4400" b="1" dirty="0">
                <a:solidFill>
                  <a:schemeClr val="bg2"/>
                </a:solidFill>
                <a:latin typeface="Comic Sans MS" pitchFamily="66" charset="0"/>
                <a:ea typeface="+mj-ea"/>
                <a:cs typeface="+mj-cs"/>
              </a:rPr>
            </a:br>
            <a:r>
              <a:rPr kumimoji="1" lang="pl-PL" sz="4400" b="1" dirty="0">
                <a:solidFill>
                  <a:schemeClr val="bg2"/>
                </a:solidFill>
                <a:latin typeface="Comic Sans MS" pitchFamily="66" charset="0"/>
                <a:ea typeface="+mj-ea"/>
                <a:cs typeface="+mj-cs"/>
              </a:rPr>
              <a:t>≡ Analiza częstotliwościowa</a:t>
            </a:r>
          </a:p>
        </p:txBody>
      </p:sp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1043608" y="1560192"/>
            <a:ext cx="7871792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/>
            <a:r>
              <a:rPr kumimoji="1" lang="pl-PL" sz="2000" dirty="0" smtClean="0">
                <a:solidFill>
                  <a:srgbClr val="336600"/>
                </a:solidFill>
                <a:latin typeface="+mn-lt"/>
              </a:rPr>
              <a:t>Analiza częstotliwościowa </a:t>
            </a:r>
            <a:r>
              <a:rPr kumimoji="1" lang="pl-PL" sz="2000" dirty="0" smtClean="0">
                <a:latin typeface="+mn-lt"/>
              </a:rPr>
              <a:t>jest narzędziem matematycznym (wywodzącym się z szeregu Fouriera) pozwalającym na:</a:t>
            </a:r>
            <a:endParaRPr kumimoji="1" lang="pl-PL" dirty="0" smtClean="0">
              <a:latin typeface="+mn-lt"/>
            </a:endParaRPr>
          </a:p>
          <a:p>
            <a:pPr marL="342900" indent="-342900" algn="l">
              <a:buFontTx/>
              <a:buChar char="-"/>
            </a:pPr>
            <a:r>
              <a:rPr kumimoji="1" lang="pl-PL" sz="1800" dirty="0">
                <a:solidFill>
                  <a:srgbClr val="336600"/>
                </a:solidFill>
                <a:latin typeface="+mn-lt"/>
              </a:rPr>
              <a:t>k</a:t>
            </a:r>
            <a:r>
              <a:rPr kumimoji="1" lang="pl-PL" sz="1800" dirty="0" smtClean="0">
                <a:solidFill>
                  <a:srgbClr val="336600"/>
                </a:solidFill>
                <a:latin typeface="+mn-lt"/>
              </a:rPr>
              <a:t>ompozycję sygnałów fizycznych z elementarnych „cząstek”</a:t>
            </a:r>
          </a:p>
          <a:p>
            <a:pPr marL="342900" indent="-342900" algn="l">
              <a:buFontTx/>
              <a:buChar char="-"/>
            </a:pPr>
            <a:r>
              <a:rPr kumimoji="1" lang="pl-PL" sz="1800" dirty="0">
                <a:solidFill>
                  <a:srgbClr val="336600"/>
                </a:solidFill>
                <a:latin typeface="+mn-lt"/>
              </a:rPr>
              <a:t>d</a:t>
            </a:r>
            <a:r>
              <a:rPr kumimoji="1" lang="pl-PL" sz="1800" dirty="0" smtClean="0">
                <a:solidFill>
                  <a:srgbClr val="336600"/>
                </a:solidFill>
                <a:latin typeface="+mn-lt"/>
              </a:rPr>
              <a:t>ekompozycję sygnałów fizycznych na elementarne „cząstki”</a:t>
            </a:r>
          </a:p>
        </p:txBody>
      </p:sp>
      <p:pic>
        <p:nvPicPr>
          <p:cNvPr id="17" name="Obraz 1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0310" y="2811170"/>
            <a:ext cx="5028999" cy="41076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8651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4"/>
          <p:cNvSpPr>
            <a:spLocks noChangeArrowheads="1"/>
          </p:cNvSpPr>
          <p:nvPr/>
        </p:nvSpPr>
        <p:spPr bwMode="auto">
          <a:xfrm>
            <a:off x="827584" y="-9019"/>
            <a:ext cx="8161209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1" lang="pl-PL" sz="4400" dirty="0" smtClean="0">
                <a:solidFill>
                  <a:schemeClr val="tx2"/>
                </a:solidFill>
              </a:rPr>
              <a:t>Egzamin, zaliczenie poprawkowe</a:t>
            </a:r>
            <a:endParaRPr kumimoji="1" lang="pl-PL" sz="4400" dirty="0">
              <a:solidFill>
                <a:schemeClr val="tx2"/>
              </a:solidFill>
            </a:endParaRPr>
          </a:p>
        </p:txBody>
      </p:sp>
      <p:sp>
        <p:nvSpPr>
          <p:cNvPr id="23555" name="Rectangle 1"/>
          <p:cNvSpPr>
            <a:spLocks noChangeArrowheads="1"/>
          </p:cNvSpPr>
          <p:nvPr/>
        </p:nvSpPr>
        <p:spPr bwMode="auto">
          <a:xfrm>
            <a:off x="713976" y="908720"/>
            <a:ext cx="8388424" cy="558614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 bIns="0" anchor="ctr">
            <a:spAutoFit/>
          </a:bodyPr>
          <a:lstStyle/>
          <a:p>
            <a:pPr marL="457200" indent="-457200">
              <a:buAutoNum type="arabicPeriod"/>
            </a:pPr>
            <a:r>
              <a:rPr lang="pl-PL" sz="2000" b="0" dirty="0" smtClean="0">
                <a:cs typeface="Times New Roman" pitchFamily="18" charset="0"/>
                <a:sym typeface="Symbol" pitchFamily="18" charset="2"/>
              </a:rPr>
              <a:t>Warunkiem </a:t>
            </a:r>
            <a:r>
              <a:rPr lang="pl-PL" sz="2000" b="0" dirty="0">
                <a:cs typeface="Times New Roman" pitchFamily="18" charset="0"/>
                <a:sym typeface="Symbol" pitchFamily="18" charset="2"/>
              </a:rPr>
              <a:t>dopuszczenia do egzaminu jest uzyskanie zaliczenia</a:t>
            </a:r>
            <a:br>
              <a:rPr lang="pl-PL" sz="2000" b="0" dirty="0">
                <a:cs typeface="Times New Roman" pitchFamily="18" charset="0"/>
                <a:sym typeface="Symbol" pitchFamily="18" charset="2"/>
              </a:rPr>
            </a:br>
            <a:r>
              <a:rPr lang="pl-PL" sz="2000" b="0" dirty="0">
                <a:cs typeface="Times New Roman" pitchFamily="18" charset="0"/>
                <a:sym typeface="Symbol" pitchFamily="18" charset="2"/>
              </a:rPr>
              <a:t>z ćwiczeń </a:t>
            </a:r>
            <a:r>
              <a:rPr lang="pl-PL" sz="2000" b="0" dirty="0" smtClean="0">
                <a:cs typeface="Times New Roman" pitchFamily="18" charset="0"/>
                <a:sym typeface="Symbol" pitchFamily="18" charset="2"/>
              </a:rPr>
              <a:t>audytoryjnych.</a:t>
            </a:r>
          </a:p>
          <a:p>
            <a:pPr marL="457200" indent="-457200">
              <a:buAutoNum type="arabicPeriod"/>
            </a:pPr>
            <a:endParaRPr lang="pl-PL" sz="2000" b="0" dirty="0" smtClean="0">
              <a:cs typeface="Times New Roman" pitchFamily="18" charset="0"/>
              <a:sym typeface="Symbol" pitchFamily="18" charset="2"/>
            </a:endParaRPr>
          </a:p>
          <a:p>
            <a:pPr marL="457200" indent="-457200">
              <a:buAutoNum type="arabicPeriod"/>
            </a:pPr>
            <a:r>
              <a:rPr lang="pl-PL" sz="2000" b="0" dirty="0" smtClean="0">
                <a:solidFill>
                  <a:srgbClr val="C00000"/>
                </a:solidFill>
              </a:rPr>
              <a:t>Studenci</a:t>
            </a:r>
            <a:r>
              <a:rPr lang="pl-PL" sz="2000" b="0" dirty="0">
                <a:solidFill>
                  <a:srgbClr val="C00000"/>
                </a:solidFill>
              </a:rPr>
              <a:t>, którzy nie otrzymali zaliczenia z ćwiczeń w </a:t>
            </a:r>
            <a:r>
              <a:rPr lang="pl-PL" sz="2000" b="0" dirty="0" smtClean="0">
                <a:solidFill>
                  <a:srgbClr val="C00000"/>
                </a:solidFill>
              </a:rPr>
              <a:t>terminie</a:t>
            </a:r>
            <a:br>
              <a:rPr lang="pl-PL" sz="2000" b="0" dirty="0" smtClean="0">
                <a:solidFill>
                  <a:srgbClr val="C00000"/>
                </a:solidFill>
              </a:rPr>
            </a:br>
            <a:r>
              <a:rPr lang="pl-PL" sz="2000" b="0" dirty="0" smtClean="0">
                <a:solidFill>
                  <a:srgbClr val="C00000"/>
                </a:solidFill>
              </a:rPr>
              <a:t>podstawowym </a:t>
            </a:r>
            <a:r>
              <a:rPr lang="pl-PL" sz="2000" b="0" dirty="0">
                <a:solidFill>
                  <a:srgbClr val="C00000"/>
                </a:solidFill>
              </a:rPr>
              <a:t>pojawiają się na I albo II terminie egzaminu </a:t>
            </a:r>
            <a:r>
              <a:rPr lang="pl-PL" sz="2000" b="0" dirty="0" smtClean="0">
                <a:solidFill>
                  <a:srgbClr val="C00000"/>
                </a:solidFill>
              </a:rPr>
              <a:t>w celu </a:t>
            </a:r>
            <a:r>
              <a:rPr lang="pl-PL" sz="2000" b="0" dirty="0">
                <a:solidFill>
                  <a:srgbClr val="C00000"/>
                </a:solidFill>
              </a:rPr>
              <a:t>uzyskania zaliczenia poprawkowego (przysługuje tylko jeden termin zaliczenia poprawkowego). Pozytywna </a:t>
            </a:r>
            <a:r>
              <a:rPr lang="pl-PL" sz="2000" b="0" dirty="0" smtClean="0">
                <a:solidFill>
                  <a:srgbClr val="C00000"/>
                </a:solidFill>
              </a:rPr>
              <a:t>ocena przedstawionej </a:t>
            </a:r>
            <a:r>
              <a:rPr lang="pl-PL" sz="2000" b="0" dirty="0">
                <a:solidFill>
                  <a:srgbClr val="C00000"/>
                </a:solidFill>
              </a:rPr>
              <a:t>pracy oznacza otrzymanie zaliczenia z ćwiczeń audytoryjnych oraz dopuszczenie do egzaminu (w jednym </a:t>
            </a:r>
            <a:r>
              <a:rPr lang="pl-PL" sz="2000" b="0" dirty="0" smtClean="0">
                <a:solidFill>
                  <a:srgbClr val="C00000"/>
                </a:solidFill>
              </a:rPr>
              <a:t>z pozostałych </a:t>
            </a:r>
            <a:r>
              <a:rPr lang="pl-PL" sz="2000" b="0" dirty="0">
                <a:solidFill>
                  <a:srgbClr val="C00000"/>
                </a:solidFill>
              </a:rPr>
              <a:t>terminów</a:t>
            </a:r>
            <a:r>
              <a:rPr lang="pl-PL" sz="2000" b="0" dirty="0" smtClean="0">
                <a:solidFill>
                  <a:srgbClr val="C00000"/>
                </a:solidFill>
              </a:rPr>
              <a:t>).</a:t>
            </a:r>
          </a:p>
          <a:p>
            <a:pPr marL="457200" indent="-457200">
              <a:buAutoNum type="arabicPeriod"/>
            </a:pPr>
            <a:endParaRPr lang="pl-PL" sz="2000" b="0" dirty="0" smtClean="0">
              <a:solidFill>
                <a:srgbClr val="C00000"/>
              </a:solidFill>
            </a:endParaRPr>
          </a:p>
          <a:p>
            <a:pPr marL="457200" indent="-457200">
              <a:buFontTx/>
              <a:buAutoNum type="arabicPeriod"/>
            </a:pPr>
            <a:r>
              <a:rPr lang="pl-PL" sz="2000" b="0" dirty="0">
                <a:cs typeface="Times New Roman" pitchFamily="18" charset="0"/>
                <a:sym typeface="Symbol" pitchFamily="18" charset="2"/>
              </a:rPr>
              <a:t>Ocena końcowa </a:t>
            </a:r>
            <a:r>
              <a:rPr lang="pl-PL" sz="2000" b="0" dirty="0" smtClean="0">
                <a:cs typeface="Times New Roman" pitchFamily="18" charset="0"/>
                <a:sym typeface="Symbol" pitchFamily="18" charset="2"/>
              </a:rPr>
              <a:t>jest </a:t>
            </a:r>
            <a:r>
              <a:rPr lang="pl-PL" sz="2000" b="0" dirty="0">
                <a:cs typeface="Times New Roman" pitchFamily="18" charset="0"/>
                <a:sym typeface="Symbol" pitchFamily="18" charset="2"/>
              </a:rPr>
              <a:t>wystawiana na podstawie wszystkich </a:t>
            </a:r>
            <a:r>
              <a:rPr lang="pl-PL" sz="2000" b="0" dirty="0" smtClean="0">
                <a:cs typeface="Times New Roman" pitchFamily="18" charset="0"/>
                <a:sym typeface="Symbol" pitchFamily="18" charset="2"/>
              </a:rPr>
              <a:t>ocen ze </a:t>
            </a:r>
            <a:r>
              <a:rPr lang="pl-PL" sz="2000" b="0" dirty="0">
                <a:cs typeface="Times New Roman" pitchFamily="18" charset="0"/>
                <a:sym typeface="Symbol" pitchFamily="18" charset="2"/>
              </a:rPr>
              <a:t>złożonych egzaminów i zaliczeń zajęć wchodzących w skład przedmiotu</a:t>
            </a:r>
            <a:r>
              <a:rPr lang="pl-PL" sz="2000" b="0" dirty="0" smtClean="0">
                <a:cs typeface="Times New Roman" pitchFamily="18" charset="0"/>
                <a:sym typeface="Symbol" pitchFamily="18" charset="2"/>
              </a:rPr>
              <a:t>.</a:t>
            </a:r>
          </a:p>
          <a:p>
            <a:pPr marL="457200" indent="-457200">
              <a:buFontTx/>
              <a:buAutoNum type="arabicPeriod"/>
            </a:pPr>
            <a:endParaRPr lang="pl-PL" sz="2000" b="0" dirty="0">
              <a:cs typeface="Times New Roman" pitchFamily="18" charset="0"/>
              <a:sym typeface="Symbol" pitchFamily="18" charset="2"/>
            </a:endParaRPr>
          </a:p>
          <a:p>
            <a:pPr marL="457200" indent="-457200">
              <a:buFontTx/>
              <a:buAutoNum type="arabicPeriod"/>
            </a:pPr>
            <a:r>
              <a:rPr lang="pl-PL" sz="2000" b="0" dirty="0">
                <a:solidFill>
                  <a:srgbClr val="336600"/>
                </a:solidFill>
                <a:cs typeface="Times New Roman" pitchFamily="18" charset="0"/>
                <a:sym typeface="Symbol" pitchFamily="18" charset="2"/>
              </a:rPr>
              <a:t>Zwolnienie z egzaminu – każdy z 2 sprawdzianów (po 3 zadania) oceniony co najmniej na 4,0.</a:t>
            </a:r>
          </a:p>
          <a:p>
            <a:pPr marL="457200" indent="-457200">
              <a:buAutoNum type="arabicPeriod"/>
            </a:pPr>
            <a:endParaRPr lang="pl-PL" sz="2000" b="0" dirty="0" smtClean="0">
              <a:solidFill>
                <a:srgbClr val="C00000"/>
              </a:solidFill>
            </a:endParaRPr>
          </a:p>
          <a:p>
            <a:pPr marL="457200" indent="-457200">
              <a:buFontTx/>
              <a:buAutoNum type="arabicPeriod"/>
            </a:pPr>
            <a:r>
              <a:rPr lang="pl-PL" sz="2000" b="0" dirty="0">
                <a:solidFill>
                  <a:srgbClr val="336600"/>
                </a:solidFill>
                <a:cs typeface="Times New Roman" pitchFamily="18" charset="0"/>
                <a:sym typeface="Symbol" pitchFamily="18" charset="2"/>
              </a:rPr>
              <a:t>Ocena na zaliczenie ćwiczeń audytoryjnych jest średnią wszystkich otrzymanych ocen w trakcie ćwiczeń (każdy ze sprawdzianów to 3 oceny</a:t>
            </a:r>
            <a:r>
              <a:rPr lang="pl-PL" sz="2000" b="0" dirty="0" smtClean="0">
                <a:solidFill>
                  <a:srgbClr val="336600"/>
                </a:solidFill>
                <a:cs typeface="Times New Roman" pitchFamily="18" charset="0"/>
                <a:sym typeface="Symbol" pitchFamily="18" charset="2"/>
              </a:rPr>
              <a:t>).</a:t>
            </a:r>
            <a:endParaRPr lang="pl-PL" sz="2000" b="0" dirty="0" smtClean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2" name="Rectangle 2"/>
          <p:cNvSpPr>
            <a:spLocks noGrp="1" noChangeArrowheads="1"/>
          </p:cNvSpPr>
          <p:nvPr>
            <p:ph type="title"/>
          </p:nvPr>
        </p:nvSpPr>
        <p:spPr>
          <a:xfrm>
            <a:off x="981919" y="560785"/>
            <a:ext cx="7772400" cy="637465"/>
          </a:xfrm>
        </p:spPr>
        <p:txBody>
          <a:bodyPr/>
          <a:lstStyle/>
          <a:p>
            <a:r>
              <a:rPr lang="pl-PL" b="1" dirty="0" smtClean="0">
                <a:solidFill>
                  <a:schemeClr val="bg2"/>
                </a:solidFill>
                <a:latin typeface="Comic Sans MS" pitchFamily="66" charset="0"/>
              </a:rPr>
              <a:t>Podstawowe zastosowania</a:t>
            </a:r>
            <a:br>
              <a:rPr lang="pl-PL" b="1" dirty="0" smtClean="0">
                <a:solidFill>
                  <a:schemeClr val="bg2"/>
                </a:solidFill>
                <a:latin typeface="Comic Sans MS" pitchFamily="66" charset="0"/>
              </a:rPr>
            </a:br>
            <a:r>
              <a:rPr lang="pl-PL" b="1" dirty="0" smtClean="0">
                <a:solidFill>
                  <a:schemeClr val="bg2"/>
                </a:solidFill>
                <a:latin typeface="Comic Sans MS" pitchFamily="66" charset="0"/>
              </a:rPr>
              <a:t>w telekomunikacji</a:t>
            </a:r>
          </a:p>
        </p:txBody>
      </p:sp>
      <p:sp>
        <p:nvSpPr>
          <p:cNvPr id="1037" name="Text Box 73"/>
          <p:cNvSpPr txBox="1">
            <a:spLocks noChangeArrowheads="1"/>
          </p:cNvSpPr>
          <p:nvPr/>
        </p:nvSpPr>
        <p:spPr bwMode="auto">
          <a:xfrm>
            <a:off x="6024235" y="6553200"/>
            <a:ext cx="3119765" cy="30777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pl-PL" sz="1400" b="1" dirty="0" smtClean="0">
                <a:solidFill>
                  <a:schemeClr val="bg2"/>
                </a:solidFill>
                <a:sym typeface="Symbol" pitchFamily="18" charset="2"/>
              </a:rPr>
              <a:t>„Sygnały i systemy” </a:t>
            </a:r>
            <a:r>
              <a:rPr lang="pl-PL" sz="1400" b="1" dirty="0" err="1">
                <a:solidFill>
                  <a:schemeClr val="bg2"/>
                </a:solidFill>
                <a:sym typeface="Symbol" pitchFamily="18" charset="2"/>
              </a:rPr>
              <a:t></a:t>
            </a:r>
            <a:r>
              <a:rPr lang="pl-PL" sz="1400" b="1" dirty="0" err="1">
                <a:solidFill>
                  <a:schemeClr val="bg2"/>
                </a:solidFill>
              </a:rPr>
              <a:t>Zdzisław</a:t>
            </a:r>
            <a:r>
              <a:rPr lang="pl-PL" sz="1400" b="1" dirty="0">
                <a:solidFill>
                  <a:schemeClr val="bg2"/>
                </a:solidFill>
              </a:rPr>
              <a:t> Papir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E2AB28-75AB-4B4F-A28E-6F4C5A072EE2}" type="slidenum">
              <a:rPr lang="pl-PL" smtClean="0"/>
              <a:pPr>
                <a:defRPr/>
              </a:pPr>
              <a:t>20</a:t>
            </a:fld>
            <a:endParaRPr lang="pl-PL"/>
          </a:p>
        </p:txBody>
      </p:sp>
      <p:sp>
        <p:nvSpPr>
          <p:cNvPr id="114" name="Text Box 72"/>
          <p:cNvSpPr txBox="1">
            <a:spLocks noChangeArrowheads="1"/>
          </p:cNvSpPr>
          <p:nvPr/>
        </p:nvSpPr>
        <p:spPr bwMode="auto">
          <a:xfrm>
            <a:off x="1101438" y="1916832"/>
            <a:ext cx="7825680" cy="4401205"/>
          </a:xfrm>
          <a:prstGeom prst="rect">
            <a:avLst/>
          </a:prstGeom>
          <a:solidFill>
            <a:srgbClr val="66FF33">
              <a:alpha val="50000"/>
            </a:srgbClr>
          </a:solidFill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pl-PL" sz="2000" b="1" dirty="0" smtClean="0">
                <a:latin typeface="Albertus Medium" pitchFamily="34" charset="0"/>
              </a:rPr>
              <a:t>kształtowanie </a:t>
            </a:r>
            <a:r>
              <a:rPr lang="pl-PL" sz="2000" b="1" dirty="0">
                <a:latin typeface="Albertus Medium" pitchFamily="34" charset="0"/>
              </a:rPr>
              <a:t>charakterystyk sygnałów (filtracja</a:t>
            </a:r>
            <a:r>
              <a:rPr lang="pl-PL" sz="2000" b="1" dirty="0" smtClean="0">
                <a:latin typeface="Albertus Medium" pitchFamily="34" charset="0"/>
              </a:rPr>
              <a:t>)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pl-PL" sz="2000" dirty="0">
              <a:latin typeface="Albertus Medium" pitchFamily="34" charset="0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pl-PL" sz="2000" dirty="0">
                <a:latin typeface="Albertus Medium" pitchFamily="34" charset="0"/>
              </a:rPr>
              <a:t>w</a:t>
            </a:r>
            <a:r>
              <a:rPr lang="pl-PL" sz="2000" b="1" dirty="0" smtClean="0">
                <a:latin typeface="Albertus Medium" pitchFamily="34" charset="0"/>
              </a:rPr>
              <a:t>yznaczanie szerokości pasma przekazywanych sygnałów</a:t>
            </a:r>
          </a:p>
          <a:p>
            <a:pPr algn="l"/>
            <a:endParaRPr lang="pl-PL" sz="2000" b="1" dirty="0" smtClean="0">
              <a:latin typeface="Albertus Medium" pitchFamily="34" charset="0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pl-PL" sz="2000" b="1" dirty="0">
                <a:latin typeface="Albertus Medium" pitchFamily="34" charset="0"/>
              </a:rPr>
              <a:t>z</a:t>
            </a:r>
            <a:r>
              <a:rPr lang="pl-PL" sz="2000" b="1" dirty="0" smtClean="0">
                <a:latin typeface="Albertus Medium" pitchFamily="34" charset="0"/>
              </a:rPr>
              <a:t>wielokrotnianie kanałów transmisyjnych (modulacja)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pl-PL" sz="2000" b="1" dirty="0" smtClean="0">
              <a:latin typeface="Albertus Medium" pitchFamily="34" charset="0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pl-PL" sz="2000" b="1" dirty="0">
                <a:latin typeface="Albertus Medium" pitchFamily="34" charset="0"/>
              </a:rPr>
              <a:t>p</a:t>
            </a:r>
            <a:r>
              <a:rPr lang="pl-PL" sz="2000" b="1" dirty="0" smtClean="0">
                <a:latin typeface="Albertus Medium" pitchFamily="34" charset="0"/>
              </a:rPr>
              <a:t>róbkowanie i kwantyzacja sygnałów (cyfryzacja)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pl-PL" sz="2000" b="1" dirty="0" smtClean="0">
              <a:latin typeface="Albertus Medium" pitchFamily="34" charset="0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pl-PL" sz="2000" b="1" dirty="0" smtClean="0">
                <a:latin typeface="Albertus Medium" pitchFamily="34" charset="0"/>
              </a:rPr>
              <a:t>wykrywanie sygnałów w szumie (detekcja)</a:t>
            </a:r>
          </a:p>
          <a:p>
            <a:pPr algn="l"/>
            <a:endParaRPr lang="pl-PL" sz="2000" b="1" dirty="0" smtClean="0">
              <a:latin typeface="Albertus Medium" pitchFamily="34" charset="0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pl-PL" sz="2000" dirty="0" smtClean="0">
                <a:latin typeface="Albertus Medium" pitchFamily="34" charset="0"/>
              </a:rPr>
              <a:t>analiza odporności transmisji na zakłócenia</a:t>
            </a:r>
            <a:endParaRPr lang="pl-PL" sz="2000" b="1" dirty="0" smtClean="0">
              <a:latin typeface="Albertus Medium" pitchFamily="34" charset="0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pl-PL" sz="2000" b="1" dirty="0" smtClean="0">
              <a:latin typeface="Albertus Medium" pitchFamily="34" charset="0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pl-PL" sz="2000" b="1" dirty="0">
                <a:latin typeface="Albertus Medium" pitchFamily="34" charset="0"/>
              </a:rPr>
              <a:t>k</a:t>
            </a:r>
            <a:r>
              <a:rPr lang="pl-PL" sz="2000" b="1" dirty="0" smtClean="0">
                <a:latin typeface="Albertus Medium" pitchFamily="34" charset="0"/>
              </a:rPr>
              <a:t>ompresja sygnałów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pl-PL" sz="2000" b="1" dirty="0">
              <a:latin typeface="Albertus Medium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2627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2" name="Rectangle 2"/>
          <p:cNvSpPr>
            <a:spLocks noGrp="1" noChangeArrowheads="1"/>
          </p:cNvSpPr>
          <p:nvPr>
            <p:ph type="title"/>
          </p:nvPr>
        </p:nvSpPr>
        <p:spPr>
          <a:xfrm>
            <a:off x="949424" y="11730"/>
            <a:ext cx="7772400" cy="637465"/>
          </a:xfrm>
        </p:spPr>
        <p:txBody>
          <a:bodyPr/>
          <a:lstStyle/>
          <a:p>
            <a:r>
              <a:rPr lang="pl-PL" b="1" dirty="0" smtClean="0">
                <a:solidFill>
                  <a:schemeClr val="bg2"/>
                </a:solidFill>
                <a:latin typeface="Comic Sans MS" pitchFamily="66" charset="0"/>
              </a:rPr>
              <a:t>Podstawowe pojęcia</a:t>
            </a:r>
          </a:p>
        </p:txBody>
      </p:sp>
      <p:grpSp>
        <p:nvGrpSpPr>
          <p:cNvPr id="3" name="Grupa 2"/>
          <p:cNvGrpSpPr/>
          <p:nvPr/>
        </p:nvGrpSpPr>
        <p:grpSpPr>
          <a:xfrm>
            <a:off x="963683" y="532224"/>
            <a:ext cx="7634301" cy="1512803"/>
            <a:chOff x="852724" y="571855"/>
            <a:chExt cx="7634301" cy="1512803"/>
          </a:xfrm>
        </p:grpSpPr>
        <p:sp>
          <p:nvSpPr>
            <p:cNvPr id="1050" name="Line 53"/>
            <p:cNvSpPr>
              <a:spLocks noChangeShapeType="1"/>
            </p:cNvSpPr>
            <p:nvPr/>
          </p:nvSpPr>
          <p:spPr bwMode="auto">
            <a:xfrm>
              <a:off x="5868144" y="1730715"/>
              <a:ext cx="838200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stealth" w="med" len="med"/>
            </a:ln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1045" name="Rectangle 45"/>
            <p:cNvSpPr>
              <a:spLocks noChangeArrowheads="1"/>
            </p:cNvSpPr>
            <p:nvPr/>
          </p:nvSpPr>
          <p:spPr bwMode="auto">
            <a:xfrm>
              <a:off x="3131191" y="1400033"/>
              <a:ext cx="2830009" cy="622367"/>
            </a:xfrm>
            <a:prstGeom prst="rect">
              <a:avLst/>
            </a:prstGeom>
            <a:solidFill>
              <a:srgbClr val="C0C0C0"/>
            </a:solidFill>
            <a:ln w="571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1047" name="Line 47"/>
            <p:cNvSpPr>
              <a:spLocks noChangeShapeType="1"/>
            </p:cNvSpPr>
            <p:nvPr/>
          </p:nvSpPr>
          <p:spPr bwMode="auto">
            <a:xfrm>
              <a:off x="2292813" y="1730715"/>
              <a:ext cx="838200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stealth" w="med" len="med"/>
            </a:ln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1039" name="Text Box 58"/>
            <p:cNvSpPr txBox="1">
              <a:spLocks noChangeArrowheads="1"/>
            </p:cNvSpPr>
            <p:nvPr/>
          </p:nvSpPr>
          <p:spPr bwMode="auto">
            <a:xfrm>
              <a:off x="3142783" y="1388052"/>
              <a:ext cx="2858475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pl-PL" sz="1800" b="1" dirty="0" smtClean="0">
                  <a:solidFill>
                    <a:schemeClr val="tx2"/>
                  </a:solidFill>
                  <a:latin typeface="Comic Sans MS" pitchFamily="66" charset="0"/>
                </a:rPr>
                <a:t>SYSTEM</a:t>
              </a:r>
            </a:p>
            <a:p>
              <a:pPr algn="ctr"/>
              <a:r>
                <a:rPr lang="pl-PL" sz="1800" dirty="0" smtClean="0">
                  <a:solidFill>
                    <a:schemeClr val="tx2"/>
                  </a:solidFill>
                  <a:latin typeface="Comic Sans MS" pitchFamily="66" charset="0"/>
                </a:rPr>
                <a:t>TELEKOMUNIKACYJNY</a:t>
              </a:r>
              <a:endParaRPr lang="pl-PL" sz="1800" b="1" dirty="0">
                <a:solidFill>
                  <a:schemeClr val="tx2"/>
                </a:solidFill>
                <a:latin typeface="Comic Sans MS" pitchFamily="66" charset="0"/>
              </a:endParaRPr>
            </a:p>
          </p:txBody>
        </p:sp>
        <p:graphicFrame>
          <p:nvGraphicFramePr>
            <p:cNvPr id="1028" name="Object 6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885820968"/>
                </p:ext>
              </p:extLst>
            </p:nvPr>
          </p:nvGraphicFramePr>
          <p:xfrm>
            <a:off x="2292813" y="1185675"/>
            <a:ext cx="603250" cy="4889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84" name="Równanie" r:id="rId4" imgW="266400" imgH="215640" progId="Equation.3">
                    <p:embed/>
                  </p:oleObj>
                </mc:Choice>
                <mc:Fallback>
                  <p:oleObj name="Równanie" r:id="rId4" imgW="266400" imgH="2156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292813" y="1185675"/>
                          <a:ext cx="603250" cy="48895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31" name="Object 6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100376324"/>
                </p:ext>
              </p:extLst>
            </p:nvPr>
          </p:nvGraphicFramePr>
          <p:xfrm>
            <a:off x="6886825" y="1446959"/>
            <a:ext cx="1600200" cy="4857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85" name="Equation" r:id="rId6" imgW="711000" imgH="215640" progId="Equation.3">
                    <p:embed/>
                  </p:oleObj>
                </mc:Choice>
                <mc:Fallback>
                  <p:oleObj name="Equation" r:id="rId6" imgW="711000" imgH="2156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886825" y="1446959"/>
                          <a:ext cx="1600200" cy="48577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042" name="Text Box 67"/>
            <p:cNvSpPr txBox="1">
              <a:spLocks noChangeArrowheads="1"/>
            </p:cNvSpPr>
            <p:nvPr/>
          </p:nvSpPr>
          <p:spPr bwMode="auto">
            <a:xfrm>
              <a:off x="852724" y="1376772"/>
              <a:ext cx="1451039" cy="7078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r>
                <a:rPr lang="pl-PL" sz="2000" b="1" dirty="0" smtClean="0">
                  <a:latin typeface="Albertus Medium" pitchFamily="34" charset="0"/>
                </a:rPr>
                <a:t>Sygnał</a:t>
              </a:r>
              <a:br>
                <a:rPr lang="pl-PL" sz="2000" b="1" dirty="0" smtClean="0">
                  <a:latin typeface="Albertus Medium" pitchFamily="34" charset="0"/>
                </a:rPr>
              </a:br>
              <a:r>
                <a:rPr lang="pl-PL" sz="2000" b="1" dirty="0" smtClean="0">
                  <a:latin typeface="Albertus Medium" pitchFamily="34" charset="0"/>
                </a:rPr>
                <a:t>wejściowy</a:t>
              </a:r>
              <a:endParaRPr lang="pl-PL" sz="2000" b="1" dirty="0">
                <a:latin typeface="Albertus Medium" pitchFamily="34" charset="0"/>
              </a:endParaRPr>
            </a:p>
          </p:txBody>
        </p:sp>
        <p:sp>
          <p:nvSpPr>
            <p:cNvPr id="1043" name="Text Box 68"/>
            <p:cNvSpPr txBox="1">
              <a:spLocks noChangeArrowheads="1"/>
            </p:cNvSpPr>
            <p:nvPr/>
          </p:nvSpPr>
          <p:spPr bwMode="auto">
            <a:xfrm>
              <a:off x="7026227" y="571855"/>
              <a:ext cx="1451039" cy="7078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r>
                <a:rPr lang="pl-PL" sz="2000" b="1" dirty="0" smtClean="0">
                  <a:latin typeface="Albertus Medium" pitchFamily="34" charset="0"/>
                </a:rPr>
                <a:t>Sygnał</a:t>
              </a:r>
              <a:br>
                <a:rPr lang="pl-PL" sz="2000" b="1" dirty="0" smtClean="0">
                  <a:latin typeface="Albertus Medium" pitchFamily="34" charset="0"/>
                </a:rPr>
              </a:br>
              <a:r>
                <a:rPr lang="pl-PL" sz="2000" b="1" dirty="0" smtClean="0">
                  <a:latin typeface="Albertus Medium" pitchFamily="34" charset="0"/>
                </a:rPr>
                <a:t>wyjściowy</a:t>
              </a:r>
              <a:endParaRPr lang="pl-PL" sz="2000" b="1" dirty="0">
                <a:latin typeface="Albertus Medium" pitchFamily="34" charset="0"/>
              </a:endParaRPr>
            </a:p>
          </p:txBody>
        </p:sp>
      </p:grpSp>
      <p:sp>
        <p:nvSpPr>
          <p:cNvPr id="1034" name="Text Box 70"/>
          <p:cNvSpPr txBox="1">
            <a:spLocks noChangeArrowheads="1"/>
          </p:cNvSpPr>
          <p:nvPr/>
        </p:nvSpPr>
        <p:spPr bwMode="auto">
          <a:xfrm>
            <a:off x="1018701" y="2775532"/>
            <a:ext cx="8125299" cy="969496"/>
          </a:xfrm>
          <a:prstGeom prst="rect">
            <a:avLst/>
          </a:prstGeom>
          <a:solidFill>
            <a:srgbClr val="C0C0C0">
              <a:alpha val="50000"/>
            </a:srgbClr>
          </a:solidFill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l"/>
            <a:r>
              <a:rPr lang="pl-PL" sz="1900" b="1" dirty="0" smtClean="0">
                <a:solidFill>
                  <a:srgbClr val="FF3300"/>
                </a:solidFill>
                <a:latin typeface="Albertus Medium" pitchFamily="34" charset="0"/>
              </a:rPr>
              <a:t>Sygnał</a:t>
            </a:r>
            <a:r>
              <a:rPr lang="pl-PL" sz="1900" b="1" dirty="0" smtClean="0">
                <a:latin typeface="Albertus Medium" pitchFamily="34" charset="0"/>
              </a:rPr>
              <a:t> </a:t>
            </a:r>
            <a:r>
              <a:rPr lang="pl-PL" sz="1900" b="1" dirty="0">
                <a:latin typeface="Albertus Medium" pitchFamily="34" charset="0"/>
              </a:rPr>
              <a:t>– </a:t>
            </a:r>
            <a:r>
              <a:rPr lang="pl-PL" sz="1900" b="1" dirty="0" smtClean="0">
                <a:latin typeface="Albertus Medium" pitchFamily="34" charset="0"/>
              </a:rPr>
              <a:t>wielkość fizyczna (elektryczna) zmienna w czasie </a:t>
            </a:r>
            <a:r>
              <a:rPr lang="pl-PL" sz="1900" b="1" i="1" dirty="0" smtClean="0">
                <a:latin typeface="Albertus Medium" pitchFamily="34" charset="0"/>
              </a:rPr>
              <a:t>t</a:t>
            </a:r>
            <a:r>
              <a:rPr lang="pl-PL" sz="1900" b="1" dirty="0" smtClean="0">
                <a:latin typeface="Albertus Medium" pitchFamily="34" charset="0"/>
              </a:rPr>
              <a:t>.</a:t>
            </a:r>
            <a:endParaRPr lang="pl-PL" sz="1900" b="1" dirty="0">
              <a:latin typeface="Albertus Medium" pitchFamily="34" charset="0"/>
            </a:endParaRPr>
          </a:p>
          <a:p>
            <a:pPr algn="l"/>
            <a:r>
              <a:rPr lang="pl-PL" sz="1900" b="1" dirty="0" smtClean="0">
                <a:solidFill>
                  <a:srgbClr val="FF3300"/>
                </a:solidFill>
                <a:latin typeface="Albertus Medium" pitchFamily="34" charset="0"/>
              </a:rPr>
              <a:t>Sygnał wejściowy</a:t>
            </a:r>
            <a:r>
              <a:rPr lang="pl-PL" sz="1900" b="1" dirty="0" smtClean="0">
                <a:latin typeface="Albertus Medium" pitchFamily="34" charset="0"/>
              </a:rPr>
              <a:t> </a:t>
            </a:r>
            <a:r>
              <a:rPr lang="pl-PL" sz="1900" b="1" dirty="0">
                <a:latin typeface="Albertus Medium" pitchFamily="34" charset="0"/>
              </a:rPr>
              <a:t>– </a:t>
            </a:r>
            <a:r>
              <a:rPr lang="pl-PL" sz="1900" b="1" dirty="0" smtClean="0">
                <a:latin typeface="Albertus Medium" pitchFamily="34" charset="0"/>
              </a:rPr>
              <a:t>sygnał pobudzający system (</a:t>
            </a:r>
            <a:r>
              <a:rPr lang="pl-PL" sz="1900" dirty="0" smtClean="0">
                <a:latin typeface="Albertus Medium" pitchFamily="34" charset="0"/>
              </a:rPr>
              <a:t>telekomunikacyjny)</a:t>
            </a:r>
            <a:endParaRPr lang="pl-PL" sz="1900" b="1" dirty="0">
              <a:latin typeface="Albertus Medium" pitchFamily="34" charset="0"/>
            </a:endParaRPr>
          </a:p>
          <a:p>
            <a:pPr algn="l"/>
            <a:r>
              <a:rPr lang="pl-PL" sz="1900" b="1" dirty="0" smtClean="0">
                <a:solidFill>
                  <a:srgbClr val="FF3300"/>
                </a:solidFill>
                <a:latin typeface="Albertus Medium" pitchFamily="34" charset="0"/>
              </a:rPr>
              <a:t>Sygnał wyjściowy</a:t>
            </a:r>
            <a:r>
              <a:rPr lang="pl-PL" sz="1900" b="1" dirty="0" smtClean="0">
                <a:latin typeface="Albertus Medium" pitchFamily="34" charset="0"/>
              </a:rPr>
              <a:t> </a:t>
            </a:r>
            <a:r>
              <a:rPr lang="pl-PL" sz="1900" b="1" dirty="0">
                <a:latin typeface="Albertus Medium" pitchFamily="34" charset="0"/>
              </a:rPr>
              <a:t>– </a:t>
            </a:r>
            <a:r>
              <a:rPr lang="pl-PL" sz="1900" b="1" dirty="0" smtClean="0">
                <a:latin typeface="Albertus Medium" pitchFamily="34" charset="0"/>
              </a:rPr>
              <a:t>odpowiedź systemu na sygnał wejściowy.</a:t>
            </a:r>
            <a:endParaRPr lang="pl-PL" sz="1900" dirty="0">
              <a:latin typeface="Albertus Medium" pitchFamily="34" charset="0"/>
            </a:endParaRPr>
          </a:p>
        </p:txBody>
      </p:sp>
      <p:sp>
        <p:nvSpPr>
          <p:cNvPr id="1035" name="Text Box 71"/>
          <p:cNvSpPr txBox="1">
            <a:spLocks noChangeArrowheads="1"/>
          </p:cNvSpPr>
          <p:nvPr/>
        </p:nvSpPr>
        <p:spPr bwMode="auto">
          <a:xfrm>
            <a:off x="1018701" y="4073665"/>
            <a:ext cx="7822644" cy="1631216"/>
          </a:xfrm>
          <a:prstGeom prst="rect">
            <a:avLst/>
          </a:prstGeom>
          <a:solidFill>
            <a:srgbClr val="FF7C80">
              <a:alpha val="50000"/>
            </a:srgbClr>
          </a:solidFill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l"/>
            <a:r>
              <a:rPr lang="pl-PL" sz="2000" b="1" dirty="0" smtClean="0">
                <a:solidFill>
                  <a:schemeClr val="tx2"/>
                </a:solidFill>
                <a:latin typeface="Albertus Medium" pitchFamily="34" charset="0"/>
              </a:rPr>
              <a:t>Przedmiot „Sygnały i systemy” dotyczy </a:t>
            </a:r>
            <a:r>
              <a:rPr lang="pl-PL" sz="2000" b="1" u="sng" dirty="0" smtClean="0">
                <a:solidFill>
                  <a:schemeClr val="tx2"/>
                </a:solidFill>
                <a:latin typeface="Albertus Medium" pitchFamily="34" charset="0"/>
              </a:rPr>
              <a:t>matematycznego modelowania (opisu):</a:t>
            </a:r>
            <a:endParaRPr lang="pl-PL" sz="2000" b="1" u="sng" dirty="0">
              <a:solidFill>
                <a:schemeClr val="tx2"/>
              </a:solidFill>
              <a:latin typeface="Albertus Medium" pitchFamily="34" charset="0"/>
            </a:endParaRPr>
          </a:p>
          <a:p>
            <a:pPr algn="l">
              <a:buFontTx/>
              <a:buChar char="•"/>
            </a:pPr>
            <a:r>
              <a:rPr lang="pl-PL" sz="2000" b="1" dirty="0">
                <a:latin typeface="Albertus Medium" pitchFamily="34" charset="0"/>
              </a:rPr>
              <a:t> </a:t>
            </a:r>
            <a:r>
              <a:rPr lang="pl-PL" sz="2000" b="1" dirty="0" smtClean="0">
                <a:solidFill>
                  <a:schemeClr val="tx2"/>
                </a:solidFill>
                <a:latin typeface="Albertus Medium" pitchFamily="34" charset="0"/>
              </a:rPr>
              <a:t>właściwości sygnałów </a:t>
            </a:r>
            <a:r>
              <a:rPr lang="pl-PL" sz="2000" b="1" i="1" dirty="0" smtClean="0">
                <a:solidFill>
                  <a:schemeClr val="tx2"/>
                </a:solidFill>
                <a:latin typeface="Albertus Medium" pitchFamily="34" charset="0"/>
              </a:rPr>
              <a:t>x</a:t>
            </a:r>
            <a:r>
              <a:rPr lang="pl-PL" sz="2000" b="1" dirty="0" smtClean="0">
                <a:solidFill>
                  <a:schemeClr val="tx2"/>
                </a:solidFill>
                <a:latin typeface="Albertus Medium" pitchFamily="34" charset="0"/>
              </a:rPr>
              <a:t>(</a:t>
            </a:r>
            <a:r>
              <a:rPr lang="pl-PL" sz="2000" b="1" i="1" dirty="0" smtClean="0">
                <a:solidFill>
                  <a:schemeClr val="tx2"/>
                </a:solidFill>
                <a:latin typeface="Albertus Medium" pitchFamily="34" charset="0"/>
              </a:rPr>
              <a:t>t</a:t>
            </a:r>
            <a:r>
              <a:rPr lang="pl-PL" sz="2000" b="1" dirty="0" smtClean="0">
                <a:solidFill>
                  <a:schemeClr val="tx2"/>
                </a:solidFill>
                <a:latin typeface="Albertus Medium" pitchFamily="34" charset="0"/>
              </a:rPr>
              <a:t>), </a:t>
            </a:r>
            <a:r>
              <a:rPr lang="pl-PL" sz="2000" b="1" i="1" dirty="0" smtClean="0">
                <a:solidFill>
                  <a:schemeClr val="tx2"/>
                </a:solidFill>
                <a:latin typeface="Albertus Medium" pitchFamily="34" charset="0"/>
              </a:rPr>
              <a:t>y</a:t>
            </a:r>
            <a:r>
              <a:rPr lang="pl-PL" sz="2000" b="1" dirty="0" smtClean="0">
                <a:solidFill>
                  <a:schemeClr val="tx2"/>
                </a:solidFill>
                <a:latin typeface="Albertus Medium" pitchFamily="34" charset="0"/>
              </a:rPr>
              <a:t>(</a:t>
            </a:r>
            <a:r>
              <a:rPr lang="pl-PL" sz="2000" b="1" i="1" dirty="0" smtClean="0">
                <a:solidFill>
                  <a:schemeClr val="tx2"/>
                </a:solidFill>
                <a:latin typeface="Albertus Medium" pitchFamily="34" charset="0"/>
              </a:rPr>
              <a:t>t</a:t>
            </a:r>
            <a:r>
              <a:rPr lang="pl-PL" sz="2000" b="1" dirty="0" smtClean="0">
                <a:solidFill>
                  <a:schemeClr val="tx2"/>
                </a:solidFill>
                <a:latin typeface="Albertus Medium" pitchFamily="34" charset="0"/>
              </a:rPr>
              <a:t>)</a:t>
            </a:r>
            <a:endParaRPr lang="pl-PL" sz="2000" b="1" i="1" dirty="0">
              <a:solidFill>
                <a:schemeClr val="tx2"/>
              </a:solidFill>
              <a:latin typeface="Albertus Medium" pitchFamily="34" charset="0"/>
            </a:endParaRPr>
          </a:p>
          <a:p>
            <a:pPr algn="l">
              <a:buFontTx/>
              <a:buChar char="•"/>
            </a:pPr>
            <a:r>
              <a:rPr lang="pl-PL" sz="2000" b="1" dirty="0">
                <a:latin typeface="Albertus Medium" pitchFamily="34" charset="0"/>
              </a:rPr>
              <a:t> </a:t>
            </a:r>
            <a:r>
              <a:rPr lang="pl-PL" sz="2000" b="1" dirty="0" smtClean="0">
                <a:solidFill>
                  <a:schemeClr val="tx2"/>
                </a:solidFill>
                <a:latin typeface="Albertus Medium" pitchFamily="34" charset="0"/>
              </a:rPr>
              <a:t>przetwarzania sygnałów (zmiany ich właściwości) w systemach telekomunikacyjnych, </a:t>
            </a:r>
            <a:r>
              <a:rPr lang="pl-PL" sz="2000" b="1" i="1" dirty="0" smtClean="0">
                <a:solidFill>
                  <a:schemeClr val="tx2"/>
                </a:solidFill>
                <a:latin typeface="Albertus Medium" pitchFamily="34" charset="0"/>
              </a:rPr>
              <a:t>x</a:t>
            </a:r>
            <a:r>
              <a:rPr lang="pl-PL" sz="2000" b="1" dirty="0" smtClean="0">
                <a:solidFill>
                  <a:schemeClr val="tx2"/>
                </a:solidFill>
                <a:latin typeface="Albertus Medium" pitchFamily="34" charset="0"/>
              </a:rPr>
              <a:t>(</a:t>
            </a:r>
            <a:r>
              <a:rPr lang="pl-PL" sz="2000" b="1" i="1" dirty="0" smtClean="0">
                <a:solidFill>
                  <a:schemeClr val="tx2"/>
                </a:solidFill>
                <a:latin typeface="Albertus Medium" pitchFamily="34" charset="0"/>
              </a:rPr>
              <a:t>t</a:t>
            </a:r>
            <a:r>
              <a:rPr lang="pl-PL" sz="2000" b="1" dirty="0" smtClean="0">
                <a:solidFill>
                  <a:schemeClr val="tx2"/>
                </a:solidFill>
                <a:latin typeface="Albertus Medium" pitchFamily="34" charset="0"/>
              </a:rPr>
              <a:t>) </a:t>
            </a:r>
            <a:r>
              <a:rPr lang="pl-PL" sz="2000" b="1" dirty="0" smtClean="0">
                <a:solidFill>
                  <a:schemeClr val="tx2"/>
                </a:solidFill>
                <a:latin typeface="Albertus Medium" pitchFamily="34" charset="0"/>
                <a:sym typeface="Symbol"/>
              </a:rPr>
              <a:t> </a:t>
            </a:r>
            <a:r>
              <a:rPr lang="pl-PL" sz="2000" b="1" i="1" dirty="0" smtClean="0">
                <a:solidFill>
                  <a:schemeClr val="tx2"/>
                </a:solidFill>
                <a:latin typeface="Albertus Medium" pitchFamily="34" charset="0"/>
                <a:sym typeface="Symbol"/>
              </a:rPr>
              <a:t>y</a:t>
            </a:r>
            <a:r>
              <a:rPr lang="pl-PL" sz="2000" b="1" dirty="0" smtClean="0">
                <a:solidFill>
                  <a:schemeClr val="tx2"/>
                </a:solidFill>
                <a:latin typeface="Albertus Medium" pitchFamily="34" charset="0"/>
              </a:rPr>
              <a:t>(</a:t>
            </a:r>
            <a:r>
              <a:rPr lang="pl-PL" sz="2000" b="1" i="1" dirty="0" smtClean="0">
                <a:solidFill>
                  <a:schemeClr val="tx2"/>
                </a:solidFill>
                <a:latin typeface="Albertus Medium" pitchFamily="34" charset="0"/>
              </a:rPr>
              <a:t>t</a:t>
            </a:r>
            <a:r>
              <a:rPr lang="pl-PL" sz="2000" b="1" dirty="0" smtClean="0">
                <a:solidFill>
                  <a:schemeClr val="tx2"/>
                </a:solidFill>
                <a:latin typeface="Albertus Medium" pitchFamily="34" charset="0"/>
              </a:rPr>
              <a:t>) </a:t>
            </a:r>
            <a:endParaRPr lang="pl-PL" sz="2000" dirty="0"/>
          </a:p>
        </p:txBody>
      </p:sp>
      <p:sp>
        <p:nvSpPr>
          <p:cNvPr id="1037" name="Text Box 73"/>
          <p:cNvSpPr txBox="1">
            <a:spLocks noChangeArrowheads="1"/>
          </p:cNvSpPr>
          <p:nvPr/>
        </p:nvSpPr>
        <p:spPr bwMode="auto">
          <a:xfrm>
            <a:off x="6024235" y="6553200"/>
            <a:ext cx="3119765" cy="30777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pl-PL" sz="1400" b="1" dirty="0" smtClean="0">
                <a:solidFill>
                  <a:schemeClr val="bg2"/>
                </a:solidFill>
                <a:sym typeface="Symbol" pitchFamily="18" charset="2"/>
              </a:rPr>
              <a:t>„Sygnały i systemy” </a:t>
            </a:r>
            <a:r>
              <a:rPr lang="pl-PL" sz="1400" b="1" dirty="0" err="1">
                <a:solidFill>
                  <a:schemeClr val="bg2"/>
                </a:solidFill>
                <a:sym typeface="Symbol" pitchFamily="18" charset="2"/>
              </a:rPr>
              <a:t></a:t>
            </a:r>
            <a:r>
              <a:rPr lang="pl-PL" sz="1400" b="1" dirty="0" err="1">
                <a:solidFill>
                  <a:schemeClr val="bg2"/>
                </a:solidFill>
              </a:rPr>
              <a:t>Zdzisław</a:t>
            </a:r>
            <a:r>
              <a:rPr lang="pl-PL" sz="1400" b="1" dirty="0">
                <a:solidFill>
                  <a:schemeClr val="bg2"/>
                </a:solidFill>
              </a:rPr>
              <a:t> Papir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E2AB28-75AB-4B4F-A28E-6F4C5A072EE2}" type="slidenum">
              <a:rPr lang="pl-PL" smtClean="0"/>
              <a:pPr>
                <a:defRPr/>
              </a:pPr>
              <a:t>21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503638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" grpId="0" animBg="1"/>
      <p:bldP spid="1035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1041060" y="-61039"/>
            <a:ext cx="77724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pl-PL" sz="4400" b="1" kern="0" noProof="0" dirty="0" smtClean="0">
                <a:solidFill>
                  <a:schemeClr val="bg2"/>
                </a:solidFill>
                <a:latin typeface="Comic Sans MS" pitchFamily="66" charset="0"/>
                <a:ea typeface="+mj-ea"/>
                <a:cs typeface="+mj-cs"/>
              </a:rPr>
              <a:t>System telekomunikacyjny</a:t>
            </a:r>
            <a:endParaRPr kumimoji="1" lang="pl-PL" sz="4400" b="1" i="0" u="none" strike="noStrike" kern="0" cap="none" spc="0" normalizeH="0" baseline="0" noProof="0" dirty="0" smtClean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</p:txBody>
      </p:sp>
      <p:grpSp>
        <p:nvGrpSpPr>
          <p:cNvPr id="6" name="Grupa 5"/>
          <p:cNvGrpSpPr/>
          <p:nvPr/>
        </p:nvGrpSpPr>
        <p:grpSpPr>
          <a:xfrm>
            <a:off x="1036322" y="3488539"/>
            <a:ext cx="8088526" cy="2952328"/>
            <a:chOff x="1036322" y="3488539"/>
            <a:chExt cx="8088526" cy="2952328"/>
          </a:xfrm>
        </p:grpSpPr>
        <p:sp>
          <p:nvSpPr>
            <p:cNvPr id="21" name="pole tekstowe 20"/>
            <p:cNvSpPr txBox="1"/>
            <p:nvPr/>
          </p:nvSpPr>
          <p:spPr>
            <a:xfrm>
              <a:off x="6202623" y="3490280"/>
              <a:ext cx="1590499" cy="646331"/>
            </a:xfrm>
            <a:prstGeom prst="rect">
              <a:avLst/>
            </a:prstGeom>
            <a:solidFill>
              <a:schemeClr val="bg1"/>
            </a:solidFill>
            <a:ln w="31750"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pl-PL" sz="1800" b="1" dirty="0" smtClean="0">
                  <a:latin typeface="Comic Sans MS" pitchFamily="66" charset="0"/>
                </a:rPr>
                <a:t>Kanał</a:t>
              </a:r>
              <a:br>
                <a:rPr lang="pl-PL" sz="1800" b="1" dirty="0" smtClean="0">
                  <a:latin typeface="Comic Sans MS" pitchFamily="66" charset="0"/>
                </a:rPr>
              </a:br>
              <a:r>
                <a:rPr lang="pl-PL" sz="1800" b="1" dirty="0" smtClean="0">
                  <a:latin typeface="Comic Sans MS" pitchFamily="66" charset="0"/>
                </a:rPr>
                <a:t>transmisyjny</a:t>
              </a:r>
              <a:endParaRPr lang="pl-PL" sz="1800" b="1" dirty="0">
                <a:latin typeface="Comic Sans MS" pitchFamily="66" charset="0"/>
              </a:endParaRPr>
            </a:p>
          </p:txBody>
        </p:sp>
        <p:sp>
          <p:nvSpPr>
            <p:cNvPr id="22" name="pole tekstowe 21"/>
            <p:cNvSpPr txBox="1"/>
            <p:nvPr/>
          </p:nvSpPr>
          <p:spPr>
            <a:xfrm>
              <a:off x="6407340" y="5870719"/>
              <a:ext cx="113043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l-PL" sz="1600" dirty="0" smtClean="0">
                  <a:latin typeface="Comic Sans MS" pitchFamily="66" charset="0"/>
                </a:rPr>
                <a:t>Odbiornik</a:t>
              </a:r>
            </a:p>
          </p:txBody>
        </p:sp>
        <p:sp>
          <p:nvSpPr>
            <p:cNvPr id="23" name="pole tekstowe 22"/>
            <p:cNvSpPr txBox="1"/>
            <p:nvPr/>
          </p:nvSpPr>
          <p:spPr>
            <a:xfrm>
              <a:off x="1461318" y="3607800"/>
              <a:ext cx="1083951" cy="461665"/>
            </a:xfrm>
            <a:prstGeom prst="rect">
              <a:avLst/>
            </a:prstGeom>
            <a:solidFill>
              <a:schemeClr val="bg1"/>
            </a:solidFill>
            <a:ln w="19050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pl-PL" sz="1200" b="1" dirty="0" smtClean="0">
                  <a:solidFill>
                    <a:srgbClr val="0000FF"/>
                  </a:solidFill>
                  <a:latin typeface="Comic Sans MS" pitchFamily="66" charset="0"/>
                </a:rPr>
                <a:t>Filtr dolno-</a:t>
              </a:r>
              <a:br>
                <a:rPr lang="pl-PL" sz="1200" b="1" dirty="0" smtClean="0">
                  <a:solidFill>
                    <a:srgbClr val="0000FF"/>
                  </a:solidFill>
                  <a:latin typeface="Comic Sans MS" pitchFamily="66" charset="0"/>
                </a:rPr>
              </a:br>
              <a:r>
                <a:rPr lang="pl-PL" sz="1200" b="1" dirty="0" smtClean="0">
                  <a:solidFill>
                    <a:srgbClr val="0000FF"/>
                  </a:solidFill>
                  <a:latin typeface="Comic Sans MS" pitchFamily="66" charset="0"/>
                </a:rPr>
                <a:t>przepustowy</a:t>
              </a:r>
              <a:endParaRPr lang="pl-PL" sz="1200" b="1" dirty="0">
                <a:solidFill>
                  <a:srgbClr val="0000FF"/>
                </a:solidFill>
                <a:latin typeface="Comic Sans MS" pitchFamily="66" charset="0"/>
              </a:endParaRPr>
            </a:p>
          </p:txBody>
        </p:sp>
        <p:sp>
          <p:nvSpPr>
            <p:cNvPr id="24" name="pole tekstowe 23"/>
            <p:cNvSpPr txBox="1"/>
            <p:nvPr/>
          </p:nvSpPr>
          <p:spPr>
            <a:xfrm>
              <a:off x="2629909" y="3494455"/>
              <a:ext cx="700833" cy="646331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pl-PL" sz="1200" b="1" dirty="0" smtClean="0">
                  <a:solidFill>
                    <a:srgbClr val="FF0000"/>
                  </a:solidFill>
                  <a:latin typeface="Comic Sans MS" pitchFamily="66" charset="0"/>
                </a:rPr>
                <a:t>Mo-</a:t>
              </a:r>
              <a:br>
                <a:rPr lang="pl-PL" sz="1200" b="1" dirty="0" smtClean="0">
                  <a:solidFill>
                    <a:srgbClr val="FF0000"/>
                  </a:solidFill>
                  <a:latin typeface="Comic Sans MS" pitchFamily="66" charset="0"/>
                </a:rPr>
              </a:br>
              <a:r>
                <a:rPr lang="pl-PL" sz="1200" b="1" dirty="0" err="1" smtClean="0">
                  <a:solidFill>
                    <a:srgbClr val="FF0000"/>
                  </a:solidFill>
                  <a:latin typeface="Comic Sans MS" pitchFamily="66" charset="0"/>
                </a:rPr>
                <a:t>dula-tor</a:t>
              </a:r>
              <a:endParaRPr lang="pl-PL" sz="1200" b="1" dirty="0">
                <a:solidFill>
                  <a:srgbClr val="FF0000"/>
                </a:solidFill>
                <a:latin typeface="Comic Sans MS" pitchFamily="66" charset="0"/>
              </a:endParaRPr>
            </a:p>
          </p:txBody>
        </p:sp>
        <p:sp>
          <p:nvSpPr>
            <p:cNvPr id="25" name="Prostokąt 24"/>
            <p:cNvSpPr/>
            <p:nvPr/>
          </p:nvSpPr>
          <p:spPr bwMode="auto">
            <a:xfrm>
              <a:off x="1454122" y="3488539"/>
              <a:ext cx="3305027" cy="648072"/>
            </a:xfrm>
            <a:prstGeom prst="rect">
              <a:avLst/>
            </a:prstGeom>
            <a:noFill/>
            <a:ln w="317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pl-PL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6" name="Nawias klamrowy zamykający 25"/>
            <p:cNvSpPr/>
            <p:nvPr/>
          </p:nvSpPr>
          <p:spPr bwMode="auto">
            <a:xfrm rot="5400000">
              <a:off x="2889324" y="2984483"/>
              <a:ext cx="432048" cy="3168352"/>
            </a:xfrm>
            <a:prstGeom prst="rightBrac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pl-PL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7" name="pole tekstowe 26"/>
            <p:cNvSpPr txBox="1"/>
            <p:nvPr/>
          </p:nvSpPr>
          <p:spPr>
            <a:xfrm>
              <a:off x="2623720" y="4200411"/>
              <a:ext cx="105830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l-PL" sz="1600" dirty="0" smtClean="0">
                  <a:latin typeface="Comic Sans MS" pitchFamily="66" charset="0"/>
                </a:rPr>
                <a:t>Nadajnik</a:t>
              </a:r>
            </a:p>
          </p:txBody>
        </p:sp>
        <p:sp>
          <p:nvSpPr>
            <p:cNvPr id="28" name="pole tekstowe 27"/>
            <p:cNvSpPr txBox="1"/>
            <p:nvPr/>
          </p:nvSpPr>
          <p:spPr>
            <a:xfrm>
              <a:off x="3436534" y="3607800"/>
              <a:ext cx="1298753" cy="461665"/>
            </a:xfrm>
            <a:prstGeom prst="rect">
              <a:avLst/>
            </a:prstGeom>
            <a:solidFill>
              <a:schemeClr val="bg1"/>
            </a:solidFill>
            <a:ln w="19050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pl-PL" sz="1200" b="1" dirty="0" smtClean="0">
                  <a:solidFill>
                    <a:srgbClr val="0000FF"/>
                  </a:solidFill>
                  <a:latin typeface="Comic Sans MS" pitchFamily="66" charset="0"/>
                </a:rPr>
                <a:t>Filtr pasmowo-</a:t>
              </a:r>
              <a:br>
                <a:rPr lang="pl-PL" sz="1200" b="1" dirty="0" smtClean="0">
                  <a:solidFill>
                    <a:srgbClr val="0000FF"/>
                  </a:solidFill>
                  <a:latin typeface="Comic Sans MS" pitchFamily="66" charset="0"/>
                </a:rPr>
              </a:br>
              <a:r>
                <a:rPr lang="pl-PL" sz="1200" b="1" dirty="0" smtClean="0">
                  <a:solidFill>
                    <a:srgbClr val="0000FF"/>
                  </a:solidFill>
                  <a:latin typeface="Comic Sans MS" pitchFamily="66" charset="0"/>
                </a:rPr>
                <a:t>przepustowy</a:t>
              </a:r>
              <a:endParaRPr lang="pl-PL" sz="1200" b="1" dirty="0">
                <a:solidFill>
                  <a:srgbClr val="0000FF"/>
                </a:solidFill>
                <a:latin typeface="Comic Sans MS" pitchFamily="66" charset="0"/>
              </a:endParaRPr>
            </a:p>
          </p:txBody>
        </p:sp>
        <p:grpSp>
          <p:nvGrpSpPr>
            <p:cNvPr id="29" name="Grupa 28"/>
            <p:cNvGrpSpPr/>
            <p:nvPr/>
          </p:nvGrpSpPr>
          <p:grpSpPr>
            <a:xfrm>
              <a:off x="5056904" y="5216731"/>
              <a:ext cx="3672408" cy="1224136"/>
              <a:chOff x="5076056" y="4869160"/>
              <a:chExt cx="3672408" cy="1224136"/>
            </a:xfrm>
          </p:grpSpPr>
          <p:sp>
            <p:nvSpPr>
              <p:cNvPr id="30" name="pole tekstowe 29"/>
              <p:cNvSpPr txBox="1"/>
              <p:nvPr/>
            </p:nvSpPr>
            <p:spPr>
              <a:xfrm>
                <a:off x="6702598" y="4875076"/>
                <a:ext cx="676788" cy="646331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pl-PL" sz="1200" b="1" dirty="0" smtClean="0">
                    <a:solidFill>
                      <a:srgbClr val="FF0000"/>
                    </a:solidFill>
                    <a:latin typeface="Comic Sans MS" pitchFamily="66" charset="0"/>
                  </a:rPr>
                  <a:t>Demo-</a:t>
                </a:r>
                <a:br>
                  <a:rPr lang="pl-PL" sz="1200" b="1" dirty="0" smtClean="0">
                    <a:solidFill>
                      <a:srgbClr val="FF0000"/>
                    </a:solidFill>
                    <a:latin typeface="Comic Sans MS" pitchFamily="66" charset="0"/>
                  </a:rPr>
                </a:br>
                <a:r>
                  <a:rPr lang="pl-PL" sz="1200" b="1" dirty="0" err="1" smtClean="0">
                    <a:solidFill>
                      <a:srgbClr val="FF0000"/>
                    </a:solidFill>
                    <a:latin typeface="Comic Sans MS" pitchFamily="66" charset="0"/>
                  </a:rPr>
                  <a:t>dula</a:t>
                </a:r>
                <a:r>
                  <a:rPr lang="pl-PL" sz="1200" b="1" dirty="0" smtClean="0">
                    <a:solidFill>
                      <a:srgbClr val="FF0000"/>
                    </a:solidFill>
                    <a:latin typeface="Comic Sans MS" pitchFamily="66" charset="0"/>
                  </a:rPr>
                  <a:t>-</a:t>
                </a:r>
              </a:p>
              <a:p>
                <a:r>
                  <a:rPr lang="pl-PL" sz="1200" b="1" dirty="0" smtClean="0">
                    <a:solidFill>
                      <a:srgbClr val="FF0000"/>
                    </a:solidFill>
                    <a:latin typeface="Comic Sans MS" pitchFamily="66" charset="0"/>
                  </a:rPr>
                  <a:t>tor</a:t>
                </a:r>
                <a:endParaRPr lang="pl-PL" sz="1200" b="1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31" name="Prostokąt 30"/>
              <p:cNvSpPr/>
              <p:nvPr/>
            </p:nvSpPr>
            <p:spPr bwMode="auto">
              <a:xfrm>
                <a:off x="5076056" y="4869160"/>
                <a:ext cx="3672408" cy="648072"/>
              </a:xfrm>
              <a:prstGeom prst="rect">
                <a:avLst/>
              </a:prstGeom>
              <a:noFill/>
              <a:ln w="317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pl-PL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32" name="Nawias klamrowy zamykający 31"/>
              <p:cNvSpPr/>
              <p:nvPr/>
            </p:nvSpPr>
            <p:spPr bwMode="auto">
              <a:xfrm rot="5400000">
                <a:off x="6732240" y="4077072"/>
                <a:ext cx="432048" cy="3600400"/>
              </a:xfrm>
              <a:prstGeom prst="rightBrac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pl-PL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33" name="pole tekstowe 32"/>
              <p:cNvSpPr txBox="1"/>
              <p:nvPr/>
            </p:nvSpPr>
            <p:spPr>
              <a:xfrm>
                <a:off x="5191218" y="5013176"/>
                <a:ext cx="1298753" cy="461665"/>
              </a:xfrm>
              <a:prstGeom prst="rect">
                <a:avLst/>
              </a:prstGeom>
              <a:solidFill>
                <a:schemeClr val="bg1"/>
              </a:solidFill>
              <a:ln w="19050">
                <a:noFill/>
              </a:ln>
            </p:spPr>
            <p:txBody>
              <a:bodyPr wrap="none" rtlCol="0">
                <a:spAutoFit/>
              </a:bodyPr>
              <a:lstStyle/>
              <a:p>
                <a:r>
                  <a:rPr lang="pl-PL" sz="1200" b="1" dirty="0" smtClean="0">
                    <a:solidFill>
                      <a:srgbClr val="0000FF"/>
                    </a:solidFill>
                    <a:latin typeface="Comic Sans MS" pitchFamily="66" charset="0"/>
                  </a:rPr>
                  <a:t>Filtr pasmowo-</a:t>
                </a:r>
                <a:br>
                  <a:rPr lang="pl-PL" sz="1200" b="1" dirty="0" smtClean="0">
                    <a:solidFill>
                      <a:srgbClr val="0000FF"/>
                    </a:solidFill>
                    <a:latin typeface="Comic Sans MS" pitchFamily="66" charset="0"/>
                  </a:rPr>
                </a:br>
                <a:r>
                  <a:rPr lang="pl-PL" sz="1200" b="1" dirty="0" smtClean="0">
                    <a:solidFill>
                      <a:srgbClr val="0000FF"/>
                    </a:solidFill>
                    <a:latin typeface="Comic Sans MS" pitchFamily="66" charset="0"/>
                  </a:rPr>
                  <a:t>przepustowy</a:t>
                </a:r>
                <a:endParaRPr lang="pl-PL" sz="1200" b="1" dirty="0">
                  <a:solidFill>
                    <a:srgbClr val="0000FF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34" name="pole tekstowe 33"/>
              <p:cNvSpPr txBox="1"/>
              <p:nvPr/>
            </p:nvSpPr>
            <p:spPr>
              <a:xfrm>
                <a:off x="7524328" y="5013176"/>
                <a:ext cx="1083951" cy="461665"/>
              </a:xfrm>
              <a:prstGeom prst="rect">
                <a:avLst/>
              </a:prstGeom>
              <a:solidFill>
                <a:schemeClr val="bg1"/>
              </a:solidFill>
              <a:ln w="19050">
                <a:noFill/>
              </a:ln>
            </p:spPr>
            <p:txBody>
              <a:bodyPr wrap="none" rtlCol="0">
                <a:spAutoFit/>
              </a:bodyPr>
              <a:lstStyle/>
              <a:p>
                <a:r>
                  <a:rPr lang="pl-PL" sz="1200" b="1" dirty="0" smtClean="0">
                    <a:solidFill>
                      <a:srgbClr val="0000FF"/>
                    </a:solidFill>
                    <a:latin typeface="Comic Sans MS" pitchFamily="66" charset="0"/>
                  </a:rPr>
                  <a:t>Filtr dolno-</a:t>
                </a:r>
                <a:br>
                  <a:rPr lang="pl-PL" sz="1200" b="1" dirty="0" smtClean="0">
                    <a:solidFill>
                      <a:srgbClr val="0000FF"/>
                    </a:solidFill>
                    <a:latin typeface="Comic Sans MS" pitchFamily="66" charset="0"/>
                  </a:rPr>
                </a:br>
                <a:r>
                  <a:rPr lang="pl-PL" sz="1200" b="1" dirty="0" smtClean="0">
                    <a:solidFill>
                      <a:srgbClr val="0000FF"/>
                    </a:solidFill>
                    <a:latin typeface="Comic Sans MS" pitchFamily="66" charset="0"/>
                  </a:rPr>
                  <a:t>przepustowy</a:t>
                </a:r>
                <a:endParaRPr lang="pl-PL" sz="1200" b="1" dirty="0">
                  <a:solidFill>
                    <a:srgbClr val="0000FF"/>
                  </a:solidFill>
                  <a:latin typeface="Comic Sans MS" pitchFamily="66" charset="0"/>
                </a:endParaRPr>
              </a:p>
            </p:txBody>
          </p:sp>
        </p:grpSp>
        <p:cxnSp>
          <p:nvCxnSpPr>
            <p:cNvPr id="35" name="Kształt 27"/>
            <p:cNvCxnSpPr>
              <a:stCxn id="21" idx="3"/>
              <a:endCxn id="31" idx="1"/>
            </p:cNvCxnSpPr>
            <p:nvPr/>
          </p:nvCxnSpPr>
          <p:spPr bwMode="auto">
            <a:xfrm flipH="1">
              <a:off x="5056904" y="3813446"/>
              <a:ext cx="2736218" cy="1727321"/>
            </a:xfrm>
            <a:prstGeom prst="bentConnector5">
              <a:avLst>
                <a:gd name="adj1" fmla="val -8355"/>
                <a:gd name="adj2" fmla="val 49975"/>
                <a:gd name="adj3" fmla="val 108355"/>
              </a:avLst>
            </a:prstGeom>
            <a:noFill/>
            <a:ln w="38100" cap="flat" cmpd="sng" algn="ctr">
              <a:solidFill>
                <a:srgbClr val="0066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36" name="Łącznik prosty ze strzałką 35"/>
            <p:cNvCxnSpPr>
              <a:stCxn id="25" idx="3"/>
              <a:endCxn id="21" idx="1"/>
            </p:cNvCxnSpPr>
            <p:nvPr/>
          </p:nvCxnSpPr>
          <p:spPr bwMode="auto">
            <a:xfrm>
              <a:off x="4759149" y="3812575"/>
              <a:ext cx="1443474" cy="871"/>
            </a:xfrm>
            <a:prstGeom prst="straightConnector1">
              <a:avLst/>
            </a:prstGeom>
            <a:noFill/>
            <a:ln w="38100" cap="flat" cmpd="sng" algn="ctr">
              <a:solidFill>
                <a:srgbClr val="0066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37" name="Łącznik prosty ze strzałką 36"/>
            <p:cNvCxnSpPr/>
            <p:nvPr/>
          </p:nvCxnSpPr>
          <p:spPr bwMode="auto">
            <a:xfrm>
              <a:off x="1036322" y="3775700"/>
              <a:ext cx="401134" cy="871"/>
            </a:xfrm>
            <a:prstGeom prst="straightConnector1">
              <a:avLst/>
            </a:prstGeom>
            <a:noFill/>
            <a:ln w="38100" cap="flat" cmpd="sng" algn="ctr">
              <a:solidFill>
                <a:srgbClr val="0066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38" name="Łącznik prosty ze strzałką 37"/>
            <p:cNvCxnSpPr/>
            <p:nvPr/>
          </p:nvCxnSpPr>
          <p:spPr bwMode="auto">
            <a:xfrm>
              <a:off x="8723714" y="5549057"/>
              <a:ext cx="401134" cy="871"/>
            </a:xfrm>
            <a:prstGeom prst="straightConnector1">
              <a:avLst/>
            </a:prstGeom>
            <a:noFill/>
            <a:ln w="38100" cap="flat" cmpd="sng" algn="ctr">
              <a:solidFill>
                <a:srgbClr val="0066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5" name="Grupa 4"/>
          <p:cNvGrpSpPr/>
          <p:nvPr/>
        </p:nvGrpSpPr>
        <p:grpSpPr>
          <a:xfrm>
            <a:off x="2175859" y="1052736"/>
            <a:ext cx="5864934" cy="1637729"/>
            <a:chOff x="2175859" y="1052736"/>
            <a:chExt cx="5864934" cy="1637729"/>
          </a:xfrm>
        </p:grpSpPr>
        <p:grpSp>
          <p:nvGrpSpPr>
            <p:cNvPr id="4" name="Grupa 76"/>
            <p:cNvGrpSpPr/>
            <p:nvPr/>
          </p:nvGrpSpPr>
          <p:grpSpPr>
            <a:xfrm>
              <a:off x="2175859" y="1052736"/>
              <a:ext cx="5864934" cy="1635993"/>
              <a:chOff x="1704322" y="3933056"/>
              <a:chExt cx="5864934" cy="1635993"/>
            </a:xfrm>
          </p:grpSpPr>
          <p:sp>
            <p:nvSpPr>
              <p:cNvPr id="60" name="pole tekstowe 59"/>
              <p:cNvSpPr txBox="1"/>
              <p:nvPr/>
            </p:nvSpPr>
            <p:spPr>
              <a:xfrm>
                <a:off x="2097204" y="3933056"/>
                <a:ext cx="841898" cy="646331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pl-PL" sz="1800" dirty="0" smtClean="0">
                    <a:latin typeface="Comic Sans MS" pitchFamily="66" charset="0"/>
                  </a:rPr>
                  <a:t>Na-</a:t>
                </a:r>
                <a:br>
                  <a:rPr lang="pl-PL" sz="1800" dirty="0" smtClean="0">
                    <a:latin typeface="Comic Sans MS" pitchFamily="66" charset="0"/>
                  </a:rPr>
                </a:br>
                <a:r>
                  <a:rPr lang="pl-PL" sz="1800" dirty="0" err="1" smtClean="0">
                    <a:latin typeface="Comic Sans MS" pitchFamily="66" charset="0"/>
                  </a:rPr>
                  <a:t>dajnik</a:t>
                </a:r>
                <a:endParaRPr lang="pl-PL" sz="1800" dirty="0">
                  <a:latin typeface="Comic Sans MS" pitchFamily="66" charset="0"/>
                </a:endParaRPr>
              </a:p>
            </p:txBody>
          </p:sp>
          <p:sp>
            <p:nvSpPr>
              <p:cNvPr id="61" name="pole tekstowe 60"/>
              <p:cNvSpPr txBox="1"/>
              <p:nvPr/>
            </p:nvSpPr>
            <p:spPr>
              <a:xfrm>
                <a:off x="3282270" y="3933056"/>
                <a:ext cx="1564852" cy="646331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pl-PL" sz="1800" dirty="0" smtClean="0">
                    <a:latin typeface="Comic Sans MS" pitchFamily="66" charset="0"/>
                  </a:rPr>
                  <a:t>Kanał</a:t>
                </a:r>
                <a:br>
                  <a:rPr lang="pl-PL" sz="1800" dirty="0" smtClean="0">
                    <a:latin typeface="Comic Sans MS" pitchFamily="66" charset="0"/>
                  </a:rPr>
                </a:br>
                <a:r>
                  <a:rPr lang="pl-PL" sz="1800" dirty="0" smtClean="0">
                    <a:latin typeface="Comic Sans MS" pitchFamily="66" charset="0"/>
                  </a:rPr>
                  <a:t>transmisyjny</a:t>
                </a:r>
                <a:endParaRPr lang="pl-PL" sz="1800" dirty="0">
                  <a:latin typeface="Comic Sans MS" pitchFamily="66" charset="0"/>
                </a:endParaRPr>
              </a:p>
            </p:txBody>
          </p:sp>
          <p:sp>
            <p:nvSpPr>
              <p:cNvPr id="62" name="pole tekstowe 61"/>
              <p:cNvSpPr txBox="1"/>
              <p:nvPr/>
            </p:nvSpPr>
            <p:spPr>
              <a:xfrm>
                <a:off x="5119755" y="3933056"/>
                <a:ext cx="926857" cy="646331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pl-PL" sz="1800" dirty="0" smtClean="0">
                    <a:latin typeface="Comic Sans MS" pitchFamily="66" charset="0"/>
                  </a:rPr>
                  <a:t>Od-</a:t>
                </a:r>
                <a:br>
                  <a:rPr lang="pl-PL" sz="1800" dirty="0" smtClean="0">
                    <a:latin typeface="Comic Sans MS" pitchFamily="66" charset="0"/>
                  </a:rPr>
                </a:br>
                <a:r>
                  <a:rPr lang="pl-PL" sz="1800" dirty="0" err="1" smtClean="0">
                    <a:latin typeface="Comic Sans MS" pitchFamily="66" charset="0"/>
                  </a:rPr>
                  <a:t>biornik</a:t>
                </a:r>
                <a:endParaRPr lang="pl-PL" sz="1800" dirty="0" smtClean="0">
                  <a:latin typeface="Comic Sans MS" pitchFamily="66" charset="0"/>
                </a:endParaRPr>
              </a:p>
            </p:txBody>
          </p:sp>
          <p:sp>
            <p:nvSpPr>
              <p:cNvPr id="63" name="Strzałka w prawo 62"/>
              <p:cNvSpPr/>
              <p:nvPr/>
            </p:nvSpPr>
            <p:spPr bwMode="auto">
              <a:xfrm>
                <a:off x="2932650" y="4149080"/>
                <a:ext cx="432048" cy="216024"/>
              </a:xfrm>
              <a:prstGeom prst="rightArrow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pl-PL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64" name="Strzałka w prawo 63"/>
              <p:cNvSpPr/>
              <p:nvPr/>
            </p:nvSpPr>
            <p:spPr bwMode="auto">
              <a:xfrm>
                <a:off x="1704322" y="4149080"/>
                <a:ext cx="432048" cy="216024"/>
              </a:xfrm>
              <a:prstGeom prst="rightArrow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pl-PL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65" name="Strzałka w prawo 64"/>
              <p:cNvSpPr/>
              <p:nvPr/>
            </p:nvSpPr>
            <p:spPr bwMode="auto">
              <a:xfrm>
                <a:off x="5952794" y="4149080"/>
                <a:ext cx="432048" cy="216024"/>
              </a:xfrm>
              <a:prstGeom prst="rightArrow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pl-PL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66" name="Strzałka w prawo 65"/>
              <p:cNvSpPr/>
              <p:nvPr/>
            </p:nvSpPr>
            <p:spPr bwMode="auto">
              <a:xfrm>
                <a:off x="4800666" y="4149080"/>
                <a:ext cx="432048" cy="216024"/>
              </a:xfrm>
              <a:prstGeom prst="rightArrow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pl-PL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68" name="pole tekstowe 67"/>
              <p:cNvSpPr txBox="1"/>
              <p:nvPr/>
            </p:nvSpPr>
            <p:spPr>
              <a:xfrm>
                <a:off x="1902587" y="4807638"/>
                <a:ext cx="1172117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pl-PL" sz="1800" dirty="0" smtClean="0">
                    <a:solidFill>
                      <a:srgbClr val="006600"/>
                    </a:solidFill>
                  </a:rPr>
                  <a:t>Sygnał</a:t>
                </a:r>
                <a:br>
                  <a:rPr lang="pl-PL" sz="1800" dirty="0" smtClean="0">
                    <a:solidFill>
                      <a:srgbClr val="006600"/>
                    </a:solidFill>
                  </a:rPr>
                </a:br>
                <a:r>
                  <a:rPr lang="pl-PL" sz="1800" dirty="0" smtClean="0">
                    <a:solidFill>
                      <a:srgbClr val="006600"/>
                    </a:solidFill>
                  </a:rPr>
                  <a:t>wejściowy</a:t>
                </a:r>
                <a:endParaRPr lang="pl-PL" sz="1800" dirty="0">
                  <a:solidFill>
                    <a:srgbClr val="006600"/>
                  </a:solidFill>
                </a:endParaRPr>
              </a:p>
            </p:txBody>
          </p:sp>
          <p:cxnSp>
            <p:nvCxnSpPr>
              <p:cNvPr id="69" name="Łącznik prosty ze strzałką 68"/>
              <p:cNvCxnSpPr/>
              <p:nvPr/>
            </p:nvCxnSpPr>
            <p:spPr bwMode="auto">
              <a:xfrm flipH="1">
                <a:off x="3105613" y="4260676"/>
                <a:ext cx="645" cy="1308373"/>
              </a:xfrm>
              <a:prstGeom prst="straightConnector1">
                <a:avLst/>
              </a:prstGeom>
              <a:noFill/>
              <a:ln w="19050" cap="flat" cmpd="sng" algn="ctr">
                <a:solidFill>
                  <a:srgbClr val="006600"/>
                </a:solidFill>
                <a:prstDash val="sysDash"/>
                <a:round/>
                <a:headEnd type="oval" w="med" len="med"/>
                <a:tailEnd type="triangle"/>
              </a:ln>
              <a:effectLst/>
            </p:spPr>
          </p:cxnSp>
          <p:sp>
            <p:nvSpPr>
              <p:cNvPr id="70" name="pole tekstowe 69"/>
              <p:cNvSpPr txBox="1"/>
              <p:nvPr/>
            </p:nvSpPr>
            <p:spPr>
              <a:xfrm>
                <a:off x="3175831" y="4807638"/>
                <a:ext cx="1518364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pl-PL" sz="1800" dirty="0" smtClean="0">
                    <a:solidFill>
                      <a:srgbClr val="006600"/>
                    </a:solidFill>
                  </a:rPr>
                  <a:t>Sygnał</a:t>
                </a:r>
                <a:br>
                  <a:rPr lang="pl-PL" sz="1800" dirty="0" smtClean="0">
                    <a:solidFill>
                      <a:srgbClr val="006600"/>
                    </a:solidFill>
                  </a:rPr>
                </a:br>
                <a:r>
                  <a:rPr lang="pl-PL" sz="1800" dirty="0" smtClean="0">
                    <a:solidFill>
                      <a:srgbClr val="006600"/>
                    </a:solidFill>
                  </a:rPr>
                  <a:t>przekazywany</a:t>
                </a:r>
                <a:endParaRPr lang="pl-PL" sz="1800" dirty="0">
                  <a:solidFill>
                    <a:srgbClr val="006600"/>
                  </a:solidFill>
                </a:endParaRPr>
              </a:p>
            </p:txBody>
          </p:sp>
          <p:sp>
            <p:nvSpPr>
              <p:cNvPr id="72" name="pole tekstowe 71"/>
              <p:cNvSpPr txBox="1"/>
              <p:nvPr/>
            </p:nvSpPr>
            <p:spPr>
              <a:xfrm>
                <a:off x="5088810" y="4807638"/>
                <a:ext cx="1043877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pl-PL" sz="1800" dirty="0" smtClean="0">
                    <a:solidFill>
                      <a:srgbClr val="006600"/>
                    </a:solidFill>
                  </a:rPr>
                  <a:t>Sygnał</a:t>
                </a:r>
                <a:br>
                  <a:rPr lang="pl-PL" sz="1800" dirty="0" smtClean="0">
                    <a:solidFill>
                      <a:srgbClr val="006600"/>
                    </a:solidFill>
                  </a:rPr>
                </a:br>
                <a:r>
                  <a:rPr lang="pl-PL" sz="1800" dirty="0" smtClean="0">
                    <a:solidFill>
                      <a:srgbClr val="006600"/>
                    </a:solidFill>
                  </a:rPr>
                  <a:t>odebrany</a:t>
                </a:r>
                <a:endParaRPr lang="pl-PL" sz="1800" dirty="0">
                  <a:solidFill>
                    <a:srgbClr val="006600"/>
                  </a:solidFill>
                </a:endParaRPr>
              </a:p>
            </p:txBody>
          </p:sp>
          <p:sp>
            <p:nvSpPr>
              <p:cNvPr id="76" name="pole tekstowe 75"/>
              <p:cNvSpPr txBox="1"/>
              <p:nvPr/>
            </p:nvSpPr>
            <p:spPr>
              <a:xfrm>
                <a:off x="6384315" y="4807638"/>
                <a:ext cx="1184941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pl-PL" sz="1800" dirty="0" smtClean="0">
                    <a:solidFill>
                      <a:srgbClr val="006600"/>
                    </a:solidFill>
                  </a:rPr>
                  <a:t>Sygnał</a:t>
                </a:r>
                <a:br>
                  <a:rPr lang="pl-PL" sz="1800" dirty="0" smtClean="0">
                    <a:solidFill>
                      <a:srgbClr val="006600"/>
                    </a:solidFill>
                  </a:rPr>
                </a:br>
                <a:r>
                  <a:rPr lang="pl-PL" sz="1800" dirty="0" smtClean="0">
                    <a:solidFill>
                      <a:srgbClr val="006600"/>
                    </a:solidFill>
                  </a:rPr>
                  <a:t>wyjściowy</a:t>
                </a:r>
                <a:endParaRPr lang="pl-PL" sz="1800" dirty="0">
                  <a:solidFill>
                    <a:srgbClr val="006600"/>
                  </a:solidFill>
                </a:endParaRPr>
              </a:p>
            </p:txBody>
          </p:sp>
        </p:grpSp>
        <p:cxnSp>
          <p:nvCxnSpPr>
            <p:cNvPr id="39" name="Łącznik prosty ze strzałką 38"/>
            <p:cNvCxnSpPr/>
            <p:nvPr/>
          </p:nvCxnSpPr>
          <p:spPr bwMode="auto">
            <a:xfrm flipH="1">
              <a:off x="2357702" y="1380356"/>
              <a:ext cx="645" cy="1308373"/>
            </a:xfrm>
            <a:prstGeom prst="straightConnector1">
              <a:avLst/>
            </a:prstGeom>
            <a:noFill/>
            <a:ln w="19050" cap="flat" cmpd="sng" algn="ctr">
              <a:solidFill>
                <a:srgbClr val="006600"/>
              </a:solidFill>
              <a:prstDash val="sysDash"/>
              <a:round/>
              <a:headEnd type="oval" w="med" len="med"/>
              <a:tailEnd type="triangle"/>
            </a:ln>
            <a:effectLst/>
          </p:spPr>
        </p:cxnSp>
        <p:cxnSp>
          <p:nvCxnSpPr>
            <p:cNvPr id="40" name="Łącznik prosty ze strzałką 39"/>
            <p:cNvCxnSpPr/>
            <p:nvPr/>
          </p:nvCxnSpPr>
          <p:spPr bwMode="auto">
            <a:xfrm flipH="1">
              <a:off x="5454008" y="1381627"/>
              <a:ext cx="645" cy="1308373"/>
            </a:xfrm>
            <a:prstGeom prst="straightConnector1">
              <a:avLst/>
            </a:prstGeom>
            <a:noFill/>
            <a:ln w="19050" cap="flat" cmpd="sng" algn="ctr">
              <a:solidFill>
                <a:srgbClr val="006600"/>
              </a:solidFill>
              <a:prstDash val="sysDash"/>
              <a:round/>
              <a:headEnd type="oval" w="med" len="med"/>
              <a:tailEnd type="triangle"/>
            </a:ln>
            <a:effectLst/>
          </p:spPr>
        </p:cxnSp>
        <p:cxnSp>
          <p:nvCxnSpPr>
            <p:cNvPr id="41" name="Łącznik prosty ze strzałką 40"/>
            <p:cNvCxnSpPr/>
            <p:nvPr/>
          </p:nvCxnSpPr>
          <p:spPr bwMode="auto">
            <a:xfrm flipH="1">
              <a:off x="6753982" y="1382092"/>
              <a:ext cx="645" cy="1308373"/>
            </a:xfrm>
            <a:prstGeom prst="straightConnector1">
              <a:avLst/>
            </a:prstGeom>
            <a:noFill/>
            <a:ln w="19050" cap="flat" cmpd="sng" algn="ctr">
              <a:solidFill>
                <a:srgbClr val="006600"/>
              </a:solidFill>
              <a:prstDash val="sysDash"/>
              <a:round/>
              <a:headEnd type="oval" w="med" len="med"/>
              <a:tailEnd type="triangle"/>
            </a:ln>
            <a:effectLst/>
          </p:spPr>
        </p:cxnSp>
      </p:grpSp>
      <p:sp>
        <p:nvSpPr>
          <p:cNvPr id="7" name="Prostokąt 6"/>
          <p:cNvSpPr/>
          <p:nvPr/>
        </p:nvSpPr>
        <p:spPr>
          <a:xfrm>
            <a:off x="1005970" y="5015497"/>
            <a:ext cx="3494022" cy="1631216"/>
          </a:xfrm>
          <a:prstGeom prst="rect">
            <a:avLst/>
          </a:prstGeom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pl-PL" sz="2000" dirty="0">
                <a:latin typeface="Albertus Medium" pitchFamily="34" charset="0"/>
              </a:rPr>
              <a:t>Celem wykładu jest </a:t>
            </a:r>
            <a:r>
              <a:rPr lang="pl-PL" sz="2000" dirty="0" smtClean="0">
                <a:latin typeface="Albertus Medium" pitchFamily="34" charset="0"/>
              </a:rPr>
              <a:t>analiza  częstotliwościowa</a:t>
            </a:r>
            <a:r>
              <a:rPr lang="pl-PL" sz="2000" dirty="0">
                <a:latin typeface="Albertus Medium" pitchFamily="34" charset="0"/>
              </a:rPr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2000" dirty="0">
                <a:solidFill>
                  <a:srgbClr val="006600"/>
                </a:solidFill>
                <a:latin typeface="Albertus Medium" pitchFamily="34" charset="0"/>
              </a:rPr>
              <a:t>właściwości sygnałów</a:t>
            </a:r>
            <a:r>
              <a:rPr lang="pl-PL" sz="2000" dirty="0">
                <a:latin typeface="Albertus Medium" pitchFamily="34" charset="0"/>
              </a:rPr>
              <a:t>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2000" dirty="0">
                <a:solidFill>
                  <a:srgbClr val="0000FF"/>
                </a:solidFill>
                <a:latin typeface="Albertus Medium" pitchFamily="34" charset="0"/>
              </a:rPr>
              <a:t>filtracji,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2000" dirty="0">
                <a:solidFill>
                  <a:srgbClr val="FF0000"/>
                </a:solidFill>
                <a:latin typeface="Albertus Medium" pitchFamily="34" charset="0"/>
              </a:rPr>
              <a:t>modulacji i demodulacji</a:t>
            </a:r>
            <a:r>
              <a:rPr lang="pl-PL" sz="2000" dirty="0">
                <a:latin typeface="Albertus Medium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567133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ole tekstowe 6"/>
          <p:cNvSpPr txBox="1"/>
          <p:nvPr/>
        </p:nvSpPr>
        <p:spPr>
          <a:xfrm>
            <a:off x="790751" y="242392"/>
            <a:ext cx="651383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3200" b="1" dirty="0" smtClean="0">
                <a:solidFill>
                  <a:srgbClr val="0070C0"/>
                </a:solidFill>
              </a:rPr>
              <a:t>SYGNAŁY  i  SYSTEMY (EiT, TI)</a:t>
            </a:r>
          </a:p>
        </p:txBody>
      </p:sp>
      <p:sp>
        <p:nvSpPr>
          <p:cNvPr id="21" name="Text Box 1027"/>
          <p:cNvSpPr txBox="1">
            <a:spLocks noChangeArrowheads="1"/>
          </p:cNvSpPr>
          <p:nvPr/>
        </p:nvSpPr>
        <p:spPr bwMode="auto">
          <a:xfrm>
            <a:off x="6019800" y="6553200"/>
            <a:ext cx="311976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l-PL" sz="1400" dirty="0" smtClean="0">
                <a:solidFill>
                  <a:schemeClr val="bg2"/>
                </a:solidFill>
              </a:rPr>
              <a:t>„Sygnały i systemy” </a:t>
            </a:r>
            <a:r>
              <a:rPr lang="pl-PL" sz="1400" dirty="0" err="1">
                <a:solidFill>
                  <a:schemeClr val="bg2"/>
                </a:solidFill>
                <a:sym typeface="Symbol" pitchFamily="18" charset="2"/>
              </a:rPr>
              <a:t></a:t>
            </a:r>
            <a:r>
              <a:rPr lang="pl-PL" sz="1400" dirty="0" err="1">
                <a:solidFill>
                  <a:schemeClr val="bg2"/>
                </a:solidFill>
              </a:rPr>
              <a:t>Zdzisław</a:t>
            </a:r>
            <a:r>
              <a:rPr lang="pl-PL" sz="1400" dirty="0">
                <a:solidFill>
                  <a:schemeClr val="bg2"/>
                </a:solidFill>
              </a:rPr>
              <a:t> Papir</a:t>
            </a:r>
            <a:endParaRPr lang="pl-PL" b="0" dirty="0"/>
          </a:p>
        </p:txBody>
      </p:sp>
      <p:grpSp>
        <p:nvGrpSpPr>
          <p:cNvPr id="22" name="Grupa 21"/>
          <p:cNvGrpSpPr/>
          <p:nvPr/>
        </p:nvGrpSpPr>
        <p:grpSpPr>
          <a:xfrm>
            <a:off x="711108" y="932093"/>
            <a:ext cx="8282487" cy="4069376"/>
            <a:chOff x="714299" y="922342"/>
            <a:chExt cx="8282487" cy="4069376"/>
          </a:xfrm>
        </p:grpSpPr>
        <p:grpSp>
          <p:nvGrpSpPr>
            <p:cNvPr id="38" name="Grupa 37"/>
            <p:cNvGrpSpPr/>
            <p:nvPr/>
          </p:nvGrpSpPr>
          <p:grpSpPr>
            <a:xfrm>
              <a:off x="714299" y="929822"/>
              <a:ext cx="8282487" cy="4061896"/>
              <a:chOff x="769333" y="1937934"/>
              <a:chExt cx="8282487" cy="4061896"/>
            </a:xfrm>
          </p:grpSpPr>
          <p:sp>
            <p:nvSpPr>
              <p:cNvPr id="3" name="pole tekstowe 2"/>
              <p:cNvSpPr txBox="1"/>
              <p:nvPr/>
            </p:nvSpPr>
            <p:spPr>
              <a:xfrm>
                <a:off x="769333" y="2342956"/>
                <a:ext cx="1454205" cy="646331"/>
              </a:xfrm>
              <a:prstGeom prst="rect">
                <a:avLst/>
              </a:prstGeom>
              <a:solidFill>
                <a:schemeClr val="bg1"/>
              </a:solidFill>
              <a:ln w="38100">
                <a:solidFill>
                  <a:schemeClr val="accent6">
                    <a:lumMod val="75000"/>
                  </a:schemeClr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l-PL" sz="1800" b="1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ZALICZENIE  I</a:t>
                </a:r>
                <a:endParaRPr lang="pl-PL" sz="1800" b="1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algn="ctr"/>
                <a:r>
                  <a:rPr lang="pl-PL" sz="1800" b="1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do 26.01.24</a:t>
                </a:r>
                <a:endParaRPr lang="pl-PL" sz="1800" b="1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grpSp>
            <p:nvGrpSpPr>
              <p:cNvPr id="4" name="Grupa 3"/>
              <p:cNvGrpSpPr/>
              <p:nvPr/>
            </p:nvGrpSpPr>
            <p:grpSpPr>
              <a:xfrm>
                <a:off x="2684467" y="2400856"/>
                <a:ext cx="1454205" cy="1211336"/>
                <a:chOff x="1997166" y="655932"/>
                <a:chExt cx="1436914" cy="1196933"/>
              </a:xfrm>
            </p:grpSpPr>
            <p:sp>
              <p:nvSpPr>
                <p:cNvPr id="19" name="pole tekstowe 18"/>
                <p:cNvSpPr txBox="1"/>
                <p:nvPr/>
              </p:nvSpPr>
              <p:spPr>
                <a:xfrm>
                  <a:off x="1997166" y="655932"/>
                  <a:ext cx="1436914" cy="516999"/>
                </a:xfrm>
                <a:prstGeom prst="rect">
                  <a:avLst/>
                </a:prstGeom>
                <a:noFill/>
                <a:ln w="38100">
                  <a:solidFill>
                    <a:schemeClr val="accent6">
                      <a:lumMod val="75000"/>
                    </a:schemeClr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pl-PL" sz="1600" dirty="0">
                      <a:latin typeface="Calibri" panose="020F0502020204030204" pitchFamily="34" charset="0"/>
                      <a:cs typeface="Calibri" panose="020F0502020204030204" pitchFamily="34" charset="0"/>
                    </a:rPr>
                    <a:t>EGZAMIN </a:t>
                  </a:r>
                  <a:r>
                    <a:rPr lang="pl-PL" sz="1600" dirty="0" smtClean="0">
                      <a:latin typeface="Calibri" panose="020F0502020204030204" pitchFamily="34" charset="0"/>
                      <a:cs typeface="Calibri" panose="020F0502020204030204" pitchFamily="34" charset="0"/>
                    </a:rPr>
                    <a:t>I U2</a:t>
                  </a:r>
                  <a:endParaRPr lang="pl-PL" sz="1600" dirty="0"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  <a:p>
                  <a:pPr algn="ctr"/>
                  <a:r>
                    <a:rPr lang="pl-PL" sz="1200" dirty="0" smtClean="0">
                      <a:latin typeface="Calibri" panose="020F0502020204030204" pitchFamily="34" charset="0"/>
                      <a:cs typeface="Calibri" panose="020F0502020204030204" pitchFamily="34" charset="0"/>
                    </a:rPr>
                    <a:t>7.02.24  1430-1630</a:t>
                  </a:r>
                  <a:endParaRPr lang="pl-PL" sz="1200" dirty="0"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20" name="pole tekstowe 19"/>
                <p:cNvSpPr txBox="1"/>
                <p:nvPr/>
              </p:nvSpPr>
              <p:spPr>
                <a:xfrm>
                  <a:off x="1997166" y="1214219"/>
                  <a:ext cx="1436914" cy="638646"/>
                </a:xfrm>
                <a:prstGeom prst="rect">
                  <a:avLst/>
                </a:prstGeom>
                <a:noFill/>
                <a:ln w="38100">
                  <a:solidFill>
                    <a:srgbClr val="C00000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pl-PL" sz="1800" dirty="0" smtClean="0">
                      <a:latin typeface="Calibri" panose="020F0502020204030204" pitchFamily="34" charset="0"/>
                      <a:cs typeface="Calibri" panose="020F0502020204030204" pitchFamily="34" charset="0"/>
                    </a:rPr>
                    <a:t>ZALICZENIE II</a:t>
                  </a:r>
                  <a:endParaRPr lang="pl-PL" sz="1800" dirty="0"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  <a:p>
                  <a:pPr algn="ctr"/>
                  <a:r>
                    <a:rPr lang="pl-PL" sz="1800" dirty="0" smtClean="0">
                      <a:latin typeface="Calibri" panose="020F0502020204030204" pitchFamily="34" charset="0"/>
                      <a:cs typeface="Calibri" panose="020F0502020204030204" pitchFamily="34" charset="0"/>
                    </a:rPr>
                    <a:t>POPRAWKA</a:t>
                  </a:r>
                  <a:endParaRPr lang="pl-PL" sz="1800" dirty="0"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</p:grpSp>
          <p:grpSp>
            <p:nvGrpSpPr>
              <p:cNvPr id="5" name="Grupa 4"/>
              <p:cNvGrpSpPr/>
              <p:nvPr/>
            </p:nvGrpSpPr>
            <p:grpSpPr>
              <a:xfrm>
                <a:off x="5141041" y="2400856"/>
                <a:ext cx="1502217" cy="1174387"/>
                <a:chOff x="3958910" y="644434"/>
                <a:chExt cx="1484355" cy="1160424"/>
              </a:xfrm>
            </p:grpSpPr>
            <p:sp>
              <p:nvSpPr>
                <p:cNvPr id="17" name="pole tekstowe 16"/>
                <p:cNvSpPr txBox="1"/>
                <p:nvPr/>
              </p:nvSpPr>
              <p:spPr>
                <a:xfrm>
                  <a:off x="3958910" y="644434"/>
                  <a:ext cx="1484355" cy="516999"/>
                </a:xfrm>
                <a:prstGeom prst="rect">
                  <a:avLst/>
                </a:prstGeom>
                <a:noFill/>
                <a:ln w="38100">
                  <a:solidFill>
                    <a:schemeClr val="accent6">
                      <a:lumMod val="75000"/>
                    </a:schemeClr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pl-PL" sz="1600" dirty="0" smtClean="0">
                      <a:latin typeface="Calibri" panose="020F0502020204030204" pitchFamily="34" charset="0"/>
                      <a:cs typeface="Calibri" panose="020F0502020204030204" pitchFamily="34" charset="0"/>
                    </a:rPr>
                    <a:t>EGZ. II 201/D6</a:t>
                  </a:r>
                  <a:endParaRPr lang="pl-PL" sz="1600" dirty="0"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  <a:p>
                  <a:pPr algn="ctr"/>
                  <a:r>
                    <a:rPr lang="pl-PL" sz="1200" dirty="0" smtClean="0">
                      <a:latin typeface="Calibri" panose="020F0502020204030204" pitchFamily="34" charset="0"/>
                      <a:cs typeface="Calibri" panose="020F0502020204030204" pitchFamily="34" charset="0"/>
                    </a:rPr>
                    <a:t>14.02.24  1000-1200</a:t>
                  </a:r>
                  <a:endParaRPr lang="pl-PL" sz="1200" dirty="0"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18" name="pole tekstowe 17"/>
                <p:cNvSpPr txBox="1"/>
                <p:nvPr/>
              </p:nvSpPr>
              <p:spPr>
                <a:xfrm>
                  <a:off x="3958910" y="1181418"/>
                  <a:ext cx="1484355" cy="623440"/>
                </a:xfrm>
                <a:prstGeom prst="rect">
                  <a:avLst/>
                </a:prstGeom>
                <a:noFill/>
                <a:ln w="38100">
                  <a:solidFill>
                    <a:srgbClr val="C00000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pl-PL" sz="1700" dirty="0" smtClean="0">
                      <a:latin typeface="Calibri" panose="020F0502020204030204" pitchFamily="34" charset="0"/>
                      <a:cs typeface="Calibri" panose="020F0502020204030204" pitchFamily="34" charset="0"/>
                    </a:rPr>
                    <a:t>ZALICZENIE III</a:t>
                  </a:r>
                  <a:endParaRPr lang="pl-PL" sz="1700" dirty="0"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  <a:p>
                  <a:pPr algn="ctr"/>
                  <a:r>
                    <a:rPr lang="pl-PL" sz="1800" dirty="0" smtClean="0">
                      <a:latin typeface="Calibri" panose="020F0502020204030204" pitchFamily="34" charset="0"/>
                      <a:cs typeface="Calibri" panose="020F0502020204030204" pitchFamily="34" charset="0"/>
                    </a:rPr>
                    <a:t>POPRAWKA</a:t>
                  </a:r>
                  <a:endParaRPr lang="pl-PL" sz="1800" dirty="0"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</p:grpSp>
          <p:sp>
            <p:nvSpPr>
              <p:cNvPr id="6" name="pole tekstowe 5"/>
              <p:cNvSpPr txBox="1"/>
              <p:nvPr/>
            </p:nvSpPr>
            <p:spPr>
              <a:xfrm>
                <a:off x="7510546" y="2400856"/>
                <a:ext cx="1541274" cy="523220"/>
              </a:xfrm>
              <a:prstGeom prst="rect">
                <a:avLst/>
              </a:prstGeom>
              <a:noFill/>
              <a:ln w="38100">
                <a:solidFill>
                  <a:schemeClr val="accent6">
                    <a:lumMod val="75000"/>
                  </a:schemeClr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l-PL" sz="1600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EGZ. III 201/D6</a:t>
                </a:r>
                <a:endParaRPr lang="pl-PL" sz="16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algn="ctr"/>
                <a:r>
                  <a:rPr lang="pl-PL" sz="1200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17.02.24  1000-1200</a:t>
                </a:r>
                <a:endParaRPr lang="pl-PL" sz="12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cxnSp>
            <p:nvCxnSpPr>
              <p:cNvPr id="8" name="Łącznik łamany 7"/>
              <p:cNvCxnSpPr/>
              <p:nvPr/>
            </p:nvCxnSpPr>
            <p:spPr>
              <a:xfrm rot="5400000" flipH="1" flipV="1">
                <a:off x="3845582" y="1953859"/>
                <a:ext cx="1588549" cy="2456574"/>
              </a:xfrm>
              <a:prstGeom prst="bentConnector5">
                <a:avLst>
                  <a:gd name="adj1" fmla="val -14564"/>
                  <a:gd name="adj2" fmla="val 50000"/>
                  <a:gd name="adj3" fmla="val 114564"/>
                </a:avLst>
              </a:prstGeom>
              <a:ln w="25400">
                <a:solidFill>
                  <a:schemeClr val="tx1"/>
                </a:solidFill>
                <a:prstDash val="sysDash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Łącznik łamany 8"/>
              <p:cNvCxnSpPr>
                <a:endCxn id="6" idx="0"/>
              </p:cNvCxnSpPr>
              <p:nvPr/>
            </p:nvCxnSpPr>
            <p:spPr>
              <a:xfrm>
                <a:off x="4639856" y="1937934"/>
                <a:ext cx="3641327" cy="462922"/>
              </a:xfrm>
              <a:prstGeom prst="bentConnector2">
                <a:avLst/>
              </a:prstGeom>
              <a:ln w="25400">
                <a:solidFill>
                  <a:schemeClr val="tx1"/>
                </a:solidFill>
                <a:prstDash val="sysDash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Łącznik łamany 9"/>
              <p:cNvCxnSpPr>
                <a:stCxn id="18" idx="2"/>
                <a:endCxn id="6" idx="2"/>
              </p:cNvCxnSpPr>
              <p:nvPr/>
            </p:nvCxnSpPr>
            <p:spPr>
              <a:xfrm rot="5400000" flipH="1" flipV="1">
                <a:off x="6761082" y="2055143"/>
                <a:ext cx="651167" cy="2389033"/>
              </a:xfrm>
              <a:prstGeom prst="bentConnector3">
                <a:avLst>
                  <a:gd name="adj1" fmla="val -35106"/>
                </a:avLst>
              </a:prstGeom>
              <a:ln w="25400">
                <a:solidFill>
                  <a:schemeClr val="tx1"/>
                </a:solidFill>
                <a:prstDash val="sysDash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Łącznik prosty ze strzałką 10"/>
              <p:cNvCxnSpPr>
                <a:stCxn id="20" idx="2"/>
              </p:cNvCxnSpPr>
              <p:nvPr/>
            </p:nvCxnSpPr>
            <p:spPr>
              <a:xfrm flipH="1">
                <a:off x="3411569" y="3612192"/>
                <a:ext cx="1" cy="1631442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prstDash val="sysDash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" name="pole tekstowe 11"/>
              <p:cNvSpPr txBox="1"/>
              <p:nvPr/>
            </p:nvSpPr>
            <p:spPr>
              <a:xfrm>
                <a:off x="3441803" y="4181229"/>
                <a:ext cx="1150465" cy="65410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pl-PL" sz="1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poprawka</a:t>
                </a:r>
              </a:p>
              <a:p>
                <a:pPr algn="ctr"/>
                <a:r>
                  <a:rPr lang="pl-PL" sz="1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zdana</a:t>
                </a:r>
              </a:p>
            </p:txBody>
          </p:sp>
          <p:sp>
            <p:nvSpPr>
              <p:cNvPr id="13" name="pole tekstowe 12"/>
              <p:cNvSpPr txBox="1"/>
              <p:nvPr/>
            </p:nvSpPr>
            <p:spPr>
              <a:xfrm>
                <a:off x="2859438" y="5345722"/>
                <a:ext cx="1104263" cy="65410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pl-PL" sz="1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brak </a:t>
                </a:r>
              </a:p>
              <a:p>
                <a:pPr algn="r"/>
                <a:r>
                  <a:rPr lang="pl-PL" sz="1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zaliczenia</a:t>
                </a:r>
              </a:p>
            </p:txBody>
          </p:sp>
          <p:cxnSp>
            <p:nvCxnSpPr>
              <p:cNvPr id="14" name="Łącznik prosty ze strzałką 13"/>
              <p:cNvCxnSpPr/>
              <p:nvPr/>
            </p:nvCxnSpPr>
            <p:spPr>
              <a:xfrm>
                <a:off x="5890465" y="3801780"/>
                <a:ext cx="0" cy="1151638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prstDash val="sysDash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5" name="pole tekstowe 14"/>
              <p:cNvSpPr txBox="1"/>
              <p:nvPr/>
            </p:nvSpPr>
            <p:spPr>
              <a:xfrm>
                <a:off x="6787577" y="3976421"/>
                <a:ext cx="1150465" cy="65410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pl-PL" sz="1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poprawka</a:t>
                </a:r>
              </a:p>
              <a:p>
                <a:pPr algn="ctr"/>
                <a:r>
                  <a:rPr lang="pl-PL" sz="1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zdana</a:t>
                </a:r>
              </a:p>
            </p:txBody>
          </p:sp>
          <p:sp>
            <p:nvSpPr>
              <p:cNvPr id="16" name="pole tekstowe 15"/>
              <p:cNvSpPr txBox="1"/>
              <p:nvPr/>
            </p:nvSpPr>
            <p:spPr>
              <a:xfrm>
                <a:off x="5193960" y="4970012"/>
                <a:ext cx="1568571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pl-PL" sz="1800" dirty="0">
                    <a:solidFill>
                      <a:srgbClr val="FF000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brak </a:t>
                </a:r>
                <a:r>
                  <a:rPr lang="pl-PL" sz="1800" dirty="0" smtClean="0">
                    <a:solidFill>
                      <a:srgbClr val="FF000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zaliczenia</a:t>
                </a:r>
                <a:br>
                  <a:rPr lang="pl-PL" sz="1800" dirty="0" smtClean="0">
                    <a:solidFill>
                      <a:srgbClr val="FF000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</a:br>
                <a:r>
                  <a:rPr lang="pl-PL" sz="1800" dirty="0" smtClean="0">
                    <a:solidFill>
                      <a:srgbClr val="FF000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przedmiotu</a:t>
                </a:r>
                <a:endParaRPr lang="pl-PL" sz="1800" dirty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cxnSp>
            <p:nvCxnSpPr>
              <p:cNvPr id="23" name="Łącznik prosty ze strzałką 22"/>
              <p:cNvCxnSpPr>
                <a:stCxn id="3" idx="3"/>
                <a:endCxn id="19" idx="1"/>
              </p:cNvCxnSpPr>
              <p:nvPr/>
            </p:nvCxnSpPr>
            <p:spPr bwMode="auto">
              <a:xfrm flipV="1">
                <a:off x="2223538" y="2662466"/>
                <a:ext cx="460929" cy="3656"/>
              </a:xfrm>
              <a:prstGeom prst="straightConnector1">
                <a:avLst/>
              </a:prstGeom>
              <a:solidFill>
                <a:schemeClr val="accent1"/>
              </a:solidFill>
              <a:ln w="25400" cap="flat" cmpd="sng" algn="ctr">
                <a:solidFill>
                  <a:schemeClr val="tx1"/>
                </a:solidFill>
                <a:prstDash val="sysDash"/>
                <a:round/>
                <a:headEnd type="none" w="med" len="med"/>
                <a:tailEnd type="triangle"/>
              </a:ln>
              <a:effectLst/>
            </p:spPr>
          </p:cxnSp>
          <p:cxnSp>
            <p:nvCxnSpPr>
              <p:cNvPr id="26" name="Łącznik łamany 25"/>
              <p:cNvCxnSpPr>
                <a:stCxn id="3" idx="2"/>
                <a:endCxn id="20" idx="1"/>
              </p:cNvCxnSpPr>
              <p:nvPr/>
            </p:nvCxnSpPr>
            <p:spPr bwMode="auto">
              <a:xfrm rot="16200000" flipH="1">
                <a:off x="1940581" y="2545141"/>
                <a:ext cx="299740" cy="1188031"/>
              </a:xfrm>
              <a:prstGeom prst="bentConnector2">
                <a:avLst/>
              </a:prstGeom>
              <a:solidFill>
                <a:schemeClr val="accent1"/>
              </a:solidFill>
              <a:ln w="25400" cap="flat" cmpd="sng" algn="ctr">
                <a:solidFill>
                  <a:schemeClr val="tx1"/>
                </a:solidFill>
                <a:prstDash val="sysDash"/>
                <a:round/>
                <a:headEnd type="none" w="med" len="med"/>
                <a:tailEnd type="triangle"/>
              </a:ln>
              <a:effectLst/>
            </p:spPr>
          </p:cxnSp>
          <p:sp>
            <p:nvSpPr>
              <p:cNvPr id="27" name="pole tekstowe 26"/>
              <p:cNvSpPr txBox="1"/>
              <p:nvPr/>
            </p:nvSpPr>
            <p:spPr>
              <a:xfrm>
                <a:off x="1079019" y="3582277"/>
                <a:ext cx="1104263" cy="65410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pl-PL" sz="1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brak </a:t>
                </a:r>
              </a:p>
              <a:p>
                <a:pPr algn="r"/>
                <a:r>
                  <a:rPr lang="pl-PL" sz="1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zaliczenia</a:t>
                </a:r>
              </a:p>
            </p:txBody>
          </p:sp>
          <p:cxnSp>
            <p:nvCxnSpPr>
              <p:cNvPr id="32" name="Łącznik łamany 31"/>
              <p:cNvCxnSpPr>
                <a:stCxn id="13" idx="3"/>
                <a:endCxn id="18" idx="1"/>
              </p:cNvCxnSpPr>
              <p:nvPr/>
            </p:nvCxnSpPr>
            <p:spPr bwMode="auto">
              <a:xfrm flipV="1">
                <a:off x="3963701" y="3259772"/>
                <a:ext cx="1177340" cy="2413004"/>
              </a:xfrm>
              <a:prstGeom prst="bentConnector3">
                <a:avLst>
                  <a:gd name="adj1" fmla="val 78165"/>
                </a:avLst>
              </a:prstGeom>
              <a:solidFill>
                <a:schemeClr val="accent1"/>
              </a:solidFill>
              <a:ln w="25400" cap="flat" cmpd="sng" algn="ctr">
                <a:solidFill>
                  <a:schemeClr val="tx1"/>
                </a:solidFill>
                <a:prstDash val="sysDash"/>
                <a:round/>
                <a:headEnd type="none" w="med" len="med"/>
                <a:tailEnd type="triangle"/>
              </a:ln>
              <a:effectLst/>
            </p:spPr>
          </p:cxnSp>
          <p:cxnSp>
            <p:nvCxnSpPr>
              <p:cNvPr id="37" name="Łącznik prosty 36"/>
              <p:cNvCxnSpPr/>
              <p:nvPr/>
            </p:nvCxnSpPr>
            <p:spPr bwMode="auto">
              <a:xfrm>
                <a:off x="4639856" y="1988840"/>
                <a:ext cx="0" cy="313513"/>
              </a:xfrm>
              <a:prstGeom prst="line">
                <a:avLst/>
              </a:prstGeom>
              <a:solidFill>
                <a:schemeClr val="accent1"/>
              </a:solidFill>
              <a:ln w="25400" cap="flat" cmpd="sng" algn="ctr">
                <a:solidFill>
                  <a:schemeClr val="tx1"/>
                </a:solidFill>
                <a:prstDash val="sysDash"/>
                <a:round/>
                <a:headEnd type="none" w="med" len="med"/>
                <a:tailEnd type="none" w="med" len="med"/>
              </a:ln>
              <a:effectLst/>
            </p:spPr>
          </p:cxnSp>
        </p:grpSp>
        <p:cxnSp>
          <p:nvCxnSpPr>
            <p:cNvPr id="24" name="Łącznik łamany 23"/>
            <p:cNvCxnSpPr>
              <a:stCxn id="3" idx="0"/>
            </p:cNvCxnSpPr>
            <p:nvPr/>
          </p:nvCxnSpPr>
          <p:spPr bwMode="auto">
            <a:xfrm rot="5400000" flipH="1" flipV="1">
              <a:off x="2822226" y="-458482"/>
              <a:ext cx="412503" cy="3174151"/>
            </a:xfrm>
            <a:prstGeom prst="bentConnector2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ysDash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28" name="Łącznik prosty ze strzałką 27"/>
            <p:cNvCxnSpPr/>
            <p:nvPr/>
          </p:nvCxnSpPr>
          <p:spPr bwMode="auto">
            <a:xfrm flipV="1">
              <a:off x="3356535" y="955275"/>
              <a:ext cx="0" cy="412016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ysDash"/>
              <a:round/>
              <a:headEnd type="triangle" w="med" len="med"/>
              <a:tailEnd type="none"/>
            </a:ln>
            <a:effectLst/>
          </p:spPr>
        </p:cxnSp>
      </p:grpSp>
      <p:sp>
        <p:nvSpPr>
          <p:cNvPr id="25" name="pole tekstowe 24"/>
          <p:cNvSpPr txBox="1"/>
          <p:nvPr/>
        </p:nvSpPr>
        <p:spPr>
          <a:xfrm>
            <a:off x="1023985" y="5301208"/>
            <a:ext cx="667086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8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 grudnia 2023 (sobota) 1000-1200  – sprawdzian #1 201/D6 + </a:t>
            </a:r>
            <a:r>
              <a:rPr lang="pl-PL" sz="1800" dirty="0" smtClean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1/D5</a:t>
            </a:r>
            <a:r>
              <a:rPr lang="pl-PL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pl-PL" sz="1600" dirty="0">
              <a:solidFill>
                <a:schemeClr val="tx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pl-PL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18 stycznia 2024 – ostatni wykład</a:t>
            </a:r>
          </a:p>
          <a:p>
            <a:r>
              <a:rPr lang="pl-PL" sz="1800" dirty="0" smtClean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27 stycznia 2024 (sobota) 10:00-12:00 – sprawdzian #2 U2</a:t>
            </a:r>
          </a:p>
        </p:txBody>
      </p:sp>
    </p:spTree>
    <p:extLst>
      <p:ext uri="{BB962C8B-B14F-4D97-AF65-F5344CB8AC3E}">
        <p14:creationId xmlns:p14="http://schemas.microsoft.com/office/powerpoint/2010/main" val="608062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4"/>
          <p:cNvSpPr>
            <a:spLocks noChangeArrowheads="1"/>
          </p:cNvSpPr>
          <p:nvPr/>
        </p:nvSpPr>
        <p:spPr bwMode="auto">
          <a:xfrm>
            <a:off x="1143000" y="0"/>
            <a:ext cx="4854214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1" lang="pl-PL" sz="4400" dirty="0" smtClean="0">
                <a:solidFill>
                  <a:schemeClr val="tx2"/>
                </a:solidFill>
              </a:rPr>
              <a:t>Egzamin - przebieg</a:t>
            </a:r>
            <a:endParaRPr kumimoji="1" lang="pl-PL" sz="4400" dirty="0">
              <a:solidFill>
                <a:schemeClr val="tx2"/>
              </a:solidFill>
            </a:endParaRPr>
          </a:p>
        </p:txBody>
      </p:sp>
      <p:sp>
        <p:nvSpPr>
          <p:cNvPr id="24579" name="Prostokąt 3"/>
          <p:cNvSpPr>
            <a:spLocks noChangeArrowheads="1"/>
          </p:cNvSpPr>
          <p:nvPr/>
        </p:nvSpPr>
        <p:spPr bwMode="auto">
          <a:xfrm>
            <a:off x="611561" y="1268760"/>
            <a:ext cx="8303840" cy="4708981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l-PL" sz="2000" b="0" dirty="0">
                <a:cs typeface="Times New Roman" pitchFamily="18" charset="0"/>
                <a:sym typeface="Symbol" pitchFamily="18" charset="2"/>
              </a:rPr>
              <a:t>1</a:t>
            </a:r>
            <a:r>
              <a:rPr lang="pl-PL" sz="2000" b="0" dirty="0" smtClean="0">
                <a:cs typeface="Times New Roman" pitchFamily="18" charset="0"/>
                <a:sym typeface="Symbol" pitchFamily="18" charset="2"/>
              </a:rPr>
              <a:t>. Egzamin jest przeprowadzany pisemnie – do rozwiązania jest 5 zadań.</a:t>
            </a:r>
          </a:p>
          <a:p>
            <a:r>
              <a:rPr lang="pl-PL" sz="2000" b="0" dirty="0" smtClean="0">
                <a:cs typeface="Times New Roman" pitchFamily="18" charset="0"/>
                <a:sym typeface="Symbol" pitchFamily="18" charset="2"/>
              </a:rPr>
              <a:t>Każde zadanie jest oceniane w skali od 2,0 do 5,0.</a:t>
            </a:r>
            <a:br>
              <a:rPr lang="pl-PL" sz="2000" b="0" dirty="0" smtClean="0">
                <a:cs typeface="Times New Roman" pitchFamily="18" charset="0"/>
                <a:sym typeface="Symbol" pitchFamily="18" charset="2"/>
              </a:rPr>
            </a:br>
            <a:r>
              <a:rPr lang="pl-PL" sz="2000" b="0" dirty="0" smtClean="0">
                <a:cs typeface="Times New Roman" pitchFamily="18" charset="0"/>
                <a:sym typeface="Symbol" pitchFamily="18" charset="2"/>
              </a:rPr>
              <a:t>Minimalny zestaw ocen skutkujący oceną pozytywną (3,0 – dostateczny)</a:t>
            </a:r>
            <a:br>
              <a:rPr lang="pl-PL" sz="2000" b="0" dirty="0" smtClean="0">
                <a:cs typeface="Times New Roman" pitchFamily="18" charset="0"/>
                <a:sym typeface="Symbol" pitchFamily="18" charset="2"/>
              </a:rPr>
            </a:br>
            <a:r>
              <a:rPr lang="pl-PL" sz="2000" b="0" dirty="0" smtClean="0">
                <a:cs typeface="Times New Roman" pitchFamily="18" charset="0"/>
                <a:sym typeface="Symbol" pitchFamily="18" charset="2"/>
              </a:rPr>
              <a:t>to 4 zadania rozwiązane na 3,0 (</a:t>
            </a:r>
            <a:r>
              <a:rPr lang="pl-PL" sz="2000" b="0" dirty="0" err="1" smtClean="0">
                <a:cs typeface="Times New Roman" pitchFamily="18" charset="0"/>
                <a:sym typeface="Symbol" pitchFamily="18" charset="2"/>
              </a:rPr>
              <a:t>dst</a:t>
            </a:r>
            <a:r>
              <a:rPr lang="pl-PL" sz="2000" b="0" dirty="0" smtClean="0">
                <a:cs typeface="Times New Roman" pitchFamily="18" charset="0"/>
                <a:sym typeface="Symbol" pitchFamily="18" charset="2"/>
              </a:rPr>
              <a:t>).</a:t>
            </a:r>
          </a:p>
          <a:p>
            <a:endParaRPr lang="pl-PL" sz="2000" dirty="0" smtClean="0">
              <a:cs typeface="Times New Roman" pitchFamily="18" charset="0"/>
              <a:sym typeface="Symbol" pitchFamily="18" charset="2"/>
            </a:endParaRPr>
          </a:p>
          <a:p>
            <a:r>
              <a:rPr lang="pl-PL" sz="2000" b="0" dirty="0">
                <a:cs typeface="Times New Roman" pitchFamily="18" charset="0"/>
                <a:sym typeface="Symbol" pitchFamily="18" charset="2"/>
              </a:rPr>
              <a:t>2</a:t>
            </a:r>
            <a:r>
              <a:rPr lang="pl-PL" sz="2000" b="0" dirty="0" smtClean="0">
                <a:cs typeface="Times New Roman" pitchFamily="18" charset="0"/>
                <a:sym typeface="Symbol" pitchFamily="18" charset="2"/>
              </a:rPr>
              <a:t>. </a:t>
            </a:r>
            <a:r>
              <a:rPr lang="pl-PL" sz="2000" b="0" dirty="0">
                <a:cs typeface="Times New Roman" pitchFamily="18" charset="0"/>
                <a:sym typeface="Symbol" pitchFamily="18" charset="2"/>
              </a:rPr>
              <a:t>Część zadań ma charakter rachunkowy, a część teoretyczny.</a:t>
            </a:r>
            <a:br>
              <a:rPr lang="pl-PL" sz="2000" b="0" dirty="0">
                <a:cs typeface="Times New Roman" pitchFamily="18" charset="0"/>
                <a:sym typeface="Symbol" pitchFamily="18" charset="2"/>
              </a:rPr>
            </a:br>
            <a:r>
              <a:rPr lang="pl-PL" sz="2000" b="0" dirty="0">
                <a:cs typeface="Times New Roman" pitchFamily="18" charset="0"/>
                <a:sym typeface="Symbol" pitchFamily="18" charset="2"/>
              </a:rPr>
              <a:t>Część zadań przygotowuje prowadzący ćwiczenia, a część prowadzący</a:t>
            </a:r>
            <a:br>
              <a:rPr lang="pl-PL" sz="2000" b="0" dirty="0">
                <a:cs typeface="Times New Roman" pitchFamily="18" charset="0"/>
                <a:sym typeface="Symbol" pitchFamily="18" charset="2"/>
              </a:rPr>
            </a:br>
            <a:r>
              <a:rPr lang="pl-PL" sz="2000" b="0" dirty="0">
                <a:cs typeface="Times New Roman" pitchFamily="18" charset="0"/>
                <a:sym typeface="Symbol" pitchFamily="18" charset="2"/>
              </a:rPr>
              <a:t>wykład. Zadania dotyczą całości materiału</a:t>
            </a:r>
            <a:r>
              <a:rPr lang="pl-PL" sz="2000" b="0" dirty="0" smtClean="0">
                <a:cs typeface="Times New Roman" pitchFamily="18" charset="0"/>
                <a:sym typeface="Symbol" pitchFamily="18" charset="2"/>
              </a:rPr>
              <a:t>.</a:t>
            </a:r>
          </a:p>
          <a:p>
            <a:endParaRPr lang="pl-PL" sz="2000" b="0" dirty="0" smtClean="0">
              <a:cs typeface="Times New Roman" pitchFamily="18" charset="0"/>
              <a:sym typeface="Symbol" pitchFamily="18" charset="2"/>
            </a:endParaRPr>
          </a:p>
          <a:p>
            <a:r>
              <a:rPr lang="pl-PL" sz="2000" b="0" dirty="0">
                <a:cs typeface="Times New Roman" pitchFamily="18" charset="0"/>
                <a:sym typeface="Symbol" pitchFamily="18" charset="2"/>
              </a:rPr>
              <a:t>3</a:t>
            </a:r>
            <a:r>
              <a:rPr lang="pl-PL" sz="2000" b="0" dirty="0" smtClean="0">
                <a:cs typeface="Times New Roman" pitchFamily="18" charset="0"/>
                <a:sym typeface="Symbol" pitchFamily="18" charset="2"/>
              </a:rPr>
              <a:t>. </a:t>
            </a:r>
            <a:r>
              <a:rPr lang="pl-PL" sz="2000" b="0" dirty="0">
                <a:cs typeface="Times New Roman" pitchFamily="18" charset="0"/>
                <a:sym typeface="Symbol" pitchFamily="18" charset="2"/>
              </a:rPr>
              <a:t>W trakcie egzaminu nie można korzystać z żadnych </a:t>
            </a:r>
            <a:r>
              <a:rPr lang="pl-PL" sz="2000" b="0" dirty="0" smtClean="0">
                <a:cs typeface="Times New Roman" pitchFamily="18" charset="0"/>
                <a:sym typeface="Symbol" pitchFamily="18" charset="2"/>
              </a:rPr>
              <a:t>materiałów</a:t>
            </a:r>
          </a:p>
          <a:p>
            <a:r>
              <a:rPr lang="pl-PL" sz="2000" b="0" dirty="0" smtClean="0">
                <a:cs typeface="Times New Roman" pitchFamily="18" charset="0"/>
                <a:sym typeface="Symbol" pitchFamily="18" charset="2"/>
              </a:rPr>
              <a:t>(notatki</a:t>
            </a:r>
            <a:r>
              <a:rPr lang="pl-PL" sz="2000" b="0" dirty="0">
                <a:cs typeface="Times New Roman" pitchFamily="18" charset="0"/>
                <a:sym typeface="Symbol" pitchFamily="18" charset="2"/>
              </a:rPr>
              <a:t>, podręczniki, skrypty, kserokopie) za wyjątkiem jednej kartki </a:t>
            </a:r>
            <a:r>
              <a:rPr lang="pl-PL" sz="2000" b="0" dirty="0" smtClean="0">
                <a:cs typeface="Times New Roman" pitchFamily="18" charset="0"/>
                <a:sym typeface="Symbol" pitchFamily="18" charset="2"/>
              </a:rPr>
              <a:t>A4 z informacjami </a:t>
            </a:r>
            <a:r>
              <a:rPr lang="pl-PL" sz="2000" b="0" dirty="0">
                <a:cs typeface="Times New Roman" pitchFamily="18" charset="0"/>
                <a:sym typeface="Symbol" pitchFamily="18" charset="2"/>
              </a:rPr>
              <a:t>pomocniczymi, przygotowanej samodzielnie przez studenta</a:t>
            </a:r>
            <a:r>
              <a:rPr lang="pl-PL" sz="2000" b="0" dirty="0" smtClean="0">
                <a:cs typeface="Times New Roman" pitchFamily="18" charset="0"/>
                <a:sym typeface="Symbol" pitchFamily="18" charset="2"/>
              </a:rPr>
              <a:t>.</a:t>
            </a:r>
          </a:p>
          <a:p>
            <a:endParaRPr lang="pl-PL" sz="2000" b="0" dirty="0" smtClean="0">
              <a:cs typeface="Times New Roman" pitchFamily="18" charset="0"/>
              <a:sym typeface="Symbol" pitchFamily="18" charset="2"/>
            </a:endParaRPr>
          </a:p>
          <a:p>
            <a:r>
              <a:rPr lang="pl-PL" sz="2000" b="0" dirty="0">
                <a:cs typeface="Times New Roman" pitchFamily="18" charset="0"/>
                <a:sym typeface="Symbol" pitchFamily="18" charset="2"/>
              </a:rPr>
              <a:t>4</a:t>
            </a:r>
            <a:r>
              <a:rPr lang="pl-PL" sz="2000" b="0" dirty="0" smtClean="0">
                <a:cs typeface="Times New Roman" pitchFamily="18" charset="0"/>
                <a:sym typeface="Symbol" pitchFamily="18" charset="2"/>
              </a:rPr>
              <a:t>. </a:t>
            </a:r>
            <a:r>
              <a:rPr lang="pl-PL" sz="2000" b="0" dirty="0">
                <a:cs typeface="Times New Roman" pitchFamily="18" charset="0"/>
                <a:sym typeface="Symbol" pitchFamily="18" charset="2"/>
              </a:rPr>
              <a:t>Egzamin jest wspólny z kierunkiem </a:t>
            </a:r>
            <a:r>
              <a:rPr lang="pl-PL" sz="2000" b="0" i="1" dirty="0">
                <a:cs typeface="Times New Roman" pitchFamily="18" charset="0"/>
                <a:sym typeface="Symbol" pitchFamily="18" charset="2"/>
              </a:rPr>
              <a:t>Elektronika i </a:t>
            </a:r>
            <a:r>
              <a:rPr lang="pl-PL" sz="2000" b="0" i="1" dirty="0" smtClean="0">
                <a:cs typeface="Times New Roman" pitchFamily="18" charset="0"/>
                <a:sym typeface="Symbol" pitchFamily="18" charset="2"/>
              </a:rPr>
              <a:t>Telekomunikacja</a:t>
            </a:r>
            <a:endParaRPr lang="pl-PL" sz="2000" b="0" dirty="0" smtClean="0">
              <a:cs typeface="Times New Roman" pitchFamily="18" charset="0"/>
              <a:sym typeface="Symbol" pitchFamily="18" charset="2"/>
            </a:endParaRPr>
          </a:p>
          <a:p>
            <a:r>
              <a:rPr lang="pl-PL" sz="2000" b="0" dirty="0" smtClean="0">
                <a:cs typeface="Times New Roman" pitchFamily="18" charset="0"/>
                <a:sym typeface="Symbol" pitchFamily="18" charset="2"/>
              </a:rPr>
              <a:t>oraz </a:t>
            </a:r>
            <a:r>
              <a:rPr lang="pl-PL" sz="2000" b="0" i="1" dirty="0" smtClean="0">
                <a:cs typeface="Times New Roman" pitchFamily="18" charset="0"/>
                <a:sym typeface="Symbol" pitchFamily="18" charset="2"/>
              </a:rPr>
              <a:t>Teleinformatyka</a:t>
            </a:r>
            <a:r>
              <a:rPr lang="pl-PL" sz="2000" b="0" dirty="0" smtClean="0">
                <a:cs typeface="Times New Roman" pitchFamily="18" charset="0"/>
                <a:sym typeface="Symbol" pitchFamily="18" charset="2"/>
              </a:rPr>
              <a:t>.</a:t>
            </a:r>
            <a:endParaRPr lang="pl-PL" sz="2000" b="0" dirty="0">
              <a:sym typeface="Symbol" pitchFamily="18" charset="2"/>
            </a:endParaRPr>
          </a:p>
        </p:txBody>
      </p:sp>
      <p:sp>
        <p:nvSpPr>
          <p:cNvPr id="4" name="Text Box 1027"/>
          <p:cNvSpPr txBox="1">
            <a:spLocks noChangeArrowheads="1"/>
          </p:cNvSpPr>
          <p:nvPr/>
        </p:nvSpPr>
        <p:spPr bwMode="auto">
          <a:xfrm>
            <a:off x="6019800" y="6553200"/>
            <a:ext cx="311976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l-PL" sz="1400" dirty="0" smtClean="0">
                <a:solidFill>
                  <a:schemeClr val="bg2"/>
                </a:solidFill>
              </a:rPr>
              <a:t>„Sygnały i systemy” </a:t>
            </a:r>
            <a:r>
              <a:rPr lang="pl-PL" sz="1400" dirty="0" err="1">
                <a:solidFill>
                  <a:schemeClr val="bg2"/>
                </a:solidFill>
                <a:sym typeface="Symbol" pitchFamily="18" charset="2"/>
              </a:rPr>
              <a:t></a:t>
            </a:r>
            <a:r>
              <a:rPr lang="pl-PL" sz="1400" dirty="0" err="1">
                <a:solidFill>
                  <a:schemeClr val="bg2"/>
                </a:solidFill>
              </a:rPr>
              <a:t>Zdzisław</a:t>
            </a:r>
            <a:r>
              <a:rPr lang="pl-PL" sz="1400" dirty="0">
                <a:solidFill>
                  <a:schemeClr val="bg2"/>
                </a:solidFill>
              </a:rPr>
              <a:t> Papir</a:t>
            </a:r>
            <a:endParaRPr lang="pl-PL" b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4"/>
          <p:cNvSpPr>
            <a:spLocks noChangeArrowheads="1"/>
          </p:cNvSpPr>
          <p:nvPr/>
        </p:nvSpPr>
        <p:spPr bwMode="auto">
          <a:xfrm>
            <a:off x="1143000" y="0"/>
            <a:ext cx="4854214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1" lang="pl-PL" sz="4400" dirty="0" smtClean="0">
                <a:solidFill>
                  <a:schemeClr val="tx2"/>
                </a:solidFill>
              </a:rPr>
              <a:t>Egzamin - przebieg</a:t>
            </a:r>
            <a:endParaRPr kumimoji="1" lang="pl-PL" sz="4400" dirty="0">
              <a:solidFill>
                <a:schemeClr val="tx2"/>
              </a:solidFill>
            </a:endParaRPr>
          </a:p>
        </p:txBody>
      </p:sp>
      <p:sp>
        <p:nvSpPr>
          <p:cNvPr id="25603" name="Prostokąt 4"/>
          <p:cNvSpPr>
            <a:spLocks noChangeArrowheads="1"/>
          </p:cNvSpPr>
          <p:nvPr/>
        </p:nvSpPr>
        <p:spPr bwMode="auto">
          <a:xfrm>
            <a:off x="1143000" y="1183988"/>
            <a:ext cx="7561263" cy="34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2000" b="0" dirty="0">
                <a:cs typeface="Times New Roman" pitchFamily="18" charset="0"/>
                <a:sym typeface="Symbol" pitchFamily="18" charset="2"/>
              </a:rPr>
              <a:t>5</a:t>
            </a:r>
            <a:r>
              <a:rPr lang="pl-PL" sz="2000" b="0" dirty="0" smtClean="0">
                <a:cs typeface="Times New Roman" pitchFamily="18" charset="0"/>
                <a:sym typeface="Symbol" pitchFamily="18" charset="2"/>
              </a:rPr>
              <a:t>. </a:t>
            </a:r>
            <a:r>
              <a:rPr lang="pl-PL" sz="2000" b="0" dirty="0">
                <a:cs typeface="Times New Roman" pitchFamily="18" charset="0"/>
                <a:sym typeface="Symbol" pitchFamily="18" charset="2"/>
              </a:rPr>
              <a:t>W trakcie egzaminu telefony komórkowe oraz laptopy muszą być wyłączone</a:t>
            </a:r>
            <a:r>
              <a:rPr lang="pl-PL" sz="2000" b="0" dirty="0" smtClean="0">
                <a:cs typeface="Times New Roman" pitchFamily="18" charset="0"/>
                <a:sym typeface="Symbol" pitchFamily="18" charset="2"/>
              </a:rPr>
              <a:t>.</a:t>
            </a:r>
          </a:p>
          <a:p>
            <a:endParaRPr lang="pl-PL" sz="2000" b="0" dirty="0">
              <a:sym typeface="Symbol" pitchFamily="18" charset="2"/>
            </a:endParaRPr>
          </a:p>
          <a:p>
            <a:r>
              <a:rPr lang="pl-PL" sz="2000" b="0" dirty="0">
                <a:cs typeface="Times New Roman" pitchFamily="18" charset="0"/>
                <a:sym typeface="Symbol" pitchFamily="18" charset="2"/>
              </a:rPr>
              <a:t>6</a:t>
            </a:r>
            <a:r>
              <a:rPr lang="pl-PL" sz="2000" b="0" dirty="0" smtClean="0">
                <a:cs typeface="Times New Roman" pitchFamily="18" charset="0"/>
                <a:sym typeface="Symbol" pitchFamily="18" charset="2"/>
              </a:rPr>
              <a:t>. </a:t>
            </a:r>
            <a:r>
              <a:rPr lang="pl-PL" sz="2000" b="0" dirty="0">
                <a:cs typeface="Times New Roman" pitchFamily="18" charset="0"/>
                <a:sym typeface="Symbol" pitchFamily="18" charset="2"/>
              </a:rPr>
              <a:t>Student, który nie przestrzega postanowień zapisów pkt. </a:t>
            </a:r>
            <a:r>
              <a:rPr lang="pl-PL" sz="2000" b="0" dirty="0" smtClean="0">
                <a:cs typeface="Times New Roman" pitchFamily="18" charset="0"/>
                <a:sym typeface="Symbol" pitchFamily="18" charset="2"/>
              </a:rPr>
              <a:t>12 </a:t>
            </a:r>
            <a:r>
              <a:rPr lang="pl-PL" sz="2000" b="0" dirty="0">
                <a:cs typeface="Times New Roman" pitchFamily="18" charset="0"/>
                <a:sym typeface="Symbol" pitchFamily="18" charset="2"/>
              </a:rPr>
              <a:t>i </a:t>
            </a:r>
            <a:r>
              <a:rPr lang="pl-PL" sz="2000" b="0" dirty="0" smtClean="0">
                <a:cs typeface="Times New Roman" pitchFamily="18" charset="0"/>
                <a:sym typeface="Symbol" pitchFamily="18" charset="2"/>
              </a:rPr>
              <a:t>13, </a:t>
            </a:r>
            <a:r>
              <a:rPr lang="pl-PL" sz="2000" b="0" dirty="0">
                <a:cs typeface="Times New Roman" pitchFamily="18" charset="0"/>
                <a:sym typeface="Symbol" pitchFamily="18" charset="2"/>
              </a:rPr>
              <a:t>kończy egzamin z oceną 2,0 (niedostatecznie</a:t>
            </a:r>
            <a:r>
              <a:rPr lang="pl-PL" sz="2000" b="0" dirty="0" smtClean="0">
                <a:cs typeface="Times New Roman" pitchFamily="18" charset="0"/>
                <a:sym typeface="Symbol" pitchFamily="18" charset="2"/>
              </a:rPr>
              <a:t>).</a:t>
            </a:r>
          </a:p>
          <a:p>
            <a:endParaRPr lang="pl-PL" sz="2000" b="0" dirty="0">
              <a:cs typeface="Times New Roman" pitchFamily="18" charset="0"/>
              <a:sym typeface="Symbol" pitchFamily="18" charset="2"/>
            </a:endParaRPr>
          </a:p>
          <a:p>
            <a:r>
              <a:rPr lang="pl-PL" sz="2000" b="0" dirty="0">
                <a:cs typeface="Times New Roman" pitchFamily="18" charset="0"/>
                <a:sym typeface="Symbol" pitchFamily="18" charset="2"/>
              </a:rPr>
              <a:t>7</a:t>
            </a:r>
            <a:r>
              <a:rPr lang="pl-PL" sz="2000" b="0" dirty="0" smtClean="0">
                <a:cs typeface="Times New Roman" pitchFamily="18" charset="0"/>
                <a:sym typeface="Symbol" pitchFamily="18" charset="2"/>
              </a:rPr>
              <a:t>. </a:t>
            </a:r>
            <a:r>
              <a:rPr lang="pl-PL" sz="2000" b="0" dirty="0">
                <a:cs typeface="Times New Roman" pitchFamily="18" charset="0"/>
                <a:sym typeface="Symbol" pitchFamily="18" charset="2"/>
              </a:rPr>
              <a:t>Egzamin  trwa 120 min; czas jest liczony od chwili rozdania kartek z zadaniami i po udzieleniu ewentualnych pierwszych wyjaśnień</a:t>
            </a:r>
            <a:r>
              <a:rPr lang="pl-PL" sz="2000" b="0" dirty="0" smtClean="0">
                <a:cs typeface="Times New Roman" pitchFamily="18" charset="0"/>
                <a:sym typeface="Symbol" pitchFamily="18" charset="2"/>
              </a:rPr>
              <a:t>.</a:t>
            </a:r>
          </a:p>
          <a:p>
            <a:endParaRPr lang="pl-PL" sz="2000" b="0" dirty="0" smtClean="0">
              <a:cs typeface="Times New Roman" pitchFamily="18" charset="0"/>
              <a:sym typeface="Symbol" pitchFamily="18" charset="2"/>
            </a:endParaRPr>
          </a:p>
          <a:p>
            <a:r>
              <a:rPr lang="pl-PL" sz="2000" b="0" dirty="0">
                <a:cs typeface="Times New Roman" pitchFamily="18" charset="0"/>
                <a:sym typeface="Symbol" pitchFamily="18" charset="2"/>
              </a:rPr>
              <a:t>8</a:t>
            </a:r>
            <a:r>
              <a:rPr lang="pl-PL" sz="2000" b="0" dirty="0" smtClean="0">
                <a:cs typeface="Times New Roman" pitchFamily="18" charset="0"/>
                <a:sym typeface="Symbol" pitchFamily="18" charset="2"/>
              </a:rPr>
              <a:t>. Egzamin jest wspólny z kierunkiem </a:t>
            </a:r>
            <a:r>
              <a:rPr lang="pl-PL" sz="2000" b="0" i="1" dirty="0" smtClean="0">
                <a:cs typeface="Times New Roman" pitchFamily="18" charset="0"/>
                <a:sym typeface="Symbol" pitchFamily="18" charset="2"/>
              </a:rPr>
              <a:t>Elektronika i Telekomunikacja</a:t>
            </a:r>
            <a:r>
              <a:rPr lang="pl-PL" sz="2000" b="0" dirty="0" smtClean="0">
                <a:cs typeface="Times New Roman" pitchFamily="18" charset="0"/>
                <a:sym typeface="Symbol" pitchFamily="18" charset="2"/>
              </a:rPr>
              <a:t> </a:t>
            </a:r>
            <a:r>
              <a:rPr lang="pl-PL" sz="2000" b="0" dirty="0" err="1" smtClean="0">
                <a:cs typeface="Times New Roman" pitchFamily="18" charset="0"/>
                <a:sym typeface="Symbol" pitchFamily="18" charset="2"/>
              </a:rPr>
              <a:t>(po</a:t>
            </a:r>
            <a:r>
              <a:rPr lang="pl-PL" sz="2000" b="0" dirty="0" smtClean="0">
                <a:cs typeface="Times New Roman" pitchFamily="18" charset="0"/>
                <a:sym typeface="Symbol" pitchFamily="18" charset="2"/>
              </a:rPr>
              <a:t>l/</a:t>
            </a:r>
            <a:r>
              <a:rPr lang="pl-PL" sz="2000" b="0" dirty="0" err="1" smtClean="0">
                <a:cs typeface="Times New Roman" pitchFamily="18" charset="0"/>
                <a:sym typeface="Symbol" pitchFamily="18" charset="2"/>
              </a:rPr>
              <a:t>ang</a:t>
            </a:r>
            <a:r>
              <a:rPr lang="pl-PL" sz="2000" b="0" dirty="0" smtClean="0">
                <a:cs typeface="Times New Roman" pitchFamily="18" charset="0"/>
                <a:sym typeface="Symbol" pitchFamily="18" charset="2"/>
              </a:rPr>
              <a:t>) i </a:t>
            </a:r>
            <a:r>
              <a:rPr lang="pl-PL" sz="2000" b="0" i="1" dirty="0" smtClean="0">
                <a:cs typeface="Times New Roman" pitchFamily="18" charset="0"/>
                <a:sym typeface="Symbol" pitchFamily="18" charset="2"/>
              </a:rPr>
              <a:t>Teleinformatyka</a:t>
            </a:r>
            <a:r>
              <a:rPr lang="pl-PL" sz="2000" b="0" dirty="0" smtClean="0">
                <a:cs typeface="Times New Roman" pitchFamily="18" charset="0"/>
                <a:sym typeface="Symbol" pitchFamily="18" charset="2"/>
              </a:rPr>
              <a:t>.</a:t>
            </a:r>
          </a:p>
        </p:txBody>
      </p:sp>
      <p:sp>
        <p:nvSpPr>
          <p:cNvPr id="4" name="Text Box 1027"/>
          <p:cNvSpPr txBox="1">
            <a:spLocks noChangeArrowheads="1"/>
          </p:cNvSpPr>
          <p:nvPr/>
        </p:nvSpPr>
        <p:spPr bwMode="auto">
          <a:xfrm>
            <a:off x="6019800" y="6553200"/>
            <a:ext cx="311976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l-PL" sz="1400" dirty="0" smtClean="0">
                <a:solidFill>
                  <a:schemeClr val="bg2"/>
                </a:solidFill>
              </a:rPr>
              <a:t>„Sygnały i systemy” </a:t>
            </a:r>
            <a:r>
              <a:rPr lang="pl-PL" sz="1400" dirty="0" err="1">
                <a:solidFill>
                  <a:schemeClr val="bg2"/>
                </a:solidFill>
                <a:sym typeface="Symbol" pitchFamily="18" charset="2"/>
              </a:rPr>
              <a:t></a:t>
            </a:r>
            <a:r>
              <a:rPr lang="pl-PL" sz="1400" dirty="0" err="1">
                <a:solidFill>
                  <a:schemeClr val="bg2"/>
                </a:solidFill>
              </a:rPr>
              <a:t>Zdzisław</a:t>
            </a:r>
            <a:r>
              <a:rPr lang="pl-PL" sz="1400" dirty="0">
                <a:solidFill>
                  <a:schemeClr val="bg2"/>
                </a:solidFill>
              </a:rPr>
              <a:t> Papir</a:t>
            </a:r>
            <a:endParaRPr lang="pl-PL" b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755576" y="0"/>
            <a:ext cx="7468711" cy="16927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1" lang="pl-PL" sz="6000" dirty="0" smtClean="0">
                <a:solidFill>
                  <a:schemeClr val="tx2"/>
                </a:solidFill>
              </a:rPr>
              <a:t>Sylabus wykładu</a:t>
            </a:r>
            <a:br>
              <a:rPr kumimoji="1" lang="pl-PL" sz="6000" dirty="0" smtClean="0">
                <a:solidFill>
                  <a:schemeClr val="tx2"/>
                </a:solidFill>
              </a:rPr>
            </a:br>
            <a:r>
              <a:rPr kumimoji="1" lang="pl-PL" sz="4400" dirty="0" smtClean="0">
                <a:solidFill>
                  <a:schemeClr val="tx2"/>
                </a:solidFill>
              </a:rPr>
              <a:t>(część I – „</a:t>
            </a:r>
            <a:r>
              <a:rPr kumimoji="1" lang="pl-PL" sz="4400" u="sng" dirty="0" smtClean="0">
                <a:solidFill>
                  <a:srgbClr val="336600"/>
                </a:solidFill>
              </a:rPr>
              <a:t>Sygnały</a:t>
            </a:r>
            <a:r>
              <a:rPr kumimoji="1" lang="pl-PL" sz="4400" dirty="0" smtClean="0">
                <a:solidFill>
                  <a:schemeClr val="tx2"/>
                </a:solidFill>
              </a:rPr>
              <a:t> i systemy”)</a:t>
            </a:r>
            <a:endParaRPr lang="pl-PL" dirty="0"/>
          </a:p>
        </p:txBody>
      </p:sp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4294596" y="2132856"/>
            <a:ext cx="4623382" cy="3198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70000"/>
              </a:spcBef>
              <a:buFontTx/>
              <a:buChar char="•"/>
            </a:pPr>
            <a:r>
              <a:rPr lang="pl-PL" sz="2000" dirty="0">
                <a:solidFill>
                  <a:srgbClr val="336600"/>
                </a:solidFill>
              </a:rPr>
              <a:t> </a:t>
            </a:r>
            <a:r>
              <a:rPr lang="pl-PL" sz="2000" dirty="0" smtClean="0">
                <a:solidFill>
                  <a:srgbClr val="336600"/>
                </a:solidFill>
              </a:rPr>
              <a:t>00_Sygnały systemy</a:t>
            </a:r>
          </a:p>
          <a:p>
            <a:pPr>
              <a:spcBef>
                <a:spcPts val="725"/>
              </a:spcBef>
              <a:buFontTx/>
              <a:buChar char="•"/>
            </a:pPr>
            <a:r>
              <a:rPr lang="pl-PL" sz="2000" dirty="0" smtClean="0">
                <a:solidFill>
                  <a:srgbClr val="336600"/>
                </a:solidFill>
              </a:rPr>
              <a:t> 01-02_Systemy </a:t>
            </a:r>
            <a:r>
              <a:rPr lang="pl-PL" sz="2000" dirty="0">
                <a:solidFill>
                  <a:srgbClr val="336600"/>
                </a:solidFill>
              </a:rPr>
              <a:t>liniowe i </a:t>
            </a:r>
            <a:r>
              <a:rPr lang="pl-PL" sz="2000" dirty="0" smtClean="0">
                <a:solidFill>
                  <a:srgbClr val="336600"/>
                </a:solidFill>
              </a:rPr>
              <a:t>stacjonarne</a:t>
            </a:r>
            <a:endParaRPr lang="pl-PL" sz="2000" dirty="0">
              <a:solidFill>
                <a:srgbClr val="D60093"/>
              </a:solidFill>
            </a:endParaRPr>
          </a:p>
          <a:p>
            <a:pPr>
              <a:spcBef>
                <a:spcPct val="30000"/>
              </a:spcBef>
              <a:buFontTx/>
              <a:buChar char="•"/>
            </a:pPr>
            <a:r>
              <a:rPr lang="pl-PL" sz="2000" dirty="0" smtClean="0">
                <a:solidFill>
                  <a:srgbClr val="336600"/>
                </a:solidFill>
              </a:rPr>
              <a:t> 03_Filtracja sygnałów</a:t>
            </a:r>
            <a:endParaRPr lang="pl-PL" sz="2000" dirty="0">
              <a:solidFill>
                <a:srgbClr val="336600"/>
              </a:solidFill>
            </a:endParaRPr>
          </a:p>
          <a:p>
            <a:pPr>
              <a:spcBef>
                <a:spcPct val="30000"/>
              </a:spcBef>
              <a:buFontTx/>
              <a:buChar char="•"/>
            </a:pPr>
            <a:r>
              <a:rPr lang="pl-PL" sz="2000" dirty="0">
                <a:solidFill>
                  <a:srgbClr val="336600"/>
                </a:solidFill>
              </a:rPr>
              <a:t> </a:t>
            </a:r>
            <a:r>
              <a:rPr lang="pl-PL" sz="2000" dirty="0" smtClean="0">
                <a:solidFill>
                  <a:srgbClr val="336600"/>
                </a:solidFill>
              </a:rPr>
              <a:t>04_Próbkowanie sygnałów</a:t>
            </a:r>
          </a:p>
          <a:p>
            <a:pPr>
              <a:spcBef>
                <a:spcPct val="30000"/>
              </a:spcBef>
              <a:buFontTx/>
              <a:buChar char="•"/>
            </a:pPr>
            <a:r>
              <a:rPr lang="pl-PL" sz="2000" dirty="0">
                <a:solidFill>
                  <a:srgbClr val="336600"/>
                </a:solidFill>
              </a:rPr>
              <a:t> </a:t>
            </a:r>
            <a:r>
              <a:rPr lang="pl-PL" sz="2000" dirty="0" smtClean="0">
                <a:solidFill>
                  <a:srgbClr val="336600"/>
                </a:solidFill>
              </a:rPr>
              <a:t>05_Modulacja kodowo-impulsowa</a:t>
            </a:r>
            <a:endParaRPr lang="pl-PL" sz="2000" dirty="0">
              <a:solidFill>
                <a:srgbClr val="D60093"/>
              </a:solidFill>
            </a:endParaRPr>
          </a:p>
          <a:p>
            <a:pPr>
              <a:spcBef>
                <a:spcPct val="30000"/>
              </a:spcBef>
              <a:buFontTx/>
              <a:buChar char="•"/>
            </a:pPr>
            <a:r>
              <a:rPr lang="pl-PL" sz="2000" dirty="0">
                <a:solidFill>
                  <a:srgbClr val="336600"/>
                </a:solidFill>
              </a:rPr>
              <a:t> </a:t>
            </a:r>
            <a:r>
              <a:rPr lang="pl-PL" sz="2000" dirty="0" smtClean="0">
                <a:solidFill>
                  <a:srgbClr val="336600"/>
                </a:solidFill>
              </a:rPr>
              <a:t>06_Właściwości energetyczne sygnałów</a:t>
            </a:r>
            <a:endParaRPr lang="pl-PL" sz="2000" dirty="0">
              <a:solidFill>
                <a:srgbClr val="D60093"/>
              </a:solidFill>
            </a:endParaRPr>
          </a:p>
          <a:p>
            <a:pPr>
              <a:spcBef>
                <a:spcPct val="30000"/>
              </a:spcBef>
              <a:buFontTx/>
              <a:buChar char="•"/>
            </a:pPr>
            <a:r>
              <a:rPr lang="pl-PL" sz="2000" dirty="0">
                <a:solidFill>
                  <a:srgbClr val="336600"/>
                </a:solidFill>
              </a:rPr>
              <a:t> </a:t>
            </a:r>
            <a:r>
              <a:rPr lang="pl-PL" sz="2000" dirty="0" smtClean="0">
                <a:solidFill>
                  <a:srgbClr val="336600"/>
                </a:solidFill>
              </a:rPr>
              <a:t>07_Sygnały losowe</a:t>
            </a:r>
          </a:p>
          <a:p>
            <a:pPr>
              <a:spcBef>
                <a:spcPct val="30000"/>
              </a:spcBef>
            </a:pPr>
            <a:r>
              <a:rPr lang="pl-PL" sz="2000" dirty="0" smtClean="0">
                <a:solidFill>
                  <a:srgbClr val="002060"/>
                </a:solidFill>
              </a:rPr>
              <a:t>SPRAWDZIAN #1</a:t>
            </a:r>
            <a:endParaRPr lang="pl-PL" sz="2000" dirty="0">
              <a:solidFill>
                <a:srgbClr val="002060"/>
              </a:solidFill>
            </a:endParaRPr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6019800" y="6553200"/>
            <a:ext cx="311976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l-PL" sz="1400" dirty="0" smtClean="0">
                <a:solidFill>
                  <a:schemeClr val="bg2"/>
                </a:solidFill>
              </a:rPr>
              <a:t>„Sygnały i systemy” </a:t>
            </a:r>
            <a:r>
              <a:rPr lang="pl-PL" sz="1400" dirty="0" err="1">
                <a:solidFill>
                  <a:schemeClr val="bg2"/>
                </a:solidFill>
                <a:sym typeface="Symbol" pitchFamily="18" charset="2"/>
              </a:rPr>
              <a:t></a:t>
            </a:r>
            <a:r>
              <a:rPr lang="pl-PL" sz="1400" dirty="0" err="1">
                <a:solidFill>
                  <a:schemeClr val="bg2"/>
                </a:solidFill>
              </a:rPr>
              <a:t>Zdzisław</a:t>
            </a:r>
            <a:r>
              <a:rPr lang="pl-PL" sz="1400" dirty="0">
                <a:solidFill>
                  <a:schemeClr val="bg2"/>
                </a:solidFill>
              </a:rPr>
              <a:t> Papir</a:t>
            </a:r>
            <a:endParaRPr lang="pl-PL" b="0" dirty="0"/>
          </a:p>
        </p:txBody>
      </p:sp>
      <p:sp>
        <p:nvSpPr>
          <p:cNvPr id="4101" name="Nawias klamrowy otwierający 4"/>
          <p:cNvSpPr>
            <a:spLocks/>
          </p:cNvSpPr>
          <p:nvPr/>
        </p:nvSpPr>
        <p:spPr bwMode="auto">
          <a:xfrm>
            <a:off x="2781709" y="2204864"/>
            <a:ext cx="1441450" cy="2736304"/>
          </a:xfrm>
          <a:prstGeom prst="leftBrace">
            <a:avLst>
              <a:gd name="adj1" fmla="val 8326"/>
              <a:gd name="adj2" fmla="val 50000"/>
            </a:avLst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4102" name="pole tekstowe 5"/>
          <p:cNvSpPr txBox="1">
            <a:spLocks noChangeArrowheads="1"/>
          </p:cNvSpPr>
          <p:nvPr/>
        </p:nvSpPr>
        <p:spPr bwMode="auto">
          <a:xfrm>
            <a:off x="912838" y="3157517"/>
            <a:ext cx="1877437" cy="830997"/>
          </a:xfrm>
          <a:prstGeom prst="rect">
            <a:avLst/>
          </a:prstGeom>
          <a:noFill/>
          <a:ln w="3175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l-PL" dirty="0" smtClean="0"/>
              <a:t>Pliki:</a:t>
            </a:r>
            <a:endParaRPr lang="pl-PL" dirty="0"/>
          </a:p>
          <a:p>
            <a:r>
              <a:rPr lang="pl-PL" dirty="0" smtClean="0"/>
              <a:t>00_... </a:t>
            </a:r>
            <a:r>
              <a:rPr lang="pl-PL" dirty="0"/>
              <a:t>– </a:t>
            </a:r>
            <a:r>
              <a:rPr lang="pl-PL" dirty="0" smtClean="0"/>
              <a:t>07_...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949128" y="0"/>
            <a:ext cx="7752443" cy="16927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kumimoji="1" lang="pl-PL" sz="6000" dirty="0" smtClean="0">
                <a:solidFill>
                  <a:schemeClr val="tx2"/>
                </a:solidFill>
              </a:rPr>
              <a:t>Sylabus wykładu</a:t>
            </a:r>
            <a:br>
              <a:rPr kumimoji="1" lang="pl-PL" sz="6000" dirty="0" smtClean="0">
                <a:solidFill>
                  <a:schemeClr val="tx2"/>
                </a:solidFill>
              </a:rPr>
            </a:br>
            <a:r>
              <a:rPr kumimoji="1" lang="pl-PL" sz="4400" dirty="0" smtClean="0">
                <a:solidFill>
                  <a:schemeClr val="tx2"/>
                </a:solidFill>
              </a:rPr>
              <a:t>(część II – „Sygnały i </a:t>
            </a:r>
            <a:r>
              <a:rPr kumimoji="1" lang="pl-PL" sz="4400" u="sng" dirty="0" smtClean="0">
                <a:solidFill>
                  <a:srgbClr val="336600"/>
                </a:solidFill>
              </a:rPr>
              <a:t>systemy</a:t>
            </a:r>
            <a:r>
              <a:rPr kumimoji="1" lang="pl-PL" sz="4400" dirty="0" smtClean="0">
                <a:solidFill>
                  <a:schemeClr val="tx2"/>
                </a:solidFill>
              </a:rPr>
              <a:t>”)</a:t>
            </a:r>
            <a:endParaRPr lang="pl-PL" dirty="0"/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3995936" y="2852936"/>
            <a:ext cx="4722768" cy="33162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spcBef>
                <a:spcPct val="70000"/>
              </a:spcBef>
              <a:buFontTx/>
              <a:buChar char="•"/>
            </a:pPr>
            <a:r>
              <a:rPr lang="pl-PL" sz="2000" dirty="0">
                <a:solidFill>
                  <a:srgbClr val="336600"/>
                </a:solidFill>
              </a:rPr>
              <a:t> 08_Szumy w systemach transmisyjnych </a:t>
            </a:r>
          </a:p>
          <a:p>
            <a:pPr>
              <a:spcBef>
                <a:spcPts val="725"/>
              </a:spcBef>
              <a:buFontTx/>
              <a:buChar char="•"/>
            </a:pPr>
            <a:r>
              <a:rPr lang="pl-PL" sz="2000" dirty="0" smtClean="0">
                <a:solidFill>
                  <a:srgbClr val="336600"/>
                </a:solidFill>
              </a:rPr>
              <a:t> 09_Modulacje AM i FM</a:t>
            </a:r>
          </a:p>
          <a:p>
            <a:pPr>
              <a:spcBef>
                <a:spcPts val="725"/>
              </a:spcBef>
              <a:buFontTx/>
              <a:buChar char="•"/>
            </a:pPr>
            <a:r>
              <a:rPr lang="pl-PL" sz="2000" dirty="0" smtClean="0">
                <a:solidFill>
                  <a:srgbClr val="336600"/>
                </a:solidFill>
              </a:rPr>
              <a:t> 10_ Odporność AM i FM na szumy</a:t>
            </a:r>
          </a:p>
          <a:p>
            <a:pPr>
              <a:spcBef>
                <a:spcPts val="725"/>
              </a:spcBef>
              <a:buFontTx/>
              <a:buChar char="•"/>
            </a:pPr>
            <a:r>
              <a:rPr lang="pl-PL" sz="2000" dirty="0">
                <a:solidFill>
                  <a:srgbClr val="336600"/>
                </a:solidFill>
              </a:rPr>
              <a:t> </a:t>
            </a:r>
            <a:r>
              <a:rPr lang="pl-PL" sz="2000" dirty="0" smtClean="0">
                <a:solidFill>
                  <a:srgbClr val="336600"/>
                </a:solidFill>
              </a:rPr>
              <a:t>11_ IMS, kody transmisyjne</a:t>
            </a:r>
            <a:endParaRPr lang="pl-PL" sz="2000" dirty="0">
              <a:solidFill>
                <a:srgbClr val="336600"/>
              </a:solidFill>
            </a:endParaRPr>
          </a:p>
          <a:p>
            <a:pPr>
              <a:spcBef>
                <a:spcPts val="725"/>
              </a:spcBef>
              <a:buFontTx/>
              <a:buChar char="•"/>
            </a:pPr>
            <a:r>
              <a:rPr lang="pl-PL" sz="2000" dirty="0" smtClean="0">
                <a:solidFill>
                  <a:srgbClr val="336600"/>
                </a:solidFill>
              </a:rPr>
              <a:t> 12_Kluczowanie</a:t>
            </a:r>
            <a:endParaRPr lang="pl-PL" sz="2000" dirty="0">
              <a:solidFill>
                <a:srgbClr val="D60093"/>
              </a:solidFill>
            </a:endParaRPr>
          </a:p>
          <a:p>
            <a:pPr>
              <a:spcBef>
                <a:spcPct val="30000"/>
              </a:spcBef>
              <a:buFontTx/>
              <a:buChar char="•"/>
            </a:pPr>
            <a:r>
              <a:rPr lang="pl-PL" sz="2000" dirty="0">
                <a:solidFill>
                  <a:srgbClr val="336600"/>
                </a:solidFill>
              </a:rPr>
              <a:t> </a:t>
            </a:r>
            <a:r>
              <a:rPr lang="pl-PL" sz="2000" dirty="0" smtClean="0">
                <a:solidFill>
                  <a:srgbClr val="336600"/>
                </a:solidFill>
              </a:rPr>
              <a:t>13_Detekcja sygnałów cyfrowych</a:t>
            </a:r>
            <a:endParaRPr lang="pl-PL" sz="2000" dirty="0">
              <a:solidFill>
                <a:srgbClr val="336600"/>
              </a:solidFill>
            </a:endParaRPr>
          </a:p>
          <a:p>
            <a:pPr>
              <a:spcBef>
                <a:spcPct val="30000"/>
              </a:spcBef>
              <a:buFontTx/>
              <a:buChar char="•"/>
            </a:pPr>
            <a:r>
              <a:rPr lang="pl-PL" sz="2000" dirty="0">
                <a:solidFill>
                  <a:srgbClr val="FF0000"/>
                </a:solidFill>
              </a:rPr>
              <a:t> </a:t>
            </a:r>
            <a:r>
              <a:rPr lang="pl-PL" sz="2000" dirty="0" smtClean="0">
                <a:solidFill>
                  <a:srgbClr val="FF0000"/>
                </a:solidFill>
              </a:rPr>
              <a:t>14_Przestrzeń sygnałów</a:t>
            </a:r>
          </a:p>
          <a:p>
            <a:pPr>
              <a:spcBef>
                <a:spcPct val="30000"/>
              </a:spcBef>
            </a:pPr>
            <a:r>
              <a:rPr lang="pl-PL" sz="2000" smtClean="0">
                <a:solidFill>
                  <a:srgbClr val="002060"/>
                </a:solidFill>
              </a:rPr>
              <a:t>SPRAWDZIAN #2</a:t>
            </a:r>
            <a:endParaRPr lang="pl-PL" sz="2000" dirty="0" smtClean="0">
              <a:solidFill>
                <a:srgbClr val="002060"/>
              </a:solidFill>
            </a:endParaRP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6213352" y="6553200"/>
            <a:ext cx="311976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pl-PL" sz="1400" dirty="0" smtClean="0">
                <a:solidFill>
                  <a:schemeClr val="bg2"/>
                </a:solidFill>
              </a:rPr>
              <a:t>„Sygnały i systemy” </a:t>
            </a:r>
            <a:r>
              <a:rPr lang="pl-PL" sz="1400" dirty="0" err="1">
                <a:solidFill>
                  <a:schemeClr val="bg2"/>
                </a:solidFill>
                <a:sym typeface="Symbol" pitchFamily="18" charset="2"/>
              </a:rPr>
              <a:t></a:t>
            </a:r>
            <a:r>
              <a:rPr lang="pl-PL" sz="1400" dirty="0" err="1">
                <a:solidFill>
                  <a:schemeClr val="bg2"/>
                </a:solidFill>
              </a:rPr>
              <a:t>Zdzisław</a:t>
            </a:r>
            <a:r>
              <a:rPr lang="pl-PL" sz="1400" dirty="0">
                <a:solidFill>
                  <a:schemeClr val="bg2"/>
                </a:solidFill>
              </a:rPr>
              <a:t> Papir</a:t>
            </a:r>
            <a:endParaRPr lang="pl-PL" b="0" dirty="0"/>
          </a:p>
        </p:txBody>
      </p:sp>
      <p:sp>
        <p:nvSpPr>
          <p:cNvPr id="5" name="Nawias klamrowy otwierający 4"/>
          <p:cNvSpPr>
            <a:spLocks/>
          </p:cNvSpPr>
          <p:nvPr/>
        </p:nvSpPr>
        <p:spPr bwMode="auto">
          <a:xfrm>
            <a:off x="2756255" y="2852936"/>
            <a:ext cx="1441450" cy="2772792"/>
          </a:xfrm>
          <a:prstGeom prst="leftBrace">
            <a:avLst>
              <a:gd name="adj1" fmla="val 8326"/>
              <a:gd name="adj2" fmla="val 50000"/>
            </a:avLst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endParaRPr lang="pl-PL"/>
          </a:p>
        </p:txBody>
      </p:sp>
      <p:sp>
        <p:nvSpPr>
          <p:cNvPr id="6" name="pole tekstowe 5"/>
          <p:cNvSpPr txBox="1">
            <a:spLocks noChangeArrowheads="1"/>
          </p:cNvSpPr>
          <p:nvPr/>
        </p:nvSpPr>
        <p:spPr bwMode="auto">
          <a:xfrm>
            <a:off x="878818" y="3823833"/>
            <a:ext cx="1877437" cy="830997"/>
          </a:xfrm>
          <a:prstGeom prst="rect">
            <a:avLst/>
          </a:prstGeom>
          <a:noFill/>
          <a:ln w="3175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pl-PL" dirty="0" smtClean="0"/>
              <a:t>Pliki:</a:t>
            </a:r>
            <a:endParaRPr lang="pl-PL" dirty="0"/>
          </a:p>
          <a:p>
            <a:r>
              <a:rPr lang="pl-PL" dirty="0" smtClean="0"/>
              <a:t>09_... </a:t>
            </a:r>
            <a:r>
              <a:rPr lang="pl-PL" dirty="0"/>
              <a:t>– </a:t>
            </a:r>
            <a:r>
              <a:rPr lang="pl-PL" dirty="0" smtClean="0"/>
              <a:t>14_...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1331640" y="188640"/>
            <a:ext cx="6975307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1" lang="pl-PL" sz="6000" dirty="0" smtClean="0">
                <a:solidFill>
                  <a:schemeClr val="tx2"/>
                </a:solidFill>
              </a:rPr>
              <a:t>Wymagania wstępne</a:t>
            </a:r>
            <a:endParaRPr lang="pl-PL" dirty="0"/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1046912" y="1412776"/>
            <a:ext cx="8097088" cy="36009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70000"/>
              </a:spcBef>
              <a:buFontTx/>
              <a:buChar char="•"/>
            </a:pPr>
            <a:r>
              <a:rPr lang="pl-PL" dirty="0" smtClean="0">
                <a:solidFill>
                  <a:srgbClr val="336600"/>
                </a:solidFill>
              </a:rPr>
              <a:t> teoria obwodów (</a:t>
            </a:r>
            <a:r>
              <a:rPr lang="pl-PL" i="1" dirty="0" smtClean="0">
                <a:solidFill>
                  <a:srgbClr val="336600"/>
                </a:solidFill>
              </a:rPr>
              <a:t>Fizyka, Podstawy elektroniki</a:t>
            </a:r>
            <a:r>
              <a:rPr lang="pl-PL" dirty="0" smtClean="0">
                <a:solidFill>
                  <a:srgbClr val="336600"/>
                </a:solidFill>
              </a:rPr>
              <a:t>)</a:t>
            </a:r>
            <a:endParaRPr lang="pl-PL" dirty="0">
              <a:solidFill>
                <a:srgbClr val="336600"/>
              </a:solidFill>
            </a:endParaRPr>
          </a:p>
          <a:p>
            <a:pPr>
              <a:spcBef>
                <a:spcPct val="70000"/>
              </a:spcBef>
              <a:buFontTx/>
              <a:buChar char="•"/>
            </a:pPr>
            <a:r>
              <a:rPr lang="pl-PL" dirty="0">
                <a:solidFill>
                  <a:srgbClr val="336600"/>
                </a:solidFill>
              </a:rPr>
              <a:t> </a:t>
            </a:r>
            <a:r>
              <a:rPr lang="pl-PL" dirty="0" smtClean="0">
                <a:solidFill>
                  <a:srgbClr val="336600"/>
                </a:solidFill>
              </a:rPr>
              <a:t>liczby zespolone (</a:t>
            </a:r>
            <a:r>
              <a:rPr lang="pl-PL" i="1" dirty="0" smtClean="0">
                <a:solidFill>
                  <a:srgbClr val="336600"/>
                </a:solidFill>
              </a:rPr>
              <a:t>Algebra</a:t>
            </a:r>
            <a:r>
              <a:rPr lang="pl-PL" dirty="0" smtClean="0">
                <a:solidFill>
                  <a:srgbClr val="336600"/>
                </a:solidFill>
              </a:rPr>
              <a:t>)</a:t>
            </a:r>
            <a:endParaRPr lang="pl-PL" dirty="0">
              <a:solidFill>
                <a:srgbClr val="336600"/>
              </a:solidFill>
            </a:endParaRPr>
          </a:p>
          <a:p>
            <a:pPr>
              <a:spcBef>
                <a:spcPct val="70000"/>
              </a:spcBef>
              <a:buFontTx/>
              <a:buChar char="•"/>
            </a:pPr>
            <a:r>
              <a:rPr lang="pl-PL" dirty="0">
                <a:solidFill>
                  <a:srgbClr val="336600"/>
                </a:solidFill>
              </a:rPr>
              <a:t> </a:t>
            </a:r>
            <a:r>
              <a:rPr lang="pl-PL" dirty="0" smtClean="0">
                <a:solidFill>
                  <a:srgbClr val="336600"/>
                </a:solidFill>
              </a:rPr>
              <a:t>szeregi funkcyjne (</a:t>
            </a:r>
            <a:r>
              <a:rPr lang="pl-PL" i="1" dirty="0" smtClean="0">
                <a:solidFill>
                  <a:srgbClr val="336600"/>
                </a:solidFill>
              </a:rPr>
              <a:t>Analiza matematyczna</a:t>
            </a:r>
            <a:r>
              <a:rPr lang="pl-PL" dirty="0" smtClean="0">
                <a:solidFill>
                  <a:srgbClr val="336600"/>
                </a:solidFill>
              </a:rPr>
              <a:t>)</a:t>
            </a:r>
            <a:endParaRPr lang="pl-PL" dirty="0">
              <a:solidFill>
                <a:srgbClr val="336600"/>
              </a:solidFill>
            </a:endParaRPr>
          </a:p>
          <a:p>
            <a:pPr>
              <a:spcBef>
                <a:spcPct val="70000"/>
              </a:spcBef>
              <a:buFontTx/>
              <a:buChar char="•"/>
            </a:pPr>
            <a:r>
              <a:rPr lang="pl-PL" dirty="0">
                <a:solidFill>
                  <a:srgbClr val="336600"/>
                </a:solidFill>
              </a:rPr>
              <a:t> </a:t>
            </a:r>
            <a:r>
              <a:rPr lang="pl-PL" dirty="0" smtClean="0">
                <a:solidFill>
                  <a:srgbClr val="336600"/>
                </a:solidFill>
              </a:rPr>
              <a:t>rachunek różniczkowy/całkowy (</a:t>
            </a:r>
            <a:r>
              <a:rPr lang="pl-PL" i="1" dirty="0" smtClean="0">
                <a:solidFill>
                  <a:srgbClr val="336600"/>
                </a:solidFill>
              </a:rPr>
              <a:t>Analiza matematyczna</a:t>
            </a:r>
            <a:r>
              <a:rPr lang="pl-PL" dirty="0" smtClean="0">
                <a:solidFill>
                  <a:srgbClr val="336600"/>
                </a:solidFill>
              </a:rPr>
              <a:t>)</a:t>
            </a:r>
          </a:p>
          <a:p>
            <a:pPr>
              <a:spcBef>
                <a:spcPct val="70000"/>
              </a:spcBef>
              <a:buFontTx/>
              <a:buChar char="•"/>
            </a:pPr>
            <a:r>
              <a:rPr lang="pl-PL" dirty="0" smtClean="0">
                <a:solidFill>
                  <a:srgbClr val="336600"/>
                </a:solidFill>
              </a:rPr>
              <a:t> podstawy </a:t>
            </a:r>
            <a:r>
              <a:rPr lang="pl-PL" dirty="0" err="1" smtClean="0">
                <a:solidFill>
                  <a:srgbClr val="336600"/>
                </a:solidFill>
              </a:rPr>
              <a:t>telekomunikacji</a:t>
            </a:r>
            <a:r>
              <a:rPr lang="pl-PL" dirty="0" smtClean="0">
                <a:solidFill>
                  <a:srgbClr val="336600"/>
                </a:solidFill>
              </a:rPr>
              <a:t> (</a:t>
            </a:r>
            <a:r>
              <a:rPr lang="pl-PL" i="1" dirty="0" smtClean="0">
                <a:solidFill>
                  <a:srgbClr val="336600"/>
                </a:solidFill>
              </a:rPr>
              <a:t>Podstawy </a:t>
            </a:r>
            <a:r>
              <a:rPr lang="pl-PL" i="1" dirty="0" err="1" smtClean="0">
                <a:solidFill>
                  <a:srgbClr val="336600"/>
                </a:solidFill>
              </a:rPr>
              <a:t>telekomunikacji</a:t>
            </a:r>
            <a:r>
              <a:rPr lang="pl-PL" dirty="0" smtClean="0">
                <a:solidFill>
                  <a:srgbClr val="336600"/>
                </a:solidFill>
              </a:rPr>
              <a:t>)</a:t>
            </a:r>
          </a:p>
          <a:p>
            <a:pPr>
              <a:spcBef>
                <a:spcPct val="70000"/>
              </a:spcBef>
              <a:buFontTx/>
              <a:buChar char="•"/>
            </a:pPr>
            <a:r>
              <a:rPr lang="pl-PL" dirty="0" smtClean="0">
                <a:solidFill>
                  <a:srgbClr val="336600"/>
                </a:solidFill>
              </a:rPr>
              <a:t> rachunek prawdopodobieństwa (</a:t>
            </a:r>
            <a:r>
              <a:rPr lang="pl-PL" i="1" dirty="0" smtClean="0">
                <a:solidFill>
                  <a:srgbClr val="336600"/>
                </a:solidFill>
              </a:rPr>
              <a:t>Probabilistyka i statystyka</a:t>
            </a:r>
            <a:r>
              <a:rPr lang="pl-PL" dirty="0" smtClean="0">
                <a:solidFill>
                  <a:srgbClr val="336600"/>
                </a:solidFill>
              </a:rPr>
              <a:t>)</a:t>
            </a: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6019800" y="6553200"/>
            <a:ext cx="311976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l-PL" sz="1400" dirty="0" smtClean="0">
                <a:solidFill>
                  <a:schemeClr val="bg2"/>
                </a:solidFill>
              </a:rPr>
              <a:t>„Sygnały i systemy” </a:t>
            </a:r>
            <a:r>
              <a:rPr lang="pl-PL" sz="1400" dirty="0" err="1">
                <a:solidFill>
                  <a:schemeClr val="bg2"/>
                </a:solidFill>
                <a:sym typeface="Symbol" pitchFamily="18" charset="2"/>
              </a:rPr>
              <a:t></a:t>
            </a:r>
            <a:r>
              <a:rPr lang="pl-PL" sz="1400" dirty="0" err="1">
                <a:solidFill>
                  <a:schemeClr val="bg2"/>
                </a:solidFill>
              </a:rPr>
              <a:t>Zdzisław</a:t>
            </a:r>
            <a:r>
              <a:rPr lang="pl-PL" sz="1400" dirty="0">
                <a:solidFill>
                  <a:schemeClr val="bg2"/>
                </a:solidFill>
              </a:rPr>
              <a:t> Papir</a:t>
            </a:r>
            <a:endParaRPr lang="pl-PL" b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6019800" y="6553200"/>
            <a:ext cx="311976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l-PL" sz="1400" dirty="0" smtClean="0">
                <a:solidFill>
                  <a:schemeClr val="bg2"/>
                </a:solidFill>
              </a:rPr>
              <a:t>„Sygnały i systemy” </a:t>
            </a:r>
            <a:r>
              <a:rPr lang="pl-PL" sz="1400" dirty="0" err="1">
                <a:solidFill>
                  <a:schemeClr val="bg2"/>
                </a:solidFill>
                <a:sym typeface="Symbol" pitchFamily="18" charset="2"/>
              </a:rPr>
              <a:t></a:t>
            </a:r>
            <a:r>
              <a:rPr lang="pl-PL" sz="1400" dirty="0" err="1">
                <a:solidFill>
                  <a:schemeClr val="bg2"/>
                </a:solidFill>
              </a:rPr>
              <a:t>Zdzisław</a:t>
            </a:r>
            <a:r>
              <a:rPr lang="pl-PL" sz="1400" dirty="0">
                <a:solidFill>
                  <a:schemeClr val="bg2"/>
                </a:solidFill>
              </a:rPr>
              <a:t> Papir</a:t>
            </a:r>
            <a:endParaRPr lang="pl-PL" b="0" dirty="0"/>
          </a:p>
        </p:txBody>
      </p:sp>
      <p:sp>
        <p:nvSpPr>
          <p:cNvPr id="5125" name="Text Box 2"/>
          <p:cNvSpPr txBox="1">
            <a:spLocks noChangeArrowheads="1"/>
          </p:cNvSpPr>
          <p:nvPr/>
        </p:nvSpPr>
        <p:spPr bwMode="auto">
          <a:xfrm>
            <a:off x="1023079" y="450829"/>
            <a:ext cx="7762061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1" lang="pl-PL" sz="4800" dirty="0" smtClean="0">
                <a:solidFill>
                  <a:schemeClr val="tx2"/>
                </a:solidFill>
              </a:rPr>
              <a:t>Dostęp do slajdów (wykłady)</a:t>
            </a:r>
            <a:endParaRPr lang="pl-PL" sz="1800" dirty="0"/>
          </a:p>
        </p:txBody>
      </p:sp>
      <p:sp>
        <p:nvSpPr>
          <p:cNvPr id="5126" name="pole tekstowe 5"/>
          <p:cNvSpPr txBox="1">
            <a:spLocks noChangeArrowheads="1"/>
          </p:cNvSpPr>
          <p:nvPr/>
        </p:nvSpPr>
        <p:spPr bwMode="auto">
          <a:xfrm>
            <a:off x="1041463" y="1602958"/>
            <a:ext cx="749115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l-PL" dirty="0">
                <a:solidFill>
                  <a:srgbClr val="336600"/>
                </a:solidFill>
              </a:rPr>
              <a:t>http</a:t>
            </a:r>
            <a:r>
              <a:rPr lang="pl-PL" dirty="0" smtClean="0">
                <a:solidFill>
                  <a:srgbClr val="336600"/>
                </a:solidFill>
              </a:rPr>
              <a:t>://tele.agh.edu.pl</a:t>
            </a:r>
            <a:r>
              <a:rPr lang="pl-PL">
                <a:solidFill>
                  <a:srgbClr val="336600"/>
                </a:solidFill>
              </a:rPr>
              <a:t>/~</a:t>
            </a:r>
            <a:r>
              <a:rPr lang="pl-PL" smtClean="0">
                <a:solidFill>
                  <a:srgbClr val="336600"/>
                </a:solidFill>
              </a:rPr>
              <a:t>papir/Sygnaly_Systemy_2023.zip</a:t>
            </a:r>
            <a:endParaRPr lang="pl-PL" dirty="0">
              <a:solidFill>
                <a:srgbClr val="336600"/>
              </a:solidFill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1023079" y="2064623"/>
            <a:ext cx="3331361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1" lang="pl-PL" sz="4800" dirty="0" smtClean="0">
                <a:solidFill>
                  <a:schemeClr val="tx2"/>
                </a:solidFill>
              </a:rPr>
              <a:t>Konsultacje</a:t>
            </a:r>
            <a:endParaRPr lang="pl-PL" sz="4800" dirty="0"/>
          </a:p>
        </p:txBody>
      </p:sp>
      <p:sp>
        <p:nvSpPr>
          <p:cNvPr id="8" name="pole tekstowe 5"/>
          <p:cNvSpPr txBox="1">
            <a:spLocks noChangeArrowheads="1"/>
          </p:cNvSpPr>
          <p:nvPr/>
        </p:nvSpPr>
        <p:spPr bwMode="auto">
          <a:xfrm>
            <a:off x="1023079" y="3144743"/>
            <a:ext cx="2558714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l-PL" dirty="0" smtClean="0">
                <a:solidFill>
                  <a:srgbClr val="336600"/>
                </a:solidFill>
              </a:rPr>
              <a:t>papir@agh.edu.pl</a:t>
            </a:r>
          </a:p>
          <a:p>
            <a:r>
              <a:rPr lang="pl-PL" dirty="0" smtClean="0">
                <a:solidFill>
                  <a:srgbClr val="336600"/>
                </a:solidFill>
              </a:rPr>
              <a:t>12 617 48 13</a:t>
            </a:r>
          </a:p>
          <a:p>
            <a:r>
              <a:rPr lang="pl-PL" dirty="0" smtClean="0">
                <a:solidFill>
                  <a:srgbClr val="336600"/>
                </a:solidFill>
              </a:rPr>
              <a:t>601 700 406</a:t>
            </a:r>
          </a:p>
          <a:p>
            <a:r>
              <a:rPr lang="pl-PL" dirty="0" smtClean="0">
                <a:solidFill>
                  <a:srgbClr val="336600"/>
                </a:solidFill>
              </a:rPr>
              <a:t>Pok. 218/B9</a:t>
            </a:r>
            <a:endParaRPr lang="pl-PL" dirty="0">
              <a:solidFill>
                <a:srgbClr val="336600"/>
              </a:solidFill>
            </a:endParaRPr>
          </a:p>
        </p:txBody>
      </p:sp>
      <p:pic>
        <p:nvPicPr>
          <p:cNvPr id="9" name="Picture 22" descr="http://bridportcab.org/wp-content/uploads/2013/09/Work-in-Progres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87624" y="5195082"/>
            <a:ext cx="1080120" cy="1080120"/>
          </a:xfrm>
          <a:prstGeom prst="rect">
            <a:avLst/>
          </a:prstGeom>
          <a:noFill/>
        </p:spPr>
      </p:pic>
      <p:sp>
        <p:nvSpPr>
          <p:cNvPr id="11" name="pole tekstowe 5"/>
          <p:cNvSpPr txBox="1">
            <a:spLocks noChangeArrowheads="1"/>
          </p:cNvSpPr>
          <p:nvPr/>
        </p:nvSpPr>
        <p:spPr bwMode="auto">
          <a:xfrm>
            <a:off x="2267744" y="5482516"/>
            <a:ext cx="520847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l-PL" dirty="0" smtClean="0">
                <a:solidFill>
                  <a:srgbClr val="336600"/>
                </a:solidFill>
              </a:rPr>
              <a:t>Praca samodzielna lub na ćwiczeniach</a:t>
            </a:r>
            <a:endParaRPr lang="pl-PL" dirty="0">
              <a:solidFill>
                <a:srgbClr val="3366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oria sygnałów">
  <a:themeElements>
    <a:clrScheme name="Teoria sygnałów 2">
      <a:dk1>
        <a:srgbClr val="000000"/>
      </a:dk1>
      <a:lt1>
        <a:srgbClr val="FFFFFF"/>
      </a:lt1>
      <a:dk2>
        <a:srgbClr val="003366"/>
      </a:dk2>
      <a:lt2>
        <a:srgbClr val="5490A8"/>
      </a:lt2>
      <a:accent1>
        <a:srgbClr val="0099CC"/>
      </a:accent1>
      <a:accent2>
        <a:srgbClr val="3366CC"/>
      </a:accent2>
      <a:accent3>
        <a:srgbClr val="FFFFFF"/>
      </a:accent3>
      <a:accent4>
        <a:srgbClr val="000000"/>
      </a:accent4>
      <a:accent5>
        <a:srgbClr val="AACAE2"/>
      </a:accent5>
      <a:accent6>
        <a:srgbClr val="2D5CB9"/>
      </a:accent6>
      <a:hlink>
        <a:srgbClr val="99CCFF"/>
      </a:hlink>
      <a:folHlink>
        <a:srgbClr val="E1E1B7"/>
      </a:folHlink>
    </a:clrScheme>
    <a:fontScheme name="Teoria sygnałów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Teoria sygnałów 1">
        <a:dk1>
          <a:srgbClr val="5490A8"/>
        </a:dk1>
        <a:lt1>
          <a:srgbClr val="DDDDDD"/>
        </a:lt1>
        <a:dk2>
          <a:srgbClr val="00172E"/>
        </a:dk2>
        <a:lt2>
          <a:srgbClr val="CCECFF"/>
        </a:lt2>
        <a:accent1>
          <a:srgbClr val="0099CC"/>
        </a:accent1>
        <a:accent2>
          <a:srgbClr val="3366CC"/>
        </a:accent2>
        <a:accent3>
          <a:srgbClr val="AAABAD"/>
        </a:accent3>
        <a:accent4>
          <a:srgbClr val="BDBDBD"/>
        </a:accent4>
        <a:accent5>
          <a:srgbClr val="AACAE2"/>
        </a:accent5>
        <a:accent6>
          <a:srgbClr val="2D5CB9"/>
        </a:accent6>
        <a:hlink>
          <a:srgbClr val="99CCFF"/>
        </a:hlink>
        <a:folHlink>
          <a:srgbClr val="E1E1B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oria sygnałów 2">
        <a:dk1>
          <a:srgbClr val="000000"/>
        </a:dk1>
        <a:lt1>
          <a:srgbClr val="FFFFFF"/>
        </a:lt1>
        <a:dk2>
          <a:srgbClr val="003366"/>
        </a:dk2>
        <a:lt2>
          <a:srgbClr val="5490A8"/>
        </a:lt2>
        <a:accent1>
          <a:srgbClr val="0099CC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AACAE2"/>
        </a:accent5>
        <a:accent6>
          <a:srgbClr val="2D5CB9"/>
        </a:accent6>
        <a:hlink>
          <a:srgbClr val="99CCFF"/>
        </a:hlink>
        <a:folHlink>
          <a:srgbClr val="E1E1B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oria sygnałów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oria sygnałów 4">
        <a:dk1>
          <a:srgbClr val="000000"/>
        </a:dk1>
        <a:lt1>
          <a:srgbClr val="FFFFFF"/>
        </a:lt1>
        <a:dk2>
          <a:srgbClr val="666633"/>
        </a:dk2>
        <a:lt2>
          <a:srgbClr val="908A6C"/>
        </a:lt2>
        <a:accent1>
          <a:srgbClr val="808000"/>
        </a:accent1>
        <a:accent2>
          <a:srgbClr val="996633"/>
        </a:accent2>
        <a:accent3>
          <a:srgbClr val="FFFFFF"/>
        </a:accent3>
        <a:accent4>
          <a:srgbClr val="000000"/>
        </a:accent4>
        <a:accent5>
          <a:srgbClr val="C0C0AA"/>
        </a:accent5>
        <a:accent6>
          <a:srgbClr val="8A5C2D"/>
        </a:accent6>
        <a:hlink>
          <a:srgbClr val="CCCC00"/>
        </a:hlink>
        <a:folHlink>
          <a:srgbClr val="D6DE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oria sygnałów 5">
        <a:dk1>
          <a:srgbClr val="000000"/>
        </a:dk1>
        <a:lt1>
          <a:srgbClr val="FFFFFF"/>
        </a:lt1>
        <a:dk2>
          <a:srgbClr val="181848"/>
        </a:dk2>
        <a:lt2>
          <a:srgbClr val="656F97"/>
        </a:lt2>
        <a:accent1>
          <a:srgbClr val="6666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B8B8FF"/>
        </a:accent5>
        <a:accent6>
          <a:srgbClr val="2D2D8A"/>
        </a:accent6>
        <a:hlink>
          <a:srgbClr val="9A9ABC"/>
        </a:hlink>
        <a:folHlink>
          <a:srgbClr val="D2B6C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oria sygnałów 6">
        <a:dk1>
          <a:srgbClr val="CC0066"/>
        </a:dk1>
        <a:lt1>
          <a:srgbClr val="FFFFFF"/>
        </a:lt1>
        <a:dk2>
          <a:srgbClr val="000000"/>
        </a:dk2>
        <a:lt2>
          <a:srgbClr val="CC0099"/>
        </a:lt2>
        <a:accent1>
          <a:srgbClr val="FF9900"/>
        </a:accent1>
        <a:accent2>
          <a:srgbClr val="CC66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B95C00"/>
        </a:accent6>
        <a:hlink>
          <a:srgbClr val="009900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C:\Microsoft Office\Szablony\Teoria sygnałów.pot</Template>
  <TotalTime>3118</TotalTime>
  <Words>876</Words>
  <Application>Microsoft Office PowerPoint</Application>
  <PresentationFormat>Pokaz na ekranie (4:3)</PresentationFormat>
  <Paragraphs>229</Paragraphs>
  <Slides>22</Slides>
  <Notes>18</Notes>
  <HiddenSlides>0</HiddenSlides>
  <MMClips>0</MMClips>
  <ScaleCrop>false</ScaleCrop>
  <HeadingPairs>
    <vt:vector size="8" baseType="variant">
      <vt:variant>
        <vt:lpstr>Używane czcionki</vt:lpstr>
      </vt:variant>
      <vt:variant>
        <vt:i4>8</vt:i4>
      </vt:variant>
      <vt:variant>
        <vt:lpstr>Motyw</vt:lpstr>
      </vt:variant>
      <vt:variant>
        <vt:i4>1</vt:i4>
      </vt:variant>
      <vt:variant>
        <vt:lpstr>Osadzone serwery OLE</vt:lpstr>
      </vt:variant>
      <vt:variant>
        <vt:i4>2</vt:i4>
      </vt:variant>
      <vt:variant>
        <vt:lpstr>Tytuły slajdów</vt:lpstr>
      </vt:variant>
      <vt:variant>
        <vt:i4>22</vt:i4>
      </vt:variant>
    </vt:vector>
  </HeadingPairs>
  <TitlesOfParts>
    <vt:vector size="33" baseType="lpstr">
      <vt:lpstr>Albertus Medium</vt:lpstr>
      <vt:lpstr>Arial</vt:lpstr>
      <vt:lpstr>Calibri</vt:lpstr>
      <vt:lpstr>Comic Sans MS</vt:lpstr>
      <vt:lpstr>Monotype Sorts</vt:lpstr>
      <vt:lpstr>Symbol</vt:lpstr>
      <vt:lpstr>Times New Roman</vt:lpstr>
      <vt:lpstr>Verdana</vt:lpstr>
      <vt:lpstr>Teoria sygnałów</vt:lpstr>
      <vt:lpstr>Równanie</vt:lpstr>
      <vt:lpstr>Equation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Literatura (pdf, internet)</vt:lpstr>
      <vt:lpstr>Prezentacja programu PowerPoint</vt:lpstr>
      <vt:lpstr>Literatura (pdf, internet)</vt:lpstr>
      <vt:lpstr>Literatura (pdf) http://tele.agh.edu.pl/~papir/ </vt:lpstr>
      <vt:lpstr>Literatura (pdf) http://tele.agh.edu.pl/~papir/ </vt:lpstr>
      <vt:lpstr>Prezentacja programu PowerPoint</vt:lpstr>
      <vt:lpstr>Prezentacja programu PowerPoint</vt:lpstr>
      <vt:lpstr>Prezentacja programu PowerPoint</vt:lpstr>
      <vt:lpstr>Prezentacja programu PowerPoint</vt:lpstr>
      <vt:lpstr>Podstawowe zastosowania w telekomunikacji</vt:lpstr>
      <vt:lpstr>Podstawowe pojęcia</vt:lpstr>
      <vt:lpstr>Prezentacja programu PowerPoint</vt:lpstr>
    </vt:vector>
  </TitlesOfParts>
  <Company>Katedra Telekomunikacji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Literatura</dc:title>
  <dc:creator>Zdzislaw Papir</dc:creator>
  <cp:lastModifiedBy>Konto Microsoft</cp:lastModifiedBy>
  <cp:revision>327</cp:revision>
  <dcterms:created xsi:type="dcterms:W3CDTF">2001-11-19T15:22:59Z</dcterms:created>
  <dcterms:modified xsi:type="dcterms:W3CDTF">2023-10-06T08:57:00Z</dcterms:modified>
</cp:coreProperties>
</file>