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41"/>
  </p:notesMasterIdLst>
  <p:sldIdLst>
    <p:sldId id="258" r:id="rId2"/>
    <p:sldId id="372" r:id="rId3"/>
    <p:sldId id="395" r:id="rId4"/>
    <p:sldId id="426" r:id="rId5"/>
    <p:sldId id="448" r:id="rId6"/>
    <p:sldId id="449" r:id="rId7"/>
    <p:sldId id="450" r:id="rId8"/>
    <p:sldId id="398" r:id="rId9"/>
    <p:sldId id="442" r:id="rId10"/>
    <p:sldId id="446" r:id="rId11"/>
    <p:sldId id="451" r:id="rId12"/>
    <p:sldId id="454" r:id="rId13"/>
    <p:sldId id="455" r:id="rId14"/>
    <p:sldId id="452" r:id="rId15"/>
    <p:sldId id="402" r:id="rId16"/>
    <p:sldId id="406" r:id="rId17"/>
    <p:sldId id="407" r:id="rId18"/>
    <p:sldId id="400" r:id="rId19"/>
    <p:sldId id="435" r:id="rId20"/>
    <p:sldId id="399" r:id="rId21"/>
    <p:sldId id="396" r:id="rId22"/>
    <p:sldId id="404" r:id="rId23"/>
    <p:sldId id="405" r:id="rId24"/>
    <p:sldId id="408" r:id="rId25"/>
    <p:sldId id="410" r:id="rId26"/>
    <p:sldId id="412" r:id="rId27"/>
    <p:sldId id="414" r:id="rId28"/>
    <p:sldId id="416" r:id="rId29"/>
    <p:sldId id="417" r:id="rId30"/>
    <p:sldId id="420" r:id="rId31"/>
    <p:sldId id="421" r:id="rId32"/>
    <p:sldId id="422" r:id="rId33"/>
    <p:sldId id="423" r:id="rId34"/>
    <p:sldId id="432" r:id="rId35"/>
    <p:sldId id="433" r:id="rId36"/>
    <p:sldId id="424" r:id="rId37"/>
    <p:sldId id="453" r:id="rId38"/>
    <p:sldId id="425" r:id="rId39"/>
    <p:sldId id="345" r:id="rId40"/>
  </p:sldIdLst>
  <p:sldSz cx="9144000" cy="6858000" type="screen4x3"/>
  <p:notesSz cx="6797675" cy="992663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33"/>
    <a:srgbClr val="006600"/>
    <a:srgbClr val="008080"/>
    <a:srgbClr val="00FF99"/>
    <a:srgbClr val="003300"/>
    <a:srgbClr val="3366CC"/>
    <a:srgbClr val="D60093"/>
    <a:srgbClr val="66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52" autoAdjust="0"/>
    <p:restoredTop sz="90929"/>
  </p:normalViewPr>
  <p:slideViewPr>
    <p:cSldViewPr>
      <p:cViewPr varScale="1">
        <p:scale>
          <a:sx n="70" d="100"/>
          <a:sy n="70" d="100"/>
        </p:scale>
        <p:origin x="13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51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4" Type="http://schemas.openxmlformats.org/officeDocument/2006/relationships/image" Target="../media/image7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4" Type="http://schemas.openxmlformats.org/officeDocument/2006/relationships/image" Target="../media/image8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5" Type="http://schemas.openxmlformats.org/officeDocument/2006/relationships/image" Target="../media/image87.wmf"/><Relationship Id="rId4" Type="http://schemas.openxmlformats.org/officeDocument/2006/relationships/image" Target="../media/image86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3" Type="http://schemas.openxmlformats.org/officeDocument/2006/relationships/image" Target="../media/image90.wmf"/><Relationship Id="rId7" Type="http://schemas.openxmlformats.org/officeDocument/2006/relationships/image" Target="../media/image94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93.wmf"/><Relationship Id="rId5" Type="http://schemas.openxmlformats.org/officeDocument/2006/relationships/image" Target="../media/image92.wmf"/><Relationship Id="rId10" Type="http://schemas.openxmlformats.org/officeDocument/2006/relationships/image" Target="../media/image97.wmf"/><Relationship Id="rId4" Type="http://schemas.openxmlformats.org/officeDocument/2006/relationships/image" Target="../media/image91.wmf"/><Relationship Id="rId9" Type="http://schemas.openxmlformats.org/officeDocument/2006/relationships/image" Target="../media/image96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4" Type="http://schemas.openxmlformats.org/officeDocument/2006/relationships/image" Target="../media/image10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image" Target="../media/image102.wmf"/><Relationship Id="rId1" Type="http://schemas.openxmlformats.org/officeDocument/2006/relationships/image" Target="../media/image98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5.wmf"/><Relationship Id="rId1" Type="http://schemas.openxmlformats.org/officeDocument/2006/relationships/image" Target="../media/image104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6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6.wmf"/><Relationship Id="rId1" Type="http://schemas.openxmlformats.org/officeDocument/2006/relationships/image" Target="../media/image107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7" Type="http://schemas.openxmlformats.org/officeDocument/2006/relationships/image" Target="../media/image117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6" Type="http://schemas.openxmlformats.org/officeDocument/2006/relationships/image" Target="../media/image116.wmf"/><Relationship Id="rId5" Type="http://schemas.openxmlformats.org/officeDocument/2006/relationships/image" Target="../media/image115.wmf"/><Relationship Id="rId4" Type="http://schemas.openxmlformats.org/officeDocument/2006/relationships/image" Target="../media/image114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9.wmf"/><Relationship Id="rId1" Type="http://schemas.openxmlformats.org/officeDocument/2006/relationships/image" Target="../media/image11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tekstu z Wzorca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D36E8E4-7BDA-46A8-8F00-93DAF28171B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6191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86924D-57D5-4F32-A50F-4FE9A7EC8B6C}" type="slidenum">
              <a:rPr lang="pl-PL" smtClean="0"/>
              <a:pPr/>
              <a:t>1</a:t>
            </a:fld>
            <a:endParaRPr lang="pl-PL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25658175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AADC31-64FA-4EF9-9035-FB3CCFB315FB}" type="slidenum">
              <a:rPr lang="pl-PL" smtClean="0"/>
              <a:pPr/>
              <a:t>21</a:t>
            </a:fld>
            <a:endParaRPr lang="pl-PL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401389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5819FD-3D2D-4EC4-9834-24E24EC3730F}" type="slidenum">
              <a:rPr lang="pl-PL" smtClean="0"/>
              <a:pPr/>
              <a:t>39</a:t>
            </a:fld>
            <a:endParaRPr lang="pl-PL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993262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AADC31-64FA-4EF9-9035-FB3CCFB315FB}" type="slidenum">
              <a:rPr lang="pl-PL" smtClean="0"/>
              <a:pPr/>
              <a:t>2</a:t>
            </a:fld>
            <a:endParaRPr lang="pl-PL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682043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AADC31-64FA-4EF9-9035-FB3CCFB315FB}" type="slidenum">
              <a:rPr lang="pl-PL" smtClean="0"/>
              <a:pPr/>
              <a:t>3</a:t>
            </a:fld>
            <a:endParaRPr lang="pl-PL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715532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C87E8E-14A6-46D5-9E81-79474DF2B1E7}" type="slidenum">
              <a:rPr lang="pl-PL" smtClean="0"/>
              <a:pPr/>
              <a:t>8</a:t>
            </a:fld>
            <a:endParaRPr lang="pl-PL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124818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C87E8E-14A6-46D5-9E81-79474DF2B1E7}" type="slidenum">
              <a:rPr lang="pl-PL" smtClean="0"/>
              <a:pPr/>
              <a:t>9</a:t>
            </a:fld>
            <a:endParaRPr lang="pl-PL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84458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AADC31-64FA-4EF9-9035-FB3CCFB315FB}" type="slidenum">
              <a:rPr lang="pl-PL" smtClean="0"/>
              <a:pPr/>
              <a:t>15</a:t>
            </a:fld>
            <a:endParaRPr lang="pl-PL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4076775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913769-7728-4F5D-A90A-11F727C05360}" type="slidenum">
              <a:rPr lang="pl-PL" smtClean="0"/>
              <a:pPr/>
              <a:t>18</a:t>
            </a:fld>
            <a:endParaRPr lang="pl-PL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9269027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C87E8E-14A6-46D5-9E81-79474DF2B1E7}" type="slidenum">
              <a:rPr lang="pl-PL" smtClean="0"/>
              <a:pPr/>
              <a:t>19</a:t>
            </a:fld>
            <a:endParaRPr lang="pl-PL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967315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913769-7728-4F5D-A90A-11F727C05360}" type="slidenum">
              <a:rPr lang="pl-PL" smtClean="0"/>
              <a:pPr/>
              <a:t>20</a:t>
            </a:fld>
            <a:endParaRPr lang="pl-PL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909082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3" cy="639"/>
              <a:chOff x="-3" y="1562"/>
              <a:chExt cx="5763" cy="639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8" y="1756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4" y="1730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10" y="1665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28" y="1751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28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6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82" y="1751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82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tytułu z Wzorca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charset="2"/>
              <a:buNone/>
              <a:defRPr/>
            </a:lvl1pPr>
          </a:lstStyle>
          <a:p>
            <a:r>
              <a:rPr lang="pl-PL"/>
              <a:t>Kliknij, aby edytować styl podtytułu z Wzorca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062795B-63F1-4ACF-99F0-A201380310E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9EC8C-E9B5-4E29-B5B5-342630978B0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7624C-5B28-4D62-AC24-285C892E5C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9082C-08B1-4B9C-B1D9-A39D3D2DDF4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6F425-D04A-4C72-865A-85C6B87A8DA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63E18-598B-4296-B55C-D893686480B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9E327-E04D-4576-915C-7BF2AA4DB62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2AB28-75AB-4B4F-A28E-6F4C5A072EE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68C6-3FD8-45C8-9353-17CA9BE6CF1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305FB-774B-4760-B1B4-655CAF56487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17F59-DF0B-43C3-8E95-F1B62E7CB16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2776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ltGray">
              <a:xfrm rot="-5400000">
                <a:off x="2554" y="-990"/>
                <a:ext cx="624" cy="574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53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54" name="Freeform 6"/>
              <p:cNvSpPr>
                <a:spLocks/>
              </p:cNvSpPr>
              <p:nvPr/>
            </p:nvSpPr>
            <p:spPr bwMode="ltGray">
              <a:xfrm rot="-5400000">
                <a:off x="972" y="1673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55" name="Freeform 7"/>
              <p:cNvSpPr>
                <a:spLocks/>
              </p:cNvSpPr>
              <p:nvPr/>
            </p:nvSpPr>
            <p:spPr bwMode="ltGray">
              <a:xfrm rot="-5400000">
                <a:off x="-67" y="175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56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57" name="Freeform 9"/>
              <p:cNvSpPr>
                <a:spLocks/>
              </p:cNvSpPr>
              <p:nvPr/>
            </p:nvSpPr>
            <p:spPr bwMode="ltGray">
              <a:xfrm rot="-5400000">
                <a:off x="436" y="1699"/>
                <a:ext cx="624" cy="3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58" name="Freeform 10"/>
              <p:cNvSpPr>
                <a:spLocks/>
              </p:cNvSpPr>
              <p:nvPr/>
            </p:nvSpPr>
            <p:spPr bwMode="ltGray">
              <a:xfrm rot="-5400000">
                <a:off x="149" y="1728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ltGray">
              <a:xfrm rot="-5400000">
                <a:off x="3197" y="1660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ltGray">
              <a:xfrm rot="-5400000">
                <a:off x="2545" y="1729"/>
                <a:ext cx="624" cy="2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ltGray">
              <a:xfrm rot="-5400000">
                <a:off x="203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ltGray">
              <a:xfrm rot="-5400000">
                <a:off x="4066" y="1660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ltGray">
              <a:xfrm rot="-5400000">
                <a:off x="3717" y="1663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ltGray">
              <a:xfrm rot="-5400000">
                <a:off x="4564" y="174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ltGray">
              <a:xfrm>
                <a:off x="5469" y="1557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ltGray">
              <a:xfrm rot="-5400000">
                <a:off x="5072" y="168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70" name="Freeform 22"/>
              <p:cNvSpPr>
                <a:spLocks/>
              </p:cNvSpPr>
              <p:nvPr/>
            </p:nvSpPr>
            <p:spPr bwMode="ltGray">
              <a:xfrm rot="-5400000">
                <a:off x="4783" y="171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</p:grpSp>
        <p:sp>
          <p:nvSpPr>
            <p:cNvPr id="2071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2072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</p:grpSp>
      <p:sp>
        <p:nvSpPr>
          <p:cNvPr id="32771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tytułu z Wzorca</a:t>
            </a:r>
          </a:p>
        </p:txBody>
      </p:sp>
      <p:sp>
        <p:nvSpPr>
          <p:cNvPr id="32772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tekstu z Wzorca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32E584D1-DA1B-4444-AB1D-EAB75FBCD4A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7.jpeg"/><Relationship Id="rId5" Type="http://schemas.openxmlformats.org/officeDocument/2006/relationships/image" Target="../media/image41.png"/><Relationship Id="rId10" Type="http://schemas.openxmlformats.org/officeDocument/2006/relationships/image" Target="../media/image40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oleObject" Target="../embeddings/oleObject44.bin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48.png"/><Relationship Id="rId10" Type="http://schemas.openxmlformats.org/officeDocument/2006/relationships/image" Target="../media/image35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37.jpeg"/><Relationship Id="rId3" Type="http://schemas.openxmlformats.org/officeDocument/2006/relationships/oleObject" Target="../embeddings/oleObject47.bin"/><Relationship Id="rId7" Type="http://schemas.openxmlformats.org/officeDocument/2006/relationships/image" Target="../media/image41.png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54.png"/><Relationship Id="rId4" Type="http://schemas.openxmlformats.org/officeDocument/2006/relationships/image" Target="../media/image50.wmf"/><Relationship Id="rId9" Type="http://schemas.openxmlformats.org/officeDocument/2006/relationships/image" Target="../media/image5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image" Target="../media/image64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63.wmf"/><Relationship Id="rId5" Type="http://schemas.openxmlformats.org/officeDocument/2006/relationships/image" Target="../media/image60.wmf"/><Relationship Id="rId15" Type="http://schemas.openxmlformats.org/officeDocument/2006/relationships/image" Target="../media/image65.wmf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6.bin"/><Relationship Id="rId9" Type="http://schemas.openxmlformats.org/officeDocument/2006/relationships/image" Target="../media/image62.wmf"/><Relationship Id="rId14" Type="http://schemas.openxmlformats.org/officeDocument/2006/relationships/oleObject" Target="../embeddings/oleObject6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6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64.bin"/><Relationship Id="rId10" Type="http://schemas.openxmlformats.org/officeDocument/2006/relationships/image" Target="../media/image70.wmf"/><Relationship Id="rId4" Type="http://schemas.openxmlformats.org/officeDocument/2006/relationships/image" Target="../media/image67.wmf"/><Relationship Id="rId9" Type="http://schemas.openxmlformats.org/officeDocument/2006/relationships/oleObject" Target="../embeddings/oleObject66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7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8.bin"/><Relationship Id="rId5" Type="http://schemas.openxmlformats.org/officeDocument/2006/relationships/image" Target="../media/image71.wmf"/><Relationship Id="rId4" Type="http://schemas.openxmlformats.org/officeDocument/2006/relationships/oleObject" Target="../embeddings/oleObject6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9.wmf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7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76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7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78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80.wmf"/><Relationship Id="rId5" Type="http://schemas.openxmlformats.org/officeDocument/2006/relationships/oleObject" Target="../embeddings/oleObject76.bin"/><Relationship Id="rId10" Type="http://schemas.openxmlformats.org/officeDocument/2006/relationships/image" Target="../media/image82.wmf"/><Relationship Id="rId4" Type="http://schemas.openxmlformats.org/officeDocument/2006/relationships/image" Target="../media/image79.wmf"/><Relationship Id="rId9" Type="http://schemas.openxmlformats.org/officeDocument/2006/relationships/oleObject" Target="../embeddings/oleObject78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8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84.wmf"/><Relationship Id="rId11" Type="http://schemas.openxmlformats.org/officeDocument/2006/relationships/oleObject" Target="../embeddings/oleObject83.bin"/><Relationship Id="rId5" Type="http://schemas.openxmlformats.org/officeDocument/2006/relationships/oleObject" Target="../embeddings/oleObject80.bin"/><Relationship Id="rId10" Type="http://schemas.openxmlformats.org/officeDocument/2006/relationships/image" Target="../media/image86.wmf"/><Relationship Id="rId4" Type="http://schemas.openxmlformats.org/officeDocument/2006/relationships/image" Target="../media/image83.wmf"/><Relationship Id="rId9" Type="http://schemas.openxmlformats.org/officeDocument/2006/relationships/oleObject" Target="../embeddings/oleObject8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0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13" Type="http://schemas.openxmlformats.org/officeDocument/2006/relationships/oleObject" Target="../embeddings/oleObject89.bin"/><Relationship Id="rId18" Type="http://schemas.openxmlformats.org/officeDocument/2006/relationships/image" Target="../media/image95.wmf"/><Relationship Id="rId3" Type="http://schemas.openxmlformats.org/officeDocument/2006/relationships/oleObject" Target="../embeddings/oleObject84.bin"/><Relationship Id="rId21" Type="http://schemas.openxmlformats.org/officeDocument/2006/relationships/oleObject" Target="../embeddings/oleObject93.bin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92.wmf"/><Relationship Id="rId17" Type="http://schemas.openxmlformats.org/officeDocument/2006/relationships/oleObject" Target="../embeddings/oleObject9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4.wmf"/><Relationship Id="rId20" Type="http://schemas.openxmlformats.org/officeDocument/2006/relationships/image" Target="../media/image96.w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89.wmf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5.bin"/><Relationship Id="rId15" Type="http://schemas.openxmlformats.org/officeDocument/2006/relationships/oleObject" Target="../embeddings/oleObject90.bin"/><Relationship Id="rId10" Type="http://schemas.openxmlformats.org/officeDocument/2006/relationships/image" Target="../media/image91.wmf"/><Relationship Id="rId19" Type="http://schemas.openxmlformats.org/officeDocument/2006/relationships/oleObject" Target="../embeddings/oleObject92.bin"/><Relationship Id="rId4" Type="http://schemas.openxmlformats.org/officeDocument/2006/relationships/image" Target="../media/image88.wmf"/><Relationship Id="rId9" Type="http://schemas.openxmlformats.org/officeDocument/2006/relationships/oleObject" Target="../embeddings/oleObject87.bin"/><Relationship Id="rId14" Type="http://schemas.openxmlformats.org/officeDocument/2006/relationships/image" Target="../media/image93.wmf"/><Relationship Id="rId22" Type="http://schemas.openxmlformats.org/officeDocument/2006/relationships/image" Target="../media/image97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3" Type="http://schemas.openxmlformats.org/officeDocument/2006/relationships/oleObject" Target="../embeddings/oleObject94.bin"/><Relationship Id="rId7" Type="http://schemas.openxmlformats.org/officeDocument/2006/relationships/oleObject" Target="../embeddings/oleObject9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99.wmf"/><Relationship Id="rId5" Type="http://schemas.openxmlformats.org/officeDocument/2006/relationships/oleObject" Target="../embeddings/oleObject95.bin"/><Relationship Id="rId10" Type="http://schemas.openxmlformats.org/officeDocument/2006/relationships/image" Target="../media/image101.wmf"/><Relationship Id="rId4" Type="http://schemas.openxmlformats.org/officeDocument/2006/relationships/image" Target="../media/image98.wmf"/><Relationship Id="rId9" Type="http://schemas.openxmlformats.org/officeDocument/2006/relationships/oleObject" Target="../embeddings/oleObject97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3" Type="http://schemas.openxmlformats.org/officeDocument/2006/relationships/oleObject" Target="../embeddings/oleObject98.bin"/><Relationship Id="rId7" Type="http://schemas.openxmlformats.org/officeDocument/2006/relationships/oleObject" Target="../embeddings/oleObject10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02.wmf"/><Relationship Id="rId5" Type="http://schemas.openxmlformats.org/officeDocument/2006/relationships/oleObject" Target="../embeddings/oleObject99.bin"/><Relationship Id="rId4" Type="http://schemas.openxmlformats.org/officeDocument/2006/relationships/image" Target="../media/image98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05.wmf"/><Relationship Id="rId5" Type="http://schemas.openxmlformats.org/officeDocument/2006/relationships/oleObject" Target="../embeddings/oleObject102.bin"/><Relationship Id="rId4" Type="http://schemas.openxmlformats.org/officeDocument/2006/relationships/image" Target="../media/image104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106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06.wmf"/><Relationship Id="rId5" Type="http://schemas.openxmlformats.org/officeDocument/2006/relationships/oleObject" Target="../embeddings/oleObject105.bin"/><Relationship Id="rId4" Type="http://schemas.openxmlformats.org/officeDocument/2006/relationships/image" Target="../media/image107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3" Type="http://schemas.openxmlformats.org/officeDocument/2006/relationships/oleObject" Target="../embeddings/oleObject106.bin"/><Relationship Id="rId7" Type="http://schemas.openxmlformats.org/officeDocument/2006/relationships/oleObject" Target="../embeddings/oleObject10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09.wmf"/><Relationship Id="rId5" Type="http://schemas.openxmlformats.org/officeDocument/2006/relationships/oleObject" Target="../embeddings/oleObject107.bin"/><Relationship Id="rId4" Type="http://schemas.openxmlformats.org/officeDocument/2006/relationships/image" Target="../media/image108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wmf"/><Relationship Id="rId13" Type="http://schemas.openxmlformats.org/officeDocument/2006/relationships/oleObject" Target="../embeddings/oleObject114.bin"/><Relationship Id="rId3" Type="http://schemas.openxmlformats.org/officeDocument/2006/relationships/oleObject" Target="../embeddings/oleObject109.bin"/><Relationship Id="rId7" Type="http://schemas.openxmlformats.org/officeDocument/2006/relationships/oleObject" Target="../embeddings/oleObject111.bin"/><Relationship Id="rId12" Type="http://schemas.openxmlformats.org/officeDocument/2006/relationships/image" Target="../media/image11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7.wmf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12.wmf"/><Relationship Id="rId11" Type="http://schemas.openxmlformats.org/officeDocument/2006/relationships/oleObject" Target="../embeddings/oleObject113.bin"/><Relationship Id="rId5" Type="http://schemas.openxmlformats.org/officeDocument/2006/relationships/oleObject" Target="../embeddings/oleObject110.bin"/><Relationship Id="rId15" Type="http://schemas.openxmlformats.org/officeDocument/2006/relationships/oleObject" Target="../embeddings/oleObject115.bin"/><Relationship Id="rId10" Type="http://schemas.openxmlformats.org/officeDocument/2006/relationships/image" Target="../media/image114.wmf"/><Relationship Id="rId4" Type="http://schemas.openxmlformats.org/officeDocument/2006/relationships/image" Target="../media/image111.wmf"/><Relationship Id="rId9" Type="http://schemas.openxmlformats.org/officeDocument/2006/relationships/oleObject" Target="../embeddings/oleObject112.bin"/><Relationship Id="rId14" Type="http://schemas.openxmlformats.org/officeDocument/2006/relationships/image" Target="../media/image116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6.bin"/><Relationship Id="rId7" Type="http://schemas.openxmlformats.org/officeDocument/2006/relationships/image" Target="../media/image3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19.wmf"/><Relationship Id="rId5" Type="http://schemas.openxmlformats.org/officeDocument/2006/relationships/oleObject" Target="../embeddings/oleObject117.bin"/><Relationship Id="rId4" Type="http://schemas.openxmlformats.org/officeDocument/2006/relationships/image" Target="../media/image118.wm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6.bin"/><Relationship Id="rId18" Type="http://schemas.openxmlformats.org/officeDocument/2006/relationships/oleObject" Target="../embeddings/oleObject19.bin"/><Relationship Id="rId3" Type="http://schemas.openxmlformats.org/officeDocument/2006/relationships/oleObject" Target="../embeddings/oleObject11.bin"/><Relationship Id="rId21" Type="http://schemas.openxmlformats.org/officeDocument/2006/relationships/image" Target="../media/image20.png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4.wmf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.bin"/><Relationship Id="rId20" Type="http://schemas.openxmlformats.org/officeDocument/2006/relationships/image" Target="../media/image19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image" Target="../media/image15.wmf"/><Relationship Id="rId23" Type="http://schemas.openxmlformats.org/officeDocument/2006/relationships/image" Target="../media/image17.wmf"/><Relationship Id="rId10" Type="http://schemas.openxmlformats.org/officeDocument/2006/relationships/image" Target="../media/image13.wmf"/><Relationship Id="rId19" Type="http://schemas.openxmlformats.org/officeDocument/2006/relationships/image" Target="../media/image18.png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4.bin"/><Relationship Id="rId14" Type="http://schemas.openxmlformats.org/officeDocument/2006/relationships/oleObject" Target="../embeddings/oleObject17.bin"/><Relationship Id="rId22" Type="http://schemas.openxmlformats.org/officeDocument/2006/relationships/oleObject" Target="../embeddings/oleObject20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7.jpeg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72400" cy="1143000"/>
          </a:xfrm>
        </p:spPr>
        <p:txBody>
          <a:bodyPr/>
          <a:lstStyle/>
          <a:p>
            <a:r>
              <a:rPr lang="pl-PL" sz="4800" b="1" smtClean="0">
                <a:latin typeface="Comic Sans MS" pitchFamily="66" charset="0"/>
              </a:rPr>
              <a:t>Filtracja sygnałów (03)</a:t>
            </a:r>
            <a:endParaRPr lang="pl-PL" dirty="0" smtClean="0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024235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400" b="1" dirty="0" smtClean="0">
                <a:solidFill>
                  <a:schemeClr val="bg2"/>
                </a:solidFill>
                <a:sym typeface="Symbol" pitchFamily="18" charset="2"/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899592" y="1006475"/>
            <a:ext cx="8244408" cy="537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  <a:spcBef>
                <a:spcPct val="25000"/>
              </a:spcBef>
              <a:buFontTx/>
              <a:buChar char="•"/>
            </a:pPr>
            <a:r>
              <a:rPr lang="pl-PL" sz="2000" b="1" dirty="0" smtClean="0">
                <a:solidFill>
                  <a:schemeClr val="bg2"/>
                </a:solidFill>
                <a:latin typeface="Comic Sans MS" pitchFamily="66" charset="0"/>
              </a:rPr>
              <a:t>Filtracja sygnałów - transmitancja</a:t>
            </a:r>
            <a:endParaRPr lang="pl-PL" sz="2000" b="1" dirty="0">
              <a:solidFill>
                <a:schemeClr val="bg2"/>
              </a:solidFill>
              <a:latin typeface="Comic Sans MS" pitchFamily="66" charset="0"/>
            </a:endParaRPr>
          </a:p>
          <a:p>
            <a:pPr algn="l">
              <a:lnSpc>
                <a:spcPct val="120000"/>
              </a:lnSpc>
              <a:spcBef>
                <a:spcPct val="25000"/>
              </a:spcBef>
              <a:buFontTx/>
              <a:buChar char="•"/>
            </a:pPr>
            <a:r>
              <a:rPr lang="pl-PL" sz="2000" b="1" dirty="0" smtClean="0">
                <a:solidFill>
                  <a:schemeClr val="bg2"/>
                </a:solidFill>
                <a:latin typeface="Comic Sans MS" pitchFamily="66" charset="0"/>
              </a:rPr>
              <a:t>Elektrotechnika teoretyczna – podstawy</a:t>
            </a:r>
          </a:p>
          <a:p>
            <a:pPr algn="l">
              <a:lnSpc>
                <a:spcPct val="120000"/>
              </a:lnSpc>
              <a:spcBef>
                <a:spcPct val="25000"/>
              </a:spcBef>
              <a:buFontTx/>
              <a:buChar char="•"/>
            </a:pPr>
            <a:r>
              <a:rPr lang="pl-PL" sz="2000" b="1" dirty="0" smtClean="0">
                <a:solidFill>
                  <a:schemeClr val="bg2"/>
                </a:solidFill>
                <a:latin typeface="Comic Sans MS" pitchFamily="66" charset="0"/>
              </a:rPr>
              <a:t>Związki napięcie – prąd</a:t>
            </a:r>
          </a:p>
          <a:p>
            <a:pPr algn="l">
              <a:lnSpc>
                <a:spcPct val="120000"/>
              </a:lnSpc>
              <a:spcBef>
                <a:spcPct val="25000"/>
              </a:spcBef>
              <a:buFontTx/>
              <a:buChar char="•"/>
            </a:pPr>
            <a:r>
              <a:rPr lang="pl-PL" sz="2000" b="1" dirty="0" smtClean="0">
                <a:solidFill>
                  <a:schemeClr val="bg2"/>
                </a:solidFill>
                <a:latin typeface="Comic Sans MS" pitchFamily="66" charset="0"/>
              </a:rPr>
              <a:t>Prawa </a:t>
            </a:r>
            <a:r>
              <a:rPr lang="pl-PL" sz="2000" b="1" dirty="0" err="1" smtClean="0">
                <a:solidFill>
                  <a:schemeClr val="bg2"/>
                </a:solidFill>
                <a:latin typeface="Comic Sans MS" pitchFamily="66" charset="0"/>
              </a:rPr>
              <a:t>Kirchoffa</a:t>
            </a:r>
            <a:endParaRPr lang="pl-PL" sz="2000" b="1" dirty="0" smtClean="0">
              <a:solidFill>
                <a:schemeClr val="bg2"/>
              </a:solidFill>
              <a:latin typeface="Comic Sans MS" pitchFamily="66" charset="0"/>
            </a:endParaRPr>
          </a:p>
          <a:p>
            <a:pPr algn="l">
              <a:lnSpc>
                <a:spcPct val="120000"/>
              </a:lnSpc>
              <a:spcBef>
                <a:spcPct val="25000"/>
              </a:spcBef>
              <a:buFontTx/>
              <a:buChar char="•"/>
            </a:pPr>
            <a:r>
              <a:rPr lang="pl-PL" sz="2000" b="1" dirty="0" smtClean="0">
                <a:solidFill>
                  <a:schemeClr val="bg2"/>
                </a:solidFill>
                <a:latin typeface="Comic Sans MS" pitchFamily="66" charset="0"/>
              </a:rPr>
              <a:t>Wyznaczanie transmitancji – wymuszenie wykładnicze</a:t>
            </a:r>
          </a:p>
          <a:p>
            <a:pPr algn="l">
              <a:lnSpc>
                <a:spcPct val="120000"/>
              </a:lnSpc>
              <a:spcBef>
                <a:spcPct val="25000"/>
              </a:spcBef>
              <a:buFontTx/>
              <a:buChar char="•"/>
            </a:pPr>
            <a:r>
              <a:rPr lang="pl-PL" sz="2000" b="1" dirty="0" smtClean="0">
                <a:solidFill>
                  <a:schemeClr val="bg2"/>
                </a:solidFill>
                <a:latin typeface="Comic Sans MS" pitchFamily="66" charset="0"/>
              </a:rPr>
              <a:t>Wyznaczanie transmitancji – przekształcenie Laplace’a</a:t>
            </a:r>
          </a:p>
          <a:p>
            <a:pPr algn="l">
              <a:lnSpc>
                <a:spcPct val="120000"/>
              </a:lnSpc>
              <a:spcBef>
                <a:spcPct val="25000"/>
              </a:spcBef>
              <a:buFontTx/>
              <a:buChar char="•"/>
            </a:pPr>
            <a:r>
              <a:rPr lang="pl-PL" sz="2000" b="1" dirty="0" smtClean="0">
                <a:solidFill>
                  <a:schemeClr val="bg2"/>
                </a:solidFill>
                <a:latin typeface="Comic Sans MS" pitchFamily="66" charset="0"/>
              </a:rPr>
              <a:t>Wymuszenie harmoniczne</a:t>
            </a:r>
            <a:endParaRPr lang="pl-PL" sz="2000" b="1" dirty="0">
              <a:solidFill>
                <a:schemeClr val="bg2"/>
              </a:solidFill>
              <a:latin typeface="Comic Sans MS" pitchFamily="66" charset="0"/>
            </a:endParaRPr>
          </a:p>
          <a:p>
            <a:pPr algn="l">
              <a:lnSpc>
                <a:spcPct val="120000"/>
              </a:lnSpc>
              <a:spcBef>
                <a:spcPct val="25000"/>
              </a:spcBef>
              <a:buFontTx/>
              <a:buChar char="•"/>
            </a:pPr>
            <a:r>
              <a:rPr lang="pl-PL" sz="2000" b="1" dirty="0" smtClean="0">
                <a:solidFill>
                  <a:schemeClr val="bg2"/>
                </a:solidFill>
                <a:latin typeface="Comic Sans MS" pitchFamily="66" charset="0"/>
              </a:rPr>
              <a:t>Filtry idealne - klasyfikacja </a:t>
            </a:r>
            <a:endParaRPr lang="pl-PL" sz="2000" b="1" dirty="0">
              <a:solidFill>
                <a:schemeClr val="bg2"/>
              </a:solidFill>
              <a:latin typeface="Comic Sans MS" pitchFamily="66" charset="0"/>
            </a:endParaRPr>
          </a:p>
          <a:p>
            <a:pPr algn="l">
              <a:lnSpc>
                <a:spcPct val="120000"/>
              </a:lnSpc>
              <a:spcBef>
                <a:spcPct val="25000"/>
              </a:spcBef>
              <a:buFontTx/>
              <a:buChar char="•"/>
            </a:pPr>
            <a:r>
              <a:rPr lang="pl-PL" sz="2000" b="1" dirty="0" smtClean="0">
                <a:solidFill>
                  <a:schemeClr val="bg2"/>
                </a:solidFill>
                <a:latin typeface="Comic Sans MS" pitchFamily="66" charset="0"/>
              </a:rPr>
              <a:t>Filtracja sygnałów – szereg Fouriera (przykład)</a:t>
            </a:r>
          </a:p>
          <a:p>
            <a:pPr algn="l">
              <a:lnSpc>
                <a:spcPct val="120000"/>
              </a:lnSpc>
              <a:spcBef>
                <a:spcPct val="25000"/>
              </a:spcBef>
              <a:buFontTx/>
              <a:buChar char="•"/>
            </a:pPr>
            <a:r>
              <a:rPr lang="pl-PL" sz="2000" b="1" dirty="0" smtClean="0">
                <a:solidFill>
                  <a:schemeClr val="bg2"/>
                </a:solidFill>
                <a:latin typeface="Comic Sans MS" pitchFamily="66" charset="0"/>
              </a:rPr>
              <a:t>Filtracja sygnałów – przekształcenie Fouriera (przykład)</a:t>
            </a:r>
          </a:p>
          <a:p>
            <a:pPr algn="l">
              <a:lnSpc>
                <a:spcPct val="120000"/>
              </a:lnSpc>
              <a:spcBef>
                <a:spcPct val="25000"/>
              </a:spcBef>
              <a:buFontTx/>
              <a:buChar char="•"/>
            </a:pPr>
            <a:r>
              <a:rPr lang="pl-PL" sz="2000" b="1" dirty="0" smtClean="0">
                <a:solidFill>
                  <a:schemeClr val="bg2"/>
                </a:solidFill>
                <a:latin typeface="Comic Sans MS" pitchFamily="66" charset="0"/>
              </a:rPr>
              <a:t>Filtracja sygnałów – splot w dziedzinie czasu (przykład)</a:t>
            </a:r>
            <a:endParaRPr lang="pl-PL" sz="2000" b="1" dirty="0">
              <a:solidFill>
                <a:schemeClr val="bg2"/>
              </a:solidFill>
              <a:latin typeface="Comic Sans MS" pitchFamily="66" charset="0"/>
            </a:endParaRPr>
          </a:p>
          <a:p>
            <a:pPr algn="l">
              <a:lnSpc>
                <a:spcPct val="120000"/>
              </a:lnSpc>
              <a:spcBef>
                <a:spcPct val="25000"/>
              </a:spcBef>
              <a:buFontTx/>
              <a:buChar char="•"/>
            </a:pPr>
            <a:r>
              <a:rPr lang="pl-PL" sz="2000" b="1" dirty="0" smtClean="0">
                <a:solidFill>
                  <a:schemeClr val="bg2"/>
                </a:solidFill>
                <a:latin typeface="Comic Sans MS" pitchFamily="66" charset="0"/>
              </a:rPr>
              <a:t>Podsumowanie</a:t>
            </a:r>
            <a:endParaRPr lang="pl-PL" sz="2000" b="1" dirty="0">
              <a:solidFill>
                <a:schemeClr val="bg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568C6-3FD8-45C8-9353-17CA9BE6CF1C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  <p:sp>
        <p:nvSpPr>
          <p:cNvPr id="4" name="Rectangle 68"/>
          <p:cNvSpPr>
            <a:spLocks noChangeArrowheads="1"/>
          </p:cNvSpPr>
          <p:nvPr/>
        </p:nvSpPr>
        <p:spPr bwMode="auto">
          <a:xfrm>
            <a:off x="943906" y="47153"/>
            <a:ext cx="8001000" cy="6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kumimoji="1" lang="pl-PL" sz="2800" dirty="0">
                <a:solidFill>
                  <a:srgbClr val="009900"/>
                </a:solidFill>
                <a:latin typeface="+mn-lt"/>
              </a:rPr>
              <a:t>Filtr </a:t>
            </a:r>
            <a:r>
              <a:rPr kumimoji="1" lang="pl-PL" sz="2800" dirty="0" err="1">
                <a:solidFill>
                  <a:srgbClr val="009900"/>
                </a:solidFill>
                <a:latin typeface="+mn-lt"/>
              </a:rPr>
              <a:t>preemfazy</a:t>
            </a:r>
            <a:r>
              <a:rPr kumimoji="1" lang="pl-PL" sz="2800" dirty="0">
                <a:solidFill>
                  <a:srgbClr val="009900"/>
                </a:solidFill>
                <a:latin typeface="+mn-lt"/>
              </a:rPr>
              <a:t> – </a:t>
            </a:r>
            <a:r>
              <a:rPr kumimoji="1" lang="pl-PL" sz="2800" dirty="0" smtClean="0">
                <a:solidFill>
                  <a:srgbClr val="009900"/>
                </a:solidFill>
                <a:latin typeface="+mn-lt"/>
              </a:rPr>
              <a:t>transmitancja (metoda </a:t>
            </a:r>
            <a:r>
              <a:rPr kumimoji="1" lang="pl-PL" sz="2800" dirty="0">
                <a:solidFill>
                  <a:srgbClr val="009900"/>
                </a:solidFill>
                <a:latin typeface="+mn-lt"/>
              </a:rPr>
              <a:t>#</a:t>
            </a:r>
            <a:r>
              <a:rPr kumimoji="1" lang="pl-PL" sz="2800" dirty="0" smtClean="0">
                <a:solidFill>
                  <a:srgbClr val="009900"/>
                </a:solidFill>
                <a:latin typeface="+mn-lt"/>
              </a:rPr>
              <a:t>1)</a:t>
            </a:r>
            <a:endParaRPr kumimoji="1" lang="pl-PL" sz="2800" dirty="0">
              <a:solidFill>
                <a:srgbClr val="009900"/>
              </a:solidFill>
              <a:latin typeface="+mn-lt"/>
            </a:endParaRPr>
          </a:p>
        </p:txBody>
      </p:sp>
      <p:graphicFrame>
        <p:nvGraphicFramePr>
          <p:cNvPr id="7" name="Obi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9848220"/>
              </p:ext>
            </p:extLst>
          </p:nvPr>
        </p:nvGraphicFramePr>
        <p:xfrm>
          <a:off x="5940152" y="3933056"/>
          <a:ext cx="2695553" cy="1308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73" name="Equation" r:id="rId3" imgW="1307880" imgH="634680" progId="Equation.3">
                  <p:embed/>
                </p:oleObj>
              </mc:Choice>
              <mc:Fallback>
                <p:oleObj name="Equation" r:id="rId3" imgW="1307880" imgH="634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40152" y="3933056"/>
                        <a:ext cx="2695553" cy="1308521"/>
                      </a:xfrm>
                      <a:prstGeom prst="rect">
                        <a:avLst/>
                      </a:prstGeom>
                      <a:ln w="254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99"/>
          <p:cNvSpPr txBox="1">
            <a:spLocks noChangeArrowheads="1"/>
          </p:cNvSpPr>
          <p:nvPr/>
        </p:nvSpPr>
        <p:spPr bwMode="auto">
          <a:xfrm>
            <a:off x="6073930" y="6553200"/>
            <a:ext cx="3070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400" b="1" dirty="0">
                <a:solidFill>
                  <a:schemeClr val="bg2"/>
                </a:solidFill>
                <a:sym typeface="Symbol" pitchFamily="18" charset="2"/>
              </a:rPr>
              <a:t>„</a:t>
            </a:r>
            <a:r>
              <a:rPr lang="pl-PL" sz="1400" b="1" dirty="0" smtClean="0">
                <a:solidFill>
                  <a:schemeClr val="bg2"/>
                </a:solidFill>
                <a:sym typeface="Symbol" pitchFamily="18" charset="2"/>
              </a:rPr>
              <a:t>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grpSp>
        <p:nvGrpSpPr>
          <p:cNvPr id="10" name="Grupa 9"/>
          <p:cNvGrpSpPr/>
          <p:nvPr/>
        </p:nvGrpSpPr>
        <p:grpSpPr>
          <a:xfrm>
            <a:off x="1261419" y="891991"/>
            <a:ext cx="3202843" cy="2160240"/>
            <a:chOff x="1261419" y="891991"/>
            <a:chExt cx="3202843" cy="2160240"/>
          </a:xfrm>
        </p:grpSpPr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419" y="891991"/>
              <a:ext cx="3202843" cy="2160240"/>
            </a:xfrm>
            <a:prstGeom prst="rect">
              <a:avLst/>
            </a:prstGeom>
          </p:spPr>
        </p:pic>
        <p:sp>
          <p:nvSpPr>
            <p:cNvPr id="9" name="Prostokąt 8"/>
            <p:cNvSpPr/>
            <p:nvPr/>
          </p:nvSpPr>
          <p:spPr bwMode="auto">
            <a:xfrm>
              <a:off x="1261419" y="2636912"/>
              <a:ext cx="430261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11" name="Picture 22" descr="http://bridportcab.org/wp-content/uploads/2013/09/Work-in-Progres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69340" y="5501573"/>
            <a:ext cx="1080120" cy="1080120"/>
          </a:xfrm>
          <a:prstGeom prst="rect">
            <a:avLst/>
          </a:prstGeom>
          <a:noFill/>
        </p:spPr>
      </p:pic>
      <p:grpSp>
        <p:nvGrpSpPr>
          <p:cNvPr id="20" name="Grupa 19"/>
          <p:cNvGrpSpPr/>
          <p:nvPr/>
        </p:nvGrpSpPr>
        <p:grpSpPr>
          <a:xfrm>
            <a:off x="1093315" y="3209701"/>
            <a:ext cx="4326307" cy="3460800"/>
            <a:chOff x="1093315" y="3209701"/>
            <a:chExt cx="4326307" cy="3460800"/>
          </a:xfrm>
        </p:grpSpPr>
        <p:graphicFrame>
          <p:nvGraphicFramePr>
            <p:cNvPr id="6" name="Obiek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8908729"/>
                </p:ext>
              </p:extLst>
            </p:nvPr>
          </p:nvGraphicFramePr>
          <p:xfrm>
            <a:off x="1093315" y="3209701"/>
            <a:ext cx="4326307" cy="3460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874" name="Equation" r:id="rId7" imgW="2412720" imgH="1930320" progId="Equation.3">
                    <p:embed/>
                  </p:oleObj>
                </mc:Choice>
                <mc:Fallback>
                  <p:oleObj name="Equation" r:id="rId7" imgW="2412720" imgH="193032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093315" y="3209701"/>
                          <a:ext cx="4326307" cy="3460800"/>
                        </a:xfrm>
                        <a:prstGeom prst="rect">
                          <a:avLst/>
                        </a:prstGeom>
                        <a:ln w="25400">
                          <a:solidFill>
                            <a:schemeClr val="tx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Nawias otwierający 18"/>
            <p:cNvSpPr/>
            <p:nvPr/>
          </p:nvSpPr>
          <p:spPr bwMode="auto">
            <a:xfrm>
              <a:off x="1261419" y="3336988"/>
              <a:ext cx="214237" cy="1713097"/>
            </a:xfrm>
            <a:prstGeom prst="leftBracke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2" name="Grupa 11"/>
          <p:cNvGrpSpPr/>
          <p:nvPr/>
        </p:nvGrpSpPr>
        <p:grpSpPr>
          <a:xfrm>
            <a:off x="4856163" y="882650"/>
            <a:ext cx="3929062" cy="2179638"/>
            <a:chOff x="4856163" y="882650"/>
            <a:chExt cx="3929062" cy="2179638"/>
          </a:xfrm>
        </p:grpSpPr>
        <p:graphicFrame>
          <p:nvGraphicFramePr>
            <p:cNvPr id="3" name="Obiek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51478225"/>
                </p:ext>
              </p:extLst>
            </p:nvPr>
          </p:nvGraphicFramePr>
          <p:xfrm>
            <a:off x="4856163" y="882650"/>
            <a:ext cx="3929062" cy="2179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875" name="Equation" r:id="rId9" imgW="1625400" imgH="901440" progId="Equation.3">
                    <p:embed/>
                  </p:oleObj>
                </mc:Choice>
                <mc:Fallback>
                  <p:oleObj name="Equation" r:id="rId9" imgW="1625400" imgH="9014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856163" y="882650"/>
                          <a:ext cx="3929062" cy="2179638"/>
                        </a:xfrm>
                        <a:prstGeom prst="rect">
                          <a:avLst/>
                        </a:prstGeom>
                        <a:ln w="25400">
                          <a:solidFill>
                            <a:schemeClr val="tx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pole tekstowe 13"/>
            <p:cNvSpPr txBox="1"/>
            <p:nvPr/>
          </p:nvSpPr>
          <p:spPr>
            <a:xfrm>
              <a:off x="4922688" y="1989487"/>
              <a:ext cx="1881559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pl-PL" sz="2800" dirty="0" smtClean="0"/>
                <a:t>N-P (R, C)</a:t>
              </a:r>
              <a:endParaRPr lang="pl-PL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1432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568C6-3FD8-45C8-9353-17CA9BE6CF1C}" type="slidenum">
              <a:rPr lang="pl-PL" smtClean="0"/>
              <a:pPr>
                <a:defRPr/>
              </a:pPr>
              <a:t>11</a:t>
            </a:fld>
            <a:endParaRPr lang="pl-PL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98537" y="335165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kumimoji="1" lang="pl-PL" sz="3200" b="1" dirty="0" smtClean="0">
                <a:solidFill>
                  <a:schemeClr val="bg2"/>
                </a:solidFill>
                <a:latin typeface="Comic Sans MS" pitchFamily="66" charset="0"/>
              </a:rPr>
              <a:t>Metoda #</a:t>
            </a:r>
            <a:r>
              <a:rPr kumimoji="1" lang="pl-PL" sz="3200" b="1" dirty="0">
                <a:solidFill>
                  <a:schemeClr val="bg2"/>
                </a:solidFill>
                <a:latin typeface="Comic Sans MS" pitchFamily="66" charset="0"/>
              </a:rPr>
              <a:t>2</a:t>
            </a:r>
            <a:r>
              <a:rPr kumimoji="1" lang="pl-PL" sz="2800" dirty="0" smtClean="0">
                <a:solidFill>
                  <a:srgbClr val="009900"/>
                </a:solidFill>
                <a:latin typeface="Albertus Extra Bold" pitchFamily="34" charset="0"/>
              </a:rPr>
              <a:t> – </a:t>
            </a:r>
            <a:r>
              <a:rPr kumimoji="1" lang="pl-PL" sz="2800" dirty="0" smtClean="0">
                <a:solidFill>
                  <a:srgbClr val="009900"/>
                </a:solidFill>
                <a:latin typeface="+mn-lt"/>
              </a:rPr>
              <a:t>przekształcenie Laplace’a </a:t>
            </a: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091603"/>
              </p:ext>
            </p:extLst>
          </p:nvPr>
        </p:nvGraphicFramePr>
        <p:xfrm>
          <a:off x="2578100" y="1052513"/>
          <a:ext cx="3989388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16" name="Równanie" r:id="rId3" imgW="1790640" imgH="355320" progId="Equation.3">
                  <p:embed/>
                </p:oleObj>
              </mc:Choice>
              <mc:Fallback>
                <p:oleObj name="Równanie" r:id="rId3" imgW="179064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052513"/>
                        <a:ext cx="3989388" cy="792162"/>
                      </a:xfrm>
                      <a:prstGeom prst="rect">
                        <a:avLst/>
                      </a:prstGeom>
                      <a:solidFill>
                        <a:srgbClr val="99CCFF">
                          <a:alpha val="50000"/>
                        </a:srgb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upa 12"/>
          <p:cNvGrpSpPr/>
          <p:nvPr/>
        </p:nvGrpSpPr>
        <p:grpSpPr>
          <a:xfrm>
            <a:off x="848296" y="2217881"/>
            <a:ext cx="7555274" cy="1190482"/>
            <a:chOff x="848296" y="2217881"/>
            <a:chExt cx="7555274" cy="1190482"/>
          </a:xfrm>
        </p:grpSpPr>
        <p:sp>
          <p:nvSpPr>
            <p:cNvPr id="6" name="pole tekstowe 5"/>
            <p:cNvSpPr txBox="1"/>
            <p:nvPr/>
          </p:nvSpPr>
          <p:spPr>
            <a:xfrm>
              <a:off x="848296" y="2217881"/>
              <a:ext cx="75552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 smtClean="0">
                  <a:latin typeface="+mn-lt"/>
                </a:rPr>
                <a:t>Intrygująca właściwość przekształcenia Laplace’a:</a:t>
              </a:r>
              <a:endParaRPr lang="pl-PL" b="1" dirty="0">
                <a:latin typeface="+mn-lt"/>
              </a:endParaRP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66341244"/>
                </p:ext>
              </p:extLst>
            </p:nvPr>
          </p:nvGraphicFramePr>
          <p:xfrm>
            <a:off x="950913" y="2747963"/>
            <a:ext cx="4622800" cy="660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117" name="Równanie" r:id="rId5" imgW="2311200" imgH="330120" progId="Equation.3">
                    <p:embed/>
                  </p:oleObj>
                </mc:Choice>
                <mc:Fallback>
                  <p:oleObj name="Równanie" r:id="rId5" imgW="2311200" imgH="3301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0913" y="2747963"/>
                          <a:ext cx="4622800" cy="660400"/>
                        </a:xfrm>
                        <a:prstGeom prst="rect">
                          <a:avLst/>
                        </a:prstGeom>
                        <a:solidFill>
                          <a:srgbClr val="99CCFF">
                            <a:alpha val="50000"/>
                          </a:srgbClr>
                        </a:solidFill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349794"/>
              </p:ext>
            </p:extLst>
          </p:nvPr>
        </p:nvGraphicFramePr>
        <p:xfrm>
          <a:off x="942975" y="4519613"/>
          <a:ext cx="3930650" cy="122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18" name="Równanie" r:id="rId7" imgW="2197080" imgH="685800" progId="Equation.3">
                  <p:embed/>
                </p:oleObj>
              </mc:Choice>
              <mc:Fallback>
                <p:oleObj name="Równanie" r:id="rId7" imgW="21970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4519613"/>
                        <a:ext cx="3930650" cy="1227137"/>
                      </a:xfrm>
                      <a:prstGeom prst="rect">
                        <a:avLst/>
                      </a:prstGeom>
                      <a:solidFill>
                        <a:srgbClr val="FFFF00">
                          <a:alpha val="50000"/>
                        </a:srgb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upa 13"/>
          <p:cNvGrpSpPr/>
          <p:nvPr/>
        </p:nvGrpSpPr>
        <p:grpSpPr>
          <a:xfrm>
            <a:off x="954088" y="2785920"/>
            <a:ext cx="8266382" cy="1593993"/>
            <a:chOff x="954088" y="2785920"/>
            <a:chExt cx="8266382" cy="1593993"/>
          </a:xfrm>
        </p:grpSpPr>
        <p:graphicFrame>
          <p:nvGraphicFramePr>
            <p:cNvPr id="8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2754368"/>
                </p:ext>
              </p:extLst>
            </p:nvPr>
          </p:nvGraphicFramePr>
          <p:xfrm>
            <a:off x="954088" y="3790950"/>
            <a:ext cx="3448050" cy="588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119" name="Równanie" r:id="rId9" imgW="1930320" imgH="330120" progId="Equation.3">
                    <p:embed/>
                  </p:oleObj>
                </mc:Choice>
                <mc:Fallback>
                  <p:oleObj name="Równanie" r:id="rId9" imgW="1930320" imgH="3301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4088" y="3790950"/>
                          <a:ext cx="3448050" cy="588963"/>
                        </a:xfrm>
                        <a:prstGeom prst="rect">
                          <a:avLst/>
                        </a:prstGeom>
                        <a:solidFill>
                          <a:srgbClr val="FFFF00">
                            <a:alpha val="50000"/>
                          </a:srgbClr>
                        </a:solidFill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pole tekstowe 10"/>
            <p:cNvSpPr txBox="1"/>
            <p:nvPr/>
          </p:nvSpPr>
          <p:spPr>
            <a:xfrm>
              <a:off x="5533243" y="2785920"/>
              <a:ext cx="36872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pl-PL" sz="1600" b="1" dirty="0" smtClean="0">
                  <a:solidFill>
                    <a:srgbClr val="FF0000"/>
                  </a:solidFill>
                  <a:latin typeface="+mn-lt"/>
                </a:rPr>
                <a:t>W dalszym ciągu zakładamy zerowe</a:t>
              </a:r>
              <a:br>
                <a:rPr lang="pl-PL" sz="1600" b="1" dirty="0" smtClean="0">
                  <a:solidFill>
                    <a:srgbClr val="FF0000"/>
                  </a:solidFill>
                  <a:latin typeface="+mn-lt"/>
                </a:rPr>
              </a:br>
              <a:r>
                <a:rPr lang="pl-PL" sz="1600" b="1" dirty="0" smtClean="0">
                  <a:solidFill>
                    <a:srgbClr val="FF0000"/>
                  </a:solidFill>
                  <a:latin typeface="+mn-lt"/>
                </a:rPr>
                <a:t>warunki początkowe </a:t>
              </a:r>
              <a:r>
                <a:rPr lang="pl-PL" sz="1600" b="1" i="1" dirty="0" smtClean="0">
                  <a:solidFill>
                    <a:srgbClr val="FF0000"/>
                  </a:solidFill>
                  <a:latin typeface="+mn-lt"/>
                </a:rPr>
                <a:t>x</a:t>
              </a:r>
              <a:r>
                <a:rPr lang="pl-PL" sz="1600" b="1" dirty="0" smtClean="0">
                  <a:solidFill>
                    <a:srgbClr val="FF0000"/>
                  </a:solidFill>
                  <a:latin typeface="+mn-lt"/>
                </a:rPr>
                <a:t>(0) = 0.</a:t>
              </a:r>
              <a:endParaRPr lang="pl-PL" sz="1600" b="1" dirty="0">
                <a:solidFill>
                  <a:srgbClr val="FF0000"/>
                </a:solidFill>
                <a:latin typeface="+mn-lt"/>
              </a:endParaRPr>
            </a:p>
          </p:txBody>
        </p:sp>
      </p:grpSp>
      <p:sp>
        <p:nvSpPr>
          <p:cNvPr id="12" name="pole tekstowe 11"/>
          <p:cNvSpPr txBox="1"/>
          <p:nvPr/>
        </p:nvSpPr>
        <p:spPr>
          <a:xfrm>
            <a:off x="5013895" y="3762030"/>
            <a:ext cx="420980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000" b="1" dirty="0" smtClean="0">
                <a:solidFill>
                  <a:srgbClr val="006600"/>
                </a:solidFill>
                <a:latin typeface="+mn-lt"/>
              </a:rPr>
              <a:t>Sygnał zostaje zastąpiony</a:t>
            </a:r>
            <a:br>
              <a:rPr lang="pl-PL" sz="2000" b="1" dirty="0" smtClean="0">
                <a:solidFill>
                  <a:srgbClr val="006600"/>
                </a:solidFill>
                <a:latin typeface="+mn-lt"/>
              </a:rPr>
            </a:br>
            <a:r>
              <a:rPr lang="pl-PL" sz="2000" b="1" dirty="0" smtClean="0">
                <a:solidFill>
                  <a:srgbClr val="006600"/>
                </a:solidFill>
                <a:latin typeface="+mn-lt"/>
              </a:rPr>
              <a:t>transformatą Laplace’a.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000" b="1" dirty="0" smtClean="0">
                <a:solidFill>
                  <a:srgbClr val="006600"/>
                </a:solidFill>
                <a:latin typeface="+mn-lt"/>
              </a:rPr>
              <a:t>Różniczkowanie </a:t>
            </a:r>
            <a:r>
              <a:rPr lang="pl-PL" sz="2000" b="1" i="1" dirty="0" smtClean="0">
                <a:solidFill>
                  <a:srgbClr val="006600"/>
                </a:solidFill>
                <a:latin typeface="+mn-lt"/>
              </a:rPr>
              <a:t>x</a:t>
            </a:r>
            <a:r>
              <a:rPr lang="pl-PL" sz="2000" b="1" baseline="30000" dirty="0" smtClean="0">
                <a:solidFill>
                  <a:srgbClr val="006600"/>
                </a:solidFill>
                <a:latin typeface="+mn-lt"/>
              </a:rPr>
              <a:t>(</a:t>
            </a:r>
            <a:r>
              <a:rPr lang="pl-PL" sz="2000" b="1" i="1" baseline="30000" dirty="0" smtClean="0">
                <a:solidFill>
                  <a:srgbClr val="006600"/>
                </a:solidFill>
                <a:latin typeface="+mn-lt"/>
              </a:rPr>
              <a:t>n</a:t>
            </a:r>
            <a:r>
              <a:rPr lang="pl-PL" sz="2000" b="1" baseline="30000" dirty="0" smtClean="0">
                <a:solidFill>
                  <a:srgbClr val="006600"/>
                </a:solidFill>
                <a:latin typeface="+mn-lt"/>
              </a:rPr>
              <a:t>)</a:t>
            </a:r>
            <a:r>
              <a:rPr lang="pl-PL" sz="2000" b="1" dirty="0" smtClean="0">
                <a:solidFill>
                  <a:srgbClr val="006600"/>
                </a:solidFill>
                <a:latin typeface="+mn-lt"/>
              </a:rPr>
              <a:t>(</a:t>
            </a:r>
            <a:r>
              <a:rPr lang="pl-PL" sz="2000" b="1" i="1" dirty="0" smtClean="0">
                <a:solidFill>
                  <a:srgbClr val="006600"/>
                </a:solidFill>
                <a:latin typeface="+mn-lt"/>
              </a:rPr>
              <a:t>t</a:t>
            </a:r>
            <a:r>
              <a:rPr lang="pl-PL" sz="2000" b="1" dirty="0" smtClean="0">
                <a:solidFill>
                  <a:srgbClr val="006600"/>
                </a:solidFill>
                <a:latin typeface="+mn-lt"/>
              </a:rPr>
              <a:t>) zostaje</a:t>
            </a:r>
            <a:br>
              <a:rPr lang="pl-PL" sz="2000" b="1" dirty="0" smtClean="0">
                <a:solidFill>
                  <a:srgbClr val="006600"/>
                </a:solidFill>
                <a:latin typeface="+mn-lt"/>
              </a:rPr>
            </a:br>
            <a:r>
              <a:rPr lang="pl-PL" sz="2000" b="1" dirty="0" smtClean="0">
                <a:solidFill>
                  <a:srgbClr val="006600"/>
                </a:solidFill>
                <a:latin typeface="+mn-lt"/>
              </a:rPr>
              <a:t>zastąpione mnożeniem </a:t>
            </a:r>
            <a:r>
              <a:rPr lang="pl-PL" sz="2000" b="1" i="1" dirty="0" err="1" smtClean="0">
                <a:solidFill>
                  <a:srgbClr val="006600"/>
                </a:solidFill>
                <a:latin typeface="+mn-lt"/>
              </a:rPr>
              <a:t>s</a:t>
            </a:r>
            <a:r>
              <a:rPr lang="pl-PL" sz="2000" b="1" i="1" baseline="30000" dirty="0" err="1" smtClean="0">
                <a:solidFill>
                  <a:srgbClr val="006600"/>
                </a:solidFill>
                <a:latin typeface="+mn-lt"/>
              </a:rPr>
              <a:t>n</a:t>
            </a:r>
            <a:r>
              <a:rPr lang="pl-PL" sz="2000" b="1" i="1" dirty="0" err="1" smtClean="0">
                <a:solidFill>
                  <a:srgbClr val="006600"/>
                </a:solidFill>
                <a:latin typeface="+mn-lt"/>
              </a:rPr>
              <a:t>X</a:t>
            </a:r>
            <a:r>
              <a:rPr lang="pl-PL" sz="2000" b="1" dirty="0" smtClean="0">
                <a:solidFill>
                  <a:srgbClr val="006600"/>
                </a:solidFill>
                <a:latin typeface="+mn-lt"/>
              </a:rPr>
              <a:t>(</a:t>
            </a:r>
            <a:r>
              <a:rPr lang="pl-PL" sz="2000" b="1" i="1" dirty="0" smtClean="0">
                <a:solidFill>
                  <a:srgbClr val="006600"/>
                </a:solidFill>
                <a:latin typeface="+mn-lt"/>
              </a:rPr>
              <a:t>s</a:t>
            </a:r>
            <a:r>
              <a:rPr lang="pl-PL" sz="2000" b="1" dirty="0" smtClean="0">
                <a:solidFill>
                  <a:srgbClr val="006600"/>
                </a:solidFill>
                <a:latin typeface="+mn-lt"/>
              </a:rPr>
              <a:t>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000" b="1" dirty="0" smtClean="0">
                <a:solidFill>
                  <a:srgbClr val="006600"/>
                </a:solidFill>
                <a:latin typeface="+mn-lt"/>
              </a:rPr>
              <a:t>Układ równań różniczkowych</a:t>
            </a:r>
            <a:br>
              <a:rPr lang="pl-PL" sz="2000" b="1" dirty="0" smtClean="0">
                <a:solidFill>
                  <a:srgbClr val="006600"/>
                </a:solidFill>
                <a:latin typeface="+mn-lt"/>
              </a:rPr>
            </a:br>
            <a:r>
              <a:rPr lang="pl-PL" sz="2000" b="1" dirty="0" smtClean="0">
                <a:solidFill>
                  <a:srgbClr val="006600"/>
                </a:solidFill>
                <a:latin typeface="+mn-lt"/>
              </a:rPr>
              <a:t>zostaje zastąpiony układem</a:t>
            </a:r>
            <a:br>
              <a:rPr lang="pl-PL" sz="2000" b="1" dirty="0" smtClean="0">
                <a:solidFill>
                  <a:srgbClr val="006600"/>
                </a:solidFill>
                <a:latin typeface="+mn-lt"/>
              </a:rPr>
            </a:br>
            <a:r>
              <a:rPr lang="pl-PL" sz="2000" b="1" dirty="0" smtClean="0">
                <a:solidFill>
                  <a:srgbClr val="006600"/>
                </a:solidFill>
                <a:latin typeface="+mn-lt"/>
              </a:rPr>
              <a:t>równań algebraicznych.</a:t>
            </a:r>
            <a:endParaRPr lang="pl-PL" sz="2000" b="1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15" name="Text Box 99"/>
          <p:cNvSpPr txBox="1">
            <a:spLocks noChangeArrowheads="1"/>
          </p:cNvSpPr>
          <p:nvPr/>
        </p:nvSpPr>
        <p:spPr bwMode="auto">
          <a:xfrm>
            <a:off x="6073930" y="6553200"/>
            <a:ext cx="3070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400" b="1" dirty="0">
                <a:solidFill>
                  <a:schemeClr val="bg2"/>
                </a:solidFill>
                <a:sym typeface="Symbol" pitchFamily="18" charset="2"/>
              </a:rPr>
              <a:t>„</a:t>
            </a:r>
            <a:r>
              <a:rPr lang="pl-PL" sz="1400" b="1" dirty="0" smtClean="0">
                <a:solidFill>
                  <a:schemeClr val="bg2"/>
                </a:solidFill>
                <a:sym typeface="Symbol" pitchFamily="18" charset="2"/>
              </a:rPr>
              <a:t>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360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568C6-3FD8-45C8-9353-17CA9BE6CF1C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990600" y="72713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kumimoji="1" lang="pl-PL" sz="3200" b="1" dirty="0" smtClean="0">
                <a:solidFill>
                  <a:schemeClr val="bg2"/>
                </a:solidFill>
                <a:latin typeface="Comic Sans MS" pitchFamily="66" charset="0"/>
              </a:rPr>
              <a:t>Metoda #</a:t>
            </a:r>
            <a:r>
              <a:rPr kumimoji="1" lang="pl-PL" sz="3200" b="1" dirty="0">
                <a:solidFill>
                  <a:schemeClr val="bg2"/>
                </a:solidFill>
                <a:latin typeface="Comic Sans MS" pitchFamily="66" charset="0"/>
              </a:rPr>
              <a:t>2</a:t>
            </a:r>
            <a:r>
              <a:rPr kumimoji="1" lang="pl-PL" sz="2800" dirty="0" smtClean="0">
                <a:solidFill>
                  <a:srgbClr val="009900"/>
                </a:solidFill>
                <a:latin typeface="Albertus Extra Bold" pitchFamily="34" charset="0"/>
              </a:rPr>
              <a:t> – </a:t>
            </a:r>
            <a:r>
              <a:rPr kumimoji="1" lang="pl-PL" sz="2800" dirty="0" smtClean="0">
                <a:solidFill>
                  <a:srgbClr val="009900"/>
                </a:solidFill>
                <a:latin typeface="+mn-lt"/>
              </a:rPr>
              <a:t>filtr RC </a:t>
            </a:r>
            <a:r>
              <a:rPr kumimoji="1" lang="pl-PL" sz="2800" dirty="0">
                <a:solidFill>
                  <a:srgbClr val="009900"/>
                </a:solidFill>
                <a:latin typeface="Albertus Extra Bold" pitchFamily="34" charset="0"/>
              </a:rPr>
              <a:t>– </a:t>
            </a:r>
            <a:r>
              <a:rPr kumimoji="1" lang="pl-PL" sz="2800" dirty="0" smtClean="0">
                <a:solidFill>
                  <a:srgbClr val="009900"/>
                </a:solidFill>
                <a:latin typeface="+mn-lt"/>
              </a:rPr>
              <a:t>transmitancja</a:t>
            </a:r>
          </a:p>
        </p:txBody>
      </p:sp>
      <p:sp>
        <p:nvSpPr>
          <p:cNvPr id="23" name="Text Box 59"/>
          <p:cNvSpPr txBox="1">
            <a:spLocks noChangeArrowheads="1"/>
          </p:cNvSpPr>
          <p:nvPr/>
        </p:nvSpPr>
        <p:spPr bwMode="auto">
          <a:xfrm>
            <a:off x="6024235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400" b="1" dirty="0" smtClean="0">
                <a:solidFill>
                  <a:schemeClr val="bg2"/>
                </a:solidFill>
                <a:sym typeface="Symbol" pitchFamily="18" charset="2"/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grpSp>
        <p:nvGrpSpPr>
          <p:cNvPr id="5" name="Grupa 4"/>
          <p:cNvGrpSpPr/>
          <p:nvPr/>
        </p:nvGrpSpPr>
        <p:grpSpPr>
          <a:xfrm>
            <a:off x="1118570" y="3828114"/>
            <a:ext cx="7808000" cy="1554615"/>
            <a:chOff x="1118570" y="3828114"/>
            <a:chExt cx="7808000" cy="1554615"/>
          </a:xfrm>
        </p:grpSpPr>
        <p:graphicFrame>
          <p:nvGraphicFramePr>
            <p:cNvPr id="46" name="Obiek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20413309"/>
                </p:ext>
              </p:extLst>
            </p:nvPr>
          </p:nvGraphicFramePr>
          <p:xfrm>
            <a:off x="1118570" y="3841136"/>
            <a:ext cx="1570037" cy="153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0065" name="Equation" r:id="rId3" imgW="672840" imgH="660240" progId="Equation.3">
                    <p:embed/>
                  </p:oleObj>
                </mc:Choice>
                <mc:Fallback>
                  <p:oleObj name="Equation" r:id="rId3" imgW="672840" imgH="6602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118570" y="3841136"/>
                          <a:ext cx="1570037" cy="1539875"/>
                        </a:xfrm>
                        <a:prstGeom prst="rect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7" name="Obraz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02034" y="3828114"/>
              <a:ext cx="4824536" cy="1554615"/>
            </a:xfrm>
            <a:prstGeom prst="rect">
              <a:avLst/>
            </a:prstGeom>
          </p:spPr>
        </p:pic>
      </p:grpSp>
      <p:graphicFrame>
        <p:nvGraphicFramePr>
          <p:cNvPr id="85" name="Obiek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6703041"/>
              </p:ext>
            </p:extLst>
          </p:nvPr>
        </p:nvGraphicFramePr>
        <p:xfrm>
          <a:off x="2695575" y="5524500"/>
          <a:ext cx="2663825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066" name="Równanie" r:id="rId6" imgW="1422360" imgH="660240" progId="Equation.3">
                  <p:embed/>
                </p:oleObj>
              </mc:Choice>
              <mc:Fallback>
                <p:oleObj name="Równanie" r:id="rId6" imgW="142236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95575" y="5524500"/>
                        <a:ext cx="2663825" cy="1236663"/>
                      </a:xfrm>
                      <a:prstGeom prst="rect">
                        <a:avLst/>
                      </a:prstGeom>
                      <a:ln w="22225">
                        <a:solidFill>
                          <a:srgbClr val="0033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upa 3"/>
          <p:cNvGrpSpPr/>
          <p:nvPr/>
        </p:nvGrpSpPr>
        <p:grpSpPr>
          <a:xfrm>
            <a:off x="1017702" y="863767"/>
            <a:ext cx="8186151" cy="2398427"/>
            <a:chOff x="1017702" y="863767"/>
            <a:chExt cx="8186151" cy="2398427"/>
          </a:xfrm>
        </p:grpSpPr>
        <p:grpSp>
          <p:nvGrpSpPr>
            <p:cNvPr id="3" name="Grupa 2"/>
            <p:cNvGrpSpPr/>
            <p:nvPr/>
          </p:nvGrpSpPr>
          <p:grpSpPr>
            <a:xfrm>
              <a:off x="4343821" y="894876"/>
              <a:ext cx="4860032" cy="2367318"/>
              <a:chOff x="4343821" y="894876"/>
              <a:chExt cx="4860032" cy="2367318"/>
            </a:xfrm>
          </p:grpSpPr>
          <p:pic>
            <p:nvPicPr>
              <p:cNvPr id="6" name="Obraz 5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43821" y="894876"/>
                <a:ext cx="4860032" cy="1554615"/>
              </a:xfrm>
              <a:prstGeom prst="rect">
                <a:avLst/>
              </a:prstGeom>
            </p:spPr>
          </p:pic>
          <p:sp>
            <p:nvSpPr>
              <p:cNvPr id="84" name="pole tekstowe 83"/>
              <p:cNvSpPr txBox="1"/>
              <p:nvPr/>
            </p:nvSpPr>
            <p:spPr>
              <a:xfrm>
                <a:off x="4599744" y="2615863"/>
                <a:ext cx="432682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800" b="1" dirty="0" smtClean="0">
                    <a:latin typeface="+mn-lt"/>
                  </a:rPr>
                  <a:t>Sygnały zastępujemy transformatami,</a:t>
                </a:r>
                <a:br>
                  <a:rPr lang="pl-PL" sz="1800" b="1" dirty="0" smtClean="0">
                    <a:latin typeface="+mn-lt"/>
                  </a:rPr>
                </a:br>
                <a:r>
                  <a:rPr lang="pl-PL" sz="1800" b="1" dirty="0" smtClean="0">
                    <a:latin typeface="+mn-lt"/>
                  </a:rPr>
                  <a:t>a elementy RLC impedancjami</a:t>
                </a:r>
                <a:r>
                  <a:rPr lang="pl-PL" sz="1800" b="1" i="1" dirty="0" smtClean="0">
                    <a:latin typeface="+mn-lt"/>
                  </a:rPr>
                  <a:t>.</a:t>
                </a:r>
                <a:endParaRPr lang="pl-PL" sz="1800" b="1" dirty="0">
                  <a:latin typeface="+mn-lt"/>
                </a:endParaRPr>
              </a:p>
            </p:txBody>
          </p:sp>
        </p:grpSp>
        <p:grpSp>
          <p:nvGrpSpPr>
            <p:cNvPr id="17" name="Grupa 16"/>
            <p:cNvGrpSpPr/>
            <p:nvPr/>
          </p:nvGrpSpPr>
          <p:grpSpPr>
            <a:xfrm>
              <a:off x="1017702" y="863767"/>
              <a:ext cx="3287713" cy="1570038"/>
              <a:chOff x="1044878" y="3032457"/>
              <a:chExt cx="3287713" cy="1570038"/>
            </a:xfrm>
          </p:grpSpPr>
          <p:graphicFrame>
            <p:nvGraphicFramePr>
              <p:cNvPr id="18" name="Obiekt 1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67830615"/>
                  </p:ext>
                </p:extLst>
              </p:nvPr>
            </p:nvGraphicFramePr>
            <p:xfrm>
              <a:off x="1044878" y="3032457"/>
              <a:ext cx="3287713" cy="15700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30067" name="Equation" r:id="rId9" imgW="1409400" imgH="672840" progId="Equation.3">
                      <p:embed/>
                    </p:oleObj>
                  </mc:Choice>
                  <mc:Fallback>
                    <p:oleObj name="Equation" r:id="rId9" imgW="1409400" imgH="67284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1044878" y="3032457"/>
                            <a:ext cx="3287713" cy="1570038"/>
                          </a:xfrm>
                          <a:prstGeom prst="rect">
                            <a:avLst/>
                          </a:prstGeom>
                          <a:ln w="22225">
                            <a:solidFill>
                              <a:schemeClr val="tx1"/>
                            </a:solidFill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9" name="pole tekstowe 18"/>
              <p:cNvSpPr txBox="1"/>
              <p:nvPr/>
            </p:nvSpPr>
            <p:spPr>
              <a:xfrm>
                <a:off x="1081402" y="3606663"/>
                <a:ext cx="1355410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pl-PL" sz="2800" dirty="0" smtClean="0"/>
                  <a:t>N-P(R)</a:t>
                </a:r>
                <a:endParaRPr lang="pl-PL" sz="2800" dirty="0"/>
              </a:p>
            </p:txBody>
          </p:sp>
          <p:sp>
            <p:nvSpPr>
              <p:cNvPr id="20" name="pole tekstowe 19"/>
              <p:cNvSpPr txBox="1"/>
              <p:nvPr/>
            </p:nvSpPr>
            <p:spPr>
              <a:xfrm>
                <a:off x="1096292" y="4050445"/>
                <a:ext cx="1333418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pl-PL" sz="2800" dirty="0" smtClean="0"/>
                  <a:t>N-P(C)</a:t>
                </a:r>
                <a:endParaRPr lang="pl-PL" sz="28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6412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568C6-3FD8-45C8-9353-17CA9BE6CF1C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  <p:sp>
        <p:nvSpPr>
          <p:cNvPr id="4" name="Rectangle 68"/>
          <p:cNvSpPr>
            <a:spLocks noChangeArrowheads="1"/>
          </p:cNvSpPr>
          <p:nvPr/>
        </p:nvSpPr>
        <p:spPr bwMode="auto">
          <a:xfrm>
            <a:off x="914400" y="-70397"/>
            <a:ext cx="8001000" cy="6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kumimoji="1" lang="pl-PL" sz="2800" dirty="0">
                <a:solidFill>
                  <a:srgbClr val="009900"/>
                </a:solidFill>
                <a:latin typeface="Albertus Extra Bold" pitchFamily="34" charset="0"/>
              </a:rPr>
              <a:t>Filtr </a:t>
            </a:r>
            <a:r>
              <a:rPr kumimoji="1" lang="pl-PL" sz="2800" dirty="0" err="1">
                <a:solidFill>
                  <a:srgbClr val="009900"/>
                </a:solidFill>
                <a:latin typeface="Albertus Extra Bold" pitchFamily="34" charset="0"/>
              </a:rPr>
              <a:t>preemfazy</a:t>
            </a:r>
            <a:r>
              <a:rPr kumimoji="1" lang="pl-PL" sz="2800" dirty="0">
                <a:solidFill>
                  <a:srgbClr val="009900"/>
                </a:solidFill>
                <a:latin typeface="Albertus Extra Bold" pitchFamily="34" charset="0"/>
              </a:rPr>
              <a:t> – </a:t>
            </a:r>
            <a:r>
              <a:rPr kumimoji="1" lang="pl-PL" sz="2800" dirty="0" smtClean="0">
                <a:solidFill>
                  <a:srgbClr val="009900"/>
                </a:solidFill>
                <a:latin typeface="Albertus Extra Bold" pitchFamily="34" charset="0"/>
              </a:rPr>
              <a:t>transmitancja (metoda </a:t>
            </a:r>
            <a:r>
              <a:rPr kumimoji="1" lang="pl-PL" sz="2800" dirty="0">
                <a:solidFill>
                  <a:srgbClr val="009900"/>
                </a:solidFill>
                <a:latin typeface="Albertus Extra Bold" pitchFamily="34" charset="0"/>
              </a:rPr>
              <a:t>#</a:t>
            </a:r>
            <a:r>
              <a:rPr kumimoji="1" lang="pl-PL" sz="2800" dirty="0" smtClean="0">
                <a:solidFill>
                  <a:srgbClr val="009900"/>
                </a:solidFill>
                <a:latin typeface="Albertus Extra Bold" pitchFamily="34" charset="0"/>
              </a:rPr>
              <a:t>2)</a:t>
            </a:r>
            <a:endParaRPr kumimoji="1" lang="pl-PL" sz="2800" dirty="0">
              <a:solidFill>
                <a:srgbClr val="009900"/>
              </a:solidFill>
              <a:latin typeface="Albertus Extra Bold" pitchFamily="34" charset="0"/>
            </a:endParaRPr>
          </a:p>
        </p:txBody>
      </p:sp>
      <p:graphicFrame>
        <p:nvGraphicFramePr>
          <p:cNvPr id="16" name="Obi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413521"/>
              </p:ext>
            </p:extLst>
          </p:nvPr>
        </p:nvGraphicFramePr>
        <p:xfrm>
          <a:off x="1006788" y="4023381"/>
          <a:ext cx="3051175" cy="184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054" name="Equation" r:id="rId3" imgW="1701720" imgH="1028520" progId="Equation.3">
                  <p:embed/>
                </p:oleObj>
              </mc:Choice>
              <mc:Fallback>
                <p:oleObj name="Equation" r:id="rId3" imgW="1701720" imgH="10285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6788" y="4023381"/>
                        <a:ext cx="3051175" cy="1844675"/>
                      </a:xfrm>
                      <a:prstGeom prst="rect">
                        <a:avLst/>
                      </a:prstGeom>
                      <a:ln w="254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" name="Grupa 37"/>
          <p:cNvGrpSpPr/>
          <p:nvPr/>
        </p:nvGrpSpPr>
        <p:grpSpPr>
          <a:xfrm>
            <a:off x="1006788" y="363821"/>
            <a:ext cx="7094958" cy="2288687"/>
            <a:chOff x="1006788" y="363821"/>
            <a:chExt cx="7094958" cy="2288687"/>
          </a:xfrm>
        </p:grpSpPr>
        <p:graphicFrame>
          <p:nvGraphicFramePr>
            <p:cNvPr id="14" name="Obiek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5024298"/>
                </p:ext>
              </p:extLst>
            </p:nvPr>
          </p:nvGraphicFramePr>
          <p:xfrm>
            <a:off x="1006788" y="739571"/>
            <a:ext cx="2847975" cy="1912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1055" name="Equation" r:id="rId5" imgW="1587240" imgH="1066680" progId="Equation.3">
                    <p:embed/>
                  </p:oleObj>
                </mc:Choice>
                <mc:Fallback>
                  <p:oleObj name="Equation" r:id="rId5" imgW="1587240" imgH="10666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006788" y="739571"/>
                          <a:ext cx="2847975" cy="1912937"/>
                        </a:xfrm>
                        <a:prstGeom prst="rect">
                          <a:avLst/>
                        </a:prstGeom>
                        <a:ln w="25400">
                          <a:solidFill>
                            <a:schemeClr val="tx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9" name="Grupa 18"/>
            <p:cNvGrpSpPr/>
            <p:nvPr/>
          </p:nvGrpSpPr>
          <p:grpSpPr>
            <a:xfrm>
              <a:off x="4898903" y="363821"/>
              <a:ext cx="3202843" cy="2160240"/>
              <a:chOff x="4898903" y="363821"/>
              <a:chExt cx="3202843" cy="2160240"/>
            </a:xfrm>
          </p:grpSpPr>
          <p:grpSp>
            <p:nvGrpSpPr>
              <p:cNvPr id="11" name="Grupa 10"/>
              <p:cNvGrpSpPr/>
              <p:nvPr/>
            </p:nvGrpSpPr>
            <p:grpSpPr>
              <a:xfrm>
                <a:off x="4898903" y="363821"/>
                <a:ext cx="3202843" cy="2160240"/>
                <a:chOff x="1261419" y="891991"/>
                <a:chExt cx="3202843" cy="2160240"/>
              </a:xfrm>
            </p:grpSpPr>
            <p:pic>
              <p:nvPicPr>
                <p:cNvPr id="5" name="Obraz 4"/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261419" y="891991"/>
                  <a:ext cx="3202843" cy="2160240"/>
                </a:xfrm>
                <a:prstGeom prst="rect">
                  <a:avLst/>
                </a:prstGeom>
              </p:spPr>
            </p:pic>
            <p:sp>
              <p:nvSpPr>
                <p:cNvPr id="9" name="pole tekstowe 8"/>
                <p:cNvSpPr txBox="1"/>
                <p:nvPr/>
              </p:nvSpPr>
              <p:spPr>
                <a:xfrm>
                  <a:off x="3278444" y="1350748"/>
                  <a:ext cx="617477" cy="33855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pl-PL" sz="1600" b="1" dirty="0" smtClean="0">
                      <a:solidFill>
                        <a:srgbClr val="3366CC"/>
                      </a:solidFill>
                      <a:latin typeface="Albertus Medium"/>
                    </a:rPr>
                    <a:t>1/</a:t>
                  </a:r>
                  <a:r>
                    <a:rPr lang="pl-PL" sz="1600" b="1" i="1" dirty="0" smtClean="0">
                      <a:solidFill>
                        <a:srgbClr val="3366CC"/>
                      </a:solidFill>
                      <a:latin typeface="Albertus Medium"/>
                    </a:rPr>
                    <a:t>Cs</a:t>
                  </a:r>
                  <a:endParaRPr lang="pl-PL" sz="1600" b="1" i="1" dirty="0">
                    <a:solidFill>
                      <a:srgbClr val="3366CC"/>
                    </a:solidFill>
                    <a:latin typeface="Albertus Medium"/>
                  </a:endParaRPr>
                </a:p>
              </p:txBody>
            </p:sp>
            <p:sp>
              <p:nvSpPr>
                <p:cNvPr id="10" name="Prostokąt 9"/>
                <p:cNvSpPr/>
                <p:nvPr/>
              </p:nvSpPr>
              <p:spPr bwMode="auto">
                <a:xfrm>
                  <a:off x="2942099" y="1404354"/>
                  <a:ext cx="277794" cy="231343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l-PL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3" name="Prostokąt 12"/>
              <p:cNvSpPr/>
              <p:nvPr/>
            </p:nvSpPr>
            <p:spPr bwMode="auto">
              <a:xfrm>
                <a:off x="6967417" y="760500"/>
                <a:ext cx="641548" cy="37501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39" name="Grupa 38"/>
          <p:cNvGrpSpPr/>
          <p:nvPr/>
        </p:nvGrpSpPr>
        <p:grpSpPr>
          <a:xfrm>
            <a:off x="1547664" y="2652508"/>
            <a:ext cx="7005238" cy="3232003"/>
            <a:chOff x="1547664" y="2652508"/>
            <a:chExt cx="7005238" cy="3232003"/>
          </a:xfrm>
        </p:grpSpPr>
        <p:graphicFrame>
          <p:nvGraphicFramePr>
            <p:cNvPr id="18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23658362"/>
                </p:ext>
              </p:extLst>
            </p:nvPr>
          </p:nvGraphicFramePr>
          <p:xfrm>
            <a:off x="1547664" y="3048431"/>
            <a:ext cx="706437" cy="509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1056" name="Equation" r:id="rId8" imgW="317160" imgH="228600" progId="Equation.3">
                    <p:embed/>
                  </p:oleObj>
                </mc:Choice>
                <mc:Fallback>
                  <p:oleObj name="Equation" r:id="rId8" imgW="3171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7664" y="3048431"/>
                          <a:ext cx="706437" cy="509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0" name="Łącznik prosty ze strzałką 29"/>
            <p:cNvCxnSpPr/>
            <p:nvPr/>
          </p:nvCxnSpPr>
          <p:spPr bwMode="auto">
            <a:xfrm flipH="1">
              <a:off x="2527513" y="2652508"/>
              <a:ext cx="4862" cy="137087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0" name="pole tekstowe 39"/>
            <p:cNvSpPr txBox="1"/>
            <p:nvPr/>
          </p:nvSpPr>
          <p:spPr>
            <a:xfrm>
              <a:off x="2897840" y="2981127"/>
              <a:ext cx="43268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800" b="1" dirty="0" smtClean="0">
                  <a:latin typeface="+mn-lt"/>
                </a:rPr>
                <a:t>Sygnały zastępujemy transformatami,</a:t>
              </a:r>
              <a:br>
                <a:rPr lang="pl-PL" sz="1800" b="1" dirty="0" smtClean="0">
                  <a:latin typeface="+mn-lt"/>
                </a:rPr>
              </a:br>
              <a:r>
                <a:rPr lang="pl-PL" sz="1800" b="1" dirty="0" smtClean="0">
                  <a:latin typeface="+mn-lt"/>
                </a:rPr>
                <a:t>a elementy RLC impedancjami</a:t>
              </a:r>
              <a:r>
                <a:rPr lang="pl-PL" sz="1800" b="1" i="1" dirty="0" smtClean="0">
                  <a:latin typeface="+mn-lt"/>
                </a:rPr>
                <a:t>.</a:t>
              </a:r>
              <a:endParaRPr lang="pl-PL" sz="1800" b="1" dirty="0">
                <a:latin typeface="+mn-lt"/>
              </a:endParaRPr>
            </a:p>
          </p:txBody>
        </p:sp>
        <p:pic>
          <p:nvPicPr>
            <p:cNvPr id="20" name="Obraz 19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84058" y="3661246"/>
              <a:ext cx="3668844" cy="2223265"/>
            </a:xfrm>
            <a:prstGeom prst="rect">
              <a:avLst/>
            </a:prstGeom>
          </p:spPr>
        </p:pic>
      </p:grpSp>
      <p:graphicFrame>
        <p:nvGraphicFramePr>
          <p:cNvPr id="42" name="Obiek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592956"/>
              </p:ext>
            </p:extLst>
          </p:nvPr>
        </p:nvGraphicFramePr>
        <p:xfrm>
          <a:off x="2928937" y="5985712"/>
          <a:ext cx="4081463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057" name="Equation" r:id="rId11" imgW="1981080" imgH="393480" progId="Equation.3">
                  <p:embed/>
                </p:oleObj>
              </mc:Choice>
              <mc:Fallback>
                <p:oleObj name="Equation" r:id="rId11" imgW="19810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928937" y="5985712"/>
                        <a:ext cx="4081463" cy="812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Picture 22" descr="http://bridportcab.org/wp-content/uploads/2013/09/Work-in-Progress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44503" y="2885246"/>
            <a:ext cx="1080120" cy="1080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620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10883" y="80072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kumimoji="1" lang="pl-PL" sz="3200" b="1" dirty="0" smtClean="0">
                <a:solidFill>
                  <a:schemeClr val="bg2"/>
                </a:solidFill>
                <a:latin typeface="Comic Sans MS" pitchFamily="66" charset="0"/>
              </a:rPr>
              <a:t>Metoda #</a:t>
            </a:r>
            <a:r>
              <a:rPr kumimoji="1" lang="pl-PL" sz="3200" b="1" dirty="0">
                <a:solidFill>
                  <a:schemeClr val="bg2"/>
                </a:solidFill>
                <a:latin typeface="Comic Sans MS" pitchFamily="66" charset="0"/>
              </a:rPr>
              <a:t>2</a:t>
            </a:r>
            <a:r>
              <a:rPr kumimoji="1" lang="pl-PL" sz="2800" dirty="0" smtClean="0">
                <a:solidFill>
                  <a:srgbClr val="009900"/>
                </a:solidFill>
                <a:latin typeface="Albertus Extra Bold" pitchFamily="34" charset="0"/>
              </a:rPr>
              <a:t> – </a:t>
            </a:r>
            <a:r>
              <a:rPr kumimoji="1" lang="pl-PL" sz="2800" dirty="0" smtClean="0">
                <a:solidFill>
                  <a:srgbClr val="009900"/>
                </a:solidFill>
                <a:latin typeface="+mn-lt"/>
              </a:rPr>
              <a:t>przekształcenie Laplace’a </a:t>
            </a:r>
          </a:p>
        </p:txBody>
      </p:sp>
      <p:sp>
        <p:nvSpPr>
          <p:cNvPr id="15" name="Text Box 99"/>
          <p:cNvSpPr txBox="1">
            <a:spLocks noChangeArrowheads="1"/>
          </p:cNvSpPr>
          <p:nvPr/>
        </p:nvSpPr>
        <p:spPr bwMode="auto">
          <a:xfrm>
            <a:off x="6073930" y="6553200"/>
            <a:ext cx="3070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400" b="1" dirty="0">
                <a:solidFill>
                  <a:schemeClr val="bg2"/>
                </a:solidFill>
                <a:sym typeface="Symbol" pitchFamily="18" charset="2"/>
              </a:rPr>
              <a:t>„</a:t>
            </a:r>
            <a:r>
              <a:rPr lang="pl-PL" sz="1400" b="1" dirty="0" smtClean="0">
                <a:solidFill>
                  <a:schemeClr val="bg2"/>
                </a:solidFill>
                <a:sym typeface="Symbol" pitchFamily="18" charset="2"/>
              </a:rPr>
              <a:t>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grpSp>
        <p:nvGrpSpPr>
          <p:cNvPr id="26" name="Grupa 25"/>
          <p:cNvGrpSpPr/>
          <p:nvPr/>
        </p:nvGrpSpPr>
        <p:grpSpPr>
          <a:xfrm>
            <a:off x="255302" y="1037500"/>
            <a:ext cx="2402859" cy="1085776"/>
            <a:chOff x="2574081" y="3270470"/>
            <a:chExt cx="2402859" cy="1085776"/>
          </a:xfrm>
        </p:grpSpPr>
        <p:sp>
          <p:nvSpPr>
            <p:cNvPr id="10" name="Prostokąt 9"/>
            <p:cNvSpPr/>
            <p:nvPr/>
          </p:nvSpPr>
          <p:spPr bwMode="auto">
            <a:xfrm>
              <a:off x="2574081" y="3270470"/>
              <a:ext cx="2402859" cy="108577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5" name="Grupa 4"/>
            <p:cNvGrpSpPr/>
            <p:nvPr/>
          </p:nvGrpSpPr>
          <p:grpSpPr>
            <a:xfrm>
              <a:off x="2627784" y="3293837"/>
              <a:ext cx="2349156" cy="859881"/>
              <a:chOff x="2407476" y="3175523"/>
              <a:chExt cx="2349156" cy="859881"/>
            </a:xfrm>
            <a:solidFill>
              <a:schemeClr val="bg1"/>
            </a:solidFill>
          </p:grpSpPr>
          <p:sp>
            <p:nvSpPr>
              <p:cNvPr id="20" name="Line 11"/>
              <p:cNvSpPr>
                <a:spLocks noChangeShapeType="1"/>
              </p:cNvSpPr>
              <p:nvPr/>
            </p:nvSpPr>
            <p:spPr bwMode="auto">
              <a:xfrm>
                <a:off x="4143029" y="3640117"/>
                <a:ext cx="613603" cy="0"/>
              </a:xfrm>
              <a:prstGeom prst="line">
                <a:avLst/>
              </a:prstGeom>
              <a:grpFill/>
              <a:ln w="50800">
                <a:solidFill>
                  <a:srgbClr val="FF3300"/>
                </a:solidFill>
                <a:round/>
                <a:headEnd type="none" w="sm" len="sm"/>
                <a:tailEnd type="stealth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" name="Rectangle 12"/>
              <p:cNvSpPr>
                <a:spLocks noChangeArrowheads="1"/>
              </p:cNvSpPr>
              <p:nvPr/>
            </p:nvSpPr>
            <p:spPr bwMode="auto">
              <a:xfrm>
                <a:off x="2971453" y="3244829"/>
                <a:ext cx="1162050" cy="790575"/>
              </a:xfrm>
              <a:prstGeom prst="rect">
                <a:avLst/>
              </a:prstGeom>
              <a:grpFill/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2" name="Line 13"/>
              <p:cNvSpPr>
                <a:spLocks noChangeShapeType="1"/>
              </p:cNvSpPr>
              <p:nvPr/>
            </p:nvSpPr>
            <p:spPr bwMode="auto">
              <a:xfrm>
                <a:off x="2407476" y="3640117"/>
                <a:ext cx="554452" cy="0"/>
              </a:xfrm>
              <a:prstGeom prst="line">
                <a:avLst/>
              </a:prstGeom>
              <a:grpFill/>
              <a:ln w="50800">
                <a:solidFill>
                  <a:srgbClr val="009900"/>
                </a:solidFill>
                <a:round/>
                <a:headEnd type="none" w="sm" len="sm"/>
                <a:tailEnd type="stealth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graphicFrame>
            <p:nvGraphicFramePr>
              <p:cNvPr id="23" name="Object 1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542897640"/>
                  </p:ext>
                </p:extLst>
              </p:nvPr>
            </p:nvGraphicFramePr>
            <p:xfrm>
              <a:off x="2407476" y="3177110"/>
              <a:ext cx="534987" cy="4349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7239" name="Equation" r:id="rId3" imgW="266400" imgH="215640" progId="Equation.3">
                      <p:embed/>
                    </p:oleObj>
                  </mc:Choice>
                  <mc:Fallback>
                    <p:oleObj name="Equation" r:id="rId3" imgW="266400" imgH="215640" progId="Equation.3">
                      <p:embed/>
                      <p:pic>
                        <p:nvPicPr>
                          <p:cNvPr id="0" name="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07476" y="3177110"/>
                            <a:ext cx="534987" cy="4349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" name="Object 17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920636671"/>
                  </p:ext>
                </p:extLst>
              </p:nvPr>
            </p:nvGraphicFramePr>
            <p:xfrm>
              <a:off x="4191482" y="3175523"/>
              <a:ext cx="565150" cy="4365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7240" name="Equation" r:id="rId5" imgW="279360" imgH="215640" progId="Equation.3">
                      <p:embed/>
                    </p:oleObj>
                  </mc:Choice>
                  <mc:Fallback>
                    <p:oleObj name="Equation" r:id="rId5" imgW="279360" imgH="215640" progId="Equation.3">
                      <p:embed/>
                      <p:pic>
                        <p:nvPicPr>
                          <p:cNvPr id="0" name="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91482" y="3175523"/>
                            <a:ext cx="565150" cy="4365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9" name="Rectangle 7"/>
              <p:cNvSpPr>
                <a:spLocks noChangeArrowheads="1"/>
              </p:cNvSpPr>
              <p:nvPr/>
            </p:nvSpPr>
            <p:spPr bwMode="auto">
              <a:xfrm>
                <a:off x="2999068" y="3332019"/>
                <a:ext cx="1115690" cy="61619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pl-PL" sz="1600" b="1" dirty="0" smtClean="0">
                    <a:solidFill>
                      <a:schemeClr val="tx2"/>
                    </a:solidFill>
                    <a:latin typeface="Comic Sans MS" pitchFamily="66" charset="0"/>
                  </a:rPr>
                  <a:t>SLS</a:t>
                </a:r>
                <a:r>
                  <a:rPr lang="pl-PL" sz="1600" b="1" dirty="0" smtClean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≡</a:t>
                </a:r>
                <a:r>
                  <a:rPr lang="pl-PL" sz="1600" b="1" dirty="0" smtClean="0">
                    <a:solidFill>
                      <a:schemeClr val="tx2"/>
                    </a:solidFill>
                    <a:latin typeface="Comic Sans MS" pitchFamily="66" charset="0"/>
                  </a:rPr>
                  <a:t>RLC</a:t>
                </a:r>
              </a:p>
              <a:p>
                <a:pPr algn="ctr"/>
                <a:r>
                  <a:rPr lang="pl-PL" sz="1800" b="1" i="1" dirty="0" smtClean="0">
                    <a:solidFill>
                      <a:schemeClr val="tx2"/>
                    </a:solidFill>
                    <a:latin typeface="Comic Sans MS" pitchFamily="66" charset="0"/>
                  </a:rPr>
                  <a:t>H</a:t>
                </a:r>
                <a:r>
                  <a:rPr lang="pl-PL" sz="1800" b="1" dirty="0" smtClean="0">
                    <a:solidFill>
                      <a:schemeClr val="tx2"/>
                    </a:solidFill>
                    <a:latin typeface="Comic Sans MS" pitchFamily="66" charset="0"/>
                  </a:rPr>
                  <a:t>(</a:t>
                </a:r>
                <a:r>
                  <a:rPr lang="pl-PL" sz="1800" b="1" i="1" dirty="0" smtClean="0">
                    <a:solidFill>
                      <a:schemeClr val="tx2"/>
                    </a:solidFill>
                    <a:latin typeface="Comic Sans MS" pitchFamily="66" charset="0"/>
                  </a:rPr>
                  <a:t>s</a:t>
                </a:r>
                <a:r>
                  <a:rPr lang="pl-PL" sz="1800" b="1" dirty="0" smtClean="0">
                    <a:solidFill>
                      <a:schemeClr val="tx2"/>
                    </a:solidFill>
                    <a:latin typeface="Comic Sans MS" pitchFamily="66" charset="0"/>
                  </a:rPr>
                  <a:t>) = ?</a:t>
                </a:r>
                <a:endParaRPr lang="pl-PL" sz="1800" b="1" dirty="0">
                  <a:solidFill>
                    <a:schemeClr val="tx2"/>
                  </a:solidFill>
                  <a:latin typeface="Comic Sans MS CE" charset="-18"/>
                </a:endParaRPr>
              </a:p>
            </p:txBody>
          </p:sp>
        </p:grpSp>
      </p:grpSp>
      <p:grpSp>
        <p:nvGrpSpPr>
          <p:cNvPr id="32" name="Grupa 31"/>
          <p:cNvGrpSpPr/>
          <p:nvPr/>
        </p:nvGrpSpPr>
        <p:grpSpPr>
          <a:xfrm>
            <a:off x="2715637" y="672796"/>
            <a:ext cx="6335903" cy="2435285"/>
            <a:chOff x="2711855" y="976064"/>
            <a:chExt cx="6335903" cy="2435285"/>
          </a:xfrm>
        </p:grpSpPr>
        <p:graphicFrame>
          <p:nvGraphicFramePr>
            <p:cNvPr id="16" name="Obiek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1666669"/>
                </p:ext>
              </p:extLst>
            </p:nvPr>
          </p:nvGraphicFramePr>
          <p:xfrm>
            <a:off x="2843808" y="1376174"/>
            <a:ext cx="6203950" cy="2035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241" name="Equation" r:id="rId7" imgW="3416040" imgH="1117440" progId="Equation.3">
                    <p:embed/>
                  </p:oleObj>
                </mc:Choice>
                <mc:Fallback>
                  <p:oleObj name="Equation" r:id="rId7" imgW="3416040" imgH="11174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843808" y="1376174"/>
                          <a:ext cx="6203950" cy="2035175"/>
                        </a:xfrm>
                        <a:prstGeom prst="rect">
                          <a:avLst/>
                        </a:prstGeom>
                        <a:solidFill>
                          <a:srgbClr val="00FF99">
                            <a:alpha val="10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pole tekstowe 26"/>
            <p:cNvSpPr txBox="1"/>
            <p:nvPr/>
          </p:nvSpPr>
          <p:spPr>
            <a:xfrm>
              <a:off x="2711855" y="976064"/>
              <a:ext cx="25763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000" b="1" dirty="0" smtClean="0">
                  <a:latin typeface="+mn-lt"/>
                </a:rPr>
                <a:t>Metoda #1 </a:t>
              </a:r>
              <a:r>
                <a:rPr lang="pl-PL" sz="2000" b="1" i="1" dirty="0" smtClean="0">
                  <a:latin typeface="+mn-lt"/>
                </a:rPr>
                <a:t>x</a:t>
              </a:r>
              <a:r>
                <a:rPr lang="pl-PL" sz="2000" b="1" dirty="0" smtClean="0">
                  <a:latin typeface="+mn-lt"/>
                </a:rPr>
                <a:t>(</a:t>
              </a:r>
              <a:r>
                <a:rPr lang="pl-PL" sz="2000" b="1" i="1" dirty="0" smtClean="0">
                  <a:latin typeface="+mn-lt"/>
                </a:rPr>
                <a:t>t</a:t>
              </a:r>
              <a:r>
                <a:rPr lang="pl-PL" sz="2000" b="1" dirty="0" smtClean="0">
                  <a:latin typeface="+mn-lt"/>
                </a:rPr>
                <a:t>) = </a:t>
              </a:r>
              <a:r>
                <a:rPr lang="pl-PL" sz="2000" b="1" i="1" dirty="0" err="1" smtClean="0">
                  <a:latin typeface="+mn-lt"/>
                </a:rPr>
                <a:t>e</a:t>
              </a:r>
              <a:r>
                <a:rPr lang="pl-PL" sz="2000" b="1" i="1" baseline="30000" dirty="0" err="1" smtClean="0">
                  <a:latin typeface="+mn-lt"/>
                </a:rPr>
                <a:t>st</a:t>
              </a:r>
              <a:endParaRPr lang="pl-PL" sz="2000" b="1" dirty="0">
                <a:latin typeface="+mn-lt"/>
              </a:endParaRPr>
            </a:p>
          </p:txBody>
        </p:sp>
      </p:grpSp>
      <p:grpSp>
        <p:nvGrpSpPr>
          <p:cNvPr id="33" name="Grupa 32"/>
          <p:cNvGrpSpPr/>
          <p:nvPr/>
        </p:nvGrpSpPr>
        <p:grpSpPr>
          <a:xfrm>
            <a:off x="1715851" y="3278592"/>
            <a:ext cx="7358906" cy="1783890"/>
            <a:chOff x="1712069" y="3581860"/>
            <a:chExt cx="7358906" cy="1783890"/>
          </a:xfrm>
        </p:grpSpPr>
        <p:graphicFrame>
          <p:nvGraphicFramePr>
            <p:cNvPr id="25" name="Obiek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07407620"/>
                </p:ext>
              </p:extLst>
            </p:nvPr>
          </p:nvGraphicFramePr>
          <p:xfrm>
            <a:off x="1804988" y="4024313"/>
            <a:ext cx="7265987" cy="1341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242" name="Equation" r:id="rId9" imgW="4000320" imgH="736560" progId="Equation.3">
                    <p:embed/>
                  </p:oleObj>
                </mc:Choice>
                <mc:Fallback>
                  <p:oleObj name="Equation" r:id="rId9" imgW="4000320" imgH="73656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804988" y="4024313"/>
                          <a:ext cx="7265987" cy="1341437"/>
                        </a:xfrm>
                        <a:prstGeom prst="rect">
                          <a:avLst/>
                        </a:prstGeom>
                        <a:solidFill>
                          <a:srgbClr val="00FF99">
                            <a:alpha val="10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pole tekstowe 27"/>
            <p:cNvSpPr txBox="1"/>
            <p:nvPr/>
          </p:nvSpPr>
          <p:spPr>
            <a:xfrm>
              <a:off x="1712069" y="3581860"/>
              <a:ext cx="48365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000" b="1" dirty="0" smtClean="0">
                  <a:latin typeface="+mn-lt"/>
                </a:rPr>
                <a:t>Metoda #2 </a:t>
              </a:r>
              <a:r>
                <a:rPr lang="pl-PL" sz="2800" b="1" dirty="0" smtClean="0">
                  <a:latin typeface="Monotype Corsiva" panose="03010101010201010101" pitchFamily="66" charset="0"/>
                </a:rPr>
                <a:t>L</a:t>
              </a:r>
              <a:r>
                <a:rPr lang="pl-PL" sz="2000" b="1" dirty="0" smtClean="0">
                  <a:latin typeface="+mn-lt"/>
                </a:rPr>
                <a:t>{</a:t>
              </a:r>
              <a:r>
                <a:rPr lang="pl-PL" sz="2000" b="1" i="1" dirty="0" smtClean="0">
                  <a:latin typeface="+mn-lt"/>
                </a:rPr>
                <a:t>x</a:t>
              </a:r>
              <a:r>
                <a:rPr lang="pl-PL" sz="2000" b="1" dirty="0" smtClean="0">
                  <a:latin typeface="+mn-lt"/>
                </a:rPr>
                <a:t>(</a:t>
              </a:r>
              <a:r>
                <a:rPr lang="pl-PL" sz="2000" b="1" i="1" dirty="0" smtClean="0">
                  <a:latin typeface="+mn-lt"/>
                </a:rPr>
                <a:t>t</a:t>
              </a:r>
              <a:r>
                <a:rPr lang="pl-PL" sz="2000" b="1" dirty="0" smtClean="0">
                  <a:latin typeface="+mn-lt"/>
                </a:rPr>
                <a:t>)} = </a:t>
              </a:r>
              <a:r>
                <a:rPr lang="pl-PL" sz="2000" b="1" i="1" dirty="0" smtClean="0">
                  <a:latin typeface="+mn-lt"/>
                </a:rPr>
                <a:t>X</a:t>
              </a:r>
              <a:r>
                <a:rPr lang="pl-PL" sz="2000" b="1" dirty="0" smtClean="0">
                  <a:latin typeface="+mn-lt"/>
                </a:rPr>
                <a:t>(</a:t>
              </a:r>
              <a:r>
                <a:rPr lang="pl-PL" sz="2000" b="1" i="1" dirty="0" smtClean="0">
                  <a:latin typeface="+mn-lt"/>
                </a:rPr>
                <a:t>s</a:t>
              </a:r>
              <a:r>
                <a:rPr lang="pl-PL" sz="2000" b="1" dirty="0" smtClean="0">
                  <a:latin typeface="+mn-lt"/>
                </a:rPr>
                <a:t>), </a:t>
              </a:r>
              <a:r>
                <a:rPr lang="pl-PL" sz="2800" b="1" dirty="0" smtClean="0">
                  <a:latin typeface="Monotype Corsiva" panose="03010101010201010101" pitchFamily="66" charset="0"/>
                </a:rPr>
                <a:t>L</a:t>
              </a:r>
              <a:r>
                <a:rPr lang="pl-PL" sz="2000" b="1" dirty="0" smtClean="0"/>
                <a:t>{</a:t>
              </a:r>
              <a:r>
                <a:rPr lang="pl-PL" sz="2000" b="1" i="1" dirty="0"/>
                <a:t>y</a:t>
              </a:r>
              <a:r>
                <a:rPr lang="pl-PL" sz="2000" b="1" dirty="0" smtClean="0"/>
                <a:t>(</a:t>
              </a:r>
              <a:r>
                <a:rPr lang="pl-PL" sz="2000" b="1" i="1" dirty="0" smtClean="0"/>
                <a:t>t</a:t>
              </a:r>
              <a:r>
                <a:rPr lang="pl-PL" sz="2000" b="1" dirty="0"/>
                <a:t>)} = </a:t>
              </a:r>
              <a:r>
                <a:rPr lang="pl-PL" sz="2000" b="1" i="1" dirty="0">
                  <a:latin typeface="+mn-lt"/>
                </a:rPr>
                <a:t>Y</a:t>
              </a:r>
              <a:r>
                <a:rPr lang="pl-PL" sz="2000" b="1" dirty="0" smtClean="0"/>
                <a:t>(</a:t>
              </a:r>
              <a:r>
                <a:rPr lang="pl-PL" sz="2000" b="1" i="1" dirty="0" smtClean="0"/>
                <a:t>s</a:t>
              </a:r>
              <a:r>
                <a:rPr lang="pl-PL" sz="2000" b="1" dirty="0" smtClean="0"/>
                <a:t>) </a:t>
              </a:r>
              <a:endParaRPr lang="pl-PL" sz="2000" b="1" dirty="0">
                <a:latin typeface="+mn-lt"/>
              </a:endParaRPr>
            </a:p>
          </p:txBody>
        </p:sp>
      </p:grpSp>
      <p:sp>
        <p:nvSpPr>
          <p:cNvPr id="6" name="Prostokąt 5"/>
          <p:cNvSpPr/>
          <p:nvPr/>
        </p:nvSpPr>
        <p:spPr bwMode="auto">
          <a:xfrm>
            <a:off x="2234373" y="5269835"/>
            <a:ext cx="1226433" cy="4866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4" name="Grupa 3"/>
          <p:cNvGrpSpPr/>
          <p:nvPr/>
        </p:nvGrpSpPr>
        <p:grpSpPr>
          <a:xfrm>
            <a:off x="467544" y="5243948"/>
            <a:ext cx="8696739" cy="1418990"/>
            <a:chOff x="467544" y="5243948"/>
            <a:chExt cx="8696739" cy="1418990"/>
          </a:xfrm>
        </p:grpSpPr>
        <p:sp>
          <p:nvSpPr>
            <p:cNvPr id="29" name="pole tekstowe 28"/>
            <p:cNvSpPr txBox="1"/>
            <p:nvPr/>
          </p:nvSpPr>
          <p:spPr>
            <a:xfrm>
              <a:off x="1267294" y="5243948"/>
              <a:ext cx="1410963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pl-PL" sz="2000" b="1" dirty="0" smtClean="0">
                  <a:solidFill>
                    <a:srgbClr val="FF0000"/>
                  </a:solidFill>
                  <a:latin typeface="+mn-lt"/>
                </a:rPr>
                <a:t>WNIOSEK</a:t>
              </a:r>
              <a:endParaRPr lang="pl-PL" sz="2000" b="1" dirty="0">
                <a:solidFill>
                  <a:srgbClr val="FF0000"/>
                </a:solidFill>
                <a:latin typeface="+mn-lt"/>
              </a:endParaRPr>
            </a:p>
          </p:txBody>
        </p:sp>
        <p:graphicFrame>
          <p:nvGraphicFramePr>
            <p:cNvPr id="2" name="Obiek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94328535"/>
                </p:ext>
              </p:extLst>
            </p:nvPr>
          </p:nvGraphicFramePr>
          <p:xfrm>
            <a:off x="467544" y="5651356"/>
            <a:ext cx="2881676" cy="890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243" name="Equation" r:id="rId11" imgW="1396800" imgH="431640" progId="Equation.3">
                    <p:embed/>
                  </p:oleObj>
                </mc:Choice>
                <mc:Fallback>
                  <p:oleObj name="Equation" r:id="rId11" imgW="1396800" imgH="431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67544" y="5651356"/>
                          <a:ext cx="2881676" cy="89046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25400">
                          <a:solidFill>
                            <a:srgbClr val="FF0000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pole tekstowe 34"/>
            <p:cNvSpPr txBox="1"/>
            <p:nvPr/>
          </p:nvSpPr>
          <p:spPr>
            <a:xfrm>
              <a:off x="3558197" y="5554942"/>
              <a:ext cx="560608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pl-PL" sz="1800" b="1" dirty="0" smtClean="0">
                  <a:solidFill>
                    <a:srgbClr val="FF0000"/>
                  </a:solidFill>
                  <a:latin typeface="+mn-lt"/>
                </a:rPr>
                <a:t>Transformata </a:t>
              </a:r>
              <a:r>
                <a:rPr lang="pl-PL" b="1" dirty="0" smtClean="0">
                  <a:solidFill>
                    <a:srgbClr val="FF0000"/>
                  </a:solidFill>
                  <a:latin typeface="Monotype Corsiva" panose="03010101010201010101" pitchFamily="66" charset="0"/>
                </a:rPr>
                <a:t>L</a:t>
              </a:r>
              <a:r>
                <a:rPr lang="pl-PL" sz="1800" b="1" dirty="0" smtClean="0">
                  <a:solidFill>
                    <a:srgbClr val="FF0000"/>
                  </a:solidFill>
                  <a:latin typeface="+mn-lt"/>
                </a:rPr>
                <a:t> lub </a:t>
              </a:r>
              <a:r>
                <a:rPr lang="pl-PL" b="1" dirty="0">
                  <a:solidFill>
                    <a:srgbClr val="FF0000"/>
                  </a:solidFill>
                  <a:latin typeface="Monotype Corsiva" panose="03010101010201010101" pitchFamily="66" charset="0"/>
                </a:rPr>
                <a:t>F</a:t>
              </a:r>
              <a:r>
                <a:rPr lang="pl-PL" sz="1800" b="1" dirty="0" smtClean="0">
                  <a:solidFill>
                    <a:srgbClr val="FF0000"/>
                  </a:solidFill>
                  <a:latin typeface="+mn-lt"/>
                </a:rPr>
                <a:t>  sygnału wyjściowego filtru</a:t>
              </a:r>
              <a:br>
                <a:rPr lang="pl-PL" sz="1800" b="1" dirty="0" smtClean="0">
                  <a:solidFill>
                    <a:srgbClr val="FF0000"/>
                  </a:solidFill>
                  <a:latin typeface="+mn-lt"/>
                </a:rPr>
              </a:br>
              <a:r>
                <a:rPr lang="pl-PL" sz="1800" b="1" dirty="0" smtClean="0">
                  <a:solidFill>
                    <a:srgbClr val="FF0000"/>
                  </a:solidFill>
                  <a:latin typeface="+mn-lt"/>
                </a:rPr>
                <a:t>jest równa iloczynowi transmitancji filtru</a:t>
              </a:r>
              <a:br>
                <a:rPr lang="pl-PL" sz="1800" b="1" dirty="0" smtClean="0">
                  <a:solidFill>
                    <a:srgbClr val="FF0000"/>
                  </a:solidFill>
                  <a:latin typeface="+mn-lt"/>
                </a:rPr>
              </a:br>
              <a:r>
                <a:rPr lang="pl-PL" sz="1800" b="1" dirty="0" smtClean="0">
                  <a:solidFill>
                    <a:srgbClr val="FF0000"/>
                  </a:solidFill>
                  <a:latin typeface="+mn-lt"/>
                </a:rPr>
                <a:t>i transformacie </a:t>
              </a:r>
              <a:r>
                <a:rPr lang="pl-PL" b="1" dirty="0">
                  <a:solidFill>
                    <a:srgbClr val="FF0000"/>
                  </a:solidFill>
                  <a:latin typeface="Monotype Corsiva" panose="03010101010201010101" pitchFamily="66" charset="0"/>
                </a:rPr>
                <a:t>L</a:t>
              </a:r>
              <a:r>
                <a:rPr lang="pl-PL" sz="1800" b="1" dirty="0">
                  <a:solidFill>
                    <a:srgbClr val="FF0000"/>
                  </a:solidFill>
                </a:rPr>
                <a:t> </a:t>
              </a:r>
              <a:r>
                <a:rPr lang="pl-PL" sz="1800" b="1" dirty="0" smtClean="0">
                  <a:solidFill>
                    <a:srgbClr val="FF0000"/>
                  </a:solidFill>
                </a:rPr>
                <a:t> lub </a:t>
              </a:r>
              <a:r>
                <a:rPr lang="pl-PL" b="1" dirty="0">
                  <a:solidFill>
                    <a:srgbClr val="FF0000"/>
                  </a:solidFill>
                  <a:latin typeface="Monotype Corsiva" panose="03010101010201010101" pitchFamily="66" charset="0"/>
                </a:rPr>
                <a:t>F</a:t>
              </a:r>
              <a:r>
                <a:rPr lang="pl-PL" sz="1800" b="1" dirty="0" smtClean="0">
                  <a:solidFill>
                    <a:srgbClr val="FF0000"/>
                  </a:solidFill>
                  <a:latin typeface="Monotype Corsiva" panose="03010101010201010101" pitchFamily="66" charset="0"/>
                </a:rPr>
                <a:t> </a:t>
              </a:r>
              <a:r>
                <a:rPr lang="pl-PL" sz="1800" b="1" dirty="0" smtClean="0">
                  <a:solidFill>
                    <a:srgbClr val="FF0000"/>
                  </a:solidFill>
                </a:rPr>
                <a:t>sygnału wejściowego filtru.</a:t>
              </a:r>
              <a:r>
                <a:rPr lang="pl-PL" sz="1800" b="1" dirty="0" smtClean="0">
                  <a:solidFill>
                    <a:srgbClr val="FF0000"/>
                  </a:solidFill>
                  <a:latin typeface="+mn-lt"/>
                </a:rPr>
                <a:t> </a:t>
              </a:r>
              <a:endParaRPr lang="pl-PL" sz="1800" b="1" dirty="0">
                <a:solidFill>
                  <a:srgbClr val="FF00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186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6024235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400" b="1" dirty="0" smtClean="0">
                <a:solidFill>
                  <a:schemeClr val="bg2"/>
                </a:solidFill>
                <a:sym typeface="Symbol" pitchFamily="18" charset="2"/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24" name="Prostokąt 23"/>
          <p:cNvSpPr/>
          <p:nvPr/>
        </p:nvSpPr>
        <p:spPr>
          <a:xfrm>
            <a:off x="971600" y="116632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kumimoji="1" lang="pl-PL" sz="3600" b="1" dirty="0" smtClean="0">
                <a:solidFill>
                  <a:schemeClr val="bg2"/>
                </a:solidFill>
                <a:latin typeface="Comic Sans MS" pitchFamily="66" charset="0"/>
                <a:sym typeface="Symbol"/>
              </a:rPr>
              <a:t>Wymuszenie harmoniczne</a:t>
            </a:r>
          </a:p>
        </p:txBody>
      </p:sp>
      <p:sp>
        <p:nvSpPr>
          <p:cNvPr id="25" name="Line 4"/>
          <p:cNvSpPr>
            <a:spLocks noChangeShapeType="1"/>
          </p:cNvSpPr>
          <p:nvPr/>
        </p:nvSpPr>
        <p:spPr bwMode="auto">
          <a:xfrm>
            <a:off x="5652118" y="2572746"/>
            <a:ext cx="838200" cy="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016442" y="2162823"/>
            <a:ext cx="1595351" cy="790575"/>
          </a:xfrm>
          <a:prstGeom prst="rect">
            <a:avLst/>
          </a:prstGeom>
          <a:solidFill>
            <a:srgbClr val="C0C0C0">
              <a:alpha val="50000"/>
            </a:srgbClr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7" name="Line 6"/>
          <p:cNvSpPr>
            <a:spLocks noChangeShapeType="1"/>
          </p:cNvSpPr>
          <p:nvPr/>
        </p:nvSpPr>
        <p:spPr bwMode="auto">
          <a:xfrm>
            <a:off x="3178242" y="2572746"/>
            <a:ext cx="838200" cy="0"/>
          </a:xfrm>
          <a:prstGeom prst="line">
            <a:avLst/>
          </a:prstGeom>
          <a:noFill/>
          <a:ln w="50800">
            <a:solidFill>
              <a:srgbClr val="009900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pl-PL"/>
          </a:p>
        </p:txBody>
      </p:sp>
      <p:graphicFrame>
        <p:nvGraphicFramePr>
          <p:cNvPr id="28" name="Objec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367794"/>
              </p:ext>
            </p:extLst>
          </p:nvPr>
        </p:nvGraphicFramePr>
        <p:xfrm>
          <a:off x="1304155" y="796393"/>
          <a:ext cx="247808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1200" name="Równanie" r:id="rId4" imgW="977760" imgH="482400" progId="Equation.3">
                  <p:embed/>
                </p:oleObj>
              </mc:Choice>
              <mc:Fallback>
                <p:oleObj name="Równanie" r:id="rId4" imgW="977760" imgH="4824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155" y="796393"/>
                        <a:ext cx="2478087" cy="1143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1750">
                        <a:solidFill>
                          <a:srgbClr val="00660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Prostokąt 28"/>
          <p:cNvSpPr/>
          <p:nvPr/>
        </p:nvSpPr>
        <p:spPr>
          <a:xfrm>
            <a:off x="4084970" y="2320705"/>
            <a:ext cx="15671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i="1" dirty="0" smtClean="0">
                <a:latin typeface="Albertus Medium" pitchFamily="34" charset="0"/>
                <a:sym typeface="Symbol"/>
              </a:rPr>
              <a:t>H</a:t>
            </a:r>
            <a:r>
              <a:rPr lang="pl-PL" sz="2800" b="1" dirty="0" smtClean="0">
                <a:latin typeface="Albertus Medium" pitchFamily="34" charset="0"/>
                <a:sym typeface="Symbol"/>
              </a:rPr>
              <a:t>(s:=</a:t>
            </a:r>
            <a:r>
              <a:rPr lang="pl-PL" sz="2800" b="1" i="1" dirty="0" smtClean="0">
                <a:latin typeface="Albertus Medium" pitchFamily="34" charset="0"/>
                <a:sym typeface="Symbol"/>
              </a:rPr>
              <a:t>j</a:t>
            </a:r>
            <a:r>
              <a:rPr lang="pl-PL" sz="2800" b="1" dirty="0" smtClean="0">
                <a:latin typeface="Albertus Medium" pitchFamily="34" charset="0"/>
                <a:sym typeface="Symbol"/>
              </a:rPr>
              <a:t>)</a:t>
            </a:r>
            <a:endParaRPr lang="pl-PL" sz="2800" dirty="0"/>
          </a:p>
        </p:txBody>
      </p:sp>
      <p:graphicFrame>
        <p:nvGraphicFramePr>
          <p:cNvPr id="32" name="Objec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1223243"/>
              </p:ext>
            </p:extLst>
          </p:nvPr>
        </p:nvGraphicFramePr>
        <p:xfrm>
          <a:off x="5154613" y="736600"/>
          <a:ext cx="3863975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1201" name="Equation" r:id="rId6" imgW="1523880" imgH="507960" progId="Equation.3">
                  <p:embed/>
                </p:oleObj>
              </mc:Choice>
              <mc:Fallback>
                <p:oleObj name="Equation" r:id="rId6" imgW="1523880" imgH="50796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4613" y="736600"/>
                        <a:ext cx="3863975" cy="1203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1750">
                        <a:solidFill>
                          <a:srgbClr val="FF000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upa 3"/>
          <p:cNvGrpSpPr/>
          <p:nvPr/>
        </p:nvGrpSpPr>
        <p:grpSpPr>
          <a:xfrm>
            <a:off x="3130432" y="3315882"/>
            <a:ext cx="3336100" cy="2251320"/>
            <a:chOff x="2339752" y="3237532"/>
            <a:chExt cx="4745285" cy="3202289"/>
          </a:xfrm>
        </p:grpSpPr>
        <p:graphicFrame>
          <p:nvGraphicFramePr>
            <p:cNvPr id="31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17520771"/>
                </p:ext>
              </p:extLst>
            </p:nvPr>
          </p:nvGraphicFramePr>
          <p:xfrm>
            <a:off x="2440360" y="3295427"/>
            <a:ext cx="4541838" cy="925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1202" name="Równanie" r:id="rId8" imgW="2120760" imgH="431640" progId="Equation.3">
                    <p:embed/>
                  </p:oleObj>
                </mc:Choice>
                <mc:Fallback>
                  <p:oleObj name="Równanie" r:id="rId8" imgW="212076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0360" y="3295427"/>
                          <a:ext cx="4541838" cy="9255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iek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90675064"/>
                </p:ext>
              </p:extLst>
            </p:nvPr>
          </p:nvGraphicFramePr>
          <p:xfrm>
            <a:off x="2440360" y="4210244"/>
            <a:ext cx="1871662" cy="1350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1203" name="Equation" r:id="rId10" imgW="914400" imgH="660240" progId="Equation.3">
                    <p:embed/>
                  </p:oleObj>
                </mc:Choice>
                <mc:Fallback>
                  <p:oleObj name="Equation" r:id="rId10" imgW="914400" imgH="6602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0360" y="4210244"/>
                          <a:ext cx="1871662" cy="1350962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32176707"/>
                </p:ext>
              </p:extLst>
            </p:nvPr>
          </p:nvGraphicFramePr>
          <p:xfrm>
            <a:off x="4711279" y="4124674"/>
            <a:ext cx="2232025" cy="1485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1204" name="Equation" r:id="rId12" imgW="990360" imgH="660240" progId="Equation.3">
                    <p:embed/>
                  </p:oleObj>
                </mc:Choice>
                <mc:Fallback>
                  <p:oleObj name="Equation" r:id="rId12" imgW="990360" imgH="6602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1279" y="4124674"/>
                          <a:ext cx="2232025" cy="148590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37535708"/>
                </p:ext>
              </p:extLst>
            </p:nvPr>
          </p:nvGraphicFramePr>
          <p:xfrm>
            <a:off x="2576513" y="5882609"/>
            <a:ext cx="4302125" cy="557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1205" name="Równanie" r:id="rId14" imgW="1650960" imgH="215640" progId="Equation.3">
                    <p:embed/>
                  </p:oleObj>
                </mc:Choice>
                <mc:Fallback>
                  <p:oleObj name="Równanie" r:id="rId14" imgW="1650960" imgH="215640" progId="Equation.3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6513" y="5882609"/>
                          <a:ext cx="4302125" cy="557212"/>
                        </a:xfrm>
                        <a:prstGeom prst="rect">
                          <a:avLst/>
                        </a:prstGeom>
                        <a:noFill/>
                        <a:ln w="31750">
                          <a:solidFill>
                            <a:srgbClr val="FF0000"/>
                          </a:solidFill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Prostokąt 34"/>
            <p:cNvSpPr/>
            <p:nvPr/>
          </p:nvSpPr>
          <p:spPr bwMode="auto">
            <a:xfrm>
              <a:off x="2339752" y="3237532"/>
              <a:ext cx="4745285" cy="2373042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568C6-3FD8-45C8-9353-17CA9BE6CF1C}" type="slidenum">
              <a:rPr lang="pl-PL" smtClean="0"/>
              <a:pPr>
                <a:defRPr/>
              </a:pPr>
              <a:t>15</a:t>
            </a:fld>
            <a:endParaRPr lang="pl-PL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1187624" y="5689937"/>
            <a:ext cx="80835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pl-PL" sz="2000" b="1" dirty="0" smtClean="0">
                <a:latin typeface="Albertus Medium" pitchFamily="34" charset="0"/>
              </a:rPr>
              <a:t>Układ RLC nie zmienia częstotliwości wymuszenia harmonicznego, natomiast modyfikuje jego amplitudę i fazę stosownie do wartości cha-k a-cz i f-cz.</a:t>
            </a:r>
            <a:endParaRPr lang="pl-PL" sz="2000" b="1" dirty="0">
              <a:latin typeface="Albertus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kern="1200" dirty="0" smtClean="0">
                <a:solidFill>
                  <a:srgbClr val="009900"/>
                </a:solidFill>
                <a:latin typeface="Albertus Extra Bold" pitchFamily="34" charset="0"/>
                <a:ea typeface="+mn-ea"/>
                <a:cs typeface="+mn-cs"/>
              </a:rPr>
              <a:t>Filtr dolnoprzepustowy RC</a:t>
            </a:r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651362"/>
              </p:ext>
            </p:extLst>
          </p:nvPr>
        </p:nvGraphicFramePr>
        <p:xfrm>
          <a:off x="1884363" y="4160838"/>
          <a:ext cx="5108575" cy="208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706" name="Equation" r:id="rId3" imgW="2705040" imgH="1104840" progId="Equation.3">
                  <p:embed/>
                </p:oleObj>
              </mc:Choice>
              <mc:Fallback>
                <p:oleObj name="Equation" r:id="rId3" imgW="2705040" imgH="11048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4363" y="4160838"/>
                        <a:ext cx="5108575" cy="2089150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 Box 27"/>
          <p:cNvSpPr txBox="1">
            <a:spLocks noChangeArrowheads="1"/>
          </p:cNvSpPr>
          <p:nvPr/>
        </p:nvSpPr>
        <p:spPr bwMode="auto">
          <a:xfrm>
            <a:off x="5845012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2AB28-75AB-4B4F-A28E-6F4C5A072EE2}" type="slidenum">
              <a:rPr lang="pl-PL" smtClean="0"/>
              <a:pPr>
                <a:defRPr/>
              </a:pPr>
              <a:t>16</a:t>
            </a:fld>
            <a:endParaRPr lang="pl-PL"/>
          </a:p>
        </p:txBody>
      </p:sp>
      <p:grpSp>
        <p:nvGrpSpPr>
          <p:cNvPr id="7" name="Grupa 6"/>
          <p:cNvGrpSpPr/>
          <p:nvPr/>
        </p:nvGrpSpPr>
        <p:grpSpPr>
          <a:xfrm>
            <a:off x="1691680" y="2209800"/>
            <a:ext cx="5503986" cy="1414463"/>
            <a:chOff x="1691680" y="2209800"/>
            <a:chExt cx="5503986" cy="1414463"/>
          </a:xfrm>
        </p:grpSpPr>
        <p:sp>
          <p:nvSpPr>
            <p:cNvPr id="3078" name="Line 16"/>
            <p:cNvSpPr>
              <a:spLocks noChangeShapeType="1"/>
            </p:cNvSpPr>
            <p:nvPr/>
          </p:nvSpPr>
          <p:spPr bwMode="auto">
            <a:xfrm>
              <a:off x="5334000" y="2286000"/>
              <a:ext cx="0" cy="4572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79" name="Line 13"/>
            <p:cNvSpPr>
              <a:spLocks noChangeShapeType="1"/>
            </p:cNvSpPr>
            <p:nvPr/>
          </p:nvSpPr>
          <p:spPr bwMode="auto">
            <a:xfrm>
              <a:off x="2362200" y="2285999"/>
              <a:ext cx="2938463" cy="436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80" name="Rectangle 9"/>
            <p:cNvSpPr>
              <a:spLocks noChangeArrowheads="1"/>
            </p:cNvSpPr>
            <p:nvPr/>
          </p:nvSpPr>
          <p:spPr bwMode="auto">
            <a:xfrm>
              <a:off x="3276600" y="2209800"/>
              <a:ext cx="1066800" cy="1524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5029200" y="2743200"/>
              <a:ext cx="609600" cy="152400"/>
              <a:chOff x="3120" y="1728"/>
              <a:chExt cx="384" cy="96"/>
            </a:xfrm>
          </p:grpSpPr>
          <p:sp>
            <p:nvSpPr>
              <p:cNvPr id="3092" name="Line 10"/>
              <p:cNvSpPr>
                <a:spLocks noChangeShapeType="1"/>
              </p:cNvSpPr>
              <p:nvPr/>
            </p:nvSpPr>
            <p:spPr bwMode="auto">
              <a:xfrm>
                <a:off x="3120" y="1728"/>
                <a:ext cx="3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3" name="Line 11"/>
              <p:cNvSpPr>
                <a:spLocks noChangeShapeType="1"/>
              </p:cNvSpPr>
              <p:nvPr/>
            </p:nvSpPr>
            <p:spPr bwMode="auto">
              <a:xfrm>
                <a:off x="3120" y="1824"/>
                <a:ext cx="3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</p:grpSp>
        <p:sp>
          <p:nvSpPr>
            <p:cNvPr id="3082" name="Line 14"/>
            <p:cNvSpPr>
              <a:spLocks noChangeShapeType="1"/>
            </p:cNvSpPr>
            <p:nvPr/>
          </p:nvSpPr>
          <p:spPr bwMode="auto">
            <a:xfrm flipV="1">
              <a:off x="2362200" y="3580457"/>
              <a:ext cx="3000375" cy="94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83" name="Oval 17"/>
            <p:cNvSpPr>
              <a:spLocks noChangeArrowheads="1"/>
            </p:cNvSpPr>
            <p:nvPr/>
          </p:nvSpPr>
          <p:spPr bwMode="auto">
            <a:xfrm>
              <a:off x="2352675" y="22479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84" name="Oval 18"/>
            <p:cNvSpPr>
              <a:spLocks noChangeArrowheads="1"/>
            </p:cNvSpPr>
            <p:nvPr/>
          </p:nvSpPr>
          <p:spPr bwMode="auto">
            <a:xfrm>
              <a:off x="2328863" y="3548063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85" name="Oval 19"/>
            <p:cNvSpPr>
              <a:spLocks noChangeArrowheads="1"/>
            </p:cNvSpPr>
            <p:nvPr/>
          </p:nvSpPr>
          <p:spPr bwMode="auto">
            <a:xfrm>
              <a:off x="5286375" y="2252663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86" name="Oval 20"/>
            <p:cNvSpPr>
              <a:spLocks noChangeArrowheads="1"/>
            </p:cNvSpPr>
            <p:nvPr/>
          </p:nvSpPr>
          <p:spPr bwMode="auto">
            <a:xfrm>
              <a:off x="6267450" y="3548063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87" name="Oval 21"/>
            <p:cNvSpPr>
              <a:spLocks noChangeArrowheads="1"/>
            </p:cNvSpPr>
            <p:nvPr/>
          </p:nvSpPr>
          <p:spPr bwMode="auto">
            <a:xfrm>
              <a:off x="5300663" y="35433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88" name="Oval 22"/>
            <p:cNvSpPr>
              <a:spLocks noChangeArrowheads="1"/>
            </p:cNvSpPr>
            <p:nvPr/>
          </p:nvSpPr>
          <p:spPr bwMode="auto">
            <a:xfrm>
              <a:off x="6253163" y="2243138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89" name="Text Box 23"/>
            <p:cNvSpPr txBox="1">
              <a:spLocks noChangeArrowheads="1"/>
            </p:cNvSpPr>
            <p:nvPr/>
          </p:nvSpPr>
          <p:spPr bwMode="auto">
            <a:xfrm>
              <a:off x="3581400" y="2362200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i="1"/>
                <a:t>R</a:t>
              </a:r>
              <a:endParaRPr lang="pl-PL"/>
            </a:p>
          </p:txBody>
        </p:sp>
        <p:sp>
          <p:nvSpPr>
            <p:cNvPr id="3090" name="Line 24"/>
            <p:cNvSpPr>
              <a:spLocks noChangeShapeType="1"/>
            </p:cNvSpPr>
            <p:nvPr/>
          </p:nvSpPr>
          <p:spPr bwMode="auto">
            <a:xfrm>
              <a:off x="5334000" y="2895600"/>
              <a:ext cx="0" cy="6858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91" name="Text Box 25"/>
            <p:cNvSpPr txBox="1">
              <a:spLocks noChangeArrowheads="1"/>
            </p:cNvSpPr>
            <p:nvPr/>
          </p:nvSpPr>
          <p:spPr bwMode="auto">
            <a:xfrm>
              <a:off x="5365750" y="2860675"/>
              <a:ext cx="7493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dirty="0" smtClean="0"/>
                <a:t>1</a:t>
              </a:r>
              <a:r>
                <a:rPr lang="pl-PL" b="1" i="1" dirty="0" smtClean="0"/>
                <a:t>/Cs</a:t>
              </a:r>
              <a:endParaRPr lang="pl-PL" dirty="0"/>
            </a:p>
          </p:txBody>
        </p:sp>
        <p:sp>
          <p:nvSpPr>
            <p:cNvPr id="23" name="Line 52"/>
            <p:cNvSpPr>
              <a:spLocks noChangeShapeType="1"/>
            </p:cNvSpPr>
            <p:nvPr/>
          </p:nvSpPr>
          <p:spPr bwMode="auto">
            <a:xfrm flipV="1">
              <a:off x="6445771" y="2306936"/>
              <a:ext cx="0" cy="1219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4" name="Line 53"/>
            <p:cNvSpPr>
              <a:spLocks noChangeShapeType="1"/>
            </p:cNvSpPr>
            <p:nvPr/>
          </p:nvSpPr>
          <p:spPr bwMode="auto">
            <a:xfrm flipV="1">
              <a:off x="2495128" y="2333229"/>
              <a:ext cx="0" cy="121920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5" name="Text Box 54"/>
            <p:cNvSpPr txBox="1">
              <a:spLocks noChangeArrowheads="1"/>
            </p:cNvSpPr>
            <p:nvPr/>
          </p:nvSpPr>
          <p:spPr bwMode="auto">
            <a:xfrm>
              <a:off x="1691680" y="2708920"/>
              <a:ext cx="6794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pl-PL" b="1" i="1" dirty="0">
                  <a:solidFill>
                    <a:srgbClr val="009900"/>
                  </a:solidFill>
                  <a:latin typeface="Albertus Medium" pitchFamily="34" charset="0"/>
                </a:rPr>
                <a:t>x</a:t>
              </a:r>
              <a:r>
                <a:rPr lang="pl-PL" b="1" dirty="0">
                  <a:solidFill>
                    <a:srgbClr val="009900"/>
                  </a:solidFill>
                  <a:latin typeface="Albertus Medium" pitchFamily="34" charset="0"/>
                </a:rPr>
                <a:t>(</a:t>
              </a:r>
              <a:r>
                <a:rPr lang="pl-PL" b="1" i="1" dirty="0">
                  <a:solidFill>
                    <a:srgbClr val="009900"/>
                  </a:solidFill>
                  <a:latin typeface="Albertus Medium" pitchFamily="34" charset="0"/>
                </a:rPr>
                <a:t>t</a:t>
              </a:r>
              <a:r>
                <a:rPr lang="pl-PL" b="1" dirty="0">
                  <a:solidFill>
                    <a:srgbClr val="009900"/>
                  </a:solidFill>
                  <a:latin typeface="Albertus Medium" pitchFamily="34" charset="0"/>
                </a:rPr>
                <a:t>)</a:t>
              </a:r>
              <a:endParaRPr lang="pl-PL" dirty="0"/>
            </a:p>
          </p:txBody>
        </p:sp>
        <p:sp>
          <p:nvSpPr>
            <p:cNvPr id="26" name="Text Box 55"/>
            <p:cNvSpPr txBox="1">
              <a:spLocks noChangeArrowheads="1"/>
            </p:cNvSpPr>
            <p:nvPr/>
          </p:nvSpPr>
          <p:spPr bwMode="auto">
            <a:xfrm>
              <a:off x="6516216" y="2708920"/>
              <a:ext cx="6794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pl-PL" b="1" i="1" dirty="0">
                  <a:solidFill>
                    <a:srgbClr val="FF3300"/>
                  </a:solidFill>
                  <a:latin typeface="Albertus Medium" pitchFamily="34" charset="0"/>
                </a:rPr>
                <a:t>y</a:t>
              </a:r>
              <a:r>
                <a:rPr lang="pl-PL" b="1" dirty="0">
                  <a:solidFill>
                    <a:srgbClr val="FF3300"/>
                  </a:solidFill>
                  <a:latin typeface="Albertus Medium" pitchFamily="34" charset="0"/>
                </a:rPr>
                <a:t>(</a:t>
              </a:r>
              <a:r>
                <a:rPr lang="pl-PL" b="1" i="1" dirty="0">
                  <a:solidFill>
                    <a:srgbClr val="FF3300"/>
                  </a:solidFill>
                  <a:latin typeface="Albertus Medium" pitchFamily="34" charset="0"/>
                </a:rPr>
                <a:t>t</a:t>
              </a:r>
              <a:r>
                <a:rPr lang="pl-PL" b="1" dirty="0">
                  <a:solidFill>
                    <a:srgbClr val="FF3300"/>
                  </a:solidFill>
                  <a:latin typeface="Albertus Medium" pitchFamily="34" charset="0"/>
                </a:rPr>
                <a:t>)</a:t>
              </a:r>
              <a:endParaRPr lang="pl-PL" dirty="0"/>
            </a:p>
          </p:txBody>
        </p:sp>
        <p:cxnSp>
          <p:nvCxnSpPr>
            <p:cNvPr id="6" name="Łącznik prosty 5"/>
            <p:cNvCxnSpPr/>
            <p:nvPr/>
          </p:nvCxnSpPr>
          <p:spPr bwMode="auto">
            <a:xfrm flipV="1">
              <a:off x="5351096" y="2290366"/>
              <a:ext cx="912906" cy="9525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Łącznik prosty 28"/>
            <p:cNvCxnSpPr/>
            <p:nvPr/>
          </p:nvCxnSpPr>
          <p:spPr bwMode="auto">
            <a:xfrm flipV="1">
              <a:off x="5367208" y="3594227"/>
              <a:ext cx="912906" cy="9525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21"/>
          <p:cNvSpPr txBox="1">
            <a:spLocks noChangeArrowheads="1"/>
          </p:cNvSpPr>
          <p:nvPr/>
        </p:nvSpPr>
        <p:spPr bwMode="auto">
          <a:xfrm>
            <a:off x="5845012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4104" name="Rectangle 24"/>
          <p:cNvSpPr>
            <a:spLocks noChangeArrowheads="1"/>
          </p:cNvSpPr>
          <p:nvPr/>
        </p:nvSpPr>
        <p:spPr bwMode="auto">
          <a:xfrm>
            <a:off x="1981200" y="2362200"/>
            <a:ext cx="5343525" cy="40100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05" name="Rectangle 25"/>
          <p:cNvSpPr>
            <a:spLocks noChangeArrowheads="1"/>
          </p:cNvSpPr>
          <p:nvPr/>
        </p:nvSpPr>
        <p:spPr bwMode="auto">
          <a:xfrm>
            <a:off x="4734995" y="2351882"/>
            <a:ext cx="4133850" cy="3257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06" name="Rectangle 26"/>
          <p:cNvSpPr>
            <a:spLocks noChangeArrowheads="1"/>
          </p:cNvSpPr>
          <p:nvPr/>
        </p:nvSpPr>
        <p:spPr bwMode="auto">
          <a:xfrm>
            <a:off x="4734995" y="2351882"/>
            <a:ext cx="4133850" cy="3257550"/>
          </a:xfrm>
          <a:prstGeom prst="rect">
            <a:avLst/>
          </a:prstGeom>
          <a:noFill/>
          <a:ln w="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07" name="Line 27"/>
          <p:cNvSpPr>
            <a:spLocks noChangeShapeType="1"/>
          </p:cNvSpPr>
          <p:nvPr/>
        </p:nvSpPr>
        <p:spPr bwMode="auto">
          <a:xfrm>
            <a:off x="4734995" y="2351882"/>
            <a:ext cx="41338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08" name="Line 28"/>
          <p:cNvSpPr>
            <a:spLocks noChangeShapeType="1"/>
          </p:cNvSpPr>
          <p:nvPr/>
        </p:nvSpPr>
        <p:spPr bwMode="auto">
          <a:xfrm>
            <a:off x="4734995" y="5609432"/>
            <a:ext cx="41338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09" name="Line 29"/>
          <p:cNvSpPr>
            <a:spLocks noChangeShapeType="1"/>
          </p:cNvSpPr>
          <p:nvPr/>
        </p:nvSpPr>
        <p:spPr bwMode="auto">
          <a:xfrm flipV="1">
            <a:off x="8868845" y="2351882"/>
            <a:ext cx="1588" cy="3257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10" name="Line 30"/>
          <p:cNvSpPr>
            <a:spLocks noChangeShapeType="1"/>
          </p:cNvSpPr>
          <p:nvPr/>
        </p:nvSpPr>
        <p:spPr bwMode="auto">
          <a:xfrm flipV="1">
            <a:off x="4734995" y="2351882"/>
            <a:ext cx="1588" cy="3257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11" name="Line 31"/>
          <p:cNvSpPr>
            <a:spLocks noChangeShapeType="1"/>
          </p:cNvSpPr>
          <p:nvPr/>
        </p:nvSpPr>
        <p:spPr bwMode="auto">
          <a:xfrm>
            <a:off x="4734995" y="5609432"/>
            <a:ext cx="41338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12" name="Line 32"/>
          <p:cNvSpPr>
            <a:spLocks noChangeShapeType="1"/>
          </p:cNvSpPr>
          <p:nvPr/>
        </p:nvSpPr>
        <p:spPr bwMode="auto">
          <a:xfrm flipV="1">
            <a:off x="4734995" y="2351882"/>
            <a:ext cx="1588" cy="3257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13" name="Line 33"/>
          <p:cNvSpPr>
            <a:spLocks noChangeShapeType="1"/>
          </p:cNvSpPr>
          <p:nvPr/>
        </p:nvSpPr>
        <p:spPr bwMode="auto">
          <a:xfrm flipV="1">
            <a:off x="4734995" y="5580857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14" name="Line 34"/>
          <p:cNvSpPr>
            <a:spLocks noChangeShapeType="1"/>
          </p:cNvSpPr>
          <p:nvPr/>
        </p:nvSpPr>
        <p:spPr bwMode="auto">
          <a:xfrm>
            <a:off x="4734995" y="2351882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15" name="Line 35"/>
          <p:cNvSpPr>
            <a:spLocks noChangeShapeType="1"/>
          </p:cNvSpPr>
          <p:nvPr/>
        </p:nvSpPr>
        <p:spPr bwMode="auto">
          <a:xfrm flipV="1">
            <a:off x="4734995" y="5561807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16" name="Line 36"/>
          <p:cNvSpPr>
            <a:spLocks noChangeShapeType="1"/>
          </p:cNvSpPr>
          <p:nvPr/>
        </p:nvSpPr>
        <p:spPr bwMode="auto">
          <a:xfrm>
            <a:off x="4734995" y="2351882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17" name="Rectangle 37"/>
          <p:cNvSpPr>
            <a:spLocks noChangeArrowheads="1"/>
          </p:cNvSpPr>
          <p:nvPr/>
        </p:nvSpPr>
        <p:spPr bwMode="auto">
          <a:xfrm>
            <a:off x="4630220" y="5685632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000">
                <a:solidFill>
                  <a:srgbClr val="000000"/>
                </a:solidFill>
                <a:latin typeface="Helvetica" pitchFamily="34" charset="0"/>
              </a:rPr>
              <a:t>10</a:t>
            </a:r>
            <a:endParaRPr lang="pl-PL"/>
          </a:p>
        </p:txBody>
      </p:sp>
      <p:sp>
        <p:nvSpPr>
          <p:cNvPr id="4118" name="Rectangle 38"/>
          <p:cNvSpPr>
            <a:spLocks noChangeArrowheads="1"/>
          </p:cNvSpPr>
          <p:nvPr/>
        </p:nvSpPr>
        <p:spPr bwMode="auto">
          <a:xfrm>
            <a:off x="4763570" y="5638007"/>
            <a:ext cx="79375" cy="1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700">
                <a:solidFill>
                  <a:srgbClr val="000000"/>
                </a:solidFill>
                <a:latin typeface="Helvetica" pitchFamily="34" charset="0"/>
              </a:rPr>
              <a:t>-1</a:t>
            </a:r>
            <a:endParaRPr lang="pl-PL"/>
          </a:p>
        </p:txBody>
      </p:sp>
      <p:sp>
        <p:nvSpPr>
          <p:cNvPr id="4119" name="Line 39"/>
          <p:cNvSpPr>
            <a:spLocks noChangeShapeType="1"/>
          </p:cNvSpPr>
          <p:nvPr/>
        </p:nvSpPr>
        <p:spPr bwMode="auto">
          <a:xfrm flipV="1">
            <a:off x="5144570" y="5580857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20" name="Line 40"/>
          <p:cNvSpPr>
            <a:spLocks noChangeShapeType="1"/>
          </p:cNvSpPr>
          <p:nvPr/>
        </p:nvSpPr>
        <p:spPr bwMode="auto">
          <a:xfrm>
            <a:off x="5144570" y="2351882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21" name="Line 41"/>
          <p:cNvSpPr>
            <a:spLocks noChangeShapeType="1"/>
          </p:cNvSpPr>
          <p:nvPr/>
        </p:nvSpPr>
        <p:spPr bwMode="auto">
          <a:xfrm flipV="1">
            <a:off x="5392220" y="5580857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22" name="Line 42"/>
          <p:cNvSpPr>
            <a:spLocks noChangeShapeType="1"/>
          </p:cNvSpPr>
          <p:nvPr/>
        </p:nvSpPr>
        <p:spPr bwMode="auto">
          <a:xfrm>
            <a:off x="5392220" y="2351882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23" name="Line 43"/>
          <p:cNvSpPr>
            <a:spLocks noChangeShapeType="1"/>
          </p:cNvSpPr>
          <p:nvPr/>
        </p:nvSpPr>
        <p:spPr bwMode="auto">
          <a:xfrm flipV="1">
            <a:off x="5563670" y="5580857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24" name="Line 44"/>
          <p:cNvSpPr>
            <a:spLocks noChangeShapeType="1"/>
          </p:cNvSpPr>
          <p:nvPr/>
        </p:nvSpPr>
        <p:spPr bwMode="auto">
          <a:xfrm>
            <a:off x="5563670" y="2351882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25" name="Line 45"/>
          <p:cNvSpPr>
            <a:spLocks noChangeShapeType="1"/>
          </p:cNvSpPr>
          <p:nvPr/>
        </p:nvSpPr>
        <p:spPr bwMode="auto">
          <a:xfrm flipV="1">
            <a:off x="5697020" y="5580857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26" name="Line 46"/>
          <p:cNvSpPr>
            <a:spLocks noChangeShapeType="1"/>
          </p:cNvSpPr>
          <p:nvPr/>
        </p:nvSpPr>
        <p:spPr bwMode="auto">
          <a:xfrm>
            <a:off x="5697020" y="2351882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27" name="Line 47"/>
          <p:cNvSpPr>
            <a:spLocks noChangeShapeType="1"/>
          </p:cNvSpPr>
          <p:nvPr/>
        </p:nvSpPr>
        <p:spPr bwMode="auto">
          <a:xfrm flipV="1">
            <a:off x="5801795" y="5580857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28" name="Line 48"/>
          <p:cNvSpPr>
            <a:spLocks noChangeShapeType="1"/>
          </p:cNvSpPr>
          <p:nvPr/>
        </p:nvSpPr>
        <p:spPr bwMode="auto">
          <a:xfrm>
            <a:off x="5801795" y="2351882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29" name="Line 49"/>
          <p:cNvSpPr>
            <a:spLocks noChangeShapeType="1"/>
          </p:cNvSpPr>
          <p:nvPr/>
        </p:nvSpPr>
        <p:spPr bwMode="auto">
          <a:xfrm flipV="1">
            <a:off x="5897045" y="5580857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30" name="Line 50"/>
          <p:cNvSpPr>
            <a:spLocks noChangeShapeType="1"/>
          </p:cNvSpPr>
          <p:nvPr/>
        </p:nvSpPr>
        <p:spPr bwMode="auto">
          <a:xfrm>
            <a:off x="5897045" y="2351882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31" name="Line 51"/>
          <p:cNvSpPr>
            <a:spLocks noChangeShapeType="1"/>
          </p:cNvSpPr>
          <p:nvPr/>
        </p:nvSpPr>
        <p:spPr bwMode="auto">
          <a:xfrm flipV="1">
            <a:off x="5973245" y="5580857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32" name="Line 52"/>
          <p:cNvSpPr>
            <a:spLocks noChangeShapeType="1"/>
          </p:cNvSpPr>
          <p:nvPr/>
        </p:nvSpPr>
        <p:spPr bwMode="auto">
          <a:xfrm>
            <a:off x="5973245" y="2351882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33" name="Line 53"/>
          <p:cNvSpPr>
            <a:spLocks noChangeShapeType="1"/>
          </p:cNvSpPr>
          <p:nvPr/>
        </p:nvSpPr>
        <p:spPr bwMode="auto">
          <a:xfrm flipV="1">
            <a:off x="6049445" y="5580857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34" name="Line 54"/>
          <p:cNvSpPr>
            <a:spLocks noChangeShapeType="1"/>
          </p:cNvSpPr>
          <p:nvPr/>
        </p:nvSpPr>
        <p:spPr bwMode="auto">
          <a:xfrm>
            <a:off x="6049445" y="2351882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35" name="Line 55"/>
          <p:cNvSpPr>
            <a:spLocks noChangeShapeType="1"/>
          </p:cNvSpPr>
          <p:nvPr/>
        </p:nvSpPr>
        <p:spPr bwMode="auto">
          <a:xfrm flipV="1">
            <a:off x="6106595" y="5580857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36" name="Line 56"/>
          <p:cNvSpPr>
            <a:spLocks noChangeShapeType="1"/>
          </p:cNvSpPr>
          <p:nvPr/>
        </p:nvSpPr>
        <p:spPr bwMode="auto">
          <a:xfrm>
            <a:off x="6106595" y="2351882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37" name="Line 57"/>
          <p:cNvSpPr>
            <a:spLocks noChangeShapeType="1"/>
          </p:cNvSpPr>
          <p:nvPr/>
        </p:nvSpPr>
        <p:spPr bwMode="auto">
          <a:xfrm flipV="1">
            <a:off x="6106595" y="5561807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38" name="Line 58"/>
          <p:cNvSpPr>
            <a:spLocks noChangeShapeType="1"/>
          </p:cNvSpPr>
          <p:nvPr/>
        </p:nvSpPr>
        <p:spPr bwMode="auto">
          <a:xfrm>
            <a:off x="6106595" y="2351882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39" name="Rectangle 59"/>
          <p:cNvSpPr>
            <a:spLocks noChangeArrowheads="1"/>
          </p:cNvSpPr>
          <p:nvPr/>
        </p:nvSpPr>
        <p:spPr bwMode="auto">
          <a:xfrm>
            <a:off x="6020870" y="5685632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000">
                <a:solidFill>
                  <a:srgbClr val="000000"/>
                </a:solidFill>
                <a:latin typeface="Helvetica" pitchFamily="34" charset="0"/>
              </a:rPr>
              <a:t>10</a:t>
            </a:r>
            <a:endParaRPr lang="pl-PL"/>
          </a:p>
        </p:txBody>
      </p:sp>
      <p:sp>
        <p:nvSpPr>
          <p:cNvPr id="4140" name="Rectangle 60"/>
          <p:cNvSpPr>
            <a:spLocks noChangeArrowheads="1"/>
          </p:cNvSpPr>
          <p:nvPr/>
        </p:nvSpPr>
        <p:spPr bwMode="auto">
          <a:xfrm>
            <a:off x="6154220" y="5638007"/>
            <a:ext cx="49213" cy="1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700">
                <a:solidFill>
                  <a:srgbClr val="000000"/>
                </a:solidFill>
                <a:latin typeface="Helvetica" pitchFamily="34" charset="0"/>
              </a:rPr>
              <a:t>0</a:t>
            </a:r>
            <a:endParaRPr lang="pl-PL"/>
          </a:p>
        </p:txBody>
      </p:sp>
      <p:sp>
        <p:nvSpPr>
          <p:cNvPr id="4141" name="Line 61"/>
          <p:cNvSpPr>
            <a:spLocks noChangeShapeType="1"/>
          </p:cNvSpPr>
          <p:nvPr/>
        </p:nvSpPr>
        <p:spPr bwMode="auto">
          <a:xfrm flipV="1">
            <a:off x="6525695" y="5580857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42" name="Line 62"/>
          <p:cNvSpPr>
            <a:spLocks noChangeShapeType="1"/>
          </p:cNvSpPr>
          <p:nvPr/>
        </p:nvSpPr>
        <p:spPr bwMode="auto">
          <a:xfrm>
            <a:off x="6525695" y="2351882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43" name="Line 63"/>
          <p:cNvSpPr>
            <a:spLocks noChangeShapeType="1"/>
          </p:cNvSpPr>
          <p:nvPr/>
        </p:nvSpPr>
        <p:spPr bwMode="auto">
          <a:xfrm flipV="1">
            <a:off x="6763820" y="5580857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44" name="Line 64"/>
          <p:cNvSpPr>
            <a:spLocks noChangeShapeType="1"/>
          </p:cNvSpPr>
          <p:nvPr/>
        </p:nvSpPr>
        <p:spPr bwMode="auto">
          <a:xfrm>
            <a:off x="6763820" y="2351882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45" name="Line 65"/>
          <p:cNvSpPr>
            <a:spLocks noChangeShapeType="1"/>
          </p:cNvSpPr>
          <p:nvPr/>
        </p:nvSpPr>
        <p:spPr bwMode="auto">
          <a:xfrm flipV="1">
            <a:off x="6935270" y="5580857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46" name="Line 66"/>
          <p:cNvSpPr>
            <a:spLocks noChangeShapeType="1"/>
          </p:cNvSpPr>
          <p:nvPr/>
        </p:nvSpPr>
        <p:spPr bwMode="auto">
          <a:xfrm>
            <a:off x="6935270" y="2351882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47" name="Line 67"/>
          <p:cNvSpPr>
            <a:spLocks noChangeShapeType="1"/>
          </p:cNvSpPr>
          <p:nvPr/>
        </p:nvSpPr>
        <p:spPr bwMode="auto">
          <a:xfrm flipV="1">
            <a:off x="7068620" y="5580857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48" name="Line 68"/>
          <p:cNvSpPr>
            <a:spLocks noChangeShapeType="1"/>
          </p:cNvSpPr>
          <p:nvPr/>
        </p:nvSpPr>
        <p:spPr bwMode="auto">
          <a:xfrm>
            <a:off x="7068620" y="2351882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49" name="Line 69"/>
          <p:cNvSpPr>
            <a:spLocks noChangeShapeType="1"/>
          </p:cNvSpPr>
          <p:nvPr/>
        </p:nvSpPr>
        <p:spPr bwMode="auto">
          <a:xfrm flipV="1">
            <a:off x="7182920" y="5580857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50" name="Line 70"/>
          <p:cNvSpPr>
            <a:spLocks noChangeShapeType="1"/>
          </p:cNvSpPr>
          <p:nvPr/>
        </p:nvSpPr>
        <p:spPr bwMode="auto">
          <a:xfrm>
            <a:off x="7182920" y="2351882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51" name="Line 71"/>
          <p:cNvSpPr>
            <a:spLocks noChangeShapeType="1"/>
          </p:cNvSpPr>
          <p:nvPr/>
        </p:nvSpPr>
        <p:spPr bwMode="auto">
          <a:xfrm flipV="1">
            <a:off x="7268645" y="5580857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52" name="Line 72"/>
          <p:cNvSpPr>
            <a:spLocks noChangeShapeType="1"/>
          </p:cNvSpPr>
          <p:nvPr/>
        </p:nvSpPr>
        <p:spPr bwMode="auto">
          <a:xfrm>
            <a:off x="7268645" y="2351882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53" name="Line 73"/>
          <p:cNvSpPr>
            <a:spLocks noChangeShapeType="1"/>
          </p:cNvSpPr>
          <p:nvPr/>
        </p:nvSpPr>
        <p:spPr bwMode="auto">
          <a:xfrm flipV="1">
            <a:off x="7354370" y="5580857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54" name="Line 74"/>
          <p:cNvSpPr>
            <a:spLocks noChangeShapeType="1"/>
          </p:cNvSpPr>
          <p:nvPr/>
        </p:nvSpPr>
        <p:spPr bwMode="auto">
          <a:xfrm>
            <a:off x="7354370" y="2351882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55" name="Line 75"/>
          <p:cNvSpPr>
            <a:spLocks noChangeShapeType="1"/>
          </p:cNvSpPr>
          <p:nvPr/>
        </p:nvSpPr>
        <p:spPr bwMode="auto">
          <a:xfrm flipV="1">
            <a:off x="7421045" y="5580857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56" name="Line 76"/>
          <p:cNvSpPr>
            <a:spLocks noChangeShapeType="1"/>
          </p:cNvSpPr>
          <p:nvPr/>
        </p:nvSpPr>
        <p:spPr bwMode="auto">
          <a:xfrm>
            <a:off x="7421045" y="2351882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57" name="Line 77"/>
          <p:cNvSpPr>
            <a:spLocks noChangeShapeType="1"/>
          </p:cNvSpPr>
          <p:nvPr/>
        </p:nvSpPr>
        <p:spPr bwMode="auto">
          <a:xfrm flipV="1">
            <a:off x="7487720" y="5580857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58" name="Line 78"/>
          <p:cNvSpPr>
            <a:spLocks noChangeShapeType="1"/>
          </p:cNvSpPr>
          <p:nvPr/>
        </p:nvSpPr>
        <p:spPr bwMode="auto">
          <a:xfrm>
            <a:off x="7487720" y="2351882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59" name="Line 79"/>
          <p:cNvSpPr>
            <a:spLocks noChangeShapeType="1"/>
          </p:cNvSpPr>
          <p:nvPr/>
        </p:nvSpPr>
        <p:spPr bwMode="auto">
          <a:xfrm flipV="1">
            <a:off x="7487720" y="5561807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60" name="Line 80"/>
          <p:cNvSpPr>
            <a:spLocks noChangeShapeType="1"/>
          </p:cNvSpPr>
          <p:nvPr/>
        </p:nvSpPr>
        <p:spPr bwMode="auto">
          <a:xfrm>
            <a:off x="7487720" y="2351882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61" name="Rectangle 81"/>
          <p:cNvSpPr>
            <a:spLocks noChangeArrowheads="1"/>
          </p:cNvSpPr>
          <p:nvPr/>
        </p:nvSpPr>
        <p:spPr bwMode="auto">
          <a:xfrm>
            <a:off x="7401995" y="5685632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000">
                <a:solidFill>
                  <a:srgbClr val="000000"/>
                </a:solidFill>
                <a:latin typeface="Helvetica" pitchFamily="34" charset="0"/>
              </a:rPr>
              <a:t>10</a:t>
            </a:r>
            <a:endParaRPr lang="pl-PL"/>
          </a:p>
        </p:txBody>
      </p:sp>
      <p:sp>
        <p:nvSpPr>
          <p:cNvPr id="4162" name="Rectangle 82"/>
          <p:cNvSpPr>
            <a:spLocks noChangeArrowheads="1"/>
          </p:cNvSpPr>
          <p:nvPr/>
        </p:nvSpPr>
        <p:spPr bwMode="auto">
          <a:xfrm>
            <a:off x="7535345" y="5638007"/>
            <a:ext cx="49213" cy="1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700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pl-PL"/>
          </a:p>
        </p:txBody>
      </p:sp>
      <p:sp>
        <p:nvSpPr>
          <p:cNvPr id="4163" name="Line 83"/>
          <p:cNvSpPr>
            <a:spLocks noChangeShapeType="1"/>
          </p:cNvSpPr>
          <p:nvPr/>
        </p:nvSpPr>
        <p:spPr bwMode="auto">
          <a:xfrm flipV="1">
            <a:off x="7897295" y="5580857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64" name="Line 84"/>
          <p:cNvSpPr>
            <a:spLocks noChangeShapeType="1"/>
          </p:cNvSpPr>
          <p:nvPr/>
        </p:nvSpPr>
        <p:spPr bwMode="auto">
          <a:xfrm>
            <a:off x="7897295" y="2351882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65" name="Line 85"/>
          <p:cNvSpPr>
            <a:spLocks noChangeShapeType="1"/>
          </p:cNvSpPr>
          <p:nvPr/>
        </p:nvSpPr>
        <p:spPr bwMode="auto">
          <a:xfrm flipV="1">
            <a:off x="8144945" y="5580857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66" name="Line 86"/>
          <p:cNvSpPr>
            <a:spLocks noChangeShapeType="1"/>
          </p:cNvSpPr>
          <p:nvPr/>
        </p:nvSpPr>
        <p:spPr bwMode="auto">
          <a:xfrm>
            <a:off x="8144945" y="2351882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67" name="Line 87"/>
          <p:cNvSpPr>
            <a:spLocks noChangeShapeType="1"/>
          </p:cNvSpPr>
          <p:nvPr/>
        </p:nvSpPr>
        <p:spPr bwMode="auto">
          <a:xfrm flipV="1">
            <a:off x="8316395" y="5580857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68" name="Line 88"/>
          <p:cNvSpPr>
            <a:spLocks noChangeShapeType="1"/>
          </p:cNvSpPr>
          <p:nvPr/>
        </p:nvSpPr>
        <p:spPr bwMode="auto">
          <a:xfrm>
            <a:off x="8316395" y="2351882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69" name="Line 89"/>
          <p:cNvSpPr>
            <a:spLocks noChangeShapeType="1"/>
          </p:cNvSpPr>
          <p:nvPr/>
        </p:nvSpPr>
        <p:spPr bwMode="auto">
          <a:xfrm flipV="1">
            <a:off x="8449745" y="5580857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70" name="Line 90"/>
          <p:cNvSpPr>
            <a:spLocks noChangeShapeType="1"/>
          </p:cNvSpPr>
          <p:nvPr/>
        </p:nvSpPr>
        <p:spPr bwMode="auto">
          <a:xfrm>
            <a:off x="8449745" y="2351882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71" name="Line 91"/>
          <p:cNvSpPr>
            <a:spLocks noChangeShapeType="1"/>
          </p:cNvSpPr>
          <p:nvPr/>
        </p:nvSpPr>
        <p:spPr bwMode="auto">
          <a:xfrm flipV="1">
            <a:off x="8554520" y="5580857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72" name="Line 92"/>
          <p:cNvSpPr>
            <a:spLocks noChangeShapeType="1"/>
          </p:cNvSpPr>
          <p:nvPr/>
        </p:nvSpPr>
        <p:spPr bwMode="auto">
          <a:xfrm>
            <a:off x="8554520" y="2351882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73" name="Line 93"/>
          <p:cNvSpPr>
            <a:spLocks noChangeShapeType="1"/>
          </p:cNvSpPr>
          <p:nvPr/>
        </p:nvSpPr>
        <p:spPr bwMode="auto">
          <a:xfrm flipV="1">
            <a:off x="8649770" y="5580857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74" name="Line 94"/>
          <p:cNvSpPr>
            <a:spLocks noChangeShapeType="1"/>
          </p:cNvSpPr>
          <p:nvPr/>
        </p:nvSpPr>
        <p:spPr bwMode="auto">
          <a:xfrm>
            <a:off x="8649770" y="2351882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75" name="Line 95"/>
          <p:cNvSpPr>
            <a:spLocks noChangeShapeType="1"/>
          </p:cNvSpPr>
          <p:nvPr/>
        </p:nvSpPr>
        <p:spPr bwMode="auto">
          <a:xfrm flipV="1">
            <a:off x="8725970" y="5580857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76" name="Line 96"/>
          <p:cNvSpPr>
            <a:spLocks noChangeShapeType="1"/>
          </p:cNvSpPr>
          <p:nvPr/>
        </p:nvSpPr>
        <p:spPr bwMode="auto">
          <a:xfrm>
            <a:off x="8725970" y="2351882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77" name="Line 97"/>
          <p:cNvSpPr>
            <a:spLocks noChangeShapeType="1"/>
          </p:cNvSpPr>
          <p:nvPr/>
        </p:nvSpPr>
        <p:spPr bwMode="auto">
          <a:xfrm flipV="1">
            <a:off x="8802170" y="5580857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78" name="Line 98"/>
          <p:cNvSpPr>
            <a:spLocks noChangeShapeType="1"/>
          </p:cNvSpPr>
          <p:nvPr/>
        </p:nvSpPr>
        <p:spPr bwMode="auto">
          <a:xfrm>
            <a:off x="8802170" y="2351882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79" name="Line 99"/>
          <p:cNvSpPr>
            <a:spLocks noChangeShapeType="1"/>
          </p:cNvSpPr>
          <p:nvPr/>
        </p:nvSpPr>
        <p:spPr bwMode="auto">
          <a:xfrm flipV="1">
            <a:off x="8868845" y="5580857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80" name="Line 100"/>
          <p:cNvSpPr>
            <a:spLocks noChangeShapeType="1"/>
          </p:cNvSpPr>
          <p:nvPr/>
        </p:nvSpPr>
        <p:spPr bwMode="auto">
          <a:xfrm>
            <a:off x="8868845" y="2351882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81" name="Line 101"/>
          <p:cNvSpPr>
            <a:spLocks noChangeShapeType="1"/>
          </p:cNvSpPr>
          <p:nvPr/>
        </p:nvSpPr>
        <p:spPr bwMode="auto">
          <a:xfrm flipV="1">
            <a:off x="8868845" y="5561807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82" name="Line 102"/>
          <p:cNvSpPr>
            <a:spLocks noChangeShapeType="1"/>
          </p:cNvSpPr>
          <p:nvPr/>
        </p:nvSpPr>
        <p:spPr bwMode="auto">
          <a:xfrm>
            <a:off x="8868845" y="2351882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83" name="Rectangle 103"/>
          <p:cNvSpPr>
            <a:spLocks noChangeArrowheads="1"/>
          </p:cNvSpPr>
          <p:nvPr/>
        </p:nvSpPr>
        <p:spPr bwMode="auto">
          <a:xfrm>
            <a:off x="8783120" y="5685632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000">
                <a:solidFill>
                  <a:srgbClr val="000000"/>
                </a:solidFill>
                <a:latin typeface="Helvetica" pitchFamily="34" charset="0"/>
              </a:rPr>
              <a:t>10</a:t>
            </a:r>
            <a:endParaRPr lang="pl-PL"/>
          </a:p>
        </p:txBody>
      </p:sp>
      <p:sp>
        <p:nvSpPr>
          <p:cNvPr id="4184" name="Rectangle 104"/>
          <p:cNvSpPr>
            <a:spLocks noChangeArrowheads="1"/>
          </p:cNvSpPr>
          <p:nvPr/>
        </p:nvSpPr>
        <p:spPr bwMode="auto">
          <a:xfrm>
            <a:off x="8916470" y="5638007"/>
            <a:ext cx="49213" cy="1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700">
                <a:solidFill>
                  <a:srgbClr val="000000"/>
                </a:solidFill>
                <a:latin typeface="Helvetica" pitchFamily="34" charset="0"/>
              </a:rPr>
              <a:t>2</a:t>
            </a:r>
            <a:endParaRPr lang="pl-PL"/>
          </a:p>
        </p:txBody>
      </p:sp>
      <p:sp>
        <p:nvSpPr>
          <p:cNvPr id="4185" name="Line 105"/>
          <p:cNvSpPr>
            <a:spLocks noChangeShapeType="1"/>
          </p:cNvSpPr>
          <p:nvPr/>
        </p:nvSpPr>
        <p:spPr bwMode="auto">
          <a:xfrm>
            <a:off x="4734995" y="5609432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86" name="Line 106"/>
          <p:cNvSpPr>
            <a:spLocks noChangeShapeType="1"/>
          </p:cNvSpPr>
          <p:nvPr/>
        </p:nvSpPr>
        <p:spPr bwMode="auto">
          <a:xfrm flipH="1">
            <a:off x="8840270" y="5609432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87" name="Line 107"/>
          <p:cNvSpPr>
            <a:spLocks noChangeShapeType="1"/>
          </p:cNvSpPr>
          <p:nvPr/>
        </p:nvSpPr>
        <p:spPr bwMode="auto">
          <a:xfrm>
            <a:off x="4734995" y="5609432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88" name="Line 108"/>
          <p:cNvSpPr>
            <a:spLocks noChangeShapeType="1"/>
          </p:cNvSpPr>
          <p:nvPr/>
        </p:nvSpPr>
        <p:spPr bwMode="auto">
          <a:xfrm flipH="1">
            <a:off x="8821220" y="5609432"/>
            <a:ext cx="476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89" name="Rectangle 109"/>
          <p:cNvSpPr>
            <a:spLocks noChangeArrowheads="1"/>
          </p:cNvSpPr>
          <p:nvPr/>
        </p:nvSpPr>
        <p:spPr bwMode="auto">
          <a:xfrm>
            <a:off x="4487345" y="5533232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000">
                <a:solidFill>
                  <a:srgbClr val="000000"/>
                </a:solidFill>
                <a:latin typeface="Helvetica" pitchFamily="34" charset="0"/>
              </a:rPr>
              <a:t>10</a:t>
            </a:r>
            <a:endParaRPr lang="pl-PL"/>
          </a:p>
        </p:txBody>
      </p:sp>
      <p:sp>
        <p:nvSpPr>
          <p:cNvPr id="4190" name="Rectangle 110"/>
          <p:cNvSpPr>
            <a:spLocks noChangeArrowheads="1"/>
          </p:cNvSpPr>
          <p:nvPr/>
        </p:nvSpPr>
        <p:spPr bwMode="auto">
          <a:xfrm>
            <a:off x="4620695" y="5485607"/>
            <a:ext cx="79375" cy="1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700">
                <a:solidFill>
                  <a:srgbClr val="000000"/>
                </a:solidFill>
                <a:latin typeface="Helvetica" pitchFamily="34" charset="0"/>
              </a:rPr>
              <a:t>-4</a:t>
            </a:r>
            <a:endParaRPr lang="pl-PL"/>
          </a:p>
        </p:txBody>
      </p:sp>
      <p:sp>
        <p:nvSpPr>
          <p:cNvPr id="4191" name="Line 111"/>
          <p:cNvSpPr>
            <a:spLocks noChangeShapeType="1"/>
          </p:cNvSpPr>
          <p:nvPr/>
        </p:nvSpPr>
        <p:spPr bwMode="auto">
          <a:xfrm>
            <a:off x="4734995" y="5361782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92" name="Line 112"/>
          <p:cNvSpPr>
            <a:spLocks noChangeShapeType="1"/>
          </p:cNvSpPr>
          <p:nvPr/>
        </p:nvSpPr>
        <p:spPr bwMode="auto">
          <a:xfrm flipH="1">
            <a:off x="8840270" y="5361782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93" name="Line 113"/>
          <p:cNvSpPr>
            <a:spLocks noChangeShapeType="1"/>
          </p:cNvSpPr>
          <p:nvPr/>
        </p:nvSpPr>
        <p:spPr bwMode="auto">
          <a:xfrm>
            <a:off x="4734995" y="5218907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94" name="Line 114"/>
          <p:cNvSpPr>
            <a:spLocks noChangeShapeType="1"/>
          </p:cNvSpPr>
          <p:nvPr/>
        </p:nvSpPr>
        <p:spPr bwMode="auto">
          <a:xfrm flipH="1">
            <a:off x="8840270" y="5218907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95" name="Line 115"/>
          <p:cNvSpPr>
            <a:spLocks noChangeShapeType="1"/>
          </p:cNvSpPr>
          <p:nvPr/>
        </p:nvSpPr>
        <p:spPr bwMode="auto">
          <a:xfrm>
            <a:off x="4734995" y="5114132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96" name="Line 116"/>
          <p:cNvSpPr>
            <a:spLocks noChangeShapeType="1"/>
          </p:cNvSpPr>
          <p:nvPr/>
        </p:nvSpPr>
        <p:spPr bwMode="auto">
          <a:xfrm flipH="1">
            <a:off x="8840270" y="5114132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97" name="Line 117"/>
          <p:cNvSpPr>
            <a:spLocks noChangeShapeType="1"/>
          </p:cNvSpPr>
          <p:nvPr/>
        </p:nvSpPr>
        <p:spPr bwMode="auto">
          <a:xfrm>
            <a:off x="4734995" y="5037932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98" name="Line 118"/>
          <p:cNvSpPr>
            <a:spLocks noChangeShapeType="1"/>
          </p:cNvSpPr>
          <p:nvPr/>
        </p:nvSpPr>
        <p:spPr bwMode="auto">
          <a:xfrm flipH="1">
            <a:off x="8840270" y="5037932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99" name="Line 119"/>
          <p:cNvSpPr>
            <a:spLocks noChangeShapeType="1"/>
          </p:cNvSpPr>
          <p:nvPr/>
        </p:nvSpPr>
        <p:spPr bwMode="auto">
          <a:xfrm>
            <a:off x="4734995" y="4971257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00" name="Line 120"/>
          <p:cNvSpPr>
            <a:spLocks noChangeShapeType="1"/>
          </p:cNvSpPr>
          <p:nvPr/>
        </p:nvSpPr>
        <p:spPr bwMode="auto">
          <a:xfrm flipH="1">
            <a:off x="8840270" y="4971257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01" name="Line 121"/>
          <p:cNvSpPr>
            <a:spLocks noChangeShapeType="1"/>
          </p:cNvSpPr>
          <p:nvPr/>
        </p:nvSpPr>
        <p:spPr bwMode="auto">
          <a:xfrm>
            <a:off x="4734995" y="4914107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02" name="Line 122"/>
          <p:cNvSpPr>
            <a:spLocks noChangeShapeType="1"/>
          </p:cNvSpPr>
          <p:nvPr/>
        </p:nvSpPr>
        <p:spPr bwMode="auto">
          <a:xfrm flipH="1">
            <a:off x="8840270" y="4914107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03" name="Line 123"/>
          <p:cNvSpPr>
            <a:spLocks noChangeShapeType="1"/>
          </p:cNvSpPr>
          <p:nvPr/>
        </p:nvSpPr>
        <p:spPr bwMode="auto">
          <a:xfrm>
            <a:off x="4734995" y="4866482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04" name="Line 124"/>
          <p:cNvSpPr>
            <a:spLocks noChangeShapeType="1"/>
          </p:cNvSpPr>
          <p:nvPr/>
        </p:nvSpPr>
        <p:spPr bwMode="auto">
          <a:xfrm flipH="1">
            <a:off x="8840270" y="4866482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05" name="Line 125"/>
          <p:cNvSpPr>
            <a:spLocks noChangeShapeType="1"/>
          </p:cNvSpPr>
          <p:nvPr/>
        </p:nvSpPr>
        <p:spPr bwMode="auto">
          <a:xfrm>
            <a:off x="4734995" y="4828382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06" name="Line 126"/>
          <p:cNvSpPr>
            <a:spLocks noChangeShapeType="1"/>
          </p:cNvSpPr>
          <p:nvPr/>
        </p:nvSpPr>
        <p:spPr bwMode="auto">
          <a:xfrm flipH="1">
            <a:off x="8840270" y="4828382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07" name="Line 127"/>
          <p:cNvSpPr>
            <a:spLocks noChangeShapeType="1"/>
          </p:cNvSpPr>
          <p:nvPr/>
        </p:nvSpPr>
        <p:spPr bwMode="auto">
          <a:xfrm>
            <a:off x="4734995" y="4790282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08" name="Line 128"/>
          <p:cNvSpPr>
            <a:spLocks noChangeShapeType="1"/>
          </p:cNvSpPr>
          <p:nvPr/>
        </p:nvSpPr>
        <p:spPr bwMode="auto">
          <a:xfrm flipH="1">
            <a:off x="8840270" y="4790282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09" name="Line 129"/>
          <p:cNvSpPr>
            <a:spLocks noChangeShapeType="1"/>
          </p:cNvSpPr>
          <p:nvPr/>
        </p:nvSpPr>
        <p:spPr bwMode="auto">
          <a:xfrm>
            <a:off x="4734995" y="4790282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10" name="Line 130"/>
          <p:cNvSpPr>
            <a:spLocks noChangeShapeType="1"/>
          </p:cNvSpPr>
          <p:nvPr/>
        </p:nvSpPr>
        <p:spPr bwMode="auto">
          <a:xfrm flipH="1">
            <a:off x="8821220" y="4790282"/>
            <a:ext cx="476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11" name="Rectangle 131"/>
          <p:cNvSpPr>
            <a:spLocks noChangeArrowheads="1"/>
          </p:cNvSpPr>
          <p:nvPr/>
        </p:nvSpPr>
        <p:spPr bwMode="auto">
          <a:xfrm>
            <a:off x="4487345" y="4714082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000">
                <a:solidFill>
                  <a:srgbClr val="000000"/>
                </a:solidFill>
                <a:latin typeface="Helvetica" pitchFamily="34" charset="0"/>
              </a:rPr>
              <a:t>10</a:t>
            </a:r>
            <a:endParaRPr lang="pl-PL"/>
          </a:p>
        </p:txBody>
      </p:sp>
      <p:sp>
        <p:nvSpPr>
          <p:cNvPr id="4212" name="Rectangle 132"/>
          <p:cNvSpPr>
            <a:spLocks noChangeArrowheads="1"/>
          </p:cNvSpPr>
          <p:nvPr/>
        </p:nvSpPr>
        <p:spPr bwMode="auto">
          <a:xfrm>
            <a:off x="4620695" y="4666457"/>
            <a:ext cx="79375" cy="1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700">
                <a:solidFill>
                  <a:srgbClr val="000000"/>
                </a:solidFill>
                <a:latin typeface="Helvetica" pitchFamily="34" charset="0"/>
              </a:rPr>
              <a:t>-3</a:t>
            </a:r>
            <a:endParaRPr lang="pl-PL"/>
          </a:p>
        </p:txBody>
      </p:sp>
      <p:sp>
        <p:nvSpPr>
          <p:cNvPr id="4213" name="Line 133"/>
          <p:cNvSpPr>
            <a:spLocks noChangeShapeType="1"/>
          </p:cNvSpPr>
          <p:nvPr/>
        </p:nvSpPr>
        <p:spPr bwMode="auto">
          <a:xfrm>
            <a:off x="4734995" y="4542632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14" name="Line 134"/>
          <p:cNvSpPr>
            <a:spLocks noChangeShapeType="1"/>
          </p:cNvSpPr>
          <p:nvPr/>
        </p:nvSpPr>
        <p:spPr bwMode="auto">
          <a:xfrm flipH="1">
            <a:off x="8840270" y="4542632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15" name="Line 135"/>
          <p:cNvSpPr>
            <a:spLocks noChangeShapeType="1"/>
          </p:cNvSpPr>
          <p:nvPr/>
        </p:nvSpPr>
        <p:spPr bwMode="auto">
          <a:xfrm>
            <a:off x="4734995" y="4399757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16" name="Line 136"/>
          <p:cNvSpPr>
            <a:spLocks noChangeShapeType="1"/>
          </p:cNvSpPr>
          <p:nvPr/>
        </p:nvSpPr>
        <p:spPr bwMode="auto">
          <a:xfrm flipH="1">
            <a:off x="8840270" y="4399757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17" name="Line 137"/>
          <p:cNvSpPr>
            <a:spLocks noChangeShapeType="1"/>
          </p:cNvSpPr>
          <p:nvPr/>
        </p:nvSpPr>
        <p:spPr bwMode="auto">
          <a:xfrm>
            <a:off x="4734995" y="4304507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18" name="Line 138"/>
          <p:cNvSpPr>
            <a:spLocks noChangeShapeType="1"/>
          </p:cNvSpPr>
          <p:nvPr/>
        </p:nvSpPr>
        <p:spPr bwMode="auto">
          <a:xfrm flipH="1">
            <a:off x="8840270" y="4304507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19" name="Line 139"/>
          <p:cNvSpPr>
            <a:spLocks noChangeShapeType="1"/>
          </p:cNvSpPr>
          <p:nvPr/>
        </p:nvSpPr>
        <p:spPr bwMode="auto">
          <a:xfrm>
            <a:off x="4734995" y="4218782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20" name="Line 140"/>
          <p:cNvSpPr>
            <a:spLocks noChangeShapeType="1"/>
          </p:cNvSpPr>
          <p:nvPr/>
        </p:nvSpPr>
        <p:spPr bwMode="auto">
          <a:xfrm flipH="1">
            <a:off x="8840270" y="4218782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21" name="Line 141"/>
          <p:cNvSpPr>
            <a:spLocks noChangeShapeType="1"/>
          </p:cNvSpPr>
          <p:nvPr/>
        </p:nvSpPr>
        <p:spPr bwMode="auto">
          <a:xfrm>
            <a:off x="4734995" y="4152107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22" name="Line 142"/>
          <p:cNvSpPr>
            <a:spLocks noChangeShapeType="1"/>
          </p:cNvSpPr>
          <p:nvPr/>
        </p:nvSpPr>
        <p:spPr bwMode="auto">
          <a:xfrm flipH="1">
            <a:off x="8840270" y="4152107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23" name="Line 143"/>
          <p:cNvSpPr>
            <a:spLocks noChangeShapeType="1"/>
          </p:cNvSpPr>
          <p:nvPr/>
        </p:nvSpPr>
        <p:spPr bwMode="auto">
          <a:xfrm>
            <a:off x="4734995" y="4104482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24" name="Line 144"/>
          <p:cNvSpPr>
            <a:spLocks noChangeShapeType="1"/>
          </p:cNvSpPr>
          <p:nvPr/>
        </p:nvSpPr>
        <p:spPr bwMode="auto">
          <a:xfrm flipH="1">
            <a:off x="8840270" y="4104482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25" name="Line 145"/>
          <p:cNvSpPr>
            <a:spLocks noChangeShapeType="1"/>
          </p:cNvSpPr>
          <p:nvPr/>
        </p:nvSpPr>
        <p:spPr bwMode="auto">
          <a:xfrm>
            <a:off x="4734995" y="4056857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26" name="Line 146"/>
          <p:cNvSpPr>
            <a:spLocks noChangeShapeType="1"/>
          </p:cNvSpPr>
          <p:nvPr/>
        </p:nvSpPr>
        <p:spPr bwMode="auto">
          <a:xfrm flipH="1">
            <a:off x="8840270" y="4056857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27" name="Line 147"/>
          <p:cNvSpPr>
            <a:spLocks noChangeShapeType="1"/>
          </p:cNvSpPr>
          <p:nvPr/>
        </p:nvSpPr>
        <p:spPr bwMode="auto">
          <a:xfrm>
            <a:off x="4734995" y="4009232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28" name="Line 148"/>
          <p:cNvSpPr>
            <a:spLocks noChangeShapeType="1"/>
          </p:cNvSpPr>
          <p:nvPr/>
        </p:nvSpPr>
        <p:spPr bwMode="auto">
          <a:xfrm flipH="1">
            <a:off x="8840270" y="4009232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29" name="Line 149"/>
          <p:cNvSpPr>
            <a:spLocks noChangeShapeType="1"/>
          </p:cNvSpPr>
          <p:nvPr/>
        </p:nvSpPr>
        <p:spPr bwMode="auto">
          <a:xfrm>
            <a:off x="4734995" y="3980657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30" name="Line 150"/>
          <p:cNvSpPr>
            <a:spLocks noChangeShapeType="1"/>
          </p:cNvSpPr>
          <p:nvPr/>
        </p:nvSpPr>
        <p:spPr bwMode="auto">
          <a:xfrm flipH="1">
            <a:off x="8840270" y="3980657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31" name="Line 151"/>
          <p:cNvSpPr>
            <a:spLocks noChangeShapeType="1"/>
          </p:cNvSpPr>
          <p:nvPr/>
        </p:nvSpPr>
        <p:spPr bwMode="auto">
          <a:xfrm>
            <a:off x="4734995" y="3980657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32" name="Line 152"/>
          <p:cNvSpPr>
            <a:spLocks noChangeShapeType="1"/>
          </p:cNvSpPr>
          <p:nvPr/>
        </p:nvSpPr>
        <p:spPr bwMode="auto">
          <a:xfrm flipH="1">
            <a:off x="8821220" y="3980657"/>
            <a:ext cx="476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33" name="Rectangle 153"/>
          <p:cNvSpPr>
            <a:spLocks noChangeArrowheads="1"/>
          </p:cNvSpPr>
          <p:nvPr/>
        </p:nvSpPr>
        <p:spPr bwMode="auto">
          <a:xfrm>
            <a:off x="4487345" y="3904457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000">
                <a:solidFill>
                  <a:srgbClr val="000000"/>
                </a:solidFill>
                <a:latin typeface="Helvetica" pitchFamily="34" charset="0"/>
              </a:rPr>
              <a:t>10</a:t>
            </a:r>
            <a:endParaRPr lang="pl-PL"/>
          </a:p>
        </p:txBody>
      </p:sp>
      <p:sp>
        <p:nvSpPr>
          <p:cNvPr id="4234" name="Rectangle 154"/>
          <p:cNvSpPr>
            <a:spLocks noChangeArrowheads="1"/>
          </p:cNvSpPr>
          <p:nvPr/>
        </p:nvSpPr>
        <p:spPr bwMode="auto">
          <a:xfrm>
            <a:off x="4620695" y="3856832"/>
            <a:ext cx="79375" cy="1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700">
                <a:solidFill>
                  <a:srgbClr val="000000"/>
                </a:solidFill>
                <a:latin typeface="Helvetica" pitchFamily="34" charset="0"/>
              </a:rPr>
              <a:t>-2</a:t>
            </a:r>
            <a:endParaRPr lang="pl-PL"/>
          </a:p>
        </p:txBody>
      </p:sp>
      <p:sp>
        <p:nvSpPr>
          <p:cNvPr id="4235" name="Line 155"/>
          <p:cNvSpPr>
            <a:spLocks noChangeShapeType="1"/>
          </p:cNvSpPr>
          <p:nvPr/>
        </p:nvSpPr>
        <p:spPr bwMode="auto">
          <a:xfrm>
            <a:off x="4734995" y="3733007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36" name="Line 156"/>
          <p:cNvSpPr>
            <a:spLocks noChangeShapeType="1"/>
          </p:cNvSpPr>
          <p:nvPr/>
        </p:nvSpPr>
        <p:spPr bwMode="auto">
          <a:xfrm flipH="1">
            <a:off x="8840270" y="3733007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37" name="Line 157"/>
          <p:cNvSpPr>
            <a:spLocks noChangeShapeType="1"/>
          </p:cNvSpPr>
          <p:nvPr/>
        </p:nvSpPr>
        <p:spPr bwMode="auto">
          <a:xfrm>
            <a:off x="4734995" y="3590132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38" name="Line 158"/>
          <p:cNvSpPr>
            <a:spLocks noChangeShapeType="1"/>
          </p:cNvSpPr>
          <p:nvPr/>
        </p:nvSpPr>
        <p:spPr bwMode="auto">
          <a:xfrm flipH="1">
            <a:off x="8840270" y="3590132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39" name="Line 159"/>
          <p:cNvSpPr>
            <a:spLocks noChangeShapeType="1"/>
          </p:cNvSpPr>
          <p:nvPr/>
        </p:nvSpPr>
        <p:spPr bwMode="auto">
          <a:xfrm>
            <a:off x="4734995" y="3485357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40" name="Line 160"/>
          <p:cNvSpPr>
            <a:spLocks noChangeShapeType="1"/>
          </p:cNvSpPr>
          <p:nvPr/>
        </p:nvSpPr>
        <p:spPr bwMode="auto">
          <a:xfrm flipH="1">
            <a:off x="8840270" y="3485357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41" name="Line 161"/>
          <p:cNvSpPr>
            <a:spLocks noChangeShapeType="1"/>
          </p:cNvSpPr>
          <p:nvPr/>
        </p:nvSpPr>
        <p:spPr bwMode="auto">
          <a:xfrm>
            <a:off x="4734995" y="3409157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42" name="Line 162"/>
          <p:cNvSpPr>
            <a:spLocks noChangeShapeType="1"/>
          </p:cNvSpPr>
          <p:nvPr/>
        </p:nvSpPr>
        <p:spPr bwMode="auto">
          <a:xfrm flipH="1">
            <a:off x="8840270" y="3409157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43" name="Line 163"/>
          <p:cNvSpPr>
            <a:spLocks noChangeShapeType="1"/>
          </p:cNvSpPr>
          <p:nvPr/>
        </p:nvSpPr>
        <p:spPr bwMode="auto">
          <a:xfrm>
            <a:off x="4734995" y="3342482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44" name="Line 164"/>
          <p:cNvSpPr>
            <a:spLocks noChangeShapeType="1"/>
          </p:cNvSpPr>
          <p:nvPr/>
        </p:nvSpPr>
        <p:spPr bwMode="auto">
          <a:xfrm flipH="1">
            <a:off x="8840270" y="3342482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45" name="Line 165"/>
          <p:cNvSpPr>
            <a:spLocks noChangeShapeType="1"/>
          </p:cNvSpPr>
          <p:nvPr/>
        </p:nvSpPr>
        <p:spPr bwMode="auto">
          <a:xfrm>
            <a:off x="4734995" y="3285332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46" name="Line 166"/>
          <p:cNvSpPr>
            <a:spLocks noChangeShapeType="1"/>
          </p:cNvSpPr>
          <p:nvPr/>
        </p:nvSpPr>
        <p:spPr bwMode="auto">
          <a:xfrm flipH="1">
            <a:off x="8840270" y="3285332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47" name="Line 167"/>
          <p:cNvSpPr>
            <a:spLocks noChangeShapeType="1"/>
          </p:cNvSpPr>
          <p:nvPr/>
        </p:nvSpPr>
        <p:spPr bwMode="auto">
          <a:xfrm>
            <a:off x="4734995" y="3237707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48" name="Line 168"/>
          <p:cNvSpPr>
            <a:spLocks noChangeShapeType="1"/>
          </p:cNvSpPr>
          <p:nvPr/>
        </p:nvSpPr>
        <p:spPr bwMode="auto">
          <a:xfrm flipH="1">
            <a:off x="8840270" y="3237707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49" name="Line 169"/>
          <p:cNvSpPr>
            <a:spLocks noChangeShapeType="1"/>
          </p:cNvSpPr>
          <p:nvPr/>
        </p:nvSpPr>
        <p:spPr bwMode="auto">
          <a:xfrm>
            <a:off x="4734995" y="3199607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50" name="Line 170"/>
          <p:cNvSpPr>
            <a:spLocks noChangeShapeType="1"/>
          </p:cNvSpPr>
          <p:nvPr/>
        </p:nvSpPr>
        <p:spPr bwMode="auto">
          <a:xfrm flipH="1">
            <a:off x="8840270" y="3199607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51" name="Line 171"/>
          <p:cNvSpPr>
            <a:spLocks noChangeShapeType="1"/>
          </p:cNvSpPr>
          <p:nvPr/>
        </p:nvSpPr>
        <p:spPr bwMode="auto">
          <a:xfrm>
            <a:off x="4734995" y="3161507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52" name="Line 172"/>
          <p:cNvSpPr>
            <a:spLocks noChangeShapeType="1"/>
          </p:cNvSpPr>
          <p:nvPr/>
        </p:nvSpPr>
        <p:spPr bwMode="auto">
          <a:xfrm flipH="1">
            <a:off x="8840270" y="3161507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53" name="Line 173"/>
          <p:cNvSpPr>
            <a:spLocks noChangeShapeType="1"/>
          </p:cNvSpPr>
          <p:nvPr/>
        </p:nvSpPr>
        <p:spPr bwMode="auto">
          <a:xfrm>
            <a:off x="4734995" y="3161507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54" name="Line 174"/>
          <p:cNvSpPr>
            <a:spLocks noChangeShapeType="1"/>
          </p:cNvSpPr>
          <p:nvPr/>
        </p:nvSpPr>
        <p:spPr bwMode="auto">
          <a:xfrm flipH="1">
            <a:off x="8821220" y="3161507"/>
            <a:ext cx="476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55" name="Rectangle 175"/>
          <p:cNvSpPr>
            <a:spLocks noChangeArrowheads="1"/>
          </p:cNvSpPr>
          <p:nvPr/>
        </p:nvSpPr>
        <p:spPr bwMode="auto">
          <a:xfrm>
            <a:off x="4487345" y="3085307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000">
                <a:solidFill>
                  <a:srgbClr val="000000"/>
                </a:solidFill>
                <a:latin typeface="Helvetica" pitchFamily="34" charset="0"/>
              </a:rPr>
              <a:t>10</a:t>
            </a:r>
            <a:endParaRPr lang="pl-PL"/>
          </a:p>
        </p:txBody>
      </p:sp>
      <p:sp>
        <p:nvSpPr>
          <p:cNvPr id="4256" name="Rectangle 176"/>
          <p:cNvSpPr>
            <a:spLocks noChangeArrowheads="1"/>
          </p:cNvSpPr>
          <p:nvPr/>
        </p:nvSpPr>
        <p:spPr bwMode="auto">
          <a:xfrm>
            <a:off x="4620695" y="3037682"/>
            <a:ext cx="79375" cy="1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700">
                <a:solidFill>
                  <a:srgbClr val="000000"/>
                </a:solidFill>
                <a:latin typeface="Helvetica" pitchFamily="34" charset="0"/>
              </a:rPr>
              <a:t>-1</a:t>
            </a:r>
            <a:endParaRPr lang="pl-PL"/>
          </a:p>
        </p:txBody>
      </p:sp>
      <p:sp>
        <p:nvSpPr>
          <p:cNvPr id="4257" name="Line 177"/>
          <p:cNvSpPr>
            <a:spLocks noChangeShapeType="1"/>
          </p:cNvSpPr>
          <p:nvPr/>
        </p:nvSpPr>
        <p:spPr bwMode="auto">
          <a:xfrm>
            <a:off x="4734995" y="2913857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58" name="Line 178"/>
          <p:cNvSpPr>
            <a:spLocks noChangeShapeType="1"/>
          </p:cNvSpPr>
          <p:nvPr/>
        </p:nvSpPr>
        <p:spPr bwMode="auto">
          <a:xfrm flipH="1">
            <a:off x="8840270" y="2913857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59" name="Line 179"/>
          <p:cNvSpPr>
            <a:spLocks noChangeShapeType="1"/>
          </p:cNvSpPr>
          <p:nvPr/>
        </p:nvSpPr>
        <p:spPr bwMode="auto">
          <a:xfrm>
            <a:off x="4734995" y="2770982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60" name="Line 180"/>
          <p:cNvSpPr>
            <a:spLocks noChangeShapeType="1"/>
          </p:cNvSpPr>
          <p:nvPr/>
        </p:nvSpPr>
        <p:spPr bwMode="auto">
          <a:xfrm flipH="1">
            <a:off x="8840270" y="2770982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61" name="Line 181"/>
          <p:cNvSpPr>
            <a:spLocks noChangeShapeType="1"/>
          </p:cNvSpPr>
          <p:nvPr/>
        </p:nvSpPr>
        <p:spPr bwMode="auto">
          <a:xfrm>
            <a:off x="4734995" y="2675732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62" name="Line 182"/>
          <p:cNvSpPr>
            <a:spLocks noChangeShapeType="1"/>
          </p:cNvSpPr>
          <p:nvPr/>
        </p:nvSpPr>
        <p:spPr bwMode="auto">
          <a:xfrm flipH="1">
            <a:off x="8840270" y="2675732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63" name="Line 183"/>
          <p:cNvSpPr>
            <a:spLocks noChangeShapeType="1"/>
          </p:cNvSpPr>
          <p:nvPr/>
        </p:nvSpPr>
        <p:spPr bwMode="auto">
          <a:xfrm>
            <a:off x="4734995" y="2590007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64" name="Line 184"/>
          <p:cNvSpPr>
            <a:spLocks noChangeShapeType="1"/>
          </p:cNvSpPr>
          <p:nvPr/>
        </p:nvSpPr>
        <p:spPr bwMode="auto">
          <a:xfrm flipH="1">
            <a:off x="8840270" y="2590007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65" name="Line 185"/>
          <p:cNvSpPr>
            <a:spLocks noChangeShapeType="1"/>
          </p:cNvSpPr>
          <p:nvPr/>
        </p:nvSpPr>
        <p:spPr bwMode="auto">
          <a:xfrm>
            <a:off x="4734995" y="2523332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66" name="Line 186"/>
          <p:cNvSpPr>
            <a:spLocks noChangeShapeType="1"/>
          </p:cNvSpPr>
          <p:nvPr/>
        </p:nvSpPr>
        <p:spPr bwMode="auto">
          <a:xfrm flipH="1">
            <a:off x="8840270" y="2523332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67" name="Line 187"/>
          <p:cNvSpPr>
            <a:spLocks noChangeShapeType="1"/>
          </p:cNvSpPr>
          <p:nvPr/>
        </p:nvSpPr>
        <p:spPr bwMode="auto">
          <a:xfrm>
            <a:off x="4734995" y="2475707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68" name="Line 188"/>
          <p:cNvSpPr>
            <a:spLocks noChangeShapeType="1"/>
          </p:cNvSpPr>
          <p:nvPr/>
        </p:nvSpPr>
        <p:spPr bwMode="auto">
          <a:xfrm flipH="1">
            <a:off x="8840270" y="2475707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69" name="Line 189"/>
          <p:cNvSpPr>
            <a:spLocks noChangeShapeType="1"/>
          </p:cNvSpPr>
          <p:nvPr/>
        </p:nvSpPr>
        <p:spPr bwMode="auto">
          <a:xfrm>
            <a:off x="4734995" y="2428082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70" name="Line 190"/>
          <p:cNvSpPr>
            <a:spLocks noChangeShapeType="1"/>
          </p:cNvSpPr>
          <p:nvPr/>
        </p:nvSpPr>
        <p:spPr bwMode="auto">
          <a:xfrm flipH="1">
            <a:off x="8840270" y="2428082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71" name="Line 191"/>
          <p:cNvSpPr>
            <a:spLocks noChangeShapeType="1"/>
          </p:cNvSpPr>
          <p:nvPr/>
        </p:nvSpPr>
        <p:spPr bwMode="auto">
          <a:xfrm>
            <a:off x="4734995" y="2380457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72" name="Line 192"/>
          <p:cNvSpPr>
            <a:spLocks noChangeShapeType="1"/>
          </p:cNvSpPr>
          <p:nvPr/>
        </p:nvSpPr>
        <p:spPr bwMode="auto">
          <a:xfrm flipH="1">
            <a:off x="8840270" y="2380457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73" name="Line 193"/>
          <p:cNvSpPr>
            <a:spLocks noChangeShapeType="1"/>
          </p:cNvSpPr>
          <p:nvPr/>
        </p:nvSpPr>
        <p:spPr bwMode="auto">
          <a:xfrm>
            <a:off x="4734995" y="2351882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74" name="Line 194"/>
          <p:cNvSpPr>
            <a:spLocks noChangeShapeType="1"/>
          </p:cNvSpPr>
          <p:nvPr/>
        </p:nvSpPr>
        <p:spPr bwMode="auto">
          <a:xfrm flipH="1">
            <a:off x="8840270" y="2351882"/>
            <a:ext cx="285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75" name="Line 195"/>
          <p:cNvSpPr>
            <a:spLocks noChangeShapeType="1"/>
          </p:cNvSpPr>
          <p:nvPr/>
        </p:nvSpPr>
        <p:spPr bwMode="auto">
          <a:xfrm>
            <a:off x="4734995" y="2351882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76" name="Line 196"/>
          <p:cNvSpPr>
            <a:spLocks noChangeShapeType="1"/>
          </p:cNvSpPr>
          <p:nvPr/>
        </p:nvSpPr>
        <p:spPr bwMode="auto">
          <a:xfrm flipH="1">
            <a:off x="8821220" y="2351882"/>
            <a:ext cx="476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77" name="Rectangle 197"/>
          <p:cNvSpPr>
            <a:spLocks noChangeArrowheads="1"/>
          </p:cNvSpPr>
          <p:nvPr/>
        </p:nvSpPr>
        <p:spPr bwMode="auto">
          <a:xfrm>
            <a:off x="4487345" y="2275682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000">
                <a:solidFill>
                  <a:srgbClr val="000000"/>
                </a:solidFill>
                <a:latin typeface="Helvetica" pitchFamily="34" charset="0"/>
              </a:rPr>
              <a:t>10</a:t>
            </a:r>
            <a:endParaRPr lang="pl-PL"/>
          </a:p>
        </p:txBody>
      </p:sp>
      <p:sp>
        <p:nvSpPr>
          <p:cNvPr id="4278" name="Rectangle 198"/>
          <p:cNvSpPr>
            <a:spLocks noChangeArrowheads="1"/>
          </p:cNvSpPr>
          <p:nvPr/>
        </p:nvSpPr>
        <p:spPr bwMode="auto">
          <a:xfrm>
            <a:off x="4620695" y="2228057"/>
            <a:ext cx="49213" cy="1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700">
                <a:solidFill>
                  <a:srgbClr val="000000"/>
                </a:solidFill>
                <a:latin typeface="Helvetica" pitchFamily="34" charset="0"/>
              </a:rPr>
              <a:t>0</a:t>
            </a:r>
            <a:endParaRPr lang="pl-PL"/>
          </a:p>
        </p:txBody>
      </p:sp>
      <p:sp>
        <p:nvSpPr>
          <p:cNvPr id="4279" name="Line 199"/>
          <p:cNvSpPr>
            <a:spLocks noChangeShapeType="1"/>
          </p:cNvSpPr>
          <p:nvPr/>
        </p:nvSpPr>
        <p:spPr bwMode="auto">
          <a:xfrm>
            <a:off x="4734995" y="2351882"/>
            <a:ext cx="41338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80" name="Line 200"/>
          <p:cNvSpPr>
            <a:spLocks noChangeShapeType="1"/>
          </p:cNvSpPr>
          <p:nvPr/>
        </p:nvSpPr>
        <p:spPr bwMode="auto">
          <a:xfrm>
            <a:off x="4734995" y="5609432"/>
            <a:ext cx="41338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81" name="Line 201"/>
          <p:cNvSpPr>
            <a:spLocks noChangeShapeType="1"/>
          </p:cNvSpPr>
          <p:nvPr/>
        </p:nvSpPr>
        <p:spPr bwMode="auto">
          <a:xfrm flipV="1">
            <a:off x="8868845" y="2351882"/>
            <a:ext cx="1588" cy="3257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82" name="Line 202"/>
          <p:cNvSpPr>
            <a:spLocks noChangeShapeType="1"/>
          </p:cNvSpPr>
          <p:nvPr/>
        </p:nvSpPr>
        <p:spPr bwMode="auto">
          <a:xfrm flipV="1">
            <a:off x="4734995" y="2351882"/>
            <a:ext cx="1588" cy="3257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83" name="Freeform 203"/>
          <p:cNvSpPr>
            <a:spLocks/>
          </p:cNvSpPr>
          <p:nvPr/>
        </p:nvSpPr>
        <p:spPr bwMode="auto">
          <a:xfrm>
            <a:off x="4734995" y="2351882"/>
            <a:ext cx="3038475" cy="1962150"/>
          </a:xfrm>
          <a:custGeom>
            <a:avLst/>
            <a:gdLst>
              <a:gd name="T0" fmla="*/ 2147483647 w 1914"/>
              <a:gd name="T1" fmla="*/ 2147483647 h 1236"/>
              <a:gd name="T2" fmla="*/ 2147483647 w 1914"/>
              <a:gd name="T3" fmla="*/ 2147483647 h 1236"/>
              <a:gd name="T4" fmla="*/ 2147483647 w 1914"/>
              <a:gd name="T5" fmla="*/ 2147483647 h 1236"/>
              <a:gd name="T6" fmla="*/ 2147483647 w 1914"/>
              <a:gd name="T7" fmla="*/ 2147483647 h 1236"/>
              <a:gd name="T8" fmla="*/ 2147483647 w 1914"/>
              <a:gd name="T9" fmla="*/ 2147483647 h 1236"/>
              <a:gd name="T10" fmla="*/ 2147483647 w 1914"/>
              <a:gd name="T11" fmla="*/ 2147483647 h 1236"/>
              <a:gd name="T12" fmla="*/ 2147483647 w 1914"/>
              <a:gd name="T13" fmla="*/ 2147483647 h 1236"/>
              <a:gd name="T14" fmla="*/ 2147483647 w 1914"/>
              <a:gd name="T15" fmla="*/ 2147483647 h 1236"/>
              <a:gd name="T16" fmla="*/ 2147483647 w 1914"/>
              <a:gd name="T17" fmla="*/ 2147483647 h 1236"/>
              <a:gd name="T18" fmla="*/ 2147483647 w 1914"/>
              <a:gd name="T19" fmla="*/ 2147483647 h 1236"/>
              <a:gd name="T20" fmla="*/ 2147483647 w 1914"/>
              <a:gd name="T21" fmla="*/ 2147483647 h 1236"/>
              <a:gd name="T22" fmla="*/ 2147483647 w 1914"/>
              <a:gd name="T23" fmla="*/ 2147483647 h 1236"/>
              <a:gd name="T24" fmla="*/ 2147483647 w 1914"/>
              <a:gd name="T25" fmla="*/ 2147483647 h 1236"/>
              <a:gd name="T26" fmla="*/ 2147483647 w 1914"/>
              <a:gd name="T27" fmla="*/ 2147483647 h 1236"/>
              <a:gd name="T28" fmla="*/ 2147483647 w 1914"/>
              <a:gd name="T29" fmla="*/ 2147483647 h 1236"/>
              <a:gd name="T30" fmla="*/ 2147483647 w 1914"/>
              <a:gd name="T31" fmla="*/ 2147483647 h 1236"/>
              <a:gd name="T32" fmla="*/ 2147483647 w 1914"/>
              <a:gd name="T33" fmla="*/ 2147483647 h 1236"/>
              <a:gd name="T34" fmla="*/ 2147483647 w 1914"/>
              <a:gd name="T35" fmla="*/ 2147483647 h 1236"/>
              <a:gd name="T36" fmla="*/ 2147483647 w 1914"/>
              <a:gd name="T37" fmla="*/ 2147483647 h 1236"/>
              <a:gd name="T38" fmla="*/ 2147483647 w 1914"/>
              <a:gd name="T39" fmla="*/ 2147483647 h 1236"/>
              <a:gd name="T40" fmla="*/ 2147483647 w 1914"/>
              <a:gd name="T41" fmla="*/ 2147483647 h 1236"/>
              <a:gd name="T42" fmla="*/ 2147483647 w 1914"/>
              <a:gd name="T43" fmla="*/ 2147483647 h 1236"/>
              <a:gd name="T44" fmla="*/ 2147483647 w 1914"/>
              <a:gd name="T45" fmla="*/ 2147483647 h 1236"/>
              <a:gd name="T46" fmla="*/ 2147483647 w 1914"/>
              <a:gd name="T47" fmla="*/ 2147483647 h 1236"/>
              <a:gd name="T48" fmla="*/ 2147483647 w 1914"/>
              <a:gd name="T49" fmla="*/ 2147483647 h 1236"/>
              <a:gd name="T50" fmla="*/ 2147483647 w 1914"/>
              <a:gd name="T51" fmla="*/ 2147483647 h 1236"/>
              <a:gd name="T52" fmla="*/ 2147483647 w 1914"/>
              <a:gd name="T53" fmla="*/ 2147483647 h 1236"/>
              <a:gd name="T54" fmla="*/ 2147483647 w 1914"/>
              <a:gd name="T55" fmla="*/ 2147483647 h 1236"/>
              <a:gd name="T56" fmla="*/ 2147483647 w 1914"/>
              <a:gd name="T57" fmla="*/ 2147483647 h 1236"/>
              <a:gd name="T58" fmla="*/ 2147483647 w 1914"/>
              <a:gd name="T59" fmla="*/ 2147483647 h 1236"/>
              <a:gd name="T60" fmla="*/ 2147483647 w 1914"/>
              <a:gd name="T61" fmla="*/ 2147483647 h 1236"/>
              <a:gd name="T62" fmla="*/ 2147483647 w 1914"/>
              <a:gd name="T63" fmla="*/ 2147483647 h 1236"/>
              <a:gd name="T64" fmla="*/ 2147483647 w 1914"/>
              <a:gd name="T65" fmla="*/ 2147483647 h 1236"/>
              <a:gd name="T66" fmla="*/ 2147483647 w 1914"/>
              <a:gd name="T67" fmla="*/ 2147483647 h 1236"/>
              <a:gd name="T68" fmla="*/ 2147483647 w 1914"/>
              <a:gd name="T69" fmla="*/ 2147483647 h 1236"/>
              <a:gd name="T70" fmla="*/ 2147483647 w 1914"/>
              <a:gd name="T71" fmla="*/ 2147483647 h 1236"/>
              <a:gd name="T72" fmla="*/ 2147483647 w 1914"/>
              <a:gd name="T73" fmla="*/ 2147483647 h 1236"/>
              <a:gd name="T74" fmla="*/ 2147483647 w 1914"/>
              <a:gd name="T75" fmla="*/ 2147483647 h 1236"/>
              <a:gd name="T76" fmla="*/ 2147483647 w 1914"/>
              <a:gd name="T77" fmla="*/ 2147483647 h 1236"/>
              <a:gd name="T78" fmla="*/ 2147483647 w 1914"/>
              <a:gd name="T79" fmla="*/ 2147483647 h 1236"/>
              <a:gd name="T80" fmla="*/ 2147483647 w 1914"/>
              <a:gd name="T81" fmla="*/ 2147483647 h 1236"/>
              <a:gd name="T82" fmla="*/ 2147483647 w 1914"/>
              <a:gd name="T83" fmla="*/ 2147483647 h 12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914"/>
              <a:gd name="T127" fmla="*/ 0 h 1236"/>
              <a:gd name="T128" fmla="*/ 1914 w 1914"/>
              <a:gd name="T129" fmla="*/ 1236 h 12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914" h="1236">
                <a:moveTo>
                  <a:pt x="0" y="0"/>
                </a:moveTo>
                <a:lnTo>
                  <a:pt x="258" y="6"/>
                </a:lnTo>
                <a:lnTo>
                  <a:pt x="414" y="18"/>
                </a:lnTo>
                <a:lnTo>
                  <a:pt x="522" y="30"/>
                </a:lnTo>
                <a:lnTo>
                  <a:pt x="606" y="48"/>
                </a:lnTo>
                <a:lnTo>
                  <a:pt x="672" y="66"/>
                </a:lnTo>
                <a:lnTo>
                  <a:pt x="732" y="84"/>
                </a:lnTo>
                <a:lnTo>
                  <a:pt x="780" y="108"/>
                </a:lnTo>
                <a:lnTo>
                  <a:pt x="828" y="132"/>
                </a:lnTo>
                <a:lnTo>
                  <a:pt x="864" y="150"/>
                </a:lnTo>
                <a:lnTo>
                  <a:pt x="900" y="174"/>
                </a:lnTo>
                <a:lnTo>
                  <a:pt x="936" y="198"/>
                </a:lnTo>
                <a:lnTo>
                  <a:pt x="966" y="216"/>
                </a:lnTo>
                <a:lnTo>
                  <a:pt x="990" y="240"/>
                </a:lnTo>
                <a:lnTo>
                  <a:pt x="1020" y="258"/>
                </a:lnTo>
                <a:lnTo>
                  <a:pt x="1044" y="282"/>
                </a:lnTo>
                <a:lnTo>
                  <a:pt x="1068" y="300"/>
                </a:lnTo>
                <a:lnTo>
                  <a:pt x="1086" y="318"/>
                </a:lnTo>
                <a:lnTo>
                  <a:pt x="1110" y="336"/>
                </a:lnTo>
                <a:lnTo>
                  <a:pt x="1128" y="354"/>
                </a:lnTo>
                <a:lnTo>
                  <a:pt x="1146" y="372"/>
                </a:lnTo>
                <a:lnTo>
                  <a:pt x="1164" y="390"/>
                </a:lnTo>
                <a:lnTo>
                  <a:pt x="1182" y="408"/>
                </a:lnTo>
                <a:lnTo>
                  <a:pt x="1194" y="426"/>
                </a:lnTo>
                <a:lnTo>
                  <a:pt x="1212" y="438"/>
                </a:lnTo>
                <a:lnTo>
                  <a:pt x="1224" y="456"/>
                </a:lnTo>
                <a:lnTo>
                  <a:pt x="1242" y="468"/>
                </a:lnTo>
                <a:lnTo>
                  <a:pt x="1254" y="480"/>
                </a:lnTo>
                <a:lnTo>
                  <a:pt x="1266" y="498"/>
                </a:lnTo>
                <a:lnTo>
                  <a:pt x="1278" y="510"/>
                </a:lnTo>
                <a:lnTo>
                  <a:pt x="1290" y="522"/>
                </a:lnTo>
                <a:lnTo>
                  <a:pt x="1302" y="534"/>
                </a:lnTo>
                <a:lnTo>
                  <a:pt x="1314" y="546"/>
                </a:lnTo>
                <a:lnTo>
                  <a:pt x="1326" y="564"/>
                </a:lnTo>
                <a:lnTo>
                  <a:pt x="1338" y="576"/>
                </a:lnTo>
                <a:lnTo>
                  <a:pt x="1350" y="582"/>
                </a:lnTo>
                <a:lnTo>
                  <a:pt x="1356" y="594"/>
                </a:lnTo>
                <a:lnTo>
                  <a:pt x="1368" y="606"/>
                </a:lnTo>
                <a:lnTo>
                  <a:pt x="1380" y="618"/>
                </a:lnTo>
                <a:lnTo>
                  <a:pt x="1386" y="630"/>
                </a:lnTo>
                <a:lnTo>
                  <a:pt x="1398" y="642"/>
                </a:lnTo>
                <a:lnTo>
                  <a:pt x="1404" y="648"/>
                </a:lnTo>
                <a:lnTo>
                  <a:pt x="1416" y="660"/>
                </a:lnTo>
                <a:lnTo>
                  <a:pt x="1422" y="666"/>
                </a:lnTo>
                <a:lnTo>
                  <a:pt x="1434" y="678"/>
                </a:lnTo>
                <a:lnTo>
                  <a:pt x="1440" y="690"/>
                </a:lnTo>
                <a:lnTo>
                  <a:pt x="1446" y="696"/>
                </a:lnTo>
                <a:lnTo>
                  <a:pt x="1458" y="708"/>
                </a:lnTo>
                <a:lnTo>
                  <a:pt x="1464" y="714"/>
                </a:lnTo>
                <a:lnTo>
                  <a:pt x="1470" y="726"/>
                </a:lnTo>
                <a:lnTo>
                  <a:pt x="1482" y="732"/>
                </a:lnTo>
                <a:lnTo>
                  <a:pt x="1488" y="738"/>
                </a:lnTo>
                <a:lnTo>
                  <a:pt x="1494" y="750"/>
                </a:lnTo>
                <a:lnTo>
                  <a:pt x="1500" y="756"/>
                </a:lnTo>
                <a:lnTo>
                  <a:pt x="1506" y="762"/>
                </a:lnTo>
                <a:lnTo>
                  <a:pt x="1512" y="774"/>
                </a:lnTo>
                <a:lnTo>
                  <a:pt x="1524" y="780"/>
                </a:lnTo>
                <a:lnTo>
                  <a:pt x="1530" y="786"/>
                </a:lnTo>
                <a:lnTo>
                  <a:pt x="1536" y="792"/>
                </a:lnTo>
                <a:lnTo>
                  <a:pt x="1542" y="804"/>
                </a:lnTo>
                <a:lnTo>
                  <a:pt x="1548" y="810"/>
                </a:lnTo>
                <a:lnTo>
                  <a:pt x="1554" y="816"/>
                </a:lnTo>
                <a:lnTo>
                  <a:pt x="1560" y="822"/>
                </a:lnTo>
                <a:lnTo>
                  <a:pt x="1566" y="828"/>
                </a:lnTo>
                <a:lnTo>
                  <a:pt x="1572" y="834"/>
                </a:lnTo>
                <a:lnTo>
                  <a:pt x="1578" y="846"/>
                </a:lnTo>
                <a:lnTo>
                  <a:pt x="1584" y="852"/>
                </a:lnTo>
                <a:lnTo>
                  <a:pt x="1590" y="858"/>
                </a:lnTo>
                <a:lnTo>
                  <a:pt x="1596" y="864"/>
                </a:lnTo>
                <a:lnTo>
                  <a:pt x="1596" y="870"/>
                </a:lnTo>
                <a:lnTo>
                  <a:pt x="1602" y="876"/>
                </a:lnTo>
                <a:lnTo>
                  <a:pt x="1608" y="882"/>
                </a:lnTo>
                <a:lnTo>
                  <a:pt x="1614" y="888"/>
                </a:lnTo>
                <a:lnTo>
                  <a:pt x="1620" y="894"/>
                </a:lnTo>
                <a:lnTo>
                  <a:pt x="1626" y="900"/>
                </a:lnTo>
                <a:lnTo>
                  <a:pt x="1632" y="906"/>
                </a:lnTo>
                <a:lnTo>
                  <a:pt x="1632" y="912"/>
                </a:lnTo>
                <a:lnTo>
                  <a:pt x="1638" y="918"/>
                </a:lnTo>
                <a:lnTo>
                  <a:pt x="1644" y="924"/>
                </a:lnTo>
                <a:lnTo>
                  <a:pt x="1650" y="930"/>
                </a:lnTo>
                <a:lnTo>
                  <a:pt x="1656" y="936"/>
                </a:lnTo>
                <a:lnTo>
                  <a:pt x="1662" y="942"/>
                </a:lnTo>
                <a:lnTo>
                  <a:pt x="1668" y="948"/>
                </a:lnTo>
                <a:lnTo>
                  <a:pt x="1674" y="954"/>
                </a:lnTo>
                <a:lnTo>
                  <a:pt x="1674" y="960"/>
                </a:lnTo>
                <a:lnTo>
                  <a:pt x="1680" y="966"/>
                </a:lnTo>
                <a:lnTo>
                  <a:pt x="1686" y="972"/>
                </a:lnTo>
                <a:lnTo>
                  <a:pt x="1692" y="978"/>
                </a:lnTo>
                <a:lnTo>
                  <a:pt x="1698" y="984"/>
                </a:lnTo>
                <a:lnTo>
                  <a:pt x="1710" y="996"/>
                </a:lnTo>
                <a:lnTo>
                  <a:pt x="1704" y="996"/>
                </a:lnTo>
                <a:lnTo>
                  <a:pt x="1710" y="996"/>
                </a:lnTo>
                <a:lnTo>
                  <a:pt x="1716" y="1002"/>
                </a:lnTo>
                <a:lnTo>
                  <a:pt x="1716" y="1008"/>
                </a:lnTo>
                <a:lnTo>
                  <a:pt x="1722" y="1014"/>
                </a:lnTo>
                <a:lnTo>
                  <a:pt x="1728" y="1020"/>
                </a:lnTo>
                <a:lnTo>
                  <a:pt x="1734" y="1026"/>
                </a:lnTo>
                <a:lnTo>
                  <a:pt x="1740" y="1032"/>
                </a:lnTo>
                <a:lnTo>
                  <a:pt x="1746" y="1038"/>
                </a:lnTo>
                <a:lnTo>
                  <a:pt x="1746" y="1044"/>
                </a:lnTo>
                <a:lnTo>
                  <a:pt x="1752" y="1050"/>
                </a:lnTo>
                <a:lnTo>
                  <a:pt x="1758" y="1056"/>
                </a:lnTo>
                <a:lnTo>
                  <a:pt x="1764" y="1062"/>
                </a:lnTo>
                <a:lnTo>
                  <a:pt x="1776" y="1074"/>
                </a:lnTo>
                <a:lnTo>
                  <a:pt x="1770" y="1074"/>
                </a:lnTo>
                <a:lnTo>
                  <a:pt x="1776" y="1074"/>
                </a:lnTo>
                <a:lnTo>
                  <a:pt x="1788" y="1086"/>
                </a:lnTo>
                <a:lnTo>
                  <a:pt x="1788" y="1092"/>
                </a:lnTo>
                <a:lnTo>
                  <a:pt x="1794" y="1098"/>
                </a:lnTo>
                <a:lnTo>
                  <a:pt x="1800" y="1104"/>
                </a:lnTo>
                <a:lnTo>
                  <a:pt x="1812" y="1116"/>
                </a:lnTo>
                <a:lnTo>
                  <a:pt x="1812" y="1122"/>
                </a:lnTo>
                <a:lnTo>
                  <a:pt x="1818" y="1128"/>
                </a:lnTo>
                <a:lnTo>
                  <a:pt x="1824" y="1134"/>
                </a:lnTo>
                <a:lnTo>
                  <a:pt x="1830" y="1140"/>
                </a:lnTo>
                <a:lnTo>
                  <a:pt x="1836" y="1146"/>
                </a:lnTo>
                <a:lnTo>
                  <a:pt x="1848" y="1158"/>
                </a:lnTo>
                <a:lnTo>
                  <a:pt x="1848" y="1164"/>
                </a:lnTo>
                <a:lnTo>
                  <a:pt x="1854" y="1170"/>
                </a:lnTo>
                <a:lnTo>
                  <a:pt x="1860" y="1176"/>
                </a:lnTo>
                <a:lnTo>
                  <a:pt x="1866" y="1182"/>
                </a:lnTo>
                <a:lnTo>
                  <a:pt x="1872" y="1188"/>
                </a:lnTo>
                <a:lnTo>
                  <a:pt x="1878" y="1194"/>
                </a:lnTo>
                <a:lnTo>
                  <a:pt x="1890" y="1206"/>
                </a:lnTo>
                <a:lnTo>
                  <a:pt x="1890" y="1212"/>
                </a:lnTo>
                <a:lnTo>
                  <a:pt x="1896" y="1218"/>
                </a:lnTo>
                <a:lnTo>
                  <a:pt x="1902" y="1224"/>
                </a:lnTo>
                <a:lnTo>
                  <a:pt x="1914" y="1236"/>
                </a:lnTo>
              </a:path>
            </a:pathLst>
          </a:custGeom>
          <a:noFill/>
          <a:ln w="28575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84" name="Freeform 204"/>
          <p:cNvSpPr>
            <a:spLocks/>
          </p:cNvSpPr>
          <p:nvPr/>
        </p:nvSpPr>
        <p:spPr bwMode="auto">
          <a:xfrm>
            <a:off x="7773470" y="4314032"/>
            <a:ext cx="1095375" cy="1295400"/>
          </a:xfrm>
          <a:custGeom>
            <a:avLst/>
            <a:gdLst>
              <a:gd name="T0" fmla="*/ 0 w 690"/>
              <a:gd name="T1" fmla="*/ 2147483647 h 816"/>
              <a:gd name="T2" fmla="*/ 2147483647 w 690"/>
              <a:gd name="T3" fmla="*/ 2147483647 h 816"/>
              <a:gd name="T4" fmla="*/ 2147483647 w 690"/>
              <a:gd name="T5" fmla="*/ 2147483647 h 816"/>
              <a:gd name="T6" fmla="*/ 2147483647 w 690"/>
              <a:gd name="T7" fmla="*/ 2147483647 h 816"/>
              <a:gd name="T8" fmla="*/ 2147483647 w 690"/>
              <a:gd name="T9" fmla="*/ 2147483647 h 816"/>
              <a:gd name="T10" fmla="*/ 2147483647 w 690"/>
              <a:gd name="T11" fmla="*/ 2147483647 h 816"/>
              <a:gd name="T12" fmla="*/ 2147483647 w 690"/>
              <a:gd name="T13" fmla="*/ 2147483647 h 816"/>
              <a:gd name="T14" fmla="*/ 2147483647 w 690"/>
              <a:gd name="T15" fmla="*/ 2147483647 h 816"/>
              <a:gd name="T16" fmla="*/ 2147483647 w 690"/>
              <a:gd name="T17" fmla="*/ 2147483647 h 816"/>
              <a:gd name="T18" fmla="*/ 2147483647 w 690"/>
              <a:gd name="T19" fmla="*/ 2147483647 h 816"/>
              <a:gd name="T20" fmla="*/ 2147483647 w 690"/>
              <a:gd name="T21" fmla="*/ 2147483647 h 816"/>
              <a:gd name="T22" fmla="*/ 2147483647 w 690"/>
              <a:gd name="T23" fmla="*/ 2147483647 h 816"/>
              <a:gd name="T24" fmla="*/ 2147483647 w 690"/>
              <a:gd name="T25" fmla="*/ 2147483647 h 816"/>
              <a:gd name="T26" fmla="*/ 2147483647 w 690"/>
              <a:gd name="T27" fmla="*/ 2147483647 h 816"/>
              <a:gd name="T28" fmla="*/ 2147483647 w 690"/>
              <a:gd name="T29" fmla="*/ 2147483647 h 816"/>
              <a:gd name="T30" fmla="*/ 2147483647 w 690"/>
              <a:gd name="T31" fmla="*/ 2147483647 h 816"/>
              <a:gd name="T32" fmla="*/ 2147483647 w 690"/>
              <a:gd name="T33" fmla="*/ 2147483647 h 816"/>
              <a:gd name="T34" fmla="*/ 2147483647 w 690"/>
              <a:gd name="T35" fmla="*/ 2147483647 h 816"/>
              <a:gd name="T36" fmla="*/ 2147483647 w 690"/>
              <a:gd name="T37" fmla="*/ 2147483647 h 816"/>
              <a:gd name="T38" fmla="*/ 2147483647 w 690"/>
              <a:gd name="T39" fmla="*/ 2147483647 h 816"/>
              <a:gd name="T40" fmla="*/ 2147483647 w 690"/>
              <a:gd name="T41" fmla="*/ 2147483647 h 816"/>
              <a:gd name="T42" fmla="*/ 2147483647 w 690"/>
              <a:gd name="T43" fmla="*/ 2147483647 h 816"/>
              <a:gd name="T44" fmla="*/ 2147483647 w 690"/>
              <a:gd name="T45" fmla="*/ 2147483647 h 816"/>
              <a:gd name="T46" fmla="*/ 2147483647 w 690"/>
              <a:gd name="T47" fmla="*/ 2147483647 h 816"/>
              <a:gd name="T48" fmla="*/ 2147483647 w 690"/>
              <a:gd name="T49" fmla="*/ 2147483647 h 816"/>
              <a:gd name="T50" fmla="*/ 2147483647 w 690"/>
              <a:gd name="T51" fmla="*/ 2147483647 h 816"/>
              <a:gd name="T52" fmla="*/ 2147483647 w 690"/>
              <a:gd name="T53" fmla="*/ 2147483647 h 816"/>
              <a:gd name="T54" fmla="*/ 2147483647 w 690"/>
              <a:gd name="T55" fmla="*/ 2147483647 h 816"/>
              <a:gd name="T56" fmla="*/ 2147483647 w 690"/>
              <a:gd name="T57" fmla="*/ 2147483647 h 816"/>
              <a:gd name="T58" fmla="*/ 2147483647 w 690"/>
              <a:gd name="T59" fmla="*/ 2147483647 h 816"/>
              <a:gd name="T60" fmla="*/ 2147483647 w 690"/>
              <a:gd name="T61" fmla="*/ 2147483647 h 816"/>
              <a:gd name="T62" fmla="*/ 2147483647 w 690"/>
              <a:gd name="T63" fmla="*/ 2147483647 h 816"/>
              <a:gd name="T64" fmla="*/ 2147483647 w 690"/>
              <a:gd name="T65" fmla="*/ 2147483647 h 816"/>
              <a:gd name="T66" fmla="*/ 2147483647 w 690"/>
              <a:gd name="T67" fmla="*/ 2147483647 h 816"/>
              <a:gd name="T68" fmla="*/ 2147483647 w 690"/>
              <a:gd name="T69" fmla="*/ 2147483647 h 816"/>
              <a:gd name="T70" fmla="*/ 2147483647 w 690"/>
              <a:gd name="T71" fmla="*/ 2147483647 h 816"/>
              <a:gd name="T72" fmla="*/ 2147483647 w 690"/>
              <a:gd name="T73" fmla="*/ 2147483647 h 816"/>
              <a:gd name="T74" fmla="*/ 2147483647 w 690"/>
              <a:gd name="T75" fmla="*/ 2147483647 h 816"/>
              <a:gd name="T76" fmla="*/ 2147483647 w 690"/>
              <a:gd name="T77" fmla="*/ 2147483647 h 816"/>
              <a:gd name="T78" fmla="*/ 2147483647 w 690"/>
              <a:gd name="T79" fmla="*/ 2147483647 h 816"/>
              <a:gd name="T80" fmla="*/ 2147483647 w 690"/>
              <a:gd name="T81" fmla="*/ 2147483647 h 816"/>
              <a:gd name="T82" fmla="*/ 2147483647 w 690"/>
              <a:gd name="T83" fmla="*/ 2147483647 h 816"/>
              <a:gd name="T84" fmla="*/ 2147483647 w 690"/>
              <a:gd name="T85" fmla="*/ 2147483647 h 816"/>
              <a:gd name="T86" fmla="*/ 2147483647 w 690"/>
              <a:gd name="T87" fmla="*/ 2147483647 h 816"/>
              <a:gd name="T88" fmla="*/ 2147483647 w 690"/>
              <a:gd name="T89" fmla="*/ 2147483647 h 816"/>
              <a:gd name="T90" fmla="*/ 2147483647 w 690"/>
              <a:gd name="T91" fmla="*/ 2147483647 h 816"/>
              <a:gd name="T92" fmla="*/ 2147483647 w 690"/>
              <a:gd name="T93" fmla="*/ 2147483647 h 816"/>
              <a:gd name="T94" fmla="*/ 2147483647 w 690"/>
              <a:gd name="T95" fmla="*/ 2147483647 h 816"/>
              <a:gd name="T96" fmla="*/ 2147483647 w 690"/>
              <a:gd name="T97" fmla="*/ 2147483647 h 816"/>
              <a:gd name="T98" fmla="*/ 2147483647 w 690"/>
              <a:gd name="T99" fmla="*/ 2147483647 h 816"/>
              <a:gd name="T100" fmla="*/ 2147483647 w 690"/>
              <a:gd name="T101" fmla="*/ 2147483647 h 816"/>
              <a:gd name="T102" fmla="*/ 2147483647 w 690"/>
              <a:gd name="T103" fmla="*/ 2147483647 h 816"/>
              <a:gd name="T104" fmla="*/ 2147483647 w 690"/>
              <a:gd name="T105" fmla="*/ 2147483647 h 816"/>
              <a:gd name="T106" fmla="*/ 2147483647 w 690"/>
              <a:gd name="T107" fmla="*/ 2147483647 h 816"/>
              <a:gd name="T108" fmla="*/ 2147483647 w 690"/>
              <a:gd name="T109" fmla="*/ 2147483647 h 816"/>
              <a:gd name="T110" fmla="*/ 2147483647 w 690"/>
              <a:gd name="T111" fmla="*/ 2147483647 h 816"/>
              <a:gd name="T112" fmla="*/ 2147483647 w 690"/>
              <a:gd name="T113" fmla="*/ 2147483647 h 816"/>
              <a:gd name="T114" fmla="*/ 2147483647 w 690"/>
              <a:gd name="T115" fmla="*/ 2147483647 h 81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690"/>
              <a:gd name="T175" fmla="*/ 0 h 816"/>
              <a:gd name="T176" fmla="*/ 690 w 690"/>
              <a:gd name="T177" fmla="*/ 816 h 81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690" h="816">
                <a:moveTo>
                  <a:pt x="0" y="0"/>
                </a:moveTo>
                <a:lnTo>
                  <a:pt x="0" y="6"/>
                </a:lnTo>
                <a:lnTo>
                  <a:pt x="6" y="12"/>
                </a:lnTo>
                <a:lnTo>
                  <a:pt x="12" y="18"/>
                </a:lnTo>
                <a:lnTo>
                  <a:pt x="18" y="24"/>
                </a:lnTo>
                <a:lnTo>
                  <a:pt x="24" y="30"/>
                </a:lnTo>
                <a:lnTo>
                  <a:pt x="36" y="42"/>
                </a:lnTo>
                <a:lnTo>
                  <a:pt x="36" y="48"/>
                </a:lnTo>
                <a:lnTo>
                  <a:pt x="42" y="54"/>
                </a:lnTo>
                <a:lnTo>
                  <a:pt x="48" y="60"/>
                </a:lnTo>
                <a:lnTo>
                  <a:pt x="54" y="66"/>
                </a:lnTo>
                <a:lnTo>
                  <a:pt x="60" y="72"/>
                </a:lnTo>
                <a:lnTo>
                  <a:pt x="72" y="84"/>
                </a:lnTo>
                <a:lnTo>
                  <a:pt x="72" y="90"/>
                </a:lnTo>
                <a:lnTo>
                  <a:pt x="78" y="96"/>
                </a:lnTo>
                <a:lnTo>
                  <a:pt x="84" y="102"/>
                </a:lnTo>
                <a:lnTo>
                  <a:pt x="90" y="108"/>
                </a:lnTo>
                <a:lnTo>
                  <a:pt x="96" y="114"/>
                </a:lnTo>
                <a:lnTo>
                  <a:pt x="108" y="126"/>
                </a:lnTo>
                <a:lnTo>
                  <a:pt x="108" y="132"/>
                </a:lnTo>
                <a:lnTo>
                  <a:pt x="114" y="138"/>
                </a:lnTo>
                <a:lnTo>
                  <a:pt x="120" y="144"/>
                </a:lnTo>
                <a:lnTo>
                  <a:pt x="132" y="156"/>
                </a:lnTo>
                <a:lnTo>
                  <a:pt x="132" y="162"/>
                </a:lnTo>
                <a:lnTo>
                  <a:pt x="138" y="168"/>
                </a:lnTo>
                <a:lnTo>
                  <a:pt x="144" y="174"/>
                </a:lnTo>
                <a:lnTo>
                  <a:pt x="150" y="180"/>
                </a:lnTo>
                <a:lnTo>
                  <a:pt x="156" y="186"/>
                </a:lnTo>
                <a:lnTo>
                  <a:pt x="168" y="198"/>
                </a:lnTo>
                <a:lnTo>
                  <a:pt x="168" y="204"/>
                </a:lnTo>
                <a:lnTo>
                  <a:pt x="174" y="210"/>
                </a:lnTo>
                <a:lnTo>
                  <a:pt x="180" y="216"/>
                </a:lnTo>
                <a:lnTo>
                  <a:pt x="186" y="222"/>
                </a:lnTo>
                <a:lnTo>
                  <a:pt x="192" y="228"/>
                </a:lnTo>
                <a:lnTo>
                  <a:pt x="204" y="240"/>
                </a:lnTo>
                <a:lnTo>
                  <a:pt x="204" y="246"/>
                </a:lnTo>
                <a:lnTo>
                  <a:pt x="210" y="252"/>
                </a:lnTo>
                <a:lnTo>
                  <a:pt x="216" y="258"/>
                </a:lnTo>
                <a:lnTo>
                  <a:pt x="222" y="264"/>
                </a:lnTo>
                <a:lnTo>
                  <a:pt x="234" y="276"/>
                </a:lnTo>
                <a:lnTo>
                  <a:pt x="234" y="282"/>
                </a:lnTo>
                <a:lnTo>
                  <a:pt x="240" y="288"/>
                </a:lnTo>
                <a:lnTo>
                  <a:pt x="246" y="294"/>
                </a:lnTo>
                <a:lnTo>
                  <a:pt x="252" y="300"/>
                </a:lnTo>
                <a:lnTo>
                  <a:pt x="258" y="306"/>
                </a:lnTo>
                <a:lnTo>
                  <a:pt x="270" y="318"/>
                </a:lnTo>
                <a:lnTo>
                  <a:pt x="270" y="324"/>
                </a:lnTo>
                <a:lnTo>
                  <a:pt x="276" y="330"/>
                </a:lnTo>
                <a:lnTo>
                  <a:pt x="282" y="336"/>
                </a:lnTo>
                <a:lnTo>
                  <a:pt x="288" y="342"/>
                </a:lnTo>
                <a:lnTo>
                  <a:pt x="300" y="354"/>
                </a:lnTo>
                <a:lnTo>
                  <a:pt x="300" y="360"/>
                </a:lnTo>
                <a:lnTo>
                  <a:pt x="306" y="366"/>
                </a:lnTo>
                <a:lnTo>
                  <a:pt x="312" y="372"/>
                </a:lnTo>
                <a:lnTo>
                  <a:pt x="318" y="378"/>
                </a:lnTo>
                <a:lnTo>
                  <a:pt x="330" y="390"/>
                </a:lnTo>
                <a:lnTo>
                  <a:pt x="330" y="396"/>
                </a:lnTo>
                <a:lnTo>
                  <a:pt x="336" y="402"/>
                </a:lnTo>
                <a:lnTo>
                  <a:pt x="342" y="408"/>
                </a:lnTo>
                <a:lnTo>
                  <a:pt x="348" y="414"/>
                </a:lnTo>
                <a:lnTo>
                  <a:pt x="354" y="420"/>
                </a:lnTo>
                <a:lnTo>
                  <a:pt x="366" y="432"/>
                </a:lnTo>
                <a:lnTo>
                  <a:pt x="366" y="438"/>
                </a:lnTo>
                <a:lnTo>
                  <a:pt x="372" y="444"/>
                </a:lnTo>
                <a:lnTo>
                  <a:pt x="378" y="450"/>
                </a:lnTo>
                <a:lnTo>
                  <a:pt x="384" y="456"/>
                </a:lnTo>
                <a:lnTo>
                  <a:pt x="390" y="462"/>
                </a:lnTo>
                <a:lnTo>
                  <a:pt x="402" y="474"/>
                </a:lnTo>
                <a:lnTo>
                  <a:pt x="402" y="480"/>
                </a:lnTo>
                <a:lnTo>
                  <a:pt x="408" y="486"/>
                </a:lnTo>
                <a:lnTo>
                  <a:pt x="414" y="492"/>
                </a:lnTo>
                <a:lnTo>
                  <a:pt x="420" y="498"/>
                </a:lnTo>
                <a:lnTo>
                  <a:pt x="432" y="510"/>
                </a:lnTo>
                <a:lnTo>
                  <a:pt x="432" y="516"/>
                </a:lnTo>
                <a:lnTo>
                  <a:pt x="438" y="522"/>
                </a:lnTo>
                <a:lnTo>
                  <a:pt x="444" y="528"/>
                </a:lnTo>
                <a:lnTo>
                  <a:pt x="450" y="534"/>
                </a:lnTo>
                <a:lnTo>
                  <a:pt x="462" y="546"/>
                </a:lnTo>
                <a:lnTo>
                  <a:pt x="462" y="552"/>
                </a:lnTo>
                <a:lnTo>
                  <a:pt x="468" y="558"/>
                </a:lnTo>
                <a:lnTo>
                  <a:pt x="474" y="564"/>
                </a:lnTo>
                <a:lnTo>
                  <a:pt x="480" y="570"/>
                </a:lnTo>
                <a:lnTo>
                  <a:pt x="486" y="576"/>
                </a:lnTo>
                <a:lnTo>
                  <a:pt x="498" y="588"/>
                </a:lnTo>
                <a:lnTo>
                  <a:pt x="498" y="594"/>
                </a:lnTo>
                <a:lnTo>
                  <a:pt x="504" y="600"/>
                </a:lnTo>
                <a:lnTo>
                  <a:pt x="510" y="606"/>
                </a:lnTo>
                <a:lnTo>
                  <a:pt x="516" y="612"/>
                </a:lnTo>
                <a:lnTo>
                  <a:pt x="528" y="624"/>
                </a:lnTo>
                <a:lnTo>
                  <a:pt x="528" y="630"/>
                </a:lnTo>
                <a:lnTo>
                  <a:pt x="534" y="636"/>
                </a:lnTo>
                <a:lnTo>
                  <a:pt x="540" y="642"/>
                </a:lnTo>
                <a:lnTo>
                  <a:pt x="546" y="648"/>
                </a:lnTo>
                <a:lnTo>
                  <a:pt x="552" y="654"/>
                </a:lnTo>
                <a:lnTo>
                  <a:pt x="564" y="666"/>
                </a:lnTo>
                <a:lnTo>
                  <a:pt x="564" y="672"/>
                </a:lnTo>
                <a:lnTo>
                  <a:pt x="570" y="678"/>
                </a:lnTo>
                <a:lnTo>
                  <a:pt x="576" y="684"/>
                </a:lnTo>
                <a:lnTo>
                  <a:pt x="582" y="690"/>
                </a:lnTo>
                <a:lnTo>
                  <a:pt x="594" y="702"/>
                </a:lnTo>
                <a:lnTo>
                  <a:pt x="594" y="708"/>
                </a:lnTo>
                <a:lnTo>
                  <a:pt x="600" y="714"/>
                </a:lnTo>
                <a:lnTo>
                  <a:pt x="606" y="720"/>
                </a:lnTo>
                <a:lnTo>
                  <a:pt x="612" y="726"/>
                </a:lnTo>
                <a:lnTo>
                  <a:pt x="618" y="732"/>
                </a:lnTo>
                <a:lnTo>
                  <a:pt x="630" y="744"/>
                </a:lnTo>
                <a:lnTo>
                  <a:pt x="630" y="750"/>
                </a:lnTo>
                <a:lnTo>
                  <a:pt x="636" y="756"/>
                </a:lnTo>
                <a:lnTo>
                  <a:pt x="642" y="762"/>
                </a:lnTo>
                <a:lnTo>
                  <a:pt x="648" y="768"/>
                </a:lnTo>
                <a:lnTo>
                  <a:pt x="660" y="780"/>
                </a:lnTo>
                <a:lnTo>
                  <a:pt x="660" y="786"/>
                </a:lnTo>
                <a:lnTo>
                  <a:pt x="666" y="792"/>
                </a:lnTo>
                <a:lnTo>
                  <a:pt x="672" y="798"/>
                </a:lnTo>
                <a:lnTo>
                  <a:pt x="678" y="804"/>
                </a:lnTo>
                <a:lnTo>
                  <a:pt x="684" y="810"/>
                </a:lnTo>
                <a:lnTo>
                  <a:pt x="690" y="816"/>
                </a:lnTo>
              </a:path>
            </a:pathLst>
          </a:custGeom>
          <a:noFill/>
          <a:ln w="28575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285" name="Freeform 207"/>
          <p:cNvSpPr>
            <a:spLocks/>
          </p:cNvSpPr>
          <p:nvPr/>
        </p:nvSpPr>
        <p:spPr bwMode="auto">
          <a:xfrm>
            <a:off x="4725470" y="2351882"/>
            <a:ext cx="4114800" cy="3200400"/>
          </a:xfrm>
          <a:custGeom>
            <a:avLst/>
            <a:gdLst>
              <a:gd name="T0" fmla="*/ 0 w 2592"/>
              <a:gd name="T1" fmla="*/ 0 h 2016"/>
              <a:gd name="T2" fmla="*/ 2147483647 w 2592"/>
              <a:gd name="T3" fmla="*/ 0 h 2016"/>
              <a:gd name="T4" fmla="*/ 2147483647 w 2592"/>
              <a:gd name="T5" fmla="*/ 2147483647 h 2016"/>
              <a:gd name="T6" fmla="*/ 0 60000 65536"/>
              <a:gd name="T7" fmla="*/ 0 60000 65536"/>
              <a:gd name="T8" fmla="*/ 0 60000 65536"/>
              <a:gd name="T9" fmla="*/ 0 w 2592"/>
              <a:gd name="T10" fmla="*/ 0 h 2016"/>
              <a:gd name="T11" fmla="*/ 2592 w 2592"/>
              <a:gd name="T12" fmla="*/ 2016 h 2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92" h="2016">
                <a:moveTo>
                  <a:pt x="0" y="0"/>
                </a:moveTo>
                <a:lnTo>
                  <a:pt x="864" y="0"/>
                </a:lnTo>
                <a:lnTo>
                  <a:pt x="2592" y="201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graphicFrame>
        <p:nvGraphicFramePr>
          <p:cNvPr id="4099" name="Object 2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596344"/>
              </p:ext>
            </p:extLst>
          </p:nvPr>
        </p:nvGraphicFramePr>
        <p:xfrm>
          <a:off x="6270430" y="5031433"/>
          <a:ext cx="395288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086" name="Równanie" r:id="rId3" imgW="190440" imgH="228600" progId="Equation.3">
                  <p:embed/>
                </p:oleObj>
              </mc:Choice>
              <mc:Fallback>
                <p:oleObj name="Równanie" r:id="rId3" imgW="190440" imgH="228600" progId="Equation.3">
                  <p:embed/>
                  <p:pic>
                    <p:nvPicPr>
                      <p:cNvPr id="0" name="Object 2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430" y="5031433"/>
                        <a:ext cx="395288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2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486288"/>
              </p:ext>
            </p:extLst>
          </p:nvPr>
        </p:nvGraphicFramePr>
        <p:xfrm>
          <a:off x="7503377" y="5129870"/>
          <a:ext cx="884237" cy="40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087" name="Równanie" r:id="rId5" imgW="469800" imgH="215640" progId="Equation.3">
                  <p:embed/>
                </p:oleObj>
              </mc:Choice>
              <mc:Fallback>
                <p:oleObj name="Równanie" r:id="rId5" imgW="469800" imgH="215640" progId="Equation.3">
                  <p:embed/>
                  <p:pic>
                    <p:nvPicPr>
                      <p:cNvPr id="0" name="Object 2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3377" y="5129870"/>
                        <a:ext cx="884237" cy="4033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2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688447"/>
              </p:ext>
            </p:extLst>
          </p:nvPr>
        </p:nvGraphicFramePr>
        <p:xfrm>
          <a:off x="4873625" y="2692400"/>
          <a:ext cx="9985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088" name="Equation" r:id="rId7" imgW="596880" imgH="215640" progId="Equation.3">
                  <p:embed/>
                </p:oleObj>
              </mc:Choice>
              <mc:Fallback>
                <p:oleObj name="Equation" r:id="rId7" imgW="596880" imgH="215640" progId="Equation.3">
                  <p:embed/>
                  <p:pic>
                    <p:nvPicPr>
                      <p:cNvPr id="0" name="Object 2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25" y="2692400"/>
                        <a:ext cx="998538" cy="3603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86" name="Text Box 213"/>
          <p:cNvSpPr txBox="1">
            <a:spLocks noChangeArrowheads="1"/>
          </p:cNvSpPr>
          <p:nvPr/>
        </p:nvSpPr>
        <p:spPr bwMode="auto">
          <a:xfrm>
            <a:off x="1487883" y="5804267"/>
            <a:ext cx="52517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 b="1" dirty="0" smtClean="0"/>
              <a:t>Cha-ka a-</a:t>
            </a:r>
            <a:r>
              <a:rPr lang="pl-PL" sz="2000" b="1" dirty="0" err="1" smtClean="0"/>
              <a:t>cz</a:t>
            </a:r>
            <a:r>
              <a:rPr lang="pl-PL" sz="2000" b="1" dirty="0" smtClean="0"/>
              <a:t> log-log filtru dolnoprzepustowego</a:t>
            </a:r>
            <a:endParaRPr lang="pl-PL" sz="2000" b="1" dirty="0"/>
          </a:p>
        </p:txBody>
      </p:sp>
      <p:cxnSp>
        <p:nvCxnSpPr>
          <p:cNvPr id="192" name="Łącznik prosty 191"/>
          <p:cNvCxnSpPr/>
          <p:nvPr/>
        </p:nvCxnSpPr>
        <p:spPr bwMode="auto">
          <a:xfrm>
            <a:off x="6126414" y="2367137"/>
            <a:ext cx="0" cy="324036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2AB28-75AB-4B4F-A28E-6F4C5A072EE2}" type="slidenum">
              <a:rPr lang="pl-PL" smtClean="0"/>
              <a:pPr>
                <a:defRPr/>
              </a:pPr>
              <a:t>17</a:t>
            </a:fld>
            <a:endParaRPr lang="pl-PL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399517"/>
              </p:ext>
            </p:extLst>
          </p:nvPr>
        </p:nvGraphicFramePr>
        <p:xfrm>
          <a:off x="160338" y="2916238"/>
          <a:ext cx="4059237" cy="228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089" name="Równanie" r:id="rId9" imgW="2514600" imgH="1409400" progId="Equation.3">
                  <p:embed/>
                </p:oleObj>
              </mc:Choice>
              <mc:Fallback>
                <p:oleObj name="Równanie" r:id="rId9" imgW="2514600" imgH="1409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8" y="2916238"/>
                        <a:ext cx="4059237" cy="2281237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upa 3"/>
          <p:cNvGrpSpPr/>
          <p:nvPr/>
        </p:nvGrpSpPr>
        <p:grpSpPr>
          <a:xfrm>
            <a:off x="1296987" y="116632"/>
            <a:ext cx="7124066" cy="1240104"/>
            <a:chOff x="1296987" y="116632"/>
            <a:chExt cx="7124066" cy="1240104"/>
          </a:xfrm>
        </p:grpSpPr>
        <p:sp>
          <p:nvSpPr>
            <p:cNvPr id="194" name="Text Box 15"/>
            <p:cNvSpPr txBox="1">
              <a:spLocks noChangeArrowheads="1"/>
            </p:cNvSpPr>
            <p:nvPr/>
          </p:nvSpPr>
          <p:spPr bwMode="auto">
            <a:xfrm>
              <a:off x="1296987" y="116632"/>
              <a:ext cx="712406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pl-PL" sz="3600" b="1" dirty="0" smtClean="0">
                  <a:solidFill>
                    <a:schemeClr val="bg2"/>
                  </a:solidFill>
                  <a:latin typeface="Comic Sans MS" pitchFamily="66" charset="0"/>
                  <a:sym typeface="Symbol"/>
                </a:rPr>
                <a:t>Cha-ki a-</a:t>
              </a:r>
              <a:r>
                <a:rPr kumimoji="1" lang="pl-PL" sz="3600" b="1" dirty="0" err="1" smtClean="0">
                  <a:solidFill>
                    <a:schemeClr val="bg2"/>
                  </a:solidFill>
                  <a:latin typeface="Comic Sans MS" pitchFamily="66" charset="0"/>
                  <a:sym typeface="Symbol"/>
                </a:rPr>
                <a:t>cz</a:t>
              </a:r>
              <a:r>
                <a:rPr kumimoji="1" lang="pl-PL" sz="3600" b="1" dirty="0" smtClean="0">
                  <a:solidFill>
                    <a:schemeClr val="bg2"/>
                  </a:solidFill>
                  <a:latin typeface="Comic Sans MS" pitchFamily="66" charset="0"/>
                  <a:sym typeface="Symbol"/>
                </a:rPr>
                <a:t> w układzie log-log</a:t>
              </a:r>
              <a:endParaRPr kumimoji="1" lang="pl-PL" sz="3600" b="1" dirty="0">
                <a:solidFill>
                  <a:schemeClr val="bg2"/>
                </a:solidFill>
                <a:latin typeface="Comic Sans MS" pitchFamily="66" charset="0"/>
                <a:sym typeface="Symbol"/>
              </a:endParaRPr>
            </a:p>
          </p:txBody>
        </p:sp>
        <p:sp>
          <p:nvSpPr>
            <p:cNvPr id="195" name="Rectangle 2"/>
            <p:cNvSpPr>
              <a:spLocks noChangeArrowheads="1"/>
            </p:cNvSpPr>
            <p:nvPr/>
          </p:nvSpPr>
          <p:spPr bwMode="auto">
            <a:xfrm>
              <a:off x="1296987" y="823336"/>
              <a:ext cx="5178748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l"/>
              <a:r>
                <a:rPr kumimoji="1" lang="pl-PL" sz="3200" dirty="0" smtClean="0">
                  <a:solidFill>
                    <a:srgbClr val="009900"/>
                  </a:solidFill>
                  <a:latin typeface="Arial" pitchFamily="34" charset="0"/>
                </a:rPr>
                <a:t>(dolnoprzepustowy filtr RC)</a:t>
              </a:r>
              <a:endParaRPr kumimoji="1" lang="pl-PL" sz="4000" b="1" dirty="0">
                <a:solidFill>
                  <a:srgbClr val="D60093"/>
                </a:solidFill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Rectangle 2"/>
          <p:cNvSpPr>
            <a:spLocks noChangeArrowheads="1"/>
          </p:cNvSpPr>
          <p:nvPr/>
        </p:nvSpPr>
        <p:spPr bwMode="auto">
          <a:xfrm>
            <a:off x="990600" y="1524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kumimoji="1" lang="pl-PL" sz="3600" b="1" dirty="0">
                <a:solidFill>
                  <a:schemeClr val="bg2"/>
                </a:solidFill>
                <a:latin typeface="Comic Sans MS" pitchFamily="66" charset="0"/>
              </a:rPr>
              <a:t>decybel [</a:t>
            </a:r>
            <a:r>
              <a:rPr kumimoji="1" lang="pl-PL" sz="3600" b="1" dirty="0" err="1">
                <a:solidFill>
                  <a:schemeClr val="bg2"/>
                </a:solidFill>
                <a:latin typeface="Comic Sans MS" pitchFamily="66" charset="0"/>
              </a:rPr>
              <a:t>dB</a:t>
            </a:r>
            <a:r>
              <a:rPr kumimoji="1" lang="pl-PL" sz="3600" b="1" dirty="0">
                <a:solidFill>
                  <a:schemeClr val="bg2"/>
                </a:solidFill>
                <a:latin typeface="Comic Sans MS" pitchFamily="66" charset="0"/>
              </a:rPr>
              <a:t>] i dekada [dek]</a:t>
            </a:r>
          </a:p>
        </p:txBody>
      </p:sp>
      <p:sp>
        <p:nvSpPr>
          <p:cNvPr id="178" name="Text Box 202"/>
          <p:cNvSpPr txBox="1">
            <a:spLocks noChangeArrowheads="1"/>
          </p:cNvSpPr>
          <p:nvPr/>
        </p:nvSpPr>
        <p:spPr bwMode="auto">
          <a:xfrm>
            <a:off x="6073930" y="6553200"/>
            <a:ext cx="3070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400" b="1" dirty="0">
                <a:solidFill>
                  <a:schemeClr val="bg2"/>
                </a:solidFill>
                <a:sym typeface="Symbol" pitchFamily="18" charset="2"/>
              </a:rPr>
              <a:t>„</a:t>
            </a:r>
            <a:r>
              <a:rPr lang="pl-PL" sz="1400" b="1" dirty="0" smtClean="0">
                <a:solidFill>
                  <a:schemeClr val="bg2"/>
                </a:solidFill>
                <a:sym typeface="Symbol" pitchFamily="18" charset="2"/>
              </a:rPr>
              <a:t>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179" name="Text Box 29"/>
          <p:cNvSpPr txBox="1">
            <a:spLocks noChangeArrowheads="1"/>
          </p:cNvSpPr>
          <p:nvPr/>
        </p:nvSpPr>
        <p:spPr bwMode="auto">
          <a:xfrm>
            <a:off x="1057416" y="1236039"/>
            <a:ext cx="6784230" cy="127727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pl-PL" b="1" dirty="0" smtClean="0">
                <a:latin typeface="Albertus Medium" pitchFamily="34" charset="0"/>
              </a:rPr>
              <a:t>Dwie częstotliwości </a:t>
            </a:r>
            <a:r>
              <a:rPr lang="pl-PL" b="1" i="1" dirty="0" smtClean="0">
                <a:latin typeface="Albertus Medium" pitchFamily="34" charset="0"/>
              </a:rPr>
              <a:t>f</a:t>
            </a:r>
            <a:r>
              <a:rPr lang="pl-PL" b="1" baseline="-25000" dirty="0" smtClean="0">
                <a:latin typeface="Albertus Medium" pitchFamily="34" charset="0"/>
              </a:rPr>
              <a:t>1</a:t>
            </a:r>
            <a:r>
              <a:rPr lang="pl-PL" b="1" dirty="0" smtClean="0">
                <a:latin typeface="Albertus Medium" pitchFamily="34" charset="0"/>
              </a:rPr>
              <a:t>, </a:t>
            </a:r>
            <a:r>
              <a:rPr lang="pl-PL" b="1" i="1" dirty="0" smtClean="0">
                <a:latin typeface="Albertus Medium" pitchFamily="34" charset="0"/>
              </a:rPr>
              <a:t>f</a:t>
            </a:r>
            <a:r>
              <a:rPr lang="pl-PL" b="1" baseline="-25000" dirty="0" smtClean="0">
                <a:latin typeface="Albertus Medium" pitchFamily="34" charset="0"/>
              </a:rPr>
              <a:t>2</a:t>
            </a:r>
            <a:r>
              <a:rPr lang="pl-PL" b="1" dirty="0" smtClean="0">
                <a:latin typeface="Albertus Medium" pitchFamily="34" charset="0"/>
              </a:rPr>
              <a:t> są oddalone o </a:t>
            </a:r>
            <a:r>
              <a:rPr lang="pl-PL" b="1" dirty="0" smtClean="0">
                <a:solidFill>
                  <a:srgbClr val="C00000"/>
                </a:solidFill>
                <a:latin typeface="Albertus Medium" pitchFamily="34" charset="0"/>
              </a:rPr>
              <a:t>1 dek</a:t>
            </a:r>
          </a:p>
          <a:p>
            <a:pPr algn="l">
              <a:spcAft>
                <a:spcPts val="600"/>
              </a:spcAft>
            </a:pPr>
            <a:r>
              <a:rPr lang="pl-PL" b="1" dirty="0" smtClean="0">
                <a:latin typeface="Albertus Medium" pitchFamily="34" charset="0"/>
              </a:rPr>
              <a:t>jeżeli </a:t>
            </a:r>
            <a:r>
              <a:rPr lang="pl-PL" b="1" i="1" dirty="0" smtClean="0">
                <a:solidFill>
                  <a:srgbClr val="C00000"/>
                </a:solidFill>
                <a:latin typeface="Albertus Medium" pitchFamily="34" charset="0"/>
              </a:rPr>
              <a:t>f</a:t>
            </a:r>
            <a:r>
              <a:rPr lang="pl-PL" b="1" baseline="-25000" dirty="0" smtClean="0">
                <a:solidFill>
                  <a:srgbClr val="C00000"/>
                </a:solidFill>
                <a:latin typeface="Albertus Medium" pitchFamily="34" charset="0"/>
              </a:rPr>
              <a:t>1</a:t>
            </a:r>
            <a:r>
              <a:rPr lang="pl-PL" b="1" dirty="0" smtClean="0">
                <a:solidFill>
                  <a:srgbClr val="C00000"/>
                </a:solidFill>
                <a:latin typeface="Albertus Medium" pitchFamily="34" charset="0"/>
              </a:rPr>
              <a:t>/</a:t>
            </a:r>
            <a:r>
              <a:rPr lang="pl-PL" b="1" i="1" dirty="0" smtClean="0">
                <a:solidFill>
                  <a:srgbClr val="C00000"/>
                </a:solidFill>
                <a:latin typeface="Albertus Medium" pitchFamily="34" charset="0"/>
              </a:rPr>
              <a:t>f</a:t>
            </a:r>
            <a:r>
              <a:rPr lang="pl-PL" b="1" baseline="-25000" dirty="0" smtClean="0">
                <a:solidFill>
                  <a:srgbClr val="C00000"/>
                </a:solidFill>
                <a:latin typeface="Albertus Medium" pitchFamily="34" charset="0"/>
              </a:rPr>
              <a:t>2</a:t>
            </a:r>
            <a:r>
              <a:rPr lang="pl-PL" b="1" dirty="0" smtClean="0">
                <a:solidFill>
                  <a:srgbClr val="C00000"/>
                </a:solidFill>
                <a:latin typeface="Albertus Medium" pitchFamily="34" charset="0"/>
              </a:rPr>
              <a:t> = 10</a:t>
            </a:r>
            <a:r>
              <a:rPr lang="pl-PL" b="1" dirty="0" smtClean="0">
                <a:latin typeface="Albertus Medium" pitchFamily="34" charset="0"/>
              </a:rPr>
              <a:t>, a więc </a:t>
            </a:r>
            <a:r>
              <a:rPr lang="pl-PL" b="1" i="1" dirty="0" smtClean="0">
                <a:latin typeface="Albertus Medium" pitchFamily="34" charset="0"/>
              </a:rPr>
              <a:t>f</a:t>
            </a:r>
            <a:r>
              <a:rPr lang="pl-PL" b="1" dirty="0" smtClean="0">
                <a:latin typeface="Albertus Medium" pitchFamily="34" charset="0"/>
              </a:rPr>
              <a:t> [Hz]  </a:t>
            </a:r>
            <a:r>
              <a:rPr lang="pl-PL" b="1" dirty="0" smtClean="0">
                <a:latin typeface="Albertus Medium" pitchFamily="34" charset="0"/>
                <a:sym typeface="Symbol"/>
              </a:rPr>
              <a:t> log</a:t>
            </a:r>
            <a:r>
              <a:rPr lang="pl-PL" b="1" baseline="-25000" dirty="0" smtClean="0">
                <a:latin typeface="Albertus Medium" pitchFamily="34" charset="0"/>
                <a:sym typeface="Symbol"/>
              </a:rPr>
              <a:t>10</a:t>
            </a:r>
            <a:r>
              <a:rPr lang="pl-PL" b="1" i="1" dirty="0" smtClean="0">
                <a:latin typeface="Albertus Medium" pitchFamily="34" charset="0"/>
                <a:sym typeface="Symbol"/>
              </a:rPr>
              <a:t>f </a:t>
            </a:r>
            <a:r>
              <a:rPr lang="pl-PL" b="1" dirty="0" smtClean="0">
                <a:latin typeface="Albertus Medium" pitchFamily="34" charset="0"/>
                <a:sym typeface="Symbol"/>
              </a:rPr>
              <a:t>[dek]</a:t>
            </a:r>
            <a:endParaRPr lang="pl-PL" b="1" dirty="0" smtClean="0">
              <a:latin typeface="Albertus Medium" pitchFamily="34" charset="0"/>
            </a:endParaRPr>
          </a:p>
          <a:p>
            <a:pPr algn="l"/>
            <a:r>
              <a:rPr lang="pl-PL" b="1" i="1" dirty="0" smtClean="0">
                <a:latin typeface="Albertus Medium" pitchFamily="34" charset="0"/>
              </a:rPr>
              <a:t>f</a:t>
            </a:r>
            <a:r>
              <a:rPr lang="pl-PL" b="1" baseline="-25000" dirty="0" smtClean="0">
                <a:latin typeface="Albertus Medium" pitchFamily="34" charset="0"/>
              </a:rPr>
              <a:t>2</a:t>
            </a:r>
            <a:r>
              <a:rPr lang="pl-PL" b="1" dirty="0" smtClean="0">
                <a:latin typeface="Albertus Medium" pitchFamily="34" charset="0"/>
              </a:rPr>
              <a:t> = 1 </a:t>
            </a:r>
            <a:r>
              <a:rPr lang="pl-PL" b="1" dirty="0" err="1" smtClean="0">
                <a:latin typeface="Albertus Medium" pitchFamily="34" charset="0"/>
              </a:rPr>
              <a:t>MHz</a:t>
            </a:r>
            <a:r>
              <a:rPr lang="pl-PL" b="1" dirty="0" smtClean="0">
                <a:latin typeface="Albertus Medium" pitchFamily="34" charset="0"/>
              </a:rPr>
              <a:t>, </a:t>
            </a:r>
            <a:r>
              <a:rPr lang="pl-PL" b="1" i="1" dirty="0" smtClean="0">
                <a:latin typeface="Albertus Medium" pitchFamily="34" charset="0"/>
              </a:rPr>
              <a:t>f</a:t>
            </a:r>
            <a:r>
              <a:rPr lang="pl-PL" b="1" baseline="-25000" dirty="0" smtClean="0">
                <a:latin typeface="Albertus Medium" pitchFamily="34" charset="0"/>
              </a:rPr>
              <a:t>1</a:t>
            </a:r>
            <a:r>
              <a:rPr lang="pl-PL" b="1" dirty="0" smtClean="0">
                <a:latin typeface="Albertus Medium" pitchFamily="34" charset="0"/>
              </a:rPr>
              <a:t> = 10 </a:t>
            </a:r>
            <a:r>
              <a:rPr lang="pl-PL" b="1" dirty="0" err="1" smtClean="0">
                <a:latin typeface="Albertus Medium" pitchFamily="34" charset="0"/>
              </a:rPr>
              <a:t>MHz</a:t>
            </a:r>
            <a:endParaRPr lang="pl-PL" b="1" dirty="0">
              <a:latin typeface="Albertus Medium" pitchFamily="34" charset="0"/>
              <a:sym typeface="Symbol" pitchFamily="18" charset="2"/>
            </a:endParaRPr>
          </a:p>
        </p:txBody>
      </p:sp>
      <p:sp>
        <p:nvSpPr>
          <p:cNvPr id="180" name="Text Box 29"/>
          <p:cNvSpPr txBox="1">
            <a:spLocks noChangeArrowheads="1"/>
          </p:cNvSpPr>
          <p:nvPr/>
        </p:nvSpPr>
        <p:spPr bwMode="auto">
          <a:xfrm>
            <a:off x="1057416" y="2892223"/>
            <a:ext cx="7858241" cy="127727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spcAft>
                <a:spcPts val="600"/>
              </a:spcAft>
            </a:pPr>
            <a:r>
              <a:rPr lang="pl-PL" b="1" dirty="0" smtClean="0">
                <a:latin typeface="Albertus Medium" pitchFamily="34" charset="0"/>
              </a:rPr>
              <a:t>Odstęp poziomu (mocy) dwóch sygnałów </a:t>
            </a:r>
            <a:r>
              <a:rPr lang="pl-PL" b="1" i="1" dirty="0" smtClean="0">
                <a:latin typeface="Albertus Medium" pitchFamily="34" charset="0"/>
              </a:rPr>
              <a:t>P</a:t>
            </a:r>
            <a:r>
              <a:rPr lang="pl-PL" b="1" baseline="-25000" dirty="0" smtClean="0">
                <a:latin typeface="Albertus Medium" pitchFamily="34" charset="0"/>
              </a:rPr>
              <a:t>1</a:t>
            </a:r>
            <a:r>
              <a:rPr lang="pl-PL" b="1" dirty="0" smtClean="0">
                <a:latin typeface="Albertus Medium" pitchFamily="34" charset="0"/>
              </a:rPr>
              <a:t>, </a:t>
            </a:r>
            <a:r>
              <a:rPr lang="pl-PL" b="1" i="1" dirty="0" smtClean="0">
                <a:latin typeface="Albertus Medium" pitchFamily="34" charset="0"/>
              </a:rPr>
              <a:t>P</a:t>
            </a:r>
            <a:r>
              <a:rPr lang="pl-PL" b="1" baseline="-25000" dirty="0" smtClean="0">
                <a:latin typeface="Albertus Medium" pitchFamily="34" charset="0"/>
              </a:rPr>
              <a:t>2</a:t>
            </a:r>
            <a:r>
              <a:rPr lang="pl-PL" b="1" dirty="0" smtClean="0">
                <a:latin typeface="Albertus Medium" pitchFamily="34" charset="0"/>
              </a:rPr>
              <a:t/>
            </a:r>
            <a:br>
              <a:rPr lang="pl-PL" b="1" dirty="0" smtClean="0">
                <a:latin typeface="Albertus Medium" pitchFamily="34" charset="0"/>
              </a:rPr>
            </a:br>
            <a:r>
              <a:rPr lang="pl-PL" b="1" dirty="0" smtClean="0">
                <a:latin typeface="Albertus Medium" pitchFamily="34" charset="0"/>
              </a:rPr>
              <a:t>wynosi </a:t>
            </a:r>
            <a:r>
              <a:rPr lang="pl-PL" b="1" dirty="0" smtClean="0">
                <a:solidFill>
                  <a:srgbClr val="C00000"/>
                </a:solidFill>
                <a:latin typeface="Albertus Medium" pitchFamily="34" charset="0"/>
              </a:rPr>
              <a:t>1 Bel </a:t>
            </a:r>
            <a:r>
              <a:rPr lang="pl-PL" b="1" dirty="0" smtClean="0">
                <a:latin typeface="Albertus Medium" pitchFamily="34" charset="0"/>
              </a:rPr>
              <a:t>(</a:t>
            </a:r>
            <a:r>
              <a:rPr lang="pl-PL" b="1" dirty="0" smtClean="0">
                <a:solidFill>
                  <a:srgbClr val="C00000"/>
                </a:solidFill>
                <a:latin typeface="Albertus Medium" pitchFamily="34" charset="0"/>
              </a:rPr>
              <a:t>lub 10 </a:t>
            </a:r>
            <a:r>
              <a:rPr lang="pl-PL" b="1" dirty="0" err="1" smtClean="0">
                <a:solidFill>
                  <a:srgbClr val="C00000"/>
                </a:solidFill>
                <a:latin typeface="Albertus Medium" pitchFamily="34" charset="0"/>
              </a:rPr>
              <a:t>decyBel</a:t>
            </a:r>
            <a:r>
              <a:rPr lang="pl-PL" b="1" dirty="0" smtClean="0">
                <a:latin typeface="Albertus Medium" pitchFamily="34" charset="0"/>
              </a:rPr>
              <a:t>) jeżeli </a:t>
            </a:r>
            <a:r>
              <a:rPr lang="pl-PL" b="1" i="1" dirty="0" smtClean="0">
                <a:solidFill>
                  <a:srgbClr val="C00000"/>
                </a:solidFill>
                <a:latin typeface="Albertus Medium" pitchFamily="34" charset="0"/>
              </a:rPr>
              <a:t>P</a:t>
            </a:r>
            <a:r>
              <a:rPr lang="pl-PL" b="1" baseline="-25000" dirty="0" smtClean="0">
                <a:solidFill>
                  <a:srgbClr val="C00000"/>
                </a:solidFill>
                <a:latin typeface="Albertus Medium" pitchFamily="34" charset="0"/>
              </a:rPr>
              <a:t>1</a:t>
            </a:r>
            <a:r>
              <a:rPr lang="pl-PL" b="1" dirty="0" smtClean="0">
                <a:solidFill>
                  <a:srgbClr val="C00000"/>
                </a:solidFill>
                <a:latin typeface="Albertus Medium" pitchFamily="34" charset="0"/>
              </a:rPr>
              <a:t>/</a:t>
            </a:r>
            <a:r>
              <a:rPr lang="pl-PL" b="1" i="1" dirty="0" smtClean="0">
                <a:solidFill>
                  <a:srgbClr val="C00000"/>
                </a:solidFill>
                <a:latin typeface="Albertus Medium" pitchFamily="34" charset="0"/>
              </a:rPr>
              <a:t>P</a:t>
            </a:r>
            <a:r>
              <a:rPr lang="pl-PL" b="1" baseline="-25000" dirty="0" smtClean="0">
                <a:solidFill>
                  <a:srgbClr val="C00000"/>
                </a:solidFill>
                <a:latin typeface="Albertus Medium" pitchFamily="34" charset="0"/>
              </a:rPr>
              <a:t>2</a:t>
            </a:r>
            <a:r>
              <a:rPr lang="pl-PL" b="1" dirty="0" smtClean="0">
                <a:solidFill>
                  <a:srgbClr val="C00000"/>
                </a:solidFill>
                <a:latin typeface="Albertus Medium" pitchFamily="34" charset="0"/>
              </a:rPr>
              <a:t> = 10</a:t>
            </a:r>
            <a:r>
              <a:rPr lang="pl-PL" b="1" dirty="0" smtClean="0">
                <a:latin typeface="Albertus Medium" pitchFamily="34" charset="0"/>
              </a:rPr>
              <a:t>.</a:t>
            </a:r>
          </a:p>
          <a:p>
            <a:pPr algn="l"/>
            <a:r>
              <a:rPr lang="pl-PL" b="1" i="1" dirty="0" smtClean="0">
                <a:latin typeface="Albertus Medium" pitchFamily="34" charset="0"/>
                <a:sym typeface="Symbol"/>
              </a:rPr>
              <a:t>P</a:t>
            </a:r>
            <a:r>
              <a:rPr lang="pl-PL" b="1" baseline="-25000" dirty="0" smtClean="0">
                <a:latin typeface="Albertus Medium" pitchFamily="34" charset="0"/>
                <a:sym typeface="Symbol"/>
              </a:rPr>
              <a:t>1</a:t>
            </a:r>
            <a:r>
              <a:rPr lang="pl-PL" b="1" i="1" dirty="0" smtClean="0">
                <a:latin typeface="Albertus Medium" pitchFamily="34" charset="0"/>
                <a:sym typeface="Symbol"/>
              </a:rPr>
              <a:t>/P</a:t>
            </a:r>
            <a:r>
              <a:rPr lang="pl-PL" b="1" baseline="-25000" dirty="0" smtClean="0">
                <a:latin typeface="Albertus Medium" pitchFamily="34" charset="0"/>
                <a:sym typeface="Symbol"/>
              </a:rPr>
              <a:t>2</a:t>
            </a:r>
            <a:r>
              <a:rPr lang="pl-PL" b="1" dirty="0" smtClean="0">
                <a:latin typeface="Albertus Medium" pitchFamily="34" charset="0"/>
                <a:sym typeface="Symbol"/>
              </a:rPr>
              <a:t> = 10 </a:t>
            </a:r>
            <a:r>
              <a:rPr lang="pl-PL" b="1" baseline="-25000" dirty="0" smtClean="0">
                <a:latin typeface="Albertus Medium" pitchFamily="34" charset="0"/>
                <a:sym typeface="Symbol"/>
              </a:rPr>
              <a:t> </a:t>
            </a:r>
            <a:r>
              <a:rPr lang="pl-PL" b="1" dirty="0" smtClean="0">
                <a:latin typeface="Albertus Medium" pitchFamily="34" charset="0"/>
                <a:sym typeface="Symbol"/>
              </a:rPr>
              <a:t>log</a:t>
            </a:r>
            <a:r>
              <a:rPr lang="pl-PL" b="1" baseline="-25000" dirty="0" smtClean="0">
                <a:latin typeface="Albertus Medium" pitchFamily="34" charset="0"/>
                <a:sym typeface="Symbol"/>
              </a:rPr>
              <a:t>10</a:t>
            </a:r>
            <a:r>
              <a:rPr lang="pl-PL" b="1" i="1" dirty="0" smtClean="0">
                <a:latin typeface="Albertus Medium" pitchFamily="34" charset="0"/>
                <a:sym typeface="Symbol"/>
              </a:rPr>
              <a:t>P</a:t>
            </a:r>
            <a:r>
              <a:rPr lang="pl-PL" b="1" baseline="-25000" dirty="0" smtClean="0">
                <a:latin typeface="Albertus Medium" pitchFamily="34" charset="0"/>
                <a:sym typeface="Symbol"/>
              </a:rPr>
              <a:t>1</a:t>
            </a:r>
            <a:r>
              <a:rPr lang="pl-PL" b="1" i="1" dirty="0" smtClean="0">
                <a:latin typeface="Albertus Medium" pitchFamily="34" charset="0"/>
                <a:sym typeface="Symbol"/>
              </a:rPr>
              <a:t>/P</a:t>
            </a:r>
            <a:r>
              <a:rPr lang="pl-PL" b="1" baseline="-25000" dirty="0" smtClean="0">
                <a:latin typeface="Albertus Medium" pitchFamily="34" charset="0"/>
                <a:sym typeface="Symbol"/>
              </a:rPr>
              <a:t>2</a:t>
            </a:r>
            <a:r>
              <a:rPr lang="pl-PL" b="1" dirty="0" smtClean="0">
                <a:latin typeface="Albertus Medium" pitchFamily="34" charset="0"/>
                <a:sym typeface="Symbol"/>
              </a:rPr>
              <a:t> = 1 B lub 10log</a:t>
            </a:r>
            <a:r>
              <a:rPr lang="pl-PL" b="1" baseline="-25000" dirty="0" smtClean="0">
                <a:latin typeface="Albertus Medium" pitchFamily="34" charset="0"/>
                <a:sym typeface="Symbol"/>
              </a:rPr>
              <a:t>10</a:t>
            </a:r>
            <a:r>
              <a:rPr lang="pl-PL" b="1" i="1" dirty="0" smtClean="0">
                <a:latin typeface="Albertus Medium" pitchFamily="34" charset="0"/>
                <a:sym typeface="Symbol"/>
              </a:rPr>
              <a:t>P</a:t>
            </a:r>
            <a:r>
              <a:rPr lang="pl-PL" b="1" baseline="-25000" dirty="0" smtClean="0">
                <a:latin typeface="Albertus Medium" pitchFamily="34" charset="0"/>
                <a:sym typeface="Symbol"/>
              </a:rPr>
              <a:t>1</a:t>
            </a:r>
            <a:r>
              <a:rPr lang="pl-PL" b="1" i="1" dirty="0" smtClean="0">
                <a:latin typeface="Albertus Medium" pitchFamily="34" charset="0"/>
                <a:sym typeface="Symbol"/>
              </a:rPr>
              <a:t>/P</a:t>
            </a:r>
            <a:r>
              <a:rPr lang="pl-PL" b="1" baseline="-25000" dirty="0" smtClean="0">
                <a:latin typeface="Albertus Medium" pitchFamily="34" charset="0"/>
                <a:sym typeface="Symbol"/>
              </a:rPr>
              <a:t>2</a:t>
            </a:r>
            <a:r>
              <a:rPr lang="pl-PL" b="1" dirty="0" smtClean="0">
                <a:latin typeface="Albertus Medium" pitchFamily="34" charset="0"/>
                <a:sym typeface="Symbol"/>
              </a:rPr>
              <a:t> = 10 </a:t>
            </a:r>
            <a:r>
              <a:rPr lang="pl-PL" b="1" dirty="0" err="1" smtClean="0">
                <a:latin typeface="Albertus Medium" pitchFamily="34" charset="0"/>
                <a:sym typeface="Symbol"/>
              </a:rPr>
              <a:t>dB</a:t>
            </a:r>
            <a:endParaRPr lang="pl-PL" b="1" dirty="0">
              <a:latin typeface="Albertus Medium" pitchFamily="34" charset="0"/>
              <a:sym typeface="Symbol" pitchFamily="18" charset="2"/>
            </a:endParaRPr>
          </a:p>
        </p:txBody>
      </p:sp>
      <p:sp>
        <p:nvSpPr>
          <p:cNvPr id="181" name="Text Box 29"/>
          <p:cNvSpPr txBox="1">
            <a:spLocks noChangeArrowheads="1"/>
          </p:cNvSpPr>
          <p:nvPr/>
        </p:nvSpPr>
        <p:spPr bwMode="auto">
          <a:xfrm>
            <a:off x="1057416" y="4402214"/>
            <a:ext cx="6558206" cy="830997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pl-PL" b="1" dirty="0" smtClean="0">
                <a:latin typeface="Albertus Medium" pitchFamily="34" charset="0"/>
                <a:sym typeface="Symbol"/>
              </a:rPr>
              <a:t>10log</a:t>
            </a:r>
            <a:r>
              <a:rPr lang="pl-PL" b="1" baseline="-25000" dirty="0" smtClean="0">
                <a:latin typeface="Albertus Medium" pitchFamily="34" charset="0"/>
                <a:sym typeface="Symbol"/>
              </a:rPr>
              <a:t>10</a:t>
            </a:r>
            <a:r>
              <a:rPr lang="pl-PL" b="1" i="1" dirty="0" smtClean="0">
                <a:latin typeface="Albertus Medium" pitchFamily="34" charset="0"/>
                <a:sym typeface="Symbol"/>
              </a:rPr>
              <a:t>S/N</a:t>
            </a:r>
            <a:r>
              <a:rPr lang="pl-PL" b="1" dirty="0" smtClean="0">
                <a:latin typeface="Albertus Medium" pitchFamily="34" charset="0"/>
                <a:sym typeface="Symbol"/>
              </a:rPr>
              <a:t> = SNR [</a:t>
            </a:r>
            <a:r>
              <a:rPr lang="pl-PL" b="1" dirty="0" err="1" smtClean="0">
                <a:latin typeface="Albertus Medium" pitchFamily="34" charset="0"/>
                <a:sym typeface="Symbol"/>
              </a:rPr>
              <a:t>dB</a:t>
            </a:r>
            <a:r>
              <a:rPr lang="pl-PL" b="1" dirty="0" smtClean="0">
                <a:latin typeface="Albertus Medium" pitchFamily="34" charset="0"/>
                <a:sym typeface="Symbol"/>
              </a:rPr>
              <a:t>]</a:t>
            </a:r>
          </a:p>
          <a:p>
            <a:pPr algn="l"/>
            <a:r>
              <a:rPr lang="pl-PL" b="1" dirty="0" err="1" smtClean="0">
                <a:latin typeface="Albertus Medium" pitchFamily="34" charset="0"/>
                <a:sym typeface="Symbol"/>
              </a:rPr>
              <a:t>Signal</a:t>
            </a:r>
            <a:r>
              <a:rPr lang="pl-PL" b="1" dirty="0" smtClean="0">
                <a:latin typeface="Albertus Medium" pitchFamily="34" charset="0"/>
                <a:sym typeface="Symbol"/>
              </a:rPr>
              <a:t> to </a:t>
            </a:r>
            <a:r>
              <a:rPr lang="pl-PL" b="1" dirty="0" err="1" smtClean="0">
                <a:latin typeface="Albertus Medium" pitchFamily="34" charset="0"/>
                <a:sym typeface="Symbol"/>
              </a:rPr>
              <a:t>Noise</a:t>
            </a:r>
            <a:r>
              <a:rPr lang="pl-PL" b="1" dirty="0" smtClean="0">
                <a:latin typeface="Albertus Medium" pitchFamily="34" charset="0"/>
                <a:sym typeface="Symbol"/>
              </a:rPr>
              <a:t> </a:t>
            </a:r>
            <a:r>
              <a:rPr lang="pl-PL" b="1" dirty="0" err="1" smtClean="0">
                <a:latin typeface="Albertus Medium" pitchFamily="34" charset="0"/>
                <a:sym typeface="Symbol"/>
              </a:rPr>
              <a:t>Ratio</a:t>
            </a:r>
            <a:r>
              <a:rPr lang="pl-PL" b="1" dirty="0" smtClean="0">
                <a:latin typeface="Albertus Medium" pitchFamily="34" charset="0"/>
                <a:sym typeface="Symbol"/>
              </a:rPr>
              <a:t> – odstęp sygnał-szum</a:t>
            </a:r>
            <a:endParaRPr lang="pl-PL" b="1" dirty="0">
              <a:latin typeface="Albertus Medium" pitchFamily="34" charset="0"/>
              <a:sym typeface="Symbol" pitchFamily="18" charset="2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568C6-3FD8-45C8-9353-17CA9BE6CF1C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/>
      <p:bldP spid="180" grpId="0" animBg="1"/>
      <p:bldP spid="18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990600" y="1524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kumimoji="1" lang="pl-PL" sz="3600" dirty="0" smtClean="0">
                <a:solidFill>
                  <a:srgbClr val="009900"/>
                </a:solidFill>
                <a:latin typeface="Albertus Extra Bold" pitchFamily="34" charset="0"/>
              </a:rPr>
              <a:t>Filtr </a:t>
            </a:r>
            <a:r>
              <a:rPr kumimoji="1" lang="pl-PL" sz="3600" dirty="0" err="1" smtClean="0">
                <a:solidFill>
                  <a:srgbClr val="009900"/>
                </a:solidFill>
                <a:latin typeface="Albertus Extra Bold" pitchFamily="34" charset="0"/>
              </a:rPr>
              <a:t>preemfazy</a:t>
            </a:r>
            <a:endParaRPr kumimoji="1" lang="pl-PL" sz="4400" b="1" dirty="0">
              <a:solidFill>
                <a:srgbClr val="D60093"/>
              </a:solidFill>
              <a:latin typeface="Arial" pitchFamily="34" charset="0"/>
            </a:endParaRPr>
          </a:p>
        </p:txBody>
      </p:sp>
      <p:graphicFrame>
        <p:nvGraphicFramePr>
          <p:cNvPr id="27650" name="Object 0"/>
          <p:cNvGraphicFramePr>
            <a:graphicFrameLocks noChangeAspect="1"/>
          </p:cNvGraphicFramePr>
          <p:nvPr/>
        </p:nvGraphicFramePr>
        <p:xfrm>
          <a:off x="6324600" y="1219200"/>
          <a:ext cx="2438400" cy="196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9634" name="Equation" r:id="rId4" imgW="1168200" imgH="939600" progId="Equation.3">
                  <p:embed/>
                </p:oleObj>
              </mc:Choice>
              <mc:Fallback>
                <p:oleObj name="Equation" r:id="rId4" imgW="11682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219200"/>
                        <a:ext cx="2438400" cy="1960563"/>
                      </a:xfrm>
                      <a:prstGeom prst="rect">
                        <a:avLst/>
                      </a:prstGeom>
                      <a:solidFill>
                        <a:srgbClr val="CCC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Text Box 59"/>
          <p:cNvSpPr txBox="1">
            <a:spLocks noChangeArrowheads="1"/>
          </p:cNvSpPr>
          <p:nvPr/>
        </p:nvSpPr>
        <p:spPr bwMode="auto">
          <a:xfrm>
            <a:off x="6024235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400" b="1" dirty="0" smtClean="0">
                <a:solidFill>
                  <a:schemeClr val="bg2"/>
                </a:solidFill>
                <a:sym typeface="Symbol" pitchFamily="18" charset="2"/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568C6-3FD8-45C8-9353-17CA9BE6CF1C}" type="slidenum">
              <a:rPr lang="pl-PL" smtClean="0"/>
              <a:pPr>
                <a:defRPr/>
              </a:pPr>
              <a:t>19</a:t>
            </a:fld>
            <a:endParaRPr lang="pl-PL"/>
          </a:p>
        </p:txBody>
      </p:sp>
      <p:grpSp>
        <p:nvGrpSpPr>
          <p:cNvPr id="37" name="Grupa 36"/>
          <p:cNvGrpSpPr/>
          <p:nvPr/>
        </p:nvGrpSpPr>
        <p:grpSpPr>
          <a:xfrm>
            <a:off x="1403648" y="685800"/>
            <a:ext cx="4013200" cy="2563813"/>
            <a:chOff x="2826544" y="990600"/>
            <a:chExt cx="4013200" cy="2563813"/>
          </a:xfrm>
        </p:grpSpPr>
        <p:grpSp>
          <p:nvGrpSpPr>
            <p:cNvPr id="38" name="Group 58"/>
            <p:cNvGrpSpPr>
              <a:grpSpLocks/>
            </p:cNvGrpSpPr>
            <p:nvPr/>
          </p:nvGrpSpPr>
          <p:grpSpPr bwMode="auto">
            <a:xfrm>
              <a:off x="2826544" y="990600"/>
              <a:ext cx="4013200" cy="2563813"/>
              <a:chOff x="960" y="431"/>
              <a:chExt cx="2528" cy="1615"/>
            </a:xfrm>
          </p:grpSpPr>
          <p:sp>
            <p:nvSpPr>
              <p:cNvPr id="40" name="Rectangle 20"/>
              <p:cNvSpPr>
                <a:spLocks noChangeArrowheads="1"/>
              </p:cNvSpPr>
              <p:nvPr/>
            </p:nvSpPr>
            <p:spPr bwMode="auto">
              <a:xfrm rot="10800000">
                <a:off x="1702" y="1008"/>
                <a:ext cx="541" cy="194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grpSp>
            <p:nvGrpSpPr>
              <p:cNvPr id="41" name="Group 21"/>
              <p:cNvGrpSpPr>
                <a:grpSpLocks/>
              </p:cNvGrpSpPr>
              <p:nvPr/>
            </p:nvGrpSpPr>
            <p:grpSpPr bwMode="auto">
              <a:xfrm>
                <a:off x="1914" y="615"/>
                <a:ext cx="123" cy="271"/>
                <a:chOff x="1632" y="1248"/>
                <a:chExt cx="152" cy="336"/>
              </a:xfrm>
            </p:grpSpPr>
            <p:sp>
              <p:nvSpPr>
                <p:cNvPr id="67" name="Line 22"/>
                <p:cNvSpPr>
                  <a:spLocks noChangeShapeType="1"/>
                </p:cNvSpPr>
                <p:nvPr/>
              </p:nvSpPr>
              <p:spPr bwMode="auto">
                <a:xfrm>
                  <a:off x="1632" y="1248"/>
                  <a:ext cx="0" cy="33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l-PL"/>
                </a:p>
              </p:txBody>
            </p:sp>
            <p:sp>
              <p:nvSpPr>
                <p:cNvPr id="68" name="Line 23"/>
                <p:cNvSpPr>
                  <a:spLocks noChangeShapeType="1"/>
                </p:cNvSpPr>
                <p:nvPr/>
              </p:nvSpPr>
              <p:spPr bwMode="auto">
                <a:xfrm>
                  <a:off x="1784" y="1248"/>
                  <a:ext cx="0" cy="33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l-PL"/>
                </a:p>
              </p:txBody>
            </p:sp>
          </p:grpSp>
          <p:sp>
            <p:nvSpPr>
              <p:cNvPr id="42" name="Line 26"/>
              <p:cNvSpPr>
                <a:spLocks noChangeShapeType="1"/>
              </p:cNvSpPr>
              <p:nvPr/>
            </p:nvSpPr>
            <p:spPr bwMode="auto">
              <a:xfrm flipV="1">
                <a:off x="1334" y="1105"/>
                <a:ext cx="368" cy="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43" name="Line 27"/>
              <p:cNvSpPr>
                <a:spLocks noChangeShapeType="1"/>
              </p:cNvSpPr>
              <p:nvPr/>
            </p:nvSpPr>
            <p:spPr bwMode="auto">
              <a:xfrm flipV="1">
                <a:off x="2243" y="1098"/>
                <a:ext cx="252" cy="7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44" name="Line 28"/>
              <p:cNvSpPr>
                <a:spLocks noChangeShapeType="1"/>
              </p:cNvSpPr>
              <p:nvPr/>
            </p:nvSpPr>
            <p:spPr bwMode="auto">
              <a:xfrm flipV="1">
                <a:off x="1321" y="750"/>
                <a:ext cx="574" cy="7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45" name="Line 29"/>
              <p:cNvSpPr>
                <a:spLocks noChangeShapeType="1"/>
              </p:cNvSpPr>
              <p:nvPr/>
            </p:nvSpPr>
            <p:spPr bwMode="auto">
              <a:xfrm flipV="1">
                <a:off x="2050" y="744"/>
                <a:ext cx="445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46" name="Text Box 30"/>
              <p:cNvSpPr txBox="1">
                <a:spLocks noChangeArrowheads="1"/>
              </p:cNvSpPr>
              <p:nvPr/>
            </p:nvSpPr>
            <p:spPr bwMode="auto">
              <a:xfrm>
                <a:off x="1428" y="1090"/>
                <a:ext cx="23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pl-PL" b="1" i="1" dirty="0">
                    <a:solidFill>
                      <a:schemeClr val="accent2"/>
                    </a:solidFill>
                    <a:latin typeface="Albertus Medium" pitchFamily="34" charset="0"/>
                  </a:rPr>
                  <a:t>R</a:t>
                </a:r>
                <a:endParaRPr lang="pl-PL" dirty="0"/>
              </a:p>
            </p:txBody>
          </p:sp>
          <p:sp>
            <p:nvSpPr>
              <p:cNvPr id="47" name="Text Box 31"/>
              <p:cNvSpPr txBox="1">
                <a:spLocks noChangeArrowheads="1"/>
              </p:cNvSpPr>
              <p:nvPr/>
            </p:nvSpPr>
            <p:spPr bwMode="auto">
              <a:xfrm>
                <a:off x="1968" y="431"/>
                <a:ext cx="73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r>
                  <a:rPr lang="pl-PL" b="1" dirty="0" smtClean="0">
                    <a:solidFill>
                      <a:schemeClr val="accent2"/>
                    </a:solidFill>
                    <a:latin typeface="Albertus Medium" pitchFamily="34" charset="0"/>
                  </a:rPr>
                  <a:t>1</a:t>
                </a:r>
                <a:r>
                  <a:rPr lang="pl-PL" b="1" i="1" dirty="0" smtClean="0">
                    <a:solidFill>
                      <a:schemeClr val="accent2"/>
                    </a:solidFill>
                    <a:latin typeface="Albertus Medium" pitchFamily="34" charset="0"/>
                  </a:rPr>
                  <a:t>/Cs</a:t>
                </a:r>
                <a:r>
                  <a:rPr lang="pl-PL" b="1" i="1" dirty="0" smtClean="0">
                    <a:latin typeface="Albertus Medium CE" charset="-18"/>
                    <a:sym typeface="Symbol"/>
                  </a:rPr>
                  <a:t> </a:t>
                </a:r>
                <a:endParaRPr lang="pl-PL" dirty="0"/>
              </a:p>
            </p:txBody>
          </p:sp>
          <p:sp>
            <p:nvSpPr>
              <p:cNvPr id="48" name="Rectangle 33"/>
              <p:cNvSpPr>
                <a:spLocks noChangeArrowheads="1"/>
              </p:cNvSpPr>
              <p:nvPr/>
            </p:nvSpPr>
            <p:spPr bwMode="auto">
              <a:xfrm rot="-5400000">
                <a:off x="2553" y="1446"/>
                <a:ext cx="542" cy="19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49" name="Line 34"/>
              <p:cNvSpPr>
                <a:spLocks noChangeShapeType="1"/>
              </p:cNvSpPr>
              <p:nvPr/>
            </p:nvSpPr>
            <p:spPr bwMode="auto">
              <a:xfrm flipH="1">
                <a:off x="2495" y="731"/>
                <a:ext cx="0" cy="38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0" name="Freeform 35"/>
              <p:cNvSpPr>
                <a:spLocks/>
              </p:cNvSpPr>
              <p:nvPr/>
            </p:nvSpPr>
            <p:spPr bwMode="auto">
              <a:xfrm>
                <a:off x="2495" y="886"/>
                <a:ext cx="309" cy="386"/>
              </a:xfrm>
              <a:custGeom>
                <a:avLst/>
                <a:gdLst>
                  <a:gd name="T0" fmla="*/ 0 w 384"/>
                  <a:gd name="T1" fmla="*/ 0 h 480"/>
                  <a:gd name="T2" fmla="*/ 161 w 384"/>
                  <a:gd name="T3" fmla="*/ 0 h 480"/>
                  <a:gd name="T4" fmla="*/ 161 w 384"/>
                  <a:gd name="T5" fmla="*/ 200 h 480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480"/>
                  <a:gd name="T11" fmla="*/ 384 w 384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480">
                    <a:moveTo>
                      <a:pt x="0" y="0"/>
                    </a:moveTo>
                    <a:lnTo>
                      <a:pt x="384" y="0"/>
                    </a:lnTo>
                    <a:lnTo>
                      <a:pt x="384" y="480"/>
                    </a:lnTo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 type="triangle"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1" name="Line 36"/>
              <p:cNvSpPr>
                <a:spLocks noChangeShapeType="1"/>
              </p:cNvSpPr>
              <p:nvPr/>
            </p:nvSpPr>
            <p:spPr bwMode="auto">
              <a:xfrm>
                <a:off x="2804" y="886"/>
                <a:ext cx="65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prstDash val="sys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2" name="Line 37"/>
              <p:cNvSpPr>
                <a:spLocks noChangeShapeType="1"/>
              </p:cNvSpPr>
              <p:nvPr/>
            </p:nvSpPr>
            <p:spPr bwMode="auto">
              <a:xfrm>
                <a:off x="986" y="2007"/>
                <a:ext cx="1827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3" name="Line 38"/>
              <p:cNvSpPr>
                <a:spLocks noChangeShapeType="1"/>
              </p:cNvSpPr>
              <p:nvPr/>
            </p:nvSpPr>
            <p:spPr bwMode="auto">
              <a:xfrm>
                <a:off x="1334" y="744"/>
                <a:ext cx="0" cy="38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4" name="Line 39"/>
              <p:cNvSpPr>
                <a:spLocks noChangeShapeType="1"/>
              </p:cNvSpPr>
              <p:nvPr/>
            </p:nvSpPr>
            <p:spPr bwMode="auto">
              <a:xfrm>
                <a:off x="986" y="886"/>
                <a:ext cx="34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5" name="Line 41"/>
              <p:cNvSpPr>
                <a:spLocks noChangeShapeType="1"/>
              </p:cNvSpPr>
              <p:nvPr/>
            </p:nvSpPr>
            <p:spPr bwMode="auto">
              <a:xfrm>
                <a:off x="2804" y="1814"/>
                <a:ext cx="0" cy="193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6" name="Oval 43"/>
              <p:cNvSpPr>
                <a:spLocks noChangeArrowheads="1"/>
              </p:cNvSpPr>
              <p:nvPr/>
            </p:nvSpPr>
            <p:spPr bwMode="auto">
              <a:xfrm>
                <a:off x="960" y="847"/>
                <a:ext cx="77" cy="7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7" name="Oval 44"/>
              <p:cNvSpPr>
                <a:spLocks noChangeArrowheads="1"/>
              </p:cNvSpPr>
              <p:nvPr/>
            </p:nvSpPr>
            <p:spPr bwMode="auto">
              <a:xfrm>
                <a:off x="960" y="1969"/>
                <a:ext cx="77" cy="7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8" name="Oval 45"/>
              <p:cNvSpPr>
                <a:spLocks noChangeArrowheads="1"/>
              </p:cNvSpPr>
              <p:nvPr/>
            </p:nvSpPr>
            <p:spPr bwMode="auto">
              <a:xfrm>
                <a:off x="2766" y="1962"/>
                <a:ext cx="77" cy="7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9" name="Oval 46"/>
              <p:cNvSpPr>
                <a:spLocks noChangeArrowheads="1"/>
              </p:cNvSpPr>
              <p:nvPr/>
            </p:nvSpPr>
            <p:spPr bwMode="auto">
              <a:xfrm>
                <a:off x="3398" y="1962"/>
                <a:ext cx="77" cy="7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60" name="Oval 47"/>
              <p:cNvSpPr>
                <a:spLocks noChangeArrowheads="1"/>
              </p:cNvSpPr>
              <p:nvPr/>
            </p:nvSpPr>
            <p:spPr bwMode="auto">
              <a:xfrm>
                <a:off x="2766" y="841"/>
                <a:ext cx="77" cy="7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61" name="Oval 48"/>
              <p:cNvSpPr>
                <a:spLocks noChangeArrowheads="1"/>
              </p:cNvSpPr>
              <p:nvPr/>
            </p:nvSpPr>
            <p:spPr bwMode="auto">
              <a:xfrm>
                <a:off x="3411" y="847"/>
                <a:ext cx="77" cy="7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62" name="Text Box 49"/>
              <p:cNvSpPr txBox="1">
                <a:spLocks noChangeArrowheads="1"/>
              </p:cNvSpPr>
              <p:nvPr/>
            </p:nvSpPr>
            <p:spPr bwMode="auto">
              <a:xfrm>
                <a:off x="2023" y="1435"/>
                <a:ext cx="666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pl-PL" b="1" i="1" dirty="0" smtClean="0">
                    <a:solidFill>
                      <a:schemeClr val="accent2"/>
                    </a:solidFill>
                    <a:latin typeface="Albertus Medium" pitchFamily="34" charset="0"/>
                  </a:rPr>
                  <a:t>r &lt;&lt; R</a:t>
                </a:r>
                <a:endParaRPr lang="pl-PL" dirty="0"/>
              </a:p>
            </p:txBody>
          </p:sp>
          <p:sp>
            <p:nvSpPr>
              <p:cNvPr id="63" name="Line 52"/>
              <p:cNvSpPr>
                <a:spLocks noChangeShapeType="1"/>
              </p:cNvSpPr>
              <p:nvPr/>
            </p:nvSpPr>
            <p:spPr bwMode="auto">
              <a:xfrm flipV="1">
                <a:off x="3456" y="1056"/>
                <a:ext cx="0" cy="768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stealth" w="med" len="med"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64" name="Line 53"/>
              <p:cNvSpPr>
                <a:spLocks noChangeShapeType="1"/>
              </p:cNvSpPr>
              <p:nvPr/>
            </p:nvSpPr>
            <p:spPr bwMode="auto">
              <a:xfrm flipV="1">
                <a:off x="1008" y="1056"/>
                <a:ext cx="0" cy="768"/>
              </a:xfrm>
              <a:prstGeom prst="line">
                <a:avLst/>
              </a:prstGeom>
              <a:noFill/>
              <a:ln w="57150">
                <a:solidFill>
                  <a:srgbClr val="009900"/>
                </a:solidFill>
                <a:round/>
                <a:headEnd/>
                <a:tailEnd type="stealth" w="med" len="med"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65" name="Text Box 54"/>
              <p:cNvSpPr txBox="1">
                <a:spLocks noChangeArrowheads="1"/>
              </p:cNvSpPr>
              <p:nvPr/>
            </p:nvSpPr>
            <p:spPr bwMode="auto">
              <a:xfrm>
                <a:off x="1056" y="1392"/>
                <a:ext cx="4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pl-PL" b="1" i="1">
                    <a:solidFill>
                      <a:srgbClr val="009900"/>
                    </a:solidFill>
                    <a:latin typeface="Albertus Medium" pitchFamily="34" charset="0"/>
                  </a:rPr>
                  <a:t>x</a:t>
                </a:r>
                <a:r>
                  <a:rPr lang="pl-PL" b="1">
                    <a:solidFill>
                      <a:srgbClr val="009900"/>
                    </a:solidFill>
                    <a:latin typeface="Albertus Medium" pitchFamily="34" charset="0"/>
                  </a:rPr>
                  <a:t>(</a:t>
                </a:r>
                <a:r>
                  <a:rPr lang="pl-PL" b="1" i="1">
                    <a:solidFill>
                      <a:srgbClr val="009900"/>
                    </a:solidFill>
                    <a:latin typeface="Albertus Medium" pitchFamily="34" charset="0"/>
                  </a:rPr>
                  <a:t>t</a:t>
                </a:r>
                <a:r>
                  <a:rPr lang="pl-PL" b="1">
                    <a:solidFill>
                      <a:srgbClr val="009900"/>
                    </a:solidFill>
                    <a:latin typeface="Albertus Medium" pitchFamily="34" charset="0"/>
                  </a:rPr>
                  <a:t>)</a:t>
                </a:r>
                <a:endParaRPr lang="pl-PL"/>
              </a:p>
            </p:txBody>
          </p:sp>
          <p:sp>
            <p:nvSpPr>
              <p:cNvPr id="66" name="Text Box 55"/>
              <p:cNvSpPr txBox="1">
                <a:spLocks noChangeArrowheads="1"/>
              </p:cNvSpPr>
              <p:nvPr/>
            </p:nvSpPr>
            <p:spPr bwMode="auto">
              <a:xfrm>
                <a:off x="3024" y="1392"/>
                <a:ext cx="4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pl-PL" b="1" i="1">
                    <a:solidFill>
                      <a:srgbClr val="FF3300"/>
                    </a:solidFill>
                    <a:latin typeface="Albertus Medium" pitchFamily="34" charset="0"/>
                  </a:rPr>
                  <a:t>y</a:t>
                </a:r>
                <a:r>
                  <a:rPr lang="pl-PL" b="1">
                    <a:solidFill>
                      <a:srgbClr val="FF3300"/>
                    </a:solidFill>
                    <a:latin typeface="Albertus Medium" pitchFamily="34" charset="0"/>
                  </a:rPr>
                  <a:t>(</a:t>
                </a:r>
                <a:r>
                  <a:rPr lang="pl-PL" b="1" i="1">
                    <a:solidFill>
                      <a:srgbClr val="FF3300"/>
                    </a:solidFill>
                    <a:latin typeface="Albertus Medium" pitchFamily="34" charset="0"/>
                  </a:rPr>
                  <a:t>t</a:t>
                </a:r>
                <a:r>
                  <a:rPr lang="pl-PL" b="1">
                    <a:solidFill>
                      <a:srgbClr val="FF3300"/>
                    </a:solidFill>
                    <a:latin typeface="Albertus Medium" pitchFamily="34" charset="0"/>
                  </a:rPr>
                  <a:t>)</a:t>
                </a:r>
                <a:endParaRPr lang="pl-PL"/>
              </a:p>
            </p:txBody>
          </p:sp>
        </p:grpSp>
        <p:sp>
          <p:nvSpPr>
            <p:cNvPr id="39" name="Line 26"/>
            <p:cNvSpPr>
              <a:spLocks noChangeShapeType="1"/>
            </p:cNvSpPr>
            <p:nvPr/>
          </p:nvSpPr>
          <p:spPr bwMode="auto">
            <a:xfrm flipV="1">
              <a:off x="5261769" y="1696244"/>
              <a:ext cx="431800" cy="150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/>
            </a:ln>
          </p:spPr>
          <p:txBody>
            <a:bodyPr wrap="none" anchor="ctr"/>
            <a:lstStyle/>
            <a:p>
              <a:endParaRPr lang="pl-PL"/>
            </a:p>
          </p:txBody>
        </p:sp>
      </p:grpSp>
      <p:graphicFrame>
        <p:nvGraphicFramePr>
          <p:cNvPr id="6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831441"/>
              </p:ext>
            </p:extLst>
          </p:nvPr>
        </p:nvGraphicFramePr>
        <p:xfrm>
          <a:off x="712788" y="3629025"/>
          <a:ext cx="8240712" cy="270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9635" name="Równanie" r:id="rId6" imgW="3555720" imgH="1168200" progId="Equation.3">
                  <p:embed/>
                </p:oleObj>
              </mc:Choice>
              <mc:Fallback>
                <p:oleObj name="Równanie" r:id="rId6" imgW="355572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3629025"/>
                        <a:ext cx="8240712" cy="2709863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0" name="Picture 22" descr="http://bridportcab.org/wp-content/uploads/2013/09/Work-in-Progres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22840" y="4432"/>
            <a:ext cx="1080120" cy="1080120"/>
          </a:xfrm>
          <a:prstGeom prst="rect">
            <a:avLst/>
          </a:prstGeom>
          <a:noFill/>
        </p:spPr>
      </p:pic>
      <p:sp>
        <p:nvSpPr>
          <p:cNvPr id="71" name="Line 36"/>
          <p:cNvSpPr>
            <a:spLocks noChangeShapeType="1"/>
          </p:cNvSpPr>
          <p:nvPr/>
        </p:nvSpPr>
        <p:spPr bwMode="auto">
          <a:xfrm>
            <a:off x="4330998" y="3187700"/>
            <a:ext cx="1044575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35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983059" y="1067376"/>
            <a:ext cx="7996748" cy="805513"/>
            <a:chOff x="907658" y="1041556"/>
            <a:chExt cx="7996748" cy="805513"/>
          </a:xfrm>
        </p:grpSpPr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907658" y="1056494"/>
              <a:ext cx="3394075" cy="790575"/>
              <a:chOff x="1470" y="1054"/>
              <a:chExt cx="2138" cy="498"/>
            </a:xfrm>
          </p:grpSpPr>
          <p:sp>
            <p:nvSpPr>
              <p:cNvPr id="8" name="Line 4"/>
              <p:cNvSpPr>
                <a:spLocks noChangeShapeType="1"/>
              </p:cNvSpPr>
              <p:nvPr/>
            </p:nvSpPr>
            <p:spPr bwMode="auto">
              <a:xfrm>
                <a:off x="3080" y="1303"/>
                <a:ext cx="528" cy="0"/>
              </a:xfrm>
              <a:prstGeom prst="line">
                <a:avLst/>
              </a:prstGeom>
              <a:noFill/>
              <a:ln w="50800">
                <a:solidFill>
                  <a:srgbClr val="FF3300"/>
                </a:solidFill>
                <a:round/>
                <a:headEnd type="none" w="sm" len="sm"/>
                <a:tailEnd type="stealth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2342" y="1054"/>
                <a:ext cx="732" cy="498"/>
              </a:xfrm>
              <a:prstGeom prst="rect">
                <a:avLst/>
              </a:prstGeom>
              <a:solidFill>
                <a:srgbClr val="C0C0C0"/>
              </a:soli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10" name="Line 6"/>
              <p:cNvSpPr>
                <a:spLocks noChangeShapeType="1"/>
              </p:cNvSpPr>
              <p:nvPr/>
            </p:nvSpPr>
            <p:spPr bwMode="auto">
              <a:xfrm>
                <a:off x="1808" y="1303"/>
                <a:ext cx="528" cy="0"/>
              </a:xfrm>
              <a:prstGeom prst="line">
                <a:avLst/>
              </a:prstGeom>
              <a:noFill/>
              <a:ln w="50800">
                <a:solidFill>
                  <a:srgbClr val="009900"/>
                </a:solidFill>
                <a:round/>
                <a:headEnd type="none" w="sm" len="sm"/>
                <a:tailEnd type="stealth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291" y="1079"/>
                <a:ext cx="814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pl-PL" sz="2000" b="1" dirty="0" smtClean="0">
                    <a:solidFill>
                      <a:schemeClr val="tx2"/>
                    </a:solidFill>
                    <a:latin typeface="Comic Sans MS" pitchFamily="66" charset="0"/>
                  </a:rPr>
                  <a:t>SLS</a:t>
                </a:r>
                <a:r>
                  <a:rPr lang="pl-PL" sz="2000" b="1" dirty="0" smtClean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≡</a:t>
                </a:r>
                <a:r>
                  <a:rPr lang="pl-PL" sz="2000" b="1" dirty="0" smtClean="0">
                    <a:solidFill>
                      <a:schemeClr val="tx2"/>
                    </a:solidFill>
                    <a:latin typeface="Comic Sans MS" pitchFamily="66" charset="0"/>
                  </a:rPr>
                  <a:t>RLC</a:t>
                </a:r>
              </a:p>
              <a:p>
                <a:pPr algn="ctr"/>
                <a:r>
                  <a:rPr lang="pl-PL" sz="2000" b="1" i="1" dirty="0" smtClean="0">
                    <a:solidFill>
                      <a:schemeClr val="tx2"/>
                    </a:solidFill>
                    <a:latin typeface="Comic Sans MS" pitchFamily="66" charset="0"/>
                  </a:rPr>
                  <a:t>H</a:t>
                </a:r>
                <a:r>
                  <a:rPr lang="pl-PL" sz="2000" b="1" dirty="0" smtClean="0">
                    <a:solidFill>
                      <a:schemeClr val="tx2"/>
                    </a:solidFill>
                    <a:latin typeface="Comic Sans MS" pitchFamily="66" charset="0"/>
                  </a:rPr>
                  <a:t>(</a:t>
                </a:r>
                <a:r>
                  <a:rPr lang="pl-PL" sz="2000" b="1" i="1" dirty="0" smtClean="0">
                    <a:solidFill>
                      <a:schemeClr val="tx2"/>
                    </a:solidFill>
                    <a:latin typeface="Comic Sans MS" pitchFamily="66" charset="0"/>
                  </a:rPr>
                  <a:t>s</a:t>
                </a:r>
                <a:r>
                  <a:rPr lang="pl-PL" sz="2000" b="1" dirty="0" smtClean="0">
                    <a:solidFill>
                      <a:schemeClr val="tx2"/>
                    </a:solidFill>
                    <a:latin typeface="Comic Sans MS" pitchFamily="66" charset="0"/>
                  </a:rPr>
                  <a:t>)</a:t>
                </a:r>
                <a:endParaRPr lang="pl-PL" sz="2000" b="1" dirty="0">
                  <a:solidFill>
                    <a:schemeClr val="tx2"/>
                  </a:solidFill>
                  <a:latin typeface="Comic Sans MS CE" charset="-18"/>
                </a:endParaRPr>
              </a:p>
            </p:txBody>
          </p:sp>
          <p:graphicFrame>
            <p:nvGraphicFramePr>
              <p:cNvPr id="12" name="Object 8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956540461"/>
                  </p:ext>
                </p:extLst>
              </p:nvPr>
            </p:nvGraphicFramePr>
            <p:xfrm>
              <a:off x="1470" y="1097"/>
              <a:ext cx="364" cy="38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1553" name="Equation" r:id="rId4" imgW="577800" imgH="609480" progId="Equation.3">
                      <p:embed/>
                    </p:oleObj>
                  </mc:Choice>
                  <mc:Fallback>
                    <p:oleObj name="Equation" r:id="rId4" imgW="577800" imgH="609480" progId="Equation.3">
                      <p:embed/>
                      <p:pic>
                        <p:nvPicPr>
                          <p:cNvPr id="0" name="Object 8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70" y="1097"/>
                            <a:ext cx="364" cy="38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40328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94451005"/>
                </p:ext>
              </p:extLst>
            </p:nvPr>
          </p:nvGraphicFramePr>
          <p:xfrm>
            <a:off x="7119985" y="1041556"/>
            <a:ext cx="1784421" cy="7046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554" name="Równanie" r:id="rId6" imgW="1117440" imgH="444240" progId="Equation.3">
                    <p:embed/>
                  </p:oleObj>
                </mc:Choice>
                <mc:Fallback>
                  <p:oleObj name="Równanie" r:id="rId6" imgW="1117440" imgH="4442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19985" y="1041556"/>
                          <a:ext cx="1784421" cy="704606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77404797"/>
                </p:ext>
              </p:extLst>
            </p:nvPr>
          </p:nvGraphicFramePr>
          <p:xfrm>
            <a:off x="4383681" y="1185572"/>
            <a:ext cx="1914153" cy="519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555" name="Equation" r:id="rId8" imgW="2525400" imgH="685440" progId="Equation.3">
                    <p:embed/>
                  </p:oleObj>
                </mc:Choice>
                <mc:Fallback>
                  <p:oleObj name="Equation" r:id="rId8" imgW="2525400" imgH="685440" progId="Equation.3">
                    <p:embed/>
                    <p:pic>
                      <p:nvPicPr>
                        <p:cNvPr id="0" name="Object 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3681" y="1185572"/>
                          <a:ext cx="1914153" cy="5197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8" name="Łącznik prosty ze strzałką 27"/>
            <p:cNvCxnSpPr/>
            <p:nvPr/>
          </p:nvCxnSpPr>
          <p:spPr bwMode="auto">
            <a:xfrm>
              <a:off x="6327897" y="1473604"/>
              <a:ext cx="576064" cy="0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" name="Grupa 4"/>
          <p:cNvGrpSpPr/>
          <p:nvPr/>
        </p:nvGrpSpPr>
        <p:grpSpPr>
          <a:xfrm>
            <a:off x="879953" y="4200794"/>
            <a:ext cx="8136904" cy="1574082"/>
            <a:chOff x="1003382" y="3607518"/>
            <a:chExt cx="8136904" cy="1574082"/>
          </a:xfrm>
        </p:grpSpPr>
        <p:sp>
          <p:nvSpPr>
            <p:cNvPr id="25" name="Prostokąt 24"/>
            <p:cNvSpPr/>
            <p:nvPr/>
          </p:nvSpPr>
          <p:spPr>
            <a:xfrm>
              <a:off x="1003382" y="3607518"/>
              <a:ext cx="8136904" cy="1569660"/>
            </a:xfrm>
            <a:prstGeom prst="rect">
              <a:avLst/>
            </a:prstGeom>
            <a:solidFill>
              <a:srgbClr val="00FF99">
                <a:alpha val="30000"/>
              </a:srgbClr>
            </a:solidFill>
          </p:spPr>
          <p:txBody>
            <a:bodyPr wrap="square">
              <a:spAutoFit/>
            </a:bodyPr>
            <a:lstStyle/>
            <a:p>
              <a:pPr algn="l"/>
              <a:r>
                <a:rPr lang="pl-PL" sz="1600" b="1" dirty="0">
                  <a:latin typeface="Albertus Medium" pitchFamily="34" charset="0"/>
                  <a:sym typeface="Symbol"/>
                </a:rPr>
                <a:t>P</a:t>
              </a:r>
              <a:r>
                <a:rPr lang="pl-PL" sz="1600" b="1" dirty="0" smtClean="0">
                  <a:latin typeface="Albertus Medium" pitchFamily="34" charset="0"/>
                  <a:sym typeface="Symbol"/>
                </a:rPr>
                <a:t>odstawowy sposób wyznaczenia transmitancji polega na znalezieniu zwyczaj-</a:t>
              </a:r>
              <a:r>
                <a:rPr lang="pl-PL" sz="1600" b="1" dirty="0" err="1" smtClean="0">
                  <a:latin typeface="Albertus Medium" pitchFamily="34" charset="0"/>
                  <a:sym typeface="Symbol"/>
                </a:rPr>
                <a:t>nych</a:t>
              </a:r>
              <a:r>
                <a:rPr lang="pl-PL" sz="1600" b="1" dirty="0" smtClean="0">
                  <a:latin typeface="Albertus Medium" pitchFamily="34" charset="0"/>
                  <a:sym typeface="Symbol"/>
                </a:rPr>
                <a:t> równań różniczkowych (ZRR) opisujących SLS </a:t>
              </a:r>
              <a:r>
                <a:rPr lang="pl-PL" sz="1600" b="1" dirty="0" smtClean="0">
                  <a:cs typeface="Times New Roman" panose="02020603050405020304" pitchFamily="18" charset="0"/>
                  <a:sym typeface="Symbol"/>
                </a:rPr>
                <a:t>≡ </a:t>
              </a:r>
              <a:r>
                <a:rPr lang="pl-PL" sz="1600" b="1" dirty="0" smtClean="0">
                  <a:latin typeface="Albertus Medium" pitchFamily="34" charset="0"/>
                  <a:sym typeface="Symbol"/>
                </a:rPr>
                <a:t>RLC (wyjście </a:t>
              </a:r>
              <a:r>
                <a:rPr lang="pl-PL" sz="1600" b="1" i="1" dirty="0" smtClean="0">
                  <a:latin typeface="Albertus Medium" pitchFamily="34" charset="0"/>
                  <a:sym typeface="Symbol"/>
                </a:rPr>
                <a:t>y</a:t>
              </a:r>
              <a:r>
                <a:rPr lang="pl-PL" sz="1600" b="1" dirty="0" smtClean="0">
                  <a:latin typeface="Albertus Medium" pitchFamily="34" charset="0"/>
                  <a:sym typeface="Symbol"/>
                </a:rPr>
                <a:t>(</a:t>
              </a:r>
              <a:r>
                <a:rPr lang="pl-PL" sz="1600" b="1" i="1" dirty="0" smtClean="0">
                  <a:latin typeface="Albertus Medium" pitchFamily="34" charset="0"/>
                  <a:sym typeface="Symbol"/>
                </a:rPr>
                <a:t>t</a:t>
              </a:r>
              <a:r>
                <a:rPr lang="pl-PL" sz="1600" b="1" dirty="0" smtClean="0">
                  <a:latin typeface="Albertus Medium" pitchFamily="34" charset="0"/>
                  <a:sym typeface="Symbol"/>
                </a:rPr>
                <a:t>) w funkcji wejścia </a:t>
              </a:r>
              <a:r>
                <a:rPr lang="pl-PL" sz="1600" b="1" i="1" dirty="0" smtClean="0">
                  <a:latin typeface="Albertus Medium" pitchFamily="34" charset="0"/>
                  <a:sym typeface="Symbol"/>
                </a:rPr>
                <a:t>x</a:t>
              </a:r>
              <a:r>
                <a:rPr lang="pl-PL" sz="1600" b="1" dirty="0" smtClean="0">
                  <a:latin typeface="Albertus Medium" pitchFamily="34" charset="0"/>
                  <a:sym typeface="Symbol"/>
                </a:rPr>
                <a:t>(</a:t>
              </a:r>
              <a:r>
                <a:rPr lang="pl-PL" sz="1600" b="1" i="1" dirty="0" smtClean="0">
                  <a:latin typeface="Albertus Medium" pitchFamily="34" charset="0"/>
                  <a:sym typeface="Symbol"/>
                </a:rPr>
                <a:t>t</a:t>
              </a:r>
              <a:r>
                <a:rPr lang="pl-PL" sz="1600" b="1" dirty="0" smtClean="0">
                  <a:latin typeface="Albertus Medium" pitchFamily="34" charset="0"/>
                  <a:sym typeface="Symbol"/>
                </a:rPr>
                <a:t>)), a następnie ich „rozwiązaniu” przez podstawienie </a:t>
              </a:r>
              <a:r>
                <a:rPr lang="pl-PL" sz="1600" b="1" i="1" dirty="0" smtClean="0">
                  <a:latin typeface="Albertus Medium" pitchFamily="34" charset="0"/>
                  <a:sym typeface="Symbol"/>
                </a:rPr>
                <a:t>x</a:t>
              </a:r>
              <a:r>
                <a:rPr lang="pl-PL" sz="1600" b="1" dirty="0" smtClean="0">
                  <a:latin typeface="Albertus Medium" pitchFamily="34" charset="0"/>
                  <a:sym typeface="Symbol"/>
                </a:rPr>
                <a:t>(</a:t>
              </a:r>
              <a:r>
                <a:rPr lang="pl-PL" sz="1600" b="1" i="1" dirty="0" smtClean="0">
                  <a:latin typeface="Albertus Medium" pitchFamily="34" charset="0"/>
                  <a:sym typeface="Symbol"/>
                </a:rPr>
                <a:t>t</a:t>
              </a:r>
              <a:r>
                <a:rPr lang="pl-PL" sz="1600" b="1" dirty="0" smtClean="0">
                  <a:latin typeface="Albertus Medium" pitchFamily="34" charset="0"/>
                  <a:sym typeface="Symbol"/>
                </a:rPr>
                <a:t>) = </a:t>
              </a:r>
              <a:r>
                <a:rPr lang="pl-PL" sz="1600" b="1" i="1" dirty="0" err="1" smtClean="0">
                  <a:latin typeface="Albertus Medium" pitchFamily="34" charset="0"/>
                  <a:sym typeface="Symbol"/>
                </a:rPr>
                <a:t>e</a:t>
              </a:r>
              <a:r>
                <a:rPr lang="pl-PL" sz="1600" b="1" i="1" baseline="30000" dirty="0" err="1" smtClean="0">
                  <a:latin typeface="Albertus Medium" pitchFamily="34" charset="0"/>
                  <a:sym typeface="Symbol"/>
                </a:rPr>
                <a:t>st</a:t>
              </a:r>
              <a:r>
                <a:rPr lang="pl-PL" sz="1600" b="1" dirty="0" smtClean="0">
                  <a:latin typeface="Albertus Medium" pitchFamily="34" charset="0"/>
                  <a:sym typeface="Symbol"/>
                </a:rPr>
                <a:t> oraz</a:t>
              </a:r>
              <a:br>
                <a:rPr lang="pl-PL" sz="1600" b="1" dirty="0" smtClean="0">
                  <a:latin typeface="Albertus Medium" pitchFamily="34" charset="0"/>
                  <a:sym typeface="Symbol"/>
                </a:rPr>
              </a:br>
              <a:r>
                <a:rPr lang="pl-PL" sz="1600" b="1" i="1" dirty="0" smtClean="0">
                  <a:latin typeface="Albertus Medium" pitchFamily="34" charset="0"/>
                  <a:sym typeface="Symbol"/>
                </a:rPr>
                <a:t>y</a:t>
              </a:r>
              <a:r>
                <a:rPr lang="pl-PL" sz="1600" b="1" dirty="0" smtClean="0">
                  <a:latin typeface="Albertus Medium" pitchFamily="34" charset="0"/>
                  <a:sym typeface="Symbol"/>
                </a:rPr>
                <a:t>(</a:t>
              </a:r>
              <a:r>
                <a:rPr lang="pl-PL" sz="1600" b="1" i="1" dirty="0" smtClean="0">
                  <a:latin typeface="Albertus Medium" pitchFamily="34" charset="0"/>
                  <a:sym typeface="Symbol"/>
                </a:rPr>
                <a:t>t</a:t>
              </a:r>
              <a:r>
                <a:rPr lang="pl-PL" sz="1600" b="1" dirty="0" smtClean="0">
                  <a:latin typeface="Albertus Medium" pitchFamily="34" charset="0"/>
                  <a:sym typeface="Symbol"/>
                </a:rPr>
                <a:t>) = </a:t>
              </a:r>
              <a:r>
                <a:rPr lang="pl-PL" sz="1600" b="1" i="1" dirty="0" smtClean="0">
                  <a:latin typeface="Albertus Medium" pitchFamily="34" charset="0"/>
                  <a:sym typeface="Symbol"/>
                </a:rPr>
                <a:t>H</a:t>
              </a:r>
              <a:r>
                <a:rPr lang="pl-PL" sz="1600" b="1" dirty="0" smtClean="0">
                  <a:latin typeface="Albertus Medium" pitchFamily="34" charset="0"/>
                  <a:sym typeface="Symbol"/>
                </a:rPr>
                <a:t>(</a:t>
              </a:r>
              <a:r>
                <a:rPr lang="pl-PL" sz="1600" b="1" i="1" dirty="0" smtClean="0">
                  <a:latin typeface="Albertus Medium" pitchFamily="34" charset="0"/>
                  <a:sym typeface="Symbol"/>
                </a:rPr>
                <a:t>s</a:t>
              </a:r>
              <a:r>
                <a:rPr lang="pl-PL" sz="1600" b="1" dirty="0" smtClean="0">
                  <a:latin typeface="Albertus Medium" pitchFamily="34" charset="0"/>
                  <a:sym typeface="Symbol"/>
                </a:rPr>
                <a:t>)</a:t>
              </a:r>
              <a:r>
                <a:rPr lang="pl-PL" sz="1600" b="1" i="1" dirty="0" err="1" smtClean="0">
                  <a:latin typeface="Albertus Medium" pitchFamily="34" charset="0"/>
                  <a:sym typeface="Symbol"/>
                </a:rPr>
                <a:t>e</a:t>
              </a:r>
              <a:r>
                <a:rPr lang="pl-PL" sz="1600" b="1" i="1" baseline="30000" dirty="0" err="1" smtClean="0">
                  <a:latin typeface="Albertus Medium" pitchFamily="34" charset="0"/>
                  <a:sym typeface="Symbol"/>
                </a:rPr>
                <a:t>st</a:t>
              </a:r>
              <a:r>
                <a:rPr lang="pl-PL" sz="1600" b="1" dirty="0" smtClean="0">
                  <a:latin typeface="Albertus Medium" pitchFamily="34" charset="0"/>
                  <a:sym typeface="Symbol"/>
                </a:rPr>
                <a:t>. (</a:t>
              </a:r>
              <a:r>
                <a:rPr lang="pl-PL" sz="1600" b="1" dirty="0" smtClean="0">
                  <a:solidFill>
                    <a:srgbClr val="C00000"/>
                  </a:solidFill>
                  <a:latin typeface="Albertus Medium" pitchFamily="34" charset="0"/>
                  <a:sym typeface="Symbol"/>
                </a:rPr>
                <a:t>metoda #1</a:t>
              </a:r>
              <a:r>
                <a:rPr lang="pl-PL" sz="1600" b="1" dirty="0" smtClean="0">
                  <a:latin typeface="Albertus Medium" pitchFamily="34" charset="0"/>
                  <a:sym typeface="Symbol"/>
                </a:rPr>
                <a:t>)</a:t>
              </a:r>
            </a:p>
            <a:p>
              <a:pPr algn="l"/>
              <a:endParaRPr lang="pl-PL" sz="1600" b="1" dirty="0">
                <a:latin typeface="Albertus Medium" pitchFamily="34" charset="0"/>
                <a:sym typeface="Symbol"/>
              </a:endParaRPr>
            </a:p>
            <a:p>
              <a:pPr algn="l"/>
              <a:endParaRPr lang="pl-PL" sz="1600" b="1" dirty="0" smtClean="0">
                <a:latin typeface="Albertus Medium" pitchFamily="34" charset="0"/>
                <a:sym typeface="Symbol"/>
              </a:endParaRPr>
            </a:p>
          </p:txBody>
        </p:sp>
        <p:graphicFrame>
          <p:nvGraphicFramePr>
            <p:cNvPr id="31" name="Obiek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74380993"/>
                </p:ext>
              </p:extLst>
            </p:nvPr>
          </p:nvGraphicFramePr>
          <p:xfrm>
            <a:off x="1106488" y="4741863"/>
            <a:ext cx="7035800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556" name="Equation" r:id="rId10" imgW="3873240" imgH="241200" progId="Equation.3">
                    <p:embed/>
                  </p:oleObj>
                </mc:Choice>
                <mc:Fallback>
                  <p:oleObj name="Equation" r:id="rId10" imgW="3873240" imgH="241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1106488" y="4741863"/>
                          <a:ext cx="7035800" cy="439737"/>
                        </a:xfrm>
                        <a:prstGeom prst="rect">
                          <a:avLst/>
                        </a:prstGeom>
                        <a:solidFill>
                          <a:srgbClr val="00FF99">
                            <a:alpha val="10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upa 3"/>
          <p:cNvGrpSpPr/>
          <p:nvPr/>
        </p:nvGrpSpPr>
        <p:grpSpPr>
          <a:xfrm>
            <a:off x="867263" y="6018849"/>
            <a:ext cx="8140617" cy="830997"/>
            <a:chOff x="990692" y="5425573"/>
            <a:chExt cx="8140617" cy="830997"/>
          </a:xfrm>
        </p:grpSpPr>
        <p:sp>
          <p:nvSpPr>
            <p:cNvPr id="13" name="Prostokąt 12"/>
            <p:cNvSpPr/>
            <p:nvPr/>
          </p:nvSpPr>
          <p:spPr>
            <a:xfrm>
              <a:off x="990692" y="5425573"/>
              <a:ext cx="8140617" cy="830997"/>
            </a:xfrm>
            <a:prstGeom prst="rect">
              <a:avLst/>
            </a:prstGeom>
            <a:solidFill>
              <a:srgbClr val="00FF99">
                <a:alpha val="30000"/>
              </a:srgbClr>
            </a:solidFill>
          </p:spPr>
          <p:txBody>
            <a:bodyPr wrap="square">
              <a:spAutoFit/>
            </a:bodyPr>
            <a:lstStyle/>
            <a:p>
              <a:pPr algn="l"/>
              <a:r>
                <a:rPr lang="pl-PL" sz="1600" b="1" dirty="0">
                  <a:latin typeface="Albertus Medium" pitchFamily="34" charset="0"/>
                  <a:sym typeface="Symbol"/>
                </a:rPr>
                <a:t>Ta metoda </a:t>
              </a:r>
              <a:r>
                <a:rPr lang="pl-PL" sz="1600" b="1" dirty="0" smtClean="0">
                  <a:latin typeface="Albertus Medium" pitchFamily="34" charset="0"/>
                  <a:sym typeface="Symbol"/>
                </a:rPr>
                <a:t>istotnie upraszcza </a:t>
              </a:r>
              <a:r>
                <a:rPr lang="pl-PL" sz="1600" b="1" dirty="0">
                  <a:latin typeface="Albertus Medium" pitchFamily="34" charset="0"/>
                  <a:sym typeface="Symbol"/>
                </a:rPr>
                <a:t>się, gdy </a:t>
              </a:r>
              <a:r>
                <a:rPr lang="pl-PL" sz="1600" b="1" dirty="0" smtClean="0">
                  <a:latin typeface="Albertus Medium" pitchFamily="34" charset="0"/>
                  <a:sym typeface="Symbol"/>
                </a:rPr>
                <a:t>do ZRR      zastosujemy przekształcenie Laplace’a, a elementy </a:t>
              </a:r>
              <a:r>
                <a:rPr lang="pl-PL" sz="1600" b="1" dirty="0">
                  <a:latin typeface="Albertus Medium" pitchFamily="34" charset="0"/>
                  <a:sym typeface="Symbol"/>
                </a:rPr>
                <a:t>RLC od razu zastąpimy ich </a:t>
              </a:r>
              <a:r>
                <a:rPr lang="pl-PL" sz="1600" b="1" dirty="0" smtClean="0">
                  <a:latin typeface="Albertus Medium" pitchFamily="34" charset="0"/>
                  <a:sym typeface="Symbol"/>
                </a:rPr>
                <a:t>transmitancjami (</a:t>
              </a:r>
              <a:r>
                <a:rPr lang="pl-PL" sz="1600" b="1" dirty="0" smtClean="0">
                  <a:solidFill>
                    <a:srgbClr val="C00000"/>
                  </a:solidFill>
                  <a:latin typeface="Albertus Medium" pitchFamily="34" charset="0"/>
                  <a:sym typeface="Symbol"/>
                </a:rPr>
                <a:t>metoda </a:t>
              </a:r>
              <a:r>
                <a:rPr lang="pl-PL" sz="1600" b="1" dirty="0">
                  <a:solidFill>
                    <a:srgbClr val="C00000"/>
                  </a:solidFill>
                  <a:latin typeface="Albertus Medium" pitchFamily="34" charset="0"/>
                  <a:sym typeface="Symbol"/>
                </a:rPr>
                <a:t>#2</a:t>
              </a:r>
              <a:r>
                <a:rPr lang="pl-PL" sz="1600" b="1" dirty="0" smtClean="0">
                  <a:latin typeface="Albertus Medium" pitchFamily="34" charset="0"/>
                  <a:sym typeface="Symbol"/>
                </a:rPr>
                <a:t>). To podejście jest polecane przy skomplikowanej budowie układu RLC.</a:t>
              </a:r>
              <a:endParaRPr lang="pl-PL" sz="1600" b="1" dirty="0">
                <a:latin typeface="Albertus Medium" pitchFamily="34" charset="0"/>
                <a:sym typeface="Symbol"/>
              </a:endParaRPr>
            </a:p>
          </p:txBody>
        </p:sp>
        <p:graphicFrame>
          <p:nvGraphicFramePr>
            <p:cNvPr id="3" name="Obiek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3933688"/>
                </p:ext>
              </p:extLst>
            </p:nvPr>
          </p:nvGraphicFramePr>
          <p:xfrm>
            <a:off x="5495683" y="5467996"/>
            <a:ext cx="347260" cy="3268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557" name="Equation" r:id="rId12" imgW="215640" imgH="203040" progId="Equation.3">
                    <p:embed/>
                  </p:oleObj>
                </mc:Choice>
                <mc:Fallback>
                  <p:oleObj name="Equation" r:id="rId12" imgW="21564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5495683" y="5467996"/>
                          <a:ext cx="347260" cy="32683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upa 15"/>
          <p:cNvGrpSpPr/>
          <p:nvPr/>
        </p:nvGrpSpPr>
        <p:grpSpPr>
          <a:xfrm>
            <a:off x="971600" y="-304238"/>
            <a:ext cx="8148363" cy="1258444"/>
            <a:chOff x="971600" y="-304238"/>
            <a:chExt cx="8148363" cy="1258444"/>
          </a:xfrm>
        </p:grpSpPr>
        <p:sp>
          <p:nvSpPr>
            <p:cNvPr id="6" name="Rectangle 68"/>
            <p:cNvSpPr>
              <a:spLocks noChangeArrowheads="1"/>
            </p:cNvSpPr>
            <p:nvPr/>
          </p:nvSpPr>
          <p:spPr bwMode="auto">
            <a:xfrm>
              <a:off x="971600" y="-304238"/>
              <a:ext cx="77724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l"/>
              <a:r>
                <a:rPr kumimoji="1" lang="pl-PL" sz="3600" b="1" dirty="0" smtClean="0">
                  <a:solidFill>
                    <a:schemeClr val="bg2"/>
                  </a:solidFill>
                  <a:latin typeface="Comic Sans MS" pitchFamily="66" charset="0"/>
                </a:rPr>
                <a:t>Filtracja sygnałów w SLS </a:t>
              </a:r>
              <a:r>
                <a:rPr kumimoji="1" lang="pl-PL" sz="3600" b="1" dirty="0">
                  <a:solidFill>
                    <a:schemeClr val="bg2"/>
                  </a:solidFill>
                  <a:latin typeface="Comic Sans MS" pitchFamily="66" charset="0"/>
                </a:rPr>
                <a:t>≡ RLC </a:t>
              </a:r>
            </a:p>
          </p:txBody>
        </p:sp>
        <p:sp>
          <p:nvSpPr>
            <p:cNvPr id="29" name="Rectangle 19"/>
            <p:cNvSpPr>
              <a:spLocks noChangeArrowheads="1"/>
            </p:cNvSpPr>
            <p:nvPr/>
          </p:nvSpPr>
          <p:spPr bwMode="auto">
            <a:xfrm>
              <a:off x="983059" y="584232"/>
              <a:ext cx="8136904" cy="36997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 anchor="ctr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indent="-342900" algn="l"/>
              <a:r>
                <a:rPr kumimoji="1" lang="pl-PL" sz="1800" b="1" dirty="0">
                  <a:solidFill>
                    <a:schemeClr val="bg2"/>
                  </a:solidFill>
                  <a:latin typeface="Comic Sans MS" pitchFamily="66" charset="0"/>
                  <a:sym typeface="Symbol"/>
                </a:rPr>
                <a:t>(SLS = System Liniowy i Stacjonarny zbudowany z elementów R, L, C)</a:t>
              </a:r>
            </a:p>
          </p:txBody>
        </p:sp>
      </p:grp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879953" y="3538809"/>
            <a:ext cx="8136904" cy="58541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square" lIns="92075" tIns="46038" rIns="92075" bIns="46038" anchor="ctr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indent="-342900" algn="l"/>
            <a:r>
              <a:rPr lang="pl-PL" sz="1600" b="1" dirty="0" smtClean="0">
                <a:latin typeface="Albertus Medium" pitchFamily="34" charset="0"/>
                <a:sym typeface="Symbol"/>
              </a:rPr>
              <a:t>Opis procesu filtracji (przetwarzania) sygnału </a:t>
            </a:r>
            <a:r>
              <a:rPr lang="pl-PL" sz="1600" b="1" i="1" dirty="0" smtClean="0">
                <a:latin typeface="Albertus Medium" pitchFamily="34" charset="0"/>
                <a:sym typeface="Symbol"/>
              </a:rPr>
              <a:t>x</a:t>
            </a:r>
            <a:r>
              <a:rPr lang="pl-PL" sz="1600" b="1" dirty="0" smtClean="0">
                <a:latin typeface="Albertus Medium" pitchFamily="34" charset="0"/>
                <a:sym typeface="Symbol"/>
              </a:rPr>
              <a:t>(</a:t>
            </a:r>
            <a:r>
              <a:rPr lang="pl-PL" sz="1600" b="1" i="1" dirty="0" smtClean="0">
                <a:latin typeface="Albertus Medium" pitchFamily="34" charset="0"/>
                <a:sym typeface="Symbol"/>
              </a:rPr>
              <a:t>t</a:t>
            </a:r>
            <a:r>
              <a:rPr lang="pl-PL" sz="1600" b="1" dirty="0" smtClean="0">
                <a:latin typeface="Albertus Medium" pitchFamily="34" charset="0"/>
                <a:sym typeface="Symbol"/>
              </a:rPr>
              <a:t>) w SLS wymaga wyznaczenia </a:t>
            </a:r>
            <a:r>
              <a:rPr lang="pl-PL" sz="1600" b="1" dirty="0">
                <a:latin typeface="Albertus Medium" pitchFamily="34" charset="0"/>
                <a:sym typeface="Symbol"/>
              </a:rPr>
              <a:t>transmitancji  </a:t>
            </a:r>
            <a:r>
              <a:rPr lang="pl-PL" sz="1600" b="1" i="1" dirty="0">
                <a:latin typeface="Albertus Medium" pitchFamily="34" charset="0"/>
                <a:sym typeface="Symbol"/>
              </a:rPr>
              <a:t>H</a:t>
            </a:r>
            <a:r>
              <a:rPr lang="pl-PL" sz="1600" b="1" dirty="0">
                <a:latin typeface="Albertus Medium" pitchFamily="34" charset="0"/>
                <a:sym typeface="Symbol"/>
              </a:rPr>
              <a:t>(</a:t>
            </a:r>
            <a:r>
              <a:rPr lang="pl-PL" sz="1600" b="1" i="1" dirty="0">
                <a:latin typeface="Albertus Medium" pitchFamily="34" charset="0"/>
                <a:sym typeface="Symbol"/>
              </a:rPr>
              <a:t>s</a:t>
            </a:r>
            <a:r>
              <a:rPr lang="pl-PL" sz="1600" b="1" dirty="0" smtClean="0">
                <a:latin typeface="Albertus Medium" pitchFamily="34" charset="0"/>
                <a:sym typeface="Symbol"/>
              </a:rPr>
              <a:t>), </a:t>
            </a:r>
            <a:r>
              <a:rPr lang="pl-PL" sz="1600" b="1" dirty="0">
                <a:latin typeface="Albertus Medium" pitchFamily="34" charset="0"/>
                <a:sym typeface="Symbol"/>
              </a:rPr>
              <a:t>która zależy od wewnętrznej budowy </a:t>
            </a:r>
            <a:r>
              <a:rPr lang="pl-PL" sz="1600" b="1" dirty="0" smtClean="0">
                <a:latin typeface="Albertus Medium" pitchFamily="34" charset="0"/>
                <a:sym typeface="Symbol"/>
              </a:rPr>
              <a:t>SLS (z elementów R,L,C).</a:t>
            </a:r>
          </a:p>
        </p:txBody>
      </p:sp>
      <p:grpSp>
        <p:nvGrpSpPr>
          <p:cNvPr id="17" name="Grupa 16"/>
          <p:cNvGrpSpPr/>
          <p:nvPr/>
        </p:nvGrpSpPr>
        <p:grpSpPr>
          <a:xfrm>
            <a:off x="1502866" y="2053797"/>
            <a:ext cx="6412804" cy="1005927"/>
            <a:chOff x="1502866" y="2053797"/>
            <a:chExt cx="6412804" cy="1005927"/>
          </a:xfrm>
        </p:grpSpPr>
        <p:grpSp>
          <p:nvGrpSpPr>
            <p:cNvPr id="14" name="Grupa 13"/>
            <p:cNvGrpSpPr/>
            <p:nvPr/>
          </p:nvGrpSpPr>
          <p:grpSpPr>
            <a:xfrm>
              <a:off x="2843567" y="2269149"/>
              <a:ext cx="3130551" cy="790575"/>
              <a:chOff x="2898604" y="1761234"/>
              <a:chExt cx="3130551" cy="790575"/>
            </a:xfrm>
          </p:grpSpPr>
          <p:grpSp>
            <p:nvGrpSpPr>
              <p:cNvPr id="15" name="Group 15"/>
              <p:cNvGrpSpPr>
                <a:grpSpLocks/>
              </p:cNvGrpSpPr>
              <p:nvPr/>
            </p:nvGrpSpPr>
            <p:grpSpPr bwMode="auto">
              <a:xfrm>
                <a:off x="2898604" y="1761234"/>
                <a:ext cx="3130551" cy="790575"/>
                <a:chOff x="2207" y="2139"/>
                <a:chExt cx="1972" cy="498"/>
              </a:xfrm>
            </p:grpSpPr>
            <p:sp>
              <p:nvSpPr>
                <p:cNvPr id="18" name="Line 11"/>
                <p:cNvSpPr>
                  <a:spLocks noChangeShapeType="1"/>
                </p:cNvSpPr>
                <p:nvPr/>
              </p:nvSpPr>
              <p:spPr bwMode="auto">
                <a:xfrm>
                  <a:off x="3651" y="2388"/>
                  <a:ext cx="528" cy="0"/>
                </a:xfrm>
                <a:prstGeom prst="line">
                  <a:avLst/>
                </a:prstGeom>
                <a:noFill/>
                <a:ln w="50800">
                  <a:solidFill>
                    <a:srgbClr val="FF3300"/>
                  </a:solidFill>
                  <a:round/>
                  <a:headEnd type="none" w="sm" len="sm"/>
                  <a:tailEnd type="stealth" w="med" len="med"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9" name="Rectangle 12"/>
                <p:cNvSpPr>
                  <a:spLocks noChangeArrowheads="1"/>
                </p:cNvSpPr>
                <p:nvPr/>
              </p:nvSpPr>
              <p:spPr bwMode="auto">
                <a:xfrm>
                  <a:off x="2913" y="2139"/>
                  <a:ext cx="732" cy="498"/>
                </a:xfrm>
                <a:prstGeom prst="rect">
                  <a:avLst/>
                </a:prstGeom>
                <a:solidFill>
                  <a:srgbClr val="C0C0C0"/>
                </a:solidFill>
                <a:ln w="508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l-PL"/>
                </a:p>
              </p:txBody>
            </p:sp>
            <p:sp>
              <p:nvSpPr>
                <p:cNvPr id="20" name="Line 13"/>
                <p:cNvSpPr>
                  <a:spLocks noChangeShapeType="1"/>
                </p:cNvSpPr>
                <p:nvPr/>
              </p:nvSpPr>
              <p:spPr bwMode="auto">
                <a:xfrm>
                  <a:off x="2207" y="2387"/>
                  <a:ext cx="700" cy="1"/>
                </a:xfrm>
                <a:prstGeom prst="line">
                  <a:avLst/>
                </a:prstGeom>
                <a:noFill/>
                <a:ln w="50800">
                  <a:solidFill>
                    <a:srgbClr val="009900"/>
                  </a:solidFill>
                  <a:round/>
                  <a:headEnd type="none" w="sm" len="sm"/>
                  <a:tailEnd type="stealth" w="med" len="med"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sp>
            <p:nvSpPr>
              <p:cNvPr id="30" name="Rectangle 7"/>
              <p:cNvSpPr>
                <a:spLocks noChangeArrowheads="1"/>
              </p:cNvSpPr>
              <p:nvPr/>
            </p:nvSpPr>
            <p:spPr bwMode="auto">
              <a:xfrm>
                <a:off x="3948784" y="1774226"/>
                <a:ext cx="1303242" cy="7085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pl-PL" sz="2000" b="1" dirty="0" smtClean="0">
                    <a:solidFill>
                      <a:schemeClr val="tx2"/>
                    </a:solidFill>
                    <a:latin typeface="Comic Sans MS" pitchFamily="66" charset="0"/>
                  </a:rPr>
                  <a:t>SLS</a:t>
                </a:r>
                <a:r>
                  <a:rPr lang="pl-PL" sz="2000" b="1" dirty="0" smtClean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≡</a:t>
                </a:r>
                <a:r>
                  <a:rPr lang="pl-PL" sz="2000" b="1" dirty="0" smtClean="0">
                    <a:solidFill>
                      <a:schemeClr val="tx2"/>
                    </a:solidFill>
                    <a:latin typeface="Comic Sans MS" pitchFamily="66" charset="0"/>
                  </a:rPr>
                  <a:t>RLC</a:t>
                </a:r>
              </a:p>
              <a:p>
                <a:pPr algn="ctr"/>
                <a:r>
                  <a:rPr lang="pl-PL" sz="2000" b="1" i="1" dirty="0" smtClean="0">
                    <a:solidFill>
                      <a:schemeClr val="tx2"/>
                    </a:solidFill>
                    <a:latin typeface="Comic Sans MS" pitchFamily="66" charset="0"/>
                  </a:rPr>
                  <a:t>H</a:t>
                </a:r>
                <a:r>
                  <a:rPr lang="pl-PL" sz="2000" b="1" dirty="0" smtClean="0">
                    <a:solidFill>
                      <a:schemeClr val="tx2"/>
                    </a:solidFill>
                    <a:latin typeface="Comic Sans MS" pitchFamily="66" charset="0"/>
                  </a:rPr>
                  <a:t>(</a:t>
                </a:r>
                <a:r>
                  <a:rPr lang="pl-PL" sz="2000" b="1" i="1" dirty="0" smtClean="0">
                    <a:solidFill>
                      <a:schemeClr val="tx2"/>
                    </a:solidFill>
                    <a:latin typeface="Comic Sans MS" pitchFamily="66" charset="0"/>
                  </a:rPr>
                  <a:t>s</a:t>
                </a:r>
                <a:r>
                  <a:rPr lang="pl-PL" sz="2000" b="1" dirty="0" smtClean="0">
                    <a:solidFill>
                      <a:schemeClr val="tx2"/>
                    </a:solidFill>
                    <a:latin typeface="Comic Sans MS" pitchFamily="66" charset="0"/>
                  </a:rPr>
                  <a:t>)</a:t>
                </a:r>
                <a:endParaRPr lang="pl-PL" sz="2000" b="1" dirty="0">
                  <a:solidFill>
                    <a:schemeClr val="tx2"/>
                  </a:solidFill>
                  <a:latin typeface="Comic Sans MS CE" charset="-18"/>
                </a:endParaRPr>
              </a:p>
            </p:txBody>
          </p:sp>
        </p:grpSp>
        <p:graphicFrame>
          <p:nvGraphicFramePr>
            <p:cNvPr id="32" name="Object 1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58832808"/>
                </p:ext>
              </p:extLst>
            </p:nvPr>
          </p:nvGraphicFramePr>
          <p:xfrm>
            <a:off x="1502866" y="2053797"/>
            <a:ext cx="1429643" cy="39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558" name="Equation" r:id="rId14" imgW="1028520" imgH="266400" progId="Equation.3">
                    <p:embed/>
                  </p:oleObj>
                </mc:Choice>
                <mc:Fallback>
                  <p:oleObj name="Equation" r:id="rId14" imgW="1028520" imgH="266400" progId="Equation.3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2866" y="2053797"/>
                          <a:ext cx="1429643" cy="399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1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83374554"/>
                </p:ext>
              </p:extLst>
            </p:nvPr>
          </p:nvGraphicFramePr>
          <p:xfrm>
            <a:off x="5974118" y="2053797"/>
            <a:ext cx="1941552" cy="39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559" name="Equation" r:id="rId16" imgW="1396800" imgH="266400" progId="Equation.3">
                    <p:embed/>
                  </p:oleObj>
                </mc:Choice>
                <mc:Fallback>
                  <p:oleObj name="Equation" r:id="rId16" imgW="1396800" imgH="266400" progId="Equation.3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74118" y="2053797"/>
                          <a:ext cx="1941552" cy="399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" name="Grupa 21"/>
          <p:cNvGrpSpPr/>
          <p:nvPr/>
        </p:nvGrpSpPr>
        <p:grpSpPr>
          <a:xfrm>
            <a:off x="1519634" y="2569923"/>
            <a:ext cx="7259622" cy="914400"/>
            <a:chOff x="1519634" y="2569923"/>
            <a:chExt cx="7259622" cy="914400"/>
          </a:xfrm>
        </p:grpSpPr>
        <p:graphicFrame>
          <p:nvGraphicFramePr>
            <p:cNvPr id="35" name="Object 1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01453350"/>
                </p:ext>
              </p:extLst>
            </p:nvPr>
          </p:nvGraphicFramePr>
          <p:xfrm>
            <a:off x="1519634" y="2569923"/>
            <a:ext cx="2185988" cy="590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560" name="Równanie" r:id="rId18" imgW="1574640" imgH="393480" progId="Equation.3">
                    <p:embed/>
                  </p:oleObj>
                </mc:Choice>
                <mc:Fallback>
                  <p:oleObj name="Równanie" r:id="rId18" imgW="1574640" imgH="393480" progId="Equation.3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634" y="2569923"/>
                          <a:ext cx="2185988" cy="590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1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83945955"/>
                </p:ext>
              </p:extLst>
            </p:nvPr>
          </p:nvGraphicFramePr>
          <p:xfrm>
            <a:off x="6012244" y="2569923"/>
            <a:ext cx="2767012" cy="914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561" name="Równanie" r:id="rId20" imgW="1993680" imgH="609480" progId="Equation.3">
                    <p:embed/>
                  </p:oleObj>
                </mc:Choice>
                <mc:Fallback>
                  <p:oleObj name="Równanie" r:id="rId20" imgW="1993680" imgH="609480" progId="Equation.3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2244" y="2569923"/>
                          <a:ext cx="2767012" cy="914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990600" y="1524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kumimoji="1" lang="pl-PL" sz="3200" dirty="0" smtClean="0">
                <a:solidFill>
                  <a:srgbClr val="009900"/>
                </a:solidFill>
                <a:latin typeface="Albertus Extra Bold" pitchFamily="34" charset="0"/>
              </a:rPr>
              <a:t>Filtr </a:t>
            </a:r>
            <a:r>
              <a:rPr kumimoji="1" lang="pl-PL" sz="3200" dirty="0" err="1" smtClean="0">
                <a:solidFill>
                  <a:srgbClr val="009900"/>
                </a:solidFill>
                <a:latin typeface="Albertus Extra Bold" pitchFamily="34" charset="0"/>
              </a:rPr>
              <a:t>preemfazy</a:t>
            </a:r>
            <a:r>
              <a:rPr kumimoji="1" lang="pl-PL" sz="3200" dirty="0" smtClean="0">
                <a:solidFill>
                  <a:srgbClr val="009900"/>
                </a:solidFill>
                <a:latin typeface="Albertus Extra Bold" pitchFamily="34" charset="0"/>
              </a:rPr>
              <a:t> (</a:t>
            </a:r>
            <a:r>
              <a:rPr kumimoji="1" lang="pl-PL" sz="3200" dirty="0" err="1" smtClean="0">
                <a:solidFill>
                  <a:srgbClr val="009900"/>
                </a:solidFill>
                <a:latin typeface="Albertus Extra Bold" pitchFamily="34" charset="0"/>
              </a:rPr>
              <a:t>cha-ka</a:t>
            </a:r>
            <a:r>
              <a:rPr kumimoji="1" lang="pl-PL" sz="3200" dirty="0" smtClean="0">
                <a:solidFill>
                  <a:srgbClr val="009900"/>
                </a:solidFill>
                <a:latin typeface="Albertus Extra Bold" pitchFamily="34" charset="0"/>
              </a:rPr>
              <a:t> a-cz)</a:t>
            </a:r>
            <a:endParaRPr kumimoji="1" lang="pl-PL" sz="4000" b="1" dirty="0">
              <a:solidFill>
                <a:srgbClr val="D60093"/>
              </a:solidFill>
              <a:latin typeface="Arial" pitchFamily="34" charset="0"/>
            </a:endParaRPr>
          </a:p>
        </p:txBody>
      </p:sp>
      <p:sp>
        <p:nvSpPr>
          <p:cNvPr id="44037" name="Text Box 202"/>
          <p:cNvSpPr txBox="1">
            <a:spLocks noChangeArrowheads="1"/>
          </p:cNvSpPr>
          <p:nvPr/>
        </p:nvSpPr>
        <p:spPr bwMode="auto">
          <a:xfrm>
            <a:off x="6024235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400" b="1" dirty="0" smtClean="0">
                <a:solidFill>
                  <a:schemeClr val="bg2"/>
                </a:solidFill>
                <a:sym typeface="Symbol" pitchFamily="18" charset="2"/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44039" name="Rectangle 204"/>
          <p:cNvSpPr>
            <a:spLocks noChangeArrowheads="1"/>
          </p:cNvSpPr>
          <p:nvPr/>
        </p:nvSpPr>
        <p:spPr bwMode="auto">
          <a:xfrm>
            <a:off x="4139952" y="5733256"/>
            <a:ext cx="235000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pl-PL" sz="2000" b="1" dirty="0" err="1" smtClean="0">
                <a:solidFill>
                  <a:srgbClr val="000000"/>
                </a:solidFill>
                <a:latin typeface="Albertus Medium" pitchFamily="34" charset="0"/>
              </a:rPr>
              <a:t>Cha-ka</a:t>
            </a:r>
            <a:r>
              <a:rPr lang="pl-PL" sz="2000" b="1" dirty="0" smtClean="0">
                <a:solidFill>
                  <a:srgbClr val="000000"/>
                </a:solidFill>
                <a:latin typeface="Albertus Medium" pitchFamily="34" charset="0"/>
              </a:rPr>
              <a:t> a-cz log-log</a:t>
            </a:r>
          </a:p>
          <a:p>
            <a:r>
              <a:rPr lang="pl-PL" sz="2000" b="1" dirty="0" smtClean="0">
                <a:solidFill>
                  <a:srgbClr val="000000"/>
                </a:solidFill>
                <a:latin typeface="Albertus Medium" pitchFamily="34" charset="0"/>
              </a:rPr>
              <a:t>Filtr </a:t>
            </a:r>
            <a:r>
              <a:rPr lang="pl-PL" sz="2000" b="1" dirty="0" err="1" smtClean="0">
                <a:solidFill>
                  <a:srgbClr val="000000"/>
                </a:solidFill>
                <a:latin typeface="Albertus Medium" pitchFamily="34" charset="0"/>
              </a:rPr>
              <a:t>preemfazy</a:t>
            </a:r>
            <a:endParaRPr lang="pl-PL" sz="2000" b="1" dirty="0">
              <a:solidFill>
                <a:srgbClr val="000000"/>
              </a:solidFill>
              <a:latin typeface="Albertus Medium" pitchFamily="34" charset="0"/>
            </a:endParaRPr>
          </a:p>
        </p:txBody>
      </p:sp>
      <p:grpSp>
        <p:nvGrpSpPr>
          <p:cNvPr id="2" name="Grupa 171"/>
          <p:cNvGrpSpPr/>
          <p:nvPr/>
        </p:nvGrpSpPr>
        <p:grpSpPr>
          <a:xfrm>
            <a:off x="1676400" y="838200"/>
            <a:ext cx="6262688" cy="4699159"/>
            <a:chOff x="1676400" y="838200"/>
            <a:chExt cx="6262688" cy="4699159"/>
          </a:xfrm>
        </p:grpSpPr>
        <p:sp>
          <p:nvSpPr>
            <p:cNvPr id="44035" name="Rectangle 37"/>
            <p:cNvSpPr>
              <a:spLocks noChangeArrowheads="1"/>
            </p:cNvSpPr>
            <p:nvPr/>
          </p:nvSpPr>
          <p:spPr bwMode="auto">
            <a:xfrm>
              <a:off x="1676400" y="838200"/>
              <a:ext cx="6262688" cy="46990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4043" name="Rectangle 38"/>
            <p:cNvSpPr>
              <a:spLocks noChangeArrowheads="1"/>
            </p:cNvSpPr>
            <p:nvPr/>
          </p:nvSpPr>
          <p:spPr bwMode="auto">
            <a:xfrm>
              <a:off x="2490788" y="1195388"/>
              <a:ext cx="4845050" cy="38179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44" name="Rectangle 39"/>
            <p:cNvSpPr>
              <a:spLocks noChangeArrowheads="1"/>
            </p:cNvSpPr>
            <p:nvPr/>
          </p:nvSpPr>
          <p:spPr bwMode="auto">
            <a:xfrm>
              <a:off x="2490788" y="1195388"/>
              <a:ext cx="4845050" cy="3817938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45" name="Line 40"/>
            <p:cNvSpPr>
              <a:spLocks noChangeShapeType="1"/>
            </p:cNvSpPr>
            <p:nvPr/>
          </p:nvSpPr>
          <p:spPr bwMode="auto">
            <a:xfrm>
              <a:off x="2490788" y="1195388"/>
              <a:ext cx="4845050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46" name="Line 41"/>
            <p:cNvSpPr>
              <a:spLocks noChangeShapeType="1"/>
            </p:cNvSpPr>
            <p:nvPr/>
          </p:nvSpPr>
          <p:spPr bwMode="auto">
            <a:xfrm>
              <a:off x="2490788" y="5013325"/>
              <a:ext cx="4845050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47" name="Line 42"/>
            <p:cNvSpPr>
              <a:spLocks noChangeShapeType="1"/>
            </p:cNvSpPr>
            <p:nvPr/>
          </p:nvSpPr>
          <p:spPr bwMode="auto">
            <a:xfrm flipV="1">
              <a:off x="7335838" y="1195388"/>
              <a:ext cx="1588" cy="38179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48" name="Line 43"/>
            <p:cNvSpPr>
              <a:spLocks noChangeShapeType="1"/>
            </p:cNvSpPr>
            <p:nvPr/>
          </p:nvSpPr>
          <p:spPr bwMode="auto">
            <a:xfrm flipV="1">
              <a:off x="2490788" y="1195388"/>
              <a:ext cx="1588" cy="38179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49" name="Line 44"/>
            <p:cNvSpPr>
              <a:spLocks noChangeShapeType="1"/>
            </p:cNvSpPr>
            <p:nvPr/>
          </p:nvSpPr>
          <p:spPr bwMode="auto">
            <a:xfrm>
              <a:off x="2490788" y="5013325"/>
              <a:ext cx="4845050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50" name="Line 45"/>
            <p:cNvSpPr>
              <a:spLocks noChangeShapeType="1"/>
            </p:cNvSpPr>
            <p:nvPr/>
          </p:nvSpPr>
          <p:spPr bwMode="auto">
            <a:xfrm flipV="1">
              <a:off x="2490788" y="1195388"/>
              <a:ext cx="1588" cy="38179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51" name="Line 46"/>
            <p:cNvSpPr>
              <a:spLocks noChangeShapeType="1"/>
            </p:cNvSpPr>
            <p:nvPr/>
          </p:nvSpPr>
          <p:spPr bwMode="auto">
            <a:xfrm flipV="1">
              <a:off x="2490788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52" name="Line 47"/>
            <p:cNvSpPr>
              <a:spLocks noChangeShapeType="1"/>
            </p:cNvSpPr>
            <p:nvPr/>
          </p:nvSpPr>
          <p:spPr bwMode="auto">
            <a:xfrm>
              <a:off x="2490788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53" name="Line 48"/>
            <p:cNvSpPr>
              <a:spLocks noChangeShapeType="1"/>
            </p:cNvSpPr>
            <p:nvPr/>
          </p:nvSpPr>
          <p:spPr bwMode="auto">
            <a:xfrm flipV="1">
              <a:off x="2490788" y="4957763"/>
              <a:ext cx="1588" cy="5556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54" name="Line 49"/>
            <p:cNvSpPr>
              <a:spLocks noChangeShapeType="1"/>
            </p:cNvSpPr>
            <p:nvPr/>
          </p:nvSpPr>
          <p:spPr bwMode="auto">
            <a:xfrm>
              <a:off x="2490788" y="1195388"/>
              <a:ext cx="1588" cy="4445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55" name="Rectangle 50"/>
            <p:cNvSpPr>
              <a:spLocks noChangeArrowheads="1"/>
            </p:cNvSpPr>
            <p:nvPr/>
          </p:nvSpPr>
          <p:spPr bwMode="auto">
            <a:xfrm>
              <a:off x="2390775" y="5102225"/>
              <a:ext cx="1555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pl-PL" sz="1100" b="1">
                  <a:solidFill>
                    <a:srgbClr val="000000"/>
                  </a:solidFill>
                  <a:latin typeface="Helvetica" charset="0"/>
                </a:rPr>
                <a:t>10</a:t>
              </a:r>
              <a:endParaRPr lang="pl-PL" b="1"/>
            </a:p>
          </p:txBody>
        </p:sp>
        <p:sp>
          <p:nvSpPr>
            <p:cNvPr id="44056" name="Rectangle 51"/>
            <p:cNvSpPr>
              <a:spLocks noChangeArrowheads="1"/>
            </p:cNvSpPr>
            <p:nvPr/>
          </p:nvSpPr>
          <p:spPr bwMode="auto">
            <a:xfrm>
              <a:off x="2546350" y="5046663"/>
              <a:ext cx="57150" cy="122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pl-PL" sz="8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pl-PL"/>
            </a:p>
          </p:txBody>
        </p:sp>
        <p:sp>
          <p:nvSpPr>
            <p:cNvPr id="44057" name="Line 52"/>
            <p:cNvSpPr>
              <a:spLocks noChangeShapeType="1"/>
            </p:cNvSpPr>
            <p:nvPr/>
          </p:nvSpPr>
          <p:spPr bwMode="auto">
            <a:xfrm flipV="1">
              <a:off x="2847975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58" name="Line 53"/>
            <p:cNvSpPr>
              <a:spLocks noChangeShapeType="1"/>
            </p:cNvSpPr>
            <p:nvPr/>
          </p:nvSpPr>
          <p:spPr bwMode="auto">
            <a:xfrm>
              <a:off x="2847975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59" name="Line 54"/>
            <p:cNvSpPr>
              <a:spLocks noChangeShapeType="1"/>
            </p:cNvSpPr>
            <p:nvPr/>
          </p:nvSpPr>
          <p:spPr bwMode="auto">
            <a:xfrm flipV="1">
              <a:off x="3060700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60" name="Line 55"/>
            <p:cNvSpPr>
              <a:spLocks noChangeShapeType="1"/>
            </p:cNvSpPr>
            <p:nvPr/>
          </p:nvSpPr>
          <p:spPr bwMode="auto">
            <a:xfrm>
              <a:off x="3060700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61" name="Line 56"/>
            <p:cNvSpPr>
              <a:spLocks noChangeShapeType="1"/>
            </p:cNvSpPr>
            <p:nvPr/>
          </p:nvSpPr>
          <p:spPr bwMode="auto">
            <a:xfrm flipV="1">
              <a:off x="3216275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62" name="Line 57"/>
            <p:cNvSpPr>
              <a:spLocks noChangeShapeType="1"/>
            </p:cNvSpPr>
            <p:nvPr/>
          </p:nvSpPr>
          <p:spPr bwMode="auto">
            <a:xfrm>
              <a:off x="3216275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63" name="Line 58"/>
            <p:cNvSpPr>
              <a:spLocks noChangeShapeType="1"/>
            </p:cNvSpPr>
            <p:nvPr/>
          </p:nvSpPr>
          <p:spPr bwMode="auto">
            <a:xfrm flipV="1">
              <a:off x="3328988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64" name="Line 59"/>
            <p:cNvSpPr>
              <a:spLocks noChangeShapeType="1"/>
            </p:cNvSpPr>
            <p:nvPr/>
          </p:nvSpPr>
          <p:spPr bwMode="auto">
            <a:xfrm>
              <a:off x="3328988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65" name="Line 60"/>
            <p:cNvSpPr>
              <a:spLocks noChangeShapeType="1"/>
            </p:cNvSpPr>
            <p:nvPr/>
          </p:nvSpPr>
          <p:spPr bwMode="auto">
            <a:xfrm flipV="1">
              <a:off x="3429000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66" name="Line 61"/>
            <p:cNvSpPr>
              <a:spLocks noChangeShapeType="1"/>
            </p:cNvSpPr>
            <p:nvPr/>
          </p:nvSpPr>
          <p:spPr bwMode="auto">
            <a:xfrm>
              <a:off x="3429000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67" name="Line 62"/>
            <p:cNvSpPr>
              <a:spLocks noChangeShapeType="1"/>
            </p:cNvSpPr>
            <p:nvPr/>
          </p:nvSpPr>
          <p:spPr bwMode="auto">
            <a:xfrm flipV="1">
              <a:off x="3506788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68" name="Line 63"/>
            <p:cNvSpPr>
              <a:spLocks noChangeShapeType="1"/>
            </p:cNvSpPr>
            <p:nvPr/>
          </p:nvSpPr>
          <p:spPr bwMode="auto">
            <a:xfrm>
              <a:off x="3506788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69" name="Line 64"/>
            <p:cNvSpPr>
              <a:spLocks noChangeShapeType="1"/>
            </p:cNvSpPr>
            <p:nvPr/>
          </p:nvSpPr>
          <p:spPr bwMode="auto">
            <a:xfrm flipV="1">
              <a:off x="3573463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70" name="Line 65"/>
            <p:cNvSpPr>
              <a:spLocks noChangeShapeType="1"/>
            </p:cNvSpPr>
            <p:nvPr/>
          </p:nvSpPr>
          <p:spPr bwMode="auto">
            <a:xfrm>
              <a:off x="3573463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71" name="Line 66"/>
            <p:cNvSpPr>
              <a:spLocks noChangeShapeType="1"/>
            </p:cNvSpPr>
            <p:nvPr/>
          </p:nvSpPr>
          <p:spPr bwMode="auto">
            <a:xfrm flipV="1">
              <a:off x="3641725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72" name="Line 67"/>
            <p:cNvSpPr>
              <a:spLocks noChangeShapeType="1"/>
            </p:cNvSpPr>
            <p:nvPr/>
          </p:nvSpPr>
          <p:spPr bwMode="auto">
            <a:xfrm>
              <a:off x="3641725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73" name="Line 68"/>
            <p:cNvSpPr>
              <a:spLocks noChangeShapeType="1"/>
            </p:cNvSpPr>
            <p:nvPr/>
          </p:nvSpPr>
          <p:spPr bwMode="auto">
            <a:xfrm flipV="1">
              <a:off x="3697288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74" name="Line 69"/>
            <p:cNvSpPr>
              <a:spLocks noChangeShapeType="1"/>
            </p:cNvSpPr>
            <p:nvPr/>
          </p:nvSpPr>
          <p:spPr bwMode="auto">
            <a:xfrm>
              <a:off x="3697288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75" name="Line 70"/>
            <p:cNvSpPr>
              <a:spLocks noChangeShapeType="1"/>
            </p:cNvSpPr>
            <p:nvPr/>
          </p:nvSpPr>
          <p:spPr bwMode="auto">
            <a:xfrm flipV="1">
              <a:off x="3697288" y="4957763"/>
              <a:ext cx="1588" cy="5556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76" name="Line 71"/>
            <p:cNvSpPr>
              <a:spLocks noChangeShapeType="1"/>
            </p:cNvSpPr>
            <p:nvPr/>
          </p:nvSpPr>
          <p:spPr bwMode="auto">
            <a:xfrm>
              <a:off x="3697288" y="1195388"/>
              <a:ext cx="1588" cy="4445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77" name="Rectangle 72"/>
            <p:cNvSpPr>
              <a:spLocks noChangeArrowheads="1"/>
            </p:cNvSpPr>
            <p:nvPr/>
          </p:nvSpPr>
          <p:spPr bwMode="auto">
            <a:xfrm>
              <a:off x="3595688" y="5102225"/>
              <a:ext cx="1555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pl-PL" sz="1100" b="1">
                  <a:solidFill>
                    <a:srgbClr val="000000"/>
                  </a:solidFill>
                  <a:latin typeface="Helvetica" charset="0"/>
                </a:rPr>
                <a:t>10</a:t>
              </a:r>
              <a:endParaRPr lang="pl-PL" b="1"/>
            </a:p>
          </p:txBody>
        </p:sp>
        <p:sp>
          <p:nvSpPr>
            <p:cNvPr id="44078" name="Rectangle 73"/>
            <p:cNvSpPr>
              <a:spLocks noChangeArrowheads="1"/>
            </p:cNvSpPr>
            <p:nvPr/>
          </p:nvSpPr>
          <p:spPr bwMode="auto">
            <a:xfrm>
              <a:off x="3752850" y="5046663"/>
              <a:ext cx="57150" cy="122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pl-PL" sz="8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pl-PL"/>
            </a:p>
          </p:txBody>
        </p:sp>
        <p:sp>
          <p:nvSpPr>
            <p:cNvPr id="44079" name="Line 74"/>
            <p:cNvSpPr>
              <a:spLocks noChangeShapeType="1"/>
            </p:cNvSpPr>
            <p:nvPr/>
          </p:nvSpPr>
          <p:spPr bwMode="auto">
            <a:xfrm flipV="1">
              <a:off x="4065588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80" name="Line 75"/>
            <p:cNvSpPr>
              <a:spLocks noChangeShapeType="1"/>
            </p:cNvSpPr>
            <p:nvPr/>
          </p:nvSpPr>
          <p:spPr bwMode="auto">
            <a:xfrm>
              <a:off x="4065588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81" name="Line 76"/>
            <p:cNvSpPr>
              <a:spLocks noChangeShapeType="1"/>
            </p:cNvSpPr>
            <p:nvPr/>
          </p:nvSpPr>
          <p:spPr bwMode="auto">
            <a:xfrm flipV="1">
              <a:off x="4276725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82" name="Line 77"/>
            <p:cNvSpPr>
              <a:spLocks noChangeShapeType="1"/>
            </p:cNvSpPr>
            <p:nvPr/>
          </p:nvSpPr>
          <p:spPr bwMode="auto">
            <a:xfrm>
              <a:off x="4276725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83" name="Line 78"/>
            <p:cNvSpPr>
              <a:spLocks noChangeShapeType="1"/>
            </p:cNvSpPr>
            <p:nvPr/>
          </p:nvSpPr>
          <p:spPr bwMode="auto">
            <a:xfrm flipV="1">
              <a:off x="4422775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84" name="Line 79"/>
            <p:cNvSpPr>
              <a:spLocks noChangeShapeType="1"/>
            </p:cNvSpPr>
            <p:nvPr/>
          </p:nvSpPr>
          <p:spPr bwMode="auto">
            <a:xfrm>
              <a:off x="4422775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85" name="Line 80"/>
            <p:cNvSpPr>
              <a:spLocks noChangeShapeType="1"/>
            </p:cNvSpPr>
            <p:nvPr/>
          </p:nvSpPr>
          <p:spPr bwMode="auto">
            <a:xfrm flipV="1">
              <a:off x="4545013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86" name="Line 81"/>
            <p:cNvSpPr>
              <a:spLocks noChangeShapeType="1"/>
            </p:cNvSpPr>
            <p:nvPr/>
          </p:nvSpPr>
          <p:spPr bwMode="auto">
            <a:xfrm>
              <a:off x="4545013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87" name="Line 82"/>
            <p:cNvSpPr>
              <a:spLocks noChangeShapeType="1"/>
            </p:cNvSpPr>
            <p:nvPr/>
          </p:nvSpPr>
          <p:spPr bwMode="auto">
            <a:xfrm flipV="1">
              <a:off x="4633913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88" name="Line 83"/>
            <p:cNvSpPr>
              <a:spLocks noChangeShapeType="1"/>
            </p:cNvSpPr>
            <p:nvPr/>
          </p:nvSpPr>
          <p:spPr bwMode="auto">
            <a:xfrm>
              <a:off x="4633913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89" name="Line 84"/>
            <p:cNvSpPr>
              <a:spLocks noChangeShapeType="1"/>
            </p:cNvSpPr>
            <p:nvPr/>
          </p:nvSpPr>
          <p:spPr bwMode="auto">
            <a:xfrm flipV="1">
              <a:off x="4724400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90" name="Line 85"/>
            <p:cNvSpPr>
              <a:spLocks noChangeShapeType="1"/>
            </p:cNvSpPr>
            <p:nvPr/>
          </p:nvSpPr>
          <p:spPr bwMode="auto">
            <a:xfrm>
              <a:off x="4724400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91" name="Line 86"/>
            <p:cNvSpPr>
              <a:spLocks noChangeShapeType="1"/>
            </p:cNvSpPr>
            <p:nvPr/>
          </p:nvSpPr>
          <p:spPr bwMode="auto">
            <a:xfrm flipV="1">
              <a:off x="4791075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92" name="Line 87"/>
            <p:cNvSpPr>
              <a:spLocks noChangeShapeType="1"/>
            </p:cNvSpPr>
            <p:nvPr/>
          </p:nvSpPr>
          <p:spPr bwMode="auto">
            <a:xfrm>
              <a:off x="4791075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93" name="Line 88"/>
            <p:cNvSpPr>
              <a:spLocks noChangeShapeType="1"/>
            </p:cNvSpPr>
            <p:nvPr/>
          </p:nvSpPr>
          <p:spPr bwMode="auto">
            <a:xfrm flipV="1">
              <a:off x="4857750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94" name="Line 89"/>
            <p:cNvSpPr>
              <a:spLocks noChangeShapeType="1"/>
            </p:cNvSpPr>
            <p:nvPr/>
          </p:nvSpPr>
          <p:spPr bwMode="auto">
            <a:xfrm>
              <a:off x="4857750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95" name="Line 90"/>
            <p:cNvSpPr>
              <a:spLocks noChangeShapeType="1"/>
            </p:cNvSpPr>
            <p:nvPr/>
          </p:nvSpPr>
          <p:spPr bwMode="auto">
            <a:xfrm flipV="1">
              <a:off x="4913313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96" name="Line 91"/>
            <p:cNvSpPr>
              <a:spLocks noChangeShapeType="1"/>
            </p:cNvSpPr>
            <p:nvPr/>
          </p:nvSpPr>
          <p:spPr bwMode="auto">
            <a:xfrm>
              <a:off x="4913313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97" name="Line 92"/>
            <p:cNvSpPr>
              <a:spLocks noChangeShapeType="1"/>
            </p:cNvSpPr>
            <p:nvPr/>
          </p:nvSpPr>
          <p:spPr bwMode="auto">
            <a:xfrm flipV="1">
              <a:off x="4913313" y="4957763"/>
              <a:ext cx="1588" cy="5556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98" name="Line 93"/>
            <p:cNvSpPr>
              <a:spLocks noChangeShapeType="1"/>
            </p:cNvSpPr>
            <p:nvPr/>
          </p:nvSpPr>
          <p:spPr bwMode="auto">
            <a:xfrm>
              <a:off x="4913313" y="1195388"/>
              <a:ext cx="1588" cy="4445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099" name="Rectangle 94"/>
            <p:cNvSpPr>
              <a:spLocks noChangeArrowheads="1"/>
            </p:cNvSpPr>
            <p:nvPr/>
          </p:nvSpPr>
          <p:spPr bwMode="auto">
            <a:xfrm>
              <a:off x="4813300" y="5102225"/>
              <a:ext cx="1555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pl-PL" sz="1100" b="1">
                  <a:solidFill>
                    <a:srgbClr val="000000"/>
                  </a:solidFill>
                  <a:latin typeface="Helvetica" charset="0"/>
                </a:rPr>
                <a:t>10</a:t>
              </a:r>
              <a:endParaRPr lang="pl-PL" b="1"/>
            </a:p>
          </p:txBody>
        </p:sp>
        <p:sp>
          <p:nvSpPr>
            <p:cNvPr id="44100" name="Rectangle 95"/>
            <p:cNvSpPr>
              <a:spLocks noChangeArrowheads="1"/>
            </p:cNvSpPr>
            <p:nvPr/>
          </p:nvSpPr>
          <p:spPr bwMode="auto">
            <a:xfrm>
              <a:off x="4968875" y="5046663"/>
              <a:ext cx="57150" cy="122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pl-PL" sz="800">
                  <a:solidFill>
                    <a:srgbClr val="000000"/>
                  </a:solidFill>
                  <a:latin typeface="Helvetica" charset="0"/>
                </a:rPr>
                <a:t>2</a:t>
              </a:r>
              <a:endParaRPr lang="pl-PL"/>
            </a:p>
          </p:txBody>
        </p:sp>
        <p:sp>
          <p:nvSpPr>
            <p:cNvPr id="44101" name="Line 96"/>
            <p:cNvSpPr>
              <a:spLocks noChangeShapeType="1"/>
            </p:cNvSpPr>
            <p:nvPr/>
          </p:nvSpPr>
          <p:spPr bwMode="auto">
            <a:xfrm flipV="1">
              <a:off x="5270500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02" name="Line 97"/>
            <p:cNvSpPr>
              <a:spLocks noChangeShapeType="1"/>
            </p:cNvSpPr>
            <p:nvPr/>
          </p:nvSpPr>
          <p:spPr bwMode="auto">
            <a:xfrm>
              <a:off x="5270500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03" name="Line 98"/>
            <p:cNvSpPr>
              <a:spLocks noChangeShapeType="1"/>
            </p:cNvSpPr>
            <p:nvPr/>
          </p:nvSpPr>
          <p:spPr bwMode="auto">
            <a:xfrm flipV="1">
              <a:off x="5483225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04" name="Line 99"/>
            <p:cNvSpPr>
              <a:spLocks noChangeShapeType="1"/>
            </p:cNvSpPr>
            <p:nvPr/>
          </p:nvSpPr>
          <p:spPr bwMode="auto">
            <a:xfrm>
              <a:off x="5483225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05" name="Line 100"/>
            <p:cNvSpPr>
              <a:spLocks noChangeShapeType="1"/>
            </p:cNvSpPr>
            <p:nvPr/>
          </p:nvSpPr>
          <p:spPr bwMode="auto">
            <a:xfrm flipV="1">
              <a:off x="5638800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06" name="Line 101"/>
            <p:cNvSpPr>
              <a:spLocks noChangeShapeType="1"/>
            </p:cNvSpPr>
            <p:nvPr/>
          </p:nvSpPr>
          <p:spPr bwMode="auto">
            <a:xfrm>
              <a:off x="5638800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07" name="Line 102"/>
            <p:cNvSpPr>
              <a:spLocks noChangeShapeType="1"/>
            </p:cNvSpPr>
            <p:nvPr/>
          </p:nvSpPr>
          <p:spPr bwMode="auto">
            <a:xfrm flipV="1">
              <a:off x="5749925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08" name="Line 103"/>
            <p:cNvSpPr>
              <a:spLocks noChangeShapeType="1"/>
            </p:cNvSpPr>
            <p:nvPr/>
          </p:nvSpPr>
          <p:spPr bwMode="auto">
            <a:xfrm>
              <a:off x="5749925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09" name="Line 104"/>
            <p:cNvSpPr>
              <a:spLocks noChangeShapeType="1"/>
            </p:cNvSpPr>
            <p:nvPr/>
          </p:nvSpPr>
          <p:spPr bwMode="auto">
            <a:xfrm flipV="1">
              <a:off x="5851525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10" name="Line 105"/>
            <p:cNvSpPr>
              <a:spLocks noChangeShapeType="1"/>
            </p:cNvSpPr>
            <p:nvPr/>
          </p:nvSpPr>
          <p:spPr bwMode="auto">
            <a:xfrm>
              <a:off x="5851525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11" name="Line 106"/>
            <p:cNvSpPr>
              <a:spLocks noChangeShapeType="1"/>
            </p:cNvSpPr>
            <p:nvPr/>
          </p:nvSpPr>
          <p:spPr bwMode="auto">
            <a:xfrm flipV="1">
              <a:off x="5929313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12" name="Line 107"/>
            <p:cNvSpPr>
              <a:spLocks noChangeShapeType="1"/>
            </p:cNvSpPr>
            <p:nvPr/>
          </p:nvSpPr>
          <p:spPr bwMode="auto">
            <a:xfrm>
              <a:off x="5929313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13" name="Line 108"/>
            <p:cNvSpPr>
              <a:spLocks noChangeShapeType="1"/>
            </p:cNvSpPr>
            <p:nvPr/>
          </p:nvSpPr>
          <p:spPr bwMode="auto">
            <a:xfrm flipV="1">
              <a:off x="5995988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14" name="Line 109"/>
            <p:cNvSpPr>
              <a:spLocks noChangeShapeType="1"/>
            </p:cNvSpPr>
            <p:nvPr/>
          </p:nvSpPr>
          <p:spPr bwMode="auto">
            <a:xfrm>
              <a:off x="5995988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15" name="Line 110"/>
            <p:cNvSpPr>
              <a:spLocks noChangeShapeType="1"/>
            </p:cNvSpPr>
            <p:nvPr/>
          </p:nvSpPr>
          <p:spPr bwMode="auto">
            <a:xfrm flipV="1">
              <a:off x="6062663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16" name="Line 111"/>
            <p:cNvSpPr>
              <a:spLocks noChangeShapeType="1"/>
            </p:cNvSpPr>
            <p:nvPr/>
          </p:nvSpPr>
          <p:spPr bwMode="auto">
            <a:xfrm>
              <a:off x="6062663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17" name="Line 112"/>
            <p:cNvSpPr>
              <a:spLocks noChangeShapeType="1"/>
            </p:cNvSpPr>
            <p:nvPr/>
          </p:nvSpPr>
          <p:spPr bwMode="auto">
            <a:xfrm flipV="1">
              <a:off x="6118225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18" name="Line 113"/>
            <p:cNvSpPr>
              <a:spLocks noChangeShapeType="1"/>
            </p:cNvSpPr>
            <p:nvPr/>
          </p:nvSpPr>
          <p:spPr bwMode="auto">
            <a:xfrm>
              <a:off x="6118225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19" name="Line 114"/>
            <p:cNvSpPr>
              <a:spLocks noChangeShapeType="1"/>
            </p:cNvSpPr>
            <p:nvPr/>
          </p:nvSpPr>
          <p:spPr bwMode="auto">
            <a:xfrm flipV="1">
              <a:off x="6118225" y="4957763"/>
              <a:ext cx="1588" cy="5556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20" name="Line 115"/>
            <p:cNvSpPr>
              <a:spLocks noChangeShapeType="1"/>
            </p:cNvSpPr>
            <p:nvPr/>
          </p:nvSpPr>
          <p:spPr bwMode="auto">
            <a:xfrm>
              <a:off x="6118225" y="1195388"/>
              <a:ext cx="1588" cy="4445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21" name="Rectangle 116"/>
            <p:cNvSpPr>
              <a:spLocks noChangeArrowheads="1"/>
            </p:cNvSpPr>
            <p:nvPr/>
          </p:nvSpPr>
          <p:spPr bwMode="auto">
            <a:xfrm>
              <a:off x="6018213" y="5102225"/>
              <a:ext cx="1555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pl-PL" sz="1100" b="1">
                  <a:solidFill>
                    <a:srgbClr val="000000"/>
                  </a:solidFill>
                  <a:latin typeface="Helvetica" charset="0"/>
                </a:rPr>
                <a:t>10</a:t>
              </a:r>
              <a:endParaRPr lang="pl-PL" b="1"/>
            </a:p>
          </p:txBody>
        </p:sp>
        <p:sp>
          <p:nvSpPr>
            <p:cNvPr id="44122" name="Rectangle 117"/>
            <p:cNvSpPr>
              <a:spLocks noChangeArrowheads="1"/>
            </p:cNvSpPr>
            <p:nvPr/>
          </p:nvSpPr>
          <p:spPr bwMode="auto">
            <a:xfrm>
              <a:off x="6175375" y="5046663"/>
              <a:ext cx="57150" cy="122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pl-PL" sz="800">
                  <a:solidFill>
                    <a:srgbClr val="000000"/>
                  </a:solidFill>
                  <a:latin typeface="Helvetica" charset="0"/>
                </a:rPr>
                <a:t>3</a:t>
              </a:r>
              <a:endParaRPr lang="pl-PL"/>
            </a:p>
          </p:txBody>
        </p:sp>
        <p:sp>
          <p:nvSpPr>
            <p:cNvPr id="44123" name="Line 118"/>
            <p:cNvSpPr>
              <a:spLocks noChangeShapeType="1"/>
            </p:cNvSpPr>
            <p:nvPr/>
          </p:nvSpPr>
          <p:spPr bwMode="auto">
            <a:xfrm flipV="1">
              <a:off x="6486525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24" name="Line 119"/>
            <p:cNvSpPr>
              <a:spLocks noChangeShapeType="1"/>
            </p:cNvSpPr>
            <p:nvPr/>
          </p:nvSpPr>
          <p:spPr bwMode="auto">
            <a:xfrm>
              <a:off x="6486525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25" name="Line 120"/>
            <p:cNvSpPr>
              <a:spLocks noChangeShapeType="1"/>
            </p:cNvSpPr>
            <p:nvPr/>
          </p:nvSpPr>
          <p:spPr bwMode="auto">
            <a:xfrm flipV="1">
              <a:off x="6699250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26" name="Line 121"/>
            <p:cNvSpPr>
              <a:spLocks noChangeShapeType="1"/>
            </p:cNvSpPr>
            <p:nvPr/>
          </p:nvSpPr>
          <p:spPr bwMode="auto">
            <a:xfrm>
              <a:off x="6699250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27" name="Line 122"/>
            <p:cNvSpPr>
              <a:spLocks noChangeShapeType="1"/>
            </p:cNvSpPr>
            <p:nvPr/>
          </p:nvSpPr>
          <p:spPr bwMode="auto">
            <a:xfrm flipV="1">
              <a:off x="6843713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28" name="Line 123"/>
            <p:cNvSpPr>
              <a:spLocks noChangeShapeType="1"/>
            </p:cNvSpPr>
            <p:nvPr/>
          </p:nvSpPr>
          <p:spPr bwMode="auto">
            <a:xfrm>
              <a:off x="6843713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29" name="Line 124"/>
            <p:cNvSpPr>
              <a:spLocks noChangeShapeType="1"/>
            </p:cNvSpPr>
            <p:nvPr/>
          </p:nvSpPr>
          <p:spPr bwMode="auto">
            <a:xfrm flipV="1">
              <a:off x="6967538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30" name="Line 125"/>
            <p:cNvSpPr>
              <a:spLocks noChangeShapeType="1"/>
            </p:cNvSpPr>
            <p:nvPr/>
          </p:nvSpPr>
          <p:spPr bwMode="auto">
            <a:xfrm>
              <a:off x="6967538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31" name="Line 126"/>
            <p:cNvSpPr>
              <a:spLocks noChangeShapeType="1"/>
            </p:cNvSpPr>
            <p:nvPr/>
          </p:nvSpPr>
          <p:spPr bwMode="auto">
            <a:xfrm flipV="1">
              <a:off x="7056438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32" name="Line 127"/>
            <p:cNvSpPr>
              <a:spLocks noChangeShapeType="1"/>
            </p:cNvSpPr>
            <p:nvPr/>
          </p:nvSpPr>
          <p:spPr bwMode="auto">
            <a:xfrm>
              <a:off x="7056438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33" name="Line 128"/>
            <p:cNvSpPr>
              <a:spLocks noChangeShapeType="1"/>
            </p:cNvSpPr>
            <p:nvPr/>
          </p:nvSpPr>
          <p:spPr bwMode="auto">
            <a:xfrm flipV="1">
              <a:off x="7145338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34" name="Line 129"/>
            <p:cNvSpPr>
              <a:spLocks noChangeShapeType="1"/>
            </p:cNvSpPr>
            <p:nvPr/>
          </p:nvSpPr>
          <p:spPr bwMode="auto">
            <a:xfrm>
              <a:off x="7145338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35" name="Line 130"/>
            <p:cNvSpPr>
              <a:spLocks noChangeShapeType="1"/>
            </p:cNvSpPr>
            <p:nvPr/>
          </p:nvSpPr>
          <p:spPr bwMode="auto">
            <a:xfrm flipV="1">
              <a:off x="7213600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36" name="Line 131"/>
            <p:cNvSpPr>
              <a:spLocks noChangeShapeType="1"/>
            </p:cNvSpPr>
            <p:nvPr/>
          </p:nvSpPr>
          <p:spPr bwMode="auto">
            <a:xfrm>
              <a:off x="7213600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37" name="Line 132"/>
            <p:cNvSpPr>
              <a:spLocks noChangeShapeType="1"/>
            </p:cNvSpPr>
            <p:nvPr/>
          </p:nvSpPr>
          <p:spPr bwMode="auto">
            <a:xfrm flipV="1">
              <a:off x="7280275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38" name="Line 133"/>
            <p:cNvSpPr>
              <a:spLocks noChangeShapeType="1"/>
            </p:cNvSpPr>
            <p:nvPr/>
          </p:nvSpPr>
          <p:spPr bwMode="auto">
            <a:xfrm>
              <a:off x="7280275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39" name="Line 134"/>
            <p:cNvSpPr>
              <a:spLocks noChangeShapeType="1"/>
            </p:cNvSpPr>
            <p:nvPr/>
          </p:nvSpPr>
          <p:spPr bwMode="auto">
            <a:xfrm flipV="1">
              <a:off x="7335838" y="4979988"/>
              <a:ext cx="1588" cy="33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40" name="Line 135"/>
            <p:cNvSpPr>
              <a:spLocks noChangeShapeType="1"/>
            </p:cNvSpPr>
            <p:nvPr/>
          </p:nvSpPr>
          <p:spPr bwMode="auto">
            <a:xfrm>
              <a:off x="7335838" y="1195388"/>
              <a:ext cx="1588" cy="22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41" name="Line 136"/>
            <p:cNvSpPr>
              <a:spLocks noChangeShapeType="1"/>
            </p:cNvSpPr>
            <p:nvPr/>
          </p:nvSpPr>
          <p:spPr bwMode="auto">
            <a:xfrm flipV="1">
              <a:off x="7335838" y="4957763"/>
              <a:ext cx="1588" cy="5556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42" name="Line 137"/>
            <p:cNvSpPr>
              <a:spLocks noChangeShapeType="1"/>
            </p:cNvSpPr>
            <p:nvPr/>
          </p:nvSpPr>
          <p:spPr bwMode="auto">
            <a:xfrm>
              <a:off x="7335838" y="1195388"/>
              <a:ext cx="1588" cy="4445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43" name="Rectangle 138"/>
            <p:cNvSpPr>
              <a:spLocks noChangeArrowheads="1"/>
            </p:cNvSpPr>
            <p:nvPr/>
          </p:nvSpPr>
          <p:spPr bwMode="auto">
            <a:xfrm>
              <a:off x="7235825" y="5102225"/>
              <a:ext cx="1555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pl-PL" sz="1100" b="1">
                  <a:solidFill>
                    <a:srgbClr val="000000"/>
                  </a:solidFill>
                  <a:latin typeface="Helvetica" charset="0"/>
                </a:rPr>
                <a:t>10</a:t>
              </a:r>
              <a:endParaRPr lang="pl-PL" b="1"/>
            </a:p>
          </p:txBody>
        </p:sp>
        <p:sp>
          <p:nvSpPr>
            <p:cNvPr id="44144" name="Rectangle 139"/>
            <p:cNvSpPr>
              <a:spLocks noChangeArrowheads="1"/>
            </p:cNvSpPr>
            <p:nvPr/>
          </p:nvSpPr>
          <p:spPr bwMode="auto">
            <a:xfrm>
              <a:off x="7391400" y="5046663"/>
              <a:ext cx="57150" cy="122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pl-PL" sz="800">
                  <a:solidFill>
                    <a:srgbClr val="000000"/>
                  </a:solidFill>
                  <a:latin typeface="Helvetica" charset="0"/>
                </a:rPr>
                <a:t>4</a:t>
              </a:r>
              <a:endParaRPr lang="pl-PL"/>
            </a:p>
          </p:txBody>
        </p:sp>
        <p:sp>
          <p:nvSpPr>
            <p:cNvPr id="44145" name="Line 140"/>
            <p:cNvSpPr>
              <a:spLocks noChangeShapeType="1"/>
            </p:cNvSpPr>
            <p:nvPr/>
          </p:nvSpPr>
          <p:spPr bwMode="auto">
            <a:xfrm>
              <a:off x="2490788" y="5013325"/>
              <a:ext cx="22225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46" name="Line 141"/>
            <p:cNvSpPr>
              <a:spLocks noChangeShapeType="1"/>
            </p:cNvSpPr>
            <p:nvPr/>
          </p:nvSpPr>
          <p:spPr bwMode="auto">
            <a:xfrm flipH="1">
              <a:off x="7302500" y="5013325"/>
              <a:ext cx="33338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47" name="Line 142"/>
            <p:cNvSpPr>
              <a:spLocks noChangeShapeType="1"/>
            </p:cNvSpPr>
            <p:nvPr/>
          </p:nvSpPr>
          <p:spPr bwMode="auto">
            <a:xfrm>
              <a:off x="2490788" y="5013325"/>
              <a:ext cx="44450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48" name="Line 143"/>
            <p:cNvSpPr>
              <a:spLocks noChangeShapeType="1"/>
            </p:cNvSpPr>
            <p:nvPr/>
          </p:nvSpPr>
          <p:spPr bwMode="auto">
            <a:xfrm flipH="1">
              <a:off x="7280275" y="5013325"/>
              <a:ext cx="55563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49" name="Rectangle 144"/>
            <p:cNvSpPr>
              <a:spLocks noChangeArrowheads="1"/>
            </p:cNvSpPr>
            <p:nvPr/>
          </p:nvSpPr>
          <p:spPr bwMode="auto">
            <a:xfrm>
              <a:off x="2200275" y="4922838"/>
              <a:ext cx="1555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pl-PL" sz="1100">
                  <a:solidFill>
                    <a:srgbClr val="000000"/>
                  </a:solidFill>
                  <a:latin typeface="Helvetica" charset="0"/>
                </a:rPr>
                <a:t>10</a:t>
              </a:r>
              <a:endParaRPr lang="pl-PL"/>
            </a:p>
          </p:txBody>
        </p:sp>
        <p:sp>
          <p:nvSpPr>
            <p:cNvPr id="44150" name="Rectangle 145"/>
            <p:cNvSpPr>
              <a:spLocks noChangeArrowheads="1"/>
            </p:cNvSpPr>
            <p:nvPr/>
          </p:nvSpPr>
          <p:spPr bwMode="auto">
            <a:xfrm>
              <a:off x="2357438" y="4867275"/>
              <a:ext cx="90488" cy="122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pl-PL" sz="800">
                  <a:solidFill>
                    <a:srgbClr val="000000"/>
                  </a:solidFill>
                  <a:latin typeface="Helvetica" charset="0"/>
                </a:rPr>
                <a:t>-2</a:t>
              </a:r>
              <a:endParaRPr lang="pl-PL"/>
            </a:p>
          </p:txBody>
        </p:sp>
        <p:sp>
          <p:nvSpPr>
            <p:cNvPr id="44151" name="Line 146"/>
            <p:cNvSpPr>
              <a:spLocks noChangeShapeType="1"/>
            </p:cNvSpPr>
            <p:nvPr/>
          </p:nvSpPr>
          <p:spPr bwMode="auto">
            <a:xfrm>
              <a:off x="2490788" y="4432300"/>
              <a:ext cx="22225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52" name="Line 147"/>
            <p:cNvSpPr>
              <a:spLocks noChangeShapeType="1"/>
            </p:cNvSpPr>
            <p:nvPr/>
          </p:nvSpPr>
          <p:spPr bwMode="auto">
            <a:xfrm flipH="1">
              <a:off x="7302500" y="4432300"/>
              <a:ext cx="33338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53" name="Line 148"/>
            <p:cNvSpPr>
              <a:spLocks noChangeShapeType="1"/>
            </p:cNvSpPr>
            <p:nvPr/>
          </p:nvSpPr>
          <p:spPr bwMode="auto">
            <a:xfrm>
              <a:off x="2490788" y="4097338"/>
              <a:ext cx="22225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54" name="Line 149"/>
            <p:cNvSpPr>
              <a:spLocks noChangeShapeType="1"/>
            </p:cNvSpPr>
            <p:nvPr/>
          </p:nvSpPr>
          <p:spPr bwMode="auto">
            <a:xfrm flipH="1">
              <a:off x="7302500" y="4097338"/>
              <a:ext cx="33338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55" name="Line 150"/>
            <p:cNvSpPr>
              <a:spLocks noChangeShapeType="1"/>
            </p:cNvSpPr>
            <p:nvPr/>
          </p:nvSpPr>
          <p:spPr bwMode="auto">
            <a:xfrm>
              <a:off x="2490788" y="3862388"/>
              <a:ext cx="22225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56" name="Line 151"/>
            <p:cNvSpPr>
              <a:spLocks noChangeShapeType="1"/>
            </p:cNvSpPr>
            <p:nvPr/>
          </p:nvSpPr>
          <p:spPr bwMode="auto">
            <a:xfrm flipH="1">
              <a:off x="7302500" y="3862388"/>
              <a:ext cx="33338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57" name="Line 152"/>
            <p:cNvSpPr>
              <a:spLocks noChangeShapeType="1"/>
            </p:cNvSpPr>
            <p:nvPr/>
          </p:nvSpPr>
          <p:spPr bwMode="auto">
            <a:xfrm>
              <a:off x="2490788" y="3673475"/>
              <a:ext cx="22225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58" name="Line 153"/>
            <p:cNvSpPr>
              <a:spLocks noChangeShapeType="1"/>
            </p:cNvSpPr>
            <p:nvPr/>
          </p:nvSpPr>
          <p:spPr bwMode="auto">
            <a:xfrm flipH="1">
              <a:off x="7302500" y="3673475"/>
              <a:ext cx="33338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59" name="Line 154"/>
            <p:cNvSpPr>
              <a:spLocks noChangeShapeType="1"/>
            </p:cNvSpPr>
            <p:nvPr/>
          </p:nvSpPr>
          <p:spPr bwMode="auto">
            <a:xfrm>
              <a:off x="2490788" y="3517900"/>
              <a:ext cx="22225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60" name="Line 155"/>
            <p:cNvSpPr>
              <a:spLocks noChangeShapeType="1"/>
            </p:cNvSpPr>
            <p:nvPr/>
          </p:nvSpPr>
          <p:spPr bwMode="auto">
            <a:xfrm flipH="1">
              <a:off x="7302500" y="3517900"/>
              <a:ext cx="33338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61" name="Line 156"/>
            <p:cNvSpPr>
              <a:spLocks noChangeShapeType="1"/>
            </p:cNvSpPr>
            <p:nvPr/>
          </p:nvSpPr>
          <p:spPr bwMode="auto">
            <a:xfrm>
              <a:off x="2490788" y="3394075"/>
              <a:ext cx="22225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62" name="Line 157"/>
            <p:cNvSpPr>
              <a:spLocks noChangeShapeType="1"/>
            </p:cNvSpPr>
            <p:nvPr/>
          </p:nvSpPr>
          <p:spPr bwMode="auto">
            <a:xfrm flipH="1">
              <a:off x="7302500" y="3394075"/>
              <a:ext cx="33338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63" name="Line 158"/>
            <p:cNvSpPr>
              <a:spLocks noChangeShapeType="1"/>
            </p:cNvSpPr>
            <p:nvPr/>
          </p:nvSpPr>
          <p:spPr bwMode="auto">
            <a:xfrm>
              <a:off x="2490788" y="3282950"/>
              <a:ext cx="22225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64" name="Line 159"/>
            <p:cNvSpPr>
              <a:spLocks noChangeShapeType="1"/>
            </p:cNvSpPr>
            <p:nvPr/>
          </p:nvSpPr>
          <p:spPr bwMode="auto">
            <a:xfrm flipH="1">
              <a:off x="7302500" y="3282950"/>
              <a:ext cx="33338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65" name="Line 160"/>
            <p:cNvSpPr>
              <a:spLocks noChangeShapeType="1"/>
            </p:cNvSpPr>
            <p:nvPr/>
          </p:nvSpPr>
          <p:spPr bwMode="auto">
            <a:xfrm>
              <a:off x="2490788" y="3182938"/>
              <a:ext cx="22225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66" name="Line 161"/>
            <p:cNvSpPr>
              <a:spLocks noChangeShapeType="1"/>
            </p:cNvSpPr>
            <p:nvPr/>
          </p:nvSpPr>
          <p:spPr bwMode="auto">
            <a:xfrm flipH="1">
              <a:off x="7302500" y="3182938"/>
              <a:ext cx="33338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67" name="Line 162"/>
            <p:cNvSpPr>
              <a:spLocks noChangeShapeType="1"/>
            </p:cNvSpPr>
            <p:nvPr/>
          </p:nvSpPr>
          <p:spPr bwMode="auto">
            <a:xfrm>
              <a:off x="2490788" y="3103563"/>
              <a:ext cx="22225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68" name="Line 163"/>
            <p:cNvSpPr>
              <a:spLocks noChangeShapeType="1"/>
            </p:cNvSpPr>
            <p:nvPr/>
          </p:nvSpPr>
          <p:spPr bwMode="auto">
            <a:xfrm flipH="1">
              <a:off x="7302500" y="3103563"/>
              <a:ext cx="33338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69" name="Line 164"/>
            <p:cNvSpPr>
              <a:spLocks noChangeShapeType="1"/>
            </p:cNvSpPr>
            <p:nvPr/>
          </p:nvSpPr>
          <p:spPr bwMode="auto">
            <a:xfrm>
              <a:off x="2490788" y="3103563"/>
              <a:ext cx="44450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70" name="Line 165"/>
            <p:cNvSpPr>
              <a:spLocks noChangeShapeType="1"/>
            </p:cNvSpPr>
            <p:nvPr/>
          </p:nvSpPr>
          <p:spPr bwMode="auto">
            <a:xfrm flipH="1">
              <a:off x="7280275" y="3103563"/>
              <a:ext cx="55563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71" name="Rectangle 166"/>
            <p:cNvSpPr>
              <a:spLocks noChangeArrowheads="1"/>
            </p:cNvSpPr>
            <p:nvPr/>
          </p:nvSpPr>
          <p:spPr bwMode="auto">
            <a:xfrm>
              <a:off x="2200275" y="3014663"/>
              <a:ext cx="1555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pl-PL" sz="1100" b="1">
                  <a:solidFill>
                    <a:srgbClr val="000000"/>
                  </a:solidFill>
                  <a:latin typeface="Helvetica" charset="0"/>
                </a:rPr>
                <a:t>10</a:t>
              </a:r>
              <a:endParaRPr lang="pl-PL" b="1"/>
            </a:p>
          </p:txBody>
        </p:sp>
        <p:sp>
          <p:nvSpPr>
            <p:cNvPr id="44172" name="Rectangle 167"/>
            <p:cNvSpPr>
              <a:spLocks noChangeArrowheads="1"/>
            </p:cNvSpPr>
            <p:nvPr/>
          </p:nvSpPr>
          <p:spPr bwMode="auto">
            <a:xfrm>
              <a:off x="2357438" y="2959100"/>
              <a:ext cx="90488" cy="122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pl-PL" sz="800" dirty="0">
                  <a:solidFill>
                    <a:srgbClr val="000000"/>
                  </a:solidFill>
                  <a:latin typeface="Helvetica" charset="0"/>
                </a:rPr>
                <a:t>-1</a:t>
              </a:r>
              <a:endParaRPr lang="pl-PL" dirty="0"/>
            </a:p>
          </p:txBody>
        </p:sp>
        <p:sp>
          <p:nvSpPr>
            <p:cNvPr id="44173" name="Line 168"/>
            <p:cNvSpPr>
              <a:spLocks noChangeShapeType="1"/>
            </p:cNvSpPr>
            <p:nvPr/>
          </p:nvSpPr>
          <p:spPr bwMode="auto">
            <a:xfrm>
              <a:off x="2490788" y="2524125"/>
              <a:ext cx="22225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74" name="Line 169"/>
            <p:cNvSpPr>
              <a:spLocks noChangeShapeType="1"/>
            </p:cNvSpPr>
            <p:nvPr/>
          </p:nvSpPr>
          <p:spPr bwMode="auto">
            <a:xfrm flipH="1">
              <a:off x="7302500" y="2524125"/>
              <a:ext cx="33338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75" name="Line 170"/>
            <p:cNvSpPr>
              <a:spLocks noChangeShapeType="1"/>
            </p:cNvSpPr>
            <p:nvPr/>
          </p:nvSpPr>
          <p:spPr bwMode="auto">
            <a:xfrm>
              <a:off x="2490788" y="2189163"/>
              <a:ext cx="22225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76" name="Line 171"/>
            <p:cNvSpPr>
              <a:spLocks noChangeShapeType="1"/>
            </p:cNvSpPr>
            <p:nvPr/>
          </p:nvSpPr>
          <p:spPr bwMode="auto">
            <a:xfrm flipH="1">
              <a:off x="7302500" y="2189163"/>
              <a:ext cx="33338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77" name="Line 172"/>
            <p:cNvSpPr>
              <a:spLocks noChangeShapeType="1"/>
            </p:cNvSpPr>
            <p:nvPr/>
          </p:nvSpPr>
          <p:spPr bwMode="auto">
            <a:xfrm>
              <a:off x="2490788" y="1954213"/>
              <a:ext cx="22225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78" name="Line 173"/>
            <p:cNvSpPr>
              <a:spLocks noChangeShapeType="1"/>
            </p:cNvSpPr>
            <p:nvPr/>
          </p:nvSpPr>
          <p:spPr bwMode="auto">
            <a:xfrm flipH="1">
              <a:off x="7302500" y="1954213"/>
              <a:ext cx="33338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79" name="Line 174"/>
            <p:cNvSpPr>
              <a:spLocks noChangeShapeType="1"/>
            </p:cNvSpPr>
            <p:nvPr/>
          </p:nvSpPr>
          <p:spPr bwMode="auto">
            <a:xfrm>
              <a:off x="2490788" y="1765300"/>
              <a:ext cx="22225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80" name="Line 175"/>
            <p:cNvSpPr>
              <a:spLocks noChangeShapeType="1"/>
            </p:cNvSpPr>
            <p:nvPr/>
          </p:nvSpPr>
          <p:spPr bwMode="auto">
            <a:xfrm flipH="1">
              <a:off x="7302500" y="1765300"/>
              <a:ext cx="33338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81" name="Line 176"/>
            <p:cNvSpPr>
              <a:spLocks noChangeShapeType="1"/>
            </p:cNvSpPr>
            <p:nvPr/>
          </p:nvSpPr>
          <p:spPr bwMode="auto">
            <a:xfrm>
              <a:off x="2490788" y="1608138"/>
              <a:ext cx="22225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82" name="Line 177"/>
            <p:cNvSpPr>
              <a:spLocks noChangeShapeType="1"/>
            </p:cNvSpPr>
            <p:nvPr/>
          </p:nvSpPr>
          <p:spPr bwMode="auto">
            <a:xfrm flipH="1">
              <a:off x="7302500" y="1608138"/>
              <a:ext cx="33338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83" name="Line 178"/>
            <p:cNvSpPr>
              <a:spLocks noChangeShapeType="1"/>
            </p:cNvSpPr>
            <p:nvPr/>
          </p:nvSpPr>
          <p:spPr bwMode="auto">
            <a:xfrm>
              <a:off x="2490788" y="1485900"/>
              <a:ext cx="22225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84" name="Line 179"/>
            <p:cNvSpPr>
              <a:spLocks noChangeShapeType="1"/>
            </p:cNvSpPr>
            <p:nvPr/>
          </p:nvSpPr>
          <p:spPr bwMode="auto">
            <a:xfrm flipH="1">
              <a:off x="7302500" y="1485900"/>
              <a:ext cx="33338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85" name="Line 180"/>
            <p:cNvSpPr>
              <a:spLocks noChangeShapeType="1"/>
            </p:cNvSpPr>
            <p:nvPr/>
          </p:nvSpPr>
          <p:spPr bwMode="auto">
            <a:xfrm>
              <a:off x="2490788" y="1374775"/>
              <a:ext cx="22225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86" name="Line 181"/>
            <p:cNvSpPr>
              <a:spLocks noChangeShapeType="1"/>
            </p:cNvSpPr>
            <p:nvPr/>
          </p:nvSpPr>
          <p:spPr bwMode="auto">
            <a:xfrm flipH="1">
              <a:off x="7302500" y="1374775"/>
              <a:ext cx="33338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87" name="Line 182"/>
            <p:cNvSpPr>
              <a:spLocks noChangeShapeType="1"/>
            </p:cNvSpPr>
            <p:nvPr/>
          </p:nvSpPr>
          <p:spPr bwMode="auto">
            <a:xfrm>
              <a:off x="2490788" y="1273175"/>
              <a:ext cx="22225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88" name="Line 183"/>
            <p:cNvSpPr>
              <a:spLocks noChangeShapeType="1"/>
            </p:cNvSpPr>
            <p:nvPr/>
          </p:nvSpPr>
          <p:spPr bwMode="auto">
            <a:xfrm flipH="1">
              <a:off x="7302500" y="1273175"/>
              <a:ext cx="33338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89" name="Line 184"/>
            <p:cNvSpPr>
              <a:spLocks noChangeShapeType="1"/>
            </p:cNvSpPr>
            <p:nvPr/>
          </p:nvSpPr>
          <p:spPr bwMode="auto">
            <a:xfrm>
              <a:off x="2490788" y="1195388"/>
              <a:ext cx="22225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90" name="Line 185"/>
            <p:cNvSpPr>
              <a:spLocks noChangeShapeType="1"/>
            </p:cNvSpPr>
            <p:nvPr/>
          </p:nvSpPr>
          <p:spPr bwMode="auto">
            <a:xfrm flipH="1">
              <a:off x="7302500" y="1195388"/>
              <a:ext cx="33338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91" name="Line 186"/>
            <p:cNvSpPr>
              <a:spLocks noChangeShapeType="1"/>
            </p:cNvSpPr>
            <p:nvPr/>
          </p:nvSpPr>
          <p:spPr bwMode="auto">
            <a:xfrm>
              <a:off x="2490788" y="1195388"/>
              <a:ext cx="44450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92" name="Line 187"/>
            <p:cNvSpPr>
              <a:spLocks noChangeShapeType="1"/>
            </p:cNvSpPr>
            <p:nvPr/>
          </p:nvSpPr>
          <p:spPr bwMode="auto">
            <a:xfrm flipH="1">
              <a:off x="7280275" y="1195388"/>
              <a:ext cx="55563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93" name="Rectangle 188"/>
            <p:cNvSpPr>
              <a:spLocks noChangeArrowheads="1"/>
            </p:cNvSpPr>
            <p:nvPr/>
          </p:nvSpPr>
          <p:spPr bwMode="auto">
            <a:xfrm>
              <a:off x="2200275" y="1106488"/>
              <a:ext cx="1555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pl-PL" sz="1100" b="1" dirty="0">
                  <a:solidFill>
                    <a:srgbClr val="000000"/>
                  </a:solidFill>
                  <a:latin typeface="Helvetica" charset="0"/>
                </a:rPr>
                <a:t>10</a:t>
              </a:r>
              <a:endParaRPr lang="pl-PL" b="1" dirty="0"/>
            </a:p>
          </p:txBody>
        </p:sp>
        <p:sp>
          <p:nvSpPr>
            <p:cNvPr id="44194" name="Rectangle 189"/>
            <p:cNvSpPr>
              <a:spLocks noChangeArrowheads="1"/>
            </p:cNvSpPr>
            <p:nvPr/>
          </p:nvSpPr>
          <p:spPr bwMode="auto">
            <a:xfrm>
              <a:off x="2357438" y="1050925"/>
              <a:ext cx="57150" cy="122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pl-PL" sz="8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pl-PL"/>
            </a:p>
          </p:txBody>
        </p:sp>
        <p:sp>
          <p:nvSpPr>
            <p:cNvPr id="44195" name="Line 190"/>
            <p:cNvSpPr>
              <a:spLocks noChangeShapeType="1"/>
            </p:cNvSpPr>
            <p:nvPr/>
          </p:nvSpPr>
          <p:spPr bwMode="auto">
            <a:xfrm>
              <a:off x="2490788" y="1195388"/>
              <a:ext cx="4845050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96" name="Line 191"/>
            <p:cNvSpPr>
              <a:spLocks noChangeShapeType="1"/>
            </p:cNvSpPr>
            <p:nvPr/>
          </p:nvSpPr>
          <p:spPr bwMode="auto">
            <a:xfrm>
              <a:off x="2490788" y="5013325"/>
              <a:ext cx="4845050" cy="15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97" name="Line 192"/>
            <p:cNvSpPr>
              <a:spLocks noChangeShapeType="1"/>
            </p:cNvSpPr>
            <p:nvPr/>
          </p:nvSpPr>
          <p:spPr bwMode="auto">
            <a:xfrm flipV="1">
              <a:off x="7335838" y="1195388"/>
              <a:ext cx="1588" cy="38179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98" name="Line 193"/>
            <p:cNvSpPr>
              <a:spLocks noChangeShapeType="1"/>
            </p:cNvSpPr>
            <p:nvPr/>
          </p:nvSpPr>
          <p:spPr bwMode="auto">
            <a:xfrm flipV="1">
              <a:off x="2490788" y="1195388"/>
              <a:ext cx="1588" cy="38179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199" name="Freeform 194"/>
            <p:cNvSpPr>
              <a:spLocks/>
            </p:cNvSpPr>
            <p:nvPr/>
          </p:nvSpPr>
          <p:spPr bwMode="auto">
            <a:xfrm>
              <a:off x="2490788" y="2535238"/>
              <a:ext cx="2779713" cy="2466975"/>
            </a:xfrm>
            <a:custGeom>
              <a:avLst/>
              <a:gdLst>
                <a:gd name="T0" fmla="*/ 359 w 1751"/>
                <a:gd name="T1" fmla="*/ 1533 h 1554"/>
                <a:gd name="T2" fmla="*/ 591 w 1751"/>
                <a:gd name="T3" fmla="*/ 1476 h 1554"/>
                <a:gd name="T4" fmla="*/ 725 w 1751"/>
                <a:gd name="T5" fmla="*/ 1399 h 1554"/>
                <a:gd name="T6" fmla="*/ 823 w 1751"/>
                <a:gd name="T7" fmla="*/ 1322 h 1554"/>
                <a:gd name="T8" fmla="*/ 893 w 1751"/>
                <a:gd name="T9" fmla="*/ 1251 h 1554"/>
                <a:gd name="T10" fmla="*/ 957 w 1751"/>
                <a:gd name="T11" fmla="*/ 1181 h 1554"/>
                <a:gd name="T12" fmla="*/ 1006 w 1751"/>
                <a:gd name="T13" fmla="*/ 1118 h 1554"/>
                <a:gd name="T14" fmla="*/ 1048 w 1751"/>
                <a:gd name="T15" fmla="*/ 1061 h 1554"/>
                <a:gd name="T16" fmla="*/ 1090 w 1751"/>
                <a:gd name="T17" fmla="*/ 1005 h 1554"/>
                <a:gd name="T18" fmla="*/ 1125 w 1751"/>
                <a:gd name="T19" fmla="*/ 956 h 1554"/>
                <a:gd name="T20" fmla="*/ 1153 w 1751"/>
                <a:gd name="T21" fmla="*/ 914 h 1554"/>
                <a:gd name="T22" fmla="*/ 1182 w 1751"/>
                <a:gd name="T23" fmla="*/ 872 h 1554"/>
                <a:gd name="T24" fmla="*/ 1210 w 1751"/>
                <a:gd name="T25" fmla="*/ 829 h 1554"/>
                <a:gd name="T26" fmla="*/ 1238 w 1751"/>
                <a:gd name="T27" fmla="*/ 794 h 1554"/>
                <a:gd name="T28" fmla="*/ 1259 w 1751"/>
                <a:gd name="T29" fmla="*/ 759 h 1554"/>
                <a:gd name="T30" fmla="*/ 1280 w 1751"/>
                <a:gd name="T31" fmla="*/ 731 h 1554"/>
                <a:gd name="T32" fmla="*/ 1301 w 1751"/>
                <a:gd name="T33" fmla="*/ 696 h 1554"/>
                <a:gd name="T34" fmla="*/ 1315 w 1751"/>
                <a:gd name="T35" fmla="*/ 668 h 1554"/>
                <a:gd name="T36" fmla="*/ 1336 w 1751"/>
                <a:gd name="T37" fmla="*/ 640 h 1554"/>
                <a:gd name="T38" fmla="*/ 1350 w 1751"/>
                <a:gd name="T39" fmla="*/ 619 h 1554"/>
                <a:gd name="T40" fmla="*/ 1371 w 1751"/>
                <a:gd name="T41" fmla="*/ 590 h 1554"/>
                <a:gd name="T42" fmla="*/ 1385 w 1751"/>
                <a:gd name="T43" fmla="*/ 569 h 1554"/>
                <a:gd name="T44" fmla="*/ 1400 w 1751"/>
                <a:gd name="T45" fmla="*/ 541 h 1554"/>
                <a:gd name="T46" fmla="*/ 1414 w 1751"/>
                <a:gd name="T47" fmla="*/ 520 h 1554"/>
                <a:gd name="T48" fmla="*/ 1428 w 1751"/>
                <a:gd name="T49" fmla="*/ 499 h 1554"/>
                <a:gd name="T50" fmla="*/ 1442 w 1751"/>
                <a:gd name="T51" fmla="*/ 478 h 1554"/>
                <a:gd name="T52" fmla="*/ 1456 w 1751"/>
                <a:gd name="T53" fmla="*/ 457 h 1554"/>
                <a:gd name="T54" fmla="*/ 1477 w 1751"/>
                <a:gd name="T55" fmla="*/ 429 h 1554"/>
                <a:gd name="T56" fmla="*/ 1498 w 1751"/>
                <a:gd name="T57" fmla="*/ 401 h 1554"/>
                <a:gd name="T58" fmla="*/ 1505 w 1751"/>
                <a:gd name="T59" fmla="*/ 379 h 1554"/>
                <a:gd name="T60" fmla="*/ 1526 w 1751"/>
                <a:gd name="T61" fmla="*/ 344 h 1554"/>
                <a:gd name="T62" fmla="*/ 1547 w 1751"/>
                <a:gd name="T63" fmla="*/ 316 h 1554"/>
                <a:gd name="T64" fmla="*/ 1561 w 1751"/>
                <a:gd name="T65" fmla="*/ 295 h 1554"/>
                <a:gd name="T66" fmla="*/ 1582 w 1751"/>
                <a:gd name="T67" fmla="*/ 267 h 1554"/>
                <a:gd name="T68" fmla="*/ 1596 w 1751"/>
                <a:gd name="T69" fmla="*/ 239 h 1554"/>
                <a:gd name="T70" fmla="*/ 1610 w 1751"/>
                <a:gd name="T71" fmla="*/ 218 h 1554"/>
                <a:gd name="T72" fmla="*/ 1639 w 1751"/>
                <a:gd name="T73" fmla="*/ 183 h 1554"/>
                <a:gd name="T74" fmla="*/ 1653 w 1751"/>
                <a:gd name="T75" fmla="*/ 154 h 1554"/>
                <a:gd name="T76" fmla="*/ 1674 w 1751"/>
                <a:gd name="T77" fmla="*/ 119 h 1554"/>
                <a:gd name="T78" fmla="*/ 1702 w 1751"/>
                <a:gd name="T79" fmla="*/ 84 h 1554"/>
                <a:gd name="T80" fmla="*/ 1716 w 1751"/>
                <a:gd name="T81" fmla="*/ 56 h 1554"/>
                <a:gd name="T82" fmla="*/ 1737 w 1751"/>
                <a:gd name="T83" fmla="*/ 21 h 155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751"/>
                <a:gd name="T127" fmla="*/ 0 h 1554"/>
                <a:gd name="T128" fmla="*/ 1751 w 1751"/>
                <a:gd name="T129" fmla="*/ 1554 h 155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751" h="1554">
                  <a:moveTo>
                    <a:pt x="0" y="1554"/>
                  </a:moveTo>
                  <a:lnTo>
                    <a:pt x="225" y="1547"/>
                  </a:lnTo>
                  <a:lnTo>
                    <a:pt x="359" y="1533"/>
                  </a:lnTo>
                  <a:lnTo>
                    <a:pt x="457" y="1519"/>
                  </a:lnTo>
                  <a:lnTo>
                    <a:pt x="528" y="1497"/>
                  </a:lnTo>
                  <a:lnTo>
                    <a:pt x="591" y="1476"/>
                  </a:lnTo>
                  <a:lnTo>
                    <a:pt x="640" y="1455"/>
                  </a:lnTo>
                  <a:lnTo>
                    <a:pt x="682" y="1427"/>
                  </a:lnTo>
                  <a:lnTo>
                    <a:pt x="725" y="1399"/>
                  </a:lnTo>
                  <a:lnTo>
                    <a:pt x="760" y="1378"/>
                  </a:lnTo>
                  <a:lnTo>
                    <a:pt x="788" y="1350"/>
                  </a:lnTo>
                  <a:lnTo>
                    <a:pt x="823" y="1322"/>
                  </a:lnTo>
                  <a:lnTo>
                    <a:pt x="844" y="1301"/>
                  </a:lnTo>
                  <a:lnTo>
                    <a:pt x="872" y="1272"/>
                  </a:lnTo>
                  <a:lnTo>
                    <a:pt x="893" y="1251"/>
                  </a:lnTo>
                  <a:lnTo>
                    <a:pt x="914" y="1223"/>
                  </a:lnTo>
                  <a:lnTo>
                    <a:pt x="935" y="1202"/>
                  </a:lnTo>
                  <a:lnTo>
                    <a:pt x="957" y="1181"/>
                  </a:lnTo>
                  <a:lnTo>
                    <a:pt x="971" y="1160"/>
                  </a:lnTo>
                  <a:lnTo>
                    <a:pt x="992" y="1139"/>
                  </a:lnTo>
                  <a:lnTo>
                    <a:pt x="1006" y="1118"/>
                  </a:lnTo>
                  <a:lnTo>
                    <a:pt x="1020" y="1097"/>
                  </a:lnTo>
                  <a:lnTo>
                    <a:pt x="1034" y="1076"/>
                  </a:lnTo>
                  <a:lnTo>
                    <a:pt x="1048" y="1061"/>
                  </a:lnTo>
                  <a:lnTo>
                    <a:pt x="1062" y="1040"/>
                  </a:lnTo>
                  <a:lnTo>
                    <a:pt x="1076" y="1019"/>
                  </a:lnTo>
                  <a:lnTo>
                    <a:pt x="1090" y="1005"/>
                  </a:lnTo>
                  <a:lnTo>
                    <a:pt x="1104" y="991"/>
                  </a:lnTo>
                  <a:lnTo>
                    <a:pt x="1111" y="970"/>
                  </a:lnTo>
                  <a:lnTo>
                    <a:pt x="1125" y="956"/>
                  </a:lnTo>
                  <a:lnTo>
                    <a:pt x="1132" y="942"/>
                  </a:lnTo>
                  <a:lnTo>
                    <a:pt x="1146" y="928"/>
                  </a:lnTo>
                  <a:lnTo>
                    <a:pt x="1153" y="914"/>
                  </a:lnTo>
                  <a:lnTo>
                    <a:pt x="1167" y="900"/>
                  </a:lnTo>
                  <a:lnTo>
                    <a:pt x="1175" y="886"/>
                  </a:lnTo>
                  <a:lnTo>
                    <a:pt x="1182" y="872"/>
                  </a:lnTo>
                  <a:lnTo>
                    <a:pt x="1196" y="858"/>
                  </a:lnTo>
                  <a:lnTo>
                    <a:pt x="1203" y="844"/>
                  </a:lnTo>
                  <a:lnTo>
                    <a:pt x="1210" y="829"/>
                  </a:lnTo>
                  <a:lnTo>
                    <a:pt x="1217" y="815"/>
                  </a:lnTo>
                  <a:lnTo>
                    <a:pt x="1224" y="808"/>
                  </a:lnTo>
                  <a:lnTo>
                    <a:pt x="1238" y="794"/>
                  </a:lnTo>
                  <a:lnTo>
                    <a:pt x="1245" y="780"/>
                  </a:lnTo>
                  <a:lnTo>
                    <a:pt x="1252" y="773"/>
                  </a:lnTo>
                  <a:lnTo>
                    <a:pt x="1259" y="759"/>
                  </a:lnTo>
                  <a:lnTo>
                    <a:pt x="1266" y="752"/>
                  </a:lnTo>
                  <a:lnTo>
                    <a:pt x="1273" y="738"/>
                  </a:lnTo>
                  <a:lnTo>
                    <a:pt x="1280" y="731"/>
                  </a:lnTo>
                  <a:lnTo>
                    <a:pt x="1287" y="717"/>
                  </a:lnTo>
                  <a:lnTo>
                    <a:pt x="1294" y="710"/>
                  </a:lnTo>
                  <a:lnTo>
                    <a:pt x="1301" y="696"/>
                  </a:lnTo>
                  <a:lnTo>
                    <a:pt x="1308" y="689"/>
                  </a:lnTo>
                  <a:lnTo>
                    <a:pt x="1315" y="675"/>
                  </a:lnTo>
                  <a:lnTo>
                    <a:pt x="1315" y="668"/>
                  </a:lnTo>
                  <a:lnTo>
                    <a:pt x="1322" y="661"/>
                  </a:lnTo>
                  <a:lnTo>
                    <a:pt x="1329" y="654"/>
                  </a:lnTo>
                  <a:lnTo>
                    <a:pt x="1336" y="640"/>
                  </a:lnTo>
                  <a:lnTo>
                    <a:pt x="1343" y="633"/>
                  </a:lnTo>
                  <a:lnTo>
                    <a:pt x="1350" y="626"/>
                  </a:lnTo>
                  <a:lnTo>
                    <a:pt x="1350" y="619"/>
                  </a:lnTo>
                  <a:lnTo>
                    <a:pt x="1357" y="604"/>
                  </a:lnTo>
                  <a:lnTo>
                    <a:pt x="1364" y="597"/>
                  </a:lnTo>
                  <a:lnTo>
                    <a:pt x="1371" y="590"/>
                  </a:lnTo>
                  <a:lnTo>
                    <a:pt x="1371" y="583"/>
                  </a:lnTo>
                  <a:lnTo>
                    <a:pt x="1378" y="576"/>
                  </a:lnTo>
                  <a:lnTo>
                    <a:pt x="1385" y="569"/>
                  </a:lnTo>
                  <a:lnTo>
                    <a:pt x="1392" y="562"/>
                  </a:lnTo>
                  <a:lnTo>
                    <a:pt x="1392" y="555"/>
                  </a:lnTo>
                  <a:lnTo>
                    <a:pt x="1400" y="541"/>
                  </a:lnTo>
                  <a:lnTo>
                    <a:pt x="1407" y="534"/>
                  </a:lnTo>
                  <a:lnTo>
                    <a:pt x="1407" y="527"/>
                  </a:lnTo>
                  <a:lnTo>
                    <a:pt x="1414" y="520"/>
                  </a:lnTo>
                  <a:lnTo>
                    <a:pt x="1421" y="513"/>
                  </a:lnTo>
                  <a:lnTo>
                    <a:pt x="1421" y="506"/>
                  </a:lnTo>
                  <a:lnTo>
                    <a:pt x="1428" y="499"/>
                  </a:lnTo>
                  <a:lnTo>
                    <a:pt x="1435" y="492"/>
                  </a:lnTo>
                  <a:lnTo>
                    <a:pt x="1442" y="485"/>
                  </a:lnTo>
                  <a:lnTo>
                    <a:pt x="1442" y="478"/>
                  </a:lnTo>
                  <a:lnTo>
                    <a:pt x="1449" y="471"/>
                  </a:lnTo>
                  <a:lnTo>
                    <a:pt x="1456" y="464"/>
                  </a:lnTo>
                  <a:lnTo>
                    <a:pt x="1456" y="457"/>
                  </a:lnTo>
                  <a:lnTo>
                    <a:pt x="1463" y="450"/>
                  </a:lnTo>
                  <a:lnTo>
                    <a:pt x="1463" y="443"/>
                  </a:lnTo>
                  <a:lnTo>
                    <a:pt x="1477" y="429"/>
                  </a:lnTo>
                  <a:lnTo>
                    <a:pt x="1477" y="422"/>
                  </a:lnTo>
                  <a:lnTo>
                    <a:pt x="1484" y="415"/>
                  </a:lnTo>
                  <a:lnTo>
                    <a:pt x="1498" y="401"/>
                  </a:lnTo>
                  <a:lnTo>
                    <a:pt x="1498" y="394"/>
                  </a:lnTo>
                  <a:lnTo>
                    <a:pt x="1505" y="386"/>
                  </a:lnTo>
                  <a:lnTo>
                    <a:pt x="1505" y="379"/>
                  </a:lnTo>
                  <a:lnTo>
                    <a:pt x="1512" y="372"/>
                  </a:lnTo>
                  <a:lnTo>
                    <a:pt x="1526" y="358"/>
                  </a:lnTo>
                  <a:lnTo>
                    <a:pt x="1526" y="344"/>
                  </a:lnTo>
                  <a:lnTo>
                    <a:pt x="1533" y="337"/>
                  </a:lnTo>
                  <a:lnTo>
                    <a:pt x="1547" y="323"/>
                  </a:lnTo>
                  <a:lnTo>
                    <a:pt x="1547" y="316"/>
                  </a:lnTo>
                  <a:lnTo>
                    <a:pt x="1554" y="309"/>
                  </a:lnTo>
                  <a:lnTo>
                    <a:pt x="1554" y="302"/>
                  </a:lnTo>
                  <a:lnTo>
                    <a:pt x="1561" y="295"/>
                  </a:lnTo>
                  <a:lnTo>
                    <a:pt x="1568" y="288"/>
                  </a:lnTo>
                  <a:lnTo>
                    <a:pt x="1568" y="281"/>
                  </a:lnTo>
                  <a:lnTo>
                    <a:pt x="1582" y="267"/>
                  </a:lnTo>
                  <a:lnTo>
                    <a:pt x="1582" y="260"/>
                  </a:lnTo>
                  <a:lnTo>
                    <a:pt x="1596" y="246"/>
                  </a:lnTo>
                  <a:lnTo>
                    <a:pt x="1596" y="239"/>
                  </a:lnTo>
                  <a:lnTo>
                    <a:pt x="1603" y="232"/>
                  </a:lnTo>
                  <a:lnTo>
                    <a:pt x="1603" y="225"/>
                  </a:lnTo>
                  <a:lnTo>
                    <a:pt x="1610" y="218"/>
                  </a:lnTo>
                  <a:lnTo>
                    <a:pt x="1625" y="204"/>
                  </a:lnTo>
                  <a:lnTo>
                    <a:pt x="1625" y="197"/>
                  </a:lnTo>
                  <a:lnTo>
                    <a:pt x="1639" y="183"/>
                  </a:lnTo>
                  <a:lnTo>
                    <a:pt x="1639" y="176"/>
                  </a:lnTo>
                  <a:lnTo>
                    <a:pt x="1653" y="161"/>
                  </a:lnTo>
                  <a:lnTo>
                    <a:pt x="1653" y="154"/>
                  </a:lnTo>
                  <a:lnTo>
                    <a:pt x="1667" y="140"/>
                  </a:lnTo>
                  <a:lnTo>
                    <a:pt x="1667" y="126"/>
                  </a:lnTo>
                  <a:lnTo>
                    <a:pt x="1674" y="119"/>
                  </a:lnTo>
                  <a:lnTo>
                    <a:pt x="1688" y="105"/>
                  </a:lnTo>
                  <a:lnTo>
                    <a:pt x="1688" y="98"/>
                  </a:lnTo>
                  <a:lnTo>
                    <a:pt x="1702" y="84"/>
                  </a:lnTo>
                  <a:lnTo>
                    <a:pt x="1702" y="77"/>
                  </a:lnTo>
                  <a:lnTo>
                    <a:pt x="1716" y="63"/>
                  </a:lnTo>
                  <a:lnTo>
                    <a:pt x="1716" y="56"/>
                  </a:lnTo>
                  <a:lnTo>
                    <a:pt x="1730" y="42"/>
                  </a:lnTo>
                  <a:lnTo>
                    <a:pt x="1730" y="28"/>
                  </a:lnTo>
                  <a:lnTo>
                    <a:pt x="1737" y="21"/>
                  </a:lnTo>
                  <a:lnTo>
                    <a:pt x="1751" y="7"/>
                  </a:lnTo>
                  <a:lnTo>
                    <a:pt x="1751" y="0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200" name="Freeform 195"/>
            <p:cNvSpPr>
              <a:spLocks/>
            </p:cNvSpPr>
            <p:nvPr/>
          </p:nvSpPr>
          <p:spPr bwMode="auto">
            <a:xfrm>
              <a:off x="5270500" y="1228725"/>
              <a:ext cx="1417638" cy="1306513"/>
            </a:xfrm>
            <a:custGeom>
              <a:avLst/>
              <a:gdLst>
                <a:gd name="T0" fmla="*/ 21 w 893"/>
                <a:gd name="T1" fmla="*/ 802 h 823"/>
                <a:gd name="T2" fmla="*/ 35 w 893"/>
                <a:gd name="T3" fmla="*/ 774 h 823"/>
                <a:gd name="T4" fmla="*/ 63 w 893"/>
                <a:gd name="T5" fmla="*/ 738 h 823"/>
                <a:gd name="T6" fmla="*/ 77 w 893"/>
                <a:gd name="T7" fmla="*/ 710 h 823"/>
                <a:gd name="T8" fmla="*/ 106 w 893"/>
                <a:gd name="T9" fmla="*/ 675 h 823"/>
                <a:gd name="T10" fmla="*/ 120 w 893"/>
                <a:gd name="T11" fmla="*/ 647 h 823"/>
                <a:gd name="T12" fmla="*/ 141 w 893"/>
                <a:gd name="T13" fmla="*/ 619 h 823"/>
                <a:gd name="T14" fmla="*/ 162 w 893"/>
                <a:gd name="T15" fmla="*/ 584 h 823"/>
                <a:gd name="T16" fmla="*/ 183 w 893"/>
                <a:gd name="T17" fmla="*/ 556 h 823"/>
                <a:gd name="T18" fmla="*/ 204 w 893"/>
                <a:gd name="T19" fmla="*/ 527 h 823"/>
                <a:gd name="T20" fmla="*/ 225 w 893"/>
                <a:gd name="T21" fmla="*/ 499 h 823"/>
                <a:gd name="T22" fmla="*/ 253 w 893"/>
                <a:gd name="T23" fmla="*/ 464 h 823"/>
                <a:gd name="T24" fmla="*/ 274 w 893"/>
                <a:gd name="T25" fmla="*/ 436 h 823"/>
                <a:gd name="T26" fmla="*/ 288 w 893"/>
                <a:gd name="T27" fmla="*/ 415 h 823"/>
                <a:gd name="T28" fmla="*/ 309 w 893"/>
                <a:gd name="T29" fmla="*/ 387 h 823"/>
                <a:gd name="T30" fmla="*/ 331 w 893"/>
                <a:gd name="T31" fmla="*/ 359 h 823"/>
                <a:gd name="T32" fmla="*/ 352 w 893"/>
                <a:gd name="T33" fmla="*/ 338 h 823"/>
                <a:gd name="T34" fmla="*/ 373 w 893"/>
                <a:gd name="T35" fmla="*/ 309 h 823"/>
                <a:gd name="T36" fmla="*/ 394 w 893"/>
                <a:gd name="T37" fmla="*/ 288 h 823"/>
                <a:gd name="T38" fmla="*/ 415 w 893"/>
                <a:gd name="T39" fmla="*/ 267 h 823"/>
                <a:gd name="T40" fmla="*/ 436 w 893"/>
                <a:gd name="T41" fmla="*/ 239 h 823"/>
                <a:gd name="T42" fmla="*/ 457 w 893"/>
                <a:gd name="T43" fmla="*/ 218 h 823"/>
                <a:gd name="T44" fmla="*/ 478 w 893"/>
                <a:gd name="T45" fmla="*/ 204 h 823"/>
                <a:gd name="T46" fmla="*/ 499 w 893"/>
                <a:gd name="T47" fmla="*/ 183 h 823"/>
                <a:gd name="T48" fmla="*/ 520 w 893"/>
                <a:gd name="T49" fmla="*/ 162 h 823"/>
                <a:gd name="T50" fmla="*/ 541 w 893"/>
                <a:gd name="T51" fmla="*/ 148 h 823"/>
                <a:gd name="T52" fmla="*/ 563 w 893"/>
                <a:gd name="T53" fmla="*/ 134 h 823"/>
                <a:gd name="T54" fmla="*/ 584 w 893"/>
                <a:gd name="T55" fmla="*/ 120 h 823"/>
                <a:gd name="T56" fmla="*/ 605 w 893"/>
                <a:gd name="T57" fmla="*/ 106 h 823"/>
                <a:gd name="T58" fmla="*/ 626 w 893"/>
                <a:gd name="T59" fmla="*/ 92 h 823"/>
                <a:gd name="T60" fmla="*/ 647 w 893"/>
                <a:gd name="T61" fmla="*/ 77 h 823"/>
                <a:gd name="T62" fmla="*/ 668 w 893"/>
                <a:gd name="T63" fmla="*/ 70 h 823"/>
                <a:gd name="T64" fmla="*/ 689 w 893"/>
                <a:gd name="T65" fmla="*/ 63 h 823"/>
                <a:gd name="T66" fmla="*/ 710 w 893"/>
                <a:gd name="T67" fmla="*/ 49 h 823"/>
                <a:gd name="T68" fmla="*/ 731 w 893"/>
                <a:gd name="T69" fmla="*/ 42 h 823"/>
                <a:gd name="T70" fmla="*/ 752 w 893"/>
                <a:gd name="T71" fmla="*/ 35 h 823"/>
                <a:gd name="T72" fmla="*/ 774 w 893"/>
                <a:gd name="T73" fmla="*/ 28 h 823"/>
                <a:gd name="T74" fmla="*/ 795 w 893"/>
                <a:gd name="T75" fmla="*/ 21 h 823"/>
                <a:gd name="T76" fmla="*/ 816 w 893"/>
                <a:gd name="T77" fmla="*/ 21 h 823"/>
                <a:gd name="T78" fmla="*/ 837 w 893"/>
                <a:gd name="T79" fmla="*/ 14 h 823"/>
                <a:gd name="T80" fmla="*/ 858 w 893"/>
                <a:gd name="T81" fmla="*/ 7 h 823"/>
                <a:gd name="T82" fmla="*/ 879 w 893"/>
                <a:gd name="T83" fmla="*/ 7 h 82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93"/>
                <a:gd name="T127" fmla="*/ 0 h 823"/>
                <a:gd name="T128" fmla="*/ 893 w 893"/>
                <a:gd name="T129" fmla="*/ 823 h 82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93" h="823">
                  <a:moveTo>
                    <a:pt x="0" y="823"/>
                  </a:moveTo>
                  <a:lnTo>
                    <a:pt x="7" y="816"/>
                  </a:lnTo>
                  <a:lnTo>
                    <a:pt x="21" y="802"/>
                  </a:lnTo>
                  <a:lnTo>
                    <a:pt x="21" y="795"/>
                  </a:lnTo>
                  <a:lnTo>
                    <a:pt x="35" y="781"/>
                  </a:lnTo>
                  <a:lnTo>
                    <a:pt x="35" y="774"/>
                  </a:lnTo>
                  <a:lnTo>
                    <a:pt x="49" y="759"/>
                  </a:lnTo>
                  <a:lnTo>
                    <a:pt x="49" y="752"/>
                  </a:lnTo>
                  <a:lnTo>
                    <a:pt x="63" y="738"/>
                  </a:lnTo>
                  <a:lnTo>
                    <a:pt x="63" y="731"/>
                  </a:lnTo>
                  <a:lnTo>
                    <a:pt x="77" y="717"/>
                  </a:lnTo>
                  <a:lnTo>
                    <a:pt x="77" y="710"/>
                  </a:lnTo>
                  <a:lnTo>
                    <a:pt x="91" y="696"/>
                  </a:lnTo>
                  <a:lnTo>
                    <a:pt x="91" y="689"/>
                  </a:lnTo>
                  <a:lnTo>
                    <a:pt x="106" y="675"/>
                  </a:lnTo>
                  <a:lnTo>
                    <a:pt x="106" y="668"/>
                  </a:lnTo>
                  <a:lnTo>
                    <a:pt x="120" y="654"/>
                  </a:lnTo>
                  <a:lnTo>
                    <a:pt x="120" y="647"/>
                  </a:lnTo>
                  <a:lnTo>
                    <a:pt x="134" y="633"/>
                  </a:lnTo>
                  <a:lnTo>
                    <a:pt x="134" y="626"/>
                  </a:lnTo>
                  <a:lnTo>
                    <a:pt x="141" y="619"/>
                  </a:lnTo>
                  <a:lnTo>
                    <a:pt x="155" y="605"/>
                  </a:lnTo>
                  <a:lnTo>
                    <a:pt x="155" y="591"/>
                  </a:lnTo>
                  <a:lnTo>
                    <a:pt x="162" y="584"/>
                  </a:lnTo>
                  <a:lnTo>
                    <a:pt x="169" y="577"/>
                  </a:lnTo>
                  <a:lnTo>
                    <a:pt x="183" y="563"/>
                  </a:lnTo>
                  <a:lnTo>
                    <a:pt x="183" y="556"/>
                  </a:lnTo>
                  <a:lnTo>
                    <a:pt x="197" y="542"/>
                  </a:lnTo>
                  <a:lnTo>
                    <a:pt x="197" y="534"/>
                  </a:lnTo>
                  <a:lnTo>
                    <a:pt x="204" y="527"/>
                  </a:lnTo>
                  <a:lnTo>
                    <a:pt x="218" y="513"/>
                  </a:lnTo>
                  <a:lnTo>
                    <a:pt x="218" y="506"/>
                  </a:lnTo>
                  <a:lnTo>
                    <a:pt x="225" y="499"/>
                  </a:lnTo>
                  <a:lnTo>
                    <a:pt x="239" y="485"/>
                  </a:lnTo>
                  <a:lnTo>
                    <a:pt x="239" y="478"/>
                  </a:lnTo>
                  <a:lnTo>
                    <a:pt x="253" y="464"/>
                  </a:lnTo>
                  <a:lnTo>
                    <a:pt x="253" y="457"/>
                  </a:lnTo>
                  <a:lnTo>
                    <a:pt x="260" y="450"/>
                  </a:lnTo>
                  <a:lnTo>
                    <a:pt x="274" y="436"/>
                  </a:lnTo>
                  <a:lnTo>
                    <a:pt x="274" y="429"/>
                  </a:lnTo>
                  <a:lnTo>
                    <a:pt x="281" y="422"/>
                  </a:lnTo>
                  <a:lnTo>
                    <a:pt x="288" y="415"/>
                  </a:lnTo>
                  <a:lnTo>
                    <a:pt x="302" y="401"/>
                  </a:lnTo>
                  <a:lnTo>
                    <a:pt x="302" y="394"/>
                  </a:lnTo>
                  <a:lnTo>
                    <a:pt x="309" y="387"/>
                  </a:lnTo>
                  <a:lnTo>
                    <a:pt x="316" y="380"/>
                  </a:lnTo>
                  <a:lnTo>
                    <a:pt x="331" y="366"/>
                  </a:lnTo>
                  <a:lnTo>
                    <a:pt x="331" y="359"/>
                  </a:lnTo>
                  <a:lnTo>
                    <a:pt x="338" y="352"/>
                  </a:lnTo>
                  <a:lnTo>
                    <a:pt x="345" y="345"/>
                  </a:lnTo>
                  <a:lnTo>
                    <a:pt x="352" y="338"/>
                  </a:lnTo>
                  <a:lnTo>
                    <a:pt x="366" y="324"/>
                  </a:lnTo>
                  <a:lnTo>
                    <a:pt x="366" y="317"/>
                  </a:lnTo>
                  <a:lnTo>
                    <a:pt x="373" y="309"/>
                  </a:lnTo>
                  <a:lnTo>
                    <a:pt x="380" y="302"/>
                  </a:lnTo>
                  <a:lnTo>
                    <a:pt x="387" y="295"/>
                  </a:lnTo>
                  <a:lnTo>
                    <a:pt x="394" y="288"/>
                  </a:lnTo>
                  <a:lnTo>
                    <a:pt x="401" y="281"/>
                  </a:lnTo>
                  <a:lnTo>
                    <a:pt x="408" y="274"/>
                  </a:lnTo>
                  <a:lnTo>
                    <a:pt x="415" y="267"/>
                  </a:lnTo>
                  <a:lnTo>
                    <a:pt x="429" y="253"/>
                  </a:lnTo>
                  <a:lnTo>
                    <a:pt x="429" y="246"/>
                  </a:lnTo>
                  <a:lnTo>
                    <a:pt x="436" y="239"/>
                  </a:lnTo>
                  <a:lnTo>
                    <a:pt x="443" y="232"/>
                  </a:lnTo>
                  <a:lnTo>
                    <a:pt x="450" y="225"/>
                  </a:lnTo>
                  <a:lnTo>
                    <a:pt x="457" y="218"/>
                  </a:lnTo>
                  <a:lnTo>
                    <a:pt x="464" y="211"/>
                  </a:lnTo>
                  <a:lnTo>
                    <a:pt x="471" y="211"/>
                  </a:lnTo>
                  <a:lnTo>
                    <a:pt x="478" y="204"/>
                  </a:lnTo>
                  <a:lnTo>
                    <a:pt x="485" y="197"/>
                  </a:lnTo>
                  <a:lnTo>
                    <a:pt x="492" y="190"/>
                  </a:lnTo>
                  <a:lnTo>
                    <a:pt x="499" y="183"/>
                  </a:lnTo>
                  <a:lnTo>
                    <a:pt x="506" y="176"/>
                  </a:lnTo>
                  <a:lnTo>
                    <a:pt x="513" y="169"/>
                  </a:lnTo>
                  <a:lnTo>
                    <a:pt x="520" y="162"/>
                  </a:lnTo>
                  <a:lnTo>
                    <a:pt x="527" y="162"/>
                  </a:lnTo>
                  <a:lnTo>
                    <a:pt x="534" y="155"/>
                  </a:lnTo>
                  <a:lnTo>
                    <a:pt x="541" y="148"/>
                  </a:lnTo>
                  <a:lnTo>
                    <a:pt x="549" y="141"/>
                  </a:lnTo>
                  <a:lnTo>
                    <a:pt x="556" y="141"/>
                  </a:lnTo>
                  <a:lnTo>
                    <a:pt x="563" y="134"/>
                  </a:lnTo>
                  <a:lnTo>
                    <a:pt x="570" y="127"/>
                  </a:lnTo>
                  <a:lnTo>
                    <a:pt x="577" y="120"/>
                  </a:lnTo>
                  <a:lnTo>
                    <a:pt x="584" y="120"/>
                  </a:lnTo>
                  <a:lnTo>
                    <a:pt x="591" y="113"/>
                  </a:lnTo>
                  <a:lnTo>
                    <a:pt x="598" y="113"/>
                  </a:lnTo>
                  <a:lnTo>
                    <a:pt x="605" y="106"/>
                  </a:lnTo>
                  <a:lnTo>
                    <a:pt x="612" y="99"/>
                  </a:lnTo>
                  <a:lnTo>
                    <a:pt x="619" y="99"/>
                  </a:lnTo>
                  <a:lnTo>
                    <a:pt x="626" y="92"/>
                  </a:lnTo>
                  <a:lnTo>
                    <a:pt x="633" y="92"/>
                  </a:lnTo>
                  <a:lnTo>
                    <a:pt x="640" y="84"/>
                  </a:lnTo>
                  <a:lnTo>
                    <a:pt x="647" y="77"/>
                  </a:lnTo>
                  <a:lnTo>
                    <a:pt x="654" y="77"/>
                  </a:lnTo>
                  <a:lnTo>
                    <a:pt x="661" y="70"/>
                  </a:lnTo>
                  <a:lnTo>
                    <a:pt x="668" y="70"/>
                  </a:lnTo>
                  <a:lnTo>
                    <a:pt x="675" y="63"/>
                  </a:lnTo>
                  <a:lnTo>
                    <a:pt x="682" y="63"/>
                  </a:lnTo>
                  <a:lnTo>
                    <a:pt x="689" y="63"/>
                  </a:lnTo>
                  <a:lnTo>
                    <a:pt x="696" y="56"/>
                  </a:lnTo>
                  <a:lnTo>
                    <a:pt x="703" y="56"/>
                  </a:lnTo>
                  <a:lnTo>
                    <a:pt x="710" y="49"/>
                  </a:lnTo>
                  <a:lnTo>
                    <a:pt x="717" y="49"/>
                  </a:lnTo>
                  <a:lnTo>
                    <a:pt x="724" y="49"/>
                  </a:lnTo>
                  <a:lnTo>
                    <a:pt x="731" y="42"/>
                  </a:lnTo>
                  <a:lnTo>
                    <a:pt x="738" y="42"/>
                  </a:lnTo>
                  <a:lnTo>
                    <a:pt x="745" y="35"/>
                  </a:lnTo>
                  <a:lnTo>
                    <a:pt x="752" y="35"/>
                  </a:lnTo>
                  <a:lnTo>
                    <a:pt x="759" y="35"/>
                  </a:lnTo>
                  <a:lnTo>
                    <a:pt x="766" y="35"/>
                  </a:lnTo>
                  <a:lnTo>
                    <a:pt x="774" y="28"/>
                  </a:lnTo>
                  <a:lnTo>
                    <a:pt x="781" y="28"/>
                  </a:lnTo>
                  <a:lnTo>
                    <a:pt x="788" y="28"/>
                  </a:lnTo>
                  <a:lnTo>
                    <a:pt x="795" y="21"/>
                  </a:lnTo>
                  <a:lnTo>
                    <a:pt x="802" y="21"/>
                  </a:lnTo>
                  <a:lnTo>
                    <a:pt x="809" y="21"/>
                  </a:lnTo>
                  <a:lnTo>
                    <a:pt x="816" y="21"/>
                  </a:lnTo>
                  <a:lnTo>
                    <a:pt x="823" y="14"/>
                  </a:lnTo>
                  <a:lnTo>
                    <a:pt x="830" y="14"/>
                  </a:lnTo>
                  <a:lnTo>
                    <a:pt x="837" y="14"/>
                  </a:lnTo>
                  <a:lnTo>
                    <a:pt x="844" y="14"/>
                  </a:lnTo>
                  <a:lnTo>
                    <a:pt x="851" y="14"/>
                  </a:lnTo>
                  <a:lnTo>
                    <a:pt x="858" y="7"/>
                  </a:lnTo>
                  <a:lnTo>
                    <a:pt x="865" y="7"/>
                  </a:lnTo>
                  <a:lnTo>
                    <a:pt x="872" y="7"/>
                  </a:lnTo>
                  <a:lnTo>
                    <a:pt x="879" y="7"/>
                  </a:lnTo>
                  <a:lnTo>
                    <a:pt x="886" y="7"/>
                  </a:lnTo>
                  <a:lnTo>
                    <a:pt x="893" y="0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201" name="Freeform 196"/>
            <p:cNvSpPr>
              <a:spLocks/>
            </p:cNvSpPr>
            <p:nvPr/>
          </p:nvSpPr>
          <p:spPr bwMode="auto">
            <a:xfrm>
              <a:off x="6688138" y="1206500"/>
              <a:ext cx="279400" cy="22225"/>
            </a:xfrm>
            <a:custGeom>
              <a:avLst/>
              <a:gdLst>
                <a:gd name="T0" fmla="*/ 0 w 176"/>
                <a:gd name="T1" fmla="*/ 14 h 14"/>
                <a:gd name="T2" fmla="*/ 7 w 176"/>
                <a:gd name="T3" fmla="*/ 14 h 14"/>
                <a:gd name="T4" fmla="*/ 14 w 176"/>
                <a:gd name="T5" fmla="*/ 14 h 14"/>
                <a:gd name="T6" fmla="*/ 21 w 176"/>
                <a:gd name="T7" fmla="*/ 14 h 14"/>
                <a:gd name="T8" fmla="*/ 28 w 176"/>
                <a:gd name="T9" fmla="*/ 14 h 14"/>
                <a:gd name="T10" fmla="*/ 35 w 176"/>
                <a:gd name="T11" fmla="*/ 14 h 14"/>
                <a:gd name="T12" fmla="*/ 42 w 176"/>
                <a:gd name="T13" fmla="*/ 14 h 14"/>
                <a:gd name="T14" fmla="*/ 49 w 176"/>
                <a:gd name="T15" fmla="*/ 7 h 14"/>
                <a:gd name="T16" fmla="*/ 56 w 176"/>
                <a:gd name="T17" fmla="*/ 7 h 14"/>
                <a:gd name="T18" fmla="*/ 63 w 176"/>
                <a:gd name="T19" fmla="*/ 7 h 14"/>
                <a:gd name="T20" fmla="*/ 70 w 176"/>
                <a:gd name="T21" fmla="*/ 7 h 14"/>
                <a:gd name="T22" fmla="*/ 77 w 176"/>
                <a:gd name="T23" fmla="*/ 7 h 14"/>
                <a:gd name="T24" fmla="*/ 84 w 176"/>
                <a:gd name="T25" fmla="*/ 7 h 14"/>
                <a:gd name="T26" fmla="*/ 91 w 176"/>
                <a:gd name="T27" fmla="*/ 7 h 14"/>
                <a:gd name="T28" fmla="*/ 98 w 176"/>
                <a:gd name="T29" fmla="*/ 7 h 14"/>
                <a:gd name="T30" fmla="*/ 106 w 176"/>
                <a:gd name="T31" fmla="*/ 7 h 14"/>
                <a:gd name="T32" fmla="*/ 113 w 176"/>
                <a:gd name="T33" fmla="*/ 7 h 14"/>
                <a:gd name="T34" fmla="*/ 120 w 176"/>
                <a:gd name="T35" fmla="*/ 0 h 14"/>
                <a:gd name="T36" fmla="*/ 127 w 176"/>
                <a:gd name="T37" fmla="*/ 0 h 14"/>
                <a:gd name="T38" fmla="*/ 134 w 176"/>
                <a:gd name="T39" fmla="*/ 0 h 14"/>
                <a:gd name="T40" fmla="*/ 141 w 176"/>
                <a:gd name="T41" fmla="*/ 0 h 14"/>
                <a:gd name="T42" fmla="*/ 148 w 176"/>
                <a:gd name="T43" fmla="*/ 0 h 14"/>
                <a:gd name="T44" fmla="*/ 155 w 176"/>
                <a:gd name="T45" fmla="*/ 0 h 14"/>
                <a:gd name="T46" fmla="*/ 162 w 176"/>
                <a:gd name="T47" fmla="*/ 0 h 14"/>
                <a:gd name="T48" fmla="*/ 169 w 176"/>
                <a:gd name="T49" fmla="*/ 0 h 14"/>
                <a:gd name="T50" fmla="*/ 176 w 176"/>
                <a:gd name="T51" fmla="*/ 0 h 1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6"/>
                <a:gd name="T79" fmla="*/ 0 h 14"/>
                <a:gd name="T80" fmla="*/ 176 w 176"/>
                <a:gd name="T81" fmla="*/ 14 h 1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6" h="14">
                  <a:moveTo>
                    <a:pt x="0" y="14"/>
                  </a:moveTo>
                  <a:lnTo>
                    <a:pt x="7" y="14"/>
                  </a:lnTo>
                  <a:lnTo>
                    <a:pt x="14" y="14"/>
                  </a:lnTo>
                  <a:lnTo>
                    <a:pt x="21" y="14"/>
                  </a:lnTo>
                  <a:lnTo>
                    <a:pt x="28" y="14"/>
                  </a:lnTo>
                  <a:lnTo>
                    <a:pt x="35" y="14"/>
                  </a:lnTo>
                  <a:lnTo>
                    <a:pt x="42" y="14"/>
                  </a:lnTo>
                  <a:lnTo>
                    <a:pt x="49" y="7"/>
                  </a:lnTo>
                  <a:lnTo>
                    <a:pt x="56" y="7"/>
                  </a:lnTo>
                  <a:lnTo>
                    <a:pt x="63" y="7"/>
                  </a:lnTo>
                  <a:lnTo>
                    <a:pt x="70" y="7"/>
                  </a:lnTo>
                  <a:lnTo>
                    <a:pt x="77" y="7"/>
                  </a:lnTo>
                  <a:lnTo>
                    <a:pt x="84" y="7"/>
                  </a:lnTo>
                  <a:lnTo>
                    <a:pt x="91" y="7"/>
                  </a:lnTo>
                  <a:lnTo>
                    <a:pt x="98" y="7"/>
                  </a:lnTo>
                  <a:lnTo>
                    <a:pt x="106" y="7"/>
                  </a:lnTo>
                  <a:lnTo>
                    <a:pt x="113" y="7"/>
                  </a:lnTo>
                  <a:lnTo>
                    <a:pt x="120" y="0"/>
                  </a:lnTo>
                  <a:lnTo>
                    <a:pt x="127" y="0"/>
                  </a:lnTo>
                  <a:lnTo>
                    <a:pt x="134" y="0"/>
                  </a:lnTo>
                  <a:lnTo>
                    <a:pt x="141" y="0"/>
                  </a:lnTo>
                  <a:lnTo>
                    <a:pt x="148" y="0"/>
                  </a:lnTo>
                  <a:lnTo>
                    <a:pt x="155" y="0"/>
                  </a:lnTo>
                  <a:lnTo>
                    <a:pt x="162" y="0"/>
                  </a:lnTo>
                  <a:lnTo>
                    <a:pt x="169" y="0"/>
                  </a:lnTo>
                  <a:lnTo>
                    <a:pt x="176" y="0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202" name="Rectangle 197"/>
            <p:cNvSpPr>
              <a:spLocks noChangeArrowheads="1"/>
            </p:cNvSpPr>
            <p:nvPr/>
          </p:nvSpPr>
          <p:spPr bwMode="auto">
            <a:xfrm>
              <a:off x="4633913" y="5291138"/>
              <a:ext cx="107561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pl-PL" sz="1600" b="1" dirty="0" smtClean="0">
                  <a:solidFill>
                    <a:srgbClr val="000000"/>
                  </a:solidFill>
                  <a:latin typeface="Albertus Medium" pitchFamily="34" charset="0"/>
                </a:rPr>
                <a:t>log</a:t>
              </a:r>
              <a:r>
                <a:rPr lang="pl-PL" sz="1600" b="1" baseline="-25000" dirty="0" smtClean="0">
                  <a:solidFill>
                    <a:srgbClr val="000000"/>
                  </a:solidFill>
                  <a:latin typeface="Albertus Medium" pitchFamily="34" charset="0"/>
                </a:rPr>
                <a:t>10</a:t>
              </a:r>
              <a:r>
                <a:rPr lang="pl-PL" sz="1600" b="1" i="1" dirty="0" smtClean="0">
                  <a:solidFill>
                    <a:srgbClr val="000000"/>
                  </a:solidFill>
                  <a:latin typeface="Albertus Medium" pitchFamily="34" charset="0"/>
                </a:rPr>
                <a:t>f</a:t>
              </a:r>
              <a:r>
                <a:rPr lang="pl-PL" sz="1600" b="1" dirty="0" smtClean="0">
                  <a:solidFill>
                    <a:srgbClr val="000000"/>
                  </a:solidFill>
                  <a:latin typeface="Albertus Medium" pitchFamily="34" charset="0"/>
                </a:rPr>
                <a:t> </a:t>
              </a:r>
              <a:r>
                <a:rPr lang="pl-PL" sz="1600" b="1" dirty="0">
                  <a:solidFill>
                    <a:srgbClr val="000000"/>
                  </a:solidFill>
                  <a:latin typeface="Albertus Medium" pitchFamily="34" charset="0"/>
                </a:rPr>
                <a:t>[</a:t>
              </a:r>
              <a:r>
                <a:rPr lang="pl-PL" sz="1600" b="1" dirty="0" smtClean="0">
                  <a:solidFill>
                    <a:srgbClr val="000000"/>
                  </a:solidFill>
                  <a:latin typeface="Albertus Medium" pitchFamily="34" charset="0"/>
                </a:rPr>
                <a:t>dek]</a:t>
              </a:r>
              <a:endParaRPr lang="pl-PL" dirty="0"/>
            </a:p>
          </p:txBody>
        </p:sp>
        <p:sp>
          <p:nvSpPr>
            <p:cNvPr id="44203" name="Rectangle 198"/>
            <p:cNvSpPr>
              <a:spLocks noChangeArrowheads="1"/>
            </p:cNvSpPr>
            <p:nvPr/>
          </p:nvSpPr>
          <p:spPr bwMode="auto">
            <a:xfrm rot="16200000">
              <a:off x="1319858" y="2936002"/>
              <a:ext cx="15084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pl-PL" sz="1600" b="1" dirty="0" smtClean="0">
                  <a:solidFill>
                    <a:srgbClr val="000000"/>
                  </a:solidFill>
                  <a:latin typeface="Albertus Medium" pitchFamily="34" charset="0"/>
                </a:rPr>
                <a:t>20log</a:t>
              </a:r>
              <a:r>
                <a:rPr lang="pl-PL" sz="1600" b="1" baseline="-25000" dirty="0" smtClean="0">
                  <a:solidFill>
                    <a:srgbClr val="000000"/>
                  </a:solidFill>
                  <a:latin typeface="Albertus Medium" pitchFamily="34" charset="0"/>
                </a:rPr>
                <a:t>10</a:t>
              </a:r>
              <a:r>
                <a:rPr lang="pl-PL" sz="1600" b="1" i="1" dirty="0" smtClean="0">
                  <a:solidFill>
                    <a:srgbClr val="000000"/>
                  </a:solidFill>
                  <a:latin typeface="Albertus Medium" pitchFamily="34" charset="0"/>
                </a:rPr>
                <a:t>H</a:t>
              </a:r>
              <a:r>
                <a:rPr lang="pl-PL" sz="1600" b="1" dirty="0" smtClean="0">
                  <a:solidFill>
                    <a:srgbClr val="000000"/>
                  </a:solidFill>
                  <a:latin typeface="Albertus Medium" pitchFamily="34" charset="0"/>
                </a:rPr>
                <a:t>(</a:t>
              </a:r>
              <a:r>
                <a:rPr lang="pl-PL" sz="1600" b="1" i="1" dirty="0" smtClean="0">
                  <a:solidFill>
                    <a:srgbClr val="000000"/>
                  </a:solidFill>
                  <a:latin typeface="Albertus Medium" pitchFamily="34" charset="0"/>
                </a:rPr>
                <a:t>f</a:t>
              </a:r>
              <a:r>
                <a:rPr lang="pl-PL" sz="1600" b="1" dirty="0">
                  <a:solidFill>
                    <a:srgbClr val="000000"/>
                  </a:solidFill>
                  <a:latin typeface="Albertus Medium" pitchFamily="34" charset="0"/>
                </a:rPr>
                <a:t>) [</a:t>
              </a:r>
              <a:r>
                <a:rPr lang="pl-PL" sz="1600" b="1" dirty="0" err="1">
                  <a:solidFill>
                    <a:srgbClr val="000000"/>
                  </a:solidFill>
                  <a:latin typeface="Albertus Medium" pitchFamily="34" charset="0"/>
                </a:rPr>
                <a:t>dB</a:t>
              </a:r>
              <a:r>
                <a:rPr lang="pl-PL" sz="1600" b="1" dirty="0">
                  <a:solidFill>
                    <a:srgbClr val="000000"/>
                  </a:solidFill>
                  <a:latin typeface="Albertus Medium" pitchFamily="34" charset="0"/>
                </a:rPr>
                <a:t>]</a:t>
              </a:r>
              <a:endParaRPr lang="pl-PL" dirty="0"/>
            </a:p>
          </p:txBody>
        </p:sp>
        <p:cxnSp>
          <p:nvCxnSpPr>
            <p:cNvPr id="44040" name="Łącznik prosty 169"/>
            <p:cNvCxnSpPr>
              <a:cxnSpLocks noChangeShapeType="1"/>
              <a:stCxn id="44198" idx="0"/>
            </p:cNvCxnSpPr>
            <p:nvPr/>
          </p:nvCxnSpPr>
          <p:spPr bwMode="auto">
            <a:xfrm flipV="1">
              <a:off x="2490788" y="5013325"/>
              <a:ext cx="1217612" cy="0"/>
            </a:xfrm>
            <a:prstGeom prst="line">
              <a:avLst/>
            </a:prstGeom>
            <a:noFill/>
            <a:ln w="38100" algn="ctr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44041" name="Łącznik prosty 170"/>
            <p:cNvCxnSpPr>
              <a:cxnSpLocks noChangeShapeType="1"/>
            </p:cNvCxnSpPr>
            <p:nvPr/>
          </p:nvCxnSpPr>
          <p:spPr bwMode="auto">
            <a:xfrm flipV="1">
              <a:off x="6119813" y="1208088"/>
              <a:ext cx="1216025" cy="0"/>
            </a:xfrm>
            <a:prstGeom prst="line">
              <a:avLst/>
            </a:prstGeom>
            <a:noFill/>
            <a:ln w="38100" algn="ctr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44042" name="Łącznik prosty 172"/>
            <p:cNvCxnSpPr>
              <a:cxnSpLocks noChangeShapeType="1"/>
            </p:cNvCxnSpPr>
            <p:nvPr/>
          </p:nvCxnSpPr>
          <p:spPr bwMode="auto">
            <a:xfrm flipV="1">
              <a:off x="3708400" y="1196975"/>
              <a:ext cx="2447925" cy="3816350"/>
            </a:xfrm>
            <a:prstGeom prst="line">
              <a:avLst/>
            </a:prstGeom>
            <a:noFill/>
            <a:ln w="38100" algn="ctr">
              <a:solidFill>
                <a:srgbClr val="C00000"/>
              </a:solidFill>
              <a:round/>
              <a:headEnd/>
              <a:tailEnd/>
            </a:ln>
          </p:spPr>
        </p:cxnSp>
      </p:grpSp>
      <p:sp>
        <p:nvSpPr>
          <p:cNvPr id="44038" name="Rectangle 203"/>
          <p:cNvSpPr>
            <a:spLocks noChangeArrowheads="1"/>
          </p:cNvSpPr>
          <p:nvPr/>
        </p:nvSpPr>
        <p:spPr bwMode="auto">
          <a:xfrm>
            <a:off x="5076056" y="3717032"/>
            <a:ext cx="208823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/>
            <a:r>
              <a:rPr lang="pl-PL" sz="1600" b="1" dirty="0" smtClean="0">
                <a:solidFill>
                  <a:srgbClr val="000000"/>
                </a:solidFill>
                <a:latin typeface="Albertus Medium" pitchFamily="34" charset="0"/>
              </a:rPr>
              <a:t>Filtr </a:t>
            </a:r>
            <a:r>
              <a:rPr lang="pl-PL" sz="1600" b="1" dirty="0" err="1" smtClean="0">
                <a:solidFill>
                  <a:srgbClr val="000000"/>
                </a:solidFill>
                <a:latin typeface="Albertus Medium" pitchFamily="34" charset="0"/>
              </a:rPr>
              <a:t>preemfazy</a:t>
            </a:r>
            <a:endParaRPr lang="pl-PL" sz="1600" b="1" dirty="0" smtClean="0">
              <a:solidFill>
                <a:srgbClr val="000000"/>
              </a:solidFill>
              <a:latin typeface="Albertus Medium" pitchFamily="34" charset="0"/>
            </a:endParaRPr>
          </a:p>
          <a:p>
            <a:pPr algn="l"/>
            <a:r>
              <a:rPr lang="pl-PL" sz="1600" b="1" dirty="0" smtClean="0">
                <a:solidFill>
                  <a:srgbClr val="000000"/>
                </a:solidFill>
                <a:latin typeface="Albertus Medium" pitchFamily="34" charset="0"/>
              </a:rPr>
              <a:t>f2/f1 </a:t>
            </a:r>
            <a:r>
              <a:rPr lang="pl-PL" sz="1600" b="1" dirty="0">
                <a:solidFill>
                  <a:srgbClr val="000000"/>
                </a:solidFill>
                <a:latin typeface="Albertus Medium" pitchFamily="34" charset="0"/>
              </a:rPr>
              <a:t>= </a:t>
            </a:r>
            <a:r>
              <a:rPr lang="pl-PL" sz="1600" b="1" dirty="0" smtClean="0">
                <a:solidFill>
                  <a:srgbClr val="000000"/>
                </a:solidFill>
                <a:latin typeface="Albertus Medium" pitchFamily="34" charset="0"/>
              </a:rPr>
              <a:t>100 = 2 dek</a:t>
            </a:r>
            <a:endParaRPr lang="pl-PL" dirty="0"/>
          </a:p>
        </p:txBody>
      </p:sp>
      <p:sp>
        <p:nvSpPr>
          <p:cNvPr id="173" name="Prostokąt 172"/>
          <p:cNvSpPr/>
          <p:nvPr/>
        </p:nvSpPr>
        <p:spPr>
          <a:xfrm>
            <a:off x="5940152" y="1556792"/>
            <a:ext cx="13244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b="1" dirty="0" err="1" smtClean="0">
                <a:solidFill>
                  <a:srgbClr val="0000FF"/>
                </a:solidFill>
                <a:latin typeface="Albertus Medium" pitchFamily="34" charset="0"/>
              </a:rPr>
              <a:t>Cha-ka</a:t>
            </a:r>
            <a:r>
              <a:rPr lang="pl-PL" sz="1600" b="1" dirty="0" smtClean="0">
                <a:solidFill>
                  <a:srgbClr val="0000FF"/>
                </a:solidFill>
                <a:latin typeface="Albertus Medium" pitchFamily="34" charset="0"/>
              </a:rPr>
              <a:t> a-cz</a:t>
            </a:r>
          </a:p>
        </p:txBody>
      </p:sp>
      <p:sp>
        <p:nvSpPr>
          <p:cNvPr id="176" name="Prostokąt 175"/>
          <p:cNvSpPr/>
          <p:nvPr/>
        </p:nvSpPr>
        <p:spPr>
          <a:xfrm>
            <a:off x="4181210" y="4581128"/>
            <a:ext cx="28632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b="1" dirty="0" smtClean="0">
                <a:solidFill>
                  <a:srgbClr val="C00000"/>
                </a:solidFill>
                <a:latin typeface="Albertus Medium" pitchFamily="34" charset="0"/>
              </a:rPr>
              <a:t>Asymptotyczna </a:t>
            </a:r>
            <a:r>
              <a:rPr lang="pl-PL" sz="1600" b="1" dirty="0" err="1" smtClean="0">
                <a:solidFill>
                  <a:srgbClr val="C00000"/>
                </a:solidFill>
                <a:latin typeface="Albertus Medium" pitchFamily="34" charset="0"/>
              </a:rPr>
              <a:t>cha-ka</a:t>
            </a:r>
            <a:r>
              <a:rPr lang="pl-PL" sz="1600" b="1" dirty="0" smtClean="0">
                <a:solidFill>
                  <a:srgbClr val="C00000"/>
                </a:solidFill>
                <a:latin typeface="Albertus Medium" pitchFamily="34" charset="0"/>
              </a:rPr>
              <a:t> a-cz</a:t>
            </a:r>
          </a:p>
        </p:txBody>
      </p:sp>
      <p:sp>
        <p:nvSpPr>
          <p:cNvPr id="174" name="pole tekstowe 173"/>
          <p:cNvSpPr txBox="1"/>
          <p:nvPr/>
        </p:nvSpPr>
        <p:spPr>
          <a:xfrm>
            <a:off x="3563888" y="5229200"/>
            <a:ext cx="364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l-PL" sz="2000" b="1" i="1" dirty="0" smtClean="0">
                <a:latin typeface="+mn-lt"/>
              </a:rPr>
              <a:t>f</a:t>
            </a:r>
            <a:r>
              <a:rPr lang="pl-PL" sz="2000" b="1" baseline="-25000" dirty="0" smtClean="0">
                <a:latin typeface="+mn-lt"/>
              </a:rPr>
              <a:t>1</a:t>
            </a:r>
            <a:endParaRPr lang="pl-PL" sz="2000" b="1" baseline="-25000" dirty="0">
              <a:latin typeface="+mn-lt"/>
            </a:endParaRPr>
          </a:p>
        </p:txBody>
      </p:sp>
      <p:sp>
        <p:nvSpPr>
          <p:cNvPr id="175" name="pole tekstowe 174"/>
          <p:cNvSpPr txBox="1"/>
          <p:nvPr/>
        </p:nvSpPr>
        <p:spPr>
          <a:xfrm>
            <a:off x="5940152" y="5229200"/>
            <a:ext cx="364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l-PL" sz="2000" b="1" i="1" dirty="0" smtClean="0">
                <a:latin typeface="+mn-lt"/>
              </a:rPr>
              <a:t>f</a:t>
            </a:r>
            <a:r>
              <a:rPr lang="pl-PL" sz="2000" b="1" baseline="-25000" dirty="0" smtClean="0">
                <a:latin typeface="+mn-lt"/>
              </a:rPr>
              <a:t>2</a:t>
            </a:r>
            <a:endParaRPr lang="pl-PL" sz="2000" b="1" baseline="-25000" dirty="0">
              <a:latin typeface="+mn-lt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568C6-3FD8-45C8-9353-17CA9BE6CF1C}" type="slidenum">
              <a:rPr lang="pl-PL" smtClean="0"/>
              <a:pPr>
                <a:defRPr/>
              </a:pPr>
              <a:t>20</a:t>
            </a:fld>
            <a:endParaRPr lang="pl-PL"/>
          </a:p>
        </p:txBody>
      </p:sp>
      <p:pic>
        <p:nvPicPr>
          <p:cNvPr id="177" name="Picture 22" descr="http://bridportcab.org/wp-content/uploads/2013/09/Work-in-Prog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2381" y="4928394"/>
            <a:ext cx="1080120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3" name="Text Box 24"/>
          <p:cNvSpPr txBox="1">
            <a:spLocks noChangeArrowheads="1"/>
          </p:cNvSpPr>
          <p:nvPr/>
        </p:nvSpPr>
        <p:spPr bwMode="auto">
          <a:xfrm>
            <a:off x="6024235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400" b="1" dirty="0" smtClean="0">
                <a:solidFill>
                  <a:schemeClr val="bg2"/>
                </a:solidFill>
                <a:sym typeface="Symbol" pitchFamily="18" charset="2"/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23" name="Rectangle 68"/>
          <p:cNvSpPr>
            <a:spLocks noChangeArrowheads="1"/>
          </p:cNvSpPr>
          <p:nvPr/>
        </p:nvSpPr>
        <p:spPr bwMode="auto">
          <a:xfrm>
            <a:off x="1106981" y="-8245"/>
            <a:ext cx="8001000" cy="6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kumimoji="1" lang="pl-PL" sz="3600" b="1" dirty="0" smtClean="0">
                <a:solidFill>
                  <a:schemeClr val="bg2"/>
                </a:solidFill>
                <a:latin typeface="Comic Sans MS" pitchFamily="66" charset="0"/>
                <a:sym typeface="Symbol"/>
              </a:rPr>
              <a:t>Filtry idealne – klasyfikacja</a:t>
            </a:r>
            <a:endParaRPr kumimoji="1" lang="pl-PL" sz="4000" b="1" dirty="0" smtClean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25" name="Prostokąt 24"/>
          <p:cNvSpPr/>
          <p:nvPr/>
        </p:nvSpPr>
        <p:spPr>
          <a:xfrm>
            <a:off x="1066528" y="685592"/>
            <a:ext cx="78488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b="1" dirty="0" smtClean="0">
                <a:latin typeface="Albertus Medium" pitchFamily="34" charset="0"/>
              </a:rPr>
              <a:t>Filtry RLC służą do kształtowania widma sygnału,</a:t>
            </a:r>
            <a:br>
              <a:rPr lang="pl-PL" sz="2000" b="1" dirty="0" smtClean="0">
                <a:latin typeface="Albertus Medium" pitchFamily="34" charset="0"/>
              </a:rPr>
            </a:br>
            <a:r>
              <a:rPr lang="pl-PL" sz="2000" b="1" dirty="0" smtClean="0">
                <a:latin typeface="Albertus Medium" pitchFamily="34" charset="0"/>
              </a:rPr>
              <a:t>w szczególności:</a:t>
            </a:r>
          </a:p>
          <a:p>
            <a:pPr algn="just">
              <a:buFontTx/>
              <a:buChar char="-"/>
            </a:pPr>
            <a:r>
              <a:rPr lang="pl-PL" sz="2000" b="1" dirty="0" smtClean="0">
                <a:latin typeface="Albertus Medium" pitchFamily="34" charset="0"/>
              </a:rPr>
              <a:t> tłumią niepożądane częstotliwości i/lub</a:t>
            </a:r>
          </a:p>
          <a:p>
            <a:pPr algn="just">
              <a:buFontTx/>
              <a:buChar char="-"/>
            </a:pPr>
            <a:r>
              <a:rPr lang="pl-PL" sz="2000" b="1" dirty="0" smtClean="0">
                <a:latin typeface="Albertus Medium" pitchFamily="34" charset="0"/>
              </a:rPr>
              <a:t> uwypuklają pożądane częstotliwości.</a:t>
            </a:r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568C6-3FD8-45C8-9353-17CA9BE6CF1C}" type="slidenum">
              <a:rPr lang="pl-PL" smtClean="0"/>
              <a:pPr>
                <a:defRPr/>
              </a:pPr>
              <a:t>21</a:t>
            </a:fld>
            <a:endParaRPr lang="pl-PL"/>
          </a:p>
        </p:txBody>
      </p:sp>
      <p:grpSp>
        <p:nvGrpSpPr>
          <p:cNvPr id="13" name="Grupa 12"/>
          <p:cNvGrpSpPr/>
          <p:nvPr/>
        </p:nvGrpSpPr>
        <p:grpSpPr>
          <a:xfrm>
            <a:off x="1051648" y="2060848"/>
            <a:ext cx="7188018" cy="3271796"/>
            <a:chOff x="1403648" y="3315972"/>
            <a:chExt cx="7188018" cy="3271796"/>
          </a:xfrm>
        </p:grpSpPr>
        <p:grpSp>
          <p:nvGrpSpPr>
            <p:cNvPr id="2" name="Grupa 65"/>
            <p:cNvGrpSpPr/>
            <p:nvPr/>
          </p:nvGrpSpPr>
          <p:grpSpPr>
            <a:xfrm>
              <a:off x="1403648" y="3861048"/>
              <a:ext cx="7188018" cy="2726720"/>
              <a:chOff x="1365262" y="3045718"/>
              <a:chExt cx="7188018" cy="2726720"/>
            </a:xfrm>
          </p:grpSpPr>
          <p:grpSp>
            <p:nvGrpSpPr>
              <p:cNvPr id="3" name="Grupa 25"/>
              <p:cNvGrpSpPr/>
              <p:nvPr/>
            </p:nvGrpSpPr>
            <p:grpSpPr>
              <a:xfrm>
                <a:off x="1365262" y="3045718"/>
                <a:ext cx="1944216" cy="589781"/>
                <a:chOff x="1398885" y="3045718"/>
                <a:chExt cx="1944216" cy="589781"/>
              </a:xfrm>
            </p:grpSpPr>
            <p:cxnSp>
              <p:nvCxnSpPr>
                <p:cNvPr id="27" name="Łącznik prosty ze strzałką 26"/>
                <p:cNvCxnSpPr/>
                <p:nvPr/>
              </p:nvCxnSpPr>
              <p:spPr bwMode="auto">
                <a:xfrm>
                  <a:off x="1398885" y="3635499"/>
                  <a:ext cx="1944216" cy="0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28" name="Prostokąt 27"/>
                <p:cNvSpPr/>
                <p:nvPr/>
              </p:nvSpPr>
              <p:spPr bwMode="auto">
                <a:xfrm>
                  <a:off x="1540396" y="3045718"/>
                  <a:ext cx="1584176" cy="576064"/>
                </a:xfrm>
                <a:prstGeom prst="rect">
                  <a:avLst/>
                </a:prstGeom>
                <a:solidFill>
                  <a:srgbClr val="009900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l-PL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4" name="Grupa 28"/>
              <p:cNvGrpSpPr/>
              <p:nvPr/>
            </p:nvGrpSpPr>
            <p:grpSpPr>
              <a:xfrm>
                <a:off x="3526693" y="3045718"/>
                <a:ext cx="1944216" cy="589781"/>
                <a:chOff x="3419872" y="2996952"/>
                <a:chExt cx="1944216" cy="589781"/>
              </a:xfrm>
            </p:grpSpPr>
            <p:grpSp>
              <p:nvGrpSpPr>
                <p:cNvPr id="5" name="Grupa 69"/>
                <p:cNvGrpSpPr/>
                <p:nvPr/>
              </p:nvGrpSpPr>
              <p:grpSpPr>
                <a:xfrm>
                  <a:off x="3419872" y="2996952"/>
                  <a:ext cx="1944216" cy="589781"/>
                  <a:chOff x="1398885" y="3045718"/>
                  <a:chExt cx="1944216" cy="589781"/>
                </a:xfrm>
              </p:grpSpPr>
              <p:cxnSp>
                <p:nvCxnSpPr>
                  <p:cNvPr id="32" name="Łącznik prosty ze strzałką 31"/>
                  <p:cNvCxnSpPr/>
                  <p:nvPr/>
                </p:nvCxnSpPr>
                <p:spPr bwMode="auto">
                  <a:xfrm>
                    <a:off x="1398885" y="3635499"/>
                    <a:ext cx="1944216" cy="0"/>
                  </a:xfrm>
                  <a:prstGeom prst="straightConnector1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sp>
                <p:nvSpPr>
                  <p:cNvPr id="33" name="Prostokąt 32"/>
                  <p:cNvSpPr/>
                  <p:nvPr/>
                </p:nvSpPr>
                <p:spPr bwMode="auto">
                  <a:xfrm>
                    <a:off x="1540396" y="3045718"/>
                    <a:ext cx="1584176" cy="576064"/>
                  </a:xfrm>
                  <a:prstGeom prst="rect">
                    <a:avLst/>
                  </a:prstGeom>
                  <a:solidFill>
                    <a:srgbClr val="009900"/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pl-PL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31" name="Prostokąt 30"/>
                <p:cNvSpPr/>
                <p:nvPr/>
              </p:nvSpPr>
              <p:spPr bwMode="auto">
                <a:xfrm>
                  <a:off x="4658296" y="3001715"/>
                  <a:ext cx="485205" cy="570161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l-PL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6" name="Grupa 33"/>
              <p:cNvGrpSpPr/>
              <p:nvPr/>
            </p:nvGrpSpPr>
            <p:grpSpPr>
              <a:xfrm>
                <a:off x="6138825" y="3048942"/>
                <a:ext cx="1944216" cy="586557"/>
                <a:chOff x="4323780" y="4018781"/>
                <a:chExt cx="1944216" cy="586557"/>
              </a:xfrm>
            </p:grpSpPr>
            <p:cxnSp>
              <p:nvCxnSpPr>
                <p:cNvPr id="35" name="Łącznik prosty ze strzałką 34"/>
                <p:cNvCxnSpPr/>
                <p:nvPr/>
              </p:nvCxnSpPr>
              <p:spPr bwMode="auto">
                <a:xfrm rot="10800000">
                  <a:off x="4323780" y="4605338"/>
                  <a:ext cx="1944216" cy="0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arrow" w="med" len="med"/>
                  <a:tailEnd type="none"/>
                </a:ln>
                <a:effectLst/>
              </p:spPr>
            </p:cxnSp>
            <p:sp>
              <p:nvSpPr>
                <p:cNvPr id="36" name="Prostokąt 35"/>
                <p:cNvSpPr/>
                <p:nvPr/>
              </p:nvSpPr>
              <p:spPr bwMode="auto">
                <a:xfrm rot="10800000">
                  <a:off x="4502497" y="4018781"/>
                  <a:ext cx="1584176" cy="576064"/>
                </a:xfrm>
                <a:prstGeom prst="rect">
                  <a:avLst/>
                </a:prstGeom>
                <a:solidFill>
                  <a:srgbClr val="009900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l-PL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7" name="Prostokąt 36"/>
                <p:cNvSpPr/>
                <p:nvPr/>
              </p:nvSpPr>
              <p:spPr bwMode="auto">
                <a:xfrm rot="10800000">
                  <a:off x="4504555" y="4019921"/>
                  <a:ext cx="485205" cy="570161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l-PL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38" name="pole tekstowe 37"/>
              <p:cNvSpPr txBox="1"/>
              <p:nvPr/>
            </p:nvSpPr>
            <p:spPr>
              <a:xfrm>
                <a:off x="1632654" y="3645024"/>
                <a:ext cx="147668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400" b="1" dirty="0" smtClean="0">
                    <a:latin typeface="Albertus Medium" pitchFamily="34" charset="0"/>
                  </a:rPr>
                  <a:t>Oryginalne</a:t>
                </a:r>
                <a:br>
                  <a:rPr lang="pl-PL" sz="1400" b="1" dirty="0" smtClean="0">
                    <a:latin typeface="Albertus Medium" pitchFamily="34" charset="0"/>
                  </a:rPr>
                </a:br>
                <a:r>
                  <a:rPr lang="pl-PL" sz="1400" b="1" dirty="0" smtClean="0">
                    <a:latin typeface="Albertus Medium" pitchFamily="34" charset="0"/>
                  </a:rPr>
                  <a:t>widmo sygnału</a:t>
                </a:r>
              </a:p>
            </p:txBody>
          </p:sp>
          <p:sp>
            <p:nvSpPr>
              <p:cNvPr id="39" name="pole tekstowe 38"/>
              <p:cNvSpPr txBox="1"/>
              <p:nvPr/>
            </p:nvSpPr>
            <p:spPr>
              <a:xfrm>
                <a:off x="3702973" y="3645024"/>
                <a:ext cx="18053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400" b="1" dirty="0" smtClean="0">
                    <a:latin typeface="Albertus Medium" pitchFamily="34" charset="0"/>
                  </a:rPr>
                  <a:t>Filtr dolno-</a:t>
                </a:r>
                <a:br>
                  <a:rPr lang="pl-PL" sz="1400" b="1" dirty="0" smtClean="0">
                    <a:latin typeface="Albertus Medium" pitchFamily="34" charset="0"/>
                  </a:rPr>
                </a:br>
                <a:r>
                  <a:rPr lang="pl-PL" sz="1400" b="1" dirty="0" smtClean="0">
                    <a:latin typeface="Albertus Medium" pitchFamily="34" charset="0"/>
                  </a:rPr>
                  <a:t>przepustowy (FDP)</a:t>
                </a:r>
              </a:p>
            </p:txBody>
          </p:sp>
          <p:sp>
            <p:nvSpPr>
              <p:cNvPr id="40" name="pole tekstowe 39"/>
              <p:cNvSpPr txBox="1"/>
              <p:nvPr/>
            </p:nvSpPr>
            <p:spPr>
              <a:xfrm>
                <a:off x="6189798" y="3621782"/>
                <a:ext cx="181492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400" b="1" dirty="0" smtClean="0">
                    <a:latin typeface="Albertus Medium" pitchFamily="34" charset="0"/>
                  </a:rPr>
                  <a:t>Filtr górno-</a:t>
                </a:r>
                <a:br>
                  <a:rPr lang="pl-PL" sz="1400" b="1" dirty="0" smtClean="0">
                    <a:latin typeface="Albertus Medium" pitchFamily="34" charset="0"/>
                  </a:rPr>
                </a:br>
                <a:r>
                  <a:rPr lang="pl-PL" sz="1400" b="1" dirty="0" smtClean="0">
                    <a:latin typeface="Albertus Medium" pitchFamily="34" charset="0"/>
                  </a:rPr>
                  <a:t>przepustowy (FGP)</a:t>
                </a:r>
              </a:p>
            </p:txBody>
          </p:sp>
          <p:grpSp>
            <p:nvGrpSpPr>
              <p:cNvPr id="7" name="Grupa 40"/>
              <p:cNvGrpSpPr/>
              <p:nvPr/>
            </p:nvGrpSpPr>
            <p:grpSpPr>
              <a:xfrm>
                <a:off x="1365262" y="4653136"/>
                <a:ext cx="1944216" cy="1119302"/>
                <a:chOff x="5436096" y="4725144"/>
                <a:chExt cx="1944216" cy="1119302"/>
              </a:xfrm>
            </p:grpSpPr>
            <p:cxnSp>
              <p:nvCxnSpPr>
                <p:cNvPr id="42" name="Łącznik prosty ze strzałką 41"/>
                <p:cNvCxnSpPr/>
                <p:nvPr/>
              </p:nvCxnSpPr>
              <p:spPr bwMode="auto">
                <a:xfrm rot="10800000">
                  <a:off x="5436096" y="5311701"/>
                  <a:ext cx="1944216" cy="0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arrow" w="med" len="med"/>
                  <a:tailEnd type="none"/>
                </a:ln>
                <a:effectLst/>
              </p:spPr>
            </p:cxnSp>
            <p:sp>
              <p:nvSpPr>
                <p:cNvPr id="43" name="Prostokąt 42"/>
                <p:cNvSpPr/>
                <p:nvPr/>
              </p:nvSpPr>
              <p:spPr bwMode="auto">
                <a:xfrm rot="10800000">
                  <a:off x="5614813" y="4725144"/>
                  <a:ext cx="1584176" cy="576064"/>
                </a:xfrm>
                <a:prstGeom prst="rect">
                  <a:avLst/>
                </a:prstGeom>
                <a:solidFill>
                  <a:srgbClr val="009900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l-PL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4" name="Prostokąt 43"/>
                <p:cNvSpPr/>
                <p:nvPr/>
              </p:nvSpPr>
              <p:spPr bwMode="auto">
                <a:xfrm rot="10800000">
                  <a:off x="6156176" y="4725144"/>
                  <a:ext cx="485205" cy="570161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l-PL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5" name="pole tekstowe 44"/>
                <p:cNvSpPr txBox="1"/>
                <p:nvPr/>
              </p:nvSpPr>
              <p:spPr>
                <a:xfrm>
                  <a:off x="5688297" y="5321226"/>
                  <a:ext cx="143981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l-PL" sz="1400" b="1" dirty="0" smtClean="0">
                      <a:latin typeface="Albertus Medium" pitchFamily="34" charset="0"/>
                    </a:rPr>
                    <a:t>Filtr z pasmem</a:t>
                  </a:r>
                  <a:br>
                    <a:rPr lang="pl-PL" sz="1400" b="1" dirty="0" smtClean="0">
                      <a:latin typeface="Albertus Medium" pitchFamily="34" charset="0"/>
                    </a:rPr>
                  </a:br>
                  <a:r>
                    <a:rPr lang="pl-PL" sz="1400" b="1" dirty="0" smtClean="0">
                      <a:latin typeface="Albertus Medium" pitchFamily="34" charset="0"/>
                    </a:rPr>
                    <a:t>zaporowym</a:t>
                  </a:r>
                </a:p>
              </p:txBody>
            </p:sp>
          </p:grpSp>
          <p:grpSp>
            <p:nvGrpSpPr>
              <p:cNvPr id="8" name="Grupa 45"/>
              <p:cNvGrpSpPr/>
              <p:nvPr/>
            </p:nvGrpSpPr>
            <p:grpSpPr>
              <a:xfrm>
                <a:off x="3526693" y="4653136"/>
                <a:ext cx="1944216" cy="1119302"/>
                <a:chOff x="4321275" y="4797152"/>
                <a:chExt cx="1944216" cy="1119302"/>
              </a:xfrm>
            </p:grpSpPr>
            <p:cxnSp>
              <p:nvCxnSpPr>
                <p:cNvPr id="47" name="Łącznik prosty ze strzałką 46"/>
                <p:cNvCxnSpPr/>
                <p:nvPr/>
              </p:nvCxnSpPr>
              <p:spPr bwMode="auto">
                <a:xfrm rot="10800000">
                  <a:off x="4321275" y="5383709"/>
                  <a:ext cx="1944216" cy="0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arrow" w="med" len="med"/>
                  <a:tailEnd type="none"/>
                </a:ln>
                <a:effectLst/>
              </p:spPr>
            </p:cxnSp>
            <p:sp>
              <p:nvSpPr>
                <p:cNvPr id="48" name="Prostokąt 47"/>
                <p:cNvSpPr/>
                <p:nvPr/>
              </p:nvSpPr>
              <p:spPr bwMode="auto">
                <a:xfrm rot="10800000">
                  <a:off x="4499992" y="4797152"/>
                  <a:ext cx="1584176" cy="576064"/>
                </a:xfrm>
                <a:prstGeom prst="rect">
                  <a:avLst/>
                </a:prstGeom>
                <a:solidFill>
                  <a:srgbClr val="009900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l-PL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9" name="Prostokąt 48"/>
                <p:cNvSpPr/>
                <p:nvPr/>
              </p:nvSpPr>
              <p:spPr bwMode="auto">
                <a:xfrm rot="10800000">
                  <a:off x="4498430" y="4797152"/>
                  <a:ext cx="485205" cy="570161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l-PL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0" name="pole tekstowe 49"/>
                <p:cNvSpPr txBox="1"/>
                <p:nvPr/>
              </p:nvSpPr>
              <p:spPr>
                <a:xfrm>
                  <a:off x="4395542" y="5393234"/>
                  <a:ext cx="1795684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l-PL" sz="1400" b="1" dirty="0" smtClean="0">
                      <a:latin typeface="Albertus Medium" pitchFamily="34" charset="0"/>
                    </a:rPr>
                    <a:t>Filtr pasmowo-|</a:t>
                  </a:r>
                  <a:br>
                    <a:rPr lang="pl-PL" sz="1400" b="1" dirty="0" smtClean="0">
                      <a:latin typeface="Albertus Medium" pitchFamily="34" charset="0"/>
                    </a:rPr>
                  </a:br>
                  <a:r>
                    <a:rPr lang="pl-PL" sz="1400" b="1" dirty="0" smtClean="0">
                      <a:latin typeface="Albertus Medium" pitchFamily="34" charset="0"/>
                    </a:rPr>
                    <a:t>przepustowy (FPP)</a:t>
                  </a:r>
                </a:p>
              </p:txBody>
            </p:sp>
            <p:sp>
              <p:nvSpPr>
                <p:cNvPr id="51" name="Prostokąt 50"/>
                <p:cNvSpPr/>
                <p:nvPr/>
              </p:nvSpPr>
              <p:spPr bwMode="auto">
                <a:xfrm rot="10800000">
                  <a:off x="5944345" y="4799458"/>
                  <a:ext cx="137194" cy="570161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l-PL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52" name="pole tekstowe 51"/>
              <p:cNvSpPr txBox="1"/>
              <p:nvPr/>
            </p:nvSpPr>
            <p:spPr>
              <a:xfrm>
                <a:off x="2996952" y="3648075"/>
                <a:ext cx="63190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400" b="1" i="1" dirty="0" smtClean="0">
                    <a:latin typeface="Albertus Medium" pitchFamily="34" charset="0"/>
                  </a:rPr>
                  <a:t>f </a:t>
                </a:r>
                <a:r>
                  <a:rPr lang="pl-PL" sz="1400" b="1" dirty="0" smtClean="0">
                    <a:latin typeface="Albertus Medium" pitchFamily="34" charset="0"/>
                  </a:rPr>
                  <a:t>[Hz]</a:t>
                </a:r>
              </a:p>
            </p:txBody>
          </p:sp>
          <p:sp>
            <p:nvSpPr>
              <p:cNvPr id="53" name="pole tekstowe 52"/>
              <p:cNvSpPr txBox="1"/>
              <p:nvPr/>
            </p:nvSpPr>
            <p:spPr>
              <a:xfrm>
                <a:off x="3063627" y="5257800"/>
                <a:ext cx="63190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400" b="1" i="1" dirty="0" smtClean="0">
                    <a:latin typeface="Albertus Medium" pitchFamily="34" charset="0"/>
                  </a:rPr>
                  <a:t>f </a:t>
                </a:r>
                <a:r>
                  <a:rPr lang="pl-PL" sz="1400" b="1" dirty="0" smtClean="0">
                    <a:latin typeface="Albertus Medium" pitchFamily="34" charset="0"/>
                  </a:rPr>
                  <a:t>[Hz]</a:t>
                </a:r>
              </a:p>
            </p:txBody>
          </p:sp>
          <p:sp>
            <p:nvSpPr>
              <p:cNvPr id="54" name="pole tekstowe 53"/>
              <p:cNvSpPr txBox="1"/>
              <p:nvPr/>
            </p:nvSpPr>
            <p:spPr>
              <a:xfrm>
                <a:off x="5311527" y="5229225"/>
                <a:ext cx="63190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400" b="1" i="1" dirty="0" smtClean="0">
                    <a:latin typeface="Albertus Medium" pitchFamily="34" charset="0"/>
                  </a:rPr>
                  <a:t>f </a:t>
                </a:r>
                <a:r>
                  <a:rPr lang="pl-PL" sz="1400" b="1" dirty="0" smtClean="0">
                    <a:latin typeface="Albertus Medium" pitchFamily="34" charset="0"/>
                  </a:rPr>
                  <a:t>[Hz]</a:t>
                </a:r>
              </a:p>
            </p:txBody>
          </p:sp>
          <p:sp>
            <p:nvSpPr>
              <p:cNvPr id="55" name="pole tekstowe 54"/>
              <p:cNvSpPr txBox="1"/>
              <p:nvPr/>
            </p:nvSpPr>
            <p:spPr>
              <a:xfrm>
                <a:off x="7902327" y="3629025"/>
                <a:ext cx="63190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400" b="1" i="1" dirty="0" smtClean="0">
                    <a:latin typeface="Albertus Medium" pitchFamily="34" charset="0"/>
                  </a:rPr>
                  <a:t>f </a:t>
                </a:r>
                <a:r>
                  <a:rPr lang="pl-PL" sz="1400" b="1" dirty="0" smtClean="0">
                    <a:latin typeface="Albertus Medium" pitchFamily="34" charset="0"/>
                  </a:rPr>
                  <a:t>[Hz]</a:t>
                </a:r>
              </a:p>
            </p:txBody>
          </p:sp>
          <p:sp>
            <p:nvSpPr>
              <p:cNvPr id="56" name="pole tekstowe 55"/>
              <p:cNvSpPr txBox="1"/>
              <p:nvPr/>
            </p:nvSpPr>
            <p:spPr>
              <a:xfrm>
                <a:off x="5235327" y="3629025"/>
                <a:ext cx="63190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400" b="1" i="1" dirty="0" smtClean="0">
                    <a:latin typeface="Albertus Medium" pitchFamily="34" charset="0"/>
                  </a:rPr>
                  <a:t>f </a:t>
                </a:r>
                <a:r>
                  <a:rPr lang="pl-PL" sz="1400" b="1" dirty="0" smtClean="0">
                    <a:latin typeface="Albertus Medium" pitchFamily="34" charset="0"/>
                  </a:rPr>
                  <a:t>[Hz]</a:t>
                </a:r>
              </a:p>
            </p:txBody>
          </p:sp>
          <p:grpSp>
            <p:nvGrpSpPr>
              <p:cNvPr id="9" name="Grupa 56"/>
              <p:cNvGrpSpPr/>
              <p:nvPr/>
            </p:nvGrpSpPr>
            <p:grpSpPr>
              <a:xfrm>
                <a:off x="6138825" y="4653136"/>
                <a:ext cx="2414455" cy="1119302"/>
                <a:chOff x="6138825" y="4653136"/>
                <a:chExt cx="2414455" cy="1119302"/>
              </a:xfrm>
            </p:grpSpPr>
            <p:grpSp>
              <p:nvGrpSpPr>
                <p:cNvPr id="10" name="Grupa 42"/>
                <p:cNvGrpSpPr/>
                <p:nvPr/>
              </p:nvGrpSpPr>
              <p:grpSpPr>
                <a:xfrm>
                  <a:off x="6138825" y="4653136"/>
                  <a:ext cx="2414455" cy="1119302"/>
                  <a:chOff x="6138825" y="4653136"/>
                  <a:chExt cx="2414455" cy="1119302"/>
                </a:xfrm>
              </p:grpSpPr>
              <p:cxnSp>
                <p:nvCxnSpPr>
                  <p:cNvPr id="60" name="Łącznik prosty ze strzałką 59"/>
                  <p:cNvCxnSpPr/>
                  <p:nvPr/>
                </p:nvCxnSpPr>
                <p:spPr bwMode="auto">
                  <a:xfrm rot="10800000">
                    <a:off x="6138825" y="5239693"/>
                    <a:ext cx="1944216" cy="0"/>
                  </a:xfrm>
                  <a:prstGeom prst="straightConnector1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arrow" w="med" len="med"/>
                    <a:tailEnd type="none"/>
                  </a:ln>
                  <a:effectLst/>
                </p:spPr>
              </p:cxnSp>
              <p:sp>
                <p:nvSpPr>
                  <p:cNvPr id="61" name="Prostokąt 60"/>
                  <p:cNvSpPr/>
                  <p:nvPr/>
                </p:nvSpPr>
                <p:spPr bwMode="auto">
                  <a:xfrm rot="10800000">
                    <a:off x="6317542" y="4653136"/>
                    <a:ext cx="1584176" cy="576064"/>
                  </a:xfrm>
                  <a:prstGeom prst="rect">
                    <a:avLst/>
                  </a:prstGeom>
                  <a:solidFill>
                    <a:srgbClr val="009900"/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pl-PL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2" name="pole tekstowe 61"/>
                  <p:cNvSpPr txBox="1"/>
                  <p:nvPr/>
                </p:nvSpPr>
                <p:spPr>
                  <a:xfrm>
                    <a:off x="6645100" y="5249218"/>
                    <a:ext cx="931665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pl-PL" sz="1400" b="1" dirty="0" smtClean="0">
                        <a:latin typeface="Albertus Medium" pitchFamily="34" charset="0"/>
                      </a:rPr>
                      <a:t>Filtr</a:t>
                    </a:r>
                    <a:br>
                      <a:rPr lang="pl-PL" sz="1400" b="1" dirty="0" smtClean="0">
                        <a:latin typeface="Albertus Medium" pitchFamily="34" charset="0"/>
                      </a:rPr>
                    </a:br>
                    <a:r>
                      <a:rPr lang="pl-PL" sz="1400" b="1" dirty="0" smtClean="0">
                        <a:latin typeface="Albertus Medium" pitchFamily="34" charset="0"/>
                      </a:rPr>
                      <a:t>z emfazą</a:t>
                    </a:r>
                  </a:p>
                </p:txBody>
              </p:sp>
              <p:sp>
                <p:nvSpPr>
                  <p:cNvPr id="63" name="Prostokąt 62"/>
                  <p:cNvSpPr/>
                  <p:nvPr/>
                </p:nvSpPr>
                <p:spPr bwMode="auto">
                  <a:xfrm rot="5400000">
                    <a:off x="6445702" y="4558042"/>
                    <a:ext cx="340110" cy="57016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pl-PL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4" name="Prostokąt 63"/>
                  <p:cNvSpPr/>
                  <p:nvPr/>
                </p:nvSpPr>
                <p:spPr bwMode="auto">
                  <a:xfrm rot="5400000">
                    <a:off x="7012255" y="4563898"/>
                    <a:ext cx="135804" cy="35665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pl-PL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5" name="pole tekstowe 64"/>
                  <p:cNvSpPr txBox="1"/>
                  <p:nvPr/>
                </p:nvSpPr>
                <p:spPr>
                  <a:xfrm>
                    <a:off x="7921377" y="5257800"/>
                    <a:ext cx="631903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pl-PL" sz="1400" b="1" i="1" dirty="0" smtClean="0">
                        <a:latin typeface="Albertus Medium" pitchFamily="34" charset="0"/>
                      </a:rPr>
                      <a:t>f </a:t>
                    </a:r>
                    <a:r>
                      <a:rPr lang="pl-PL" sz="1400" b="1" dirty="0" smtClean="0">
                        <a:latin typeface="Albertus Medium" pitchFamily="34" charset="0"/>
                      </a:rPr>
                      <a:t>[Hz]</a:t>
                    </a:r>
                  </a:p>
                </p:txBody>
              </p:sp>
            </p:grpSp>
            <p:sp>
              <p:nvSpPr>
                <p:cNvPr id="59" name="Prostokąt 58"/>
                <p:cNvSpPr/>
                <p:nvPr/>
              </p:nvSpPr>
              <p:spPr bwMode="auto">
                <a:xfrm>
                  <a:off x="6660232" y="4681539"/>
                  <a:ext cx="360040" cy="122758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l-PL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12" name="Prostokąt 11"/>
            <p:cNvSpPr/>
            <p:nvPr/>
          </p:nvSpPr>
          <p:spPr>
            <a:xfrm>
              <a:off x="1423574" y="3315972"/>
              <a:ext cx="334418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pl-PL" sz="2000" b="1" dirty="0">
                  <a:solidFill>
                    <a:srgbClr val="006600"/>
                  </a:solidFill>
                  <a:latin typeface="Albertus Medium" pitchFamily="34" charset="0"/>
                </a:rPr>
                <a:t>Rodzaje filtrów </a:t>
              </a:r>
              <a:r>
                <a:rPr lang="pl-PL" sz="2000" b="1" u="sng" dirty="0">
                  <a:solidFill>
                    <a:srgbClr val="006600"/>
                  </a:solidFill>
                  <a:latin typeface="Albertus Medium" pitchFamily="34" charset="0"/>
                </a:rPr>
                <a:t>idealnych</a:t>
              </a:r>
              <a:r>
                <a:rPr lang="pl-PL" sz="2000" b="1" dirty="0">
                  <a:solidFill>
                    <a:srgbClr val="006600"/>
                  </a:solidFill>
                  <a:latin typeface="Albertus Medium" pitchFamily="34" charset="0"/>
                </a:rPr>
                <a:t>:</a:t>
              </a:r>
            </a:p>
          </p:txBody>
        </p:sp>
      </p:grpSp>
      <p:sp>
        <p:nvSpPr>
          <p:cNvPr id="57" name="Prostokąt 56"/>
          <p:cNvSpPr/>
          <p:nvPr/>
        </p:nvSpPr>
        <p:spPr>
          <a:xfrm>
            <a:off x="911712" y="5268395"/>
            <a:ext cx="7848872" cy="16312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/>
            <a:r>
              <a:rPr lang="pl-PL" sz="2000" b="1" dirty="0" smtClean="0">
                <a:latin typeface="Albertus Medium" pitchFamily="34" charset="0"/>
              </a:rPr>
              <a:t>Dwie właściwości filtrów idealnych:</a:t>
            </a:r>
          </a:p>
          <a:p>
            <a:pPr algn="just">
              <a:buFontTx/>
              <a:buChar char="-"/>
            </a:pPr>
            <a:r>
              <a:rPr lang="pl-PL" sz="2000" b="1" dirty="0" smtClean="0">
                <a:latin typeface="Albertus Medium" pitchFamily="34" charset="0"/>
              </a:rPr>
              <a:t> idealnie strome zbocza</a:t>
            </a:r>
          </a:p>
          <a:p>
            <a:pPr algn="just">
              <a:buFontTx/>
              <a:buChar char="-"/>
            </a:pPr>
            <a:r>
              <a:rPr lang="pl-PL" sz="2000" b="1" dirty="0" smtClean="0">
                <a:latin typeface="Albertus Medium" pitchFamily="34" charset="0"/>
              </a:rPr>
              <a:t> pełne tłumienie częstotliwości</a:t>
            </a:r>
          </a:p>
          <a:p>
            <a:pPr algn="just"/>
            <a:r>
              <a:rPr lang="pl-PL" sz="2000" b="1" dirty="0" smtClean="0">
                <a:solidFill>
                  <a:srgbClr val="FF0000"/>
                </a:solidFill>
                <a:latin typeface="Albertus Medium" pitchFamily="34" charset="0"/>
              </a:rPr>
              <a:t>Zgodnie z kryterium </a:t>
            </a:r>
            <a:r>
              <a:rPr lang="pl-PL" sz="2000" b="1" dirty="0" err="1" smtClean="0">
                <a:solidFill>
                  <a:srgbClr val="FF0000"/>
                </a:solidFill>
                <a:latin typeface="Albertus Medium" pitchFamily="34" charset="0"/>
              </a:rPr>
              <a:t>Paleya</a:t>
            </a:r>
            <a:r>
              <a:rPr lang="pl-PL" sz="2000" b="1" dirty="0" smtClean="0">
                <a:solidFill>
                  <a:srgbClr val="FF0000"/>
                </a:solidFill>
                <a:latin typeface="Albertus Medium" pitchFamily="34" charset="0"/>
              </a:rPr>
              <a:t>-Wienera filtry nieidealne RLC</a:t>
            </a:r>
            <a:br>
              <a:rPr lang="pl-PL" sz="2000" b="1" dirty="0" smtClean="0">
                <a:solidFill>
                  <a:srgbClr val="FF0000"/>
                </a:solidFill>
                <a:latin typeface="Albertus Medium" pitchFamily="34" charset="0"/>
              </a:rPr>
            </a:br>
            <a:r>
              <a:rPr lang="pl-PL" sz="2000" b="1" dirty="0" smtClean="0">
                <a:solidFill>
                  <a:srgbClr val="FF0000"/>
                </a:solidFill>
                <a:latin typeface="Albertus Medium" pitchFamily="34" charset="0"/>
              </a:rPr>
              <a:t>nie posiadają tych właściwości.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3886200" y="3200400"/>
            <a:ext cx="1981200" cy="838200"/>
          </a:xfrm>
          <a:prstGeom prst="rect">
            <a:avLst/>
          </a:prstGeom>
          <a:solidFill>
            <a:schemeClr val="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323643"/>
              </p:ext>
            </p:extLst>
          </p:nvPr>
        </p:nvGraphicFramePr>
        <p:xfrm>
          <a:off x="4280931" y="3385792"/>
          <a:ext cx="1266750" cy="543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67" name="Equation" r:id="rId3" imgW="533160" imgH="228600" progId="Equation.3">
                  <p:embed/>
                </p:oleObj>
              </mc:Choice>
              <mc:Fallback>
                <p:oleObj name="Equation" r:id="rId3" imgW="5331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0931" y="3385792"/>
                        <a:ext cx="1266750" cy="54361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Line 5"/>
          <p:cNvSpPr>
            <a:spLocks noChangeShapeType="1"/>
          </p:cNvSpPr>
          <p:nvPr/>
        </p:nvSpPr>
        <p:spPr bwMode="auto">
          <a:xfrm>
            <a:off x="2819400" y="36576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035" name="Line 6"/>
          <p:cNvSpPr>
            <a:spLocks noChangeShapeType="1"/>
          </p:cNvSpPr>
          <p:nvPr/>
        </p:nvSpPr>
        <p:spPr bwMode="auto">
          <a:xfrm>
            <a:off x="5867400" y="36576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l-PL"/>
          </a:p>
        </p:txBody>
      </p:sp>
      <p:graphicFrame>
        <p:nvGraphicFramePr>
          <p:cNvPr id="10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999328"/>
              </p:ext>
            </p:extLst>
          </p:nvPr>
        </p:nvGraphicFramePr>
        <p:xfrm>
          <a:off x="6084168" y="3814563"/>
          <a:ext cx="2457450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68" name="Equation" r:id="rId5" imgW="1498320" imgH="330120" progId="Equation.3">
                  <p:embed/>
                </p:oleObj>
              </mc:Choice>
              <mc:Fallback>
                <p:oleObj name="Equation" r:id="rId5" imgW="1498320" imgH="33012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3814563"/>
                        <a:ext cx="2457450" cy="541337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713342"/>
              </p:ext>
            </p:extLst>
          </p:nvPr>
        </p:nvGraphicFramePr>
        <p:xfrm>
          <a:off x="3419872" y="1413892"/>
          <a:ext cx="2971800" cy="15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69" name="Equation" r:id="rId7" imgW="1269720" imgH="660240" progId="Equation.3">
                  <p:embed/>
                </p:oleObj>
              </mc:Choice>
              <mc:Fallback>
                <p:oleObj name="Equation" r:id="rId7" imgW="1269720" imgH="6602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1413892"/>
                        <a:ext cx="2971800" cy="1539700"/>
                      </a:xfrm>
                      <a:prstGeom prst="rect">
                        <a:avLst/>
                      </a:prstGeom>
                      <a:solidFill>
                        <a:srgbClr val="99FF66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989174"/>
              </p:ext>
            </p:extLst>
          </p:nvPr>
        </p:nvGraphicFramePr>
        <p:xfrm>
          <a:off x="1406525" y="5145088"/>
          <a:ext cx="7213600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70" name="Equation" r:id="rId9" imgW="2489040" imgH="507960" progId="Equation.3">
                  <p:embed/>
                </p:oleObj>
              </mc:Choice>
              <mc:Fallback>
                <p:oleObj name="Equation" r:id="rId9" imgW="2489040" imgH="5079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525" y="5145088"/>
                        <a:ext cx="7213600" cy="147320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1183742" y="4343400"/>
            <a:ext cx="74051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3200" b="1" dirty="0" smtClean="0">
                <a:solidFill>
                  <a:srgbClr val="CC0099"/>
                </a:solidFill>
              </a:rPr>
              <a:t>Szereg Fouriera sygnału wyjściowego </a:t>
            </a:r>
            <a:r>
              <a:rPr lang="pl-PL" sz="3200" b="1" i="1" dirty="0">
                <a:solidFill>
                  <a:srgbClr val="CC0099"/>
                </a:solidFill>
              </a:rPr>
              <a:t>y</a:t>
            </a:r>
            <a:r>
              <a:rPr lang="pl-PL" sz="3200" b="1" dirty="0">
                <a:solidFill>
                  <a:srgbClr val="CC0099"/>
                </a:solidFill>
              </a:rPr>
              <a:t>(</a:t>
            </a:r>
            <a:r>
              <a:rPr lang="pl-PL" sz="3200" b="1" i="1" dirty="0">
                <a:solidFill>
                  <a:srgbClr val="CC0099"/>
                </a:solidFill>
              </a:rPr>
              <a:t>t</a:t>
            </a:r>
            <a:r>
              <a:rPr lang="pl-PL" sz="3200" b="1" dirty="0">
                <a:solidFill>
                  <a:srgbClr val="CC0099"/>
                </a:solidFill>
              </a:rPr>
              <a:t>)</a:t>
            </a:r>
            <a:endParaRPr lang="pl-PL" dirty="0"/>
          </a:p>
        </p:txBody>
      </p:sp>
      <p:sp>
        <p:nvSpPr>
          <p:cNvPr id="1037" name="Text Box 15"/>
          <p:cNvSpPr txBox="1">
            <a:spLocks noChangeArrowheads="1"/>
          </p:cNvSpPr>
          <p:nvPr/>
        </p:nvSpPr>
        <p:spPr bwMode="auto">
          <a:xfrm>
            <a:off x="792034" y="118265"/>
            <a:ext cx="835196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1" lang="pl-PL" sz="3600" b="1" dirty="0" smtClean="0">
                <a:solidFill>
                  <a:schemeClr val="bg2"/>
                </a:solidFill>
                <a:latin typeface="Comic Sans MS" pitchFamily="66" charset="0"/>
                <a:sym typeface="Symbol"/>
              </a:rPr>
              <a:t>Filtracja sygnałów </a:t>
            </a:r>
            <a:r>
              <a:rPr kumimoji="1" lang="pl-PL" sz="3600" b="1" dirty="0">
                <a:solidFill>
                  <a:schemeClr val="bg2"/>
                </a:solidFill>
                <a:latin typeface="Comic Sans MS" pitchFamily="66" charset="0"/>
                <a:sym typeface="Symbol"/>
              </a:rPr>
              <a:t>– </a:t>
            </a:r>
            <a:r>
              <a:rPr kumimoji="1" lang="pl-PL" sz="3600" b="1" dirty="0" smtClean="0">
                <a:solidFill>
                  <a:schemeClr val="bg2"/>
                </a:solidFill>
                <a:latin typeface="Comic Sans MS" pitchFamily="66" charset="0"/>
                <a:sym typeface="Symbol"/>
              </a:rPr>
              <a:t>szereg Fouriera</a:t>
            </a:r>
            <a:r>
              <a:rPr kumimoji="1" lang="pl-PL" sz="3600" b="1" dirty="0">
                <a:solidFill>
                  <a:schemeClr val="bg2"/>
                </a:solidFill>
                <a:latin typeface="Comic Sans MS" pitchFamily="66" charset="0"/>
                <a:sym typeface="Symbol"/>
              </a:rPr>
              <a:t/>
            </a:r>
            <a:br>
              <a:rPr kumimoji="1" lang="pl-PL" sz="3600" b="1" dirty="0">
                <a:solidFill>
                  <a:schemeClr val="bg2"/>
                </a:solidFill>
                <a:latin typeface="Comic Sans MS" pitchFamily="66" charset="0"/>
                <a:sym typeface="Symbol"/>
              </a:rPr>
            </a:br>
            <a:r>
              <a:rPr kumimoji="1" lang="pl-PL" sz="3600" b="1" dirty="0" smtClean="0">
                <a:solidFill>
                  <a:schemeClr val="bg2"/>
                </a:solidFill>
                <a:latin typeface="Comic Sans MS" pitchFamily="66" charset="0"/>
                <a:sym typeface="Symbol"/>
              </a:rPr>
              <a:t>(przykład)</a:t>
            </a:r>
            <a:endParaRPr kumimoji="1" lang="pl-PL" sz="3600" b="1" dirty="0">
              <a:solidFill>
                <a:schemeClr val="bg2"/>
              </a:solidFill>
              <a:latin typeface="Comic Sans MS" pitchFamily="66" charset="0"/>
              <a:sym typeface="Symbol"/>
            </a:endParaRPr>
          </a:p>
        </p:txBody>
      </p:sp>
      <p:graphicFrame>
        <p:nvGraphicFramePr>
          <p:cNvPr id="1031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439385"/>
              </p:ext>
            </p:extLst>
          </p:nvPr>
        </p:nvGraphicFramePr>
        <p:xfrm>
          <a:off x="2643188" y="3814562"/>
          <a:ext cx="116205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71" name="Równanie" r:id="rId11" imgW="711000" imgH="330120" progId="Equation.3">
                  <p:embed/>
                </p:oleObj>
              </mc:Choice>
              <mc:Fallback>
                <p:oleObj name="Równanie" r:id="rId11" imgW="711000" imgH="33012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8" y="3814562"/>
                        <a:ext cx="1162050" cy="541338"/>
                      </a:xfrm>
                      <a:prstGeom prst="rect">
                        <a:avLst/>
                      </a:prstGeom>
                      <a:solidFill>
                        <a:srgbClr val="99FF66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" name="Text Box 18"/>
          <p:cNvSpPr txBox="1">
            <a:spLocks noChangeArrowheads="1"/>
          </p:cNvSpPr>
          <p:nvPr/>
        </p:nvSpPr>
        <p:spPr bwMode="auto">
          <a:xfrm>
            <a:off x="5845012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2AB28-75AB-4B4F-A28E-6F4C5A072EE2}" type="slidenum">
              <a:rPr lang="pl-PL" smtClean="0"/>
              <a:pPr>
                <a:defRPr/>
              </a:pPr>
              <a:t>22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3"/>
          <p:cNvGrpSpPr>
            <a:grpSpLocks/>
          </p:cNvGrpSpPr>
          <p:nvPr/>
        </p:nvGrpSpPr>
        <p:grpSpPr bwMode="auto">
          <a:xfrm>
            <a:off x="2051720" y="908720"/>
            <a:ext cx="5133975" cy="3854450"/>
            <a:chOff x="1248" y="864"/>
            <a:chExt cx="3234" cy="2428"/>
          </a:xfrm>
        </p:grpSpPr>
        <p:sp>
          <p:nvSpPr>
            <p:cNvPr id="2056" name="Rectangle 17"/>
            <p:cNvSpPr>
              <a:spLocks noChangeArrowheads="1"/>
            </p:cNvSpPr>
            <p:nvPr/>
          </p:nvSpPr>
          <p:spPr bwMode="auto">
            <a:xfrm>
              <a:off x="1248" y="864"/>
              <a:ext cx="3234" cy="242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7" name="Rectangle 18"/>
            <p:cNvSpPr>
              <a:spLocks noChangeArrowheads="1"/>
            </p:cNvSpPr>
            <p:nvPr/>
          </p:nvSpPr>
          <p:spPr bwMode="auto">
            <a:xfrm>
              <a:off x="1669" y="1049"/>
              <a:ext cx="2501" cy="197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8" name="Rectangle 19"/>
            <p:cNvSpPr>
              <a:spLocks noChangeArrowheads="1"/>
            </p:cNvSpPr>
            <p:nvPr/>
          </p:nvSpPr>
          <p:spPr bwMode="auto">
            <a:xfrm>
              <a:off x="1669" y="1049"/>
              <a:ext cx="2501" cy="1972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9" name="Line 20"/>
            <p:cNvSpPr>
              <a:spLocks noChangeShapeType="1"/>
            </p:cNvSpPr>
            <p:nvPr/>
          </p:nvSpPr>
          <p:spPr bwMode="auto">
            <a:xfrm>
              <a:off x="1669" y="1049"/>
              <a:ext cx="25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0" name="Freeform 21"/>
            <p:cNvSpPr>
              <a:spLocks/>
            </p:cNvSpPr>
            <p:nvPr/>
          </p:nvSpPr>
          <p:spPr bwMode="auto">
            <a:xfrm>
              <a:off x="1669" y="1049"/>
              <a:ext cx="2501" cy="1972"/>
            </a:xfrm>
            <a:custGeom>
              <a:avLst/>
              <a:gdLst>
                <a:gd name="T0" fmla="*/ 0 w 434"/>
                <a:gd name="T1" fmla="*/ 65566 h 342"/>
                <a:gd name="T2" fmla="*/ 83052 w 434"/>
                <a:gd name="T3" fmla="*/ 65566 h 342"/>
                <a:gd name="T4" fmla="*/ 83052 w 434"/>
                <a:gd name="T5" fmla="*/ 0 h 342"/>
                <a:gd name="T6" fmla="*/ 0 60000 65536"/>
                <a:gd name="T7" fmla="*/ 0 60000 65536"/>
                <a:gd name="T8" fmla="*/ 0 60000 65536"/>
                <a:gd name="T9" fmla="*/ 0 w 434"/>
                <a:gd name="T10" fmla="*/ 0 h 342"/>
                <a:gd name="T11" fmla="*/ 434 w 434"/>
                <a:gd name="T12" fmla="*/ 342 h 3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4" h="342">
                  <a:moveTo>
                    <a:pt x="0" y="342"/>
                  </a:moveTo>
                  <a:lnTo>
                    <a:pt x="434" y="342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1" name="Line 22"/>
            <p:cNvSpPr>
              <a:spLocks noChangeShapeType="1"/>
            </p:cNvSpPr>
            <p:nvPr/>
          </p:nvSpPr>
          <p:spPr bwMode="auto">
            <a:xfrm flipV="1">
              <a:off x="1669" y="1049"/>
              <a:ext cx="1" cy="197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2" name="Line 23"/>
            <p:cNvSpPr>
              <a:spLocks noChangeShapeType="1"/>
            </p:cNvSpPr>
            <p:nvPr/>
          </p:nvSpPr>
          <p:spPr bwMode="auto">
            <a:xfrm>
              <a:off x="1669" y="3021"/>
              <a:ext cx="25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3" name="Line 24"/>
            <p:cNvSpPr>
              <a:spLocks noChangeShapeType="1"/>
            </p:cNvSpPr>
            <p:nvPr/>
          </p:nvSpPr>
          <p:spPr bwMode="auto">
            <a:xfrm flipV="1">
              <a:off x="1669" y="1049"/>
              <a:ext cx="1" cy="197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4" name="Line 25"/>
            <p:cNvSpPr>
              <a:spLocks noChangeShapeType="1"/>
            </p:cNvSpPr>
            <p:nvPr/>
          </p:nvSpPr>
          <p:spPr bwMode="auto">
            <a:xfrm flipV="1">
              <a:off x="1669" y="2992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5" name="Line 26"/>
            <p:cNvSpPr>
              <a:spLocks noChangeShapeType="1"/>
            </p:cNvSpPr>
            <p:nvPr/>
          </p:nvSpPr>
          <p:spPr bwMode="auto">
            <a:xfrm>
              <a:off x="1669" y="1049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6" name="Rectangle 27"/>
            <p:cNvSpPr>
              <a:spLocks noChangeArrowheads="1"/>
            </p:cNvSpPr>
            <p:nvPr/>
          </p:nvSpPr>
          <p:spPr bwMode="auto">
            <a:xfrm>
              <a:off x="1652" y="3038"/>
              <a:ext cx="4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9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pl-PL"/>
            </a:p>
          </p:txBody>
        </p:sp>
        <p:sp>
          <p:nvSpPr>
            <p:cNvPr id="2067" name="Line 28"/>
            <p:cNvSpPr>
              <a:spLocks noChangeShapeType="1"/>
            </p:cNvSpPr>
            <p:nvPr/>
          </p:nvSpPr>
          <p:spPr bwMode="auto">
            <a:xfrm flipV="1">
              <a:off x="2049" y="2992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8" name="Line 29"/>
            <p:cNvSpPr>
              <a:spLocks noChangeShapeType="1"/>
            </p:cNvSpPr>
            <p:nvPr/>
          </p:nvSpPr>
          <p:spPr bwMode="auto">
            <a:xfrm>
              <a:off x="2049" y="1049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9" name="Rectangle 30"/>
            <p:cNvSpPr>
              <a:spLocks noChangeArrowheads="1"/>
            </p:cNvSpPr>
            <p:nvPr/>
          </p:nvSpPr>
          <p:spPr bwMode="auto">
            <a:xfrm>
              <a:off x="1997" y="3038"/>
              <a:ext cx="10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900">
                  <a:solidFill>
                    <a:srgbClr val="000000"/>
                  </a:solidFill>
                  <a:latin typeface="Helvetica" pitchFamily="34" charset="0"/>
                </a:rPr>
                <a:t>0.5</a:t>
              </a:r>
              <a:endParaRPr lang="pl-PL"/>
            </a:p>
          </p:txBody>
        </p:sp>
        <p:sp>
          <p:nvSpPr>
            <p:cNvPr id="2070" name="Line 31"/>
            <p:cNvSpPr>
              <a:spLocks noChangeShapeType="1"/>
            </p:cNvSpPr>
            <p:nvPr/>
          </p:nvSpPr>
          <p:spPr bwMode="auto">
            <a:xfrm flipV="1">
              <a:off x="2435" y="2992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71" name="Line 32"/>
            <p:cNvSpPr>
              <a:spLocks noChangeShapeType="1"/>
            </p:cNvSpPr>
            <p:nvPr/>
          </p:nvSpPr>
          <p:spPr bwMode="auto">
            <a:xfrm>
              <a:off x="2435" y="1049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72" name="Rectangle 33"/>
            <p:cNvSpPr>
              <a:spLocks noChangeArrowheads="1"/>
            </p:cNvSpPr>
            <p:nvPr/>
          </p:nvSpPr>
          <p:spPr bwMode="auto">
            <a:xfrm>
              <a:off x="2418" y="3038"/>
              <a:ext cx="4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9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pl-PL"/>
            </a:p>
          </p:txBody>
        </p:sp>
        <p:sp>
          <p:nvSpPr>
            <p:cNvPr id="2073" name="Line 34"/>
            <p:cNvSpPr>
              <a:spLocks noChangeShapeType="1"/>
            </p:cNvSpPr>
            <p:nvPr/>
          </p:nvSpPr>
          <p:spPr bwMode="auto">
            <a:xfrm flipV="1">
              <a:off x="2822" y="2992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74" name="Line 35"/>
            <p:cNvSpPr>
              <a:spLocks noChangeShapeType="1"/>
            </p:cNvSpPr>
            <p:nvPr/>
          </p:nvSpPr>
          <p:spPr bwMode="auto">
            <a:xfrm>
              <a:off x="2822" y="1049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75" name="Rectangle 36"/>
            <p:cNvSpPr>
              <a:spLocks noChangeArrowheads="1"/>
            </p:cNvSpPr>
            <p:nvPr/>
          </p:nvSpPr>
          <p:spPr bwMode="auto">
            <a:xfrm>
              <a:off x="2770" y="3038"/>
              <a:ext cx="10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900">
                  <a:solidFill>
                    <a:srgbClr val="000000"/>
                  </a:solidFill>
                  <a:latin typeface="Helvetica" pitchFamily="34" charset="0"/>
                </a:rPr>
                <a:t>1.5</a:t>
              </a:r>
              <a:endParaRPr lang="pl-PL"/>
            </a:p>
          </p:txBody>
        </p:sp>
        <p:sp>
          <p:nvSpPr>
            <p:cNvPr id="2076" name="Line 37"/>
            <p:cNvSpPr>
              <a:spLocks noChangeShapeType="1"/>
            </p:cNvSpPr>
            <p:nvPr/>
          </p:nvSpPr>
          <p:spPr bwMode="auto">
            <a:xfrm flipV="1">
              <a:off x="3208" y="2992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77" name="Line 38"/>
            <p:cNvSpPr>
              <a:spLocks noChangeShapeType="1"/>
            </p:cNvSpPr>
            <p:nvPr/>
          </p:nvSpPr>
          <p:spPr bwMode="auto">
            <a:xfrm>
              <a:off x="3208" y="1049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78" name="Rectangle 39"/>
            <p:cNvSpPr>
              <a:spLocks noChangeArrowheads="1"/>
            </p:cNvSpPr>
            <p:nvPr/>
          </p:nvSpPr>
          <p:spPr bwMode="auto">
            <a:xfrm>
              <a:off x="3191" y="3038"/>
              <a:ext cx="4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900">
                  <a:solidFill>
                    <a:srgbClr val="000000"/>
                  </a:solidFill>
                  <a:latin typeface="Helvetica" pitchFamily="34" charset="0"/>
                </a:rPr>
                <a:t>2</a:t>
              </a:r>
              <a:endParaRPr lang="pl-PL"/>
            </a:p>
          </p:txBody>
        </p:sp>
        <p:sp>
          <p:nvSpPr>
            <p:cNvPr id="2079" name="Line 40"/>
            <p:cNvSpPr>
              <a:spLocks noChangeShapeType="1"/>
            </p:cNvSpPr>
            <p:nvPr/>
          </p:nvSpPr>
          <p:spPr bwMode="auto">
            <a:xfrm flipV="1">
              <a:off x="3588" y="2992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80" name="Line 41"/>
            <p:cNvSpPr>
              <a:spLocks noChangeShapeType="1"/>
            </p:cNvSpPr>
            <p:nvPr/>
          </p:nvSpPr>
          <p:spPr bwMode="auto">
            <a:xfrm>
              <a:off x="3588" y="1049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81" name="Rectangle 42"/>
            <p:cNvSpPr>
              <a:spLocks noChangeArrowheads="1"/>
            </p:cNvSpPr>
            <p:nvPr/>
          </p:nvSpPr>
          <p:spPr bwMode="auto">
            <a:xfrm>
              <a:off x="3536" y="3038"/>
              <a:ext cx="10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900">
                  <a:solidFill>
                    <a:srgbClr val="000000"/>
                  </a:solidFill>
                  <a:latin typeface="Helvetica" pitchFamily="34" charset="0"/>
                </a:rPr>
                <a:t>2.5</a:t>
              </a:r>
              <a:endParaRPr lang="pl-PL"/>
            </a:p>
          </p:txBody>
        </p:sp>
        <p:sp>
          <p:nvSpPr>
            <p:cNvPr id="2082" name="Line 43"/>
            <p:cNvSpPr>
              <a:spLocks noChangeShapeType="1"/>
            </p:cNvSpPr>
            <p:nvPr/>
          </p:nvSpPr>
          <p:spPr bwMode="auto">
            <a:xfrm flipV="1">
              <a:off x="3975" y="2992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83" name="Line 44"/>
            <p:cNvSpPr>
              <a:spLocks noChangeShapeType="1"/>
            </p:cNvSpPr>
            <p:nvPr/>
          </p:nvSpPr>
          <p:spPr bwMode="auto">
            <a:xfrm>
              <a:off x="3975" y="1049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84" name="Rectangle 45"/>
            <p:cNvSpPr>
              <a:spLocks noChangeArrowheads="1"/>
            </p:cNvSpPr>
            <p:nvPr/>
          </p:nvSpPr>
          <p:spPr bwMode="auto">
            <a:xfrm>
              <a:off x="3957" y="3038"/>
              <a:ext cx="4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900">
                  <a:solidFill>
                    <a:srgbClr val="000000"/>
                  </a:solidFill>
                  <a:latin typeface="Helvetica" pitchFamily="34" charset="0"/>
                </a:rPr>
                <a:t>3</a:t>
              </a:r>
              <a:endParaRPr lang="pl-PL"/>
            </a:p>
          </p:txBody>
        </p:sp>
        <p:sp>
          <p:nvSpPr>
            <p:cNvPr id="2085" name="Line 46"/>
            <p:cNvSpPr>
              <a:spLocks noChangeShapeType="1"/>
            </p:cNvSpPr>
            <p:nvPr/>
          </p:nvSpPr>
          <p:spPr bwMode="auto">
            <a:xfrm>
              <a:off x="1669" y="3021"/>
              <a:ext cx="2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86" name="Line 47"/>
            <p:cNvSpPr>
              <a:spLocks noChangeShapeType="1"/>
            </p:cNvSpPr>
            <p:nvPr/>
          </p:nvSpPr>
          <p:spPr bwMode="auto">
            <a:xfrm flipH="1">
              <a:off x="4142" y="3021"/>
              <a:ext cx="2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87" name="Rectangle 48"/>
            <p:cNvSpPr>
              <a:spLocks noChangeArrowheads="1"/>
            </p:cNvSpPr>
            <p:nvPr/>
          </p:nvSpPr>
          <p:spPr bwMode="auto">
            <a:xfrm>
              <a:off x="1605" y="2975"/>
              <a:ext cx="4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9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pl-PL"/>
            </a:p>
          </p:txBody>
        </p:sp>
        <p:sp>
          <p:nvSpPr>
            <p:cNvPr id="2088" name="Line 49"/>
            <p:cNvSpPr>
              <a:spLocks noChangeShapeType="1"/>
            </p:cNvSpPr>
            <p:nvPr/>
          </p:nvSpPr>
          <p:spPr bwMode="auto">
            <a:xfrm>
              <a:off x="1669" y="2819"/>
              <a:ext cx="2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89" name="Line 50"/>
            <p:cNvSpPr>
              <a:spLocks noChangeShapeType="1"/>
            </p:cNvSpPr>
            <p:nvPr/>
          </p:nvSpPr>
          <p:spPr bwMode="auto">
            <a:xfrm flipH="1">
              <a:off x="4142" y="2819"/>
              <a:ext cx="2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90" name="Rectangle 51"/>
            <p:cNvSpPr>
              <a:spLocks noChangeArrowheads="1"/>
            </p:cNvSpPr>
            <p:nvPr/>
          </p:nvSpPr>
          <p:spPr bwMode="auto">
            <a:xfrm>
              <a:off x="1542" y="2773"/>
              <a:ext cx="10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900">
                  <a:solidFill>
                    <a:srgbClr val="000000"/>
                  </a:solidFill>
                  <a:latin typeface="Helvetica" pitchFamily="34" charset="0"/>
                </a:rPr>
                <a:t>0.1</a:t>
              </a:r>
              <a:endParaRPr lang="pl-PL"/>
            </a:p>
          </p:txBody>
        </p:sp>
        <p:sp>
          <p:nvSpPr>
            <p:cNvPr id="2091" name="Line 52"/>
            <p:cNvSpPr>
              <a:spLocks noChangeShapeType="1"/>
            </p:cNvSpPr>
            <p:nvPr/>
          </p:nvSpPr>
          <p:spPr bwMode="auto">
            <a:xfrm>
              <a:off x="1669" y="2623"/>
              <a:ext cx="2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92" name="Line 53"/>
            <p:cNvSpPr>
              <a:spLocks noChangeShapeType="1"/>
            </p:cNvSpPr>
            <p:nvPr/>
          </p:nvSpPr>
          <p:spPr bwMode="auto">
            <a:xfrm flipH="1">
              <a:off x="4142" y="2623"/>
              <a:ext cx="2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93" name="Rectangle 54"/>
            <p:cNvSpPr>
              <a:spLocks noChangeArrowheads="1"/>
            </p:cNvSpPr>
            <p:nvPr/>
          </p:nvSpPr>
          <p:spPr bwMode="auto">
            <a:xfrm>
              <a:off x="1542" y="2577"/>
              <a:ext cx="10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900">
                  <a:solidFill>
                    <a:srgbClr val="000000"/>
                  </a:solidFill>
                  <a:latin typeface="Helvetica" pitchFamily="34" charset="0"/>
                </a:rPr>
                <a:t>0.2</a:t>
              </a:r>
              <a:endParaRPr lang="pl-PL"/>
            </a:p>
          </p:txBody>
        </p:sp>
        <p:sp>
          <p:nvSpPr>
            <p:cNvPr id="2094" name="Line 55"/>
            <p:cNvSpPr>
              <a:spLocks noChangeShapeType="1"/>
            </p:cNvSpPr>
            <p:nvPr/>
          </p:nvSpPr>
          <p:spPr bwMode="auto">
            <a:xfrm>
              <a:off x="1669" y="2427"/>
              <a:ext cx="2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95" name="Line 56"/>
            <p:cNvSpPr>
              <a:spLocks noChangeShapeType="1"/>
            </p:cNvSpPr>
            <p:nvPr/>
          </p:nvSpPr>
          <p:spPr bwMode="auto">
            <a:xfrm flipH="1">
              <a:off x="4142" y="2427"/>
              <a:ext cx="2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96" name="Rectangle 57"/>
            <p:cNvSpPr>
              <a:spLocks noChangeArrowheads="1"/>
            </p:cNvSpPr>
            <p:nvPr/>
          </p:nvSpPr>
          <p:spPr bwMode="auto">
            <a:xfrm>
              <a:off x="1542" y="2381"/>
              <a:ext cx="10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900">
                  <a:solidFill>
                    <a:srgbClr val="000000"/>
                  </a:solidFill>
                  <a:latin typeface="Helvetica" pitchFamily="34" charset="0"/>
                </a:rPr>
                <a:t>0.3</a:t>
              </a:r>
              <a:endParaRPr lang="pl-PL"/>
            </a:p>
          </p:txBody>
        </p:sp>
        <p:sp>
          <p:nvSpPr>
            <p:cNvPr id="2097" name="Line 58"/>
            <p:cNvSpPr>
              <a:spLocks noChangeShapeType="1"/>
            </p:cNvSpPr>
            <p:nvPr/>
          </p:nvSpPr>
          <p:spPr bwMode="auto">
            <a:xfrm>
              <a:off x="1669" y="2231"/>
              <a:ext cx="2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98" name="Line 59"/>
            <p:cNvSpPr>
              <a:spLocks noChangeShapeType="1"/>
            </p:cNvSpPr>
            <p:nvPr/>
          </p:nvSpPr>
          <p:spPr bwMode="auto">
            <a:xfrm flipH="1">
              <a:off x="4142" y="2231"/>
              <a:ext cx="2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99" name="Rectangle 60"/>
            <p:cNvSpPr>
              <a:spLocks noChangeArrowheads="1"/>
            </p:cNvSpPr>
            <p:nvPr/>
          </p:nvSpPr>
          <p:spPr bwMode="auto">
            <a:xfrm>
              <a:off x="1542" y="2185"/>
              <a:ext cx="10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900">
                  <a:solidFill>
                    <a:srgbClr val="000000"/>
                  </a:solidFill>
                  <a:latin typeface="Helvetica" pitchFamily="34" charset="0"/>
                </a:rPr>
                <a:t>0.4</a:t>
              </a:r>
              <a:endParaRPr lang="pl-PL"/>
            </a:p>
          </p:txBody>
        </p:sp>
        <p:sp>
          <p:nvSpPr>
            <p:cNvPr id="2100" name="Line 61"/>
            <p:cNvSpPr>
              <a:spLocks noChangeShapeType="1"/>
            </p:cNvSpPr>
            <p:nvPr/>
          </p:nvSpPr>
          <p:spPr bwMode="auto">
            <a:xfrm>
              <a:off x="1669" y="2035"/>
              <a:ext cx="2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01" name="Line 62"/>
            <p:cNvSpPr>
              <a:spLocks noChangeShapeType="1"/>
            </p:cNvSpPr>
            <p:nvPr/>
          </p:nvSpPr>
          <p:spPr bwMode="auto">
            <a:xfrm flipH="1">
              <a:off x="4142" y="2035"/>
              <a:ext cx="2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02" name="Rectangle 63"/>
            <p:cNvSpPr>
              <a:spLocks noChangeArrowheads="1"/>
            </p:cNvSpPr>
            <p:nvPr/>
          </p:nvSpPr>
          <p:spPr bwMode="auto">
            <a:xfrm>
              <a:off x="1542" y="1989"/>
              <a:ext cx="10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900">
                  <a:solidFill>
                    <a:srgbClr val="000000"/>
                  </a:solidFill>
                  <a:latin typeface="Helvetica" pitchFamily="34" charset="0"/>
                </a:rPr>
                <a:t>0.5</a:t>
              </a:r>
              <a:endParaRPr lang="pl-PL"/>
            </a:p>
          </p:txBody>
        </p:sp>
        <p:sp>
          <p:nvSpPr>
            <p:cNvPr id="2103" name="Line 64"/>
            <p:cNvSpPr>
              <a:spLocks noChangeShapeType="1"/>
            </p:cNvSpPr>
            <p:nvPr/>
          </p:nvSpPr>
          <p:spPr bwMode="auto">
            <a:xfrm>
              <a:off x="1669" y="1833"/>
              <a:ext cx="2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04" name="Line 65"/>
            <p:cNvSpPr>
              <a:spLocks noChangeShapeType="1"/>
            </p:cNvSpPr>
            <p:nvPr/>
          </p:nvSpPr>
          <p:spPr bwMode="auto">
            <a:xfrm flipH="1">
              <a:off x="4142" y="1833"/>
              <a:ext cx="2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05" name="Rectangle 66"/>
            <p:cNvSpPr>
              <a:spLocks noChangeArrowheads="1"/>
            </p:cNvSpPr>
            <p:nvPr/>
          </p:nvSpPr>
          <p:spPr bwMode="auto">
            <a:xfrm>
              <a:off x="1542" y="1787"/>
              <a:ext cx="10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900">
                  <a:solidFill>
                    <a:srgbClr val="000000"/>
                  </a:solidFill>
                  <a:latin typeface="Helvetica" pitchFamily="34" charset="0"/>
                </a:rPr>
                <a:t>0.6</a:t>
              </a:r>
              <a:endParaRPr lang="pl-PL"/>
            </a:p>
          </p:txBody>
        </p:sp>
        <p:sp>
          <p:nvSpPr>
            <p:cNvPr id="2106" name="Line 67"/>
            <p:cNvSpPr>
              <a:spLocks noChangeShapeType="1"/>
            </p:cNvSpPr>
            <p:nvPr/>
          </p:nvSpPr>
          <p:spPr bwMode="auto">
            <a:xfrm>
              <a:off x="1669" y="1637"/>
              <a:ext cx="2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07" name="Line 68"/>
            <p:cNvSpPr>
              <a:spLocks noChangeShapeType="1"/>
            </p:cNvSpPr>
            <p:nvPr/>
          </p:nvSpPr>
          <p:spPr bwMode="auto">
            <a:xfrm flipH="1">
              <a:off x="4142" y="1637"/>
              <a:ext cx="2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08" name="Rectangle 69"/>
            <p:cNvSpPr>
              <a:spLocks noChangeArrowheads="1"/>
            </p:cNvSpPr>
            <p:nvPr/>
          </p:nvSpPr>
          <p:spPr bwMode="auto">
            <a:xfrm>
              <a:off x="1542" y="1591"/>
              <a:ext cx="10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900">
                  <a:solidFill>
                    <a:srgbClr val="000000"/>
                  </a:solidFill>
                  <a:latin typeface="Helvetica" pitchFamily="34" charset="0"/>
                </a:rPr>
                <a:t>0.7</a:t>
              </a:r>
              <a:endParaRPr lang="pl-PL"/>
            </a:p>
          </p:txBody>
        </p:sp>
        <p:sp>
          <p:nvSpPr>
            <p:cNvPr id="2109" name="Line 70"/>
            <p:cNvSpPr>
              <a:spLocks noChangeShapeType="1"/>
            </p:cNvSpPr>
            <p:nvPr/>
          </p:nvSpPr>
          <p:spPr bwMode="auto">
            <a:xfrm>
              <a:off x="1669" y="1441"/>
              <a:ext cx="2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10" name="Line 71"/>
            <p:cNvSpPr>
              <a:spLocks noChangeShapeType="1"/>
            </p:cNvSpPr>
            <p:nvPr/>
          </p:nvSpPr>
          <p:spPr bwMode="auto">
            <a:xfrm flipH="1">
              <a:off x="4142" y="1441"/>
              <a:ext cx="2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11" name="Rectangle 72"/>
            <p:cNvSpPr>
              <a:spLocks noChangeArrowheads="1"/>
            </p:cNvSpPr>
            <p:nvPr/>
          </p:nvSpPr>
          <p:spPr bwMode="auto">
            <a:xfrm>
              <a:off x="1542" y="1395"/>
              <a:ext cx="10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900">
                  <a:solidFill>
                    <a:srgbClr val="000000"/>
                  </a:solidFill>
                  <a:latin typeface="Helvetica" pitchFamily="34" charset="0"/>
                </a:rPr>
                <a:t>0.8</a:t>
              </a:r>
              <a:endParaRPr lang="pl-PL"/>
            </a:p>
          </p:txBody>
        </p:sp>
        <p:sp>
          <p:nvSpPr>
            <p:cNvPr id="2112" name="Line 73"/>
            <p:cNvSpPr>
              <a:spLocks noChangeShapeType="1"/>
            </p:cNvSpPr>
            <p:nvPr/>
          </p:nvSpPr>
          <p:spPr bwMode="auto">
            <a:xfrm>
              <a:off x="1669" y="1245"/>
              <a:ext cx="2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13" name="Line 74"/>
            <p:cNvSpPr>
              <a:spLocks noChangeShapeType="1"/>
            </p:cNvSpPr>
            <p:nvPr/>
          </p:nvSpPr>
          <p:spPr bwMode="auto">
            <a:xfrm flipH="1">
              <a:off x="4142" y="1245"/>
              <a:ext cx="2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14" name="Rectangle 75"/>
            <p:cNvSpPr>
              <a:spLocks noChangeArrowheads="1"/>
            </p:cNvSpPr>
            <p:nvPr/>
          </p:nvSpPr>
          <p:spPr bwMode="auto">
            <a:xfrm>
              <a:off x="1542" y="1198"/>
              <a:ext cx="10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900">
                  <a:solidFill>
                    <a:srgbClr val="000000"/>
                  </a:solidFill>
                  <a:latin typeface="Helvetica" pitchFamily="34" charset="0"/>
                </a:rPr>
                <a:t>0.9</a:t>
              </a:r>
              <a:endParaRPr lang="pl-PL"/>
            </a:p>
          </p:txBody>
        </p:sp>
        <p:sp>
          <p:nvSpPr>
            <p:cNvPr id="2115" name="Line 76"/>
            <p:cNvSpPr>
              <a:spLocks noChangeShapeType="1"/>
            </p:cNvSpPr>
            <p:nvPr/>
          </p:nvSpPr>
          <p:spPr bwMode="auto">
            <a:xfrm>
              <a:off x="1669" y="1049"/>
              <a:ext cx="2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16" name="Line 77"/>
            <p:cNvSpPr>
              <a:spLocks noChangeShapeType="1"/>
            </p:cNvSpPr>
            <p:nvPr/>
          </p:nvSpPr>
          <p:spPr bwMode="auto">
            <a:xfrm flipH="1">
              <a:off x="4142" y="1049"/>
              <a:ext cx="2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17" name="Rectangle 78"/>
            <p:cNvSpPr>
              <a:spLocks noChangeArrowheads="1"/>
            </p:cNvSpPr>
            <p:nvPr/>
          </p:nvSpPr>
          <p:spPr bwMode="auto">
            <a:xfrm>
              <a:off x="1605" y="1002"/>
              <a:ext cx="4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9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pl-PL"/>
            </a:p>
          </p:txBody>
        </p:sp>
        <p:sp>
          <p:nvSpPr>
            <p:cNvPr id="2118" name="Line 79"/>
            <p:cNvSpPr>
              <a:spLocks noChangeShapeType="1"/>
            </p:cNvSpPr>
            <p:nvPr/>
          </p:nvSpPr>
          <p:spPr bwMode="auto">
            <a:xfrm>
              <a:off x="1669" y="1049"/>
              <a:ext cx="25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19" name="Freeform 80"/>
            <p:cNvSpPr>
              <a:spLocks/>
            </p:cNvSpPr>
            <p:nvPr/>
          </p:nvSpPr>
          <p:spPr bwMode="auto">
            <a:xfrm>
              <a:off x="1669" y="1049"/>
              <a:ext cx="2501" cy="1972"/>
            </a:xfrm>
            <a:custGeom>
              <a:avLst/>
              <a:gdLst>
                <a:gd name="T0" fmla="*/ 0 w 434"/>
                <a:gd name="T1" fmla="*/ 65566 h 342"/>
                <a:gd name="T2" fmla="*/ 83052 w 434"/>
                <a:gd name="T3" fmla="*/ 65566 h 342"/>
                <a:gd name="T4" fmla="*/ 83052 w 434"/>
                <a:gd name="T5" fmla="*/ 0 h 342"/>
                <a:gd name="T6" fmla="*/ 0 60000 65536"/>
                <a:gd name="T7" fmla="*/ 0 60000 65536"/>
                <a:gd name="T8" fmla="*/ 0 60000 65536"/>
                <a:gd name="T9" fmla="*/ 0 w 434"/>
                <a:gd name="T10" fmla="*/ 0 h 342"/>
                <a:gd name="T11" fmla="*/ 434 w 434"/>
                <a:gd name="T12" fmla="*/ 342 h 3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4" h="342">
                  <a:moveTo>
                    <a:pt x="0" y="342"/>
                  </a:moveTo>
                  <a:lnTo>
                    <a:pt x="434" y="342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20" name="Line 81"/>
            <p:cNvSpPr>
              <a:spLocks noChangeShapeType="1"/>
            </p:cNvSpPr>
            <p:nvPr/>
          </p:nvSpPr>
          <p:spPr bwMode="auto">
            <a:xfrm flipV="1">
              <a:off x="1669" y="1049"/>
              <a:ext cx="1" cy="197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21" name="Freeform 82"/>
            <p:cNvSpPr>
              <a:spLocks/>
            </p:cNvSpPr>
            <p:nvPr/>
          </p:nvSpPr>
          <p:spPr bwMode="auto">
            <a:xfrm>
              <a:off x="1669" y="1049"/>
              <a:ext cx="766" cy="1972"/>
            </a:xfrm>
            <a:custGeom>
              <a:avLst/>
              <a:gdLst>
                <a:gd name="T0" fmla="*/ 6 w 766"/>
                <a:gd name="T1" fmla="*/ 1949 h 1972"/>
                <a:gd name="T2" fmla="*/ 23 w 766"/>
                <a:gd name="T3" fmla="*/ 1908 h 1972"/>
                <a:gd name="T4" fmla="*/ 34 w 766"/>
                <a:gd name="T5" fmla="*/ 1868 h 1972"/>
                <a:gd name="T6" fmla="*/ 52 w 766"/>
                <a:gd name="T7" fmla="*/ 1833 h 1972"/>
                <a:gd name="T8" fmla="*/ 69 w 766"/>
                <a:gd name="T9" fmla="*/ 1793 h 1972"/>
                <a:gd name="T10" fmla="*/ 80 w 766"/>
                <a:gd name="T11" fmla="*/ 1753 h 1972"/>
                <a:gd name="T12" fmla="*/ 98 w 766"/>
                <a:gd name="T13" fmla="*/ 1712 h 1972"/>
                <a:gd name="T14" fmla="*/ 115 w 766"/>
                <a:gd name="T15" fmla="*/ 1672 h 1972"/>
                <a:gd name="T16" fmla="*/ 127 w 766"/>
                <a:gd name="T17" fmla="*/ 1632 h 1972"/>
                <a:gd name="T18" fmla="*/ 144 w 766"/>
                <a:gd name="T19" fmla="*/ 1597 h 1972"/>
                <a:gd name="T20" fmla="*/ 161 w 766"/>
                <a:gd name="T21" fmla="*/ 1557 h 1972"/>
                <a:gd name="T22" fmla="*/ 173 w 766"/>
                <a:gd name="T23" fmla="*/ 1516 h 1972"/>
                <a:gd name="T24" fmla="*/ 190 w 766"/>
                <a:gd name="T25" fmla="*/ 1476 h 1972"/>
                <a:gd name="T26" fmla="*/ 207 w 766"/>
                <a:gd name="T27" fmla="*/ 1435 h 1972"/>
                <a:gd name="T28" fmla="*/ 219 w 766"/>
                <a:gd name="T29" fmla="*/ 1395 h 1972"/>
                <a:gd name="T30" fmla="*/ 236 w 766"/>
                <a:gd name="T31" fmla="*/ 1355 h 1972"/>
                <a:gd name="T32" fmla="*/ 253 w 766"/>
                <a:gd name="T33" fmla="*/ 1320 h 1972"/>
                <a:gd name="T34" fmla="*/ 265 w 766"/>
                <a:gd name="T35" fmla="*/ 1280 h 1972"/>
                <a:gd name="T36" fmla="*/ 282 w 766"/>
                <a:gd name="T37" fmla="*/ 1239 h 1972"/>
                <a:gd name="T38" fmla="*/ 300 w 766"/>
                <a:gd name="T39" fmla="*/ 1199 h 1972"/>
                <a:gd name="T40" fmla="*/ 311 w 766"/>
                <a:gd name="T41" fmla="*/ 1159 h 1972"/>
                <a:gd name="T42" fmla="*/ 328 w 766"/>
                <a:gd name="T43" fmla="*/ 1118 h 1972"/>
                <a:gd name="T44" fmla="*/ 346 w 766"/>
                <a:gd name="T45" fmla="*/ 1084 h 1972"/>
                <a:gd name="T46" fmla="*/ 357 w 766"/>
                <a:gd name="T47" fmla="*/ 1043 h 1972"/>
                <a:gd name="T48" fmla="*/ 374 w 766"/>
                <a:gd name="T49" fmla="*/ 1003 h 1972"/>
                <a:gd name="T50" fmla="*/ 392 w 766"/>
                <a:gd name="T51" fmla="*/ 963 h 1972"/>
                <a:gd name="T52" fmla="*/ 403 w 766"/>
                <a:gd name="T53" fmla="*/ 922 h 1972"/>
                <a:gd name="T54" fmla="*/ 421 w 766"/>
                <a:gd name="T55" fmla="*/ 882 h 1972"/>
                <a:gd name="T56" fmla="*/ 438 w 766"/>
                <a:gd name="T57" fmla="*/ 847 h 1972"/>
                <a:gd name="T58" fmla="*/ 449 w 766"/>
                <a:gd name="T59" fmla="*/ 807 h 1972"/>
                <a:gd name="T60" fmla="*/ 467 w 766"/>
                <a:gd name="T61" fmla="*/ 767 h 1972"/>
                <a:gd name="T62" fmla="*/ 484 w 766"/>
                <a:gd name="T63" fmla="*/ 726 h 1972"/>
                <a:gd name="T64" fmla="*/ 496 w 766"/>
                <a:gd name="T65" fmla="*/ 686 h 1972"/>
                <a:gd name="T66" fmla="*/ 513 w 766"/>
                <a:gd name="T67" fmla="*/ 645 h 1972"/>
                <a:gd name="T68" fmla="*/ 530 w 766"/>
                <a:gd name="T69" fmla="*/ 611 h 1972"/>
                <a:gd name="T70" fmla="*/ 542 w 766"/>
                <a:gd name="T71" fmla="*/ 570 h 1972"/>
                <a:gd name="T72" fmla="*/ 559 w 766"/>
                <a:gd name="T73" fmla="*/ 530 h 1972"/>
                <a:gd name="T74" fmla="*/ 576 w 766"/>
                <a:gd name="T75" fmla="*/ 490 h 1972"/>
                <a:gd name="T76" fmla="*/ 588 w 766"/>
                <a:gd name="T77" fmla="*/ 449 h 1972"/>
                <a:gd name="T78" fmla="*/ 605 w 766"/>
                <a:gd name="T79" fmla="*/ 409 h 1972"/>
                <a:gd name="T80" fmla="*/ 622 w 766"/>
                <a:gd name="T81" fmla="*/ 369 h 1972"/>
                <a:gd name="T82" fmla="*/ 634 w 766"/>
                <a:gd name="T83" fmla="*/ 334 h 1972"/>
                <a:gd name="T84" fmla="*/ 651 w 766"/>
                <a:gd name="T85" fmla="*/ 294 h 1972"/>
                <a:gd name="T86" fmla="*/ 668 w 766"/>
                <a:gd name="T87" fmla="*/ 253 h 1972"/>
                <a:gd name="T88" fmla="*/ 680 w 766"/>
                <a:gd name="T89" fmla="*/ 213 h 1972"/>
                <a:gd name="T90" fmla="*/ 697 w 766"/>
                <a:gd name="T91" fmla="*/ 173 h 1972"/>
                <a:gd name="T92" fmla="*/ 715 w 766"/>
                <a:gd name="T93" fmla="*/ 132 h 1972"/>
                <a:gd name="T94" fmla="*/ 726 w 766"/>
                <a:gd name="T95" fmla="*/ 98 h 1972"/>
                <a:gd name="T96" fmla="*/ 743 w 766"/>
                <a:gd name="T97" fmla="*/ 57 h 1972"/>
                <a:gd name="T98" fmla="*/ 761 w 766"/>
                <a:gd name="T99" fmla="*/ 17 h 197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66"/>
                <a:gd name="T151" fmla="*/ 0 h 1972"/>
                <a:gd name="T152" fmla="*/ 766 w 766"/>
                <a:gd name="T153" fmla="*/ 1972 h 197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66" h="1972">
                  <a:moveTo>
                    <a:pt x="0" y="1972"/>
                  </a:moveTo>
                  <a:lnTo>
                    <a:pt x="6" y="1949"/>
                  </a:lnTo>
                  <a:lnTo>
                    <a:pt x="11" y="1931"/>
                  </a:lnTo>
                  <a:lnTo>
                    <a:pt x="23" y="1908"/>
                  </a:lnTo>
                  <a:lnTo>
                    <a:pt x="29" y="1891"/>
                  </a:lnTo>
                  <a:lnTo>
                    <a:pt x="34" y="1868"/>
                  </a:lnTo>
                  <a:lnTo>
                    <a:pt x="46" y="1851"/>
                  </a:lnTo>
                  <a:lnTo>
                    <a:pt x="52" y="1833"/>
                  </a:lnTo>
                  <a:lnTo>
                    <a:pt x="57" y="1810"/>
                  </a:lnTo>
                  <a:lnTo>
                    <a:pt x="69" y="1793"/>
                  </a:lnTo>
                  <a:lnTo>
                    <a:pt x="75" y="1770"/>
                  </a:lnTo>
                  <a:lnTo>
                    <a:pt x="80" y="1753"/>
                  </a:lnTo>
                  <a:lnTo>
                    <a:pt x="92" y="1730"/>
                  </a:lnTo>
                  <a:lnTo>
                    <a:pt x="98" y="1712"/>
                  </a:lnTo>
                  <a:lnTo>
                    <a:pt x="104" y="1695"/>
                  </a:lnTo>
                  <a:lnTo>
                    <a:pt x="115" y="1672"/>
                  </a:lnTo>
                  <a:lnTo>
                    <a:pt x="121" y="1655"/>
                  </a:lnTo>
                  <a:lnTo>
                    <a:pt x="127" y="1632"/>
                  </a:lnTo>
                  <a:lnTo>
                    <a:pt x="138" y="1614"/>
                  </a:lnTo>
                  <a:lnTo>
                    <a:pt x="144" y="1597"/>
                  </a:lnTo>
                  <a:lnTo>
                    <a:pt x="150" y="1574"/>
                  </a:lnTo>
                  <a:lnTo>
                    <a:pt x="161" y="1557"/>
                  </a:lnTo>
                  <a:lnTo>
                    <a:pt x="167" y="1533"/>
                  </a:lnTo>
                  <a:lnTo>
                    <a:pt x="173" y="1516"/>
                  </a:lnTo>
                  <a:lnTo>
                    <a:pt x="184" y="1493"/>
                  </a:lnTo>
                  <a:lnTo>
                    <a:pt x="190" y="1476"/>
                  </a:lnTo>
                  <a:lnTo>
                    <a:pt x="196" y="1459"/>
                  </a:lnTo>
                  <a:lnTo>
                    <a:pt x="207" y="1435"/>
                  </a:lnTo>
                  <a:lnTo>
                    <a:pt x="213" y="1418"/>
                  </a:lnTo>
                  <a:lnTo>
                    <a:pt x="219" y="1395"/>
                  </a:lnTo>
                  <a:lnTo>
                    <a:pt x="230" y="1378"/>
                  </a:lnTo>
                  <a:lnTo>
                    <a:pt x="236" y="1355"/>
                  </a:lnTo>
                  <a:lnTo>
                    <a:pt x="242" y="1337"/>
                  </a:lnTo>
                  <a:lnTo>
                    <a:pt x="253" y="1320"/>
                  </a:lnTo>
                  <a:lnTo>
                    <a:pt x="259" y="1297"/>
                  </a:lnTo>
                  <a:lnTo>
                    <a:pt x="265" y="1280"/>
                  </a:lnTo>
                  <a:lnTo>
                    <a:pt x="276" y="1257"/>
                  </a:lnTo>
                  <a:lnTo>
                    <a:pt x="282" y="1239"/>
                  </a:lnTo>
                  <a:lnTo>
                    <a:pt x="288" y="1222"/>
                  </a:lnTo>
                  <a:lnTo>
                    <a:pt x="300" y="1199"/>
                  </a:lnTo>
                  <a:lnTo>
                    <a:pt x="305" y="1182"/>
                  </a:lnTo>
                  <a:lnTo>
                    <a:pt x="311" y="1159"/>
                  </a:lnTo>
                  <a:lnTo>
                    <a:pt x="323" y="1141"/>
                  </a:lnTo>
                  <a:lnTo>
                    <a:pt x="328" y="1118"/>
                  </a:lnTo>
                  <a:lnTo>
                    <a:pt x="334" y="1101"/>
                  </a:lnTo>
                  <a:lnTo>
                    <a:pt x="346" y="1084"/>
                  </a:lnTo>
                  <a:lnTo>
                    <a:pt x="351" y="1061"/>
                  </a:lnTo>
                  <a:lnTo>
                    <a:pt x="357" y="1043"/>
                  </a:lnTo>
                  <a:lnTo>
                    <a:pt x="369" y="1020"/>
                  </a:lnTo>
                  <a:lnTo>
                    <a:pt x="374" y="1003"/>
                  </a:lnTo>
                  <a:lnTo>
                    <a:pt x="380" y="986"/>
                  </a:lnTo>
                  <a:lnTo>
                    <a:pt x="392" y="963"/>
                  </a:lnTo>
                  <a:lnTo>
                    <a:pt x="398" y="945"/>
                  </a:lnTo>
                  <a:lnTo>
                    <a:pt x="403" y="922"/>
                  </a:lnTo>
                  <a:lnTo>
                    <a:pt x="415" y="905"/>
                  </a:lnTo>
                  <a:lnTo>
                    <a:pt x="421" y="882"/>
                  </a:lnTo>
                  <a:lnTo>
                    <a:pt x="426" y="865"/>
                  </a:lnTo>
                  <a:lnTo>
                    <a:pt x="438" y="847"/>
                  </a:lnTo>
                  <a:lnTo>
                    <a:pt x="444" y="824"/>
                  </a:lnTo>
                  <a:lnTo>
                    <a:pt x="449" y="807"/>
                  </a:lnTo>
                  <a:lnTo>
                    <a:pt x="461" y="784"/>
                  </a:lnTo>
                  <a:lnTo>
                    <a:pt x="467" y="767"/>
                  </a:lnTo>
                  <a:lnTo>
                    <a:pt x="472" y="743"/>
                  </a:lnTo>
                  <a:lnTo>
                    <a:pt x="484" y="726"/>
                  </a:lnTo>
                  <a:lnTo>
                    <a:pt x="490" y="709"/>
                  </a:lnTo>
                  <a:lnTo>
                    <a:pt x="496" y="686"/>
                  </a:lnTo>
                  <a:lnTo>
                    <a:pt x="507" y="668"/>
                  </a:lnTo>
                  <a:lnTo>
                    <a:pt x="513" y="645"/>
                  </a:lnTo>
                  <a:lnTo>
                    <a:pt x="519" y="628"/>
                  </a:lnTo>
                  <a:lnTo>
                    <a:pt x="530" y="611"/>
                  </a:lnTo>
                  <a:lnTo>
                    <a:pt x="536" y="588"/>
                  </a:lnTo>
                  <a:lnTo>
                    <a:pt x="542" y="570"/>
                  </a:lnTo>
                  <a:lnTo>
                    <a:pt x="553" y="547"/>
                  </a:lnTo>
                  <a:lnTo>
                    <a:pt x="559" y="530"/>
                  </a:lnTo>
                  <a:lnTo>
                    <a:pt x="565" y="507"/>
                  </a:lnTo>
                  <a:lnTo>
                    <a:pt x="576" y="490"/>
                  </a:lnTo>
                  <a:lnTo>
                    <a:pt x="582" y="472"/>
                  </a:lnTo>
                  <a:lnTo>
                    <a:pt x="588" y="449"/>
                  </a:lnTo>
                  <a:lnTo>
                    <a:pt x="599" y="432"/>
                  </a:lnTo>
                  <a:lnTo>
                    <a:pt x="605" y="409"/>
                  </a:lnTo>
                  <a:lnTo>
                    <a:pt x="611" y="392"/>
                  </a:lnTo>
                  <a:lnTo>
                    <a:pt x="622" y="369"/>
                  </a:lnTo>
                  <a:lnTo>
                    <a:pt x="628" y="351"/>
                  </a:lnTo>
                  <a:lnTo>
                    <a:pt x="634" y="334"/>
                  </a:lnTo>
                  <a:lnTo>
                    <a:pt x="645" y="311"/>
                  </a:lnTo>
                  <a:lnTo>
                    <a:pt x="651" y="294"/>
                  </a:lnTo>
                  <a:lnTo>
                    <a:pt x="657" y="271"/>
                  </a:lnTo>
                  <a:lnTo>
                    <a:pt x="668" y="253"/>
                  </a:lnTo>
                  <a:lnTo>
                    <a:pt x="674" y="236"/>
                  </a:lnTo>
                  <a:lnTo>
                    <a:pt x="680" y="213"/>
                  </a:lnTo>
                  <a:lnTo>
                    <a:pt x="692" y="196"/>
                  </a:lnTo>
                  <a:lnTo>
                    <a:pt x="697" y="173"/>
                  </a:lnTo>
                  <a:lnTo>
                    <a:pt x="703" y="155"/>
                  </a:lnTo>
                  <a:lnTo>
                    <a:pt x="715" y="132"/>
                  </a:lnTo>
                  <a:lnTo>
                    <a:pt x="720" y="115"/>
                  </a:lnTo>
                  <a:lnTo>
                    <a:pt x="726" y="98"/>
                  </a:lnTo>
                  <a:lnTo>
                    <a:pt x="738" y="75"/>
                  </a:lnTo>
                  <a:lnTo>
                    <a:pt x="743" y="57"/>
                  </a:lnTo>
                  <a:lnTo>
                    <a:pt x="749" y="34"/>
                  </a:lnTo>
                  <a:lnTo>
                    <a:pt x="761" y="17"/>
                  </a:lnTo>
                  <a:lnTo>
                    <a:pt x="766" y="0"/>
                  </a:lnTo>
                </a:path>
              </a:pathLst>
            </a:custGeom>
            <a:noFill/>
            <a:ln w="1905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22" name="Freeform 83"/>
            <p:cNvSpPr>
              <a:spLocks/>
            </p:cNvSpPr>
            <p:nvPr/>
          </p:nvSpPr>
          <p:spPr bwMode="auto">
            <a:xfrm>
              <a:off x="2435" y="1049"/>
              <a:ext cx="773" cy="1972"/>
            </a:xfrm>
            <a:custGeom>
              <a:avLst/>
              <a:gdLst>
                <a:gd name="T0" fmla="*/ 6 w 773"/>
                <a:gd name="T1" fmla="*/ 1949 h 1972"/>
                <a:gd name="T2" fmla="*/ 24 w 773"/>
                <a:gd name="T3" fmla="*/ 1908 h 1972"/>
                <a:gd name="T4" fmla="*/ 41 w 773"/>
                <a:gd name="T5" fmla="*/ 1868 h 1972"/>
                <a:gd name="T6" fmla="*/ 52 w 773"/>
                <a:gd name="T7" fmla="*/ 1833 h 1972"/>
                <a:gd name="T8" fmla="*/ 70 w 773"/>
                <a:gd name="T9" fmla="*/ 1793 h 1972"/>
                <a:gd name="T10" fmla="*/ 87 w 773"/>
                <a:gd name="T11" fmla="*/ 1753 h 1972"/>
                <a:gd name="T12" fmla="*/ 98 w 773"/>
                <a:gd name="T13" fmla="*/ 1712 h 1972"/>
                <a:gd name="T14" fmla="*/ 116 w 773"/>
                <a:gd name="T15" fmla="*/ 1672 h 1972"/>
                <a:gd name="T16" fmla="*/ 133 w 773"/>
                <a:gd name="T17" fmla="*/ 1632 h 1972"/>
                <a:gd name="T18" fmla="*/ 145 w 773"/>
                <a:gd name="T19" fmla="*/ 1597 h 1972"/>
                <a:gd name="T20" fmla="*/ 162 w 773"/>
                <a:gd name="T21" fmla="*/ 1557 h 1972"/>
                <a:gd name="T22" fmla="*/ 179 w 773"/>
                <a:gd name="T23" fmla="*/ 1516 h 1972"/>
                <a:gd name="T24" fmla="*/ 191 w 773"/>
                <a:gd name="T25" fmla="*/ 1476 h 1972"/>
                <a:gd name="T26" fmla="*/ 208 w 773"/>
                <a:gd name="T27" fmla="*/ 1435 h 1972"/>
                <a:gd name="T28" fmla="*/ 225 w 773"/>
                <a:gd name="T29" fmla="*/ 1395 h 1972"/>
                <a:gd name="T30" fmla="*/ 237 w 773"/>
                <a:gd name="T31" fmla="*/ 1355 h 1972"/>
                <a:gd name="T32" fmla="*/ 254 w 773"/>
                <a:gd name="T33" fmla="*/ 1320 h 1972"/>
                <a:gd name="T34" fmla="*/ 271 w 773"/>
                <a:gd name="T35" fmla="*/ 1280 h 1972"/>
                <a:gd name="T36" fmla="*/ 283 w 773"/>
                <a:gd name="T37" fmla="*/ 1239 h 1972"/>
                <a:gd name="T38" fmla="*/ 300 w 773"/>
                <a:gd name="T39" fmla="*/ 1199 h 1972"/>
                <a:gd name="T40" fmla="*/ 317 w 773"/>
                <a:gd name="T41" fmla="*/ 1159 h 1972"/>
                <a:gd name="T42" fmla="*/ 329 w 773"/>
                <a:gd name="T43" fmla="*/ 1118 h 1972"/>
                <a:gd name="T44" fmla="*/ 346 w 773"/>
                <a:gd name="T45" fmla="*/ 1084 h 1972"/>
                <a:gd name="T46" fmla="*/ 364 w 773"/>
                <a:gd name="T47" fmla="*/ 1043 h 1972"/>
                <a:gd name="T48" fmla="*/ 375 w 773"/>
                <a:gd name="T49" fmla="*/ 1003 h 1972"/>
                <a:gd name="T50" fmla="*/ 392 w 773"/>
                <a:gd name="T51" fmla="*/ 963 h 1972"/>
                <a:gd name="T52" fmla="*/ 410 w 773"/>
                <a:gd name="T53" fmla="*/ 922 h 1972"/>
                <a:gd name="T54" fmla="*/ 421 w 773"/>
                <a:gd name="T55" fmla="*/ 882 h 1972"/>
                <a:gd name="T56" fmla="*/ 439 w 773"/>
                <a:gd name="T57" fmla="*/ 847 h 1972"/>
                <a:gd name="T58" fmla="*/ 456 w 773"/>
                <a:gd name="T59" fmla="*/ 807 h 1972"/>
                <a:gd name="T60" fmla="*/ 467 w 773"/>
                <a:gd name="T61" fmla="*/ 767 h 1972"/>
                <a:gd name="T62" fmla="*/ 485 w 773"/>
                <a:gd name="T63" fmla="*/ 726 h 1972"/>
                <a:gd name="T64" fmla="*/ 502 w 773"/>
                <a:gd name="T65" fmla="*/ 686 h 1972"/>
                <a:gd name="T66" fmla="*/ 519 w 773"/>
                <a:gd name="T67" fmla="*/ 645 h 1972"/>
                <a:gd name="T68" fmla="*/ 531 w 773"/>
                <a:gd name="T69" fmla="*/ 611 h 1972"/>
                <a:gd name="T70" fmla="*/ 548 w 773"/>
                <a:gd name="T71" fmla="*/ 570 h 1972"/>
                <a:gd name="T72" fmla="*/ 565 w 773"/>
                <a:gd name="T73" fmla="*/ 530 h 1972"/>
                <a:gd name="T74" fmla="*/ 577 w 773"/>
                <a:gd name="T75" fmla="*/ 490 h 1972"/>
                <a:gd name="T76" fmla="*/ 594 w 773"/>
                <a:gd name="T77" fmla="*/ 449 h 1972"/>
                <a:gd name="T78" fmla="*/ 611 w 773"/>
                <a:gd name="T79" fmla="*/ 409 h 1972"/>
                <a:gd name="T80" fmla="*/ 623 w 773"/>
                <a:gd name="T81" fmla="*/ 369 h 1972"/>
                <a:gd name="T82" fmla="*/ 640 w 773"/>
                <a:gd name="T83" fmla="*/ 334 h 1972"/>
                <a:gd name="T84" fmla="*/ 658 w 773"/>
                <a:gd name="T85" fmla="*/ 294 h 1972"/>
                <a:gd name="T86" fmla="*/ 669 w 773"/>
                <a:gd name="T87" fmla="*/ 253 h 1972"/>
                <a:gd name="T88" fmla="*/ 686 w 773"/>
                <a:gd name="T89" fmla="*/ 213 h 1972"/>
                <a:gd name="T90" fmla="*/ 704 w 773"/>
                <a:gd name="T91" fmla="*/ 173 h 1972"/>
                <a:gd name="T92" fmla="*/ 715 w 773"/>
                <a:gd name="T93" fmla="*/ 132 h 1972"/>
                <a:gd name="T94" fmla="*/ 733 w 773"/>
                <a:gd name="T95" fmla="*/ 98 h 1972"/>
                <a:gd name="T96" fmla="*/ 750 w 773"/>
                <a:gd name="T97" fmla="*/ 57 h 1972"/>
                <a:gd name="T98" fmla="*/ 761 w 773"/>
                <a:gd name="T99" fmla="*/ 17 h 197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73"/>
                <a:gd name="T151" fmla="*/ 0 h 1972"/>
                <a:gd name="T152" fmla="*/ 773 w 773"/>
                <a:gd name="T153" fmla="*/ 1972 h 197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73" h="1972">
                  <a:moveTo>
                    <a:pt x="0" y="1972"/>
                  </a:moveTo>
                  <a:lnTo>
                    <a:pt x="6" y="1949"/>
                  </a:lnTo>
                  <a:lnTo>
                    <a:pt x="18" y="1931"/>
                  </a:lnTo>
                  <a:lnTo>
                    <a:pt x="24" y="1908"/>
                  </a:lnTo>
                  <a:lnTo>
                    <a:pt x="29" y="1891"/>
                  </a:lnTo>
                  <a:lnTo>
                    <a:pt x="41" y="1868"/>
                  </a:lnTo>
                  <a:lnTo>
                    <a:pt x="47" y="1851"/>
                  </a:lnTo>
                  <a:lnTo>
                    <a:pt x="52" y="1833"/>
                  </a:lnTo>
                  <a:lnTo>
                    <a:pt x="64" y="1810"/>
                  </a:lnTo>
                  <a:lnTo>
                    <a:pt x="70" y="1793"/>
                  </a:lnTo>
                  <a:lnTo>
                    <a:pt x="75" y="1770"/>
                  </a:lnTo>
                  <a:lnTo>
                    <a:pt x="87" y="1753"/>
                  </a:lnTo>
                  <a:lnTo>
                    <a:pt x="93" y="1730"/>
                  </a:lnTo>
                  <a:lnTo>
                    <a:pt x="98" y="1712"/>
                  </a:lnTo>
                  <a:lnTo>
                    <a:pt x="110" y="1695"/>
                  </a:lnTo>
                  <a:lnTo>
                    <a:pt x="116" y="1672"/>
                  </a:lnTo>
                  <a:lnTo>
                    <a:pt x="121" y="1655"/>
                  </a:lnTo>
                  <a:lnTo>
                    <a:pt x="133" y="1632"/>
                  </a:lnTo>
                  <a:lnTo>
                    <a:pt x="139" y="1614"/>
                  </a:lnTo>
                  <a:lnTo>
                    <a:pt x="145" y="1597"/>
                  </a:lnTo>
                  <a:lnTo>
                    <a:pt x="156" y="1574"/>
                  </a:lnTo>
                  <a:lnTo>
                    <a:pt x="162" y="1557"/>
                  </a:lnTo>
                  <a:lnTo>
                    <a:pt x="168" y="1533"/>
                  </a:lnTo>
                  <a:lnTo>
                    <a:pt x="179" y="1516"/>
                  </a:lnTo>
                  <a:lnTo>
                    <a:pt x="185" y="1493"/>
                  </a:lnTo>
                  <a:lnTo>
                    <a:pt x="191" y="1476"/>
                  </a:lnTo>
                  <a:lnTo>
                    <a:pt x="202" y="1459"/>
                  </a:lnTo>
                  <a:lnTo>
                    <a:pt x="208" y="1435"/>
                  </a:lnTo>
                  <a:lnTo>
                    <a:pt x="214" y="1418"/>
                  </a:lnTo>
                  <a:lnTo>
                    <a:pt x="225" y="1395"/>
                  </a:lnTo>
                  <a:lnTo>
                    <a:pt x="231" y="1378"/>
                  </a:lnTo>
                  <a:lnTo>
                    <a:pt x="237" y="1355"/>
                  </a:lnTo>
                  <a:lnTo>
                    <a:pt x="248" y="1337"/>
                  </a:lnTo>
                  <a:lnTo>
                    <a:pt x="254" y="1320"/>
                  </a:lnTo>
                  <a:lnTo>
                    <a:pt x="260" y="1297"/>
                  </a:lnTo>
                  <a:lnTo>
                    <a:pt x="271" y="1280"/>
                  </a:lnTo>
                  <a:lnTo>
                    <a:pt x="277" y="1257"/>
                  </a:lnTo>
                  <a:lnTo>
                    <a:pt x="283" y="1239"/>
                  </a:lnTo>
                  <a:lnTo>
                    <a:pt x="294" y="1222"/>
                  </a:lnTo>
                  <a:lnTo>
                    <a:pt x="300" y="1199"/>
                  </a:lnTo>
                  <a:lnTo>
                    <a:pt x="306" y="1182"/>
                  </a:lnTo>
                  <a:lnTo>
                    <a:pt x="317" y="1159"/>
                  </a:lnTo>
                  <a:lnTo>
                    <a:pt x="323" y="1141"/>
                  </a:lnTo>
                  <a:lnTo>
                    <a:pt x="329" y="1118"/>
                  </a:lnTo>
                  <a:lnTo>
                    <a:pt x="341" y="1101"/>
                  </a:lnTo>
                  <a:lnTo>
                    <a:pt x="346" y="1084"/>
                  </a:lnTo>
                  <a:lnTo>
                    <a:pt x="352" y="1061"/>
                  </a:lnTo>
                  <a:lnTo>
                    <a:pt x="364" y="1043"/>
                  </a:lnTo>
                  <a:lnTo>
                    <a:pt x="369" y="1020"/>
                  </a:lnTo>
                  <a:lnTo>
                    <a:pt x="375" y="1003"/>
                  </a:lnTo>
                  <a:lnTo>
                    <a:pt x="387" y="986"/>
                  </a:lnTo>
                  <a:lnTo>
                    <a:pt x="392" y="963"/>
                  </a:lnTo>
                  <a:lnTo>
                    <a:pt x="398" y="945"/>
                  </a:lnTo>
                  <a:lnTo>
                    <a:pt x="410" y="922"/>
                  </a:lnTo>
                  <a:lnTo>
                    <a:pt x="415" y="905"/>
                  </a:lnTo>
                  <a:lnTo>
                    <a:pt x="421" y="882"/>
                  </a:lnTo>
                  <a:lnTo>
                    <a:pt x="433" y="865"/>
                  </a:lnTo>
                  <a:lnTo>
                    <a:pt x="439" y="847"/>
                  </a:lnTo>
                  <a:lnTo>
                    <a:pt x="444" y="824"/>
                  </a:lnTo>
                  <a:lnTo>
                    <a:pt x="456" y="807"/>
                  </a:lnTo>
                  <a:lnTo>
                    <a:pt x="462" y="784"/>
                  </a:lnTo>
                  <a:lnTo>
                    <a:pt x="467" y="767"/>
                  </a:lnTo>
                  <a:lnTo>
                    <a:pt x="479" y="743"/>
                  </a:lnTo>
                  <a:lnTo>
                    <a:pt x="485" y="726"/>
                  </a:lnTo>
                  <a:lnTo>
                    <a:pt x="496" y="709"/>
                  </a:lnTo>
                  <a:lnTo>
                    <a:pt x="502" y="686"/>
                  </a:lnTo>
                  <a:lnTo>
                    <a:pt x="508" y="668"/>
                  </a:lnTo>
                  <a:lnTo>
                    <a:pt x="519" y="645"/>
                  </a:lnTo>
                  <a:lnTo>
                    <a:pt x="525" y="628"/>
                  </a:lnTo>
                  <a:lnTo>
                    <a:pt x="531" y="611"/>
                  </a:lnTo>
                  <a:lnTo>
                    <a:pt x="542" y="588"/>
                  </a:lnTo>
                  <a:lnTo>
                    <a:pt x="548" y="570"/>
                  </a:lnTo>
                  <a:lnTo>
                    <a:pt x="554" y="547"/>
                  </a:lnTo>
                  <a:lnTo>
                    <a:pt x="565" y="530"/>
                  </a:lnTo>
                  <a:lnTo>
                    <a:pt x="571" y="507"/>
                  </a:lnTo>
                  <a:lnTo>
                    <a:pt x="577" y="490"/>
                  </a:lnTo>
                  <a:lnTo>
                    <a:pt x="588" y="472"/>
                  </a:lnTo>
                  <a:lnTo>
                    <a:pt x="594" y="449"/>
                  </a:lnTo>
                  <a:lnTo>
                    <a:pt x="600" y="432"/>
                  </a:lnTo>
                  <a:lnTo>
                    <a:pt x="611" y="409"/>
                  </a:lnTo>
                  <a:lnTo>
                    <a:pt x="617" y="392"/>
                  </a:lnTo>
                  <a:lnTo>
                    <a:pt x="623" y="369"/>
                  </a:lnTo>
                  <a:lnTo>
                    <a:pt x="635" y="351"/>
                  </a:lnTo>
                  <a:lnTo>
                    <a:pt x="640" y="334"/>
                  </a:lnTo>
                  <a:lnTo>
                    <a:pt x="646" y="311"/>
                  </a:lnTo>
                  <a:lnTo>
                    <a:pt x="658" y="294"/>
                  </a:lnTo>
                  <a:lnTo>
                    <a:pt x="663" y="271"/>
                  </a:lnTo>
                  <a:lnTo>
                    <a:pt x="669" y="253"/>
                  </a:lnTo>
                  <a:lnTo>
                    <a:pt x="681" y="236"/>
                  </a:lnTo>
                  <a:lnTo>
                    <a:pt x="686" y="213"/>
                  </a:lnTo>
                  <a:lnTo>
                    <a:pt x="692" y="196"/>
                  </a:lnTo>
                  <a:lnTo>
                    <a:pt x="704" y="173"/>
                  </a:lnTo>
                  <a:lnTo>
                    <a:pt x="709" y="155"/>
                  </a:lnTo>
                  <a:lnTo>
                    <a:pt x="715" y="132"/>
                  </a:lnTo>
                  <a:lnTo>
                    <a:pt x="727" y="115"/>
                  </a:lnTo>
                  <a:lnTo>
                    <a:pt x="733" y="98"/>
                  </a:lnTo>
                  <a:lnTo>
                    <a:pt x="738" y="75"/>
                  </a:lnTo>
                  <a:lnTo>
                    <a:pt x="750" y="57"/>
                  </a:lnTo>
                  <a:lnTo>
                    <a:pt x="756" y="34"/>
                  </a:lnTo>
                  <a:lnTo>
                    <a:pt x="761" y="17"/>
                  </a:lnTo>
                  <a:lnTo>
                    <a:pt x="773" y="0"/>
                  </a:lnTo>
                </a:path>
              </a:pathLst>
            </a:custGeom>
            <a:noFill/>
            <a:ln w="1905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23" name="Freeform 84"/>
            <p:cNvSpPr>
              <a:spLocks/>
            </p:cNvSpPr>
            <p:nvPr/>
          </p:nvSpPr>
          <p:spPr bwMode="auto">
            <a:xfrm>
              <a:off x="3208" y="1049"/>
              <a:ext cx="767" cy="1972"/>
            </a:xfrm>
            <a:custGeom>
              <a:avLst/>
              <a:gdLst>
                <a:gd name="T0" fmla="*/ 6 w 767"/>
                <a:gd name="T1" fmla="*/ 1949 h 1972"/>
                <a:gd name="T2" fmla="*/ 23 w 767"/>
                <a:gd name="T3" fmla="*/ 1908 h 1972"/>
                <a:gd name="T4" fmla="*/ 34 w 767"/>
                <a:gd name="T5" fmla="*/ 1868 h 1972"/>
                <a:gd name="T6" fmla="*/ 52 w 767"/>
                <a:gd name="T7" fmla="*/ 1833 h 1972"/>
                <a:gd name="T8" fmla="*/ 69 w 767"/>
                <a:gd name="T9" fmla="*/ 1793 h 1972"/>
                <a:gd name="T10" fmla="*/ 81 w 767"/>
                <a:gd name="T11" fmla="*/ 1753 h 1972"/>
                <a:gd name="T12" fmla="*/ 98 w 767"/>
                <a:gd name="T13" fmla="*/ 1712 h 1972"/>
                <a:gd name="T14" fmla="*/ 115 w 767"/>
                <a:gd name="T15" fmla="*/ 1672 h 1972"/>
                <a:gd name="T16" fmla="*/ 127 w 767"/>
                <a:gd name="T17" fmla="*/ 1632 h 1972"/>
                <a:gd name="T18" fmla="*/ 144 w 767"/>
                <a:gd name="T19" fmla="*/ 1597 h 1972"/>
                <a:gd name="T20" fmla="*/ 161 w 767"/>
                <a:gd name="T21" fmla="*/ 1557 h 1972"/>
                <a:gd name="T22" fmla="*/ 173 w 767"/>
                <a:gd name="T23" fmla="*/ 1516 h 1972"/>
                <a:gd name="T24" fmla="*/ 190 w 767"/>
                <a:gd name="T25" fmla="*/ 1476 h 1972"/>
                <a:gd name="T26" fmla="*/ 207 w 767"/>
                <a:gd name="T27" fmla="*/ 1435 h 1972"/>
                <a:gd name="T28" fmla="*/ 219 w 767"/>
                <a:gd name="T29" fmla="*/ 1395 h 1972"/>
                <a:gd name="T30" fmla="*/ 236 w 767"/>
                <a:gd name="T31" fmla="*/ 1355 h 1972"/>
                <a:gd name="T32" fmla="*/ 253 w 767"/>
                <a:gd name="T33" fmla="*/ 1320 h 1972"/>
                <a:gd name="T34" fmla="*/ 265 w 767"/>
                <a:gd name="T35" fmla="*/ 1280 h 1972"/>
                <a:gd name="T36" fmla="*/ 282 w 767"/>
                <a:gd name="T37" fmla="*/ 1239 h 1972"/>
                <a:gd name="T38" fmla="*/ 300 w 767"/>
                <a:gd name="T39" fmla="*/ 1199 h 1972"/>
                <a:gd name="T40" fmla="*/ 311 w 767"/>
                <a:gd name="T41" fmla="*/ 1159 h 1972"/>
                <a:gd name="T42" fmla="*/ 328 w 767"/>
                <a:gd name="T43" fmla="*/ 1118 h 1972"/>
                <a:gd name="T44" fmla="*/ 346 w 767"/>
                <a:gd name="T45" fmla="*/ 1084 h 1972"/>
                <a:gd name="T46" fmla="*/ 357 w 767"/>
                <a:gd name="T47" fmla="*/ 1043 h 1972"/>
                <a:gd name="T48" fmla="*/ 375 w 767"/>
                <a:gd name="T49" fmla="*/ 1003 h 1972"/>
                <a:gd name="T50" fmla="*/ 392 w 767"/>
                <a:gd name="T51" fmla="*/ 963 h 1972"/>
                <a:gd name="T52" fmla="*/ 403 w 767"/>
                <a:gd name="T53" fmla="*/ 922 h 1972"/>
                <a:gd name="T54" fmla="*/ 421 w 767"/>
                <a:gd name="T55" fmla="*/ 882 h 1972"/>
                <a:gd name="T56" fmla="*/ 438 w 767"/>
                <a:gd name="T57" fmla="*/ 847 h 1972"/>
                <a:gd name="T58" fmla="*/ 449 w 767"/>
                <a:gd name="T59" fmla="*/ 807 h 1972"/>
                <a:gd name="T60" fmla="*/ 467 w 767"/>
                <a:gd name="T61" fmla="*/ 767 h 1972"/>
                <a:gd name="T62" fmla="*/ 484 w 767"/>
                <a:gd name="T63" fmla="*/ 726 h 1972"/>
                <a:gd name="T64" fmla="*/ 496 w 767"/>
                <a:gd name="T65" fmla="*/ 686 h 1972"/>
                <a:gd name="T66" fmla="*/ 513 w 767"/>
                <a:gd name="T67" fmla="*/ 645 h 1972"/>
                <a:gd name="T68" fmla="*/ 530 w 767"/>
                <a:gd name="T69" fmla="*/ 611 h 1972"/>
                <a:gd name="T70" fmla="*/ 542 w 767"/>
                <a:gd name="T71" fmla="*/ 570 h 1972"/>
                <a:gd name="T72" fmla="*/ 559 w 767"/>
                <a:gd name="T73" fmla="*/ 530 h 1972"/>
                <a:gd name="T74" fmla="*/ 576 w 767"/>
                <a:gd name="T75" fmla="*/ 490 h 1972"/>
                <a:gd name="T76" fmla="*/ 588 w 767"/>
                <a:gd name="T77" fmla="*/ 449 h 1972"/>
                <a:gd name="T78" fmla="*/ 605 w 767"/>
                <a:gd name="T79" fmla="*/ 409 h 1972"/>
                <a:gd name="T80" fmla="*/ 622 w 767"/>
                <a:gd name="T81" fmla="*/ 369 h 1972"/>
                <a:gd name="T82" fmla="*/ 634 w 767"/>
                <a:gd name="T83" fmla="*/ 334 h 1972"/>
                <a:gd name="T84" fmla="*/ 651 w 767"/>
                <a:gd name="T85" fmla="*/ 294 h 1972"/>
                <a:gd name="T86" fmla="*/ 669 w 767"/>
                <a:gd name="T87" fmla="*/ 253 h 1972"/>
                <a:gd name="T88" fmla="*/ 680 w 767"/>
                <a:gd name="T89" fmla="*/ 213 h 1972"/>
                <a:gd name="T90" fmla="*/ 697 w 767"/>
                <a:gd name="T91" fmla="*/ 173 h 1972"/>
                <a:gd name="T92" fmla="*/ 715 w 767"/>
                <a:gd name="T93" fmla="*/ 132 h 1972"/>
                <a:gd name="T94" fmla="*/ 726 w 767"/>
                <a:gd name="T95" fmla="*/ 98 h 1972"/>
                <a:gd name="T96" fmla="*/ 743 w 767"/>
                <a:gd name="T97" fmla="*/ 57 h 1972"/>
                <a:gd name="T98" fmla="*/ 761 w 767"/>
                <a:gd name="T99" fmla="*/ 17 h 197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67"/>
                <a:gd name="T151" fmla="*/ 0 h 1972"/>
                <a:gd name="T152" fmla="*/ 767 w 767"/>
                <a:gd name="T153" fmla="*/ 1972 h 197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67" h="1972">
                  <a:moveTo>
                    <a:pt x="0" y="1972"/>
                  </a:moveTo>
                  <a:lnTo>
                    <a:pt x="6" y="1949"/>
                  </a:lnTo>
                  <a:lnTo>
                    <a:pt x="11" y="1931"/>
                  </a:lnTo>
                  <a:lnTo>
                    <a:pt x="23" y="1908"/>
                  </a:lnTo>
                  <a:lnTo>
                    <a:pt x="29" y="1891"/>
                  </a:lnTo>
                  <a:lnTo>
                    <a:pt x="34" y="1868"/>
                  </a:lnTo>
                  <a:lnTo>
                    <a:pt x="46" y="1851"/>
                  </a:lnTo>
                  <a:lnTo>
                    <a:pt x="52" y="1833"/>
                  </a:lnTo>
                  <a:lnTo>
                    <a:pt x="58" y="1810"/>
                  </a:lnTo>
                  <a:lnTo>
                    <a:pt x="69" y="1793"/>
                  </a:lnTo>
                  <a:lnTo>
                    <a:pt x="75" y="1770"/>
                  </a:lnTo>
                  <a:lnTo>
                    <a:pt x="81" y="1753"/>
                  </a:lnTo>
                  <a:lnTo>
                    <a:pt x="92" y="1730"/>
                  </a:lnTo>
                  <a:lnTo>
                    <a:pt x="98" y="1712"/>
                  </a:lnTo>
                  <a:lnTo>
                    <a:pt x="104" y="1695"/>
                  </a:lnTo>
                  <a:lnTo>
                    <a:pt x="115" y="1672"/>
                  </a:lnTo>
                  <a:lnTo>
                    <a:pt x="121" y="1655"/>
                  </a:lnTo>
                  <a:lnTo>
                    <a:pt x="127" y="1632"/>
                  </a:lnTo>
                  <a:lnTo>
                    <a:pt x="138" y="1614"/>
                  </a:lnTo>
                  <a:lnTo>
                    <a:pt x="144" y="1597"/>
                  </a:lnTo>
                  <a:lnTo>
                    <a:pt x="150" y="1574"/>
                  </a:lnTo>
                  <a:lnTo>
                    <a:pt x="161" y="1557"/>
                  </a:lnTo>
                  <a:lnTo>
                    <a:pt x="167" y="1533"/>
                  </a:lnTo>
                  <a:lnTo>
                    <a:pt x="173" y="1516"/>
                  </a:lnTo>
                  <a:lnTo>
                    <a:pt x="184" y="1493"/>
                  </a:lnTo>
                  <a:lnTo>
                    <a:pt x="190" y="1476"/>
                  </a:lnTo>
                  <a:lnTo>
                    <a:pt x="196" y="1459"/>
                  </a:lnTo>
                  <a:lnTo>
                    <a:pt x="207" y="1435"/>
                  </a:lnTo>
                  <a:lnTo>
                    <a:pt x="213" y="1418"/>
                  </a:lnTo>
                  <a:lnTo>
                    <a:pt x="219" y="1395"/>
                  </a:lnTo>
                  <a:lnTo>
                    <a:pt x="230" y="1378"/>
                  </a:lnTo>
                  <a:lnTo>
                    <a:pt x="236" y="1355"/>
                  </a:lnTo>
                  <a:lnTo>
                    <a:pt x="242" y="1337"/>
                  </a:lnTo>
                  <a:lnTo>
                    <a:pt x="253" y="1320"/>
                  </a:lnTo>
                  <a:lnTo>
                    <a:pt x="259" y="1297"/>
                  </a:lnTo>
                  <a:lnTo>
                    <a:pt x="265" y="1280"/>
                  </a:lnTo>
                  <a:lnTo>
                    <a:pt x="277" y="1257"/>
                  </a:lnTo>
                  <a:lnTo>
                    <a:pt x="282" y="1239"/>
                  </a:lnTo>
                  <a:lnTo>
                    <a:pt x="288" y="1222"/>
                  </a:lnTo>
                  <a:lnTo>
                    <a:pt x="300" y="1199"/>
                  </a:lnTo>
                  <a:lnTo>
                    <a:pt x="305" y="1182"/>
                  </a:lnTo>
                  <a:lnTo>
                    <a:pt x="311" y="1159"/>
                  </a:lnTo>
                  <a:lnTo>
                    <a:pt x="323" y="1141"/>
                  </a:lnTo>
                  <a:lnTo>
                    <a:pt x="328" y="1118"/>
                  </a:lnTo>
                  <a:lnTo>
                    <a:pt x="334" y="1101"/>
                  </a:lnTo>
                  <a:lnTo>
                    <a:pt x="346" y="1084"/>
                  </a:lnTo>
                  <a:lnTo>
                    <a:pt x="351" y="1061"/>
                  </a:lnTo>
                  <a:lnTo>
                    <a:pt x="357" y="1043"/>
                  </a:lnTo>
                  <a:lnTo>
                    <a:pt x="369" y="1020"/>
                  </a:lnTo>
                  <a:lnTo>
                    <a:pt x="375" y="1003"/>
                  </a:lnTo>
                  <a:lnTo>
                    <a:pt x="380" y="986"/>
                  </a:lnTo>
                  <a:lnTo>
                    <a:pt x="392" y="963"/>
                  </a:lnTo>
                  <a:lnTo>
                    <a:pt x="398" y="945"/>
                  </a:lnTo>
                  <a:lnTo>
                    <a:pt x="403" y="922"/>
                  </a:lnTo>
                  <a:lnTo>
                    <a:pt x="415" y="905"/>
                  </a:lnTo>
                  <a:lnTo>
                    <a:pt x="421" y="882"/>
                  </a:lnTo>
                  <a:lnTo>
                    <a:pt x="426" y="865"/>
                  </a:lnTo>
                  <a:lnTo>
                    <a:pt x="438" y="847"/>
                  </a:lnTo>
                  <a:lnTo>
                    <a:pt x="444" y="824"/>
                  </a:lnTo>
                  <a:lnTo>
                    <a:pt x="449" y="807"/>
                  </a:lnTo>
                  <a:lnTo>
                    <a:pt x="461" y="784"/>
                  </a:lnTo>
                  <a:lnTo>
                    <a:pt x="467" y="767"/>
                  </a:lnTo>
                  <a:lnTo>
                    <a:pt x="473" y="743"/>
                  </a:lnTo>
                  <a:lnTo>
                    <a:pt x="484" y="726"/>
                  </a:lnTo>
                  <a:lnTo>
                    <a:pt x="490" y="709"/>
                  </a:lnTo>
                  <a:lnTo>
                    <a:pt x="496" y="686"/>
                  </a:lnTo>
                  <a:lnTo>
                    <a:pt x="507" y="668"/>
                  </a:lnTo>
                  <a:lnTo>
                    <a:pt x="513" y="645"/>
                  </a:lnTo>
                  <a:lnTo>
                    <a:pt x="519" y="628"/>
                  </a:lnTo>
                  <a:lnTo>
                    <a:pt x="530" y="611"/>
                  </a:lnTo>
                  <a:lnTo>
                    <a:pt x="536" y="588"/>
                  </a:lnTo>
                  <a:lnTo>
                    <a:pt x="542" y="570"/>
                  </a:lnTo>
                  <a:lnTo>
                    <a:pt x="553" y="547"/>
                  </a:lnTo>
                  <a:lnTo>
                    <a:pt x="559" y="530"/>
                  </a:lnTo>
                  <a:lnTo>
                    <a:pt x="565" y="507"/>
                  </a:lnTo>
                  <a:lnTo>
                    <a:pt x="576" y="490"/>
                  </a:lnTo>
                  <a:lnTo>
                    <a:pt x="582" y="472"/>
                  </a:lnTo>
                  <a:lnTo>
                    <a:pt x="588" y="449"/>
                  </a:lnTo>
                  <a:lnTo>
                    <a:pt x="599" y="432"/>
                  </a:lnTo>
                  <a:lnTo>
                    <a:pt x="605" y="409"/>
                  </a:lnTo>
                  <a:lnTo>
                    <a:pt x="611" y="392"/>
                  </a:lnTo>
                  <a:lnTo>
                    <a:pt x="622" y="369"/>
                  </a:lnTo>
                  <a:lnTo>
                    <a:pt x="628" y="351"/>
                  </a:lnTo>
                  <a:lnTo>
                    <a:pt x="634" y="334"/>
                  </a:lnTo>
                  <a:lnTo>
                    <a:pt x="645" y="311"/>
                  </a:lnTo>
                  <a:lnTo>
                    <a:pt x="651" y="294"/>
                  </a:lnTo>
                  <a:lnTo>
                    <a:pt x="657" y="271"/>
                  </a:lnTo>
                  <a:lnTo>
                    <a:pt x="669" y="253"/>
                  </a:lnTo>
                  <a:lnTo>
                    <a:pt x="674" y="236"/>
                  </a:lnTo>
                  <a:lnTo>
                    <a:pt x="680" y="213"/>
                  </a:lnTo>
                  <a:lnTo>
                    <a:pt x="692" y="196"/>
                  </a:lnTo>
                  <a:lnTo>
                    <a:pt x="697" y="173"/>
                  </a:lnTo>
                  <a:lnTo>
                    <a:pt x="703" y="155"/>
                  </a:lnTo>
                  <a:lnTo>
                    <a:pt x="715" y="132"/>
                  </a:lnTo>
                  <a:lnTo>
                    <a:pt x="720" y="115"/>
                  </a:lnTo>
                  <a:lnTo>
                    <a:pt x="726" y="98"/>
                  </a:lnTo>
                  <a:lnTo>
                    <a:pt x="738" y="75"/>
                  </a:lnTo>
                  <a:lnTo>
                    <a:pt x="743" y="57"/>
                  </a:lnTo>
                  <a:lnTo>
                    <a:pt x="749" y="34"/>
                  </a:lnTo>
                  <a:lnTo>
                    <a:pt x="761" y="17"/>
                  </a:lnTo>
                  <a:lnTo>
                    <a:pt x="767" y="0"/>
                  </a:lnTo>
                </a:path>
              </a:pathLst>
            </a:custGeom>
            <a:noFill/>
            <a:ln w="1905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24" name="Rectangle 85"/>
            <p:cNvSpPr>
              <a:spLocks noChangeArrowheads="1"/>
            </p:cNvSpPr>
            <p:nvPr/>
          </p:nvSpPr>
          <p:spPr bwMode="auto">
            <a:xfrm>
              <a:off x="2092" y="887"/>
              <a:ext cx="1558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 dirty="0" smtClean="0">
                  <a:solidFill>
                    <a:srgbClr val="000000"/>
                  </a:solidFill>
                  <a:latin typeface="Helvetica" pitchFamily="34" charset="0"/>
                </a:rPr>
                <a:t>Sygnał piłokształtny (</a:t>
              </a:r>
              <a:r>
                <a:rPr lang="pl-PL" sz="1400" b="1" dirty="0" err="1" smtClean="0">
                  <a:solidFill>
                    <a:srgbClr val="000000"/>
                  </a:solidFill>
                  <a:latin typeface="Helvetica" pitchFamily="34" charset="0"/>
                </a:rPr>
                <a:t>okres</a:t>
              </a:r>
              <a:r>
                <a:rPr lang="pl-PL" sz="1400" b="1" i="1" dirty="0" err="1" smtClean="0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r>
                <a:rPr lang="pl-PL" sz="1400" b="1" dirty="0">
                  <a:solidFill>
                    <a:srgbClr val="000000"/>
                  </a:solidFill>
                  <a:latin typeface="Helvetica" pitchFamily="34" charset="0"/>
                </a:rPr>
                <a:t>)</a:t>
              </a:r>
              <a:endParaRPr lang="pl-PL" sz="1400" dirty="0"/>
            </a:p>
          </p:txBody>
        </p:sp>
        <p:sp>
          <p:nvSpPr>
            <p:cNvPr id="2125" name="Rectangle 86"/>
            <p:cNvSpPr>
              <a:spLocks noChangeArrowheads="1"/>
            </p:cNvSpPr>
            <p:nvPr/>
          </p:nvSpPr>
          <p:spPr bwMode="auto">
            <a:xfrm>
              <a:off x="2716" y="3136"/>
              <a:ext cx="41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 dirty="0" smtClean="0">
                  <a:solidFill>
                    <a:srgbClr val="000000"/>
                  </a:solidFill>
                  <a:latin typeface="Helvetica" pitchFamily="34" charset="0"/>
                </a:rPr>
                <a:t>czas </a:t>
              </a:r>
              <a:r>
                <a:rPr lang="pl-PL" sz="1400" b="1" i="1" dirty="0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r>
                <a:rPr lang="pl-PL" sz="1400" b="1" dirty="0">
                  <a:solidFill>
                    <a:srgbClr val="000000"/>
                  </a:solidFill>
                  <a:latin typeface="Helvetica" pitchFamily="34" charset="0"/>
                </a:rPr>
                <a:t>/</a:t>
              </a:r>
              <a:r>
                <a:rPr lang="pl-PL" sz="1400" b="1" i="1" dirty="0" err="1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endParaRPr lang="pl-PL" sz="1400" dirty="0"/>
            </a:p>
          </p:txBody>
        </p:sp>
        <p:sp>
          <p:nvSpPr>
            <p:cNvPr id="2126" name="Line 87"/>
            <p:cNvSpPr>
              <a:spLocks noChangeShapeType="1"/>
            </p:cNvSpPr>
            <p:nvPr/>
          </p:nvSpPr>
          <p:spPr bwMode="auto">
            <a:xfrm>
              <a:off x="2430" y="1060"/>
              <a:ext cx="1" cy="1955"/>
            </a:xfrm>
            <a:prstGeom prst="line">
              <a:avLst/>
            </a:prstGeom>
            <a:noFill/>
            <a:ln w="19050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27" name="Line 88"/>
            <p:cNvSpPr>
              <a:spLocks noChangeShapeType="1"/>
            </p:cNvSpPr>
            <p:nvPr/>
          </p:nvSpPr>
          <p:spPr bwMode="auto">
            <a:xfrm>
              <a:off x="3202" y="1049"/>
              <a:ext cx="1" cy="1972"/>
            </a:xfrm>
            <a:prstGeom prst="line">
              <a:avLst/>
            </a:prstGeom>
            <a:noFill/>
            <a:ln w="19050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28" name="Line 89"/>
            <p:cNvSpPr>
              <a:spLocks noChangeShapeType="1"/>
            </p:cNvSpPr>
            <p:nvPr/>
          </p:nvSpPr>
          <p:spPr bwMode="auto">
            <a:xfrm>
              <a:off x="3975" y="1060"/>
              <a:ext cx="1" cy="1955"/>
            </a:xfrm>
            <a:prstGeom prst="line">
              <a:avLst/>
            </a:prstGeom>
            <a:noFill/>
            <a:ln w="19050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2053" name="Text Box 15"/>
          <p:cNvSpPr txBox="1">
            <a:spLocks noChangeArrowheads="1"/>
          </p:cNvSpPr>
          <p:nvPr/>
        </p:nvSpPr>
        <p:spPr bwMode="auto">
          <a:xfrm>
            <a:off x="2743200" y="1981200"/>
            <a:ext cx="43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i="1"/>
              <a:t>x</a:t>
            </a:r>
            <a:r>
              <a:rPr lang="pl-PL" sz="1400" b="1"/>
              <a:t>(</a:t>
            </a:r>
            <a:r>
              <a:rPr lang="pl-PL" sz="1400" b="1" i="1"/>
              <a:t>t</a:t>
            </a:r>
            <a:r>
              <a:rPr lang="pl-PL" sz="1400" b="1"/>
              <a:t>)</a:t>
            </a:r>
            <a:endParaRPr lang="pl-PL"/>
          </a:p>
        </p:txBody>
      </p:sp>
      <p:graphicFrame>
        <p:nvGraphicFramePr>
          <p:cNvPr id="205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341094"/>
              </p:ext>
            </p:extLst>
          </p:nvPr>
        </p:nvGraphicFramePr>
        <p:xfrm>
          <a:off x="3203848" y="5085184"/>
          <a:ext cx="3186113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680" name="Equation" r:id="rId3" imgW="1511280" imgH="545760" progId="Equation.3">
                  <p:embed/>
                </p:oleObj>
              </mc:Choice>
              <mc:Fallback>
                <p:oleObj name="Equation" r:id="rId3" imgW="1511280" imgH="54576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5085184"/>
                        <a:ext cx="3186113" cy="1147763"/>
                      </a:xfrm>
                      <a:prstGeom prst="rect">
                        <a:avLst/>
                      </a:prstGeom>
                      <a:solidFill>
                        <a:srgbClr val="99FF66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Text Box 91"/>
          <p:cNvSpPr txBox="1">
            <a:spLocks noChangeArrowheads="1"/>
          </p:cNvSpPr>
          <p:nvPr/>
        </p:nvSpPr>
        <p:spPr bwMode="auto">
          <a:xfrm>
            <a:off x="1548705" y="130175"/>
            <a:ext cx="50353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pl-PL" sz="3200" dirty="0" smtClean="0">
                <a:solidFill>
                  <a:srgbClr val="009900"/>
                </a:solidFill>
                <a:latin typeface="Albertus Extra Bold" pitchFamily="34" charset="0"/>
              </a:rPr>
              <a:t>Filtracja sygnału </a:t>
            </a:r>
            <a:r>
              <a:rPr kumimoji="1" lang="pl-PL" sz="3200" dirty="0">
                <a:solidFill>
                  <a:srgbClr val="009900"/>
                </a:solidFill>
                <a:latin typeface="Albertus Extra Bold" pitchFamily="34" charset="0"/>
              </a:rPr>
              <a:t>- </a:t>
            </a:r>
            <a:r>
              <a:rPr kumimoji="1" lang="pl-PL" sz="3200" dirty="0" smtClean="0">
                <a:solidFill>
                  <a:srgbClr val="009900"/>
                </a:solidFill>
                <a:latin typeface="Albertus Extra Bold" pitchFamily="34" charset="0"/>
              </a:rPr>
              <a:t>przykład</a:t>
            </a:r>
            <a:endParaRPr kumimoji="1" lang="pl-PL" sz="3200" dirty="0">
              <a:solidFill>
                <a:srgbClr val="009900"/>
              </a:solidFill>
              <a:latin typeface="Albertus Extra Bold" pitchFamily="34" charset="0"/>
            </a:endParaRPr>
          </a:p>
        </p:txBody>
      </p:sp>
      <p:sp>
        <p:nvSpPr>
          <p:cNvPr id="2055" name="Text Box 92"/>
          <p:cNvSpPr txBox="1">
            <a:spLocks noChangeArrowheads="1"/>
          </p:cNvSpPr>
          <p:nvPr/>
        </p:nvSpPr>
        <p:spPr bwMode="auto">
          <a:xfrm>
            <a:off x="5845012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2AB28-75AB-4B4F-A28E-6F4C5A072EE2}" type="slidenum">
              <a:rPr lang="pl-PL" smtClean="0"/>
              <a:pPr>
                <a:defRPr/>
              </a:pPr>
              <a:t>23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7772400" cy="1143000"/>
          </a:xfrm>
        </p:spPr>
        <p:txBody>
          <a:bodyPr/>
          <a:lstStyle/>
          <a:p>
            <a:r>
              <a:rPr lang="pl-PL" sz="3200" kern="1200" dirty="0" smtClean="0">
                <a:solidFill>
                  <a:srgbClr val="009900"/>
                </a:solidFill>
                <a:latin typeface="Albertus Extra Bold" pitchFamily="34" charset="0"/>
                <a:ea typeface="+mn-ea"/>
                <a:cs typeface="+mn-cs"/>
              </a:rPr>
              <a:t>Sygnał wejściowy &amp; wyjściowy</a:t>
            </a:r>
            <a:br>
              <a:rPr lang="pl-PL" sz="3200" kern="1200" dirty="0" smtClean="0">
                <a:solidFill>
                  <a:srgbClr val="009900"/>
                </a:solidFill>
                <a:latin typeface="Albertus Extra Bold" pitchFamily="34" charset="0"/>
                <a:ea typeface="+mn-ea"/>
                <a:cs typeface="+mn-cs"/>
              </a:rPr>
            </a:br>
            <a:r>
              <a:rPr lang="pl-PL" sz="3200" kern="1200" dirty="0" smtClean="0">
                <a:solidFill>
                  <a:srgbClr val="009900"/>
                </a:solidFill>
                <a:latin typeface="Albertus Extra Bold" pitchFamily="34" charset="0"/>
                <a:ea typeface="+mn-ea"/>
                <a:cs typeface="+mn-cs"/>
              </a:rPr>
              <a:t>szeregi Fouriera</a:t>
            </a: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341269"/>
              </p:ext>
            </p:extLst>
          </p:nvPr>
        </p:nvGraphicFramePr>
        <p:xfrm>
          <a:off x="2351088" y="5445125"/>
          <a:ext cx="4513262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066" name="Equation" r:id="rId3" imgW="2400120" imgH="545760" progId="Equation.3">
                  <p:embed/>
                </p:oleObj>
              </mc:Choice>
              <mc:Fallback>
                <p:oleObj name="Equation" r:id="rId3" imgW="2400120" imgH="545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5445125"/>
                        <a:ext cx="4513262" cy="1025525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919279"/>
              </p:ext>
            </p:extLst>
          </p:nvPr>
        </p:nvGraphicFramePr>
        <p:xfrm>
          <a:off x="2889250" y="1341438"/>
          <a:ext cx="3187700" cy="114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067" name="Equation" r:id="rId5" imgW="1511280" imgH="545760" progId="Equation.3">
                  <p:embed/>
                </p:oleObj>
              </mc:Choice>
              <mc:Fallback>
                <p:oleObj name="Equation" r:id="rId5" imgW="1511280" imgH="5457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0" y="1341438"/>
                        <a:ext cx="3187700" cy="1147762"/>
                      </a:xfrm>
                      <a:prstGeom prst="rect">
                        <a:avLst/>
                      </a:prstGeom>
                      <a:solidFill>
                        <a:srgbClr val="99FF66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457074"/>
              </p:ext>
            </p:extLst>
          </p:nvPr>
        </p:nvGraphicFramePr>
        <p:xfrm>
          <a:off x="3360738" y="2924175"/>
          <a:ext cx="22098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068" name="Równanie" r:id="rId7" imgW="1155600" imgH="431640" progId="Equation.3">
                  <p:embed/>
                </p:oleObj>
              </mc:Choice>
              <mc:Fallback>
                <p:oleObj name="Równanie" r:id="rId7" imgW="115560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0738" y="2924175"/>
                        <a:ext cx="2209800" cy="827088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5845012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graphicFrame>
        <p:nvGraphicFramePr>
          <p:cNvPr id="512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749612"/>
              </p:ext>
            </p:extLst>
          </p:nvPr>
        </p:nvGraphicFramePr>
        <p:xfrm>
          <a:off x="2676525" y="4076700"/>
          <a:ext cx="3930650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069" name="Równanie" r:id="rId9" imgW="1625400" imgH="507960" progId="Equation.3">
                  <p:embed/>
                </p:oleObj>
              </mc:Choice>
              <mc:Fallback>
                <p:oleObj name="Równanie" r:id="rId9" imgW="1625400" imgH="5079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6525" y="4076700"/>
                        <a:ext cx="3930650" cy="1228725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2AB28-75AB-4B4F-A28E-6F4C5A072EE2}" type="slidenum">
              <a:rPr lang="pl-PL" smtClean="0"/>
              <a:pPr>
                <a:defRPr/>
              </a:pPr>
              <a:t>24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72400" cy="1143000"/>
          </a:xfrm>
        </p:spPr>
        <p:txBody>
          <a:bodyPr/>
          <a:lstStyle/>
          <a:p>
            <a:r>
              <a:rPr lang="pl-PL" sz="3200" kern="1200" dirty="0" smtClean="0">
                <a:solidFill>
                  <a:srgbClr val="009900"/>
                </a:solidFill>
                <a:latin typeface="Albertus Extra Bold" pitchFamily="34" charset="0"/>
                <a:ea typeface="+mn-ea"/>
                <a:cs typeface="+mn-cs"/>
              </a:rPr>
              <a:t>Sygnał wyjściowy </a:t>
            </a:r>
            <a:r>
              <a:rPr lang="pl-PL" sz="3200" i="1" kern="1200" dirty="0" smtClean="0">
                <a:solidFill>
                  <a:srgbClr val="009900"/>
                </a:solidFill>
                <a:latin typeface="Albertus Extra Bold" pitchFamily="34" charset="0"/>
                <a:ea typeface="+mn-ea"/>
                <a:cs typeface="+mn-cs"/>
              </a:rPr>
              <a:t>y</a:t>
            </a:r>
            <a:r>
              <a:rPr lang="pl-PL" sz="3200" kern="1200" dirty="0" smtClean="0">
                <a:solidFill>
                  <a:srgbClr val="009900"/>
                </a:solidFill>
                <a:latin typeface="Albertus Extra Bold" pitchFamily="34" charset="0"/>
                <a:ea typeface="+mn-ea"/>
                <a:cs typeface="+mn-cs"/>
              </a:rPr>
              <a:t>(</a:t>
            </a:r>
            <a:r>
              <a:rPr lang="pl-PL" sz="3200" i="1" kern="1200" dirty="0" smtClean="0">
                <a:solidFill>
                  <a:srgbClr val="009900"/>
                </a:solidFill>
                <a:latin typeface="Albertus Extra Bold" pitchFamily="34" charset="0"/>
                <a:ea typeface="+mn-ea"/>
                <a:cs typeface="+mn-cs"/>
              </a:rPr>
              <a:t>t</a:t>
            </a:r>
            <a:r>
              <a:rPr lang="pl-PL" sz="3200" kern="1200" dirty="0" smtClean="0">
                <a:solidFill>
                  <a:srgbClr val="009900"/>
                </a:solidFill>
                <a:latin typeface="Albertus Extra Bold" pitchFamily="34" charset="0"/>
                <a:ea typeface="+mn-ea"/>
                <a:cs typeface="+mn-cs"/>
              </a:rPr>
              <a:t>) (</a:t>
            </a:r>
            <a:r>
              <a:rPr lang="pl-PL" sz="3200" i="1" kern="1200" dirty="0" err="1" smtClean="0">
                <a:solidFill>
                  <a:srgbClr val="009900"/>
                </a:solidFill>
                <a:latin typeface="Albertus Extra Bold" pitchFamily="34" charset="0"/>
              </a:rPr>
              <a:t>f</a:t>
            </a:r>
            <a:r>
              <a:rPr lang="pl-PL" sz="3200" kern="1200" baseline="-25000" dirty="0" err="1" smtClean="0">
                <a:solidFill>
                  <a:srgbClr val="009900"/>
                </a:solidFill>
                <a:latin typeface="Albertus Extra Bold" pitchFamily="34" charset="0"/>
              </a:rPr>
              <a:t>b</a:t>
            </a:r>
            <a:r>
              <a:rPr lang="pl-PL" sz="3200" kern="1200" dirty="0" smtClean="0">
                <a:solidFill>
                  <a:srgbClr val="009900"/>
                </a:solidFill>
                <a:latin typeface="Albertus Extra Bold" pitchFamily="34" charset="0"/>
              </a:rPr>
              <a:t>/</a:t>
            </a:r>
            <a:r>
              <a:rPr lang="pl-PL" sz="3200" i="1" kern="1200" dirty="0" smtClean="0">
                <a:solidFill>
                  <a:srgbClr val="009900"/>
                </a:solidFill>
                <a:latin typeface="Albertus Extra Bold" pitchFamily="34" charset="0"/>
              </a:rPr>
              <a:t>f</a:t>
            </a:r>
            <a:r>
              <a:rPr lang="pl-PL" sz="3200" kern="1200" baseline="-25000" dirty="0" smtClean="0">
                <a:solidFill>
                  <a:srgbClr val="009900"/>
                </a:solidFill>
                <a:latin typeface="Albertus Extra Bold" pitchFamily="34" charset="0"/>
              </a:rPr>
              <a:t>0</a:t>
            </a:r>
            <a:r>
              <a:rPr lang="pl-PL" sz="3200" kern="1200" dirty="0" smtClean="0">
                <a:solidFill>
                  <a:srgbClr val="009900"/>
                </a:solidFill>
                <a:latin typeface="Albertus Extra Bold" pitchFamily="34" charset="0"/>
                <a:ea typeface="+mn-ea"/>
                <a:cs typeface="+mn-cs"/>
              </a:rPr>
              <a:t> = 9)</a:t>
            </a:r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1752600" y="1600200"/>
            <a:ext cx="6029325" cy="4525963"/>
            <a:chOff x="1104" y="1008"/>
            <a:chExt cx="3798" cy="2851"/>
          </a:xfrm>
        </p:grpSpPr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1104" y="1008"/>
              <a:ext cx="3798" cy="28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1598" y="1225"/>
              <a:ext cx="2939" cy="23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1598" y="1225"/>
              <a:ext cx="2939" cy="2315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>
              <a:off x="1598" y="1225"/>
              <a:ext cx="2939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>
              <a:off x="1598" y="3540"/>
              <a:ext cx="2939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 flipV="1">
              <a:off x="4537" y="1225"/>
              <a:ext cx="1" cy="231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 flipV="1">
              <a:off x="1598" y="1225"/>
              <a:ext cx="1" cy="231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>
              <a:off x="1598" y="3540"/>
              <a:ext cx="2939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18" name="Line 14"/>
            <p:cNvSpPr>
              <a:spLocks noChangeShapeType="1"/>
            </p:cNvSpPr>
            <p:nvPr/>
          </p:nvSpPr>
          <p:spPr bwMode="auto">
            <a:xfrm flipV="1">
              <a:off x="1598" y="1225"/>
              <a:ext cx="1" cy="231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19" name="Line 15"/>
            <p:cNvSpPr>
              <a:spLocks noChangeShapeType="1"/>
            </p:cNvSpPr>
            <p:nvPr/>
          </p:nvSpPr>
          <p:spPr bwMode="auto">
            <a:xfrm flipV="1">
              <a:off x="1598" y="3506"/>
              <a:ext cx="1" cy="3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20" name="Line 16"/>
            <p:cNvSpPr>
              <a:spLocks noChangeShapeType="1"/>
            </p:cNvSpPr>
            <p:nvPr/>
          </p:nvSpPr>
          <p:spPr bwMode="auto">
            <a:xfrm>
              <a:off x="1598" y="1225"/>
              <a:ext cx="1" cy="2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21" name="Rectangle 17"/>
            <p:cNvSpPr>
              <a:spLocks noChangeArrowheads="1"/>
            </p:cNvSpPr>
            <p:nvPr/>
          </p:nvSpPr>
          <p:spPr bwMode="auto">
            <a:xfrm>
              <a:off x="1571" y="3561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pl-PL"/>
            </a:p>
          </p:txBody>
        </p:sp>
        <p:sp>
          <p:nvSpPr>
            <p:cNvPr id="21522" name="Line 18"/>
            <p:cNvSpPr>
              <a:spLocks noChangeShapeType="1"/>
            </p:cNvSpPr>
            <p:nvPr/>
          </p:nvSpPr>
          <p:spPr bwMode="auto">
            <a:xfrm flipV="1">
              <a:off x="2018" y="3506"/>
              <a:ext cx="1" cy="3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23" name="Line 19"/>
            <p:cNvSpPr>
              <a:spLocks noChangeShapeType="1"/>
            </p:cNvSpPr>
            <p:nvPr/>
          </p:nvSpPr>
          <p:spPr bwMode="auto">
            <a:xfrm>
              <a:off x="2018" y="1225"/>
              <a:ext cx="1" cy="2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24" name="Rectangle 20"/>
            <p:cNvSpPr>
              <a:spLocks noChangeArrowheads="1"/>
            </p:cNvSpPr>
            <p:nvPr/>
          </p:nvSpPr>
          <p:spPr bwMode="auto">
            <a:xfrm>
              <a:off x="1944" y="3561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0.5</a:t>
              </a:r>
              <a:endParaRPr lang="pl-PL"/>
            </a:p>
          </p:txBody>
        </p:sp>
        <p:sp>
          <p:nvSpPr>
            <p:cNvPr id="21525" name="Line 21"/>
            <p:cNvSpPr>
              <a:spLocks noChangeShapeType="1"/>
            </p:cNvSpPr>
            <p:nvPr/>
          </p:nvSpPr>
          <p:spPr bwMode="auto">
            <a:xfrm flipV="1">
              <a:off x="2438" y="3506"/>
              <a:ext cx="1" cy="3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26" name="Line 22"/>
            <p:cNvSpPr>
              <a:spLocks noChangeShapeType="1"/>
            </p:cNvSpPr>
            <p:nvPr/>
          </p:nvSpPr>
          <p:spPr bwMode="auto">
            <a:xfrm>
              <a:off x="2438" y="1225"/>
              <a:ext cx="1" cy="2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27" name="Rectangle 23"/>
            <p:cNvSpPr>
              <a:spLocks noChangeArrowheads="1"/>
            </p:cNvSpPr>
            <p:nvPr/>
          </p:nvSpPr>
          <p:spPr bwMode="auto">
            <a:xfrm>
              <a:off x="2411" y="3561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pl-PL"/>
            </a:p>
          </p:txBody>
        </p:sp>
        <p:sp>
          <p:nvSpPr>
            <p:cNvPr id="21528" name="Line 24"/>
            <p:cNvSpPr>
              <a:spLocks noChangeShapeType="1"/>
            </p:cNvSpPr>
            <p:nvPr/>
          </p:nvSpPr>
          <p:spPr bwMode="auto">
            <a:xfrm flipV="1">
              <a:off x="2858" y="3506"/>
              <a:ext cx="1" cy="3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29" name="Line 25"/>
            <p:cNvSpPr>
              <a:spLocks noChangeShapeType="1"/>
            </p:cNvSpPr>
            <p:nvPr/>
          </p:nvSpPr>
          <p:spPr bwMode="auto">
            <a:xfrm>
              <a:off x="2858" y="1225"/>
              <a:ext cx="1" cy="2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30" name="Rectangle 26"/>
            <p:cNvSpPr>
              <a:spLocks noChangeArrowheads="1"/>
            </p:cNvSpPr>
            <p:nvPr/>
          </p:nvSpPr>
          <p:spPr bwMode="auto">
            <a:xfrm>
              <a:off x="2783" y="3561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1.5</a:t>
              </a:r>
              <a:endParaRPr lang="pl-PL"/>
            </a:p>
          </p:txBody>
        </p:sp>
        <p:sp>
          <p:nvSpPr>
            <p:cNvPr id="21531" name="Line 27"/>
            <p:cNvSpPr>
              <a:spLocks noChangeShapeType="1"/>
            </p:cNvSpPr>
            <p:nvPr/>
          </p:nvSpPr>
          <p:spPr bwMode="auto">
            <a:xfrm flipV="1">
              <a:off x="3277" y="3506"/>
              <a:ext cx="1" cy="3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32" name="Line 28"/>
            <p:cNvSpPr>
              <a:spLocks noChangeShapeType="1"/>
            </p:cNvSpPr>
            <p:nvPr/>
          </p:nvSpPr>
          <p:spPr bwMode="auto">
            <a:xfrm>
              <a:off x="3277" y="1225"/>
              <a:ext cx="1" cy="2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33" name="Rectangle 29"/>
            <p:cNvSpPr>
              <a:spLocks noChangeArrowheads="1"/>
            </p:cNvSpPr>
            <p:nvPr/>
          </p:nvSpPr>
          <p:spPr bwMode="auto">
            <a:xfrm>
              <a:off x="3250" y="3561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2</a:t>
              </a:r>
              <a:endParaRPr lang="pl-PL"/>
            </a:p>
          </p:txBody>
        </p:sp>
        <p:sp>
          <p:nvSpPr>
            <p:cNvPr id="21534" name="Line 30"/>
            <p:cNvSpPr>
              <a:spLocks noChangeShapeType="1"/>
            </p:cNvSpPr>
            <p:nvPr/>
          </p:nvSpPr>
          <p:spPr bwMode="auto">
            <a:xfrm flipV="1">
              <a:off x="3697" y="3506"/>
              <a:ext cx="1" cy="3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35" name="Line 31"/>
            <p:cNvSpPr>
              <a:spLocks noChangeShapeType="1"/>
            </p:cNvSpPr>
            <p:nvPr/>
          </p:nvSpPr>
          <p:spPr bwMode="auto">
            <a:xfrm>
              <a:off x="3697" y="1225"/>
              <a:ext cx="1" cy="2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36" name="Rectangle 32"/>
            <p:cNvSpPr>
              <a:spLocks noChangeArrowheads="1"/>
            </p:cNvSpPr>
            <p:nvPr/>
          </p:nvSpPr>
          <p:spPr bwMode="auto">
            <a:xfrm>
              <a:off x="3623" y="3561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2.5</a:t>
              </a:r>
              <a:endParaRPr lang="pl-PL"/>
            </a:p>
          </p:txBody>
        </p:sp>
        <p:sp>
          <p:nvSpPr>
            <p:cNvPr id="21537" name="Line 33"/>
            <p:cNvSpPr>
              <a:spLocks noChangeShapeType="1"/>
            </p:cNvSpPr>
            <p:nvPr/>
          </p:nvSpPr>
          <p:spPr bwMode="auto">
            <a:xfrm flipV="1">
              <a:off x="4117" y="3506"/>
              <a:ext cx="1" cy="3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38" name="Line 34"/>
            <p:cNvSpPr>
              <a:spLocks noChangeShapeType="1"/>
            </p:cNvSpPr>
            <p:nvPr/>
          </p:nvSpPr>
          <p:spPr bwMode="auto">
            <a:xfrm>
              <a:off x="4117" y="1225"/>
              <a:ext cx="1" cy="2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39" name="Rectangle 35"/>
            <p:cNvSpPr>
              <a:spLocks noChangeArrowheads="1"/>
            </p:cNvSpPr>
            <p:nvPr/>
          </p:nvSpPr>
          <p:spPr bwMode="auto">
            <a:xfrm>
              <a:off x="4090" y="3561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3</a:t>
              </a:r>
              <a:endParaRPr lang="pl-PL"/>
            </a:p>
          </p:txBody>
        </p:sp>
        <p:sp>
          <p:nvSpPr>
            <p:cNvPr id="21540" name="Line 36"/>
            <p:cNvSpPr>
              <a:spLocks noChangeShapeType="1"/>
            </p:cNvSpPr>
            <p:nvPr/>
          </p:nvSpPr>
          <p:spPr bwMode="auto">
            <a:xfrm flipV="1">
              <a:off x="4537" y="3506"/>
              <a:ext cx="1" cy="3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41" name="Line 37"/>
            <p:cNvSpPr>
              <a:spLocks noChangeShapeType="1"/>
            </p:cNvSpPr>
            <p:nvPr/>
          </p:nvSpPr>
          <p:spPr bwMode="auto">
            <a:xfrm>
              <a:off x="4537" y="1225"/>
              <a:ext cx="1" cy="2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42" name="Rectangle 38"/>
            <p:cNvSpPr>
              <a:spLocks noChangeArrowheads="1"/>
            </p:cNvSpPr>
            <p:nvPr/>
          </p:nvSpPr>
          <p:spPr bwMode="auto">
            <a:xfrm>
              <a:off x="4462" y="3561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3.5</a:t>
              </a:r>
              <a:endParaRPr lang="pl-PL"/>
            </a:p>
          </p:txBody>
        </p:sp>
        <p:sp>
          <p:nvSpPr>
            <p:cNvPr id="21543" name="Line 39"/>
            <p:cNvSpPr>
              <a:spLocks noChangeShapeType="1"/>
            </p:cNvSpPr>
            <p:nvPr/>
          </p:nvSpPr>
          <p:spPr bwMode="auto">
            <a:xfrm>
              <a:off x="1598" y="3540"/>
              <a:ext cx="27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44" name="Line 40"/>
            <p:cNvSpPr>
              <a:spLocks noChangeShapeType="1"/>
            </p:cNvSpPr>
            <p:nvPr/>
          </p:nvSpPr>
          <p:spPr bwMode="auto">
            <a:xfrm flipH="1">
              <a:off x="4503" y="3540"/>
              <a:ext cx="3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45" name="Rectangle 41"/>
            <p:cNvSpPr>
              <a:spLocks noChangeArrowheads="1"/>
            </p:cNvSpPr>
            <p:nvPr/>
          </p:nvSpPr>
          <p:spPr bwMode="auto">
            <a:xfrm>
              <a:off x="1510" y="3479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pl-PL"/>
            </a:p>
          </p:txBody>
        </p:sp>
        <p:sp>
          <p:nvSpPr>
            <p:cNvPr id="21546" name="Line 42"/>
            <p:cNvSpPr>
              <a:spLocks noChangeShapeType="1"/>
            </p:cNvSpPr>
            <p:nvPr/>
          </p:nvSpPr>
          <p:spPr bwMode="auto">
            <a:xfrm>
              <a:off x="1598" y="3073"/>
              <a:ext cx="27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47" name="Line 43"/>
            <p:cNvSpPr>
              <a:spLocks noChangeShapeType="1"/>
            </p:cNvSpPr>
            <p:nvPr/>
          </p:nvSpPr>
          <p:spPr bwMode="auto">
            <a:xfrm flipH="1">
              <a:off x="4503" y="3073"/>
              <a:ext cx="3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48" name="Rectangle 44"/>
            <p:cNvSpPr>
              <a:spLocks noChangeArrowheads="1"/>
            </p:cNvSpPr>
            <p:nvPr/>
          </p:nvSpPr>
          <p:spPr bwMode="auto">
            <a:xfrm>
              <a:off x="1422" y="3012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0.2</a:t>
              </a:r>
              <a:endParaRPr lang="pl-PL"/>
            </a:p>
          </p:txBody>
        </p:sp>
        <p:sp>
          <p:nvSpPr>
            <p:cNvPr id="21549" name="Line 45"/>
            <p:cNvSpPr>
              <a:spLocks noChangeShapeType="1"/>
            </p:cNvSpPr>
            <p:nvPr/>
          </p:nvSpPr>
          <p:spPr bwMode="auto">
            <a:xfrm>
              <a:off x="1598" y="2613"/>
              <a:ext cx="27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50" name="Line 46"/>
            <p:cNvSpPr>
              <a:spLocks noChangeShapeType="1"/>
            </p:cNvSpPr>
            <p:nvPr/>
          </p:nvSpPr>
          <p:spPr bwMode="auto">
            <a:xfrm flipH="1">
              <a:off x="4503" y="2613"/>
              <a:ext cx="3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51" name="Rectangle 47"/>
            <p:cNvSpPr>
              <a:spLocks noChangeArrowheads="1"/>
            </p:cNvSpPr>
            <p:nvPr/>
          </p:nvSpPr>
          <p:spPr bwMode="auto">
            <a:xfrm>
              <a:off x="1422" y="2552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0.4</a:t>
              </a:r>
              <a:endParaRPr lang="pl-PL"/>
            </a:p>
          </p:txBody>
        </p:sp>
        <p:sp>
          <p:nvSpPr>
            <p:cNvPr id="21552" name="Line 48"/>
            <p:cNvSpPr>
              <a:spLocks noChangeShapeType="1"/>
            </p:cNvSpPr>
            <p:nvPr/>
          </p:nvSpPr>
          <p:spPr bwMode="auto">
            <a:xfrm>
              <a:off x="1598" y="2146"/>
              <a:ext cx="27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53" name="Line 49"/>
            <p:cNvSpPr>
              <a:spLocks noChangeShapeType="1"/>
            </p:cNvSpPr>
            <p:nvPr/>
          </p:nvSpPr>
          <p:spPr bwMode="auto">
            <a:xfrm flipH="1">
              <a:off x="4503" y="2146"/>
              <a:ext cx="3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54" name="Rectangle 50"/>
            <p:cNvSpPr>
              <a:spLocks noChangeArrowheads="1"/>
            </p:cNvSpPr>
            <p:nvPr/>
          </p:nvSpPr>
          <p:spPr bwMode="auto">
            <a:xfrm>
              <a:off x="1422" y="2085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0.6</a:t>
              </a:r>
              <a:endParaRPr lang="pl-PL"/>
            </a:p>
          </p:txBody>
        </p:sp>
        <p:sp>
          <p:nvSpPr>
            <p:cNvPr id="21555" name="Line 51"/>
            <p:cNvSpPr>
              <a:spLocks noChangeShapeType="1"/>
            </p:cNvSpPr>
            <p:nvPr/>
          </p:nvSpPr>
          <p:spPr bwMode="auto">
            <a:xfrm>
              <a:off x="1598" y="1685"/>
              <a:ext cx="27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56" name="Line 52"/>
            <p:cNvSpPr>
              <a:spLocks noChangeShapeType="1"/>
            </p:cNvSpPr>
            <p:nvPr/>
          </p:nvSpPr>
          <p:spPr bwMode="auto">
            <a:xfrm flipH="1">
              <a:off x="4503" y="1685"/>
              <a:ext cx="3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57" name="Rectangle 53"/>
            <p:cNvSpPr>
              <a:spLocks noChangeArrowheads="1"/>
            </p:cNvSpPr>
            <p:nvPr/>
          </p:nvSpPr>
          <p:spPr bwMode="auto">
            <a:xfrm>
              <a:off x="1422" y="1624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0.8</a:t>
              </a:r>
              <a:endParaRPr lang="pl-PL"/>
            </a:p>
          </p:txBody>
        </p:sp>
        <p:sp>
          <p:nvSpPr>
            <p:cNvPr id="21558" name="Line 54"/>
            <p:cNvSpPr>
              <a:spLocks noChangeShapeType="1"/>
            </p:cNvSpPr>
            <p:nvPr/>
          </p:nvSpPr>
          <p:spPr bwMode="auto">
            <a:xfrm>
              <a:off x="1598" y="1225"/>
              <a:ext cx="27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59" name="Line 55"/>
            <p:cNvSpPr>
              <a:spLocks noChangeShapeType="1"/>
            </p:cNvSpPr>
            <p:nvPr/>
          </p:nvSpPr>
          <p:spPr bwMode="auto">
            <a:xfrm flipH="1">
              <a:off x="4503" y="1225"/>
              <a:ext cx="3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60" name="Rectangle 56"/>
            <p:cNvSpPr>
              <a:spLocks noChangeArrowheads="1"/>
            </p:cNvSpPr>
            <p:nvPr/>
          </p:nvSpPr>
          <p:spPr bwMode="auto">
            <a:xfrm>
              <a:off x="1510" y="1164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pl-PL"/>
            </a:p>
          </p:txBody>
        </p:sp>
        <p:sp>
          <p:nvSpPr>
            <p:cNvPr id="21561" name="Line 57"/>
            <p:cNvSpPr>
              <a:spLocks noChangeShapeType="1"/>
            </p:cNvSpPr>
            <p:nvPr/>
          </p:nvSpPr>
          <p:spPr bwMode="auto">
            <a:xfrm>
              <a:off x="1598" y="1225"/>
              <a:ext cx="2939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62" name="Line 58"/>
            <p:cNvSpPr>
              <a:spLocks noChangeShapeType="1"/>
            </p:cNvSpPr>
            <p:nvPr/>
          </p:nvSpPr>
          <p:spPr bwMode="auto">
            <a:xfrm>
              <a:off x="1598" y="3540"/>
              <a:ext cx="2939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63" name="Line 59"/>
            <p:cNvSpPr>
              <a:spLocks noChangeShapeType="1"/>
            </p:cNvSpPr>
            <p:nvPr/>
          </p:nvSpPr>
          <p:spPr bwMode="auto">
            <a:xfrm flipV="1">
              <a:off x="4537" y="1225"/>
              <a:ext cx="1" cy="231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64" name="Line 60"/>
            <p:cNvSpPr>
              <a:spLocks noChangeShapeType="1"/>
            </p:cNvSpPr>
            <p:nvPr/>
          </p:nvSpPr>
          <p:spPr bwMode="auto">
            <a:xfrm flipV="1">
              <a:off x="1598" y="1225"/>
              <a:ext cx="1" cy="231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65" name="Freeform 61"/>
            <p:cNvSpPr>
              <a:spLocks/>
            </p:cNvSpPr>
            <p:nvPr/>
          </p:nvSpPr>
          <p:spPr bwMode="auto">
            <a:xfrm>
              <a:off x="1598" y="1326"/>
              <a:ext cx="447" cy="2038"/>
            </a:xfrm>
            <a:custGeom>
              <a:avLst/>
              <a:gdLst>
                <a:gd name="T0" fmla="*/ 7 w 447"/>
                <a:gd name="T1" fmla="*/ 948 h 2038"/>
                <a:gd name="T2" fmla="*/ 14 w 447"/>
                <a:gd name="T3" fmla="*/ 1497 h 2038"/>
                <a:gd name="T4" fmla="*/ 27 w 447"/>
                <a:gd name="T5" fmla="*/ 1849 h 2038"/>
                <a:gd name="T6" fmla="*/ 34 w 447"/>
                <a:gd name="T7" fmla="*/ 1971 h 2038"/>
                <a:gd name="T8" fmla="*/ 48 w 447"/>
                <a:gd name="T9" fmla="*/ 2031 h 2038"/>
                <a:gd name="T10" fmla="*/ 68 w 447"/>
                <a:gd name="T11" fmla="*/ 2031 h 2038"/>
                <a:gd name="T12" fmla="*/ 82 w 447"/>
                <a:gd name="T13" fmla="*/ 2011 h 2038"/>
                <a:gd name="T14" fmla="*/ 95 w 447"/>
                <a:gd name="T15" fmla="*/ 1984 h 2038"/>
                <a:gd name="T16" fmla="*/ 109 w 447"/>
                <a:gd name="T17" fmla="*/ 1950 h 2038"/>
                <a:gd name="T18" fmla="*/ 115 w 447"/>
                <a:gd name="T19" fmla="*/ 1916 h 2038"/>
                <a:gd name="T20" fmla="*/ 129 w 447"/>
                <a:gd name="T21" fmla="*/ 1896 h 2038"/>
                <a:gd name="T22" fmla="*/ 136 w 447"/>
                <a:gd name="T23" fmla="*/ 1862 h 2038"/>
                <a:gd name="T24" fmla="*/ 149 w 447"/>
                <a:gd name="T25" fmla="*/ 1835 h 2038"/>
                <a:gd name="T26" fmla="*/ 156 w 447"/>
                <a:gd name="T27" fmla="*/ 1808 h 2038"/>
                <a:gd name="T28" fmla="*/ 170 w 447"/>
                <a:gd name="T29" fmla="*/ 1781 h 2038"/>
                <a:gd name="T30" fmla="*/ 176 w 447"/>
                <a:gd name="T31" fmla="*/ 1747 h 2038"/>
                <a:gd name="T32" fmla="*/ 190 w 447"/>
                <a:gd name="T33" fmla="*/ 1727 h 2038"/>
                <a:gd name="T34" fmla="*/ 197 w 447"/>
                <a:gd name="T35" fmla="*/ 1693 h 2038"/>
                <a:gd name="T36" fmla="*/ 210 w 447"/>
                <a:gd name="T37" fmla="*/ 1666 h 2038"/>
                <a:gd name="T38" fmla="*/ 217 w 447"/>
                <a:gd name="T39" fmla="*/ 1646 h 2038"/>
                <a:gd name="T40" fmla="*/ 230 w 447"/>
                <a:gd name="T41" fmla="*/ 1612 h 2038"/>
                <a:gd name="T42" fmla="*/ 237 w 447"/>
                <a:gd name="T43" fmla="*/ 1585 h 2038"/>
                <a:gd name="T44" fmla="*/ 251 w 447"/>
                <a:gd name="T45" fmla="*/ 1551 h 2038"/>
                <a:gd name="T46" fmla="*/ 258 w 447"/>
                <a:gd name="T47" fmla="*/ 1530 h 2038"/>
                <a:gd name="T48" fmla="*/ 271 w 447"/>
                <a:gd name="T49" fmla="*/ 1497 h 2038"/>
                <a:gd name="T50" fmla="*/ 278 w 447"/>
                <a:gd name="T51" fmla="*/ 1476 h 2038"/>
                <a:gd name="T52" fmla="*/ 291 w 447"/>
                <a:gd name="T53" fmla="*/ 1449 h 2038"/>
                <a:gd name="T54" fmla="*/ 298 w 447"/>
                <a:gd name="T55" fmla="*/ 1415 h 2038"/>
                <a:gd name="T56" fmla="*/ 312 w 447"/>
                <a:gd name="T57" fmla="*/ 1388 h 2038"/>
                <a:gd name="T58" fmla="*/ 319 w 447"/>
                <a:gd name="T59" fmla="*/ 1361 h 2038"/>
                <a:gd name="T60" fmla="*/ 332 w 447"/>
                <a:gd name="T61" fmla="*/ 1334 h 2038"/>
                <a:gd name="T62" fmla="*/ 339 w 447"/>
                <a:gd name="T63" fmla="*/ 1300 h 2038"/>
                <a:gd name="T64" fmla="*/ 352 w 447"/>
                <a:gd name="T65" fmla="*/ 1280 h 2038"/>
                <a:gd name="T66" fmla="*/ 359 w 447"/>
                <a:gd name="T67" fmla="*/ 1246 h 2038"/>
                <a:gd name="T68" fmla="*/ 373 w 447"/>
                <a:gd name="T69" fmla="*/ 1219 h 2038"/>
                <a:gd name="T70" fmla="*/ 379 w 447"/>
                <a:gd name="T71" fmla="*/ 1192 h 2038"/>
                <a:gd name="T72" fmla="*/ 393 w 447"/>
                <a:gd name="T73" fmla="*/ 1165 h 2038"/>
                <a:gd name="T74" fmla="*/ 400 w 447"/>
                <a:gd name="T75" fmla="*/ 1131 h 2038"/>
                <a:gd name="T76" fmla="*/ 413 w 447"/>
                <a:gd name="T77" fmla="*/ 1111 h 2038"/>
                <a:gd name="T78" fmla="*/ 420 w 447"/>
                <a:gd name="T79" fmla="*/ 1077 h 2038"/>
                <a:gd name="T80" fmla="*/ 434 w 447"/>
                <a:gd name="T81" fmla="*/ 1050 h 2038"/>
                <a:gd name="T82" fmla="*/ 440 w 447"/>
                <a:gd name="T83" fmla="*/ 1029 h 203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47"/>
                <a:gd name="T127" fmla="*/ 0 h 2038"/>
                <a:gd name="T128" fmla="*/ 447 w 447"/>
                <a:gd name="T129" fmla="*/ 2038 h 203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47" h="2038">
                  <a:moveTo>
                    <a:pt x="0" y="0"/>
                  </a:moveTo>
                  <a:lnTo>
                    <a:pt x="0" y="691"/>
                  </a:lnTo>
                  <a:lnTo>
                    <a:pt x="7" y="948"/>
                  </a:lnTo>
                  <a:lnTo>
                    <a:pt x="7" y="1165"/>
                  </a:lnTo>
                  <a:lnTo>
                    <a:pt x="14" y="1354"/>
                  </a:lnTo>
                  <a:lnTo>
                    <a:pt x="14" y="1497"/>
                  </a:lnTo>
                  <a:lnTo>
                    <a:pt x="21" y="1618"/>
                  </a:lnTo>
                  <a:lnTo>
                    <a:pt x="21" y="1788"/>
                  </a:lnTo>
                  <a:lnTo>
                    <a:pt x="27" y="1849"/>
                  </a:lnTo>
                  <a:lnTo>
                    <a:pt x="27" y="1903"/>
                  </a:lnTo>
                  <a:lnTo>
                    <a:pt x="34" y="1937"/>
                  </a:lnTo>
                  <a:lnTo>
                    <a:pt x="34" y="1971"/>
                  </a:lnTo>
                  <a:lnTo>
                    <a:pt x="41" y="1998"/>
                  </a:lnTo>
                  <a:lnTo>
                    <a:pt x="41" y="2025"/>
                  </a:lnTo>
                  <a:lnTo>
                    <a:pt x="48" y="2031"/>
                  </a:lnTo>
                  <a:lnTo>
                    <a:pt x="48" y="2038"/>
                  </a:lnTo>
                  <a:lnTo>
                    <a:pt x="68" y="2038"/>
                  </a:lnTo>
                  <a:lnTo>
                    <a:pt x="68" y="2031"/>
                  </a:lnTo>
                  <a:lnTo>
                    <a:pt x="75" y="2025"/>
                  </a:lnTo>
                  <a:lnTo>
                    <a:pt x="82" y="2018"/>
                  </a:lnTo>
                  <a:lnTo>
                    <a:pt x="82" y="2011"/>
                  </a:lnTo>
                  <a:lnTo>
                    <a:pt x="88" y="2004"/>
                  </a:lnTo>
                  <a:lnTo>
                    <a:pt x="88" y="1984"/>
                  </a:lnTo>
                  <a:lnTo>
                    <a:pt x="95" y="1984"/>
                  </a:lnTo>
                  <a:lnTo>
                    <a:pt x="95" y="1971"/>
                  </a:lnTo>
                  <a:lnTo>
                    <a:pt x="102" y="1957"/>
                  </a:lnTo>
                  <a:lnTo>
                    <a:pt x="109" y="1950"/>
                  </a:lnTo>
                  <a:lnTo>
                    <a:pt x="109" y="1937"/>
                  </a:lnTo>
                  <a:lnTo>
                    <a:pt x="115" y="1923"/>
                  </a:lnTo>
                  <a:lnTo>
                    <a:pt x="115" y="1916"/>
                  </a:lnTo>
                  <a:lnTo>
                    <a:pt x="122" y="1910"/>
                  </a:lnTo>
                  <a:lnTo>
                    <a:pt x="122" y="1903"/>
                  </a:lnTo>
                  <a:lnTo>
                    <a:pt x="129" y="1896"/>
                  </a:lnTo>
                  <a:lnTo>
                    <a:pt x="129" y="1876"/>
                  </a:lnTo>
                  <a:lnTo>
                    <a:pt x="136" y="1869"/>
                  </a:lnTo>
                  <a:lnTo>
                    <a:pt x="136" y="1862"/>
                  </a:lnTo>
                  <a:lnTo>
                    <a:pt x="142" y="1855"/>
                  </a:lnTo>
                  <a:lnTo>
                    <a:pt x="142" y="1849"/>
                  </a:lnTo>
                  <a:lnTo>
                    <a:pt x="149" y="1835"/>
                  </a:lnTo>
                  <a:lnTo>
                    <a:pt x="149" y="1828"/>
                  </a:lnTo>
                  <a:lnTo>
                    <a:pt x="156" y="1822"/>
                  </a:lnTo>
                  <a:lnTo>
                    <a:pt x="156" y="1808"/>
                  </a:lnTo>
                  <a:lnTo>
                    <a:pt x="163" y="1801"/>
                  </a:lnTo>
                  <a:lnTo>
                    <a:pt x="163" y="1788"/>
                  </a:lnTo>
                  <a:lnTo>
                    <a:pt x="170" y="1781"/>
                  </a:lnTo>
                  <a:lnTo>
                    <a:pt x="170" y="1774"/>
                  </a:lnTo>
                  <a:lnTo>
                    <a:pt x="176" y="1767"/>
                  </a:lnTo>
                  <a:lnTo>
                    <a:pt x="176" y="1747"/>
                  </a:lnTo>
                  <a:lnTo>
                    <a:pt x="183" y="1740"/>
                  </a:lnTo>
                  <a:lnTo>
                    <a:pt x="183" y="1734"/>
                  </a:lnTo>
                  <a:lnTo>
                    <a:pt x="190" y="1727"/>
                  </a:lnTo>
                  <a:lnTo>
                    <a:pt x="190" y="1713"/>
                  </a:lnTo>
                  <a:lnTo>
                    <a:pt x="197" y="1706"/>
                  </a:lnTo>
                  <a:lnTo>
                    <a:pt x="197" y="1693"/>
                  </a:lnTo>
                  <a:lnTo>
                    <a:pt x="203" y="1686"/>
                  </a:lnTo>
                  <a:lnTo>
                    <a:pt x="203" y="1673"/>
                  </a:lnTo>
                  <a:lnTo>
                    <a:pt x="210" y="1666"/>
                  </a:lnTo>
                  <a:lnTo>
                    <a:pt x="210" y="1659"/>
                  </a:lnTo>
                  <a:lnTo>
                    <a:pt x="217" y="1652"/>
                  </a:lnTo>
                  <a:lnTo>
                    <a:pt x="217" y="1646"/>
                  </a:lnTo>
                  <a:lnTo>
                    <a:pt x="224" y="1639"/>
                  </a:lnTo>
                  <a:lnTo>
                    <a:pt x="224" y="1618"/>
                  </a:lnTo>
                  <a:lnTo>
                    <a:pt x="230" y="1612"/>
                  </a:lnTo>
                  <a:lnTo>
                    <a:pt x="230" y="1605"/>
                  </a:lnTo>
                  <a:lnTo>
                    <a:pt x="237" y="1598"/>
                  </a:lnTo>
                  <a:lnTo>
                    <a:pt x="237" y="1585"/>
                  </a:lnTo>
                  <a:lnTo>
                    <a:pt x="244" y="1578"/>
                  </a:lnTo>
                  <a:lnTo>
                    <a:pt x="244" y="1564"/>
                  </a:lnTo>
                  <a:lnTo>
                    <a:pt x="251" y="1551"/>
                  </a:lnTo>
                  <a:lnTo>
                    <a:pt x="251" y="1544"/>
                  </a:lnTo>
                  <a:lnTo>
                    <a:pt x="258" y="1537"/>
                  </a:lnTo>
                  <a:lnTo>
                    <a:pt x="258" y="1530"/>
                  </a:lnTo>
                  <a:lnTo>
                    <a:pt x="264" y="1524"/>
                  </a:lnTo>
                  <a:lnTo>
                    <a:pt x="264" y="1503"/>
                  </a:lnTo>
                  <a:lnTo>
                    <a:pt x="271" y="1497"/>
                  </a:lnTo>
                  <a:lnTo>
                    <a:pt x="271" y="1490"/>
                  </a:lnTo>
                  <a:lnTo>
                    <a:pt x="278" y="1483"/>
                  </a:lnTo>
                  <a:lnTo>
                    <a:pt x="278" y="1476"/>
                  </a:lnTo>
                  <a:lnTo>
                    <a:pt x="285" y="1463"/>
                  </a:lnTo>
                  <a:lnTo>
                    <a:pt x="285" y="1456"/>
                  </a:lnTo>
                  <a:lnTo>
                    <a:pt x="291" y="1449"/>
                  </a:lnTo>
                  <a:lnTo>
                    <a:pt x="291" y="1436"/>
                  </a:lnTo>
                  <a:lnTo>
                    <a:pt x="298" y="1422"/>
                  </a:lnTo>
                  <a:lnTo>
                    <a:pt x="298" y="1415"/>
                  </a:lnTo>
                  <a:lnTo>
                    <a:pt x="305" y="1409"/>
                  </a:lnTo>
                  <a:lnTo>
                    <a:pt x="305" y="1402"/>
                  </a:lnTo>
                  <a:lnTo>
                    <a:pt x="312" y="1388"/>
                  </a:lnTo>
                  <a:lnTo>
                    <a:pt x="312" y="1375"/>
                  </a:lnTo>
                  <a:lnTo>
                    <a:pt x="319" y="1368"/>
                  </a:lnTo>
                  <a:lnTo>
                    <a:pt x="319" y="1361"/>
                  </a:lnTo>
                  <a:lnTo>
                    <a:pt x="325" y="1354"/>
                  </a:lnTo>
                  <a:lnTo>
                    <a:pt x="325" y="1341"/>
                  </a:lnTo>
                  <a:lnTo>
                    <a:pt x="332" y="1334"/>
                  </a:lnTo>
                  <a:lnTo>
                    <a:pt x="332" y="1321"/>
                  </a:lnTo>
                  <a:lnTo>
                    <a:pt x="339" y="1314"/>
                  </a:lnTo>
                  <a:lnTo>
                    <a:pt x="339" y="1300"/>
                  </a:lnTo>
                  <a:lnTo>
                    <a:pt x="346" y="1293"/>
                  </a:lnTo>
                  <a:lnTo>
                    <a:pt x="346" y="1287"/>
                  </a:lnTo>
                  <a:lnTo>
                    <a:pt x="352" y="1280"/>
                  </a:lnTo>
                  <a:lnTo>
                    <a:pt x="352" y="1273"/>
                  </a:lnTo>
                  <a:lnTo>
                    <a:pt x="359" y="1260"/>
                  </a:lnTo>
                  <a:lnTo>
                    <a:pt x="359" y="1246"/>
                  </a:lnTo>
                  <a:lnTo>
                    <a:pt x="366" y="1239"/>
                  </a:lnTo>
                  <a:lnTo>
                    <a:pt x="366" y="1233"/>
                  </a:lnTo>
                  <a:lnTo>
                    <a:pt x="373" y="1219"/>
                  </a:lnTo>
                  <a:lnTo>
                    <a:pt x="373" y="1212"/>
                  </a:lnTo>
                  <a:lnTo>
                    <a:pt x="379" y="1205"/>
                  </a:lnTo>
                  <a:lnTo>
                    <a:pt x="379" y="1192"/>
                  </a:lnTo>
                  <a:lnTo>
                    <a:pt x="386" y="1178"/>
                  </a:lnTo>
                  <a:lnTo>
                    <a:pt x="386" y="1172"/>
                  </a:lnTo>
                  <a:lnTo>
                    <a:pt x="393" y="1165"/>
                  </a:lnTo>
                  <a:lnTo>
                    <a:pt x="393" y="1158"/>
                  </a:lnTo>
                  <a:lnTo>
                    <a:pt x="400" y="1151"/>
                  </a:lnTo>
                  <a:lnTo>
                    <a:pt x="400" y="1131"/>
                  </a:lnTo>
                  <a:lnTo>
                    <a:pt x="407" y="1124"/>
                  </a:lnTo>
                  <a:lnTo>
                    <a:pt x="407" y="1117"/>
                  </a:lnTo>
                  <a:lnTo>
                    <a:pt x="413" y="1111"/>
                  </a:lnTo>
                  <a:lnTo>
                    <a:pt x="413" y="1097"/>
                  </a:lnTo>
                  <a:lnTo>
                    <a:pt x="420" y="1090"/>
                  </a:lnTo>
                  <a:lnTo>
                    <a:pt x="420" y="1077"/>
                  </a:lnTo>
                  <a:lnTo>
                    <a:pt x="427" y="1070"/>
                  </a:lnTo>
                  <a:lnTo>
                    <a:pt x="427" y="1056"/>
                  </a:lnTo>
                  <a:lnTo>
                    <a:pt x="434" y="1050"/>
                  </a:lnTo>
                  <a:lnTo>
                    <a:pt x="434" y="1043"/>
                  </a:lnTo>
                  <a:lnTo>
                    <a:pt x="440" y="1036"/>
                  </a:lnTo>
                  <a:lnTo>
                    <a:pt x="440" y="1029"/>
                  </a:lnTo>
                  <a:lnTo>
                    <a:pt x="447" y="1016"/>
                  </a:lnTo>
                  <a:lnTo>
                    <a:pt x="447" y="1002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66" name="Freeform 62"/>
            <p:cNvSpPr>
              <a:spLocks/>
            </p:cNvSpPr>
            <p:nvPr/>
          </p:nvSpPr>
          <p:spPr bwMode="auto">
            <a:xfrm>
              <a:off x="2045" y="1265"/>
              <a:ext cx="440" cy="2092"/>
            </a:xfrm>
            <a:custGeom>
              <a:avLst/>
              <a:gdLst>
                <a:gd name="T0" fmla="*/ 7 w 440"/>
                <a:gd name="T1" fmla="*/ 1050 h 2092"/>
                <a:gd name="T2" fmla="*/ 20 w 440"/>
                <a:gd name="T3" fmla="*/ 1023 h 2092"/>
                <a:gd name="T4" fmla="*/ 27 w 440"/>
                <a:gd name="T5" fmla="*/ 989 h 2092"/>
                <a:gd name="T6" fmla="*/ 41 w 440"/>
                <a:gd name="T7" fmla="*/ 969 h 2092"/>
                <a:gd name="T8" fmla="*/ 48 w 440"/>
                <a:gd name="T9" fmla="*/ 935 h 2092"/>
                <a:gd name="T10" fmla="*/ 61 w 440"/>
                <a:gd name="T11" fmla="*/ 908 h 2092"/>
                <a:gd name="T12" fmla="*/ 68 w 440"/>
                <a:gd name="T13" fmla="*/ 874 h 2092"/>
                <a:gd name="T14" fmla="*/ 81 w 440"/>
                <a:gd name="T15" fmla="*/ 853 h 2092"/>
                <a:gd name="T16" fmla="*/ 88 w 440"/>
                <a:gd name="T17" fmla="*/ 820 h 2092"/>
                <a:gd name="T18" fmla="*/ 102 w 440"/>
                <a:gd name="T19" fmla="*/ 799 h 2092"/>
                <a:gd name="T20" fmla="*/ 108 w 440"/>
                <a:gd name="T21" fmla="*/ 765 h 2092"/>
                <a:gd name="T22" fmla="*/ 122 w 440"/>
                <a:gd name="T23" fmla="*/ 738 h 2092"/>
                <a:gd name="T24" fmla="*/ 129 w 440"/>
                <a:gd name="T25" fmla="*/ 711 h 2092"/>
                <a:gd name="T26" fmla="*/ 142 w 440"/>
                <a:gd name="T27" fmla="*/ 684 h 2092"/>
                <a:gd name="T28" fmla="*/ 149 w 440"/>
                <a:gd name="T29" fmla="*/ 657 h 2092"/>
                <a:gd name="T30" fmla="*/ 163 w 440"/>
                <a:gd name="T31" fmla="*/ 623 h 2092"/>
                <a:gd name="T32" fmla="*/ 169 w 440"/>
                <a:gd name="T33" fmla="*/ 603 h 2092"/>
                <a:gd name="T34" fmla="*/ 183 w 440"/>
                <a:gd name="T35" fmla="*/ 569 h 2092"/>
                <a:gd name="T36" fmla="*/ 190 w 440"/>
                <a:gd name="T37" fmla="*/ 542 h 2092"/>
                <a:gd name="T38" fmla="*/ 203 w 440"/>
                <a:gd name="T39" fmla="*/ 522 h 2092"/>
                <a:gd name="T40" fmla="*/ 210 w 440"/>
                <a:gd name="T41" fmla="*/ 488 h 2092"/>
                <a:gd name="T42" fmla="*/ 224 w 440"/>
                <a:gd name="T43" fmla="*/ 461 h 2092"/>
                <a:gd name="T44" fmla="*/ 230 w 440"/>
                <a:gd name="T45" fmla="*/ 434 h 2092"/>
                <a:gd name="T46" fmla="*/ 244 w 440"/>
                <a:gd name="T47" fmla="*/ 407 h 2092"/>
                <a:gd name="T48" fmla="*/ 251 w 440"/>
                <a:gd name="T49" fmla="*/ 373 h 2092"/>
                <a:gd name="T50" fmla="*/ 264 w 440"/>
                <a:gd name="T51" fmla="*/ 346 h 2092"/>
                <a:gd name="T52" fmla="*/ 271 w 440"/>
                <a:gd name="T53" fmla="*/ 319 h 2092"/>
                <a:gd name="T54" fmla="*/ 285 w 440"/>
                <a:gd name="T55" fmla="*/ 291 h 2092"/>
                <a:gd name="T56" fmla="*/ 291 w 440"/>
                <a:gd name="T57" fmla="*/ 258 h 2092"/>
                <a:gd name="T58" fmla="*/ 305 w 440"/>
                <a:gd name="T59" fmla="*/ 237 h 2092"/>
                <a:gd name="T60" fmla="*/ 312 w 440"/>
                <a:gd name="T61" fmla="*/ 203 h 2092"/>
                <a:gd name="T62" fmla="*/ 325 w 440"/>
                <a:gd name="T63" fmla="*/ 183 h 2092"/>
                <a:gd name="T64" fmla="*/ 332 w 440"/>
                <a:gd name="T65" fmla="*/ 149 h 2092"/>
                <a:gd name="T66" fmla="*/ 345 w 440"/>
                <a:gd name="T67" fmla="*/ 122 h 2092"/>
                <a:gd name="T68" fmla="*/ 352 w 440"/>
                <a:gd name="T69" fmla="*/ 95 h 2092"/>
                <a:gd name="T70" fmla="*/ 366 w 440"/>
                <a:gd name="T71" fmla="*/ 61 h 2092"/>
                <a:gd name="T72" fmla="*/ 379 w 440"/>
                <a:gd name="T73" fmla="*/ 21 h 2092"/>
                <a:gd name="T74" fmla="*/ 393 w 440"/>
                <a:gd name="T75" fmla="*/ 224 h 2092"/>
                <a:gd name="T76" fmla="*/ 400 w 440"/>
                <a:gd name="T77" fmla="*/ 1341 h 2092"/>
                <a:gd name="T78" fmla="*/ 413 w 440"/>
                <a:gd name="T79" fmla="*/ 1740 h 2092"/>
                <a:gd name="T80" fmla="*/ 420 w 440"/>
                <a:gd name="T81" fmla="*/ 1944 h 2092"/>
                <a:gd name="T82" fmla="*/ 433 w 440"/>
                <a:gd name="T83" fmla="*/ 2065 h 209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40"/>
                <a:gd name="T127" fmla="*/ 0 h 2092"/>
                <a:gd name="T128" fmla="*/ 440 w 440"/>
                <a:gd name="T129" fmla="*/ 2092 h 209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40" h="2092">
                  <a:moveTo>
                    <a:pt x="0" y="1063"/>
                  </a:moveTo>
                  <a:lnTo>
                    <a:pt x="7" y="1057"/>
                  </a:lnTo>
                  <a:lnTo>
                    <a:pt x="7" y="1050"/>
                  </a:lnTo>
                  <a:lnTo>
                    <a:pt x="14" y="1036"/>
                  </a:lnTo>
                  <a:lnTo>
                    <a:pt x="14" y="1029"/>
                  </a:lnTo>
                  <a:lnTo>
                    <a:pt x="20" y="1023"/>
                  </a:lnTo>
                  <a:lnTo>
                    <a:pt x="20" y="1009"/>
                  </a:lnTo>
                  <a:lnTo>
                    <a:pt x="27" y="996"/>
                  </a:lnTo>
                  <a:lnTo>
                    <a:pt x="27" y="989"/>
                  </a:lnTo>
                  <a:lnTo>
                    <a:pt x="34" y="982"/>
                  </a:lnTo>
                  <a:lnTo>
                    <a:pt x="34" y="975"/>
                  </a:lnTo>
                  <a:lnTo>
                    <a:pt x="41" y="969"/>
                  </a:lnTo>
                  <a:lnTo>
                    <a:pt x="41" y="948"/>
                  </a:lnTo>
                  <a:lnTo>
                    <a:pt x="48" y="941"/>
                  </a:lnTo>
                  <a:lnTo>
                    <a:pt x="48" y="935"/>
                  </a:lnTo>
                  <a:lnTo>
                    <a:pt x="54" y="928"/>
                  </a:lnTo>
                  <a:lnTo>
                    <a:pt x="54" y="914"/>
                  </a:lnTo>
                  <a:lnTo>
                    <a:pt x="61" y="908"/>
                  </a:lnTo>
                  <a:lnTo>
                    <a:pt x="61" y="901"/>
                  </a:lnTo>
                  <a:lnTo>
                    <a:pt x="68" y="894"/>
                  </a:lnTo>
                  <a:lnTo>
                    <a:pt x="68" y="874"/>
                  </a:lnTo>
                  <a:lnTo>
                    <a:pt x="75" y="867"/>
                  </a:lnTo>
                  <a:lnTo>
                    <a:pt x="75" y="860"/>
                  </a:lnTo>
                  <a:lnTo>
                    <a:pt x="81" y="853"/>
                  </a:lnTo>
                  <a:lnTo>
                    <a:pt x="81" y="847"/>
                  </a:lnTo>
                  <a:lnTo>
                    <a:pt x="88" y="833"/>
                  </a:lnTo>
                  <a:lnTo>
                    <a:pt x="88" y="820"/>
                  </a:lnTo>
                  <a:lnTo>
                    <a:pt x="95" y="813"/>
                  </a:lnTo>
                  <a:lnTo>
                    <a:pt x="95" y="806"/>
                  </a:lnTo>
                  <a:lnTo>
                    <a:pt x="102" y="799"/>
                  </a:lnTo>
                  <a:lnTo>
                    <a:pt x="102" y="786"/>
                  </a:lnTo>
                  <a:lnTo>
                    <a:pt x="108" y="779"/>
                  </a:lnTo>
                  <a:lnTo>
                    <a:pt x="108" y="765"/>
                  </a:lnTo>
                  <a:lnTo>
                    <a:pt x="115" y="759"/>
                  </a:lnTo>
                  <a:lnTo>
                    <a:pt x="115" y="745"/>
                  </a:lnTo>
                  <a:lnTo>
                    <a:pt x="122" y="738"/>
                  </a:lnTo>
                  <a:lnTo>
                    <a:pt x="122" y="732"/>
                  </a:lnTo>
                  <a:lnTo>
                    <a:pt x="129" y="725"/>
                  </a:lnTo>
                  <a:lnTo>
                    <a:pt x="129" y="711"/>
                  </a:lnTo>
                  <a:lnTo>
                    <a:pt x="136" y="704"/>
                  </a:lnTo>
                  <a:lnTo>
                    <a:pt x="136" y="691"/>
                  </a:lnTo>
                  <a:lnTo>
                    <a:pt x="142" y="684"/>
                  </a:lnTo>
                  <a:lnTo>
                    <a:pt x="142" y="671"/>
                  </a:lnTo>
                  <a:lnTo>
                    <a:pt x="149" y="664"/>
                  </a:lnTo>
                  <a:lnTo>
                    <a:pt x="149" y="657"/>
                  </a:lnTo>
                  <a:lnTo>
                    <a:pt x="156" y="650"/>
                  </a:lnTo>
                  <a:lnTo>
                    <a:pt x="156" y="637"/>
                  </a:lnTo>
                  <a:lnTo>
                    <a:pt x="163" y="623"/>
                  </a:lnTo>
                  <a:lnTo>
                    <a:pt x="163" y="616"/>
                  </a:lnTo>
                  <a:lnTo>
                    <a:pt x="169" y="610"/>
                  </a:lnTo>
                  <a:lnTo>
                    <a:pt x="169" y="603"/>
                  </a:lnTo>
                  <a:lnTo>
                    <a:pt x="176" y="596"/>
                  </a:lnTo>
                  <a:lnTo>
                    <a:pt x="176" y="576"/>
                  </a:lnTo>
                  <a:lnTo>
                    <a:pt x="183" y="569"/>
                  </a:lnTo>
                  <a:lnTo>
                    <a:pt x="183" y="562"/>
                  </a:lnTo>
                  <a:lnTo>
                    <a:pt x="190" y="556"/>
                  </a:lnTo>
                  <a:lnTo>
                    <a:pt x="190" y="542"/>
                  </a:lnTo>
                  <a:lnTo>
                    <a:pt x="197" y="535"/>
                  </a:lnTo>
                  <a:lnTo>
                    <a:pt x="197" y="528"/>
                  </a:lnTo>
                  <a:lnTo>
                    <a:pt x="203" y="522"/>
                  </a:lnTo>
                  <a:lnTo>
                    <a:pt x="203" y="501"/>
                  </a:lnTo>
                  <a:lnTo>
                    <a:pt x="210" y="495"/>
                  </a:lnTo>
                  <a:lnTo>
                    <a:pt x="210" y="488"/>
                  </a:lnTo>
                  <a:lnTo>
                    <a:pt x="217" y="481"/>
                  </a:lnTo>
                  <a:lnTo>
                    <a:pt x="217" y="474"/>
                  </a:lnTo>
                  <a:lnTo>
                    <a:pt x="224" y="461"/>
                  </a:lnTo>
                  <a:lnTo>
                    <a:pt x="224" y="447"/>
                  </a:lnTo>
                  <a:lnTo>
                    <a:pt x="230" y="440"/>
                  </a:lnTo>
                  <a:lnTo>
                    <a:pt x="230" y="434"/>
                  </a:lnTo>
                  <a:lnTo>
                    <a:pt x="237" y="420"/>
                  </a:lnTo>
                  <a:lnTo>
                    <a:pt x="237" y="413"/>
                  </a:lnTo>
                  <a:lnTo>
                    <a:pt x="244" y="407"/>
                  </a:lnTo>
                  <a:lnTo>
                    <a:pt x="244" y="393"/>
                  </a:lnTo>
                  <a:lnTo>
                    <a:pt x="251" y="379"/>
                  </a:lnTo>
                  <a:lnTo>
                    <a:pt x="251" y="373"/>
                  </a:lnTo>
                  <a:lnTo>
                    <a:pt x="257" y="366"/>
                  </a:lnTo>
                  <a:lnTo>
                    <a:pt x="257" y="359"/>
                  </a:lnTo>
                  <a:lnTo>
                    <a:pt x="264" y="346"/>
                  </a:lnTo>
                  <a:lnTo>
                    <a:pt x="264" y="339"/>
                  </a:lnTo>
                  <a:lnTo>
                    <a:pt x="271" y="332"/>
                  </a:lnTo>
                  <a:lnTo>
                    <a:pt x="271" y="319"/>
                  </a:lnTo>
                  <a:lnTo>
                    <a:pt x="278" y="312"/>
                  </a:lnTo>
                  <a:lnTo>
                    <a:pt x="278" y="298"/>
                  </a:lnTo>
                  <a:lnTo>
                    <a:pt x="285" y="291"/>
                  </a:lnTo>
                  <a:lnTo>
                    <a:pt x="285" y="285"/>
                  </a:lnTo>
                  <a:lnTo>
                    <a:pt x="291" y="278"/>
                  </a:lnTo>
                  <a:lnTo>
                    <a:pt x="291" y="258"/>
                  </a:lnTo>
                  <a:lnTo>
                    <a:pt x="298" y="251"/>
                  </a:lnTo>
                  <a:lnTo>
                    <a:pt x="298" y="244"/>
                  </a:lnTo>
                  <a:lnTo>
                    <a:pt x="305" y="237"/>
                  </a:lnTo>
                  <a:lnTo>
                    <a:pt x="305" y="231"/>
                  </a:lnTo>
                  <a:lnTo>
                    <a:pt x="312" y="224"/>
                  </a:lnTo>
                  <a:lnTo>
                    <a:pt x="312" y="203"/>
                  </a:lnTo>
                  <a:lnTo>
                    <a:pt x="318" y="197"/>
                  </a:lnTo>
                  <a:lnTo>
                    <a:pt x="318" y="183"/>
                  </a:lnTo>
                  <a:lnTo>
                    <a:pt x="325" y="183"/>
                  </a:lnTo>
                  <a:lnTo>
                    <a:pt x="325" y="170"/>
                  </a:lnTo>
                  <a:lnTo>
                    <a:pt x="332" y="156"/>
                  </a:lnTo>
                  <a:lnTo>
                    <a:pt x="332" y="149"/>
                  </a:lnTo>
                  <a:lnTo>
                    <a:pt x="339" y="136"/>
                  </a:lnTo>
                  <a:lnTo>
                    <a:pt x="339" y="129"/>
                  </a:lnTo>
                  <a:lnTo>
                    <a:pt x="345" y="122"/>
                  </a:lnTo>
                  <a:lnTo>
                    <a:pt x="345" y="115"/>
                  </a:lnTo>
                  <a:lnTo>
                    <a:pt x="352" y="109"/>
                  </a:lnTo>
                  <a:lnTo>
                    <a:pt x="352" y="95"/>
                  </a:lnTo>
                  <a:lnTo>
                    <a:pt x="359" y="88"/>
                  </a:lnTo>
                  <a:lnTo>
                    <a:pt x="359" y="68"/>
                  </a:lnTo>
                  <a:lnTo>
                    <a:pt x="366" y="61"/>
                  </a:lnTo>
                  <a:lnTo>
                    <a:pt x="373" y="48"/>
                  </a:lnTo>
                  <a:lnTo>
                    <a:pt x="379" y="34"/>
                  </a:lnTo>
                  <a:lnTo>
                    <a:pt x="379" y="21"/>
                  </a:lnTo>
                  <a:lnTo>
                    <a:pt x="379" y="27"/>
                  </a:lnTo>
                  <a:lnTo>
                    <a:pt x="386" y="0"/>
                  </a:lnTo>
                  <a:lnTo>
                    <a:pt x="393" y="224"/>
                  </a:lnTo>
                  <a:lnTo>
                    <a:pt x="393" y="603"/>
                  </a:lnTo>
                  <a:lnTo>
                    <a:pt x="400" y="908"/>
                  </a:lnTo>
                  <a:lnTo>
                    <a:pt x="400" y="1341"/>
                  </a:lnTo>
                  <a:lnTo>
                    <a:pt x="406" y="1503"/>
                  </a:lnTo>
                  <a:lnTo>
                    <a:pt x="406" y="1625"/>
                  </a:lnTo>
                  <a:lnTo>
                    <a:pt x="413" y="1740"/>
                  </a:lnTo>
                  <a:lnTo>
                    <a:pt x="413" y="1822"/>
                  </a:lnTo>
                  <a:lnTo>
                    <a:pt x="420" y="1883"/>
                  </a:lnTo>
                  <a:lnTo>
                    <a:pt x="420" y="1944"/>
                  </a:lnTo>
                  <a:lnTo>
                    <a:pt x="427" y="1984"/>
                  </a:lnTo>
                  <a:lnTo>
                    <a:pt x="427" y="2045"/>
                  </a:lnTo>
                  <a:lnTo>
                    <a:pt x="433" y="2065"/>
                  </a:lnTo>
                  <a:lnTo>
                    <a:pt x="433" y="2079"/>
                  </a:lnTo>
                  <a:lnTo>
                    <a:pt x="440" y="2092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67" name="Freeform 63"/>
            <p:cNvSpPr>
              <a:spLocks/>
            </p:cNvSpPr>
            <p:nvPr/>
          </p:nvSpPr>
          <p:spPr bwMode="auto">
            <a:xfrm>
              <a:off x="2485" y="2220"/>
              <a:ext cx="440" cy="1151"/>
            </a:xfrm>
            <a:custGeom>
              <a:avLst/>
              <a:gdLst>
                <a:gd name="T0" fmla="*/ 14 w 440"/>
                <a:gd name="T1" fmla="*/ 1151 h 1151"/>
                <a:gd name="T2" fmla="*/ 27 w 440"/>
                <a:gd name="T3" fmla="*/ 1124 h 1151"/>
                <a:gd name="T4" fmla="*/ 41 w 440"/>
                <a:gd name="T5" fmla="*/ 1104 h 1151"/>
                <a:gd name="T6" fmla="*/ 48 w 440"/>
                <a:gd name="T7" fmla="*/ 1083 h 1151"/>
                <a:gd name="T8" fmla="*/ 61 w 440"/>
                <a:gd name="T9" fmla="*/ 1049 h 1151"/>
                <a:gd name="T10" fmla="*/ 68 w 440"/>
                <a:gd name="T11" fmla="*/ 1029 h 1151"/>
                <a:gd name="T12" fmla="*/ 82 w 440"/>
                <a:gd name="T13" fmla="*/ 995 h 1151"/>
                <a:gd name="T14" fmla="*/ 88 w 440"/>
                <a:gd name="T15" fmla="*/ 975 h 1151"/>
                <a:gd name="T16" fmla="*/ 102 w 440"/>
                <a:gd name="T17" fmla="*/ 941 h 1151"/>
                <a:gd name="T18" fmla="*/ 109 w 440"/>
                <a:gd name="T19" fmla="*/ 914 h 1151"/>
                <a:gd name="T20" fmla="*/ 122 w 440"/>
                <a:gd name="T21" fmla="*/ 887 h 1151"/>
                <a:gd name="T22" fmla="*/ 129 w 440"/>
                <a:gd name="T23" fmla="*/ 860 h 1151"/>
                <a:gd name="T24" fmla="*/ 142 w 440"/>
                <a:gd name="T25" fmla="*/ 833 h 1151"/>
                <a:gd name="T26" fmla="*/ 149 w 440"/>
                <a:gd name="T27" fmla="*/ 799 h 1151"/>
                <a:gd name="T28" fmla="*/ 163 w 440"/>
                <a:gd name="T29" fmla="*/ 779 h 1151"/>
                <a:gd name="T30" fmla="*/ 170 w 440"/>
                <a:gd name="T31" fmla="*/ 745 h 1151"/>
                <a:gd name="T32" fmla="*/ 183 w 440"/>
                <a:gd name="T33" fmla="*/ 718 h 1151"/>
                <a:gd name="T34" fmla="*/ 190 w 440"/>
                <a:gd name="T35" fmla="*/ 691 h 1151"/>
                <a:gd name="T36" fmla="*/ 203 w 440"/>
                <a:gd name="T37" fmla="*/ 664 h 1151"/>
                <a:gd name="T38" fmla="*/ 210 w 440"/>
                <a:gd name="T39" fmla="*/ 630 h 1151"/>
                <a:gd name="T40" fmla="*/ 224 w 440"/>
                <a:gd name="T41" fmla="*/ 609 h 1151"/>
                <a:gd name="T42" fmla="*/ 230 w 440"/>
                <a:gd name="T43" fmla="*/ 576 h 1151"/>
                <a:gd name="T44" fmla="*/ 244 w 440"/>
                <a:gd name="T45" fmla="*/ 548 h 1151"/>
                <a:gd name="T46" fmla="*/ 251 w 440"/>
                <a:gd name="T47" fmla="*/ 515 h 1151"/>
                <a:gd name="T48" fmla="*/ 264 w 440"/>
                <a:gd name="T49" fmla="*/ 494 h 1151"/>
                <a:gd name="T50" fmla="*/ 271 w 440"/>
                <a:gd name="T51" fmla="*/ 467 h 1151"/>
                <a:gd name="T52" fmla="*/ 285 w 440"/>
                <a:gd name="T53" fmla="*/ 433 h 1151"/>
                <a:gd name="T54" fmla="*/ 291 w 440"/>
                <a:gd name="T55" fmla="*/ 413 h 1151"/>
                <a:gd name="T56" fmla="*/ 305 w 440"/>
                <a:gd name="T57" fmla="*/ 379 h 1151"/>
                <a:gd name="T58" fmla="*/ 312 w 440"/>
                <a:gd name="T59" fmla="*/ 352 h 1151"/>
                <a:gd name="T60" fmla="*/ 325 w 440"/>
                <a:gd name="T61" fmla="*/ 325 h 1151"/>
                <a:gd name="T62" fmla="*/ 332 w 440"/>
                <a:gd name="T63" fmla="*/ 298 h 1151"/>
                <a:gd name="T64" fmla="*/ 346 w 440"/>
                <a:gd name="T65" fmla="*/ 271 h 1151"/>
                <a:gd name="T66" fmla="*/ 352 w 440"/>
                <a:gd name="T67" fmla="*/ 244 h 1151"/>
                <a:gd name="T68" fmla="*/ 366 w 440"/>
                <a:gd name="T69" fmla="*/ 217 h 1151"/>
                <a:gd name="T70" fmla="*/ 373 w 440"/>
                <a:gd name="T71" fmla="*/ 183 h 1151"/>
                <a:gd name="T72" fmla="*/ 386 w 440"/>
                <a:gd name="T73" fmla="*/ 162 h 1151"/>
                <a:gd name="T74" fmla="*/ 393 w 440"/>
                <a:gd name="T75" fmla="*/ 129 h 1151"/>
                <a:gd name="T76" fmla="*/ 407 w 440"/>
                <a:gd name="T77" fmla="*/ 102 h 1151"/>
                <a:gd name="T78" fmla="*/ 413 w 440"/>
                <a:gd name="T79" fmla="*/ 74 h 1151"/>
                <a:gd name="T80" fmla="*/ 427 w 440"/>
                <a:gd name="T81" fmla="*/ 47 h 1151"/>
                <a:gd name="T82" fmla="*/ 434 w 440"/>
                <a:gd name="T83" fmla="*/ 14 h 115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40"/>
                <a:gd name="T127" fmla="*/ 0 h 1151"/>
                <a:gd name="T128" fmla="*/ 440 w 440"/>
                <a:gd name="T129" fmla="*/ 1151 h 115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40" h="1151">
                  <a:moveTo>
                    <a:pt x="0" y="1137"/>
                  </a:moveTo>
                  <a:lnTo>
                    <a:pt x="0" y="1144"/>
                  </a:lnTo>
                  <a:lnTo>
                    <a:pt x="14" y="1151"/>
                  </a:lnTo>
                  <a:lnTo>
                    <a:pt x="21" y="1144"/>
                  </a:lnTo>
                  <a:lnTo>
                    <a:pt x="27" y="1137"/>
                  </a:lnTo>
                  <a:lnTo>
                    <a:pt x="27" y="1124"/>
                  </a:lnTo>
                  <a:lnTo>
                    <a:pt x="34" y="1117"/>
                  </a:lnTo>
                  <a:lnTo>
                    <a:pt x="34" y="1110"/>
                  </a:lnTo>
                  <a:lnTo>
                    <a:pt x="41" y="1104"/>
                  </a:lnTo>
                  <a:lnTo>
                    <a:pt x="41" y="1097"/>
                  </a:lnTo>
                  <a:lnTo>
                    <a:pt x="48" y="1090"/>
                  </a:lnTo>
                  <a:lnTo>
                    <a:pt x="48" y="1083"/>
                  </a:lnTo>
                  <a:lnTo>
                    <a:pt x="54" y="1077"/>
                  </a:lnTo>
                  <a:lnTo>
                    <a:pt x="54" y="1063"/>
                  </a:lnTo>
                  <a:lnTo>
                    <a:pt x="61" y="1049"/>
                  </a:lnTo>
                  <a:lnTo>
                    <a:pt x="61" y="1043"/>
                  </a:lnTo>
                  <a:lnTo>
                    <a:pt x="68" y="1036"/>
                  </a:lnTo>
                  <a:lnTo>
                    <a:pt x="68" y="1029"/>
                  </a:lnTo>
                  <a:lnTo>
                    <a:pt x="75" y="1022"/>
                  </a:lnTo>
                  <a:lnTo>
                    <a:pt x="75" y="1002"/>
                  </a:lnTo>
                  <a:lnTo>
                    <a:pt x="82" y="995"/>
                  </a:lnTo>
                  <a:lnTo>
                    <a:pt x="82" y="989"/>
                  </a:lnTo>
                  <a:lnTo>
                    <a:pt x="88" y="982"/>
                  </a:lnTo>
                  <a:lnTo>
                    <a:pt x="88" y="975"/>
                  </a:lnTo>
                  <a:lnTo>
                    <a:pt x="95" y="961"/>
                  </a:lnTo>
                  <a:lnTo>
                    <a:pt x="95" y="948"/>
                  </a:lnTo>
                  <a:lnTo>
                    <a:pt x="102" y="941"/>
                  </a:lnTo>
                  <a:lnTo>
                    <a:pt x="102" y="934"/>
                  </a:lnTo>
                  <a:lnTo>
                    <a:pt x="109" y="921"/>
                  </a:lnTo>
                  <a:lnTo>
                    <a:pt x="109" y="914"/>
                  </a:lnTo>
                  <a:lnTo>
                    <a:pt x="115" y="907"/>
                  </a:lnTo>
                  <a:lnTo>
                    <a:pt x="115" y="901"/>
                  </a:lnTo>
                  <a:lnTo>
                    <a:pt x="122" y="887"/>
                  </a:lnTo>
                  <a:lnTo>
                    <a:pt x="122" y="873"/>
                  </a:lnTo>
                  <a:lnTo>
                    <a:pt x="129" y="867"/>
                  </a:lnTo>
                  <a:lnTo>
                    <a:pt x="129" y="860"/>
                  </a:lnTo>
                  <a:lnTo>
                    <a:pt x="136" y="853"/>
                  </a:lnTo>
                  <a:lnTo>
                    <a:pt x="136" y="840"/>
                  </a:lnTo>
                  <a:lnTo>
                    <a:pt x="142" y="833"/>
                  </a:lnTo>
                  <a:lnTo>
                    <a:pt x="142" y="819"/>
                  </a:lnTo>
                  <a:lnTo>
                    <a:pt x="149" y="812"/>
                  </a:lnTo>
                  <a:lnTo>
                    <a:pt x="149" y="799"/>
                  </a:lnTo>
                  <a:lnTo>
                    <a:pt x="156" y="792"/>
                  </a:lnTo>
                  <a:lnTo>
                    <a:pt x="156" y="785"/>
                  </a:lnTo>
                  <a:lnTo>
                    <a:pt x="163" y="779"/>
                  </a:lnTo>
                  <a:lnTo>
                    <a:pt x="163" y="758"/>
                  </a:lnTo>
                  <a:lnTo>
                    <a:pt x="170" y="752"/>
                  </a:lnTo>
                  <a:lnTo>
                    <a:pt x="170" y="745"/>
                  </a:lnTo>
                  <a:lnTo>
                    <a:pt x="176" y="738"/>
                  </a:lnTo>
                  <a:lnTo>
                    <a:pt x="176" y="731"/>
                  </a:lnTo>
                  <a:lnTo>
                    <a:pt x="183" y="718"/>
                  </a:lnTo>
                  <a:lnTo>
                    <a:pt x="183" y="711"/>
                  </a:lnTo>
                  <a:lnTo>
                    <a:pt x="190" y="704"/>
                  </a:lnTo>
                  <a:lnTo>
                    <a:pt x="190" y="691"/>
                  </a:lnTo>
                  <a:lnTo>
                    <a:pt x="197" y="677"/>
                  </a:lnTo>
                  <a:lnTo>
                    <a:pt x="197" y="670"/>
                  </a:lnTo>
                  <a:lnTo>
                    <a:pt x="203" y="664"/>
                  </a:lnTo>
                  <a:lnTo>
                    <a:pt x="203" y="657"/>
                  </a:lnTo>
                  <a:lnTo>
                    <a:pt x="210" y="650"/>
                  </a:lnTo>
                  <a:lnTo>
                    <a:pt x="210" y="630"/>
                  </a:lnTo>
                  <a:lnTo>
                    <a:pt x="217" y="623"/>
                  </a:lnTo>
                  <a:lnTo>
                    <a:pt x="217" y="616"/>
                  </a:lnTo>
                  <a:lnTo>
                    <a:pt x="224" y="609"/>
                  </a:lnTo>
                  <a:lnTo>
                    <a:pt x="224" y="596"/>
                  </a:lnTo>
                  <a:lnTo>
                    <a:pt x="230" y="589"/>
                  </a:lnTo>
                  <a:lnTo>
                    <a:pt x="230" y="576"/>
                  </a:lnTo>
                  <a:lnTo>
                    <a:pt x="237" y="569"/>
                  </a:lnTo>
                  <a:lnTo>
                    <a:pt x="237" y="555"/>
                  </a:lnTo>
                  <a:lnTo>
                    <a:pt x="244" y="548"/>
                  </a:lnTo>
                  <a:lnTo>
                    <a:pt x="244" y="542"/>
                  </a:lnTo>
                  <a:lnTo>
                    <a:pt x="251" y="535"/>
                  </a:lnTo>
                  <a:lnTo>
                    <a:pt x="251" y="515"/>
                  </a:lnTo>
                  <a:lnTo>
                    <a:pt x="258" y="508"/>
                  </a:lnTo>
                  <a:lnTo>
                    <a:pt x="258" y="501"/>
                  </a:lnTo>
                  <a:lnTo>
                    <a:pt x="264" y="494"/>
                  </a:lnTo>
                  <a:lnTo>
                    <a:pt x="264" y="487"/>
                  </a:lnTo>
                  <a:lnTo>
                    <a:pt x="271" y="474"/>
                  </a:lnTo>
                  <a:lnTo>
                    <a:pt x="271" y="467"/>
                  </a:lnTo>
                  <a:lnTo>
                    <a:pt x="278" y="460"/>
                  </a:lnTo>
                  <a:lnTo>
                    <a:pt x="278" y="447"/>
                  </a:lnTo>
                  <a:lnTo>
                    <a:pt x="285" y="433"/>
                  </a:lnTo>
                  <a:lnTo>
                    <a:pt x="285" y="427"/>
                  </a:lnTo>
                  <a:lnTo>
                    <a:pt x="291" y="420"/>
                  </a:lnTo>
                  <a:lnTo>
                    <a:pt x="291" y="413"/>
                  </a:lnTo>
                  <a:lnTo>
                    <a:pt x="298" y="406"/>
                  </a:lnTo>
                  <a:lnTo>
                    <a:pt x="298" y="386"/>
                  </a:lnTo>
                  <a:lnTo>
                    <a:pt x="305" y="379"/>
                  </a:lnTo>
                  <a:lnTo>
                    <a:pt x="305" y="372"/>
                  </a:lnTo>
                  <a:lnTo>
                    <a:pt x="312" y="366"/>
                  </a:lnTo>
                  <a:lnTo>
                    <a:pt x="312" y="352"/>
                  </a:lnTo>
                  <a:lnTo>
                    <a:pt x="318" y="345"/>
                  </a:lnTo>
                  <a:lnTo>
                    <a:pt x="318" y="332"/>
                  </a:lnTo>
                  <a:lnTo>
                    <a:pt x="325" y="325"/>
                  </a:lnTo>
                  <a:lnTo>
                    <a:pt x="325" y="311"/>
                  </a:lnTo>
                  <a:lnTo>
                    <a:pt x="332" y="305"/>
                  </a:lnTo>
                  <a:lnTo>
                    <a:pt x="332" y="298"/>
                  </a:lnTo>
                  <a:lnTo>
                    <a:pt x="339" y="291"/>
                  </a:lnTo>
                  <a:lnTo>
                    <a:pt x="339" y="284"/>
                  </a:lnTo>
                  <a:lnTo>
                    <a:pt x="346" y="271"/>
                  </a:lnTo>
                  <a:lnTo>
                    <a:pt x="346" y="257"/>
                  </a:lnTo>
                  <a:lnTo>
                    <a:pt x="352" y="251"/>
                  </a:lnTo>
                  <a:lnTo>
                    <a:pt x="352" y="244"/>
                  </a:lnTo>
                  <a:lnTo>
                    <a:pt x="359" y="237"/>
                  </a:lnTo>
                  <a:lnTo>
                    <a:pt x="359" y="223"/>
                  </a:lnTo>
                  <a:lnTo>
                    <a:pt x="366" y="217"/>
                  </a:lnTo>
                  <a:lnTo>
                    <a:pt x="366" y="203"/>
                  </a:lnTo>
                  <a:lnTo>
                    <a:pt x="373" y="196"/>
                  </a:lnTo>
                  <a:lnTo>
                    <a:pt x="373" y="183"/>
                  </a:lnTo>
                  <a:lnTo>
                    <a:pt x="379" y="176"/>
                  </a:lnTo>
                  <a:lnTo>
                    <a:pt x="379" y="169"/>
                  </a:lnTo>
                  <a:lnTo>
                    <a:pt x="386" y="162"/>
                  </a:lnTo>
                  <a:lnTo>
                    <a:pt x="386" y="142"/>
                  </a:lnTo>
                  <a:lnTo>
                    <a:pt x="393" y="135"/>
                  </a:lnTo>
                  <a:lnTo>
                    <a:pt x="393" y="129"/>
                  </a:lnTo>
                  <a:lnTo>
                    <a:pt x="400" y="122"/>
                  </a:lnTo>
                  <a:lnTo>
                    <a:pt x="400" y="115"/>
                  </a:lnTo>
                  <a:lnTo>
                    <a:pt x="407" y="102"/>
                  </a:lnTo>
                  <a:lnTo>
                    <a:pt x="407" y="95"/>
                  </a:lnTo>
                  <a:lnTo>
                    <a:pt x="413" y="88"/>
                  </a:lnTo>
                  <a:lnTo>
                    <a:pt x="413" y="74"/>
                  </a:lnTo>
                  <a:lnTo>
                    <a:pt x="420" y="61"/>
                  </a:lnTo>
                  <a:lnTo>
                    <a:pt x="420" y="54"/>
                  </a:lnTo>
                  <a:lnTo>
                    <a:pt x="427" y="47"/>
                  </a:lnTo>
                  <a:lnTo>
                    <a:pt x="427" y="41"/>
                  </a:lnTo>
                  <a:lnTo>
                    <a:pt x="434" y="34"/>
                  </a:lnTo>
                  <a:lnTo>
                    <a:pt x="434" y="14"/>
                  </a:lnTo>
                  <a:lnTo>
                    <a:pt x="440" y="7"/>
                  </a:lnTo>
                  <a:lnTo>
                    <a:pt x="440" y="0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68" name="Freeform 64"/>
            <p:cNvSpPr>
              <a:spLocks/>
            </p:cNvSpPr>
            <p:nvPr/>
          </p:nvSpPr>
          <p:spPr bwMode="auto">
            <a:xfrm>
              <a:off x="2925" y="1245"/>
              <a:ext cx="454" cy="2126"/>
            </a:xfrm>
            <a:custGeom>
              <a:avLst/>
              <a:gdLst>
                <a:gd name="T0" fmla="*/ 7 w 454"/>
                <a:gd name="T1" fmla="*/ 955 h 2126"/>
                <a:gd name="T2" fmla="*/ 21 w 454"/>
                <a:gd name="T3" fmla="*/ 928 h 2126"/>
                <a:gd name="T4" fmla="*/ 27 w 454"/>
                <a:gd name="T5" fmla="*/ 901 h 2126"/>
                <a:gd name="T6" fmla="*/ 41 w 454"/>
                <a:gd name="T7" fmla="*/ 873 h 2126"/>
                <a:gd name="T8" fmla="*/ 48 w 454"/>
                <a:gd name="T9" fmla="*/ 846 h 2126"/>
                <a:gd name="T10" fmla="*/ 61 w 454"/>
                <a:gd name="T11" fmla="*/ 819 h 2126"/>
                <a:gd name="T12" fmla="*/ 68 w 454"/>
                <a:gd name="T13" fmla="*/ 785 h 2126"/>
                <a:gd name="T14" fmla="*/ 82 w 454"/>
                <a:gd name="T15" fmla="*/ 765 h 2126"/>
                <a:gd name="T16" fmla="*/ 88 w 454"/>
                <a:gd name="T17" fmla="*/ 731 h 2126"/>
                <a:gd name="T18" fmla="*/ 102 w 454"/>
                <a:gd name="T19" fmla="*/ 704 h 2126"/>
                <a:gd name="T20" fmla="*/ 109 w 454"/>
                <a:gd name="T21" fmla="*/ 670 h 2126"/>
                <a:gd name="T22" fmla="*/ 122 w 454"/>
                <a:gd name="T23" fmla="*/ 650 h 2126"/>
                <a:gd name="T24" fmla="*/ 129 w 454"/>
                <a:gd name="T25" fmla="*/ 616 h 2126"/>
                <a:gd name="T26" fmla="*/ 143 w 454"/>
                <a:gd name="T27" fmla="*/ 589 h 2126"/>
                <a:gd name="T28" fmla="*/ 149 w 454"/>
                <a:gd name="T29" fmla="*/ 562 h 2126"/>
                <a:gd name="T30" fmla="*/ 163 w 454"/>
                <a:gd name="T31" fmla="*/ 535 h 2126"/>
                <a:gd name="T32" fmla="*/ 170 w 454"/>
                <a:gd name="T33" fmla="*/ 501 h 2126"/>
                <a:gd name="T34" fmla="*/ 183 w 454"/>
                <a:gd name="T35" fmla="*/ 481 h 2126"/>
                <a:gd name="T36" fmla="*/ 190 w 454"/>
                <a:gd name="T37" fmla="*/ 454 h 2126"/>
                <a:gd name="T38" fmla="*/ 203 w 454"/>
                <a:gd name="T39" fmla="*/ 420 h 2126"/>
                <a:gd name="T40" fmla="*/ 210 w 454"/>
                <a:gd name="T41" fmla="*/ 399 h 2126"/>
                <a:gd name="T42" fmla="*/ 224 w 454"/>
                <a:gd name="T43" fmla="*/ 366 h 2126"/>
                <a:gd name="T44" fmla="*/ 231 w 454"/>
                <a:gd name="T45" fmla="*/ 339 h 2126"/>
                <a:gd name="T46" fmla="*/ 244 w 454"/>
                <a:gd name="T47" fmla="*/ 311 h 2126"/>
                <a:gd name="T48" fmla="*/ 251 w 454"/>
                <a:gd name="T49" fmla="*/ 284 h 2126"/>
                <a:gd name="T50" fmla="*/ 264 w 454"/>
                <a:gd name="T51" fmla="*/ 257 h 2126"/>
                <a:gd name="T52" fmla="*/ 271 w 454"/>
                <a:gd name="T53" fmla="*/ 223 h 2126"/>
                <a:gd name="T54" fmla="*/ 285 w 454"/>
                <a:gd name="T55" fmla="*/ 196 h 2126"/>
                <a:gd name="T56" fmla="*/ 292 w 454"/>
                <a:gd name="T57" fmla="*/ 169 h 2126"/>
                <a:gd name="T58" fmla="*/ 305 w 454"/>
                <a:gd name="T59" fmla="*/ 149 h 2126"/>
                <a:gd name="T60" fmla="*/ 312 w 454"/>
                <a:gd name="T61" fmla="*/ 108 h 2126"/>
                <a:gd name="T62" fmla="*/ 325 w 454"/>
                <a:gd name="T63" fmla="*/ 88 h 2126"/>
                <a:gd name="T64" fmla="*/ 346 w 454"/>
                <a:gd name="T65" fmla="*/ 41 h 2126"/>
                <a:gd name="T66" fmla="*/ 352 w 454"/>
                <a:gd name="T67" fmla="*/ 812 h 2126"/>
                <a:gd name="T68" fmla="*/ 366 w 454"/>
                <a:gd name="T69" fmla="*/ 1462 h 2126"/>
                <a:gd name="T70" fmla="*/ 373 w 454"/>
                <a:gd name="T71" fmla="*/ 1876 h 2126"/>
                <a:gd name="T72" fmla="*/ 386 w 454"/>
                <a:gd name="T73" fmla="*/ 2024 h 2126"/>
                <a:gd name="T74" fmla="*/ 393 w 454"/>
                <a:gd name="T75" fmla="*/ 2092 h 2126"/>
                <a:gd name="T76" fmla="*/ 407 w 454"/>
                <a:gd name="T77" fmla="*/ 2126 h 2126"/>
                <a:gd name="T78" fmla="*/ 427 w 454"/>
                <a:gd name="T79" fmla="*/ 2106 h 2126"/>
                <a:gd name="T80" fmla="*/ 440 w 454"/>
                <a:gd name="T81" fmla="*/ 2079 h 2126"/>
                <a:gd name="T82" fmla="*/ 447 w 454"/>
                <a:gd name="T83" fmla="*/ 2052 h 212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54"/>
                <a:gd name="T127" fmla="*/ 0 h 2126"/>
                <a:gd name="T128" fmla="*/ 454 w 454"/>
                <a:gd name="T129" fmla="*/ 2126 h 212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54" h="2126">
                  <a:moveTo>
                    <a:pt x="0" y="975"/>
                  </a:moveTo>
                  <a:lnTo>
                    <a:pt x="7" y="968"/>
                  </a:lnTo>
                  <a:lnTo>
                    <a:pt x="7" y="955"/>
                  </a:lnTo>
                  <a:lnTo>
                    <a:pt x="14" y="948"/>
                  </a:lnTo>
                  <a:lnTo>
                    <a:pt x="14" y="934"/>
                  </a:lnTo>
                  <a:lnTo>
                    <a:pt x="21" y="928"/>
                  </a:lnTo>
                  <a:lnTo>
                    <a:pt x="21" y="914"/>
                  </a:lnTo>
                  <a:lnTo>
                    <a:pt x="27" y="907"/>
                  </a:lnTo>
                  <a:lnTo>
                    <a:pt x="27" y="901"/>
                  </a:lnTo>
                  <a:lnTo>
                    <a:pt x="34" y="894"/>
                  </a:lnTo>
                  <a:lnTo>
                    <a:pt x="34" y="887"/>
                  </a:lnTo>
                  <a:lnTo>
                    <a:pt x="41" y="873"/>
                  </a:lnTo>
                  <a:lnTo>
                    <a:pt x="41" y="860"/>
                  </a:lnTo>
                  <a:lnTo>
                    <a:pt x="48" y="853"/>
                  </a:lnTo>
                  <a:lnTo>
                    <a:pt x="48" y="846"/>
                  </a:lnTo>
                  <a:lnTo>
                    <a:pt x="55" y="833"/>
                  </a:lnTo>
                  <a:lnTo>
                    <a:pt x="55" y="826"/>
                  </a:lnTo>
                  <a:lnTo>
                    <a:pt x="61" y="819"/>
                  </a:lnTo>
                  <a:lnTo>
                    <a:pt x="61" y="806"/>
                  </a:lnTo>
                  <a:lnTo>
                    <a:pt x="68" y="792"/>
                  </a:lnTo>
                  <a:lnTo>
                    <a:pt x="68" y="785"/>
                  </a:lnTo>
                  <a:lnTo>
                    <a:pt x="75" y="779"/>
                  </a:lnTo>
                  <a:lnTo>
                    <a:pt x="75" y="772"/>
                  </a:lnTo>
                  <a:lnTo>
                    <a:pt x="82" y="765"/>
                  </a:lnTo>
                  <a:lnTo>
                    <a:pt x="82" y="745"/>
                  </a:lnTo>
                  <a:lnTo>
                    <a:pt x="88" y="738"/>
                  </a:lnTo>
                  <a:lnTo>
                    <a:pt x="88" y="731"/>
                  </a:lnTo>
                  <a:lnTo>
                    <a:pt x="95" y="724"/>
                  </a:lnTo>
                  <a:lnTo>
                    <a:pt x="95" y="711"/>
                  </a:lnTo>
                  <a:lnTo>
                    <a:pt x="102" y="704"/>
                  </a:lnTo>
                  <a:lnTo>
                    <a:pt x="102" y="697"/>
                  </a:lnTo>
                  <a:lnTo>
                    <a:pt x="109" y="691"/>
                  </a:lnTo>
                  <a:lnTo>
                    <a:pt x="109" y="670"/>
                  </a:lnTo>
                  <a:lnTo>
                    <a:pt x="115" y="664"/>
                  </a:lnTo>
                  <a:lnTo>
                    <a:pt x="115" y="657"/>
                  </a:lnTo>
                  <a:lnTo>
                    <a:pt x="122" y="650"/>
                  </a:lnTo>
                  <a:lnTo>
                    <a:pt x="122" y="643"/>
                  </a:lnTo>
                  <a:lnTo>
                    <a:pt x="129" y="636"/>
                  </a:lnTo>
                  <a:lnTo>
                    <a:pt x="129" y="616"/>
                  </a:lnTo>
                  <a:lnTo>
                    <a:pt x="136" y="609"/>
                  </a:lnTo>
                  <a:lnTo>
                    <a:pt x="136" y="603"/>
                  </a:lnTo>
                  <a:lnTo>
                    <a:pt x="143" y="589"/>
                  </a:lnTo>
                  <a:lnTo>
                    <a:pt x="143" y="582"/>
                  </a:lnTo>
                  <a:lnTo>
                    <a:pt x="149" y="576"/>
                  </a:lnTo>
                  <a:lnTo>
                    <a:pt x="149" y="562"/>
                  </a:lnTo>
                  <a:lnTo>
                    <a:pt x="156" y="548"/>
                  </a:lnTo>
                  <a:lnTo>
                    <a:pt x="156" y="542"/>
                  </a:lnTo>
                  <a:lnTo>
                    <a:pt x="163" y="535"/>
                  </a:lnTo>
                  <a:lnTo>
                    <a:pt x="163" y="528"/>
                  </a:lnTo>
                  <a:lnTo>
                    <a:pt x="170" y="521"/>
                  </a:lnTo>
                  <a:lnTo>
                    <a:pt x="170" y="501"/>
                  </a:lnTo>
                  <a:lnTo>
                    <a:pt x="176" y="494"/>
                  </a:lnTo>
                  <a:lnTo>
                    <a:pt x="176" y="487"/>
                  </a:lnTo>
                  <a:lnTo>
                    <a:pt x="183" y="481"/>
                  </a:lnTo>
                  <a:lnTo>
                    <a:pt x="183" y="474"/>
                  </a:lnTo>
                  <a:lnTo>
                    <a:pt x="190" y="460"/>
                  </a:lnTo>
                  <a:lnTo>
                    <a:pt x="190" y="454"/>
                  </a:lnTo>
                  <a:lnTo>
                    <a:pt x="197" y="447"/>
                  </a:lnTo>
                  <a:lnTo>
                    <a:pt x="197" y="433"/>
                  </a:lnTo>
                  <a:lnTo>
                    <a:pt x="203" y="420"/>
                  </a:lnTo>
                  <a:lnTo>
                    <a:pt x="203" y="413"/>
                  </a:lnTo>
                  <a:lnTo>
                    <a:pt x="210" y="406"/>
                  </a:lnTo>
                  <a:lnTo>
                    <a:pt x="210" y="399"/>
                  </a:lnTo>
                  <a:lnTo>
                    <a:pt x="217" y="386"/>
                  </a:lnTo>
                  <a:lnTo>
                    <a:pt x="217" y="372"/>
                  </a:lnTo>
                  <a:lnTo>
                    <a:pt x="224" y="366"/>
                  </a:lnTo>
                  <a:lnTo>
                    <a:pt x="224" y="359"/>
                  </a:lnTo>
                  <a:lnTo>
                    <a:pt x="231" y="345"/>
                  </a:lnTo>
                  <a:lnTo>
                    <a:pt x="231" y="339"/>
                  </a:lnTo>
                  <a:lnTo>
                    <a:pt x="237" y="332"/>
                  </a:lnTo>
                  <a:lnTo>
                    <a:pt x="237" y="318"/>
                  </a:lnTo>
                  <a:lnTo>
                    <a:pt x="244" y="311"/>
                  </a:lnTo>
                  <a:lnTo>
                    <a:pt x="244" y="298"/>
                  </a:lnTo>
                  <a:lnTo>
                    <a:pt x="251" y="291"/>
                  </a:lnTo>
                  <a:lnTo>
                    <a:pt x="251" y="284"/>
                  </a:lnTo>
                  <a:lnTo>
                    <a:pt x="258" y="278"/>
                  </a:lnTo>
                  <a:lnTo>
                    <a:pt x="258" y="271"/>
                  </a:lnTo>
                  <a:lnTo>
                    <a:pt x="264" y="257"/>
                  </a:lnTo>
                  <a:lnTo>
                    <a:pt x="264" y="244"/>
                  </a:lnTo>
                  <a:lnTo>
                    <a:pt x="271" y="237"/>
                  </a:lnTo>
                  <a:lnTo>
                    <a:pt x="271" y="223"/>
                  </a:lnTo>
                  <a:lnTo>
                    <a:pt x="278" y="223"/>
                  </a:lnTo>
                  <a:lnTo>
                    <a:pt x="278" y="210"/>
                  </a:lnTo>
                  <a:lnTo>
                    <a:pt x="285" y="196"/>
                  </a:lnTo>
                  <a:lnTo>
                    <a:pt x="285" y="183"/>
                  </a:lnTo>
                  <a:lnTo>
                    <a:pt x="292" y="176"/>
                  </a:lnTo>
                  <a:lnTo>
                    <a:pt x="292" y="169"/>
                  </a:lnTo>
                  <a:lnTo>
                    <a:pt x="298" y="162"/>
                  </a:lnTo>
                  <a:lnTo>
                    <a:pt x="298" y="156"/>
                  </a:lnTo>
                  <a:lnTo>
                    <a:pt x="305" y="149"/>
                  </a:lnTo>
                  <a:lnTo>
                    <a:pt x="305" y="129"/>
                  </a:lnTo>
                  <a:lnTo>
                    <a:pt x="312" y="122"/>
                  </a:lnTo>
                  <a:lnTo>
                    <a:pt x="312" y="108"/>
                  </a:lnTo>
                  <a:lnTo>
                    <a:pt x="319" y="108"/>
                  </a:lnTo>
                  <a:lnTo>
                    <a:pt x="319" y="95"/>
                  </a:lnTo>
                  <a:lnTo>
                    <a:pt x="325" y="88"/>
                  </a:lnTo>
                  <a:lnTo>
                    <a:pt x="332" y="61"/>
                  </a:lnTo>
                  <a:lnTo>
                    <a:pt x="339" y="41"/>
                  </a:lnTo>
                  <a:lnTo>
                    <a:pt x="346" y="41"/>
                  </a:lnTo>
                  <a:lnTo>
                    <a:pt x="346" y="0"/>
                  </a:lnTo>
                  <a:lnTo>
                    <a:pt x="352" y="115"/>
                  </a:lnTo>
                  <a:lnTo>
                    <a:pt x="352" y="812"/>
                  </a:lnTo>
                  <a:lnTo>
                    <a:pt x="359" y="1063"/>
                  </a:lnTo>
                  <a:lnTo>
                    <a:pt x="359" y="1280"/>
                  </a:lnTo>
                  <a:lnTo>
                    <a:pt x="366" y="1462"/>
                  </a:lnTo>
                  <a:lnTo>
                    <a:pt x="366" y="1591"/>
                  </a:lnTo>
                  <a:lnTo>
                    <a:pt x="373" y="1713"/>
                  </a:lnTo>
                  <a:lnTo>
                    <a:pt x="373" y="1876"/>
                  </a:lnTo>
                  <a:lnTo>
                    <a:pt x="380" y="1943"/>
                  </a:lnTo>
                  <a:lnTo>
                    <a:pt x="380" y="1991"/>
                  </a:lnTo>
                  <a:lnTo>
                    <a:pt x="386" y="2024"/>
                  </a:lnTo>
                  <a:lnTo>
                    <a:pt x="386" y="2058"/>
                  </a:lnTo>
                  <a:lnTo>
                    <a:pt x="393" y="2079"/>
                  </a:lnTo>
                  <a:lnTo>
                    <a:pt x="393" y="2092"/>
                  </a:lnTo>
                  <a:lnTo>
                    <a:pt x="400" y="2106"/>
                  </a:lnTo>
                  <a:lnTo>
                    <a:pt x="400" y="2119"/>
                  </a:lnTo>
                  <a:lnTo>
                    <a:pt x="407" y="2126"/>
                  </a:lnTo>
                  <a:lnTo>
                    <a:pt x="413" y="2126"/>
                  </a:lnTo>
                  <a:lnTo>
                    <a:pt x="420" y="2112"/>
                  </a:lnTo>
                  <a:lnTo>
                    <a:pt x="427" y="2106"/>
                  </a:lnTo>
                  <a:lnTo>
                    <a:pt x="434" y="2099"/>
                  </a:lnTo>
                  <a:lnTo>
                    <a:pt x="434" y="2085"/>
                  </a:lnTo>
                  <a:lnTo>
                    <a:pt x="440" y="2079"/>
                  </a:lnTo>
                  <a:lnTo>
                    <a:pt x="440" y="2065"/>
                  </a:lnTo>
                  <a:lnTo>
                    <a:pt x="447" y="2058"/>
                  </a:lnTo>
                  <a:lnTo>
                    <a:pt x="447" y="2052"/>
                  </a:lnTo>
                  <a:lnTo>
                    <a:pt x="454" y="2045"/>
                  </a:lnTo>
                  <a:lnTo>
                    <a:pt x="454" y="2038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69" name="Freeform 65"/>
            <p:cNvSpPr>
              <a:spLocks/>
            </p:cNvSpPr>
            <p:nvPr/>
          </p:nvSpPr>
          <p:spPr bwMode="auto">
            <a:xfrm>
              <a:off x="3379" y="2098"/>
              <a:ext cx="433" cy="1185"/>
            </a:xfrm>
            <a:custGeom>
              <a:avLst/>
              <a:gdLst>
                <a:gd name="T0" fmla="*/ 7 w 433"/>
                <a:gd name="T1" fmla="*/ 1171 h 1185"/>
                <a:gd name="T2" fmla="*/ 20 w 433"/>
                <a:gd name="T3" fmla="*/ 1138 h 1185"/>
                <a:gd name="T4" fmla="*/ 27 w 433"/>
                <a:gd name="T5" fmla="*/ 1111 h 1185"/>
                <a:gd name="T6" fmla="*/ 41 w 433"/>
                <a:gd name="T7" fmla="*/ 1083 h 1185"/>
                <a:gd name="T8" fmla="*/ 47 w 433"/>
                <a:gd name="T9" fmla="*/ 1056 h 1185"/>
                <a:gd name="T10" fmla="*/ 61 w 433"/>
                <a:gd name="T11" fmla="*/ 1023 h 1185"/>
                <a:gd name="T12" fmla="*/ 68 w 433"/>
                <a:gd name="T13" fmla="*/ 1002 h 1185"/>
                <a:gd name="T14" fmla="*/ 81 w 433"/>
                <a:gd name="T15" fmla="*/ 968 h 1185"/>
                <a:gd name="T16" fmla="*/ 88 w 433"/>
                <a:gd name="T17" fmla="*/ 941 h 1185"/>
                <a:gd name="T18" fmla="*/ 102 w 433"/>
                <a:gd name="T19" fmla="*/ 921 h 1185"/>
                <a:gd name="T20" fmla="*/ 108 w 433"/>
                <a:gd name="T21" fmla="*/ 887 h 1185"/>
                <a:gd name="T22" fmla="*/ 122 w 433"/>
                <a:gd name="T23" fmla="*/ 860 h 1185"/>
                <a:gd name="T24" fmla="*/ 129 w 433"/>
                <a:gd name="T25" fmla="*/ 826 h 1185"/>
                <a:gd name="T26" fmla="*/ 142 w 433"/>
                <a:gd name="T27" fmla="*/ 806 h 1185"/>
                <a:gd name="T28" fmla="*/ 149 w 433"/>
                <a:gd name="T29" fmla="*/ 772 h 1185"/>
                <a:gd name="T30" fmla="*/ 163 w 433"/>
                <a:gd name="T31" fmla="*/ 752 h 1185"/>
                <a:gd name="T32" fmla="*/ 169 w 433"/>
                <a:gd name="T33" fmla="*/ 718 h 1185"/>
                <a:gd name="T34" fmla="*/ 183 w 433"/>
                <a:gd name="T35" fmla="*/ 691 h 1185"/>
                <a:gd name="T36" fmla="*/ 190 w 433"/>
                <a:gd name="T37" fmla="*/ 657 h 1185"/>
                <a:gd name="T38" fmla="*/ 203 w 433"/>
                <a:gd name="T39" fmla="*/ 637 h 1185"/>
                <a:gd name="T40" fmla="*/ 210 w 433"/>
                <a:gd name="T41" fmla="*/ 603 h 1185"/>
                <a:gd name="T42" fmla="*/ 223 w 433"/>
                <a:gd name="T43" fmla="*/ 576 h 1185"/>
                <a:gd name="T44" fmla="*/ 230 w 433"/>
                <a:gd name="T45" fmla="*/ 555 h 1185"/>
                <a:gd name="T46" fmla="*/ 244 w 433"/>
                <a:gd name="T47" fmla="*/ 521 h 1185"/>
                <a:gd name="T48" fmla="*/ 251 w 433"/>
                <a:gd name="T49" fmla="*/ 494 h 1185"/>
                <a:gd name="T50" fmla="*/ 264 w 433"/>
                <a:gd name="T51" fmla="*/ 467 h 1185"/>
                <a:gd name="T52" fmla="*/ 271 w 433"/>
                <a:gd name="T53" fmla="*/ 440 h 1185"/>
                <a:gd name="T54" fmla="*/ 284 w 433"/>
                <a:gd name="T55" fmla="*/ 406 h 1185"/>
                <a:gd name="T56" fmla="*/ 291 w 433"/>
                <a:gd name="T57" fmla="*/ 386 h 1185"/>
                <a:gd name="T58" fmla="*/ 305 w 433"/>
                <a:gd name="T59" fmla="*/ 359 h 1185"/>
                <a:gd name="T60" fmla="*/ 311 w 433"/>
                <a:gd name="T61" fmla="*/ 325 h 1185"/>
                <a:gd name="T62" fmla="*/ 325 w 433"/>
                <a:gd name="T63" fmla="*/ 305 h 1185"/>
                <a:gd name="T64" fmla="*/ 332 w 433"/>
                <a:gd name="T65" fmla="*/ 271 h 1185"/>
                <a:gd name="T66" fmla="*/ 345 w 433"/>
                <a:gd name="T67" fmla="*/ 244 h 1185"/>
                <a:gd name="T68" fmla="*/ 352 w 433"/>
                <a:gd name="T69" fmla="*/ 210 h 1185"/>
                <a:gd name="T70" fmla="*/ 366 w 433"/>
                <a:gd name="T71" fmla="*/ 190 h 1185"/>
                <a:gd name="T72" fmla="*/ 372 w 433"/>
                <a:gd name="T73" fmla="*/ 156 h 1185"/>
                <a:gd name="T74" fmla="*/ 386 w 433"/>
                <a:gd name="T75" fmla="*/ 129 h 1185"/>
                <a:gd name="T76" fmla="*/ 393 w 433"/>
                <a:gd name="T77" fmla="*/ 102 h 1185"/>
                <a:gd name="T78" fmla="*/ 406 w 433"/>
                <a:gd name="T79" fmla="*/ 75 h 1185"/>
                <a:gd name="T80" fmla="*/ 413 w 433"/>
                <a:gd name="T81" fmla="*/ 41 h 1185"/>
                <a:gd name="T82" fmla="*/ 427 w 433"/>
                <a:gd name="T83" fmla="*/ 20 h 11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33"/>
                <a:gd name="T127" fmla="*/ 0 h 1185"/>
                <a:gd name="T128" fmla="*/ 433 w 433"/>
                <a:gd name="T129" fmla="*/ 1185 h 11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33" h="1185">
                  <a:moveTo>
                    <a:pt x="0" y="1185"/>
                  </a:moveTo>
                  <a:lnTo>
                    <a:pt x="7" y="1178"/>
                  </a:lnTo>
                  <a:lnTo>
                    <a:pt x="7" y="1171"/>
                  </a:lnTo>
                  <a:lnTo>
                    <a:pt x="14" y="1165"/>
                  </a:lnTo>
                  <a:lnTo>
                    <a:pt x="14" y="1144"/>
                  </a:lnTo>
                  <a:lnTo>
                    <a:pt x="20" y="1138"/>
                  </a:lnTo>
                  <a:lnTo>
                    <a:pt x="20" y="1131"/>
                  </a:lnTo>
                  <a:lnTo>
                    <a:pt x="27" y="1124"/>
                  </a:lnTo>
                  <a:lnTo>
                    <a:pt x="27" y="1111"/>
                  </a:lnTo>
                  <a:lnTo>
                    <a:pt x="34" y="1104"/>
                  </a:lnTo>
                  <a:lnTo>
                    <a:pt x="34" y="1090"/>
                  </a:lnTo>
                  <a:lnTo>
                    <a:pt x="41" y="1083"/>
                  </a:lnTo>
                  <a:lnTo>
                    <a:pt x="41" y="1077"/>
                  </a:lnTo>
                  <a:lnTo>
                    <a:pt x="47" y="1063"/>
                  </a:lnTo>
                  <a:lnTo>
                    <a:pt x="47" y="1056"/>
                  </a:lnTo>
                  <a:lnTo>
                    <a:pt x="54" y="1050"/>
                  </a:lnTo>
                  <a:lnTo>
                    <a:pt x="54" y="1029"/>
                  </a:lnTo>
                  <a:lnTo>
                    <a:pt x="61" y="1023"/>
                  </a:lnTo>
                  <a:lnTo>
                    <a:pt x="61" y="1016"/>
                  </a:lnTo>
                  <a:lnTo>
                    <a:pt x="68" y="1009"/>
                  </a:lnTo>
                  <a:lnTo>
                    <a:pt x="68" y="1002"/>
                  </a:lnTo>
                  <a:lnTo>
                    <a:pt x="74" y="989"/>
                  </a:lnTo>
                  <a:lnTo>
                    <a:pt x="74" y="975"/>
                  </a:lnTo>
                  <a:lnTo>
                    <a:pt x="81" y="968"/>
                  </a:lnTo>
                  <a:lnTo>
                    <a:pt x="81" y="962"/>
                  </a:lnTo>
                  <a:lnTo>
                    <a:pt x="88" y="955"/>
                  </a:lnTo>
                  <a:lnTo>
                    <a:pt x="88" y="941"/>
                  </a:lnTo>
                  <a:lnTo>
                    <a:pt x="95" y="934"/>
                  </a:lnTo>
                  <a:lnTo>
                    <a:pt x="95" y="928"/>
                  </a:lnTo>
                  <a:lnTo>
                    <a:pt x="102" y="921"/>
                  </a:lnTo>
                  <a:lnTo>
                    <a:pt x="102" y="901"/>
                  </a:lnTo>
                  <a:lnTo>
                    <a:pt x="108" y="894"/>
                  </a:lnTo>
                  <a:lnTo>
                    <a:pt x="108" y="887"/>
                  </a:lnTo>
                  <a:lnTo>
                    <a:pt x="115" y="880"/>
                  </a:lnTo>
                  <a:lnTo>
                    <a:pt x="115" y="867"/>
                  </a:lnTo>
                  <a:lnTo>
                    <a:pt x="122" y="860"/>
                  </a:lnTo>
                  <a:lnTo>
                    <a:pt x="122" y="846"/>
                  </a:lnTo>
                  <a:lnTo>
                    <a:pt x="129" y="840"/>
                  </a:lnTo>
                  <a:lnTo>
                    <a:pt x="129" y="826"/>
                  </a:lnTo>
                  <a:lnTo>
                    <a:pt x="135" y="819"/>
                  </a:lnTo>
                  <a:lnTo>
                    <a:pt x="135" y="813"/>
                  </a:lnTo>
                  <a:lnTo>
                    <a:pt x="142" y="806"/>
                  </a:lnTo>
                  <a:lnTo>
                    <a:pt x="142" y="792"/>
                  </a:lnTo>
                  <a:lnTo>
                    <a:pt x="149" y="779"/>
                  </a:lnTo>
                  <a:lnTo>
                    <a:pt x="149" y="772"/>
                  </a:lnTo>
                  <a:lnTo>
                    <a:pt x="156" y="765"/>
                  </a:lnTo>
                  <a:lnTo>
                    <a:pt x="156" y="758"/>
                  </a:lnTo>
                  <a:lnTo>
                    <a:pt x="163" y="752"/>
                  </a:lnTo>
                  <a:lnTo>
                    <a:pt x="163" y="738"/>
                  </a:lnTo>
                  <a:lnTo>
                    <a:pt x="169" y="731"/>
                  </a:lnTo>
                  <a:lnTo>
                    <a:pt x="169" y="718"/>
                  </a:lnTo>
                  <a:lnTo>
                    <a:pt x="176" y="711"/>
                  </a:lnTo>
                  <a:lnTo>
                    <a:pt x="176" y="698"/>
                  </a:lnTo>
                  <a:lnTo>
                    <a:pt x="183" y="691"/>
                  </a:lnTo>
                  <a:lnTo>
                    <a:pt x="183" y="684"/>
                  </a:lnTo>
                  <a:lnTo>
                    <a:pt x="190" y="677"/>
                  </a:lnTo>
                  <a:lnTo>
                    <a:pt x="190" y="657"/>
                  </a:lnTo>
                  <a:lnTo>
                    <a:pt x="196" y="650"/>
                  </a:lnTo>
                  <a:lnTo>
                    <a:pt x="196" y="643"/>
                  </a:lnTo>
                  <a:lnTo>
                    <a:pt x="203" y="637"/>
                  </a:lnTo>
                  <a:lnTo>
                    <a:pt x="203" y="630"/>
                  </a:lnTo>
                  <a:lnTo>
                    <a:pt x="210" y="616"/>
                  </a:lnTo>
                  <a:lnTo>
                    <a:pt x="210" y="603"/>
                  </a:lnTo>
                  <a:lnTo>
                    <a:pt x="217" y="596"/>
                  </a:lnTo>
                  <a:lnTo>
                    <a:pt x="217" y="589"/>
                  </a:lnTo>
                  <a:lnTo>
                    <a:pt x="223" y="576"/>
                  </a:lnTo>
                  <a:lnTo>
                    <a:pt x="223" y="569"/>
                  </a:lnTo>
                  <a:lnTo>
                    <a:pt x="230" y="562"/>
                  </a:lnTo>
                  <a:lnTo>
                    <a:pt x="230" y="555"/>
                  </a:lnTo>
                  <a:lnTo>
                    <a:pt x="237" y="549"/>
                  </a:lnTo>
                  <a:lnTo>
                    <a:pt x="237" y="528"/>
                  </a:lnTo>
                  <a:lnTo>
                    <a:pt x="244" y="521"/>
                  </a:lnTo>
                  <a:lnTo>
                    <a:pt x="244" y="515"/>
                  </a:lnTo>
                  <a:lnTo>
                    <a:pt x="251" y="508"/>
                  </a:lnTo>
                  <a:lnTo>
                    <a:pt x="251" y="494"/>
                  </a:lnTo>
                  <a:lnTo>
                    <a:pt x="257" y="488"/>
                  </a:lnTo>
                  <a:lnTo>
                    <a:pt x="257" y="474"/>
                  </a:lnTo>
                  <a:lnTo>
                    <a:pt x="264" y="467"/>
                  </a:lnTo>
                  <a:lnTo>
                    <a:pt x="264" y="454"/>
                  </a:lnTo>
                  <a:lnTo>
                    <a:pt x="271" y="447"/>
                  </a:lnTo>
                  <a:lnTo>
                    <a:pt x="271" y="440"/>
                  </a:lnTo>
                  <a:lnTo>
                    <a:pt x="278" y="433"/>
                  </a:lnTo>
                  <a:lnTo>
                    <a:pt x="278" y="413"/>
                  </a:lnTo>
                  <a:lnTo>
                    <a:pt x="284" y="406"/>
                  </a:lnTo>
                  <a:lnTo>
                    <a:pt x="284" y="400"/>
                  </a:lnTo>
                  <a:lnTo>
                    <a:pt x="291" y="393"/>
                  </a:lnTo>
                  <a:lnTo>
                    <a:pt x="291" y="386"/>
                  </a:lnTo>
                  <a:lnTo>
                    <a:pt x="298" y="373"/>
                  </a:lnTo>
                  <a:lnTo>
                    <a:pt x="298" y="366"/>
                  </a:lnTo>
                  <a:lnTo>
                    <a:pt x="305" y="359"/>
                  </a:lnTo>
                  <a:lnTo>
                    <a:pt x="305" y="345"/>
                  </a:lnTo>
                  <a:lnTo>
                    <a:pt x="311" y="332"/>
                  </a:lnTo>
                  <a:lnTo>
                    <a:pt x="311" y="325"/>
                  </a:lnTo>
                  <a:lnTo>
                    <a:pt x="318" y="318"/>
                  </a:lnTo>
                  <a:lnTo>
                    <a:pt x="318" y="312"/>
                  </a:lnTo>
                  <a:lnTo>
                    <a:pt x="325" y="305"/>
                  </a:lnTo>
                  <a:lnTo>
                    <a:pt x="325" y="284"/>
                  </a:lnTo>
                  <a:lnTo>
                    <a:pt x="332" y="278"/>
                  </a:lnTo>
                  <a:lnTo>
                    <a:pt x="332" y="271"/>
                  </a:lnTo>
                  <a:lnTo>
                    <a:pt x="339" y="264"/>
                  </a:lnTo>
                  <a:lnTo>
                    <a:pt x="339" y="251"/>
                  </a:lnTo>
                  <a:lnTo>
                    <a:pt x="345" y="244"/>
                  </a:lnTo>
                  <a:lnTo>
                    <a:pt x="345" y="230"/>
                  </a:lnTo>
                  <a:lnTo>
                    <a:pt x="352" y="224"/>
                  </a:lnTo>
                  <a:lnTo>
                    <a:pt x="352" y="210"/>
                  </a:lnTo>
                  <a:lnTo>
                    <a:pt x="359" y="203"/>
                  </a:lnTo>
                  <a:lnTo>
                    <a:pt x="359" y="196"/>
                  </a:lnTo>
                  <a:lnTo>
                    <a:pt x="366" y="190"/>
                  </a:lnTo>
                  <a:lnTo>
                    <a:pt x="366" y="183"/>
                  </a:lnTo>
                  <a:lnTo>
                    <a:pt x="372" y="176"/>
                  </a:lnTo>
                  <a:lnTo>
                    <a:pt x="372" y="156"/>
                  </a:lnTo>
                  <a:lnTo>
                    <a:pt x="379" y="149"/>
                  </a:lnTo>
                  <a:lnTo>
                    <a:pt x="379" y="142"/>
                  </a:lnTo>
                  <a:lnTo>
                    <a:pt x="386" y="129"/>
                  </a:lnTo>
                  <a:lnTo>
                    <a:pt x="386" y="122"/>
                  </a:lnTo>
                  <a:lnTo>
                    <a:pt x="393" y="115"/>
                  </a:lnTo>
                  <a:lnTo>
                    <a:pt x="393" y="102"/>
                  </a:lnTo>
                  <a:lnTo>
                    <a:pt x="399" y="88"/>
                  </a:lnTo>
                  <a:lnTo>
                    <a:pt x="399" y="81"/>
                  </a:lnTo>
                  <a:lnTo>
                    <a:pt x="406" y="75"/>
                  </a:lnTo>
                  <a:lnTo>
                    <a:pt x="406" y="68"/>
                  </a:lnTo>
                  <a:lnTo>
                    <a:pt x="413" y="61"/>
                  </a:lnTo>
                  <a:lnTo>
                    <a:pt x="413" y="41"/>
                  </a:lnTo>
                  <a:lnTo>
                    <a:pt x="420" y="34"/>
                  </a:lnTo>
                  <a:lnTo>
                    <a:pt x="420" y="27"/>
                  </a:lnTo>
                  <a:lnTo>
                    <a:pt x="427" y="20"/>
                  </a:lnTo>
                  <a:lnTo>
                    <a:pt x="427" y="14"/>
                  </a:lnTo>
                  <a:lnTo>
                    <a:pt x="433" y="0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70" name="Freeform 66"/>
            <p:cNvSpPr>
              <a:spLocks/>
            </p:cNvSpPr>
            <p:nvPr/>
          </p:nvSpPr>
          <p:spPr bwMode="auto">
            <a:xfrm>
              <a:off x="3812" y="1259"/>
              <a:ext cx="440" cy="2112"/>
            </a:xfrm>
            <a:custGeom>
              <a:avLst/>
              <a:gdLst>
                <a:gd name="T0" fmla="*/ 7 w 440"/>
                <a:gd name="T1" fmla="*/ 819 h 2112"/>
                <a:gd name="T2" fmla="*/ 14 w 440"/>
                <a:gd name="T3" fmla="*/ 792 h 2112"/>
                <a:gd name="T4" fmla="*/ 27 w 440"/>
                <a:gd name="T5" fmla="*/ 765 h 2112"/>
                <a:gd name="T6" fmla="*/ 34 w 440"/>
                <a:gd name="T7" fmla="*/ 738 h 2112"/>
                <a:gd name="T8" fmla="*/ 48 w 440"/>
                <a:gd name="T9" fmla="*/ 710 h 2112"/>
                <a:gd name="T10" fmla="*/ 55 w 440"/>
                <a:gd name="T11" fmla="*/ 677 h 2112"/>
                <a:gd name="T12" fmla="*/ 68 w 440"/>
                <a:gd name="T13" fmla="*/ 656 h 2112"/>
                <a:gd name="T14" fmla="*/ 75 w 440"/>
                <a:gd name="T15" fmla="*/ 622 h 2112"/>
                <a:gd name="T16" fmla="*/ 88 w 440"/>
                <a:gd name="T17" fmla="*/ 595 h 2112"/>
                <a:gd name="T18" fmla="*/ 95 w 440"/>
                <a:gd name="T19" fmla="*/ 568 h 2112"/>
                <a:gd name="T20" fmla="*/ 109 w 440"/>
                <a:gd name="T21" fmla="*/ 541 h 2112"/>
                <a:gd name="T22" fmla="*/ 115 w 440"/>
                <a:gd name="T23" fmla="*/ 507 h 2112"/>
                <a:gd name="T24" fmla="*/ 129 w 440"/>
                <a:gd name="T25" fmla="*/ 487 h 2112"/>
                <a:gd name="T26" fmla="*/ 136 w 440"/>
                <a:gd name="T27" fmla="*/ 453 h 2112"/>
                <a:gd name="T28" fmla="*/ 149 w 440"/>
                <a:gd name="T29" fmla="*/ 426 h 2112"/>
                <a:gd name="T30" fmla="*/ 156 w 440"/>
                <a:gd name="T31" fmla="*/ 406 h 2112"/>
                <a:gd name="T32" fmla="*/ 170 w 440"/>
                <a:gd name="T33" fmla="*/ 372 h 2112"/>
                <a:gd name="T34" fmla="*/ 176 w 440"/>
                <a:gd name="T35" fmla="*/ 345 h 2112"/>
                <a:gd name="T36" fmla="*/ 190 w 440"/>
                <a:gd name="T37" fmla="*/ 311 h 2112"/>
                <a:gd name="T38" fmla="*/ 197 w 440"/>
                <a:gd name="T39" fmla="*/ 291 h 2112"/>
                <a:gd name="T40" fmla="*/ 210 w 440"/>
                <a:gd name="T41" fmla="*/ 257 h 2112"/>
                <a:gd name="T42" fmla="*/ 217 w 440"/>
                <a:gd name="T43" fmla="*/ 230 h 2112"/>
                <a:gd name="T44" fmla="*/ 231 w 440"/>
                <a:gd name="T45" fmla="*/ 209 h 2112"/>
                <a:gd name="T46" fmla="*/ 237 w 440"/>
                <a:gd name="T47" fmla="*/ 176 h 2112"/>
                <a:gd name="T48" fmla="*/ 251 w 440"/>
                <a:gd name="T49" fmla="*/ 148 h 2112"/>
                <a:gd name="T50" fmla="*/ 258 w 440"/>
                <a:gd name="T51" fmla="*/ 121 h 2112"/>
                <a:gd name="T52" fmla="*/ 271 w 440"/>
                <a:gd name="T53" fmla="*/ 94 h 2112"/>
                <a:gd name="T54" fmla="*/ 278 w 440"/>
                <a:gd name="T55" fmla="*/ 60 h 2112"/>
                <a:gd name="T56" fmla="*/ 291 w 440"/>
                <a:gd name="T57" fmla="*/ 27 h 2112"/>
                <a:gd name="T58" fmla="*/ 298 w 440"/>
                <a:gd name="T59" fmla="*/ 20 h 2112"/>
                <a:gd name="T60" fmla="*/ 312 w 440"/>
                <a:gd name="T61" fmla="*/ 947 h 2112"/>
                <a:gd name="T62" fmla="*/ 319 w 440"/>
                <a:gd name="T63" fmla="*/ 1652 h 2112"/>
                <a:gd name="T64" fmla="*/ 332 w 440"/>
                <a:gd name="T65" fmla="*/ 1902 h 2112"/>
                <a:gd name="T66" fmla="*/ 339 w 440"/>
                <a:gd name="T67" fmla="*/ 2058 h 2112"/>
                <a:gd name="T68" fmla="*/ 352 w 440"/>
                <a:gd name="T69" fmla="*/ 2098 h 2112"/>
                <a:gd name="T70" fmla="*/ 373 w 440"/>
                <a:gd name="T71" fmla="*/ 2105 h 2112"/>
                <a:gd name="T72" fmla="*/ 386 w 440"/>
                <a:gd name="T73" fmla="*/ 2085 h 2112"/>
                <a:gd name="T74" fmla="*/ 393 w 440"/>
                <a:gd name="T75" fmla="*/ 2058 h 2112"/>
                <a:gd name="T76" fmla="*/ 407 w 440"/>
                <a:gd name="T77" fmla="*/ 2031 h 2112"/>
                <a:gd name="T78" fmla="*/ 413 w 440"/>
                <a:gd name="T79" fmla="*/ 2004 h 2112"/>
                <a:gd name="T80" fmla="*/ 427 w 440"/>
                <a:gd name="T81" fmla="*/ 1983 h 2112"/>
                <a:gd name="T82" fmla="*/ 434 w 440"/>
                <a:gd name="T83" fmla="*/ 1950 h 211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40"/>
                <a:gd name="T127" fmla="*/ 0 h 2112"/>
                <a:gd name="T128" fmla="*/ 440 w 440"/>
                <a:gd name="T129" fmla="*/ 2112 h 211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40" h="2112">
                  <a:moveTo>
                    <a:pt x="0" y="839"/>
                  </a:moveTo>
                  <a:lnTo>
                    <a:pt x="0" y="826"/>
                  </a:lnTo>
                  <a:lnTo>
                    <a:pt x="7" y="819"/>
                  </a:lnTo>
                  <a:lnTo>
                    <a:pt x="7" y="812"/>
                  </a:lnTo>
                  <a:lnTo>
                    <a:pt x="14" y="798"/>
                  </a:lnTo>
                  <a:lnTo>
                    <a:pt x="14" y="792"/>
                  </a:lnTo>
                  <a:lnTo>
                    <a:pt x="21" y="785"/>
                  </a:lnTo>
                  <a:lnTo>
                    <a:pt x="21" y="778"/>
                  </a:lnTo>
                  <a:lnTo>
                    <a:pt x="27" y="765"/>
                  </a:lnTo>
                  <a:lnTo>
                    <a:pt x="27" y="751"/>
                  </a:lnTo>
                  <a:lnTo>
                    <a:pt x="34" y="744"/>
                  </a:lnTo>
                  <a:lnTo>
                    <a:pt x="34" y="738"/>
                  </a:lnTo>
                  <a:lnTo>
                    <a:pt x="41" y="731"/>
                  </a:lnTo>
                  <a:lnTo>
                    <a:pt x="41" y="717"/>
                  </a:lnTo>
                  <a:lnTo>
                    <a:pt x="48" y="710"/>
                  </a:lnTo>
                  <a:lnTo>
                    <a:pt x="48" y="697"/>
                  </a:lnTo>
                  <a:lnTo>
                    <a:pt x="55" y="690"/>
                  </a:lnTo>
                  <a:lnTo>
                    <a:pt x="55" y="677"/>
                  </a:lnTo>
                  <a:lnTo>
                    <a:pt x="61" y="670"/>
                  </a:lnTo>
                  <a:lnTo>
                    <a:pt x="61" y="663"/>
                  </a:lnTo>
                  <a:lnTo>
                    <a:pt x="68" y="656"/>
                  </a:lnTo>
                  <a:lnTo>
                    <a:pt x="68" y="636"/>
                  </a:lnTo>
                  <a:lnTo>
                    <a:pt x="75" y="629"/>
                  </a:lnTo>
                  <a:lnTo>
                    <a:pt x="75" y="622"/>
                  </a:lnTo>
                  <a:lnTo>
                    <a:pt x="82" y="616"/>
                  </a:lnTo>
                  <a:lnTo>
                    <a:pt x="82" y="609"/>
                  </a:lnTo>
                  <a:lnTo>
                    <a:pt x="88" y="595"/>
                  </a:lnTo>
                  <a:lnTo>
                    <a:pt x="88" y="589"/>
                  </a:lnTo>
                  <a:lnTo>
                    <a:pt x="95" y="582"/>
                  </a:lnTo>
                  <a:lnTo>
                    <a:pt x="95" y="568"/>
                  </a:lnTo>
                  <a:lnTo>
                    <a:pt x="102" y="555"/>
                  </a:lnTo>
                  <a:lnTo>
                    <a:pt x="102" y="548"/>
                  </a:lnTo>
                  <a:lnTo>
                    <a:pt x="109" y="541"/>
                  </a:lnTo>
                  <a:lnTo>
                    <a:pt x="109" y="534"/>
                  </a:lnTo>
                  <a:lnTo>
                    <a:pt x="115" y="528"/>
                  </a:lnTo>
                  <a:lnTo>
                    <a:pt x="115" y="507"/>
                  </a:lnTo>
                  <a:lnTo>
                    <a:pt x="122" y="501"/>
                  </a:lnTo>
                  <a:lnTo>
                    <a:pt x="122" y="494"/>
                  </a:lnTo>
                  <a:lnTo>
                    <a:pt x="129" y="487"/>
                  </a:lnTo>
                  <a:lnTo>
                    <a:pt x="129" y="473"/>
                  </a:lnTo>
                  <a:lnTo>
                    <a:pt x="136" y="467"/>
                  </a:lnTo>
                  <a:lnTo>
                    <a:pt x="136" y="453"/>
                  </a:lnTo>
                  <a:lnTo>
                    <a:pt x="143" y="446"/>
                  </a:lnTo>
                  <a:lnTo>
                    <a:pt x="143" y="433"/>
                  </a:lnTo>
                  <a:lnTo>
                    <a:pt x="149" y="426"/>
                  </a:lnTo>
                  <a:lnTo>
                    <a:pt x="149" y="419"/>
                  </a:lnTo>
                  <a:lnTo>
                    <a:pt x="156" y="413"/>
                  </a:lnTo>
                  <a:lnTo>
                    <a:pt x="156" y="406"/>
                  </a:lnTo>
                  <a:lnTo>
                    <a:pt x="163" y="392"/>
                  </a:lnTo>
                  <a:lnTo>
                    <a:pt x="163" y="379"/>
                  </a:lnTo>
                  <a:lnTo>
                    <a:pt x="170" y="372"/>
                  </a:lnTo>
                  <a:lnTo>
                    <a:pt x="170" y="365"/>
                  </a:lnTo>
                  <a:lnTo>
                    <a:pt x="176" y="352"/>
                  </a:lnTo>
                  <a:lnTo>
                    <a:pt x="176" y="345"/>
                  </a:lnTo>
                  <a:lnTo>
                    <a:pt x="183" y="338"/>
                  </a:lnTo>
                  <a:lnTo>
                    <a:pt x="183" y="325"/>
                  </a:lnTo>
                  <a:lnTo>
                    <a:pt x="190" y="311"/>
                  </a:lnTo>
                  <a:lnTo>
                    <a:pt x="190" y="304"/>
                  </a:lnTo>
                  <a:lnTo>
                    <a:pt x="197" y="297"/>
                  </a:lnTo>
                  <a:lnTo>
                    <a:pt x="197" y="291"/>
                  </a:lnTo>
                  <a:lnTo>
                    <a:pt x="203" y="284"/>
                  </a:lnTo>
                  <a:lnTo>
                    <a:pt x="203" y="264"/>
                  </a:lnTo>
                  <a:lnTo>
                    <a:pt x="210" y="257"/>
                  </a:lnTo>
                  <a:lnTo>
                    <a:pt x="210" y="250"/>
                  </a:lnTo>
                  <a:lnTo>
                    <a:pt x="217" y="237"/>
                  </a:lnTo>
                  <a:lnTo>
                    <a:pt x="217" y="230"/>
                  </a:lnTo>
                  <a:lnTo>
                    <a:pt x="224" y="223"/>
                  </a:lnTo>
                  <a:lnTo>
                    <a:pt x="224" y="216"/>
                  </a:lnTo>
                  <a:lnTo>
                    <a:pt x="231" y="209"/>
                  </a:lnTo>
                  <a:lnTo>
                    <a:pt x="231" y="189"/>
                  </a:lnTo>
                  <a:lnTo>
                    <a:pt x="237" y="182"/>
                  </a:lnTo>
                  <a:lnTo>
                    <a:pt x="237" y="176"/>
                  </a:lnTo>
                  <a:lnTo>
                    <a:pt x="244" y="169"/>
                  </a:lnTo>
                  <a:lnTo>
                    <a:pt x="244" y="162"/>
                  </a:lnTo>
                  <a:lnTo>
                    <a:pt x="251" y="148"/>
                  </a:lnTo>
                  <a:lnTo>
                    <a:pt x="251" y="135"/>
                  </a:lnTo>
                  <a:lnTo>
                    <a:pt x="258" y="128"/>
                  </a:lnTo>
                  <a:lnTo>
                    <a:pt x="258" y="121"/>
                  </a:lnTo>
                  <a:lnTo>
                    <a:pt x="264" y="115"/>
                  </a:lnTo>
                  <a:lnTo>
                    <a:pt x="264" y="101"/>
                  </a:lnTo>
                  <a:lnTo>
                    <a:pt x="271" y="94"/>
                  </a:lnTo>
                  <a:lnTo>
                    <a:pt x="271" y="74"/>
                  </a:lnTo>
                  <a:lnTo>
                    <a:pt x="278" y="74"/>
                  </a:lnTo>
                  <a:lnTo>
                    <a:pt x="278" y="60"/>
                  </a:lnTo>
                  <a:lnTo>
                    <a:pt x="285" y="54"/>
                  </a:lnTo>
                  <a:lnTo>
                    <a:pt x="291" y="33"/>
                  </a:lnTo>
                  <a:lnTo>
                    <a:pt x="291" y="27"/>
                  </a:lnTo>
                  <a:lnTo>
                    <a:pt x="298" y="33"/>
                  </a:lnTo>
                  <a:lnTo>
                    <a:pt x="298" y="0"/>
                  </a:lnTo>
                  <a:lnTo>
                    <a:pt x="298" y="20"/>
                  </a:lnTo>
                  <a:lnTo>
                    <a:pt x="305" y="284"/>
                  </a:lnTo>
                  <a:lnTo>
                    <a:pt x="305" y="663"/>
                  </a:lnTo>
                  <a:lnTo>
                    <a:pt x="312" y="947"/>
                  </a:lnTo>
                  <a:lnTo>
                    <a:pt x="312" y="1171"/>
                  </a:lnTo>
                  <a:lnTo>
                    <a:pt x="319" y="1374"/>
                  </a:lnTo>
                  <a:lnTo>
                    <a:pt x="319" y="1652"/>
                  </a:lnTo>
                  <a:lnTo>
                    <a:pt x="325" y="1760"/>
                  </a:lnTo>
                  <a:lnTo>
                    <a:pt x="325" y="1834"/>
                  </a:lnTo>
                  <a:lnTo>
                    <a:pt x="332" y="1902"/>
                  </a:lnTo>
                  <a:lnTo>
                    <a:pt x="332" y="1956"/>
                  </a:lnTo>
                  <a:lnTo>
                    <a:pt x="339" y="1997"/>
                  </a:lnTo>
                  <a:lnTo>
                    <a:pt x="339" y="2058"/>
                  </a:lnTo>
                  <a:lnTo>
                    <a:pt x="346" y="2071"/>
                  </a:lnTo>
                  <a:lnTo>
                    <a:pt x="346" y="2092"/>
                  </a:lnTo>
                  <a:lnTo>
                    <a:pt x="352" y="2098"/>
                  </a:lnTo>
                  <a:lnTo>
                    <a:pt x="352" y="2105"/>
                  </a:lnTo>
                  <a:lnTo>
                    <a:pt x="366" y="2112"/>
                  </a:lnTo>
                  <a:lnTo>
                    <a:pt x="373" y="2105"/>
                  </a:lnTo>
                  <a:lnTo>
                    <a:pt x="380" y="2098"/>
                  </a:lnTo>
                  <a:lnTo>
                    <a:pt x="380" y="2092"/>
                  </a:lnTo>
                  <a:lnTo>
                    <a:pt x="386" y="2085"/>
                  </a:lnTo>
                  <a:lnTo>
                    <a:pt x="386" y="2071"/>
                  </a:lnTo>
                  <a:lnTo>
                    <a:pt x="393" y="2065"/>
                  </a:lnTo>
                  <a:lnTo>
                    <a:pt x="393" y="2058"/>
                  </a:lnTo>
                  <a:lnTo>
                    <a:pt x="400" y="2051"/>
                  </a:lnTo>
                  <a:lnTo>
                    <a:pt x="400" y="2044"/>
                  </a:lnTo>
                  <a:lnTo>
                    <a:pt x="407" y="2031"/>
                  </a:lnTo>
                  <a:lnTo>
                    <a:pt x="407" y="2017"/>
                  </a:lnTo>
                  <a:lnTo>
                    <a:pt x="413" y="2010"/>
                  </a:lnTo>
                  <a:lnTo>
                    <a:pt x="413" y="2004"/>
                  </a:lnTo>
                  <a:lnTo>
                    <a:pt x="420" y="1997"/>
                  </a:lnTo>
                  <a:lnTo>
                    <a:pt x="420" y="1990"/>
                  </a:lnTo>
                  <a:lnTo>
                    <a:pt x="427" y="1983"/>
                  </a:lnTo>
                  <a:lnTo>
                    <a:pt x="427" y="1963"/>
                  </a:lnTo>
                  <a:lnTo>
                    <a:pt x="434" y="1956"/>
                  </a:lnTo>
                  <a:lnTo>
                    <a:pt x="434" y="1950"/>
                  </a:lnTo>
                  <a:lnTo>
                    <a:pt x="440" y="1943"/>
                  </a:lnTo>
                  <a:lnTo>
                    <a:pt x="440" y="1929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71" name="Freeform 67"/>
            <p:cNvSpPr>
              <a:spLocks/>
            </p:cNvSpPr>
            <p:nvPr/>
          </p:nvSpPr>
          <p:spPr bwMode="auto">
            <a:xfrm>
              <a:off x="4252" y="2416"/>
              <a:ext cx="285" cy="772"/>
            </a:xfrm>
            <a:custGeom>
              <a:avLst/>
              <a:gdLst>
                <a:gd name="T0" fmla="*/ 7 w 285"/>
                <a:gd name="T1" fmla="*/ 765 h 772"/>
                <a:gd name="T2" fmla="*/ 14 w 285"/>
                <a:gd name="T3" fmla="*/ 752 h 772"/>
                <a:gd name="T4" fmla="*/ 21 w 285"/>
                <a:gd name="T5" fmla="*/ 725 h 772"/>
                <a:gd name="T6" fmla="*/ 28 w 285"/>
                <a:gd name="T7" fmla="*/ 711 h 772"/>
                <a:gd name="T8" fmla="*/ 34 w 285"/>
                <a:gd name="T9" fmla="*/ 691 h 772"/>
                <a:gd name="T10" fmla="*/ 41 w 285"/>
                <a:gd name="T11" fmla="*/ 671 h 772"/>
                <a:gd name="T12" fmla="*/ 48 w 285"/>
                <a:gd name="T13" fmla="*/ 650 h 772"/>
                <a:gd name="T14" fmla="*/ 55 w 285"/>
                <a:gd name="T15" fmla="*/ 637 h 772"/>
                <a:gd name="T16" fmla="*/ 61 w 285"/>
                <a:gd name="T17" fmla="*/ 610 h 772"/>
                <a:gd name="T18" fmla="*/ 68 w 285"/>
                <a:gd name="T19" fmla="*/ 596 h 772"/>
                <a:gd name="T20" fmla="*/ 75 w 285"/>
                <a:gd name="T21" fmla="*/ 583 h 772"/>
                <a:gd name="T22" fmla="*/ 82 w 285"/>
                <a:gd name="T23" fmla="*/ 562 h 772"/>
                <a:gd name="T24" fmla="*/ 88 w 285"/>
                <a:gd name="T25" fmla="*/ 542 h 772"/>
                <a:gd name="T26" fmla="*/ 95 w 285"/>
                <a:gd name="T27" fmla="*/ 522 h 772"/>
                <a:gd name="T28" fmla="*/ 102 w 285"/>
                <a:gd name="T29" fmla="*/ 508 h 772"/>
                <a:gd name="T30" fmla="*/ 109 w 285"/>
                <a:gd name="T31" fmla="*/ 481 h 772"/>
                <a:gd name="T32" fmla="*/ 116 w 285"/>
                <a:gd name="T33" fmla="*/ 468 h 772"/>
                <a:gd name="T34" fmla="*/ 122 w 285"/>
                <a:gd name="T35" fmla="*/ 447 h 772"/>
                <a:gd name="T36" fmla="*/ 129 w 285"/>
                <a:gd name="T37" fmla="*/ 427 h 772"/>
                <a:gd name="T38" fmla="*/ 136 w 285"/>
                <a:gd name="T39" fmla="*/ 413 h 772"/>
                <a:gd name="T40" fmla="*/ 143 w 285"/>
                <a:gd name="T41" fmla="*/ 393 h 772"/>
                <a:gd name="T42" fmla="*/ 149 w 285"/>
                <a:gd name="T43" fmla="*/ 380 h 772"/>
                <a:gd name="T44" fmla="*/ 156 w 285"/>
                <a:gd name="T45" fmla="*/ 352 h 772"/>
                <a:gd name="T46" fmla="*/ 163 w 285"/>
                <a:gd name="T47" fmla="*/ 339 h 772"/>
                <a:gd name="T48" fmla="*/ 170 w 285"/>
                <a:gd name="T49" fmla="*/ 319 h 772"/>
                <a:gd name="T50" fmla="*/ 176 w 285"/>
                <a:gd name="T51" fmla="*/ 298 h 772"/>
                <a:gd name="T52" fmla="*/ 183 w 285"/>
                <a:gd name="T53" fmla="*/ 278 h 772"/>
                <a:gd name="T54" fmla="*/ 190 w 285"/>
                <a:gd name="T55" fmla="*/ 264 h 772"/>
                <a:gd name="T56" fmla="*/ 197 w 285"/>
                <a:gd name="T57" fmla="*/ 237 h 772"/>
                <a:gd name="T58" fmla="*/ 204 w 285"/>
                <a:gd name="T59" fmla="*/ 224 h 772"/>
                <a:gd name="T60" fmla="*/ 210 w 285"/>
                <a:gd name="T61" fmla="*/ 203 h 772"/>
                <a:gd name="T62" fmla="*/ 217 w 285"/>
                <a:gd name="T63" fmla="*/ 190 h 772"/>
                <a:gd name="T64" fmla="*/ 224 w 285"/>
                <a:gd name="T65" fmla="*/ 163 h 772"/>
                <a:gd name="T66" fmla="*/ 231 w 285"/>
                <a:gd name="T67" fmla="*/ 149 h 772"/>
                <a:gd name="T68" fmla="*/ 237 w 285"/>
                <a:gd name="T69" fmla="*/ 136 h 772"/>
                <a:gd name="T70" fmla="*/ 244 w 285"/>
                <a:gd name="T71" fmla="*/ 109 h 772"/>
                <a:gd name="T72" fmla="*/ 251 w 285"/>
                <a:gd name="T73" fmla="*/ 95 h 772"/>
                <a:gd name="T74" fmla="*/ 258 w 285"/>
                <a:gd name="T75" fmla="*/ 75 h 772"/>
                <a:gd name="T76" fmla="*/ 265 w 285"/>
                <a:gd name="T77" fmla="*/ 55 h 772"/>
                <a:gd name="T78" fmla="*/ 271 w 285"/>
                <a:gd name="T79" fmla="*/ 34 h 772"/>
                <a:gd name="T80" fmla="*/ 278 w 285"/>
                <a:gd name="T81" fmla="*/ 21 h 772"/>
                <a:gd name="T82" fmla="*/ 285 w 285"/>
                <a:gd name="T83" fmla="*/ 0 h 77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85"/>
                <a:gd name="T127" fmla="*/ 0 h 772"/>
                <a:gd name="T128" fmla="*/ 285 w 285"/>
                <a:gd name="T129" fmla="*/ 772 h 77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85" h="772">
                  <a:moveTo>
                    <a:pt x="0" y="772"/>
                  </a:moveTo>
                  <a:lnTo>
                    <a:pt x="7" y="765"/>
                  </a:lnTo>
                  <a:lnTo>
                    <a:pt x="7" y="759"/>
                  </a:lnTo>
                  <a:lnTo>
                    <a:pt x="14" y="752"/>
                  </a:lnTo>
                  <a:lnTo>
                    <a:pt x="14" y="732"/>
                  </a:lnTo>
                  <a:lnTo>
                    <a:pt x="21" y="725"/>
                  </a:lnTo>
                  <a:lnTo>
                    <a:pt x="21" y="718"/>
                  </a:lnTo>
                  <a:lnTo>
                    <a:pt x="28" y="711"/>
                  </a:lnTo>
                  <a:lnTo>
                    <a:pt x="28" y="705"/>
                  </a:lnTo>
                  <a:lnTo>
                    <a:pt x="34" y="691"/>
                  </a:lnTo>
                  <a:lnTo>
                    <a:pt x="34" y="677"/>
                  </a:lnTo>
                  <a:lnTo>
                    <a:pt x="41" y="671"/>
                  </a:lnTo>
                  <a:lnTo>
                    <a:pt x="41" y="664"/>
                  </a:lnTo>
                  <a:lnTo>
                    <a:pt x="48" y="650"/>
                  </a:lnTo>
                  <a:lnTo>
                    <a:pt x="48" y="644"/>
                  </a:lnTo>
                  <a:lnTo>
                    <a:pt x="55" y="637"/>
                  </a:lnTo>
                  <a:lnTo>
                    <a:pt x="55" y="623"/>
                  </a:lnTo>
                  <a:lnTo>
                    <a:pt x="61" y="610"/>
                  </a:lnTo>
                  <a:lnTo>
                    <a:pt x="61" y="603"/>
                  </a:lnTo>
                  <a:lnTo>
                    <a:pt x="68" y="596"/>
                  </a:lnTo>
                  <a:lnTo>
                    <a:pt x="68" y="589"/>
                  </a:lnTo>
                  <a:lnTo>
                    <a:pt x="75" y="583"/>
                  </a:lnTo>
                  <a:lnTo>
                    <a:pt x="75" y="569"/>
                  </a:lnTo>
                  <a:lnTo>
                    <a:pt x="82" y="562"/>
                  </a:lnTo>
                  <a:lnTo>
                    <a:pt x="82" y="549"/>
                  </a:lnTo>
                  <a:lnTo>
                    <a:pt x="88" y="542"/>
                  </a:lnTo>
                  <a:lnTo>
                    <a:pt x="88" y="528"/>
                  </a:lnTo>
                  <a:lnTo>
                    <a:pt x="95" y="522"/>
                  </a:lnTo>
                  <a:lnTo>
                    <a:pt x="95" y="515"/>
                  </a:lnTo>
                  <a:lnTo>
                    <a:pt x="102" y="508"/>
                  </a:lnTo>
                  <a:lnTo>
                    <a:pt x="102" y="488"/>
                  </a:lnTo>
                  <a:lnTo>
                    <a:pt x="109" y="481"/>
                  </a:lnTo>
                  <a:lnTo>
                    <a:pt x="109" y="474"/>
                  </a:lnTo>
                  <a:lnTo>
                    <a:pt x="116" y="468"/>
                  </a:lnTo>
                  <a:lnTo>
                    <a:pt x="116" y="461"/>
                  </a:lnTo>
                  <a:lnTo>
                    <a:pt x="122" y="447"/>
                  </a:lnTo>
                  <a:lnTo>
                    <a:pt x="122" y="434"/>
                  </a:lnTo>
                  <a:lnTo>
                    <a:pt x="129" y="427"/>
                  </a:lnTo>
                  <a:lnTo>
                    <a:pt x="129" y="420"/>
                  </a:lnTo>
                  <a:lnTo>
                    <a:pt x="136" y="413"/>
                  </a:lnTo>
                  <a:lnTo>
                    <a:pt x="136" y="400"/>
                  </a:lnTo>
                  <a:lnTo>
                    <a:pt x="143" y="393"/>
                  </a:lnTo>
                  <a:lnTo>
                    <a:pt x="143" y="386"/>
                  </a:lnTo>
                  <a:lnTo>
                    <a:pt x="149" y="380"/>
                  </a:lnTo>
                  <a:lnTo>
                    <a:pt x="149" y="359"/>
                  </a:lnTo>
                  <a:lnTo>
                    <a:pt x="156" y="352"/>
                  </a:lnTo>
                  <a:lnTo>
                    <a:pt x="156" y="346"/>
                  </a:lnTo>
                  <a:lnTo>
                    <a:pt x="163" y="339"/>
                  </a:lnTo>
                  <a:lnTo>
                    <a:pt x="163" y="325"/>
                  </a:lnTo>
                  <a:lnTo>
                    <a:pt x="170" y="319"/>
                  </a:lnTo>
                  <a:lnTo>
                    <a:pt x="170" y="305"/>
                  </a:lnTo>
                  <a:lnTo>
                    <a:pt x="176" y="298"/>
                  </a:lnTo>
                  <a:lnTo>
                    <a:pt x="176" y="291"/>
                  </a:lnTo>
                  <a:lnTo>
                    <a:pt x="183" y="278"/>
                  </a:lnTo>
                  <a:lnTo>
                    <a:pt x="183" y="271"/>
                  </a:lnTo>
                  <a:lnTo>
                    <a:pt x="190" y="264"/>
                  </a:lnTo>
                  <a:lnTo>
                    <a:pt x="190" y="251"/>
                  </a:lnTo>
                  <a:lnTo>
                    <a:pt x="197" y="237"/>
                  </a:lnTo>
                  <a:lnTo>
                    <a:pt x="197" y="231"/>
                  </a:lnTo>
                  <a:lnTo>
                    <a:pt x="204" y="224"/>
                  </a:lnTo>
                  <a:lnTo>
                    <a:pt x="204" y="217"/>
                  </a:lnTo>
                  <a:lnTo>
                    <a:pt x="210" y="203"/>
                  </a:lnTo>
                  <a:lnTo>
                    <a:pt x="210" y="197"/>
                  </a:lnTo>
                  <a:lnTo>
                    <a:pt x="217" y="190"/>
                  </a:lnTo>
                  <a:lnTo>
                    <a:pt x="217" y="176"/>
                  </a:lnTo>
                  <a:lnTo>
                    <a:pt x="224" y="163"/>
                  </a:lnTo>
                  <a:lnTo>
                    <a:pt x="224" y="156"/>
                  </a:lnTo>
                  <a:lnTo>
                    <a:pt x="231" y="149"/>
                  </a:lnTo>
                  <a:lnTo>
                    <a:pt x="231" y="143"/>
                  </a:lnTo>
                  <a:lnTo>
                    <a:pt x="237" y="136"/>
                  </a:lnTo>
                  <a:lnTo>
                    <a:pt x="237" y="115"/>
                  </a:lnTo>
                  <a:lnTo>
                    <a:pt x="244" y="109"/>
                  </a:lnTo>
                  <a:lnTo>
                    <a:pt x="244" y="102"/>
                  </a:lnTo>
                  <a:lnTo>
                    <a:pt x="251" y="95"/>
                  </a:lnTo>
                  <a:lnTo>
                    <a:pt x="251" y="88"/>
                  </a:lnTo>
                  <a:lnTo>
                    <a:pt x="258" y="75"/>
                  </a:lnTo>
                  <a:lnTo>
                    <a:pt x="258" y="61"/>
                  </a:lnTo>
                  <a:lnTo>
                    <a:pt x="265" y="55"/>
                  </a:lnTo>
                  <a:lnTo>
                    <a:pt x="265" y="48"/>
                  </a:lnTo>
                  <a:lnTo>
                    <a:pt x="271" y="34"/>
                  </a:lnTo>
                  <a:lnTo>
                    <a:pt x="271" y="27"/>
                  </a:lnTo>
                  <a:lnTo>
                    <a:pt x="278" y="21"/>
                  </a:lnTo>
                  <a:lnTo>
                    <a:pt x="278" y="14"/>
                  </a:lnTo>
                  <a:lnTo>
                    <a:pt x="285" y="0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72" name="Rectangle 68"/>
            <p:cNvSpPr>
              <a:spLocks noChangeArrowheads="1"/>
            </p:cNvSpPr>
            <p:nvPr/>
          </p:nvSpPr>
          <p:spPr bwMode="auto">
            <a:xfrm>
              <a:off x="2097" y="1042"/>
              <a:ext cx="121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 dirty="0" smtClean="0">
                  <a:solidFill>
                    <a:srgbClr val="000000"/>
                  </a:solidFill>
                  <a:latin typeface="Helvetica" pitchFamily="34" charset="0"/>
                </a:rPr>
                <a:t>Sygnał wyjściowy FDP</a:t>
              </a:r>
              <a:endParaRPr lang="pl-PL" dirty="0"/>
            </a:p>
          </p:txBody>
        </p:sp>
        <p:sp>
          <p:nvSpPr>
            <p:cNvPr id="21573" name="Rectangle 69"/>
            <p:cNvSpPr>
              <a:spLocks noChangeArrowheads="1"/>
            </p:cNvSpPr>
            <p:nvPr/>
          </p:nvSpPr>
          <p:spPr bwMode="auto">
            <a:xfrm>
              <a:off x="2816" y="3689"/>
              <a:ext cx="41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 dirty="0" smtClean="0">
                  <a:solidFill>
                    <a:srgbClr val="000000"/>
                  </a:solidFill>
                  <a:latin typeface="Helvetica" pitchFamily="34" charset="0"/>
                </a:rPr>
                <a:t>czas </a:t>
              </a:r>
              <a:r>
                <a:rPr lang="pl-PL" sz="1400" b="1" i="1" dirty="0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r>
                <a:rPr lang="pl-PL" sz="1400" b="1" dirty="0">
                  <a:solidFill>
                    <a:srgbClr val="000000"/>
                  </a:solidFill>
                  <a:latin typeface="Helvetica" pitchFamily="34" charset="0"/>
                </a:rPr>
                <a:t>/</a:t>
              </a:r>
              <a:r>
                <a:rPr lang="pl-PL" sz="1400" b="1" i="1" dirty="0" err="1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endParaRPr lang="pl-PL" dirty="0"/>
            </a:p>
          </p:txBody>
        </p:sp>
      </p:grpSp>
      <p:sp>
        <p:nvSpPr>
          <p:cNvPr id="21508" name="Rectangle 72"/>
          <p:cNvSpPr>
            <a:spLocks noChangeArrowheads="1"/>
          </p:cNvSpPr>
          <p:nvPr/>
        </p:nvSpPr>
        <p:spPr bwMode="auto">
          <a:xfrm>
            <a:off x="3962400" y="2514600"/>
            <a:ext cx="84670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i="1" dirty="0" err="1" smtClean="0"/>
              <a:t>f</a:t>
            </a:r>
            <a:r>
              <a:rPr lang="pl-PL" sz="1600" b="1" baseline="-25000" dirty="0" err="1"/>
              <a:t>b</a:t>
            </a:r>
            <a:r>
              <a:rPr lang="pl-PL" sz="1600" b="1" dirty="0" smtClean="0"/>
              <a:t>/</a:t>
            </a:r>
            <a:r>
              <a:rPr lang="pl-PL" sz="1600" b="1" i="1" dirty="0" smtClean="0"/>
              <a:t>f</a:t>
            </a:r>
            <a:r>
              <a:rPr lang="pl-PL" sz="1600" b="1" baseline="-25000" dirty="0" smtClean="0"/>
              <a:t>0</a:t>
            </a:r>
            <a:r>
              <a:rPr lang="pl-PL" sz="1600" b="1" dirty="0" smtClean="0"/>
              <a:t> </a:t>
            </a:r>
            <a:r>
              <a:rPr lang="pl-PL" sz="1600" b="1" dirty="0"/>
              <a:t>= 9</a:t>
            </a:r>
          </a:p>
        </p:txBody>
      </p:sp>
      <p:sp>
        <p:nvSpPr>
          <p:cNvPr id="21509" name="Text Box 74"/>
          <p:cNvSpPr txBox="1">
            <a:spLocks noChangeArrowheads="1"/>
          </p:cNvSpPr>
          <p:nvPr/>
        </p:nvSpPr>
        <p:spPr bwMode="auto">
          <a:xfrm>
            <a:off x="5845012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2AB28-75AB-4B4F-A28E-6F4C5A072EE2}" type="slidenum">
              <a:rPr lang="pl-PL" smtClean="0"/>
              <a:pPr>
                <a:defRPr/>
              </a:pPr>
              <a:t>25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kern="1200" dirty="0" smtClean="0">
                <a:solidFill>
                  <a:srgbClr val="009900"/>
                </a:solidFill>
                <a:latin typeface="Albertus Extra Bold" pitchFamily="34" charset="0"/>
                <a:ea typeface="+mn-ea"/>
                <a:cs typeface="+mn-cs"/>
              </a:rPr>
              <a:t>Sygnał wyjściowy </a:t>
            </a:r>
            <a:r>
              <a:rPr lang="pl-PL" sz="3200" i="1" kern="1200" dirty="0" smtClean="0">
                <a:solidFill>
                  <a:srgbClr val="009900"/>
                </a:solidFill>
                <a:latin typeface="Albertus Extra Bold" pitchFamily="34" charset="0"/>
                <a:ea typeface="+mn-ea"/>
                <a:cs typeface="+mn-cs"/>
              </a:rPr>
              <a:t>y</a:t>
            </a:r>
            <a:r>
              <a:rPr lang="pl-PL" sz="3200" kern="1200" dirty="0" smtClean="0">
                <a:solidFill>
                  <a:srgbClr val="009900"/>
                </a:solidFill>
                <a:latin typeface="Albertus Extra Bold" pitchFamily="34" charset="0"/>
                <a:ea typeface="+mn-ea"/>
                <a:cs typeface="+mn-cs"/>
              </a:rPr>
              <a:t>(</a:t>
            </a:r>
            <a:r>
              <a:rPr lang="pl-PL" sz="3200" i="1" kern="1200" dirty="0" smtClean="0">
                <a:solidFill>
                  <a:srgbClr val="009900"/>
                </a:solidFill>
                <a:latin typeface="Albertus Extra Bold" pitchFamily="34" charset="0"/>
                <a:ea typeface="+mn-ea"/>
                <a:cs typeface="+mn-cs"/>
              </a:rPr>
              <a:t>t</a:t>
            </a:r>
            <a:r>
              <a:rPr lang="pl-PL" sz="3200" kern="1200" dirty="0" smtClean="0">
                <a:solidFill>
                  <a:srgbClr val="009900"/>
                </a:solidFill>
                <a:latin typeface="Albertus Extra Bold" pitchFamily="34" charset="0"/>
                <a:ea typeface="+mn-ea"/>
                <a:cs typeface="+mn-cs"/>
              </a:rPr>
              <a:t>) (</a:t>
            </a:r>
            <a:r>
              <a:rPr lang="pl-PL" sz="3200" i="1" kern="1200" dirty="0" err="1" smtClean="0">
                <a:solidFill>
                  <a:srgbClr val="009900"/>
                </a:solidFill>
                <a:latin typeface="Albertus Extra Bold" pitchFamily="34" charset="0"/>
              </a:rPr>
              <a:t>f</a:t>
            </a:r>
            <a:r>
              <a:rPr lang="pl-PL" sz="3200" kern="1200" baseline="-25000" dirty="0" err="1" smtClean="0">
                <a:solidFill>
                  <a:srgbClr val="009900"/>
                </a:solidFill>
                <a:latin typeface="Albertus Extra Bold" pitchFamily="34" charset="0"/>
              </a:rPr>
              <a:t>b</a:t>
            </a:r>
            <a:r>
              <a:rPr lang="pl-PL" sz="3200" kern="1200" dirty="0" smtClean="0">
                <a:solidFill>
                  <a:srgbClr val="009900"/>
                </a:solidFill>
                <a:latin typeface="Albertus Extra Bold" pitchFamily="34" charset="0"/>
              </a:rPr>
              <a:t>/</a:t>
            </a:r>
            <a:r>
              <a:rPr lang="pl-PL" sz="3200" i="1" kern="1200" dirty="0" smtClean="0">
                <a:solidFill>
                  <a:srgbClr val="009900"/>
                </a:solidFill>
                <a:latin typeface="Albertus Extra Bold" pitchFamily="34" charset="0"/>
              </a:rPr>
              <a:t>f</a:t>
            </a:r>
            <a:r>
              <a:rPr lang="pl-PL" sz="3200" kern="1200" baseline="-25000" dirty="0" smtClean="0">
                <a:solidFill>
                  <a:srgbClr val="009900"/>
                </a:solidFill>
                <a:latin typeface="Albertus Extra Bold" pitchFamily="34" charset="0"/>
              </a:rPr>
              <a:t>0</a:t>
            </a:r>
            <a:r>
              <a:rPr lang="pl-PL" sz="3200" kern="1200" dirty="0" smtClean="0">
                <a:solidFill>
                  <a:srgbClr val="009900"/>
                </a:solidFill>
                <a:latin typeface="Albertus Extra Bold" pitchFamily="34" charset="0"/>
                <a:ea typeface="+mn-ea"/>
                <a:cs typeface="+mn-cs"/>
              </a:rPr>
              <a:t> = 3)</a:t>
            </a:r>
          </a:p>
        </p:txBody>
      </p:sp>
      <p:grpSp>
        <p:nvGrpSpPr>
          <p:cNvPr id="2" name="Group 85"/>
          <p:cNvGrpSpPr>
            <a:grpSpLocks/>
          </p:cNvGrpSpPr>
          <p:nvPr/>
        </p:nvGrpSpPr>
        <p:grpSpPr bwMode="auto">
          <a:xfrm>
            <a:off x="1903413" y="1427163"/>
            <a:ext cx="6029325" cy="4525962"/>
            <a:chOff x="1199" y="899"/>
            <a:chExt cx="3798" cy="2851"/>
          </a:xfrm>
        </p:grpSpPr>
        <p:sp>
          <p:nvSpPr>
            <p:cNvPr id="23558" name="Rectangle 6"/>
            <p:cNvSpPr>
              <a:spLocks noChangeArrowheads="1"/>
            </p:cNvSpPr>
            <p:nvPr/>
          </p:nvSpPr>
          <p:spPr bwMode="auto">
            <a:xfrm>
              <a:off x="1199" y="899"/>
              <a:ext cx="3798" cy="28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59" name="Rectangle 7"/>
            <p:cNvSpPr>
              <a:spLocks noChangeArrowheads="1"/>
            </p:cNvSpPr>
            <p:nvPr/>
          </p:nvSpPr>
          <p:spPr bwMode="auto">
            <a:xfrm>
              <a:off x="1693" y="1116"/>
              <a:ext cx="2939" cy="23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60" name="Rectangle 8"/>
            <p:cNvSpPr>
              <a:spLocks noChangeArrowheads="1"/>
            </p:cNvSpPr>
            <p:nvPr/>
          </p:nvSpPr>
          <p:spPr bwMode="auto">
            <a:xfrm>
              <a:off x="1693" y="1116"/>
              <a:ext cx="2939" cy="2315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>
              <a:off x="1693" y="1116"/>
              <a:ext cx="2939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1693" y="3431"/>
              <a:ext cx="2939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 flipV="1">
              <a:off x="4632" y="1116"/>
              <a:ext cx="1" cy="231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 flipV="1">
              <a:off x="1693" y="1116"/>
              <a:ext cx="1" cy="231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65" name="Line 13"/>
            <p:cNvSpPr>
              <a:spLocks noChangeShapeType="1"/>
            </p:cNvSpPr>
            <p:nvPr/>
          </p:nvSpPr>
          <p:spPr bwMode="auto">
            <a:xfrm>
              <a:off x="1693" y="3431"/>
              <a:ext cx="2939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 flipV="1">
              <a:off x="1693" y="1116"/>
              <a:ext cx="1" cy="231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 flipV="1">
              <a:off x="1693" y="3397"/>
              <a:ext cx="1" cy="3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68" name="Line 16"/>
            <p:cNvSpPr>
              <a:spLocks noChangeShapeType="1"/>
            </p:cNvSpPr>
            <p:nvPr/>
          </p:nvSpPr>
          <p:spPr bwMode="auto">
            <a:xfrm>
              <a:off x="1693" y="1116"/>
              <a:ext cx="1" cy="2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69" name="Rectangle 17"/>
            <p:cNvSpPr>
              <a:spLocks noChangeArrowheads="1"/>
            </p:cNvSpPr>
            <p:nvPr/>
          </p:nvSpPr>
          <p:spPr bwMode="auto">
            <a:xfrm>
              <a:off x="1666" y="3452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pl-PL"/>
            </a:p>
          </p:txBody>
        </p:sp>
        <p:sp>
          <p:nvSpPr>
            <p:cNvPr id="23570" name="Line 18"/>
            <p:cNvSpPr>
              <a:spLocks noChangeShapeType="1"/>
            </p:cNvSpPr>
            <p:nvPr/>
          </p:nvSpPr>
          <p:spPr bwMode="auto">
            <a:xfrm flipV="1">
              <a:off x="2113" y="3397"/>
              <a:ext cx="1" cy="3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71" name="Line 19"/>
            <p:cNvSpPr>
              <a:spLocks noChangeShapeType="1"/>
            </p:cNvSpPr>
            <p:nvPr/>
          </p:nvSpPr>
          <p:spPr bwMode="auto">
            <a:xfrm>
              <a:off x="2113" y="1116"/>
              <a:ext cx="1" cy="2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72" name="Rectangle 20"/>
            <p:cNvSpPr>
              <a:spLocks noChangeArrowheads="1"/>
            </p:cNvSpPr>
            <p:nvPr/>
          </p:nvSpPr>
          <p:spPr bwMode="auto">
            <a:xfrm>
              <a:off x="2039" y="3452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0.5</a:t>
              </a:r>
              <a:endParaRPr lang="pl-PL"/>
            </a:p>
          </p:txBody>
        </p:sp>
        <p:sp>
          <p:nvSpPr>
            <p:cNvPr id="23573" name="Line 21"/>
            <p:cNvSpPr>
              <a:spLocks noChangeShapeType="1"/>
            </p:cNvSpPr>
            <p:nvPr/>
          </p:nvSpPr>
          <p:spPr bwMode="auto">
            <a:xfrm flipV="1">
              <a:off x="2533" y="3397"/>
              <a:ext cx="1" cy="3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74" name="Line 22"/>
            <p:cNvSpPr>
              <a:spLocks noChangeShapeType="1"/>
            </p:cNvSpPr>
            <p:nvPr/>
          </p:nvSpPr>
          <p:spPr bwMode="auto">
            <a:xfrm>
              <a:off x="2533" y="1116"/>
              <a:ext cx="1" cy="2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75" name="Rectangle 23"/>
            <p:cNvSpPr>
              <a:spLocks noChangeArrowheads="1"/>
            </p:cNvSpPr>
            <p:nvPr/>
          </p:nvSpPr>
          <p:spPr bwMode="auto">
            <a:xfrm>
              <a:off x="2506" y="3452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pl-PL"/>
            </a:p>
          </p:txBody>
        </p:sp>
        <p:sp>
          <p:nvSpPr>
            <p:cNvPr id="23576" name="Line 24"/>
            <p:cNvSpPr>
              <a:spLocks noChangeShapeType="1"/>
            </p:cNvSpPr>
            <p:nvPr/>
          </p:nvSpPr>
          <p:spPr bwMode="auto">
            <a:xfrm flipV="1">
              <a:off x="2953" y="3397"/>
              <a:ext cx="1" cy="3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77" name="Line 25"/>
            <p:cNvSpPr>
              <a:spLocks noChangeShapeType="1"/>
            </p:cNvSpPr>
            <p:nvPr/>
          </p:nvSpPr>
          <p:spPr bwMode="auto">
            <a:xfrm>
              <a:off x="2953" y="1116"/>
              <a:ext cx="1" cy="2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78" name="Rectangle 26"/>
            <p:cNvSpPr>
              <a:spLocks noChangeArrowheads="1"/>
            </p:cNvSpPr>
            <p:nvPr/>
          </p:nvSpPr>
          <p:spPr bwMode="auto">
            <a:xfrm>
              <a:off x="2878" y="3452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1.5</a:t>
              </a:r>
              <a:endParaRPr lang="pl-PL"/>
            </a:p>
          </p:txBody>
        </p:sp>
        <p:sp>
          <p:nvSpPr>
            <p:cNvPr id="23579" name="Line 27"/>
            <p:cNvSpPr>
              <a:spLocks noChangeShapeType="1"/>
            </p:cNvSpPr>
            <p:nvPr/>
          </p:nvSpPr>
          <p:spPr bwMode="auto">
            <a:xfrm flipV="1">
              <a:off x="3372" y="3397"/>
              <a:ext cx="1" cy="3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80" name="Line 28"/>
            <p:cNvSpPr>
              <a:spLocks noChangeShapeType="1"/>
            </p:cNvSpPr>
            <p:nvPr/>
          </p:nvSpPr>
          <p:spPr bwMode="auto">
            <a:xfrm>
              <a:off x="3372" y="1116"/>
              <a:ext cx="1" cy="2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81" name="Rectangle 29"/>
            <p:cNvSpPr>
              <a:spLocks noChangeArrowheads="1"/>
            </p:cNvSpPr>
            <p:nvPr/>
          </p:nvSpPr>
          <p:spPr bwMode="auto">
            <a:xfrm>
              <a:off x="3345" y="3452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2</a:t>
              </a:r>
              <a:endParaRPr lang="pl-PL"/>
            </a:p>
          </p:txBody>
        </p:sp>
        <p:sp>
          <p:nvSpPr>
            <p:cNvPr id="23582" name="Line 30"/>
            <p:cNvSpPr>
              <a:spLocks noChangeShapeType="1"/>
            </p:cNvSpPr>
            <p:nvPr/>
          </p:nvSpPr>
          <p:spPr bwMode="auto">
            <a:xfrm flipV="1">
              <a:off x="3792" y="3397"/>
              <a:ext cx="1" cy="3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83" name="Line 31"/>
            <p:cNvSpPr>
              <a:spLocks noChangeShapeType="1"/>
            </p:cNvSpPr>
            <p:nvPr/>
          </p:nvSpPr>
          <p:spPr bwMode="auto">
            <a:xfrm>
              <a:off x="3792" y="1116"/>
              <a:ext cx="1" cy="2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84" name="Rectangle 32"/>
            <p:cNvSpPr>
              <a:spLocks noChangeArrowheads="1"/>
            </p:cNvSpPr>
            <p:nvPr/>
          </p:nvSpPr>
          <p:spPr bwMode="auto">
            <a:xfrm>
              <a:off x="3718" y="3452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2.5</a:t>
              </a:r>
              <a:endParaRPr lang="pl-PL"/>
            </a:p>
          </p:txBody>
        </p:sp>
        <p:sp>
          <p:nvSpPr>
            <p:cNvPr id="23585" name="Line 33"/>
            <p:cNvSpPr>
              <a:spLocks noChangeShapeType="1"/>
            </p:cNvSpPr>
            <p:nvPr/>
          </p:nvSpPr>
          <p:spPr bwMode="auto">
            <a:xfrm flipV="1">
              <a:off x="4212" y="3397"/>
              <a:ext cx="1" cy="3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86" name="Line 34"/>
            <p:cNvSpPr>
              <a:spLocks noChangeShapeType="1"/>
            </p:cNvSpPr>
            <p:nvPr/>
          </p:nvSpPr>
          <p:spPr bwMode="auto">
            <a:xfrm>
              <a:off x="4212" y="1116"/>
              <a:ext cx="1" cy="2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87" name="Rectangle 35"/>
            <p:cNvSpPr>
              <a:spLocks noChangeArrowheads="1"/>
            </p:cNvSpPr>
            <p:nvPr/>
          </p:nvSpPr>
          <p:spPr bwMode="auto">
            <a:xfrm>
              <a:off x="4185" y="3452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3</a:t>
              </a:r>
              <a:endParaRPr lang="pl-PL"/>
            </a:p>
          </p:txBody>
        </p:sp>
        <p:sp>
          <p:nvSpPr>
            <p:cNvPr id="23588" name="Line 36"/>
            <p:cNvSpPr>
              <a:spLocks noChangeShapeType="1"/>
            </p:cNvSpPr>
            <p:nvPr/>
          </p:nvSpPr>
          <p:spPr bwMode="auto">
            <a:xfrm flipV="1">
              <a:off x="4632" y="3397"/>
              <a:ext cx="1" cy="3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89" name="Line 37"/>
            <p:cNvSpPr>
              <a:spLocks noChangeShapeType="1"/>
            </p:cNvSpPr>
            <p:nvPr/>
          </p:nvSpPr>
          <p:spPr bwMode="auto">
            <a:xfrm>
              <a:off x="4632" y="1116"/>
              <a:ext cx="1" cy="2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90" name="Rectangle 38"/>
            <p:cNvSpPr>
              <a:spLocks noChangeArrowheads="1"/>
            </p:cNvSpPr>
            <p:nvPr/>
          </p:nvSpPr>
          <p:spPr bwMode="auto">
            <a:xfrm>
              <a:off x="4557" y="3452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3.5</a:t>
              </a:r>
              <a:endParaRPr lang="pl-PL"/>
            </a:p>
          </p:txBody>
        </p:sp>
        <p:sp>
          <p:nvSpPr>
            <p:cNvPr id="23591" name="Line 39"/>
            <p:cNvSpPr>
              <a:spLocks noChangeShapeType="1"/>
            </p:cNvSpPr>
            <p:nvPr/>
          </p:nvSpPr>
          <p:spPr bwMode="auto">
            <a:xfrm>
              <a:off x="1693" y="3431"/>
              <a:ext cx="27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92" name="Line 40"/>
            <p:cNvSpPr>
              <a:spLocks noChangeShapeType="1"/>
            </p:cNvSpPr>
            <p:nvPr/>
          </p:nvSpPr>
          <p:spPr bwMode="auto">
            <a:xfrm flipH="1">
              <a:off x="4598" y="3431"/>
              <a:ext cx="3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93" name="Rectangle 41"/>
            <p:cNvSpPr>
              <a:spLocks noChangeArrowheads="1"/>
            </p:cNvSpPr>
            <p:nvPr/>
          </p:nvSpPr>
          <p:spPr bwMode="auto">
            <a:xfrm>
              <a:off x="1517" y="3370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0.1</a:t>
              </a:r>
              <a:endParaRPr lang="pl-PL"/>
            </a:p>
          </p:txBody>
        </p:sp>
        <p:sp>
          <p:nvSpPr>
            <p:cNvPr id="23594" name="Line 42"/>
            <p:cNvSpPr>
              <a:spLocks noChangeShapeType="1"/>
            </p:cNvSpPr>
            <p:nvPr/>
          </p:nvSpPr>
          <p:spPr bwMode="auto">
            <a:xfrm>
              <a:off x="1693" y="3174"/>
              <a:ext cx="27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95" name="Line 43"/>
            <p:cNvSpPr>
              <a:spLocks noChangeShapeType="1"/>
            </p:cNvSpPr>
            <p:nvPr/>
          </p:nvSpPr>
          <p:spPr bwMode="auto">
            <a:xfrm flipH="1">
              <a:off x="4598" y="3174"/>
              <a:ext cx="3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96" name="Rectangle 44"/>
            <p:cNvSpPr>
              <a:spLocks noChangeArrowheads="1"/>
            </p:cNvSpPr>
            <p:nvPr/>
          </p:nvSpPr>
          <p:spPr bwMode="auto">
            <a:xfrm>
              <a:off x="1517" y="3113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0.2</a:t>
              </a:r>
              <a:endParaRPr lang="pl-PL"/>
            </a:p>
          </p:txBody>
        </p:sp>
        <p:sp>
          <p:nvSpPr>
            <p:cNvPr id="23597" name="Line 45"/>
            <p:cNvSpPr>
              <a:spLocks noChangeShapeType="1"/>
            </p:cNvSpPr>
            <p:nvPr/>
          </p:nvSpPr>
          <p:spPr bwMode="auto">
            <a:xfrm>
              <a:off x="1693" y="2917"/>
              <a:ext cx="27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98" name="Line 46"/>
            <p:cNvSpPr>
              <a:spLocks noChangeShapeType="1"/>
            </p:cNvSpPr>
            <p:nvPr/>
          </p:nvSpPr>
          <p:spPr bwMode="auto">
            <a:xfrm flipH="1">
              <a:off x="4598" y="2917"/>
              <a:ext cx="3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99" name="Rectangle 47"/>
            <p:cNvSpPr>
              <a:spLocks noChangeArrowheads="1"/>
            </p:cNvSpPr>
            <p:nvPr/>
          </p:nvSpPr>
          <p:spPr bwMode="auto">
            <a:xfrm>
              <a:off x="1517" y="2856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0.3</a:t>
              </a:r>
              <a:endParaRPr lang="pl-PL"/>
            </a:p>
          </p:txBody>
        </p:sp>
        <p:sp>
          <p:nvSpPr>
            <p:cNvPr id="23600" name="Line 48"/>
            <p:cNvSpPr>
              <a:spLocks noChangeShapeType="1"/>
            </p:cNvSpPr>
            <p:nvPr/>
          </p:nvSpPr>
          <p:spPr bwMode="auto">
            <a:xfrm>
              <a:off x="1693" y="2659"/>
              <a:ext cx="27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601" name="Line 49"/>
            <p:cNvSpPr>
              <a:spLocks noChangeShapeType="1"/>
            </p:cNvSpPr>
            <p:nvPr/>
          </p:nvSpPr>
          <p:spPr bwMode="auto">
            <a:xfrm flipH="1">
              <a:off x="4598" y="2659"/>
              <a:ext cx="3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602" name="Rectangle 50"/>
            <p:cNvSpPr>
              <a:spLocks noChangeArrowheads="1"/>
            </p:cNvSpPr>
            <p:nvPr/>
          </p:nvSpPr>
          <p:spPr bwMode="auto">
            <a:xfrm>
              <a:off x="1517" y="2598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0.4</a:t>
              </a:r>
              <a:endParaRPr lang="pl-PL"/>
            </a:p>
          </p:txBody>
        </p:sp>
        <p:sp>
          <p:nvSpPr>
            <p:cNvPr id="23603" name="Line 51"/>
            <p:cNvSpPr>
              <a:spLocks noChangeShapeType="1"/>
            </p:cNvSpPr>
            <p:nvPr/>
          </p:nvSpPr>
          <p:spPr bwMode="auto">
            <a:xfrm>
              <a:off x="1693" y="2402"/>
              <a:ext cx="27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604" name="Line 52"/>
            <p:cNvSpPr>
              <a:spLocks noChangeShapeType="1"/>
            </p:cNvSpPr>
            <p:nvPr/>
          </p:nvSpPr>
          <p:spPr bwMode="auto">
            <a:xfrm flipH="1">
              <a:off x="4598" y="2402"/>
              <a:ext cx="3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605" name="Rectangle 53"/>
            <p:cNvSpPr>
              <a:spLocks noChangeArrowheads="1"/>
            </p:cNvSpPr>
            <p:nvPr/>
          </p:nvSpPr>
          <p:spPr bwMode="auto">
            <a:xfrm>
              <a:off x="1517" y="2341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0.5</a:t>
              </a:r>
              <a:endParaRPr lang="pl-PL"/>
            </a:p>
          </p:txBody>
        </p:sp>
        <p:sp>
          <p:nvSpPr>
            <p:cNvPr id="23606" name="Line 54"/>
            <p:cNvSpPr>
              <a:spLocks noChangeShapeType="1"/>
            </p:cNvSpPr>
            <p:nvPr/>
          </p:nvSpPr>
          <p:spPr bwMode="auto">
            <a:xfrm>
              <a:off x="1693" y="2145"/>
              <a:ext cx="27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607" name="Line 55"/>
            <p:cNvSpPr>
              <a:spLocks noChangeShapeType="1"/>
            </p:cNvSpPr>
            <p:nvPr/>
          </p:nvSpPr>
          <p:spPr bwMode="auto">
            <a:xfrm flipH="1">
              <a:off x="4598" y="2145"/>
              <a:ext cx="3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608" name="Rectangle 56"/>
            <p:cNvSpPr>
              <a:spLocks noChangeArrowheads="1"/>
            </p:cNvSpPr>
            <p:nvPr/>
          </p:nvSpPr>
          <p:spPr bwMode="auto">
            <a:xfrm>
              <a:off x="1517" y="2084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0.6</a:t>
              </a:r>
              <a:endParaRPr lang="pl-PL"/>
            </a:p>
          </p:txBody>
        </p:sp>
        <p:sp>
          <p:nvSpPr>
            <p:cNvPr id="23609" name="Line 57"/>
            <p:cNvSpPr>
              <a:spLocks noChangeShapeType="1"/>
            </p:cNvSpPr>
            <p:nvPr/>
          </p:nvSpPr>
          <p:spPr bwMode="auto">
            <a:xfrm>
              <a:off x="1693" y="1881"/>
              <a:ext cx="27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610" name="Line 58"/>
            <p:cNvSpPr>
              <a:spLocks noChangeShapeType="1"/>
            </p:cNvSpPr>
            <p:nvPr/>
          </p:nvSpPr>
          <p:spPr bwMode="auto">
            <a:xfrm flipH="1">
              <a:off x="4598" y="1881"/>
              <a:ext cx="3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611" name="Rectangle 59"/>
            <p:cNvSpPr>
              <a:spLocks noChangeArrowheads="1"/>
            </p:cNvSpPr>
            <p:nvPr/>
          </p:nvSpPr>
          <p:spPr bwMode="auto">
            <a:xfrm>
              <a:off x="1517" y="1820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0.7</a:t>
              </a:r>
              <a:endParaRPr lang="pl-PL"/>
            </a:p>
          </p:txBody>
        </p:sp>
        <p:sp>
          <p:nvSpPr>
            <p:cNvPr id="23612" name="Line 60"/>
            <p:cNvSpPr>
              <a:spLocks noChangeShapeType="1"/>
            </p:cNvSpPr>
            <p:nvPr/>
          </p:nvSpPr>
          <p:spPr bwMode="auto">
            <a:xfrm>
              <a:off x="1693" y="1630"/>
              <a:ext cx="27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613" name="Line 61"/>
            <p:cNvSpPr>
              <a:spLocks noChangeShapeType="1"/>
            </p:cNvSpPr>
            <p:nvPr/>
          </p:nvSpPr>
          <p:spPr bwMode="auto">
            <a:xfrm flipH="1">
              <a:off x="4598" y="1630"/>
              <a:ext cx="3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614" name="Rectangle 62"/>
            <p:cNvSpPr>
              <a:spLocks noChangeArrowheads="1"/>
            </p:cNvSpPr>
            <p:nvPr/>
          </p:nvSpPr>
          <p:spPr bwMode="auto">
            <a:xfrm>
              <a:off x="1517" y="1569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0.8</a:t>
              </a:r>
              <a:endParaRPr lang="pl-PL"/>
            </a:p>
          </p:txBody>
        </p:sp>
        <p:sp>
          <p:nvSpPr>
            <p:cNvPr id="23615" name="Line 63"/>
            <p:cNvSpPr>
              <a:spLocks noChangeShapeType="1"/>
            </p:cNvSpPr>
            <p:nvPr/>
          </p:nvSpPr>
          <p:spPr bwMode="auto">
            <a:xfrm>
              <a:off x="1693" y="1373"/>
              <a:ext cx="27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616" name="Line 64"/>
            <p:cNvSpPr>
              <a:spLocks noChangeShapeType="1"/>
            </p:cNvSpPr>
            <p:nvPr/>
          </p:nvSpPr>
          <p:spPr bwMode="auto">
            <a:xfrm flipH="1">
              <a:off x="4598" y="1373"/>
              <a:ext cx="3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617" name="Rectangle 65"/>
            <p:cNvSpPr>
              <a:spLocks noChangeArrowheads="1"/>
            </p:cNvSpPr>
            <p:nvPr/>
          </p:nvSpPr>
          <p:spPr bwMode="auto">
            <a:xfrm>
              <a:off x="1517" y="1312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0.9</a:t>
              </a:r>
              <a:endParaRPr lang="pl-PL"/>
            </a:p>
          </p:txBody>
        </p:sp>
        <p:sp>
          <p:nvSpPr>
            <p:cNvPr id="23618" name="Line 66"/>
            <p:cNvSpPr>
              <a:spLocks noChangeShapeType="1"/>
            </p:cNvSpPr>
            <p:nvPr/>
          </p:nvSpPr>
          <p:spPr bwMode="auto">
            <a:xfrm>
              <a:off x="1693" y="1116"/>
              <a:ext cx="27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619" name="Line 67"/>
            <p:cNvSpPr>
              <a:spLocks noChangeShapeType="1"/>
            </p:cNvSpPr>
            <p:nvPr/>
          </p:nvSpPr>
          <p:spPr bwMode="auto">
            <a:xfrm flipH="1">
              <a:off x="4598" y="1116"/>
              <a:ext cx="3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620" name="Rectangle 68"/>
            <p:cNvSpPr>
              <a:spLocks noChangeArrowheads="1"/>
            </p:cNvSpPr>
            <p:nvPr/>
          </p:nvSpPr>
          <p:spPr bwMode="auto">
            <a:xfrm>
              <a:off x="1605" y="1055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pl-PL"/>
            </a:p>
          </p:txBody>
        </p:sp>
        <p:sp>
          <p:nvSpPr>
            <p:cNvPr id="23621" name="Line 69"/>
            <p:cNvSpPr>
              <a:spLocks noChangeShapeType="1"/>
            </p:cNvSpPr>
            <p:nvPr/>
          </p:nvSpPr>
          <p:spPr bwMode="auto">
            <a:xfrm>
              <a:off x="1693" y="1116"/>
              <a:ext cx="2939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622" name="Line 70"/>
            <p:cNvSpPr>
              <a:spLocks noChangeShapeType="1"/>
            </p:cNvSpPr>
            <p:nvPr/>
          </p:nvSpPr>
          <p:spPr bwMode="auto">
            <a:xfrm>
              <a:off x="1693" y="3431"/>
              <a:ext cx="2939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623" name="Line 71"/>
            <p:cNvSpPr>
              <a:spLocks noChangeShapeType="1"/>
            </p:cNvSpPr>
            <p:nvPr/>
          </p:nvSpPr>
          <p:spPr bwMode="auto">
            <a:xfrm flipV="1">
              <a:off x="4632" y="1116"/>
              <a:ext cx="1" cy="231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624" name="Line 72"/>
            <p:cNvSpPr>
              <a:spLocks noChangeShapeType="1"/>
            </p:cNvSpPr>
            <p:nvPr/>
          </p:nvSpPr>
          <p:spPr bwMode="auto">
            <a:xfrm flipV="1">
              <a:off x="1693" y="1116"/>
              <a:ext cx="1" cy="231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625" name="Freeform 73"/>
            <p:cNvSpPr>
              <a:spLocks/>
            </p:cNvSpPr>
            <p:nvPr/>
          </p:nvSpPr>
          <p:spPr bwMode="auto">
            <a:xfrm>
              <a:off x="1693" y="1271"/>
              <a:ext cx="467" cy="2011"/>
            </a:xfrm>
            <a:custGeom>
              <a:avLst/>
              <a:gdLst>
                <a:gd name="T0" fmla="*/ 7 w 467"/>
                <a:gd name="T1" fmla="*/ 413 h 2011"/>
                <a:gd name="T2" fmla="*/ 14 w 467"/>
                <a:gd name="T3" fmla="*/ 766 h 2011"/>
                <a:gd name="T4" fmla="*/ 27 w 467"/>
                <a:gd name="T5" fmla="*/ 1131 h 2011"/>
                <a:gd name="T6" fmla="*/ 34 w 467"/>
                <a:gd name="T7" fmla="*/ 1341 h 2011"/>
                <a:gd name="T8" fmla="*/ 48 w 467"/>
                <a:gd name="T9" fmla="*/ 1558 h 2011"/>
                <a:gd name="T10" fmla="*/ 54 w 467"/>
                <a:gd name="T11" fmla="*/ 1686 h 2011"/>
                <a:gd name="T12" fmla="*/ 68 w 467"/>
                <a:gd name="T13" fmla="*/ 1808 h 2011"/>
                <a:gd name="T14" fmla="*/ 75 w 467"/>
                <a:gd name="T15" fmla="*/ 1876 h 2011"/>
                <a:gd name="T16" fmla="*/ 88 w 467"/>
                <a:gd name="T17" fmla="*/ 1923 h 2011"/>
                <a:gd name="T18" fmla="*/ 95 w 467"/>
                <a:gd name="T19" fmla="*/ 1971 h 2011"/>
                <a:gd name="T20" fmla="*/ 115 w 467"/>
                <a:gd name="T21" fmla="*/ 2011 h 2011"/>
                <a:gd name="T22" fmla="*/ 136 w 467"/>
                <a:gd name="T23" fmla="*/ 2011 h 2011"/>
                <a:gd name="T24" fmla="*/ 163 w 467"/>
                <a:gd name="T25" fmla="*/ 1984 h 2011"/>
                <a:gd name="T26" fmla="*/ 176 w 467"/>
                <a:gd name="T27" fmla="*/ 1950 h 2011"/>
                <a:gd name="T28" fmla="*/ 190 w 467"/>
                <a:gd name="T29" fmla="*/ 1930 h 2011"/>
                <a:gd name="T30" fmla="*/ 197 w 467"/>
                <a:gd name="T31" fmla="*/ 1903 h 2011"/>
                <a:gd name="T32" fmla="*/ 210 w 467"/>
                <a:gd name="T33" fmla="*/ 1883 h 2011"/>
                <a:gd name="T34" fmla="*/ 217 w 467"/>
                <a:gd name="T35" fmla="*/ 1856 h 2011"/>
                <a:gd name="T36" fmla="*/ 230 w 467"/>
                <a:gd name="T37" fmla="*/ 1822 h 2011"/>
                <a:gd name="T38" fmla="*/ 237 w 467"/>
                <a:gd name="T39" fmla="*/ 1801 h 2011"/>
                <a:gd name="T40" fmla="*/ 251 w 467"/>
                <a:gd name="T41" fmla="*/ 1768 h 2011"/>
                <a:gd name="T42" fmla="*/ 258 w 467"/>
                <a:gd name="T43" fmla="*/ 1741 h 2011"/>
                <a:gd name="T44" fmla="*/ 271 w 467"/>
                <a:gd name="T45" fmla="*/ 1707 h 2011"/>
                <a:gd name="T46" fmla="*/ 278 w 467"/>
                <a:gd name="T47" fmla="*/ 1680 h 2011"/>
                <a:gd name="T48" fmla="*/ 291 w 467"/>
                <a:gd name="T49" fmla="*/ 1652 h 2011"/>
                <a:gd name="T50" fmla="*/ 298 w 467"/>
                <a:gd name="T51" fmla="*/ 1619 h 2011"/>
                <a:gd name="T52" fmla="*/ 312 w 467"/>
                <a:gd name="T53" fmla="*/ 1592 h 2011"/>
                <a:gd name="T54" fmla="*/ 319 w 467"/>
                <a:gd name="T55" fmla="*/ 1558 h 2011"/>
                <a:gd name="T56" fmla="*/ 332 w 467"/>
                <a:gd name="T57" fmla="*/ 1531 h 2011"/>
                <a:gd name="T58" fmla="*/ 339 w 467"/>
                <a:gd name="T59" fmla="*/ 1497 h 2011"/>
                <a:gd name="T60" fmla="*/ 352 w 467"/>
                <a:gd name="T61" fmla="*/ 1470 h 2011"/>
                <a:gd name="T62" fmla="*/ 359 w 467"/>
                <a:gd name="T63" fmla="*/ 1429 h 2011"/>
                <a:gd name="T64" fmla="*/ 373 w 467"/>
                <a:gd name="T65" fmla="*/ 1409 h 2011"/>
                <a:gd name="T66" fmla="*/ 379 w 467"/>
                <a:gd name="T67" fmla="*/ 1368 h 2011"/>
                <a:gd name="T68" fmla="*/ 393 w 467"/>
                <a:gd name="T69" fmla="*/ 1341 h 2011"/>
                <a:gd name="T70" fmla="*/ 400 w 467"/>
                <a:gd name="T71" fmla="*/ 1307 h 2011"/>
                <a:gd name="T72" fmla="*/ 413 w 467"/>
                <a:gd name="T73" fmla="*/ 1280 h 2011"/>
                <a:gd name="T74" fmla="*/ 420 w 467"/>
                <a:gd name="T75" fmla="*/ 1246 h 2011"/>
                <a:gd name="T76" fmla="*/ 434 w 467"/>
                <a:gd name="T77" fmla="*/ 1219 h 2011"/>
                <a:gd name="T78" fmla="*/ 440 w 467"/>
                <a:gd name="T79" fmla="*/ 1192 h 2011"/>
                <a:gd name="T80" fmla="*/ 454 w 467"/>
                <a:gd name="T81" fmla="*/ 1151 h 2011"/>
                <a:gd name="T82" fmla="*/ 461 w 467"/>
                <a:gd name="T83" fmla="*/ 1124 h 201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67"/>
                <a:gd name="T127" fmla="*/ 0 h 2011"/>
                <a:gd name="T128" fmla="*/ 467 w 467"/>
                <a:gd name="T129" fmla="*/ 2011 h 201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67" h="2011">
                  <a:moveTo>
                    <a:pt x="0" y="0"/>
                  </a:moveTo>
                  <a:lnTo>
                    <a:pt x="0" y="285"/>
                  </a:lnTo>
                  <a:lnTo>
                    <a:pt x="7" y="413"/>
                  </a:lnTo>
                  <a:lnTo>
                    <a:pt x="7" y="535"/>
                  </a:lnTo>
                  <a:lnTo>
                    <a:pt x="14" y="657"/>
                  </a:lnTo>
                  <a:lnTo>
                    <a:pt x="14" y="766"/>
                  </a:lnTo>
                  <a:lnTo>
                    <a:pt x="21" y="867"/>
                  </a:lnTo>
                  <a:lnTo>
                    <a:pt x="21" y="1050"/>
                  </a:lnTo>
                  <a:lnTo>
                    <a:pt x="27" y="1131"/>
                  </a:lnTo>
                  <a:lnTo>
                    <a:pt x="27" y="1206"/>
                  </a:lnTo>
                  <a:lnTo>
                    <a:pt x="34" y="1280"/>
                  </a:lnTo>
                  <a:lnTo>
                    <a:pt x="34" y="1341"/>
                  </a:lnTo>
                  <a:lnTo>
                    <a:pt x="41" y="1402"/>
                  </a:lnTo>
                  <a:lnTo>
                    <a:pt x="41" y="1510"/>
                  </a:lnTo>
                  <a:lnTo>
                    <a:pt x="48" y="1558"/>
                  </a:lnTo>
                  <a:lnTo>
                    <a:pt x="48" y="1605"/>
                  </a:lnTo>
                  <a:lnTo>
                    <a:pt x="54" y="1646"/>
                  </a:lnTo>
                  <a:lnTo>
                    <a:pt x="54" y="1686"/>
                  </a:lnTo>
                  <a:lnTo>
                    <a:pt x="61" y="1720"/>
                  </a:lnTo>
                  <a:lnTo>
                    <a:pt x="61" y="1781"/>
                  </a:lnTo>
                  <a:lnTo>
                    <a:pt x="68" y="1808"/>
                  </a:lnTo>
                  <a:lnTo>
                    <a:pt x="68" y="1835"/>
                  </a:lnTo>
                  <a:lnTo>
                    <a:pt x="75" y="1856"/>
                  </a:lnTo>
                  <a:lnTo>
                    <a:pt x="75" y="1876"/>
                  </a:lnTo>
                  <a:lnTo>
                    <a:pt x="82" y="1896"/>
                  </a:lnTo>
                  <a:lnTo>
                    <a:pt x="82" y="1910"/>
                  </a:lnTo>
                  <a:lnTo>
                    <a:pt x="88" y="1923"/>
                  </a:lnTo>
                  <a:lnTo>
                    <a:pt x="88" y="1950"/>
                  </a:lnTo>
                  <a:lnTo>
                    <a:pt x="95" y="1964"/>
                  </a:lnTo>
                  <a:lnTo>
                    <a:pt x="95" y="1971"/>
                  </a:lnTo>
                  <a:lnTo>
                    <a:pt x="109" y="1991"/>
                  </a:lnTo>
                  <a:lnTo>
                    <a:pt x="109" y="2005"/>
                  </a:lnTo>
                  <a:lnTo>
                    <a:pt x="115" y="2011"/>
                  </a:lnTo>
                  <a:lnTo>
                    <a:pt x="122" y="2011"/>
                  </a:lnTo>
                  <a:lnTo>
                    <a:pt x="129" y="2011"/>
                  </a:lnTo>
                  <a:lnTo>
                    <a:pt x="136" y="2011"/>
                  </a:lnTo>
                  <a:lnTo>
                    <a:pt x="142" y="2005"/>
                  </a:lnTo>
                  <a:lnTo>
                    <a:pt x="149" y="1998"/>
                  </a:lnTo>
                  <a:lnTo>
                    <a:pt x="163" y="1984"/>
                  </a:lnTo>
                  <a:lnTo>
                    <a:pt x="163" y="1977"/>
                  </a:lnTo>
                  <a:lnTo>
                    <a:pt x="176" y="1964"/>
                  </a:lnTo>
                  <a:lnTo>
                    <a:pt x="176" y="1950"/>
                  </a:lnTo>
                  <a:lnTo>
                    <a:pt x="183" y="1944"/>
                  </a:lnTo>
                  <a:lnTo>
                    <a:pt x="183" y="1937"/>
                  </a:lnTo>
                  <a:lnTo>
                    <a:pt x="190" y="1930"/>
                  </a:lnTo>
                  <a:lnTo>
                    <a:pt x="190" y="1923"/>
                  </a:lnTo>
                  <a:lnTo>
                    <a:pt x="197" y="1917"/>
                  </a:lnTo>
                  <a:lnTo>
                    <a:pt x="197" y="1903"/>
                  </a:lnTo>
                  <a:lnTo>
                    <a:pt x="203" y="1896"/>
                  </a:lnTo>
                  <a:lnTo>
                    <a:pt x="203" y="1889"/>
                  </a:lnTo>
                  <a:lnTo>
                    <a:pt x="210" y="1883"/>
                  </a:lnTo>
                  <a:lnTo>
                    <a:pt x="210" y="1869"/>
                  </a:lnTo>
                  <a:lnTo>
                    <a:pt x="217" y="1862"/>
                  </a:lnTo>
                  <a:lnTo>
                    <a:pt x="217" y="1856"/>
                  </a:lnTo>
                  <a:lnTo>
                    <a:pt x="224" y="1849"/>
                  </a:lnTo>
                  <a:lnTo>
                    <a:pt x="224" y="1835"/>
                  </a:lnTo>
                  <a:lnTo>
                    <a:pt x="230" y="1822"/>
                  </a:lnTo>
                  <a:lnTo>
                    <a:pt x="230" y="1815"/>
                  </a:lnTo>
                  <a:lnTo>
                    <a:pt x="237" y="1808"/>
                  </a:lnTo>
                  <a:lnTo>
                    <a:pt x="237" y="1801"/>
                  </a:lnTo>
                  <a:lnTo>
                    <a:pt x="244" y="1795"/>
                  </a:lnTo>
                  <a:lnTo>
                    <a:pt x="244" y="1774"/>
                  </a:lnTo>
                  <a:lnTo>
                    <a:pt x="251" y="1768"/>
                  </a:lnTo>
                  <a:lnTo>
                    <a:pt x="251" y="1761"/>
                  </a:lnTo>
                  <a:lnTo>
                    <a:pt x="258" y="1747"/>
                  </a:lnTo>
                  <a:lnTo>
                    <a:pt x="258" y="1741"/>
                  </a:lnTo>
                  <a:lnTo>
                    <a:pt x="264" y="1734"/>
                  </a:lnTo>
                  <a:lnTo>
                    <a:pt x="264" y="1713"/>
                  </a:lnTo>
                  <a:lnTo>
                    <a:pt x="271" y="1707"/>
                  </a:lnTo>
                  <a:lnTo>
                    <a:pt x="271" y="1700"/>
                  </a:lnTo>
                  <a:lnTo>
                    <a:pt x="278" y="1686"/>
                  </a:lnTo>
                  <a:lnTo>
                    <a:pt x="278" y="1680"/>
                  </a:lnTo>
                  <a:lnTo>
                    <a:pt x="285" y="1673"/>
                  </a:lnTo>
                  <a:lnTo>
                    <a:pt x="285" y="1666"/>
                  </a:lnTo>
                  <a:lnTo>
                    <a:pt x="291" y="1652"/>
                  </a:lnTo>
                  <a:lnTo>
                    <a:pt x="291" y="1639"/>
                  </a:lnTo>
                  <a:lnTo>
                    <a:pt x="298" y="1625"/>
                  </a:lnTo>
                  <a:lnTo>
                    <a:pt x="298" y="1619"/>
                  </a:lnTo>
                  <a:lnTo>
                    <a:pt x="305" y="1612"/>
                  </a:lnTo>
                  <a:lnTo>
                    <a:pt x="305" y="1605"/>
                  </a:lnTo>
                  <a:lnTo>
                    <a:pt x="312" y="1592"/>
                  </a:lnTo>
                  <a:lnTo>
                    <a:pt x="312" y="1578"/>
                  </a:lnTo>
                  <a:lnTo>
                    <a:pt x="319" y="1564"/>
                  </a:lnTo>
                  <a:lnTo>
                    <a:pt x="319" y="1558"/>
                  </a:lnTo>
                  <a:lnTo>
                    <a:pt x="325" y="1551"/>
                  </a:lnTo>
                  <a:lnTo>
                    <a:pt x="325" y="1537"/>
                  </a:lnTo>
                  <a:lnTo>
                    <a:pt x="332" y="1531"/>
                  </a:lnTo>
                  <a:lnTo>
                    <a:pt x="332" y="1510"/>
                  </a:lnTo>
                  <a:lnTo>
                    <a:pt x="339" y="1504"/>
                  </a:lnTo>
                  <a:lnTo>
                    <a:pt x="339" y="1497"/>
                  </a:lnTo>
                  <a:lnTo>
                    <a:pt x="346" y="1483"/>
                  </a:lnTo>
                  <a:lnTo>
                    <a:pt x="346" y="1476"/>
                  </a:lnTo>
                  <a:lnTo>
                    <a:pt x="352" y="1470"/>
                  </a:lnTo>
                  <a:lnTo>
                    <a:pt x="352" y="1456"/>
                  </a:lnTo>
                  <a:lnTo>
                    <a:pt x="359" y="1449"/>
                  </a:lnTo>
                  <a:lnTo>
                    <a:pt x="359" y="1429"/>
                  </a:lnTo>
                  <a:lnTo>
                    <a:pt x="366" y="1422"/>
                  </a:lnTo>
                  <a:lnTo>
                    <a:pt x="366" y="1416"/>
                  </a:lnTo>
                  <a:lnTo>
                    <a:pt x="373" y="1409"/>
                  </a:lnTo>
                  <a:lnTo>
                    <a:pt x="373" y="1395"/>
                  </a:lnTo>
                  <a:lnTo>
                    <a:pt x="379" y="1388"/>
                  </a:lnTo>
                  <a:lnTo>
                    <a:pt x="379" y="1368"/>
                  </a:lnTo>
                  <a:lnTo>
                    <a:pt x="386" y="1361"/>
                  </a:lnTo>
                  <a:lnTo>
                    <a:pt x="386" y="1355"/>
                  </a:lnTo>
                  <a:lnTo>
                    <a:pt x="393" y="1341"/>
                  </a:lnTo>
                  <a:lnTo>
                    <a:pt x="393" y="1334"/>
                  </a:lnTo>
                  <a:lnTo>
                    <a:pt x="400" y="1327"/>
                  </a:lnTo>
                  <a:lnTo>
                    <a:pt x="400" y="1307"/>
                  </a:lnTo>
                  <a:lnTo>
                    <a:pt x="407" y="1300"/>
                  </a:lnTo>
                  <a:lnTo>
                    <a:pt x="407" y="1287"/>
                  </a:lnTo>
                  <a:lnTo>
                    <a:pt x="413" y="1280"/>
                  </a:lnTo>
                  <a:lnTo>
                    <a:pt x="413" y="1273"/>
                  </a:lnTo>
                  <a:lnTo>
                    <a:pt x="420" y="1260"/>
                  </a:lnTo>
                  <a:lnTo>
                    <a:pt x="420" y="1246"/>
                  </a:lnTo>
                  <a:lnTo>
                    <a:pt x="427" y="1233"/>
                  </a:lnTo>
                  <a:lnTo>
                    <a:pt x="427" y="1226"/>
                  </a:lnTo>
                  <a:lnTo>
                    <a:pt x="434" y="1219"/>
                  </a:lnTo>
                  <a:lnTo>
                    <a:pt x="434" y="1206"/>
                  </a:lnTo>
                  <a:lnTo>
                    <a:pt x="440" y="1199"/>
                  </a:lnTo>
                  <a:lnTo>
                    <a:pt x="440" y="1192"/>
                  </a:lnTo>
                  <a:lnTo>
                    <a:pt x="447" y="1179"/>
                  </a:lnTo>
                  <a:lnTo>
                    <a:pt x="447" y="1165"/>
                  </a:lnTo>
                  <a:lnTo>
                    <a:pt x="454" y="1151"/>
                  </a:lnTo>
                  <a:lnTo>
                    <a:pt x="454" y="1145"/>
                  </a:lnTo>
                  <a:lnTo>
                    <a:pt x="461" y="1138"/>
                  </a:lnTo>
                  <a:lnTo>
                    <a:pt x="461" y="1124"/>
                  </a:lnTo>
                  <a:lnTo>
                    <a:pt x="467" y="1118"/>
                  </a:lnTo>
                  <a:lnTo>
                    <a:pt x="467" y="1097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626" name="Freeform 74"/>
            <p:cNvSpPr>
              <a:spLocks/>
            </p:cNvSpPr>
            <p:nvPr/>
          </p:nvSpPr>
          <p:spPr bwMode="auto">
            <a:xfrm>
              <a:off x="2160" y="1251"/>
              <a:ext cx="434" cy="1761"/>
            </a:xfrm>
            <a:custGeom>
              <a:avLst/>
              <a:gdLst>
                <a:gd name="T0" fmla="*/ 7 w 434"/>
                <a:gd name="T1" fmla="*/ 1104 h 1761"/>
                <a:gd name="T2" fmla="*/ 21 w 434"/>
                <a:gd name="T3" fmla="*/ 1077 h 1761"/>
                <a:gd name="T4" fmla="*/ 28 w 434"/>
                <a:gd name="T5" fmla="*/ 1036 h 1761"/>
                <a:gd name="T6" fmla="*/ 41 w 434"/>
                <a:gd name="T7" fmla="*/ 1009 h 1761"/>
                <a:gd name="T8" fmla="*/ 48 w 434"/>
                <a:gd name="T9" fmla="*/ 975 h 1761"/>
                <a:gd name="T10" fmla="*/ 61 w 434"/>
                <a:gd name="T11" fmla="*/ 948 h 1761"/>
                <a:gd name="T12" fmla="*/ 68 w 434"/>
                <a:gd name="T13" fmla="*/ 914 h 1761"/>
                <a:gd name="T14" fmla="*/ 82 w 434"/>
                <a:gd name="T15" fmla="*/ 887 h 1761"/>
                <a:gd name="T16" fmla="*/ 88 w 434"/>
                <a:gd name="T17" fmla="*/ 846 h 1761"/>
                <a:gd name="T18" fmla="*/ 102 w 434"/>
                <a:gd name="T19" fmla="*/ 819 h 1761"/>
                <a:gd name="T20" fmla="*/ 109 w 434"/>
                <a:gd name="T21" fmla="*/ 792 h 1761"/>
                <a:gd name="T22" fmla="*/ 122 w 434"/>
                <a:gd name="T23" fmla="*/ 758 h 1761"/>
                <a:gd name="T24" fmla="*/ 129 w 434"/>
                <a:gd name="T25" fmla="*/ 731 h 1761"/>
                <a:gd name="T26" fmla="*/ 143 w 434"/>
                <a:gd name="T27" fmla="*/ 697 h 1761"/>
                <a:gd name="T28" fmla="*/ 149 w 434"/>
                <a:gd name="T29" fmla="*/ 670 h 1761"/>
                <a:gd name="T30" fmla="*/ 163 w 434"/>
                <a:gd name="T31" fmla="*/ 630 h 1761"/>
                <a:gd name="T32" fmla="*/ 170 w 434"/>
                <a:gd name="T33" fmla="*/ 603 h 1761"/>
                <a:gd name="T34" fmla="*/ 183 w 434"/>
                <a:gd name="T35" fmla="*/ 576 h 1761"/>
                <a:gd name="T36" fmla="*/ 190 w 434"/>
                <a:gd name="T37" fmla="*/ 542 h 1761"/>
                <a:gd name="T38" fmla="*/ 204 w 434"/>
                <a:gd name="T39" fmla="*/ 515 h 1761"/>
                <a:gd name="T40" fmla="*/ 210 w 434"/>
                <a:gd name="T41" fmla="*/ 481 h 1761"/>
                <a:gd name="T42" fmla="*/ 224 w 434"/>
                <a:gd name="T43" fmla="*/ 454 h 1761"/>
                <a:gd name="T44" fmla="*/ 231 w 434"/>
                <a:gd name="T45" fmla="*/ 413 h 1761"/>
                <a:gd name="T46" fmla="*/ 244 w 434"/>
                <a:gd name="T47" fmla="*/ 386 h 1761"/>
                <a:gd name="T48" fmla="*/ 251 w 434"/>
                <a:gd name="T49" fmla="*/ 352 h 1761"/>
                <a:gd name="T50" fmla="*/ 265 w 434"/>
                <a:gd name="T51" fmla="*/ 325 h 1761"/>
                <a:gd name="T52" fmla="*/ 271 w 434"/>
                <a:gd name="T53" fmla="*/ 291 h 1761"/>
                <a:gd name="T54" fmla="*/ 285 w 434"/>
                <a:gd name="T55" fmla="*/ 264 h 1761"/>
                <a:gd name="T56" fmla="*/ 292 w 434"/>
                <a:gd name="T57" fmla="*/ 230 h 1761"/>
                <a:gd name="T58" fmla="*/ 305 w 434"/>
                <a:gd name="T59" fmla="*/ 203 h 1761"/>
                <a:gd name="T60" fmla="*/ 312 w 434"/>
                <a:gd name="T61" fmla="*/ 163 h 1761"/>
                <a:gd name="T62" fmla="*/ 325 w 434"/>
                <a:gd name="T63" fmla="*/ 136 h 1761"/>
                <a:gd name="T64" fmla="*/ 332 w 434"/>
                <a:gd name="T65" fmla="*/ 108 h 1761"/>
                <a:gd name="T66" fmla="*/ 346 w 434"/>
                <a:gd name="T67" fmla="*/ 75 h 1761"/>
                <a:gd name="T68" fmla="*/ 353 w 434"/>
                <a:gd name="T69" fmla="*/ 47 h 1761"/>
                <a:gd name="T70" fmla="*/ 366 w 434"/>
                <a:gd name="T71" fmla="*/ 7 h 1761"/>
                <a:gd name="T72" fmla="*/ 373 w 434"/>
                <a:gd name="T73" fmla="*/ 237 h 1761"/>
                <a:gd name="T74" fmla="*/ 386 w 434"/>
                <a:gd name="T75" fmla="*/ 738 h 1761"/>
                <a:gd name="T76" fmla="*/ 393 w 434"/>
                <a:gd name="T77" fmla="*/ 1029 h 1761"/>
                <a:gd name="T78" fmla="*/ 407 w 434"/>
                <a:gd name="T79" fmla="*/ 1266 h 1761"/>
                <a:gd name="T80" fmla="*/ 413 w 434"/>
                <a:gd name="T81" fmla="*/ 1510 h 1761"/>
                <a:gd name="T82" fmla="*/ 427 w 434"/>
                <a:gd name="T83" fmla="*/ 1645 h 176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34"/>
                <a:gd name="T127" fmla="*/ 0 h 1761"/>
                <a:gd name="T128" fmla="*/ 434 w 434"/>
                <a:gd name="T129" fmla="*/ 1761 h 176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34" h="1761">
                  <a:moveTo>
                    <a:pt x="0" y="1117"/>
                  </a:moveTo>
                  <a:lnTo>
                    <a:pt x="7" y="1111"/>
                  </a:lnTo>
                  <a:lnTo>
                    <a:pt x="7" y="1104"/>
                  </a:lnTo>
                  <a:lnTo>
                    <a:pt x="14" y="1090"/>
                  </a:lnTo>
                  <a:lnTo>
                    <a:pt x="14" y="1083"/>
                  </a:lnTo>
                  <a:lnTo>
                    <a:pt x="21" y="1077"/>
                  </a:lnTo>
                  <a:lnTo>
                    <a:pt x="21" y="1056"/>
                  </a:lnTo>
                  <a:lnTo>
                    <a:pt x="28" y="1050"/>
                  </a:lnTo>
                  <a:lnTo>
                    <a:pt x="28" y="1036"/>
                  </a:lnTo>
                  <a:lnTo>
                    <a:pt x="34" y="1029"/>
                  </a:lnTo>
                  <a:lnTo>
                    <a:pt x="34" y="1022"/>
                  </a:lnTo>
                  <a:lnTo>
                    <a:pt x="41" y="1009"/>
                  </a:lnTo>
                  <a:lnTo>
                    <a:pt x="41" y="1002"/>
                  </a:lnTo>
                  <a:lnTo>
                    <a:pt x="48" y="995"/>
                  </a:lnTo>
                  <a:lnTo>
                    <a:pt x="48" y="975"/>
                  </a:lnTo>
                  <a:lnTo>
                    <a:pt x="55" y="968"/>
                  </a:lnTo>
                  <a:lnTo>
                    <a:pt x="55" y="955"/>
                  </a:lnTo>
                  <a:lnTo>
                    <a:pt x="61" y="948"/>
                  </a:lnTo>
                  <a:lnTo>
                    <a:pt x="61" y="941"/>
                  </a:lnTo>
                  <a:lnTo>
                    <a:pt x="68" y="928"/>
                  </a:lnTo>
                  <a:lnTo>
                    <a:pt x="68" y="914"/>
                  </a:lnTo>
                  <a:lnTo>
                    <a:pt x="75" y="901"/>
                  </a:lnTo>
                  <a:lnTo>
                    <a:pt x="75" y="894"/>
                  </a:lnTo>
                  <a:lnTo>
                    <a:pt x="82" y="887"/>
                  </a:lnTo>
                  <a:lnTo>
                    <a:pt x="82" y="874"/>
                  </a:lnTo>
                  <a:lnTo>
                    <a:pt x="88" y="867"/>
                  </a:lnTo>
                  <a:lnTo>
                    <a:pt x="88" y="846"/>
                  </a:lnTo>
                  <a:lnTo>
                    <a:pt x="95" y="840"/>
                  </a:lnTo>
                  <a:lnTo>
                    <a:pt x="95" y="833"/>
                  </a:lnTo>
                  <a:lnTo>
                    <a:pt x="102" y="819"/>
                  </a:lnTo>
                  <a:lnTo>
                    <a:pt x="102" y="813"/>
                  </a:lnTo>
                  <a:lnTo>
                    <a:pt x="109" y="806"/>
                  </a:lnTo>
                  <a:lnTo>
                    <a:pt x="109" y="792"/>
                  </a:lnTo>
                  <a:lnTo>
                    <a:pt x="116" y="786"/>
                  </a:lnTo>
                  <a:lnTo>
                    <a:pt x="116" y="765"/>
                  </a:lnTo>
                  <a:lnTo>
                    <a:pt x="122" y="758"/>
                  </a:lnTo>
                  <a:lnTo>
                    <a:pt x="122" y="752"/>
                  </a:lnTo>
                  <a:lnTo>
                    <a:pt x="129" y="738"/>
                  </a:lnTo>
                  <a:lnTo>
                    <a:pt x="129" y="731"/>
                  </a:lnTo>
                  <a:lnTo>
                    <a:pt x="136" y="725"/>
                  </a:lnTo>
                  <a:lnTo>
                    <a:pt x="136" y="704"/>
                  </a:lnTo>
                  <a:lnTo>
                    <a:pt x="143" y="697"/>
                  </a:lnTo>
                  <a:lnTo>
                    <a:pt x="143" y="684"/>
                  </a:lnTo>
                  <a:lnTo>
                    <a:pt x="149" y="677"/>
                  </a:lnTo>
                  <a:lnTo>
                    <a:pt x="149" y="670"/>
                  </a:lnTo>
                  <a:lnTo>
                    <a:pt x="156" y="657"/>
                  </a:lnTo>
                  <a:lnTo>
                    <a:pt x="156" y="643"/>
                  </a:lnTo>
                  <a:lnTo>
                    <a:pt x="163" y="630"/>
                  </a:lnTo>
                  <a:lnTo>
                    <a:pt x="163" y="623"/>
                  </a:lnTo>
                  <a:lnTo>
                    <a:pt x="170" y="616"/>
                  </a:lnTo>
                  <a:lnTo>
                    <a:pt x="170" y="603"/>
                  </a:lnTo>
                  <a:lnTo>
                    <a:pt x="177" y="596"/>
                  </a:lnTo>
                  <a:lnTo>
                    <a:pt x="177" y="589"/>
                  </a:lnTo>
                  <a:lnTo>
                    <a:pt x="183" y="576"/>
                  </a:lnTo>
                  <a:lnTo>
                    <a:pt x="183" y="562"/>
                  </a:lnTo>
                  <a:lnTo>
                    <a:pt x="190" y="549"/>
                  </a:lnTo>
                  <a:lnTo>
                    <a:pt x="190" y="542"/>
                  </a:lnTo>
                  <a:lnTo>
                    <a:pt x="197" y="535"/>
                  </a:lnTo>
                  <a:lnTo>
                    <a:pt x="197" y="521"/>
                  </a:lnTo>
                  <a:lnTo>
                    <a:pt x="204" y="515"/>
                  </a:lnTo>
                  <a:lnTo>
                    <a:pt x="204" y="494"/>
                  </a:lnTo>
                  <a:lnTo>
                    <a:pt x="210" y="488"/>
                  </a:lnTo>
                  <a:lnTo>
                    <a:pt x="210" y="481"/>
                  </a:lnTo>
                  <a:lnTo>
                    <a:pt x="217" y="467"/>
                  </a:lnTo>
                  <a:lnTo>
                    <a:pt x="217" y="461"/>
                  </a:lnTo>
                  <a:lnTo>
                    <a:pt x="224" y="454"/>
                  </a:lnTo>
                  <a:lnTo>
                    <a:pt x="224" y="433"/>
                  </a:lnTo>
                  <a:lnTo>
                    <a:pt x="231" y="427"/>
                  </a:lnTo>
                  <a:lnTo>
                    <a:pt x="231" y="413"/>
                  </a:lnTo>
                  <a:lnTo>
                    <a:pt x="237" y="406"/>
                  </a:lnTo>
                  <a:lnTo>
                    <a:pt x="237" y="400"/>
                  </a:lnTo>
                  <a:lnTo>
                    <a:pt x="244" y="386"/>
                  </a:lnTo>
                  <a:lnTo>
                    <a:pt x="244" y="379"/>
                  </a:lnTo>
                  <a:lnTo>
                    <a:pt x="251" y="372"/>
                  </a:lnTo>
                  <a:lnTo>
                    <a:pt x="251" y="352"/>
                  </a:lnTo>
                  <a:lnTo>
                    <a:pt x="258" y="345"/>
                  </a:lnTo>
                  <a:lnTo>
                    <a:pt x="258" y="332"/>
                  </a:lnTo>
                  <a:lnTo>
                    <a:pt x="265" y="325"/>
                  </a:lnTo>
                  <a:lnTo>
                    <a:pt x="265" y="318"/>
                  </a:lnTo>
                  <a:lnTo>
                    <a:pt x="271" y="305"/>
                  </a:lnTo>
                  <a:lnTo>
                    <a:pt x="271" y="291"/>
                  </a:lnTo>
                  <a:lnTo>
                    <a:pt x="278" y="278"/>
                  </a:lnTo>
                  <a:lnTo>
                    <a:pt x="278" y="271"/>
                  </a:lnTo>
                  <a:lnTo>
                    <a:pt x="285" y="264"/>
                  </a:lnTo>
                  <a:lnTo>
                    <a:pt x="285" y="257"/>
                  </a:lnTo>
                  <a:lnTo>
                    <a:pt x="292" y="244"/>
                  </a:lnTo>
                  <a:lnTo>
                    <a:pt x="292" y="230"/>
                  </a:lnTo>
                  <a:lnTo>
                    <a:pt x="298" y="217"/>
                  </a:lnTo>
                  <a:lnTo>
                    <a:pt x="298" y="210"/>
                  </a:lnTo>
                  <a:lnTo>
                    <a:pt x="305" y="203"/>
                  </a:lnTo>
                  <a:lnTo>
                    <a:pt x="305" y="190"/>
                  </a:lnTo>
                  <a:lnTo>
                    <a:pt x="312" y="183"/>
                  </a:lnTo>
                  <a:lnTo>
                    <a:pt x="312" y="163"/>
                  </a:lnTo>
                  <a:lnTo>
                    <a:pt x="319" y="156"/>
                  </a:lnTo>
                  <a:lnTo>
                    <a:pt x="319" y="149"/>
                  </a:lnTo>
                  <a:lnTo>
                    <a:pt x="325" y="136"/>
                  </a:lnTo>
                  <a:lnTo>
                    <a:pt x="325" y="129"/>
                  </a:lnTo>
                  <a:lnTo>
                    <a:pt x="332" y="122"/>
                  </a:lnTo>
                  <a:lnTo>
                    <a:pt x="332" y="108"/>
                  </a:lnTo>
                  <a:lnTo>
                    <a:pt x="339" y="102"/>
                  </a:lnTo>
                  <a:lnTo>
                    <a:pt x="339" y="81"/>
                  </a:lnTo>
                  <a:lnTo>
                    <a:pt x="346" y="75"/>
                  </a:lnTo>
                  <a:lnTo>
                    <a:pt x="346" y="68"/>
                  </a:lnTo>
                  <a:lnTo>
                    <a:pt x="353" y="54"/>
                  </a:lnTo>
                  <a:lnTo>
                    <a:pt x="353" y="47"/>
                  </a:lnTo>
                  <a:lnTo>
                    <a:pt x="359" y="41"/>
                  </a:lnTo>
                  <a:lnTo>
                    <a:pt x="359" y="20"/>
                  </a:lnTo>
                  <a:lnTo>
                    <a:pt x="366" y="7"/>
                  </a:lnTo>
                  <a:lnTo>
                    <a:pt x="366" y="0"/>
                  </a:lnTo>
                  <a:lnTo>
                    <a:pt x="373" y="81"/>
                  </a:lnTo>
                  <a:lnTo>
                    <a:pt x="373" y="237"/>
                  </a:lnTo>
                  <a:lnTo>
                    <a:pt x="380" y="379"/>
                  </a:lnTo>
                  <a:lnTo>
                    <a:pt x="380" y="630"/>
                  </a:lnTo>
                  <a:lnTo>
                    <a:pt x="386" y="738"/>
                  </a:lnTo>
                  <a:lnTo>
                    <a:pt x="386" y="840"/>
                  </a:lnTo>
                  <a:lnTo>
                    <a:pt x="393" y="941"/>
                  </a:lnTo>
                  <a:lnTo>
                    <a:pt x="393" y="1029"/>
                  </a:lnTo>
                  <a:lnTo>
                    <a:pt x="400" y="1117"/>
                  </a:lnTo>
                  <a:lnTo>
                    <a:pt x="400" y="1199"/>
                  </a:lnTo>
                  <a:lnTo>
                    <a:pt x="407" y="1266"/>
                  </a:lnTo>
                  <a:lnTo>
                    <a:pt x="407" y="1402"/>
                  </a:lnTo>
                  <a:lnTo>
                    <a:pt x="413" y="1456"/>
                  </a:lnTo>
                  <a:lnTo>
                    <a:pt x="413" y="1510"/>
                  </a:lnTo>
                  <a:lnTo>
                    <a:pt x="420" y="1557"/>
                  </a:lnTo>
                  <a:lnTo>
                    <a:pt x="420" y="1605"/>
                  </a:lnTo>
                  <a:lnTo>
                    <a:pt x="427" y="1645"/>
                  </a:lnTo>
                  <a:lnTo>
                    <a:pt x="427" y="1727"/>
                  </a:lnTo>
                  <a:lnTo>
                    <a:pt x="434" y="1761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627" name="Freeform 75"/>
            <p:cNvSpPr>
              <a:spLocks/>
            </p:cNvSpPr>
            <p:nvPr/>
          </p:nvSpPr>
          <p:spPr bwMode="auto">
            <a:xfrm>
              <a:off x="2594" y="2233"/>
              <a:ext cx="453" cy="1049"/>
            </a:xfrm>
            <a:custGeom>
              <a:avLst/>
              <a:gdLst>
                <a:gd name="T0" fmla="*/ 7 w 453"/>
                <a:gd name="T1" fmla="*/ 833 h 1049"/>
                <a:gd name="T2" fmla="*/ 13 w 453"/>
                <a:gd name="T3" fmla="*/ 921 h 1049"/>
                <a:gd name="T4" fmla="*/ 27 w 453"/>
                <a:gd name="T5" fmla="*/ 975 h 1049"/>
                <a:gd name="T6" fmla="*/ 34 w 453"/>
                <a:gd name="T7" fmla="*/ 1009 h 1049"/>
                <a:gd name="T8" fmla="*/ 54 w 453"/>
                <a:gd name="T9" fmla="*/ 1043 h 1049"/>
                <a:gd name="T10" fmla="*/ 68 w 453"/>
                <a:gd name="T11" fmla="*/ 1049 h 1049"/>
                <a:gd name="T12" fmla="*/ 88 w 453"/>
                <a:gd name="T13" fmla="*/ 1036 h 1049"/>
                <a:gd name="T14" fmla="*/ 101 w 453"/>
                <a:gd name="T15" fmla="*/ 1015 h 1049"/>
                <a:gd name="T16" fmla="*/ 115 w 453"/>
                <a:gd name="T17" fmla="*/ 995 h 1049"/>
                <a:gd name="T18" fmla="*/ 122 w 453"/>
                <a:gd name="T19" fmla="*/ 975 h 1049"/>
                <a:gd name="T20" fmla="*/ 135 w 453"/>
                <a:gd name="T21" fmla="*/ 948 h 1049"/>
                <a:gd name="T22" fmla="*/ 142 w 453"/>
                <a:gd name="T23" fmla="*/ 927 h 1049"/>
                <a:gd name="T24" fmla="*/ 156 w 453"/>
                <a:gd name="T25" fmla="*/ 900 h 1049"/>
                <a:gd name="T26" fmla="*/ 162 w 453"/>
                <a:gd name="T27" fmla="*/ 873 h 1049"/>
                <a:gd name="T28" fmla="*/ 176 w 453"/>
                <a:gd name="T29" fmla="*/ 853 h 1049"/>
                <a:gd name="T30" fmla="*/ 183 w 453"/>
                <a:gd name="T31" fmla="*/ 819 h 1049"/>
                <a:gd name="T32" fmla="*/ 196 w 453"/>
                <a:gd name="T33" fmla="*/ 792 h 1049"/>
                <a:gd name="T34" fmla="*/ 203 w 453"/>
                <a:gd name="T35" fmla="*/ 758 h 1049"/>
                <a:gd name="T36" fmla="*/ 216 w 453"/>
                <a:gd name="T37" fmla="*/ 731 h 1049"/>
                <a:gd name="T38" fmla="*/ 223 w 453"/>
                <a:gd name="T39" fmla="*/ 697 h 1049"/>
                <a:gd name="T40" fmla="*/ 237 w 453"/>
                <a:gd name="T41" fmla="*/ 670 h 1049"/>
                <a:gd name="T42" fmla="*/ 244 w 453"/>
                <a:gd name="T43" fmla="*/ 636 h 1049"/>
                <a:gd name="T44" fmla="*/ 257 w 453"/>
                <a:gd name="T45" fmla="*/ 609 h 1049"/>
                <a:gd name="T46" fmla="*/ 264 w 453"/>
                <a:gd name="T47" fmla="*/ 575 h 1049"/>
                <a:gd name="T48" fmla="*/ 277 w 453"/>
                <a:gd name="T49" fmla="*/ 548 h 1049"/>
                <a:gd name="T50" fmla="*/ 284 w 453"/>
                <a:gd name="T51" fmla="*/ 508 h 1049"/>
                <a:gd name="T52" fmla="*/ 298 w 453"/>
                <a:gd name="T53" fmla="*/ 481 h 1049"/>
                <a:gd name="T54" fmla="*/ 304 w 453"/>
                <a:gd name="T55" fmla="*/ 447 h 1049"/>
                <a:gd name="T56" fmla="*/ 318 w 453"/>
                <a:gd name="T57" fmla="*/ 420 h 1049"/>
                <a:gd name="T58" fmla="*/ 325 w 453"/>
                <a:gd name="T59" fmla="*/ 393 h 1049"/>
                <a:gd name="T60" fmla="*/ 338 w 453"/>
                <a:gd name="T61" fmla="*/ 359 h 1049"/>
                <a:gd name="T62" fmla="*/ 345 w 453"/>
                <a:gd name="T63" fmla="*/ 332 h 1049"/>
                <a:gd name="T64" fmla="*/ 359 w 453"/>
                <a:gd name="T65" fmla="*/ 291 h 1049"/>
                <a:gd name="T66" fmla="*/ 365 w 453"/>
                <a:gd name="T67" fmla="*/ 271 h 1049"/>
                <a:gd name="T68" fmla="*/ 379 w 453"/>
                <a:gd name="T69" fmla="*/ 230 h 1049"/>
                <a:gd name="T70" fmla="*/ 386 w 453"/>
                <a:gd name="T71" fmla="*/ 203 h 1049"/>
                <a:gd name="T72" fmla="*/ 399 w 453"/>
                <a:gd name="T73" fmla="*/ 176 h 1049"/>
                <a:gd name="T74" fmla="*/ 406 w 453"/>
                <a:gd name="T75" fmla="*/ 142 h 1049"/>
                <a:gd name="T76" fmla="*/ 420 w 453"/>
                <a:gd name="T77" fmla="*/ 115 h 1049"/>
                <a:gd name="T78" fmla="*/ 426 w 453"/>
                <a:gd name="T79" fmla="*/ 81 h 1049"/>
                <a:gd name="T80" fmla="*/ 440 w 453"/>
                <a:gd name="T81" fmla="*/ 54 h 1049"/>
                <a:gd name="T82" fmla="*/ 447 w 453"/>
                <a:gd name="T83" fmla="*/ 13 h 104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53"/>
                <a:gd name="T127" fmla="*/ 0 h 1049"/>
                <a:gd name="T128" fmla="*/ 453 w 453"/>
                <a:gd name="T129" fmla="*/ 1049 h 104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53" h="1049">
                  <a:moveTo>
                    <a:pt x="0" y="779"/>
                  </a:moveTo>
                  <a:lnTo>
                    <a:pt x="0" y="806"/>
                  </a:lnTo>
                  <a:lnTo>
                    <a:pt x="7" y="833"/>
                  </a:lnTo>
                  <a:lnTo>
                    <a:pt x="7" y="860"/>
                  </a:lnTo>
                  <a:lnTo>
                    <a:pt x="13" y="880"/>
                  </a:lnTo>
                  <a:lnTo>
                    <a:pt x="13" y="921"/>
                  </a:lnTo>
                  <a:lnTo>
                    <a:pt x="20" y="941"/>
                  </a:lnTo>
                  <a:lnTo>
                    <a:pt x="20" y="955"/>
                  </a:lnTo>
                  <a:lnTo>
                    <a:pt x="27" y="975"/>
                  </a:lnTo>
                  <a:lnTo>
                    <a:pt x="27" y="982"/>
                  </a:lnTo>
                  <a:lnTo>
                    <a:pt x="34" y="995"/>
                  </a:lnTo>
                  <a:lnTo>
                    <a:pt x="34" y="1009"/>
                  </a:lnTo>
                  <a:lnTo>
                    <a:pt x="40" y="1015"/>
                  </a:lnTo>
                  <a:lnTo>
                    <a:pt x="40" y="1029"/>
                  </a:lnTo>
                  <a:lnTo>
                    <a:pt x="54" y="1043"/>
                  </a:lnTo>
                  <a:lnTo>
                    <a:pt x="54" y="1049"/>
                  </a:lnTo>
                  <a:lnTo>
                    <a:pt x="61" y="1049"/>
                  </a:lnTo>
                  <a:lnTo>
                    <a:pt x="68" y="1049"/>
                  </a:lnTo>
                  <a:lnTo>
                    <a:pt x="74" y="1049"/>
                  </a:lnTo>
                  <a:lnTo>
                    <a:pt x="81" y="1043"/>
                  </a:lnTo>
                  <a:lnTo>
                    <a:pt x="88" y="1036"/>
                  </a:lnTo>
                  <a:lnTo>
                    <a:pt x="95" y="1029"/>
                  </a:lnTo>
                  <a:lnTo>
                    <a:pt x="101" y="1022"/>
                  </a:lnTo>
                  <a:lnTo>
                    <a:pt x="101" y="1015"/>
                  </a:lnTo>
                  <a:lnTo>
                    <a:pt x="108" y="1009"/>
                  </a:lnTo>
                  <a:lnTo>
                    <a:pt x="108" y="1002"/>
                  </a:lnTo>
                  <a:lnTo>
                    <a:pt x="115" y="995"/>
                  </a:lnTo>
                  <a:lnTo>
                    <a:pt x="115" y="988"/>
                  </a:lnTo>
                  <a:lnTo>
                    <a:pt x="122" y="982"/>
                  </a:lnTo>
                  <a:lnTo>
                    <a:pt x="122" y="975"/>
                  </a:lnTo>
                  <a:lnTo>
                    <a:pt x="128" y="968"/>
                  </a:lnTo>
                  <a:lnTo>
                    <a:pt x="128" y="955"/>
                  </a:lnTo>
                  <a:lnTo>
                    <a:pt x="135" y="948"/>
                  </a:lnTo>
                  <a:lnTo>
                    <a:pt x="135" y="941"/>
                  </a:lnTo>
                  <a:lnTo>
                    <a:pt x="142" y="934"/>
                  </a:lnTo>
                  <a:lnTo>
                    <a:pt x="142" y="927"/>
                  </a:lnTo>
                  <a:lnTo>
                    <a:pt x="149" y="921"/>
                  </a:lnTo>
                  <a:lnTo>
                    <a:pt x="149" y="907"/>
                  </a:lnTo>
                  <a:lnTo>
                    <a:pt x="156" y="900"/>
                  </a:lnTo>
                  <a:lnTo>
                    <a:pt x="156" y="887"/>
                  </a:lnTo>
                  <a:lnTo>
                    <a:pt x="162" y="880"/>
                  </a:lnTo>
                  <a:lnTo>
                    <a:pt x="162" y="873"/>
                  </a:lnTo>
                  <a:lnTo>
                    <a:pt x="169" y="867"/>
                  </a:lnTo>
                  <a:lnTo>
                    <a:pt x="169" y="860"/>
                  </a:lnTo>
                  <a:lnTo>
                    <a:pt x="176" y="853"/>
                  </a:lnTo>
                  <a:lnTo>
                    <a:pt x="176" y="833"/>
                  </a:lnTo>
                  <a:lnTo>
                    <a:pt x="183" y="826"/>
                  </a:lnTo>
                  <a:lnTo>
                    <a:pt x="183" y="819"/>
                  </a:lnTo>
                  <a:lnTo>
                    <a:pt x="189" y="806"/>
                  </a:lnTo>
                  <a:lnTo>
                    <a:pt x="189" y="799"/>
                  </a:lnTo>
                  <a:lnTo>
                    <a:pt x="196" y="792"/>
                  </a:lnTo>
                  <a:lnTo>
                    <a:pt x="196" y="772"/>
                  </a:lnTo>
                  <a:lnTo>
                    <a:pt x="203" y="765"/>
                  </a:lnTo>
                  <a:lnTo>
                    <a:pt x="203" y="758"/>
                  </a:lnTo>
                  <a:lnTo>
                    <a:pt x="210" y="751"/>
                  </a:lnTo>
                  <a:lnTo>
                    <a:pt x="210" y="738"/>
                  </a:lnTo>
                  <a:lnTo>
                    <a:pt x="216" y="731"/>
                  </a:lnTo>
                  <a:lnTo>
                    <a:pt x="216" y="711"/>
                  </a:lnTo>
                  <a:lnTo>
                    <a:pt x="223" y="704"/>
                  </a:lnTo>
                  <a:lnTo>
                    <a:pt x="223" y="697"/>
                  </a:lnTo>
                  <a:lnTo>
                    <a:pt x="230" y="690"/>
                  </a:lnTo>
                  <a:lnTo>
                    <a:pt x="230" y="677"/>
                  </a:lnTo>
                  <a:lnTo>
                    <a:pt x="237" y="670"/>
                  </a:lnTo>
                  <a:lnTo>
                    <a:pt x="237" y="650"/>
                  </a:lnTo>
                  <a:lnTo>
                    <a:pt x="244" y="643"/>
                  </a:lnTo>
                  <a:lnTo>
                    <a:pt x="244" y="636"/>
                  </a:lnTo>
                  <a:lnTo>
                    <a:pt x="250" y="623"/>
                  </a:lnTo>
                  <a:lnTo>
                    <a:pt x="250" y="616"/>
                  </a:lnTo>
                  <a:lnTo>
                    <a:pt x="257" y="609"/>
                  </a:lnTo>
                  <a:lnTo>
                    <a:pt x="257" y="602"/>
                  </a:lnTo>
                  <a:lnTo>
                    <a:pt x="264" y="589"/>
                  </a:lnTo>
                  <a:lnTo>
                    <a:pt x="264" y="575"/>
                  </a:lnTo>
                  <a:lnTo>
                    <a:pt x="271" y="562"/>
                  </a:lnTo>
                  <a:lnTo>
                    <a:pt x="271" y="555"/>
                  </a:lnTo>
                  <a:lnTo>
                    <a:pt x="277" y="548"/>
                  </a:lnTo>
                  <a:lnTo>
                    <a:pt x="277" y="535"/>
                  </a:lnTo>
                  <a:lnTo>
                    <a:pt x="284" y="528"/>
                  </a:lnTo>
                  <a:lnTo>
                    <a:pt x="284" y="508"/>
                  </a:lnTo>
                  <a:lnTo>
                    <a:pt x="291" y="501"/>
                  </a:lnTo>
                  <a:lnTo>
                    <a:pt x="291" y="494"/>
                  </a:lnTo>
                  <a:lnTo>
                    <a:pt x="298" y="481"/>
                  </a:lnTo>
                  <a:lnTo>
                    <a:pt x="298" y="474"/>
                  </a:lnTo>
                  <a:lnTo>
                    <a:pt x="304" y="467"/>
                  </a:lnTo>
                  <a:lnTo>
                    <a:pt x="304" y="447"/>
                  </a:lnTo>
                  <a:lnTo>
                    <a:pt x="311" y="440"/>
                  </a:lnTo>
                  <a:lnTo>
                    <a:pt x="311" y="426"/>
                  </a:lnTo>
                  <a:lnTo>
                    <a:pt x="318" y="420"/>
                  </a:lnTo>
                  <a:lnTo>
                    <a:pt x="318" y="413"/>
                  </a:lnTo>
                  <a:lnTo>
                    <a:pt x="325" y="399"/>
                  </a:lnTo>
                  <a:lnTo>
                    <a:pt x="325" y="393"/>
                  </a:lnTo>
                  <a:lnTo>
                    <a:pt x="332" y="386"/>
                  </a:lnTo>
                  <a:lnTo>
                    <a:pt x="332" y="365"/>
                  </a:lnTo>
                  <a:lnTo>
                    <a:pt x="338" y="359"/>
                  </a:lnTo>
                  <a:lnTo>
                    <a:pt x="338" y="345"/>
                  </a:lnTo>
                  <a:lnTo>
                    <a:pt x="345" y="338"/>
                  </a:lnTo>
                  <a:lnTo>
                    <a:pt x="345" y="332"/>
                  </a:lnTo>
                  <a:lnTo>
                    <a:pt x="352" y="318"/>
                  </a:lnTo>
                  <a:lnTo>
                    <a:pt x="352" y="305"/>
                  </a:lnTo>
                  <a:lnTo>
                    <a:pt x="359" y="291"/>
                  </a:lnTo>
                  <a:lnTo>
                    <a:pt x="359" y="284"/>
                  </a:lnTo>
                  <a:lnTo>
                    <a:pt x="365" y="277"/>
                  </a:lnTo>
                  <a:lnTo>
                    <a:pt x="365" y="271"/>
                  </a:lnTo>
                  <a:lnTo>
                    <a:pt x="372" y="257"/>
                  </a:lnTo>
                  <a:lnTo>
                    <a:pt x="372" y="244"/>
                  </a:lnTo>
                  <a:lnTo>
                    <a:pt x="379" y="230"/>
                  </a:lnTo>
                  <a:lnTo>
                    <a:pt x="379" y="223"/>
                  </a:lnTo>
                  <a:lnTo>
                    <a:pt x="386" y="217"/>
                  </a:lnTo>
                  <a:lnTo>
                    <a:pt x="386" y="203"/>
                  </a:lnTo>
                  <a:lnTo>
                    <a:pt x="393" y="196"/>
                  </a:lnTo>
                  <a:lnTo>
                    <a:pt x="393" y="189"/>
                  </a:lnTo>
                  <a:lnTo>
                    <a:pt x="399" y="176"/>
                  </a:lnTo>
                  <a:lnTo>
                    <a:pt x="399" y="162"/>
                  </a:lnTo>
                  <a:lnTo>
                    <a:pt x="406" y="149"/>
                  </a:lnTo>
                  <a:lnTo>
                    <a:pt x="406" y="142"/>
                  </a:lnTo>
                  <a:lnTo>
                    <a:pt x="413" y="135"/>
                  </a:lnTo>
                  <a:lnTo>
                    <a:pt x="413" y="122"/>
                  </a:lnTo>
                  <a:lnTo>
                    <a:pt x="420" y="115"/>
                  </a:lnTo>
                  <a:lnTo>
                    <a:pt x="420" y="95"/>
                  </a:lnTo>
                  <a:lnTo>
                    <a:pt x="426" y="88"/>
                  </a:lnTo>
                  <a:lnTo>
                    <a:pt x="426" y="81"/>
                  </a:lnTo>
                  <a:lnTo>
                    <a:pt x="433" y="68"/>
                  </a:lnTo>
                  <a:lnTo>
                    <a:pt x="433" y="61"/>
                  </a:lnTo>
                  <a:lnTo>
                    <a:pt x="440" y="54"/>
                  </a:lnTo>
                  <a:lnTo>
                    <a:pt x="440" y="34"/>
                  </a:lnTo>
                  <a:lnTo>
                    <a:pt x="447" y="27"/>
                  </a:lnTo>
                  <a:lnTo>
                    <a:pt x="447" y="13"/>
                  </a:lnTo>
                  <a:lnTo>
                    <a:pt x="453" y="7"/>
                  </a:lnTo>
                  <a:lnTo>
                    <a:pt x="453" y="0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628" name="Freeform 76"/>
            <p:cNvSpPr>
              <a:spLocks/>
            </p:cNvSpPr>
            <p:nvPr/>
          </p:nvSpPr>
          <p:spPr bwMode="auto">
            <a:xfrm>
              <a:off x="3047" y="1251"/>
              <a:ext cx="447" cy="2031"/>
            </a:xfrm>
            <a:custGeom>
              <a:avLst/>
              <a:gdLst>
                <a:gd name="T0" fmla="*/ 7 w 447"/>
                <a:gd name="T1" fmla="*/ 962 h 2031"/>
                <a:gd name="T2" fmla="*/ 21 w 447"/>
                <a:gd name="T3" fmla="*/ 928 h 2031"/>
                <a:gd name="T4" fmla="*/ 28 w 447"/>
                <a:gd name="T5" fmla="*/ 901 h 2031"/>
                <a:gd name="T6" fmla="*/ 41 w 447"/>
                <a:gd name="T7" fmla="*/ 860 h 2031"/>
                <a:gd name="T8" fmla="*/ 48 w 447"/>
                <a:gd name="T9" fmla="*/ 833 h 2031"/>
                <a:gd name="T10" fmla="*/ 61 w 447"/>
                <a:gd name="T11" fmla="*/ 799 h 2031"/>
                <a:gd name="T12" fmla="*/ 68 w 447"/>
                <a:gd name="T13" fmla="*/ 772 h 2031"/>
                <a:gd name="T14" fmla="*/ 82 w 447"/>
                <a:gd name="T15" fmla="*/ 745 h 2031"/>
                <a:gd name="T16" fmla="*/ 88 w 447"/>
                <a:gd name="T17" fmla="*/ 711 h 2031"/>
                <a:gd name="T18" fmla="*/ 102 w 447"/>
                <a:gd name="T19" fmla="*/ 684 h 2031"/>
                <a:gd name="T20" fmla="*/ 109 w 447"/>
                <a:gd name="T21" fmla="*/ 643 h 2031"/>
                <a:gd name="T22" fmla="*/ 122 w 447"/>
                <a:gd name="T23" fmla="*/ 616 h 2031"/>
                <a:gd name="T24" fmla="*/ 129 w 447"/>
                <a:gd name="T25" fmla="*/ 582 h 2031"/>
                <a:gd name="T26" fmla="*/ 143 w 447"/>
                <a:gd name="T27" fmla="*/ 555 h 2031"/>
                <a:gd name="T28" fmla="*/ 149 w 447"/>
                <a:gd name="T29" fmla="*/ 521 h 2031"/>
                <a:gd name="T30" fmla="*/ 163 w 447"/>
                <a:gd name="T31" fmla="*/ 494 h 2031"/>
                <a:gd name="T32" fmla="*/ 170 w 447"/>
                <a:gd name="T33" fmla="*/ 454 h 2031"/>
                <a:gd name="T34" fmla="*/ 183 w 447"/>
                <a:gd name="T35" fmla="*/ 427 h 2031"/>
                <a:gd name="T36" fmla="*/ 190 w 447"/>
                <a:gd name="T37" fmla="*/ 393 h 2031"/>
                <a:gd name="T38" fmla="*/ 204 w 447"/>
                <a:gd name="T39" fmla="*/ 366 h 2031"/>
                <a:gd name="T40" fmla="*/ 210 w 447"/>
                <a:gd name="T41" fmla="*/ 332 h 2031"/>
                <a:gd name="T42" fmla="*/ 224 w 447"/>
                <a:gd name="T43" fmla="*/ 305 h 2031"/>
                <a:gd name="T44" fmla="*/ 231 w 447"/>
                <a:gd name="T45" fmla="*/ 278 h 2031"/>
                <a:gd name="T46" fmla="*/ 244 w 447"/>
                <a:gd name="T47" fmla="*/ 237 h 2031"/>
                <a:gd name="T48" fmla="*/ 251 w 447"/>
                <a:gd name="T49" fmla="*/ 210 h 2031"/>
                <a:gd name="T50" fmla="*/ 265 w 447"/>
                <a:gd name="T51" fmla="*/ 176 h 2031"/>
                <a:gd name="T52" fmla="*/ 271 w 447"/>
                <a:gd name="T53" fmla="*/ 149 h 2031"/>
                <a:gd name="T54" fmla="*/ 285 w 447"/>
                <a:gd name="T55" fmla="*/ 115 h 2031"/>
                <a:gd name="T56" fmla="*/ 292 w 447"/>
                <a:gd name="T57" fmla="*/ 88 h 2031"/>
                <a:gd name="T58" fmla="*/ 305 w 447"/>
                <a:gd name="T59" fmla="*/ 61 h 2031"/>
                <a:gd name="T60" fmla="*/ 319 w 447"/>
                <a:gd name="T61" fmla="*/ 20 h 2031"/>
                <a:gd name="T62" fmla="*/ 325 w 447"/>
                <a:gd name="T63" fmla="*/ 325 h 2031"/>
                <a:gd name="T64" fmla="*/ 339 w 447"/>
                <a:gd name="T65" fmla="*/ 697 h 2031"/>
                <a:gd name="T66" fmla="*/ 346 w 447"/>
                <a:gd name="T67" fmla="*/ 1083 h 2031"/>
                <a:gd name="T68" fmla="*/ 359 w 447"/>
                <a:gd name="T69" fmla="*/ 1307 h 2031"/>
                <a:gd name="T70" fmla="*/ 366 w 447"/>
                <a:gd name="T71" fmla="*/ 1490 h 2031"/>
                <a:gd name="T72" fmla="*/ 380 w 447"/>
                <a:gd name="T73" fmla="*/ 1672 h 2031"/>
                <a:gd name="T74" fmla="*/ 386 w 447"/>
                <a:gd name="T75" fmla="*/ 1774 h 2031"/>
                <a:gd name="T76" fmla="*/ 400 w 447"/>
                <a:gd name="T77" fmla="*/ 1876 h 2031"/>
                <a:gd name="T78" fmla="*/ 407 w 447"/>
                <a:gd name="T79" fmla="*/ 1930 h 2031"/>
                <a:gd name="T80" fmla="*/ 420 w 447"/>
                <a:gd name="T81" fmla="*/ 1984 h 2031"/>
                <a:gd name="T82" fmla="*/ 434 w 447"/>
                <a:gd name="T83" fmla="*/ 2018 h 203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47"/>
                <a:gd name="T127" fmla="*/ 0 h 2031"/>
                <a:gd name="T128" fmla="*/ 447 w 447"/>
                <a:gd name="T129" fmla="*/ 2031 h 203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47" h="2031">
                  <a:moveTo>
                    <a:pt x="0" y="982"/>
                  </a:moveTo>
                  <a:lnTo>
                    <a:pt x="7" y="968"/>
                  </a:lnTo>
                  <a:lnTo>
                    <a:pt x="7" y="962"/>
                  </a:lnTo>
                  <a:lnTo>
                    <a:pt x="14" y="955"/>
                  </a:lnTo>
                  <a:lnTo>
                    <a:pt x="14" y="934"/>
                  </a:lnTo>
                  <a:lnTo>
                    <a:pt x="21" y="928"/>
                  </a:lnTo>
                  <a:lnTo>
                    <a:pt x="21" y="914"/>
                  </a:lnTo>
                  <a:lnTo>
                    <a:pt x="28" y="907"/>
                  </a:lnTo>
                  <a:lnTo>
                    <a:pt x="28" y="901"/>
                  </a:lnTo>
                  <a:lnTo>
                    <a:pt x="34" y="887"/>
                  </a:lnTo>
                  <a:lnTo>
                    <a:pt x="34" y="874"/>
                  </a:lnTo>
                  <a:lnTo>
                    <a:pt x="41" y="860"/>
                  </a:lnTo>
                  <a:lnTo>
                    <a:pt x="41" y="853"/>
                  </a:lnTo>
                  <a:lnTo>
                    <a:pt x="48" y="846"/>
                  </a:lnTo>
                  <a:lnTo>
                    <a:pt x="48" y="833"/>
                  </a:lnTo>
                  <a:lnTo>
                    <a:pt x="55" y="826"/>
                  </a:lnTo>
                  <a:lnTo>
                    <a:pt x="55" y="806"/>
                  </a:lnTo>
                  <a:lnTo>
                    <a:pt x="61" y="799"/>
                  </a:lnTo>
                  <a:lnTo>
                    <a:pt x="61" y="792"/>
                  </a:lnTo>
                  <a:lnTo>
                    <a:pt x="68" y="779"/>
                  </a:lnTo>
                  <a:lnTo>
                    <a:pt x="68" y="772"/>
                  </a:lnTo>
                  <a:lnTo>
                    <a:pt x="75" y="765"/>
                  </a:lnTo>
                  <a:lnTo>
                    <a:pt x="75" y="752"/>
                  </a:lnTo>
                  <a:lnTo>
                    <a:pt x="82" y="745"/>
                  </a:lnTo>
                  <a:lnTo>
                    <a:pt x="82" y="725"/>
                  </a:lnTo>
                  <a:lnTo>
                    <a:pt x="88" y="718"/>
                  </a:lnTo>
                  <a:lnTo>
                    <a:pt x="88" y="711"/>
                  </a:lnTo>
                  <a:lnTo>
                    <a:pt x="95" y="697"/>
                  </a:lnTo>
                  <a:lnTo>
                    <a:pt x="95" y="691"/>
                  </a:lnTo>
                  <a:lnTo>
                    <a:pt x="102" y="684"/>
                  </a:lnTo>
                  <a:lnTo>
                    <a:pt x="102" y="664"/>
                  </a:lnTo>
                  <a:lnTo>
                    <a:pt x="109" y="657"/>
                  </a:lnTo>
                  <a:lnTo>
                    <a:pt x="109" y="643"/>
                  </a:lnTo>
                  <a:lnTo>
                    <a:pt x="116" y="637"/>
                  </a:lnTo>
                  <a:lnTo>
                    <a:pt x="116" y="630"/>
                  </a:lnTo>
                  <a:lnTo>
                    <a:pt x="122" y="616"/>
                  </a:lnTo>
                  <a:lnTo>
                    <a:pt x="122" y="603"/>
                  </a:lnTo>
                  <a:lnTo>
                    <a:pt x="129" y="589"/>
                  </a:lnTo>
                  <a:lnTo>
                    <a:pt x="129" y="582"/>
                  </a:lnTo>
                  <a:lnTo>
                    <a:pt x="136" y="576"/>
                  </a:lnTo>
                  <a:lnTo>
                    <a:pt x="136" y="562"/>
                  </a:lnTo>
                  <a:lnTo>
                    <a:pt x="143" y="555"/>
                  </a:lnTo>
                  <a:lnTo>
                    <a:pt x="143" y="535"/>
                  </a:lnTo>
                  <a:lnTo>
                    <a:pt x="149" y="528"/>
                  </a:lnTo>
                  <a:lnTo>
                    <a:pt x="149" y="521"/>
                  </a:lnTo>
                  <a:lnTo>
                    <a:pt x="156" y="508"/>
                  </a:lnTo>
                  <a:lnTo>
                    <a:pt x="156" y="501"/>
                  </a:lnTo>
                  <a:lnTo>
                    <a:pt x="163" y="494"/>
                  </a:lnTo>
                  <a:lnTo>
                    <a:pt x="163" y="481"/>
                  </a:lnTo>
                  <a:lnTo>
                    <a:pt x="170" y="474"/>
                  </a:lnTo>
                  <a:lnTo>
                    <a:pt x="170" y="454"/>
                  </a:lnTo>
                  <a:lnTo>
                    <a:pt x="176" y="447"/>
                  </a:lnTo>
                  <a:lnTo>
                    <a:pt x="176" y="440"/>
                  </a:lnTo>
                  <a:lnTo>
                    <a:pt x="183" y="427"/>
                  </a:lnTo>
                  <a:lnTo>
                    <a:pt x="183" y="420"/>
                  </a:lnTo>
                  <a:lnTo>
                    <a:pt x="190" y="413"/>
                  </a:lnTo>
                  <a:lnTo>
                    <a:pt x="190" y="393"/>
                  </a:lnTo>
                  <a:lnTo>
                    <a:pt x="197" y="386"/>
                  </a:lnTo>
                  <a:lnTo>
                    <a:pt x="197" y="372"/>
                  </a:lnTo>
                  <a:lnTo>
                    <a:pt x="204" y="366"/>
                  </a:lnTo>
                  <a:lnTo>
                    <a:pt x="204" y="359"/>
                  </a:lnTo>
                  <a:lnTo>
                    <a:pt x="210" y="345"/>
                  </a:lnTo>
                  <a:lnTo>
                    <a:pt x="210" y="332"/>
                  </a:lnTo>
                  <a:lnTo>
                    <a:pt x="217" y="318"/>
                  </a:lnTo>
                  <a:lnTo>
                    <a:pt x="217" y="312"/>
                  </a:lnTo>
                  <a:lnTo>
                    <a:pt x="224" y="305"/>
                  </a:lnTo>
                  <a:lnTo>
                    <a:pt x="224" y="291"/>
                  </a:lnTo>
                  <a:lnTo>
                    <a:pt x="231" y="284"/>
                  </a:lnTo>
                  <a:lnTo>
                    <a:pt x="231" y="278"/>
                  </a:lnTo>
                  <a:lnTo>
                    <a:pt x="237" y="264"/>
                  </a:lnTo>
                  <a:lnTo>
                    <a:pt x="237" y="251"/>
                  </a:lnTo>
                  <a:lnTo>
                    <a:pt x="244" y="237"/>
                  </a:lnTo>
                  <a:lnTo>
                    <a:pt x="244" y="230"/>
                  </a:lnTo>
                  <a:lnTo>
                    <a:pt x="251" y="224"/>
                  </a:lnTo>
                  <a:lnTo>
                    <a:pt x="251" y="210"/>
                  </a:lnTo>
                  <a:lnTo>
                    <a:pt x="258" y="203"/>
                  </a:lnTo>
                  <a:lnTo>
                    <a:pt x="258" y="183"/>
                  </a:lnTo>
                  <a:lnTo>
                    <a:pt x="265" y="176"/>
                  </a:lnTo>
                  <a:lnTo>
                    <a:pt x="265" y="169"/>
                  </a:lnTo>
                  <a:lnTo>
                    <a:pt x="271" y="156"/>
                  </a:lnTo>
                  <a:lnTo>
                    <a:pt x="271" y="149"/>
                  </a:lnTo>
                  <a:lnTo>
                    <a:pt x="278" y="142"/>
                  </a:lnTo>
                  <a:lnTo>
                    <a:pt x="278" y="122"/>
                  </a:lnTo>
                  <a:lnTo>
                    <a:pt x="285" y="115"/>
                  </a:lnTo>
                  <a:lnTo>
                    <a:pt x="285" y="102"/>
                  </a:lnTo>
                  <a:lnTo>
                    <a:pt x="292" y="95"/>
                  </a:lnTo>
                  <a:lnTo>
                    <a:pt x="292" y="88"/>
                  </a:lnTo>
                  <a:lnTo>
                    <a:pt x="298" y="75"/>
                  </a:lnTo>
                  <a:lnTo>
                    <a:pt x="298" y="68"/>
                  </a:lnTo>
                  <a:lnTo>
                    <a:pt x="305" y="61"/>
                  </a:lnTo>
                  <a:lnTo>
                    <a:pt x="305" y="41"/>
                  </a:lnTo>
                  <a:lnTo>
                    <a:pt x="312" y="27"/>
                  </a:lnTo>
                  <a:lnTo>
                    <a:pt x="319" y="20"/>
                  </a:lnTo>
                  <a:lnTo>
                    <a:pt x="319" y="0"/>
                  </a:lnTo>
                  <a:lnTo>
                    <a:pt x="325" y="34"/>
                  </a:lnTo>
                  <a:lnTo>
                    <a:pt x="325" y="325"/>
                  </a:lnTo>
                  <a:lnTo>
                    <a:pt x="332" y="447"/>
                  </a:lnTo>
                  <a:lnTo>
                    <a:pt x="332" y="576"/>
                  </a:lnTo>
                  <a:lnTo>
                    <a:pt x="339" y="697"/>
                  </a:lnTo>
                  <a:lnTo>
                    <a:pt x="339" y="799"/>
                  </a:lnTo>
                  <a:lnTo>
                    <a:pt x="346" y="901"/>
                  </a:lnTo>
                  <a:lnTo>
                    <a:pt x="346" y="1083"/>
                  </a:lnTo>
                  <a:lnTo>
                    <a:pt x="353" y="1165"/>
                  </a:lnTo>
                  <a:lnTo>
                    <a:pt x="353" y="1239"/>
                  </a:lnTo>
                  <a:lnTo>
                    <a:pt x="359" y="1307"/>
                  </a:lnTo>
                  <a:lnTo>
                    <a:pt x="359" y="1375"/>
                  </a:lnTo>
                  <a:lnTo>
                    <a:pt x="366" y="1436"/>
                  </a:lnTo>
                  <a:lnTo>
                    <a:pt x="366" y="1490"/>
                  </a:lnTo>
                  <a:lnTo>
                    <a:pt x="373" y="1537"/>
                  </a:lnTo>
                  <a:lnTo>
                    <a:pt x="373" y="1632"/>
                  </a:lnTo>
                  <a:lnTo>
                    <a:pt x="380" y="1672"/>
                  </a:lnTo>
                  <a:lnTo>
                    <a:pt x="380" y="1706"/>
                  </a:lnTo>
                  <a:lnTo>
                    <a:pt x="386" y="1740"/>
                  </a:lnTo>
                  <a:lnTo>
                    <a:pt x="386" y="1774"/>
                  </a:lnTo>
                  <a:lnTo>
                    <a:pt x="393" y="1801"/>
                  </a:lnTo>
                  <a:lnTo>
                    <a:pt x="393" y="1855"/>
                  </a:lnTo>
                  <a:lnTo>
                    <a:pt x="400" y="1876"/>
                  </a:lnTo>
                  <a:lnTo>
                    <a:pt x="400" y="1896"/>
                  </a:lnTo>
                  <a:lnTo>
                    <a:pt x="407" y="1916"/>
                  </a:lnTo>
                  <a:lnTo>
                    <a:pt x="407" y="1930"/>
                  </a:lnTo>
                  <a:lnTo>
                    <a:pt x="413" y="1950"/>
                  </a:lnTo>
                  <a:lnTo>
                    <a:pt x="413" y="1970"/>
                  </a:lnTo>
                  <a:lnTo>
                    <a:pt x="420" y="1984"/>
                  </a:lnTo>
                  <a:lnTo>
                    <a:pt x="420" y="1991"/>
                  </a:lnTo>
                  <a:lnTo>
                    <a:pt x="434" y="2011"/>
                  </a:lnTo>
                  <a:lnTo>
                    <a:pt x="434" y="2018"/>
                  </a:lnTo>
                  <a:lnTo>
                    <a:pt x="447" y="2031"/>
                  </a:lnTo>
                  <a:lnTo>
                    <a:pt x="441" y="2031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629" name="Freeform 77"/>
            <p:cNvSpPr>
              <a:spLocks/>
            </p:cNvSpPr>
            <p:nvPr/>
          </p:nvSpPr>
          <p:spPr bwMode="auto">
            <a:xfrm>
              <a:off x="3488" y="2064"/>
              <a:ext cx="453" cy="1218"/>
            </a:xfrm>
            <a:custGeom>
              <a:avLst/>
              <a:gdLst>
                <a:gd name="T0" fmla="*/ 13 w 453"/>
                <a:gd name="T1" fmla="*/ 1218 h 1218"/>
                <a:gd name="T2" fmla="*/ 33 w 453"/>
                <a:gd name="T3" fmla="*/ 1205 h 1218"/>
                <a:gd name="T4" fmla="*/ 54 w 453"/>
                <a:gd name="T5" fmla="*/ 1178 h 1218"/>
                <a:gd name="T6" fmla="*/ 60 w 453"/>
                <a:gd name="T7" fmla="*/ 1157 h 1218"/>
                <a:gd name="T8" fmla="*/ 74 w 453"/>
                <a:gd name="T9" fmla="*/ 1137 h 1218"/>
                <a:gd name="T10" fmla="*/ 81 w 453"/>
                <a:gd name="T11" fmla="*/ 1117 h 1218"/>
                <a:gd name="T12" fmla="*/ 94 w 453"/>
                <a:gd name="T13" fmla="*/ 1083 h 1218"/>
                <a:gd name="T14" fmla="*/ 101 w 453"/>
                <a:gd name="T15" fmla="*/ 1063 h 1218"/>
                <a:gd name="T16" fmla="*/ 115 w 453"/>
                <a:gd name="T17" fmla="*/ 1029 h 1218"/>
                <a:gd name="T18" fmla="*/ 121 w 453"/>
                <a:gd name="T19" fmla="*/ 1008 h 1218"/>
                <a:gd name="T20" fmla="*/ 135 w 453"/>
                <a:gd name="T21" fmla="*/ 975 h 1218"/>
                <a:gd name="T22" fmla="*/ 142 w 453"/>
                <a:gd name="T23" fmla="*/ 948 h 1218"/>
                <a:gd name="T24" fmla="*/ 155 w 453"/>
                <a:gd name="T25" fmla="*/ 920 h 1218"/>
                <a:gd name="T26" fmla="*/ 162 w 453"/>
                <a:gd name="T27" fmla="*/ 887 h 1218"/>
                <a:gd name="T28" fmla="*/ 176 w 453"/>
                <a:gd name="T29" fmla="*/ 859 h 1218"/>
                <a:gd name="T30" fmla="*/ 182 w 453"/>
                <a:gd name="T31" fmla="*/ 826 h 1218"/>
                <a:gd name="T32" fmla="*/ 196 w 453"/>
                <a:gd name="T33" fmla="*/ 799 h 1218"/>
                <a:gd name="T34" fmla="*/ 203 w 453"/>
                <a:gd name="T35" fmla="*/ 765 h 1218"/>
                <a:gd name="T36" fmla="*/ 216 w 453"/>
                <a:gd name="T37" fmla="*/ 738 h 1218"/>
                <a:gd name="T38" fmla="*/ 223 w 453"/>
                <a:gd name="T39" fmla="*/ 704 h 1218"/>
                <a:gd name="T40" fmla="*/ 237 w 453"/>
                <a:gd name="T41" fmla="*/ 677 h 1218"/>
                <a:gd name="T42" fmla="*/ 243 w 453"/>
                <a:gd name="T43" fmla="*/ 636 h 1218"/>
                <a:gd name="T44" fmla="*/ 257 w 453"/>
                <a:gd name="T45" fmla="*/ 609 h 1218"/>
                <a:gd name="T46" fmla="*/ 264 w 453"/>
                <a:gd name="T47" fmla="*/ 575 h 1218"/>
                <a:gd name="T48" fmla="*/ 277 w 453"/>
                <a:gd name="T49" fmla="*/ 548 h 1218"/>
                <a:gd name="T50" fmla="*/ 284 w 453"/>
                <a:gd name="T51" fmla="*/ 521 h 1218"/>
                <a:gd name="T52" fmla="*/ 297 w 453"/>
                <a:gd name="T53" fmla="*/ 487 h 1218"/>
                <a:gd name="T54" fmla="*/ 304 w 453"/>
                <a:gd name="T55" fmla="*/ 460 h 1218"/>
                <a:gd name="T56" fmla="*/ 318 w 453"/>
                <a:gd name="T57" fmla="*/ 419 h 1218"/>
                <a:gd name="T58" fmla="*/ 325 w 453"/>
                <a:gd name="T59" fmla="*/ 392 h 1218"/>
                <a:gd name="T60" fmla="*/ 338 w 453"/>
                <a:gd name="T61" fmla="*/ 358 h 1218"/>
                <a:gd name="T62" fmla="*/ 345 w 453"/>
                <a:gd name="T63" fmla="*/ 331 h 1218"/>
                <a:gd name="T64" fmla="*/ 358 w 453"/>
                <a:gd name="T65" fmla="*/ 304 h 1218"/>
                <a:gd name="T66" fmla="*/ 365 w 453"/>
                <a:gd name="T67" fmla="*/ 270 h 1218"/>
                <a:gd name="T68" fmla="*/ 379 w 453"/>
                <a:gd name="T69" fmla="*/ 243 h 1218"/>
                <a:gd name="T70" fmla="*/ 385 w 453"/>
                <a:gd name="T71" fmla="*/ 203 h 1218"/>
                <a:gd name="T72" fmla="*/ 399 w 453"/>
                <a:gd name="T73" fmla="*/ 176 h 1218"/>
                <a:gd name="T74" fmla="*/ 406 w 453"/>
                <a:gd name="T75" fmla="*/ 142 h 1218"/>
                <a:gd name="T76" fmla="*/ 419 w 453"/>
                <a:gd name="T77" fmla="*/ 115 h 1218"/>
                <a:gd name="T78" fmla="*/ 426 w 453"/>
                <a:gd name="T79" fmla="*/ 81 h 1218"/>
                <a:gd name="T80" fmla="*/ 440 w 453"/>
                <a:gd name="T81" fmla="*/ 54 h 1218"/>
                <a:gd name="T82" fmla="*/ 446 w 453"/>
                <a:gd name="T83" fmla="*/ 20 h 121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53"/>
                <a:gd name="T127" fmla="*/ 0 h 1218"/>
                <a:gd name="T128" fmla="*/ 453 w 453"/>
                <a:gd name="T129" fmla="*/ 1218 h 121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53" h="1218">
                  <a:moveTo>
                    <a:pt x="0" y="1218"/>
                  </a:moveTo>
                  <a:lnTo>
                    <a:pt x="6" y="1218"/>
                  </a:lnTo>
                  <a:lnTo>
                    <a:pt x="13" y="1218"/>
                  </a:lnTo>
                  <a:lnTo>
                    <a:pt x="20" y="1218"/>
                  </a:lnTo>
                  <a:lnTo>
                    <a:pt x="27" y="1212"/>
                  </a:lnTo>
                  <a:lnTo>
                    <a:pt x="33" y="1205"/>
                  </a:lnTo>
                  <a:lnTo>
                    <a:pt x="47" y="1191"/>
                  </a:lnTo>
                  <a:lnTo>
                    <a:pt x="47" y="1184"/>
                  </a:lnTo>
                  <a:lnTo>
                    <a:pt x="54" y="1178"/>
                  </a:lnTo>
                  <a:lnTo>
                    <a:pt x="54" y="1171"/>
                  </a:lnTo>
                  <a:lnTo>
                    <a:pt x="60" y="1164"/>
                  </a:lnTo>
                  <a:lnTo>
                    <a:pt x="60" y="1157"/>
                  </a:lnTo>
                  <a:lnTo>
                    <a:pt x="67" y="1151"/>
                  </a:lnTo>
                  <a:lnTo>
                    <a:pt x="67" y="1144"/>
                  </a:lnTo>
                  <a:lnTo>
                    <a:pt x="74" y="1137"/>
                  </a:lnTo>
                  <a:lnTo>
                    <a:pt x="74" y="1130"/>
                  </a:lnTo>
                  <a:lnTo>
                    <a:pt x="81" y="1124"/>
                  </a:lnTo>
                  <a:lnTo>
                    <a:pt x="81" y="1117"/>
                  </a:lnTo>
                  <a:lnTo>
                    <a:pt x="88" y="1110"/>
                  </a:lnTo>
                  <a:lnTo>
                    <a:pt x="88" y="1090"/>
                  </a:lnTo>
                  <a:lnTo>
                    <a:pt x="94" y="1083"/>
                  </a:lnTo>
                  <a:lnTo>
                    <a:pt x="94" y="1076"/>
                  </a:lnTo>
                  <a:lnTo>
                    <a:pt x="101" y="1069"/>
                  </a:lnTo>
                  <a:lnTo>
                    <a:pt x="101" y="1063"/>
                  </a:lnTo>
                  <a:lnTo>
                    <a:pt x="108" y="1056"/>
                  </a:lnTo>
                  <a:lnTo>
                    <a:pt x="108" y="1036"/>
                  </a:lnTo>
                  <a:lnTo>
                    <a:pt x="115" y="1029"/>
                  </a:lnTo>
                  <a:lnTo>
                    <a:pt x="115" y="1022"/>
                  </a:lnTo>
                  <a:lnTo>
                    <a:pt x="121" y="1015"/>
                  </a:lnTo>
                  <a:lnTo>
                    <a:pt x="121" y="1008"/>
                  </a:lnTo>
                  <a:lnTo>
                    <a:pt x="128" y="995"/>
                  </a:lnTo>
                  <a:lnTo>
                    <a:pt x="128" y="981"/>
                  </a:lnTo>
                  <a:lnTo>
                    <a:pt x="135" y="975"/>
                  </a:lnTo>
                  <a:lnTo>
                    <a:pt x="135" y="961"/>
                  </a:lnTo>
                  <a:lnTo>
                    <a:pt x="142" y="954"/>
                  </a:lnTo>
                  <a:lnTo>
                    <a:pt x="142" y="948"/>
                  </a:lnTo>
                  <a:lnTo>
                    <a:pt x="149" y="941"/>
                  </a:lnTo>
                  <a:lnTo>
                    <a:pt x="149" y="927"/>
                  </a:lnTo>
                  <a:lnTo>
                    <a:pt x="155" y="920"/>
                  </a:lnTo>
                  <a:lnTo>
                    <a:pt x="155" y="907"/>
                  </a:lnTo>
                  <a:lnTo>
                    <a:pt x="162" y="893"/>
                  </a:lnTo>
                  <a:lnTo>
                    <a:pt x="162" y="887"/>
                  </a:lnTo>
                  <a:lnTo>
                    <a:pt x="169" y="880"/>
                  </a:lnTo>
                  <a:lnTo>
                    <a:pt x="169" y="866"/>
                  </a:lnTo>
                  <a:lnTo>
                    <a:pt x="176" y="859"/>
                  </a:lnTo>
                  <a:lnTo>
                    <a:pt x="176" y="846"/>
                  </a:lnTo>
                  <a:lnTo>
                    <a:pt x="182" y="832"/>
                  </a:lnTo>
                  <a:lnTo>
                    <a:pt x="182" y="826"/>
                  </a:lnTo>
                  <a:lnTo>
                    <a:pt x="189" y="819"/>
                  </a:lnTo>
                  <a:lnTo>
                    <a:pt x="189" y="805"/>
                  </a:lnTo>
                  <a:lnTo>
                    <a:pt x="196" y="799"/>
                  </a:lnTo>
                  <a:lnTo>
                    <a:pt x="196" y="778"/>
                  </a:lnTo>
                  <a:lnTo>
                    <a:pt x="203" y="771"/>
                  </a:lnTo>
                  <a:lnTo>
                    <a:pt x="203" y="765"/>
                  </a:lnTo>
                  <a:lnTo>
                    <a:pt x="209" y="751"/>
                  </a:lnTo>
                  <a:lnTo>
                    <a:pt x="209" y="744"/>
                  </a:lnTo>
                  <a:lnTo>
                    <a:pt x="216" y="738"/>
                  </a:lnTo>
                  <a:lnTo>
                    <a:pt x="216" y="724"/>
                  </a:lnTo>
                  <a:lnTo>
                    <a:pt x="223" y="717"/>
                  </a:lnTo>
                  <a:lnTo>
                    <a:pt x="223" y="704"/>
                  </a:lnTo>
                  <a:lnTo>
                    <a:pt x="230" y="690"/>
                  </a:lnTo>
                  <a:lnTo>
                    <a:pt x="230" y="683"/>
                  </a:lnTo>
                  <a:lnTo>
                    <a:pt x="237" y="677"/>
                  </a:lnTo>
                  <a:lnTo>
                    <a:pt x="237" y="663"/>
                  </a:lnTo>
                  <a:lnTo>
                    <a:pt x="243" y="656"/>
                  </a:lnTo>
                  <a:lnTo>
                    <a:pt x="243" y="636"/>
                  </a:lnTo>
                  <a:lnTo>
                    <a:pt x="250" y="629"/>
                  </a:lnTo>
                  <a:lnTo>
                    <a:pt x="250" y="623"/>
                  </a:lnTo>
                  <a:lnTo>
                    <a:pt x="257" y="609"/>
                  </a:lnTo>
                  <a:lnTo>
                    <a:pt x="257" y="602"/>
                  </a:lnTo>
                  <a:lnTo>
                    <a:pt x="264" y="595"/>
                  </a:lnTo>
                  <a:lnTo>
                    <a:pt x="264" y="575"/>
                  </a:lnTo>
                  <a:lnTo>
                    <a:pt x="270" y="568"/>
                  </a:lnTo>
                  <a:lnTo>
                    <a:pt x="270" y="555"/>
                  </a:lnTo>
                  <a:lnTo>
                    <a:pt x="277" y="548"/>
                  </a:lnTo>
                  <a:lnTo>
                    <a:pt x="277" y="541"/>
                  </a:lnTo>
                  <a:lnTo>
                    <a:pt x="284" y="528"/>
                  </a:lnTo>
                  <a:lnTo>
                    <a:pt x="284" y="521"/>
                  </a:lnTo>
                  <a:lnTo>
                    <a:pt x="291" y="514"/>
                  </a:lnTo>
                  <a:lnTo>
                    <a:pt x="291" y="494"/>
                  </a:lnTo>
                  <a:lnTo>
                    <a:pt x="297" y="487"/>
                  </a:lnTo>
                  <a:lnTo>
                    <a:pt x="297" y="474"/>
                  </a:lnTo>
                  <a:lnTo>
                    <a:pt x="304" y="467"/>
                  </a:lnTo>
                  <a:lnTo>
                    <a:pt x="304" y="460"/>
                  </a:lnTo>
                  <a:lnTo>
                    <a:pt x="311" y="446"/>
                  </a:lnTo>
                  <a:lnTo>
                    <a:pt x="311" y="433"/>
                  </a:lnTo>
                  <a:lnTo>
                    <a:pt x="318" y="419"/>
                  </a:lnTo>
                  <a:lnTo>
                    <a:pt x="318" y="413"/>
                  </a:lnTo>
                  <a:lnTo>
                    <a:pt x="325" y="406"/>
                  </a:lnTo>
                  <a:lnTo>
                    <a:pt x="325" y="392"/>
                  </a:lnTo>
                  <a:lnTo>
                    <a:pt x="331" y="386"/>
                  </a:lnTo>
                  <a:lnTo>
                    <a:pt x="331" y="365"/>
                  </a:lnTo>
                  <a:lnTo>
                    <a:pt x="338" y="358"/>
                  </a:lnTo>
                  <a:lnTo>
                    <a:pt x="338" y="352"/>
                  </a:lnTo>
                  <a:lnTo>
                    <a:pt x="345" y="338"/>
                  </a:lnTo>
                  <a:lnTo>
                    <a:pt x="345" y="331"/>
                  </a:lnTo>
                  <a:lnTo>
                    <a:pt x="352" y="325"/>
                  </a:lnTo>
                  <a:lnTo>
                    <a:pt x="352" y="311"/>
                  </a:lnTo>
                  <a:lnTo>
                    <a:pt x="358" y="304"/>
                  </a:lnTo>
                  <a:lnTo>
                    <a:pt x="358" y="284"/>
                  </a:lnTo>
                  <a:lnTo>
                    <a:pt x="365" y="277"/>
                  </a:lnTo>
                  <a:lnTo>
                    <a:pt x="365" y="270"/>
                  </a:lnTo>
                  <a:lnTo>
                    <a:pt x="372" y="257"/>
                  </a:lnTo>
                  <a:lnTo>
                    <a:pt x="372" y="250"/>
                  </a:lnTo>
                  <a:lnTo>
                    <a:pt x="379" y="243"/>
                  </a:lnTo>
                  <a:lnTo>
                    <a:pt x="379" y="223"/>
                  </a:lnTo>
                  <a:lnTo>
                    <a:pt x="385" y="216"/>
                  </a:lnTo>
                  <a:lnTo>
                    <a:pt x="385" y="203"/>
                  </a:lnTo>
                  <a:lnTo>
                    <a:pt x="392" y="196"/>
                  </a:lnTo>
                  <a:lnTo>
                    <a:pt x="392" y="189"/>
                  </a:lnTo>
                  <a:lnTo>
                    <a:pt x="399" y="176"/>
                  </a:lnTo>
                  <a:lnTo>
                    <a:pt x="399" y="162"/>
                  </a:lnTo>
                  <a:lnTo>
                    <a:pt x="406" y="155"/>
                  </a:lnTo>
                  <a:lnTo>
                    <a:pt x="406" y="142"/>
                  </a:lnTo>
                  <a:lnTo>
                    <a:pt x="413" y="135"/>
                  </a:lnTo>
                  <a:lnTo>
                    <a:pt x="413" y="128"/>
                  </a:lnTo>
                  <a:lnTo>
                    <a:pt x="419" y="115"/>
                  </a:lnTo>
                  <a:lnTo>
                    <a:pt x="419" y="101"/>
                  </a:lnTo>
                  <a:lnTo>
                    <a:pt x="426" y="88"/>
                  </a:lnTo>
                  <a:lnTo>
                    <a:pt x="426" y="81"/>
                  </a:lnTo>
                  <a:lnTo>
                    <a:pt x="433" y="74"/>
                  </a:lnTo>
                  <a:lnTo>
                    <a:pt x="433" y="61"/>
                  </a:lnTo>
                  <a:lnTo>
                    <a:pt x="440" y="54"/>
                  </a:lnTo>
                  <a:lnTo>
                    <a:pt x="440" y="47"/>
                  </a:lnTo>
                  <a:lnTo>
                    <a:pt x="446" y="33"/>
                  </a:lnTo>
                  <a:lnTo>
                    <a:pt x="446" y="20"/>
                  </a:lnTo>
                  <a:lnTo>
                    <a:pt x="453" y="6"/>
                  </a:lnTo>
                  <a:lnTo>
                    <a:pt x="453" y="0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630" name="Freeform 78"/>
            <p:cNvSpPr>
              <a:spLocks/>
            </p:cNvSpPr>
            <p:nvPr/>
          </p:nvSpPr>
          <p:spPr bwMode="auto">
            <a:xfrm>
              <a:off x="3941" y="1258"/>
              <a:ext cx="461" cy="2024"/>
            </a:xfrm>
            <a:custGeom>
              <a:avLst/>
              <a:gdLst>
                <a:gd name="T0" fmla="*/ 7 w 461"/>
                <a:gd name="T1" fmla="*/ 785 h 2024"/>
                <a:gd name="T2" fmla="*/ 21 w 461"/>
                <a:gd name="T3" fmla="*/ 751 h 2024"/>
                <a:gd name="T4" fmla="*/ 27 w 461"/>
                <a:gd name="T5" fmla="*/ 724 h 2024"/>
                <a:gd name="T6" fmla="*/ 41 w 461"/>
                <a:gd name="T7" fmla="*/ 690 h 2024"/>
                <a:gd name="T8" fmla="*/ 48 w 461"/>
                <a:gd name="T9" fmla="*/ 663 h 2024"/>
                <a:gd name="T10" fmla="*/ 61 w 461"/>
                <a:gd name="T11" fmla="*/ 636 h 2024"/>
                <a:gd name="T12" fmla="*/ 68 w 461"/>
                <a:gd name="T13" fmla="*/ 596 h 2024"/>
                <a:gd name="T14" fmla="*/ 81 w 461"/>
                <a:gd name="T15" fmla="*/ 569 h 2024"/>
                <a:gd name="T16" fmla="*/ 88 w 461"/>
                <a:gd name="T17" fmla="*/ 535 h 2024"/>
                <a:gd name="T18" fmla="*/ 102 w 461"/>
                <a:gd name="T19" fmla="*/ 508 h 2024"/>
                <a:gd name="T20" fmla="*/ 109 w 461"/>
                <a:gd name="T21" fmla="*/ 474 h 2024"/>
                <a:gd name="T22" fmla="*/ 122 w 461"/>
                <a:gd name="T23" fmla="*/ 447 h 2024"/>
                <a:gd name="T24" fmla="*/ 129 w 461"/>
                <a:gd name="T25" fmla="*/ 406 h 2024"/>
                <a:gd name="T26" fmla="*/ 142 w 461"/>
                <a:gd name="T27" fmla="*/ 379 h 2024"/>
                <a:gd name="T28" fmla="*/ 149 w 461"/>
                <a:gd name="T29" fmla="*/ 345 h 2024"/>
                <a:gd name="T30" fmla="*/ 163 w 461"/>
                <a:gd name="T31" fmla="*/ 318 h 2024"/>
                <a:gd name="T32" fmla="*/ 169 w 461"/>
                <a:gd name="T33" fmla="*/ 284 h 2024"/>
                <a:gd name="T34" fmla="*/ 183 w 461"/>
                <a:gd name="T35" fmla="*/ 257 h 2024"/>
                <a:gd name="T36" fmla="*/ 190 w 461"/>
                <a:gd name="T37" fmla="*/ 230 h 2024"/>
                <a:gd name="T38" fmla="*/ 203 w 461"/>
                <a:gd name="T39" fmla="*/ 189 h 2024"/>
                <a:gd name="T40" fmla="*/ 210 w 461"/>
                <a:gd name="T41" fmla="*/ 162 h 2024"/>
                <a:gd name="T42" fmla="*/ 224 w 461"/>
                <a:gd name="T43" fmla="*/ 129 h 2024"/>
                <a:gd name="T44" fmla="*/ 230 w 461"/>
                <a:gd name="T45" fmla="*/ 101 h 2024"/>
                <a:gd name="T46" fmla="*/ 244 w 461"/>
                <a:gd name="T47" fmla="*/ 68 h 2024"/>
                <a:gd name="T48" fmla="*/ 251 w 461"/>
                <a:gd name="T49" fmla="*/ 40 h 2024"/>
                <a:gd name="T50" fmla="*/ 264 w 461"/>
                <a:gd name="T51" fmla="*/ 13 h 2024"/>
                <a:gd name="T52" fmla="*/ 271 w 461"/>
                <a:gd name="T53" fmla="*/ 250 h 2024"/>
                <a:gd name="T54" fmla="*/ 285 w 461"/>
                <a:gd name="T55" fmla="*/ 636 h 2024"/>
                <a:gd name="T56" fmla="*/ 291 w 461"/>
                <a:gd name="T57" fmla="*/ 1036 h 2024"/>
                <a:gd name="T58" fmla="*/ 305 w 461"/>
                <a:gd name="T59" fmla="*/ 1273 h 2024"/>
                <a:gd name="T60" fmla="*/ 312 w 461"/>
                <a:gd name="T61" fmla="*/ 1510 h 2024"/>
                <a:gd name="T62" fmla="*/ 325 w 461"/>
                <a:gd name="T63" fmla="*/ 1645 h 2024"/>
                <a:gd name="T64" fmla="*/ 332 w 461"/>
                <a:gd name="T65" fmla="*/ 1787 h 2024"/>
                <a:gd name="T66" fmla="*/ 346 w 461"/>
                <a:gd name="T67" fmla="*/ 1862 h 2024"/>
                <a:gd name="T68" fmla="*/ 352 w 461"/>
                <a:gd name="T69" fmla="*/ 1936 h 2024"/>
                <a:gd name="T70" fmla="*/ 366 w 461"/>
                <a:gd name="T71" fmla="*/ 1970 h 2024"/>
                <a:gd name="T72" fmla="*/ 373 w 461"/>
                <a:gd name="T73" fmla="*/ 2004 h 2024"/>
                <a:gd name="T74" fmla="*/ 393 w 461"/>
                <a:gd name="T75" fmla="*/ 2024 h 2024"/>
                <a:gd name="T76" fmla="*/ 413 w 461"/>
                <a:gd name="T77" fmla="*/ 2018 h 2024"/>
                <a:gd name="T78" fmla="*/ 434 w 461"/>
                <a:gd name="T79" fmla="*/ 1997 h 2024"/>
                <a:gd name="T80" fmla="*/ 440 w 461"/>
                <a:gd name="T81" fmla="*/ 1977 h 2024"/>
                <a:gd name="T82" fmla="*/ 454 w 461"/>
                <a:gd name="T83" fmla="*/ 1957 h 202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61"/>
                <a:gd name="T127" fmla="*/ 0 h 2024"/>
                <a:gd name="T128" fmla="*/ 461 w 461"/>
                <a:gd name="T129" fmla="*/ 2024 h 202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61" h="2024">
                  <a:moveTo>
                    <a:pt x="0" y="806"/>
                  </a:moveTo>
                  <a:lnTo>
                    <a:pt x="7" y="799"/>
                  </a:lnTo>
                  <a:lnTo>
                    <a:pt x="7" y="785"/>
                  </a:lnTo>
                  <a:lnTo>
                    <a:pt x="14" y="779"/>
                  </a:lnTo>
                  <a:lnTo>
                    <a:pt x="14" y="758"/>
                  </a:lnTo>
                  <a:lnTo>
                    <a:pt x="21" y="751"/>
                  </a:lnTo>
                  <a:lnTo>
                    <a:pt x="21" y="745"/>
                  </a:lnTo>
                  <a:lnTo>
                    <a:pt x="27" y="731"/>
                  </a:lnTo>
                  <a:lnTo>
                    <a:pt x="27" y="724"/>
                  </a:lnTo>
                  <a:lnTo>
                    <a:pt x="34" y="718"/>
                  </a:lnTo>
                  <a:lnTo>
                    <a:pt x="34" y="697"/>
                  </a:lnTo>
                  <a:lnTo>
                    <a:pt x="41" y="690"/>
                  </a:lnTo>
                  <a:lnTo>
                    <a:pt x="41" y="677"/>
                  </a:lnTo>
                  <a:lnTo>
                    <a:pt x="48" y="670"/>
                  </a:lnTo>
                  <a:lnTo>
                    <a:pt x="48" y="663"/>
                  </a:lnTo>
                  <a:lnTo>
                    <a:pt x="54" y="650"/>
                  </a:lnTo>
                  <a:lnTo>
                    <a:pt x="54" y="643"/>
                  </a:lnTo>
                  <a:lnTo>
                    <a:pt x="61" y="636"/>
                  </a:lnTo>
                  <a:lnTo>
                    <a:pt x="61" y="616"/>
                  </a:lnTo>
                  <a:lnTo>
                    <a:pt x="68" y="609"/>
                  </a:lnTo>
                  <a:lnTo>
                    <a:pt x="68" y="596"/>
                  </a:lnTo>
                  <a:lnTo>
                    <a:pt x="75" y="589"/>
                  </a:lnTo>
                  <a:lnTo>
                    <a:pt x="75" y="582"/>
                  </a:lnTo>
                  <a:lnTo>
                    <a:pt x="81" y="569"/>
                  </a:lnTo>
                  <a:lnTo>
                    <a:pt x="81" y="555"/>
                  </a:lnTo>
                  <a:lnTo>
                    <a:pt x="88" y="542"/>
                  </a:lnTo>
                  <a:lnTo>
                    <a:pt x="88" y="535"/>
                  </a:lnTo>
                  <a:lnTo>
                    <a:pt x="95" y="528"/>
                  </a:lnTo>
                  <a:lnTo>
                    <a:pt x="95" y="514"/>
                  </a:lnTo>
                  <a:lnTo>
                    <a:pt x="102" y="508"/>
                  </a:lnTo>
                  <a:lnTo>
                    <a:pt x="102" y="487"/>
                  </a:lnTo>
                  <a:lnTo>
                    <a:pt x="109" y="481"/>
                  </a:lnTo>
                  <a:lnTo>
                    <a:pt x="109" y="474"/>
                  </a:lnTo>
                  <a:lnTo>
                    <a:pt x="115" y="460"/>
                  </a:lnTo>
                  <a:lnTo>
                    <a:pt x="115" y="454"/>
                  </a:lnTo>
                  <a:lnTo>
                    <a:pt x="122" y="447"/>
                  </a:lnTo>
                  <a:lnTo>
                    <a:pt x="122" y="433"/>
                  </a:lnTo>
                  <a:lnTo>
                    <a:pt x="129" y="426"/>
                  </a:lnTo>
                  <a:lnTo>
                    <a:pt x="129" y="406"/>
                  </a:lnTo>
                  <a:lnTo>
                    <a:pt x="136" y="399"/>
                  </a:lnTo>
                  <a:lnTo>
                    <a:pt x="136" y="393"/>
                  </a:lnTo>
                  <a:lnTo>
                    <a:pt x="142" y="379"/>
                  </a:lnTo>
                  <a:lnTo>
                    <a:pt x="142" y="372"/>
                  </a:lnTo>
                  <a:lnTo>
                    <a:pt x="149" y="365"/>
                  </a:lnTo>
                  <a:lnTo>
                    <a:pt x="149" y="345"/>
                  </a:lnTo>
                  <a:lnTo>
                    <a:pt x="156" y="338"/>
                  </a:lnTo>
                  <a:lnTo>
                    <a:pt x="156" y="325"/>
                  </a:lnTo>
                  <a:lnTo>
                    <a:pt x="163" y="318"/>
                  </a:lnTo>
                  <a:lnTo>
                    <a:pt x="163" y="311"/>
                  </a:lnTo>
                  <a:lnTo>
                    <a:pt x="169" y="298"/>
                  </a:lnTo>
                  <a:lnTo>
                    <a:pt x="169" y="284"/>
                  </a:lnTo>
                  <a:lnTo>
                    <a:pt x="176" y="271"/>
                  </a:lnTo>
                  <a:lnTo>
                    <a:pt x="176" y="264"/>
                  </a:lnTo>
                  <a:lnTo>
                    <a:pt x="183" y="257"/>
                  </a:lnTo>
                  <a:lnTo>
                    <a:pt x="183" y="244"/>
                  </a:lnTo>
                  <a:lnTo>
                    <a:pt x="190" y="237"/>
                  </a:lnTo>
                  <a:lnTo>
                    <a:pt x="190" y="230"/>
                  </a:lnTo>
                  <a:lnTo>
                    <a:pt x="197" y="217"/>
                  </a:lnTo>
                  <a:lnTo>
                    <a:pt x="197" y="203"/>
                  </a:lnTo>
                  <a:lnTo>
                    <a:pt x="203" y="189"/>
                  </a:lnTo>
                  <a:lnTo>
                    <a:pt x="203" y="183"/>
                  </a:lnTo>
                  <a:lnTo>
                    <a:pt x="210" y="176"/>
                  </a:lnTo>
                  <a:lnTo>
                    <a:pt x="210" y="162"/>
                  </a:lnTo>
                  <a:lnTo>
                    <a:pt x="217" y="156"/>
                  </a:lnTo>
                  <a:lnTo>
                    <a:pt x="217" y="135"/>
                  </a:lnTo>
                  <a:lnTo>
                    <a:pt x="224" y="129"/>
                  </a:lnTo>
                  <a:lnTo>
                    <a:pt x="224" y="122"/>
                  </a:lnTo>
                  <a:lnTo>
                    <a:pt x="230" y="108"/>
                  </a:lnTo>
                  <a:lnTo>
                    <a:pt x="230" y="101"/>
                  </a:lnTo>
                  <a:lnTo>
                    <a:pt x="237" y="95"/>
                  </a:lnTo>
                  <a:lnTo>
                    <a:pt x="237" y="74"/>
                  </a:lnTo>
                  <a:lnTo>
                    <a:pt x="244" y="68"/>
                  </a:lnTo>
                  <a:lnTo>
                    <a:pt x="244" y="54"/>
                  </a:lnTo>
                  <a:lnTo>
                    <a:pt x="251" y="47"/>
                  </a:lnTo>
                  <a:lnTo>
                    <a:pt x="251" y="40"/>
                  </a:lnTo>
                  <a:lnTo>
                    <a:pt x="257" y="27"/>
                  </a:lnTo>
                  <a:lnTo>
                    <a:pt x="257" y="20"/>
                  </a:lnTo>
                  <a:lnTo>
                    <a:pt x="264" y="13"/>
                  </a:lnTo>
                  <a:lnTo>
                    <a:pt x="264" y="0"/>
                  </a:lnTo>
                  <a:lnTo>
                    <a:pt x="271" y="95"/>
                  </a:lnTo>
                  <a:lnTo>
                    <a:pt x="271" y="250"/>
                  </a:lnTo>
                  <a:lnTo>
                    <a:pt x="278" y="393"/>
                  </a:lnTo>
                  <a:lnTo>
                    <a:pt x="278" y="514"/>
                  </a:lnTo>
                  <a:lnTo>
                    <a:pt x="285" y="636"/>
                  </a:lnTo>
                  <a:lnTo>
                    <a:pt x="285" y="853"/>
                  </a:lnTo>
                  <a:lnTo>
                    <a:pt x="291" y="948"/>
                  </a:lnTo>
                  <a:lnTo>
                    <a:pt x="291" y="1036"/>
                  </a:lnTo>
                  <a:lnTo>
                    <a:pt x="298" y="1124"/>
                  </a:lnTo>
                  <a:lnTo>
                    <a:pt x="298" y="1198"/>
                  </a:lnTo>
                  <a:lnTo>
                    <a:pt x="305" y="1273"/>
                  </a:lnTo>
                  <a:lnTo>
                    <a:pt x="305" y="1401"/>
                  </a:lnTo>
                  <a:lnTo>
                    <a:pt x="312" y="1456"/>
                  </a:lnTo>
                  <a:lnTo>
                    <a:pt x="312" y="1510"/>
                  </a:lnTo>
                  <a:lnTo>
                    <a:pt x="318" y="1557"/>
                  </a:lnTo>
                  <a:lnTo>
                    <a:pt x="318" y="1605"/>
                  </a:lnTo>
                  <a:lnTo>
                    <a:pt x="325" y="1645"/>
                  </a:lnTo>
                  <a:lnTo>
                    <a:pt x="325" y="1720"/>
                  </a:lnTo>
                  <a:lnTo>
                    <a:pt x="332" y="1754"/>
                  </a:lnTo>
                  <a:lnTo>
                    <a:pt x="332" y="1787"/>
                  </a:lnTo>
                  <a:lnTo>
                    <a:pt x="339" y="1814"/>
                  </a:lnTo>
                  <a:lnTo>
                    <a:pt x="339" y="1842"/>
                  </a:lnTo>
                  <a:lnTo>
                    <a:pt x="346" y="1862"/>
                  </a:lnTo>
                  <a:lnTo>
                    <a:pt x="346" y="1882"/>
                  </a:lnTo>
                  <a:lnTo>
                    <a:pt x="352" y="1902"/>
                  </a:lnTo>
                  <a:lnTo>
                    <a:pt x="352" y="1936"/>
                  </a:lnTo>
                  <a:lnTo>
                    <a:pt x="359" y="1950"/>
                  </a:lnTo>
                  <a:lnTo>
                    <a:pt x="359" y="1963"/>
                  </a:lnTo>
                  <a:lnTo>
                    <a:pt x="366" y="1970"/>
                  </a:lnTo>
                  <a:lnTo>
                    <a:pt x="366" y="1984"/>
                  </a:lnTo>
                  <a:lnTo>
                    <a:pt x="373" y="1990"/>
                  </a:lnTo>
                  <a:lnTo>
                    <a:pt x="373" y="2004"/>
                  </a:lnTo>
                  <a:lnTo>
                    <a:pt x="386" y="2018"/>
                  </a:lnTo>
                  <a:lnTo>
                    <a:pt x="386" y="2024"/>
                  </a:lnTo>
                  <a:lnTo>
                    <a:pt x="393" y="2024"/>
                  </a:lnTo>
                  <a:lnTo>
                    <a:pt x="400" y="2024"/>
                  </a:lnTo>
                  <a:lnTo>
                    <a:pt x="406" y="2024"/>
                  </a:lnTo>
                  <a:lnTo>
                    <a:pt x="413" y="2018"/>
                  </a:lnTo>
                  <a:lnTo>
                    <a:pt x="420" y="2011"/>
                  </a:lnTo>
                  <a:lnTo>
                    <a:pt x="427" y="2004"/>
                  </a:lnTo>
                  <a:lnTo>
                    <a:pt x="434" y="1997"/>
                  </a:lnTo>
                  <a:lnTo>
                    <a:pt x="434" y="1990"/>
                  </a:lnTo>
                  <a:lnTo>
                    <a:pt x="440" y="1984"/>
                  </a:lnTo>
                  <a:lnTo>
                    <a:pt x="440" y="1977"/>
                  </a:lnTo>
                  <a:lnTo>
                    <a:pt x="447" y="1970"/>
                  </a:lnTo>
                  <a:lnTo>
                    <a:pt x="447" y="1963"/>
                  </a:lnTo>
                  <a:lnTo>
                    <a:pt x="454" y="1957"/>
                  </a:lnTo>
                  <a:lnTo>
                    <a:pt x="454" y="1950"/>
                  </a:lnTo>
                  <a:lnTo>
                    <a:pt x="461" y="1943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631" name="Freeform 79"/>
            <p:cNvSpPr>
              <a:spLocks/>
            </p:cNvSpPr>
            <p:nvPr/>
          </p:nvSpPr>
          <p:spPr bwMode="auto">
            <a:xfrm>
              <a:off x="4402" y="2538"/>
              <a:ext cx="230" cy="663"/>
            </a:xfrm>
            <a:custGeom>
              <a:avLst/>
              <a:gdLst>
                <a:gd name="T0" fmla="*/ 0 w 230"/>
                <a:gd name="T1" fmla="*/ 650 h 663"/>
                <a:gd name="T2" fmla="*/ 6 w 230"/>
                <a:gd name="T3" fmla="*/ 636 h 663"/>
                <a:gd name="T4" fmla="*/ 13 w 230"/>
                <a:gd name="T5" fmla="*/ 622 h 663"/>
                <a:gd name="T6" fmla="*/ 20 w 230"/>
                <a:gd name="T7" fmla="*/ 609 h 663"/>
                <a:gd name="T8" fmla="*/ 27 w 230"/>
                <a:gd name="T9" fmla="*/ 582 h 663"/>
                <a:gd name="T10" fmla="*/ 33 w 230"/>
                <a:gd name="T11" fmla="*/ 568 h 663"/>
                <a:gd name="T12" fmla="*/ 40 w 230"/>
                <a:gd name="T13" fmla="*/ 555 h 663"/>
                <a:gd name="T14" fmla="*/ 47 w 230"/>
                <a:gd name="T15" fmla="*/ 528 h 663"/>
                <a:gd name="T16" fmla="*/ 54 w 230"/>
                <a:gd name="T17" fmla="*/ 507 h 663"/>
                <a:gd name="T18" fmla="*/ 61 w 230"/>
                <a:gd name="T19" fmla="*/ 494 h 663"/>
                <a:gd name="T20" fmla="*/ 67 w 230"/>
                <a:gd name="T21" fmla="*/ 467 h 663"/>
                <a:gd name="T22" fmla="*/ 74 w 230"/>
                <a:gd name="T23" fmla="*/ 453 h 663"/>
                <a:gd name="T24" fmla="*/ 81 w 230"/>
                <a:gd name="T25" fmla="*/ 433 h 663"/>
                <a:gd name="T26" fmla="*/ 88 w 230"/>
                <a:gd name="T27" fmla="*/ 419 h 663"/>
                <a:gd name="T28" fmla="*/ 94 w 230"/>
                <a:gd name="T29" fmla="*/ 392 h 663"/>
                <a:gd name="T30" fmla="*/ 101 w 230"/>
                <a:gd name="T31" fmla="*/ 372 h 663"/>
                <a:gd name="T32" fmla="*/ 108 w 230"/>
                <a:gd name="T33" fmla="*/ 352 h 663"/>
                <a:gd name="T34" fmla="*/ 115 w 230"/>
                <a:gd name="T35" fmla="*/ 331 h 663"/>
                <a:gd name="T36" fmla="*/ 121 w 230"/>
                <a:gd name="T37" fmla="*/ 311 h 663"/>
                <a:gd name="T38" fmla="*/ 128 w 230"/>
                <a:gd name="T39" fmla="*/ 291 h 663"/>
                <a:gd name="T40" fmla="*/ 135 w 230"/>
                <a:gd name="T41" fmla="*/ 264 h 663"/>
                <a:gd name="T42" fmla="*/ 142 w 230"/>
                <a:gd name="T43" fmla="*/ 250 h 663"/>
                <a:gd name="T44" fmla="*/ 149 w 230"/>
                <a:gd name="T45" fmla="*/ 230 h 663"/>
                <a:gd name="T46" fmla="*/ 155 w 230"/>
                <a:gd name="T47" fmla="*/ 209 h 663"/>
                <a:gd name="T48" fmla="*/ 162 w 230"/>
                <a:gd name="T49" fmla="*/ 189 h 663"/>
                <a:gd name="T50" fmla="*/ 169 w 230"/>
                <a:gd name="T51" fmla="*/ 169 h 663"/>
                <a:gd name="T52" fmla="*/ 176 w 230"/>
                <a:gd name="T53" fmla="*/ 149 h 663"/>
                <a:gd name="T54" fmla="*/ 182 w 230"/>
                <a:gd name="T55" fmla="*/ 121 h 663"/>
                <a:gd name="T56" fmla="*/ 189 w 230"/>
                <a:gd name="T57" fmla="*/ 108 h 663"/>
                <a:gd name="T58" fmla="*/ 196 w 230"/>
                <a:gd name="T59" fmla="*/ 88 h 663"/>
                <a:gd name="T60" fmla="*/ 203 w 230"/>
                <a:gd name="T61" fmla="*/ 60 h 663"/>
                <a:gd name="T62" fmla="*/ 210 w 230"/>
                <a:gd name="T63" fmla="*/ 40 h 663"/>
                <a:gd name="T64" fmla="*/ 216 w 230"/>
                <a:gd name="T65" fmla="*/ 27 h 663"/>
                <a:gd name="T66" fmla="*/ 223 w 230"/>
                <a:gd name="T67" fmla="*/ 6 h 66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30"/>
                <a:gd name="T103" fmla="*/ 0 h 663"/>
                <a:gd name="T104" fmla="*/ 230 w 230"/>
                <a:gd name="T105" fmla="*/ 663 h 66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30" h="663">
                  <a:moveTo>
                    <a:pt x="0" y="663"/>
                  </a:moveTo>
                  <a:lnTo>
                    <a:pt x="0" y="650"/>
                  </a:lnTo>
                  <a:lnTo>
                    <a:pt x="6" y="643"/>
                  </a:lnTo>
                  <a:lnTo>
                    <a:pt x="6" y="636"/>
                  </a:lnTo>
                  <a:lnTo>
                    <a:pt x="13" y="629"/>
                  </a:lnTo>
                  <a:lnTo>
                    <a:pt x="13" y="622"/>
                  </a:lnTo>
                  <a:lnTo>
                    <a:pt x="20" y="616"/>
                  </a:lnTo>
                  <a:lnTo>
                    <a:pt x="20" y="609"/>
                  </a:lnTo>
                  <a:lnTo>
                    <a:pt x="27" y="602"/>
                  </a:lnTo>
                  <a:lnTo>
                    <a:pt x="27" y="582"/>
                  </a:lnTo>
                  <a:lnTo>
                    <a:pt x="33" y="575"/>
                  </a:lnTo>
                  <a:lnTo>
                    <a:pt x="33" y="568"/>
                  </a:lnTo>
                  <a:lnTo>
                    <a:pt x="40" y="562"/>
                  </a:lnTo>
                  <a:lnTo>
                    <a:pt x="40" y="555"/>
                  </a:lnTo>
                  <a:lnTo>
                    <a:pt x="47" y="541"/>
                  </a:lnTo>
                  <a:lnTo>
                    <a:pt x="47" y="528"/>
                  </a:lnTo>
                  <a:lnTo>
                    <a:pt x="54" y="521"/>
                  </a:lnTo>
                  <a:lnTo>
                    <a:pt x="54" y="507"/>
                  </a:lnTo>
                  <a:lnTo>
                    <a:pt x="61" y="501"/>
                  </a:lnTo>
                  <a:lnTo>
                    <a:pt x="61" y="494"/>
                  </a:lnTo>
                  <a:lnTo>
                    <a:pt x="67" y="487"/>
                  </a:lnTo>
                  <a:lnTo>
                    <a:pt x="67" y="467"/>
                  </a:lnTo>
                  <a:lnTo>
                    <a:pt x="74" y="460"/>
                  </a:lnTo>
                  <a:lnTo>
                    <a:pt x="74" y="453"/>
                  </a:lnTo>
                  <a:lnTo>
                    <a:pt x="81" y="440"/>
                  </a:lnTo>
                  <a:lnTo>
                    <a:pt x="81" y="433"/>
                  </a:lnTo>
                  <a:lnTo>
                    <a:pt x="88" y="426"/>
                  </a:lnTo>
                  <a:lnTo>
                    <a:pt x="88" y="419"/>
                  </a:lnTo>
                  <a:lnTo>
                    <a:pt x="94" y="406"/>
                  </a:lnTo>
                  <a:lnTo>
                    <a:pt x="94" y="392"/>
                  </a:lnTo>
                  <a:lnTo>
                    <a:pt x="101" y="379"/>
                  </a:lnTo>
                  <a:lnTo>
                    <a:pt x="101" y="372"/>
                  </a:lnTo>
                  <a:lnTo>
                    <a:pt x="108" y="365"/>
                  </a:lnTo>
                  <a:lnTo>
                    <a:pt x="108" y="352"/>
                  </a:lnTo>
                  <a:lnTo>
                    <a:pt x="115" y="345"/>
                  </a:lnTo>
                  <a:lnTo>
                    <a:pt x="115" y="331"/>
                  </a:lnTo>
                  <a:lnTo>
                    <a:pt x="121" y="318"/>
                  </a:lnTo>
                  <a:lnTo>
                    <a:pt x="121" y="311"/>
                  </a:lnTo>
                  <a:lnTo>
                    <a:pt x="128" y="304"/>
                  </a:lnTo>
                  <a:lnTo>
                    <a:pt x="128" y="291"/>
                  </a:lnTo>
                  <a:lnTo>
                    <a:pt x="135" y="284"/>
                  </a:lnTo>
                  <a:lnTo>
                    <a:pt x="135" y="264"/>
                  </a:lnTo>
                  <a:lnTo>
                    <a:pt x="142" y="257"/>
                  </a:lnTo>
                  <a:lnTo>
                    <a:pt x="142" y="250"/>
                  </a:lnTo>
                  <a:lnTo>
                    <a:pt x="149" y="237"/>
                  </a:lnTo>
                  <a:lnTo>
                    <a:pt x="149" y="230"/>
                  </a:lnTo>
                  <a:lnTo>
                    <a:pt x="155" y="223"/>
                  </a:lnTo>
                  <a:lnTo>
                    <a:pt x="155" y="209"/>
                  </a:lnTo>
                  <a:lnTo>
                    <a:pt x="162" y="203"/>
                  </a:lnTo>
                  <a:lnTo>
                    <a:pt x="162" y="189"/>
                  </a:lnTo>
                  <a:lnTo>
                    <a:pt x="169" y="176"/>
                  </a:lnTo>
                  <a:lnTo>
                    <a:pt x="169" y="169"/>
                  </a:lnTo>
                  <a:lnTo>
                    <a:pt x="176" y="162"/>
                  </a:lnTo>
                  <a:lnTo>
                    <a:pt x="176" y="149"/>
                  </a:lnTo>
                  <a:lnTo>
                    <a:pt x="182" y="142"/>
                  </a:lnTo>
                  <a:lnTo>
                    <a:pt x="182" y="121"/>
                  </a:lnTo>
                  <a:lnTo>
                    <a:pt x="189" y="115"/>
                  </a:lnTo>
                  <a:lnTo>
                    <a:pt x="189" y="108"/>
                  </a:lnTo>
                  <a:lnTo>
                    <a:pt x="196" y="94"/>
                  </a:lnTo>
                  <a:lnTo>
                    <a:pt x="196" y="88"/>
                  </a:lnTo>
                  <a:lnTo>
                    <a:pt x="203" y="81"/>
                  </a:lnTo>
                  <a:lnTo>
                    <a:pt x="203" y="60"/>
                  </a:lnTo>
                  <a:lnTo>
                    <a:pt x="210" y="54"/>
                  </a:lnTo>
                  <a:lnTo>
                    <a:pt x="210" y="40"/>
                  </a:lnTo>
                  <a:lnTo>
                    <a:pt x="216" y="33"/>
                  </a:lnTo>
                  <a:lnTo>
                    <a:pt x="216" y="27"/>
                  </a:lnTo>
                  <a:lnTo>
                    <a:pt x="223" y="13"/>
                  </a:lnTo>
                  <a:lnTo>
                    <a:pt x="223" y="6"/>
                  </a:lnTo>
                  <a:lnTo>
                    <a:pt x="230" y="0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632" name="Rectangle 80"/>
            <p:cNvSpPr>
              <a:spLocks noChangeArrowheads="1"/>
            </p:cNvSpPr>
            <p:nvPr/>
          </p:nvSpPr>
          <p:spPr bwMode="auto">
            <a:xfrm>
              <a:off x="2176" y="933"/>
              <a:ext cx="124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 dirty="0" smtClean="0">
                  <a:solidFill>
                    <a:srgbClr val="000000"/>
                  </a:solidFill>
                  <a:latin typeface="Helvetica" pitchFamily="34" charset="0"/>
                </a:rPr>
                <a:t>Sygnał wyjściowy FDP</a:t>
              </a:r>
              <a:endParaRPr lang="pl-PL" dirty="0"/>
            </a:p>
          </p:txBody>
        </p:sp>
        <p:sp>
          <p:nvSpPr>
            <p:cNvPr id="23633" name="Rectangle 81"/>
            <p:cNvSpPr>
              <a:spLocks noChangeArrowheads="1"/>
            </p:cNvSpPr>
            <p:nvPr/>
          </p:nvSpPr>
          <p:spPr bwMode="auto">
            <a:xfrm>
              <a:off x="2911" y="3580"/>
              <a:ext cx="41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 dirty="0" smtClean="0">
                  <a:solidFill>
                    <a:srgbClr val="000000"/>
                  </a:solidFill>
                  <a:latin typeface="Helvetica" pitchFamily="34" charset="0"/>
                </a:rPr>
                <a:t>czas </a:t>
              </a:r>
              <a:r>
                <a:rPr lang="pl-PL" sz="1400" b="1" i="1" dirty="0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r>
                <a:rPr lang="pl-PL" sz="1400" b="1" dirty="0">
                  <a:solidFill>
                    <a:srgbClr val="000000"/>
                  </a:solidFill>
                  <a:latin typeface="Helvetica" pitchFamily="34" charset="0"/>
                </a:rPr>
                <a:t>/</a:t>
              </a:r>
              <a:r>
                <a:rPr lang="pl-PL" sz="1400" b="1" i="1" dirty="0" err="1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endParaRPr lang="pl-PL" dirty="0"/>
            </a:p>
          </p:txBody>
        </p:sp>
      </p:grpSp>
      <p:sp>
        <p:nvSpPr>
          <p:cNvPr id="23556" name="Rectangle 84"/>
          <p:cNvSpPr>
            <a:spLocks noChangeArrowheads="1"/>
          </p:cNvSpPr>
          <p:nvPr/>
        </p:nvSpPr>
        <p:spPr bwMode="auto">
          <a:xfrm>
            <a:off x="2895600" y="2362200"/>
            <a:ext cx="84670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i="1" dirty="0" err="1" smtClean="0"/>
              <a:t>f</a:t>
            </a:r>
            <a:r>
              <a:rPr lang="pl-PL" sz="1600" b="1" baseline="-25000" dirty="0" err="1"/>
              <a:t>b</a:t>
            </a:r>
            <a:r>
              <a:rPr lang="pl-PL" sz="1600" b="1" dirty="0" smtClean="0"/>
              <a:t>/</a:t>
            </a:r>
            <a:r>
              <a:rPr lang="pl-PL" sz="1600" b="1" i="1" dirty="0" smtClean="0"/>
              <a:t>f</a:t>
            </a:r>
            <a:r>
              <a:rPr lang="pl-PL" sz="1600" b="1" baseline="-25000" dirty="0" smtClean="0"/>
              <a:t>0</a:t>
            </a:r>
            <a:r>
              <a:rPr lang="pl-PL" sz="1600" b="1" dirty="0" smtClean="0"/>
              <a:t> </a:t>
            </a:r>
            <a:r>
              <a:rPr lang="pl-PL" sz="1600" b="1" dirty="0"/>
              <a:t>= 3</a:t>
            </a:r>
          </a:p>
        </p:txBody>
      </p:sp>
      <p:sp>
        <p:nvSpPr>
          <p:cNvPr id="23557" name="Text Box 86"/>
          <p:cNvSpPr txBox="1">
            <a:spLocks noChangeArrowheads="1"/>
          </p:cNvSpPr>
          <p:nvPr/>
        </p:nvSpPr>
        <p:spPr bwMode="auto">
          <a:xfrm>
            <a:off x="5845012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2AB28-75AB-4B4F-A28E-6F4C5A072EE2}" type="slidenum">
              <a:rPr lang="pl-PL" smtClean="0"/>
              <a:pPr>
                <a:defRPr/>
              </a:pPr>
              <a:t>26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kern="1200" dirty="0" smtClean="0">
                <a:solidFill>
                  <a:srgbClr val="009900"/>
                </a:solidFill>
                <a:latin typeface="Albertus Extra Bold" pitchFamily="34" charset="0"/>
                <a:ea typeface="+mn-ea"/>
                <a:cs typeface="+mn-cs"/>
              </a:rPr>
              <a:t>Sygnał wyjściowy </a:t>
            </a:r>
            <a:r>
              <a:rPr lang="pl-PL" sz="3200" i="1" kern="1200" dirty="0" smtClean="0">
                <a:solidFill>
                  <a:srgbClr val="009900"/>
                </a:solidFill>
                <a:latin typeface="Albertus Extra Bold" pitchFamily="34" charset="0"/>
                <a:ea typeface="+mn-ea"/>
                <a:cs typeface="+mn-cs"/>
              </a:rPr>
              <a:t>y</a:t>
            </a:r>
            <a:r>
              <a:rPr lang="pl-PL" sz="3200" kern="1200" dirty="0" smtClean="0">
                <a:solidFill>
                  <a:srgbClr val="009900"/>
                </a:solidFill>
                <a:latin typeface="Albertus Extra Bold" pitchFamily="34" charset="0"/>
                <a:ea typeface="+mn-ea"/>
                <a:cs typeface="+mn-cs"/>
              </a:rPr>
              <a:t>(</a:t>
            </a:r>
            <a:r>
              <a:rPr lang="pl-PL" sz="3200" i="1" kern="1200" dirty="0" smtClean="0">
                <a:solidFill>
                  <a:srgbClr val="009900"/>
                </a:solidFill>
                <a:latin typeface="Albertus Extra Bold" pitchFamily="34" charset="0"/>
                <a:ea typeface="+mn-ea"/>
                <a:cs typeface="+mn-cs"/>
              </a:rPr>
              <a:t>t</a:t>
            </a:r>
            <a:r>
              <a:rPr lang="pl-PL" sz="3200" kern="1200" dirty="0" smtClean="0">
                <a:solidFill>
                  <a:srgbClr val="009900"/>
                </a:solidFill>
                <a:latin typeface="Albertus Extra Bold" pitchFamily="34" charset="0"/>
                <a:ea typeface="+mn-ea"/>
                <a:cs typeface="+mn-cs"/>
              </a:rPr>
              <a:t>) (</a:t>
            </a:r>
            <a:r>
              <a:rPr lang="pl-PL" sz="3200" i="1" kern="1200" dirty="0" err="1" smtClean="0">
                <a:solidFill>
                  <a:srgbClr val="009900"/>
                </a:solidFill>
                <a:latin typeface="Albertus Extra Bold" pitchFamily="34" charset="0"/>
              </a:rPr>
              <a:t>f</a:t>
            </a:r>
            <a:r>
              <a:rPr lang="pl-PL" sz="3200" kern="1200" baseline="-25000" dirty="0" err="1" smtClean="0">
                <a:solidFill>
                  <a:srgbClr val="009900"/>
                </a:solidFill>
                <a:latin typeface="Albertus Extra Bold" pitchFamily="34" charset="0"/>
              </a:rPr>
              <a:t>b</a:t>
            </a:r>
            <a:r>
              <a:rPr lang="pl-PL" sz="3200" kern="1200" dirty="0" smtClean="0">
                <a:solidFill>
                  <a:srgbClr val="009900"/>
                </a:solidFill>
                <a:latin typeface="Albertus Extra Bold" pitchFamily="34" charset="0"/>
              </a:rPr>
              <a:t>/</a:t>
            </a:r>
            <a:r>
              <a:rPr lang="pl-PL" sz="3200" i="1" kern="1200" dirty="0" smtClean="0">
                <a:solidFill>
                  <a:srgbClr val="009900"/>
                </a:solidFill>
                <a:latin typeface="Albertus Extra Bold" pitchFamily="34" charset="0"/>
              </a:rPr>
              <a:t>f</a:t>
            </a:r>
            <a:r>
              <a:rPr lang="pl-PL" sz="3200" kern="1200" baseline="-25000" dirty="0" smtClean="0">
                <a:solidFill>
                  <a:srgbClr val="009900"/>
                </a:solidFill>
                <a:latin typeface="Albertus Extra Bold" pitchFamily="34" charset="0"/>
              </a:rPr>
              <a:t>0</a:t>
            </a:r>
            <a:r>
              <a:rPr lang="pl-PL" sz="3200" kern="1200" dirty="0" smtClean="0">
                <a:solidFill>
                  <a:srgbClr val="009900"/>
                </a:solidFill>
                <a:latin typeface="Albertus Extra Bold" pitchFamily="34" charset="0"/>
                <a:ea typeface="+mn-ea"/>
                <a:cs typeface="+mn-cs"/>
              </a:rPr>
              <a:t> = 1)</a:t>
            </a:r>
          </a:p>
        </p:txBody>
      </p:sp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1903413" y="1427163"/>
            <a:ext cx="5956300" cy="4468812"/>
            <a:chOff x="1199" y="899"/>
            <a:chExt cx="3752" cy="2815"/>
          </a:xfrm>
        </p:grpSpPr>
        <p:sp>
          <p:nvSpPr>
            <p:cNvPr id="25606" name="Rectangle 6"/>
            <p:cNvSpPr>
              <a:spLocks noChangeArrowheads="1"/>
            </p:cNvSpPr>
            <p:nvPr/>
          </p:nvSpPr>
          <p:spPr bwMode="auto">
            <a:xfrm>
              <a:off x="1199" y="899"/>
              <a:ext cx="3752" cy="28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07" name="Rectangle 7"/>
            <p:cNvSpPr>
              <a:spLocks noChangeArrowheads="1"/>
            </p:cNvSpPr>
            <p:nvPr/>
          </p:nvSpPr>
          <p:spPr bwMode="auto">
            <a:xfrm>
              <a:off x="1687" y="1113"/>
              <a:ext cx="2903" cy="22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>
              <a:off x="1687" y="1113"/>
              <a:ext cx="2903" cy="2287"/>
            </a:xfrm>
            <a:prstGeom prst="rect">
              <a:avLst/>
            </a:prstGeom>
            <a:noFill/>
            <a:ln w="20638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09" name="Line 9"/>
            <p:cNvSpPr>
              <a:spLocks noChangeShapeType="1"/>
            </p:cNvSpPr>
            <p:nvPr/>
          </p:nvSpPr>
          <p:spPr bwMode="auto">
            <a:xfrm>
              <a:off x="1687" y="1113"/>
              <a:ext cx="2903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10" name="Line 10"/>
            <p:cNvSpPr>
              <a:spLocks noChangeShapeType="1"/>
            </p:cNvSpPr>
            <p:nvPr/>
          </p:nvSpPr>
          <p:spPr bwMode="auto">
            <a:xfrm>
              <a:off x="1687" y="3400"/>
              <a:ext cx="2903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11" name="Line 11"/>
            <p:cNvSpPr>
              <a:spLocks noChangeShapeType="1"/>
            </p:cNvSpPr>
            <p:nvPr/>
          </p:nvSpPr>
          <p:spPr bwMode="auto">
            <a:xfrm flipV="1">
              <a:off x="4590" y="1113"/>
              <a:ext cx="1" cy="228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12" name="Line 12"/>
            <p:cNvSpPr>
              <a:spLocks noChangeShapeType="1"/>
            </p:cNvSpPr>
            <p:nvPr/>
          </p:nvSpPr>
          <p:spPr bwMode="auto">
            <a:xfrm flipV="1">
              <a:off x="1687" y="1113"/>
              <a:ext cx="1" cy="228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13" name="Line 13"/>
            <p:cNvSpPr>
              <a:spLocks noChangeShapeType="1"/>
            </p:cNvSpPr>
            <p:nvPr/>
          </p:nvSpPr>
          <p:spPr bwMode="auto">
            <a:xfrm>
              <a:off x="1687" y="3400"/>
              <a:ext cx="2903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14" name="Line 14"/>
            <p:cNvSpPr>
              <a:spLocks noChangeShapeType="1"/>
            </p:cNvSpPr>
            <p:nvPr/>
          </p:nvSpPr>
          <p:spPr bwMode="auto">
            <a:xfrm flipV="1">
              <a:off x="1687" y="1113"/>
              <a:ext cx="1" cy="228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15" name="Line 15"/>
            <p:cNvSpPr>
              <a:spLocks noChangeShapeType="1"/>
            </p:cNvSpPr>
            <p:nvPr/>
          </p:nvSpPr>
          <p:spPr bwMode="auto">
            <a:xfrm flipV="1">
              <a:off x="1687" y="3367"/>
              <a:ext cx="1" cy="33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16" name="Line 16"/>
            <p:cNvSpPr>
              <a:spLocks noChangeShapeType="1"/>
            </p:cNvSpPr>
            <p:nvPr/>
          </p:nvSpPr>
          <p:spPr bwMode="auto">
            <a:xfrm>
              <a:off x="1687" y="1113"/>
              <a:ext cx="1" cy="2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17" name="Rectangle 17"/>
            <p:cNvSpPr>
              <a:spLocks noChangeArrowheads="1"/>
            </p:cNvSpPr>
            <p:nvPr/>
          </p:nvSpPr>
          <p:spPr bwMode="auto">
            <a:xfrm>
              <a:off x="1660" y="3420"/>
              <a:ext cx="5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300" b="1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pl-PL"/>
            </a:p>
          </p:txBody>
        </p:sp>
        <p:sp>
          <p:nvSpPr>
            <p:cNvPr id="25618" name="Line 18"/>
            <p:cNvSpPr>
              <a:spLocks noChangeShapeType="1"/>
            </p:cNvSpPr>
            <p:nvPr/>
          </p:nvSpPr>
          <p:spPr bwMode="auto">
            <a:xfrm flipV="1">
              <a:off x="2102" y="3367"/>
              <a:ext cx="1" cy="33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19" name="Line 19"/>
            <p:cNvSpPr>
              <a:spLocks noChangeShapeType="1"/>
            </p:cNvSpPr>
            <p:nvPr/>
          </p:nvSpPr>
          <p:spPr bwMode="auto">
            <a:xfrm>
              <a:off x="2102" y="1113"/>
              <a:ext cx="1" cy="2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20" name="Rectangle 20"/>
            <p:cNvSpPr>
              <a:spLocks noChangeArrowheads="1"/>
            </p:cNvSpPr>
            <p:nvPr/>
          </p:nvSpPr>
          <p:spPr bwMode="auto">
            <a:xfrm>
              <a:off x="2028" y="3420"/>
              <a:ext cx="14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300" b="1">
                  <a:solidFill>
                    <a:srgbClr val="000000"/>
                  </a:solidFill>
                  <a:latin typeface="Helvetica" pitchFamily="34" charset="0"/>
                </a:rPr>
                <a:t>0.5</a:t>
              </a:r>
              <a:endParaRPr lang="pl-PL"/>
            </a:p>
          </p:txBody>
        </p:sp>
        <p:sp>
          <p:nvSpPr>
            <p:cNvPr id="25621" name="Line 21"/>
            <p:cNvSpPr>
              <a:spLocks noChangeShapeType="1"/>
            </p:cNvSpPr>
            <p:nvPr/>
          </p:nvSpPr>
          <p:spPr bwMode="auto">
            <a:xfrm flipV="1">
              <a:off x="2516" y="3367"/>
              <a:ext cx="1" cy="33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22" name="Line 22"/>
            <p:cNvSpPr>
              <a:spLocks noChangeShapeType="1"/>
            </p:cNvSpPr>
            <p:nvPr/>
          </p:nvSpPr>
          <p:spPr bwMode="auto">
            <a:xfrm>
              <a:off x="2516" y="1113"/>
              <a:ext cx="1" cy="2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23" name="Rectangle 23"/>
            <p:cNvSpPr>
              <a:spLocks noChangeArrowheads="1"/>
            </p:cNvSpPr>
            <p:nvPr/>
          </p:nvSpPr>
          <p:spPr bwMode="auto">
            <a:xfrm>
              <a:off x="2490" y="3420"/>
              <a:ext cx="5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3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pl-PL"/>
            </a:p>
          </p:txBody>
        </p:sp>
        <p:sp>
          <p:nvSpPr>
            <p:cNvPr id="25624" name="Line 24"/>
            <p:cNvSpPr>
              <a:spLocks noChangeShapeType="1"/>
            </p:cNvSpPr>
            <p:nvPr/>
          </p:nvSpPr>
          <p:spPr bwMode="auto">
            <a:xfrm flipV="1">
              <a:off x="2931" y="3367"/>
              <a:ext cx="1" cy="33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25" name="Line 25"/>
            <p:cNvSpPr>
              <a:spLocks noChangeShapeType="1"/>
            </p:cNvSpPr>
            <p:nvPr/>
          </p:nvSpPr>
          <p:spPr bwMode="auto">
            <a:xfrm>
              <a:off x="2931" y="1113"/>
              <a:ext cx="1" cy="2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26" name="Rectangle 26"/>
            <p:cNvSpPr>
              <a:spLocks noChangeArrowheads="1"/>
            </p:cNvSpPr>
            <p:nvPr/>
          </p:nvSpPr>
          <p:spPr bwMode="auto">
            <a:xfrm>
              <a:off x="2858" y="3420"/>
              <a:ext cx="14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300" b="1">
                  <a:solidFill>
                    <a:srgbClr val="000000"/>
                  </a:solidFill>
                  <a:latin typeface="Helvetica" pitchFamily="34" charset="0"/>
                </a:rPr>
                <a:t>1.5</a:t>
              </a:r>
              <a:endParaRPr lang="pl-PL"/>
            </a:p>
          </p:txBody>
        </p:sp>
        <p:sp>
          <p:nvSpPr>
            <p:cNvPr id="25627" name="Line 27"/>
            <p:cNvSpPr>
              <a:spLocks noChangeShapeType="1"/>
            </p:cNvSpPr>
            <p:nvPr/>
          </p:nvSpPr>
          <p:spPr bwMode="auto">
            <a:xfrm flipV="1">
              <a:off x="3346" y="3367"/>
              <a:ext cx="1" cy="33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28" name="Line 28"/>
            <p:cNvSpPr>
              <a:spLocks noChangeShapeType="1"/>
            </p:cNvSpPr>
            <p:nvPr/>
          </p:nvSpPr>
          <p:spPr bwMode="auto">
            <a:xfrm>
              <a:off x="3346" y="1113"/>
              <a:ext cx="1" cy="2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29" name="Rectangle 29"/>
            <p:cNvSpPr>
              <a:spLocks noChangeArrowheads="1"/>
            </p:cNvSpPr>
            <p:nvPr/>
          </p:nvSpPr>
          <p:spPr bwMode="auto">
            <a:xfrm>
              <a:off x="3319" y="3420"/>
              <a:ext cx="5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300" b="1">
                  <a:solidFill>
                    <a:srgbClr val="000000"/>
                  </a:solidFill>
                  <a:latin typeface="Helvetica" pitchFamily="34" charset="0"/>
                </a:rPr>
                <a:t>2</a:t>
              </a:r>
              <a:endParaRPr lang="pl-PL"/>
            </a:p>
          </p:txBody>
        </p:sp>
        <p:sp>
          <p:nvSpPr>
            <p:cNvPr id="25630" name="Line 30"/>
            <p:cNvSpPr>
              <a:spLocks noChangeShapeType="1"/>
            </p:cNvSpPr>
            <p:nvPr/>
          </p:nvSpPr>
          <p:spPr bwMode="auto">
            <a:xfrm flipV="1">
              <a:off x="3760" y="3367"/>
              <a:ext cx="1" cy="33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31" name="Line 31"/>
            <p:cNvSpPr>
              <a:spLocks noChangeShapeType="1"/>
            </p:cNvSpPr>
            <p:nvPr/>
          </p:nvSpPr>
          <p:spPr bwMode="auto">
            <a:xfrm>
              <a:off x="3760" y="1113"/>
              <a:ext cx="1" cy="2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32" name="Rectangle 32"/>
            <p:cNvSpPr>
              <a:spLocks noChangeArrowheads="1"/>
            </p:cNvSpPr>
            <p:nvPr/>
          </p:nvSpPr>
          <p:spPr bwMode="auto">
            <a:xfrm>
              <a:off x="3687" y="3420"/>
              <a:ext cx="14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300" b="1">
                  <a:solidFill>
                    <a:srgbClr val="000000"/>
                  </a:solidFill>
                  <a:latin typeface="Helvetica" pitchFamily="34" charset="0"/>
                </a:rPr>
                <a:t>2.5</a:t>
              </a:r>
              <a:endParaRPr lang="pl-PL"/>
            </a:p>
          </p:txBody>
        </p:sp>
        <p:sp>
          <p:nvSpPr>
            <p:cNvPr id="25633" name="Line 33"/>
            <p:cNvSpPr>
              <a:spLocks noChangeShapeType="1"/>
            </p:cNvSpPr>
            <p:nvPr/>
          </p:nvSpPr>
          <p:spPr bwMode="auto">
            <a:xfrm flipV="1">
              <a:off x="4175" y="3367"/>
              <a:ext cx="1" cy="33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34" name="Line 34"/>
            <p:cNvSpPr>
              <a:spLocks noChangeShapeType="1"/>
            </p:cNvSpPr>
            <p:nvPr/>
          </p:nvSpPr>
          <p:spPr bwMode="auto">
            <a:xfrm>
              <a:off x="4175" y="1113"/>
              <a:ext cx="1" cy="2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35" name="Rectangle 35"/>
            <p:cNvSpPr>
              <a:spLocks noChangeArrowheads="1"/>
            </p:cNvSpPr>
            <p:nvPr/>
          </p:nvSpPr>
          <p:spPr bwMode="auto">
            <a:xfrm>
              <a:off x="4148" y="3420"/>
              <a:ext cx="5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300" b="1">
                  <a:solidFill>
                    <a:srgbClr val="000000"/>
                  </a:solidFill>
                  <a:latin typeface="Helvetica" pitchFamily="34" charset="0"/>
                </a:rPr>
                <a:t>3</a:t>
              </a:r>
              <a:endParaRPr lang="pl-PL"/>
            </a:p>
          </p:txBody>
        </p:sp>
        <p:sp>
          <p:nvSpPr>
            <p:cNvPr id="25636" name="Line 36"/>
            <p:cNvSpPr>
              <a:spLocks noChangeShapeType="1"/>
            </p:cNvSpPr>
            <p:nvPr/>
          </p:nvSpPr>
          <p:spPr bwMode="auto">
            <a:xfrm flipV="1">
              <a:off x="4590" y="3367"/>
              <a:ext cx="1" cy="33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37" name="Line 37"/>
            <p:cNvSpPr>
              <a:spLocks noChangeShapeType="1"/>
            </p:cNvSpPr>
            <p:nvPr/>
          </p:nvSpPr>
          <p:spPr bwMode="auto">
            <a:xfrm>
              <a:off x="4590" y="1113"/>
              <a:ext cx="1" cy="2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38" name="Rectangle 38"/>
            <p:cNvSpPr>
              <a:spLocks noChangeArrowheads="1"/>
            </p:cNvSpPr>
            <p:nvPr/>
          </p:nvSpPr>
          <p:spPr bwMode="auto">
            <a:xfrm>
              <a:off x="4516" y="3420"/>
              <a:ext cx="14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300" b="1">
                  <a:solidFill>
                    <a:srgbClr val="000000"/>
                  </a:solidFill>
                  <a:latin typeface="Helvetica" pitchFamily="34" charset="0"/>
                </a:rPr>
                <a:t>3.5</a:t>
              </a:r>
              <a:endParaRPr lang="pl-PL"/>
            </a:p>
          </p:txBody>
        </p:sp>
        <p:sp>
          <p:nvSpPr>
            <p:cNvPr id="25639" name="Line 39"/>
            <p:cNvSpPr>
              <a:spLocks noChangeShapeType="1"/>
            </p:cNvSpPr>
            <p:nvPr/>
          </p:nvSpPr>
          <p:spPr bwMode="auto">
            <a:xfrm>
              <a:off x="1687" y="3400"/>
              <a:ext cx="2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40" name="Line 40"/>
            <p:cNvSpPr>
              <a:spLocks noChangeShapeType="1"/>
            </p:cNvSpPr>
            <p:nvPr/>
          </p:nvSpPr>
          <p:spPr bwMode="auto">
            <a:xfrm flipH="1">
              <a:off x="4556" y="3400"/>
              <a:ext cx="34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41" name="Rectangle 41"/>
            <p:cNvSpPr>
              <a:spLocks noChangeArrowheads="1"/>
            </p:cNvSpPr>
            <p:nvPr/>
          </p:nvSpPr>
          <p:spPr bwMode="auto">
            <a:xfrm>
              <a:off x="1513" y="3340"/>
              <a:ext cx="14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300" b="1">
                  <a:solidFill>
                    <a:srgbClr val="000000"/>
                  </a:solidFill>
                  <a:latin typeface="Helvetica" pitchFamily="34" charset="0"/>
                </a:rPr>
                <a:t>0.2</a:t>
              </a:r>
              <a:endParaRPr lang="pl-PL"/>
            </a:p>
          </p:txBody>
        </p:sp>
        <p:sp>
          <p:nvSpPr>
            <p:cNvPr id="25642" name="Line 42"/>
            <p:cNvSpPr>
              <a:spLocks noChangeShapeType="1"/>
            </p:cNvSpPr>
            <p:nvPr/>
          </p:nvSpPr>
          <p:spPr bwMode="auto">
            <a:xfrm>
              <a:off x="1687" y="3113"/>
              <a:ext cx="2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43" name="Line 43"/>
            <p:cNvSpPr>
              <a:spLocks noChangeShapeType="1"/>
            </p:cNvSpPr>
            <p:nvPr/>
          </p:nvSpPr>
          <p:spPr bwMode="auto">
            <a:xfrm flipH="1">
              <a:off x="4556" y="3113"/>
              <a:ext cx="34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44" name="Rectangle 44"/>
            <p:cNvSpPr>
              <a:spLocks noChangeArrowheads="1"/>
            </p:cNvSpPr>
            <p:nvPr/>
          </p:nvSpPr>
          <p:spPr bwMode="auto">
            <a:xfrm>
              <a:off x="1513" y="3052"/>
              <a:ext cx="14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300" b="1">
                  <a:solidFill>
                    <a:srgbClr val="000000"/>
                  </a:solidFill>
                  <a:latin typeface="Helvetica" pitchFamily="34" charset="0"/>
                </a:rPr>
                <a:t>0.3</a:t>
              </a:r>
              <a:endParaRPr lang="pl-PL"/>
            </a:p>
          </p:txBody>
        </p:sp>
        <p:sp>
          <p:nvSpPr>
            <p:cNvPr id="25645" name="Line 45"/>
            <p:cNvSpPr>
              <a:spLocks noChangeShapeType="1"/>
            </p:cNvSpPr>
            <p:nvPr/>
          </p:nvSpPr>
          <p:spPr bwMode="auto">
            <a:xfrm>
              <a:off x="1687" y="2825"/>
              <a:ext cx="2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46" name="Line 46"/>
            <p:cNvSpPr>
              <a:spLocks noChangeShapeType="1"/>
            </p:cNvSpPr>
            <p:nvPr/>
          </p:nvSpPr>
          <p:spPr bwMode="auto">
            <a:xfrm flipH="1">
              <a:off x="4556" y="2825"/>
              <a:ext cx="34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47" name="Rectangle 47"/>
            <p:cNvSpPr>
              <a:spLocks noChangeArrowheads="1"/>
            </p:cNvSpPr>
            <p:nvPr/>
          </p:nvSpPr>
          <p:spPr bwMode="auto">
            <a:xfrm>
              <a:off x="1513" y="2765"/>
              <a:ext cx="14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300" b="1">
                  <a:solidFill>
                    <a:srgbClr val="000000"/>
                  </a:solidFill>
                  <a:latin typeface="Helvetica" pitchFamily="34" charset="0"/>
                </a:rPr>
                <a:t>0.4</a:t>
              </a:r>
              <a:endParaRPr lang="pl-PL"/>
            </a:p>
          </p:txBody>
        </p:sp>
        <p:sp>
          <p:nvSpPr>
            <p:cNvPr id="25648" name="Line 48"/>
            <p:cNvSpPr>
              <a:spLocks noChangeShapeType="1"/>
            </p:cNvSpPr>
            <p:nvPr/>
          </p:nvSpPr>
          <p:spPr bwMode="auto">
            <a:xfrm>
              <a:off x="1687" y="2537"/>
              <a:ext cx="2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49" name="Line 49"/>
            <p:cNvSpPr>
              <a:spLocks noChangeShapeType="1"/>
            </p:cNvSpPr>
            <p:nvPr/>
          </p:nvSpPr>
          <p:spPr bwMode="auto">
            <a:xfrm flipH="1">
              <a:off x="4556" y="2537"/>
              <a:ext cx="34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50" name="Rectangle 50"/>
            <p:cNvSpPr>
              <a:spLocks noChangeArrowheads="1"/>
            </p:cNvSpPr>
            <p:nvPr/>
          </p:nvSpPr>
          <p:spPr bwMode="auto">
            <a:xfrm>
              <a:off x="1513" y="2477"/>
              <a:ext cx="14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300" b="1">
                  <a:solidFill>
                    <a:srgbClr val="000000"/>
                  </a:solidFill>
                  <a:latin typeface="Helvetica" pitchFamily="34" charset="0"/>
                </a:rPr>
                <a:t>0.5</a:t>
              </a:r>
              <a:endParaRPr lang="pl-PL"/>
            </a:p>
          </p:txBody>
        </p:sp>
        <p:sp>
          <p:nvSpPr>
            <p:cNvPr id="25651" name="Line 51"/>
            <p:cNvSpPr>
              <a:spLocks noChangeShapeType="1"/>
            </p:cNvSpPr>
            <p:nvPr/>
          </p:nvSpPr>
          <p:spPr bwMode="auto">
            <a:xfrm>
              <a:off x="1687" y="2250"/>
              <a:ext cx="2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52" name="Line 52"/>
            <p:cNvSpPr>
              <a:spLocks noChangeShapeType="1"/>
            </p:cNvSpPr>
            <p:nvPr/>
          </p:nvSpPr>
          <p:spPr bwMode="auto">
            <a:xfrm flipH="1">
              <a:off x="4556" y="2250"/>
              <a:ext cx="34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53" name="Rectangle 53"/>
            <p:cNvSpPr>
              <a:spLocks noChangeArrowheads="1"/>
            </p:cNvSpPr>
            <p:nvPr/>
          </p:nvSpPr>
          <p:spPr bwMode="auto">
            <a:xfrm>
              <a:off x="1513" y="2190"/>
              <a:ext cx="14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300" b="1">
                  <a:solidFill>
                    <a:srgbClr val="000000"/>
                  </a:solidFill>
                  <a:latin typeface="Helvetica" pitchFamily="34" charset="0"/>
                </a:rPr>
                <a:t>0.6</a:t>
              </a:r>
              <a:endParaRPr lang="pl-PL"/>
            </a:p>
          </p:txBody>
        </p:sp>
        <p:sp>
          <p:nvSpPr>
            <p:cNvPr id="25654" name="Line 54"/>
            <p:cNvSpPr>
              <a:spLocks noChangeShapeType="1"/>
            </p:cNvSpPr>
            <p:nvPr/>
          </p:nvSpPr>
          <p:spPr bwMode="auto">
            <a:xfrm>
              <a:off x="1687" y="1969"/>
              <a:ext cx="2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55" name="Line 55"/>
            <p:cNvSpPr>
              <a:spLocks noChangeShapeType="1"/>
            </p:cNvSpPr>
            <p:nvPr/>
          </p:nvSpPr>
          <p:spPr bwMode="auto">
            <a:xfrm flipH="1">
              <a:off x="4556" y="1969"/>
              <a:ext cx="34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56" name="Rectangle 56"/>
            <p:cNvSpPr>
              <a:spLocks noChangeArrowheads="1"/>
            </p:cNvSpPr>
            <p:nvPr/>
          </p:nvSpPr>
          <p:spPr bwMode="auto">
            <a:xfrm>
              <a:off x="1513" y="1909"/>
              <a:ext cx="14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300" b="1">
                  <a:solidFill>
                    <a:srgbClr val="000000"/>
                  </a:solidFill>
                  <a:latin typeface="Helvetica" pitchFamily="34" charset="0"/>
                </a:rPr>
                <a:t>0.7</a:t>
              </a:r>
              <a:endParaRPr lang="pl-PL"/>
            </a:p>
          </p:txBody>
        </p:sp>
        <p:sp>
          <p:nvSpPr>
            <p:cNvPr id="25657" name="Line 57"/>
            <p:cNvSpPr>
              <a:spLocks noChangeShapeType="1"/>
            </p:cNvSpPr>
            <p:nvPr/>
          </p:nvSpPr>
          <p:spPr bwMode="auto">
            <a:xfrm>
              <a:off x="1687" y="1681"/>
              <a:ext cx="2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58" name="Line 58"/>
            <p:cNvSpPr>
              <a:spLocks noChangeShapeType="1"/>
            </p:cNvSpPr>
            <p:nvPr/>
          </p:nvSpPr>
          <p:spPr bwMode="auto">
            <a:xfrm flipH="1">
              <a:off x="4556" y="1681"/>
              <a:ext cx="34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59" name="Rectangle 59"/>
            <p:cNvSpPr>
              <a:spLocks noChangeArrowheads="1"/>
            </p:cNvSpPr>
            <p:nvPr/>
          </p:nvSpPr>
          <p:spPr bwMode="auto">
            <a:xfrm>
              <a:off x="1513" y="1621"/>
              <a:ext cx="14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300" b="1">
                  <a:solidFill>
                    <a:srgbClr val="000000"/>
                  </a:solidFill>
                  <a:latin typeface="Helvetica" pitchFamily="34" charset="0"/>
                </a:rPr>
                <a:t>0.8</a:t>
              </a:r>
              <a:endParaRPr lang="pl-PL"/>
            </a:p>
          </p:txBody>
        </p:sp>
        <p:sp>
          <p:nvSpPr>
            <p:cNvPr id="25660" name="Line 60"/>
            <p:cNvSpPr>
              <a:spLocks noChangeShapeType="1"/>
            </p:cNvSpPr>
            <p:nvPr/>
          </p:nvSpPr>
          <p:spPr bwMode="auto">
            <a:xfrm>
              <a:off x="1687" y="1394"/>
              <a:ext cx="2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61" name="Line 61"/>
            <p:cNvSpPr>
              <a:spLocks noChangeShapeType="1"/>
            </p:cNvSpPr>
            <p:nvPr/>
          </p:nvSpPr>
          <p:spPr bwMode="auto">
            <a:xfrm flipH="1">
              <a:off x="4556" y="1394"/>
              <a:ext cx="34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62" name="Rectangle 62"/>
            <p:cNvSpPr>
              <a:spLocks noChangeArrowheads="1"/>
            </p:cNvSpPr>
            <p:nvPr/>
          </p:nvSpPr>
          <p:spPr bwMode="auto">
            <a:xfrm>
              <a:off x="1513" y="1334"/>
              <a:ext cx="14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300" b="1">
                  <a:solidFill>
                    <a:srgbClr val="000000"/>
                  </a:solidFill>
                  <a:latin typeface="Helvetica" pitchFamily="34" charset="0"/>
                </a:rPr>
                <a:t>0.9</a:t>
              </a:r>
              <a:endParaRPr lang="pl-PL"/>
            </a:p>
          </p:txBody>
        </p:sp>
        <p:sp>
          <p:nvSpPr>
            <p:cNvPr id="25663" name="Line 63"/>
            <p:cNvSpPr>
              <a:spLocks noChangeShapeType="1"/>
            </p:cNvSpPr>
            <p:nvPr/>
          </p:nvSpPr>
          <p:spPr bwMode="auto">
            <a:xfrm>
              <a:off x="1687" y="1113"/>
              <a:ext cx="2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64" name="Line 64"/>
            <p:cNvSpPr>
              <a:spLocks noChangeShapeType="1"/>
            </p:cNvSpPr>
            <p:nvPr/>
          </p:nvSpPr>
          <p:spPr bwMode="auto">
            <a:xfrm flipH="1">
              <a:off x="4556" y="1113"/>
              <a:ext cx="34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65" name="Rectangle 65"/>
            <p:cNvSpPr>
              <a:spLocks noChangeArrowheads="1"/>
            </p:cNvSpPr>
            <p:nvPr/>
          </p:nvSpPr>
          <p:spPr bwMode="auto">
            <a:xfrm>
              <a:off x="1600" y="1053"/>
              <a:ext cx="5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3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pl-PL"/>
            </a:p>
          </p:txBody>
        </p:sp>
        <p:sp>
          <p:nvSpPr>
            <p:cNvPr id="25666" name="Line 66"/>
            <p:cNvSpPr>
              <a:spLocks noChangeShapeType="1"/>
            </p:cNvSpPr>
            <p:nvPr/>
          </p:nvSpPr>
          <p:spPr bwMode="auto">
            <a:xfrm>
              <a:off x="1687" y="1113"/>
              <a:ext cx="2903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67" name="Line 67"/>
            <p:cNvSpPr>
              <a:spLocks noChangeShapeType="1"/>
            </p:cNvSpPr>
            <p:nvPr/>
          </p:nvSpPr>
          <p:spPr bwMode="auto">
            <a:xfrm>
              <a:off x="1687" y="3400"/>
              <a:ext cx="2903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68" name="Line 68"/>
            <p:cNvSpPr>
              <a:spLocks noChangeShapeType="1"/>
            </p:cNvSpPr>
            <p:nvPr/>
          </p:nvSpPr>
          <p:spPr bwMode="auto">
            <a:xfrm flipV="1">
              <a:off x="4590" y="1113"/>
              <a:ext cx="1" cy="228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69" name="Line 69"/>
            <p:cNvSpPr>
              <a:spLocks noChangeShapeType="1"/>
            </p:cNvSpPr>
            <p:nvPr/>
          </p:nvSpPr>
          <p:spPr bwMode="auto">
            <a:xfrm flipV="1">
              <a:off x="1687" y="1113"/>
              <a:ext cx="1" cy="228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70" name="Freeform 70"/>
            <p:cNvSpPr>
              <a:spLocks/>
            </p:cNvSpPr>
            <p:nvPr/>
          </p:nvSpPr>
          <p:spPr bwMode="auto">
            <a:xfrm>
              <a:off x="1687" y="1568"/>
              <a:ext cx="502" cy="1565"/>
            </a:xfrm>
            <a:custGeom>
              <a:avLst/>
              <a:gdLst>
                <a:gd name="T0" fmla="*/ 7 w 502"/>
                <a:gd name="T1" fmla="*/ 147 h 1565"/>
                <a:gd name="T2" fmla="*/ 14 w 502"/>
                <a:gd name="T3" fmla="*/ 287 h 1565"/>
                <a:gd name="T4" fmla="*/ 27 w 502"/>
                <a:gd name="T5" fmla="*/ 455 h 1565"/>
                <a:gd name="T6" fmla="*/ 34 w 502"/>
                <a:gd name="T7" fmla="*/ 575 h 1565"/>
                <a:gd name="T8" fmla="*/ 47 w 502"/>
                <a:gd name="T9" fmla="*/ 715 h 1565"/>
                <a:gd name="T10" fmla="*/ 54 w 502"/>
                <a:gd name="T11" fmla="*/ 809 h 1565"/>
                <a:gd name="T12" fmla="*/ 67 w 502"/>
                <a:gd name="T13" fmla="*/ 929 h 1565"/>
                <a:gd name="T14" fmla="*/ 74 w 502"/>
                <a:gd name="T15" fmla="*/ 1003 h 1565"/>
                <a:gd name="T16" fmla="*/ 87 w 502"/>
                <a:gd name="T17" fmla="*/ 1076 h 1565"/>
                <a:gd name="T18" fmla="*/ 94 w 502"/>
                <a:gd name="T19" fmla="*/ 1157 h 1565"/>
                <a:gd name="T20" fmla="*/ 107 w 502"/>
                <a:gd name="T21" fmla="*/ 1217 h 1565"/>
                <a:gd name="T22" fmla="*/ 114 w 502"/>
                <a:gd name="T23" fmla="*/ 1284 h 1565"/>
                <a:gd name="T24" fmla="*/ 127 w 502"/>
                <a:gd name="T25" fmla="*/ 1331 h 1565"/>
                <a:gd name="T26" fmla="*/ 134 w 502"/>
                <a:gd name="T27" fmla="*/ 1377 h 1565"/>
                <a:gd name="T28" fmla="*/ 147 w 502"/>
                <a:gd name="T29" fmla="*/ 1411 h 1565"/>
                <a:gd name="T30" fmla="*/ 154 w 502"/>
                <a:gd name="T31" fmla="*/ 1451 h 1565"/>
                <a:gd name="T32" fmla="*/ 167 w 502"/>
                <a:gd name="T33" fmla="*/ 1478 h 1565"/>
                <a:gd name="T34" fmla="*/ 174 w 502"/>
                <a:gd name="T35" fmla="*/ 1504 h 1565"/>
                <a:gd name="T36" fmla="*/ 187 w 502"/>
                <a:gd name="T37" fmla="*/ 1525 h 1565"/>
                <a:gd name="T38" fmla="*/ 208 w 502"/>
                <a:gd name="T39" fmla="*/ 1551 h 1565"/>
                <a:gd name="T40" fmla="*/ 228 w 502"/>
                <a:gd name="T41" fmla="*/ 1565 h 1565"/>
                <a:gd name="T42" fmla="*/ 248 w 502"/>
                <a:gd name="T43" fmla="*/ 1565 h 1565"/>
                <a:gd name="T44" fmla="*/ 268 w 502"/>
                <a:gd name="T45" fmla="*/ 1551 h 1565"/>
                <a:gd name="T46" fmla="*/ 288 w 502"/>
                <a:gd name="T47" fmla="*/ 1531 h 1565"/>
                <a:gd name="T48" fmla="*/ 308 w 502"/>
                <a:gd name="T49" fmla="*/ 1511 h 1565"/>
                <a:gd name="T50" fmla="*/ 328 w 502"/>
                <a:gd name="T51" fmla="*/ 1484 h 1565"/>
                <a:gd name="T52" fmla="*/ 335 w 502"/>
                <a:gd name="T53" fmla="*/ 1464 h 1565"/>
                <a:gd name="T54" fmla="*/ 348 w 502"/>
                <a:gd name="T55" fmla="*/ 1444 h 1565"/>
                <a:gd name="T56" fmla="*/ 361 w 502"/>
                <a:gd name="T57" fmla="*/ 1418 h 1565"/>
                <a:gd name="T58" fmla="*/ 375 w 502"/>
                <a:gd name="T59" fmla="*/ 1397 h 1565"/>
                <a:gd name="T60" fmla="*/ 381 w 502"/>
                <a:gd name="T61" fmla="*/ 1371 h 1565"/>
                <a:gd name="T62" fmla="*/ 395 w 502"/>
                <a:gd name="T63" fmla="*/ 1351 h 1565"/>
                <a:gd name="T64" fmla="*/ 401 w 502"/>
                <a:gd name="T65" fmla="*/ 1324 h 1565"/>
                <a:gd name="T66" fmla="*/ 415 w 502"/>
                <a:gd name="T67" fmla="*/ 1297 h 1565"/>
                <a:gd name="T68" fmla="*/ 422 w 502"/>
                <a:gd name="T69" fmla="*/ 1270 h 1565"/>
                <a:gd name="T70" fmla="*/ 435 w 502"/>
                <a:gd name="T71" fmla="*/ 1250 h 1565"/>
                <a:gd name="T72" fmla="*/ 442 w 502"/>
                <a:gd name="T73" fmla="*/ 1217 h 1565"/>
                <a:gd name="T74" fmla="*/ 455 w 502"/>
                <a:gd name="T75" fmla="*/ 1190 h 1565"/>
                <a:gd name="T76" fmla="*/ 462 w 502"/>
                <a:gd name="T77" fmla="*/ 1163 h 1565"/>
                <a:gd name="T78" fmla="*/ 475 w 502"/>
                <a:gd name="T79" fmla="*/ 1137 h 1565"/>
                <a:gd name="T80" fmla="*/ 482 w 502"/>
                <a:gd name="T81" fmla="*/ 1103 h 1565"/>
                <a:gd name="T82" fmla="*/ 495 w 502"/>
                <a:gd name="T83" fmla="*/ 1076 h 156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02"/>
                <a:gd name="T127" fmla="*/ 0 h 1565"/>
                <a:gd name="T128" fmla="*/ 502 w 502"/>
                <a:gd name="T129" fmla="*/ 1565 h 156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02" h="1565">
                  <a:moveTo>
                    <a:pt x="0" y="0"/>
                  </a:moveTo>
                  <a:lnTo>
                    <a:pt x="0" y="93"/>
                  </a:lnTo>
                  <a:lnTo>
                    <a:pt x="7" y="147"/>
                  </a:lnTo>
                  <a:lnTo>
                    <a:pt x="7" y="194"/>
                  </a:lnTo>
                  <a:lnTo>
                    <a:pt x="14" y="241"/>
                  </a:lnTo>
                  <a:lnTo>
                    <a:pt x="14" y="287"/>
                  </a:lnTo>
                  <a:lnTo>
                    <a:pt x="20" y="327"/>
                  </a:lnTo>
                  <a:lnTo>
                    <a:pt x="20" y="414"/>
                  </a:lnTo>
                  <a:lnTo>
                    <a:pt x="27" y="455"/>
                  </a:lnTo>
                  <a:lnTo>
                    <a:pt x="27" y="495"/>
                  </a:lnTo>
                  <a:lnTo>
                    <a:pt x="34" y="535"/>
                  </a:lnTo>
                  <a:lnTo>
                    <a:pt x="34" y="575"/>
                  </a:lnTo>
                  <a:lnTo>
                    <a:pt x="40" y="608"/>
                  </a:lnTo>
                  <a:lnTo>
                    <a:pt x="40" y="682"/>
                  </a:lnTo>
                  <a:lnTo>
                    <a:pt x="47" y="715"/>
                  </a:lnTo>
                  <a:lnTo>
                    <a:pt x="47" y="749"/>
                  </a:lnTo>
                  <a:lnTo>
                    <a:pt x="54" y="782"/>
                  </a:lnTo>
                  <a:lnTo>
                    <a:pt x="54" y="809"/>
                  </a:lnTo>
                  <a:lnTo>
                    <a:pt x="60" y="842"/>
                  </a:lnTo>
                  <a:lnTo>
                    <a:pt x="60" y="896"/>
                  </a:lnTo>
                  <a:lnTo>
                    <a:pt x="67" y="929"/>
                  </a:lnTo>
                  <a:lnTo>
                    <a:pt x="67" y="956"/>
                  </a:lnTo>
                  <a:lnTo>
                    <a:pt x="74" y="976"/>
                  </a:lnTo>
                  <a:lnTo>
                    <a:pt x="74" y="1003"/>
                  </a:lnTo>
                  <a:lnTo>
                    <a:pt x="80" y="1030"/>
                  </a:lnTo>
                  <a:lnTo>
                    <a:pt x="80" y="1050"/>
                  </a:lnTo>
                  <a:lnTo>
                    <a:pt x="87" y="1076"/>
                  </a:lnTo>
                  <a:lnTo>
                    <a:pt x="87" y="1117"/>
                  </a:lnTo>
                  <a:lnTo>
                    <a:pt x="94" y="1137"/>
                  </a:lnTo>
                  <a:lnTo>
                    <a:pt x="94" y="1157"/>
                  </a:lnTo>
                  <a:lnTo>
                    <a:pt x="101" y="1177"/>
                  </a:lnTo>
                  <a:lnTo>
                    <a:pt x="101" y="1197"/>
                  </a:lnTo>
                  <a:lnTo>
                    <a:pt x="107" y="1217"/>
                  </a:lnTo>
                  <a:lnTo>
                    <a:pt x="107" y="1250"/>
                  </a:lnTo>
                  <a:lnTo>
                    <a:pt x="114" y="1270"/>
                  </a:lnTo>
                  <a:lnTo>
                    <a:pt x="114" y="1284"/>
                  </a:lnTo>
                  <a:lnTo>
                    <a:pt x="121" y="1297"/>
                  </a:lnTo>
                  <a:lnTo>
                    <a:pt x="121" y="1311"/>
                  </a:lnTo>
                  <a:lnTo>
                    <a:pt x="127" y="1331"/>
                  </a:lnTo>
                  <a:lnTo>
                    <a:pt x="127" y="1357"/>
                  </a:lnTo>
                  <a:lnTo>
                    <a:pt x="134" y="1364"/>
                  </a:lnTo>
                  <a:lnTo>
                    <a:pt x="134" y="1377"/>
                  </a:lnTo>
                  <a:lnTo>
                    <a:pt x="141" y="1391"/>
                  </a:lnTo>
                  <a:lnTo>
                    <a:pt x="141" y="1404"/>
                  </a:lnTo>
                  <a:lnTo>
                    <a:pt x="147" y="1411"/>
                  </a:lnTo>
                  <a:lnTo>
                    <a:pt x="147" y="1424"/>
                  </a:lnTo>
                  <a:lnTo>
                    <a:pt x="154" y="1431"/>
                  </a:lnTo>
                  <a:lnTo>
                    <a:pt x="154" y="1451"/>
                  </a:lnTo>
                  <a:lnTo>
                    <a:pt x="161" y="1458"/>
                  </a:lnTo>
                  <a:lnTo>
                    <a:pt x="161" y="1471"/>
                  </a:lnTo>
                  <a:lnTo>
                    <a:pt x="167" y="1478"/>
                  </a:lnTo>
                  <a:lnTo>
                    <a:pt x="167" y="1484"/>
                  </a:lnTo>
                  <a:lnTo>
                    <a:pt x="174" y="1491"/>
                  </a:lnTo>
                  <a:lnTo>
                    <a:pt x="174" y="1504"/>
                  </a:lnTo>
                  <a:lnTo>
                    <a:pt x="181" y="1511"/>
                  </a:lnTo>
                  <a:lnTo>
                    <a:pt x="187" y="1518"/>
                  </a:lnTo>
                  <a:lnTo>
                    <a:pt x="187" y="1525"/>
                  </a:lnTo>
                  <a:lnTo>
                    <a:pt x="201" y="1538"/>
                  </a:lnTo>
                  <a:lnTo>
                    <a:pt x="201" y="1545"/>
                  </a:lnTo>
                  <a:lnTo>
                    <a:pt x="208" y="1551"/>
                  </a:lnTo>
                  <a:lnTo>
                    <a:pt x="214" y="1558"/>
                  </a:lnTo>
                  <a:lnTo>
                    <a:pt x="221" y="1558"/>
                  </a:lnTo>
                  <a:lnTo>
                    <a:pt x="228" y="1565"/>
                  </a:lnTo>
                  <a:lnTo>
                    <a:pt x="234" y="1565"/>
                  </a:lnTo>
                  <a:lnTo>
                    <a:pt x="241" y="1565"/>
                  </a:lnTo>
                  <a:lnTo>
                    <a:pt x="248" y="1565"/>
                  </a:lnTo>
                  <a:lnTo>
                    <a:pt x="254" y="1558"/>
                  </a:lnTo>
                  <a:lnTo>
                    <a:pt x="261" y="1558"/>
                  </a:lnTo>
                  <a:lnTo>
                    <a:pt x="268" y="1551"/>
                  </a:lnTo>
                  <a:lnTo>
                    <a:pt x="274" y="1551"/>
                  </a:lnTo>
                  <a:lnTo>
                    <a:pt x="281" y="1545"/>
                  </a:lnTo>
                  <a:lnTo>
                    <a:pt x="288" y="1531"/>
                  </a:lnTo>
                  <a:lnTo>
                    <a:pt x="294" y="1525"/>
                  </a:lnTo>
                  <a:lnTo>
                    <a:pt x="301" y="1518"/>
                  </a:lnTo>
                  <a:lnTo>
                    <a:pt x="308" y="1511"/>
                  </a:lnTo>
                  <a:lnTo>
                    <a:pt x="321" y="1498"/>
                  </a:lnTo>
                  <a:lnTo>
                    <a:pt x="321" y="1491"/>
                  </a:lnTo>
                  <a:lnTo>
                    <a:pt x="328" y="1484"/>
                  </a:lnTo>
                  <a:lnTo>
                    <a:pt x="328" y="1478"/>
                  </a:lnTo>
                  <a:lnTo>
                    <a:pt x="335" y="1471"/>
                  </a:lnTo>
                  <a:lnTo>
                    <a:pt x="335" y="1464"/>
                  </a:lnTo>
                  <a:lnTo>
                    <a:pt x="341" y="1458"/>
                  </a:lnTo>
                  <a:lnTo>
                    <a:pt x="348" y="1451"/>
                  </a:lnTo>
                  <a:lnTo>
                    <a:pt x="348" y="1444"/>
                  </a:lnTo>
                  <a:lnTo>
                    <a:pt x="355" y="1438"/>
                  </a:lnTo>
                  <a:lnTo>
                    <a:pt x="355" y="1424"/>
                  </a:lnTo>
                  <a:lnTo>
                    <a:pt x="361" y="1418"/>
                  </a:lnTo>
                  <a:lnTo>
                    <a:pt x="368" y="1411"/>
                  </a:lnTo>
                  <a:lnTo>
                    <a:pt x="368" y="1404"/>
                  </a:lnTo>
                  <a:lnTo>
                    <a:pt x="375" y="1397"/>
                  </a:lnTo>
                  <a:lnTo>
                    <a:pt x="375" y="1384"/>
                  </a:lnTo>
                  <a:lnTo>
                    <a:pt x="381" y="1377"/>
                  </a:lnTo>
                  <a:lnTo>
                    <a:pt x="381" y="1371"/>
                  </a:lnTo>
                  <a:lnTo>
                    <a:pt x="388" y="1364"/>
                  </a:lnTo>
                  <a:lnTo>
                    <a:pt x="388" y="1357"/>
                  </a:lnTo>
                  <a:lnTo>
                    <a:pt x="395" y="1351"/>
                  </a:lnTo>
                  <a:lnTo>
                    <a:pt x="395" y="1337"/>
                  </a:lnTo>
                  <a:lnTo>
                    <a:pt x="401" y="1331"/>
                  </a:lnTo>
                  <a:lnTo>
                    <a:pt x="401" y="1324"/>
                  </a:lnTo>
                  <a:lnTo>
                    <a:pt x="408" y="1317"/>
                  </a:lnTo>
                  <a:lnTo>
                    <a:pt x="408" y="1311"/>
                  </a:lnTo>
                  <a:lnTo>
                    <a:pt x="415" y="1297"/>
                  </a:lnTo>
                  <a:lnTo>
                    <a:pt x="415" y="1284"/>
                  </a:lnTo>
                  <a:lnTo>
                    <a:pt x="422" y="1277"/>
                  </a:lnTo>
                  <a:lnTo>
                    <a:pt x="422" y="1270"/>
                  </a:lnTo>
                  <a:lnTo>
                    <a:pt x="428" y="1264"/>
                  </a:lnTo>
                  <a:lnTo>
                    <a:pt x="428" y="1257"/>
                  </a:lnTo>
                  <a:lnTo>
                    <a:pt x="435" y="1250"/>
                  </a:lnTo>
                  <a:lnTo>
                    <a:pt x="435" y="1237"/>
                  </a:lnTo>
                  <a:lnTo>
                    <a:pt x="442" y="1230"/>
                  </a:lnTo>
                  <a:lnTo>
                    <a:pt x="442" y="1217"/>
                  </a:lnTo>
                  <a:lnTo>
                    <a:pt x="448" y="1210"/>
                  </a:lnTo>
                  <a:lnTo>
                    <a:pt x="448" y="1204"/>
                  </a:lnTo>
                  <a:lnTo>
                    <a:pt x="455" y="1190"/>
                  </a:lnTo>
                  <a:lnTo>
                    <a:pt x="455" y="1183"/>
                  </a:lnTo>
                  <a:lnTo>
                    <a:pt x="462" y="1177"/>
                  </a:lnTo>
                  <a:lnTo>
                    <a:pt x="462" y="1163"/>
                  </a:lnTo>
                  <a:lnTo>
                    <a:pt x="468" y="1150"/>
                  </a:lnTo>
                  <a:lnTo>
                    <a:pt x="468" y="1143"/>
                  </a:lnTo>
                  <a:lnTo>
                    <a:pt x="475" y="1137"/>
                  </a:lnTo>
                  <a:lnTo>
                    <a:pt x="475" y="1130"/>
                  </a:lnTo>
                  <a:lnTo>
                    <a:pt x="482" y="1117"/>
                  </a:lnTo>
                  <a:lnTo>
                    <a:pt x="482" y="1103"/>
                  </a:lnTo>
                  <a:lnTo>
                    <a:pt x="488" y="1097"/>
                  </a:lnTo>
                  <a:lnTo>
                    <a:pt x="488" y="1083"/>
                  </a:lnTo>
                  <a:lnTo>
                    <a:pt x="495" y="1076"/>
                  </a:lnTo>
                  <a:lnTo>
                    <a:pt x="495" y="1070"/>
                  </a:lnTo>
                  <a:lnTo>
                    <a:pt x="502" y="1056"/>
                  </a:lnTo>
                </a:path>
              </a:pathLst>
            </a:custGeom>
            <a:noFill/>
            <a:ln w="2063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71" name="Freeform 71"/>
            <p:cNvSpPr>
              <a:spLocks/>
            </p:cNvSpPr>
            <p:nvPr/>
          </p:nvSpPr>
          <p:spPr bwMode="auto">
            <a:xfrm>
              <a:off x="2189" y="1561"/>
              <a:ext cx="421" cy="1157"/>
            </a:xfrm>
            <a:custGeom>
              <a:avLst/>
              <a:gdLst>
                <a:gd name="T0" fmla="*/ 6 w 421"/>
                <a:gd name="T1" fmla="*/ 1050 h 1157"/>
                <a:gd name="T2" fmla="*/ 13 w 421"/>
                <a:gd name="T3" fmla="*/ 1017 h 1157"/>
                <a:gd name="T4" fmla="*/ 27 w 421"/>
                <a:gd name="T5" fmla="*/ 990 h 1157"/>
                <a:gd name="T6" fmla="*/ 33 w 421"/>
                <a:gd name="T7" fmla="*/ 950 h 1157"/>
                <a:gd name="T8" fmla="*/ 47 w 421"/>
                <a:gd name="T9" fmla="*/ 923 h 1157"/>
                <a:gd name="T10" fmla="*/ 53 w 421"/>
                <a:gd name="T11" fmla="*/ 890 h 1157"/>
                <a:gd name="T12" fmla="*/ 67 w 421"/>
                <a:gd name="T13" fmla="*/ 863 h 1157"/>
                <a:gd name="T14" fmla="*/ 73 w 421"/>
                <a:gd name="T15" fmla="*/ 823 h 1157"/>
                <a:gd name="T16" fmla="*/ 87 w 421"/>
                <a:gd name="T17" fmla="*/ 796 h 1157"/>
                <a:gd name="T18" fmla="*/ 93 w 421"/>
                <a:gd name="T19" fmla="*/ 762 h 1157"/>
                <a:gd name="T20" fmla="*/ 107 w 421"/>
                <a:gd name="T21" fmla="*/ 729 h 1157"/>
                <a:gd name="T22" fmla="*/ 113 w 421"/>
                <a:gd name="T23" fmla="*/ 696 h 1157"/>
                <a:gd name="T24" fmla="*/ 127 w 421"/>
                <a:gd name="T25" fmla="*/ 662 h 1157"/>
                <a:gd name="T26" fmla="*/ 134 w 421"/>
                <a:gd name="T27" fmla="*/ 635 h 1157"/>
                <a:gd name="T28" fmla="*/ 147 w 421"/>
                <a:gd name="T29" fmla="*/ 595 h 1157"/>
                <a:gd name="T30" fmla="*/ 154 w 421"/>
                <a:gd name="T31" fmla="*/ 569 h 1157"/>
                <a:gd name="T32" fmla="*/ 167 w 421"/>
                <a:gd name="T33" fmla="*/ 528 h 1157"/>
                <a:gd name="T34" fmla="*/ 174 w 421"/>
                <a:gd name="T35" fmla="*/ 502 h 1157"/>
                <a:gd name="T36" fmla="*/ 187 w 421"/>
                <a:gd name="T37" fmla="*/ 462 h 1157"/>
                <a:gd name="T38" fmla="*/ 194 w 421"/>
                <a:gd name="T39" fmla="*/ 435 h 1157"/>
                <a:gd name="T40" fmla="*/ 207 w 421"/>
                <a:gd name="T41" fmla="*/ 408 h 1157"/>
                <a:gd name="T42" fmla="*/ 214 w 421"/>
                <a:gd name="T43" fmla="*/ 368 h 1157"/>
                <a:gd name="T44" fmla="*/ 227 w 421"/>
                <a:gd name="T45" fmla="*/ 334 h 1157"/>
                <a:gd name="T46" fmla="*/ 234 w 421"/>
                <a:gd name="T47" fmla="*/ 301 h 1157"/>
                <a:gd name="T48" fmla="*/ 247 w 421"/>
                <a:gd name="T49" fmla="*/ 268 h 1157"/>
                <a:gd name="T50" fmla="*/ 254 w 421"/>
                <a:gd name="T51" fmla="*/ 227 h 1157"/>
                <a:gd name="T52" fmla="*/ 267 w 421"/>
                <a:gd name="T53" fmla="*/ 201 h 1157"/>
                <a:gd name="T54" fmla="*/ 274 w 421"/>
                <a:gd name="T55" fmla="*/ 161 h 1157"/>
                <a:gd name="T56" fmla="*/ 287 w 421"/>
                <a:gd name="T57" fmla="*/ 134 h 1157"/>
                <a:gd name="T58" fmla="*/ 294 w 421"/>
                <a:gd name="T59" fmla="*/ 94 h 1157"/>
                <a:gd name="T60" fmla="*/ 307 w 421"/>
                <a:gd name="T61" fmla="*/ 60 h 1157"/>
                <a:gd name="T62" fmla="*/ 314 w 421"/>
                <a:gd name="T63" fmla="*/ 27 h 1157"/>
                <a:gd name="T64" fmla="*/ 327 w 421"/>
                <a:gd name="T65" fmla="*/ 27 h 1157"/>
                <a:gd name="T66" fmla="*/ 334 w 421"/>
                <a:gd name="T67" fmla="*/ 227 h 1157"/>
                <a:gd name="T68" fmla="*/ 348 w 421"/>
                <a:gd name="T69" fmla="*/ 361 h 1157"/>
                <a:gd name="T70" fmla="*/ 354 w 421"/>
                <a:gd name="T71" fmla="*/ 488 h 1157"/>
                <a:gd name="T72" fmla="*/ 368 w 421"/>
                <a:gd name="T73" fmla="*/ 635 h 1157"/>
                <a:gd name="T74" fmla="*/ 374 w 421"/>
                <a:gd name="T75" fmla="*/ 742 h 1157"/>
                <a:gd name="T76" fmla="*/ 388 w 421"/>
                <a:gd name="T77" fmla="*/ 863 h 1157"/>
                <a:gd name="T78" fmla="*/ 394 w 421"/>
                <a:gd name="T79" fmla="*/ 950 h 1157"/>
                <a:gd name="T80" fmla="*/ 408 w 421"/>
                <a:gd name="T81" fmla="*/ 1050 h 1157"/>
                <a:gd name="T82" fmla="*/ 414 w 421"/>
                <a:gd name="T83" fmla="*/ 1117 h 115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21"/>
                <a:gd name="T127" fmla="*/ 0 h 1157"/>
                <a:gd name="T128" fmla="*/ 421 w 421"/>
                <a:gd name="T129" fmla="*/ 1157 h 115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21" h="1157">
                  <a:moveTo>
                    <a:pt x="0" y="1063"/>
                  </a:moveTo>
                  <a:lnTo>
                    <a:pt x="0" y="1057"/>
                  </a:lnTo>
                  <a:lnTo>
                    <a:pt x="6" y="1050"/>
                  </a:lnTo>
                  <a:lnTo>
                    <a:pt x="6" y="1030"/>
                  </a:lnTo>
                  <a:lnTo>
                    <a:pt x="13" y="1023"/>
                  </a:lnTo>
                  <a:lnTo>
                    <a:pt x="13" y="1017"/>
                  </a:lnTo>
                  <a:lnTo>
                    <a:pt x="20" y="1003"/>
                  </a:lnTo>
                  <a:lnTo>
                    <a:pt x="20" y="997"/>
                  </a:lnTo>
                  <a:lnTo>
                    <a:pt x="27" y="990"/>
                  </a:lnTo>
                  <a:lnTo>
                    <a:pt x="27" y="970"/>
                  </a:lnTo>
                  <a:lnTo>
                    <a:pt x="33" y="963"/>
                  </a:lnTo>
                  <a:lnTo>
                    <a:pt x="33" y="950"/>
                  </a:lnTo>
                  <a:lnTo>
                    <a:pt x="40" y="943"/>
                  </a:lnTo>
                  <a:lnTo>
                    <a:pt x="40" y="936"/>
                  </a:lnTo>
                  <a:lnTo>
                    <a:pt x="47" y="923"/>
                  </a:lnTo>
                  <a:lnTo>
                    <a:pt x="47" y="910"/>
                  </a:lnTo>
                  <a:lnTo>
                    <a:pt x="53" y="896"/>
                  </a:lnTo>
                  <a:lnTo>
                    <a:pt x="53" y="890"/>
                  </a:lnTo>
                  <a:lnTo>
                    <a:pt x="60" y="876"/>
                  </a:lnTo>
                  <a:lnTo>
                    <a:pt x="60" y="869"/>
                  </a:lnTo>
                  <a:lnTo>
                    <a:pt x="67" y="863"/>
                  </a:lnTo>
                  <a:lnTo>
                    <a:pt x="67" y="849"/>
                  </a:lnTo>
                  <a:lnTo>
                    <a:pt x="73" y="843"/>
                  </a:lnTo>
                  <a:lnTo>
                    <a:pt x="73" y="823"/>
                  </a:lnTo>
                  <a:lnTo>
                    <a:pt x="80" y="816"/>
                  </a:lnTo>
                  <a:lnTo>
                    <a:pt x="80" y="803"/>
                  </a:lnTo>
                  <a:lnTo>
                    <a:pt x="87" y="796"/>
                  </a:lnTo>
                  <a:lnTo>
                    <a:pt x="87" y="789"/>
                  </a:lnTo>
                  <a:lnTo>
                    <a:pt x="93" y="776"/>
                  </a:lnTo>
                  <a:lnTo>
                    <a:pt x="93" y="762"/>
                  </a:lnTo>
                  <a:lnTo>
                    <a:pt x="100" y="749"/>
                  </a:lnTo>
                  <a:lnTo>
                    <a:pt x="100" y="742"/>
                  </a:lnTo>
                  <a:lnTo>
                    <a:pt x="107" y="729"/>
                  </a:lnTo>
                  <a:lnTo>
                    <a:pt x="107" y="722"/>
                  </a:lnTo>
                  <a:lnTo>
                    <a:pt x="113" y="709"/>
                  </a:lnTo>
                  <a:lnTo>
                    <a:pt x="113" y="696"/>
                  </a:lnTo>
                  <a:lnTo>
                    <a:pt x="120" y="682"/>
                  </a:lnTo>
                  <a:lnTo>
                    <a:pt x="120" y="676"/>
                  </a:lnTo>
                  <a:lnTo>
                    <a:pt x="127" y="662"/>
                  </a:lnTo>
                  <a:lnTo>
                    <a:pt x="127" y="655"/>
                  </a:lnTo>
                  <a:lnTo>
                    <a:pt x="134" y="649"/>
                  </a:lnTo>
                  <a:lnTo>
                    <a:pt x="134" y="635"/>
                  </a:lnTo>
                  <a:lnTo>
                    <a:pt x="140" y="629"/>
                  </a:lnTo>
                  <a:lnTo>
                    <a:pt x="140" y="609"/>
                  </a:lnTo>
                  <a:lnTo>
                    <a:pt x="147" y="595"/>
                  </a:lnTo>
                  <a:lnTo>
                    <a:pt x="147" y="589"/>
                  </a:lnTo>
                  <a:lnTo>
                    <a:pt x="154" y="582"/>
                  </a:lnTo>
                  <a:lnTo>
                    <a:pt x="154" y="569"/>
                  </a:lnTo>
                  <a:lnTo>
                    <a:pt x="160" y="562"/>
                  </a:lnTo>
                  <a:lnTo>
                    <a:pt x="160" y="542"/>
                  </a:lnTo>
                  <a:lnTo>
                    <a:pt x="167" y="528"/>
                  </a:lnTo>
                  <a:lnTo>
                    <a:pt x="167" y="522"/>
                  </a:lnTo>
                  <a:lnTo>
                    <a:pt x="174" y="515"/>
                  </a:lnTo>
                  <a:lnTo>
                    <a:pt x="174" y="502"/>
                  </a:lnTo>
                  <a:lnTo>
                    <a:pt x="180" y="495"/>
                  </a:lnTo>
                  <a:lnTo>
                    <a:pt x="180" y="475"/>
                  </a:lnTo>
                  <a:lnTo>
                    <a:pt x="187" y="462"/>
                  </a:lnTo>
                  <a:lnTo>
                    <a:pt x="187" y="455"/>
                  </a:lnTo>
                  <a:lnTo>
                    <a:pt x="194" y="441"/>
                  </a:lnTo>
                  <a:lnTo>
                    <a:pt x="194" y="435"/>
                  </a:lnTo>
                  <a:lnTo>
                    <a:pt x="200" y="421"/>
                  </a:lnTo>
                  <a:lnTo>
                    <a:pt x="200" y="415"/>
                  </a:lnTo>
                  <a:lnTo>
                    <a:pt x="207" y="408"/>
                  </a:lnTo>
                  <a:lnTo>
                    <a:pt x="207" y="388"/>
                  </a:lnTo>
                  <a:lnTo>
                    <a:pt x="214" y="375"/>
                  </a:lnTo>
                  <a:lnTo>
                    <a:pt x="214" y="368"/>
                  </a:lnTo>
                  <a:lnTo>
                    <a:pt x="220" y="355"/>
                  </a:lnTo>
                  <a:lnTo>
                    <a:pt x="220" y="348"/>
                  </a:lnTo>
                  <a:lnTo>
                    <a:pt x="227" y="334"/>
                  </a:lnTo>
                  <a:lnTo>
                    <a:pt x="227" y="314"/>
                  </a:lnTo>
                  <a:lnTo>
                    <a:pt x="234" y="308"/>
                  </a:lnTo>
                  <a:lnTo>
                    <a:pt x="234" y="301"/>
                  </a:lnTo>
                  <a:lnTo>
                    <a:pt x="241" y="288"/>
                  </a:lnTo>
                  <a:lnTo>
                    <a:pt x="241" y="281"/>
                  </a:lnTo>
                  <a:lnTo>
                    <a:pt x="247" y="268"/>
                  </a:lnTo>
                  <a:lnTo>
                    <a:pt x="247" y="248"/>
                  </a:lnTo>
                  <a:lnTo>
                    <a:pt x="254" y="241"/>
                  </a:lnTo>
                  <a:lnTo>
                    <a:pt x="254" y="227"/>
                  </a:lnTo>
                  <a:lnTo>
                    <a:pt x="261" y="221"/>
                  </a:lnTo>
                  <a:lnTo>
                    <a:pt x="261" y="207"/>
                  </a:lnTo>
                  <a:lnTo>
                    <a:pt x="267" y="201"/>
                  </a:lnTo>
                  <a:lnTo>
                    <a:pt x="267" y="181"/>
                  </a:lnTo>
                  <a:lnTo>
                    <a:pt x="274" y="167"/>
                  </a:lnTo>
                  <a:lnTo>
                    <a:pt x="274" y="161"/>
                  </a:lnTo>
                  <a:lnTo>
                    <a:pt x="281" y="154"/>
                  </a:lnTo>
                  <a:lnTo>
                    <a:pt x="281" y="141"/>
                  </a:lnTo>
                  <a:lnTo>
                    <a:pt x="287" y="134"/>
                  </a:lnTo>
                  <a:lnTo>
                    <a:pt x="287" y="120"/>
                  </a:lnTo>
                  <a:lnTo>
                    <a:pt x="294" y="114"/>
                  </a:lnTo>
                  <a:lnTo>
                    <a:pt x="294" y="94"/>
                  </a:lnTo>
                  <a:lnTo>
                    <a:pt x="301" y="80"/>
                  </a:lnTo>
                  <a:lnTo>
                    <a:pt x="301" y="74"/>
                  </a:lnTo>
                  <a:lnTo>
                    <a:pt x="307" y="60"/>
                  </a:lnTo>
                  <a:lnTo>
                    <a:pt x="307" y="54"/>
                  </a:lnTo>
                  <a:lnTo>
                    <a:pt x="314" y="40"/>
                  </a:lnTo>
                  <a:lnTo>
                    <a:pt x="314" y="27"/>
                  </a:lnTo>
                  <a:lnTo>
                    <a:pt x="321" y="13"/>
                  </a:lnTo>
                  <a:lnTo>
                    <a:pt x="321" y="0"/>
                  </a:lnTo>
                  <a:lnTo>
                    <a:pt x="327" y="27"/>
                  </a:lnTo>
                  <a:lnTo>
                    <a:pt x="327" y="80"/>
                  </a:lnTo>
                  <a:lnTo>
                    <a:pt x="334" y="134"/>
                  </a:lnTo>
                  <a:lnTo>
                    <a:pt x="334" y="227"/>
                  </a:lnTo>
                  <a:lnTo>
                    <a:pt x="341" y="274"/>
                  </a:lnTo>
                  <a:lnTo>
                    <a:pt x="341" y="314"/>
                  </a:lnTo>
                  <a:lnTo>
                    <a:pt x="348" y="361"/>
                  </a:lnTo>
                  <a:lnTo>
                    <a:pt x="348" y="408"/>
                  </a:lnTo>
                  <a:lnTo>
                    <a:pt x="354" y="448"/>
                  </a:lnTo>
                  <a:lnTo>
                    <a:pt x="354" y="488"/>
                  </a:lnTo>
                  <a:lnTo>
                    <a:pt x="361" y="528"/>
                  </a:lnTo>
                  <a:lnTo>
                    <a:pt x="361" y="602"/>
                  </a:lnTo>
                  <a:lnTo>
                    <a:pt x="368" y="635"/>
                  </a:lnTo>
                  <a:lnTo>
                    <a:pt x="368" y="676"/>
                  </a:lnTo>
                  <a:lnTo>
                    <a:pt x="374" y="709"/>
                  </a:lnTo>
                  <a:lnTo>
                    <a:pt x="374" y="742"/>
                  </a:lnTo>
                  <a:lnTo>
                    <a:pt x="381" y="776"/>
                  </a:lnTo>
                  <a:lnTo>
                    <a:pt x="381" y="836"/>
                  </a:lnTo>
                  <a:lnTo>
                    <a:pt x="388" y="863"/>
                  </a:lnTo>
                  <a:lnTo>
                    <a:pt x="388" y="896"/>
                  </a:lnTo>
                  <a:lnTo>
                    <a:pt x="394" y="923"/>
                  </a:lnTo>
                  <a:lnTo>
                    <a:pt x="394" y="950"/>
                  </a:lnTo>
                  <a:lnTo>
                    <a:pt x="401" y="976"/>
                  </a:lnTo>
                  <a:lnTo>
                    <a:pt x="401" y="1023"/>
                  </a:lnTo>
                  <a:lnTo>
                    <a:pt x="408" y="1050"/>
                  </a:lnTo>
                  <a:lnTo>
                    <a:pt x="408" y="1070"/>
                  </a:lnTo>
                  <a:lnTo>
                    <a:pt x="414" y="1097"/>
                  </a:lnTo>
                  <a:lnTo>
                    <a:pt x="414" y="1117"/>
                  </a:lnTo>
                  <a:lnTo>
                    <a:pt x="421" y="1137"/>
                  </a:lnTo>
                  <a:lnTo>
                    <a:pt x="421" y="1157"/>
                  </a:lnTo>
                </a:path>
              </a:pathLst>
            </a:custGeom>
            <a:noFill/>
            <a:ln w="2063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72" name="Freeform 72"/>
            <p:cNvSpPr>
              <a:spLocks/>
            </p:cNvSpPr>
            <p:nvPr/>
          </p:nvSpPr>
          <p:spPr bwMode="auto">
            <a:xfrm>
              <a:off x="2610" y="2330"/>
              <a:ext cx="502" cy="803"/>
            </a:xfrm>
            <a:custGeom>
              <a:avLst/>
              <a:gdLst>
                <a:gd name="T0" fmla="*/ 7 w 502"/>
                <a:gd name="T1" fmla="*/ 448 h 803"/>
                <a:gd name="T2" fmla="*/ 20 w 502"/>
                <a:gd name="T3" fmla="*/ 502 h 803"/>
                <a:gd name="T4" fmla="*/ 27 w 502"/>
                <a:gd name="T5" fmla="*/ 562 h 803"/>
                <a:gd name="T6" fmla="*/ 40 w 502"/>
                <a:gd name="T7" fmla="*/ 602 h 803"/>
                <a:gd name="T8" fmla="*/ 47 w 502"/>
                <a:gd name="T9" fmla="*/ 649 h 803"/>
                <a:gd name="T10" fmla="*/ 60 w 502"/>
                <a:gd name="T11" fmla="*/ 676 h 803"/>
                <a:gd name="T12" fmla="*/ 67 w 502"/>
                <a:gd name="T13" fmla="*/ 702 h 803"/>
                <a:gd name="T14" fmla="*/ 80 w 502"/>
                <a:gd name="T15" fmla="*/ 729 h 803"/>
                <a:gd name="T16" fmla="*/ 87 w 502"/>
                <a:gd name="T17" fmla="*/ 749 h 803"/>
                <a:gd name="T18" fmla="*/ 107 w 502"/>
                <a:gd name="T19" fmla="*/ 776 h 803"/>
                <a:gd name="T20" fmla="*/ 120 w 502"/>
                <a:gd name="T21" fmla="*/ 796 h 803"/>
                <a:gd name="T22" fmla="*/ 141 w 502"/>
                <a:gd name="T23" fmla="*/ 803 h 803"/>
                <a:gd name="T24" fmla="*/ 161 w 502"/>
                <a:gd name="T25" fmla="*/ 796 h 803"/>
                <a:gd name="T26" fmla="*/ 181 w 502"/>
                <a:gd name="T27" fmla="*/ 783 h 803"/>
                <a:gd name="T28" fmla="*/ 201 w 502"/>
                <a:gd name="T29" fmla="*/ 763 h 803"/>
                <a:gd name="T30" fmla="*/ 221 w 502"/>
                <a:gd name="T31" fmla="*/ 742 h 803"/>
                <a:gd name="T32" fmla="*/ 234 w 502"/>
                <a:gd name="T33" fmla="*/ 722 h 803"/>
                <a:gd name="T34" fmla="*/ 248 w 502"/>
                <a:gd name="T35" fmla="*/ 702 h 803"/>
                <a:gd name="T36" fmla="*/ 261 w 502"/>
                <a:gd name="T37" fmla="*/ 669 h 803"/>
                <a:gd name="T38" fmla="*/ 274 w 502"/>
                <a:gd name="T39" fmla="*/ 642 h 803"/>
                <a:gd name="T40" fmla="*/ 281 w 502"/>
                <a:gd name="T41" fmla="*/ 622 h 803"/>
                <a:gd name="T42" fmla="*/ 294 w 502"/>
                <a:gd name="T43" fmla="*/ 602 h 803"/>
                <a:gd name="T44" fmla="*/ 301 w 502"/>
                <a:gd name="T45" fmla="*/ 575 h 803"/>
                <a:gd name="T46" fmla="*/ 314 w 502"/>
                <a:gd name="T47" fmla="*/ 555 h 803"/>
                <a:gd name="T48" fmla="*/ 321 w 502"/>
                <a:gd name="T49" fmla="*/ 528 h 803"/>
                <a:gd name="T50" fmla="*/ 334 w 502"/>
                <a:gd name="T51" fmla="*/ 502 h 803"/>
                <a:gd name="T52" fmla="*/ 341 w 502"/>
                <a:gd name="T53" fmla="*/ 475 h 803"/>
                <a:gd name="T54" fmla="*/ 355 w 502"/>
                <a:gd name="T55" fmla="*/ 448 h 803"/>
                <a:gd name="T56" fmla="*/ 361 w 502"/>
                <a:gd name="T57" fmla="*/ 415 h 803"/>
                <a:gd name="T58" fmla="*/ 375 w 502"/>
                <a:gd name="T59" fmla="*/ 395 h 803"/>
                <a:gd name="T60" fmla="*/ 381 w 502"/>
                <a:gd name="T61" fmla="*/ 361 h 803"/>
                <a:gd name="T62" fmla="*/ 395 w 502"/>
                <a:gd name="T63" fmla="*/ 335 h 803"/>
                <a:gd name="T64" fmla="*/ 401 w 502"/>
                <a:gd name="T65" fmla="*/ 301 h 803"/>
                <a:gd name="T66" fmla="*/ 415 w 502"/>
                <a:gd name="T67" fmla="*/ 274 h 803"/>
                <a:gd name="T68" fmla="*/ 421 w 502"/>
                <a:gd name="T69" fmla="*/ 248 h 803"/>
                <a:gd name="T70" fmla="*/ 435 w 502"/>
                <a:gd name="T71" fmla="*/ 214 h 803"/>
                <a:gd name="T72" fmla="*/ 441 w 502"/>
                <a:gd name="T73" fmla="*/ 187 h 803"/>
                <a:gd name="T74" fmla="*/ 455 w 502"/>
                <a:gd name="T75" fmla="*/ 154 h 803"/>
                <a:gd name="T76" fmla="*/ 462 w 502"/>
                <a:gd name="T77" fmla="*/ 121 h 803"/>
                <a:gd name="T78" fmla="*/ 475 w 502"/>
                <a:gd name="T79" fmla="*/ 87 h 803"/>
                <a:gd name="T80" fmla="*/ 482 w 502"/>
                <a:gd name="T81" fmla="*/ 60 h 803"/>
                <a:gd name="T82" fmla="*/ 495 w 502"/>
                <a:gd name="T83" fmla="*/ 34 h 80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02"/>
                <a:gd name="T127" fmla="*/ 0 h 803"/>
                <a:gd name="T128" fmla="*/ 502 w 502"/>
                <a:gd name="T129" fmla="*/ 803 h 80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02" h="803">
                  <a:moveTo>
                    <a:pt x="0" y="388"/>
                  </a:moveTo>
                  <a:lnTo>
                    <a:pt x="7" y="408"/>
                  </a:lnTo>
                  <a:lnTo>
                    <a:pt x="7" y="448"/>
                  </a:lnTo>
                  <a:lnTo>
                    <a:pt x="13" y="462"/>
                  </a:lnTo>
                  <a:lnTo>
                    <a:pt x="13" y="482"/>
                  </a:lnTo>
                  <a:lnTo>
                    <a:pt x="20" y="502"/>
                  </a:lnTo>
                  <a:lnTo>
                    <a:pt x="20" y="515"/>
                  </a:lnTo>
                  <a:lnTo>
                    <a:pt x="27" y="528"/>
                  </a:lnTo>
                  <a:lnTo>
                    <a:pt x="27" y="562"/>
                  </a:lnTo>
                  <a:lnTo>
                    <a:pt x="34" y="575"/>
                  </a:lnTo>
                  <a:lnTo>
                    <a:pt x="34" y="589"/>
                  </a:lnTo>
                  <a:lnTo>
                    <a:pt x="40" y="602"/>
                  </a:lnTo>
                  <a:lnTo>
                    <a:pt x="40" y="615"/>
                  </a:lnTo>
                  <a:lnTo>
                    <a:pt x="47" y="622"/>
                  </a:lnTo>
                  <a:lnTo>
                    <a:pt x="47" y="649"/>
                  </a:lnTo>
                  <a:lnTo>
                    <a:pt x="54" y="656"/>
                  </a:lnTo>
                  <a:lnTo>
                    <a:pt x="54" y="669"/>
                  </a:lnTo>
                  <a:lnTo>
                    <a:pt x="60" y="676"/>
                  </a:lnTo>
                  <a:lnTo>
                    <a:pt x="60" y="682"/>
                  </a:lnTo>
                  <a:lnTo>
                    <a:pt x="67" y="696"/>
                  </a:lnTo>
                  <a:lnTo>
                    <a:pt x="67" y="702"/>
                  </a:lnTo>
                  <a:lnTo>
                    <a:pt x="74" y="709"/>
                  </a:lnTo>
                  <a:lnTo>
                    <a:pt x="74" y="722"/>
                  </a:lnTo>
                  <a:lnTo>
                    <a:pt x="80" y="729"/>
                  </a:lnTo>
                  <a:lnTo>
                    <a:pt x="80" y="736"/>
                  </a:lnTo>
                  <a:lnTo>
                    <a:pt x="87" y="742"/>
                  </a:lnTo>
                  <a:lnTo>
                    <a:pt x="87" y="749"/>
                  </a:lnTo>
                  <a:lnTo>
                    <a:pt x="94" y="756"/>
                  </a:lnTo>
                  <a:lnTo>
                    <a:pt x="94" y="763"/>
                  </a:lnTo>
                  <a:lnTo>
                    <a:pt x="107" y="776"/>
                  </a:lnTo>
                  <a:lnTo>
                    <a:pt x="107" y="783"/>
                  </a:lnTo>
                  <a:lnTo>
                    <a:pt x="114" y="789"/>
                  </a:lnTo>
                  <a:lnTo>
                    <a:pt x="120" y="796"/>
                  </a:lnTo>
                  <a:lnTo>
                    <a:pt x="127" y="796"/>
                  </a:lnTo>
                  <a:lnTo>
                    <a:pt x="134" y="803"/>
                  </a:lnTo>
                  <a:lnTo>
                    <a:pt x="141" y="803"/>
                  </a:lnTo>
                  <a:lnTo>
                    <a:pt x="147" y="803"/>
                  </a:lnTo>
                  <a:lnTo>
                    <a:pt x="154" y="803"/>
                  </a:lnTo>
                  <a:lnTo>
                    <a:pt x="161" y="796"/>
                  </a:lnTo>
                  <a:lnTo>
                    <a:pt x="167" y="796"/>
                  </a:lnTo>
                  <a:lnTo>
                    <a:pt x="174" y="789"/>
                  </a:lnTo>
                  <a:lnTo>
                    <a:pt x="181" y="783"/>
                  </a:lnTo>
                  <a:lnTo>
                    <a:pt x="187" y="783"/>
                  </a:lnTo>
                  <a:lnTo>
                    <a:pt x="194" y="776"/>
                  </a:lnTo>
                  <a:lnTo>
                    <a:pt x="201" y="763"/>
                  </a:lnTo>
                  <a:lnTo>
                    <a:pt x="207" y="756"/>
                  </a:lnTo>
                  <a:lnTo>
                    <a:pt x="214" y="749"/>
                  </a:lnTo>
                  <a:lnTo>
                    <a:pt x="221" y="742"/>
                  </a:lnTo>
                  <a:lnTo>
                    <a:pt x="227" y="736"/>
                  </a:lnTo>
                  <a:lnTo>
                    <a:pt x="227" y="729"/>
                  </a:lnTo>
                  <a:lnTo>
                    <a:pt x="234" y="722"/>
                  </a:lnTo>
                  <a:lnTo>
                    <a:pt x="234" y="716"/>
                  </a:lnTo>
                  <a:lnTo>
                    <a:pt x="241" y="709"/>
                  </a:lnTo>
                  <a:lnTo>
                    <a:pt x="248" y="702"/>
                  </a:lnTo>
                  <a:lnTo>
                    <a:pt x="248" y="689"/>
                  </a:lnTo>
                  <a:lnTo>
                    <a:pt x="261" y="676"/>
                  </a:lnTo>
                  <a:lnTo>
                    <a:pt x="261" y="669"/>
                  </a:lnTo>
                  <a:lnTo>
                    <a:pt x="268" y="662"/>
                  </a:lnTo>
                  <a:lnTo>
                    <a:pt x="268" y="649"/>
                  </a:lnTo>
                  <a:lnTo>
                    <a:pt x="274" y="642"/>
                  </a:lnTo>
                  <a:lnTo>
                    <a:pt x="274" y="635"/>
                  </a:lnTo>
                  <a:lnTo>
                    <a:pt x="281" y="629"/>
                  </a:lnTo>
                  <a:lnTo>
                    <a:pt x="281" y="622"/>
                  </a:lnTo>
                  <a:lnTo>
                    <a:pt x="288" y="615"/>
                  </a:lnTo>
                  <a:lnTo>
                    <a:pt x="288" y="609"/>
                  </a:lnTo>
                  <a:lnTo>
                    <a:pt x="294" y="602"/>
                  </a:lnTo>
                  <a:lnTo>
                    <a:pt x="294" y="589"/>
                  </a:lnTo>
                  <a:lnTo>
                    <a:pt x="301" y="582"/>
                  </a:lnTo>
                  <a:lnTo>
                    <a:pt x="301" y="575"/>
                  </a:lnTo>
                  <a:lnTo>
                    <a:pt x="308" y="569"/>
                  </a:lnTo>
                  <a:lnTo>
                    <a:pt x="308" y="562"/>
                  </a:lnTo>
                  <a:lnTo>
                    <a:pt x="314" y="555"/>
                  </a:lnTo>
                  <a:lnTo>
                    <a:pt x="314" y="542"/>
                  </a:lnTo>
                  <a:lnTo>
                    <a:pt x="321" y="535"/>
                  </a:lnTo>
                  <a:lnTo>
                    <a:pt x="321" y="528"/>
                  </a:lnTo>
                  <a:lnTo>
                    <a:pt x="328" y="522"/>
                  </a:lnTo>
                  <a:lnTo>
                    <a:pt x="328" y="515"/>
                  </a:lnTo>
                  <a:lnTo>
                    <a:pt x="334" y="502"/>
                  </a:lnTo>
                  <a:lnTo>
                    <a:pt x="334" y="488"/>
                  </a:lnTo>
                  <a:lnTo>
                    <a:pt x="341" y="482"/>
                  </a:lnTo>
                  <a:lnTo>
                    <a:pt x="341" y="475"/>
                  </a:lnTo>
                  <a:lnTo>
                    <a:pt x="348" y="468"/>
                  </a:lnTo>
                  <a:lnTo>
                    <a:pt x="348" y="455"/>
                  </a:lnTo>
                  <a:lnTo>
                    <a:pt x="355" y="448"/>
                  </a:lnTo>
                  <a:lnTo>
                    <a:pt x="355" y="442"/>
                  </a:lnTo>
                  <a:lnTo>
                    <a:pt x="361" y="435"/>
                  </a:lnTo>
                  <a:lnTo>
                    <a:pt x="361" y="415"/>
                  </a:lnTo>
                  <a:lnTo>
                    <a:pt x="368" y="408"/>
                  </a:lnTo>
                  <a:lnTo>
                    <a:pt x="368" y="401"/>
                  </a:lnTo>
                  <a:lnTo>
                    <a:pt x="375" y="395"/>
                  </a:lnTo>
                  <a:lnTo>
                    <a:pt x="375" y="388"/>
                  </a:lnTo>
                  <a:lnTo>
                    <a:pt x="381" y="375"/>
                  </a:lnTo>
                  <a:lnTo>
                    <a:pt x="381" y="361"/>
                  </a:lnTo>
                  <a:lnTo>
                    <a:pt x="388" y="355"/>
                  </a:lnTo>
                  <a:lnTo>
                    <a:pt x="388" y="341"/>
                  </a:lnTo>
                  <a:lnTo>
                    <a:pt x="395" y="335"/>
                  </a:lnTo>
                  <a:lnTo>
                    <a:pt x="395" y="328"/>
                  </a:lnTo>
                  <a:lnTo>
                    <a:pt x="401" y="321"/>
                  </a:lnTo>
                  <a:lnTo>
                    <a:pt x="401" y="301"/>
                  </a:lnTo>
                  <a:lnTo>
                    <a:pt x="408" y="294"/>
                  </a:lnTo>
                  <a:lnTo>
                    <a:pt x="408" y="281"/>
                  </a:lnTo>
                  <a:lnTo>
                    <a:pt x="415" y="274"/>
                  </a:lnTo>
                  <a:lnTo>
                    <a:pt x="415" y="268"/>
                  </a:lnTo>
                  <a:lnTo>
                    <a:pt x="421" y="254"/>
                  </a:lnTo>
                  <a:lnTo>
                    <a:pt x="421" y="248"/>
                  </a:lnTo>
                  <a:lnTo>
                    <a:pt x="428" y="241"/>
                  </a:lnTo>
                  <a:lnTo>
                    <a:pt x="428" y="221"/>
                  </a:lnTo>
                  <a:lnTo>
                    <a:pt x="435" y="214"/>
                  </a:lnTo>
                  <a:lnTo>
                    <a:pt x="435" y="207"/>
                  </a:lnTo>
                  <a:lnTo>
                    <a:pt x="441" y="194"/>
                  </a:lnTo>
                  <a:lnTo>
                    <a:pt x="441" y="187"/>
                  </a:lnTo>
                  <a:lnTo>
                    <a:pt x="448" y="181"/>
                  </a:lnTo>
                  <a:lnTo>
                    <a:pt x="448" y="161"/>
                  </a:lnTo>
                  <a:lnTo>
                    <a:pt x="455" y="154"/>
                  </a:lnTo>
                  <a:lnTo>
                    <a:pt x="455" y="141"/>
                  </a:lnTo>
                  <a:lnTo>
                    <a:pt x="462" y="134"/>
                  </a:lnTo>
                  <a:lnTo>
                    <a:pt x="462" y="121"/>
                  </a:lnTo>
                  <a:lnTo>
                    <a:pt x="468" y="114"/>
                  </a:lnTo>
                  <a:lnTo>
                    <a:pt x="468" y="94"/>
                  </a:lnTo>
                  <a:lnTo>
                    <a:pt x="475" y="87"/>
                  </a:lnTo>
                  <a:lnTo>
                    <a:pt x="475" y="80"/>
                  </a:lnTo>
                  <a:lnTo>
                    <a:pt x="482" y="67"/>
                  </a:lnTo>
                  <a:lnTo>
                    <a:pt x="482" y="60"/>
                  </a:lnTo>
                  <a:lnTo>
                    <a:pt x="488" y="47"/>
                  </a:lnTo>
                  <a:lnTo>
                    <a:pt x="488" y="40"/>
                  </a:lnTo>
                  <a:lnTo>
                    <a:pt x="495" y="34"/>
                  </a:lnTo>
                  <a:lnTo>
                    <a:pt x="495" y="14"/>
                  </a:lnTo>
                  <a:lnTo>
                    <a:pt x="502" y="0"/>
                  </a:lnTo>
                </a:path>
              </a:pathLst>
            </a:custGeom>
            <a:noFill/>
            <a:ln w="2063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73" name="Freeform 73"/>
            <p:cNvSpPr>
              <a:spLocks/>
            </p:cNvSpPr>
            <p:nvPr/>
          </p:nvSpPr>
          <p:spPr bwMode="auto">
            <a:xfrm>
              <a:off x="3112" y="1568"/>
              <a:ext cx="441" cy="1545"/>
            </a:xfrm>
            <a:custGeom>
              <a:avLst/>
              <a:gdLst>
                <a:gd name="T0" fmla="*/ 6 w 441"/>
                <a:gd name="T1" fmla="*/ 749 h 1545"/>
                <a:gd name="T2" fmla="*/ 13 w 441"/>
                <a:gd name="T3" fmla="*/ 709 h 1545"/>
                <a:gd name="T4" fmla="*/ 26 w 441"/>
                <a:gd name="T5" fmla="*/ 682 h 1545"/>
                <a:gd name="T6" fmla="*/ 33 w 441"/>
                <a:gd name="T7" fmla="*/ 642 h 1545"/>
                <a:gd name="T8" fmla="*/ 46 w 441"/>
                <a:gd name="T9" fmla="*/ 615 h 1545"/>
                <a:gd name="T10" fmla="*/ 53 w 441"/>
                <a:gd name="T11" fmla="*/ 575 h 1545"/>
                <a:gd name="T12" fmla="*/ 67 w 441"/>
                <a:gd name="T13" fmla="*/ 548 h 1545"/>
                <a:gd name="T14" fmla="*/ 73 w 441"/>
                <a:gd name="T15" fmla="*/ 521 h 1545"/>
                <a:gd name="T16" fmla="*/ 87 w 441"/>
                <a:gd name="T17" fmla="*/ 481 h 1545"/>
                <a:gd name="T18" fmla="*/ 93 w 441"/>
                <a:gd name="T19" fmla="*/ 448 h 1545"/>
                <a:gd name="T20" fmla="*/ 107 w 441"/>
                <a:gd name="T21" fmla="*/ 414 h 1545"/>
                <a:gd name="T22" fmla="*/ 113 w 441"/>
                <a:gd name="T23" fmla="*/ 381 h 1545"/>
                <a:gd name="T24" fmla="*/ 127 w 441"/>
                <a:gd name="T25" fmla="*/ 341 h 1545"/>
                <a:gd name="T26" fmla="*/ 133 w 441"/>
                <a:gd name="T27" fmla="*/ 314 h 1545"/>
                <a:gd name="T28" fmla="*/ 147 w 441"/>
                <a:gd name="T29" fmla="*/ 287 h 1545"/>
                <a:gd name="T30" fmla="*/ 153 w 441"/>
                <a:gd name="T31" fmla="*/ 247 h 1545"/>
                <a:gd name="T32" fmla="*/ 167 w 441"/>
                <a:gd name="T33" fmla="*/ 214 h 1545"/>
                <a:gd name="T34" fmla="*/ 174 w 441"/>
                <a:gd name="T35" fmla="*/ 180 h 1545"/>
                <a:gd name="T36" fmla="*/ 187 w 441"/>
                <a:gd name="T37" fmla="*/ 147 h 1545"/>
                <a:gd name="T38" fmla="*/ 194 w 441"/>
                <a:gd name="T39" fmla="*/ 107 h 1545"/>
                <a:gd name="T40" fmla="*/ 207 w 441"/>
                <a:gd name="T41" fmla="*/ 80 h 1545"/>
                <a:gd name="T42" fmla="*/ 214 w 441"/>
                <a:gd name="T43" fmla="*/ 40 h 1545"/>
                <a:gd name="T44" fmla="*/ 227 w 441"/>
                <a:gd name="T45" fmla="*/ 13 h 1545"/>
                <a:gd name="T46" fmla="*/ 234 w 441"/>
                <a:gd name="T47" fmla="*/ 107 h 1545"/>
                <a:gd name="T48" fmla="*/ 247 w 441"/>
                <a:gd name="T49" fmla="*/ 247 h 1545"/>
                <a:gd name="T50" fmla="*/ 254 w 441"/>
                <a:gd name="T51" fmla="*/ 421 h 1545"/>
                <a:gd name="T52" fmla="*/ 267 w 441"/>
                <a:gd name="T53" fmla="*/ 541 h 1545"/>
                <a:gd name="T54" fmla="*/ 274 w 441"/>
                <a:gd name="T55" fmla="*/ 648 h 1545"/>
                <a:gd name="T56" fmla="*/ 287 w 441"/>
                <a:gd name="T57" fmla="*/ 782 h 1545"/>
                <a:gd name="T58" fmla="*/ 294 w 441"/>
                <a:gd name="T59" fmla="*/ 876 h 1545"/>
                <a:gd name="T60" fmla="*/ 307 w 441"/>
                <a:gd name="T61" fmla="*/ 983 h 1545"/>
                <a:gd name="T62" fmla="*/ 314 w 441"/>
                <a:gd name="T63" fmla="*/ 1056 h 1545"/>
                <a:gd name="T64" fmla="*/ 327 w 441"/>
                <a:gd name="T65" fmla="*/ 1143 h 1545"/>
                <a:gd name="T66" fmla="*/ 334 w 441"/>
                <a:gd name="T67" fmla="*/ 1204 h 1545"/>
                <a:gd name="T68" fmla="*/ 347 w 441"/>
                <a:gd name="T69" fmla="*/ 1250 h 1545"/>
                <a:gd name="T70" fmla="*/ 354 w 441"/>
                <a:gd name="T71" fmla="*/ 1317 h 1545"/>
                <a:gd name="T72" fmla="*/ 367 w 441"/>
                <a:gd name="T73" fmla="*/ 1357 h 1545"/>
                <a:gd name="T74" fmla="*/ 374 w 441"/>
                <a:gd name="T75" fmla="*/ 1404 h 1545"/>
                <a:gd name="T76" fmla="*/ 388 w 441"/>
                <a:gd name="T77" fmla="*/ 1438 h 1545"/>
                <a:gd name="T78" fmla="*/ 394 w 441"/>
                <a:gd name="T79" fmla="*/ 1471 h 1545"/>
                <a:gd name="T80" fmla="*/ 408 w 441"/>
                <a:gd name="T81" fmla="*/ 1491 h 1545"/>
                <a:gd name="T82" fmla="*/ 421 w 441"/>
                <a:gd name="T83" fmla="*/ 1525 h 154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41"/>
                <a:gd name="T127" fmla="*/ 0 h 1545"/>
                <a:gd name="T128" fmla="*/ 441 w 441"/>
                <a:gd name="T129" fmla="*/ 1545 h 154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41" h="1545">
                  <a:moveTo>
                    <a:pt x="0" y="762"/>
                  </a:moveTo>
                  <a:lnTo>
                    <a:pt x="0" y="755"/>
                  </a:lnTo>
                  <a:lnTo>
                    <a:pt x="6" y="749"/>
                  </a:lnTo>
                  <a:lnTo>
                    <a:pt x="6" y="735"/>
                  </a:lnTo>
                  <a:lnTo>
                    <a:pt x="13" y="729"/>
                  </a:lnTo>
                  <a:lnTo>
                    <a:pt x="13" y="709"/>
                  </a:lnTo>
                  <a:lnTo>
                    <a:pt x="20" y="702"/>
                  </a:lnTo>
                  <a:lnTo>
                    <a:pt x="20" y="689"/>
                  </a:lnTo>
                  <a:lnTo>
                    <a:pt x="26" y="682"/>
                  </a:lnTo>
                  <a:lnTo>
                    <a:pt x="26" y="669"/>
                  </a:lnTo>
                  <a:lnTo>
                    <a:pt x="33" y="662"/>
                  </a:lnTo>
                  <a:lnTo>
                    <a:pt x="33" y="642"/>
                  </a:lnTo>
                  <a:lnTo>
                    <a:pt x="40" y="635"/>
                  </a:lnTo>
                  <a:lnTo>
                    <a:pt x="40" y="622"/>
                  </a:lnTo>
                  <a:lnTo>
                    <a:pt x="46" y="615"/>
                  </a:lnTo>
                  <a:lnTo>
                    <a:pt x="46" y="602"/>
                  </a:lnTo>
                  <a:lnTo>
                    <a:pt x="53" y="595"/>
                  </a:lnTo>
                  <a:lnTo>
                    <a:pt x="53" y="575"/>
                  </a:lnTo>
                  <a:lnTo>
                    <a:pt x="60" y="568"/>
                  </a:lnTo>
                  <a:lnTo>
                    <a:pt x="60" y="555"/>
                  </a:lnTo>
                  <a:lnTo>
                    <a:pt x="67" y="548"/>
                  </a:lnTo>
                  <a:lnTo>
                    <a:pt x="67" y="535"/>
                  </a:lnTo>
                  <a:lnTo>
                    <a:pt x="73" y="528"/>
                  </a:lnTo>
                  <a:lnTo>
                    <a:pt x="73" y="521"/>
                  </a:lnTo>
                  <a:lnTo>
                    <a:pt x="80" y="508"/>
                  </a:lnTo>
                  <a:lnTo>
                    <a:pt x="80" y="488"/>
                  </a:lnTo>
                  <a:lnTo>
                    <a:pt x="87" y="481"/>
                  </a:lnTo>
                  <a:lnTo>
                    <a:pt x="87" y="468"/>
                  </a:lnTo>
                  <a:lnTo>
                    <a:pt x="93" y="461"/>
                  </a:lnTo>
                  <a:lnTo>
                    <a:pt x="93" y="448"/>
                  </a:lnTo>
                  <a:lnTo>
                    <a:pt x="100" y="441"/>
                  </a:lnTo>
                  <a:lnTo>
                    <a:pt x="100" y="421"/>
                  </a:lnTo>
                  <a:lnTo>
                    <a:pt x="107" y="414"/>
                  </a:lnTo>
                  <a:lnTo>
                    <a:pt x="107" y="401"/>
                  </a:lnTo>
                  <a:lnTo>
                    <a:pt x="113" y="394"/>
                  </a:lnTo>
                  <a:lnTo>
                    <a:pt x="113" y="381"/>
                  </a:lnTo>
                  <a:lnTo>
                    <a:pt x="120" y="374"/>
                  </a:lnTo>
                  <a:lnTo>
                    <a:pt x="120" y="354"/>
                  </a:lnTo>
                  <a:lnTo>
                    <a:pt x="127" y="341"/>
                  </a:lnTo>
                  <a:lnTo>
                    <a:pt x="127" y="334"/>
                  </a:lnTo>
                  <a:lnTo>
                    <a:pt x="133" y="327"/>
                  </a:lnTo>
                  <a:lnTo>
                    <a:pt x="133" y="314"/>
                  </a:lnTo>
                  <a:lnTo>
                    <a:pt x="140" y="307"/>
                  </a:lnTo>
                  <a:lnTo>
                    <a:pt x="140" y="294"/>
                  </a:lnTo>
                  <a:lnTo>
                    <a:pt x="147" y="287"/>
                  </a:lnTo>
                  <a:lnTo>
                    <a:pt x="147" y="267"/>
                  </a:lnTo>
                  <a:lnTo>
                    <a:pt x="153" y="254"/>
                  </a:lnTo>
                  <a:lnTo>
                    <a:pt x="153" y="247"/>
                  </a:lnTo>
                  <a:lnTo>
                    <a:pt x="160" y="234"/>
                  </a:lnTo>
                  <a:lnTo>
                    <a:pt x="160" y="227"/>
                  </a:lnTo>
                  <a:lnTo>
                    <a:pt x="167" y="214"/>
                  </a:lnTo>
                  <a:lnTo>
                    <a:pt x="167" y="194"/>
                  </a:lnTo>
                  <a:lnTo>
                    <a:pt x="174" y="187"/>
                  </a:lnTo>
                  <a:lnTo>
                    <a:pt x="174" y="180"/>
                  </a:lnTo>
                  <a:lnTo>
                    <a:pt x="180" y="167"/>
                  </a:lnTo>
                  <a:lnTo>
                    <a:pt x="180" y="160"/>
                  </a:lnTo>
                  <a:lnTo>
                    <a:pt x="187" y="147"/>
                  </a:lnTo>
                  <a:lnTo>
                    <a:pt x="187" y="127"/>
                  </a:lnTo>
                  <a:lnTo>
                    <a:pt x="194" y="120"/>
                  </a:lnTo>
                  <a:lnTo>
                    <a:pt x="194" y="107"/>
                  </a:lnTo>
                  <a:lnTo>
                    <a:pt x="200" y="100"/>
                  </a:lnTo>
                  <a:lnTo>
                    <a:pt x="200" y="87"/>
                  </a:lnTo>
                  <a:lnTo>
                    <a:pt x="207" y="80"/>
                  </a:lnTo>
                  <a:lnTo>
                    <a:pt x="207" y="67"/>
                  </a:lnTo>
                  <a:lnTo>
                    <a:pt x="214" y="60"/>
                  </a:lnTo>
                  <a:lnTo>
                    <a:pt x="214" y="40"/>
                  </a:lnTo>
                  <a:lnTo>
                    <a:pt x="220" y="27"/>
                  </a:lnTo>
                  <a:lnTo>
                    <a:pt x="220" y="20"/>
                  </a:lnTo>
                  <a:lnTo>
                    <a:pt x="227" y="13"/>
                  </a:lnTo>
                  <a:lnTo>
                    <a:pt x="227" y="0"/>
                  </a:lnTo>
                  <a:lnTo>
                    <a:pt x="234" y="6"/>
                  </a:lnTo>
                  <a:lnTo>
                    <a:pt x="234" y="107"/>
                  </a:lnTo>
                  <a:lnTo>
                    <a:pt x="240" y="154"/>
                  </a:lnTo>
                  <a:lnTo>
                    <a:pt x="240" y="200"/>
                  </a:lnTo>
                  <a:lnTo>
                    <a:pt x="247" y="247"/>
                  </a:lnTo>
                  <a:lnTo>
                    <a:pt x="247" y="294"/>
                  </a:lnTo>
                  <a:lnTo>
                    <a:pt x="254" y="334"/>
                  </a:lnTo>
                  <a:lnTo>
                    <a:pt x="254" y="421"/>
                  </a:lnTo>
                  <a:lnTo>
                    <a:pt x="260" y="461"/>
                  </a:lnTo>
                  <a:lnTo>
                    <a:pt x="260" y="501"/>
                  </a:lnTo>
                  <a:lnTo>
                    <a:pt x="267" y="541"/>
                  </a:lnTo>
                  <a:lnTo>
                    <a:pt x="267" y="582"/>
                  </a:lnTo>
                  <a:lnTo>
                    <a:pt x="274" y="615"/>
                  </a:lnTo>
                  <a:lnTo>
                    <a:pt x="274" y="648"/>
                  </a:lnTo>
                  <a:lnTo>
                    <a:pt x="281" y="689"/>
                  </a:lnTo>
                  <a:lnTo>
                    <a:pt x="281" y="755"/>
                  </a:lnTo>
                  <a:lnTo>
                    <a:pt x="287" y="782"/>
                  </a:lnTo>
                  <a:lnTo>
                    <a:pt x="287" y="816"/>
                  </a:lnTo>
                  <a:lnTo>
                    <a:pt x="294" y="842"/>
                  </a:lnTo>
                  <a:lnTo>
                    <a:pt x="294" y="876"/>
                  </a:lnTo>
                  <a:lnTo>
                    <a:pt x="301" y="903"/>
                  </a:lnTo>
                  <a:lnTo>
                    <a:pt x="301" y="956"/>
                  </a:lnTo>
                  <a:lnTo>
                    <a:pt x="307" y="983"/>
                  </a:lnTo>
                  <a:lnTo>
                    <a:pt x="307" y="1010"/>
                  </a:lnTo>
                  <a:lnTo>
                    <a:pt x="314" y="1030"/>
                  </a:lnTo>
                  <a:lnTo>
                    <a:pt x="314" y="1056"/>
                  </a:lnTo>
                  <a:lnTo>
                    <a:pt x="321" y="1076"/>
                  </a:lnTo>
                  <a:lnTo>
                    <a:pt x="321" y="1123"/>
                  </a:lnTo>
                  <a:lnTo>
                    <a:pt x="327" y="1143"/>
                  </a:lnTo>
                  <a:lnTo>
                    <a:pt x="327" y="1163"/>
                  </a:lnTo>
                  <a:lnTo>
                    <a:pt x="334" y="1183"/>
                  </a:lnTo>
                  <a:lnTo>
                    <a:pt x="334" y="1204"/>
                  </a:lnTo>
                  <a:lnTo>
                    <a:pt x="341" y="1217"/>
                  </a:lnTo>
                  <a:lnTo>
                    <a:pt x="341" y="1237"/>
                  </a:lnTo>
                  <a:lnTo>
                    <a:pt x="347" y="1250"/>
                  </a:lnTo>
                  <a:lnTo>
                    <a:pt x="347" y="1284"/>
                  </a:lnTo>
                  <a:lnTo>
                    <a:pt x="354" y="1304"/>
                  </a:lnTo>
                  <a:lnTo>
                    <a:pt x="354" y="1317"/>
                  </a:lnTo>
                  <a:lnTo>
                    <a:pt x="361" y="1331"/>
                  </a:lnTo>
                  <a:lnTo>
                    <a:pt x="361" y="1344"/>
                  </a:lnTo>
                  <a:lnTo>
                    <a:pt x="367" y="1357"/>
                  </a:lnTo>
                  <a:lnTo>
                    <a:pt x="367" y="1384"/>
                  </a:lnTo>
                  <a:lnTo>
                    <a:pt x="374" y="1391"/>
                  </a:lnTo>
                  <a:lnTo>
                    <a:pt x="374" y="1404"/>
                  </a:lnTo>
                  <a:lnTo>
                    <a:pt x="381" y="1418"/>
                  </a:lnTo>
                  <a:lnTo>
                    <a:pt x="381" y="1424"/>
                  </a:lnTo>
                  <a:lnTo>
                    <a:pt x="388" y="1438"/>
                  </a:lnTo>
                  <a:lnTo>
                    <a:pt x="388" y="1451"/>
                  </a:lnTo>
                  <a:lnTo>
                    <a:pt x="394" y="1464"/>
                  </a:lnTo>
                  <a:lnTo>
                    <a:pt x="394" y="1471"/>
                  </a:lnTo>
                  <a:lnTo>
                    <a:pt x="401" y="1478"/>
                  </a:lnTo>
                  <a:lnTo>
                    <a:pt x="401" y="1484"/>
                  </a:lnTo>
                  <a:lnTo>
                    <a:pt x="408" y="1491"/>
                  </a:lnTo>
                  <a:lnTo>
                    <a:pt x="408" y="1504"/>
                  </a:lnTo>
                  <a:lnTo>
                    <a:pt x="421" y="1518"/>
                  </a:lnTo>
                  <a:lnTo>
                    <a:pt x="421" y="1525"/>
                  </a:lnTo>
                  <a:lnTo>
                    <a:pt x="428" y="1531"/>
                  </a:lnTo>
                  <a:lnTo>
                    <a:pt x="441" y="1545"/>
                  </a:lnTo>
                </a:path>
              </a:pathLst>
            </a:custGeom>
            <a:noFill/>
            <a:ln w="2063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74" name="Freeform 74"/>
            <p:cNvSpPr>
              <a:spLocks/>
            </p:cNvSpPr>
            <p:nvPr/>
          </p:nvSpPr>
          <p:spPr bwMode="auto">
            <a:xfrm>
              <a:off x="3553" y="1962"/>
              <a:ext cx="502" cy="1171"/>
            </a:xfrm>
            <a:custGeom>
              <a:avLst/>
              <a:gdLst>
                <a:gd name="T0" fmla="*/ 7 w 502"/>
                <a:gd name="T1" fmla="*/ 1164 h 1171"/>
                <a:gd name="T2" fmla="*/ 27 w 502"/>
                <a:gd name="T3" fmla="*/ 1171 h 1171"/>
                <a:gd name="T4" fmla="*/ 47 w 502"/>
                <a:gd name="T5" fmla="*/ 1164 h 1171"/>
                <a:gd name="T6" fmla="*/ 67 w 502"/>
                <a:gd name="T7" fmla="*/ 1151 h 1171"/>
                <a:gd name="T8" fmla="*/ 87 w 502"/>
                <a:gd name="T9" fmla="*/ 1131 h 1171"/>
                <a:gd name="T10" fmla="*/ 107 w 502"/>
                <a:gd name="T11" fmla="*/ 1104 h 1171"/>
                <a:gd name="T12" fmla="*/ 127 w 502"/>
                <a:gd name="T13" fmla="*/ 1070 h 1171"/>
                <a:gd name="T14" fmla="*/ 147 w 502"/>
                <a:gd name="T15" fmla="*/ 1044 h 1171"/>
                <a:gd name="T16" fmla="*/ 161 w 502"/>
                <a:gd name="T17" fmla="*/ 1010 h 1171"/>
                <a:gd name="T18" fmla="*/ 174 w 502"/>
                <a:gd name="T19" fmla="*/ 983 h 1171"/>
                <a:gd name="T20" fmla="*/ 181 w 502"/>
                <a:gd name="T21" fmla="*/ 963 h 1171"/>
                <a:gd name="T22" fmla="*/ 194 w 502"/>
                <a:gd name="T23" fmla="*/ 943 h 1171"/>
                <a:gd name="T24" fmla="*/ 201 w 502"/>
                <a:gd name="T25" fmla="*/ 910 h 1171"/>
                <a:gd name="T26" fmla="*/ 214 w 502"/>
                <a:gd name="T27" fmla="*/ 890 h 1171"/>
                <a:gd name="T28" fmla="*/ 221 w 502"/>
                <a:gd name="T29" fmla="*/ 863 h 1171"/>
                <a:gd name="T30" fmla="*/ 234 w 502"/>
                <a:gd name="T31" fmla="*/ 836 h 1171"/>
                <a:gd name="T32" fmla="*/ 241 w 502"/>
                <a:gd name="T33" fmla="*/ 803 h 1171"/>
                <a:gd name="T34" fmla="*/ 254 w 502"/>
                <a:gd name="T35" fmla="*/ 783 h 1171"/>
                <a:gd name="T36" fmla="*/ 261 w 502"/>
                <a:gd name="T37" fmla="*/ 749 h 1171"/>
                <a:gd name="T38" fmla="*/ 274 w 502"/>
                <a:gd name="T39" fmla="*/ 723 h 1171"/>
                <a:gd name="T40" fmla="*/ 281 w 502"/>
                <a:gd name="T41" fmla="*/ 689 h 1171"/>
                <a:gd name="T42" fmla="*/ 294 w 502"/>
                <a:gd name="T43" fmla="*/ 662 h 1171"/>
                <a:gd name="T44" fmla="*/ 301 w 502"/>
                <a:gd name="T45" fmla="*/ 629 h 1171"/>
                <a:gd name="T46" fmla="*/ 314 w 502"/>
                <a:gd name="T47" fmla="*/ 602 h 1171"/>
                <a:gd name="T48" fmla="*/ 321 w 502"/>
                <a:gd name="T49" fmla="*/ 569 h 1171"/>
                <a:gd name="T50" fmla="*/ 334 w 502"/>
                <a:gd name="T51" fmla="*/ 542 h 1171"/>
                <a:gd name="T52" fmla="*/ 341 w 502"/>
                <a:gd name="T53" fmla="*/ 515 h 1171"/>
                <a:gd name="T54" fmla="*/ 354 w 502"/>
                <a:gd name="T55" fmla="*/ 475 h 1171"/>
                <a:gd name="T56" fmla="*/ 361 w 502"/>
                <a:gd name="T57" fmla="*/ 448 h 1171"/>
                <a:gd name="T58" fmla="*/ 375 w 502"/>
                <a:gd name="T59" fmla="*/ 415 h 1171"/>
                <a:gd name="T60" fmla="*/ 381 w 502"/>
                <a:gd name="T61" fmla="*/ 388 h 1171"/>
                <a:gd name="T62" fmla="*/ 395 w 502"/>
                <a:gd name="T63" fmla="*/ 348 h 1171"/>
                <a:gd name="T64" fmla="*/ 401 w 502"/>
                <a:gd name="T65" fmla="*/ 321 h 1171"/>
                <a:gd name="T66" fmla="*/ 415 w 502"/>
                <a:gd name="T67" fmla="*/ 288 h 1171"/>
                <a:gd name="T68" fmla="*/ 421 w 502"/>
                <a:gd name="T69" fmla="*/ 254 h 1171"/>
                <a:gd name="T70" fmla="*/ 435 w 502"/>
                <a:gd name="T71" fmla="*/ 228 h 1171"/>
                <a:gd name="T72" fmla="*/ 441 w 502"/>
                <a:gd name="T73" fmla="*/ 188 h 1171"/>
                <a:gd name="T74" fmla="*/ 455 w 502"/>
                <a:gd name="T75" fmla="*/ 161 h 1171"/>
                <a:gd name="T76" fmla="*/ 461 w 502"/>
                <a:gd name="T77" fmla="*/ 121 h 1171"/>
                <a:gd name="T78" fmla="*/ 475 w 502"/>
                <a:gd name="T79" fmla="*/ 87 h 1171"/>
                <a:gd name="T80" fmla="*/ 482 w 502"/>
                <a:gd name="T81" fmla="*/ 54 h 1171"/>
                <a:gd name="T82" fmla="*/ 495 w 502"/>
                <a:gd name="T83" fmla="*/ 20 h 117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02"/>
                <a:gd name="T127" fmla="*/ 0 h 1171"/>
                <a:gd name="T128" fmla="*/ 502 w 502"/>
                <a:gd name="T129" fmla="*/ 1171 h 117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02" h="1171">
                  <a:moveTo>
                    <a:pt x="0" y="1151"/>
                  </a:moveTo>
                  <a:lnTo>
                    <a:pt x="0" y="1157"/>
                  </a:lnTo>
                  <a:lnTo>
                    <a:pt x="7" y="1164"/>
                  </a:lnTo>
                  <a:lnTo>
                    <a:pt x="13" y="1164"/>
                  </a:lnTo>
                  <a:lnTo>
                    <a:pt x="20" y="1171"/>
                  </a:lnTo>
                  <a:lnTo>
                    <a:pt x="27" y="1171"/>
                  </a:lnTo>
                  <a:lnTo>
                    <a:pt x="33" y="1171"/>
                  </a:lnTo>
                  <a:lnTo>
                    <a:pt x="40" y="1171"/>
                  </a:lnTo>
                  <a:lnTo>
                    <a:pt x="47" y="1164"/>
                  </a:lnTo>
                  <a:lnTo>
                    <a:pt x="54" y="1164"/>
                  </a:lnTo>
                  <a:lnTo>
                    <a:pt x="60" y="1157"/>
                  </a:lnTo>
                  <a:lnTo>
                    <a:pt x="67" y="1151"/>
                  </a:lnTo>
                  <a:lnTo>
                    <a:pt x="74" y="1151"/>
                  </a:lnTo>
                  <a:lnTo>
                    <a:pt x="80" y="1137"/>
                  </a:lnTo>
                  <a:lnTo>
                    <a:pt x="87" y="1131"/>
                  </a:lnTo>
                  <a:lnTo>
                    <a:pt x="94" y="1124"/>
                  </a:lnTo>
                  <a:lnTo>
                    <a:pt x="107" y="1110"/>
                  </a:lnTo>
                  <a:lnTo>
                    <a:pt x="107" y="1104"/>
                  </a:lnTo>
                  <a:lnTo>
                    <a:pt x="114" y="1097"/>
                  </a:lnTo>
                  <a:lnTo>
                    <a:pt x="127" y="1084"/>
                  </a:lnTo>
                  <a:lnTo>
                    <a:pt x="127" y="1070"/>
                  </a:lnTo>
                  <a:lnTo>
                    <a:pt x="140" y="1057"/>
                  </a:lnTo>
                  <a:lnTo>
                    <a:pt x="140" y="1050"/>
                  </a:lnTo>
                  <a:lnTo>
                    <a:pt x="147" y="1044"/>
                  </a:lnTo>
                  <a:lnTo>
                    <a:pt x="147" y="1030"/>
                  </a:lnTo>
                  <a:lnTo>
                    <a:pt x="161" y="1017"/>
                  </a:lnTo>
                  <a:lnTo>
                    <a:pt x="161" y="1010"/>
                  </a:lnTo>
                  <a:lnTo>
                    <a:pt x="167" y="1003"/>
                  </a:lnTo>
                  <a:lnTo>
                    <a:pt x="167" y="990"/>
                  </a:lnTo>
                  <a:lnTo>
                    <a:pt x="174" y="983"/>
                  </a:lnTo>
                  <a:lnTo>
                    <a:pt x="174" y="977"/>
                  </a:lnTo>
                  <a:lnTo>
                    <a:pt x="181" y="970"/>
                  </a:lnTo>
                  <a:lnTo>
                    <a:pt x="181" y="963"/>
                  </a:lnTo>
                  <a:lnTo>
                    <a:pt x="187" y="957"/>
                  </a:lnTo>
                  <a:lnTo>
                    <a:pt x="187" y="950"/>
                  </a:lnTo>
                  <a:lnTo>
                    <a:pt x="194" y="943"/>
                  </a:lnTo>
                  <a:lnTo>
                    <a:pt x="194" y="930"/>
                  </a:lnTo>
                  <a:lnTo>
                    <a:pt x="201" y="917"/>
                  </a:lnTo>
                  <a:lnTo>
                    <a:pt x="201" y="910"/>
                  </a:lnTo>
                  <a:lnTo>
                    <a:pt x="207" y="903"/>
                  </a:lnTo>
                  <a:lnTo>
                    <a:pt x="207" y="896"/>
                  </a:lnTo>
                  <a:lnTo>
                    <a:pt x="214" y="890"/>
                  </a:lnTo>
                  <a:lnTo>
                    <a:pt x="214" y="876"/>
                  </a:lnTo>
                  <a:lnTo>
                    <a:pt x="221" y="870"/>
                  </a:lnTo>
                  <a:lnTo>
                    <a:pt x="221" y="863"/>
                  </a:lnTo>
                  <a:lnTo>
                    <a:pt x="227" y="850"/>
                  </a:lnTo>
                  <a:lnTo>
                    <a:pt x="227" y="843"/>
                  </a:lnTo>
                  <a:lnTo>
                    <a:pt x="234" y="836"/>
                  </a:lnTo>
                  <a:lnTo>
                    <a:pt x="234" y="823"/>
                  </a:lnTo>
                  <a:lnTo>
                    <a:pt x="241" y="816"/>
                  </a:lnTo>
                  <a:lnTo>
                    <a:pt x="241" y="803"/>
                  </a:lnTo>
                  <a:lnTo>
                    <a:pt x="247" y="796"/>
                  </a:lnTo>
                  <a:lnTo>
                    <a:pt x="247" y="789"/>
                  </a:lnTo>
                  <a:lnTo>
                    <a:pt x="254" y="783"/>
                  </a:lnTo>
                  <a:lnTo>
                    <a:pt x="254" y="776"/>
                  </a:lnTo>
                  <a:lnTo>
                    <a:pt x="261" y="763"/>
                  </a:lnTo>
                  <a:lnTo>
                    <a:pt x="261" y="749"/>
                  </a:lnTo>
                  <a:lnTo>
                    <a:pt x="268" y="743"/>
                  </a:lnTo>
                  <a:lnTo>
                    <a:pt x="268" y="729"/>
                  </a:lnTo>
                  <a:lnTo>
                    <a:pt x="274" y="723"/>
                  </a:lnTo>
                  <a:lnTo>
                    <a:pt x="274" y="716"/>
                  </a:lnTo>
                  <a:lnTo>
                    <a:pt x="281" y="709"/>
                  </a:lnTo>
                  <a:lnTo>
                    <a:pt x="281" y="689"/>
                  </a:lnTo>
                  <a:lnTo>
                    <a:pt x="288" y="682"/>
                  </a:lnTo>
                  <a:lnTo>
                    <a:pt x="288" y="676"/>
                  </a:lnTo>
                  <a:lnTo>
                    <a:pt x="294" y="662"/>
                  </a:lnTo>
                  <a:lnTo>
                    <a:pt x="294" y="656"/>
                  </a:lnTo>
                  <a:lnTo>
                    <a:pt x="301" y="649"/>
                  </a:lnTo>
                  <a:lnTo>
                    <a:pt x="301" y="629"/>
                  </a:lnTo>
                  <a:lnTo>
                    <a:pt x="308" y="622"/>
                  </a:lnTo>
                  <a:lnTo>
                    <a:pt x="308" y="609"/>
                  </a:lnTo>
                  <a:lnTo>
                    <a:pt x="314" y="602"/>
                  </a:lnTo>
                  <a:lnTo>
                    <a:pt x="314" y="596"/>
                  </a:lnTo>
                  <a:lnTo>
                    <a:pt x="321" y="582"/>
                  </a:lnTo>
                  <a:lnTo>
                    <a:pt x="321" y="569"/>
                  </a:lnTo>
                  <a:lnTo>
                    <a:pt x="328" y="555"/>
                  </a:lnTo>
                  <a:lnTo>
                    <a:pt x="328" y="549"/>
                  </a:lnTo>
                  <a:lnTo>
                    <a:pt x="334" y="542"/>
                  </a:lnTo>
                  <a:lnTo>
                    <a:pt x="334" y="529"/>
                  </a:lnTo>
                  <a:lnTo>
                    <a:pt x="341" y="522"/>
                  </a:lnTo>
                  <a:lnTo>
                    <a:pt x="341" y="515"/>
                  </a:lnTo>
                  <a:lnTo>
                    <a:pt x="348" y="502"/>
                  </a:lnTo>
                  <a:lnTo>
                    <a:pt x="348" y="489"/>
                  </a:lnTo>
                  <a:lnTo>
                    <a:pt x="354" y="475"/>
                  </a:lnTo>
                  <a:lnTo>
                    <a:pt x="354" y="468"/>
                  </a:lnTo>
                  <a:lnTo>
                    <a:pt x="361" y="462"/>
                  </a:lnTo>
                  <a:lnTo>
                    <a:pt x="361" y="448"/>
                  </a:lnTo>
                  <a:lnTo>
                    <a:pt x="368" y="442"/>
                  </a:lnTo>
                  <a:lnTo>
                    <a:pt x="368" y="422"/>
                  </a:lnTo>
                  <a:lnTo>
                    <a:pt x="375" y="415"/>
                  </a:lnTo>
                  <a:lnTo>
                    <a:pt x="375" y="402"/>
                  </a:lnTo>
                  <a:lnTo>
                    <a:pt x="381" y="395"/>
                  </a:lnTo>
                  <a:lnTo>
                    <a:pt x="381" y="388"/>
                  </a:lnTo>
                  <a:lnTo>
                    <a:pt x="388" y="375"/>
                  </a:lnTo>
                  <a:lnTo>
                    <a:pt x="388" y="355"/>
                  </a:lnTo>
                  <a:lnTo>
                    <a:pt x="395" y="348"/>
                  </a:lnTo>
                  <a:lnTo>
                    <a:pt x="395" y="341"/>
                  </a:lnTo>
                  <a:lnTo>
                    <a:pt x="401" y="328"/>
                  </a:lnTo>
                  <a:lnTo>
                    <a:pt x="401" y="321"/>
                  </a:lnTo>
                  <a:lnTo>
                    <a:pt x="408" y="308"/>
                  </a:lnTo>
                  <a:lnTo>
                    <a:pt x="408" y="301"/>
                  </a:lnTo>
                  <a:lnTo>
                    <a:pt x="415" y="288"/>
                  </a:lnTo>
                  <a:lnTo>
                    <a:pt x="415" y="275"/>
                  </a:lnTo>
                  <a:lnTo>
                    <a:pt x="421" y="261"/>
                  </a:lnTo>
                  <a:lnTo>
                    <a:pt x="421" y="254"/>
                  </a:lnTo>
                  <a:lnTo>
                    <a:pt x="428" y="241"/>
                  </a:lnTo>
                  <a:lnTo>
                    <a:pt x="428" y="234"/>
                  </a:lnTo>
                  <a:lnTo>
                    <a:pt x="435" y="228"/>
                  </a:lnTo>
                  <a:lnTo>
                    <a:pt x="435" y="208"/>
                  </a:lnTo>
                  <a:lnTo>
                    <a:pt x="441" y="194"/>
                  </a:lnTo>
                  <a:lnTo>
                    <a:pt x="441" y="188"/>
                  </a:lnTo>
                  <a:lnTo>
                    <a:pt x="448" y="174"/>
                  </a:lnTo>
                  <a:lnTo>
                    <a:pt x="448" y="168"/>
                  </a:lnTo>
                  <a:lnTo>
                    <a:pt x="455" y="161"/>
                  </a:lnTo>
                  <a:lnTo>
                    <a:pt x="455" y="141"/>
                  </a:lnTo>
                  <a:lnTo>
                    <a:pt x="461" y="127"/>
                  </a:lnTo>
                  <a:lnTo>
                    <a:pt x="461" y="121"/>
                  </a:lnTo>
                  <a:lnTo>
                    <a:pt x="468" y="107"/>
                  </a:lnTo>
                  <a:lnTo>
                    <a:pt x="468" y="101"/>
                  </a:lnTo>
                  <a:lnTo>
                    <a:pt x="475" y="87"/>
                  </a:lnTo>
                  <a:lnTo>
                    <a:pt x="475" y="81"/>
                  </a:lnTo>
                  <a:lnTo>
                    <a:pt x="482" y="74"/>
                  </a:lnTo>
                  <a:lnTo>
                    <a:pt x="482" y="54"/>
                  </a:lnTo>
                  <a:lnTo>
                    <a:pt x="488" y="40"/>
                  </a:lnTo>
                  <a:lnTo>
                    <a:pt x="488" y="34"/>
                  </a:lnTo>
                  <a:lnTo>
                    <a:pt x="495" y="20"/>
                  </a:lnTo>
                  <a:lnTo>
                    <a:pt x="495" y="14"/>
                  </a:lnTo>
                  <a:lnTo>
                    <a:pt x="502" y="0"/>
                  </a:lnTo>
                </a:path>
              </a:pathLst>
            </a:custGeom>
            <a:noFill/>
            <a:ln w="2063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75" name="Freeform 75"/>
            <p:cNvSpPr>
              <a:spLocks/>
            </p:cNvSpPr>
            <p:nvPr/>
          </p:nvSpPr>
          <p:spPr bwMode="auto">
            <a:xfrm>
              <a:off x="4055" y="1561"/>
              <a:ext cx="508" cy="1572"/>
            </a:xfrm>
            <a:custGeom>
              <a:avLst/>
              <a:gdLst>
                <a:gd name="T0" fmla="*/ 6 w 508"/>
                <a:gd name="T1" fmla="*/ 375 h 1572"/>
                <a:gd name="T2" fmla="*/ 13 w 508"/>
                <a:gd name="T3" fmla="*/ 348 h 1572"/>
                <a:gd name="T4" fmla="*/ 26 w 508"/>
                <a:gd name="T5" fmla="*/ 308 h 1572"/>
                <a:gd name="T6" fmla="*/ 33 w 508"/>
                <a:gd name="T7" fmla="*/ 274 h 1572"/>
                <a:gd name="T8" fmla="*/ 46 w 508"/>
                <a:gd name="T9" fmla="*/ 248 h 1572"/>
                <a:gd name="T10" fmla="*/ 53 w 508"/>
                <a:gd name="T11" fmla="*/ 207 h 1572"/>
                <a:gd name="T12" fmla="*/ 66 w 508"/>
                <a:gd name="T13" fmla="*/ 181 h 1572"/>
                <a:gd name="T14" fmla="*/ 73 w 508"/>
                <a:gd name="T15" fmla="*/ 141 h 1572"/>
                <a:gd name="T16" fmla="*/ 87 w 508"/>
                <a:gd name="T17" fmla="*/ 107 h 1572"/>
                <a:gd name="T18" fmla="*/ 93 w 508"/>
                <a:gd name="T19" fmla="*/ 74 h 1572"/>
                <a:gd name="T20" fmla="*/ 107 w 508"/>
                <a:gd name="T21" fmla="*/ 40 h 1572"/>
                <a:gd name="T22" fmla="*/ 113 w 508"/>
                <a:gd name="T23" fmla="*/ 0 h 1572"/>
                <a:gd name="T24" fmla="*/ 127 w 508"/>
                <a:gd name="T25" fmla="*/ 141 h 1572"/>
                <a:gd name="T26" fmla="*/ 133 w 508"/>
                <a:gd name="T27" fmla="*/ 321 h 1572"/>
                <a:gd name="T28" fmla="*/ 147 w 508"/>
                <a:gd name="T29" fmla="*/ 455 h 1572"/>
                <a:gd name="T30" fmla="*/ 153 w 508"/>
                <a:gd name="T31" fmla="*/ 609 h 1572"/>
                <a:gd name="T32" fmla="*/ 167 w 508"/>
                <a:gd name="T33" fmla="*/ 716 h 1572"/>
                <a:gd name="T34" fmla="*/ 173 w 508"/>
                <a:gd name="T35" fmla="*/ 843 h 1572"/>
                <a:gd name="T36" fmla="*/ 187 w 508"/>
                <a:gd name="T37" fmla="*/ 923 h 1572"/>
                <a:gd name="T38" fmla="*/ 194 w 508"/>
                <a:gd name="T39" fmla="*/ 1003 h 1572"/>
                <a:gd name="T40" fmla="*/ 207 w 508"/>
                <a:gd name="T41" fmla="*/ 1097 h 1572"/>
                <a:gd name="T42" fmla="*/ 214 w 508"/>
                <a:gd name="T43" fmla="*/ 1164 h 1572"/>
                <a:gd name="T44" fmla="*/ 227 w 508"/>
                <a:gd name="T45" fmla="*/ 1237 h 1572"/>
                <a:gd name="T46" fmla="*/ 234 w 508"/>
                <a:gd name="T47" fmla="*/ 1284 h 1572"/>
                <a:gd name="T48" fmla="*/ 247 w 508"/>
                <a:gd name="T49" fmla="*/ 1344 h 1572"/>
                <a:gd name="T50" fmla="*/ 254 w 508"/>
                <a:gd name="T51" fmla="*/ 1384 h 1572"/>
                <a:gd name="T52" fmla="*/ 267 w 508"/>
                <a:gd name="T53" fmla="*/ 1418 h 1572"/>
                <a:gd name="T54" fmla="*/ 274 w 508"/>
                <a:gd name="T55" fmla="*/ 1458 h 1572"/>
                <a:gd name="T56" fmla="*/ 287 w 508"/>
                <a:gd name="T57" fmla="*/ 1478 h 1572"/>
                <a:gd name="T58" fmla="*/ 301 w 508"/>
                <a:gd name="T59" fmla="*/ 1518 h 1572"/>
                <a:gd name="T60" fmla="*/ 314 w 508"/>
                <a:gd name="T61" fmla="*/ 1545 h 1572"/>
                <a:gd name="T62" fmla="*/ 334 w 508"/>
                <a:gd name="T63" fmla="*/ 1565 h 1572"/>
                <a:gd name="T64" fmla="*/ 354 w 508"/>
                <a:gd name="T65" fmla="*/ 1572 h 1572"/>
                <a:gd name="T66" fmla="*/ 374 w 508"/>
                <a:gd name="T67" fmla="*/ 1565 h 1572"/>
                <a:gd name="T68" fmla="*/ 394 w 508"/>
                <a:gd name="T69" fmla="*/ 1558 h 1572"/>
                <a:gd name="T70" fmla="*/ 414 w 508"/>
                <a:gd name="T71" fmla="*/ 1538 h 1572"/>
                <a:gd name="T72" fmla="*/ 441 w 508"/>
                <a:gd name="T73" fmla="*/ 1505 h 1572"/>
                <a:gd name="T74" fmla="*/ 461 w 508"/>
                <a:gd name="T75" fmla="*/ 1471 h 1572"/>
                <a:gd name="T76" fmla="*/ 468 w 508"/>
                <a:gd name="T77" fmla="*/ 1445 h 1572"/>
                <a:gd name="T78" fmla="*/ 481 w 508"/>
                <a:gd name="T79" fmla="*/ 1425 h 1572"/>
                <a:gd name="T80" fmla="*/ 494 w 508"/>
                <a:gd name="T81" fmla="*/ 1398 h 1572"/>
                <a:gd name="T82" fmla="*/ 501 w 508"/>
                <a:gd name="T83" fmla="*/ 1378 h 157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08"/>
                <a:gd name="T127" fmla="*/ 0 h 1572"/>
                <a:gd name="T128" fmla="*/ 508 w 508"/>
                <a:gd name="T129" fmla="*/ 1572 h 157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08" h="1572">
                  <a:moveTo>
                    <a:pt x="0" y="401"/>
                  </a:moveTo>
                  <a:lnTo>
                    <a:pt x="0" y="381"/>
                  </a:lnTo>
                  <a:lnTo>
                    <a:pt x="6" y="375"/>
                  </a:lnTo>
                  <a:lnTo>
                    <a:pt x="6" y="368"/>
                  </a:lnTo>
                  <a:lnTo>
                    <a:pt x="13" y="355"/>
                  </a:lnTo>
                  <a:lnTo>
                    <a:pt x="13" y="348"/>
                  </a:lnTo>
                  <a:lnTo>
                    <a:pt x="20" y="334"/>
                  </a:lnTo>
                  <a:lnTo>
                    <a:pt x="20" y="314"/>
                  </a:lnTo>
                  <a:lnTo>
                    <a:pt x="26" y="308"/>
                  </a:lnTo>
                  <a:lnTo>
                    <a:pt x="26" y="294"/>
                  </a:lnTo>
                  <a:lnTo>
                    <a:pt x="33" y="288"/>
                  </a:lnTo>
                  <a:lnTo>
                    <a:pt x="33" y="274"/>
                  </a:lnTo>
                  <a:lnTo>
                    <a:pt x="40" y="268"/>
                  </a:lnTo>
                  <a:lnTo>
                    <a:pt x="40" y="254"/>
                  </a:lnTo>
                  <a:lnTo>
                    <a:pt x="46" y="248"/>
                  </a:lnTo>
                  <a:lnTo>
                    <a:pt x="46" y="227"/>
                  </a:lnTo>
                  <a:lnTo>
                    <a:pt x="53" y="221"/>
                  </a:lnTo>
                  <a:lnTo>
                    <a:pt x="53" y="207"/>
                  </a:lnTo>
                  <a:lnTo>
                    <a:pt x="60" y="201"/>
                  </a:lnTo>
                  <a:lnTo>
                    <a:pt x="60" y="187"/>
                  </a:lnTo>
                  <a:lnTo>
                    <a:pt x="66" y="181"/>
                  </a:lnTo>
                  <a:lnTo>
                    <a:pt x="66" y="161"/>
                  </a:lnTo>
                  <a:lnTo>
                    <a:pt x="73" y="147"/>
                  </a:lnTo>
                  <a:lnTo>
                    <a:pt x="73" y="141"/>
                  </a:lnTo>
                  <a:lnTo>
                    <a:pt x="80" y="127"/>
                  </a:lnTo>
                  <a:lnTo>
                    <a:pt x="80" y="120"/>
                  </a:lnTo>
                  <a:lnTo>
                    <a:pt x="87" y="107"/>
                  </a:lnTo>
                  <a:lnTo>
                    <a:pt x="87" y="87"/>
                  </a:lnTo>
                  <a:lnTo>
                    <a:pt x="93" y="80"/>
                  </a:lnTo>
                  <a:lnTo>
                    <a:pt x="93" y="74"/>
                  </a:lnTo>
                  <a:lnTo>
                    <a:pt x="100" y="60"/>
                  </a:lnTo>
                  <a:lnTo>
                    <a:pt x="100" y="54"/>
                  </a:lnTo>
                  <a:lnTo>
                    <a:pt x="107" y="40"/>
                  </a:lnTo>
                  <a:lnTo>
                    <a:pt x="107" y="27"/>
                  </a:lnTo>
                  <a:lnTo>
                    <a:pt x="113" y="20"/>
                  </a:lnTo>
                  <a:lnTo>
                    <a:pt x="113" y="0"/>
                  </a:lnTo>
                  <a:lnTo>
                    <a:pt x="120" y="34"/>
                  </a:lnTo>
                  <a:lnTo>
                    <a:pt x="120" y="87"/>
                  </a:lnTo>
                  <a:lnTo>
                    <a:pt x="127" y="141"/>
                  </a:lnTo>
                  <a:lnTo>
                    <a:pt x="127" y="187"/>
                  </a:lnTo>
                  <a:lnTo>
                    <a:pt x="133" y="234"/>
                  </a:lnTo>
                  <a:lnTo>
                    <a:pt x="133" y="321"/>
                  </a:lnTo>
                  <a:lnTo>
                    <a:pt x="140" y="368"/>
                  </a:lnTo>
                  <a:lnTo>
                    <a:pt x="140" y="408"/>
                  </a:lnTo>
                  <a:lnTo>
                    <a:pt x="147" y="455"/>
                  </a:lnTo>
                  <a:lnTo>
                    <a:pt x="147" y="495"/>
                  </a:lnTo>
                  <a:lnTo>
                    <a:pt x="153" y="535"/>
                  </a:lnTo>
                  <a:lnTo>
                    <a:pt x="153" y="609"/>
                  </a:lnTo>
                  <a:lnTo>
                    <a:pt x="160" y="642"/>
                  </a:lnTo>
                  <a:lnTo>
                    <a:pt x="160" y="676"/>
                  </a:lnTo>
                  <a:lnTo>
                    <a:pt x="167" y="716"/>
                  </a:lnTo>
                  <a:lnTo>
                    <a:pt x="167" y="742"/>
                  </a:lnTo>
                  <a:lnTo>
                    <a:pt x="173" y="776"/>
                  </a:lnTo>
                  <a:lnTo>
                    <a:pt x="173" y="843"/>
                  </a:lnTo>
                  <a:lnTo>
                    <a:pt x="180" y="869"/>
                  </a:lnTo>
                  <a:lnTo>
                    <a:pt x="180" y="896"/>
                  </a:lnTo>
                  <a:lnTo>
                    <a:pt x="187" y="923"/>
                  </a:lnTo>
                  <a:lnTo>
                    <a:pt x="187" y="950"/>
                  </a:lnTo>
                  <a:lnTo>
                    <a:pt x="194" y="976"/>
                  </a:lnTo>
                  <a:lnTo>
                    <a:pt x="194" y="1003"/>
                  </a:lnTo>
                  <a:lnTo>
                    <a:pt x="200" y="1030"/>
                  </a:lnTo>
                  <a:lnTo>
                    <a:pt x="200" y="1077"/>
                  </a:lnTo>
                  <a:lnTo>
                    <a:pt x="207" y="1097"/>
                  </a:lnTo>
                  <a:lnTo>
                    <a:pt x="207" y="1117"/>
                  </a:lnTo>
                  <a:lnTo>
                    <a:pt x="214" y="1144"/>
                  </a:lnTo>
                  <a:lnTo>
                    <a:pt x="214" y="1164"/>
                  </a:lnTo>
                  <a:lnTo>
                    <a:pt x="220" y="1184"/>
                  </a:lnTo>
                  <a:lnTo>
                    <a:pt x="220" y="1217"/>
                  </a:lnTo>
                  <a:lnTo>
                    <a:pt x="227" y="1237"/>
                  </a:lnTo>
                  <a:lnTo>
                    <a:pt x="227" y="1251"/>
                  </a:lnTo>
                  <a:lnTo>
                    <a:pt x="234" y="1271"/>
                  </a:lnTo>
                  <a:lnTo>
                    <a:pt x="234" y="1284"/>
                  </a:lnTo>
                  <a:lnTo>
                    <a:pt x="240" y="1304"/>
                  </a:lnTo>
                  <a:lnTo>
                    <a:pt x="240" y="1331"/>
                  </a:lnTo>
                  <a:lnTo>
                    <a:pt x="247" y="1344"/>
                  </a:lnTo>
                  <a:lnTo>
                    <a:pt x="247" y="1358"/>
                  </a:lnTo>
                  <a:lnTo>
                    <a:pt x="254" y="1371"/>
                  </a:lnTo>
                  <a:lnTo>
                    <a:pt x="254" y="1384"/>
                  </a:lnTo>
                  <a:lnTo>
                    <a:pt x="260" y="1398"/>
                  </a:lnTo>
                  <a:lnTo>
                    <a:pt x="260" y="1404"/>
                  </a:lnTo>
                  <a:lnTo>
                    <a:pt x="267" y="1418"/>
                  </a:lnTo>
                  <a:lnTo>
                    <a:pt x="267" y="1438"/>
                  </a:lnTo>
                  <a:lnTo>
                    <a:pt x="274" y="1445"/>
                  </a:lnTo>
                  <a:lnTo>
                    <a:pt x="274" y="1458"/>
                  </a:lnTo>
                  <a:lnTo>
                    <a:pt x="280" y="1465"/>
                  </a:lnTo>
                  <a:lnTo>
                    <a:pt x="280" y="1471"/>
                  </a:lnTo>
                  <a:lnTo>
                    <a:pt x="287" y="1478"/>
                  </a:lnTo>
                  <a:lnTo>
                    <a:pt x="287" y="1498"/>
                  </a:lnTo>
                  <a:lnTo>
                    <a:pt x="301" y="1511"/>
                  </a:lnTo>
                  <a:lnTo>
                    <a:pt x="301" y="1518"/>
                  </a:lnTo>
                  <a:lnTo>
                    <a:pt x="307" y="1525"/>
                  </a:lnTo>
                  <a:lnTo>
                    <a:pt x="307" y="1538"/>
                  </a:lnTo>
                  <a:lnTo>
                    <a:pt x="314" y="1545"/>
                  </a:lnTo>
                  <a:lnTo>
                    <a:pt x="321" y="1552"/>
                  </a:lnTo>
                  <a:lnTo>
                    <a:pt x="327" y="1558"/>
                  </a:lnTo>
                  <a:lnTo>
                    <a:pt x="334" y="1565"/>
                  </a:lnTo>
                  <a:lnTo>
                    <a:pt x="341" y="1565"/>
                  </a:lnTo>
                  <a:lnTo>
                    <a:pt x="347" y="1572"/>
                  </a:lnTo>
                  <a:lnTo>
                    <a:pt x="354" y="1572"/>
                  </a:lnTo>
                  <a:lnTo>
                    <a:pt x="361" y="1572"/>
                  </a:lnTo>
                  <a:lnTo>
                    <a:pt x="367" y="1572"/>
                  </a:lnTo>
                  <a:lnTo>
                    <a:pt x="374" y="1565"/>
                  </a:lnTo>
                  <a:lnTo>
                    <a:pt x="381" y="1565"/>
                  </a:lnTo>
                  <a:lnTo>
                    <a:pt x="387" y="1558"/>
                  </a:lnTo>
                  <a:lnTo>
                    <a:pt x="394" y="1558"/>
                  </a:lnTo>
                  <a:lnTo>
                    <a:pt x="401" y="1545"/>
                  </a:lnTo>
                  <a:lnTo>
                    <a:pt x="408" y="1545"/>
                  </a:lnTo>
                  <a:lnTo>
                    <a:pt x="414" y="1538"/>
                  </a:lnTo>
                  <a:lnTo>
                    <a:pt x="421" y="1525"/>
                  </a:lnTo>
                  <a:lnTo>
                    <a:pt x="428" y="1518"/>
                  </a:lnTo>
                  <a:lnTo>
                    <a:pt x="441" y="1505"/>
                  </a:lnTo>
                  <a:lnTo>
                    <a:pt x="441" y="1491"/>
                  </a:lnTo>
                  <a:lnTo>
                    <a:pt x="448" y="1485"/>
                  </a:lnTo>
                  <a:lnTo>
                    <a:pt x="461" y="1471"/>
                  </a:lnTo>
                  <a:lnTo>
                    <a:pt x="461" y="1465"/>
                  </a:lnTo>
                  <a:lnTo>
                    <a:pt x="468" y="1458"/>
                  </a:lnTo>
                  <a:lnTo>
                    <a:pt x="468" y="1445"/>
                  </a:lnTo>
                  <a:lnTo>
                    <a:pt x="474" y="1438"/>
                  </a:lnTo>
                  <a:lnTo>
                    <a:pt x="481" y="1431"/>
                  </a:lnTo>
                  <a:lnTo>
                    <a:pt x="481" y="1425"/>
                  </a:lnTo>
                  <a:lnTo>
                    <a:pt x="488" y="1418"/>
                  </a:lnTo>
                  <a:lnTo>
                    <a:pt x="488" y="1404"/>
                  </a:lnTo>
                  <a:lnTo>
                    <a:pt x="494" y="1398"/>
                  </a:lnTo>
                  <a:lnTo>
                    <a:pt x="494" y="1391"/>
                  </a:lnTo>
                  <a:lnTo>
                    <a:pt x="501" y="1384"/>
                  </a:lnTo>
                  <a:lnTo>
                    <a:pt x="501" y="1378"/>
                  </a:lnTo>
                  <a:lnTo>
                    <a:pt x="508" y="1371"/>
                  </a:lnTo>
                  <a:lnTo>
                    <a:pt x="508" y="1358"/>
                  </a:lnTo>
                </a:path>
              </a:pathLst>
            </a:custGeom>
            <a:noFill/>
            <a:ln w="2063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76" name="Freeform 76"/>
            <p:cNvSpPr>
              <a:spLocks/>
            </p:cNvSpPr>
            <p:nvPr/>
          </p:nvSpPr>
          <p:spPr bwMode="auto">
            <a:xfrm>
              <a:off x="4563" y="2872"/>
              <a:ext cx="27" cy="47"/>
            </a:xfrm>
            <a:custGeom>
              <a:avLst/>
              <a:gdLst>
                <a:gd name="T0" fmla="*/ 0 w 27"/>
                <a:gd name="T1" fmla="*/ 47 h 47"/>
                <a:gd name="T2" fmla="*/ 7 w 27"/>
                <a:gd name="T3" fmla="*/ 40 h 47"/>
                <a:gd name="T4" fmla="*/ 7 w 27"/>
                <a:gd name="T5" fmla="*/ 33 h 47"/>
                <a:gd name="T6" fmla="*/ 13 w 27"/>
                <a:gd name="T7" fmla="*/ 27 h 47"/>
                <a:gd name="T8" fmla="*/ 13 w 27"/>
                <a:gd name="T9" fmla="*/ 20 h 47"/>
                <a:gd name="T10" fmla="*/ 20 w 27"/>
                <a:gd name="T11" fmla="*/ 13 h 47"/>
                <a:gd name="T12" fmla="*/ 20 w 27"/>
                <a:gd name="T13" fmla="*/ 7 h 47"/>
                <a:gd name="T14" fmla="*/ 27 w 27"/>
                <a:gd name="T15" fmla="*/ 0 h 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47"/>
                <a:gd name="T26" fmla="*/ 27 w 27"/>
                <a:gd name="T27" fmla="*/ 47 h 4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47">
                  <a:moveTo>
                    <a:pt x="0" y="47"/>
                  </a:moveTo>
                  <a:lnTo>
                    <a:pt x="7" y="40"/>
                  </a:lnTo>
                  <a:lnTo>
                    <a:pt x="7" y="33"/>
                  </a:lnTo>
                  <a:lnTo>
                    <a:pt x="13" y="27"/>
                  </a:lnTo>
                  <a:lnTo>
                    <a:pt x="13" y="20"/>
                  </a:lnTo>
                  <a:lnTo>
                    <a:pt x="20" y="13"/>
                  </a:lnTo>
                  <a:lnTo>
                    <a:pt x="20" y="7"/>
                  </a:lnTo>
                  <a:lnTo>
                    <a:pt x="27" y="0"/>
                  </a:lnTo>
                </a:path>
              </a:pathLst>
            </a:custGeom>
            <a:noFill/>
            <a:ln w="2063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677" name="Rectangle 77"/>
            <p:cNvSpPr>
              <a:spLocks noChangeArrowheads="1"/>
            </p:cNvSpPr>
            <p:nvPr/>
          </p:nvSpPr>
          <p:spPr bwMode="auto">
            <a:xfrm>
              <a:off x="2248" y="932"/>
              <a:ext cx="121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 dirty="0" smtClean="0">
                  <a:solidFill>
                    <a:srgbClr val="000000"/>
                  </a:solidFill>
                  <a:latin typeface="Helvetica" pitchFamily="34" charset="0"/>
                </a:rPr>
                <a:t>Sygnał wyjściowy FDP</a:t>
              </a:r>
              <a:endParaRPr lang="pl-PL" sz="1400" dirty="0"/>
            </a:p>
          </p:txBody>
        </p:sp>
        <p:sp>
          <p:nvSpPr>
            <p:cNvPr id="25678" name="Rectangle 78"/>
            <p:cNvSpPr>
              <a:spLocks noChangeArrowheads="1"/>
            </p:cNvSpPr>
            <p:nvPr/>
          </p:nvSpPr>
          <p:spPr bwMode="auto">
            <a:xfrm>
              <a:off x="2890" y="3547"/>
              <a:ext cx="41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 dirty="0" smtClean="0">
                  <a:solidFill>
                    <a:srgbClr val="000000"/>
                  </a:solidFill>
                  <a:latin typeface="Helvetica" pitchFamily="34" charset="0"/>
                </a:rPr>
                <a:t>czas </a:t>
              </a:r>
              <a:r>
                <a:rPr lang="pl-PL" sz="1400" b="1" i="1" dirty="0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r>
                <a:rPr lang="pl-PL" sz="1400" b="1" dirty="0">
                  <a:solidFill>
                    <a:srgbClr val="000000"/>
                  </a:solidFill>
                  <a:latin typeface="Helvetica" pitchFamily="34" charset="0"/>
                </a:rPr>
                <a:t>/</a:t>
              </a:r>
              <a:r>
                <a:rPr lang="pl-PL" sz="1400" b="1" i="1" dirty="0" err="1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endParaRPr lang="pl-PL" sz="1400" dirty="0"/>
            </a:p>
          </p:txBody>
        </p:sp>
      </p:grpSp>
      <p:sp>
        <p:nvSpPr>
          <p:cNvPr id="25604" name="Rectangle 81"/>
          <p:cNvSpPr>
            <a:spLocks noChangeArrowheads="1"/>
          </p:cNvSpPr>
          <p:nvPr/>
        </p:nvSpPr>
        <p:spPr bwMode="auto">
          <a:xfrm>
            <a:off x="4191000" y="2133600"/>
            <a:ext cx="84670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i="1" dirty="0" err="1" smtClean="0"/>
              <a:t>f</a:t>
            </a:r>
            <a:r>
              <a:rPr lang="pl-PL" sz="1600" b="1" baseline="-25000" dirty="0" err="1"/>
              <a:t>b</a:t>
            </a:r>
            <a:r>
              <a:rPr lang="pl-PL" sz="1600" b="1" dirty="0" smtClean="0"/>
              <a:t>/</a:t>
            </a:r>
            <a:r>
              <a:rPr lang="pl-PL" sz="1600" b="1" i="1" dirty="0" smtClean="0"/>
              <a:t>f</a:t>
            </a:r>
            <a:r>
              <a:rPr lang="pl-PL" sz="1600" b="1" baseline="-25000" dirty="0" smtClean="0"/>
              <a:t>0</a:t>
            </a:r>
            <a:r>
              <a:rPr lang="pl-PL" sz="1600" b="1" dirty="0" smtClean="0"/>
              <a:t> </a:t>
            </a:r>
            <a:r>
              <a:rPr lang="pl-PL" sz="1600" b="1" dirty="0"/>
              <a:t>= 1</a:t>
            </a:r>
          </a:p>
        </p:txBody>
      </p:sp>
      <p:sp>
        <p:nvSpPr>
          <p:cNvPr id="25605" name="Text Box 83"/>
          <p:cNvSpPr txBox="1">
            <a:spLocks noChangeArrowheads="1"/>
          </p:cNvSpPr>
          <p:nvPr/>
        </p:nvSpPr>
        <p:spPr bwMode="auto">
          <a:xfrm>
            <a:off x="5845012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2AB28-75AB-4B4F-A28E-6F4C5A072EE2}" type="slidenum">
              <a:rPr lang="pl-PL" smtClean="0"/>
              <a:pPr>
                <a:defRPr/>
              </a:pPr>
              <a:t>27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kern="1200" dirty="0" smtClean="0">
                <a:solidFill>
                  <a:srgbClr val="009900"/>
                </a:solidFill>
                <a:latin typeface="Albertus Extra Bold" pitchFamily="34" charset="0"/>
                <a:ea typeface="+mn-ea"/>
                <a:cs typeface="+mn-cs"/>
              </a:rPr>
              <a:t>Sygnał wyjściowy </a:t>
            </a:r>
            <a:r>
              <a:rPr lang="pl-PL" sz="3200" i="1" kern="1200" dirty="0" smtClean="0">
                <a:solidFill>
                  <a:srgbClr val="009900"/>
                </a:solidFill>
                <a:latin typeface="Albertus Extra Bold" pitchFamily="34" charset="0"/>
                <a:ea typeface="+mn-ea"/>
                <a:cs typeface="+mn-cs"/>
              </a:rPr>
              <a:t>y</a:t>
            </a:r>
            <a:r>
              <a:rPr lang="pl-PL" sz="3200" kern="1200" dirty="0" smtClean="0">
                <a:solidFill>
                  <a:srgbClr val="009900"/>
                </a:solidFill>
                <a:latin typeface="Albertus Extra Bold" pitchFamily="34" charset="0"/>
                <a:ea typeface="+mn-ea"/>
                <a:cs typeface="+mn-cs"/>
              </a:rPr>
              <a:t>(</a:t>
            </a:r>
            <a:r>
              <a:rPr lang="pl-PL" sz="3200" i="1" kern="1200" dirty="0" smtClean="0">
                <a:solidFill>
                  <a:srgbClr val="009900"/>
                </a:solidFill>
                <a:latin typeface="Albertus Extra Bold" pitchFamily="34" charset="0"/>
                <a:ea typeface="+mn-ea"/>
                <a:cs typeface="+mn-cs"/>
              </a:rPr>
              <a:t>t</a:t>
            </a:r>
            <a:r>
              <a:rPr lang="pl-PL" sz="3200" kern="1200" dirty="0" smtClean="0">
                <a:solidFill>
                  <a:srgbClr val="009900"/>
                </a:solidFill>
                <a:latin typeface="Albertus Extra Bold" pitchFamily="34" charset="0"/>
                <a:ea typeface="+mn-ea"/>
                <a:cs typeface="+mn-cs"/>
              </a:rPr>
              <a:t>) (</a:t>
            </a:r>
            <a:r>
              <a:rPr lang="pl-PL" sz="3200" i="1" kern="1200" dirty="0" err="1" smtClean="0">
                <a:solidFill>
                  <a:srgbClr val="009900"/>
                </a:solidFill>
                <a:latin typeface="Albertus Extra Bold" pitchFamily="34" charset="0"/>
              </a:rPr>
              <a:t>f</a:t>
            </a:r>
            <a:r>
              <a:rPr lang="pl-PL" sz="3200" kern="1200" baseline="-25000" dirty="0" err="1" smtClean="0">
                <a:solidFill>
                  <a:srgbClr val="009900"/>
                </a:solidFill>
                <a:latin typeface="Albertus Extra Bold" pitchFamily="34" charset="0"/>
              </a:rPr>
              <a:t>b</a:t>
            </a:r>
            <a:r>
              <a:rPr lang="pl-PL" sz="3200" kern="1200" dirty="0" smtClean="0">
                <a:solidFill>
                  <a:srgbClr val="009900"/>
                </a:solidFill>
                <a:latin typeface="Albertus Extra Bold" pitchFamily="34" charset="0"/>
              </a:rPr>
              <a:t>/</a:t>
            </a:r>
            <a:r>
              <a:rPr lang="pl-PL" sz="3200" i="1" kern="1200" dirty="0" smtClean="0">
                <a:solidFill>
                  <a:srgbClr val="009900"/>
                </a:solidFill>
                <a:latin typeface="Albertus Extra Bold" pitchFamily="34" charset="0"/>
              </a:rPr>
              <a:t>f</a:t>
            </a:r>
            <a:r>
              <a:rPr lang="pl-PL" sz="3200" kern="1200" baseline="-25000" dirty="0" smtClean="0">
                <a:solidFill>
                  <a:srgbClr val="009900"/>
                </a:solidFill>
                <a:latin typeface="Albertus Extra Bold" pitchFamily="34" charset="0"/>
              </a:rPr>
              <a:t>0</a:t>
            </a:r>
            <a:r>
              <a:rPr lang="pl-PL" sz="3200" kern="1200" dirty="0" smtClean="0">
                <a:solidFill>
                  <a:srgbClr val="009900"/>
                </a:solidFill>
                <a:latin typeface="Albertus Extra Bold" pitchFamily="34" charset="0"/>
                <a:ea typeface="+mn-ea"/>
                <a:cs typeface="+mn-cs"/>
              </a:rPr>
              <a:t> = 1/3)</a:t>
            </a:r>
          </a:p>
        </p:txBody>
      </p:sp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1903413" y="1427163"/>
            <a:ext cx="6103937" cy="4587875"/>
            <a:chOff x="1199" y="899"/>
            <a:chExt cx="3845" cy="2890"/>
          </a:xfrm>
        </p:grpSpPr>
        <p:sp>
          <p:nvSpPr>
            <p:cNvPr id="27653" name="Rectangle 6"/>
            <p:cNvSpPr>
              <a:spLocks noChangeArrowheads="1"/>
            </p:cNvSpPr>
            <p:nvPr/>
          </p:nvSpPr>
          <p:spPr bwMode="auto">
            <a:xfrm>
              <a:off x="1199" y="899"/>
              <a:ext cx="3845" cy="289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54" name="Rectangle 7"/>
            <p:cNvSpPr>
              <a:spLocks noChangeArrowheads="1"/>
            </p:cNvSpPr>
            <p:nvPr/>
          </p:nvSpPr>
          <p:spPr bwMode="auto">
            <a:xfrm>
              <a:off x="1699" y="1119"/>
              <a:ext cx="2975" cy="23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55" name="Rectangle 8"/>
            <p:cNvSpPr>
              <a:spLocks noChangeArrowheads="1"/>
            </p:cNvSpPr>
            <p:nvPr/>
          </p:nvSpPr>
          <p:spPr bwMode="auto">
            <a:xfrm>
              <a:off x="1699" y="1119"/>
              <a:ext cx="2975" cy="2340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56" name="Line 9"/>
            <p:cNvSpPr>
              <a:spLocks noChangeShapeType="1"/>
            </p:cNvSpPr>
            <p:nvPr/>
          </p:nvSpPr>
          <p:spPr bwMode="auto">
            <a:xfrm>
              <a:off x="1699" y="1119"/>
              <a:ext cx="297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57" name="Line 10"/>
            <p:cNvSpPr>
              <a:spLocks noChangeShapeType="1"/>
            </p:cNvSpPr>
            <p:nvPr/>
          </p:nvSpPr>
          <p:spPr bwMode="auto">
            <a:xfrm>
              <a:off x="1699" y="3459"/>
              <a:ext cx="297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58" name="Line 11"/>
            <p:cNvSpPr>
              <a:spLocks noChangeShapeType="1"/>
            </p:cNvSpPr>
            <p:nvPr/>
          </p:nvSpPr>
          <p:spPr bwMode="auto">
            <a:xfrm flipV="1">
              <a:off x="4674" y="1119"/>
              <a:ext cx="1" cy="234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59" name="Line 12"/>
            <p:cNvSpPr>
              <a:spLocks noChangeShapeType="1"/>
            </p:cNvSpPr>
            <p:nvPr/>
          </p:nvSpPr>
          <p:spPr bwMode="auto">
            <a:xfrm flipV="1">
              <a:off x="1699" y="1119"/>
              <a:ext cx="1" cy="234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60" name="Line 13"/>
            <p:cNvSpPr>
              <a:spLocks noChangeShapeType="1"/>
            </p:cNvSpPr>
            <p:nvPr/>
          </p:nvSpPr>
          <p:spPr bwMode="auto">
            <a:xfrm>
              <a:off x="1699" y="3459"/>
              <a:ext cx="297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61" name="Line 14"/>
            <p:cNvSpPr>
              <a:spLocks noChangeShapeType="1"/>
            </p:cNvSpPr>
            <p:nvPr/>
          </p:nvSpPr>
          <p:spPr bwMode="auto">
            <a:xfrm flipV="1">
              <a:off x="1699" y="1119"/>
              <a:ext cx="1" cy="234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62" name="Line 15"/>
            <p:cNvSpPr>
              <a:spLocks noChangeShapeType="1"/>
            </p:cNvSpPr>
            <p:nvPr/>
          </p:nvSpPr>
          <p:spPr bwMode="auto">
            <a:xfrm flipV="1">
              <a:off x="1699" y="3432"/>
              <a:ext cx="1" cy="2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63" name="Line 16"/>
            <p:cNvSpPr>
              <a:spLocks noChangeShapeType="1"/>
            </p:cNvSpPr>
            <p:nvPr/>
          </p:nvSpPr>
          <p:spPr bwMode="auto">
            <a:xfrm>
              <a:off x="1699" y="1112"/>
              <a:ext cx="1" cy="3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64" name="Rectangle 17"/>
            <p:cNvSpPr>
              <a:spLocks noChangeArrowheads="1"/>
            </p:cNvSpPr>
            <p:nvPr/>
          </p:nvSpPr>
          <p:spPr bwMode="auto">
            <a:xfrm>
              <a:off x="1672" y="3487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pl-PL"/>
            </a:p>
          </p:txBody>
        </p:sp>
        <p:sp>
          <p:nvSpPr>
            <p:cNvPr id="27665" name="Line 18"/>
            <p:cNvSpPr>
              <a:spLocks noChangeShapeType="1"/>
            </p:cNvSpPr>
            <p:nvPr/>
          </p:nvSpPr>
          <p:spPr bwMode="auto">
            <a:xfrm flipV="1">
              <a:off x="2124" y="3432"/>
              <a:ext cx="1" cy="2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66" name="Line 19"/>
            <p:cNvSpPr>
              <a:spLocks noChangeShapeType="1"/>
            </p:cNvSpPr>
            <p:nvPr/>
          </p:nvSpPr>
          <p:spPr bwMode="auto">
            <a:xfrm>
              <a:off x="2124" y="1112"/>
              <a:ext cx="1" cy="3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67" name="Rectangle 20"/>
            <p:cNvSpPr>
              <a:spLocks noChangeArrowheads="1"/>
            </p:cNvSpPr>
            <p:nvPr/>
          </p:nvSpPr>
          <p:spPr bwMode="auto">
            <a:xfrm>
              <a:off x="2049" y="3487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0.5</a:t>
              </a:r>
              <a:endParaRPr lang="pl-PL"/>
            </a:p>
          </p:txBody>
        </p:sp>
        <p:sp>
          <p:nvSpPr>
            <p:cNvPr id="27668" name="Line 21"/>
            <p:cNvSpPr>
              <a:spLocks noChangeShapeType="1"/>
            </p:cNvSpPr>
            <p:nvPr/>
          </p:nvSpPr>
          <p:spPr bwMode="auto">
            <a:xfrm flipV="1">
              <a:off x="2549" y="3432"/>
              <a:ext cx="1" cy="2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69" name="Line 22"/>
            <p:cNvSpPr>
              <a:spLocks noChangeShapeType="1"/>
            </p:cNvSpPr>
            <p:nvPr/>
          </p:nvSpPr>
          <p:spPr bwMode="auto">
            <a:xfrm>
              <a:off x="2549" y="1112"/>
              <a:ext cx="1" cy="3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70" name="Rectangle 23"/>
            <p:cNvSpPr>
              <a:spLocks noChangeArrowheads="1"/>
            </p:cNvSpPr>
            <p:nvPr/>
          </p:nvSpPr>
          <p:spPr bwMode="auto">
            <a:xfrm>
              <a:off x="2522" y="3487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pl-PL"/>
            </a:p>
          </p:txBody>
        </p:sp>
        <p:sp>
          <p:nvSpPr>
            <p:cNvPr id="27671" name="Line 24"/>
            <p:cNvSpPr>
              <a:spLocks noChangeShapeType="1"/>
            </p:cNvSpPr>
            <p:nvPr/>
          </p:nvSpPr>
          <p:spPr bwMode="auto">
            <a:xfrm flipV="1">
              <a:off x="2974" y="3432"/>
              <a:ext cx="1" cy="2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72" name="Line 25"/>
            <p:cNvSpPr>
              <a:spLocks noChangeShapeType="1"/>
            </p:cNvSpPr>
            <p:nvPr/>
          </p:nvSpPr>
          <p:spPr bwMode="auto">
            <a:xfrm>
              <a:off x="2974" y="1112"/>
              <a:ext cx="1" cy="3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73" name="Rectangle 26"/>
            <p:cNvSpPr>
              <a:spLocks noChangeArrowheads="1"/>
            </p:cNvSpPr>
            <p:nvPr/>
          </p:nvSpPr>
          <p:spPr bwMode="auto">
            <a:xfrm>
              <a:off x="2899" y="3487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1.5</a:t>
              </a:r>
              <a:endParaRPr lang="pl-PL"/>
            </a:p>
          </p:txBody>
        </p:sp>
        <p:sp>
          <p:nvSpPr>
            <p:cNvPr id="27674" name="Line 27"/>
            <p:cNvSpPr>
              <a:spLocks noChangeShapeType="1"/>
            </p:cNvSpPr>
            <p:nvPr/>
          </p:nvSpPr>
          <p:spPr bwMode="auto">
            <a:xfrm flipV="1">
              <a:off x="3399" y="3432"/>
              <a:ext cx="1" cy="2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75" name="Line 28"/>
            <p:cNvSpPr>
              <a:spLocks noChangeShapeType="1"/>
            </p:cNvSpPr>
            <p:nvPr/>
          </p:nvSpPr>
          <p:spPr bwMode="auto">
            <a:xfrm>
              <a:off x="3399" y="1112"/>
              <a:ext cx="1" cy="3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76" name="Rectangle 29"/>
            <p:cNvSpPr>
              <a:spLocks noChangeArrowheads="1"/>
            </p:cNvSpPr>
            <p:nvPr/>
          </p:nvSpPr>
          <p:spPr bwMode="auto">
            <a:xfrm>
              <a:off x="3372" y="3487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2</a:t>
              </a:r>
              <a:endParaRPr lang="pl-PL"/>
            </a:p>
          </p:txBody>
        </p:sp>
        <p:sp>
          <p:nvSpPr>
            <p:cNvPr id="27677" name="Line 30"/>
            <p:cNvSpPr>
              <a:spLocks noChangeShapeType="1"/>
            </p:cNvSpPr>
            <p:nvPr/>
          </p:nvSpPr>
          <p:spPr bwMode="auto">
            <a:xfrm flipV="1">
              <a:off x="3824" y="3432"/>
              <a:ext cx="1" cy="2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78" name="Line 31"/>
            <p:cNvSpPr>
              <a:spLocks noChangeShapeType="1"/>
            </p:cNvSpPr>
            <p:nvPr/>
          </p:nvSpPr>
          <p:spPr bwMode="auto">
            <a:xfrm>
              <a:off x="3824" y="1112"/>
              <a:ext cx="1" cy="3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79" name="Rectangle 32"/>
            <p:cNvSpPr>
              <a:spLocks noChangeArrowheads="1"/>
            </p:cNvSpPr>
            <p:nvPr/>
          </p:nvSpPr>
          <p:spPr bwMode="auto">
            <a:xfrm>
              <a:off x="3749" y="3487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2.5</a:t>
              </a:r>
              <a:endParaRPr lang="pl-PL"/>
            </a:p>
          </p:txBody>
        </p:sp>
        <p:sp>
          <p:nvSpPr>
            <p:cNvPr id="27680" name="Line 33"/>
            <p:cNvSpPr>
              <a:spLocks noChangeShapeType="1"/>
            </p:cNvSpPr>
            <p:nvPr/>
          </p:nvSpPr>
          <p:spPr bwMode="auto">
            <a:xfrm flipV="1">
              <a:off x="4249" y="3432"/>
              <a:ext cx="1" cy="2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81" name="Line 34"/>
            <p:cNvSpPr>
              <a:spLocks noChangeShapeType="1"/>
            </p:cNvSpPr>
            <p:nvPr/>
          </p:nvSpPr>
          <p:spPr bwMode="auto">
            <a:xfrm>
              <a:off x="4249" y="1112"/>
              <a:ext cx="1" cy="3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82" name="Rectangle 35"/>
            <p:cNvSpPr>
              <a:spLocks noChangeArrowheads="1"/>
            </p:cNvSpPr>
            <p:nvPr/>
          </p:nvSpPr>
          <p:spPr bwMode="auto">
            <a:xfrm>
              <a:off x="4222" y="3487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3</a:t>
              </a:r>
              <a:endParaRPr lang="pl-PL"/>
            </a:p>
          </p:txBody>
        </p:sp>
        <p:sp>
          <p:nvSpPr>
            <p:cNvPr id="27683" name="Line 36"/>
            <p:cNvSpPr>
              <a:spLocks noChangeShapeType="1"/>
            </p:cNvSpPr>
            <p:nvPr/>
          </p:nvSpPr>
          <p:spPr bwMode="auto">
            <a:xfrm flipV="1">
              <a:off x="4674" y="3432"/>
              <a:ext cx="1" cy="2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84" name="Line 37"/>
            <p:cNvSpPr>
              <a:spLocks noChangeShapeType="1"/>
            </p:cNvSpPr>
            <p:nvPr/>
          </p:nvSpPr>
          <p:spPr bwMode="auto">
            <a:xfrm>
              <a:off x="4674" y="1112"/>
              <a:ext cx="1" cy="3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85" name="Rectangle 38"/>
            <p:cNvSpPr>
              <a:spLocks noChangeArrowheads="1"/>
            </p:cNvSpPr>
            <p:nvPr/>
          </p:nvSpPr>
          <p:spPr bwMode="auto">
            <a:xfrm>
              <a:off x="4599" y="3487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3.5</a:t>
              </a:r>
              <a:endParaRPr lang="pl-PL"/>
            </a:p>
          </p:txBody>
        </p:sp>
        <p:sp>
          <p:nvSpPr>
            <p:cNvPr id="27686" name="Line 39"/>
            <p:cNvSpPr>
              <a:spLocks noChangeShapeType="1"/>
            </p:cNvSpPr>
            <p:nvPr/>
          </p:nvSpPr>
          <p:spPr bwMode="auto">
            <a:xfrm>
              <a:off x="1699" y="3459"/>
              <a:ext cx="2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87" name="Line 40"/>
            <p:cNvSpPr>
              <a:spLocks noChangeShapeType="1"/>
            </p:cNvSpPr>
            <p:nvPr/>
          </p:nvSpPr>
          <p:spPr bwMode="auto">
            <a:xfrm flipH="1">
              <a:off x="4640" y="3459"/>
              <a:ext cx="3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88" name="Rectangle 41"/>
            <p:cNvSpPr>
              <a:spLocks noChangeArrowheads="1"/>
            </p:cNvSpPr>
            <p:nvPr/>
          </p:nvSpPr>
          <p:spPr bwMode="auto">
            <a:xfrm>
              <a:off x="1521" y="3398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0.4</a:t>
              </a:r>
              <a:endParaRPr lang="pl-PL"/>
            </a:p>
          </p:txBody>
        </p:sp>
        <p:sp>
          <p:nvSpPr>
            <p:cNvPr id="27689" name="Line 42"/>
            <p:cNvSpPr>
              <a:spLocks noChangeShapeType="1"/>
            </p:cNvSpPr>
            <p:nvPr/>
          </p:nvSpPr>
          <p:spPr bwMode="auto">
            <a:xfrm>
              <a:off x="1699" y="3130"/>
              <a:ext cx="2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90" name="Line 43"/>
            <p:cNvSpPr>
              <a:spLocks noChangeShapeType="1"/>
            </p:cNvSpPr>
            <p:nvPr/>
          </p:nvSpPr>
          <p:spPr bwMode="auto">
            <a:xfrm flipH="1">
              <a:off x="4640" y="3130"/>
              <a:ext cx="3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91" name="Rectangle 44"/>
            <p:cNvSpPr>
              <a:spLocks noChangeArrowheads="1"/>
            </p:cNvSpPr>
            <p:nvPr/>
          </p:nvSpPr>
          <p:spPr bwMode="auto">
            <a:xfrm>
              <a:off x="1459" y="3068"/>
              <a:ext cx="21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0.45</a:t>
              </a:r>
              <a:endParaRPr lang="pl-PL"/>
            </a:p>
          </p:txBody>
        </p:sp>
        <p:sp>
          <p:nvSpPr>
            <p:cNvPr id="27692" name="Line 45"/>
            <p:cNvSpPr>
              <a:spLocks noChangeShapeType="1"/>
            </p:cNvSpPr>
            <p:nvPr/>
          </p:nvSpPr>
          <p:spPr bwMode="auto">
            <a:xfrm>
              <a:off x="1699" y="2794"/>
              <a:ext cx="2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93" name="Line 46"/>
            <p:cNvSpPr>
              <a:spLocks noChangeShapeType="1"/>
            </p:cNvSpPr>
            <p:nvPr/>
          </p:nvSpPr>
          <p:spPr bwMode="auto">
            <a:xfrm flipH="1">
              <a:off x="4640" y="2794"/>
              <a:ext cx="3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94" name="Rectangle 47"/>
            <p:cNvSpPr>
              <a:spLocks noChangeArrowheads="1"/>
            </p:cNvSpPr>
            <p:nvPr/>
          </p:nvSpPr>
          <p:spPr bwMode="auto">
            <a:xfrm>
              <a:off x="1521" y="2732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0.5</a:t>
              </a:r>
              <a:endParaRPr lang="pl-PL"/>
            </a:p>
          </p:txBody>
        </p:sp>
        <p:sp>
          <p:nvSpPr>
            <p:cNvPr id="27695" name="Line 48"/>
            <p:cNvSpPr>
              <a:spLocks noChangeShapeType="1"/>
            </p:cNvSpPr>
            <p:nvPr/>
          </p:nvSpPr>
          <p:spPr bwMode="auto">
            <a:xfrm>
              <a:off x="1699" y="2457"/>
              <a:ext cx="2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96" name="Line 49"/>
            <p:cNvSpPr>
              <a:spLocks noChangeShapeType="1"/>
            </p:cNvSpPr>
            <p:nvPr/>
          </p:nvSpPr>
          <p:spPr bwMode="auto">
            <a:xfrm flipH="1">
              <a:off x="4640" y="2457"/>
              <a:ext cx="3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97" name="Rectangle 50"/>
            <p:cNvSpPr>
              <a:spLocks noChangeArrowheads="1"/>
            </p:cNvSpPr>
            <p:nvPr/>
          </p:nvSpPr>
          <p:spPr bwMode="auto">
            <a:xfrm>
              <a:off x="1459" y="2395"/>
              <a:ext cx="21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0.55</a:t>
              </a:r>
              <a:endParaRPr lang="pl-PL"/>
            </a:p>
          </p:txBody>
        </p:sp>
        <p:sp>
          <p:nvSpPr>
            <p:cNvPr id="27698" name="Line 51"/>
            <p:cNvSpPr>
              <a:spLocks noChangeShapeType="1"/>
            </p:cNvSpPr>
            <p:nvPr/>
          </p:nvSpPr>
          <p:spPr bwMode="auto">
            <a:xfrm>
              <a:off x="1699" y="2121"/>
              <a:ext cx="2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99" name="Line 52"/>
            <p:cNvSpPr>
              <a:spLocks noChangeShapeType="1"/>
            </p:cNvSpPr>
            <p:nvPr/>
          </p:nvSpPr>
          <p:spPr bwMode="auto">
            <a:xfrm flipH="1">
              <a:off x="4640" y="2121"/>
              <a:ext cx="3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700" name="Rectangle 53"/>
            <p:cNvSpPr>
              <a:spLocks noChangeArrowheads="1"/>
            </p:cNvSpPr>
            <p:nvPr/>
          </p:nvSpPr>
          <p:spPr bwMode="auto">
            <a:xfrm>
              <a:off x="1521" y="2059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0.6</a:t>
              </a:r>
              <a:endParaRPr lang="pl-PL"/>
            </a:p>
          </p:txBody>
        </p:sp>
        <p:sp>
          <p:nvSpPr>
            <p:cNvPr id="27701" name="Line 54"/>
            <p:cNvSpPr>
              <a:spLocks noChangeShapeType="1"/>
            </p:cNvSpPr>
            <p:nvPr/>
          </p:nvSpPr>
          <p:spPr bwMode="auto">
            <a:xfrm>
              <a:off x="1699" y="1785"/>
              <a:ext cx="2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702" name="Line 55"/>
            <p:cNvSpPr>
              <a:spLocks noChangeShapeType="1"/>
            </p:cNvSpPr>
            <p:nvPr/>
          </p:nvSpPr>
          <p:spPr bwMode="auto">
            <a:xfrm flipH="1">
              <a:off x="4640" y="1785"/>
              <a:ext cx="3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703" name="Rectangle 56"/>
            <p:cNvSpPr>
              <a:spLocks noChangeArrowheads="1"/>
            </p:cNvSpPr>
            <p:nvPr/>
          </p:nvSpPr>
          <p:spPr bwMode="auto">
            <a:xfrm>
              <a:off x="1459" y="1723"/>
              <a:ext cx="21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0.65</a:t>
              </a:r>
              <a:endParaRPr lang="pl-PL"/>
            </a:p>
          </p:txBody>
        </p:sp>
        <p:sp>
          <p:nvSpPr>
            <p:cNvPr id="27704" name="Line 57"/>
            <p:cNvSpPr>
              <a:spLocks noChangeShapeType="1"/>
            </p:cNvSpPr>
            <p:nvPr/>
          </p:nvSpPr>
          <p:spPr bwMode="auto">
            <a:xfrm>
              <a:off x="1699" y="1448"/>
              <a:ext cx="2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705" name="Line 58"/>
            <p:cNvSpPr>
              <a:spLocks noChangeShapeType="1"/>
            </p:cNvSpPr>
            <p:nvPr/>
          </p:nvSpPr>
          <p:spPr bwMode="auto">
            <a:xfrm flipH="1">
              <a:off x="4640" y="1448"/>
              <a:ext cx="3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706" name="Rectangle 59"/>
            <p:cNvSpPr>
              <a:spLocks noChangeArrowheads="1"/>
            </p:cNvSpPr>
            <p:nvPr/>
          </p:nvSpPr>
          <p:spPr bwMode="auto">
            <a:xfrm>
              <a:off x="1521" y="1386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0.7</a:t>
              </a:r>
              <a:endParaRPr lang="pl-PL"/>
            </a:p>
          </p:txBody>
        </p:sp>
        <p:sp>
          <p:nvSpPr>
            <p:cNvPr id="27707" name="Line 60"/>
            <p:cNvSpPr>
              <a:spLocks noChangeShapeType="1"/>
            </p:cNvSpPr>
            <p:nvPr/>
          </p:nvSpPr>
          <p:spPr bwMode="auto">
            <a:xfrm>
              <a:off x="1699" y="1112"/>
              <a:ext cx="2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708" name="Line 61"/>
            <p:cNvSpPr>
              <a:spLocks noChangeShapeType="1"/>
            </p:cNvSpPr>
            <p:nvPr/>
          </p:nvSpPr>
          <p:spPr bwMode="auto">
            <a:xfrm flipH="1">
              <a:off x="4640" y="1112"/>
              <a:ext cx="3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709" name="Rectangle 62"/>
            <p:cNvSpPr>
              <a:spLocks noChangeArrowheads="1"/>
            </p:cNvSpPr>
            <p:nvPr/>
          </p:nvSpPr>
          <p:spPr bwMode="auto">
            <a:xfrm>
              <a:off x="1459" y="1050"/>
              <a:ext cx="21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pitchFamily="34" charset="0"/>
                </a:rPr>
                <a:t>0.75</a:t>
              </a:r>
              <a:endParaRPr lang="pl-PL"/>
            </a:p>
          </p:txBody>
        </p:sp>
        <p:sp>
          <p:nvSpPr>
            <p:cNvPr id="27710" name="Line 63"/>
            <p:cNvSpPr>
              <a:spLocks noChangeShapeType="1"/>
            </p:cNvSpPr>
            <p:nvPr/>
          </p:nvSpPr>
          <p:spPr bwMode="auto">
            <a:xfrm>
              <a:off x="1699" y="1119"/>
              <a:ext cx="297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711" name="Line 64"/>
            <p:cNvSpPr>
              <a:spLocks noChangeShapeType="1"/>
            </p:cNvSpPr>
            <p:nvPr/>
          </p:nvSpPr>
          <p:spPr bwMode="auto">
            <a:xfrm>
              <a:off x="1699" y="3459"/>
              <a:ext cx="297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712" name="Line 65"/>
            <p:cNvSpPr>
              <a:spLocks noChangeShapeType="1"/>
            </p:cNvSpPr>
            <p:nvPr/>
          </p:nvSpPr>
          <p:spPr bwMode="auto">
            <a:xfrm flipV="1">
              <a:off x="4674" y="1119"/>
              <a:ext cx="1" cy="234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713" name="Line 66"/>
            <p:cNvSpPr>
              <a:spLocks noChangeShapeType="1"/>
            </p:cNvSpPr>
            <p:nvPr/>
          </p:nvSpPr>
          <p:spPr bwMode="auto">
            <a:xfrm flipV="1">
              <a:off x="1699" y="1119"/>
              <a:ext cx="1" cy="234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714" name="Freeform 67"/>
            <p:cNvSpPr>
              <a:spLocks/>
            </p:cNvSpPr>
            <p:nvPr/>
          </p:nvSpPr>
          <p:spPr bwMode="auto">
            <a:xfrm>
              <a:off x="1699" y="1709"/>
              <a:ext cx="535" cy="1648"/>
            </a:xfrm>
            <a:custGeom>
              <a:avLst/>
              <a:gdLst>
                <a:gd name="T0" fmla="*/ 7 w 535"/>
                <a:gd name="T1" fmla="*/ 89 h 1648"/>
                <a:gd name="T2" fmla="*/ 14 w 535"/>
                <a:gd name="T3" fmla="*/ 179 h 1648"/>
                <a:gd name="T4" fmla="*/ 28 w 535"/>
                <a:gd name="T5" fmla="*/ 295 h 1648"/>
                <a:gd name="T6" fmla="*/ 35 w 535"/>
                <a:gd name="T7" fmla="*/ 378 h 1648"/>
                <a:gd name="T8" fmla="*/ 48 w 535"/>
                <a:gd name="T9" fmla="*/ 487 h 1648"/>
                <a:gd name="T10" fmla="*/ 55 w 535"/>
                <a:gd name="T11" fmla="*/ 563 h 1648"/>
                <a:gd name="T12" fmla="*/ 69 w 535"/>
                <a:gd name="T13" fmla="*/ 659 h 1648"/>
                <a:gd name="T14" fmla="*/ 76 w 535"/>
                <a:gd name="T15" fmla="*/ 728 h 1648"/>
                <a:gd name="T16" fmla="*/ 89 w 535"/>
                <a:gd name="T17" fmla="*/ 796 h 1648"/>
                <a:gd name="T18" fmla="*/ 96 w 535"/>
                <a:gd name="T19" fmla="*/ 879 h 1648"/>
                <a:gd name="T20" fmla="*/ 110 w 535"/>
                <a:gd name="T21" fmla="*/ 940 h 1648"/>
                <a:gd name="T22" fmla="*/ 117 w 535"/>
                <a:gd name="T23" fmla="*/ 1016 h 1648"/>
                <a:gd name="T24" fmla="*/ 131 w 535"/>
                <a:gd name="T25" fmla="*/ 1064 h 1648"/>
                <a:gd name="T26" fmla="*/ 137 w 535"/>
                <a:gd name="T27" fmla="*/ 1133 h 1648"/>
                <a:gd name="T28" fmla="*/ 151 w 535"/>
                <a:gd name="T29" fmla="*/ 1181 h 1648"/>
                <a:gd name="T30" fmla="*/ 158 w 535"/>
                <a:gd name="T31" fmla="*/ 1236 h 1648"/>
                <a:gd name="T32" fmla="*/ 172 w 535"/>
                <a:gd name="T33" fmla="*/ 1277 h 1648"/>
                <a:gd name="T34" fmla="*/ 179 w 535"/>
                <a:gd name="T35" fmla="*/ 1332 h 1648"/>
                <a:gd name="T36" fmla="*/ 192 w 535"/>
                <a:gd name="T37" fmla="*/ 1366 h 1648"/>
                <a:gd name="T38" fmla="*/ 199 w 535"/>
                <a:gd name="T39" fmla="*/ 1407 h 1648"/>
                <a:gd name="T40" fmla="*/ 213 w 535"/>
                <a:gd name="T41" fmla="*/ 1435 h 1648"/>
                <a:gd name="T42" fmla="*/ 220 w 535"/>
                <a:gd name="T43" fmla="*/ 1462 h 1648"/>
                <a:gd name="T44" fmla="*/ 233 w 535"/>
                <a:gd name="T45" fmla="*/ 1497 h 1648"/>
                <a:gd name="T46" fmla="*/ 240 w 535"/>
                <a:gd name="T47" fmla="*/ 1524 h 1648"/>
                <a:gd name="T48" fmla="*/ 261 w 535"/>
                <a:gd name="T49" fmla="*/ 1558 h 1648"/>
                <a:gd name="T50" fmla="*/ 268 w 535"/>
                <a:gd name="T51" fmla="*/ 1586 h 1648"/>
                <a:gd name="T52" fmla="*/ 288 w 535"/>
                <a:gd name="T53" fmla="*/ 1606 h 1648"/>
                <a:gd name="T54" fmla="*/ 316 w 535"/>
                <a:gd name="T55" fmla="*/ 1634 h 1648"/>
                <a:gd name="T56" fmla="*/ 329 w 535"/>
                <a:gd name="T57" fmla="*/ 1648 h 1648"/>
                <a:gd name="T58" fmla="*/ 350 w 535"/>
                <a:gd name="T59" fmla="*/ 1648 h 1648"/>
                <a:gd name="T60" fmla="*/ 370 w 535"/>
                <a:gd name="T61" fmla="*/ 1641 h 1648"/>
                <a:gd name="T62" fmla="*/ 391 w 535"/>
                <a:gd name="T63" fmla="*/ 1634 h 1648"/>
                <a:gd name="T64" fmla="*/ 412 w 535"/>
                <a:gd name="T65" fmla="*/ 1613 h 1648"/>
                <a:gd name="T66" fmla="*/ 425 w 535"/>
                <a:gd name="T67" fmla="*/ 1593 h 1648"/>
                <a:gd name="T68" fmla="*/ 446 w 535"/>
                <a:gd name="T69" fmla="*/ 1565 h 1648"/>
                <a:gd name="T70" fmla="*/ 460 w 535"/>
                <a:gd name="T71" fmla="*/ 1545 h 1648"/>
                <a:gd name="T72" fmla="*/ 473 w 535"/>
                <a:gd name="T73" fmla="*/ 1510 h 1648"/>
                <a:gd name="T74" fmla="*/ 487 w 535"/>
                <a:gd name="T75" fmla="*/ 1490 h 1648"/>
                <a:gd name="T76" fmla="*/ 494 w 535"/>
                <a:gd name="T77" fmla="*/ 1462 h 1648"/>
                <a:gd name="T78" fmla="*/ 508 w 535"/>
                <a:gd name="T79" fmla="*/ 1442 h 1648"/>
                <a:gd name="T80" fmla="*/ 514 w 535"/>
                <a:gd name="T81" fmla="*/ 1414 h 1648"/>
                <a:gd name="T82" fmla="*/ 528 w 535"/>
                <a:gd name="T83" fmla="*/ 1387 h 164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35"/>
                <a:gd name="T127" fmla="*/ 0 h 1648"/>
                <a:gd name="T128" fmla="*/ 535 w 535"/>
                <a:gd name="T129" fmla="*/ 1648 h 164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35" h="1648">
                  <a:moveTo>
                    <a:pt x="0" y="0"/>
                  </a:moveTo>
                  <a:lnTo>
                    <a:pt x="0" y="55"/>
                  </a:lnTo>
                  <a:lnTo>
                    <a:pt x="7" y="89"/>
                  </a:lnTo>
                  <a:lnTo>
                    <a:pt x="7" y="117"/>
                  </a:lnTo>
                  <a:lnTo>
                    <a:pt x="14" y="151"/>
                  </a:lnTo>
                  <a:lnTo>
                    <a:pt x="14" y="179"/>
                  </a:lnTo>
                  <a:lnTo>
                    <a:pt x="21" y="206"/>
                  </a:lnTo>
                  <a:lnTo>
                    <a:pt x="21" y="268"/>
                  </a:lnTo>
                  <a:lnTo>
                    <a:pt x="28" y="295"/>
                  </a:lnTo>
                  <a:lnTo>
                    <a:pt x="28" y="323"/>
                  </a:lnTo>
                  <a:lnTo>
                    <a:pt x="35" y="350"/>
                  </a:lnTo>
                  <a:lnTo>
                    <a:pt x="35" y="378"/>
                  </a:lnTo>
                  <a:lnTo>
                    <a:pt x="41" y="405"/>
                  </a:lnTo>
                  <a:lnTo>
                    <a:pt x="41" y="460"/>
                  </a:lnTo>
                  <a:lnTo>
                    <a:pt x="48" y="487"/>
                  </a:lnTo>
                  <a:lnTo>
                    <a:pt x="48" y="515"/>
                  </a:lnTo>
                  <a:lnTo>
                    <a:pt x="55" y="542"/>
                  </a:lnTo>
                  <a:lnTo>
                    <a:pt x="55" y="563"/>
                  </a:lnTo>
                  <a:lnTo>
                    <a:pt x="62" y="590"/>
                  </a:lnTo>
                  <a:lnTo>
                    <a:pt x="62" y="638"/>
                  </a:lnTo>
                  <a:lnTo>
                    <a:pt x="69" y="659"/>
                  </a:lnTo>
                  <a:lnTo>
                    <a:pt x="69" y="686"/>
                  </a:lnTo>
                  <a:lnTo>
                    <a:pt x="76" y="707"/>
                  </a:lnTo>
                  <a:lnTo>
                    <a:pt x="76" y="728"/>
                  </a:lnTo>
                  <a:lnTo>
                    <a:pt x="83" y="755"/>
                  </a:lnTo>
                  <a:lnTo>
                    <a:pt x="83" y="776"/>
                  </a:lnTo>
                  <a:lnTo>
                    <a:pt x="89" y="796"/>
                  </a:lnTo>
                  <a:lnTo>
                    <a:pt x="89" y="838"/>
                  </a:lnTo>
                  <a:lnTo>
                    <a:pt x="96" y="858"/>
                  </a:lnTo>
                  <a:lnTo>
                    <a:pt x="96" y="879"/>
                  </a:lnTo>
                  <a:lnTo>
                    <a:pt x="103" y="899"/>
                  </a:lnTo>
                  <a:lnTo>
                    <a:pt x="103" y="920"/>
                  </a:lnTo>
                  <a:lnTo>
                    <a:pt x="110" y="940"/>
                  </a:lnTo>
                  <a:lnTo>
                    <a:pt x="110" y="975"/>
                  </a:lnTo>
                  <a:lnTo>
                    <a:pt x="117" y="995"/>
                  </a:lnTo>
                  <a:lnTo>
                    <a:pt x="117" y="1016"/>
                  </a:lnTo>
                  <a:lnTo>
                    <a:pt x="124" y="1030"/>
                  </a:lnTo>
                  <a:lnTo>
                    <a:pt x="124" y="1050"/>
                  </a:lnTo>
                  <a:lnTo>
                    <a:pt x="131" y="1064"/>
                  </a:lnTo>
                  <a:lnTo>
                    <a:pt x="131" y="1098"/>
                  </a:lnTo>
                  <a:lnTo>
                    <a:pt x="137" y="1119"/>
                  </a:lnTo>
                  <a:lnTo>
                    <a:pt x="137" y="1133"/>
                  </a:lnTo>
                  <a:lnTo>
                    <a:pt x="144" y="1146"/>
                  </a:lnTo>
                  <a:lnTo>
                    <a:pt x="144" y="1167"/>
                  </a:lnTo>
                  <a:lnTo>
                    <a:pt x="151" y="1181"/>
                  </a:lnTo>
                  <a:lnTo>
                    <a:pt x="151" y="1194"/>
                  </a:lnTo>
                  <a:lnTo>
                    <a:pt x="158" y="1208"/>
                  </a:lnTo>
                  <a:lnTo>
                    <a:pt x="158" y="1236"/>
                  </a:lnTo>
                  <a:lnTo>
                    <a:pt x="165" y="1249"/>
                  </a:lnTo>
                  <a:lnTo>
                    <a:pt x="165" y="1263"/>
                  </a:lnTo>
                  <a:lnTo>
                    <a:pt x="172" y="1277"/>
                  </a:lnTo>
                  <a:lnTo>
                    <a:pt x="172" y="1291"/>
                  </a:lnTo>
                  <a:lnTo>
                    <a:pt x="179" y="1304"/>
                  </a:lnTo>
                  <a:lnTo>
                    <a:pt x="179" y="1332"/>
                  </a:lnTo>
                  <a:lnTo>
                    <a:pt x="185" y="1339"/>
                  </a:lnTo>
                  <a:lnTo>
                    <a:pt x="185" y="1352"/>
                  </a:lnTo>
                  <a:lnTo>
                    <a:pt x="192" y="1366"/>
                  </a:lnTo>
                  <a:lnTo>
                    <a:pt x="192" y="1373"/>
                  </a:lnTo>
                  <a:lnTo>
                    <a:pt x="199" y="1387"/>
                  </a:lnTo>
                  <a:lnTo>
                    <a:pt x="199" y="1407"/>
                  </a:lnTo>
                  <a:lnTo>
                    <a:pt x="206" y="1421"/>
                  </a:lnTo>
                  <a:lnTo>
                    <a:pt x="206" y="1428"/>
                  </a:lnTo>
                  <a:lnTo>
                    <a:pt x="213" y="1435"/>
                  </a:lnTo>
                  <a:lnTo>
                    <a:pt x="213" y="1448"/>
                  </a:lnTo>
                  <a:lnTo>
                    <a:pt x="220" y="1455"/>
                  </a:lnTo>
                  <a:lnTo>
                    <a:pt x="220" y="1462"/>
                  </a:lnTo>
                  <a:lnTo>
                    <a:pt x="227" y="1476"/>
                  </a:lnTo>
                  <a:lnTo>
                    <a:pt x="227" y="1490"/>
                  </a:lnTo>
                  <a:lnTo>
                    <a:pt x="233" y="1497"/>
                  </a:lnTo>
                  <a:lnTo>
                    <a:pt x="233" y="1503"/>
                  </a:lnTo>
                  <a:lnTo>
                    <a:pt x="240" y="1517"/>
                  </a:lnTo>
                  <a:lnTo>
                    <a:pt x="240" y="1524"/>
                  </a:lnTo>
                  <a:lnTo>
                    <a:pt x="247" y="1531"/>
                  </a:lnTo>
                  <a:lnTo>
                    <a:pt x="247" y="1545"/>
                  </a:lnTo>
                  <a:lnTo>
                    <a:pt x="261" y="1558"/>
                  </a:lnTo>
                  <a:lnTo>
                    <a:pt x="261" y="1565"/>
                  </a:lnTo>
                  <a:lnTo>
                    <a:pt x="268" y="1572"/>
                  </a:lnTo>
                  <a:lnTo>
                    <a:pt x="268" y="1586"/>
                  </a:lnTo>
                  <a:lnTo>
                    <a:pt x="275" y="1593"/>
                  </a:lnTo>
                  <a:lnTo>
                    <a:pt x="281" y="1599"/>
                  </a:lnTo>
                  <a:lnTo>
                    <a:pt x="288" y="1606"/>
                  </a:lnTo>
                  <a:lnTo>
                    <a:pt x="295" y="1613"/>
                  </a:lnTo>
                  <a:lnTo>
                    <a:pt x="295" y="1620"/>
                  </a:lnTo>
                  <a:lnTo>
                    <a:pt x="316" y="1634"/>
                  </a:lnTo>
                  <a:lnTo>
                    <a:pt x="316" y="1641"/>
                  </a:lnTo>
                  <a:lnTo>
                    <a:pt x="323" y="1641"/>
                  </a:lnTo>
                  <a:lnTo>
                    <a:pt x="329" y="1648"/>
                  </a:lnTo>
                  <a:lnTo>
                    <a:pt x="336" y="1648"/>
                  </a:lnTo>
                  <a:lnTo>
                    <a:pt x="343" y="1648"/>
                  </a:lnTo>
                  <a:lnTo>
                    <a:pt x="350" y="1648"/>
                  </a:lnTo>
                  <a:lnTo>
                    <a:pt x="357" y="1648"/>
                  </a:lnTo>
                  <a:lnTo>
                    <a:pt x="364" y="1648"/>
                  </a:lnTo>
                  <a:lnTo>
                    <a:pt x="370" y="1641"/>
                  </a:lnTo>
                  <a:lnTo>
                    <a:pt x="377" y="1641"/>
                  </a:lnTo>
                  <a:lnTo>
                    <a:pt x="384" y="1634"/>
                  </a:lnTo>
                  <a:lnTo>
                    <a:pt x="391" y="1634"/>
                  </a:lnTo>
                  <a:lnTo>
                    <a:pt x="398" y="1627"/>
                  </a:lnTo>
                  <a:lnTo>
                    <a:pt x="405" y="1620"/>
                  </a:lnTo>
                  <a:lnTo>
                    <a:pt x="412" y="1613"/>
                  </a:lnTo>
                  <a:lnTo>
                    <a:pt x="418" y="1606"/>
                  </a:lnTo>
                  <a:lnTo>
                    <a:pt x="425" y="1599"/>
                  </a:lnTo>
                  <a:lnTo>
                    <a:pt x="425" y="1593"/>
                  </a:lnTo>
                  <a:lnTo>
                    <a:pt x="432" y="1586"/>
                  </a:lnTo>
                  <a:lnTo>
                    <a:pt x="446" y="1572"/>
                  </a:lnTo>
                  <a:lnTo>
                    <a:pt x="446" y="1565"/>
                  </a:lnTo>
                  <a:lnTo>
                    <a:pt x="453" y="1558"/>
                  </a:lnTo>
                  <a:lnTo>
                    <a:pt x="453" y="1551"/>
                  </a:lnTo>
                  <a:lnTo>
                    <a:pt x="460" y="1545"/>
                  </a:lnTo>
                  <a:lnTo>
                    <a:pt x="460" y="1538"/>
                  </a:lnTo>
                  <a:lnTo>
                    <a:pt x="473" y="1524"/>
                  </a:lnTo>
                  <a:lnTo>
                    <a:pt x="473" y="1510"/>
                  </a:lnTo>
                  <a:lnTo>
                    <a:pt x="480" y="1503"/>
                  </a:lnTo>
                  <a:lnTo>
                    <a:pt x="480" y="1497"/>
                  </a:lnTo>
                  <a:lnTo>
                    <a:pt x="487" y="1490"/>
                  </a:lnTo>
                  <a:lnTo>
                    <a:pt x="487" y="1483"/>
                  </a:lnTo>
                  <a:lnTo>
                    <a:pt x="494" y="1476"/>
                  </a:lnTo>
                  <a:lnTo>
                    <a:pt x="494" y="1462"/>
                  </a:lnTo>
                  <a:lnTo>
                    <a:pt x="501" y="1455"/>
                  </a:lnTo>
                  <a:lnTo>
                    <a:pt x="501" y="1448"/>
                  </a:lnTo>
                  <a:lnTo>
                    <a:pt x="508" y="1442"/>
                  </a:lnTo>
                  <a:lnTo>
                    <a:pt x="508" y="1435"/>
                  </a:lnTo>
                  <a:lnTo>
                    <a:pt x="514" y="1428"/>
                  </a:lnTo>
                  <a:lnTo>
                    <a:pt x="514" y="1414"/>
                  </a:lnTo>
                  <a:lnTo>
                    <a:pt x="521" y="1407"/>
                  </a:lnTo>
                  <a:lnTo>
                    <a:pt x="521" y="1394"/>
                  </a:lnTo>
                  <a:lnTo>
                    <a:pt x="528" y="1387"/>
                  </a:lnTo>
                  <a:lnTo>
                    <a:pt x="528" y="1373"/>
                  </a:lnTo>
                  <a:lnTo>
                    <a:pt x="535" y="1366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715" name="Freeform 68"/>
            <p:cNvSpPr>
              <a:spLocks/>
            </p:cNvSpPr>
            <p:nvPr/>
          </p:nvSpPr>
          <p:spPr bwMode="auto">
            <a:xfrm>
              <a:off x="2234" y="1709"/>
              <a:ext cx="432" cy="1366"/>
            </a:xfrm>
            <a:custGeom>
              <a:avLst/>
              <a:gdLst>
                <a:gd name="T0" fmla="*/ 7 w 432"/>
                <a:gd name="T1" fmla="*/ 1352 h 1366"/>
                <a:gd name="T2" fmla="*/ 14 w 432"/>
                <a:gd name="T3" fmla="*/ 1318 h 1366"/>
                <a:gd name="T4" fmla="*/ 27 w 432"/>
                <a:gd name="T5" fmla="*/ 1284 h 1366"/>
                <a:gd name="T6" fmla="*/ 34 w 432"/>
                <a:gd name="T7" fmla="*/ 1249 h 1366"/>
                <a:gd name="T8" fmla="*/ 48 w 432"/>
                <a:gd name="T9" fmla="*/ 1215 h 1366"/>
                <a:gd name="T10" fmla="*/ 55 w 432"/>
                <a:gd name="T11" fmla="*/ 1174 h 1366"/>
                <a:gd name="T12" fmla="*/ 69 w 432"/>
                <a:gd name="T13" fmla="*/ 1146 h 1366"/>
                <a:gd name="T14" fmla="*/ 75 w 432"/>
                <a:gd name="T15" fmla="*/ 1098 h 1366"/>
                <a:gd name="T16" fmla="*/ 89 w 432"/>
                <a:gd name="T17" fmla="*/ 1064 h 1366"/>
                <a:gd name="T18" fmla="*/ 96 w 432"/>
                <a:gd name="T19" fmla="*/ 1023 h 1366"/>
                <a:gd name="T20" fmla="*/ 110 w 432"/>
                <a:gd name="T21" fmla="*/ 982 h 1366"/>
                <a:gd name="T22" fmla="*/ 117 w 432"/>
                <a:gd name="T23" fmla="*/ 947 h 1366"/>
                <a:gd name="T24" fmla="*/ 130 w 432"/>
                <a:gd name="T25" fmla="*/ 899 h 1366"/>
                <a:gd name="T26" fmla="*/ 137 w 432"/>
                <a:gd name="T27" fmla="*/ 858 h 1366"/>
                <a:gd name="T28" fmla="*/ 151 w 432"/>
                <a:gd name="T29" fmla="*/ 803 h 1366"/>
                <a:gd name="T30" fmla="*/ 158 w 432"/>
                <a:gd name="T31" fmla="*/ 769 h 1366"/>
                <a:gd name="T32" fmla="*/ 171 w 432"/>
                <a:gd name="T33" fmla="*/ 714 h 1366"/>
                <a:gd name="T34" fmla="*/ 178 w 432"/>
                <a:gd name="T35" fmla="*/ 673 h 1366"/>
                <a:gd name="T36" fmla="*/ 192 w 432"/>
                <a:gd name="T37" fmla="*/ 632 h 1366"/>
                <a:gd name="T38" fmla="*/ 199 w 432"/>
                <a:gd name="T39" fmla="*/ 570 h 1366"/>
                <a:gd name="T40" fmla="*/ 212 w 432"/>
                <a:gd name="T41" fmla="*/ 529 h 1366"/>
                <a:gd name="T42" fmla="*/ 219 w 432"/>
                <a:gd name="T43" fmla="*/ 467 h 1366"/>
                <a:gd name="T44" fmla="*/ 233 w 432"/>
                <a:gd name="T45" fmla="*/ 426 h 1366"/>
                <a:gd name="T46" fmla="*/ 240 w 432"/>
                <a:gd name="T47" fmla="*/ 364 h 1366"/>
                <a:gd name="T48" fmla="*/ 254 w 432"/>
                <a:gd name="T49" fmla="*/ 316 h 1366"/>
                <a:gd name="T50" fmla="*/ 260 w 432"/>
                <a:gd name="T51" fmla="*/ 254 h 1366"/>
                <a:gd name="T52" fmla="*/ 274 w 432"/>
                <a:gd name="T53" fmla="*/ 206 h 1366"/>
                <a:gd name="T54" fmla="*/ 281 w 432"/>
                <a:gd name="T55" fmla="*/ 144 h 1366"/>
                <a:gd name="T56" fmla="*/ 295 w 432"/>
                <a:gd name="T57" fmla="*/ 96 h 1366"/>
                <a:gd name="T58" fmla="*/ 302 w 432"/>
                <a:gd name="T59" fmla="*/ 34 h 1366"/>
                <a:gd name="T60" fmla="*/ 315 w 432"/>
                <a:gd name="T61" fmla="*/ 7 h 1366"/>
                <a:gd name="T62" fmla="*/ 322 w 432"/>
                <a:gd name="T63" fmla="*/ 137 h 1366"/>
                <a:gd name="T64" fmla="*/ 336 w 432"/>
                <a:gd name="T65" fmla="*/ 227 h 1366"/>
                <a:gd name="T66" fmla="*/ 343 w 432"/>
                <a:gd name="T67" fmla="*/ 316 h 1366"/>
                <a:gd name="T68" fmla="*/ 356 w 432"/>
                <a:gd name="T69" fmla="*/ 426 h 1366"/>
                <a:gd name="T70" fmla="*/ 363 w 432"/>
                <a:gd name="T71" fmla="*/ 501 h 1366"/>
                <a:gd name="T72" fmla="*/ 377 w 432"/>
                <a:gd name="T73" fmla="*/ 604 h 1366"/>
                <a:gd name="T74" fmla="*/ 384 w 432"/>
                <a:gd name="T75" fmla="*/ 673 h 1366"/>
                <a:gd name="T76" fmla="*/ 398 w 432"/>
                <a:gd name="T77" fmla="*/ 762 h 1366"/>
                <a:gd name="T78" fmla="*/ 404 w 432"/>
                <a:gd name="T79" fmla="*/ 831 h 1366"/>
                <a:gd name="T80" fmla="*/ 418 w 432"/>
                <a:gd name="T81" fmla="*/ 892 h 1366"/>
                <a:gd name="T82" fmla="*/ 425 w 432"/>
                <a:gd name="T83" fmla="*/ 968 h 136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32"/>
                <a:gd name="T127" fmla="*/ 0 h 1366"/>
                <a:gd name="T128" fmla="*/ 432 w 432"/>
                <a:gd name="T129" fmla="*/ 1366 h 136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32" h="1366">
                  <a:moveTo>
                    <a:pt x="0" y="1366"/>
                  </a:moveTo>
                  <a:lnTo>
                    <a:pt x="0" y="1359"/>
                  </a:lnTo>
                  <a:lnTo>
                    <a:pt x="7" y="1352"/>
                  </a:lnTo>
                  <a:lnTo>
                    <a:pt x="7" y="1332"/>
                  </a:lnTo>
                  <a:lnTo>
                    <a:pt x="14" y="1325"/>
                  </a:lnTo>
                  <a:lnTo>
                    <a:pt x="14" y="1318"/>
                  </a:lnTo>
                  <a:lnTo>
                    <a:pt x="21" y="1304"/>
                  </a:lnTo>
                  <a:lnTo>
                    <a:pt x="21" y="1297"/>
                  </a:lnTo>
                  <a:lnTo>
                    <a:pt x="27" y="1284"/>
                  </a:lnTo>
                  <a:lnTo>
                    <a:pt x="27" y="1270"/>
                  </a:lnTo>
                  <a:lnTo>
                    <a:pt x="34" y="1256"/>
                  </a:lnTo>
                  <a:lnTo>
                    <a:pt x="34" y="1249"/>
                  </a:lnTo>
                  <a:lnTo>
                    <a:pt x="41" y="1236"/>
                  </a:lnTo>
                  <a:lnTo>
                    <a:pt x="41" y="1229"/>
                  </a:lnTo>
                  <a:lnTo>
                    <a:pt x="48" y="1215"/>
                  </a:lnTo>
                  <a:lnTo>
                    <a:pt x="48" y="1208"/>
                  </a:lnTo>
                  <a:lnTo>
                    <a:pt x="55" y="1194"/>
                  </a:lnTo>
                  <a:lnTo>
                    <a:pt x="55" y="1174"/>
                  </a:lnTo>
                  <a:lnTo>
                    <a:pt x="62" y="1167"/>
                  </a:lnTo>
                  <a:lnTo>
                    <a:pt x="62" y="1153"/>
                  </a:lnTo>
                  <a:lnTo>
                    <a:pt x="69" y="1146"/>
                  </a:lnTo>
                  <a:lnTo>
                    <a:pt x="69" y="1133"/>
                  </a:lnTo>
                  <a:lnTo>
                    <a:pt x="75" y="1126"/>
                  </a:lnTo>
                  <a:lnTo>
                    <a:pt x="75" y="1098"/>
                  </a:lnTo>
                  <a:lnTo>
                    <a:pt x="82" y="1091"/>
                  </a:lnTo>
                  <a:lnTo>
                    <a:pt x="82" y="1078"/>
                  </a:lnTo>
                  <a:lnTo>
                    <a:pt x="89" y="1064"/>
                  </a:lnTo>
                  <a:lnTo>
                    <a:pt x="89" y="1057"/>
                  </a:lnTo>
                  <a:lnTo>
                    <a:pt x="96" y="1043"/>
                  </a:lnTo>
                  <a:lnTo>
                    <a:pt x="96" y="1023"/>
                  </a:lnTo>
                  <a:lnTo>
                    <a:pt x="103" y="1009"/>
                  </a:lnTo>
                  <a:lnTo>
                    <a:pt x="103" y="995"/>
                  </a:lnTo>
                  <a:lnTo>
                    <a:pt x="110" y="982"/>
                  </a:lnTo>
                  <a:lnTo>
                    <a:pt x="110" y="975"/>
                  </a:lnTo>
                  <a:lnTo>
                    <a:pt x="117" y="961"/>
                  </a:lnTo>
                  <a:lnTo>
                    <a:pt x="117" y="947"/>
                  </a:lnTo>
                  <a:lnTo>
                    <a:pt x="123" y="934"/>
                  </a:lnTo>
                  <a:lnTo>
                    <a:pt x="123" y="913"/>
                  </a:lnTo>
                  <a:lnTo>
                    <a:pt x="130" y="899"/>
                  </a:lnTo>
                  <a:lnTo>
                    <a:pt x="130" y="886"/>
                  </a:lnTo>
                  <a:lnTo>
                    <a:pt x="137" y="872"/>
                  </a:lnTo>
                  <a:lnTo>
                    <a:pt x="137" y="858"/>
                  </a:lnTo>
                  <a:lnTo>
                    <a:pt x="144" y="844"/>
                  </a:lnTo>
                  <a:lnTo>
                    <a:pt x="144" y="817"/>
                  </a:lnTo>
                  <a:lnTo>
                    <a:pt x="151" y="803"/>
                  </a:lnTo>
                  <a:lnTo>
                    <a:pt x="151" y="796"/>
                  </a:lnTo>
                  <a:lnTo>
                    <a:pt x="158" y="783"/>
                  </a:lnTo>
                  <a:lnTo>
                    <a:pt x="158" y="769"/>
                  </a:lnTo>
                  <a:lnTo>
                    <a:pt x="164" y="755"/>
                  </a:lnTo>
                  <a:lnTo>
                    <a:pt x="164" y="728"/>
                  </a:lnTo>
                  <a:lnTo>
                    <a:pt x="171" y="714"/>
                  </a:lnTo>
                  <a:lnTo>
                    <a:pt x="171" y="700"/>
                  </a:lnTo>
                  <a:lnTo>
                    <a:pt x="178" y="686"/>
                  </a:lnTo>
                  <a:lnTo>
                    <a:pt x="178" y="673"/>
                  </a:lnTo>
                  <a:lnTo>
                    <a:pt x="185" y="659"/>
                  </a:lnTo>
                  <a:lnTo>
                    <a:pt x="185" y="645"/>
                  </a:lnTo>
                  <a:lnTo>
                    <a:pt x="192" y="632"/>
                  </a:lnTo>
                  <a:lnTo>
                    <a:pt x="192" y="597"/>
                  </a:lnTo>
                  <a:lnTo>
                    <a:pt x="199" y="584"/>
                  </a:lnTo>
                  <a:lnTo>
                    <a:pt x="199" y="570"/>
                  </a:lnTo>
                  <a:lnTo>
                    <a:pt x="206" y="556"/>
                  </a:lnTo>
                  <a:lnTo>
                    <a:pt x="206" y="542"/>
                  </a:lnTo>
                  <a:lnTo>
                    <a:pt x="212" y="529"/>
                  </a:lnTo>
                  <a:lnTo>
                    <a:pt x="212" y="501"/>
                  </a:lnTo>
                  <a:lnTo>
                    <a:pt x="219" y="487"/>
                  </a:lnTo>
                  <a:lnTo>
                    <a:pt x="219" y="467"/>
                  </a:lnTo>
                  <a:lnTo>
                    <a:pt x="226" y="453"/>
                  </a:lnTo>
                  <a:lnTo>
                    <a:pt x="226" y="439"/>
                  </a:lnTo>
                  <a:lnTo>
                    <a:pt x="233" y="426"/>
                  </a:lnTo>
                  <a:lnTo>
                    <a:pt x="233" y="391"/>
                  </a:lnTo>
                  <a:lnTo>
                    <a:pt x="240" y="378"/>
                  </a:lnTo>
                  <a:lnTo>
                    <a:pt x="240" y="364"/>
                  </a:lnTo>
                  <a:lnTo>
                    <a:pt x="247" y="350"/>
                  </a:lnTo>
                  <a:lnTo>
                    <a:pt x="247" y="336"/>
                  </a:lnTo>
                  <a:lnTo>
                    <a:pt x="254" y="316"/>
                  </a:lnTo>
                  <a:lnTo>
                    <a:pt x="254" y="288"/>
                  </a:lnTo>
                  <a:lnTo>
                    <a:pt x="260" y="268"/>
                  </a:lnTo>
                  <a:lnTo>
                    <a:pt x="260" y="254"/>
                  </a:lnTo>
                  <a:lnTo>
                    <a:pt x="267" y="240"/>
                  </a:lnTo>
                  <a:lnTo>
                    <a:pt x="267" y="227"/>
                  </a:lnTo>
                  <a:lnTo>
                    <a:pt x="274" y="206"/>
                  </a:lnTo>
                  <a:lnTo>
                    <a:pt x="274" y="192"/>
                  </a:lnTo>
                  <a:lnTo>
                    <a:pt x="281" y="179"/>
                  </a:lnTo>
                  <a:lnTo>
                    <a:pt x="281" y="144"/>
                  </a:lnTo>
                  <a:lnTo>
                    <a:pt x="288" y="130"/>
                  </a:lnTo>
                  <a:lnTo>
                    <a:pt x="288" y="110"/>
                  </a:lnTo>
                  <a:lnTo>
                    <a:pt x="295" y="96"/>
                  </a:lnTo>
                  <a:lnTo>
                    <a:pt x="295" y="82"/>
                  </a:lnTo>
                  <a:lnTo>
                    <a:pt x="302" y="62"/>
                  </a:lnTo>
                  <a:lnTo>
                    <a:pt x="302" y="34"/>
                  </a:lnTo>
                  <a:lnTo>
                    <a:pt x="308" y="14"/>
                  </a:lnTo>
                  <a:lnTo>
                    <a:pt x="308" y="0"/>
                  </a:lnTo>
                  <a:lnTo>
                    <a:pt x="315" y="7"/>
                  </a:lnTo>
                  <a:lnTo>
                    <a:pt x="315" y="41"/>
                  </a:lnTo>
                  <a:lnTo>
                    <a:pt x="322" y="76"/>
                  </a:lnTo>
                  <a:lnTo>
                    <a:pt x="322" y="137"/>
                  </a:lnTo>
                  <a:lnTo>
                    <a:pt x="329" y="165"/>
                  </a:lnTo>
                  <a:lnTo>
                    <a:pt x="329" y="192"/>
                  </a:lnTo>
                  <a:lnTo>
                    <a:pt x="336" y="227"/>
                  </a:lnTo>
                  <a:lnTo>
                    <a:pt x="336" y="254"/>
                  </a:lnTo>
                  <a:lnTo>
                    <a:pt x="343" y="281"/>
                  </a:lnTo>
                  <a:lnTo>
                    <a:pt x="343" y="316"/>
                  </a:lnTo>
                  <a:lnTo>
                    <a:pt x="350" y="343"/>
                  </a:lnTo>
                  <a:lnTo>
                    <a:pt x="350" y="398"/>
                  </a:lnTo>
                  <a:lnTo>
                    <a:pt x="356" y="426"/>
                  </a:lnTo>
                  <a:lnTo>
                    <a:pt x="356" y="453"/>
                  </a:lnTo>
                  <a:lnTo>
                    <a:pt x="363" y="474"/>
                  </a:lnTo>
                  <a:lnTo>
                    <a:pt x="363" y="501"/>
                  </a:lnTo>
                  <a:lnTo>
                    <a:pt x="370" y="529"/>
                  </a:lnTo>
                  <a:lnTo>
                    <a:pt x="370" y="577"/>
                  </a:lnTo>
                  <a:lnTo>
                    <a:pt x="377" y="604"/>
                  </a:lnTo>
                  <a:lnTo>
                    <a:pt x="377" y="625"/>
                  </a:lnTo>
                  <a:lnTo>
                    <a:pt x="384" y="652"/>
                  </a:lnTo>
                  <a:lnTo>
                    <a:pt x="384" y="673"/>
                  </a:lnTo>
                  <a:lnTo>
                    <a:pt x="391" y="700"/>
                  </a:lnTo>
                  <a:lnTo>
                    <a:pt x="391" y="741"/>
                  </a:lnTo>
                  <a:lnTo>
                    <a:pt x="398" y="762"/>
                  </a:lnTo>
                  <a:lnTo>
                    <a:pt x="398" y="789"/>
                  </a:lnTo>
                  <a:lnTo>
                    <a:pt x="404" y="810"/>
                  </a:lnTo>
                  <a:lnTo>
                    <a:pt x="404" y="831"/>
                  </a:lnTo>
                  <a:lnTo>
                    <a:pt x="411" y="851"/>
                  </a:lnTo>
                  <a:lnTo>
                    <a:pt x="411" y="872"/>
                  </a:lnTo>
                  <a:lnTo>
                    <a:pt x="418" y="892"/>
                  </a:lnTo>
                  <a:lnTo>
                    <a:pt x="418" y="934"/>
                  </a:lnTo>
                  <a:lnTo>
                    <a:pt x="425" y="947"/>
                  </a:lnTo>
                  <a:lnTo>
                    <a:pt x="425" y="968"/>
                  </a:lnTo>
                  <a:lnTo>
                    <a:pt x="432" y="989"/>
                  </a:lnTo>
                  <a:lnTo>
                    <a:pt x="432" y="1009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716" name="Freeform 69"/>
            <p:cNvSpPr>
              <a:spLocks/>
            </p:cNvSpPr>
            <p:nvPr/>
          </p:nvSpPr>
          <p:spPr bwMode="auto">
            <a:xfrm>
              <a:off x="2666" y="2663"/>
              <a:ext cx="534" cy="694"/>
            </a:xfrm>
            <a:custGeom>
              <a:avLst/>
              <a:gdLst>
                <a:gd name="T0" fmla="*/ 7 w 534"/>
                <a:gd name="T1" fmla="*/ 103 h 694"/>
                <a:gd name="T2" fmla="*/ 20 w 534"/>
                <a:gd name="T3" fmla="*/ 158 h 694"/>
                <a:gd name="T4" fmla="*/ 27 w 534"/>
                <a:gd name="T5" fmla="*/ 220 h 694"/>
                <a:gd name="T6" fmla="*/ 41 w 534"/>
                <a:gd name="T7" fmla="*/ 261 h 694"/>
                <a:gd name="T8" fmla="*/ 48 w 534"/>
                <a:gd name="T9" fmla="*/ 302 h 694"/>
                <a:gd name="T10" fmla="*/ 61 w 534"/>
                <a:gd name="T11" fmla="*/ 357 h 694"/>
                <a:gd name="T12" fmla="*/ 68 w 534"/>
                <a:gd name="T13" fmla="*/ 391 h 694"/>
                <a:gd name="T14" fmla="*/ 82 w 534"/>
                <a:gd name="T15" fmla="*/ 440 h 694"/>
                <a:gd name="T16" fmla="*/ 89 w 534"/>
                <a:gd name="T17" fmla="*/ 467 h 694"/>
                <a:gd name="T18" fmla="*/ 103 w 534"/>
                <a:gd name="T19" fmla="*/ 508 h 694"/>
                <a:gd name="T20" fmla="*/ 109 w 534"/>
                <a:gd name="T21" fmla="*/ 536 h 694"/>
                <a:gd name="T22" fmla="*/ 123 w 534"/>
                <a:gd name="T23" fmla="*/ 556 h 694"/>
                <a:gd name="T24" fmla="*/ 130 w 534"/>
                <a:gd name="T25" fmla="*/ 584 h 694"/>
                <a:gd name="T26" fmla="*/ 144 w 534"/>
                <a:gd name="T27" fmla="*/ 604 h 694"/>
                <a:gd name="T28" fmla="*/ 164 w 534"/>
                <a:gd name="T29" fmla="*/ 639 h 694"/>
                <a:gd name="T30" fmla="*/ 178 w 534"/>
                <a:gd name="T31" fmla="*/ 666 h 694"/>
                <a:gd name="T32" fmla="*/ 199 w 534"/>
                <a:gd name="T33" fmla="*/ 687 h 694"/>
                <a:gd name="T34" fmla="*/ 219 w 534"/>
                <a:gd name="T35" fmla="*/ 694 h 694"/>
                <a:gd name="T36" fmla="*/ 240 w 534"/>
                <a:gd name="T37" fmla="*/ 694 h 694"/>
                <a:gd name="T38" fmla="*/ 260 w 534"/>
                <a:gd name="T39" fmla="*/ 687 h 694"/>
                <a:gd name="T40" fmla="*/ 281 w 534"/>
                <a:gd name="T41" fmla="*/ 673 h 694"/>
                <a:gd name="T42" fmla="*/ 301 w 534"/>
                <a:gd name="T43" fmla="*/ 645 h 694"/>
                <a:gd name="T44" fmla="*/ 322 w 534"/>
                <a:gd name="T45" fmla="*/ 625 h 694"/>
                <a:gd name="T46" fmla="*/ 336 w 534"/>
                <a:gd name="T47" fmla="*/ 604 h 694"/>
                <a:gd name="T48" fmla="*/ 349 w 534"/>
                <a:gd name="T49" fmla="*/ 570 h 694"/>
                <a:gd name="T50" fmla="*/ 363 w 534"/>
                <a:gd name="T51" fmla="*/ 549 h 694"/>
                <a:gd name="T52" fmla="*/ 370 w 534"/>
                <a:gd name="T53" fmla="*/ 522 h 694"/>
                <a:gd name="T54" fmla="*/ 384 w 534"/>
                <a:gd name="T55" fmla="*/ 501 h 694"/>
                <a:gd name="T56" fmla="*/ 390 w 534"/>
                <a:gd name="T57" fmla="*/ 474 h 694"/>
                <a:gd name="T58" fmla="*/ 404 w 534"/>
                <a:gd name="T59" fmla="*/ 453 h 694"/>
                <a:gd name="T60" fmla="*/ 411 w 534"/>
                <a:gd name="T61" fmla="*/ 426 h 694"/>
                <a:gd name="T62" fmla="*/ 425 w 534"/>
                <a:gd name="T63" fmla="*/ 391 h 694"/>
                <a:gd name="T64" fmla="*/ 432 w 534"/>
                <a:gd name="T65" fmla="*/ 364 h 694"/>
                <a:gd name="T66" fmla="*/ 445 w 534"/>
                <a:gd name="T67" fmla="*/ 330 h 694"/>
                <a:gd name="T68" fmla="*/ 452 w 534"/>
                <a:gd name="T69" fmla="*/ 295 h 694"/>
                <a:gd name="T70" fmla="*/ 466 w 534"/>
                <a:gd name="T71" fmla="*/ 261 h 694"/>
                <a:gd name="T72" fmla="*/ 473 w 534"/>
                <a:gd name="T73" fmla="*/ 227 h 694"/>
                <a:gd name="T74" fmla="*/ 486 w 534"/>
                <a:gd name="T75" fmla="*/ 192 h 694"/>
                <a:gd name="T76" fmla="*/ 493 w 534"/>
                <a:gd name="T77" fmla="*/ 151 h 694"/>
                <a:gd name="T78" fmla="*/ 507 w 534"/>
                <a:gd name="T79" fmla="*/ 117 h 694"/>
                <a:gd name="T80" fmla="*/ 514 w 534"/>
                <a:gd name="T81" fmla="*/ 69 h 694"/>
                <a:gd name="T82" fmla="*/ 528 w 534"/>
                <a:gd name="T83" fmla="*/ 35 h 69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34"/>
                <a:gd name="T127" fmla="*/ 0 h 694"/>
                <a:gd name="T128" fmla="*/ 534 w 534"/>
                <a:gd name="T129" fmla="*/ 694 h 69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34" h="694">
                  <a:moveTo>
                    <a:pt x="0" y="55"/>
                  </a:moveTo>
                  <a:lnTo>
                    <a:pt x="7" y="69"/>
                  </a:lnTo>
                  <a:lnTo>
                    <a:pt x="7" y="103"/>
                  </a:lnTo>
                  <a:lnTo>
                    <a:pt x="14" y="124"/>
                  </a:lnTo>
                  <a:lnTo>
                    <a:pt x="14" y="137"/>
                  </a:lnTo>
                  <a:lnTo>
                    <a:pt x="20" y="158"/>
                  </a:lnTo>
                  <a:lnTo>
                    <a:pt x="20" y="172"/>
                  </a:lnTo>
                  <a:lnTo>
                    <a:pt x="27" y="186"/>
                  </a:lnTo>
                  <a:lnTo>
                    <a:pt x="27" y="220"/>
                  </a:lnTo>
                  <a:lnTo>
                    <a:pt x="34" y="234"/>
                  </a:lnTo>
                  <a:lnTo>
                    <a:pt x="34" y="247"/>
                  </a:lnTo>
                  <a:lnTo>
                    <a:pt x="41" y="261"/>
                  </a:lnTo>
                  <a:lnTo>
                    <a:pt x="41" y="275"/>
                  </a:lnTo>
                  <a:lnTo>
                    <a:pt x="48" y="289"/>
                  </a:lnTo>
                  <a:lnTo>
                    <a:pt x="48" y="302"/>
                  </a:lnTo>
                  <a:lnTo>
                    <a:pt x="55" y="316"/>
                  </a:lnTo>
                  <a:lnTo>
                    <a:pt x="55" y="343"/>
                  </a:lnTo>
                  <a:lnTo>
                    <a:pt x="61" y="357"/>
                  </a:lnTo>
                  <a:lnTo>
                    <a:pt x="61" y="371"/>
                  </a:lnTo>
                  <a:lnTo>
                    <a:pt x="68" y="385"/>
                  </a:lnTo>
                  <a:lnTo>
                    <a:pt x="68" y="391"/>
                  </a:lnTo>
                  <a:lnTo>
                    <a:pt x="75" y="405"/>
                  </a:lnTo>
                  <a:lnTo>
                    <a:pt x="75" y="426"/>
                  </a:lnTo>
                  <a:lnTo>
                    <a:pt x="82" y="440"/>
                  </a:lnTo>
                  <a:lnTo>
                    <a:pt x="82" y="446"/>
                  </a:lnTo>
                  <a:lnTo>
                    <a:pt x="89" y="460"/>
                  </a:lnTo>
                  <a:lnTo>
                    <a:pt x="89" y="467"/>
                  </a:lnTo>
                  <a:lnTo>
                    <a:pt x="96" y="481"/>
                  </a:lnTo>
                  <a:lnTo>
                    <a:pt x="96" y="501"/>
                  </a:lnTo>
                  <a:lnTo>
                    <a:pt x="103" y="508"/>
                  </a:lnTo>
                  <a:lnTo>
                    <a:pt x="103" y="515"/>
                  </a:lnTo>
                  <a:lnTo>
                    <a:pt x="109" y="522"/>
                  </a:lnTo>
                  <a:lnTo>
                    <a:pt x="109" y="536"/>
                  </a:lnTo>
                  <a:lnTo>
                    <a:pt x="116" y="543"/>
                  </a:lnTo>
                  <a:lnTo>
                    <a:pt x="116" y="549"/>
                  </a:lnTo>
                  <a:lnTo>
                    <a:pt x="123" y="556"/>
                  </a:lnTo>
                  <a:lnTo>
                    <a:pt x="123" y="570"/>
                  </a:lnTo>
                  <a:lnTo>
                    <a:pt x="130" y="577"/>
                  </a:lnTo>
                  <a:lnTo>
                    <a:pt x="130" y="584"/>
                  </a:lnTo>
                  <a:lnTo>
                    <a:pt x="137" y="591"/>
                  </a:lnTo>
                  <a:lnTo>
                    <a:pt x="137" y="597"/>
                  </a:lnTo>
                  <a:lnTo>
                    <a:pt x="144" y="604"/>
                  </a:lnTo>
                  <a:lnTo>
                    <a:pt x="144" y="618"/>
                  </a:lnTo>
                  <a:lnTo>
                    <a:pt x="151" y="625"/>
                  </a:lnTo>
                  <a:lnTo>
                    <a:pt x="164" y="639"/>
                  </a:lnTo>
                  <a:lnTo>
                    <a:pt x="164" y="652"/>
                  </a:lnTo>
                  <a:lnTo>
                    <a:pt x="171" y="659"/>
                  </a:lnTo>
                  <a:lnTo>
                    <a:pt x="178" y="666"/>
                  </a:lnTo>
                  <a:lnTo>
                    <a:pt x="185" y="673"/>
                  </a:lnTo>
                  <a:lnTo>
                    <a:pt x="192" y="680"/>
                  </a:lnTo>
                  <a:lnTo>
                    <a:pt x="199" y="687"/>
                  </a:lnTo>
                  <a:lnTo>
                    <a:pt x="205" y="687"/>
                  </a:lnTo>
                  <a:lnTo>
                    <a:pt x="212" y="694"/>
                  </a:lnTo>
                  <a:lnTo>
                    <a:pt x="219" y="694"/>
                  </a:lnTo>
                  <a:lnTo>
                    <a:pt x="226" y="694"/>
                  </a:lnTo>
                  <a:lnTo>
                    <a:pt x="233" y="694"/>
                  </a:lnTo>
                  <a:lnTo>
                    <a:pt x="240" y="694"/>
                  </a:lnTo>
                  <a:lnTo>
                    <a:pt x="247" y="694"/>
                  </a:lnTo>
                  <a:lnTo>
                    <a:pt x="253" y="687"/>
                  </a:lnTo>
                  <a:lnTo>
                    <a:pt x="260" y="687"/>
                  </a:lnTo>
                  <a:lnTo>
                    <a:pt x="267" y="680"/>
                  </a:lnTo>
                  <a:lnTo>
                    <a:pt x="274" y="680"/>
                  </a:lnTo>
                  <a:lnTo>
                    <a:pt x="281" y="673"/>
                  </a:lnTo>
                  <a:lnTo>
                    <a:pt x="288" y="666"/>
                  </a:lnTo>
                  <a:lnTo>
                    <a:pt x="295" y="659"/>
                  </a:lnTo>
                  <a:lnTo>
                    <a:pt x="301" y="645"/>
                  </a:lnTo>
                  <a:lnTo>
                    <a:pt x="308" y="639"/>
                  </a:lnTo>
                  <a:lnTo>
                    <a:pt x="315" y="632"/>
                  </a:lnTo>
                  <a:lnTo>
                    <a:pt x="322" y="625"/>
                  </a:lnTo>
                  <a:lnTo>
                    <a:pt x="322" y="618"/>
                  </a:lnTo>
                  <a:lnTo>
                    <a:pt x="329" y="611"/>
                  </a:lnTo>
                  <a:lnTo>
                    <a:pt x="336" y="604"/>
                  </a:lnTo>
                  <a:lnTo>
                    <a:pt x="336" y="597"/>
                  </a:lnTo>
                  <a:lnTo>
                    <a:pt x="349" y="584"/>
                  </a:lnTo>
                  <a:lnTo>
                    <a:pt x="349" y="570"/>
                  </a:lnTo>
                  <a:lnTo>
                    <a:pt x="356" y="563"/>
                  </a:lnTo>
                  <a:lnTo>
                    <a:pt x="356" y="556"/>
                  </a:lnTo>
                  <a:lnTo>
                    <a:pt x="363" y="549"/>
                  </a:lnTo>
                  <a:lnTo>
                    <a:pt x="363" y="543"/>
                  </a:lnTo>
                  <a:lnTo>
                    <a:pt x="370" y="536"/>
                  </a:lnTo>
                  <a:lnTo>
                    <a:pt x="370" y="522"/>
                  </a:lnTo>
                  <a:lnTo>
                    <a:pt x="377" y="515"/>
                  </a:lnTo>
                  <a:lnTo>
                    <a:pt x="377" y="508"/>
                  </a:lnTo>
                  <a:lnTo>
                    <a:pt x="384" y="501"/>
                  </a:lnTo>
                  <a:lnTo>
                    <a:pt x="384" y="494"/>
                  </a:lnTo>
                  <a:lnTo>
                    <a:pt x="390" y="488"/>
                  </a:lnTo>
                  <a:lnTo>
                    <a:pt x="390" y="474"/>
                  </a:lnTo>
                  <a:lnTo>
                    <a:pt x="397" y="467"/>
                  </a:lnTo>
                  <a:lnTo>
                    <a:pt x="397" y="460"/>
                  </a:lnTo>
                  <a:lnTo>
                    <a:pt x="404" y="453"/>
                  </a:lnTo>
                  <a:lnTo>
                    <a:pt x="404" y="440"/>
                  </a:lnTo>
                  <a:lnTo>
                    <a:pt x="411" y="433"/>
                  </a:lnTo>
                  <a:lnTo>
                    <a:pt x="411" y="426"/>
                  </a:lnTo>
                  <a:lnTo>
                    <a:pt x="418" y="419"/>
                  </a:lnTo>
                  <a:lnTo>
                    <a:pt x="418" y="398"/>
                  </a:lnTo>
                  <a:lnTo>
                    <a:pt x="425" y="391"/>
                  </a:lnTo>
                  <a:lnTo>
                    <a:pt x="425" y="385"/>
                  </a:lnTo>
                  <a:lnTo>
                    <a:pt x="432" y="371"/>
                  </a:lnTo>
                  <a:lnTo>
                    <a:pt x="432" y="364"/>
                  </a:lnTo>
                  <a:lnTo>
                    <a:pt x="438" y="357"/>
                  </a:lnTo>
                  <a:lnTo>
                    <a:pt x="438" y="337"/>
                  </a:lnTo>
                  <a:lnTo>
                    <a:pt x="445" y="330"/>
                  </a:lnTo>
                  <a:lnTo>
                    <a:pt x="445" y="316"/>
                  </a:lnTo>
                  <a:lnTo>
                    <a:pt x="452" y="309"/>
                  </a:lnTo>
                  <a:lnTo>
                    <a:pt x="452" y="295"/>
                  </a:lnTo>
                  <a:lnTo>
                    <a:pt x="459" y="289"/>
                  </a:lnTo>
                  <a:lnTo>
                    <a:pt x="459" y="268"/>
                  </a:lnTo>
                  <a:lnTo>
                    <a:pt x="466" y="261"/>
                  </a:lnTo>
                  <a:lnTo>
                    <a:pt x="466" y="247"/>
                  </a:lnTo>
                  <a:lnTo>
                    <a:pt x="473" y="240"/>
                  </a:lnTo>
                  <a:lnTo>
                    <a:pt x="473" y="227"/>
                  </a:lnTo>
                  <a:lnTo>
                    <a:pt x="480" y="213"/>
                  </a:lnTo>
                  <a:lnTo>
                    <a:pt x="480" y="206"/>
                  </a:lnTo>
                  <a:lnTo>
                    <a:pt x="486" y="192"/>
                  </a:lnTo>
                  <a:lnTo>
                    <a:pt x="486" y="172"/>
                  </a:lnTo>
                  <a:lnTo>
                    <a:pt x="493" y="165"/>
                  </a:lnTo>
                  <a:lnTo>
                    <a:pt x="493" y="151"/>
                  </a:lnTo>
                  <a:lnTo>
                    <a:pt x="500" y="137"/>
                  </a:lnTo>
                  <a:lnTo>
                    <a:pt x="500" y="131"/>
                  </a:lnTo>
                  <a:lnTo>
                    <a:pt x="507" y="117"/>
                  </a:lnTo>
                  <a:lnTo>
                    <a:pt x="507" y="96"/>
                  </a:lnTo>
                  <a:lnTo>
                    <a:pt x="514" y="83"/>
                  </a:lnTo>
                  <a:lnTo>
                    <a:pt x="514" y="69"/>
                  </a:lnTo>
                  <a:lnTo>
                    <a:pt x="521" y="62"/>
                  </a:lnTo>
                  <a:lnTo>
                    <a:pt x="521" y="48"/>
                  </a:lnTo>
                  <a:lnTo>
                    <a:pt x="528" y="35"/>
                  </a:lnTo>
                  <a:lnTo>
                    <a:pt x="528" y="14"/>
                  </a:lnTo>
                  <a:lnTo>
                    <a:pt x="534" y="0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717" name="Freeform 70"/>
            <p:cNvSpPr>
              <a:spLocks/>
            </p:cNvSpPr>
            <p:nvPr/>
          </p:nvSpPr>
          <p:spPr bwMode="auto">
            <a:xfrm>
              <a:off x="3200" y="1709"/>
              <a:ext cx="432" cy="1510"/>
            </a:xfrm>
            <a:custGeom>
              <a:avLst/>
              <a:gdLst>
                <a:gd name="T0" fmla="*/ 7 w 432"/>
                <a:gd name="T1" fmla="*/ 927 h 1510"/>
                <a:gd name="T2" fmla="*/ 14 w 432"/>
                <a:gd name="T3" fmla="*/ 879 h 1510"/>
                <a:gd name="T4" fmla="*/ 28 w 432"/>
                <a:gd name="T5" fmla="*/ 838 h 1510"/>
                <a:gd name="T6" fmla="*/ 35 w 432"/>
                <a:gd name="T7" fmla="*/ 796 h 1510"/>
                <a:gd name="T8" fmla="*/ 48 w 432"/>
                <a:gd name="T9" fmla="*/ 748 h 1510"/>
                <a:gd name="T10" fmla="*/ 55 w 432"/>
                <a:gd name="T11" fmla="*/ 707 h 1510"/>
                <a:gd name="T12" fmla="*/ 69 w 432"/>
                <a:gd name="T13" fmla="*/ 652 h 1510"/>
                <a:gd name="T14" fmla="*/ 76 w 432"/>
                <a:gd name="T15" fmla="*/ 604 h 1510"/>
                <a:gd name="T16" fmla="*/ 90 w 432"/>
                <a:gd name="T17" fmla="*/ 549 h 1510"/>
                <a:gd name="T18" fmla="*/ 96 w 432"/>
                <a:gd name="T19" fmla="*/ 508 h 1510"/>
                <a:gd name="T20" fmla="*/ 110 w 432"/>
                <a:gd name="T21" fmla="*/ 460 h 1510"/>
                <a:gd name="T22" fmla="*/ 117 w 432"/>
                <a:gd name="T23" fmla="*/ 398 h 1510"/>
                <a:gd name="T24" fmla="*/ 131 w 432"/>
                <a:gd name="T25" fmla="*/ 357 h 1510"/>
                <a:gd name="T26" fmla="*/ 138 w 432"/>
                <a:gd name="T27" fmla="*/ 295 h 1510"/>
                <a:gd name="T28" fmla="*/ 151 w 432"/>
                <a:gd name="T29" fmla="*/ 247 h 1510"/>
                <a:gd name="T30" fmla="*/ 158 w 432"/>
                <a:gd name="T31" fmla="*/ 185 h 1510"/>
                <a:gd name="T32" fmla="*/ 172 w 432"/>
                <a:gd name="T33" fmla="*/ 137 h 1510"/>
                <a:gd name="T34" fmla="*/ 179 w 432"/>
                <a:gd name="T35" fmla="*/ 69 h 1510"/>
                <a:gd name="T36" fmla="*/ 192 w 432"/>
                <a:gd name="T37" fmla="*/ 21 h 1510"/>
                <a:gd name="T38" fmla="*/ 199 w 432"/>
                <a:gd name="T39" fmla="*/ 62 h 1510"/>
                <a:gd name="T40" fmla="*/ 213 w 432"/>
                <a:gd name="T41" fmla="*/ 151 h 1510"/>
                <a:gd name="T42" fmla="*/ 220 w 432"/>
                <a:gd name="T43" fmla="*/ 268 h 1510"/>
                <a:gd name="T44" fmla="*/ 233 w 432"/>
                <a:gd name="T45" fmla="*/ 357 h 1510"/>
                <a:gd name="T46" fmla="*/ 240 w 432"/>
                <a:gd name="T47" fmla="*/ 439 h 1510"/>
                <a:gd name="T48" fmla="*/ 254 w 432"/>
                <a:gd name="T49" fmla="*/ 542 h 1510"/>
                <a:gd name="T50" fmla="*/ 261 w 432"/>
                <a:gd name="T51" fmla="*/ 618 h 1510"/>
                <a:gd name="T52" fmla="*/ 275 w 432"/>
                <a:gd name="T53" fmla="*/ 714 h 1510"/>
                <a:gd name="T54" fmla="*/ 281 w 432"/>
                <a:gd name="T55" fmla="*/ 776 h 1510"/>
                <a:gd name="T56" fmla="*/ 295 w 432"/>
                <a:gd name="T57" fmla="*/ 865 h 1510"/>
                <a:gd name="T58" fmla="*/ 302 w 432"/>
                <a:gd name="T59" fmla="*/ 920 h 1510"/>
                <a:gd name="T60" fmla="*/ 316 w 432"/>
                <a:gd name="T61" fmla="*/ 982 h 1510"/>
                <a:gd name="T62" fmla="*/ 323 w 432"/>
                <a:gd name="T63" fmla="*/ 1050 h 1510"/>
                <a:gd name="T64" fmla="*/ 336 w 432"/>
                <a:gd name="T65" fmla="*/ 1105 h 1510"/>
                <a:gd name="T66" fmla="*/ 343 w 432"/>
                <a:gd name="T67" fmla="*/ 1167 h 1510"/>
                <a:gd name="T68" fmla="*/ 357 w 432"/>
                <a:gd name="T69" fmla="*/ 1208 h 1510"/>
                <a:gd name="T70" fmla="*/ 364 w 432"/>
                <a:gd name="T71" fmla="*/ 1270 h 1510"/>
                <a:gd name="T72" fmla="*/ 377 w 432"/>
                <a:gd name="T73" fmla="*/ 1304 h 1510"/>
                <a:gd name="T74" fmla="*/ 384 w 432"/>
                <a:gd name="T75" fmla="*/ 1352 h 1510"/>
                <a:gd name="T76" fmla="*/ 398 w 432"/>
                <a:gd name="T77" fmla="*/ 1387 h 1510"/>
                <a:gd name="T78" fmla="*/ 405 w 432"/>
                <a:gd name="T79" fmla="*/ 1428 h 1510"/>
                <a:gd name="T80" fmla="*/ 419 w 432"/>
                <a:gd name="T81" fmla="*/ 1455 h 1510"/>
                <a:gd name="T82" fmla="*/ 425 w 432"/>
                <a:gd name="T83" fmla="*/ 1490 h 151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32"/>
                <a:gd name="T127" fmla="*/ 0 h 1510"/>
                <a:gd name="T128" fmla="*/ 432 w 432"/>
                <a:gd name="T129" fmla="*/ 1510 h 151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32" h="1510">
                  <a:moveTo>
                    <a:pt x="0" y="954"/>
                  </a:moveTo>
                  <a:lnTo>
                    <a:pt x="0" y="940"/>
                  </a:lnTo>
                  <a:lnTo>
                    <a:pt x="7" y="927"/>
                  </a:lnTo>
                  <a:lnTo>
                    <a:pt x="7" y="913"/>
                  </a:lnTo>
                  <a:lnTo>
                    <a:pt x="14" y="899"/>
                  </a:lnTo>
                  <a:lnTo>
                    <a:pt x="14" y="879"/>
                  </a:lnTo>
                  <a:lnTo>
                    <a:pt x="21" y="865"/>
                  </a:lnTo>
                  <a:lnTo>
                    <a:pt x="21" y="851"/>
                  </a:lnTo>
                  <a:lnTo>
                    <a:pt x="28" y="838"/>
                  </a:lnTo>
                  <a:lnTo>
                    <a:pt x="28" y="824"/>
                  </a:lnTo>
                  <a:lnTo>
                    <a:pt x="35" y="810"/>
                  </a:lnTo>
                  <a:lnTo>
                    <a:pt x="35" y="796"/>
                  </a:lnTo>
                  <a:lnTo>
                    <a:pt x="42" y="783"/>
                  </a:lnTo>
                  <a:lnTo>
                    <a:pt x="42" y="762"/>
                  </a:lnTo>
                  <a:lnTo>
                    <a:pt x="48" y="748"/>
                  </a:lnTo>
                  <a:lnTo>
                    <a:pt x="48" y="735"/>
                  </a:lnTo>
                  <a:lnTo>
                    <a:pt x="55" y="721"/>
                  </a:lnTo>
                  <a:lnTo>
                    <a:pt x="55" y="707"/>
                  </a:lnTo>
                  <a:lnTo>
                    <a:pt x="62" y="693"/>
                  </a:lnTo>
                  <a:lnTo>
                    <a:pt x="62" y="666"/>
                  </a:lnTo>
                  <a:lnTo>
                    <a:pt x="69" y="652"/>
                  </a:lnTo>
                  <a:lnTo>
                    <a:pt x="69" y="638"/>
                  </a:lnTo>
                  <a:lnTo>
                    <a:pt x="76" y="618"/>
                  </a:lnTo>
                  <a:lnTo>
                    <a:pt x="76" y="604"/>
                  </a:lnTo>
                  <a:lnTo>
                    <a:pt x="83" y="590"/>
                  </a:lnTo>
                  <a:lnTo>
                    <a:pt x="83" y="563"/>
                  </a:lnTo>
                  <a:lnTo>
                    <a:pt x="90" y="549"/>
                  </a:lnTo>
                  <a:lnTo>
                    <a:pt x="90" y="535"/>
                  </a:lnTo>
                  <a:lnTo>
                    <a:pt x="96" y="522"/>
                  </a:lnTo>
                  <a:lnTo>
                    <a:pt x="96" y="508"/>
                  </a:lnTo>
                  <a:lnTo>
                    <a:pt x="103" y="487"/>
                  </a:lnTo>
                  <a:lnTo>
                    <a:pt x="103" y="474"/>
                  </a:lnTo>
                  <a:lnTo>
                    <a:pt x="110" y="460"/>
                  </a:lnTo>
                  <a:lnTo>
                    <a:pt x="110" y="432"/>
                  </a:lnTo>
                  <a:lnTo>
                    <a:pt x="117" y="419"/>
                  </a:lnTo>
                  <a:lnTo>
                    <a:pt x="117" y="398"/>
                  </a:lnTo>
                  <a:lnTo>
                    <a:pt x="124" y="384"/>
                  </a:lnTo>
                  <a:lnTo>
                    <a:pt x="124" y="371"/>
                  </a:lnTo>
                  <a:lnTo>
                    <a:pt x="131" y="357"/>
                  </a:lnTo>
                  <a:lnTo>
                    <a:pt x="131" y="323"/>
                  </a:lnTo>
                  <a:lnTo>
                    <a:pt x="138" y="309"/>
                  </a:lnTo>
                  <a:lnTo>
                    <a:pt x="138" y="295"/>
                  </a:lnTo>
                  <a:lnTo>
                    <a:pt x="144" y="275"/>
                  </a:lnTo>
                  <a:lnTo>
                    <a:pt x="144" y="261"/>
                  </a:lnTo>
                  <a:lnTo>
                    <a:pt x="151" y="247"/>
                  </a:lnTo>
                  <a:lnTo>
                    <a:pt x="151" y="213"/>
                  </a:lnTo>
                  <a:lnTo>
                    <a:pt x="158" y="199"/>
                  </a:lnTo>
                  <a:lnTo>
                    <a:pt x="158" y="185"/>
                  </a:lnTo>
                  <a:lnTo>
                    <a:pt x="165" y="165"/>
                  </a:lnTo>
                  <a:lnTo>
                    <a:pt x="165" y="151"/>
                  </a:lnTo>
                  <a:lnTo>
                    <a:pt x="172" y="137"/>
                  </a:lnTo>
                  <a:lnTo>
                    <a:pt x="172" y="117"/>
                  </a:lnTo>
                  <a:lnTo>
                    <a:pt x="179" y="103"/>
                  </a:lnTo>
                  <a:lnTo>
                    <a:pt x="179" y="69"/>
                  </a:lnTo>
                  <a:lnTo>
                    <a:pt x="185" y="55"/>
                  </a:lnTo>
                  <a:lnTo>
                    <a:pt x="185" y="34"/>
                  </a:lnTo>
                  <a:lnTo>
                    <a:pt x="192" y="21"/>
                  </a:lnTo>
                  <a:lnTo>
                    <a:pt x="192" y="0"/>
                  </a:lnTo>
                  <a:lnTo>
                    <a:pt x="199" y="0"/>
                  </a:lnTo>
                  <a:lnTo>
                    <a:pt x="199" y="62"/>
                  </a:lnTo>
                  <a:lnTo>
                    <a:pt x="206" y="89"/>
                  </a:lnTo>
                  <a:lnTo>
                    <a:pt x="206" y="124"/>
                  </a:lnTo>
                  <a:lnTo>
                    <a:pt x="213" y="151"/>
                  </a:lnTo>
                  <a:lnTo>
                    <a:pt x="213" y="185"/>
                  </a:lnTo>
                  <a:lnTo>
                    <a:pt x="220" y="213"/>
                  </a:lnTo>
                  <a:lnTo>
                    <a:pt x="220" y="268"/>
                  </a:lnTo>
                  <a:lnTo>
                    <a:pt x="227" y="302"/>
                  </a:lnTo>
                  <a:lnTo>
                    <a:pt x="227" y="330"/>
                  </a:lnTo>
                  <a:lnTo>
                    <a:pt x="233" y="357"/>
                  </a:lnTo>
                  <a:lnTo>
                    <a:pt x="233" y="384"/>
                  </a:lnTo>
                  <a:lnTo>
                    <a:pt x="240" y="412"/>
                  </a:lnTo>
                  <a:lnTo>
                    <a:pt x="240" y="439"/>
                  </a:lnTo>
                  <a:lnTo>
                    <a:pt x="247" y="467"/>
                  </a:lnTo>
                  <a:lnTo>
                    <a:pt x="247" y="515"/>
                  </a:lnTo>
                  <a:lnTo>
                    <a:pt x="254" y="542"/>
                  </a:lnTo>
                  <a:lnTo>
                    <a:pt x="254" y="570"/>
                  </a:lnTo>
                  <a:lnTo>
                    <a:pt x="261" y="590"/>
                  </a:lnTo>
                  <a:lnTo>
                    <a:pt x="261" y="618"/>
                  </a:lnTo>
                  <a:lnTo>
                    <a:pt x="268" y="638"/>
                  </a:lnTo>
                  <a:lnTo>
                    <a:pt x="268" y="686"/>
                  </a:lnTo>
                  <a:lnTo>
                    <a:pt x="275" y="714"/>
                  </a:lnTo>
                  <a:lnTo>
                    <a:pt x="275" y="735"/>
                  </a:lnTo>
                  <a:lnTo>
                    <a:pt x="281" y="755"/>
                  </a:lnTo>
                  <a:lnTo>
                    <a:pt x="281" y="776"/>
                  </a:lnTo>
                  <a:lnTo>
                    <a:pt x="288" y="796"/>
                  </a:lnTo>
                  <a:lnTo>
                    <a:pt x="288" y="844"/>
                  </a:lnTo>
                  <a:lnTo>
                    <a:pt x="295" y="865"/>
                  </a:lnTo>
                  <a:lnTo>
                    <a:pt x="295" y="886"/>
                  </a:lnTo>
                  <a:lnTo>
                    <a:pt x="302" y="906"/>
                  </a:lnTo>
                  <a:lnTo>
                    <a:pt x="302" y="920"/>
                  </a:lnTo>
                  <a:lnTo>
                    <a:pt x="309" y="940"/>
                  </a:lnTo>
                  <a:lnTo>
                    <a:pt x="309" y="961"/>
                  </a:lnTo>
                  <a:lnTo>
                    <a:pt x="316" y="982"/>
                  </a:lnTo>
                  <a:lnTo>
                    <a:pt x="316" y="1016"/>
                  </a:lnTo>
                  <a:lnTo>
                    <a:pt x="323" y="1037"/>
                  </a:lnTo>
                  <a:lnTo>
                    <a:pt x="323" y="1050"/>
                  </a:lnTo>
                  <a:lnTo>
                    <a:pt x="329" y="1071"/>
                  </a:lnTo>
                  <a:lnTo>
                    <a:pt x="329" y="1085"/>
                  </a:lnTo>
                  <a:lnTo>
                    <a:pt x="336" y="1105"/>
                  </a:lnTo>
                  <a:lnTo>
                    <a:pt x="336" y="1133"/>
                  </a:lnTo>
                  <a:lnTo>
                    <a:pt x="343" y="1153"/>
                  </a:lnTo>
                  <a:lnTo>
                    <a:pt x="343" y="1167"/>
                  </a:lnTo>
                  <a:lnTo>
                    <a:pt x="350" y="1181"/>
                  </a:lnTo>
                  <a:lnTo>
                    <a:pt x="350" y="1194"/>
                  </a:lnTo>
                  <a:lnTo>
                    <a:pt x="357" y="1208"/>
                  </a:lnTo>
                  <a:lnTo>
                    <a:pt x="357" y="1243"/>
                  </a:lnTo>
                  <a:lnTo>
                    <a:pt x="364" y="1256"/>
                  </a:lnTo>
                  <a:lnTo>
                    <a:pt x="364" y="1270"/>
                  </a:lnTo>
                  <a:lnTo>
                    <a:pt x="371" y="1284"/>
                  </a:lnTo>
                  <a:lnTo>
                    <a:pt x="371" y="1291"/>
                  </a:lnTo>
                  <a:lnTo>
                    <a:pt x="377" y="1304"/>
                  </a:lnTo>
                  <a:lnTo>
                    <a:pt x="377" y="1332"/>
                  </a:lnTo>
                  <a:lnTo>
                    <a:pt x="384" y="1345"/>
                  </a:lnTo>
                  <a:lnTo>
                    <a:pt x="384" y="1352"/>
                  </a:lnTo>
                  <a:lnTo>
                    <a:pt x="391" y="1366"/>
                  </a:lnTo>
                  <a:lnTo>
                    <a:pt x="391" y="1380"/>
                  </a:lnTo>
                  <a:lnTo>
                    <a:pt x="398" y="1387"/>
                  </a:lnTo>
                  <a:lnTo>
                    <a:pt x="398" y="1400"/>
                  </a:lnTo>
                  <a:lnTo>
                    <a:pt x="405" y="1407"/>
                  </a:lnTo>
                  <a:lnTo>
                    <a:pt x="405" y="1428"/>
                  </a:lnTo>
                  <a:lnTo>
                    <a:pt x="412" y="1442"/>
                  </a:lnTo>
                  <a:lnTo>
                    <a:pt x="412" y="1448"/>
                  </a:lnTo>
                  <a:lnTo>
                    <a:pt x="419" y="1455"/>
                  </a:lnTo>
                  <a:lnTo>
                    <a:pt x="419" y="1469"/>
                  </a:lnTo>
                  <a:lnTo>
                    <a:pt x="425" y="1476"/>
                  </a:lnTo>
                  <a:lnTo>
                    <a:pt x="425" y="1490"/>
                  </a:lnTo>
                  <a:lnTo>
                    <a:pt x="432" y="1497"/>
                  </a:lnTo>
                  <a:lnTo>
                    <a:pt x="432" y="1510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718" name="Freeform 71"/>
            <p:cNvSpPr>
              <a:spLocks/>
            </p:cNvSpPr>
            <p:nvPr/>
          </p:nvSpPr>
          <p:spPr bwMode="auto">
            <a:xfrm>
              <a:off x="3632" y="2148"/>
              <a:ext cx="528" cy="1209"/>
            </a:xfrm>
            <a:custGeom>
              <a:avLst/>
              <a:gdLst>
                <a:gd name="T0" fmla="*/ 7 w 528"/>
                <a:gd name="T1" fmla="*/ 1085 h 1209"/>
                <a:gd name="T2" fmla="*/ 21 w 528"/>
                <a:gd name="T3" fmla="*/ 1112 h 1209"/>
                <a:gd name="T4" fmla="*/ 35 w 528"/>
                <a:gd name="T5" fmla="*/ 1133 h 1209"/>
                <a:gd name="T6" fmla="*/ 41 w 528"/>
                <a:gd name="T7" fmla="*/ 1154 h 1209"/>
                <a:gd name="T8" fmla="*/ 62 w 528"/>
                <a:gd name="T9" fmla="*/ 1181 h 1209"/>
                <a:gd name="T10" fmla="*/ 82 w 528"/>
                <a:gd name="T11" fmla="*/ 1202 h 1209"/>
                <a:gd name="T12" fmla="*/ 103 w 528"/>
                <a:gd name="T13" fmla="*/ 1209 h 1209"/>
                <a:gd name="T14" fmla="*/ 124 w 528"/>
                <a:gd name="T15" fmla="*/ 1209 h 1209"/>
                <a:gd name="T16" fmla="*/ 144 w 528"/>
                <a:gd name="T17" fmla="*/ 1202 h 1209"/>
                <a:gd name="T18" fmla="*/ 165 w 528"/>
                <a:gd name="T19" fmla="*/ 1188 h 1209"/>
                <a:gd name="T20" fmla="*/ 185 w 528"/>
                <a:gd name="T21" fmla="*/ 1167 h 1209"/>
                <a:gd name="T22" fmla="*/ 213 w 528"/>
                <a:gd name="T23" fmla="*/ 1133 h 1209"/>
                <a:gd name="T24" fmla="*/ 220 w 528"/>
                <a:gd name="T25" fmla="*/ 1112 h 1209"/>
                <a:gd name="T26" fmla="*/ 233 w 528"/>
                <a:gd name="T27" fmla="*/ 1092 h 1209"/>
                <a:gd name="T28" fmla="*/ 247 w 528"/>
                <a:gd name="T29" fmla="*/ 1071 h 1209"/>
                <a:gd name="T30" fmla="*/ 254 w 528"/>
                <a:gd name="T31" fmla="*/ 1044 h 1209"/>
                <a:gd name="T32" fmla="*/ 268 w 528"/>
                <a:gd name="T33" fmla="*/ 1023 h 1209"/>
                <a:gd name="T34" fmla="*/ 274 w 528"/>
                <a:gd name="T35" fmla="*/ 989 h 1209"/>
                <a:gd name="T36" fmla="*/ 288 w 528"/>
                <a:gd name="T37" fmla="*/ 968 h 1209"/>
                <a:gd name="T38" fmla="*/ 295 w 528"/>
                <a:gd name="T39" fmla="*/ 934 h 1209"/>
                <a:gd name="T40" fmla="*/ 309 w 528"/>
                <a:gd name="T41" fmla="*/ 913 h 1209"/>
                <a:gd name="T42" fmla="*/ 316 w 528"/>
                <a:gd name="T43" fmla="*/ 872 h 1209"/>
                <a:gd name="T44" fmla="*/ 329 w 528"/>
                <a:gd name="T45" fmla="*/ 845 h 1209"/>
                <a:gd name="T46" fmla="*/ 336 w 528"/>
                <a:gd name="T47" fmla="*/ 810 h 1209"/>
                <a:gd name="T48" fmla="*/ 350 w 528"/>
                <a:gd name="T49" fmla="*/ 776 h 1209"/>
                <a:gd name="T50" fmla="*/ 357 w 528"/>
                <a:gd name="T51" fmla="*/ 735 h 1209"/>
                <a:gd name="T52" fmla="*/ 370 w 528"/>
                <a:gd name="T53" fmla="*/ 701 h 1209"/>
                <a:gd name="T54" fmla="*/ 377 w 528"/>
                <a:gd name="T55" fmla="*/ 659 h 1209"/>
                <a:gd name="T56" fmla="*/ 391 w 528"/>
                <a:gd name="T57" fmla="*/ 625 h 1209"/>
                <a:gd name="T58" fmla="*/ 398 w 528"/>
                <a:gd name="T59" fmla="*/ 591 h 1209"/>
                <a:gd name="T60" fmla="*/ 411 w 528"/>
                <a:gd name="T61" fmla="*/ 543 h 1209"/>
                <a:gd name="T62" fmla="*/ 418 w 528"/>
                <a:gd name="T63" fmla="*/ 508 h 1209"/>
                <a:gd name="T64" fmla="*/ 432 w 528"/>
                <a:gd name="T65" fmla="*/ 453 h 1209"/>
                <a:gd name="T66" fmla="*/ 439 w 528"/>
                <a:gd name="T67" fmla="*/ 419 h 1209"/>
                <a:gd name="T68" fmla="*/ 453 w 528"/>
                <a:gd name="T69" fmla="*/ 364 h 1209"/>
                <a:gd name="T70" fmla="*/ 459 w 528"/>
                <a:gd name="T71" fmla="*/ 323 h 1209"/>
                <a:gd name="T72" fmla="*/ 473 w 528"/>
                <a:gd name="T73" fmla="*/ 282 h 1209"/>
                <a:gd name="T74" fmla="*/ 480 w 528"/>
                <a:gd name="T75" fmla="*/ 227 h 1209"/>
                <a:gd name="T76" fmla="*/ 494 w 528"/>
                <a:gd name="T77" fmla="*/ 186 h 1209"/>
                <a:gd name="T78" fmla="*/ 501 w 528"/>
                <a:gd name="T79" fmla="*/ 131 h 1209"/>
                <a:gd name="T80" fmla="*/ 514 w 528"/>
                <a:gd name="T81" fmla="*/ 90 h 1209"/>
                <a:gd name="T82" fmla="*/ 521 w 528"/>
                <a:gd name="T83" fmla="*/ 28 h 12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28"/>
                <a:gd name="T127" fmla="*/ 0 h 1209"/>
                <a:gd name="T128" fmla="*/ 528 w 528"/>
                <a:gd name="T129" fmla="*/ 1209 h 12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28" h="1209">
                  <a:moveTo>
                    <a:pt x="0" y="1071"/>
                  </a:moveTo>
                  <a:lnTo>
                    <a:pt x="7" y="1078"/>
                  </a:lnTo>
                  <a:lnTo>
                    <a:pt x="7" y="1085"/>
                  </a:lnTo>
                  <a:lnTo>
                    <a:pt x="14" y="1092"/>
                  </a:lnTo>
                  <a:lnTo>
                    <a:pt x="14" y="1106"/>
                  </a:lnTo>
                  <a:lnTo>
                    <a:pt x="21" y="1112"/>
                  </a:lnTo>
                  <a:lnTo>
                    <a:pt x="21" y="1119"/>
                  </a:lnTo>
                  <a:lnTo>
                    <a:pt x="28" y="1126"/>
                  </a:lnTo>
                  <a:lnTo>
                    <a:pt x="35" y="1133"/>
                  </a:lnTo>
                  <a:lnTo>
                    <a:pt x="35" y="1140"/>
                  </a:lnTo>
                  <a:lnTo>
                    <a:pt x="41" y="1147"/>
                  </a:lnTo>
                  <a:lnTo>
                    <a:pt x="41" y="1154"/>
                  </a:lnTo>
                  <a:lnTo>
                    <a:pt x="48" y="1160"/>
                  </a:lnTo>
                  <a:lnTo>
                    <a:pt x="62" y="1174"/>
                  </a:lnTo>
                  <a:lnTo>
                    <a:pt x="62" y="1181"/>
                  </a:lnTo>
                  <a:lnTo>
                    <a:pt x="69" y="1188"/>
                  </a:lnTo>
                  <a:lnTo>
                    <a:pt x="76" y="1195"/>
                  </a:lnTo>
                  <a:lnTo>
                    <a:pt x="82" y="1202"/>
                  </a:lnTo>
                  <a:lnTo>
                    <a:pt x="89" y="1202"/>
                  </a:lnTo>
                  <a:lnTo>
                    <a:pt x="96" y="1209"/>
                  </a:lnTo>
                  <a:lnTo>
                    <a:pt x="103" y="1209"/>
                  </a:lnTo>
                  <a:lnTo>
                    <a:pt x="110" y="1209"/>
                  </a:lnTo>
                  <a:lnTo>
                    <a:pt x="117" y="1209"/>
                  </a:lnTo>
                  <a:lnTo>
                    <a:pt x="124" y="1209"/>
                  </a:lnTo>
                  <a:lnTo>
                    <a:pt x="130" y="1209"/>
                  </a:lnTo>
                  <a:lnTo>
                    <a:pt x="137" y="1202"/>
                  </a:lnTo>
                  <a:lnTo>
                    <a:pt x="144" y="1202"/>
                  </a:lnTo>
                  <a:lnTo>
                    <a:pt x="151" y="1195"/>
                  </a:lnTo>
                  <a:lnTo>
                    <a:pt x="158" y="1195"/>
                  </a:lnTo>
                  <a:lnTo>
                    <a:pt x="165" y="1188"/>
                  </a:lnTo>
                  <a:lnTo>
                    <a:pt x="172" y="1181"/>
                  </a:lnTo>
                  <a:lnTo>
                    <a:pt x="178" y="1174"/>
                  </a:lnTo>
                  <a:lnTo>
                    <a:pt x="185" y="1167"/>
                  </a:lnTo>
                  <a:lnTo>
                    <a:pt x="199" y="1154"/>
                  </a:lnTo>
                  <a:lnTo>
                    <a:pt x="199" y="1147"/>
                  </a:lnTo>
                  <a:lnTo>
                    <a:pt x="213" y="1133"/>
                  </a:lnTo>
                  <a:lnTo>
                    <a:pt x="213" y="1126"/>
                  </a:lnTo>
                  <a:lnTo>
                    <a:pt x="220" y="1119"/>
                  </a:lnTo>
                  <a:lnTo>
                    <a:pt x="220" y="1112"/>
                  </a:lnTo>
                  <a:lnTo>
                    <a:pt x="226" y="1106"/>
                  </a:lnTo>
                  <a:lnTo>
                    <a:pt x="226" y="1099"/>
                  </a:lnTo>
                  <a:lnTo>
                    <a:pt x="233" y="1092"/>
                  </a:lnTo>
                  <a:lnTo>
                    <a:pt x="233" y="1085"/>
                  </a:lnTo>
                  <a:lnTo>
                    <a:pt x="240" y="1078"/>
                  </a:lnTo>
                  <a:lnTo>
                    <a:pt x="247" y="1071"/>
                  </a:lnTo>
                  <a:lnTo>
                    <a:pt x="247" y="1058"/>
                  </a:lnTo>
                  <a:lnTo>
                    <a:pt x="254" y="1051"/>
                  </a:lnTo>
                  <a:lnTo>
                    <a:pt x="254" y="1044"/>
                  </a:lnTo>
                  <a:lnTo>
                    <a:pt x="261" y="1037"/>
                  </a:lnTo>
                  <a:lnTo>
                    <a:pt x="261" y="1030"/>
                  </a:lnTo>
                  <a:lnTo>
                    <a:pt x="268" y="1023"/>
                  </a:lnTo>
                  <a:lnTo>
                    <a:pt x="268" y="1009"/>
                  </a:lnTo>
                  <a:lnTo>
                    <a:pt x="274" y="1003"/>
                  </a:lnTo>
                  <a:lnTo>
                    <a:pt x="274" y="989"/>
                  </a:lnTo>
                  <a:lnTo>
                    <a:pt x="281" y="982"/>
                  </a:lnTo>
                  <a:lnTo>
                    <a:pt x="281" y="975"/>
                  </a:lnTo>
                  <a:lnTo>
                    <a:pt x="288" y="968"/>
                  </a:lnTo>
                  <a:lnTo>
                    <a:pt x="288" y="955"/>
                  </a:lnTo>
                  <a:lnTo>
                    <a:pt x="295" y="948"/>
                  </a:lnTo>
                  <a:lnTo>
                    <a:pt x="295" y="934"/>
                  </a:lnTo>
                  <a:lnTo>
                    <a:pt x="302" y="927"/>
                  </a:lnTo>
                  <a:lnTo>
                    <a:pt x="302" y="920"/>
                  </a:lnTo>
                  <a:lnTo>
                    <a:pt x="309" y="913"/>
                  </a:lnTo>
                  <a:lnTo>
                    <a:pt x="309" y="893"/>
                  </a:lnTo>
                  <a:lnTo>
                    <a:pt x="316" y="886"/>
                  </a:lnTo>
                  <a:lnTo>
                    <a:pt x="316" y="872"/>
                  </a:lnTo>
                  <a:lnTo>
                    <a:pt x="322" y="865"/>
                  </a:lnTo>
                  <a:lnTo>
                    <a:pt x="322" y="858"/>
                  </a:lnTo>
                  <a:lnTo>
                    <a:pt x="329" y="845"/>
                  </a:lnTo>
                  <a:lnTo>
                    <a:pt x="329" y="838"/>
                  </a:lnTo>
                  <a:lnTo>
                    <a:pt x="336" y="824"/>
                  </a:lnTo>
                  <a:lnTo>
                    <a:pt x="336" y="810"/>
                  </a:lnTo>
                  <a:lnTo>
                    <a:pt x="343" y="797"/>
                  </a:lnTo>
                  <a:lnTo>
                    <a:pt x="343" y="790"/>
                  </a:lnTo>
                  <a:lnTo>
                    <a:pt x="350" y="776"/>
                  </a:lnTo>
                  <a:lnTo>
                    <a:pt x="350" y="769"/>
                  </a:lnTo>
                  <a:lnTo>
                    <a:pt x="357" y="755"/>
                  </a:lnTo>
                  <a:lnTo>
                    <a:pt x="357" y="735"/>
                  </a:lnTo>
                  <a:lnTo>
                    <a:pt x="364" y="728"/>
                  </a:lnTo>
                  <a:lnTo>
                    <a:pt x="364" y="714"/>
                  </a:lnTo>
                  <a:lnTo>
                    <a:pt x="370" y="701"/>
                  </a:lnTo>
                  <a:lnTo>
                    <a:pt x="370" y="694"/>
                  </a:lnTo>
                  <a:lnTo>
                    <a:pt x="377" y="680"/>
                  </a:lnTo>
                  <a:lnTo>
                    <a:pt x="377" y="659"/>
                  </a:lnTo>
                  <a:lnTo>
                    <a:pt x="384" y="646"/>
                  </a:lnTo>
                  <a:lnTo>
                    <a:pt x="384" y="639"/>
                  </a:lnTo>
                  <a:lnTo>
                    <a:pt x="391" y="625"/>
                  </a:lnTo>
                  <a:lnTo>
                    <a:pt x="391" y="611"/>
                  </a:lnTo>
                  <a:lnTo>
                    <a:pt x="398" y="604"/>
                  </a:lnTo>
                  <a:lnTo>
                    <a:pt x="398" y="591"/>
                  </a:lnTo>
                  <a:lnTo>
                    <a:pt x="405" y="577"/>
                  </a:lnTo>
                  <a:lnTo>
                    <a:pt x="405" y="556"/>
                  </a:lnTo>
                  <a:lnTo>
                    <a:pt x="411" y="543"/>
                  </a:lnTo>
                  <a:lnTo>
                    <a:pt x="411" y="529"/>
                  </a:lnTo>
                  <a:lnTo>
                    <a:pt x="418" y="515"/>
                  </a:lnTo>
                  <a:lnTo>
                    <a:pt x="418" y="508"/>
                  </a:lnTo>
                  <a:lnTo>
                    <a:pt x="425" y="495"/>
                  </a:lnTo>
                  <a:lnTo>
                    <a:pt x="425" y="467"/>
                  </a:lnTo>
                  <a:lnTo>
                    <a:pt x="432" y="453"/>
                  </a:lnTo>
                  <a:lnTo>
                    <a:pt x="432" y="447"/>
                  </a:lnTo>
                  <a:lnTo>
                    <a:pt x="439" y="433"/>
                  </a:lnTo>
                  <a:lnTo>
                    <a:pt x="439" y="419"/>
                  </a:lnTo>
                  <a:lnTo>
                    <a:pt x="446" y="405"/>
                  </a:lnTo>
                  <a:lnTo>
                    <a:pt x="446" y="378"/>
                  </a:lnTo>
                  <a:lnTo>
                    <a:pt x="453" y="364"/>
                  </a:lnTo>
                  <a:lnTo>
                    <a:pt x="453" y="350"/>
                  </a:lnTo>
                  <a:lnTo>
                    <a:pt x="459" y="337"/>
                  </a:lnTo>
                  <a:lnTo>
                    <a:pt x="459" y="323"/>
                  </a:lnTo>
                  <a:lnTo>
                    <a:pt x="466" y="309"/>
                  </a:lnTo>
                  <a:lnTo>
                    <a:pt x="466" y="296"/>
                  </a:lnTo>
                  <a:lnTo>
                    <a:pt x="473" y="282"/>
                  </a:lnTo>
                  <a:lnTo>
                    <a:pt x="473" y="254"/>
                  </a:lnTo>
                  <a:lnTo>
                    <a:pt x="480" y="241"/>
                  </a:lnTo>
                  <a:lnTo>
                    <a:pt x="480" y="227"/>
                  </a:lnTo>
                  <a:lnTo>
                    <a:pt x="487" y="213"/>
                  </a:lnTo>
                  <a:lnTo>
                    <a:pt x="487" y="199"/>
                  </a:lnTo>
                  <a:lnTo>
                    <a:pt x="494" y="186"/>
                  </a:lnTo>
                  <a:lnTo>
                    <a:pt x="494" y="158"/>
                  </a:lnTo>
                  <a:lnTo>
                    <a:pt x="501" y="145"/>
                  </a:lnTo>
                  <a:lnTo>
                    <a:pt x="501" y="131"/>
                  </a:lnTo>
                  <a:lnTo>
                    <a:pt x="507" y="117"/>
                  </a:lnTo>
                  <a:lnTo>
                    <a:pt x="507" y="103"/>
                  </a:lnTo>
                  <a:lnTo>
                    <a:pt x="514" y="90"/>
                  </a:lnTo>
                  <a:lnTo>
                    <a:pt x="514" y="55"/>
                  </a:lnTo>
                  <a:lnTo>
                    <a:pt x="521" y="42"/>
                  </a:lnTo>
                  <a:lnTo>
                    <a:pt x="521" y="28"/>
                  </a:lnTo>
                  <a:lnTo>
                    <a:pt x="528" y="14"/>
                  </a:lnTo>
                  <a:lnTo>
                    <a:pt x="528" y="0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719" name="Freeform 72"/>
            <p:cNvSpPr>
              <a:spLocks/>
            </p:cNvSpPr>
            <p:nvPr/>
          </p:nvSpPr>
          <p:spPr bwMode="auto">
            <a:xfrm>
              <a:off x="4160" y="1702"/>
              <a:ext cx="514" cy="1655"/>
            </a:xfrm>
            <a:custGeom>
              <a:avLst/>
              <a:gdLst>
                <a:gd name="T0" fmla="*/ 7 w 514"/>
                <a:gd name="T1" fmla="*/ 433 h 1655"/>
                <a:gd name="T2" fmla="*/ 14 w 514"/>
                <a:gd name="T3" fmla="*/ 398 h 1655"/>
                <a:gd name="T4" fmla="*/ 21 w 514"/>
                <a:gd name="T5" fmla="*/ 350 h 1655"/>
                <a:gd name="T6" fmla="*/ 27 w 514"/>
                <a:gd name="T7" fmla="*/ 323 h 1655"/>
                <a:gd name="T8" fmla="*/ 34 w 514"/>
                <a:gd name="T9" fmla="*/ 288 h 1655"/>
                <a:gd name="T10" fmla="*/ 41 w 514"/>
                <a:gd name="T11" fmla="*/ 247 h 1655"/>
                <a:gd name="T12" fmla="*/ 48 w 514"/>
                <a:gd name="T13" fmla="*/ 213 h 1655"/>
                <a:gd name="T14" fmla="*/ 55 w 514"/>
                <a:gd name="T15" fmla="*/ 179 h 1655"/>
                <a:gd name="T16" fmla="*/ 62 w 514"/>
                <a:gd name="T17" fmla="*/ 131 h 1655"/>
                <a:gd name="T18" fmla="*/ 69 w 514"/>
                <a:gd name="T19" fmla="*/ 103 h 1655"/>
                <a:gd name="T20" fmla="*/ 75 w 514"/>
                <a:gd name="T21" fmla="*/ 69 h 1655"/>
                <a:gd name="T22" fmla="*/ 82 w 514"/>
                <a:gd name="T23" fmla="*/ 34 h 1655"/>
                <a:gd name="T24" fmla="*/ 89 w 514"/>
                <a:gd name="T25" fmla="*/ 21 h 1655"/>
                <a:gd name="T26" fmla="*/ 96 w 514"/>
                <a:gd name="T27" fmla="*/ 83 h 1655"/>
                <a:gd name="T28" fmla="*/ 103 w 514"/>
                <a:gd name="T29" fmla="*/ 144 h 1655"/>
                <a:gd name="T30" fmla="*/ 110 w 514"/>
                <a:gd name="T31" fmla="*/ 240 h 1655"/>
                <a:gd name="T32" fmla="*/ 117 w 514"/>
                <a:gd name="T33" fmla="*/ 295 h 1655"/>
                <a:gd name="T34" fmla="*/ 123 w 514"/>
                <a:gd name="T35" fmla="*/ 350 h 1655"/>
                <a:gd name="T36" fmla="*/ 130 w 514"/>
                <a:gd name="T37" fmla="*/ 433 h 1655"/>
                <a:gd name="T38" fmla="*/ 137 w 514"/>
                <a:gd name="T39" fmla="*/ 488 h 1655"/>
                <a:gd name="T40" fmla="*/ 144 w 514"/>
                <a:gd name="T41" fmla="*/ 536 h 1655"/>
                <a:gd name="T42" fmla="*/ 151 w 514"/>
                <a:gd name="T43" fmla="*/ 611 h 1655"/>
                <a:gd name="T44" fmla="*/ 158 w 514"/>
                <a:gd name="T45" fmla="*/ 659 h 1655"/>
                <a:gd name="T46" fmla="*/ 165 w 514"/>
                <a:gd name="T47" fmla="*/ 707 h 1655"/>
                <a:gd name="T48" fmla="*/ 171 w 514"/>
                <a:gd name="T49" fmla="*/ 755 h 1655"/>
                <a:gd name="T50" fmla="*/ 178 w 514"/>
                <a:gd name="T51" fmla="*/ 817 h 1655"/>
                <a:gd name="T52" fmla="*/ 185 w 514"/>
                <a:gd name="T53" fmla="*/ 858 h 1655"/>
                <a:gd name="T54" fmla="*/ 192 w 514"/>
                <a:gd name="T55" fmla="*/ 899 h 1655"/>
                <a:gd name="T56" fmla="*/ 199 w 514"/>
                <a:gd name="T57" fmla="*/ 961 h 1655"/>
                <a:gd name="T58" fmla="*/ 206 w 514"/>
                <a:gd name="T59" fmla="*/ 996 h 1655"/>
                <a:gd name="T60" fmla="*/ 212 w 514"/>
                <a:gd name="T61" fmla="*/ 1037 h 1655"/>
                <a:gd name="T62" fmla="*/ 219 w 514"/>
                <a:gd name="T63" fmla="*/ 1085 h 1655"/>
                <a:gd name="T64" fmla="*/ 226 w 514"/>
                <a:gd name="T65" fmla="*/ 1119 h 1655"/>
                <a:gd name="T66" fmla="*/ 233 w 514"/>
                <a:gd name="T67" fmla="*/ 1153 h 1655"/>
                <a:gd name="T68" fmla="*/ 240 w 514"/>
                <a:gd name="T69" fmla="*/ 1181 h 1655"/>
                <a:gd name="T70" fmla="*/ 247 w 514"/>
                <a:gd name="T71" fmla="*/ 1229 h 1655"/>
                <a:gd name="T72" fmla="*/ 254 w 514"/>
                <a:gd name="T73" fmla="*/ 1256 h 1655"/>
                <a:gd name="T74" fmla="*/ 260 w 514"/>
                <a:gd name="T75" fmla="*/ 1284 h 1655"/>
                <a:gd name="T76" fmla="*/ 267 w 514"/>
                <a:gd name="T77" fmla="*/ 1318 h 1655"/>
                <a:gd name="T78" fmla="*/ 274 w 514"/>
                <a:gd name="T79" fmla="*/ 1346 h 1655"/>
                <a:gd name="T80" fmla="*/ 281 w 514"/>
                <a:gd name="T81" fmla="*/ 1366 h 1655"/>
                <a:gd name="T82" fmla="*/ 288 w 514"/>
                <a:gd name="T83" fmla="*/ 1401 h 1655"/>
                <a:gd name="T84" fmla="*/ 295 w 514"/>
                <a:gd name="T85" fmla="*/ 1421 h 1655"/>
                <a:gd name="T86" fmla="*/ 302 w 514"/>
                <a:gd name="T87" fmla="*/ 1442 h 1655"/>
                <a:gd name="T88" fmla="*/ 308 w 514"/>
                <a:gd name="T89" fmla="*/ 1462 h 1655"/>
                <a:gd name="T90" fmla="*/ 315 w 514"/>
                <a:gd name="T91" fmla="*/ 1490 h 1655"/>
                <a:gd name="T92" fmla="*/ 322 w 514"/>
                <a:gd name="T93" fmla="*/ 1504 h 1655"/>
                <a:gd name="T94" fmla="*/ 329 w 514"/>
                <a:gd name="T95" fmla="*/ 1517 h 1655"/>
                <a:gd name="T96" fmla="*/ 336 w 514"/>
                <a:gd name="T97" fmla="*/ 1538 h 1655"/>
                <a:gd name="T98" fmla="*/ 343 w 514"/>
                <a:gd name="T99" fmla="*/ 1552 h 1655"/>
                <a:gd name="T100" fmla="*/ 350 w 514"/>
                <a:gd name="T101" fmla="*/ 1565 h 1655"/>
                <a:gd name="T102" fmla="*/ 356 w 514"/>
                <a:gd name="T103" fmla="*/ 1586 h 1655"/>
                <a:gd name="T104" fmla="*/ 370 w 514"/>
                <a:gd name="T105" fmla="*/ 1606 h 1655"/>
                <a:gd name="T106" fmla="*/ 384 w 514"/>
                <a:gd name="T107" fmla="*/ 1627 h 1655"/>
                <a:gd name="T108" fmla="*/ 398 w 514"/>
                <a:gd name="T109" fmla="*/ 1641 h 1655"/>
                <a:gd name="T110" fmla="*/ 411 w 514"/>
                <a:gd name="T111" fmla="*/ 1648 h 1655"/>
                <a:gd name="T112" fmla="*/ 425 w 514"/>
                <a:gd name="T113" fmla="*/ 1655 h 1655"/>
                <a:gd name="T114" fmla="*/ 439 w 514"/>
                <a:gd name="T115" fmla="*/ 1655 h 1655"/>
                <a:gd name="T116" fmla="*/ 452 w 514"/>
                <a:gd name="T117" fmla="*/ 1655 h 1655"/>
                <a:gd name="T118" fmla="*/ 466 w 514"/>
                <a:gd name="T119" fmla="*/ 1648 h 1655"/>
                <a:gd name="T120" fmla="*/ 480 w 514"/>
                <a:gd name="T121" fmla="*/ 1641 h 1655"/>
                <a:gd name="T122" fmla="*/ 494 w 514"/>
                <a:gd name="T123" fmla="*/ 1627 h 1655"/>
                <a:gd name="T124" fmla="*/ 507 w 514"/>
                <a:gd name="T125" fmla="*/ 1613 h 165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14"/>
                <a:gd name="T190" fmla="*/ 0 h 1655"/>
                <a:gd name="T191" fmla="*/ 514 w 514"/>
                <a:gd name="T192" fmla="*/ 1655 h 165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14" h="1655">
                  <a:moveTo>
                    <a:pt x="0" y="446"/>
                  </a:moveTo>
                  <a:lnTo>
                    <a:pt x="7" y="433"/>
                  </a:lnTo>
                  <a:lnTo>
                    <a:pt x="7" y="412"/>
                  </a:lnTo>
                  <a:lnTo>
                    <a:pt x="14" y="398"/>
                  </a:lnTo>
                  <a:lnTo>
                    <a:pt x="14" y="371"/>
                  </a:lnTo>
                  <a:lnTo>
                    <a:pt x="21" y="350"/>
                  </a:lnTo>
                  <a:lnTo>
                    <a:pt x="21" y="337"/>
                  </a:lnTo>
                  <a:lnTo>
                    <a:pt x="27" y="323"/>
                  </a:lnTo>
                  <a:lnTo>
                    <a:pt x="27" y="309"/>
                  </a:lnTo>
                  <a:lnTo>
                    <a:pt x="34" y="288"/>
                  </a:lnTo>
                  <a:lnTo>
                    <a:pt x="34" y="261"/>
                  </a:lnTo>
                  <a:lnTo>
                    <a:pt x="41" y="247"/>
                  </a:lnTo>
                  <a:lnTo>
                    <a:pt x="41" y="227"/>
                  </a:lnTo>
                  <a:lnTo>
                    <a:pt x="48" y="213"/>
                  </a:lnTo>
                  <a:lnTo>
                    <a:pt x="48" y="199"/>
                  </a:lnTo>
                  <a:lnTo>
                    <a:pt x="55" y="179"/>
                  </a:lnTo>
                  <a:lnTo>
                    <a:pt x="55" y="151"/>
                  </a:lnTo>
                  <a:lnTo>
                    <a:pt x="62" y="131"/>
                  </a:lnTo>
                  <a:lnTo>
                    <a:pt x="62" y="117"/>
                  </a:lnTo>
                  <a:lnTo>
                    <a:pt x="69" y="103"/>
                  </a:lnTo>
                  <a:lnTo>
                    <a:pt x="69" y="83"/>
                  </a:lnTo>
                  <a:lnTo>
                    <a:pt x="75" y="69"/>
                  </a:lnTo>
                  <a:lnTo>
                    <a:pt x="75" y="48"/>
                  </a:lnTo>
                  <a:lnTo>
                    <a:pt x="82" y="34"/>
                  </a:lnTo>
                  <a:lnTo>
                    <a:pt x="82" y="0"/>
                  </a:lnTo>
                  <a:lnTo>
                    <a:pt x="89" y="21"/>
                  </a:lnTo>
                  <a:lnTo>
                    <a:pt x="89" y="55"/>
                  </a:lnTo>
                  <a:lnTo>
                    <a:pt x="96" y="83"/>
                  </a:lnTo>
                  <a:lnTo>
                    <a:pt x="96" y="117"/>
                  </a:lnTo>
                  <a:lnTo>
                    <a:pt x="103" y="144"/>
                  </a:lnTo>
                  <a:lnTo>
                    <a:pt x="103" y="206"/>
                  </a:lnTo>
                  <a:lnTo>
                    <a:pt x="110" y="240"/>
                  </a:lnTo>
                  <a:lnTo>
                    <a:pt x="110" y="268"/>
                  </a:lnTo>
                  <a:lnTo>
                    <a:pt x="117" y="295"/>
                  </a:lnTo>
                  <a:lnTo>
                    <a:pt x="117" y="323"/>
                  </a:lnTo>
                  <a:lnTo>
                    <a:pt x="123" y="350"/>
                  </a:lnTo>
                  <a:lnTo>
                    <a:pt x="123" y="405"/>
                  </a:lnTo>
                  <a:lnTo>
                    <a:pt x="130" y="433"/>
                  </a:lnTo>
                  <a:lnTo>
                    <a:pt x="130" y="460"/>
                  </a:lnTo>
                  <a:lnTo>
                    <a:pt x="137" y="488"/>
                  </a:lnTo>
                  <a:lnTo>
                    <a:pt x="137" y="515"/>
                  </a:lnTo>
                  <a:lnTo>
                    <a:pt x="144" y="536"/>
                  </a:lnTo>
                  <a:lnTo>
                    <a:pt x="144" y="591"/>
                  </a:lnTo>
                  <a:lnTo>
                    <a:pt x="151" y="611"/>
                  </a:lnTo>
                  <a:lnTo>
                    <a:pt x="151" y="639"/>
                  </a:lnTo>
                  <a:lnTo>
                    <a:pt x="158" y="659"/>
                  </a:lnTo>
                  <a:lnTo>
                    <a:pt x="158" y="687"/>
                  </a:lnTo>
                  <a:lnTo>
                    <a:pt x="165" y="707"/>
                  </a:lnTo>
                  <a:lnTo>
                    <a:pt x="165" y="728"/>
                  </a:lnTo>
                  <a:lnTo>
                    <a:pt x="171" y="755"/>
                  </a:lnTo>
                  <a:lnTo>
                    <a:pt x="171" y="796"/>
                  </a:lnTo>
                  <a:lnTo>
                    <a:pt x="178" y="817"/>
                  </a:lnTo>
                  <a:lnTo>
                    <a:pt x="178" y="838"/>
                  </a:lnTo>
                  <a:lnTo>
                    <a:pt x="185" y="858"/>
                  </a:lnTo>
                  <a:lnTo>
                    <a:pt x="185" y="879"/>
                  </a:lnTo>
                  <a:lnTo>
                    <a:pt x="192" y="899"/>
                  </a:lnTo>
                  <a:lnTo>
                    <a:pt x="192" y="941"/>
                  </a:lnTo>
                  <a:lnTo>
                    <a:pt x="199" y="961"/>
                  </a:lnTo>
                  <a:lnTo>
                    <a:pt x="199" y="982"/>
                  </a:lnTo>
                  <a:lnTo>
                    <a:pt x="206" y="996"/>
                  </a:lnTo>
                  <a:lnTo>
                    <a:pt x="206" y="1016"/>
                  </a:lnTo>
                  <a:lnTo>
                    <a:pt x="212" y="1037"/>
                  </a:lnTo>
                  <a:lnTo>
                    <a:pt x="212" y="1071"/>
                  </a:lnTo>
                  <a:lnTo>
                    <a:pt x="219" y="1085"/>
                  </a:lnTo>
                  <a:lnTo>
                    <a:pt x="219" y="1105"/>
                  </a:lnTo>
                  <a:lnTo>
                    <a:pt x="226" y="1119"/>
                  </a:lnTo>
                  <a:lnTo>
                    <a:pt x="226" y="1133"/>
                  </a:lnTo>
                  <a:lnTo>
                    <a:pt x="233" y="1153"/>
                  </a:lnTo>
                  <a:lnTo>
                    <a:pt x="233" y="1167"/>
                  </a:lnTo>
                  <a:lnTo>
                    <a:pt x="240" y="1181"/>
                  </a:lnTo>
                  <a:lnTo>
                    <a:pt x="240" y="1215"/>
                  </a:lnTo>
                  <a:lnTo>
                    <a:pt x="247" y="1229"/>
                  </a:lnTo>
                  <a:lnTo>
                    <a:pt x="247" y="1243"/>
                  </a:lnTo>
                  <a:lnTo>
                    <a:pt x="254" y="1256"/>
                  </a:lnTo>
                  <a:lnTo>
                    <a:pt x="254" y="1270"/>
                  </a:lnTo>
                  <a:lnTo>
                    <a:pt x="260" y="1284"/>
                  </a:lnTo>
                  <a:lnTo>
                    <a:pt x="260" y="1304"/>
                  </a:lnTo>
                  <a:lnTo>
                    <a:pt x="267" y="1318"/>
                  </a:lnTo>
                  <a:lnTo>
                    <a:pt x="267" y="1332"/>
                  </a:lnTo>
                  <a:lnTo>
                    <a:pt x="274" y="1346"/>
                  </a:lnTo>
                  <a:lnTo>
                    <a:pt x="274" y="1359"/>
                  </a:lnTo>
                  <a:lnTo>
                    <a:pt x="281" y="1366"/>
                  </a:lnTo>
                  <a:lnTo>
                    <a:pt x="281" y="1394"/>
                  </a:lnTo>
                  <a:lnTo>
                    <a:pt x="288" y="1401"/>
                  </a:lnTo>
                  <a:lnTo>
                    <a:pt x="288" y="1414"/>
                  </a:lnTo>
                  <a:lnTo>
                    <a:pt x="295" y="1421"/>
                  </a:lnTo>
                  <a:lnTo>
                    <a:pt x="295" y="1435"/>
                  </a:lnTo>
                  <a:lnTo>
                    <a:pt x="302" y="1442"/>
                  </a:lnTo>
                  <a:lnTo>
                    <a:pt x="302" y="1449"/>
                  </a:lnTo>
                  <a:lnTo>
                    <a:pt x="308" y="1462"/>
                  </a:lnTo>
                  <a:lnTo>
                    <a:pt x="308" y="1476"/>
                  </a:lnTo>
                  <a:lnTo>
                    <a:pt x="315" y="1490"/>
                  </a:lnTo>
                  <a:lnTo>
                    <a:pt x="315" y="1497"/>
                  </a:lnTo>
                  <a:lnTo>
                    <a:pt x="322" y="1504"/>
                  </a:lnTo>
                  <a:lnTo>
                    <a:pt x="322" y="1510"/>
                  </a:lnTo>
                  <a:lnTo>
                    <a:pt x="329" y="1517"/>
                  </a:lnTo>
                  <a:lnTo>
                    <a:pt x="329" y="1531"/>
                  </a:lnTo>
                  <a:lnTo>
                    <a:pt x="336" y="1538"/>
                  </a:lnTo>
                  <a:lnTo>
                    <a:pt x="336" y="1545"/>
                  </a:lnTo>
                  <a:lnTo>
                    <a:pt x="343" y="1552"/>
                  </a:lnTo>
                  <a:lnTo>
                    <a:pt x="343" y="1558"/>
                  </a:lnTo>
                  <a:lnTo>
                    <a:pt x="350" y="1565"/>
                  </a:lnTo>
                  <a:lnTo>
                    <a:pt x="350" y="1579"/>
                  </a:lnTo>
                  <a:lnTo>
                    <a:pt x="356" y="1586"/>
                  </a:lnTo>
                  <a:lnTo>
                    <a:pt x="370" y="1600"/>
                  </a:lnTo>
                  <a:lnTo>
                    <a:pt x="370" y="1606"/>
                  </a:lnTo>
                  <a:lnTo>
                    <a:pt x="384" y="1620"/>
                  </a:lnTo>
                  <a:lnTo>
                    <a:pt x="384" y="1627"/>
                  </a:lnTo>
                  <a:lnTo>
                    <a:pt x="391" y="1634"/>
                  </a:lnTo>
                  <a:lnTo>
                    <a:pt x="398" y="1641"/>
                  </a:lnTo>
                  <a:lnTo>
                    <a:pt x="404" y="1648"/>
                  </a:lnTo>
                  <a:lnTo>
                    <a:pt x="411" y="1648"/>
                  </a:lnTo>
                  <a:lnTo>
                    <a:pt x="418" y="1655"/>
                  </a:lnTo>
                  <a:lnTo>
                    <a:pt x="425" y="1655"/>
                  </a:lnTo>
                  <a:lnTo>
                    <a:pt x="432" y="1655"/>
                  </a:lnTo>
                  <a:lnTo>
                    <a:pt x="439" y="1655"/>
                  </a:lnTo>
                  <a:lnTo>
                    <a:pt x="446" y="1655"/>
                  </a:lnTo>
                  <a:lnTo>
                    <a:pt x="452" y="1655"/>
                  </a:lnTo>
                  <a:lnTo>
                    <a:pt x="459" y="1655"/>
                  </a:lnTo>
                  <a:lnTo>
                    <a:pt x="466" y="1648"/>
                  </a:lnTo>
                  <a:lnTo>
                    <a:pt x="473" y="1641"/>
                  </a:lnTo>
                  <a:lnTo>
                    <a:pt x="480" y="1641"/>
                  </a:lnTo>
                  <a:lnTo>
                    <a:pt x="487" y="1634"/>
                  </a:lnTo>
                  <a:lnTo>
                    <a:pt x="494" y="1627"/>
                  </a:lnTo>
                  <a:lnTo>
                    <a:pt x="500" y="1620"/>
                  </a:lnTo>
                  <a:lnTo>
                    <a:pt x="507" y="1613"/>
                  </a:lnTo>
                  <a:lnTo>
                    <a:pt x="514" y="1606"/>
                  </a:lnTo>
                </a:path>
              </a:pathLst>
            </a:custGeom>
            <a:noFill/>
            <a:ln w="222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720" name="Rectangle 73"/>
            <p:cNvSpPr>
              <a:spLocks noChangeArrowheads="1"/>
            </p:cNvSpPr>
            <p:nvPr/>
          </p:nvSpPr>
          <p:spPr bwMode="auto">
            <a:xfrm>
              <a:off x="2204" y="926"/>
              <a:ext cx="121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 dirty="0" smtClean="0">
                  <a:solidFill>
                    <a:srgbClr val="000000"/>
                  </a:solidFill>
                  <a:latin typeface="Helvetica" pitchFamily="34" charset="0"/>
                </a:rPr>
                <a:t>Sygnał wyjściowy FDP</a:t>
              </a:r>
              <a:endParaRPr lang="pl-PL" dirty="0"/>
            </a:p>
          </p:txBody>
        </p:sp>
        <p:sp>
          <p:nvSpPr>
            <p:cNvPr id="27721" name="Rectangle 74"/>
            <p:cNvSpPr>
              <a:spLocks noChangeArrowheads="1"/>
            </p:cNvSpPr>
            <p:nvPr/>
          </p:nvSpPr>
          <p:spPr bwMode="auto">
            <a:xfrm>
              <a:off x="2932" y="3617"/>
              <a:ext cx="41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 dirty="0" smtClean="0">
                  <a:solidFill>
                    <a:srgbClr val="000000"/>
                  </a:solidFill>
                  <a:latin typeface="Helvetica" pitchFamily="34" charset="0"/>
                </a:rPr>
                <a:t>czas </a:t>
              </a:r>
              <a:r>
                <a:rPr lang="pl-PL" sz="1400" b="1" i="1" dirty="0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r>
                <a:rPr lang="pl-PL" sz="1400" b="1" dirty="0">
                  <a:solidFill>
                    <a:srgbClr val="000000"/>
                  </a:solidFill>
                  <a:latin typeface="Helvetica" pitchFamily="34" charset="0"/>
                </a:rPr>
                <a:t>/</a:t>
              </a:r>
              <a:r>
                <a:rPr lang="pl-PL" sz="1400" b="1" i="1" dirty="0" err="1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endParaRPr lang="pl-PL" dirty="0"/>
            </a:p>
          </p:txBody>
        </p:sp>
        <p:sp>
          <p:nvSpPr>
            <p:cNvPr id="27722" name="Rectangle 75"/>
            <p:cNvSpPr>
              <a:spLocks noChangeArrowheads="1"/>
            </p:cNvSpPr>
            <p:nvPr/>
          </p:nvSpPr>
          <p:spPr bwMode="auto">
            <a:xfrm>
              <a:off x="2008" y="1558"/>
              <a:ext cx="511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 i="1" dirty="0" err="1" smtClean="0">
                  <a:solidFill>
                    <a:srgbClr val="000000"/>
                  </a:solidFill>
                  <a:latin typeface="Helvetica" pitchFamily="34" charset="0"/>
                </a:rPr>
                <a:t>f</a:t>
              </a:r>
              <a:r>
                <a:rPr lang="pl-PL" sz="1400" b="1" baseline="-25000" dirty="0" err="1">
                  <a:solidFill>
                    <a:srgbClr val="000000"/>
                  </a:solidFill>
                  <a:latin typeface="Helvetica" pitchFamily="34" charset="0"/>
                </a:rPr>
                <a:t>b</a:t>
              </a:r>
              <a:r>
                <a:rPr lang="pl-PL" sz="1400" b="1" dirty="0" smtClean="0">
                  <a:solidFill>
                    <a:srgbClr val="000000"/>
                  </a:solidFill>
                  <a:latin typeface="Helvetica" pitchFamily="34" charset="0"/>
                </a:rPr>
                <a:t>/</a:t>
              </a:r>
              <a:r>
                <a:rPr lang="pl-PL" sz="1400" b="1" i="1" dirty="0" smtClean="0">
                  <a:solidFill>
                    <a:srgbClr val="000000"/>
                  </a:solidFill>
                  <a:latin typeface="Helvetica" pitchFamily="34" charset="0"/>
                </a:rPr>
                <a:t>f</a:t>
              </a:r>
              <a:r>
                <a:rPr lang="pl-PL" sz="1400" b="1" baseline="-25000" dirty="0" smtClean="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r>
                <a:rPr lang="pl-PL" sz="1400" b="1" dirty="0" smtClean="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r>
                <a:rPr lang="pl-PL" sz="1400" b="1" dirty="0">
                  <a:solidFill>
                    <a:srgbClr val="000000"/>
                  </a:solidFill>
                  <a:latin typeface="Helvetica" pitchFamily="34" charset="0"/>
                </a:rPr>
                <a:t>= 1/3 </a:t>
              </a:r>
              <a:endParaRPr lang="pl-PL" dirty="0"/>
            </a:p>
          </p:txBody>
        </p:sp>
      </p:grpSp>
      <p:sp>
        <p:nvSpPr>
          <p:cNvPr id="27652" name="Text Box 78"/>
          <p:cNvSpPr txBox="1">
            <a:spLocks noChangeArrowheads="1"/>
          </p:cNvSpPr>
          <p:nvPr/>
        </p:nvSpPr>
        <p:spPr bwMode="auto">
          <a:xfrm>
            <a:off x="5845012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2AB28-75AB-4B4F-A28E-6F4C5A072EE2}" type="slidenum">
              <a:rPr lang="pl-PL" smtClean="0"/>
              <a:pPr>
                <a:defRPr/>
              </a:pPr>
              <a:t>28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Text Box 2"/>
          <p:cNvSpPr txBox="1">
            <a:spLocks noChangeArrowheads="1"/>
          </p:cNvSpPr>
          <p:nvPr/>
        </p:nvSpPr>
        <p:spPr bwMode="auto">
          <a:xfrm>
            <a:off x="5959337" y="6553200"/>
            <a:ext cx="31149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>
                <a:solidFill>
                  <a:schemeClr val="bg2"/>
                </a:solidFill>
                <a:sym typeface="Symbol" pitchFamily="18" charset="2"/>
              </a:rPr>
              <a:t> </a:t>
            </a:r>
            <a:r>
              <a:rPr lang="pl-PL" sz="1400" b="1" dirty="0">
                <a:solidFill>
                  <a:schemeClr val="bg2"/>
                </a:solidFill>
              </a:rPr>
              <a:t>Zdzisław Papir</a:t>
            </a:r>
            <a:endParaRPr lang="pl-PL" dirty="0"/>
          </a:p>
        </p:txBody>
      </p:sp>
      <p:sp>
        <p:nvSpPr>
          <p:cNvPr id="9230" name="Text Box 16"/>
          <p:cNvSpPr txBox="1">
            <a:spLocks noChangeArrowheads="1"/>
          </p:cNvSpPr>
          <p:nvPr/>
        </p:nvSpPr>
        <p:spPr bwMode="auto">
          <a:xfrm>
            <a:off x="1043608" y="0"/>
            <a:ext cx="814517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1" lang="pl-PL" sz="3600" b="1" dirty="0" smtClean="0">
                <a:solidFill>
                  <a:schemeClr val="bg2"/>
                </a:solidFill>
                <a:latin typeface="Comic Sans MS" pitchFamily="66" charset="0"/>
                <a:sym typeface="Symbol"/>
              </a:rPr>
              <a:t>Filtracja sygnałów -</a:t>
            </a:r>
            <a:br>
              <a:rPr kumimoji="1" lang="pl-PL" sz="3600" b="1" dirty="0" smtClean="0">
                <a:solidFill>
                  <a:schemeClr val="bg2"/>
                </a:solidFill>
                <a:latin typeface="Comic Sans MS" pitchFamily="66" charset="0"/>
                <a:sym typeface="Symbol"/>
              </a:rPr>
            </a:br>
            <a:r>
              <a:rPr kumimoji="1" lang="pl-PL" sz="3600" b="1" dirty="0" smtClean="0">
                <a:solidFill>
                  <a:schemeClr val="bg2"/>
                </a:solidFill>
                <a:latin typeface="Comic Sans MS" pitchFamily="66" charset="0"/>
                <a:sym typeface="Symbol"/>
              </a:rPr>
              <a:t>przekształcenie Fouriera (przykład)</a:t>
            </a:r>
            <a:endParaRPr kumimoji="1" lang="pl-PL" sz="3600" b="1" dirty="0">
              <a:solidFill>
                <a:schemeClr val="bg2"/>
              </a:solidFill>
              <a:latin typeface="Comic Sans MS" pitchFamily="66" charset="0"/>
              <a:sym typeface="Symbol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568C6-3FD8-45C8-9353-17CA9BE6CF1C}" type="slidenum">
              <a:rPr lang="pl-PL" smtClean="0"/>
              <a:pPr>
                <a:defRPr/>
              </a:pPr>
              <a:t>29</a:t>
            </a:fld>
            <a:endParaRPr lang="pl-PL"/>
          </a:p>
        </p:txBody>
      </p:sp>
      <p:graphicFrame>
        <p:nvGraphicFramePr>
          <p:cNvPr id="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283723"/>
              </p:ext>
            </p:extLst>
          </p:nvPr>
        </p:nvGraphicFramePr>
        <p:xfrm>
          <a:off x="3117850" y="2633663"/>
          <a:ext cx="3057525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084" name="Równanie" r:id="rId3" imgW="1587240" imgH="393480" progId="Equation.3">
                  <p:embed/>
                </p:oleObj>
              </mc:Choice>
              <mc:Fallback>
                <p:oleObj name="Równanie" r:id="rId3" imgW="1587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7850" y="2633663"/>
                        <a:ext cx="3057525" cy="757237"/>
                      </a:xfrm>
                      <a:prstGeom prst="rect">
                        <a:avLst/>
                      </a:prstGeom>
                      <a:solidFill>
                        <a:srgbClr val="99FF66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upa 3"/>
          <p:cNvGrpSpPr/>
          <p:nvPr/>
        </p:nvGrpSpPr>
        <p:grpSpPr>
          <a:xfrm>
            <a:off x="2908990" y="3509624"/>
            <a:ext cx="3644391" cy="1900576"/>
            <a:chOff x="2315223" y="2951498"/>
            <a:chExt cx="3976816" cy="1889753"/>
          </a:xfrm>
        </p:grpSpPr>
        <p:graphicFrame>
          <p:nvGraphicFramePr>
            <p:cNvPr id="18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39442587"/>
                </p:ext>
              </p:extLst>
            </p:nvPr>
          </p:nvGraphicFramePr>
          <p:xfrm>
            <a:off x="2361243" y="3660563"/>
            <a:ext cx="3724455" cy="1180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6085" name="Equation" r:id="rId5" imgW="2006280" imgH="634680" progId="Equation.3">
                    <p:embed/>
                  </p:oleObj>
                </mc:Choice>
                <mc:Fallback>
                  <p:oleObj name="Equation" r:id="rId5" imgW="2006280" imgH="634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1243" y="3660563"/>
                          <a:ext cx="3724455" cy="1180688"/>
                        </a:xfrm>
                        <a:prstGeom prst="rect">
                          <a:avLst/>
                        </a:prstGeom>
                        <a:solidFill>
                          <a:srgbClr val="FF99CC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Text Box 11"/>
            <p:cNvSpPr txBox="1">
              <a:spLocks noChangeArrowheads="1"/>
            </p:cNvSpPr>
            <p:nvPr/>
          </p:nvSpPr>
          <p:spPr bwMode="auto">
            <a:xfrm>
              <a:off x="2315223" y="2951498"/>
              <a:ext cx="3976816" cy="37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dirty="0" smtClean="0">
                  <a:solidFill>
                    <a:srgbClr val="CC0099"/>
                  </a:solidFill>
                </a:rPr>
                <a:t>Transformata Fouriera sygnału </a:t>
              </a:r>
              <a:r>
                <a:rPr lang="pl-PL" b="1" i="1" dirty="0" smtClean="0">
                  <a:solidFill>
                    <a:srgbClr val="CC0099"/>
                  </a:solidFill>
                </a:rPr>
                <a:t>y</a:t>
              </a:r>
              <a:r>
                <a:rPr lang="pl-PL" b="1" dirty="0" smtClean="0">
                  <a:solidFill>
                    <a:srgbClr val="CC0099"/>
                  </a:solidFill>
                </a:rPr>
                <a:t>(</a:t>
              </a:r>
              <a:r>
                <a:rPr lang="pl-PL" b="1" i="1" dirty="0" smtClean="0">
                  <a:solidFill>
                    <a:srgbClr val="CC0099"/>
                  </a:solidFill>
                </a:rPr>
                <a:t>t</a:t>
              </a:r>
              <a:r>
                <a:rPr lang="pl-PL" b="1" dirty="0">
                  <a:solidFill>
                    <a:srgbClr val="CC0099"/>
                  </a:solidFill>
                </a:rPr>
                <a:t>)</a:t>
              </a:r>
              <a:endParaRPr lang="pl-PL" sz="1800" dirty="0"/>
            </a:p>
          </p:txBody>
        </p:sp>
      </p:grp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3727851" y="1491163"/>
            <a:ext cx="1981200" cy="838200"/>
          </a:xfrm>
          <a:prstGeom prst="rect">
            <a:avLst/>
          </a:prstGeom>
          <a:solidFill>
            <a:schemeClr val="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>
            <a:off x="2669104" y="1941752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5717105" y="1941753"/>
            <a:ext cx="708409" cy="237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l-PL"/>
          </a:p>
        </p:txBody>
      </p:sp>
      <p:graphicFrame>
        <p:nvGraphicFramePr>
          <p:cNvPr id="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426091"/>
              </p:ext>
            </p:extLst>
          </p:nvPr>
        </p:nvGraphicFramePr>
        <p:xfrm>
          <a:off x="6615113" y="1803400"/>
          <a:ext cx="24479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086" name="Równanie" r:id="rId7" imgW="1473120" imgH="431640" progId="Equation.3">
                  <p:embed/>
                </p:oleObj>
              </mc:Choice>
              <mc:Fallback>
                <p:oleObj name="Równanie" r:id="rId7" imgW="14731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5113" y="1803400"/>
                        <a:ext cx="2447925" cy="720725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7361059"/>
              </p:ext>
            </p:extLst>
          </p:nvPr>
        </p:nvGraphicFramePr>
        <p:xfrm>
          <a:off x="869950" y="1771650"/>
          <a:ext cx="1820863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087" name="Równanie" r:id="rId9" imgW="1002960" imgH="431640" progId="Equation.3">
                  <p:embed/>
                </p:oleObj>
              </mc:Choice>
              <mc:Fallback>
                <p:oleObj name="Równanie" r:id="rId9" imgW="1002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1771650"/>
                        <a:ext cx="1820863" cy="785813"/>
                      </a:xfrm>
                      <a:prstGeom prst="rect">
                        <a:avLst/>
                      </a:prstGeom>
                      <a:solidFill>
                        <a:srgbClr val="99FF66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930614"/>
              </p:ext>
            </p:extLst>
          </p:nvPr>
        </p:nvGraphicFramePr>
        <p:xfrm>
          <a:off x="4097089" y="1708159"/>
          <a:ext cx="1242724" cy="533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088" name="Equation" r:id="rId11" imgW="533160" imgH="228600" progId="Equation.3">
                  <p:embed/>
                </p:oleObj>
              </mc:Choice>
              <mc:Fallback>
                <p:oleObj name="Equation" r:id="rId11" imgW="533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7089" y="1708159"/>
                        <a:ext cx="1242724" cy="53330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213"/>
          <p:cNvSpPr txBox="1">
            <a:spLocks noChangeArrowheads="1"/>
          </p:cNvSpPr>
          <p:nvPr/>
        </p:nvSpPr>
        <p:spPr bwMode="auto">
          <a:xfrm>
            <a:off x="827584" y="5388670"/>
            <a:ext cx="840486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l-PL" b="1" dirty="0" smtClean="0"/>
              <a:t>Transformata Fouriera sygnału wyjściowego filtru </a:t>
            </a:r>
            <a:r>
              <a:rPr lang="pl-PL" b="1" i="1" dirty="0" smtClean="0"/>
              <a:t>Y</a:t>
            </a:r>
            <a:r>
              <a:rPr lang="pl-PL" b="1" dirty="0" smtClean="0"/>
              <a:t>(</a:t>
            </a:r>
            <a:r>
              <a:rPr lang="el-GR" b="1" i="1" dirty="0" smtClean="0">
                <a:cs typeface="Times New Roman" panose="02020603050405020304" pitchFamily="18" charset="0"/>
              </a:rPr>
              <a:t>ω</a:t>
            </a:r>
            <a:r>
              <a:rPr lang="pl-PL" b="1" dirty="0" smtClean="0">
                <a:cs typeface="Times New Roman" panose="02020603050405020304" pitchFamily="18" charset="0"/>
              </a:rPr>
              <a:t>) jest</a:t>
            </a:r>
            <a:br>
              <a:rPr lang="pl-PL" b="1" dirty="0" smtClean="0">
                <a:cs typeface="Times New Roman" panose="02020603050405020304" pitchFamily="18" charset="0"/>
              </a:rPr>
            </a:br>
            <a:r>
              <a:rPr lang="pl-PL" b="1" dirty="0" smtClean="0">
                <a:cs typeface="Times New Roman" panose="02020603050405020304" pitchFamily="18" charset="0"/>
              </a:rPr>
              <a:t>równa</a:t>
            </a:r>
            <a:r>
              <a:rPr lang="pl-PL" b="1" dirty="0"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cs typeface="Times New Roman" panose="02020603050405020304" pitchFamily="18" charset="0"/>
              </a:rPr>
              <a:t>iloczynowi transmitancji filtru </a:t>
            </a:r>
            <a:r>
              <a:rPr lang="pl-PL" b="1" i="1" dirty="0" smtClean="0"/>
              <a:t>H</a:t>
            </a:r>
            <a:r>
              <a:rPr lang="pl-PL" b="1" dirty="0" smtClean="0"/>
              <a:t>(</a:t>
            </a:r>
            <a:r>
              <a:rPr lang="pl-PL" b="1" i="1" dirty="0" smtClean="0"/>
              <a:t>j</a:t>
            </a:r>
            <a:r>
              <a:rPr lang="el-GR" b="1" i="1" dirty="0">
                <a:cs typeface="Times New Roman" panose="02020603050405020304" pitchFamily="18" charset="0"/>
              </a:rPr>
              <a:t>ω</a:t>
            </a:r>
            <a:r>
              <a:rPr lang="pl-PL" b="1" dirty="0" smtClean="0">
                <a:cs typeface="Times New Roman" panose="02020603050405020304" pitchFamily="18" charset="0"/>
              </a:rPr>
              <a:t>) oraz transformaty</a:t>
            </a:r>
            <a:br>
              <a:rPr lang="pl-PL" b="1" dirty="0" smtClean="0">
                <a:cs typeface="Times New Roman" panose="02020603050405020304" pitchFamily="18" charset="0"/>
              </a:rPr>
            </a:br>
            <a:r>
              <a:rPr lang="pl-PL" b="1" dirty="0" smtClean="0">
                <a:cs typeface="Times New Roman" panose="02020603050405020304" pitchFamily="18" charset="0"/>
              </a:rPr>
              <a:t>Fouriera</a:t>
            </a:r>
            <a:r>
              <a:rPr lang="pl-PL" b="1" dirty="0"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cs typeface="Times New Roman" panose="02020603050405020304" pitchFamily="18" charset="0"/>
              </a:rPr>
              <a:t>sygnału wejściowego filtru </a:t>
            </a:r>
            <a:r>
              <a:rPr lang="pl-PL" b="1" i="1" dirty="0" smtClean="0"/>
              <a:t>X</a:t>
            </a:r>
            <a:r>
              <a:rPr lang="pl-PL" b="1" dirty="0" smtClean="0"/>
              <a:t>(</a:t>
            </a:r>
            <a:r>
              <a:rPr lang="el-GR" b="1" i="1" dirty="0" smtClean="0">
                <a:cs typeface="Times New Roman" panose="02020603050405020304" pitchFamily="18" charset="0"/>
              </a:rPr>
              <a:t>ω</a:t>
            </a:r>
            <a:r>
              <a:rPr lang="pl-PL" b="1" dirty="0" smtClean="0">
                <a:cs typeface="Times New Roman" panose="02020603050405020304" pitchFamily="18" charset="0"/>
              </a:rPr>
              <a:t>). 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3" name="Text Box 24"/>
          <p:cNvSpPr txBox="1">
            <a:spLocks noChangeArrowheads="1"/>
          </p:cNvSpPr>
          <p:nvPr/>
        </p:nvSpPr>
        <p:spPr bwMode="auto">
          <a:xfrm>
            <a:off x="6024235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400" b="1" dirty="0" smtClean="0">
                <a:solidFill>
                  <a:schemeClr val="bg2"/>
                </a:solidFill>
                <a:sym typeface="Symbol" pitchFamily="18" charset="2"/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grpSp>
        <p:nvGrpSpPr>
          <p:cNvPr id="95" name="Grupa 94"/>
          <p:cNvGrpSpPr/>
          <p:nvPr/>
        </p:nvGrpSpPr>
        <p:grpSpPr>
          <a:xfrm>
            <a:off x="3072862" y="1256806"/>
            <a:ext cx="2972669" cy="2944887"/>
            <a:chOff x="3114675" y="1196752"/>
            <a:chExt cx="2972669" cy="2944887"/>
          </a:xfrm>
        </p:grpSpPr>
        <p:sp>
          <p:nvSpPr>
            <p:cNvPr id="69" name="Rectangle 1030"/>
            <p:cNvSpPr>
              <a:spLocks noChangeArrowheads="1"/>
            </p:cNvSpPr>
            <p:nvPr/>
          </p:nvSpPr>
          <p:spPr bwMode="auto">
            <a:xfrm>
              <a:off x="3115544" y="1196752"/>
              <a:ext cx="2971800" cy="2017713"/>
            </a:xfrm>
            <a:prstGeom prst="rect">
              <a:avLst/>
            </a:prstGeom>
            <a:noFill/>
            <a:ln w="34925">
              <a:solidFill>
                <a:srgbClr val="3366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3" name="Rectangle 1055"/>
            <p:cNvSpPr>
              <a:spLocks noChangeArrowheads="1"/>
            </p:cNvSpPr>
            <p:nvPr/>
          </p:nvSpPr>
          <p:spPr bwMode="auto">
            <a:xfrm rot="10800000">
              <a:off x="4068044" y="1895252"/>
              <a:ext cx="1066800" cy="381000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grpSp>
          <p:nvGrpSpPr>
            <p:cNvPr id="74" name="Group 1072"/>
            <p:cNvGrpSpPr>
              <a:grpSpLocks/>
            </p:cNvGrpSpPr>
            <p:nvPr/>
          </p:nvGrpSpPr>
          <p:grpSpPr bwMode="auto">
            <a:xfrm>
              <a:off x="4525244" y="2428652"/>
              <a:ext cx="241300" cy="533400"/>
              <a:chOff x="1632" y="1248"/>
              <a:chExt cx="152" cy="336"/>
            </a:xfrm>
          </p:grpSpPr>
          <p:sp>
            <p:nvSpPr>
              <p:cNvPr id="92" name="Line 1073"/>
              <p:cNvSpPr>
                <a:spLocks noChangeShapeType="1"/>
              </p:cNvSpPr>
              <p:nvPr/>
            </p:nvSpPr>
            <p:spPr bwMode="auto">
              <a:xfrm>
                <a:off x="1632" y="1248"/>
                <a:ext cx="0" cy="33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93" name="Line 1074"/>
              <p:cNvSpPr>
                <a:spLocks noChangeShapeType="1"/>
              </p:cNvSpPr>
              <p:nvPr/>
            </p:nvSpPr>
            <p:spPr bwMode="auto">
              <a:xfrm>
                <a:off x="1784" y="1248"/>
                <a:ext cx="0" cy="33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</p:grpSp>
        <p:sp>
          <p:nvSpPr>
            <p:cNvPr id="75" name="Line 1085"/>
            <p:cNvSpPr>
              <a:spLocks noChangeShapeType="1"/>
            </p:cNvSpPr>
            <p:nvPr/>
          </p:nvSpPr>
          <p:spPr bwMode="auto">
            <a:xfrm>
              <a:off x="3610844" y="2085752"/>
              <a:ext cx="457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6" name="Line 1086"/>
            <p:cNvSpPr>
              <a:spLocks noChangeShapeType="1"/>
            </p:cNvSpPr>
            <p:nvPr/>
          </p:nvSpPr>
          <p:spPr bwMode="auto">
            <a:xfrm>
              <a:off x="5134844" y="2085752"/>
              <a:ext cx="457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7" name="Line 1087"/>
            <p:cNvSpPr>
              <a:spLocks noChangeShapeType="1"/>
            </p:cNvSpPr>
            <p:nvPr/>
          </p:nvSpPr>
          <p:spPr bwMode="auto">
            <a:xfrm>
              <a:off x="4029944" y="2695352"/>
              <a:ext cx="457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8" name="Line 1088"/>
            <p:cNvSpPr>
              <a:spLocks noChangeShapeType="1"/>
            </p:cNvSpPr>
            <p:nvPr/>
          </p:nvSpPr>
          <p:spPr bwMode="auto">
            <a:xfrm>
              <a:off x="4791944" y="2682652"/>
              <a:ext cx="457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9" name="Text Box 1093"/>
            <p:cNvSpPr txBox="1">
              <a:spLocks noChangeArrowheads="1"/>
            </p:cNvSpPr>
            <p:nvPr/>
          </p:nvSpPr>
          <p:spPr bwMode="auto">
            <a:xfrm>
              <a:off x="3572744" y="2111152"/>
              <a:ext cx="3698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pl-PL" b="1" i="1">
                  <a:solidFill>
                    <a:schemeClr val="accent2"/>
                  </a:solidFill>
                  <a:latin typeface="Albertus Medium" pitchFamily="34" charset="0"/>
                </a:rPr>
                <a:t>R</a:t>
              </a:r>
              <a:endParaRPr lang="pl-PL"/>
            </a:p>
          </p:txBody>
        </p:sp>
        <p:sp>
          <p:nvSpPr>
            <p:cNvPr id="80" name="Text Box 1094"/>
            <p:cNvSpPr txBox="1">
              <a:spLocks noChangeArrowheads="1"/>
            </p:cNvSpPr>
            <p:nvPr/>
          </p:nvSpPr>
          <p:spPr bwMode="auto">
            <a:xfrm>
              <a:off x="4029944" y="2720752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pl-PL" b="1" i="1">
                  <a:solidFill>
                    <a:schemeClr val="accent2"/>
                  </a:solidFill>
                  <a:latin typeface="Albertus Medium" pitchFamily="34" charset="0"/>
                </a:rPr>
                <a:t>C</a:t>
              </a:r>
              <a:endParaRPr lang="pl-PL"/>
            </a:p>
          </p:txBody>
        </p:sp>
        <p:grpSp>
          <p:nvGrpSpPr>
            <p:cNvPr id="81" name="Group 1082"/>
            <p:cNvGrpSpPr>
              <a:grpSpLocks/>
            </p:cNvGrpSpPr>
            <p:nvPr/>
          </p:nvGrpSpPr>
          <p:grpSpPr bwMode="auto">
            <a:xfrm>
              <a:off x="3635896" y="1412776"/>
              <a:ext cx="1676400" cy="457200"/>
              <a:chOff x="4128" y="1248"/>
              <a:chExt cx="1056" cy="288"/>
            </a:xfrm>
          </p:grpSpPr>
          <p:grpSp>
            <p:nvGrpSpPr>
              <p:cNvPr id="85" name="Group 1081"/>
              <p:cNvGrpSpPr>
                <a:grpSpLocks/>
              </p:cNvGrpSpPr>
              <p:nvPr/>
            </p:nvGrpSpPr>
            <p:grpSpPr bwMode="auto">
              <a:xfrm>
                <a:off x="4176" y="1248"/>
                <a:ext cx="960" cy="192"/>
                <a:chOff x="4176" y="1248"/>
                <a:chExt cx="960" cy="192"/>
              </a:xfrm>
            </p:grpSpPr>
            <p:sp>
              <p:nvSpPr>
                <p:cNvPr id="87" name="Oval 1044"/>
                <p:cNvSpPr>
                  <a:spLocks noChangeArrowheads="1"/>
                </p:cNvSpPr>
                <p:nvPr/>
              </p:nvSpPr>
              <p:spPr bwMode="auto">
                <a:xfrm>
                  <a:off x="4176" y="1248"/>
                  <a:ext cx="192" cy="192"/>
                </a:xfrm>
                <a:prstGeom prst="ellips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l-PL"/>
                </a:p>
              </p:txBody>
            </p:sp>
            <p:sp>
              <p:nvSpPr>
                <p:cNvPr id="88" name="Oval 1045"/>
                <p:cNvSpPr>
                  <a:spLocks noChangeArrowheads="1"/>
                </p:cNvSpPr>
                <p:nvPr/>
              </p:nvSpPr>
              <p:spPr bwMode="auto">
                <a:xfrm>
                  <a:off x="4368" y="1248"/>
                  <a:ext cx="192" cy="192"/>
                </a:xfrm>
                <a:prstGeom prst="ellips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l-PL"/>
                </a:p>
              </p:txBody>
            </p:sp>
            <p:sp>
              <p:nvSpPr>
                <p:cNvPr id="89" name="Oval 1046"/>
                <p:cNvSpPr>
                  <a:spLocks noChangeArrowheads="1"/>
                </p:cNvSpPr>
                <p:nvPr/>
              </p:nvSpPr>
              <p:spPr bwMode="auto">
                <a:xfrm>
                  <a:off x="4560" y="1248"/>
                  <a:ext cx="192" cy="192"/>
                </a:xfrm>
                <a:prstGeom prst="ellips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l-PL"/>
                </a:p>
              </p:txBody>
            </p:sp>
            <p:sp>
              <p:nvSpPr>
                <p:cNvPr id="90" name="Oval 1047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ellips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l-PL"/>
                </a:p>
              </p:txBody>
            </p:sp>
            <p:sp>
              <p:nvSpPr>
                <p:cNvPr id="91" name="Oval 1048"/>
                <p:cNvSpPr>
                  <a:spLocks noChangeArrowheads="1"/>
                </p:cNvSpPr>
                <p:nvPr/>
              </p:nvSpPr>
              <p:spPr bwMode="auto">
                <a:xfrm>
                  <a:off x="4944" y="1248"/>
                  <a:ext cx="192" cy="192"/>
                </a:xfrm>
                <a:prstGeom prst="ellips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l-PL"/>
                </a:p>
              </p:txBody>
            </p:sp>
          </p:grpSp>
          <p:sp>
            <p:nvSpPr>
              <p:cNvPr id="86" name="Rectangle 1049"/>
              <p:cNvSpPr>
                <a:spLocks noChangeArrowheads="1"/>
              </p:cNvSpPr>
              <p:nvPr/>
            </p:nvSpPr>
            <p:spPr bwMode="auto">
              <a:xfrm>
                <a:off x="4128" y="1344"/>
                <a:ext cx="1056" cy="19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</p:grpSp>
        <p:sp>
          <p:nvSpPr>
            <p:cNvPr id="82" name="Line 1083"/>
            <p:cNvSpPr>
              <a:spLocks noChangeShapeType="1"/>
            </p:cNvSpPr>
            <p:nvPr/>
          </p:nvSpPr>
          <p:spPr bwMode="auto">
            <a:xfrm>
              <a:off x="3242196" y="1552476"/>
              <a:ext cx="457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3" name="Line 1084"/>
            <p:cNvSpPr>
              <a:spLocks noChangeShapeType="1"/>
            </p:cNvSpPr>
            <p:nvPr/>
          </p:nvSpPr>
          <p:spPr bwMode="auto">
            <a:xfrm>
              <a:off x="5223396" y="1539776"/>
              <a:ext cx="457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4" name="Text Box 1095"/>
            <p:cNvSpPr txBox="1">
              <a:spLocks noChangeArrowheads="1"/>
            </p:cNvSpPr>
            <p:nvPr/>
          </p:nvSpPr>
          <p:spPr bwMode="auto">
            <a:xfrm>
              <a:off x="3275856" y="1556792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pl-PL" b="1" i="1" dirty="0">
                  <a:solidFill>
                    <a:schemeClr val="accent2"/>
                  </a:solidFill>
                  <a:latin typeface="Albertus Medium" pitchFamily="34" charset="0"/>
                </a:rPr>
                <a:t>L</a:t>
              </a:r>
              <a:endParaRPr lang="pl-PL" dirty="0"/>
            </a:p>
          </p:txBody>
        </p:sp>
        <p:sp>
          <p:nvSpPr>
            <p:cNvPr id="94" name="pole tekstowe 93"/>
            <p:cNvSpPr txBox="1"/>
            <p:nvPr/>
          </p:nvSpPr>
          <p:spPr>
            <a:xfrm>
              <a:off x="3114675" y="3218309"/>
              <a:ext cx="2971378" cy="923330"/>
            </a:xfrm>
            <a:prstGeom prst="rect">
              <a:avLst/>
            </a:prstGeom>
            <a:noFill/>
            <a:ln w="34925">
              <a:solidFill>
                <a:srgbClr val="3366CC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800" b="1" dirty="0" smtClean="0">
                  <a:latin typeface="Albertus Medium" pitchFamily="34" charset="0"/>
                </a:rPr>
                <a:t>Dowolna sieć (połączenie)</a:t>
              </a:r>
              <a:br>
                <a:rPr lang="pl-PL" sz="1800" b="1" dirty="0" smtClean="0">
                  <a:latin typeface="Albertus Medium" pitchFamily="34" charset="0"/>
                </a:rPr>
              </a:br>
              <a:r>
                <a:rPr lang="pl-PL" sz="1800" b="1" dirty="0" smtClean="0">
                  <a:latin typeface="Albertus Medium" pitchFamily="34" charset="0"/>
                </a:rPr>
                <a:t>elementów </a:t>
              </a:r>
              <a:r>
                <a:rPr lang="pl-PL" sz="1800" b="1" dirty="0" smtClean="0">
                  <a:latin typeface="Albertus Medium" pitchFamily="34" charset="0"/>
                </a:rPr>
                <a:t>RLC ≡ SLS</a:t>
              </a:r>
              <a:endParaRPr lang="pl-PL" sz="1800" b="1" dirty="0">
                <a:latin typeface="Albertus Medium" pitchFamily="34" charset="0"/>
              </a:endParaRPr>
            </a:p>
          </p:txBody>
        </p:sp>
      </p:grpSp>
      <p:sp>
        <p:nvSpPr>
          <p:cNvPr id="96" name="Text Box 5"/>
          <p:cNvSpPr txBox="1">
            <a:spLocks noChangeArrowheads="1"/>
          </p:cNvSpPr>
          <p:nvPr/>
        </p:nvSpPr>
        <p:spPr bwMode="auto">
          <a:xfrm>
            <a:off x="952355" y="4863297"/>
            <a:ext cx="8066873" cy="168507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spcBef>
                <a:spcPct val="25000"/>
              </a:spcBef>
            </a:pPr>
            <a:r>
              <a:rPr lang="pl-PL" sz="1800" b="1" dirty="0" smtClean="0">
                <a:solidFill>
                  <a:srgbClr val="006600"/>
                </a:solidFill>
                <a:latin typeface="Albertus Medium" pitchFamily="34" charset="0"/>
              </a:rPr>
              <a:t>Przy układaniu zwyczajnych równań różniczkowych (ZRR) opisujących </a:t>
            </a:r>
            <a:r>
              <a:rPr lang="pl-PL" sz="1800" b="1" dirty="0">
                <a:solidFill>
                  <a:srgbClr val="006600"/>
                </a:solidFill>
                <a:latin typeface="Albertus Medium" pitchFamily="34" charset="0"/>
              </a:rPr>
              <a:t>SLS ≡ </a:t>
            </a:r>
            <a:r>
              <a:rPr lang="pl-PL" sz="1800" b="1" dirty="0" smtClean="0">
                <a:solidFill>
                  <a:srgbClr val="006600"/>
                </a:solidFill>
                <a:latin typeface="Albertus Medium" pitchFamily="34" charset="0"/>
              </a:rPr>
              <a:t>RLC korzystamy z poniższych twierdzeń elektrotechniki:</a:t>
            </a:r>
            <a:endParaRPr lang="pl-PL" sz="1800" b="1" dirty="0">
              <a:solidFill>
                <a:srgbClr val="FF0000"/>
              </a:solidFill>
              <a:latin typeface="Albertus Medium" pitchFamily="34" charset="0"/>
            </a:endParaRPr>
          </a:p>
          <a:p>
            <a:pPr algn="l">
              <a:spcBef>
                <a:spcPct val="25000"/>
              </a:spcBef>
              <a:buFontTx/>
              <a:buChar char="•"/>
            </a:pPr>
            <a:r>
              <a:rPr lang="pl-PL" sz="1800" b="1" dirty="0" smtClean="0">
                <a:solidFill>
                  <a:srgbClr val="FF0000"/>
                </a:solidFill>
                <a:latin typeface="Albertus Medium" pitchFamily="34" charset="0"/>
              </a:rPr>
              <a:t> związki napięcie-prąd (N-P) dla elementów R, L, C,</a:t>
            </a:r>
          </a:p>
          <a:p>
            <a:pPr algn="l">
              <a:spcBef>
                <a:spcPct val="25000"/>
              </a:spcBef>
              <a:buFontTx/>
              <a:buChar char="•"/>
            </a:pPr>
            <a:r>
              <a:rPr lang="pl-PL" sz="1800" b="1" dirty="0">
                <a:solidFill>
                  <a:srgbClr val="FF0000"/>
                </a:solidFill>
                <a:latin typeface="Albertus Medium" pitchFamily="34" charset="0"/>
              </a:rPr>
              <a:t> </a:t>
            </a:r>
            <a:r>
              <a:rPr lang="pl-PL" sz="1800" b="1" dirty="0" smtClean="0">
                <a:solidFill>
                  <a:srgbClr val="FF0000"/>
                </a:solidFill>
                <a:latin typeface="Albertus Medium" pitchFamily="34" charset="0"/>
              </a:rPr>
              <a:t>prądowe prawo </a:t>
            </a:r>
            <a:r>
              <a:rPr lang="pl-PL" sz="1800" b="1" dirty="0" err="1" smtClean="0">
                <a:solidFill>
                  <a:srgbClr val="FF0000"/>
                </a:solidFill>
                <a:latin typeface="Albertus Medium" pitchFamily="34" charset="0"/>
              </a:rPr>
              <a:t>Kirchoffa</a:t>
            </a:r>
            <a:r>
              <a:rPr lang="pl-PL" sz="1800" b="1" dirty="0" smtClean="0">
                <a:solidFill>
                  <a:srgbClr val="FF0000"/>
                </a:solidFill>
                <a:latin typeface="Albertus Medium" pitchFamily="34" charset="0"/>
              </a:rPr>
              <a:t> (PPK),</a:t>
            </a:r>
          </a:p>
          <a:p>
            <a:pPr algn="l">
              <a:spcBef>
                <a:spcPct val="25000"/>
              </a:spcBef>
              <a:buFontTx/>
              <a:buChar char="•"/>
            </a:pPr>
            <a:r>
              <a:rPr lang="pl-PL" sz="1800" b="1" dirty="0" smtClean="0">
                <a:solidFill>
                  <a:srgbClr val="FF0000"/>
                </a:solidFill>
                <a:latin typeface="Albertus Medium" pitchFamily="34" charset="0"/>
              </a:rPr>
              <a:t> napięciowe prawo </a:t>
            </a:r>
            <a:r>
              <a:rPr lang="pl-PL" sz="1800" b="1" dirty="0" err="1" smtClean="0">
                <a:solidFill>
                  <a:srgbClr val="FF0000"/>
                </a:solidFill>
                <a:latin typeface="Albertus Medium" pitchFamily="34" charset="0"/>
              </a:rPr>
              <a:t>Kirchoffa</a:t>
            </a:r>
            <a:r>
              <a:rPr lang="pl-PL" sz="1800" b="1" dirty="0" smtClean="0">
                <a:solidFill>
                  <a:srgbClr val="FF0000"/>
                </a:solidFill>
                <a:latin typeface="Albertus Medium" pitchFamily="34" charset="0"/>
              </a:rPr>
              <a:t> (NPK).</a:t>
            </a:r>
          </a:p>
        </p:txBody>
      </p:sp>
      <p:sp>
        <p:nvSpPr>
          <p:cNvPr id="97" name="Prostokąt 96"/>
          <p:cNvSpPr/>
          <p:nvPr/>
        </p:nvSpPr>
        <p:spPr>
          <a:xfrm>
            <a:off x="6317139" y="930427"/>
            <a:ext cx="2411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i="1" dirty="0" smtClean="0">
                <a:solidFill>
                  <a:srgbClr val="FF0000"/>
                </a:solidFill>
                <a:latin typeface="Albertus Medium" pitchFamily="34" charset="0"/>
                <a:sym typeface="Symbol" pitchFamily="18" charset="2"/>
              </a:rPr>
              <a:t>H</a:t>
            </a:r>
            <a:r>
              <a:rPr lang="pl-PL" sz="3600" b="1" dirty="0" smtClean="0">
                <a:solidFill>
                  <a:srgbClr val="FF0000"/>
                </a:solidFill>
                <a:latin typeface="Albertus Medium" pitchFamily="34" charset="0"/>
                <a:sym typeface="Symbol" pitchFamily="18" charset="2"/>
              </a:rPr>
              <a:t>(</a:t>
            </a:r>
            <a:r>
              <a:rPr lang="pl-PL" sz="3600" b="1" i="1" dirty="0" smtClean="0">
                <a:solidFill>
                  <a:srgbClr val="FF0000"/>
                </a:solidFill>
                <a:latin typeface="Albertus Medium" pitchFamily="34" charset="0"/>
                <a:sym typeface="Symbol" pitchFamily="18" charset="2"/>
              </a:rPr>
              <a:t>s</a:t>
            </a:r>
            <a:r>
              <a:rPr lang="pl-PL" sz="3600" b="1" dirty="0" smtClean="0">
                <a:solidFill>
                  <a:srgbClr val="FF0000"/>
                </a:solidFill>
                <a:latin typeface="Albertus Medium" pitchFamily="34" charset="0"/>
                <a:sym typeface="Symbol" pitchFamily="18" charset="2"/>
              </a:rPr>
              <a:t>)  = ?</a:t>
            </a:r>
            <a:endParaRPr lang="pl-PL" sz="3600" b="1" dirty="0">
              <a:solidFill>
                <a:srgbClr val="FF0000"/>
              </a:solidFill>
            </a:endParaRPr>
          </a:p>
        </p:txBody>
      </p:sp>
      <p:sp>
        <p:nvSpPr>
          <p:cNvPr id="34" name="Rectangle 68"/>
          <p:cNvSpPr>
            <a:spLocks noChangeArrowheads="1"/>
          </p:cNvSpPr>
          <p:nvPr/>
        </p:nvSpPr>
        <p:spPr bwMode="auto">
          <a:xfrm>
            <a:off x="827584" y="-171400"/>
            <a:ext cx="831641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kumimoji="1" lang="pl-PL" sz="3200" b="1" dirty="0" smtClean="0">
                <a:solidFill>
                  <a:schemeClr val="bg2"/>
                </a:solidFill>
                <a:latin typeface="Comic Sans MS" pitchFamily="66" charset="0"/>
              </a:rPr>
              <a:t>Elektrotechnika teoretyczna - podstawy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568C6-3FD8-45C8-9353-17CA9BE6CF1C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  <p:cxnSp>
        <p:nvCxnSpPr>
          <p:cNvPr id="4" name="Łącznik prosty ze strzałką 3"/>
          <p:cNvCxnSpPr/>
          <p:nvPr/>
        </p:nvCxnSpPr>
        <p:spPr bwMode="auto">
          <a:xfrm>
            <a:off x="1683229" y="2628406"/>
            <a:ext cx="1389633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Łącznik prosty ze strzałką 36"/>
          <p:cNvCxnSpPr/>
          <p:nvPr/>
        </p:nvCxnSpPr>
        <p:spPr bwMode="auto">
          <a:xfrm>
            <a:off x="6044240" y="2628406"/>
            <a:ext cx="1389633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pole tekstowe 4"/>
          <p:cNvSpPr txBox="1"/>
          <p:nvPr/>
        </p:nvSpPr>
        <p:spPr>
          <a:xfrm>
            <a:off x="961172" y="2789716"/>
            <a:ext cx="2146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800" b="1" dirty="0">
                <a:latin typeface="Albertus Medium" pitchFamily="34" charset="0"/>
              </a:rPr>
              <a:t>Sygnał wejściowy</a:t>
            </a:r>
          </a:p>
          <a:p>
            <a:r>
              <a:rPr lang="pl-PL" sz="1800" b="1" i="1" dirty="0">
                <a:latin typeface="Albertus Medium" pitchFamily="34" charset="0"/>
              </a:rPr>
              <a:t>x</a:t>
            </a:r>
            <a:r>
              <a:rPr lang="pl-PL" sz="1800" b="1" dirty="0">
                <a:latin typeface="Albertus Medium" pitchFamily="34" charset="0"/>
              </a:rPr>
              <a:t>(</a:t>
            </a:r>
            <a:r>
              <a:rPr lang="pl-PL" sz="1800" b="1" i="1" dirty="0">
                <a:latin typeface="Albertus Medium" pitchFamily="34" charset="0"/>
              </a:rPr>
              <a:t>t</a:t>
            </a:r>
            <a:r>
              <a:rPr lang="pl-PL" sz="1800" b="1" dirty="0">
                <a:latin typeface="Albertus Medium" pitchFamily="34" charset="0"/>
              </a:rPr>
              <a:t>)</a:t>
            </a:r>
          </a:p>
        </p:txBody>
      </p:sp>
      <p:sp>
        <p:nvSpPr>
          <p:cNvPr id="38" name="pole tekstowe 37"/>
          <p:cNvSpPr txBox="1"/>
          <p:nvPr/>
        </p:nvSpPr>
        <p:spPr>
          <a:xfrm>
            <a:off x="6240375" y="2789716"/>
            <a:ext cx="2146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800" b="1" dirty="0">
                <a:latin typeface="Albertus Medium" pitchFamily="34" charset="0"/>
              </a:rPr>
              <a:t>Sygnał wejściowy</a:t>
            </a:r>
          </a:p>
          <a:p>
            <a:r>
              <a:rPr lang="pl-PL" sz="1800" b="1" i="1" dirty="0" smtClean="0">
                <a:latin typeface="Albertus Medium" pitchFamily="34" charset="0"/>
              </a:rPr>
              <a:t>y</a:t>
            </a:r>
            <a:r>
              <a:rPr lang="pl-PL" sz="1800" b="1" dirty="0" smtClean="0">
                <a:latin typeface="Albertus Medium" pitchFamily="34" charset="0"/>
              </a:rPr>
              <a:t>(</a:t>
            </a:r>
            <a:r>
              <a:rPr lang="pl-PL" sz="1800" b="1" i="1" dirty="0" smtClean="0">
                <a:latin typeface="Albertus Medium" pitchFamily="34" charset="0"/>
              </a:rPr>
              <a:t>t</a:t>
            </a:r>
            <a:r>
              <a:rPr lang="pl-PL" sz="1800" b="1" dirty="0">
                <a:latin typeface="Albertus Medium" pitchFamily="34" charset="0"/>
              </a:rPr>
              <a:t>)</a:t>
            </a:r>
          </a:p>
        </p:txBody>
      </p:sp>
      <p:graphicFrame>
        <p:nvGraphicFramePr>
          <p:cNvPr id="3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776295"/>
              </p:ext>
            </p:extLst>
          </p:nvPr>
        </p:nvGraphicFramePr>
        <p:xfrm>
          <a:off x="6609529" y="1524812"/>
          <a:ext cx="2349606" cy="927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980" name="Równanie" r:id="rId4" imgW="1117440" imgH="444240" progId="Equation.3">
                  <p:embed/>
                </p:oleObj>
              </mc:Choice>
              <mc:Fallback>
                <p:oleObj name="Równanie" r:id="rId4" imgW="11174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9529" y="1524812"/>
                        <a:ext cx="2349606" cy="92777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899592" y="0"/>
            <a:ext cx="76979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pl-PL" sz="3200" dirty="0" smtClean="0">
                <a:solidFill>
                  <a:srgbClr val="009900"/>
                </a:solidFill>
                <a:latin typeface="Albertus Extra Bold" pitchFamily="34" charset="0"/>
              </a:rPr>
              <a:t>Filtracja </a:t>
            </a:r>
            <a:r>
              <a:rPr kumimoji="1" lang="pl-PL" sz="3200" dirty="0" err="1" smtClean="0">
                <a:solidFill>
                  <a:srgbClr val="009900"/>
                </a:solidFill>
                <a:latin typeface="Albertus Extra Bold" pitchFamily="34" charset="0"/>
              </a:rPr>
              <a:t>sgn</a:t>
            </a:r>
            <a:r>
              <a:rPr kumimoji="1" lang="pl-PL" sz="3200" dirty="0" smtClean="0">
                <a:solidFill>
                  <a:srgbClr val="009900"/>
                </a:solidFill>
                <a:latin typeface="Albertus Extra Bold" pitchFamily="34" charset="0"/>
              </a:rPr>
              <a:t>(</a:t>
            </a:r>
            <a:r>
              <a:rPr kumimoji="1" lang="pl-PL" sz="3200" i="1" dirty="0" smtClean="0">
                <a:solidFill>
                  <a:srgbClr val="009900"/>
                </a:solidFill>
                <a:latin typeface="Albertus Extra Bold" pitchFamily="34" charset="0"/>
              </a:rPr>
              <a:t>t</a:t>
            </a:r>
            <a:r>
              <a:rPr kumimoji="1" lang="pl-PL" sz="3200" dirty="0" smtClean="0">
                <a:solidFill>
                  <a:srgbClr val="009900"/>
                </a:solidFill>
                <a:latin typeface="Albertus Extra Bold" pitchFamily="34" charset="0"/>
              </a:rPr>
              <a:t>) – przekształcenie Fouriera</a:t>
            </a:r>
          </a:p>
        </p:txBody>
      </p:sp>
      <p:graphicFrame>
        <p:nvGraphicFramePr>
          <p:cNvPr id="1229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611826"/>
              </p:ext>
            </p:extLst>
          </p:nvPr>
        </p:nvGraphicFramePr>
        <p:xfrm>
          <a:off x="1043608" y="1124744"/>
          <a:ext cx="2393950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073" name="Równanie" r:id="rId3" imgW="1218960" imgH="660240" progId="Equation.3">
                  <p:embed/>
                </p:oleObj>
              </mc:Choice>
              <mc:Fallback>
                <p:oleObj name="Równanie" r:id="rId3" imgW="1218960" imgH="6602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124744"/>
                        <a:ext cx="2393950" cy="1296988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186984"/>
              </p:ext>
            </p:extLst>
          </p:nvPr>
        </p:nvGraphicFramePr>
        <p:xfrm>
          <a:off x="1104900" y="2924175"/>
          <a:ext cx="6548438" cy="354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074" name="Równanie" r:id="rId5" imgW="3340080" imgH="1803240" progId="Equation.3">
                  <p:embed/>
                </p:oleObj>
              </mc:Choice>
              <mc:Fallback>
                <p:oleObj name="Równanie" r:id="rId5" imgW="3340080" imgH="18032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2924175"/>
                        <a:ext cx="6548438" cy="3541713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Text Box 18"/>
          <p:cNvSpPr txBox="1">
            <a:spLocks noChangeArrowheads="1"/>
          </p:cNvSpPr>
          <p:nvPr/>
        </p:nvSpPr>
        <p:spPr bwMode="auto">
          <a:xfrm>
            <a:off x="5974970" y="6553200"/>
            <a:ext cx="31646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>
                <a:solidFill>
                  <a:schemeClr val="bg2"/>
                </a:solidFill>
                <a:sym typeface="Symbol" pitchFamily="18" charset="2"/>
              </a:rPr>
              <a:t> </a:t>
            </a:r>
            <a:r>
              <a:rPr lang="pl-PL" sz="1400" b="1" dirty="0">
                <a:solidFill>
                  <a:schemeClr val="bg2"/>
                </a:solidFill>
              </a:rPr>
              <a:t>Zdzisław Papir</a:t>
            </a:r>
            <a:endParaRPr lang="pl-PL" dirty="0"/>
          </a:p>
        </p:txBody>
      </p:sp>
      <p:grpSp>
        <p:nvGrpSpPr>
          <p:cNvPr id="26" name="Grupa 25"/>
          <p:cNvGrpSpPr/>
          <p:nvPr/>
        </p:nvGrpSpPr>
        <p:grpSpPr>
          <a:xfrm>
            <a:off x="4283001" y="490538"/>
            <a:ext cx="4860999" cy="2074242"/>
            <a:chOff x="4067944" y="346522"/>
            <a:chExt cx="4860999" cy="2074242"/>
          </a:xfrm>
        </p:grpSpPr>
        <p:cxnSp>
          <p:nvCxnSpPr>
            <p:cNvPr id="8" name="Łącznik prosty ze strzałką 7"/>
            <p:cNvCxnSpPr/>
            <p:nvPr/>
          </p:nvCxnSpPr>
          <p:spPr bwMode="auto">
            <a:xfrm>
              <a:off x="5292080" y="1988840"/>
              <a:ext cx="216024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Prostokąt 8"/>
            <p:cNvSpPr/>
            <p:nvPr/>
          </p:nvSpPr>
          <p:spPr bwMode="auto">
            <a:xfrm>
              <a:off x="5868144" y="1268760"/>
              <a:ext cx="1224136" cy="720080"/>
            </a:xfrm>
            <a:prstGeom prst="rect">
              <a:avLst/>
            </a:prstGeom>
            <a:noFill/>
            <a:ln w="3175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" name="Łącznik prosty ze strzałką 10"/>
            <p:cNvCxnSpPr>
              <a:stCxn id="9" idx="2"/>
            </p:cNvCxnSpPr>
            <p:nvPr/>
          </p:nvCxnSpPr>
          <p:spPr bwMode="auto">
            <a:xfrm flipV="1">
              <a:off x="6480212" y="942975"/>
              <a:ext cx="6313" cy="1045865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Prostokąt 11"/>
            <p:cNvSpPr/>
            <p:nvPr/>
          </p:nvSpPr>
          <p:spPr bwMode="auto">
            <a:xfrm>
              <a:off x="5004048" y="908720"/>
              <a:ext cx="2736304" cy="1440160"/>
            </a:xfrm>
            <a:prstGeom prst="rect">
              <a:avLst/>
            </a:prstGeom>
            <a:noFill/>
            <a:ln w="3175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13" name="Obiekt 12"/>
            <p:cNvGraphicFramePr>
              <a:graphicFrameLocks noChangeAspect="1"/>
            </p:cNvGraphicFramePr>
            <p:nvPr/>
          </p:nvGraphicFramePr>
          <p:xfrm>
            <a:off x="7380312" y="1628800"/>
            <a:ext cx="364232" cy="3338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8075" name="Równanie" r:id="rId7" imgW="152280" imgH="139680" progId="Equation.3">
                    <p:embed/>
                  </p:oleObj>
                </mc:Choice>
                <mc:Fallback>
                  <p:oleObj name="Równanie" r:id="rId7" imgW="152280" imgH="1396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80312" y="1628800"/>
                          <a:ext cx="364232" cy="3338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3750" name="Object 6"/>
            <p:cNvGraphicFramePr>
              <a:graphicFrameLocks noChangeAspect="1"/>
            </p:cNvGraphicFramePr>
            <p:nvPr/>
          </p:nvGraphicFramePr>
          <p:xfrm>
            <a:off x="6804248" y="1988840"/>
            <a:ext cx="599330" cy="3658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8076" name="Równanie" r:id="rId9" imgW="291960" imgH="177480" progId="Equation.3">
                    <p:embed/>
                  </p:oleObj>
                </mc:Choice>
                <mc:Fallback>
                  <p:oleObj name="Równanie" r:id="rId9" imgW="291960" imgH="177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04248" y="1988840"/>
                          <a:ext cx="599330" cy="36587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3751" name="Object 7"/>
            <p:cNvGraphicFramePr>
              <a:graphicFrameLocks noChangeAspect="1"/>
            </p:cNvGraphicFramePr>
            <p:nvPr/>
          </p:nvGraphicFramePr>
          <p:xfrm>
            <a:off x="5580112" y="1988840"/>
            <a:ext cx="600075" cy="365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8077" name="Równanie" r:id="rId11" imgW="291960" imgH="177480" progId="Equation.3">
                    <p:embed/>
                  </p:oleObj>
                </mc:Choice>
                <mc:Fallback>
                  <p:oleObj name="Równanie" r:id="rId11" imgW="291960" imgH="17748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80112" y="1988840"/>
                          <a:ext cx="600075" cy="365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3752" name="Object 8"/>
            <p:cNvGraphicFramePr>
              <a:graphicFrameLocks noChangeAspect="1"/>
            </p:cNvGraphicFramePr>
            <p:nvPr/>
          </p:nvGraphicFramePr>
          <p:xfrm>
            <a:off x="6516216" y="1052736"/>
            <a:ext cx="116633" cy="2160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8078" name="Równanie" r:id="rId13" imgW="88560" imgH="164880" progId="Equation.3">
                    <p:embed/>
                  </p:oleObj>
                </mc:Choice>
                <mc:Fallback>
                  <p:oleObj name="Równanie" r:id="rId13" imgW="88560" imgH="16488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16216" y="1052736"/>
                          <a:ext cx="116633" cy="2160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8" name="Łącznik prosty ze strzałką 17"/>
            <p:cNvCxnSpPr>
              <a:endCxn id="12" idx="1"/>
            </p:cNvCxnSpPr>
            <p:nvPr/>
          </p:nvCxnSpPr>
          <p:spPr bwMode="auto">
            <a:xfrm>
              <a:off x="4139952" y="1628800"/>
              <a:ext cx="864096" cy="0"/>
            </a:xfrm>
            <a:prstGeom prst="straightConnector1">
              <a:avLst/>
            </a:prstGeom>
            <a:noFill/>
            <a:ln w="317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Łącznik prosty ze strzałką 18"/>
            <p:cNvCxnSpPr/>
            <p:nvPr/>
          </p:nvCxnSpPr>
          <p:spPr bwMode="auto">
            <a:xfrm>
              <a:off x="7740352" y="1628800"/>
              <a:ext cx="864096" cy="0"/>
            </a:xfrm>
            <a:prstGeom prst="straightConnector1">
              <a:avLst/>
            </a:prstGeom>
            <a:noFill/>
            <a:ln w="317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aphicFrame>
          <p:nvGraphicFramePr>
            <p:cNvPr id="543753" name="Object 9"/>
            <p:cNvGraphicFramePr>
              <a:graphicFrameLocks noChangeAspect="1"/>
            </p:cNvGraphicFramePr>
            <p:nvPr/>
          </p:nvGraphicFramePr>
          <p:xfrm>
            <a:off x="7884368" y="1196752"/>
            <a:ext cx="1044575" cy="417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8079" name="Równanie" r:id="rId15" imgW="507960" imgH="203040" progId="Equation.3">
                    <p:embed/>
                  </p:oleObj>
                </mc:Choice>
                <mc:Fallback>
                  <p:oleObj name="Równanie" r:id="rId15" imgW="507960" imgH="2030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84368" y="1196752"/>
                          <a:ext cx="1044575" cy="4175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3754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36624126"/>
                </p:ext>
              </p:extLst>
            </p:nvPr>
          </p:nvGraphicFramePr>
          <p:xfrm>
            <a:off x="6379418" y="346522"/>
            <a:ext cx="1517650" cy="515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8080" name="Equation" r:id="rId17" imgW="634680" imgH="215640" progId="Equation.3">
                    <p:embed/>
                  </p:oleObj>
                </mc:Choice>
                <mc:Fallback>
                  <p:oleObj name="Equation" r:id="rId17" imgW="634680" imgH="2156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79418" y="346522"/>
                          <a:ext cx="1517650" cy="515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3" name="Łącznik łamany 22"/>
            <p:cNvCxnSpPr/>
            <p:nvPr/>
          </p:nvCxnSpPr>
          <p:spPr bwMode="auto">
            <a:xfrm flipV="1">
              <a:off x="4067944" y="1772816"/>
              <a:ext cx="792088" cy="432048"/>
            </a:xfrm>
            <a:prstGeom prst="bentConnector3">
              <a:avLst>
                <a:gd name="adj1" fmla="val 50000"/>
              </a:avLst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aphicFrame>
          <p:nvGraphicFramePr>
            <p:cNvPr id="543755" name="Object 11"/>
            <p:cNvGraphicFramePr>
              <a:graphicFrameLocks noChangeAspect="1"/>
            </p:cNvGraphicFramePr>
            <p:nvPr/>
          </p:nvGraphicFramePr>
          <p:xfrm>
            <a:off x="4067944" y="2204864"/>
            <a:ext cx="265113" cy="215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8081" name="Równanie" r:id="rId19" imgW="203040" imgH="164880" progId="Equation.3">
                    <p:embed/>
                  </p:oleObj>
                </mc:Choice>
                <mc:Fallback>
                  <p:oleObj name="Równanie" r:id="rId19" imgW="203040" imgH="16488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67944" y="2204864"/>
                          <a:ext cx="265113" cy="215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3756" name="Object 12"/>
            <p:cNvGraphicFramePr>
              <a:graphicFrameLocks noChangeAspect="1"/>
            </p:cNvGraphicFramePr>
            <p:nvPr/>
          </p:nvGraphicFramePr>
          <p:xfrm>
            <a:off x="4644008" y="1772816"/>
            <a:ext cx="265113" cy="215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8082" name="Równanie" r:id="rId21" imgW="203040" imgH="164880" progId="Equation.3">
                    <p:embed/>
                  </p:oleObj>
                </mc:Choice>
                <mc:Fallback>
                  <p:oleObj name="Równanie" r:id="rId21" imgW="203040" imgH="16488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4008" y="1772816"/>
                          <a:ext cx="265113" cy="215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568C6-3FD8-45C8-9353-17CA9BE6CF1C}" type="slidenum">
              <a:rPr lang="pl-PL" smtClean="0"/>
              <a:pPr>
                <a:defRPr/>
              </a:pPr>
              <a:t>30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 Box 2"/>
          <p:cNvSpPr txBox="1">
            <a:spLocks noChangeArrowheads="1"/>
          </p:cNvSpPr>
          <p:nvPr/>
        </p:nvSpPr>
        <p:spPr bwMode="auto">
          <a:xfrm>
            <a:off x="892847" y="228600"/>
            <a:ext cx="278313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pl-PL" sz="3200" dirty="0">
                <a:solidFill>
                  <a:srgbClr val="009900"/>
                </a:solidFill>
                <a:latin typeface="Albertus Extra Bold" pitchFamily="34" charset="0"/>
              </a:rPr>
              <a:t>Sinus </a:t>
            </a:r>
            <a:r>
              <a:rPr kumimoji="1" lang="pl-PL" sz="3200" dirty="0" smtClean="0">
                <a:solidFill>
                  <a:srgbClr val="009900"/>
                </a:solidFill>
                <a:latin typeface="Albertus Extra Bold" pitchFamily="34" charset="0"/>
              </a:rPr>
              <a:t>całkowy</a:t>
            </a:r>
            <a:r>
              <a:rPr kumimoji="1" lang="pl-PL" sz="3200" dirty="0">
                <a:solidFill>
                  <a:srgbClr val="009900"/>
                </a:solidFill>
                <a:latin typeface="Albertus Extra Bold" pitchFamily="34" charset="0"/>
              </a:rPr>
              <a:t/>
            </a:r>
            <a:br>
              <a:rPr kumimoji="1" lang="pl-PL" sz="3200" dirty="0">
                <a:solidFill>
                  <a:srgbClr val="009900"/>
                </a:solidFill>
                <a:latin typeface="Albertus Extra Bold" pitchFamily="34" charset="0"/>
              </a:rPr>
            </a:br>
            <a:r>
              <a:rPr kumimoji="1" lang="pl-PL" sz="3200" dirty="0" smtClean="0">
                <a:solidFill>
                  <a:srgbClr val="009900"/>
                </a:solidFill>
                <a:latin typeface="Albertus Extra Bold" pitchFamily="34" charset="0"/>
              </a:rPr>
              <a:t>właściwości</a:t>
            </a:r>
            <a:endParaRPr kumimoji="1" lang="pl-PL" sz="3200" dirty="0">
              <a:solidFill>
                <a:srgbClr val="009900"/>
              </a:solidFill>
              <a:latin typeface="Albertus Extra Bold" pitchFamily="34" charset="0"/>
            </a:endParaRPr>
          </a:p>
        </p:txBody>
      </p:sp>
      <p:graphicFrame>
        <p:nvGraphicFramePr>
          <p:cNvPr id="13314" name="Object 5"/>
          <p:cNvGraphicFramePr>
            <a:graphicFrameLocks noChangeAspect="1"/>
          </p:cNvGraphicFramePr>
          <p:nvPr/>
        </p:nvGraphicFramePr>
        <p:xfrm>
          <a:off x="4953000" y="304800"/>
          <a:ext cx="32416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106" name="Równanie" r:id="rId3" imgW="1218960" imgH="330120" progId="Equation.3">
                  <p:embed/>
                </p:oleObj>
              </mc:Choice>
              <mc:Fallback>
                <p:oleObj name="Równanie" r:id="rId3" imgW="1218960" imgH="330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04800"/>
                        <a:ext cx="3241675" cy="876300"/>
                      </a:xfrm>
                      <a:prstGeom prst="rect">
                        <a:avLst/>
                      </a:prstGeom>
                      <a:solidFill>
                        <a:srgbClr val="00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5974970" y="6553200"/>
            <a:ext cx="31646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>
                <a:solidFill>
                  <a:schemeClr val="bg2"/>
                </a:solidFill>
                <a:sym typeface="Symbol" pitchFamily="18" charset="2"/>
              </a:rPr>
              <a:t> </a:t>
            </a:r>
            <a:r>
              <a:rPr lang="pl-PL" sz="1400" b="1" dirty="0">
                <a:solidFill>
                  <a:schemeClr val="bg2"/>
                </a:solidFill>
              </a:rPr>
              <a:t>Zdzisław Papir</a:t>
            </a:r>
            <a:endParaRPr lang="pl-PL" dirty="0"/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955433" y="1268760"/>
            <a:ext cx="55899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dirty="0"/>
              <a:t>1. Sinus </a:t>
            </a:r>
            <a:r>
              <a:rPr lang="pl-PL" b="1" dirty="0" smtClean="0"/>
              <a:t>całkowy jest funkcja nieparzystą</a:t>
            </a:r>
            <a:endParaRPr lang="pl-PL" b="1" dirty="0"/>
          </a:p>
        </p:txBody>
      </p:sp>
      <p:graphicFrame>
        <p:nvGraphicFramePr>
          <p:cNvPr id="13315" name="Object 8"/>
          <p:cNvGraphicFramePr>
            <a:graphicFrameLocks noChangeAspect="1"/>
          </p:cNvGraphicFramePr>
          <p:nvPr/>
        </p:nvGraphicFramePr>
        <p:xfrm>
          <a:off x="955433" y="1752600"/>
          <a:ext cx="7315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107" name="Równanie" r:id="rId5" imgW="3657600" imgH="457200" progId="Equation.3">
                  <p:embed/>
                </p:oleObj>
              </mc:Choice>
              <mc:Fallback>
                <p:oleObj name="Równanie" r:id="rId5" imgW="365760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433" y="1752600"/>
                        <a:ext cx="7315200" cy="914400"/>
                      </a:xfrm>
                      <a:prstGeom prst="rect">
                        <a:avLst/>
                      </a:prstGeom>
                      <a:solidFill>
                        <a:srgbClr val="CC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955433" y="2736850"/>
            <a:ext cx="52693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dirty="0"/>
              <a:t>2. Sinus </a:t>
            </a:r>
            <a:r>
              <a:rPr lang="pl-PL" b="1" dirty="0" smtClean="0"/>
              <a:t>całkowy w pobliżu zera </a:t>
            </a:r>
            <a:r>
              <a:rPr lang="pl-PL" b="1" dirty="0"/>
              <a:t>(</a:t>
            </a:r>
            <a:r>
              <a:rPr lang="pl-PL" b="1" i="1" dirty="0"/>
              <a:t>x</a:t>
            </a:r>
            <a:r>
              <a:rPr lang="pl-PL" b="1" dirty="0"/>
              <a:t> </a:t>
            </a:r>
            <a:r>
              <a:rPr lang="pl-PL" b="1" dirty="0">
                <a:sym typeface="Symbol" pitchFamily="18" charset="2"/>
              </a:rPr>
              <a:t> 0</a:t>
            </a:r>
            <a:r>
              <a:rPr lang="pl-PL" b="1" dirty="0"/>
              <a:t>)</a:t>
            </a:r>
            <a:endParaRPr lang="pl-PL" b="1" i="1" dirty="0"/>
          </a:p>
        </p:txBody>
      </p:sp>
      <p:graphicFrame>
        <p:nvGraphicFramePr>
          <p:cNvPr id="13316" name="Object 11"/>
          <p:cNvGraphicFramePr>
            <a:graphicFrameLocks noChangeAspect="1"/>
          </p:cNvGraphicFramePr>
          <p:nvPr/>
        </p:nvGraphicFramePr>
        <p:xfrm>
          <a:off x="955433" y="3276600"/>
          <a:ext cx="3198813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108" name="Równanie" r:id="rId7" imgW="1447560" imgH="330120" progId="Equation.3">
                  <p:embed/>
                </p:oleObj>
              </mc:Choice>
              <mc:Fallback>
                <p:oleObj name="Równanie" r:id="rId7" imgW="1447560" imgH="33012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433" y="3276600"/>
                        <a:ext cx="3198813" cy="728663"/>
                      </a:xfrm>
                      <a:prstGeom prst="rect">
                        <a:avLst/>
                      </a:prstGeom>
                      <a:solidFill>
                        <a:srgbClr val="CC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12"/>
          <p:cNvGraphicFramePr>
            <a:graphicFrameLocks noChangeAspect="1"/>
          </p:cNvGraphicFramePr>
          <p:nvPr/>
        </p:nvGraphicFramePr>
        <p:xfrm>
          <a:off x="955433" y="4191000"/>
          <a:ext cx="523398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109" name="Równanie" r:id="rId9" imgW="1968480" imgH="330120" progId="Equation.3">
                  <p:embed/>
                </p:oleObj>
              </mc:Choice>
              <mc:Fallback>
                <p:oleObj name="Równanie" r:id="rId9" imgW="1968480" imgH="33012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433" y="4191000"/>
                        <a:ext cx="5233987" cy="876300"/>
                      </a:xfrm>
                      <a:prstGeom prst="rect">
                        <a:avLst/>
                      </a:prstGeom>
                      <a:solidFill>
                        <a:srgbClr val="CC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568C6-3FD8-45C8-9353-17CA9BE6CF1C}" type="slidenum">
              <a:rPr lang="pl-PL" smtClean="0"/>
              <a:pPr>
                <a:defRPr/>
              </a:pPr>
              <a:t>31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 Box 2"/>
          <p:cNvSpPr txBox="1">
            <a:spLocks noChangeArrowheads="1"/>
          </p:cNvSpPr>
          <p:nvPr/>
        </p:nvSpPr>
        <p:spPr bwMode="auto">
          <a:xfrm>
            <a:off x="892845" y="228600"/>
            <a:ext cx="278313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pl-PL" sz="3200" dirty="0">
                <a:solidFill>
                  <a:srgbClr val="009900"/>
                </a:solidFill>
                <a:latin typeface="Albertus Extra Bold" pitchFamily="34" charset="0"/>
              </a:rPr>
              <a:t>Sinus </a:t>
            </a:r>
            <a:r>
              <a:rPr kumimoji="1" lang="pl-PL" sz="3200" dirty="0" smtClean="0">
                <a:solidFill>
                  <a:srgbClr val="009900"/>
                </a:solidFill>
                <a:latin typeface="Albertus Extra Bold" pitchFamily="34" charset="0"/>
              </a:rPr>
              <a:t>całkowy</a:t>
            </a:r>
            <a:br>
              <a:rPr kumimoji="1" lang="pl-PL" sz="3200" dirty="0" smtClean="0">
                <a:solidFill>
                  <a:srgbClr val="009900"/>
                </a:solidFill>
                <a:latin typeface="Albertus Extra Bold" pitchFamily="34" charset="0"/>
              </a:rPr>
            </a:br>
            <a:r>
              <a:rPr kumimoji="1" lang="pl-PL" sz="3200" dirty="0" smtClean="0">
                <a:solidFill>
                  <a:srgbClr val="009900"/>
                </a:solidFill>
                <a:latin typeface="Albertus Extra Bold" pitchFamily="34" charset="0"/>
              </a:rPr>
              <a:t>właściwości</a:t>
            </a:r>
            <a:endParaRPr kumimoji="1" lang="pl-PL" sz="3200" dirty="0">
              <a:solidFill>
                <a:srgbClr val="009900"/>
              </a:solidFill>
              <a:latin typeface="Albertus Extra Bold" pitchFamily="34" charset="0"/>
            </a:endParaRPr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/>
        </p:nvGraphicFramePr>
        <p:xfrm>
          <a:off x="4953000" y="304800"/>
          <a:ext cx="32416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749" name="Równanie" r:id="rId3" imgW="1218960" imgH="330120" progId="Equation.3">
                  <p:embed/>
                </p:oleObj>
              </mc:Choice>
              <mc:Fallback>
                <p:oleObj name="Równanie" r:id="rId3" imgW="1218960" imgH="3301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04800"/>
                        <a:ext cx="3241675" cy="876300"/>
                      </a:xfrm>
                      <a:prstGeom prst="rect">
                        <a:avLst/>
                      </a:prstGeom>
                      <a:solidFill>
                        <a:srgbClr val="00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5974970" y="6553200"/>
            <a:ext cx="31646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>
                <a:solidFill>
                  <a:schemeClr val="bg2"/>
                </a:solidFill>
                <a:sym typeface="Symbol" pitchFamily="18" charset="2"/>
              </a:rPr>
              <a:t> </a:t>
            </a:r>
            <a:r>
              <a:rPr lang="pl-PL" sz="1400" b="1" dirty="0">
                <a:solidFill>
                  <a:schemeClr val="bg2"/>
                </a:solidFill>
              </a:rPr>
              <a:t>Zdzisław Papir</a:t>
            </a:r>
            <a:endParaRPr lang="pl-PL" dirty="0"/>
          </a:p>
        </p:txBody>
      </p:sp>
      <p:sp>
        <p:nvSpPr>
          <p:cNvPr id="14344" name="Text Box 12"/>
          <p:cNvSpPr txBox="1">
            <a:spLocks noChangeArrowheads="1"/>
          </p:cNvSpPr>
          <p:nvPr/>
        </p:nvSpPr>
        <p:spPr bwMode="auto">
          <a:xfrm>
            <a:off x="1115616" y="1459632"/>
            <a:ext cx="41383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dirty="0"/>
              <a:t>3. </a:t>
            </a:r>
            <a:r>
              <a:rPr lang="pl-PL" b="1" dirty="0" smtClean="0"/>
              <a:t>Asymptota pozioma </a:t>
            </a:r>
            <a:r>
              <a:rPr lang="pl-PL" b="1" dirty="0"/>
              <a:t>(</a:t>
            </a:r>
            <a:r>
              <a:rPr lang="pl-PL" b="1" i="1" dirty="0"/>
              <a:t>x</a:t>
            </a:r>
            <a:r>
              <a:rPr lang="pl-PL" b="1" dirty="0"/>
              <a:t> </a:t>
            </a:r>
            <a:r>
              <a:rPr lang="pl-PL" b="1" dirty="0" err="1">
                <a:sym typeface="Symbol" pitchFamily="18" charset="2"/>
              </a:rPr>
              <a:t></a:t>
            </a:r>
            <a:r>
              <a:rPr lang="pl-PL" b="1" dirty="0"/>
              <a:t>)</a:t>
            </a:r>
            <a:endParaRPr lang="pl-PL" b="1" i="1" dirty="0"/>
          </a:p>
        </p:txBody>
      </p:sp>
      <p:graphicFrame>
        <p:nvGraphicFramePr>
          <p:cNvPr id="14339" name="Object 13"/>
          <p:cNvGraphicFramePr>
            <a:graphicFrameLocks noChangeAspect="1"/>
          </p:cNvGraphicFramePr>
          <p:nvPr/>
        </p:nvGraphicFramePr>
        <p:xfrm>
          <a:off x="1115616" y="1916832"/>
          <a:ext cx="465455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750" name="Równanie" r:id="rId5" imgW="1854000" imgH="342720" progId="Equation.3">
                  <p:embed/>
                </p:oleObj>
              </mc:Choice>
              <mc:Fallback>
                <p:oleObj name="Równanie" r:id="rId5" imgW="1854000" imgH="34272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916832"/>
                        <a:ext cx="4654550" cy="858838"/>
                      </a:xfrm>
                      <a:prstGeom prst="rect">
                        <a:avLst/>
                      </a:prstGeom>
                      <a:solidFill>
                        <a:srgbClr val="CC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Text Box 15"/>
          <p:cNvSpPr txBox="1">
            <a:spLocks noChangeArrowheads="1"/>
          </p:cNvSpPr>
          <p:nvPr/>
        </p:nvSpPr>
        <p:spPr bwMode="auto">
          <a:xfrm>
            <a:off x="1115616" y="3047256"/>
            <a:ext cx="28032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dirty="0"/>
              <a:t>4. </a:t>
            </a:r>
            <a:r>
              <a:rPr lang="pl-PL" b="1" dirty="0" smtClean="0"/>
              <a:t>Ekstrema lokalne</a:t>
            </a:r>
            <a:endParaRPr lang="pl-PL" b="1" i="1" dirty="0"/>
          </a:p>
        </p:txBody>
      </p:sp>
      <p:graphicFrame>
        <p:nvGraphicFramePr>
          <p:cNvPr id="14341" name="Object 16"/>
          <p:cNvGraphicFramePr>
            <a:graphicFrameLocks noChangeAspect="1"/>
          </p:cNvGraphicFramePr>
          <p:nvPr/>
        </p:nvGraphicFramePr>
        <p:xfrm>
          <a:off x="1115616" y="3656856"/>
          <a:ext cx="648335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751" name="Równanie" r:id="rId7" imgW="2438280" imgH="215640" progId="Equation.3">
                  <p:embed/>
                </p:oleObj>
              </mc:Choice>
              <mc:Fallback>
                <p:oleObj name="Równanie" r:id="rId7" imgW="2438280" imgH="215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656856"/>
                        <a:ext cx="6483350" cy="573088"/>
                      </a:xfrm>
                      <a:prstGeom prst="rect">
                        <a:avLst/>
                      </a:prstGeom>
                      <a:solidFill>
                        <a:srgbClr val="99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568C6-3FD8-45C8-9353-17CA9BE6CF1C}" type="slidenum">
              <a:rPr lang="pl-PL" smtClean="0"/>
              <a:pPr>
                <a:defRPr/>
              </a:pPr>
              <a:t>32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93"/>
          <p:cNvSpPr txBox="1">
            <a:spLocks noChangeArrowheads="1"/>
          </p:cNvSpPr>
          <p:nvPr/>
        </p:nvSpPr>
        <p:spPr bwMode="auto">
          <a:xfrm>
            <a:off x="788252" y="130175"/>
            <a:ext cx="63578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pl-PL" sz="3200" dirty="0" smtClean="0">
                <a:solidFill>
                  <a:srgbClr val="009900"/>
                </a:solidFill>
                <a:latin typeface="Albertus Extra Bold" pitchFamily="34" charset="0"/>
              </a:rPr>
              <a:t>Filtracja </a:t>
            </a:r>
            <a:r>
              <a:rPr kumimoji="1" lang="pl-PL" sz="3200" dirty="0" err="1" smtClean="0">
                <a:solidFill>
                  <a:srgbClr val="009900"/>
                </a:solidFill>
                <a:latin typeface="Albertus Extra Bold" pitchFamily="34" charset="0"/>
              </a:rPr>
              <a:t>sgn</a:t>
            </a:r>
            <a:r>
              <a:rPr kumimoji="1" lang="pl-PL" sz="3200" dirty="0" smtClean="0">
                <a:solidFill>
                  <a:srgbClr val="009900"/>
                </a:solidFill>
                <a:latin typeface="Albertus Extra Bold" pitchFamily="34" charset="0"/>
              </a:rPr>
              <a:t>(</a:t>
            </a:r>
            <a:r>
              <a:rPr kumimoji="1" lang="pl-PL" sz="3200" i="1" dirty="0" smtClean="0">
                <a:solidFill>
                  <a:srgbClr val="009900"/>
                </a:solidFill>
                <a:latin typeface="Albertus Extra Bold" pitchFamily="34" charset="0"/>
              </a:rPr>
              <a:t>t</a:t>
            </a:r>
            <a:r>
              <a:rPr kumimoji="1" lang="pl-PL" sz="3200" dirty="0" smtClean="0">
                <a:solidFill>
                  <a:srgbClr val="009900"/>
                </a:solidFill>
                <a:latin typeface="Albertus Extra Bold" pitchFamily="34" charset="0"/>
              </a:rPr>
              <a:t>) – sygnał wyjściowy</a:t>
            </a:r>
            <a:endParaRPr kumimoji="1" lang="pl-PL" sz="3200" dirty="0">
              <a:solidFill>
                <a:srgbClr val="009900"/>
              </a:solidFill>
              <a:latin typeface="Albertus Extra Bold" pitchFamily="34" charset="0"/>
            </a:endParaRPr>
          </a:p>
        </p:txBody>
      </p:sp>
      <p:sp>
        <p:nvSpPr>
          <p:cNvPr id="15366" name="Text Box 94"/>
          <p:cNvSpPr txBox="1">
            <a:spLocks noChangeArrowheads="1"/>
          </p:cNvSpPr>
          <p:nvPr/>
        </p:nvSpPr>
        <p:spPr bwMode="auto">
          <a:xfrm>
            <a:off x="5974970" y="6553200"/>
            <a:ext cx="31646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>
                <a:solidFill>
                  <a:schemeClr val="bg2"/>
                </a:solidFill>
                <a:sym typeface="Symbol" pitchFamily="18" charset="2"/>
              </a:rPr>
              <a:t> </a:t>
            </a:r>
            <a:r>
              <a:rPr lang="pl-PL" sz="1400" b="1" dirty="0">
                <a:solidFill>
                  <a:schemeClr val="bg2"/>
                </a:solidFill>
              </a:rPr>
              <a:t>Zdzisław Papir</a:t>
            </a:r>
            <a:endParaRPr lang="pl-PL" dirty="0"/>
          </a:p>
        </p:txBody>
      </p:sp>
      <p:grpSp>
        <p:nvGrpSpPr>
          <p:cNvPr id="59" name="Grupa 58"/>
          <p:cNvGrpSpPr/>
          <p:nvPr/>
        </p:nvGrpSpPr>
        <p:grpSpPr>
          <a:xfrm>
            <a:off x="2339752" y="1196752"/>
            <a:ext cx="6198390" cy="4486275"/>
            <a:chOff x="2692946" y="990253"/>
            <a:chExt cx="6198390" cy="4486275"/>
          </a:xfrm>
        </p:grpSpPr>
        <p:sp>
          <p:nvSpPr>
            <p:cNvPr id="15372" name="Rectangle 10"/>
            <p:cNvSpPr>
              <a:spLocks noChangeArrowheads="1"/>
            </p:cNvSpPr>
            <p:nvPr/>
          </p:nvSpPr>
          <p:spPr bwMode="auto">
            <a:xfrm>
              <a:off x="2692946" y="999778"/>
              <a:ext cx="5667375" cy="4476750"/>
            </a:xfrm>
            <a:prstGeom prst="rect">
              <a:avLst/>
            </a:prstGeom>
            <a:noFill/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73" name="Line 11"/>
            <p:cNvSpPr>
              <a:spLocks noChangeShapeType="1"/>
            </p:cNvSpPr>
            <p:nvPr/>
          </p:nvSpPr>
          <p:spPr bwMode="auto">
            <a:xfrm>
              <a:off x="2692946" y="999778"/>
              <a:ext cx="5667375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74" name="Line 21"/>
            <p:cNvSpPr>
              <a:spLocks noChangeShapeType="1"/>
            </p:cNvSpPr>
            <p:nvPr/>
          </p:nvSpPr>
          <p:spPr bwMode="auto">
            <a:xfrm>
              <a:off x="3397796" y="999778"/>
              <a:ext cx="1588" cy="476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75" name="Line 24"/>
            <p:cNvSpPr>
              <a:spLocks noChangeShapeType="1"/>
            </p:cNvSpPr>
            <p:nvPr/>
          </p:nvSpPr>
          <p:spPr bwMode="auto">
            <a:xfrm>
              <a:off x="4102646" y="999778"/>
              <a:ext cx="1588" cy="476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76" name="Line 27"/>
            <p:cNvSpPr>
              <a:spLocks noChangeShapeType="1"/>
            </p:cNvSpPr>
            <p:nvPr/>
          </p:nvSpPr>
          <p:spPr bwMode="auto">
            <a:xfrm>
              <a:off x="4817021" y="999778"/>
              <a:ext cx="1588" cy="476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77" name="Line 30"/>
            <p:cNvSpPr>
              <a:spLocks noChangeShapeType="1"/>
            </p:cNvSpPr>
            <p:nvPr/>
          </p:nvSpPr>
          <p:spPr bwMode="auto">
            <a:xfrm>
              <a:off x="5521871" y="999778"/>
              <a:ext cx="1588" cy="476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78" name="Line 33"/>
            <p:cNvSpPr>
              <a:spLocks noChangeShapeType="1"/>
            </p:cNvSpPr>
            <p:nvPr/>
          </p:nvSpPr>
          <p:spPr bwMode="auto">
            <a:xfrm>
              <a:off x="6226721" y="999778"/>
              <a:ext cx="1588" cy="476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79" name="Line 36"/>
            <p:cNvSpPr>
              <a:spLocks noChangeShapeType="1"/>
            </p:cNvSpPr>
            <p:nvPr/>
          </p:nvSpPr>
          <p:spPr bwMode="auto">
            <a:xfrm>
              <a:off x="6941096" y="999778"/>
              <a:ext cx="1588" cy="476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80" name="Line 39"/>
            <p:cNvSpPr>
              <a:spLocks noChangeShapeType="1"/>
            </p:cNvSpPr>
            <p:nvPr/>
          </p:nvSpPr>
          <p:spPr bwMode="auto">
            <a:xfrm>
              <a:off x="7645946" y="999778"/>
              <a:ext cx="1588" cy="476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81" name="Line 42"/>
            <p:cNvSpPr>
              <a:spLocks noChangeShapeType="1"/>
            </p:cNvSpPr>
            <p:nvPr/>
          </p:nvSpPr>
          <p:spPr bwMode="auto">
            <a:xfrm>
              <a:off x="8360321" y="999778"/>
              <a:ext cx="1588" cy="476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82" name="Line 48"/>
            <p:cNvSpPr>
              <a:spLocks noChangeShapeType="1"/>
            </p:cNvSpPr>
            <p:nvPr/>
          </p:nvSpPr>
          <p:spPr bwMode="auto">
            <a:xfrm flipH="1">
              <a:off x="8303171" y="4828828"/>
              <a:ext cx="5715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83" name="Line 51"/>
            <p:cNvSpPr>
              <a:spLocks noChangeShapeType="1"/>
            </p:cNvSpPr>
            <p:nvPr/>
          </p:nvSpPr>
          <p:spPr bwMode="auto">
            <a:xfrm flipH="1">
              <a:off x="8303171" y="4190653"/>
              <a:ext cx="5715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84" name="Line 54"/>
            <p:cNvSpPr>
              <a:spLocks noChangeShapeType="1"/>
            </p:cNvSpPr>
            <p:nvPr/>
          </p:nvSpPr>
          <p:spPr bwMode="auto">
            <a:xfrm flipH="1">
              <a:off x="8303171" y="3552478"/>
              <a:ext cx="5715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85" name="Line 57"/>
            <p:cNvSpPr>
              <a:spLocks noChangeShapeType="1"/>
            </p:cNvSpPr>
            <p:nvPr/>
          </p:nvSpPr>
          <p:spPr bwMode="auto">
            <a:xfrm flipH="1">
              <a:off x="8303171" y="2914303"/>
              <a:ext cx="5715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86" name="Line 60"/>
            <p:cNvSpPr>
              <a:spLocks noChangeShapeType="1"/>
            </p:cNvSpPr>
            <p:nvPr/>
          </p:nvSpPr>
          <p:spPr bwMode="auto">
            <a:xfrm flipH="1">
              <a:off x="8303171" y="2276128"/>
              <a:ext cx="5715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87" name="Line 63"/>
            <p:cNvSpPr>
              <a:spLocks noChangeShapeType="1"/>
            </p:cNvSpPr>
            <p:nvPr/>
          </p:nvSpPr>
          <p:spPr bwMode="auto">
            <a:xfrm flipH="1">
              <a:off x="8303171" y="1637953"/>
              <a:ext cx="5715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88" name="Line 65"/>
            <p:cNvSpPr>
              <a:spLocks noChangeShapeType="1"/>
            </p:cNvSpPr>
            <p:nvPr/>
          </p:nvSpPr>
          <p:spPr bwMode="auto">
            <a:xfrm>
              <a:off x="2692946" y="999778"/>
              <a:ext cx="47625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89" name="Line 66"/>
            <p:cNvSpPr>
              <a:spLocks noChangeShapeType="1"/>
            </p:cNvSpPr>
            <p:nvPr/>
          </p:nvSpPr>
          <p:spPr bwMode="auto">
            <a:xfrm flipH="1">
              <a:off x="8303171" y="999778"/>
              <a:ext cx="5715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90" name="Line 68"/>
            <p:cNvSpPr>
              <a:spLocks noChangeShapeType="1"/>
            </p:cNvSpPr>
            <p:nvPr/>
          </p:nvSpPr>
          <p:spPr bwMode="auto">
            <a:xfrm>
              <a:off x="2692946" y="999778"/>
              <a:ext cx="5667375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91" name="Line 69"/>
            <p:cNvSpPr>
              <a:spLocks noChangeShapeType="1"/>
            </p:cNvSpPr>
            <p:nvPr/>
          </p:nvSpPr>
          <p:spPr bwMode="auto">
            <a:xfrm>
              <a:off x="2711996" y="5381278"/>
              <a:ext cx="5667375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92" name="Line 70"/>
            <p:cNvSpPr>
              <a:spLocks noChangeShapeType="1"/>
            </p:cNvSpPr>
            <p:nvPr/>
          </p:nvSpPr>
          <p:spPr bwMode="auto">
            <a:xfrm flipH="1" flipV="1">
              <a:off x="8361909" y="999778"/>
              <a:ext cx="7938" cy="43910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93" name="Freeform 72"/>
            <p:cNvSpPr>
              <a:spLocks/>
            </p:cNvSpPr>
            <p:nvPr/>
          </p:nvSpPr>
          <p:spPr bwMode="auto">
            <a:xfrm>
              <a:off x="3264446" y="4771678"/>
              <a:ext cx="1209675" cy="190500"/>
            </a:xfrm>
            <a:custGeom>
              <a:avLst/>
              <a:gdLst>
                <a:gd name="T0" fmla="*/ 12 w 762"/>
                <a:gd name="T1" fmla="*/ 36 h 120"/>
                <a:gd name="T2" fmla="*/ 30 w 762"/>
                <a:gd name="T3" fmla="*/ 24 h 120"/>
                <a:gd name="T4" fmla="*/ 48 w 762"/>
                <a:gd name="T5" fmla="*/ 24 h 120"/>
                <a:gd name="T6" fmla="*/ 66 w 762"/>
                <a:gd name="T7" fmla="*/ 18 h 120"/>
                <a:gd name="T8" fmla="*/ 84 w 762"/>
                <a:gd name="T9" fmla="*/ 18 h 120"/>
                <a:gd name="T10" fmla="*/ 102 w 762"/>
                <a:gd name="T11" fmla="*/ 18 h 120"/>
                <a:gd name="T12" fmla="*/ 120 w 762"/>
                <a:gd name="T13" fmla="*/ 24 h 120"/>
                <a:gd name="T14" fmla="*/ 138 w 762"/>
                <a:gd name="T15" fmla="*/ 30 h 120"/>
                <a:gd name="T16" fmla="*/ 156 w 762"/>
                <a:gd name="T17" fmla="*/ 36 h 120"/>
                <a:gd name="T18" fmla="*/ 174 w 762"/>
                <a:gd name="T19" fmla="*/ 42 h 120"/>
                <a:gd name="T20" fmla="*/ 192 w 762"/>
                <a:gd name="T21" fmla="*/ 54 h 120"/>
                <a:gd name="T22" fmla="*/ 210 w 762"/>
                <a:gd name="T23" fmla="*/ 66 h 120"/>
                <a:gd name="T24" fmla="*/ 228 w 762"/>
                <a:gd name="T25" fmla="*/ 72 h 120"/>
                <a:gd name="T26" fmla="*/ 246 w 762"/>
                <a:gd name="T27" fmla="*/ 78 h 120"/>
                <a:gd name="T28" fmla="*/ 264 w 762"/>
                <a:gd name="T29" fmla="*/ 84 h 120"/>
                <a:gd name="T30" fmla="*/ 282 w 762"/>
                <a:gd name="T31" fmla="*/ 90 h 120"/>
                <a:gd name="T32" fmla="*/ 300 w 762"/>
                <a:gd name="T33" fmla="*/ 96 h 120"/>
                <a:gd name="T34" fmla="*/ 318 w 762"/>
                <a:gd name="T35" fmla="*/ 90 h 120"/>
                <a:gd name="T36" fmla="*/ 336 w 762"/>
                <a:gd name="T37" fmla="*/ 90 h 120"/>
                <a:gd name="T38" fmla="*/ 354 w 762"/>
                <a:gd name="T39" fmla="*/ 84 h 120"/>
                <a:gd name="T40" fmla="*/ 372 w 762"/>
                <a:gd name="T41" fmla="*/ 78 h 120"/>
                <a:gd name="T42" fmla="*/ 390 w 762"/>
                <a:gd name="T43" fmla="*/ 66 h 120"/>
                <a:gd name="T44" fmla="*/ 408 w 762"/>
                <a:gd name="T45" fmla="*/ 54 h 120"/>
                <a:gd name="T46" fmla="*/ 426 w 762"/>
                <a:gd name="T47" fmla="*/ 42 h 120"/>
                <a:gd name="T48" fmla="*/ 444 w 762"/>
                <a:gd name="T49" fmla="*/ 30 h 120"/>
                <a:gd name="T50" fmla="*/ 462 w 762"/>
                <a:gd name="T51" fmla="*/ 24 h 120"/>
                <a:gd name="T52" fmla="*/ 480 w 762"/>
                <a:gd name="T53" fmla="*/ 12 h 120"/>
                <a:gd name="T54" fmla="*/ 498 w 762"/>
                <a:gd name="T55" fmla="*/ 6 h 120"/>
                <a:gd name="T56" fmla="*/ 516 w 762"/>
                <a:gd name="T57" fmla="*/ 6 h 120"/>
                <a:gd name="T58" fmla="*/ 534 w 762"/>
                <a:gd name="T59" fmla="*/ 0 h 120"/>
                <a:gd name="T60" fmla="*/ 552 w 762"/>
                <a:gd name="T61" fmla="*/ 6 h 120"/>
                <a:gd name="T62" fmla="*/ 570 w 762"/>
                <a:gd name="T63" fmla="*/ 12 h 120"/>
                <a:gd name="T64" fmla="*/ 588 w 762"/>
                <a:gd name="T65" fmla="*/ 18 h 120"/>
                <a:gd name="T66" fmla="*/ 606 w 762"/>
                <a:gd name="T67" fmla="*/ 30 h 120"/>
                <a:gd name="T68" fmla="*/ 624 w 762"/>
                <a:gd name="T69" fmla="*/ 42 h 120"/>
                <a:gd name="T70" fmla="*/ 642 w 762"/>
                <a:gd name="T71" fmla="*/ 60 h 120"/>
                <a:gd name="T72" fmla="*/ 660 w 762"/>
                <a:gd name="T73" fmla="*/ 72 h 120"/>
                <a:gd name="T74" fmla="*/ 678 w 762"/>
                <a:gd name="T75" fmla="*/ 90 h 120"/>
                <a:gd name="T76" fmla="*/ 696 w 762"/>
                <a:gd name="T77" fmla="*/ 102 h 120"/>
                <a:gd name="T78" fmla="*/ 714 w 762"/>
                <a:gd name="T79" fmla="*/ 108 h 120"/>
                <a:gd name="T80" fmla="*/ 732 w 762"/>
                <a:gd name="T81" fmla="*/ 114 h 120"/>
                <a:gd name="T82" fmla="*/ 750 w 762"/>
                <a:gd name="T83" fmla="*/ 120 h 12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62"/>
                <a:gd name="T127" fmla="*/ 0 h 120"/>
                <a:gd name="T128" fmla="*/ 762 w 762"/>
                <a:gd name="T129" fmla="*/ 120 h 12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62" h="120">
                  <a:moveTo>
                    <a:pt x="0" y="36"/>
                  </a:moveTo>
                  <a:lnTo>
                    <a:pt x="6" y="36"/>
                  </a:lnTo>
                  <a:lnTo>
                    <a:pt x="12" y="36"/>
                  </a:lnTo>
                  <a:lnTo>
                    <a:pt x="18" y="30"/>
                  </a:lnTo>
                  <a:lnTo>
                    <a:pt x="24" y="30"/>
                  </a:lnTo>
                  <a:lnTo>
                    <a:pt x="30" y="24"/>
                  </a:lnTo>
                  <a:lnTo>
                    <a:pt x="36" y="24"/>
                  </a:lnTo>
                  <a:lnTo>
                    <a:pt x="42" y="24"/>
                  </a:lnTo>
                  <a:lnTo>
                    <a:pt x="48" y="24"/>
                  </a:lnTo>
                  <a:lnTo>
                    <a:pt x="54" y="24"/>
                  </a:lnTo>
                  <a:lnTo>
                    <a:pt x="60" y="18"/>
                  </a:lnTo>
                  <a:lnTo>
                    <a:pt x="66" y="18"/>
                  </a:lnTo>
                  <a:lnTo>
                    <a:pt x="72" y="18"/>
                  </a:lnTo>
                  <a:lnTo>
                    <a:pt x="78" y="18"/>
                  </a:lnTo>
                  <a:lnTo>
                    <a:pt x="84" y="18"/>
                  </a:lnTo>
                  <a:lnTo>
                    <a:pt x="90" y="18"/>
                  </a:lnTo>
                  <a:lnTo>
                    <a:pt x="96" y="18"/>
                  </a:lnTo>
                  <a:lnTo>
                    <a:pt x="102" y="18"/>
                  </a:lnTo>
                  <a:lnTo>
                    <a:pt x="108" y="24"/>
                  </a:lnTo>
                  <a:lnTo>
                    <a:pt x="114" y="24"/>
                  </a:lnTo>
                  <a:lnTo>
                    <a:pt x="120" y="24"/>
                  </a:lnTo>
                  <a:lnTo>
                    <a:pt x="126" y="24"/>
                  </a:lnTo>
                  <a:lnTo>
                    <a:pt x="132" y="24"/>
                  </a:lnTo>
                  <a:lnTo>
                    <a:pt x="138" y="30"/>
                  </a:lnTo>
                  <a:lnTo>
                    <a:pt x="144" y="30"/>
                  </a:lnTo>
                  <a:lnTo>
                    <a:pt x="150" y="36"/>
                  </a:lnTo>
                  <a:lnTo>
                    <a:pt x="156" y="36"/>
                  </a:lnTo>
                  <a:lnTo>
                    <a:pt x="162" y="42"/>
                  </a:lnTo>
                  <a:lnTo>
                    <a:pt x="168" y="42"/>
                  </a:lnTo>
                  <a:lnTo>
                    <a:pt x="174" y="42"/>
                  </a:lnTo>
                  <a:lnTo>
                    <a:pt x="180" y="48"/>
                  </a:lnTo>
                  <a:lnTo>
                    <a:pt x="186" y="48"/>
                  </a:lnTo>
                  <a:lnTo>
                    <a:pt x="192" y="54"/>
                  </a:lnTo>
                  <a:lnTo>
                    <a:pt x="198" y="60"/>
                  </a:lnTo>
                  <a:lnTo>
                    <a:pt x="204" y="60"/>
                  </a:lnTo>
                  <a:lnTo>
                    <a:pt x="210" y="66"/>
                  </a:lnTo>
                  <a:lnTo>
                    <a:pt x="216" y="66"/>
                  </a:lnTo>
                  <a:lnTo>
                    <a:pt x="222" y="72"/>
                  </a:lnTo>
                  <a:lnTo>
                    <a:pt x="228" y="72"/>
                  </a:lnTo>
                  <a:lnTo>
                    <a:pt x="234" y="72"/>
                  </a:lnTo>
                  <a:lnTo>
                    <a:pt x="240" y="78"/>
                  </a:lnTo>
                  <a:lnTo>
                    <a:pt x="246" y="78"/>
                  </a:lnTo>
                  <a:lnTo>
                    <a:pt x="252" y="84"/>
                  </a:lnTo>
                  <a:lnTo>
                    <a:pt x="258" y="84"/>
                  </a:lnTo>
                  <a:lnTo>
                    <a:pt x="264" y="84"/>
                  </a:lnTo>
                  <a:lnTo>
                    <a:pt x="270" y="90"/>
                  </a:lnTo>
                  <a:lnTo>
                    <a:pt x="276" y="90"/>
                  </a:lnTo>
                  <a:lnTo>
                    <a:pt x="282" y="90"/>
                  </a:lnTo>
                  <a:lnTo>
                    <a:pt x="288" y="90"/>
                  </a:lnTo>
                  <a:lnTo>
                    <a:pt x="294" y="90"/>
                  </a:lnTo>
                  <a:lnTo>
                    <a:pt x="300" y="96"/>
                  </a:lnTo>
                  <a:lnTo>
                    <a:pt x="306" y="96"/>
                  </a:lnTo>
                  <a:lnTo>
                    <a:pt x="312" y="90"/>
                  </a:lnTo>
                  <a:lnTo>
                    <a:pt x="318" y="90"/>
                  </a:lnTo>
                  <a:lnTo>
                    <a:pt x="324" y="90"/>
                  </a:lnTo>
                  <a:lnTo>
                    <a:pt x="330" y="90"/>
                  </a:lnTo>
                  <a:lnTo>
                    <a:pt x="336" y="90"/>
                  </a:lnTo>
                  <a:lnTo>
                    <a:pt x="342" y="90"/>
                  </a:lnTo>
                  <a:lnTo>
                    <a:pt x="348" y="84"/>
                  </a:lnTo>
                  <a:lnTo>
                    <a:pt x="354" y="84"/>
                  </a:lnTo>
                  <a:lnTo>
                    <a:pt x="360" y="78"/>
                  </a:lnTo>
                  <a:lnTo>
                    <a:pt x="366" y="78"/>
                  </a:lnTo>
                  <a:lnTo>
                    <a:pt x="372" y="78"/>
                  </a:lnTo>
                  <a:lnTo>
                    <a:pt x="378" y="72"/>
                  </a:lnTo>
                  <a:lnTo>
                    <a:pt x="384" y="72"/>
                  </a:lnTo>
                  <a:lnTo>
                    <a:pt x="390" y="66"/>
                  </a:lnTo>
                  <a:lnTo>
                    <a:pt x="396" y="60"/>
                  </a:lnTo>
                  <a:lnTo>
                    <a:pt x="402" y="60"/>
                  </a:lnTo>
                  <a:lnTo>
                    <a:pt x="408" y="54"/>
                  </a:lnTo>
                  <a:lnTo>
                    <a:pt x="414" y="48"/>
                  </a:lnTo>
                  <a:lnTo>
                    <a:pt x="420" y="48"/>
                  </a:lnTo>
                  <a:lnTo>
                    <a:pt x="426" y="42"/>
                  </a:lnTo>
                  <a:lnTo>
                    <a:pt x="432" y="42"/>
                  </a:lnTo>
                  <a:lnTo>
                    <a:pt x="438" y="36"/>
                  </a:lnTo>
                  <a:lnTo>
                    <a:pt x="444" y="30"/>
                  </a:lnTo>
                  <a:lnTo>
                    <a:pt x="450" y="30"/>
                  </a:lnTo>
                  <a:lnTo>
                    <a:pt x="456" y="24"/>
                  </a:lnTo>
                  <a:lnTo>
                    <a:pt x="462" y="24"/>
                  </a:lnTo>
                  <a:lnTo>
                    <a:pt x="468" y="18"/>
                  </a:lnTo>
                  <a:lnTo>
                    <a:pt x="474" y="18"/>
                  </a:lnTo>
                  <a:lnTo>
                    <a:pt x="480" y="12"/>
                  </a:lnTo>
                  <a:lnTo>
                    <a:pt x="486" y="12"/>
                  </a:lnTo>
                  <a:lnTo>
                    <a:pt x="492" y="6"/>
                  </a:lnTo>
                  <a:lnTo>
                    <a:pt x="498" y="6"/>
                  </a:lnTo>
                  <a:lnTo>
                    <a:pt x="504" y="6"/>
                  </a:lnTo>
                  <a:lnTo>
                    <a:pt x="510" y="6"/>
                  </a:lnTo>
                  <a:lnTo>
                    <a:pt x="516" y="6"/>
                  </a:lnTo>
                  <a:lnTo>
                    <a:pt x="522" y="0"/>
                  </a:lnTo>
                  <a:lnTo>
                    <a:pt x="528" y="0"/>
                  </a:lnTo>
                  <a:lnTo>
                    <a:pt x="534" y="0"/>
                  </a:lnTo>
                  <a:lnTo>
                    <a:pt x="540" y="0"/>
                  </a:lnTo>
                  <a:lnTo>
                    <a:pt x="546" y="6"/>
                  </a:lnTo>
                  <a:lnTo>
                    <a:pt x="552" y="6"/>
                  </a:lnTo>
                  <a:lnTo>
                    <a:pt x="558" y="6"/>
                  </a:lnTo>
                  <a:lnTo>
                    <a:pt x="564" y="6"/>
                  </a:lnTo>
                  <a:lnTo>
                    <a:pt x="570" y="12"/>
                  </a:lnTo>
                  <a:lnTo>
                    <a:pt x="576" y="12"/>
                  </a:lnTo>
                  <a:lnTo>
                    <a:pt x="582" y="18"/>
                  </a:lnTo>
                  <a:lnTo>
                    <a:pt x="588" y="18"/>
                  </a:lnTo>
                  <a:lnTo>
                    <a:pt x="594" y="24"/>
                  </a:lnTo>
                  <a:lnTo>
                    <a:pt x="600" y="30"/>
                  </a:lnTo>
                  <a:lnTo>
                    <a:pt x="606" y="30"/>
                  </a:lnTo>
                  <a:lnTo>
                    <a:pt x="612" y="36"/>
                  </a:lnTo>
                  <a:lnTo>
                    <a:pt x="618" y="42"/>
                  </a:lnTo>
                  <a:lnTo>
                    <a:pt x="624" y="42"/>
                  </a:lnTo>
                  <a:lnTo>
                    <a:pt x="630" y="48"/>
                  </a:lnTo>
                  <a:lnTo>
                    <a:pt x="636" y="54"/>
                  </a:lnTo>
                  <a:lnTo>
                    <a:pt x="642" y="60"/>
                  </a:lnTo>
                  <a:lnTo>
                    <a:pt x="648" y="66"/>
                  </a:lnTo>
                  <a:lnTo>
                    <a:pt x="654" y="72"/>
                  </a:lnTo>
                  <a:lnTo>
                    <a:pt x="660" y="72"/>
                  </a:lnTo>
                  <a:lnTo>
                    <a:pt x="666" y="78"/>
                  </a:lnTo>
                  <a:lnTo>
                    <a:pt x="672" y="84"/>
                  </a:lnTo>
                  <a:lnTo>
                    <a:pt x="678" y="90"/>
                  </a:lnTo>
                  <a:lnTo>
                    <a:pt x="684" y="96"/>
                  </a:lnTo>
                  <a:lnTo>
                    <a:pt x="690" y="96"/>
                  </a:lnTo>
                  <a:lnTo>
                    <a:pt x="696" y="102"/>
                  </a:lnTo>
                  <a:lnTo>
                    <a:pt x="702" y="102"/>
                  </a:lnTo>
                  <a:lnTo>
                    <a:pt x="708" y="108"/>
                  </a:lnTo>
                  <a:lnTo>
                    <a:pt x="714" y="108"/>
                  </a:lnTo>
                  <a:lnTo>
                    <a:pt x="720" y="114"/>
                  </a:lnTo>
                  <a:lnTo>
                    <a:pt x="726" y="114"/>
                  </a:lnTo>
                  <a:lnTo>
                    <a:pt x="732" y="114"/>
                  </a:lnTo>
                  <a:lnTo>
                    <a:pt x="738" y="120"/>
                  </a:lnTo>
                  <a:lnTo>
                    <a:pt x="744" y="120"/>
                  </a:lnTo>
                  <a:lnTo>
                    <a:pt x="750" y="120"/>
                  </a:lnTo>
                  <a:lnTo>
                    <a:pt x="756" y="120"/>
                  </a:lnTo>
                  <a:lnTo>
                    <a:pt x="762" y="120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94" name="Freeform 73"/>
            <p:cNvSpPr>
              <a:spLocks/>
            </p:cNvSpPr>
            <p:nvPr/>
          </p:nvSpPr>
          <p:spPr bwMode="auto">
            <a:xfrm>
              <a:off x="4474121" y="4238278"/>
              <a:ext cx="933450" cy="904875"/>
            </a:xfrm>
            <a:custGeom>
              <a:avLst/>
              <a:gdLst>
                <a:gd name="T0" fmla="*/ 12 w 588"/>
                <a:gd name="T1" fmla="*/ 450 h 570"/>
                <a:gd name="T2" fmla="*/ 30 w 588"/>
                <a:gd name="T3" fmla="*/ 444 h 570"/>
                <a:gd name="T4" fmla="*/ 48 w 588"/>
                <a:gd name="T5" fmla="*/ 432 h 570"/>
                <a:gd name="T6" fmla="*/ 66 w 588"/>
                <a:gd name="T7" fmla="*/ 414 h 570"/>
                <a:gd name="T8" fmla="*/ 84 w 588"/>
                <a:gd name="T9" fmla="*/ 396 h 570"/>
                <a:gd name="T10" fmla="*/ 102 w 588"/>
                <a:gd name="T11" fmla="*/ 378 h 570"/>
                <a:gd name="T12" fmla="*/ 120 w 588"/>
                <a:gd name="T13" fmla="*/ 360 h 570"/>
                <a:gd name="T14" fmla="*/ 138 w 588"/>
                <a:gd name="T15" fmla="*/ 336 h 570"/>
                <a:gd name="T16" fmla="*/ 156 w 588"/>
                <a:gd name="T17" fmla="*/ 318 h 570"/>
                <a:gd name="T18" fmla="*/ 174 w 588"/>
                <a:gd name="T19" fmla="*/ 306 h 570"/>
                <a:gd name="T20" fmla="*/ 192 w 588"/>
                <a:gd name="T21" fmla="*/ 294 h 570"/>
                <a:gd name="T22" fmla="*/ 210 w 588"/>
                <a:gd name="T23" fmla="*/ 288 h 570"/>
                <a:gd name="T24" fmla="*/ 228 w 588"/>
                <a:gd name="T25" fmla="*/ 294 h 570"/>
                <a:gd name="T26" fmla="*/ 246 w 588"/>
                <a:gd name="T27" fmla="*/ 300 h 570"/>
                <a:gd name="T28" fmla="*/ 264 w 588"/>
                <a:gd name="T29" fmla="*/ 318 h 570"/>
                <a:gd name="T30" fmla="*/ 282 w 588"/>
                <a:gd name="T31" fmla="*/ 342 h 570"/>
                <a:gd name="T32" fmla="*/ 300 w 588"/>
                <a:gd name="T33" fmla="*/ 366 h 570"/>
                <a:gd name="T34" fmla="*/ 312 w 588"/>
                <a:gd name="T35" fmla="*/ 390 h 570"/>
                <a:gd name="T36" fmla="*/ 324 w 588"/>
                <a:gd name="T37" fmla="*/ 408 h 570"/>
                <a:gd name="T38" fmla="*/ 330 w 588"/>
                <a:gd name="T39" fmla="*/ 426 h 570"/>
                <a:gd name="T40" fmla="*/ 342 w 588"/>
                <a:gd name="T41" fmla="*/ 444 h 570"/>
                <a:gd name="T42" fmla="*/ 354 w 588"/>
                <a:gd name="T43" fmla="*/ 462 h 570"/>
                <a:gd name="T44" fmla="*/ 360 w 588"/>
                <a:gd name="T45" fmla="*/ 486 h 570"/>
                <a:gd name="T46" fmla="*/ 378 w 588"/>
                <a:gd name="T47" fmla="*/ 510 h 570"/>
                <a:gd name="T48" fmla="*/ 396 w 588"/>
                <a:gd name="T49" fmla="*/ 534 h 570"/>
                <a:gd name="T50" fmla="*/ 408 w 588"/>
                <a:gd name="T51" fmla="*/ 552 h 570"/>
                <a:gd name="T52" fmla="*/ 420 w 588"/>
                <a:gd name="T53" fmla="*/ 564 h 570"/>
                <a:gd name="T54" fmla="*/ 438 w 588"/>
                <a:gd name="T55" fmla="*/ 570 h 570"/>
                <a:gd name="T56" fmla="*/ 456 w 588"/>
                <a:gd name="T57" fmla="*/ 558 h 570"/>
                <a:gd name="T58" fmla="*/ 474 w 588"/>
                <a:gd name="T59" fmla="*/ 540 h 570"/>
                <a:gd name="T60" fmla="*/ 480 w 588"/>
                <a:gd name="T61" fmla="*/ 522 h 570"/>
                <a:gd name="T62" fmla="*/ 492 w 588"/>
                <a:gd name="T63" fmla="*/ 504 h 570"/>
                <a:gd name="T64" fmla="*/ 498 w 588"/>
                <a:gd name="T65" fmla="*/ 480 h 570"/>
                <a:gd name="T66" fmla="*/ 510 w 588"/>
                <a:gd name="T67" fmla="*/ 450 h 570"/>
                <a:gd name="T68" fmla="*/ 516 w 588"/>
                <a:gd name="T69" fmla="*/ 420 h 570"/>
                <a:gd name="T70" fmla="*/ 528 w 588"/>
                <a:gd name="T71" fmla="*/ 366 h 570"/>
                <a:gd name="T72" fmla="*/ 534 w 588"/>
                <a:gd name="T73" fmla="*/ 324 h 570"/>
                <a:gd name="T74" fmla="*/ 546 w 588"/>
                <a:gd name="T75" fmla="*/ 282 h 570"/>
                <a:gd name="T76" fmla="*/ 552 w 588"/>
                <a:gd name="T77" fmla="*/ 234 h 570"/>
                <a:gd name="T78" fmla="*/ 564 w 588"/>
                <a:gd name="T79" fmla="*/ 180 h 570"/>
                <a:gd name="T80" fmla="*/ 570 w 588"/>
                <a:gd name="T81" fmla="*/ 120 h 570"/>
                <a:gd name="T82" fmla="*/ 582 w 588"/>
                <a:gd name="T83" fmla="*/ 42 h 57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88"/>
                <a:gd name="T127" fmla="*/ 0 h 570"/>
                <a:gd name="T128" fmla="*/ 588 w 588"/>
                <a:gd name="T129" fmla="*/ 570 h 57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88" h="570">
                  <a:moveTo>
                    <a:pt x="0" y="456"/>
                  </a:moveTo>
                  <a:lnTo>
                    <a:pt x="6" y="456"/>
                  </a:lnTo>
                  <a:lnTo>
                    <a:pt x="12" y="450"/>
                  </a:lnTo>
                  <a:lnTo>
                    <a:pt x="18" y="450"/>
                  </a:lnTo>
                  <a:lnTo>
                    <a:pt x="24" y="450"/>
                  </a:lnTo>
                  <a:lnTo>
                    <a:pt x="30" y="444"/>
                  </a:lnTo>
                  <a:lnTo>
                    <a:pt x="36" y="438"/>
                  </a:lnTo>
                  <a:lnTo>
                    <a:pt x="42" y="438"/>
                  </a:lnTo>
                  <a:lnTo>
                    <a:pt x="48" y="432"/>
                  </a:lnTo>
                  <a:lnTo>
                    <a:pt x="54" y="426"/>
                  </a:lnTo>
                  <a:lnTo>
                    <a:pt x="60" y="420"/>
                  </a:lnTo>
                  <a:lnTo>
                    <a:pt x="66" y="414"/>
                  </a:lnTo>
                  <a:lnTo>
                    <a:pt x="72" y="414"/>
                  </a:lnTo>
                  <a:lnTo>
                    <a:pt x="78" y="408"/>
                  </a:lnTo>
                  <a:lnTo>
                    <a:pt x="84" y="396"/>
                  </a:lnTo>
                  <a:lnTo>
                    <a:pt x="90" y="390"/>
                  </a:lnTo>
                  <a:lnTo>
                    <a:pt x="96" y="384"/>
                  </a:lnTo>
                  <a:lnTo>
                    <a:pt x="102" y="378"/>
                  </a:lnTo>
                  <a:lnTo>
                    <a:pt x="108" y="372"/>
                  </a:lnTo>
                  <a:lnTo>
                    <a:pt x="114" y="366"/>
                  </a:lnTo>
                  <a:lnTo>
                    <a:pt x="120" y="360"/>
                  </a:lnTo>
                  <a:lnTo>
                    <a:pt x="132" y="348"/>
                  </a:lnTo>
                  <a:lnTo>
                    <a:pt x="132" y="342"/>
                  </a:lnTo>
                  <a:lnTo>
                    <a:pt x="138" y="336"/>
                  </a:lnTo>
                  <a:lnTo>
                    <a:pt x="144" y="330"/>
                  </a:lnTo>
                  <a:lnTo>
                    <a:pt x="150" y="324"/>
                  </a:lnTo>
                  <a:lnTo>
                    <a:pt x="156" y="318"/>
                  </a:lnTo>
                  <a:lnTo>
                    <a:pt x="162" y="312"/>
                  </a:lnTo>
                  <a:lnTo>
                    <a:pt x="168" y="306"/>
                  </a:lnTo>
                  <a:lnTo>
                    <a:pt x="174" y="306"/>
                  </a:lnTo>
                  <a:lnTo>
                    <a:pt x="180" y="300"/>
                  </a:lnTo>
                  <a:lnTo>
                    <a:pt x="186" y="300"/>
                  </a:lnTo>
                  <a:lnTo>
                    <a:pt x="192" y="294"/>
                  </a:lnTo>
                  <a:lnTo>
                    <a:pt x="198" y="294"/>
                  </a:lnTo>
                  <a:lnTo>
                    <a:pt x="204" y="294"/>
                  </a:lnTo>
                  <a:lnTo>
                    <a:pt x="210" y="288"/>
                  </a:lnTo>
                  <a:lnTo>
                    <a:pt x="216" y="288"/>
                  </a:lnTo>
                  <a:lnTo>
                    <a:pt x="222" y="294"/>
                  </a:lnTo>
                  <a:lnTo>
                    <a:pt x="228" y="294"/>
                  </a:lnTo>
                  <a:lnTo>
                    <a:pt x="234" y="294"/>
                  </a:lnTo>
                  <a:lnTo>
                    <a:pt x="240" y="300"/>
                  </a:lnTo>
                  <a:lnTo>
                    <a:pt x="246" y="300"/>
                  </a:lnTo>
                  <a:lnTo>
                    <a:pt x="252" y="306"/>
                  </a:lnTo>
                  <a:lnTo>
                    <a:pt x="258" y="312"/>
                  </a:lnTo>
                  <a:lnTo>
                    <a:pt x="264" y="318"/>
                  </a:lnTo>
                  <a:lnTo>
                    <a:pt x="270" y="324"/>
                  </a:lnTo>
                  <a:lnTo>
                    <a:pt x="276" y="336"/>
                  </a:lnTo>
                  <a:lnTo>
                    <a:pt x="282" y="342"/>
                  </a:lnTo>
                  <a:lnTo>
                    <a:pt x="288" y="348"/>
                  </a:lnTo>
                  <a:lnTo>
                    <a:pt x="300" y="360"/>
                  </a:lnTo>
                  <a:lnTo>
                    <a:pt x="300" y="366"/>
                  </a:lnTo>
                  <a:lnTo>
                    <a:pt x="306" y="372"/>
                  </a:lnTo>
                  <a:lnTo>
                    <a:pt x="306" y="384"/>
                  </a:lnTo>
                  <a:lnTo>
                    <a:pt x="312" y="390"/>
                  </a:lnTo>
                  <a:lnTo>
                    <a:pt x="318" y="396"/>
                  </a:lnTo>
                  <a:lnTo>
                    <a:pt x="318" y="402"/>
                  </a:lnTo>
                  <a:lnTo>
                    <a:pt x="324" y="408"/>
                  </a:lnTo>
                  <a:lnTo>
                    <a:pt x="324" y="414"/>
                  </a:lnTo>
                  <a:lnTo>
                    <a:pt x="330" y="420"/>
                  </a:lnTo>
                  <a:lnTo>
                    <a:pt x="330" y="426"/>
                  </a:lnTo>
                  <a:lnTo>
                    <a:pt x="336" y="432"/>
                  </a:lnTo>
                  <a:lnTo>
                    <a:pt x="336" y="438"/>
                  </a:lnTo>
                  <a:lnTo>
                    <a:pt x="342" y="444"/>
                  </a:lnTo>
                  <a:lnTo>
                    <a:pt x="348" y="450"/>
                  </a:lnTo>
                  <a:lnTo>
                    <a:pt x="348" y="456"/>
                  </a:lnTo>
                  <a:lnTo>
                    <a:pt x="354" y="462"/>
                  </a:lnTo>
                  <a:lnTo>
                    <a:pt x="354" y="468"/>
                  </a:lnTo>
                  <a:lnTo>
                    <a:pt x="360" y="474"/>
                  </a:lnTo>
                  <a:lnTo>
                    <a:pt x="360" y="486"/>
                  </a:lnTo>
                  <a:lnTo>
                    <a:pt x="372" y="498"/>
                  </a:lnTo>
                  <a:lnTo>
                    <a:pt x="372" y="504"/>
                  </a:lnTo>
                  <a:lnTo>
                    <a:pt x="378" y="510"/>
                  </a:lnTo>
                  <a:lnTo>
                    <a:pt x="378" y="516"/>
                  </a:lnTo>
                  <a:lnTo>
                    <a:pt x="384" y="522"/>
                  </a:lnTo>
                  <a:lnTo>
                    <a:pt x="396" y="534"/>
                  </a:lnTo>
                  <a:lnTo>
                    <a:pt x="396" y="540"/>
                  </a:lnTo>
                  <a:lnTo>
                    <a:pt x="402" y="546"/>
                  </a:lnTo>
                  <a:lnTo>
                    <a:pt x="408" y="552"/>
                  </a:lnTo>
                  <a:lnTo>
                    <a:pt x="420" y="564"/>
                  </a:lnTo>
                  <a:lnTo>
                    <a:pt x="414" y="564"/>
                  </a:lnTo>
                  <a:lnTo>
                    <a:pt x="420" y="564"/>
                  </a:lnTo>
                  <a:lnTo>
                    <a:pt x="426" y="570"/>
                  </a:lnTo>
                  <a:lnTo>
                    <a:pt x="432" y="570"/>
                  </a:lnTo>
                  <a:lnTo>
                    <a:pt x="438" y="570"/>
                  </a:lnTo>
                  <a:lnTo>
                    <a:pt x="444" y="570"/>
                  </a:lnTo>
                  <a:lnTo>
                    <a:pt x="450" y="564"/>
                  </a:lnTo>
                  <a:lnTo>
                    <a:pt x="456" y="558"/>
                  </a:lnTo>
                  <a:lnTo>
                    <a:pt x="462" y="552"/>
                  </a:lnTo>
                  <a:lnTo>
                    <a:pt x="468" y="546"/>
                  </a:lnTo>
                  <a:lnTo>
                    <a:pt x="474" y="540"/>
                  </a:lnTo>
                  <a:lnTo>
                    <a:pt x="474" y="534"/>
                  </a:lnTo>
                  <a:lnTo>
                    <a:pt x="480" y="528"/>
                  </a:lnTo>
                  <a:lnTo>
                    <a:pt x="480" y="522"/>
                  </a:lnTo>
                  <a:lnTo>
                    <a:pt x="486" y="516"/>
                  </a:lnTo>
                  <a:lnTo>
                    <a:pt x="486" y="510"/>
                  </a:lnTo>
                  <a:lnTo>
                    <a:pt x="492" y="504"/>
                  </a:lnTo>
                  <a:lnTo>
                    <a:pt x="492" y="492"/>
                  </a:lnTo>
                  <a:lnTo>
                    <a:pt x="498" y="486"/>
                  </a:lnTo>
                  <a:lnTo>
                    <a:pt x="498" y="480"/>
                  </a:lnTo>
                  <a:lnTo>
                    <a:pt x="504" y="468"/>
                  </a:lnTo>
                  <a:lnTo>
                    <a:pt x="504" y="462"/>
                  </a:lnTo>
                  <a:lnTo>
                    <a:pt x="510" y="450"/>
                  </a:lnTo>
                  <a:lnTo>
                    <a:pt x="510" y="438"/>
                  </a:lnTo>
                  <a:lnTo>
                    <a:pt x="516" y="426"/>
                  </a:lnTo>
                  <a:lnTo>
                    <a:pt x="516" y="420"/>
                  </a:lnTo>
                  <a:lnTo>
                    <a:pt x="522" y="408"/>
                  </a:lnTo>
                  <a:lnTo>
                    <a:pt x="522" y="378"/>
                  </a:lnTo>
                  <a:lnTo>
                    <a:pt x="528" y="366"/>
                  </a:lnTo>
                  <a:lnTo>
                    <a:pt x="528" y="354"/>
                  </a:lnTo>
                  <a:lnTo>
                    <a:pt x="534" y="342"/>
                  </a:lnTo>
                  <a:lnTo>
                    <a:pt x="534" y="324"/>
                  </a:lnTo>
                  <a:lnTo>
                    <a:pt x="540" y="312"/>
                  </a:lnTo>
                  <a:lnTo>
                    <a:pt x="540" y="294"/>
                  </a:lnTo>
                  <a:lnTo>
                    <a:pt x="546" y="282"/>
                  </a:lnTo>
                  <a:lnTo>
                    <a:pt x="546" y="264"/>
                  </a:lnTo>
                  <a:lnTo>
                    <a:pt x="552" y="246"/>
                  </a:lnTo>
                  <a:lnTo>
                    <a:pt x="552" y="234"/>
                  </a:lnTo>
                  <a:lnTo>
                    <a:pt x="558" y="216"/>
                  </a:lnTo>
                  <a:lnTo>
                    <a:pt x="558" y="198"/>
                  </a:lnTo>
                  <a:lnTo>
                    <a:pt x="564" y="180"/>
                  </a:lnTo>
                  <a:lnTo>
                    <a:pt x="564" y="162"/>
                  </a:lnTo>
                  <a:lnTo>
                    <a:pt x="570" y="144"/>
                  </a:lnTo>
                  <a:lnTo>
                    <a:pt x="570" y="120"/>
                  </a:lnTo>
                  <a:lnTo>
                    <a:pt x="576" y="102"/>
                  </a:lnTo>
                  <a:lnTo>
                    <a:pt x="576" y="60"/>
                  </a:lnTo>
                  <a:lnTo>
                    <a:pt x="582" y="42"/>
                  </a:lnTo>
                  <a:lnTo>
                    <a:pt x="582" y="18"/>
                  </a:lnTo>
                  <a:lnTo>
                    <a:pt x="588" y="0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95" name="Freeform 74"/>
            <p:cNvSpPr>
              <a:spLocks/>
            </p:cNvSpPr>
            <p:nvPr/>
          </p:nvSpPr>
          <p:spPr bwMode="auto">
            <a:xfrm>
              <a:off x="5407571" y="1371253"/>
              <a:ext cx="695325" cy="2867025"/>
            </a:xfrm>
            <a:custGeom>
              <a:avLst/>
              <a:gdLst>
                <a:gd name="T0" fmla="*/ 6 w 438"/>
                <a:gd name="T1" fmla="*/ 1764 h 1806"/>
                <a:gd name="T2" fmla="*/ 12 w 438"/>
                <a:gd name="T3" fmla="*/ 1692 h 1806"/>
                <a:gd name="T4" fmla="*/ 24 w 438"/>
                <a:gd name="T5" fmla="*/ 1626 h 1806"/>
                <a:gd name="T6" fmla="*/ 30 w 438"/>
                <a:gd name="T7" fmla="*/ 1554 h 1806"/>
                <a:gd name="T8" fmla="*/ 42 w 438"/>
                <a:gd name="T9" fmla="*/ 1482 h 1806"/>
                <a:gd name="T10" fmla="*/ 48 w 438"/>
                <a:gd name="T11" fmla="*/ 1380 h 1806"/>
                <a:gd name="T12" fmla="*/ 60 w 438"/>
                <a:gd name="T13" fmla="*/ 1302 h 1806"/>
                <a:gd name="T14" fmla="*/ 66 w 438"/>
                <a:gd name="T15" fmla="*/ 1224 h 1806"/>
                <a:gd name="T16" fmla="*/ 78 w 438"/>
                <a:gd name="T17" fmla="*/ 1146 h 1806"/>
                <a:gd name="T18" fmla="*/ 84 w 438"/>
                <a:gd name="T19" fmla="*/ 1074 h 1806"/>
                <a:gd name="T20" fmla="*/ 96 w 438"/>
                <a:gd name="T21" fmla="*/ 996 h 1806"/>
                <a:gd name="T22" fmla="*/ 102 w 438"/>
                <a:gd name="T23" fmla="*/ 894 h 1806"/>
                <a:gd name="T24" fmla="*/ 114 w 438"/>
                <a:gd name="T25" fmla="*/ 822 h 1806"/>
                <a:gd name="T26" fmla="*/ 120 w 438"/>
                <a:gd name="T27" fmla="*/ 750 h 1806"/>
                <a:gd name="T28" fmla="*/ 132 w 438"/>
                <a:gd name="T29" fmla="*/ 678 h 1806"/>
                <a:gd name="T30" fmla="*/ 138 w 438"/>
                <a:gd name="T31" fmla="*/ 612 h 1806"/>
                <a:gd name="T32" fmla="*/ 150 w 438"/>
                <a:gd name="T33" fmla="*/ 546 h 1806"/>
                <a:gd name="T34" fmla="*/ 156 w 438"/>
                <a:gd name="T35" fmla="*/ 468 h 1806"/>
                <a:gd name="T36" fmla="*/ 168 w 438"/>
                <a:gd name="T37" fmla="*/ 408 h 1806"/>
                <a:gd name="T38" fmla="*/ 174 w 438"/>
                <a:gd name="T39" fmla="*/ 354 h 1806"/>
                <a:gd name="T40" fmla="*/ 186 w 438"/>
                <a:gd name="T41" fmla="*/ 306 h 1806"/>
                <a:gd name="T42" fmla="*/ 192 w 438"/>
                <a:gd name="T43" fmla="*/ 258 h 1806"/>
                <a:gd name="T44" fmla="*/ 204 w 438"/>
                <a:gd name="T45" fmla="*/ 216 h 1806"/>
                <a:gd name="T46" fmla="*/ 210 w 438"/>
                <a:gd name="T47" fmla="*/ 162 h 1806"/>
                <a:gd name="T48" fmla="*/ 222 w 438"/>
                <a:gd name="T49" fmla="*/ 132 h 1806"/>
                <a:gd name="T50" fmla="*/ 228 w 438"/>
                <a:gd name="T51" fmla="*/ 102 h 1806"/>
                <a:gd name="T52" fmla="*/ 240 w 438"/>
                <a:gd name="T53" fmla="*/ 72 h 1806"/>
                <a:gd name="T54" fmla="*/ 246 w 438"/>
                <a:gd name="T55" fmla="*/ 54 h 1806"/>
                <a:gd name="T56" fmla="*/ 258 w 438"/>
                <a:gd name="T57" fmla="*/ 36 h 1806"/>
                <a:gd name="T58" fmla="*/ 264 w 438"/>
                <a:gd name="T59" fmla="*/ 18 h 1806"/>
                <a:gd name="T60" fmla="*/ 282 w 438"/>
                <a:gd name="T61" fmla="*/ 0 h 1806"/>
                <a:gd name="T62" fmla="*/ 300 w 438"/>
                <a:gd name="T63" fmla="*/ 0 h 1806"/>
                <a:gd name="T64" fmla="*/ 318 w 438"/>
                <a:gd name="T65" fmla="*/ 12 h 1806"/>
                <a:gd name="T66" fmla="*/ 336 w 438"/>
                <a:gd name="T67" fmla="*/ 30 h 1806"/>
                <a:gd name="T68" fmla="*/ 354 w 438"/>
                <a:gd name="T69" fmla="*/ 54 h 1806"/>
                <a:gd name="T70" fmla="*/ 366 w 438"/>
                <a:gd name="T71" fmla="*/ 72 h 1806"/>
                <a:gd name="T72" fmla="*/ 372 w 438"/>
                <a:gd name="T73" fmla="*/ 96 h 1806"/>
                <a:gd name="T74" fmla="*/ 390 w 438"/>
                <a:gd name="T75" fmla="*/ 120 h 1806"/>
                <a:gd name="T76" fmla="*/ 396 w 438"/>
                <a:gd name="T77" fmla="*/ 138 h 1806"/>
                <a:gd name="T78" fmla="*/ 408 w 438"/>
                <a:gd name="T79" fmla="*/ 156 h 1806"/>
                <a:gd name="T80" fmla="*/ 420 w 438"/>
                <a:gd name="T81" fmla="*/ 180 h 1806"/>
                <a:gd name="T82" fmla="*/ 432 w 438"/>
                <a:gd name="T83" fmla="*/ 204 h 180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38"/>
                <a:gd name="T127" fmla="*/ 0 h 1806"/>
                <a:gd name="T128" fmla="*/ 438 w 438"/>
                <a:gd name="T129" fmla="*/ 1806 h 180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38" h="1806">
                  <a:moveTo>
                    <a:pt x="0" y="1806"/>
                  </a:moveTo>
                  <a:lnTo>
                    <a:pt x="0" y="1782"/>
                  </a:lnTo>
                  <a:lnTo>
                    <a:pt x="6" y="1764"/>
                  </a:lnTo>
                  <a:lnTo>
                    <a:pt x="6" y="1740"/>
                  </a:lnTo>
                  <a:lnTo>
                    <a:pt x="12" y="1716"/>
                  </a:lnTo>
                  <a:lnTo>
                    <a:pt x="12" y="1692"/>
                  </a:lnTo>
                  <a:lnTo>
                    <a:pt x="18" y="1674"/>
                  </a:lnTo>
                  <a:lnTo>
                    <a:pt x="18" y="1650"/>
                  </a:lnTo>
                  <a:lnTo>
                    <a:pt x="24" y="1626"/>
                  </a:lnTo>
                  <a:lnTo>
                    <a:pt x="24" y="1602"/>
                  </a:lnTo>
                  <a:lnTo>
                    <a:pt x="30" y="1578"/>
                  </a:lnTo>
                  <a:lnTo>
                    <a:pt x="30" y="1554"/>
                  </a:lnTo>
                  <a:lnTo>
                    <a:pt x="36" y="1530"/>
                  </a:lnTo>
                  <a:lnTo>
                    <a:pt x="36" y="1506"/>
                  </a:lnTo>
                  <a:lnTo>
                    <a:pt x="42" y="1482"/>
                  </a:lnTo>
                  <a:lnTo>
                    <a:pt x="42" y="1428"/>
                  </a:lnTo>
                  <a:lnTo>
                    <a:pt x="48" y="1404"/>
                  </a:lnTo>
                  <a:lnTo>
                    <a:pt x="48" y="1380"/>
                  </a:lnTo>
                  <a:lnTo>
                    <a:pt x="54" y="1356"/>
                  </a:lnTo>
                  <a:lnTo>
                    <a:pt x="54" y="1326"/>
                  </a:lnTo>
                  <a:lnTo>
                    <a:pt x="60" y="1302"/>
                  </a:lnTo>
                  <a:lnTo>
                    <a:pt x="60" y="1278"/>
                  </a:lnTo>
                  <a:lnTo>
                    <a:pt x="66" y="1254"/>
                  </a:lnTo>
                  <a:lnTo>
                    <a:pt x="66" y="1224"/>
                  </a:lnTo>
                  <a:lnTo>
                    <a:pt x="72" y="1200"/>
                  </a:lnTo>
                  <a:lnTo>
                    <a:pt x="72" y="1176"/>
                  </a:lnTo>
                  <a:lnTo>
                    <a:pt x="78" y="1146"/>
                  </a:lnTo>
                  <a:lnTo>
                    <a:pt x="78" y="1122"/>
                  </a:lnTo>
                  <a:lnTo>
                    <a:pt x="84" y="1098"/>
                  </a:lnTo>
                  <a:lnTo>
                    <a:pt x="84" y="1074"/>
                  </a:lnTo>
                  <a:lnTo>
                    <a:pt x="90" y="1044"/>
                  </a:lnTo>
                  <a:lnTo>
                    <a:pt x="90" y="1020"/>
                  </a:lnTo>
                  <a:lnTo>
                    <a:pt x="96" y="996"/>
                  </a:lnTo>
                  <a:lnTo>
                    <a:pt x="96" y="972"/>
                  </a:lnTo>
                  <a:lnTo>
                    <a:pt x="102" y="948"/>
                  </a:lnTo>
                  <a:lnTo>
                    <a:pt x="102" y="894"/>
                  </a:lnTo>
                  <a:lnTo>
                    <a:pt x="108" y="870"/>
                  </a:lnTo>
                  <a:lnTo>
                    <a:pt x="108" y="846"/>
                  </a:lnTo>
                  <a:lnTo>
                    <a:pt x="114" y="822"/>
                  </a:lnTo>
                  <a:lnTo>
                    <a:pt x="114" y="798"/>
                  </a:lnTo>
                  <a:lnTo>
                    <a:pt x="120" y="774"/>
                  </a:lnTo>
                  <a:lnTo>
                    <a:pt x="120" y="750"/>
                  </a:lnTo>
                  <a:lnTo>
                    <a:pt x="126" y="726"/>
                  </a:lnTo>
                  <a:lnTo>
                    <a:pt x="126" y="702"/>
                  </a:lnTo>
                  <a:lnTo>
                    <a:pt x="132" y="678"/>
                  </a:lnTo>
                  <a:lnTo>
                    <a:pt x="132" y="660"/>
                  </a:lnTo>
                  <a:lnTo>
                    <a:pt x="138" y="636"/>
                  </a:lnTo>
                  <a:lnTo>
                    <a:pt x="138" y="612"/>
                  </a:lnTo>
                  <a:lnTo>
                    <a:pt x="144" y="594"/>
                  </a:lnTo>
                  <a:lnTo>
                    <a:pt x="144" y="570"/>
                  </a:lnTo>
                  <a:lnTo>
                    <a:pt x="150" y="546"/>
                  </a:lnTo>
                  <a:lnTo>
                    <a:pt x="150" y="528"/>
                  </a:lnTo>
                  <a:lnTo>
                    <a:pt x="156" y="504"/>
                  </a:lnTo>
                  <a:lnTo>
                    <a:pt x="156" y="468"/>
                  </a:lnTo>
                  <a:lnTo>
                    <a:pt x="162" y="444"/>
                  </a:lnTo>
                  <a:lnTo>
                    <a:pt x="162" y="426"/>
                  </a:lnTo>
                  <a:lnTo>
                    <a:pt x="168" y="408"/>
                  </a:lnTo>
                  <a:lnTo>
                    <a:pt x="168" y="390"/>
                  </a:lnTo>
                  <a:lnTo>
                    <a:pt x="174" y="372"/>
                  </a:lnTo>
                  <a:lnTo>
                    <a:pt x="174" y="354"/>
                  </a:lnTo>
                  <a:lnTo>
                    <a:pt x="180" y="336"/>
                  </a:lnTo>
                  <a:lnTo>
                    <a:pt x="180" y="318"/>
                  </a:lnTo>
                  <a:lnTo>
                    <a:pt x="186" y="306"/>
                  </a:lnTo>
                  <a:lnTo>
                    <a:pt x="186" y="288"/>
                  </a:lnTo>
                  <a:lnTo>
                    <a:pt x="192" y="270"/>
                  </a:lnTo>
                  <a:lnTo>
                    <a:pt x="192" y="258"/>
                  </a:lnTo>
                  <a:lnTo>
                    <a:pt x="198" y="240"/>
                  </a:lnTo>
                  <a:lnTo>
                    <a:pt x="198" y="228"/>
                  </a:lnTo>
                  <a:lnTo>
                    <a:pt x="204" y="216"/>
                  </a:lnTo>
                  <a:lnTo>
                    <a:pt x="204" y="204"/>
                  </a:lnTo>
                  <a:lnTo>
                    <a:pt x="210" y="186"/>
                  </a:lnTo>
                  <a:lnTo>
                    <a:pt x="210" y="162"/>
                  </a:lnTo>
                  <a:lnTo>
                    <a:pt x="216" y="150"/>
                  </a:lnTo>
                  <a:lnTo>
                    <a:pt x="216" y="138"/>
                  </a:lnTo>
                  <a:lnTo>
                    <a:pt x="222" y="132"/>
                  </a:lnTo>
                  <a:lnTo>
                    <a:pt x="222" y="120"/>
                  </a:lnTo>
                  <a:lnTo>
                    <a:pt x="228" y="108"/>
                  </a:lnTo>
                  <a:lnTo>
                    <a:pt x="228" y="102"/>
                  </a:lnTo>
                  <a:lnTo>
                    <a:pt x="234" y="90"/>
                  </a:lnTo>
                  <a:lnTo>
                    <a:pt x="234" y="84"/>
                  </a:lnTo>
                  <a:lnTo>
                    <a:pt x="240" y="72"/>
                  </a:lnTo>
                  <a:lnTo>
                    <a:pt x="240" y="66"/>
                  </a:lnTo>
                  <a:lnTo>
                    <a:pt x="246" y="60"/>
                  </a:lnTo>
                  <a:lnTo>
                    <a:pt x="246" y="54"/>
                  </a:lnTo>
                  <a:lnTo>
                    <a:pt x="252" y="48"/>
                  </a:lnTo>
                  <a:lnTo>
                    <a:pt x="252" y="42"/>
                  </a:lnTo>
                  <a:lnTo>
                    <a:pt x="258" y="36"/>
                  </a:lnTo>
                  <a:lnTo>
                    <a:pt x="258" y="30"/>
                  </a:lnTo>
                  <a:lnTo>
                    <a:pt x="264" y="24"/>
                  </a:lnTo>
                  <a:lnTo>
                    <a:pt x="264" y="18"/>
                  </a:lnTo>
                  <a:lnTo>
                    <a:pt x="270" y="12"/>
                  </a:lnTo>
                  <a:lnTo>
                    <a:pt x="288" y="0"/>
                  </a:lnTo>
                  <a:lnTo>
                    <a:pt x="282" y="0"/>
                  </a:lnTo>
                  <a:lnTo>
                    <a:pt x="288" y="0"/>
                  </a:lnTo>
                  <a:lnTo>
                    <a:pt x="294" y="0"/>
                  </a:lnTo>
                  <a:lnTo>
                    <a:pt x="300" y="0"/>
                  </a:lnTo>
                  <a:lnTo>
                    <a:pt x="306" y="0"/>
                  </a:lnTo>
                  <a:lnTo>
                    <a:pt x="312" y="6"/>
                  </a:lnTo>
                  <a:lnTo>
                    <a:pt x="318" y="12"/>
                  </a:lnTo>
                  <a:lnTo>
                    <a:pt x="324" y="18"/>
                  </a:lnTo>
                  <a:lnTo>
                    <a:pt x="330" y="24"/>
                  </a:lnTo>
                  <a:lnTo>
                    <a:pt x="336" y="30"/>
                  </a:lnTo>
                  <a:lnTo>
                    <a:pt x="348" y="42"/>
                  </a:lnTo>
                  <a:lnTo>
                    <a:pt x="348" y="48"/>
                  </a:lnTo>
                  <a:lnTo>
                    <a:pt x="354" y="54"/>
                  </a:lnTo>
                  <a:lnTo>
                    <a:pt x="354" y="60"/>
                  </a:lnTo>
                  <a:lnTo>
                    <a:pt x="360" y="66"/>
                  </a:lnTo>
                  <a:lnTo>
                    <a:pt x="366" y="72"/>
                  </a:lnTo>
                  <a:lnTo>
                    <a:pt x="366" y="78"/>
                  </a:lnTo>
                  <a:lnTo>
                    <a:pt x="372" y="84"/>
                  </a:lnTo>
                  <a:lnTo>
                    <a:pt x="372" y="96"/>
                  </a:lnTo>
                  <a:lnTo>
                    <a:pt x="384" y="108"/>
                  </a:lnTo>
                  <a:lnTo>
                    <a:pt x="384" y="114"/>
                  </a:lnTo>
                  <a:lnTo>
                    <a:pt x="390" y="120"/>
                  </a:lnTo>
                  <a:lnTo>
                    <a:pt x="390" y="126"/>
                  </a:lnTo>
                  <a:lnTo>
                    <a:pt x="396" y="132"/>
                  </a:lnTo>
                  <a:lnTo>
                    <a:pt x="396" y="138"/>
                  </a:lnTo>
                  <a:lnTo>
                    <a:pt x="402" y="144"/>
                  </a:lnTo>
                  <a:lnTo>
                    <a:pt x="402" y="150"/>
                  </a:lnTo>
                  <a:lnTo>
                    <a:pt x="408" y="156"/>
                  </a:lnTo>
                  <a:lnTo>
                    <a:pt x="408" y="162"/>
                  </a:lnTo>
                  <a:lnTo>
                    <a:pt x="420" y="174"/>
                  </a:lnTo>
                  <a:lnTo>
                    <a:pt x="420" y="180"/>
                  </a:lnTo>
                  <a:lnTo>
                    <a:pt x="426" y="186"/>
                  </a:lnTo>
                  <a:lnTo>
                    <a:pt x="426" y="198"/>
                  </a:lnTo>
                  <a:lnTo>
                    <a:pt x="432" y="204"/>
                  </a:lnTo>
                  <a:lnTo>
                    <a:pt x="438" y="210"/>
                  </a:lnTo>
                  <a:lnTo>
                    <a:pt x="438" y="216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96" name="Freeform 75"/>
            <p:cNvSpPr>
              <a:spLocks/>
            </p:cNvSpPr>
            <p:nvPr/>
          </p:nvSpPr>
          <p:spPr bwMode="auto">
            <a:xfrm>
              <a:off x="6102896" y="1552228"/>
              <a:ext cx="1209675" cy="257175"/>
            </a:xfrm>
            <a:custGeom>
              <a:avLst/>
              <a:gdLst>
                <a:gd name="T0" fmla="*/ 18 w 762"/>
                <a:gd name="T1" fmla="*/ 120 h 162"/>
                <a:gd name="T2" fmla="*/ 30 w 762"/>
                <a:gd name="T3" fmla="*/ 138 h 162"/>
                <a:gd name="T4" fmla="*/ 48 w 762"/>
                <a:gd name="T5" fmla="*/ 156 h 162"/>
                <a:gd name="T6" fmla="*/ 66 w 762"/>
                <a:gd name="T7" fmla="*/ 162 h 162"/>
                <a:gd name="T8" fmla="*/ 84 w 762"/>
                <a:gd name="T9" fmla="*/ 162 h 162"/>
                <a:gd name="T10" fmla="*/ 102 w 762"/>
                <a:gd name="T11" fmla="*/ 156 h 162"/>
                <a:gd name="T12" fmla="*/ 120 w 762"/>
                <a:gd name="T13" fmla="*/ 150 h 162"/>
                <a:gd name="T14" fmla="*/ 138 w 762"/>
                <a:gd name="T15" fmla="*/ 132 h 162"/>
                <a:gd name="T16" fmla="*/ 156 w 762"/>
                <a:gd name="T17" fmla="*/ 114 h 162"/>
                <a:gd name="T18" fmla="*/ 174 w 762"/>
                <a:gd name="T19" fmla="*/ 96 h 162"/>
                <a:gd name="T20" fmla="*/ 198 w 762"/>
                <a:gd name="T21" fmla="*/ 72 h 162"/>
                <a:gd name="T22" fmla="*/ 210 w 762"/>
                <a:gd name="T23" fmla="*/ 54 h 162"/>
                <a:gd name="T24" fmla="*/ 228 w 762"/>
                <a:gd name="T25" fmla="*/ 36 h 162"/>
                <a:gd name="T26" fmla="*/ 246 w 762"/>
                <a:gd name="T27" fmla="*/ 24 h 162"/>
                <a:gd name="T28" fmla="*/ 264 w 762"/>
                <a:gd name="T29" fmla="*/ 6 h 162"/>
                <a:gd name="T30" fmla="*/ 282 w 762"/>
                <a:gd name="T31" fmla="*/ 0 h 162"/>
                <a:gd name="T32" fmla="*/ 300 w 762"/>
                <a:gd name="T33" fmla="*/ 0 h 162"/>
                <a:gd name="T34" fmla="*/ 318 w 762"/>
                <a:gd name="T35" fmla="*/ 0 h 162"/>
                <a:gd name="T36" fmla="*/ 336 w 762"/>
                <a:gd name="T37" fmla="*/ 6 h 162"/>
                <a:gd name="T38" fmla="*/ 354 w 762"/>
                <a:gd name="T39" fmla="*/ 18 h 162"/>
                <a:gd name="T40" fmla="*/ 372 w 762"/>
                <a:gd name="T41" fmla="*/ 30 h 162"/>
                <a:gd name="T42" fmla="*/ 390 w 762"/>
                <a:gd name="T43" fmla="*/ 42 h 162"/>
                <a:gd name="T44" fmla="*/ 408 w 762"/>
                <a:gd name="T45" fmla="*/ 54 h 162"/>
                <a:gd name="T46" fmla="*/ 426 w 762"/>
                <a:gd name="T47" fmla="*/ 72 h 162"/>
                <a:gd name="T48" fmla="*/ 444 w 762"/>
                <a:gd name="T49" fmla="*/ 84 h 162"/>
                <a:gd name="T50" fmla="*/ 462 w 762"/>
                <a:gd name="T51" fmla="*/ 96 h 162"/>
                <a:gd name="T52" fmla="*/ 480 w 762"/>
                <a:gd name="T53" fmla="*/ 108 h 162"/>
                <a:gd name="T54" fmla="*/ 498 w 762"/>
                <a:gd name="T55" fmla="*/ 114 h 162"/>
                <a:gd name="T56" fmla="*/ 516 w 762"/>
                <a:gd name="T57" fmla="*/ 114 h 162"/>
                <a:gd name="T58" fmla="*/ 534 w 762"/>
                <a:gd name="T59" fmla="*/ 114 h 162"/>
                <a:gd name="T60" fmla="*/ 552 w 762"/>
                <a:gd name="T61" fmla="*/ 114 h 162"/>
                <a:gd name="T62" fmla="*/ 570 w 762"/>
                <a:gd name="T63" fmla="*/ 108 h 162"/>
                <a:gd name="T64" fmla="*/ 588 w 762"/>
                <a:gd name="T65" fmla="*/ 96 h 162"/>
                <a:gd name="T66" fmla="*/ 606 w 762"/>
                <a:gd name="T67" fmla="*/ 90 h 162"/>
                <a:gd name="T68" fmla="*/ 624 w 762"/>
                <a:gd name="T69" fmla="*/ 78 h 162"/>
                <a:gd name="T70" fmla="*/ 642 w 762"/>
                <a:gd name="T71" fmla="*/ 66 h 162"/>
                <a:gd name="T72" fmla="*/ 660 w 762"/>
                <a:gd name="T73" fmla="*/ 54 h 162"/>
                <a:gd name="T74" fmla="*/ 678 w 762"/>
                <a:gd name="T75" fmla="*/ 48 h 162"/>
                <a:gd name="T76" fmla="*/ 696 w 762"/>
                <a:gd name="T77" fmla="*/ 36 h 162"/>
                <a:gd name="T78" fmla="*/ 714 w 762"/>
                <a:gd name="T79" fmla="*/ 30 h 162"/>
                <a:gd name="T80" fmla="*/ 732 w 762"/>
                <a:gd name="T81" fmla="*/ 24 h 162"/>
                <a:gd name="T82" fmla="*/ 750 w 762"/>
                <a:gd name="T83" fmla="*/ 24 h 16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62"/>
                <a:gd name="T127" fmla="*/ 0 h 162"/>
                <a:gd name="T128" fmla="*/ 762 w 762"/>
                <a:gd name="T129" fmla="*/ 162 h 16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62" h="162">
                  <a:moveTo>
                    <a:pt x="0" y="102"/>
                  </a:moveTo>
                  <a:lnTo>
                    <a:pt x="6" y="108"/>
                  </a:lnTo>
                  <a:lnTo>
                    <a:pt x="18" y="120"/>
                  </a:lnTo>
                  <a:lnTo>
                    <a:pt x="18" y="126"/>
                  </a:lnTo>
                  <a:lnTo>
                    <a:pt x="24" y="132"/>
                  </a:lnTo>
                  <a:lnTo>
                    <a:pt x="30" y="138"/>
                  </a:lnTo>
                  <a:lnTo>
                    <a:pt x="36" y="144"/>
                  </a:lnTo>
                  <a:lnTo>
                    <a:pt x="42" y="150"/>
                  </a:lnTo>
                  <a:lnTo>
                    <a:pt x="48" y="156"/>
                  </a:lnTo>
                  <a:lnTo>
                    <a:pt x="54" y="156"/>
                  </a:lnTo>
                  <a:lnTo>
                    <a:pt x="60" y="162"/>
                  </a:lnTo>
                  <a:lnTo>
                    <a:pt x="66" y="162"/>
                  </a:lnTo>
                  <a:lnTo>
                    <a:pt x="72" y="162"/>
                  </a:lnTo>
                  <a:lnTo>
                    <a:pt x="78" y="162"/>
                  </a:lnTo>
                  <a:lnTo>
                    <a:pt x="84" y="162"/>
                  </a:lnTo>
                  <a:lnTo>
                    <a:pt x="90" y="162"/>
                  </a:lnTo>
                  <a:lnTo>
                    <a:pt x="96" y="162"/>
                  </a:lnTo>
                  <a:lnTo>
                    <a:pt x="102" y="156"/>
                  </a:lnTo>
                  <a:lnTo>
                    <a:pt x="108" y="156"/>
                  </a:lnTo>
                  <a:lnTo>
                    <a:pt x="114" y="150"/>
                  </a:lnTo>
                  <a:lnTo>
                    <a:pt x="120" y="150"/>
                  </a:lnTo>
                  <a:lnTo>
                    <a:pt x="126" y="144"/>
                  </a:lnTo>
                  <a:lnTo>
                    <a:pt x="132" y="138"/>
                  </a:lnTo>
                  <a:lnTo>
                    <a:pt x="138" y="132"/>
                  </a:lnTo>
                  <a:lnTo>
                    <a:pt x="144" y="126"/>
                  </a:lnTo>
                  <a:lnTo>
                    <a:pt x="150" y="120"/>
                  </a:lnTo>
                  <a:lnTo>
                    <a:pt x="156" y="114"/>
                  </a:lnTo>
                  <a:lnTo>
                    <a:pt x="162" y="108"/>
                  </a:lnTo>
                  <a:lnTo>
                    <a:pt x="168" y="102"/>
                  </a:lnTo>
                  <a:lnTo>
                    <a:pt x="174" y="96"/>
                  </a:lnTo>
                  <a:lnTo>
                    <a:pt x="180" y="90"/>
                  </a:lnTo>
                  <a:lnTo>
                    <a:pt x="186" y="84"/>
                  </a:lnTo>
                  <a:lnTo>
                    <a:pt x="198" y="72"/>
                  </a:lnTo>
                  <a:lnTo>
                    <a:pt x="198" y="66"/>
                  </a:lnTo>
                  <a:lnTo>
                    <a:pt x="204" y="60"/>
                  </a:lnTo>
                  <a:lnTo>
                    <a:pt x="210" y="54"/>
                  </a:lnTo>
                  <a:lnTo>
                    <a:pt x="216" y="48"/>
                  </a:lnTo>
                  <a:lnTo>
                    <a:pt x="222" y="42"/>
                  </a:lnTo>
                  <a:lnTo>
                    <a:pt x="228" y="36"/>
                  </a:lnTo>
                  <a:lnTo>
                    <a:pt x="234" y="30"/>
                  </a:lnTo>
                  <a:lnTo>
                    <a:pt x="240" y="24"/>
                  </a:lnTo>
                  <a:lnTo>
                    <a:pt x="246" y="24"/>
                  </a:lnTo>
                  <a:lnTo>
                    <a:pt x="252" y="18"/>
                  </a:lnTo>
                  <a:lnTo>
                    <a:pt x="258" y="12"/>
                  </a:lnTo>
                  <a:lnTo>
                    <a:pt x="264" y="6"/>
                  </a:lnTo>
                  <a:lnTo>
                    <a:pt x="270" y="6"/>
                  </a:lnTo>
                  <a:lnTo>
                    <a:pt x="276" y="6"/>
                  </a:lnTo>
                  <a:lnTo>
                    <a:pt x="282" y="0"/>
                  </a:lnTo>
                  <a:lnTo>
                    <a:pt x="288" y="0"/>
                  </a:lnTo>
                  <a:lnTo>
                    <a:pt x="294" y="0"/>
                  </a:lnTo>
                  <a:lnTo>
                    <a:pt x="300" y="0"/>
                  </a:lnTo>
                  <a:lnTo>
                    <a:pt x="306" y="0"/>
                  </a:lnTo>
                  <a:lnTo>
                    <a:pt x="312" y="0"/>
                  </a:lnTo>
                  <a:lnTo>
                    <a:pt x="318" y="0"/>
                  </a:lnTo>
                  <a:lnTo>
                    <a:pt x="324" y="6"/>
                  </a:lnTo>
                  <a:lnTo>
                    <a:pt x="330" y="6"/>
                  </a:lnTo>
                  <a:lnTo>
                    <a:pt x="336" y="6"/>
                  </a:lnTo>
                  <a:lnTo>
                    <a:pt x="342" y="12"/>
                  </a:lnTo>
                  <a:lnTo>
                    <a:pt x="348" y="12"/>
                  </a:lnTo>
                  <a:lnTo>
                    <a:pt x="354" y="18"/>
                  </a:lnTo>
                  <a:lnTo>
                    <a:pt x="360" y="18"/>
                  </a:lnTo>
                  <a:lnTo>
                    <a:pt x="366" y="24"/>
                  </a:lnTo>
                  <a:lnTo>
                    <a:pt x="372" y="30"/>
                  </a:lnTo>
                  <a:lnTo>
                    <a:pt x="378" y="36"/>
                  </a:lnTo>
                  <a:lnTo>
                    <a:pt x="384" y="36"/>
                  </a:lnTo>
                  <a:lnTo>
                    <a:pt x="390" y="42"/>
                  </a:lnTo>
                  <a:lnTo>
                    <a:pt x="396" y="48"/>
                  </a:lnTo>
                  <a:lnTo>
                    <a:pt x="402" y="54"/>
                  </a:lnTo>
                  <a:lnTo>
                    <a:pt x="408" y="54"/>
                  </a:lnTo>
                  <a:lnTo>
                    <a:pt x="414" y="60"/>
                  </a:lnTo>
                  <a:lnTo>
                    <a:pt x="420" y="66"/>
                  </a:lnTo>
                  <a:lnTo>
                    <a:pt x="426" y="72"/>
                  </a:lnTo>
                  <a:lnTo>
                    <a:pt x="432" y="78"/>
                  </a:lnTo>
                  <a:lnTo>
                    <a:pt x="438" y="84"/>
                  </a:lnTo>
                  <a:lnTo>
                    <a:pt x="444" y="84"/>
                  </a:lnTo>
                  <a:lnTo>
                    <a:pt x="450" y="90"/>
                  </a:lnTo>
                  <a:lnTo>
                    <a:pt x="456" y="96"/>
                  </a:lnTo>
                  <a:lnTo>
                    <a:pt x="462" y="96"/>
                  </a:lnTo>
                  <a:lnTo>
                    <a:pt x="468" y="102"/>
                  </a:lnTo>
                  <a:lnTo>
                    <a:pt x="474" y="102"/>
                  </a:lnTo>
                  <a:lnTo>
                    <a:pt x="480" y="108"/>
                  </a:lnTo>
                  <a:lnTo>
                    <a:pt x="486" y="108"/>
                  </a:lnTo>
                  <a:lnTo>
                    <a:pt x="492" y="114"/>
                  </a:lnTo>
                  <a:lnTo>
                    <a:pt x="498" y="114"/>
                  </a:lnTo>
                  <a:lnTo>
                    <a:pt x="504" y="114"/>
                  </a:lnTo>
                  <a:lnTo>
                    <a:pt x="510" y="114"/>
                  </a:lnTo>
                  <a:lnTo>
                    <a:pt x="516" y="114"/>
                  </a:lnTo>
                  <a:lnTo>
                    <a:pt x="522" y="114"/>
                  </a:lnTo>
                  <a:lnTo>
                    <a:pt x="528" y="114"/>
                  </a:lnTo>
                  <a:lnTo>
                    <a:pt x="534" y="114"/>
                  </a:lnTo>
                  <a:lnTo>
                    <a:pt x="540" y="114"/>
                  </a:lnTo>
                  <a:lnTo>
                    <a:pt x="546" y="114"/>
                  </a:lnTo>
                  <a:lnTo>
                    <a:pt x="552" y="114"/>
                  </a:lnTo>
                  <a:lnTo>
                    <a:pt x="558" y="114"/>
                  </a:lnTo>
                  <a:lnTo>
                    <a:pt x="564" y="108"/>
                  </a:lnTo>
                  <a:lnTo>
                    <a:pt x="570" y="108"/>
                  </a:lnTo>
                  <a:lnTo>
                    <a:pt x="576" y="102"/>
                  </a:lnTo>
                  <a:lnTo>
                    <a:pt x="582" y="102"/>
                  </a:lnTo>
                  <a:lnTo>
                    <a:pt x="588" y="96"/>
                  </a:lnTo>
                  <a:lnTo>
                    <a:pt x="594" y="96"/>
                  </a:lnTo>
                  <a:lnTo>
                    <a:pt x="600" y="90"/>
                  </a:lnTo>
                  <a:lnTo>
                    <a:pt x="606" y="90"/>
                  </a:lnTo>
                  <a:lnTo>
                    <a:pt x="612" y="84"/>
                  </a:lnTo>
                  <a:lnTo>
                    <a:pt x="618" y="84"/>
                  </a:lnTo>
                  <a:lnTo>
                    <a:pt x="624" y="78"/>
                  </a:lnTo>
                  <a:lnTo>
                    <a:pt x="630" y="72"/>
                  </a:lnTo>
                  <a:lnTo>
                    <a:pt x="636" y="72"/>
                  </a:lnTo>
                  <a:lnTo>
                    <a:pt x="642" y="66"/>
                  </a:lnTo>
                  <a:lnTo>
                    <a:pt x="648" y="60"/>
                  </a:lnTo>
                  <a:lnTo>
                    <a:pt x="654" y="60"/>
                  </a:lnTo>
                  <a:lnTo>
                    <a:pt x="660" y="54"/>
                  </a:lnTo>
                  <a:lnTo>
                    <a:pt x="666" y="54"/>
                  </a:lnTo>
                  <a:lnTo>
                    <a:pt x="672" y="48"/>
                  </a:lnTo>
                  <a:lnTo>
                    <a:pt x="678" y="48"/>
                  </a:lnTo>
                  <a:lnTo>
                    <a:pt x="684" y="42"/>
                  </a:lnTo>
                  <a:lnTo>
                    <a:pt x="690" y="42"/>
                  </a:lnTo>
                  <a:lnTo>
                    <a:pt x="696" y="36"/>
                  </a:lnTo>
                  <a:lnTo>
                    <a:pt x="702" y="36"/>
                  </a:lnTo>
                  <a:lnTo>
                    <a:pt x="708" y="30"/>
                  </a:lnTo>
                  <a:lnTo>
                    <a:pt x="714" y="30"/>
                  </a:lnTo>
                  <a:lnTo>
                    <a:pt x="720" y="30"/>
                  </a:lnTo>
                  <a:lnTo>
                    <a:pt x="726" y="30"/>
                  </a:lnTo>
                  <a:lnTo>
                    <a:pt x="732" y="24"/>
                  </a:lnTo>
                  <a:lnTo>
                    <a:pt x="738" y="24"/>
                  </a:lnTo>
                  <a:lnTo>
                    <a:pt x="744" y="24"/>
                  </a:lnTo>
                  <a:lnTo>
                    <a:pt x="750" y="24"/>
                  </a:lnTo>
                  <a:lnTo>
                    <a:pt x="756" y="24"/>
                  </a:lnTo>
                  <a:lnTo>
                    <a:pt x="762" y="24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97" name="Freeform 76"/>
            <p:cNvSpPr>
              <a:spLocks/>
            </p:cNvSpPr>
            <p:nvPr/>
          </p:nvSpPr>
          <p:spPr bwMode="auto">
            <a:xfrm>
              <a:off x="7312571" y="1590328"/>
              <a:ext cx="466725" cy="123825"/>
            </a:xfrm>
            <a:custGeom>
              <a:avLst/>
              <a:gdLst>
                <a:gd name="T0" fmla="*/ 0 w 294"/>
                <a:gd name="T1" fmla="*/ 0 h 78"/>
                <a:gd name="T2" fmla="*/ 6 w 294"/>
                <a:gd name="T3" fmla="*/ 6 h 78"/>
                <a:gd name="T4" fmla="*/ 12 w 294"/>
                <a:gd name="T5" fmla="*/ 6 h 78"/>
                <a:gd name="T6" fmla="*/ 18 w 294"/>
                <a:gd name="T7" fmla="*/ 6 h 78"/>
                <a:gd name="T8" fmla="*/ 24 w 294"/>
                <a:gd name="T9" fmla="*/ 6 h 78"/>
                <a:gd name="T10" fmla="*/ 30 w 294"/>
                <a:gd name="T11" fmla="*/ 6 h 78"/>
                <a:gd name="T12" fmla="*/ 36 w 294"/>
                <a:gd name="T13" fmla="*/ 12 h 78"/>
                <a:gd name="T14" fmla="*/ 42 w 294"/>
                <a:gd name="T15" fmla="*/ 12 h 78"/>
                <a:gd name="T16" fmla="*/ 48 w 294"/>
                <a:gd name="T17" fmla="*/ 18 h 78"/>
                <a:gd name="T18" fmla="*/ 54 w 294"/>
                <a:gd name="T19" fmla="*/ 18 h 78"/>
                <a:gd name="T20" fmla="*/ 60 w 294"/>
                <a:gd name="T21" fmla="*/ 24 h 78"/>
                <a:gd name="T22" fmla="*/ 66 w 294"/>
                <a:gd name="T23" fmla="*/ 24 h 78"/>
                <a:gd name="T24" fmla="*/ 72 w 294"/>
                <a:gd name="T25" fmla="*/ 24 h 78"/>
                <a:gd name="T26" fmla="*/ 78 w 294"/>
                <a:gd name="T27" fmla="*/ 30 h 78"/>
                <a:gd name="T28" fmla="*/ 84 w 294"/>
                <a:gd name="T29" fmla="*/ 30 h 78"/>
                <a:gd name="T30" fmla="*/ 90 w 294"/>
                <a:gd name="T31" fmla="*/ 36 h 78"/>
                <a:gd name="T32" fmla="*/ 96 w 294"/>
                <a:gd name="T33" fmla="*/ 36 h 78"/>
                <a:gd name="T34" fmla="*/ 102 w 294"/>
                <a:gd name="T35" fmla="*/ 42 h 78"/>
                <a:gd name="T36" fmla="*/ 108 w 294"/>
                <a:gd name="T37" fmla="*/ 48 h 78"/>
                <a:gd name="T38" fmla="*/ 114 w 294"/>
                <a:gd name="T39" fmla="*/ 48 h 78"/>
                <a:gd name="T40" fmla="*/ 120 w 294"/>
                <a:gd name="T41" fmla="*/ 54 h 78"/>
                <a:gd name="T42" fmla="*/ 126 w 294"/>
                <a:gd name="T43" fmla="*/ 54 h 78"/>
                <a:gd name="T44" fmla="*/ 132 w 294"/>
                <a:gd name="T45" fmla="*/ 60 h 78"/>
                <a:gd name="T46" fmla="*/ 138 w 294"/>
                <a:gd name="T47" fmla="*/ 60 h 78"/>
                <a:gd name="T48" fmla="*/ 144 w 294"/>
                <a:gd name="T49" fmla="*/ 60 h 78"/>
                <a:gd name="T50" fmla="*/ 150 w 294"/>
                <a:gd name="T51" fmla="*/ 66 h 78"/>
                <a:gd name="T52" fmla="*/ 156 w 294"/>
                <a:gd name="T53" fmla="*/ 66 h 78"/>
                <a:gd name="T54" fmla="*/ 162 w 294"/>
                <a:gd name="T55" fmla="*/ 72 h 78"/>
                <a:gd name="T56" fmla="*/ 168 w 294"/>
                <a:gd name="T57" fmla="*/ 72 h 78"/>
                <a:gd name="T58" fmla="*/ 174 w 294"/>
                <a:gd name="T59" fmla="*/ 72 h 78"/>
                <a:gd name="T60" fmla="*/ 180 w 294"/>
                <a:gd name="T61" fmla="*/ 72 h 78"/>
                <a:gd name="T62" fmla="*/ 186 w 294"/>
                <a:gd name="T63" fmla="*/ 72 h 78"/>
                <a:gd name="T64" fmla="*/ 192 w 294"/>
                <a:gd name="T65" fmla="*/ 78 h 78"/>
                <a:gd name="T66" fmla="*/ 198 w 294"/>
                <a:gd name="T67" fmla="*/ 78 h 78"/>
                <a:gd name="T68" fmla="*/ 204 w 294"/>
                <a:gd name="T69" fmla="*/ 78 h 78"/>
                <a:gd name="T70" fmla="*/ 210 w 294"/>
                <a:gd name="T71" fmla="*/ 78 h 78"/>
                <a:gd name="T72" fmla="*/ 216 w 294"/>
                <a:gd name="T73" fmla="*/ 78 h 78"/>
                <a:gd name="T74" fmla="*/ 222 w 294"/>
                <a:gd name="T75" fmla="*/ 78 h 78"/>
                <a:gd name="T76" fmla="*/ 228 w 294"/>
                <a:gd name="T77" fmla="*/ 72 h 78"/>
                <a:gd name="T78" fmla="*/ 234 w 294"/>
                <a:gd name="T79" fmla="*/ 72 h 78"/>
                <a:gd name="T80" fmla="*/ 240 w 294"/>
                <a:gd name="T81" fmla="*/ 72 h 78"/>
                <a:gd name="T82" fmla="*/ 246 w 294"/>
                <a:gd name="T83" fmla="*/ 72 h 78"/>
                <a:gd name="T84" fmla="*/ 252 w 294"/>
                <a:gd name="T85" fmla="*/ 72 h 78"/>
                <a:gd name="T86" fmla="*/ 258 w 294"/>
                <a:gd name="T87" fmla="*/ 66 h 78"/>
                <a:gd name="T88" fmla="*/ 264 w 294"/>
                <a:gd name="T89" fmla="*/ 66 h 78"/>
                <a:gd name="T90" fmla="*/ 270 w 294"/>
                <a:gd name="T91" fmla="*/ 66 h 78"/>
                <a:gd name="T92" fmla="*/ 276 w 294"/>
                <a:gd name="T93" fmla="*/ 60 h 78"/>
                <a:gd name="T94" fmla="*/ 282 w 294"/>
                <a:gd name="T95" fmla="*/ 60 h 78"/>
                <a:gd name="T96" fmla="*/ 288 w 294"/>
                <a:gd name="T97" fmla="*/ 60 h 78"/>
                <a:gd name="T98" fmla="*/ 294 w 294"/>
                <a:gd name="T99" fmla="*/ 54 h 7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94"/>
                <a:gd name="T151" fmla="*/ 0 h 78"/>
                <a:gd name="T152" fmla="*/ 294 w 294"/>
                <a:gd name="T153" fmla="*/ 78 h 7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94" h="78">
                  <a:moveTo>
                    <a:pt x="0" y="0"/>
                  </a:moveTo>
                  <a:lnTo>
                    <a:pt x="6" y="6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0" y="6"/>
                  </a:lnTo>
                  <a:lnTo>
                    <a:pt x="36" y="12"/>
                  </a:lnTo>
                  <a:lnTo>
                    <a:pt x="42" y="12"/>
                  </a:lnTo>
                  <a:lnTo>
                    <a:pt x="48" y="18"/>
                  </a:lnTo>
                  <a:lnTo>
                    <a:pt x="54" y="18"/>
                  </a:lnTo>
                  <a:lnTo>
                    <a:pt x="60" y="24"/>
                  </a:lnTo>
                  <a:lnTo>
                    <a:pt x="66" y="24"/>
                  </a:lnTo>
                  <a:lnTo>
                    <a:pt x="72" y="24"/>
                  </a:lnTo>
                  <a:lnTo>
                    <a:pt x="78" y="30"/>
                  </a:lnTo>
                  <a:lnTo>
                    <a:pt x="84" y="30"/>
                  </a:lnTo>
                  <a:lnTo>
                    <a:pt x="90" y="36"/>
                  </a:lnTo>
                  <a:lnTo>
                    <a:pt x="96" y="36"/>
                  </a:lnTo>
                  <a:lnTo>
                    <a:pt x="102" y="42"/>
                  </a:lnTo>
                  <a:lnTo>
                    <a:pt x="108" y="48"/>
                  </a:lnTo>
                  <a:lnTo>
                    <a:pt x="114" y="48"/>
                  </a:lnTo>
                  <a:lnTo>
                    <a:pt x="120" y="54"/>
                  </a:lnTo>
                  <a:lnTo>
                    <a:pt x="126" y="54"/>
                  </a:lnTo>
                  <a:lnTo>
                    <a:pt x="132" y="60"/>
                  </a:lnTo>
                  <a:lnTo>
                    <a:pt x="138" y="60"/>
                  </a:lnTo>
                  <a:lnTo>
                    <a:pt x="144" y="60"/>
                  </a:lnTo>
                  <a:lnTo>
                    <a:pt x="150" y="66"/>
                  </a:lnTo>
                  <a:lnTo>
                    <a:pt x="156" y="66"/>
                  </a:lnTo>
                  <a:lnTo>
                    <a:pt x="162" y="72"/>
                  </a:lnTo>
                  <a:lnTo>
                    <a:pt x="168" y="72"/>
                  </a:lnTo>
                  <a:lnTo>
                    <a:pt x="174" y="72"/>
                  </a:lnTo>
                  <a:lnTo>
                    <a:pt x="180" y="72"/>
                  </a:lnTo>
                  <a:lnTo>
                    <a:pt x="186" y="72"/>
                  </a:lnTo>
                  <a:lnTo>
                    <a:pt x="192" y="78"/>
                  </a:lnTo>
                  <a:lnTo>
                    <a:pt x="198" y="78"/>
                  </a:lnTo>
                  <a:lnTo>
                    <a:pt x="204" y="78"/>
                  </a:lnTo>
                  <a:lnTo>
                    <a:pt x="210" y="78"/>
                  </a:lnTo>
                  <a:lnTo>
                    <a:pt x="216" y="78"/>
                  </a:lnTo>
                  <a:lnTo>
                    <a:pt x="222" y="78"/>
                  </a:lnTo>
                  <a:lnTo>
                    <a:pt x="228" y="72"/>
                  </a:lnTo>
                  <a:lnTo>
                    <a:pt x="234" y="72"/>
                  </a:lnTo>
                  <a:lnTo>
                    <a:pt x="240" y="72"/>
                  </a:lnTo>
                  <a:lnTo>
                    <a:pt x="246" y="72"/>
                  </a:lnTo>
                  <a:lnTo>
                    <a:pt x="252" y="72"/>
                  </a:lnTo>
                  <a:lnTo>
                    <a:pt x="258" y="66"/>
                  </a:lnTo>
                  <a:lnTo>
                    <a:pt x="264" y="66"/>
                  </a:lnTo>
                  <a:lnTo>
                    <a:pt x="270" y="66"/>
                  </a:lnTo>
                  <a:lnTo>
                    <a:pt x="276" y="60"/>
                  </a:lnTo>
                  <a:lnTo>
                    <a:pt x="282" y="60"/>
                  </a:lnTo>
                  <a:lnTo>
                    <a:pt x="288" y="60"/>
                  </a:lnTo>
                  <a:lnTo>
                    <a:pt x="294" y="54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98" name="Line 78"/>
            <p:cNvSpPr>
              <a:spLocks noChangeShapeType="1"/>
            </p:cNvSpPr>
            <p:nvPr/>
          </p:nvSpPr>
          <p:spPr bwMode="auto">
            <a:xfrm flipH="1" flipV="1">
              <a:off x="2702471" y="990253"/>
              <a:ext cx="7938" cy="43910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99" name="Text Box 79"/>
            <p:cNvSpPr txBox="1">
              <a:spLocks noChangeArrowheads="1"/>
            </p:cNvSpPr>
            <p:nvPr/>
          </p:nvSpPr>
          <p:spPr bwMode="auto">
            <a:xfrm>
              <a:off x="8432556" y="1366491"/>
              <a:ext cx="4587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000" b="1" dirty="0" smtClean="0"/>
                <a:t>+1</a:t>
              </a:r>
              <a:endParaRPr lang="pl-PL" sz="2000" b="1" dirty="0"/>
            </a:p>
          </p:txBody>
        </p:sp>
        <p:sp>
          <p:nvSpPr>
            <p:cNvPr id="15400" name="Text Box 80"/>
            <p:cNvSpPr txBox="1">
              <a:spLocks noChangeArrowheads="1"/>
            </p:cNvSpPr>
            <p:nvPr/>
          </p:nvSpPr>
          <p:spPr bwMode="auto">
            <a:xfrm>
              <a:off x="8402688" y="4628803"/>
              <a:ext cx="39786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000" b="1" dirty="0" smtClean="0"/>
                <a:t>-1</a:t>
              </a:r>
              <a:endParaRPr lang="pl-PL" sz="2000" b="1" dirty="0"/>
            </a:p>
          </p:txBody>
        </p:sp>
        <p:graphicFrame>
          <p:nvGraphicFramePr>
            <p:cNvPr id="15362" name="Object 83"/>
            <p:cNvGraphicFramePr>
              <a:graphicFrameLocks noChangeAspect="1"/>
            </p:cNvGraphicFramePr>
            <p:nvPr/>
          </p:nvGraphicFramePr>
          <p:xfrm>
            <a:off x="6164263" y="2060575"/>
            <a:ext cx="1866900" cy="773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7455" name="Równanie" r:id="rId3" imgW="952200" imgH="393480" progId="Equation.3">
                    <p:embed/>
                  </p:oleObj>
                </mc:Choice>
                <mc:Fallback>
                  <p:oleObj name="Równanie" r:id="rId3" imgW="952200" imgH="393480" progId="Equation.3">
                    <p:embed/>
                    <p:pic>
                      <p:nvPicPr>
                        <p:cNvPr id="0" name="Object 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64263" y="2060575"/>
                          <a:ext cx="1866900" cy="773113"/>
                        </a:xfrm>
                        <a:prstGeom prst="rect">
                          <a:avLst/>
                        </a:prstGeom>
                        <a:solidFill>
                          <a:schemeClr val="accent1">
                            <a:alpha val="50000"/>
                          </a:scheme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405" name="Line 90"/>
            <p:cNvSpPr>
              <a:spLocks noChangeShapeType="1"/>
            </p:cNvSpPr>
            <p:nvPr/>
          </p:nvSpPr>
          <p:spPr bwMode="auto">
            <a:xfrm flipH="1">
              <a:off x="2745557" y="3160068"/>
              <a:ext cx="5638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406" name="Line 92"/>
            <p:cNvSpPr>
              <a:spLocks noChangeShapeType="1"/>
            </p:cNvSpPr>
            <p:nvPr/>
          </p:nvSpPr>
          <p:spPr bwMode="auto">
            <a:xfrm>
              <a:off x="5531396" y="1037878"/>
              <a:ext cx="0" cy="434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407" name="Line 95"/>
            <p:cNvSpPr>
              <a:spLocks noChangeShapeType="1"/>
            </p:cNvSpPr>
            <p:nvPr/>
          </p:nvSpPr>
          <p:spPr bwMode="auto">
            <a:xfrm flipH="1">
              <a:off x="5534024" y="1637951"/>
              <a:ext cx="2797721" cy="57499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9" name="Text Box 80"/>
            <p:cNvSpPr txBox="1">
              <a:spLocks noChangeArrowheads="1"/>
            </p:cNvSpPr>
            <p:nvPr/>
          </p:nvSpPr>
          <p:spPr bwMode="auto">
            <a:xfrm>
              <a:off x="8502911" y="2924944"/>
              <a:ext cx="31290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000" b="1" dirty="0" smtClean="0"/>
                <a:t>0</a:t>
              </a:r>
              <a:endParaRPr lang="pl-PL" sz="2000" b="1" dirty="0"/>
            </a:p>
          </p:txBody>
        </p:sp>
        <p:sp>
          <p:nvSpPr>
            <p:cNvPr id="50" name="Line 95"/>
            <p:cNvSpPr>
              <a:spLocks noChangeShapeType="1"/>
            </p:cNvSpPr>
            <p:nvPr/>
          </p:nvSpPr>
          <p:spPr bwMode="auto">
            <a:xfrm flipH="1" flipV="1">
              <a:off x="2700611" y="4827661"/>
              <a:ext cx="2833414" cy="1513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cxnSp>
          <p:nvCxnSpPr>
            <p:cNvPr id="53" name="Łącznik prosty 52"/>
            <p:cNvCxnSpPr>
              <a:stCxn id="50" idx="0"/>
            </p:cNvCxnSpPr>
            <p:nvPr/>
          </p:nvCxnSpPr>
          <p:spPr bwMode="auto">
            <a:xfrm>
              <a:off x="5534025" y="4829174"/>
              <a:ext cx="2838450" cy="1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Łącznik prosty 54"/>
            <p:cNvCxnSpPr>
              <a:stCxn id="15407" idx="1"/>
              <a:endCxn id="50" idx="0"/>
            </p:cNvCxnSpPr>
            <p:nvPr/>
          </p:nvCxnSpPr>
          <p:spPr bwMode="auto">
            <a:xfrm>
              <a:off x="5534024" y="1695450"/>
              <a:ext cx="1" cy="3133724"/>
            </a:xfrm>
            <a:prstGeom prst="line">
              <a:avLst/>
            </a:prstGeom>
            <a:noFill/>
            <a:ln w="444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aphicFrame>
          <p:nvGraphicFramePr>
            <p:cNvPr id="546820" name="Object 83"/>
            <p:cNvGraphicFramePr>
              <a:graphicFrameLocks noChangeAspect="1"/>
            </p:cNvGraphicFramePr>
            <p:nvPr/>
          </p:nvGraphicFramePr>
          <p:xfrm>
            <a:off x="2771800" y="4077072"/>
            <a:ext cx="1519238" cy="423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7456" name="Równanie" r:id="rId5" imgW="774360" imgH="215640" progId="Equation.3">
                    <p:embed/>
                  </p:oleObj>
                </mc:Choice>
                <mc:Fallback>
                  <p:oleObj name="Równanie" r:id="rId5" imgW="774360" imgH="2156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1800" y="4077072"/>
                          <a:ext cx="1519238" cy="423862"/>
                        </a:xfrm>
                        <a:prstGeom prst="rect">
                          <a:avLst/>
                        </a:prstGeom>
                        <a:solidFill>
                          <a:srgbClr val="FF0000">
                            <a:alpha val="50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568C6-3FD8-45C8-9353-17CA9BE6CF1C}" type="slidenum">
              <a:rPr lang="pl-PL" smtClean="0"/>
              <a:pPr>
                <a:defRPr/>
              </a:pPr>
              <a:t>33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89"/>
          <p:cNvSpPr txBox="1">
            <a:spLocks noChangeArrowheads="1"/>
          </p:cNvSpPr>
          <p:nvPr/>
        </p:nvSpPr>
        <p:spPr bwMode="auto">
          <a:xfrm>
            <a:off x="1619672" y="5589240"/>
            <a:ext cx="6982524" cy="830997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solidFill>
                  <a:srgbClr val="CC0099"/>
                </a:solidFill>
              </a:rPr>
              <a:t>Czas narastania zbocza sygnału wyjściowego</a:t>
            </a:r>
          </a:p>
          <a:p>
            <a:pPr algn="l"/>
            <a:r>
              <a:rPr lang="pl-PL" b="1" dirty="0" smtClean="0">
                <a:solidFill>
                  <a:srgbClr val="CC0099"/>
                </a:solidFill>
              </a:rPr>
              <a:t>jest odwrotnie proporcjonalny do szerokości pasma.</a:t>
            </a:r>
            <a:endParaRPr lang="pl-PL" b="1" dirty="0">
              <a:solidFill>
                <a:srgbClr val="CC0099"/>
              </a:solidFill>
            </a:endParaRPr>
          </a:p>
        </p:txBody>
      </p:sp>
      <p:sp>
        <p:nvSpPr>
          <p:cNvPr id="15366" name="Text Box 94"/>
          <p:cNvSpPr txBox="1">
            <a:spLocks noChangeArrowheads="1"/>
          </p:cNvSpPr>
          <p:nvPr/>
        </p:nvSpPr>
        <p:spPr bwMode="auto">
          <a:xfrm>
            <a:off x="5974970" y="6553200"/>
            <a:ext cx="31646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>
                <a:solidFill>
                  <a:schemeClr val="bg2"/>
                </a:solidFill>
                <a:sym typeface="Symbol" pitchFamily="18" charset="2"/>
              </a:rPr>
              <a:t> </a:t>
            </a:r>
            <a:r>
              <a:rPr lang="pl-PL" sz="1400" b="1" dirty="0">
                <a:solidFill>
                  <a:schemeClr val="bg2"/>
                </a:solidFill>
              </a:rPr>
              <a:t>Zdzisław Papir</a:t>
            </a:r>
            <a:endParaRPr lang="pl-PL" dirty="0"/>
          </a:p>
        </p:txBody>
      </p:sp>
      <p:sp>
        <p:nvSpPr>
          <p:cNvPr id="51" name="Text Box 93"/>
          <p:cNvSpPr txBox="1">
            <a:spLocks noChangeArrowheads="1"/>
          </p:cNvSpPr>
          <p:nvPr/>
        </p:nvSpPr>
        <p:spPr bwMode="auto">
          <a:xfrm>
            <a:off x="827584" y="116632"/>
            <a:ext cx="75168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pl-PL" sz="3200" dirty="0" smtClean="0">
                <a:solidFill>
                  <a:srgbClr val="009900"/>
                </a:solidFill>
                <a:latin typeface="Albertus Extra Bold" pitchFamily="34" charset="0"/>
              </a:rPr>
              <a:t>Filtracja </a:t>
            </a:r>
            <a:r>
              <a:rPr kumimoji="1" lang="pl-PL" sz="3200" dirty="0" err="1" smtClean="0">
                <a:solidFill>
                  <a:srgbClr val="009900"/>
                </a:solidFill>
                <a:latin typeface="Albertus Extra Bold" pitchFamily="34" charset="0"/>
              </a:rPr>
              <a:t>sgn</a:t>
            </a:r>
            <a:r>
              <a:rPr kumimoji="1" lang="pl-PL" sz="3200" dirty="0" smtClean="0">
                <a:solidFill>
                  <a:srgbClr val="009900"/>
                </a:solidFill>
                <a:latin typeface="Albertus Extra Bold" pitchFamily="34" charset="0"/>
              </a:rPr>
              <a:t>(</a:t>
            </a:r>
            <a:r>
              <a:rPr kumimoji="1" lang="pl-PL" sz="3200" i="1" dirty="0" smtClean="0">
                <a:solidFill>
                  <a:srgbClr val="009900"/>
                </a:solidFill>
                <a:latin typeface="Albertus Extra Bold" pitchFamily="34" charset="0"/>
              </a:rPr>
              <a:t>t</a:t>
            </a:r>
            <a:r>
              <a:rPr kumimoji="1" lang="pl-PL" sz="3200" dirty="0" smtClean="0">
                <a:solidFill>
                  <a:srgbClr val="009900"/>
                </a:solidFill>
                <a:latin typeface="Albertus Extra Bold" pitchFamily="34" charset="0"/>
              </a:rPr>
              <a:t>) – czas narastania zbocza</a:t>
            </a:r>
            <a:endParaRPr kumimoji="1" lang="pl-PL" sz="3200" dirty="0">
              <a:solidFill>
                <a:srgbClr val="009900"/>
              </a:solidFill>
              <a:latin typeface="Albertus Extra Bold" pitchFamily="34" charset="0"/>
            </a:endParaRPr>
          </a:p>
        </p:txBody>
      </p:sp>
      <p:grpSp>
        <p:nvGrpSpPr>
          <p:cNvPr id="57" name="Grupa 56"/>
          <p:cNvGrpSpPr/>
          <p:nvPr/>
        </p:nvGrpSpPr>
        <p:grpSpPr>
          <a:xfrm>
            <a:off x="2692946" y="980728"/>
            <a:ext cx="6198390" cy="4495800"/>
            <a:chOff x="2692946" y="980728"/>
            <a:chExt cx="6198390" cy="4495800"/>
          </a:xfrm>
        </p:grpSpPr>
        <p:grpSp>
          <p:nvGrpSpPr>
            <p:cNvPr id="2" name="Grupa 50"/>
            <p:cNvGrpSpPr/>
            <p:nvPr/>
          </p:nvGrpSpPr>
          <p:grpSpPr>
            <a:xfrm>
              <a:off x="2692946" y="980728"/>
              <a:ext cx="6198390" cy="4495800"/>
              <a:chOff x="2692946" y="980728"/>
              <a:chExt cx="6198390" cy="4495800"/>
            </a:xfrm>
          </p:grpSpPr>
          <p:sp>
            <p:nvSpPr>
              <p:cNvPr id="15370" name="Rectangle 96"/>
              <p:cNvSpPr>
                <a:spLocks noChangeArrowheads="1"/>
              </p:cNvSpPr>
              <p:nvPr/>
            </p:nvSpPr>
            <p:spPr bwMode="auto">
              <a:xfrm>
                <a:off x="5150396" y="999778"/>
                <a:ext cx="704850" cy="4381500"/>
              </a:xfrm>
              <a:prstGeom prst="rect">
                <a:avLst/>
              </a:pr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15371" name="Line 85"/>
              <p:cNvSpPr>
                <a:spLocks noChangeShapeType="1"/>
              </p:cNvSpPr>
              <p:nvPr/>
            </p:nvSpPr>
            <p:spPr bwMode="auto">
              <a:xfrm>
                <a:off x="5159921" y="999778"/>
                <a:ext cx="0" cy="4419600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5372" name="Rectangle 10"/>
              <p:cNvSpPr>
                <a:spLocks noChangeArrowheads="1"/>
              </p:cNvSpPr>
              <p:nvPr/>
            </p:nvSpPr>
            <p:spPr bwMode="auto">
              <a:xfrm>
                <a:off x="2692946" y="999778"/>
                <a:ext cx="5667375" cy="4476750"/>
              </a:xfrm>
              <a:prstGeom prst="rect">
                <a:avLst/>
              </a:prstGeom>
              <a:noFill/>
              <a:ln w="381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5373" name="Line 11"/>
              <p:cNvSpPr>
                <a:spLocks noChangeShapeType="1"/>
              </p:cNvSpPr>
              <p:nvPr/>
            </p:nvSpPr>
            <p:spPr bwMode="auto">
              <a:xfrm>
                <a:off x="2692946" y="999778"/>
                <a:ext cx="5667375" cy="158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5374" name="Line 21"/>
              <p:cNvSpPr>
                <a:spLocks noChangeShapeType="1"/>
              </p:cNvSpPr>
              <p:nvPr/>
            </p:nvSpPr>
            <p:spPr bwMode="auto">
              <a:xfrm>
                <a:off x="3397796" y="999778"/>
                <a:ext cx="1588" cy="4762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5375" name="Line 24"/>
              <p:cNvSpPr>
                <a:spLocks noChangeShapeType="1"/>
              </p:cNvSpPr>
              <p:nvPr/>
            </p:nvSpPr>
            <p:spPr bwMode="auto">
              <a:xfrm>
                <a:off x="4102646" y="999778"/>
                <a:ext cx="1588" cy="4762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5376" name="Line 27"/>
              <p:cNvSpPr>
                <a:spLocks noChangeShapeType="1"/>
              </p:cNvSpPr>
              <p:nvPr/>
            </p:nvSpPr>
            <p:spPr bwMode="auto">
              <a:xfrm>
                <a:off x="4817021" y="999778"/>
                <a:ext cx="1588" cy="4762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5377" name="Line 30"/>
              <p:cNvSpPr>
                <a:spLocks noChangeShapeType="1"/>
              </p:cNvSpPr>
              <p:nvPr/>
            </p:nvSpPr>
            <p:spPr bwMode="auto">
              <a:xfrm>
                <a:off x="5521871" y="999778"/>
                <a:ext cx="1588" cy="4762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5378" name="Line 33"/>
              <p:cNvSpPr>
                <a:spLocks noChangeShapeType="1"/>
              </p:cNvSpPr>
              <p:nvPr/>
            </p:nvSpPr>
            <p:spPr bwMode="auto">
              <a:xfrm>
                <a:off x="6226721" y="999778"/>
                <a:ext cx="1588" cy="4762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5379" name="Line 36"/>
              <p:cNvSpPr>
                <a:spLocks noChangeShapeType="1"/>
              </p:cNvSpPr>
              <p:nvPr/>
            </p:nvSpPr>
            <p:spPr bwMode="auto">
              <a:xfrm>
                <a:off x="6941096" y="999778"/>
                <a:ext cx="1588" cy="4762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5380" name="Line 39"/>
              <p:cNvSpPr>
                <a:spLocks noChangeShapeType="1"/>
              </p:cNvSpPr>
              <p:nvPr/>
            </p:nvSpPr>
            <p:spPr bwMode="auto">
              <a:xfrm>
                <a:off x="7645946" y="999778"/>
                <a:ext cx="1588" cy="4762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5381" name="Line 42"/>
              <p:cNvSpPr>
                <a:spLocks noChangeShapeType="1"/>
              </p:cNvSpPr>
              <p:nvPr/>
            </p:nvSpPr>
            <p:spPr bwMode="auto">
              <a:xfrm>
                <a:off x="8360321" y="999778"/>
                <a:ext cx="1588" cy="4762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5382" name="Line 48"/>
              <p:cNvSpPr>
                <a:spLocks noChangeShapeType="1"/>
              </p:cNvSpPr>
              <p:nvPr/>
            </p:nvSpPr>
            <p:spPr bwMode="auto">
              <a:xfrm flipH="1">
                <a:off x="8303171" y="4828828"/>
                <a:ext cx="57150" cy="158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5383" name="Line 51"/>
              <p:cNvSpPr>
                <a:spLocks noChangeShapeType="1"/>
              </p:cNvSpPr>
              <p:nvPr/>
            </p:nvSpPr>
            <p:spPr bwMode="auto">
              <a:xfrm flipH="1">
                <a:off x="8303171" y="4190653"/>
                <a:ext cx="57150" cy="158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5384" name="Line 54"/>
              <p:cNvSpPr>
                <a:spLocks noChangeShapeType="1"/>
              </p:cNvSpPr>
              <p:nvPr/>
            </p:nvSpPr>
            <p:spPr bwMode="auto">
              <a:xfrm flipH="1">
                <a:off x="8303171" y="3552478"/>
                <a:ext cx="57150" cy="158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5385" name="Line 57"/>
              <p:cNvSpPr>
                <a:spLocks noChangeShapeType="1"/>
              </p:cNvSpPr>
              <p:nvPr/>
            </p:nvSpPr>
            <p:spPr bwMode="auto">
              <a:xfrm flipH="1">
                <a:off x="8303171" y="2914303"/>
                <a:ext cx="57150" cy="158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5386" name="Line 60"/>
              <p:cNvSpPr>
                <a:spLocks noChangeShapeType="1"/>
              </p:cNvSpPr>
              <p:nvPr/>
            </p:nvSpPr>
            <p:spPr bwMode="auto">
              <a:xfrm flipH="1">
                <a:off x="8303171" y="2276128"/>
                <a:ext cx="57150" cy="158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5387" name="Line 63"/>
              <p:cNvSpPr>
                <a:spLocks noChangeShapeType="1"/>
              </p:cNvSpPr>
              <p:nvPr/>
            </p:nvSpPr>
            <p:spPr bwMode="auto">
              <a:xfrm flipH="1">
                <a:off x="8303171" y="1637953"/>
                <a:ext cx="57150" cy="158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5388" name="Line 65"/>
              <p:cNvSpPr>
                <a:spLocks noChangeShapeType="1"/>
              </p:cNvSpPr>
              <p:nvPr/>
            </p:nvSpPr>
            <p:spPr bwMode="auto">
              <a:xfrm>
                <a:off x="2692946" y="999778"/>
                <a:ext cx="47625" cy="158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5389" name="Line 66"/>
              <p:cNvSpPr>
                <a:spLocks noChangeShapeType="1"/>
              </p:cNvSpPr>
              <p:nvPr/>
            </p:nvSpPr>
            <p:spPr bwMode="auto">
              <a:xfrm flipH="1">
                <a:off x="8303171" y="999778"/>
                <a:ext cx="57150" cy="158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5390" name="Line 68"/>
              <p:cNvSpPr>
                <a:spLocks noChangeShapeType="1"/>
              </p:cNvSpPr>
              <p:nvPr/>
            </p:nvSpPr>
            <p:spPr bwMode="auto">
              <a:xfrm>
                <a:off x="2692946" y="999778"/>
                <a:ext cx="5667375" cy="158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5391" name="Line 69"/>
              <p:cNvSpPr>
                <a:spLocks noChangeShapeType="1"/>
              </p:cNvSpPr>
              <p:nvPr/>
            </p:nvSpPr>
            <p:spPr bwMode="auto">
              <a:xfrm>
                <a:off x="2711996" y="5381278"/>
                <a:ext cx="5667375" cy="158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5392" name="Line 70"/>
              <p:cNvSpPr>
                <a:spLocks noChangeShapeType="1"/>
              </p:cNvSpPr>
              <p:nvPr/>
            </p:nvSpPr>
            <p:spPr bwMode="auto">
              <a:xfrm flipH="1" flipV="1">
                <a:off x="8361909" y="999778"/>
                <a:ext cx="7938" cy="439102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5393" name="Freeform 72"/>
              <p:cNvSpPr>
                <a:spLocks/>
              </p:cNvSpPr>
              <p:nvPr/>
            </p:nvSpPr>
            <p:spPr bwMode="auto">
              <a:xfrm>
                <a:off x="3264446" y="4771678"/>
                <a:ext cx="1209675" cy="190500"/>
              </a:xfrm>
              <a:custGeom>
                <a:avLst/>
                <a:gdLst>
                  <a:gd name="T0" fmla="*/ 12 w 762"/>
                  <a:gd name="T1" fmla="*/ 36 h 120"/>
                  <a:gd name="T2" fmla="*/ 30 w 762"/>
                  <a:gd name="T3" fmla="*/ 24 h 120"/>
                  <a:gd name="T4" fmla="*/ 48 w 762"/>
                  <a:gd name="T5" fmla="*/ 24 h 120"/>
                  <a:gd name="T6" fmla="*/ 66 w 762"/>
                  <a:gd name="T7" fmla="*/ 18 h 120"/>
                  <a:gd name="T8" fmla="*/ 84 w 762"/>
                  <a:gd name="T9" fmla="*/ 18 h 120"/>
                  <a:gd name="T10" fmla="*/ 102 w 762"/>
                  <a:gd name="T11" fmla="*/ 18 h 120"/>
                  <a:gd name="T12" fmla="*/ 120 w 762"/>
                  <a:gd name="T13" fmla="*/ 24 h 120"/>
                  <a:gd name="T14" fmla="*/ 138 w 762"/>
                  <a:gd name="T15" fmla="*/ 30 h 120"/>
                  <a:gd name="T16" fmla="*/ 156 w 762"/>
                  <a:gd name="T17" fmla="*/ 36 h 120"/>
                  <a:gd name="T18" fmla="*/ 174 w 762"/>
                  <a:gd name="T19" fmla="*/ 42 h 120"/>
                  <a:gd name="T20" fmla="*/ 192 w 762"/>
                  <a:gd name="T21" fmla="*/ 54 h 120"/>
                  <a:gd name="T22" fmla="*/ 210 w 762"/>
                  <a:gd name="T23" fmla="*/ 66 h 120"/>
                  <a:gd name="T24" fmla="*/ 228 w 762"/>
                  <a:gd name="T25" fmla="*/ 72 h 120"/>
                  <a:gd name="T26" fmla="*/ 246 w 762"/>
                  <a:gd name="T27" fmla="*/ 78 h 120"/>
                  <a:gd name="T28" fmla="*/ 264 w 762"/>
                  <a:gd name="T29" fmla="*/ 84 h 120"/>
                  <a:gd name="T30" fmla="*/ 282 w 762"/>
                  <a:gd name="T31" fmla="*/ 90 h 120"/>
                  <a:gd name="T32" fmla="*/ 300 w 762"/>
                  <a:gd name="T33" fmla="*/ 96 h 120"/>
                  <a:gd name="T34" fmla="*/ 318 w 762"/>
                  <a:gd name="T35" fmla="*/ 90 h 120"/>
                  <a:gd name="T36" fmla="*/ 336 w 762"/>
                  <a:gd name="T37" fmla="*/ 90 h 120"/>
                  <a:gd name="T38" fmla="*/ 354 w 762"/>
                  <a:gd name="T39" fmla="*/ 84 h 120"/>
                  <a:gd name="T40" fmla="*/ 372 w 762"/>
                  <a:gd name="T41" fmla="*/ 78 h 120"/>
                  <a:gd name="T42" fmla="*/ 390 w 762"/>
                  <a:gd name="T43" fmla="*/ 66 h 120"/>
                  <a:gd name="T44" fmla="*/ 408 w 762"/>
                  <a:gd name="T45" fmla="*/ 54 h 120"/>
                  <a:gd name="T46" fmla="*/ 426 w 762"/>
                  <a:gd name="T47" fmla="*/ 42 h 120"/>
                  <a:gd name="T48" fmla="*/ 444 w 762"/>
                  <a:gd name="T49" fmla="*/ 30 h 120"/>
                  <a:gd name="T50" fmla="*/ 462 w 762"/>
                  <a:gd name="T51" fmla="*/ 24 h 120"/>
                  <a:gd name="T52" fmla="*/ 480 w 762"/>
                  <a:gd name="T53" fmla="*/ 12 h 120"/>
                  <a:gd name="T54" fmla="*/ 498 w 762"/>
                  <a:gd name="T55" fmla="*/ 6 h 120"/>
                  <a:gd name="T56" fmla="*/ 516 w 762"/>
                  <a:gd name="T57" fmla="*/ 6 h 120"/>
                  <a:gd name="T58" fmla="*/ 534 w 762"/>
                  <a:gd name="T59" fmla="*/ 0 h 120"/>
                  <a:gd name="T60" fmla="*/ 552 w 762"/>
                  <a:gd name="T61" fmla="*/ 6 h 120"/>
                  <a:gd name="T62" fmla="*/ 570 w 762"/>
                  <a:gd name="T63" fmla="*/ 12 h 120"/>
                  <a:gd name="T64" fmla="*/ 588 w 762"/>
                  <a:gd name="T65" fmla="*/ 18 h 120"/>
                  <a:gd name="T66" fmla="*/ 606 w 762"/>
                  <a:gd name="T67" fmla="*/ 30 h 120"/>
                  <a:gd name="T68" fmla="*/ 624 w 762"/>
                  <a:gd name="T69" fmla="*/ 42 h 120"/>
                  <a:gd name="T70" fmla="*/ 642 w 762"/>
                  <a:gd name="T71" fmla="*/ 60 h 120"/>
                  <a:gd name="T72" fmla="*/ 660 w 762"/>
                  <a:gd name="T73" fmla="*/ 72 h 120"/>
                  <a:gd name="T74" fmla="*/ 678 w 762"/>
                  <a:gd name="T75" fmla="*/ 90 h 120"/>
                  <a:gd name="T76" fmla="*/ 696 w 762"/>
                  <a:gd name="T77" fmla="*/ 102 h 120"/>
                  <a:gd name="T78" fmla="*/ 714 w 762"/>
                  <a:gd name="T79" fmla="*/ 108 h 120"/>
                  <a:gd name="T80" fmla="*/ 732 w 762"/>
                  <a:gd name="T81" fmla="*/ 114 h 120"/>
                  <a:gd name="T82" fmla="*/ 750 w 762"/>
                  <a:gd name="T83" fmla="*/ 120 h 12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762"/>
                  <a:gd name="T127" fmla="*/ 0 h 120"/>
                  <a:gd name="T128" fmla="*/ 762 w 762"/>
                  <a:gd name="T129" fmla="*/ 120 h 12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762" h="120">
                    <a:moveTo>
                      <a:pt x="0" y="36"/>
                    </a:moveTo>
                    <a:lnTo>
                      <a:pt x="6" y="36"/>
                    </a:lnTo>
                    <a:lnTo>
                      <a:pt x="12" y="36"/>
                    </a:lnTo>
                    <a:lnTo>
                      <a:pt x="18" y="30"/>
                    </a:lnTo>
                    <a:lnTo>
                      <a:pt x="24" y="30"/>
                    </a:lnTo>
                    <a:lnTo>
                      <a:pt x="30" y="24"/>
                    </a:lnTo>
                    <a:lnTo>
                      <a:pt x="36" y="24"/>
                    </a:lnTo>
                    <a:lnTo>
                      <a:pt x="42" y="24"/>
                    </a:lnTo>
                    <a:lnTo>
                      <a:pt x="48" y="24"/>
                    </a:lnTo>
                    <a:lnTo>
                      <a:pt x="54" y="24"/>
                    </a:lnTo>
                    <a:lnTo>
                      <a:pt x="60" y="18"/>
                    </a:lnTo>
                    <a:lnTo>
                      <a:pt x="66" y="18"/>
                    </a:lnTo>
                    <a:lnTo>
                      <a:pt x="72" y="18"/>
                    </a:lnTo>
                    <a:lnTo>
                      <a:pt x="78" y="18"/>
                    </a:lnTo>
                    <a:lnTo>
                      <a:pt x="84" y="18"/>
                    </a:lnTo>
                    <a:lnTo>
                      <a:pt x="90" y="18"/>
                    </a:lnTo>
                    <a:lnTo>
                      <a:pt x="96" y="18"/>
                    </a:lnTo>
                    <a:lnTo>
                      <a:pt x="102" y="18"/>
                    </a:lnTo>
                    <a:lnTo>
                      <a:pt x="108" y="24"/>
                    </a:lnTo>
                    <a:lnTo>
                      <a:pt x="114" y="24"/>
                    </a:lnTo>
                    <a:lnTo>
                      <a:pt x="120" y="24"/>
                    </a:lnTo>
                    <a:lnTo>
                      <a:pt x="126" y="24"/>
                    </a:lnTo>
                    <a:lnTo>
                      <a:pt x="132" y="24"/>
                    </a:lnTo>
                    <a:lnTo>
                      <a:pt x="138" y="30"/>
                    </a:lnTo>
                    <a:lnTo>
                      <a:pt x="144" y="30"/>
                    </a:lnTo>
                    <a:lnTo>
                      <a:pt x="150" y="36"/>
                    </a:lnTo>
                    <a:lnTo>
                      <a:pt x="156" y="36"/>
                    </a:lnTo>
                    <a:lnTo>
                      <a:pt x="162" y="42"/>
                    </a:lnTo>
                    <a:lnTo>
                      <a:pt x="168" y="42"/>
                    </a:lnTo>
                    <a:lnTo>
                      <a:pt x="174" y="42"/>
                    </a:lnTo>
                    <a:lnTo>
                      <a:pt x="180" y="48"/>
                    </a:lnTo>
                    <a:lnTo>
                      <a:pt x="186" y="48"/>
                    </a:lnTo>
                    <a:lnTo>
                      <a:pt x="192" y="54"/>
                    </a:lnTo>
                    <a:lnTo>
                      <a:pt x="198" y="60"/>
                    </a:lnTo>
                    <a:lnTo>
                      <a:pt x="204" y="60"/>
                    </a:lnTo>
                    <a:lnTo>
                      <a:pt x="210" y="66"/>
                    </a:lnTo>
                    <a:lnTo>
                      <a:pt x="216" y="66"/>
                    </a:lnTo>
                    <a:lnTo>
                      <a:pt x="222" y="72"/>
                    </a:lnTo>
                    <a:lnTo>
                      <a:pt x="228" y="72"/>
                    </a:lnTo>
                    <a:lnTo>
                      <a:pt x="234" y="72"/>
                    </a:lnTo>
                    <a:lnTo>
                      <a:pt x="240" y="78"/>
                    </a:lnTo>
                    <a:lnTo>
                      <a:pt x="246" y="78"/>
                    </a:lnTo>
                    <a:lnTo>
                      <a:pt x="252" y="84"/>
                    </a:lnTo>
                    <a:lnTo>
                      <a:pt x="258" y="84"/>
                    </a:lnTo>
                    <a:lnTo>
                      <a:pt x="264" y="84"/>
                    </a:lnTo>
                    <a:lnTo>
                      <a:pt x="270" y="90"/>
                    </a:lnTo>
                    <a:lnTo>
                      <a:pt x="276" y="90"/>
                    </a:lnTo>
                    <a:lnTo>
                      <a:pt x="282" y="90"/>
                    </a:lnTo>
                    <a:lnTo>
                      <a:pt x="288" y="90"/>
                    </a:lnTo>
                    <a:lnTo>
                      <a:pt x="294" y="90"/>
                    </a:lnTo>
                    <a:lnTo>
                      <a:pt x="300" y="96"/>
                    </a:lnTo>
                    <a:lnTo>
                      <a:pt x="306" y="96"/>
                    </a:lnTo>
                    <a:lnTo>
                      <a:pt x="312" y="90"/>
                    </a:lnTo>
                    <a:lnTo>
                      <a:pt x="318" y="90"/>
                    </a:lnTo>
                    <a:lnTo>
                      <a:pt x="324" y="90"/>
                    </a:lnTo>
                    <a:lnTo>
                      <a:pt x="330" y="90"/>
                    </a:lnTo>
                    <a:lnTo>
                      <a:pt x="336" y="90"/>
                    </a:lnTo>
                    <a:lnTo>
                      <a:pt x="342" y="90"/>
                    </a:lnTo>
                    <a:lnTo>
                      <a:pt x="348" y="84"/>
                    </a:lnTo>
                    <a:lnTo>
                      <a:pt x="354" y="84"/>
                    </a:lnTo>
                    <a:lnTo>
                      <a:pt x="360" y="78"/>
                    </a:lnTo>
                    <a:lnTo>
                      <a:pt x="366" y="78"/>
                    </a:lnTo>
                    <a:lnTo>
                      <a:pt x="372" y="78"/>
                    </a:lnTo>
                    <a:lnTo>
                      <a:pt x="378" y="72"/>
                    </a:lnTo>
                    <a:lnTo>
                      <a:pt x="384" y="72"/>
                    </a:lnTo>
                    <a:lnTo>
                      <a:pt x="390" y="66"/>
                    </a:lnTo>
                    <a:lnTo>
                      <a:pt x="396" y="60"/>
                    </a:lnTo>
                    <a:lnTo>
                      <a:pt x="402" y="60"/>
                    </a:lnTo>
                    <a:lnTo>
                      <a:pt x="408" y="54"/>
                    </a:lnTo>
                    <a:lnTo>
                      <a:pt x="414" y="48"/>
                    </a:lnTo>
                    <a:lnTo>
                      <a:pt x="420" y="48"/>
                    </a:lnTo>
                    <a:lnTo>
                      <a:pt x="426" y="42"/>
                    </a:lnTo>
                    <a:lnTo>
                      <a:pt x="432" y="42"/>
                    </a:lnTo>
                    <a:lnTo>
                      <a:pt x="438" y="36"/>
                    </a:lnTo>
                    <a:lnTo>
                      <a:pt x="444" y="30"/>
                    </a:lnTo>
                    <a:lnTo>
                      <a:pt x="450" y="30"/>
                    </a:lnTo>
                    <a:lnTo>
                      <a:pt x="456" y="24"/>
                    </a:lnTo>
                    <a:lnTo>
                      <a:pt x="462" y="24"/>
                    </a:lnTo>
                    <a:lnTo>
                      <a:pt x="468" y="18"/>
                    </a:lnTo>
                    <a:lnTo>
                      <a:pt x="474" y="18"/>
                    </a:lnTo>
                    <a:lnTo>
                      <a:pt x="480" y="12"/>
                    </a:lnTo>
                    <a:lnTo>
                      <a:pt x="486" y="12"/>
                    </a:lnTo>
                    <a:lnTo>
                      <a:pt x="492" y="6"/>
                    </a:lnTo>
                    <a:lnTo>
                      <a:pt x="498" y="6"/>
                    </a:lnTo>
                    <a:lnTo>
                      <a:pt x="504" y="6"/>
                    </a:lnTo>
                    <a:lnTo>
                      <a:pt x="510" y="6"/>
                    </a:lnTo>
                    <a:lnTo>
                      <a:pt x="516" y="6"/>
                    </a:lnTo>
                    <a:lnTo>
                      <a:pt x="522" y="0"/>
                    </a:lnTo>
                    <a:lnTo>
                      <a:pt x="528" y="0"/>
                    </a:lnTo>
                    <a:lnTo>
                      <a:pt x="534" y="0"/>
                    </a:lnTo>
                    <a:lnTo>
                      <a:pt x="540" y="0"/>
                    </a:lnTo>
                    <a:lnTo>
                      <a:pt x="546" y="6"/>
                    </a:lnTo>
                    <a:lnTo>
                      <a:pt x="552" y="6"/>
                    </a:lnTo>
                    <a:lnTo>
                      <a:pt x="558" y="6"/>
                    </a:lnTo>
                    <a:lnTo>
                      <a:pt x="564" y="6"/>
                    </a:lnTo>
                    <a:lnTo>
                      <a:pt x="570" y="12"/>
                    </a:lnTo>
                    <a:lnTo>
                      <a:pt x="576" y="12"/>
                    </a:lnTo>
                    <a:lnTo>
                      <a:pt x="582" y="18"/>
                    </a:lnTo>
                    <a:lnTo>
                      <a:pt x="588" y="18"/>
                    </a:lnTo>
                    <a:lnTo>
                      <a:pt x="594" y="24"/>
                    </a:lnTo>
                    <a:lnTo>
                      <a:pt x="600" y="30"/>
                    </a:lnTo>
                    <a:lnTo>
                      <a:pt x="606" y="30"/>
                    </a:lnTo>
                    <a:lnTo>
                      <a:pt x="612" y="36"/>
                    </a:lnTo>
                    <a:lnTo>
                      <a:pt x="618" y="42"/>
                    </a:lnTo>
                    <a:lnTo>
                      <a:pt x="624" y="42"/>
                    </a:lnTo>
                    <a:lnTo>
                      <a:pt x="630" y="48"/>
                    </a:lnTo>
                    <a:lnTo>
                      <a:pt x="636" y="54"/>
                    </a:lnTo>
                    <a:lnTo>
                      <a:pt x="642" y="60"/>
                    </a:lnTo>
                    <a:lnTo>
                      <a:pt x="648" y="66"/>
                    </a:lnTo>
                    <a:lnTo>
                      <a:pt x="654" y="72"/>
                    </a:lnTo>
                    <a:lnTo>
                      <a:pt x="660" y="72"/>
                    </a:lnTo>
                    <a:lnTo>
                      <a:pt x="666" y="78"/>
                    </a:lnTo>
                    <a:lnTo>
                      <a:pt x="672" y="84"/>
                    </a:lnTo>
                    <a:lnTo>
                      <a:pt x="678" y="90"/>
                    </a:lnTo>
                    <a:lnTo>
                      <a:pt x="684" y="96"/>
                    </a:lnTo>
                    <a:lnTo>
                      <a:pt x="690" y="96"/>
                    </a:lnTo>
                    <a:lnTo>
                      <a:pt x="696" y="102"/>
                    </a:lnTo>
                    <a:lnTo>
                      <a:pt x="702" y="102"/>
                    </a:lnTo>
                    <a:lnTo>
                      <a:pt x="708" y="108"/>
                    </a:lnTo>
                    <a:lnTo>
                      <a:pt x="714" y="108"/>
                    </a:lnTo>
                    <a:lnTo>
                      <a:pt x="720" y="114"/>
                    </a:lnTo>
                    <a:lnTo>
                      <a:pt x="726" y="114"/>
                    </a:lnTo>
                    <a:lnTo>
                      <a:pt x="732" y="114"/>
                    </a:lnTo>
                    <a:lnTo>
                      <a:pt x="738" y="120"/>
                    </a:lnTo>
                    <a:lnTo>
                      <a:pt x="744" y="120"/>
                    </a:lnTo>
                    <a:lnTo>
                      <a:pt x="750" y="120"/>
                    </a:lnTo>
                    <a:lnTo>
                      <a:pt x="756" y="120"/>
                    </a:lnTo>
                    <a:lnTo>
                      <a:pt x="762" y="120"/>
                    </a:lnTo>
                  </a:path>
                </a:pathLst>
              </a:custGeom>
              <a:noFill/>
              <a:ln w="38100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5394" name="Freeform 73"/>
              <p:cNvSpPr>
                <a:spLocks/>
              </p:cNvSpPr>
              <p:nvPr/>
            </p:nvSpPr>
            <p:spPr bwMode="auto">
              <a:xfrm>
                <a:off x="4474121" y="4238278"/>
                <a:ext cx="933450" cy="904875"/>
              </a:xfrm>
              <a:custGeom>
                <a:avLst/>
                <a:gdLst>
                  <a:gd name="T0" fmla="*/ 12 w 588"/>
                  <a:gd name="T1" fmla="*/ 450 h 570"/>
                  <a:gd name="T2" fmla="*/ 30 w 588"/>
                  <a:gd name="T3" fmla="*/ 444 h 570"/>
                  <a:gd name="T4" fmla="*/ 48 w 588"/>
                  <a:gd name="T5" fmla="*/ 432 h 570"/>
                  <a:gd name="T6" fmla="*/ 66 w 588"/>
                  <a:gd name="T7" fmla="*/ 414 h 570"/>
                  <a:gd name="T8" fmla="*/ 84 w 588"/>
                  <a:gd name="T9" fmla="*/ 396 h 570"/>
                  <a:gd name="T10" fmla="*/ 102 w 588"/>
                  <a:gd name="T11" fmla="*/ 378 h 570"/>
                  <a:gd name="T12" fmla="*/ 120 w 588"/>
                  <a:gd name="T13" fmla="*/ 360 h 570"/>
                  <a:gd name="T14" fmla="*/ 138 w 588"/>
                  <a:gd name="T15" fmla="*/ 336 h 570"/>
                  <a:gd name="T16" fmla="*/ 156 w 588"/>
                  <a:gd name="T17" fmla="*/ 318 h 570"/>
                  <a:gd name="T18" fmla="*/ 174 w 588"/>
                  <a:gd name="T19" fmla="*/ 306 h 570"/>
                  <a:gd name="T20" fmla="*/ 192 w 588"/>
                  <a:gd name="T21" fmla="*/ 294 h 570"/>
                  <a:gd name="T22" fmla="*/ 210 w 588"/>
                  <a:gd name="T23" fmla="*/ 288 h 570"/>
                  <a:gd name="T24" fmla="*/ 228 w 588"/>
                  <a:gd name="T25" fmla="*/ 294 h 570"/>
                  <a:gd name="T26" fmla="*/ 246 w 588"/>
                  <a:gd name="T27" fmla="*/ 300 h 570"/>
                  <a:gd name="T28" fmla="*/ 264 w 588"/>
                  <a:gd name="T29" fmla="*/ 318 h 570"/>
                  <a:gd name="T30" fmla="*/ 282 w 588"/>
                  <a:gd name="T31" fmla="*/ 342 h 570"/>
                  <a:gd name="T32" fmla="*/ 300 w 588"/>
                  <a:gd name="T33" fmla="*/ 366 h 570"/>
                  <a:gd name="T34" fmla="*/ 312 w 588"/>
                  <a:gd name="T35" fmla="*/ 390 h 570"/>
                  <a:gd name="T36" fmla="*/ 324 w 588"/>
                  <a:gd name="T37" fmla="*/ 408 h 570"/>
                  <a:gd name="T38" fmla="*/ 330 w 588"/>
                  <a:gd name="T39" fmla="*/ 426 h 570"/>
                  <a:gd name="T40" fmla="*/ 342 w 588"/>
                  <a:gd name="T41" fmla="*/ 444 h 570"/>
                  <a:gd name="T42" fmla="*/ 354 w 588"/>
                  <a:gd name="T43" fmla="*/ 462 h 570"/>
                  <a:gd name="T44" fmla="*/ 360 w 588"/>
                  <a:gd name="T45" fmla="*/ 486 h 570"/>
                  <a:gd name="T46" fmla="*/ 378 w 588"/>
                  <a:gd name="T47" fmla="*/ 510 h 570"/>
                  <a:gd name="T48" fmla="*/ 396 w 588"/>
                  <a:gd name="T49" fmla="*/ 534 h 570"/>
                  <a:gd name="T50" fmla="*/ 408 w 588"/>
                  <a:gd name="T51" fmla="*/ 552 h 570"/>
                  <a:gd name="T52" fmla="*/ 420 w 588"/>
                  <a:gd name="T53" fmla="*/ 564 h 570"/>
                  <a:gd name="T54" fmla="*/ 438 w 588"/>
                  <a:gd name="T55" fmla="*/ 570 h 570"/>
                  <a:gd name="T56" fmla="*/ 456 w 588"/>
                  <a:gd name="T57" fmla="*/ 558 h 570"/>
                  <a:gd name="T58" fmla="*/ 474 w 588"/>
                  <a:gd name="T59" fmla="*/ 540 h 570"/>
                  <a:gd name="T60" fmla="*/ 480 w 588"/>
                  <a:gd name="T61" fmla="*/ 522 h 570"/>
                  <a:gd name="T62" fmla="*/ 492 w 588"/>
                  <a:gd name="T63" fmla="*/ 504 h 570"/>
                  <a:gd name="T64" fmla="*/ 498 w 588"/>
                  <a:gd name="T65" fmla="*/ 480 h 570"/>
                  <a:gd name="T66" fmla="*/ 510 w 588"/>
                  <a:gd name="T67" fmla="*/ 450 h 570"/>
                  <a:gd name="T68" fmla="*/ 516 w 588"/>
                  <a:gd name="T69" fmla="*/ 420 h 570"/>
                  <a:gd name="T70" fmla="*/ 528 w 588"/>
                  <a:gd name="T71" fmla="*/ 366 h 570"/>
                  <a:gd name="T72" fmla="*/ 534 w 588"/>
                  <a:gd name="T73" fmla="*/ 324 h 570"/>
                  <a:gd name="T74" fmla="*/ 546 w 588"/>
                  <a:gd name="T75" fmla="*/ 282 h 570"/>
                  <a:gd name="T76" fmla="*/ 552 w 588"/>
                  <a:gd name="T77" fmla="*/ 234 h 570"/>
                  <a:gd name="T78" fmla="*/ 564 w 588"/>
                  <a:gd name="T79" fmla="*/ 180 h 570"/>
                  <a:gd name="T80" fmla="*/ 570 w 588"/>
                  <a:gd name="T81" fmla="*/ 120 h 570"/>
                  <a:gd name="T82" fmla="*/ 582 w 588"/>
                  <a:gd name="T83" fmla="*/ 42 h 57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88"/>
                  <a:gd name="T127" fmla="*/ 0 h 570"/>
                  <a:gd name="T128" fmla="*/ 588 w 588"/>
                  <a:gd name="T129" fmla="*/ 570 h 57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88" h="570">
                    <a:moveTo>
                      <a:pt x="0" y="456"/>
                    </a:moveTo>
                    <a:lnTo>
                      <a:pt x="6" y="456"/>
                    </a:lnTo>
                    <a:lnTo>
                      <a:pt x="12" y="450"/>
                    </a:lnTo>
                    <a:lnTo>
                      <a:pt x="18" y="450"/>
                    </a:lnTo>
                    <a:lnTo>
                      <a:pt x="24" y="450"/>
                    </a:lnTo>
                    <a:lnTo>
                      <a:pt x="30" y="444"/>
                    </a:lnTo>
                    <a:lnTo>
                      <a:pt x="36" y="438"/>
                    </a:lnTo>
                    <a:lnTo>
                      <a:pt x="42" y="438"/>
                    </a:lnTo>
                    <a:lnTo>
                      <a:pt x="48" y="432"/>
                    </a:lnTo>
                    <a:lnTo>
                      <a:pt x="54" y="426"/>
                    </a:lnTo>
                    <a:lnTo>
                      <a:pt x="60" y="420"/>
                    </a:lnTo>
                    <a:lnTo>
                      <a:pt x="66" y="414"/>
                    </a:lnTo>
                    <a:lnTo>
                      <a:pt x="72" y="414"/>
                    </a:lnTo>
                    <a:lnTo>
                      <a:pt x="78" y="408"/>
                    </a:lnTo>
                    <a:lnTo>
                      <a:pt x="84" y="396"/>
                    </a:lnTo>
                    <a:lnTo>
                      <a:pt x="90" y="390"/>
                    </a:lnTo>
                    <a:lnTo>
                      <a:pt x="96" y="384"/>
                    </a:lnTo>
                    <a:lnTo>
                      <a:pt x="102" y="378"/>
                    </a:lnTo>
                    <a:lnTo>
                      <a:pt x="108" y="372"/>
                    </a:lnTo>
                    <a:lnTo>
                      <a:pt x="114" y="366"/>
                    </a:lnTo>
                    <a:lnTo>
                      <a:pt x="120" y="360"/>
                    </a:lnTo>
                    <a:lnTo>
                      <a:pt x="132" y="348"/>
                    </a:lnTo>
                    <a:lnTo>
                      <a:pt x="132" y="342"/>
                    </a:lnTo>
                    <a:lnTo>
                      <a:pt x="138" y="336"/>
                    </a:lnTo>
                    <a:lnTo>
                      <a:pt x="144" y="330"/>
                    </a:lnTo>
                    <a:lnTo>
                      <a:pt x="150" y="324"/>
                    </a:lnTo>
                    <a:lnTo>
                      <a:pt x="156" y="318"/>
                    </a:lnTo>
                    <a:lnTo>
                      <a:pt x="162" y="312"/>
                    </a:lnTo>
                    <a:lnTo>
                      <a:pt x="168" y="306"/>
                    </a:lnTo>
                    <a:lnTo>
                      <a:pt x="174" y="306"/>
                    </a:lnTo>
                    <a:lnTo>
                      <a:pt x="180" y="300"/>
                    </a:lnTo>
                    <a:lnTo>
                      <a:pt x="186" y="300"/>
                    </a:lnTo>
                    <a:lnTo>
                      <a:pt x="192" y="294"/>
                    </a:lnTo>
                    <a:lnTo>
                      <a:pt x="198" y="294"/>
                    </a:lnTo>
                    <a:lnTo>
                      <a:pt x="204" y="294"/>
                    </a:lnTo>
                    <a:lnTo>
                      <a:pt x="210" y="288"/>
                    </a:lnTo>
                    <a:lnTo>
                      <a:pt x="216" y="288"/>
                    </a:lnTo>
                    <a:lnTo>
                      <a:pt x="222" y="294"/>
                    </a:lnTo>
                    <a:lnTo>
                      <a:pt x="228" y="294"/>
                    </a:lnTo>
                    <a:lnTo>
                      <a:pt x="234" y="294"/>
                    </a:lnTo>
                    <a:lnTo>
                      <a:pt x="240" y="300"/>
                    </a:lnTo>
                    <a:lnTo>
                      <a:pt x="246" y="300"/>
                    </a:lnTo>
                    <a:lnTo>
                      <a:pt x="252" y="306"/>
                    </a:lnTo>
                    <a:lnTo>
                      <a:pt x="258" y="312"/>
                    </a:lnTo>
                    <a:lnTo>
                      <a:pt x="264" y="318"/>
                    </a:lnTo>
                    <a:lnTo>
                      <a:pt x="270" y="324"/>
                    </a:lnTo>
                    <a:lnTo>
                      <a:pt x="276" y="336"/>
                    </a:lnTo>
                    <a:lnTo>
                      <a:pt x="282" y="342"/>
                    </a:lnTo>
                    <a:lnTo>
                      <a:pt x="288" y="348"/>
                    </a:lnTo>
                    <a:lnTo>
                      <a:pt x="300" y="360"/>
                    </a:lnTo>
                    <a:lnTo>
                      <a:pt x="300" y="366"/>
                    </a:lnTo>
                    <a:lnTo>
                      <a:pt x="306" y="372"/>
                    </a:lnTo>
                    <a:lnTo>
                      <a:pt x="306" y="384"/>
                    </a:lnTo>
                    <a:lnTo>
                      <a:pt x="312" y="390"/>
                    </a:lnTo>
                    <a:lnTo>
                      <a:pt x="318" y="396"/>
                    </a:lnTo>
                    <a:lnTo>
                      <a:pt x="318" y="402"/>
                    </a:lnTo>
                    <a:lnTo>
                      <a:pt x="324" y="408"/>
                    </a:lnTo>
                    <a:lnTo>
                      <a:pt x="324" y="414"/>
                    </a:lnTo>
                    <a:lnTo>
                      <a:pt x="330" y="420"/>
                    </a:lnTo>
                    <a:lnTo>
                      <a:pt x="330" y="426"/>
                    </a:lnTo>
                    <a:lnTo>
                      <a:pt x="336" y="432"/>
                    </a:lnTo>
                    <a:lnTo>
                      <a:pt x="336" y="438"/>
                    </a:lnTo>
                    <a:lnTo>
                      <a:pt x="342" y="444"/>
                    </a:lnTo>
                    <a:lnTo>
                      <a:pt x="348" y="450"/>
                    </a:lnTo>
                    <a:lnTo>
                      <a:pt x="348" y="456"/>
                    </a:lnTo>
                    <a:lnTo>
                      <a:pt x="354" y="462"/>
                    </a:lnTo>
                    <a:lnTo>
                      <a:pt x="354" y="468"/>
                    </a:lnTo>
                    <a:lnTo>
                      <a:pt x="360" y="474"/>
                    </a:lnTo>
                    <a:lnTo>
                      <a:pt x="360" y="486"/>
                    </a:lnTo>
                    <a:lnTo>
                      <a:pt x="372" y="498"/>
                    </a:lnTo>
                    <a:lnTo>
                      <a:pt x="372" y="504"/>
                    </a:lnTo>
                    <a:lnTo>
                      <a:pt x="378" y="510"/>
                    </a:lnTo>
                    <a:lnTo>
                      <a:pt x="378" y="516"/>
                    </a:lnTo>
                    <a:lnTo>
                      <a:pt x="384" y="522"/>
                    </a:lnTo>
                    <a:lnTo>
                      <a:pt x="396" y="534"/>
                    </a:lnTo>
                    <a:lnTo>
                      <a:pt x="396" y="540"/>
                    </a:lnTo>
                    <a:lnTo>
                      <a:pt x="402" y="546"/>
                    </a:lnTo>
                    <a:lnTo>
                      <a:pt x="408" y="552"/>
                    </a:lnTo>
                    <a:lnTo>
                      <a:pt x="420" y="564"/>
                    </a:lnTo>
                    <a:lnTo>
                      <a:pt x="414" y="564"/>
                    </a:lnTo>
                    <a:lnTo>
                      <a:pt x="420" y="564"/>
                    </a:lnTo>
                    <a:lnTo>
                      <a:pt x="426" y="570"/>
                    </a:lnTo>
                    <a:lnTo>
                      <a:pt x="432" y="570"/>
                    </a:lnTo>
                    <a:lnTo>
                      <a:pt x="438" y="570"/>
                    </a:lnTo>
                    <a:lnTo>
                      <a:pt x="444" y="570"/>
                    </a:lnTo>
                    <a:lnTo>
                      <a:pt x="450" y="564"/>
                    </a:lnTo>
                    <a:lnTo>
                      <a:pt x="456" y="558"/>
                    </a:lnTo>
                    <a:lnTo>
                      <a:pt x="462" y="552"/>
                    </a:lnTo>
                    <a:lnTo>
                      <a:pt x="468" y="546"/>
                    </a:lnTo>
                    <a:lnTo>
                      <a:pt x="474" y="540"/>
                    </a:lnTo>
                    <a:lnTo>
                      <a:pt x="474" y="534"/>
                    </a:lnTo>
                    <a:lnTo>
                      <a:pt x="480" y="528"/>
                    </a:lnTo>
                    <a:lnTo>
                      <a:pt x="480" y="522"/>
                    </a:lnTo>
                    <a:lnTo>
                      <a:pt x="486" y="516"/>
                    </a:lnTo>
                    <a:lnTo>
                      <a:pt x="486" y="510"/>
                    </a:lnTo>
                    <a:lnTo>
                      <a:pt x="492" y="504"/>
                    </a:lnTo>
                    <a:lnTo>
                      <a:pt x="492" y="492"/>
                    </a:lnTo>
                    <a:lnTo>
                      <a:pt x="498" y="486"/>
                    </a:lnTo>
                    <a:lnTo>
                      <a:pt x="498" y="480"/>
                    </a:lnTo>
                    <a:lnTo>
                      <a:pt x="504" y="468"/>
                    </a:lnTo>
                    <a:lnTo>
                      <a:pt x="504" y="462"/>
                    </a:lnTo>
                    <a:lnTo>
                      <a:pt x="510" y="450"/>
                    </a:lnTo>
                    <a:lnTo>
                      <a:pt x="510" y="438"/>
                    </a:lnTo>
                    <a:lnTo>
                      <a:pt x="516" y="426"/>
                    </a:lnTo>
                    <a:lnTo>
                      <a:pt x="516" y="420"/>
                    </a:lnTo>
                    <a:lnTo>
                      <a:pt x="522" y="408"/>
                    </a:lnTo>
                    <a:lnTo>
                      <a:pt x="522" y="378"/>
                    </a:lnTo>
                    <a:lnTo>
                      <a:pt x="528" y="366"/>
                    </a:lnTo>
                    <a:lnTo>
                      <a:pt x="528" y="354"/>
                    </a:lnTo>
                    <a:lnTo>
                      <a:pt x="534" y="342"/>
                    </a:lnTo>
                    <a:lnTo>
                      <a:pt x="534" y="324"/>
                    </a:lnTo>
                    <a:lnTo>
                      <a:pt x="540" y="312"/>
                    </a:lnTo>
                    <a:lnTo>
                      <a:pt x="540" y="294"/>
                    </a:lnTo>
                    <a:lnTo>
                      <a:pt x="546" y="282"/>
                    </a:lnTo>
                    <a:lnTo>
                      <a:pt x="546" y="264"/>
                    </a:lnTo>
                    <a:lnTo>
                      <a:pt x="552" y="246"/>
                    </a:lnTo>
                    <a:lnTo>
                      <a:pt x="552" y="234"/>
                    </a:lnTo>
                    <a:lnTo>
                      <a:pt x="558" y="216"/>
                    </a:lnTo>
                    <a:lnTo>
                      <a:pt x="558" y="198"/>
                    </a:lnTo>
                    <a:lnTo>
                      <a:pt x="564" y="180"/>
                    </a:lnTo>
                    <a:lnTo>
                      <a:pt x="564" y="162"/>
                    </a:lnTo>
                    <a:lnTo>
                      <a:pt x="570" y="144"/>
                    </a:lnTo>
                    <a:lnTo>
                      <a:pt x="570" y="120"/>
                    </a:lnTo>
                    <a:lnTo>
                      <a:pt x="576" y="102"/>
                    </a:lnTo>
                    <a:lnTo>
                      <a:pt x="576" y="60"/>
                    </a:lnTo>
                    <a:lnTo>
                      <a:pt x="582" y="42"/>
                    </a:lnTo>
                    <a:lnTo>
                      <a:pt x="582" y="18"/>
                    </a:lnTo>
                    <a:lnTo>
                      <a:pt x="588" y="0"/>
                    </a:lnTo>
                  </a:path>
                </a:pathLst>
              </a:custGeom>
              <a:noFill/>
              <a:ln w="38100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5395" name="Freeform 74"/>
              <p:cNvSpPr>
                <a:spLocks/>
              </p:cNvSpPr>
              <p:nvPr/>
            </p:nvSpPr>
            <p:spPr bwMode="auto">
              <a:xfrm>
                <a:off x="5407571" y="1371253"/>
                <a:ext cx="695325" cy="2867025"/>
              </a:xfrm>
              <a:custGeom>
                <a:avLst/>
                <a:gdLst>
                  <a:gd name="T0" fmla="*/ 6 w 438"/>
                  <a:gd name="T1" fmla="*/ 1764 h 1806"/>
                  <a:gd name="T2" fmla="*/ 12 w 438"/>
                  <a:gd name="T3" fmla="*/ 1692 h 1806"/>
                  <a:gd name="T4" fmla="*/ 24 w 438"/>
                  <a:gd name="T5" fmla="*/ 1626 h 1806"/>
                  <a:gd name="T6" fmla="*/ 30 w 438"/>
                  <a:gd name="T7" fmla="*/ 1554 h 1806"/>
                  <a:gd name="T8" fmla="*/ 42 w 438"/>
                  <a:gd name="T9" fmla="*/ 1482 h 1806"/>
                  <a:gd name="T10" fmla="*/ 48 w 438"/>
                  <a:gd name="T11" fmla="*/ 1380 h 1806"/>
                  <a:gd name="T12" fmla="*/ 60 w 438"/>
                  <a:gd name="T13" fmla="*/ 1302 h 1806"/>
                  <a:gd name="T14" fmla="*/ 66 w 438"/>
                  <a:gd name="T15" fmla="*/ 1224 h 1806"/>
                  <a:gd name="T16" fmla="*/ 78 w 438"/>
                  <a:gd name="T17" fmla="*/ 1146 h 1806"/>
                  <a:gd name="T18" fmla="*/ 84 w 438"/>
                  <a:gd name="T19" fmla="*/ 1074 h 1806"/>
                  <a:gd name="T20" fmla="*/ 96 w 438"/>
                  <a:gd name="T21" fmla="*/ 996 h 1806"/>
                  <a:gd name="T22" fmla="*/ 102 w 438"/>
                  <a:gd name="T23" fmla="*/ 894 h 1806"/>
                  <a:gd name="T24" fmla="*/ 114 w 438"/>
                  <a:gd name="T25" fmla="*/ 822 h 1806"/>
                  <a:gd name="T26" fmla="*/ 120 w 438"/>
                  <a:gd name="T27" fmla="*/ 750 h 1806"/>
                  <a:gd name="T28" fmla="*/ 132 w 438"/>
                  <a:gd name="T29" fmla="*/ 678 h 1806"/>
                  <a:gd name="T30" fmla="*/ 138 w 438"/>
                  <a:gd name="T31" fmla="*/ 612 h 1806"/>
                  <a:gd name="T32" fmla="*/ 150 w 438"/>
                  <a:gd name="T33" fmla="*/ 546 h 1806"/>
                  <a:gd name="T34" fmla="*/ 156 w 438"/>
                  <a:gd name="T35" fmla="*/ 468 h 1806"/>
                  <a:gd name="T36" fmla="*/ 168 w 438"/>
                  <a:gd name="T37" fmla="*/ 408 h 1806"/>
                  <a:gd name="T38" fmla="*/ 174 w 438"/>
                  <a:gd name="T39" fmla="*/ 354 h 1806"/>
                  <a:gd name="T40" fmla="*/ 186 w 438"/>
                  <a:gd name="T41" fmla="*/ 306 h 1806"/>
                  <a:gd name="T42" fmla="*/ 192 w 438"/>
                  <a:gd name="T43" fmla="*/ 258 h 1806"/>
                  <a:gd name="T44" fmla="*/ 204 w 438"/>
                  <a:gd name="T45" fmla="*/ 216 h 1806"/>
                  <a:gd name="T46" fmla="*/ 210 w 438"/>
                  <a:gd name="T47" fmla="*/ 162 h 1806"/>
                  <a:gd name="T48" fmla="*/ 222 w 438"/>
                  <a:gd name="T49" fmla="*/ 132 h 1806"/>
                  <a:gd name="T50" fmla="*/ 228 w 438"/>
                  <a:gd name="T51" fmla="*/ 102 h 1806"/>
                  <a:gd name="T52" fmla="*/ 240 w 438"/>
                  <a:gd name="T53" fmla="*/ 72 h 1806"/>
                  <a:gd name="T54" fmla="*/ 246 w 438"/>
                  <a:gd name="T55" fmla="*/ 54 h 1806"/>
                  <a:gd name="T56" fmla="*/ 258 w 438"/>
                  <a:gd name="T57" fmla="*/ 36 h 1806"/>
                  <a:gd name="T58" fmla="*/ 264 w 438"/>
                  <a:gd name="T59" fmla="*/ 18 h 1806"/>
                  <a:gd name="T60" fmla="*/ 282 w 438"/>
                  <a:gd name="T61" fmla="*/ 0 h 1806"/>
                  <a:gd name="T62" fmla="*/ 300 w 438"/>
                  <a:gd name="T63" fmla="*/ 0 h 1806"/>
                  <a:gd name="T64" fmla="*/ 318 w 438"/>
                  <a:gd name="T65" fmla="*/ 12 h 1806"/>
                  <a:gd name="T66" fmla="*/ 336 w 438"/>
                  <a:gd name="T67" fmla="*/ 30 h 1806"/>
                  <a:gd name="T68" fmla="*/ 354 w 438"/>
                  <a:gd name="T69" fmla="*/ 54 h 1806"/>
                  <a:gd name="T70" fmla="*/ 366 w 438"/>
                  <a:gd name="T71" fmla="*/ 72 h 1806"/>
                  <a:gd name="T72" fmla="*/ 372 w 438"/>
                  <a:gd name="T73" fmla="*/ 96 h 1806"/>
                  <a:gd name="T74" fmla="*/ 390 w 438"/>
                  <a:gd name="T75" fmla="*/ 120 h 1806"/>
                  <a:gd name="T76" fmla="*/ 396 w 438"/>
                  <a:gd name="T77" fmla="*/ 138 h 1806"/>
                  <a:gd name="T78" fmla="*/ 408 w 438"/>
                  <a:gd name="T79" fmla="*/ 156 h 1806"/>
                  <a:gd name="T80" fmla="*/ 420 w 438"/>
                  <a:gd name="T81" fmla="*/ 180 h 1806"/>
                  <a:gd name="T82" fmla="*/ 432 w 438"/>
                  <a:gd name="T83" fmla="*/ 204 h 180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38"/>
                  <a:gd name="T127" fmla="*/ 0 h 1806"/>
                  <a:gd name="T128" fmla="*/ 438 w 438"/>
                  <a:gd name="T129" fmla="*/ 1806 h 180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38" h="1806">
                    <a:moveTo>
                      <a:pt x="0" y="1806"/>
                    </a:moveTo>
                    <a:lnTo>
                      <a:pt x="0" y="1782"/>
                    </a:lnTo>
                    <a:lnTo>
                      <a:pt x="6" y="1764"/>
                    </a:lnTo>
                    <a:lnTo>
                      <a:pt x="6" y="1740"/>
                    </a:lnTo>
                    <a:lnTo>
                      <a:pt x="12" y="1716"/>
                    </a:lnTo>
                    <a:lnTo>
                      <a:pt x="12" y="1692"/>
                    </a:lnTo>
                    <a:lnTo>
                      <a:pt x="18" y="1674"/>
                    </a:lnTo>
                    <a:lnTo>
                      <a:pt x="18" y="1650"/>
                    </a:lnTo>
                    <a:lnTo>
                      <a:pt x="24" y="1626"/>
                    </a:lnTo>
                    <a:lnTo>
                      <a:pt x="24" y="1602"/>
                    </a:lnTo>
                    <a:lnTo>
                      <a:pt x="30" y="1578"/>
                    </a:lnTo>
                    <a:lnTo>
                      <a:pt x="30" y="1554"/>
                    </a:lnTo>
                    <a:lnTo>
                      <a:pt x="36" y="1530"/>
                    </a:lnTo>
                    <a:lnTo>
                      <a:pt x="36" y="1506"/>
                    </a:lnTo>
                    <a:lnTo>
                      <a:pt x="42" y="1482"/>
                    </a:lnTo>
                    <a:lnTo>
                      <a:pt x="42" y="1428"/>
                    </a:lnTo>
                    <a:lnTo>
                      <a:pt x="48" y="1404"/>
                    </a:lnTo>
                    <a:lnTo>
                      <a:pt x="48" y="1380"/>
                    </a:lnTo>
                    <a:lnTo>
                      <a:pt x="54" y="1356"/>
                    </a:lnTo>
                    <a:lnTo>
                      <a:pt x="54" y="1326"/>
                    </a:lnTo>
                    <a:lnTo>
                      <a:pt x="60" y="1302"/>
                    </a:lnTo>
                    <a:lnTo>
                      <a:pt x="60" y="1278"/>
                    </a:lnTo>
                    <a:lnTo>
                      <a:pt x="66" y="1254"/>
                    </a:lnTo>
                    <a:lnTo>
                      <a:pt x="66" y="1224"/>
                    </a:lnTo>
                    <a:lnTo>
                      <a:pt x="72" y="1200"/>
                    </a:lnTo>
                    <a:lnTo>
                      <a:pt x="72" y="1176"/>
                    </a:lnTo>
                    <a:lnTo>
                      <a:pt x="78" y="1146"/>
                    </a:lnTo>
                    <a:lnTo>
                      <a:pt x="78" y="1122"/>
                    </a:lnTo>
                    <a:lnTo>
                      <a:pt x="84" y="1098"/>
                    </a:lnTo>
                    <a:lnTo>
                      <a:pt x="84" y="1074"/>
                    </a:lnTo>
                    <a:lnTo>
                      <a:pt x="90" y="1044"/>
                    </a:lnTo>
                    <a:lnTo>
                      <a:pt x="90" y="1020"/>
                    </a:lnTo>
                    <a:lnTo>
                      <a:pt x="96" y="996"/>
                    </a:lnTo>
                    <a:lnTo>
                      <a:pt x="96" y="972"/>
                    </a:lnTo>
                    <a:lnTo>
                      <a:pt x="102" y="948"/>
                    </a:lnTo>
                    <a:lnTo>
                      <a:pt x="102" y="894"/>
                    </a:lnTo>
                    <a:lnTo>
                      <a:pt x="108" y="870"/>
                    </a:lnTo>
                    <a:lnTo>
                      <a:pt x="108" y="846"/>
                    </a:lnTo>
                    <a:lnTo>
                      <a:pt x="114" y="822"/>
                    </a:lnTo>
                    <a:lnTo>
                      <a:pt x="114" y="798"/>
                    </a:lnTo>
                    <a:lnTo>
                      <a:pt x="120" y="774"/>
                    </a:lnTo>
                    <a:lnTo>
                      <a:pt x="120" y="750"/>
                    </a:lnTo>
                    <a:lnTo>
                      <a:pt x="126" y="726"/>
                    </a:lnTo>
                    <a:lnTo>
                      <a:pt x="126" y="702"/>
                    </a:lnTo>
                    <a:lnTo>
                      <a:pt x="132" y="678"/>
                    </a:lnTo>
                    <a:lnTo>
                      <a:pt x="132" y="660"/>
                    </a:lnTo>
                    <a:lnTo>
                      <a:pt x="138" y="636"/>
                    </a:lnTo>
                    <a:lnTo>
                      <a:pt x="138" y="612"/>
                    </a:lnTo>
                    <a:lnTo>
                      <a:pt x="144" y="594"/>
                    </a:lnTo>
                    <a:lnTo>
                      <a:pt x="144" y="570"/>
                    </a:lnTo>
                    <a:lnTo>
                      <a:pt x="150" y="546"/>
                    </a:lnTo>
                    <a:lnTo>
                      <a:pt x="150" y="528"/>
                    </a:lnTo>
                    <a:lnTo>
                      <a:pt x="156" y="504"/>
                    </a:lnTo>
                    <a:lnTo>
                      <a:pt x="156" y="468"/>
                    </a:lnTo>
                    <a:lnTo>
                      <a:pt x="162" y="444"/>
                    </a:lnTo>
                    <a:lnTo>
                      <a:pt x="162" y="426"/>
                    </a:lnTo>
                    <a:lnTo>
                      <a:pt x="168" y="408"/>
                    </a:lnTo>
                    <a:lnTo>
                      <a:pt x="168" y="390"/>
                    </a:lnTo>
                    <a:lnTo>
                      <a:pt x="174" y="372"/>
                    </a:lnTo>
                    <a:lnTo>
                      <a:pt x="174" y="354"/>
                    </a:lnTo>
                    <a:lnTo>
                      <a:pt x="180" y="336"/>
                    </a:lnTo>
                    <a:lnTo>
                      <a:pt x="180" y="318"/>
                    </a:lnTo>
                    <a:lnTo>
                      <a:pt x="186" y="306"/>
                    </a:lnTo>
                    <a:lnTo>
                      <a:pt x="186" y="288"/>
                    </a:lnTo>
                    <a:lnTo>
                      <a:pt x="192" y="270"/>
                    </a:lnTo>
                    <a:lnTo>
                      <a:pt x="192" y="258"/>
                    </a:lnTo>
                    <a:lnTo>
                      <a:pt x="198" y="240"/>
                    </a:lnTo>
                    <a:lnTo>
                      <a:pt x="198" y="228"/>
                    </a:lnTo>
                    <a:lnTo>
                      <a:pt x="204" y="216"/>
                    </a:lnTo>
                    <a:lnTo>
                      <a:pt x="204" y="204"/>
                    </a:lnTo>
                    <a:lnTo>
                      <a:pt x="210" y="186"/>
                    </a:lnTo>
                    <a:lnTo>
                      <a:pt x="210" y="162"/>
                    </a:lnTo>
                    <a:lnTo>
                      <a:pt x="216" y="150"/>
                    </a:lnTo>
                    <a:lnTo>
                      <a:pt x="216" y="138"/>
                    </a:lnTo>
                    <a:lnTo>
                      <a:pt x="222" y="132"/>
                    </a:lnTo>
                    <a:lnTo>
                      <a:pt x="222" y="120"/>
                    </a:lnTo>
                    <a:lnTo>
                      <a:pt x="228" y="108"/>
                    </a:lnTo>
                    <a:lnTo>
                      <a:pt x="228" y="102"/>
                    </a:lnTo>
                    <a:lnTo>
                      <a:pt x="234" y="90"/>
                    </a:lnTo>
                    <a:lnTo>
                      <a:pt x="234" y="84"/>
                    </a:lnTo>
                    <a:lnTo>
                      <a:pt x="240" y="72"/>
                    </a:lnTo>
                    <a:lnTo>
                      <a:pt x="240" y="66"/>
                    </a:lnTo>
                    <a:lnTo>
                      <a:pt x="246" y="60"/>
                    </a:lnTo>
                    <a:lnTo>
                      <a:pt x="246" y="54"/>
                    </a:lnTo>
                    <a:lnTo>
                      <a:pt x="252" y="48"/>
                    </a:lnTo>
                    <a:lnTo>
                      <a:pt x="252" y="42"/>
                    </a:lnTo>
                    <a:lnTo>
                      <a:pt x="258" y="36"/>
                    </a:lnTo>
                    <a:lnTo>
                      <a:pt x="258" y="30"/>
                    </a:lnTo>
                    <a:lnTo>
                      <a:pt x="264" y="24"/>
                    </a:lnTo>
                    <a:lnTo>
                      <a:pt x="264" y="18"/>
                    </a:lnTo>
                    <a:lnTo>
                      <a:pt x="270" y="12"/>
                    </a:lnTo>
                    <a:lnTo>
                      <a:pt x="288" y="0"/>
                    </a:lnTo>
                    <a:lnTo>
                      <a:pt x="282" y="0"/>
                    </a:lnTo>
                    <a:lnTo>
                      <a:pt x="288" y="0"/>
                    </a:lnTo>
                    <a:lnTo>
                      <a:pt x="294" y="0"/>
                    </a:lnTo>
                    <a:lnTo>
                      <a:pt x="300" y="0"/>
                    </a:lnTo>
                    <a:lnTo>
                      <a:pt x="306" y="0"/>
                    </a:lnTo>
                    <a:lnTo>
                      <a:pt x="312" y="6"/>
                    </a:lnTo>
                    <a:lnTo>
                      <a:pt x="318" y="12"/>
                    </a:lnTo>
                    <a:lnTo>
                      <a:pt x="324" y="18"/>
                    </a:lnTo>
                    <a:lnTo>
                      <a:pt x="330" y="24"/>
                    </a:lnTo>
                    <a:lnTo>
                      <a:pt x="336" y="30"/>
                    </a:lnTo>
                    <a:lnTo>
                      <a:pt x="348" y="42"/>
                    </a:lnTo>
                    <a:lnTo>
                      <a:pt x="348" y="48"/>
                    </a:lnTo>
                    <a:lnTo>
                      <a:pt x="354" y="54"/>
                    </a:lnTo>
                    <a:lnTo>
                      <a:pt x="354" y="60"/>
                    </a:lnTo>
                    <a:lnTo>
                      <a:pt x="360" y="66"/>
                    </a:lnTo>
                    <a:lnTo>
                      <a:pt x="366" y="72"/>
                    </a:lnTo>
                    <a:lnTo>
                      <a:pt x="366" y="78"/>
                    </a:lnTo>
                    <a:lnTo>
                      <a:pt x="372" y="84"/>
                    </a:lnTo>
                    <a:lnTo>
                      <a:pt x="372" y="96"/>
                    </a:lnTo>
                    <a:lnTo>
                      <a:pt x="384" y="108"/>
                    </a:lnTo>
                    <a:lnTo>
                      <a:pt x="384" y="114"/>
                    </a:lnTo>
                    <a:lnTo>
                      <a:pt x="390" y="120"/>
                    </a:lnTo>
                    <a:lnTo>
                      <a:pt x="390" y="126"/>
                    </a:lnTo>
                    <a:lnTo>
                      <a:pt x="396" y="132"/>
                    </a:lnTo>
                    <a:lnTo>
                      <a:pt x="396" y="138"/>
                    </a:lnTo>
                    <a:lnTo>
                      <a:pt x="402" y="144"/>
                    </a:lnTo>
                    <a:lnTo>
                      <a:pt x="402" y="150"/>
                    </a:lnTo>
                    <a:lnTo>
                      <a:pt x="408" y="156"/>
                    </a:lnTo>
                    <a:lnTo>
                      <a:pt x="408" y="162"/>
                    </a:lnTo>
                    <a:lnTo>
                      <a:pt x="420" y="174"/>
                    </a:lnTo>
                    <a:lnTo>
                      <a:pt x="420" y="180"/>
                    </a:lnTo>
                    <a:lnTo>
                      <a:pt x="426" y="186"/>
                    </a:lnTo>
                    <a:lnTo>
                      <a:pt x="426" y="198"/>
                    </a:lnTo>
                    <a:lnTo>
                      <a:pt x="432" y="204"/>
                    </a:lnTo>
                    <a:lnTo>
                      <a:pt x="438" y="210"/>
                    </a:lnTo>
                    <a:lnTo>
                      <a:pt x="438" y="216"/>
                    </a:lnTo>
                  </a:path>
                </a:pathLst>
              </a:custGeom>
              <a:noFill/>
              <a:ln w="38100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5396" name="Freeform 75"/>
              <p:cNvSpPr>
                <a:spLocks/>
              </p:cNvSpPr>
              <p:nvPr/>
            </p:nvSpPr>
            <p:spPr bwMode="auto">
              <a:xfrm>
                <a:off x="6102896" y="1552228"/>
                <a:ext cx="1209675" cy="257175"/>
              </a:xfrm>
              <a:custGeom>
                <a:avLst/>
                <a:gdLst>
                  <a:gd name="T0" fmla="*/ 18 w 762"/>
                  <a:gd name="T1" fmla="*/ 120 h 162"/>
                  <a:gd name="T2" fmla="*/ 30 w 762"/>
                  <a:gd name="T3" fmla="*/ 138 h 162"/>
                  <a:gd name="T4" fmla="*/ 48 w 762"/>
                  <a:gd name="T5" fmla="*/ 156 h 162"/>
                  <a:gd name="T6" fmla="*/ 66 w 762"/>
                  <a:gd name="T7" fmla="*/ 162 h 162"/>
                  <a:gd name="T8" fmla="*/ 84 w 762"/>
                  <a:gd name="T9" fmla="*/ 162 h 162"/>
                  <a:gd name="T10" fmla="*/ 102 w 762"/>
                  <a:gd name="T11" fmla="*/ 156 h 162"/>
                  <a:gd name="T12" fmla="*/ 120 w 762"/>
                  <a:gd name="T13" fmla="*/ 150 h 162"/>
                  <a:gd name="T14" fmla="*/ 138 w 762"/>
                  <a:gd name="T15" fmla="*/ 132 h 162"/>
                  <a:gd name="T16" fmla="*/ 156 w 762"/>
                  <a:gd name="T17" fmla="*/ 114 h 162"/>
                  <a:gd name="T18" fmla="*/ 174 w 762"/>
                  <a:gd name="T19" fmla="*/ 96 h 162"/>
                  <a:gd name="T20" fmla="*/ 198 w 762"/>
                  <a:gd name="T21" fmla="*/ 72 h 162"/>
                  <a:gd name="T22" fmla="*/ 210 w 762"/>
                  <a:gd name="T23" fmla="*/ 54 h 162"/>
                  <a:gd name="T24" fmla="*/ 228 w 762"/>
                  <a:gd name="T25" fmla="*/ 36 h 162"/>
                  <a:gd name="T26" fmla="*/ 246 w 762"/>
                  <a:gd name="T27" fmla="*/ 24 h 162"/>
                  <a:gd name="T28" fmla="*/ 264 w 762"/>
                  <a:gd name="T29" fmla="*/ 6 h 162"/>
                  <a:gd name="T30" fmla="*/ 282 w 762"/>
                  <a:gd name="T31" fmla="*/ 0 h 162"/>
                  <a:gd name="T32" fmla="*/ 300 w 762"/>
                  <a:gd name="T33" fmla="*/ 0 h 162"/>
                  <a:gd name="T34" fmla="*/ 318 w 762"/>
                  <a:gd name="T35" fmla="*/ 0 h 162"/>
                  <a:gd name="T36" fmla="*/ 336 w 762"/>
                  <a:gd name="T37" fmla="*/ 6 h 162"/>
                  <a:gd name="T38" fmla="*/ 354 w 762"/>
                  <a:gd name="T39" fmla="*/ 18 h 162"/>
                  <a:gd name="T40" fmla="*/ 372 w 762"/>
                  <a:gd name="T41" fmla="*/ 30 h 162"/>
                  <a:gd name="T42" fmla="*/ 390 w 762"/>
                  <a:gd name="T43" fmla="*/ 42 h 162"/>
                  <a:gd name="T44" fmla="*/ 408 w 762"/>
                  <a:gd name="T45" fmla="*/ 54 h 162"/>
                  <a:gd name="T46" fmla="*/ 426 w 762"/>
                  <a:gd name="T47" fmla="*/ 72 h 162"/>
                  <a:gd name="T48" fmla="*/ 444 w 762"/>
                  <a:gd name="T49" fmla="*/ 84 h 162"/>
                  <a:gd name="T50" fmla="*/ 462 w 762"/>
                  <a:gd name="T51" fmla="*/ 96 h 162"/>
                  <a:gd name="T52" fmla="*/ 480 w 762"/>
                  <a:gd name="T53" fmla="*/ 108 h 162"/>
                  <a:gd name="T54" fmla="*/ 498 w 762"/>
                  <a:gd name="T55" fmla="*/ 114 h 162"/>
                  <a:gd name="T56" fmla="*/ 516 w 762"/>
                  <a:gd name="T57" fmla="*/ 114 h 162"/>
                  <a:gd name="T58" fmla="*/ 534 w 762"/>
                  <a:gd name="T59" fmla="*/ 114 h 162"/>
                  <a:gd name="T60" fmla="*/ 552 w 762"/>
                  <a:gd name="T61" fmla="*/ 114 h 162"/>
                  <a:gd name="T62" fmla="*/ 570 w 762"/>
                  <a:gd name="T63" fmla="*/ 108 h 162"/>
                  <a:gd name="T64" fmla="*/ 588 w 762"/>
                  <a:gd name="T65" fmla="*/ 96 h 162"/>
                  <a:gd name="T66" fmla="*/ 606 w 762"/>
                  <a:gd name="T67" fmla="*/ 90 h 162"/>
                  <a:gd name="T68" fmla="*/ 624 w 762"/>
                  <a:gd name="T69" fmla="*/ 78 h 162"/>
                  <a:gd name="T70" fmla="*/ 642 w 762"/>
                  <a:gd name="T71" fmla="*/ 66 h 162"/>
                  <a:gd name="T72" fmla="*/ 660 w 762"/>
                  <a:gd name="T73" fmla="*/ 54 h 162"/>
                  <a:gd name="T74" fmla="*/ 678 w 762"/>
                  <a:gd name="T75" fmla="*/ 48 h 162"/>
                  <a:gd name="T76" fmla="*/ 696 w 762"/>
                  <a:gd name="T77" fmla="*/ 36 h 162"/>
                  <a:gd name="T78" fmla="*/ 714 w 762"/>
                  <a:gd name="T79" fmla="*/ 30 h 162"/>
                  <a:gd name="T80" fmla="*/ 732 w 762"/>
                  <a:gd name="T81" fmla="*/ 24 h 162"/>
                  <a:gd name="T82" fmla="*/ 750 w 762"/>
                  <a:gd name="T83" fmla="*/ 24 h 16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762"/>
                  <a:gd name="T127" fmla="*/ 0 h 162"/>
                  <a:gd name="T128" fmla="*/ 762 w 762"/>
                  <a:gd name="T129" fmla="*/ 162 h 16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762" h="162">
                    <a:moveTo>
                      <a:pt x="0" y="102"/>
                    </a:moveTo>
                    <a:lnTo>
                      <a:pt x="6" y="108"/>
                    </a:lnTo>
                    <a:lnTo>
                      <a:pt x="18" y="120"/>
                    </a:lnTo>
                    <a:lnTo>
                      <a:pt x="18" y="126"/>
                    </a:lnTo>
                    <a:lnTo>
                      <a:pt x="24" y="132"/>
                    </a:lnTo>
                    <a:lnTo>
                      <a:pt x="30" y="138"/>
                    </a:lnTo>
                    <a:lnTo>
                      <a:pt x="36" y="144"/>
                    </a:lnTo>
                    <a:lnTo>
                      <a:pt x="42" y="150"/>
                    </a:lnTo>
                    <a:lnTo>
                      <a:pt x="48" y="156"/>
                    </a:lnTo>
                    <a:lnTo>
                      <a:pt x="54" y="156"/>
                    </a:lnTo>
                    <a:lnTo>
                      <a:pt x="60" y="162"/>
                    </a:lnTo>
                    <a:lnTo>
                      <a:pt x="66" y="162"/>
                    </a:lnTo>
                    <a:lnTo>
                      <a:pt x="72" y="162"/>
                    </a:lnTo>
                    <a:lnTo>
                      <a:pt x="78" y="162"/>
                    </a:lnTo>
                    <a:lnTo>
                      <a:pt x="84" y="162"/>
                    </a:lnTo>
                    <a:lnTo>
                      <a:pt x="90" y="162"/>
                    </a:lnTo>
                    <a:lnTo>
                      <a:pt x="96" y="162"/>
                    </a:lnTo>
                    <a:lnTo>
                      <a:pt x="102" y="156"/>
                    </a:lnTo>
                    <a:lnTo>
                      <a:pt x="108" y="156"/>
                    </a:lnTo>
                    <a:lnTo>
                      <a:pt x="114" y="150"/>
                    </a:lnTo>
                    <a:lnTo>
                      <a:pt x="120" y="150"/>
                    </a:lnTo>
                    <a:lnTo>
                      <a:pt x="126" y="144"/>
                    </a:lnTo>
                    <a:lnTo>
                      <a:pt x="132" y="138"/>
                    </a:lnTo>
                    <a:lnTo>
                      <a:pt x="138" y="132"/>
                    </a:lnTo>
                    <a:lnTo>
                      <a:pt x="144" y="126"/>
                    </a:lnTo>
                    <a:lnTo>
                      <a:pt x="150" y="120"/>
                    </a:lnTo>
                    <a:lnTo>
                      <a:pt x="156" y="114"/>
                    </a:lnTo>
                    <a:lnTo>
                      <a:pt x="162" y="108"/>
                    </a:lnTo>
                    <a:lnTo>
                      <a:pt x="168" y="102"/>
                    </a:lnTo>
                    <a:lnTo>
                      <a:pt x="174" y="96"/>
                    </a:lnTo>
                    <a:lnTo>
                      <a:pt x="180" y="90"/>
                    </a:lnTo>
                    <a:lnTo>
                      <a:pt x="186" y="84"/>
                    </a:lnTo>
                    <a:lnTo>
                      <a:pt x="198" y="72"/>
                    </a:lnTo>
                    <a:lnTo>
                      <a:pt x="198" y="66"/>
                    </a:lnTo>
                    <a:lnTo>
                      <a:pt x="204" y="60"/>
                    </a:lnTo>
                    <a:lnTo>
                      <a:pt x="210" y="54"/>
                    </a:lnTo>
                    <a:lnTo>
                      <a:pt x="216" y="48"/>
                    </a:lnTo>
                    <a:lnTo>
                      <a:pt x="222" y="42"/>
                    </a:lnTo>
                    <a:lnTo>
                      <a:pt x="228" y="36"/>
                    </a:lnTo>
                    <a:lnTo>
                      <a:pt x="234" y="30"/>
                    </a:lnTo>
                    <a:lnTo>
                      <a:pt x="240" y="24"/>
                    </a:lnTo>
                    <a:lnTo>
                      <a:pt x="246" y="24"/>
                    </a:lnTo>
                    <a:lnTo>
                      <a:pt x="252" y="18"/>
                    </a:lnTo>
                    <a:lnTo>
                      <a:pt x="258" y="12"/>
                    </a:lnTo>
                    <a:lnTo>
                      <a:pt x="264" y="6"/>
                    </a:lnTo>
                    <a:lnTo>
                      <a:pt x="270" y="6"/>
                    </a:lnTo>
                    <a:lnTo>
                      <a:pt x="276" y="6"/>
                    </a:lnTo>
                    <a:lnTo>
                      <a:pt x="282" y="0"/>
                    </a:lnTo>
                    <a:lnTo>
                      <a:pt x="288" y="0"/>
                    </a:lnTo>
                    <a:lnTo>
                      <a:pt x="294" y="0"/>
                    </a:lnTo>
                    <a:lnTo>
                      <a:pt x="300" y="0"/>
                    </a:lnTo>
                    <a:lnTo>
                      <a:pt x="306" y="0"/>
                    </a:lnTo>
                    <a:lnTo>
                      <a:pt x="312" y="0"/>
                    </a:lnTo>
                    <a:lnTo>
                      <a:pt x="318" y="0"/>
                    </a:lnTo>
                    <a:lnTo>
                      <a:pt x="324" y="6"/>
                    </a:lnTo>
                    <a:lnTo>
                      <a:pt x="330" y="6"/>
                    </a:lnTo>
                    <a:lnTo>
                      <a:pt x="336" y="6"/>
                    </a:lnTo>
                    <a:lnTo>
                      <a:pt x="342" y="12"/>
                    </a:lnTo>
                    <a:lnTo>
                      <a:pt x="348" y="12"/>
                    </a:lnTo>
                    <a:lnTo>
                      <a:pt x="354" y="18"/>
                    </a:lnTo>
                    <a:lnTo>
                      <a:pt x="360" y="18"/>
                    </a:lnTo>
                    <a:lnTo>
                      <a:pt x="366" y="24"/>
                    </a:lnTo>
                    <a:lnTo>
                      <a:pt x="372" y="30"/>
                    </a:lnTo>
                    <a:lnTo>
                      <a:pt x="378" y="36"/>
                    </a:lnTo>
                    <a:lnTo>
                      <a:pt x="384" y="36"/>
                    </a:lnTo>
                    <a:lnTo>
                      <a:pt x="390" y="42"/>
                    </a:lnTo>
                    <a:lnTo>
                      <a:pt x="396" y="48"/>
                    </a:lnTo>
                    <a:lnTo>
                      <a:pt x="402" y="54"/>
                    </a:lnTo>
                    <a:lnTo>
                      <a:pt x="408" y="54"/>
                    </a:lnTo>
                    <a:lnTo>
                      <a:pt x="414" y="60"/>
                    </a:lnTo>
                    <a:lnTo>
                      <a:pt x="420" y="66"/>
                    </a:lnTo>
                    <a:lnTo>
                      <a:pt x="426" y="72"/>
                    </a:lnTo>
                    <a:lnTo>
                      <a:pt x="432" y="78"/>
                    </a:lnTo>
                    <a:lnTo>
                      <a:pt x="438" y="84"/>
                    </a:lnTo>
                    <a:lnTo>
                      <a:pt x="444" y="84"/>
                    </a:lnTo>
                    <a:lnTo>
                      <a:pt x="450" y="90"/>
                    </a:lnTo>
                    <a:lnTo>
                      <a:pt x="456" y="96"/>
                    </a:lnTo>
                    <a:lnTo>
                      <a:pt x="462" y="96"/>
                    </a:lnTo>
                    <a:lnTo>
                      <a:pt x="468" y="102"/>
                    </a:lnTo>
                    <a:lnTo>
                      <a:pt x="474" y="102"/>
                    </a:lnTo>
                    <a:lnTo>
                      <a:pt x="480" y="108"/>
                    </a:lnTo>
                    <a:lnTo>
                      <a:pt x="486" y="108"/>
                    </a:lnTo>
                    <a:lnTo>
                      <a:pt x="492" y="114"/>
                    </a:lnTo>
                    <a:lnTo>
                      <a:pt x="498" y="114"/>
                    </a:lnTo>
                    <a:lnTo>
                      <a:pt x="504" y="114"/>
                    </a:lnTo>
                    <a:lnTo>
                      <a:pt x="510" y="114"/>
                    </a:lnTo>
                    <a:lnTo>
                      <a:pt x="516" y="114"/>
                    </a:lnTo>
                    <a:lnTo>
                      <a:pt x="522" y="114"/>
                    </a:lnTo>
                    <a:lnTo>
                      <a:pt x="528" y="114"/>
                    </a:lnTo>
                    <a:lnTo>
                      <a:pt x="534" y="114"/>
                    </a:lnTo>
                    <a:lnTo>
                      <a:pt x="540" y="114"/>
                    </a:lnTo>
                    <a:lnTo>
                      <a:pt x="546" y="114"/>
                    </a:lnTo>
                    <a:lnTo>
                      <a:pt x="552" y="114"/>
                    </a:lnTo>
                    <a:lnTo>
                      <a:pt x="558" y="114"/>
                    </a:lnTo>
                    <a:lnTo>
                      <a:pt x="564" y="108"/>
                    </a:lnTo>
                    <a:lnTo>
                      <a:pt x="570" y="108"/>
                    </a:lnTo>
                    <a:lnTo>
                      <a:pt x="576" y="102"/>
                    </a:lnTo>
                    <a:lnTo>
                      <a:pt x="582" y="102"/>
                    </a:lnTo>
                    <a:lnTo>
                      <a:pt x="588" y="96"/>
                    </a:lnTo>
                    <a:lnTo>
                      <a:pt x="594" y="96"/>
                    </a:lnTo>
                    <a:lnTo>
                      <a:pt x="600" y="90"/>
                    </a:lnTo>
                    <a:lnTo>
                      <a:pt x="606" y="90"/>
                    </a:lnTo>
                    <a:lnTo>
                      <a:pt x="612" y="84"/>
                    </a:lnTo>
                    <a:lnTo>
                      <a:pt x="618" y="84"/>
                    </a:lnTo>
                    <a:lnTo>
                      <a:pt x="624" y="78"/>
                    </a:lnTo>
                    <a:lnTo>
                      <a:pt x="630" y="72"/>
                    </a:lnTo>
                    <a:lnTo>
                      <a:pt x="636" y="72"/>
                    </a:lnTo>
                    <a:lnTo>
                      <a:pt x="642" y="66"/>
                    </a:lnTo>
                    <a:lnTo>
                      <a:pt x="648" y="60"/>
                    </a:lnTo>
                    <a:lnTo>
                      <a:pt x="654" y="60"/>
                    </a:lnTo>
                    <a:lnTo>
                      <a:pt x="660" y="54"/>
                    </a:lnTo>
                    <a:lnTo>
                      <a:pt x="666" y="54"/>
                    </a:lnTo>
                    <a:lnTo>
                      <a:pt x="672" y="48"/>
                    </a:lnTo>
                    <a:lnTo>
                      <a:pt x="678" y="48"/>
                    </a:lnTo>
                    <a:lnTo>
                      <a:pt x="684" y="42"/>
                    </a:lnTo>
                    <a:lnTo>
                      <a:pt x="690" y="42"/>
                    </a:lnTo>
                    <a:lnTo>
                      <a:pt x="696" y="36"/>
                    </a:lnTo>
                    <a:lnTo>
                      <a:pt x="702" y="36"/>
                    </a:lnTo>
                    <a:lnTo>
                      <a:pt x="708" y="30"/>
                    </a:lnTo>
                    <a:lnTo>
                      <a:pt x="714" y="30"/>
                    </a:lnTo>
                    <a:lnTo>
                      <a:pt x="720" y="30"/>
                    </a:lnTo>
                    <a:lnTo>
                      <a:pt x="726" y="30"/>
                    </a:lnTo>
                    <a:lnTo>
                      <a:pt x="732" y="24"/>
                    </a:lnTo>
                    <a:lnTo>
                      <a:pt x="738" y="24"/>
                    </a:lnTo>
                    <a:lnTo>
                      <a:pt x="744" y="24"/>
                    </a:lnTo>
                    <a:lnTo>
                      <a:pt x="750" y="24"/>
                    </a:lnTo>
                    <a:lnTo>
                      <a:pt x="756" y="24"/>
                    </a:lnTo>
                    <a:lnTo>
                      <a:pt x="762" y="24"/>
                    </a:lnTo>
                  </a:path>
                </a:pathLst>
              </a:custGeom>
              <a:noFill/>
              <a:ln w="38100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5397" name="Freeform 76"/>
              <p:cNvSpPr>
                <a:spLocks/>
              </p:cNvSpPr>
              <p:nvPr/>
            </p:nvSpPr>
            <p:spPr bwMode="auto">
              <a:xfrm>
                <a:off x="7312571" y="1590328"/>
                <a:ext cx="466725" cy="123825"/>
              </a:xfrm>
              <a:custGeom>
                <a:avLst/>
                <a:gdLst>
                  <a:gd name="T0" fmla="*/ 0 w 294"/>
                  <a:gd name="T1" fmla="*/ 0 h 78"/>
                  <a:gd name="T2" fmla="*/ 6 w 294"/>
                  <a:gd name="T3" fmla="*/ 6 h 78"/>
                  <a:gd name="T4" fmla="*/ 12 w 294"/>
                  <a:gd name="T5" fmla="*/ 6 h 78"/>
                  <a:gd name="T6" fmla="*/ 18 w 294"/>
                  <a:gd name="T7" fmla="*/ 6 h 78"/>
                  <a:gd name="T8" fmla="*/ 24 w 294"/>
                  <a:gd name="T9" fmla="*/ 6 h 78"/>
                  <a:gd name="T10" fmla="*/ 30 w 294"/>
                  <a:gd name="T11" fmla="*/ 6 h 78"/>
                  <a:gd name="T12" fmla="*/ 36 w 294"/>
                  <a:gd name="T13" fmla="*/ 12 h 78"/>
                  <a:gd name="T14" fmla="*/ 42 w 294"/>
                  <a:gd name="T15" fmla="*/ 12 h 78"/>
                  <a:gd name="T16" fmla="*/ 48 w 294"/>
                  <a:gd name="T17" fmla="*/ 18 h 78"/>
                  <a:gd name="T18" fmla="*/ 54 w 294"/>
                  <a:gd name="T19" fmla="*/ 18 h 78"/>
                  <a:gd name="T20" fmla="*/ 60 w 294"/>
                  <a:gd name="T21" fmla="*/ 24 h 78"/>
                  <a:gd name="T22" fmla="*/ 66 w 294"/>
                  <a:gd name="T23" fmla="*/ 24 h 78"/>
                  <a:gd name="T24" fmla="*/ 72 w 294"/>
                  <a:gd name="T25" fmla="*/ 24 h 78"/>
                  <a:gd name="T26" fmla="*/ 78 w 294"/>
                  <a:gd name="T27" fmla="*/ 30 h 78"/>
                  <a:gd name="T28" fmla="*/ 84 w 294"/>
                  <a:gd name="T29" fmla="*/ 30 h 78"/>
                  <a:gd name="T30" fmla="*/ 90 w 294"/>
                  <a:gd name="T31" fmla="*/ 36 h 78"/>
                  <a:gd name="T32" fmla="*/ 96 w 294"/>
                  <a:gd name="T33" fmla="*/ 36 h 78"/>
                  <a:gd name="T34" fmla="*/ 102 w 294"/>
                  <a:gd name="T35" fmla="*/ 42 h 78"/>
                  <a:gd name="T36" fmla="*/ 108 w 294"/>
                  <a:gd name="T37" fmla="*/ 48 h 78"/>
                  <a:gd name="T38" fmla="*/ 114 w 294"/>
                  <a:gd name="T39" fmla="*/ 48 h 78"/>
                  <a:gd name="T40" fmla="*/ 120 w 294"/>
                  <a:gd name="T41" fmla="*/ 54 h 78"/>
                  <a:gd name="T42" fmla="*/ 126 w 294"/>
                  <a:gd name="T43" fmla="*/ 54 h 78"/>
                  <a:gd name="T44" fmla="*/ 132 w 294"/>
                  <a:gd name="T45" fmla="*/ 60 h 78"/>
                  <a:gd name="T46" fmla="*/ 138 w 294"/>
                  <a:gd name="T47" fmla="*/ 60 h 78"/>
                  <a:gd name="T48" fmla="*/ 144 w 294"/>
                  <a:gd name="T49" fmla="*/ 60 h 78"/>
                  <a:gd name="T50" fmla="*/ 150 w 294"/>
                  <a:gd name="T51" fmla="*/ 66 h 78"/>
                  <a:gd name="T52" fmla="*/ 156 w 294"/>
                  <a:gd name="T53" fmla="*/ 66 h 78"/>
                  <a:gd name="T54" fmla="*/ 162 w 294"/>
                  <a:gd name="T55" fmla="*/ 72 h 78"/>
                  <a:gd name="T56" fmla="*/ 168 w 294"/>
                  <a:gd name="T57" fmla="*/ 72 h 78"/>
                  <a:gd name="T58" fmla="*/ 174 w 294"/>
                  <a:gd name="T59" fmla="*/ 72 h 78"/>
                  <a:gd name="T60" fmla="*/ 180 w 294"/>
                  <a:gd name="T61" fmla="*/ 72 h 78"/>
                  <a:gd name="T62" fmla="*/ 186 w 294"/>
                  <a:gd name="T63" fmla="*/ 72 h 78"/>
                  <a:gd name="T64" fmla="*/ 192 w 294"/>
                  <a:gd name="T65" fmla="*/ 78 h 78"/>
                  <a:gd name="T66" fmla="*/ 198 w 294"/>
                  <a:gd name="T67" fmla="*/ 78 h 78"/>
                  <a:gd name="T68" fmla="*/ 204 w 294"/>
                  <a:gd name="T69" fmla="*/ 78 h 78"/>
                  <a:gd name="T70" fmla="*/ 210 w 294"/>
                  <a:gd name="T71" fmla="*/ 78 h 78"/>
                  <a:gd name="T72" fmla="*/ 216 w 294"/>
                  <a:gd name="T73" fmla="*/ 78 h 78"/>
                  <a:gd name="T74" fmla="*/ 222 w 294"/>
                  <a:gd name="T75" fmla="*/ 78 h 78"/>
                  <a:gd name="T76" fmla="*/ 228 w 294"/>
                  <a:gd name="T77" fmla="*/ 72 h 78"/>
                  <a:gd name="T78" fmla="*/ 234 w 294"/>
                  <a:gd name="T79" fmla="*/ 72 h 78"/>
                  <a:gd name="T80" fmla="*/ 240 w 294"/>
                  <a:gd name="T81" fmla="*/ 72 h 78"/>
                  <a:gd name="T82" fmla="*/ 246 w 294"/>
                  <a:gd name="T83" fmla="*/ 72 h 78"/>
                  <a:gd name="T84" fmla="*/ 252 w 294"/>
                  <a:gd name="T85" fmla="*/ 72 h 78"/>
                  <a:gd name="T86" fmla="*/ 258 w 294"/>
                  <a:gd name="T87" fmla="*/ 66 h 78"/>
                  <a:gd name="T88" fmla="*/ 264 w 294"/>
                  <a:gd name="T89" fmla="*/ 66 h 78"/>
                  <a:gd name="T90" fmla="*/ 270 w 294"/>
                  <a:gd name="T91" fmla="*/ 66 h 78"/>
                  <a:gd name="T92" fmla="*/ 276 w 294"/>
                  <a:gd name="T93" fmla="*/ 60 h 78"/>
                  <a:gd name="T94" fmla="*/ 282 w 294"/>
                  <a:gd name="T95" fmla="*/ 60 h 78"/>
                  <a:gd name="T96" fmla="*/ 288 w 294"/>
                  <a:gd name="T97" fmla="*/ 60 h 78"/>
                  <a:gd name="T98" fmla="*/ 294 w 294"/>
                  <a:gd name="T99" fmla="*/ 54 h 7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94"/>
                  <a:gd name="T151" fmla="*/ 0 h 78"/>
                  <a:gd name="T152" fmla="*/ 294 w 294"/>
                  <a:gd name="T153" fmla="*/ 78 h 78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94" h="78">
                    <a:moveTo>
                      <a:pt x="0" y="0"/>
                    </a:moveTo>
                    <a:lnTo>
                      <a:pt x="6" y="6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36" y="12"/>
                    </a:lnTo>
                    <a:lnTo>
                      <a:pt x="42" y="12"/>
                    </a:lnTo>
                    <a:lnTo>
                      <a:pt x="48" y="18"/>
                    </a:lnTo>
                    <a:lnTo>
                      <a:pt x="54" y="18"/>
                    </a:lnTo>
                    <a:lnTo>
                      <a:pt x="60" y="24"/>
                    </a:lnTo>
                    <a:lnTo>
                      <a:pt x="66" y="24"/>
                    </a:lnTo>
                    <a:lnTo>
                      <a:pt x="72" y="24"/>
                    </a:lnTo>
                    <a:lnTo>
                      <a:pt x="78" y="30"/>
                    </a:lnTo>
                    <a:lnTo>
                      <a:pt x="84" y="30"/>
                    </a:lnTo>
                    <a:lnTo>
                      <a:pt x="90" y="36"/>
                    </a:lnTo>
                    <a:lnTo>
                      <a:pt x="96" y="36"/>
                    </a:lnTo>
                    <a:lnTo>
                      <a:pt x="102" y="42"/>
                    </a:lnTo>
                    <a:lnTo>
                      <a:pt x="108" y="48"/>
                    </a:lnTo>
                    <a:lnTo>
                      <a:pt x="114" y="48"/>
                    </a:lnTo>
                    <a:lnTo>
                      <a:pt x="120" y="54"/>
                    </a:lnTo>
                    <a:lnTo>
                      <a:pt x="126" y="54"/>
                    </a:lnTo>
                    <a:lnTo>
                      <a:pt x="132" y="60"/>
                    </a:lnTo>
                    <a:lnTo>
                      <a:pt x="138" y="60"/>
                    </a:lnTo>
                    <a:lnTo>
                      <a:pt x="144" y="60"/>
                    </a:lnTo>
                    <a:lnTo>
                      <a:pt x="150" y="66"/>
                    </a:lnTo>
                    <a:lnTo>
                      <a:pt x="156" y="66"/>
                    </a:lnTo>
                    <a:lnTo>
                      <a:pt x="162" y="72"/>
                    </a:lnTo>
                    <a:lnTo>
                      <a:pt x="168" y="72"/>
                    </a:lnTo>
                    <a:lnTo>
                      <a:pt x="174" y="72"/>
                    </a:lnTo>
                    <a:lnTo>
                      <a:pt x="180" y="72"/>
                    </a:lnTo>
                    <a:lnTo>
                      <a:pt x="186" y="72"/>
                    </a:lnTo>
                    <a:lnTo>
                      <a:pt x="192" y="78"/>
                    </a:lnTo>
                    <a:lnTo>
                      <a:pt x="198" y="78"/>
                    </a:lnTo>
                    <a:lnTo>
                      <a:pt x="204" y="78"/>
                    </a:lnTo>
                    <a:lnTo>
                      <a:pt x="210" y="78"/>
                    </a:lnTo>
                    <a:lnTo>
                      <a:pt x="216" y="78"/>
                    </a:lnTo>
                    <a:lnTo>
                      <a:pt x="222" y="78"/>
                    </a:lnTo>
                    <a:lnTo>
                      <a:pt x="228" y="72"/>
                    </a:lnTo>
                    <a:lnTo>
                      <a:pt x="234" y="72"/>
                    </a:lnTo>
                    <a:lnTo>
                      <a:pt x="240" y="72"/>
                    </a:lnTo>
                    <a:lnTo>
                      <a:pt x="246" y="72"/>
                    </a:lnTo>
                    <a:lnTo>
                      <a:pt x="252" y="72"/>
                    </a:lnTo>
                    <a:lnTo>
                      <a:pt x="258" y="66"/>
                    </a:lnTo>
                    <a:lnTo>
                      <a:pt x="264" y="66"/>
                    </a:lnTo>
                    <a:lnTo>
                      <a:pt x="270" y="66"/>
                    </a:lnTo>
                    <a:lnTo>
                      <a:pt x="276" y="60"/>
                    </a:lnTo>
                    <a:lnTo>
                      <a:pt x="282" y="60"/>
                    </a:lnTo>
                    <a:lnTo>
                      <a:pt x="288" y="60"/>
                    </a:lnTo>
                    <a:lnTo>
                      <a:pt x="294" y="54"/>
                    </a:lnTo>
                  </a:path>
                </a:pathLst>
              </a:custGeom>
              <a:noFill/>
              <a:ln w="38100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5398" name="Line 78"/>
              <p:cNvSpPr>
                <a:spLocks noChangeShapeType="1"/>
              </p:cNvSpPr>
              <p:nvPr/>
            </p:nvSpPr>
            <p:spPr bwMode="auto">
              <a:xfrm flipH="1" flipV="1">
                <a:off x="2702471" y="990253"/>
                <a:ext cx="7938" cy="439102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5399" name="Text Box 79"/>
              <p:cNvSpPr txBox="1">
                <a:spLocks noChangeArrowheads="1"/>
              </p:cNvSpPr>
              <p:nvPr/>
            </p:nvSpPr>
            <p:spPr bwMode="auto">
              <a:xfrm>
                <a:off x="8432556" y="1366491"/>
                <a:ext cx="45878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l-PL" sz="2000" b="1" dirty="0" smtClean="0"/>
                  <a:t>+1</a:t>
                </a:r>
                <a:endParaRPr lang="pl-PL" sz="2000" b="1" dirty="0"/>
              </a:p>
            </p:txBody>
          </p:sp>
          <p:sp>
            <p:nvSpPr>
              <p:cNvPr id="15400" name="Text Box 80"/>
              <p:cNvSpPr txBox="1">
                <a:spLocks noChangeArrowheads="1"/>
              </p:cNvSpPr>
              <p:nvPr/>
            </p:nvSpPr>
            <p:spPr bwMode="auto">
              <a:xfrm>
                <a:off x="8402688" y="4628803"/>
                <a:ext cx="39786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l-PL" sz="2000" b="1" dirty="0" smtClean="0"/>
                  <a:t>-1</a:t>
                </a:r>
                <a:endParaRPr lang="pl-PL" sz="2000" b="1" dirty="0"/>
              </a:p>
            </p:txBody>
          </p:sp>
          <p:sp>
            <p:nvSpPr>
              <p:cNvPr id="15401" name="Line 84"/>
              <p:cNvSpPr>
                <a:spLocks noChangeShapeType="1"/>
              </p:cNvSpPr>
              <p:nvPr/>
            </p:nvSpPr>
            <p:spPr bwMode="auto">
              <a:xfrm>
                <a:off x="5864771" y="980728"/>
                <a:ext cx="0" cy="4419600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5402" name="Text Box 86"/>
              <p:cNvSpPr txBox="1">
                <a:spLocks noChangeArrowheads="1"/>
              </p:cNvSpPr>
              <p:nvPr/>
            </p:nvSpPr>
            <p:spPr bwMode="auto">
              <a:xfrm>
                <a:off x="5988596" y="4800253"/>
                <a:ext cx="879475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l-PL" b="1">
                    <a:sym typeface="Symbol" pitchFamily="18" charset="2"/>
                  </a:rPr>
                  <a:t>+</a:t>
                </a:r>
                <a:r>
                  <a:rPr lang="pl-PL" b="1" i="1">
                    <a:sym typeface="Symbol" pitchFamily="18" charset="2"/>
                  </a:rPr>
                  <a:t></a:t>
                </a:r>
                <a:r>
                  <a:rPr lang="pl-PL" b="1">
                    <a:sym typeface="Symbol" pitchFamily="18" charset="2"/>
                  </a:rPr>
                  <a:t>/</a:t>
                </a:r>
                <a:r>
                  <a:rPr lang="pl-PL" b="1" i="1">
                    <a:sym typeface="Symbol" pitchFamily="18" charset="2"/>
                  </a:rPr>
                  <a:t>W</a:t>
                </a:r>
                <a:endParaRPr lang="pl-PL" b="1" i="1"/>
              </a:p>
            </p:txBody>
          </p:sp>
          <p:sp>
            <p:nvSpPr>
              <p:cNvPr id="15403" name="Text Box 87"/>
              <p:cNvSpPr txBox="1">
                <a:spLocks noChangeArrowheads="1"/>
              </p:cNvSpPr>
              <p:nvPr/>
            </p:nvSpPr>
            <p:spPr bwMode="auto">
              <a:xfrm>
                <a:off x="4235996" y="4847878"/>
                <a:ext cx="808038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l-PL" b="1">
                    <a:sym typeface="Symbol" pitchFamily="18" charset="2"/>
                  </a:rPr>
                  <a:t>-</a:t>
                </a:r>
                <a:r>
                  <a:rPr lang="pl-PL" b="1" i="1">
                    <a:sym typeface="Symbol" pitchFamily="18" charset="2"/>
                  </a:rPr>
                  <a:t></a:t>
                </a:r>
                <a:r>
                  <a:rPr lang="pl-PL" b="1">
                    <a:sym typeface="Symbol" pitchFamily="18" charset="2"/>
                  </a:rPr>
                  <a:t>/</a:t>
                </a:r>
                <a:r>
                  <a:rPr lang="pl-PL" b="1" i="1">
                    <a:sym typeface="Symbol" pitchFamily="18" charset="2"/>
                  </a:rPr>
                  <a:t>W</a:t>
                </a:r>
                <a:endParaRPr lang="pl-PL" b="1" i="1"/>
              </a:p>
            </p:txBody>
          </p:sp>
          <p:sp>
            <p:nvSpPr>
              <p:cNvPr id="15404" name="Text Box 88"/>
              <p:cNvSpPr txBox="1">
                <a:spLocks noChangeArrowheads="1"/>
              </p:cNvSpPr>
              <p:nvPr/>
            </p:nvSpPr>
            <p:spPr bwMode="auto">
              <a:xfrm>
                <a:off x="5912396" y="3857278"/>
                <a:ext cx="2362200" cy="457200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pl-PL" b="1" i="1" dirty="0" err="1"/>
                  <a:t>t</a:t>
                </a:r>
                <a:r>
                  <a:rPr lang="pl-PL" b="1" baseline="-25000" dirty="0" err="1"/>
                  <a:t>r</a:t>
                </a:r>
                <a:r>
                  <a:rPr lang="pl-PL" b="1" dirty="0"/>
                  <a:t> = 2</a:t>
                </a:r>
                <a:r>
                  <a:rPr lang="pl-PL" b="1" i="1" dirty="0">
                    <a:sym typeface="Symbol" pitchFamily="18" charset="2"/>
                  </a:rPr>
                  <a:t></a:t>
                </a:r>
                <a:r>
                  <a:rPr lang="pl-PL" b="1" dirty="0">
                    <a:sym typeface="Symbol" pitchFamily="18" charset="2"/>
                  </a:rPr>
                  <a:t>/</a:t>
                </a:r>
                <a:r>
                  <a:rPr lang="pl-PL" b="1" i="1" dirty="0">
                    <a:sym typeface="Symbol" pitchFamily="18" charset="2"/>
                  </a:rPr>
                  <a:t>W = </a:t>
                </a:r>
                <a:r>
                  <a:rPr lang="pl-PL" b="1" dirty="0">
                    <a:sym typeface="Symbol" pitchFamily="18" charset="2"/>
                  </a:rPr>
                  <a:t>1</a:t>
                </a:r>
                <a:r>
                  <a:rPr lang="pl-PL" b="1" i="1" dirty="0">
                    <a:sym typeface="Symbol" pitchFamily="18" charset="2"/>
                  </a:rPr>
                  <a:t>/B</a:t>
                </a:r>
              </a:p>
            </p:txBody>
          </p:sp>
          <p:sp>
            <p:nvSpPr>
              <p:cNvPr id="15405" name="Line 90"/>
              <p:cNvSpPr>
                <a:spLocks noChangeShapeType="1"/>
              </p:cNvSpPr>
              <p:nvPr/>
            </p:nvSpPr>
            <p:spPr bwMode="auto">
              <a:xfrm flipH="1">
                <a:off x="2745557" y="3160068"/>
                <a:ext cx="56388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5406" name="Line 92"/>
              <p:cNvSpPr>
                <a:spLocks noChangeShapeType="1"/>
              </p:cNvSpPr>
              <p:nvPr/>
            </p:nvSpPr>
            <p:spPr bwMode="auto">
              <a:xfrm>
                <a:off x="5531396" y="1037878"/>
                <a:ext cx="0" cy="43434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9" name="Text Box 80"/>
              <p:cNvSpPr txBox="1">
                <a:spLocks noChangeArrowheads="1"/>
              </p:cNvSpPr>
              <p:nvPr/>
            </p:nvSpPr>
            <p:spPr bwMode="auto">
              <a:xfrm>
                <a:off x="8502911" y="2924944"/>
                <a:ext cx="31290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l-PL" sz="2000" b="1" dirty="0" smtClean="0"/>
                  <a:t>0</a:t>
                </a:r>
                <a:endParaRPr lang="pl-PL" sz="2000" b="1" dirty="0"/>
              </a:p>
            </p:txBody>
          </p:sp>
        </p:grpSp>
        <p:sp>
          <p:nvSpPr>
            <p:cNvPr id="52" name="Line 95"/>
            <p:cNvSpPr>
              <a:spLocks noChangeShapeType="1"/>
            </p:cNvSpPr>
            <p:nvPr/>
          </p:nvSpPr>
          <p:spPr bwMode="auto">
            <a:xfrm flipH="1">
              <a:off x="5534024" y="1637951"/>
              <a:ext cx="2797721" cy="57499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53" name="Line 95"/>
            <p:cNvSpPr>
              <a:spLocks noChangeShapeType="1"/>
            </p:cNvSpPr>
            <p:nvPr/>
          </p:nvSpPr>
          <p:spPr bwMode="auto">
            <a:xfrm flipH="1" flipV="1">
              <a:off x="2700611" y="4827661"/>
              <a:ext cx="2833414" cy="1513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cxnSp>
          <p:nvCxnSpPr>
            <p:cNvPr id="54" name="Łącznik prosty 53"/>
            <p:cNvCxnSpPr>
              <a:stCxn id="53" idx="0"/>
            </p:cNvCxnSpPr>
            <p:nvPr/>
          </p:nvCxnSpPr>
          <p:spPr bwMode="auto">
            <a:xfrm>
              <a:off x="5534025" y="4829174"/>
              <a:ext cx="2838450" cy="1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Łącznik prosty 54"/>
            <p:cNvCxnSpPr>
              <a:stCxn id="52" idx="1"/>
              <a:endCxn id="53" idx="0"/>
            </p:cNvCxnSpPr>
            <p:nvPr/>
          </p:nvCxnSpPr>
          <p:spPr bwMode="auto">
            <a:xfrm>
              <a:off x="5534024" y="1695450"/>
              <a:ext cx="1" cy="3133724"/>
            </a:xfrm>
            <a:prstGeom prst="line">
              <a:avLst/>
            </a:prstGeom>
            <a:noFill/>
            <a:ln w="444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aphicFrame>
          <p:nvGraphicFramePr>
            <p:cNvPr id="594948" name="Object 83"/>
            <p:cNvGraphicFramePr>
              <a:graphicFrameLocks noChangeAspect="1"/>
            </p:cNvGraphicFramePr>
            <p:nvPr/>
          </p:nvGraphicFramePr>
          <p:xfrm>
            <a:off x="6164263" y="2060575"/>
            <a:ext cx="1866900" cy="773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5266" name="Równanie" r:id="rId3" imgW="952200" imgH="393480" progId="Equation.3">
                    <p:embed/>
                  </p:oleObj>
                </mc:Choice>
                <mc:Fallback>
                  <p:oleObj name="Równanie" r:id="rId3" imgW="952200" imgH="393480" progId="Equation.3">
                    <p:embed/>
                    <p:pic>
                      <p:nvPicPr>
                        <p:cNvPr id="0" name="Object 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64263" y="2060575"/>
                          <a:ext cx="1866900" cy="773113"/>
                        </a:xfrm>
                        <a:prstGeom prst="rect">
                          <a:avLst/>
                        </a:prstGeom>
                        <a:solidFill>
                          <a:schemeClr val="accent1">
                            <a:alpha val="50000"/>
                          </a:scheme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568C6-3FD8-45C8-9353-17CA9BE6CF1C}" type="slidenum">
              <a:rPr lang="pl-PL" smtClean="0"/>
              <a:pPr>
                <a:defRPr/>
              </a:pPr>
              <a:t>34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 Box 94"/>
          <p:cNvSpPr txBox="1">
            <a:spLocks noChangeArrowheads="1"/>
          </p:cNvSpPr>
          <p:nvPr/>
        </p:nvSpPr>
        <p:spPr bwMode="auto">
          <a:xfrm>
            <a:off x="5974970" y="6553200"/>
            <a:ext cx="31646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>
                <a:solidFill>
                  <a:schemeClr val="bg2"/>
                </a:solidFill>
                <a:sym typeface="Symbol" pitchFamily="18" charset="2"/>
              </a:rPr>
              <a:t> </a:t>
            </a:r>
            <a:r>
              <a:rPr lang="pl-PL" sz="1400" b="1" dirty="0">
                <a:solidFill>
                  <a:schemeClr val="bg2"/>
                </a:solidFill>
              </a:rPr>
              <a:t>Zdzisław Papir</a:t>
            </a:r>
            <a:endParaRPr lang="pl-PL" dirty="0"/>
          </a:p>
        </p:txBody>
      </p:sp>
      <p:sp>
        <p:nvSpPr>
          <p:cNvPr id="51" name="Text Box 93"/>
          <p:cNvSpPr txBox="1">
            <a:spLocks noChangeArrowheads="1"/>
          </p:cNvSpPr>
          <p:nvPr/>
        </p:nvSpPr>
        <p:spPr bwMode="auto">
          <a:xfrm>
            <a:off x="1818237" y="116632"/>
            <a:ext cx="55354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pl-PL" sz="3200" dirty="0" smtClean="0">
                <a:solidFill>
                  <a:srgbClr val="009900"/>
                </a:solidFill>
                <a:latin typeface="Albertus Extra Bold" pitchFamily="34" charset="0"/>
              </a:rPr>
              <a:t>Filtracja </a:t>
            </a:r>
            <a:r>
              <a:rPr kumimoji="1" lang="pl-PL" sz="3200" dirty="0" err="1" smtClean="0">
                <a:solidFill>
                  <a:srgbClr val="009900"/>
                </a:solidFill>
                <a:latin typeface="Albertus Extra Bold" pitchFamily="34" charset="0"/>
              </a:rPr>
              <a:t>sgn</a:t>
            </a:r>
            <a:r>
              <a:rPr kumimoji="1" lang="pl-PL" sz="3200" dirty="0" smtClean="0">
                <a:solidFill>
                  <a:srgbClr val="009900"/>
                </a:solidFill>
                <a:latin typeface="Albertus Extra Bold" pitchFamily="34" charset="0"/>
              </a:rPr>
              <a:t>(</a:t>
            </a:r>
            <a:r>
              <a:rPr kumimoji="1" lang="pl-PL" sz="3200" i="1" dirty="0" smtClean="0">
                <a:solidFill>
                  <a:srgbClr val="009900"/>
                </a:solidFill>
                <a:latin typeface="Albertus Extra Bold" pitchFamily="34" charset="0"/>
              </a:rPr>
              <a:t>t</a:t>
            </a:r>
            <a:r>
              <a:rPr kumimoji="1" lang="pl-PL" sz="3200" dirty="0" smtClean="0">
                <a:solidFill>
                  <a:srgbClr val="009900"/>
                </a:solidFill>
                <a:latin typeface="Albertus Extra Bold" pitchFamily="34" charset="0"/>
              </a:rPr>
              <a:t>) – efekt Gibbsa</a:t>
            </a:r>
            <a:endParaRPr kumimoji="1" lang="pl-PL" sz="3200" dirty="0">
              <a:solidFill>
                <a:srgbClr val="009900"/>
              </a:solidFill>
              <a:latin typeface="Albertus Extra Bold" pitchFamily="34" charset="0"/>
            </a:endParaRPr>
          </a:p>
        </p:txBody>
      </p:sp>
      <p:grpSp>
        <p:nvGrpSpPr>
          <p:cNvPr id="64" name="Grupa 63"/>
          <p:cNvGrpSpPr/>
          <p:nvPr/>
        </p:nvGrpSpPr>
        <p:grpSpPr>
          <a:xfrm>
            <a:off x="1835696" y="990253"/>
            <a:ext cx="7055640" cy="4486275"/>
            <a:chOff x="1835696" y="990253"/>
            <a:chExt cx="7055640" cy="4486275"/>
          </a:xfrm>
        </p:grpSpPr>
        <p:sp>
          <p:nvSpPr>
            <p:cNvPr id="15369" name="Rectangle 98"/>
            <p:cNvSpPr>
              <a:spLocks noChangeArrowheads="1"/>
            </p:cNvSpPr>
            <p:nvPr/>
          </p:nvSpPr>
          <p:spPr bwMode="auto">
            <a:xfrm>
              <a:off x="2711996" y="1342678"/>
              <a:ext cx="5657850" cy="304800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5372" name="Rectangle 10"/>
            <p:cNvSpPr>
              <a:spLocks noChangeArrowheads="1"/>
            </p:cNvSpPr>
            <p:nvPr/>
          </p:nvSpPr>
          <p:spPr bwMode="auto">
            <a:xfrm>
              <a:off x="2692946" y="999778"/>
              <a:ext cx="5667375" cy="4476750"/>
            </a:xfrm>
            <a:prstGeom prst="rect">
              <a:avLst/>
            </a:prstGeom>
            <a:noFill/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73" name="Line 11"/>
            <p:cNvSpPr>
              <a:spLocks noChangeShapeType="1"/>
            </p:cNvSpPr>
            <p:nvPr/>
          </p:nvSpPr>
          <p:spPr bwMode="auto">
            <a:xfrm>
              <a:off x="2692946" y="999778"/>
              <a:ext cx="5667375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74" name="Line 21"/>
            <p:cNvSpPr>
              <a:spLocks noChangeShapeType="1"/>
            </p:cNvSpPr>
            <p:nvPr/>
          </p:nvSpPr>
          <p:spPr bwMode="auto">
            <a:xfrm>
              <a:off x="3397796" y="999778"/>
              <a:ext cx="1588" cy="476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75" name="Line 24"/>
            <p:cNvSpPr>
              <a:spLocks noChangeShapeType="1"/>
            </p:cNvSpPr>
            <p:nvPr/>
          </p:nvSpPr>
          <p:spPr bwMode="auto">
            <a:xfrm>
              <a:off x="4102646" y="999778"/>
              <a:ext cx="1588" cy="476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76" name="Line 27"/>
            <p:cNvSpPr>
              <a:spLocks noChangeShapeType="1"/>
            </p:cNvSpPr>
            <p:nvPr/>
          </p:nvSpPr>
          <p:spPr bwMode="auto">
            <a:xfrm>
              <a:off x="4817021" y="999778"/>
              <a:ext cx="1588" cy="476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77" name="Line 30"/>
            <p:cNvSpPr>
              <a:spLocks noChangeShapeType="1"/>
            </p:cNvSpPr>
            <p:nvPr/>
          </p:nvSpPr>
          <p:spPr bwMode="auto">
            <a:xfrm>
              <a:off x="5521871" y="999778"/>
              <a:ext cx="1588" cy="476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78" name="Line 33"/>
            <p:cNvSpPr>
              <a:spLocks noChangeShapeType="1"/>
            </p:cNvSpPr>
            <p:nvPr/>
          </p:nvSpPr>
          <p:spPr bwMode="auto">
            <a:xfrm>
              <a:off x="6226721" y="999778"/>
              <a:ext cx="1588" cy="476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79" name="Line 36"/>
            <p:cNvSpPr>
              <a:spLocks noChangeShapeType="1"/>
            </p:cNvSpPr>
            <p:nvPr/>
          </p:nvSpPr>
          <p:spPr bwMode="auto">
            <a:xfrm>
              <a:off x="6941096" y="999778"/>
              <a:ext cx="1588" cy="476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80" name="Line 39"/>
            <p:cNvSpPr>
              <a:spLocks noChangeShapeType="1"/>
            </p:cNvSpPr>
            <p:nvPr/>
          </p:nvSpPr>
          <p:spPr bwMode="auto">
            <a:xfrm>
              <a:off x="7645946" y="999778"/>
              <a:ext cx="1588" cy="476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81" name="Line 42"/>
            <p:cNvSpPr>
              <a:spLocks noChangeShapeType="1"/>
            </p:cNvSpPr>
            <p:nvPr/>
          </p:nvSpPr>
          <p:spPr bwMode="auto">
            <a:xfrm>
              <a:off x="8360321" y="999778"/>
              <a:ext cx="1588" cy="476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82" name="Line 48"/>
            <p:cNvSpPr>
              <a:spLocks noChangeShapeType="1"/>
            </p:cNvSpPr>
            <p:nvPr/>
          </p:nvSpPr>
          <p:spPr bwMode="auto">
            <a:xfrm flipH="1">
              <a:off x="8303171" y="4828828"/>
              <a:ext cx="5715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83" name="Line 51"/>
            <p:cNvSpPr>
              <a:spLocks noChangeShapeType="1"/>
            </p:cNvSpPr>
            <p:nvPr/>
          </p:nvSpPr>
          <p:spPr bwMode="auto">
            <a:xfrm flipH="1">
              <a:off x="8303171" y="4190653"/>
              <a:ext cx="5715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84" name="Line 54"/>
            <p:cNvSpPr>
              <a:spLocks noChangeShapeType="1"/>
            </p:cNvSpPr>
            <p:nvPr/>
          </p:nvSpPr>
          <p:spPr bwMode="auto">
            <a:xfrm flipH="1">
              <a:off x="8303171" y="3552478"/>
              <a:ext cx="5715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85" name="Line 57"/>
            <p:cNvSpPr>
              <a:spLocks noChangeShapeType="1"/>
            </p:cNvSpPr>
            <p:nvPr/>
          </p:nvSpPr>
          <p:spPr bwMode="auto">
            <a:xfrm flipH="1">
              <a:off x="8303171" y="2914303"/>
              <a:ext cx="5715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86" name="Line 60"/>
            <p:cNvSpPr>
              <a:spLocks noChangeShapeType="1"/>
            </p:cNvSpPr>
            <p:nvPr/>
          </p:nvSpPr>
          <p:spPr bwMode="auto">
            <a:xfrm flipH="1">
              <a:off x="8303171" y="2276128"/>
              <a:ext cx="5715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87" name="Line 63"/>
            <p:cNvSpPr>
              <a:spLocks noChangeShapeType="1"/>
            </p:cNvSpPr>
            <p:nvPr/>
          </p:nvSpPr>
          <p:spPr bwMode="auto">
            <a:xfrm flipH="1">
              <a:off x="8303171" y="1637953"/>
              <a:ext cx="5715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88" name="Line 65"/>
            <p:cNvSpPr>
              <a:spLocks noChangeShapeType="1"/>
            </p:cNvSpPr>
            <p:nvPr/>
          </p:nvSpPr>
          <p:spPr bwMode="auto">
            <a:xfrm>
              <a:off x="2692946" y="999778"/>
              <a:ext cx="47625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89" name="Line 66"/>
            <p:cNvSpPr>
              <a:spLocks noChangeShapeType="1"/>
            </p:cNvSpPr>
            <p:nvPr/>
          </p:nvSpPr>
          <p:spPr bwMode="auto">
            <a:xfrm flipH="1">
              <a:off x="8303171" y="999778"/>
              <a:ext cx="5715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90" name="Line 68"/>
            <p:cNvSpPr>
              <a:spLocks noChangeShapeType="1"/>
            </p:cNvSpPr>
            <p:nvPr/>
          </p:nvSpPr>
          <p:spPr bwMode="auto">
            <a:xfrm>
              <a:off x="2692946" y="999778"/>
              <a:ext cx="5667375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91" name="Line 69"/>
            <p:cNvSpPr>
              <a:spLocks noChangeShapeType="1"/>
            </p:cNvSpPr>
            <p:nvPr/>
          </p:nvSpPr>
          <p:spPr bwMode="auto">
            <a:xfrm>
              <a:off x="2711996" y="5381278"/>
              <a:ext cx="5667375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92" name="Line 70"/>
            <p:cNvSpPr>
              <a:spLocks noChangeShapeType="1"/>
            </p:cNvSpPr>
            <p:nvPr/>
          </p:nvSpPr>
          <p:spPr bwMode="auto">
            <a:xfrm flipH="1" flipV="1">
              <a:off x="8361909" y="999778"/>
              <a:ext cx="7938" cy="43910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93" name="Freeform 72"/>
            <p:cNvSpPr>
              <a:spLocks/>
            </p:cNvSpPr>
            <p:nvPr/>
          </p:nvSpPr>
          <p:spPr bwMode="auto">
            <a:xfrm>
              <a:off x="3264446" y="4771678"/>
              <a:ext cx="1209675" cy="190500"/>
            </a:xfrm>
            <a:custGeom>
              <a:avLst/>
              <a:gdLst>
                <a:gd name="T0" fmla="*/ 12 w 762"/>
                <a:gd name="T1" fmla="*/ 36 h 120"/>
                <a:gd name="T2" fmla="*/ 30 w 762"/>
                <a:gd name="T3" fmla="*/ 24 h 120"/>
                <a:gd name="T4" fmla="*/ 48 w 762"/>
                <a:gd name="T5" fmla="*/ 24 h 120"/>
                <a:gd name="T6" fmla="*/ 66 w 762"/>
                <a:gd name="T7" fmla="*/ 18 h 120"/>
                <a:gd name="T8" fmla="*/ 84 w 762"/>
                <a:gd name="T9" fmla="*/ 18 h 120"/>
                <a:gd name="T10" fmla="*/ 102 w 762"/>
                <a:gd name="T11" fmla="*/ 18 h 120"/>
                <a:gd name="T12" fmla="*/ 120 w 762"/>
                <a:gd name="T13" fmla="*/ 24 h 120"/>
                <a:gd name="T14" fmla="*/ 138 w 762"/>
                <a:gd name="T15" fmla="*/ 30 h 120"/>
                <a:gd name="T16" fmla="*/ 156 w 762"/>
                <a:gd name="T17" fmla="*/ 36 h 120"/>
                <a:gd name="T18" fmla="*/ 174 w 762"/>
                <a:gd name="T19" fmla="*/ 42 h 120"/>
                <a:gd name="T20" fmla="*/ 192 w 762"/>
                <a:gd name="T21" fmla="*/ 54 h 120"/>
                <a:gd name="T22" fmla="*/ 210 w 762"/>
                <a:gd name="T23" fmla="*/ 66 h 120"/>
                <a:gd name="T24" fmla="*/ 228 w 762"/>
                <a:gd name="T25" fmla="*/ 72 h 120"/>
                <a:gd name="T26" fmla="*/ 246 w 762"/>
                <a:gd name="T27" fmla="*/ 78 h 120"/>
                <a:gd name="T28" fmla="*/ 264 w 762"/>
                <a:gd name="T29" fmla="*/ 84 h 120"/>
                <a:gd name="T30" fmla="*/ 282 w 762"/>
                <a:gd name="T31" fmla="*/ 90 h 120"/>
                <a:gd name="T32" fmla="*/ 300 w 762"/>
                <a:gd name="T33" fmla="*/ 96 h 120"/>
                <a:gd name="T34" fmla="*/ 318 w 762"/>
                <a:gd name="T35" fmla="*/ 90 h 120"/>
                <a:gd name="T36" fmla="*/ 336 w 762"/>
                <a:gd name="T37" fmla="*/ 90 h 120"/>
                <a:gd name="T38" fmla="*/ 354 w 762"/>
                <a:gd name="T39" fmla="*/ 84 h 120"/>
                <a:gd name="T40" fmla="*/ 372 w 762"/>
                <a:gd name="T41" fmla="*/ 78 h 120"/>
                <a:gd name="T42" fmla="*/ 390 w 762"/>
                <a:gd name="T43" fmla="*/ 66 h 120"/>
                <a:gd name="T44" fmla="*/ 408 w 762"/>
                <a:gd name="T45" fmla="*/ 54 h 120"/>
                <a:gd name="T46" fmla="*/ 426 w 762"/>
                <a:gd name="T47" fmla="*/ 42 h 120"/>
                <a:gd name="T48" fmla="*/ 444 w 762"/>
                <a:gd name="T49" fmla="*/ 30 h 120"/>
                <a:gd name="T50" fmla="*/ 462 w 762"/>
                <a:gd name="T51" fmla="*/ 24 h 120"/>
                <a:gd name="T52" fmla="*/ 480 w 762"/>
                <a:gd name="T53" fmla="*/ 12 h 120"/>
                <a:gd name="T54" fmla="*/ 498 w 762"/>
                <a:gd name="T55" fmla="*/ 6 h 120"/>
                <a:gd name="T56" fmla="*/ 516 w 762"/>
                <a:gd name="T57" fmla="*/ 6 h 120"/>
                <a:gd name="T58" fmla="*/ 534 w 762"/>
                <a:gd name="T59" fmla="*/ 0 h 120"/>
                <a:gd name="T60" fmla="*/ 552 w 762"/>
                <a:gd name="T61" fmla="*/ 6 h 120"/>
                <a:gd name="T62" fmla="*/ 570 w 762"/>
                <a:gd name="T63" fmla="*/ 12 h 120"/>
                <a:gd name="T64" fmla="*/ 588 w 762"/>
                <a:gd name="T65" fmla="*/ 18 h 120"/>
                <a:gd name="T66" fmla="*/ 606 w 762"/>
                <a:gd name="T67" fmla="*/ 30 h 120"/>
                <a:gd name="T68" fmla="*/ 624 w 762"/>
                <a:gd name="T69" fmla="*/ 42 h 120"/>
                <a:gd name="T70" fmla="*/ 642 w 762"/>
                <a:gd name="T71" fmla="*/ 60 h 120"/>
                <a:gd name="T72" fmla="*/ 660 w 762"/>
                <a:gd name="T73" fmla="*/ 72 h 120"/>
                <a:gd name="T74" fmla="*/ 678 w 762"/>
                <a:gd name="T75" fmla="*/ 90 h 120"/>
                <a:gd name="T76" fmla="*/ 696 w 762"/>
                <a:gd name="T77" fmla="*/ 102 h 120"/>
                <a:gd name="T78" fmla="*/ 714 w 762"/>
                <a:gd name="T79" fmla="*/ 108 h 120"/>
                <a:gd name="T80" fmla="*/ 732 w 762"/>
                <a:gd name="T81" fmla="*/ 114 h 120"/>
                <a:gd name="T82" fmla="*/ 750 w 762"/>
                <a:gd name="T83" fmla="*/ 120 h 12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62"/>
                <a:gd name="T127" fmla="*/ 0 h 120"/>
                <a:gd name="T128" fmla="*/ 762 w 762"/>
                <a:gd name="T129" fmla="*/ 120 h 12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62" h="120">
                  <a:moveTo>
                    <a:pt x="0" y="36"/>
                  </a:moveTo>
                  <a:lnTo>
                    <a:pt x="6" y="36"/>
                  </a:lnTo>
                  <a:lnTo>
                    <a:pt x="12" y="36"/>
                  </a:lnTo>
                  <a:lnTo>
                    <a:pt x="18" y="30"/>
                  </a:lnTo>
                  <a:lnTo>
                    <a:pt x="24" y="30"/>
                  </a:lnTo>
                  <a:lnTo>
                    <a:pt x="30" y="24"/>
                  </a:lnTo>
                  <a:lnTo>
                    <a:pt x="36" y="24"/>
                  </a:lnTo>
                  <a:lnTo>
                    <a:pt x="42" y="24"/>
                  </a:lnTo>
                  <a:lnTo>
                    <a:pt x="48" y="24"/>
                  </a:lnTo>
                  <a:lnTo>
                    <a:pt x="54" y="24"/>
                  </a:lnTo>
                  <a:lnTo>
                    <a:pt x="60" y="18"/>
                  </a:lnTo>
                  <a:lnTo>
                    <a:pt x="66" y="18"/>
                  </a:lnTo>
                  <a:lnTo>
                    <a:pt x="72" y="18"/>
                  </a:lnTo>
                  <a:lnTo>
                    <a:pt x="78" y="18"/>
                  </a:lnTo>
                  <a:lnTo>
                    <a:pt x="84" y="18"/>
                  </a:lnTo>
                  <a:lnTo>
                    <a:pt x="90" y="18"/>
                  </a:lnTo>
                  <a:lnTo>
                    <a:pt x="96" y="18"/>
                  </a:lnTo>
                  <a:lnTo>
                    <a:pt x="102" y="18"/>
                  </a:lnTo>
                  <a:lnTo>
                    <a:pt x="108" y="24"/>
                  </a:lnTo>
                  <a:lnTo>
                    <a:pt x="114" y="24"/>
                  </a:lnTo>
                  <a:lnTo>
                    <a:pt x="120" y="24"/>
                  </a:lnTo>
                  <a:lnTo>
                    <a:pt x="126" y="24"/>
                  </a:lnTo>
                  <a:lnTo>
                    <a:pt x="132" y="24"/>
                  </a:lnTo>
                  <a:lnTo>
                    <a:pt x="138" y="30"/>
                  </a:lnTo>
                  <a:lnTo>
                    <a:pt x="144" y="30"/>
                  </a:lnTo>
                  <a:lnTo>
                    <a:pt x="150" y="36"/>
                  </a:lnTo>
                  <a:lnTo>
                    <a:pt x="156" y="36"/>
                  </a:lnTo>
                  <a:lnTo>
                    <a:pt x="162" y="42"/>
                  </a:lnTo>
                  <a:lnTo>
                    <a:pt x="168" y="42"/>
                  </a:lnTo>
                  <a:lnTo>
                    <a:pt x="174" y="42"/>
                  </a:lnTo>
                  <a:lnTo>
                    <a:pt x="180" y="48"/>
                  </a:lnTo>
                  <a:lnTo>
                    <a:pt x="186" y="48"/>
                  </a:lnTo>
                  <a:lnTo>
                    <a:pt x="192" y="54"/>
                  </a:lnTo>
                  <a:lnTo>
                    <a:pt x="198" y="60"/>
                  </a:lnTo>
                  <a:lnTo>
                    <a:pt x="204" y="60"/>
                  </a:lnTo>
                  <a:lnTo>
                    <a:pt x="210" y="66"/>
                  </a:lnTo>
                  <a:lnTo>
                    <a:pt x="216" y="66"/>
                  </a:lnTo>
                  <a:lnTo>
                    <a:pt x="222" y="72"/>
                  </a:lnTo>
                  <a:lnTo>
                    <a:pt x="228" y="72"/>
                  </a:lnTo>
                  <a:lnTo>
                    <a:pt x="234" y="72"/>
                  </a:lnTo>
                  <a:lnTo>
                    <a:pt x="240" y="78"/>
                  </a:lnTo>
                  <a:lnTo>
                    <a:pt x="246" y="78"/>
                  </a:lnTo>
                  <a:lnTo>
                    <a:pt x="252" y="84"/>
                  </a:lnTo>
                  <a:lnTo>
                    <a:pt x="258" y="84"/>
                  </a:lnTo>
                  <a:lnTo>
                    <a:pt x="264" y="84"/>
                  </a:lnTo>
                  <a:lnTo>
                    <a:pt x="270" y="90"/>
                  </a:lnTo>
                  <a:lnTo>
                    <a:pt x="276" y="90"/>
                  </a:lnTo>
                  <a:lnTo>
                    <a:pt x="282" y="90"/>
                  </a:lnTo>
                  <a:lnTo>
                    <a:pt x="288" y="90"/>
                  </a:lnTo>
                  <a:lnTo>
                    <a:pt x="294" y="90"/>
                  </a:lnTo>
                  <a:lnTo>
                    <a:pt x="300" y="96"/>
                  </a:lnTo>
                  <a:lnTo>
                    <a:pt x="306" y="96"/>
                  </a:lnTo>
                  <a:lnTo>
                    <a:pt x="312" y="90"/>
                  </a:lnTo>
                  <a:lnTo>
                    <a:pt x="318" y="90"/>
                  </a:lnTo>
                  <a:lnTo>
                    <a:pt x="324" y="90"/>
                  </a:lnTo>
                  <a:lnTo>
                    <a:pt x="330" y="90"/>
                  </a:lnTo>
                  <a:lnTo>
                    <a:pt x="336" y="90"/>
                  </a:lnTo>
                  <a:lnTo>
                    <a:pt x="342" y="90"/>
                  </a:lnTo>
                  <a:lnTo>
                    <a:pt x="348" y="84"/>
                  </a:lnTo>
                  <a:lnTo>
                    <a:pt x="354" y="84"/>
                  </a:lnTo>
                  <a:lnTo>
                    <a:pt x="360" y="78"/>
                  </a:lnTo>
                  <a:lnTo>
                    <a:pt x="366" y="78"/>
                  </a:lnTo>
                  <a:lnTo>
                    <a:pt x="372" y="78"/>
                  </a:lnTo>
                  <a:lnTo>
                    <a:pt x="378" y="72"/>
                  </a:lnTo>
                  <a:lnTo>
                    <a:pt x="384" y="72"/>
                  </a:lnTo>
                  <a:lnTo>
                    <a:pt x="390" y="66"/>
                  </a:lnTo>
                  <a:lnTo>
                    <a:pt x="396" y="60"/>
                  </a:lnTo>
                  <a:lnTo>
                    <a:pt x="402" y="60"/>
                  </a:lnTo>
                  <a:lnTo>
                    <a:pt x="408" y="54"/>
                  </a:lnTo>
                  <a:lnTo>
                    <a:pt x="414" y="48"/>
                  </a:lnTo>
                  <a:lnTo>
                    <a:pt x="420" y="48"/>
                  </a:lnTo>
                  <a:lnTo>
                    <a:pt x="426" y="42"/>
                  </a:lnTo>
                  <a:lnTo>
                    <a:pt x="432" y="42"/>
                  </a:lnTo>
                  <a:lnTo>
                    <a:pt x="438" y="36"/>
                  </a:lnTo>
                  <a:lnTo>
                    <a:pt x="444" y="30"/>
                  </a:lnTo>
                  <a:lnTo>
                    <a:pt x="450" y="30"/>
                  </a:lnTo>
                  <a:lnTo>
                    <a:pt x="456" y="24"/>
                  </a:lnTo>
                  <a:lnTo>
                    <a:pt x="462" y="24"/>
                  </a:lnTo>
                  <a:lnTo>
                    <a:pt x="468" y="18"/>
                  </a:lnTo>
                  <a:lnTo>
                    <a:pt x="474" y="18"/>
                  </a:lnTo>
                  <a:lnTo>
                    <a:pt x="480" y="12"/>
                  </a:lnTo>
                  <a:lnTo>
                    <a:pt x="486" y="12"/>
                  </a:lnTo>
                  <a:lnTo>
                    <a:pt x="492" y="6"/>
                  </a:lnTo>
                  <a:lnTo>
                    <a:pt x="498" y="6"/>
                  </a:lnTo>
                  <a:lnTo>
                    <a:pt x="504" y="6"/>
                  </a:lnTo>
                  <a:lnTo>
                    <a:pt x="510" y="6"/>
                  </a:lnTo>
                  <a:lnTo>
                    <a:pt x="516" y="6"/>
                  </a:lnTo>
                  <a:lnTo>
                    <a:pt x="522" y="0"/>
                  </a:lnTo>
                  <a:lnTo>
                    <a:pt x="528" y="0"/>
                  </a:lnTo>
                  <a:lnTo>
                    <a:pt x="534" y="0"/>
                  </a:lnTo>
                  <a:lnTo>
                    <a:pt x="540" y="0"/>
                  </a:lnTo>
                  <a:lnTo>
                    <a:pt x="546" y="6"/>
                  </a:lnTo>
                  <a:lnTo>
                    <a:pt x="552" y="6"/>
                  </a:lnTo>
                  <a:lnTo>
                    <a:pt x="558" y="6"/>
                  </a:lnTo>
                  <a:lnTo>
                    <a:pt x="564" y="6"/>
                  </a:lnTo>
                  <a:lnTo>
                    <a:pt x="570" y="12"/>
                  </a:lnTo>
                  <a:lnTo>
                    <a:pt x="576" y="12"/>
                  </a:lnTo>
                  <a:lnTo>
                    <a:pt x="582" y="18"/>
                  </a:lnTo>
                  <a:lnTo>
                    <a:pt x="588" y="18"/>
                  </a:lnTo>
                  <a:lnTo>
                    <a:pt x="594" y="24"/>
                  </a:lnTo>
                  <a:lnTo>
                    <a:pt x="600" y="30"/>
                  </a:lnTo>
                  <a:lnTo>
                    <a:pt x="606" y="30"/>
                  </a:lnTo>
                  <a:lnTo>
                    <a:pt x="612" y="36"/>
                  </a:lnTo>
                  <a:lnTo>
                    <a:pt x="618" y="42"/>
                  </a:lnTo>
                  <a:lnTo>
                    <a:pt x="624" y="42"/>
                  </a:lnTo>
                  <a:lnTo>
                    <a:pt x="630" y="48"/>
                  </a:lnTo>
                  <a:lnTo>
                    <a:pt x="636" y="54"/>
                  </a:lnTo>
                  <a:lnTo>
                    <a:pt x="642" y="60"/>
                  </a:lnTo>
                  <a:lnTo>
                    <a:pt x="648" y="66"/>
                  </a:lnTo>
                  <a:lnTo>
                    <a:pt x="654" y="72"/>
                  </a:lnTo>
                  <a:lnTo>
                    <a:pt x="660" y="72"/>
                  </a:lnTo>
                  <a:lnTo>
                    <a:pt x="666" y="78"/>
                  </a:lnTo>
                  <a:lnTo>
                    <a:pt x="672" y="84"/>
                  </a:lnTo>
                  <a:lnTo>
                    <a:pt x="678" y="90"/>
                  </a:lnTo>
                  <a:lnTo>
                    <a:pt x="684" y="96"/>
                  </a:lnTo>
                  <a:lnTo>
                    <a:pt x="690" y="96"/>
                  </a:lnTo>
                  <a:lnTo>
                    <a:pt x="696" y="102"/>
                  </a:lnTo>
                  <a:lnTo>
                    <a:pt x="702" y="102"/>
                  </a:lnTo>
                  <a:lnTo>
                    <a:pt x="708" y="108"/>
                  </a:lnTo>
                  <a:lnTo>
                    <a:pt x="714" y="108"/>
                  </a:lnTo>
                  <a:lnTo>
                    <a:pt x="720" y="114"/>
                  </a:lnTo>
                  <a:lnTo>
                    <a:pt x="726" y="114"/>
                  </a:lnTo>
                  <a:lnTo>
                    <a:pt x="732" y="114"/>
                  </a:lnTo>
                  <a:lnTo>
                    <a:pt x="738" y="120"/>
                  </a:lnTo>
                  <a:lnTo>
                    <a:pt x="744" y="120"/>
                  </a:lnTo>
                  <a:lnTo>
                    <a:pt x="750" y="120"/>
                  </a:lnTo>
                  <a:lnTo>
                    <a:pt x="756" y="120"/>
                  </a:lnTo>
                  <a:lnTo>
                    <a:pt x="762" y="120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94" name="Freeform 73"/>
            <p:cNvSpPr>
              <a:spLocks/>
            </p:cNvSpPr>
            <p:nvPr/>
          </p:nvSpPr>
          <p:spPr bwMode="auto">
            <a:xfrm>
              <a:off x="4474121" y="4238278"/>
              <a:ext cx="933450" cy="904875"/>
            </a:xfrm>
            <a:custGeom>
              <a:avLst/>
              <a:gdLst>
                <a:gd name="T0" fmla="*/ 12 w 588"/>
                <a:gd name="T1" fmla="*/ 450 h 570"/>
                <a:gd name="T2" fmla="*/ 30 w 588"/>
                <a:gd name="T3" fmla="*/ 444 h 570"/>
                <a:gd name="T4" fmla="*/ 48 w 588"/>
                <a:gd name="T5" fmla="*/ 432 h 570"/>
                <a:gd name="T6" fmla="*/ 66 w 588"/>
                <a:gd name="T7" fmla="*/ 414 h 570"/>
                <a:gd name="T8" fmla="*/ 84 w 588"/>
                <a:gd name="T9" fmla="*/ 396 h 570"/>
                <a:gd name="T10" fmla="*/ 102 w 588"/>
                <a:gd name="T11" fmla="*/ 378 h 570"/>
                <a:gd name="T12" fmla="*/ 120 w 588"/>
                <a:gd name="T13" fmla="*/ 360 h 570"/>
                <a:gd name="T14" fmla="*/ 138 w 588"/>
                <a:gd name="T15" fmla="*/ 336 h 570"/>
                <a:gd name="T16" fmla="*/ 156 w 588"/>
                <a:gd name="T17" fmla="*/ 318 h 570"/>
                <a:gd name="T18" fmla="*/ 174 w 588"/>
                <a:gd name="T19" fmla="*/ 306 h 570"/>
                <a:gd name="T20" fmla="*/ 192 w 588"/>
                <a:gd name="T21" fmla="*/ 294 h 570"/>
                <a:gd name="T22" fmla="*/ 210 w 588"/>
                <a:gd name="T23" fmla="*/ 288 h 570"/>
                <a:gd name="T24" fmla="*/ 228 w 588"/>
                <a:gd name="T25" fmla="*/ 294 h 570"/>
                <a:gd name="T26" fmla="*/ 246 w 588"/>
                <a:gd name="T27" fmla="*/ 300 h 570"/>
                <a:gd name="T28" fmla="*/ 264 w 588"/>
                <a:gd name="T29" fmla="*/ 318 h 570"/>
                <a:gd name="T30" fmla="*/ 282 w 588"/>
                <a:gd name="T31" fmla="*/ 342 h 570"/>
                <a:gd name="T32" fmla="*/ 300 w 588"/>
                <a:gd name="T33" fmla="*/ 366 h 570"/>
                <a:gd name="T34" fmla="*/ 312 w 588"/>
                <a:gd name="T35" fmla="*/ 390 h 570"/>
                <a:gd name="T36" fmla="*/ 324 w 588"/>
                <a:gd name="T37" fmla="*/ 408 h 570"/>
                <a:gd name="T38" fmla="*/ 330 w 588"/>
                <a:gd name="T39" fmla="*/ 426 h 570"/>
                <a:gd name="T40" fmla="*/ 342 w 588"/>
                <a:gd name="T41" fmla="*/ 444 h 570"/>
                <a:gd name="T42" fmla="*/ 354 w 588"/>
                <a:gd name="T43" fmla="*/ 462 h 570"/>
                <a:gd name="T44" fmla="*/ 360 w 588"/>
                <a:gd name="T45" fmla="*/ 486 h 570"/>
                <a:gd name="T46" fmla="*/ 378 w 588"/>
                <a:gd name="T47" fmla="*/ 510 h 570"/>
                <a:gd name="T48" fmla="*/ 396 w 588"/>
                <a:gd name="T49" fmla="*/ 534 h 570"/>
                <a:gd name="T50" fmla="*/ 408 w 588"/>
                <a:gd name="T51" fmla="*/ 552 h 570"/>
                <a:gd name="T52" fmla="*/ 420 w 588"/>
                <a:gd name="T53" fmla="*/ 564 h 570"/>
                <a:gd name="T54" fmla="*/ 438 w 588"/>
                <a:gd name="T55" fmla="*/ 570 h 570"/>
                <a:gd name="T56" fmla="*/ 456 w 588"/>
                <a:gd name="T57" fmla="*/ 558 h 570"/>
                <a:gd name="T58" fmla="*/ 474 w 588"/>
                <a:gd name="T59" fmla="*/ 540 h 570"/>
                <a:gd name="T60" fmla="*/ 480 w 588"/>
                <a:gd name="T61" fmla="*/ 522 h 570"/>
                <a:gd name="T62" fmla="*/ 492 w 588"/>
                <a:gd name="T63" fmla="*/ 504 h 570"/>
                <a:gd name="T64" fmla="*/ 498 w 588"/>
                <a:gd name="T65" fmla="*/ 480 h 570"/>
                <a:gd name="T66" fmla="*/ 510 w 588"/>
                <a:gd name="T67" fmla="*/ 450 h 570"/>
                <a:gd name="T68" fmla="*/ 516 w 588"/>
                <a:gd name="T69" fmla="*/ 420 h 570"/>
                <a:gd name="T70" fmla="*/ 528 w 588"/>
                <a:gd name="T71" fmla="*/ 366 h 570"/>
                <a:gd name="T72" fmla="*/ 534 w 588"/>
                <a:gd name="T73" fmla="*/ 324 h 570"/>
                <a:gd name="T74" fmla="*/ 546 w 588"/>
                <a:gd name="T75" fmla="*/ 282 h 570"/>
                <a:gd name="T76" fmla="*/ 552 w 588"/>
                <a:gd name="T77" fmla="*/ 234 h 570"/>
                <a:gd name="T78" fmla="*/ 564 w 588"/>
                <a:gd name="T79" fmla="*/ 180 h 570"/>
                <a:gd name="T80" fmla="*/ 570 w 588"/>
                <a:gd name="T81" fmla="*/ 120 h 570"/>
                <a:gd name="T82" fmla="*/ 582 w 588"/>
                <a:gd name="T83" fmla="*/ 42 h 57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88"/>
                <a:gd name="T127" fmla="*/ 0 h 570"/>
                <a:gd name="T128" fmla="*/ 588 w 588"/>
                <a:gd name="T129" fmla="*/ 570 h 57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88" h="570">
                  <a:moveTo>
                    <a:pt x="0" y="456"/>
                  </a:moveTo>
                  <a:lnTo>
                    <a:pt x="6" y="456"/>
                  </a:lnTo>
                  <a:lnTo>
                    <a:pt x="12" y="450"/>
                  </a:lnTo>
                  <a:lnTo>
                    <a:pt x="18" y="450"/>
                  </a:lnTo>
                  <a:lnTo>
                    <a:pt x="24" y="450"/>
                  </a:lnTo>
                  <a:lnTo>
                    <a:pt x="30" y="444"/>
                  </a:lnTo>
                  <a:lnTo>
                    <a:pt x="36" y="438"/>
                  </a:lnTo>
                  <a:lnTo>
                    <a:pt x="42" y="438"/>
                  </a:lnTo>
                  <a:lnTo>
                    <a:pt x="48" y="432"/>
                  </a:lnTo>
                  <a:lnTo>
                    <a:pt x="54" y="426"/>
                  </a:lnTo>
                  <a:lnTo>
                    <a:pt x="60" y="420"/>
                  </a:lnTo>
                  <a:lnTo>
                    <a:pt x="66" y="414"/>
                  </a:lnTo>
                  <a:lnTo>
                    <a:pt x="72" y="414"/>
                  </a:lnTo>
                  <a:lnTo>
                    <a:pt x="78" y="408"/>
                  </a:lnTo>
                  <a:lnTo>
                    <a:pt x="84" y="396"/>
                  </a:lnTo>
                  <a:lnTo>
                    <a:pt x="90" y="390"/>
                  </a:lnTo>
                  <a:lnTo>
                    <a:pt x="96" y="384"/>
                  </a:lnTo>
                  <a:lnTo>
                    <a:pt x="102" y="378"/>
                  </a:lnTo>
                  <a:lnTo>
                    <a:pt x="108" y="372"/>
                  </a:lnTo>
                  <a:lnTo>
                    <a:pt x="114" y="366"/>
                  </a:lnTo>
                  <a:lnTo>
                    <a:pt x="120" y="360"/>
                  </a:lnTo>
                  <a:lnTo>
                    <a:pt x="132" y="348"/>
                  </a:lnTo>
                  <a:lnTo>
                    <a:pt x="132" y="342"/>
                  </a:lnTo>
                  <a:lnTo>
                    <a:pt x="138" y="336"/>
                  </a:lnTo>
                  <a:lnTo>
                    <a:pt x="144" y="330"/>
                  </a:lnTo>
                  <a:lnTo>
                    <a:pt x="150" y="324"/>
                  </a:lnTo>
                  <a:lnTo>
                    <a:pt x="156" y="318"/>
                  </a:lnTo>
                  <a:lnTo>
                    <a:pt x="162" y="312"/>
                  </a:lnTo>
                  <a:lnTo>
                    <a:pt x="168" y="306"/>
                  </a:lnTo>
                  <a:lnTo>
                    <a:pt x="174" y="306"/>
                  </a:lnTo>
                  <a:lnTo>
                    <a:pt x="180" y="300"/>
                  </a:lnTo>
                  <a:lnTo>
                    <a:pt x="186" y="300"/>
                  </a:lnTo>
                  <a:lnTo>
                    <a:pt x="192" y="294"/>
                  </a:lnTo>
                  <a:lnTo>
                    <a:pt x="198" y="294"/>
                  </a:lnTo>
                  <a:lnTo>
                    <a:pt x="204" y="294"/>
                  </a:lnTo>
                  <a:lnTo>
                    <a:pt x="210" y="288"/>
                  </a:lnTo>
                  <a:lnTo>
                    <a:pt x="216" y="288"/>
                  </a:lnTo>
                  <a:lnTo>
                    <a:pt x="222" y="294"/>
                  </a:lnTo>
                  <a:lnTo>
                    <a:pt x="228" y="294"/>
                  </a:lnTo>
                  <a:lnTo>
                    <a:pt x="234" y="294"/>
                  </a:lnTo>
                  <a:lnTo>
                    <a:pt x="240" y="300"/>
                  </a:lnTo>
                  <a:lnTo>
                    <a:pt x="246" y="300"/>
                  </a:lnTo>
                  <a:lnTo>
                    <a:pt x="252" y="306"/>
                  </a:lnTo>
                  <a:lnTo>
                    <a:pt x="258" y="312"/>
                  </a:lnTo>
                  <a:lnTo>
                    <a:pt x="264" y="318"/>
                  </a:lnTo>
                  <a:lnTo>
                    <a:pt x="270" y="324"/>
                  </a:lnTo>
                  <a:lnTo>
                    <a:pt x="276" y="336"/>
                  </a:lnTo>
                  <a:lnTo>
                    <a:pt x="282" y="342"/>
                  </a:lnTo>
                  <a:lnTo>
                    <a:pt x="288" y="348"/>
                  </a:lnTo>
                  <a:lnTo>
                    <a:pt x="300" y="360"/>
                  </a:lnTo>
                  <a:lnTo>
                    <a:pt x="300" y="366"/>
                  </a:lnTo>
                  <a:lnTo>
                    <a:pt x="306" y="372"/>
                  </a:lnTo>
                  <a:lnTo>
                    <a:pt x="306" y="384"/>
                  </a:lnTo>
                  <a:lnTo>
                    <a:pt x="312" y="390"/>
                  </a:lnTo>
                  <a:lnTo>
                    <a:pt x="318" y="396"/>
                  </a:lnTo>
                  <a:lnTo>
                    <a:pt x="318" y="402"/>
                  </a:lnTo>
                  <a:lnTo>
                    <a:pt x="324" y="408"/>
                  </a:lnTo>
                  <a:lnTo>
                    <a:pt x="324" y="414"/>
                  </a:lnTo>
                  <a:lnTo>
                    <a:pt x="330" y="420"/>
                  </a:lnTo>
                  <a:lnTo>
                    <a:pt x="330" y="426"/>
                  </a:lnTo>
                  <a:lnTo>
                    <a:pt x="336" y="432"/>
                  </a:lnTo>
                  <a:lnTo>
                    <a:pt x="336" y="438"/>
                  </a:lnTo>
                  <a:lnTo>
                    <a:pt x="342" y="444"/>
                  </a:lnTo>
                  <a:lnTo>
                    <a:pt x="348" y="450"/>
                  </a:lnTo>
                  <a:lnTo>
                    <a:pt x="348" y="456"/>
                  </a:lnTo>
                  <a:lnTo>
                    <a:pt x="354" y="462"/>
                  </a:lnTo>
                  <a:lnTo>
                    <a:pt x="354" y="468"/>
                  </a:lnTo>
                  <a:lnTo>
                    <a:pt x="360" y="474"/>
                  </a:lnTo>
                  <a:lnTo>
                    <a:pt x="360" y="486"/>
                  </a:lnTo>
                  <a:lnTo>
                    <a:pt x="372" y="498"/>
                  </a:lnTo>
                  <a:lnTo>
                    <a:pt x="372" y="504"/>
                  </a:lnTo>
                  <a:lnTo>
                    <a:pt x="378" y="510"/>
                  </a:lnTo>
                  <a:lnTo>
                    <a:pt x="378" y="516"/>
                  </a:lnTo>
                  <a:lnTo>
                    <a:pt x="384" y="522"/>
                  </a:lnTo>
                  <a:lnTo>
                    <a:pt x="396" y="534"/>
                  </a:lnTo>
                  <a:lnTo>
                    <a:pt x="396" y="540"/>
                  </a:lnTo>
                  <a:lnTo>
                    <a:pt x="402" y="546"/>
                  </a:lnTo>
                  <a:lnTo>
                    <a:pt x="408" y="552"/>
                  </a:lnTo>
                  <a:lnTo>
                    <a:pt x="420" y="564"/>
                  </a:lnTo>
                  <a:lnTo>
                    <a:pt x="414" y="564"/>
                  </a:lnTo>
                  <a:lnTo>
                    <a:pt x="420" y="564"/>
                  </a:lnTo>
                  <a:lnTo>
                    <a:pt x="426" y="570"/>
                  </a:lnTo>
                  <a:lnTo>
                    <a:pt x="432" y="570"/>
                  </a:lnTo>
                  <a:lnTo>
                    <a:pt x="438" y="570"/>
                  </a:lnTo>
                  <a:lnTo>
                    <a:pt x="444" y="570"/>
                  </a:lnTo>
                  <a:lnTo>
                    <a:pt x="450" y="564"/>
                  </a:lnTo>
                  <a:lnTo>
                    <a:pt x="456" y="558"/>
                  </a:lnTo>
                  <a:lnTo>
                    <a:pt x="462" y="552"/>
                  </a:lnTo>
                  <a:lnTo>
                    <a:pt x="468" y="546"/>
                  </a:lnTo>
                  <a:lnTo>
                    <a:pt x="474" y="540"/>
                  </a:lnTo>
                  <a:lnTo>
                    <a:pt x="474" y="534"/>
                  </a:lnTo>
                  <a:lnTo>
                    <a:pt x="480" y="528"/>
                  </a:lnTo>
                  <a:lnTo>
                    <a:pt x="480" y="522"/>
                  </a:lnTo>
                  <a:lnTo>
                    <a:pt x="486" y="516"/>
                  </a:lnTo>
                  <a:lnTo>
                    <a:pt x="486" y="510"/>
                  </a:lnTo>
                  <a:lnTo>
                    <a:pt x="492" y="504"/>
                  </a:lnTo>
                  <a:lnTo>
                    <a:pt x="492" y="492"/>
                  </a:lnTo>
                  <a:lnTo>
                    <a:pt x="498" y="486"/>
                  </a:lnTo>
                  <a:lnTo>
                    <a:pt x="498" y="480"/>
                  </a:lnTo>
                  <a:lnTo>
                    <a:pt x="504" y="468"/>
                  </a:lnTo>
                  <a:lnTo>
                    <a:pt x="504" y="462"/>
                  </a:lnTo>
                  <a:lnTo>
                    <a:pt x="510" y="450"/>
                  </a:lnTo>
                  <a:lnTo>
                    <a:pt x="510" y="438"/>
                  </a:lnTo>
                  <a:lnTo>
                    <a:pt x="516" y="426"/>
                  </a:lnTo>
                  <a:lnTo>
                    <a:pt x="516" y="420"/>
                  </a:lnTo>
                  <a:lnTo>
                    <a:pt x="522" y="408"/>
                  </a:lnTo>
                  <a:lnTo>
                    <a:pt x="522" y="378"/>
                  </a:lnTo>
                  <a:lnTo>
                    <a:pt x="528" y="366"/>
                  </a:lnTo>
                  <a:lnTo>
                    <a:pt x="528" y="354"/>
                  </a:lnTo>
                  <a:lnTo>
                    <a:pt x="534" y="342"/>
                  </a:lnTo>
                  <a:lnTo>
                    <a:pt x="534" y="324"/>
                  </a:lnTo>
                  <a:lnTo>
                    <a:pt x="540" y="312"/>
                  </a:lnTo>
                  <a:lnTo>
                    <a:pt x="540" y="294"/>
                  </a:lnTo>
                  <a:lnTo>
                    <a:pt x="546" y="282"/>
                  </a:lnTo>
                  <a:lnTo>
                    <a:pt x="546" y="264"/>
                  </a:lnTo>
                  <a:lnTo>
                    <a:pt x="552" y="246"/>
                  </a:lnTo>
                  <a:lnTo>
                    <a:pt x="552" y="234"/>
                  </a:lnTo>
                  <a:lnTo>
                    <a:pt x="558" y="216"/>
                  </a:lnTo>
                  <a:lnTo>
                    <a:pt x="558" y="198"/>
                  </a:lnTo>
                  <a:lnTo>
                    <a:pt x="564" y="180"/>
                  </a:lnTo>
                  <a:lnTo>
                    <a:pt x="564" y="162"/>
                  </a:lnTo>
                  <a:lnTo>
                    <a:pt x="570" y="144"/>
                  </a:lnTo>
                  <a:lnTo>
                    <a:pt x="570" y="120"/>
                  </a:lnTo>
                  <a:lnTo>
                    <a:pt x="576" y="102"/>
                  </a:lnTo>
                  <a:lnTo>
                    <a:pt x="576" y="60"/>
                  </a:lnTo>
                  <a:lnTo>
                    <a:pt x="582" y="42"/>
                  </a:lnTo>
                  <a:lnTo>
                    <a:pt x="582" y="18"/>
                  </a:lnTo>
                  <a:lnTo>
                    <a:pt x="588" y="0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95" name="Freeform 74"/>
            <p:cNvSpPr>
              <a:spLocks/>
            </p:cNvSpPr>
            <p:nvPr/>
          </p:nvSpPr>
          <p:spPr bwMode="auto">
            <a:xfrm>
              <a:off x="5407571" y="1371253"/>
              <a:ext cx="695325" cy="2867025"/>
            </a:xfrm>
            <a:custGeom>
              <a:avLst/>
              <a:gdLst>
                <a:gd name="T0" fmla="*/ 6 w 438"/>
                <a:gd name="T1" fmla="*/ 1764 h 1806"/>
                <a:gd name="T2" fmla="*/ 12 w 438"/>
                <a:gd name="T3" fmla="*/ 1692 h 1806"/>
                <a:gd name="T4" fmla="*/ 24 w 438"/>
                <a:gd name="T5" fmla="*/ 1626 h 1806"/>
                <a:gd name="T6" fmla="*/ 30 w 438"/>
                <a:gd name="T7" fmla="*/ 1554 h 1806"/>
                <a:gd name="T8" fmla="*/ 42 w 438"/>
                <a:gd name="T9" fmla="*/ 1482 h 1806"/>
                <a:gd name="T10" fmla="*/ 48 w 438"/>
                <a:gd name="T11" fmla="*/ 1380 h 1806"/>
                <a:gd name="T12" fmla="*/ 60 w 438"/>
                <a:gd name="T13" fmla="*/ 1302 h 1806"/>
                <a:gd name="T14" fmla="*/ 66 w 438"/>
                <a:gd name="T15" fmla="*/ 1224 h 1806"/>
                <a:gd name="T16" fmla="*/ 78 w 438"/>
                <a:gd name="T17" fmla="*/ 1146 h 1806"/>
                <a:gd name="T18" fmla="*/ 84 w 438"/>
                <a:gd name="T19" fmla="*/ 1074 h 1806"/>
                <a:gd name="T20" fmla="*/ 96 w 438"/>
                <a:gd name="T21" fmla="*/ 996 h 1806"/>
                <a:gd name="T22" fmla="*/ 102 w 438"/>
                <a:gd name="T23" fmla="*/ 894 h 1806"/>
                <a:gd name="T24" fmla="*/ 114 w 438"/>
                <a:gd name="T25" fmla="*/ 822 h 1806"/>
                <a:gd name="T26" fmla="*/ 120 w 438"/>
                <a:gd name="T27" fmla="*/ 750 h 1806"/>
                <a:gd name="T28" fmla="*/ 132 w 438"/>
                <a:gd name="T29" fmla="*/ 678 h 1806"/>
                <a:gd name="T30" fmla="*/ 138 w 438"/>
                <a:gd name="T31" fmla="*/ 612 h 1806"/>
                <a:gd name="T32" fmla="*/ 150 w 438"/>
                <a:gd name="T33" fmla="*/ 546 h 1806"/>
                <a:gd name="T34" fmla="*/ 156 w 438"/>
                <a:gd name="T35" fmla="*/ 468 h 1806"/>
                <a:gd name="T36" fmla="*/ 168 w 438"/>
                <a:gd name="T37" fmla="*/ 408 h 1806"/>
                <a:gd name="T38" fmla="*/ 174 w 438"/>
                <a:gd name="T39" fmla="*/ 354 h 1806"/>
                <a:gd name="T40" fmla="*/ 186 w 438"/>
                <a:gd name="T41" fmla="*/ 306 h 1806"/>
                <a:gd name="T42" fmla="*/ 192 w 438"/>
                <a:gd name="T43" fmla="*/ 258 h 1806"/>
                <a:gd name="T44" fmla="*/ 204 w 438"/>
                <a:gd name="T45" fmla="*/ 216 h 1806"/>
                <a:gd name="T46" fmla="*/ 210 w 438"/>
                <a:gd name="T47" fmla="*/ 162 h 1806"/>
                <a:gd name="T48" fmla="*/ 222 w 438"/>
                <a:gd name="T49" fmla="*/ 132 h 1806"/>
                <a:gd name="T50" fmla="*/ 228 w 438"/>
                <a:gd name="T51" fmla="*/ 102 h 1806"/>
                <a:gd name="T52" fmla="*/ 240 w 438"/>
                <a:gd name="T53" fmla="*/ 72 h 1806"/>
                <a:gd name="T54" fmla="*/ 246 w 438"/>
                <a:gd name="T55" fmla="*/ 54 h 1806"/>
                <a:gd name="T56" fmla="*/ 258 w 438"/>
                <a:gd name="T57" fmla="*/ 36 h 1806"/>
                <a:gd name="T58" fmla="*/ 264 w 438"/>
                <a:gd name="T59" fmla="*/ 18 h 1806"/>
                <a:gd name="T60" fmla="*/ 282 w 438"/>
                <a:gd name="T61" fmla="*/ 0 h 1806"/>
                <a:gd name="T62" fmla="*/ 300 w 438"/>
                <a:gd name="T63" fmla="*/ 0 h 1806"/>
                <a:gd name="T64" fmla="*/ 318 w 438"/>
                <a:gd name="T65" fmla="*/ 12 h 1806"/>
                <a:gd name="T66" fmla="*/ 336 w 438"/>
                <a:gd name="T67" fmla="*/ 30 h 1806"/>
                <a:gd name="T68" fmla="*/ 354 w 438"/>
                <a:gd name="T69" fmla="*/ 54 h 1806"/>
                <a:gd name="T70" fmla="*/ 366 w 438"/>
                <a:gd name="T71" fmla="*/ 72 h 1806"/>
                <a:gd name="T72" fmla="*/ 372 w 438"/>
                <a:gd name="T73" fmla="*/ 96 h 1806"/>
                <a:gd name="T74" fmla="*/ 390 w 438"/>
                <a:gd name="T75" fmla="*/ 120 h 1806"/>
                <a:gd name="T76" fmla="*/ 396 w 438"/>
                <a:gd name="T77" fmla="*/ 138 h 1806"/>
                <a:gd name="T78" fmla="*/ 408 w 438"/>
                <a:gd name="T79" fmla="*/ 156 h 1806"/>
                <a:gd name="T80" fmla="*/ 420 w 438"/>
                <a:gd name="T81" fmla="*/ 180 h 1806"/>
                <a:gd name="T82" fmla="*/ 432 w 438"/>
                <a:gd name="T83" fmla="*/ 204 h 180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38"/>
                <a:gd name="T127" fmla="*/ 0 h 1806"/>
                <a:gd name="T128" fmla="*/ 438 w 438"/>
                <a:gd name="T129" fmla="*/ 1806 h 180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38" h="1806">
                  <a:moveTo>
                    <a:pt x="0" y="1806"/>
                  </a:moveTo>
                  <a:lnTo>
                    <a:pt x="0" y="1782"/>
                  </a:lnTo>
                  <a:lnTo>
                    <a:pt x="6" y="1764"/>
                  </a:lnTo>
                  <a:lnTo>
                    <a:pt x="6" y="1740"/>
                  </a:lnTo>
                  <a:lnTo>
                    <a:pt x="12" y="1716"/>
                  </a:lnTo>
                  <a:lnTo>
                    <a:pt x="12" y="1692"/>
                  </a:lnTo>
                  <a:lnTo>
                    <a:pt x="18" y="1674"/>
                  </a:lnTo>
                  <a:lnTo>
                    <a:pt x="18" y="1650"/>
                  </a:lnTo>
                  <a:lnTo>
                    <a:pt x="24" y="1626"/>
                  </a:lnTo>
                  <a:lnTo>
                    <a:pt x="24" y="1602"/>
                  </a:lnTo>
                  <a:lnTo>
                    <a:pt x="30" y="1578"/>
                  </a:lnTo>
                  <a:lnTo>
                    <a:pt x="30" y="1554"/>
                  </a:lnTo>
                  <a:lnTo>
                    <a:pt x="36" y="1530"/>
                  </a:lnTo>
                  <a:lnTo>
                    <a:pt x="36" y="1506"/>
                  </a:lnTo>
                  <a:lnTo>
                    <a:pt x="42" y="1482"/>
                  </a:lnTo>
                  <a:lnTo>
                    <a:pt x="42" y="1428"/>
                  </a:lnTo>
                  <a:lnTo>
                    <a:pt x="48" y="1404"/>
                  </a:lnTo>
                  <a:lnTo>
                    <a:pt x="48" y="1380"/>
                  </a:lnTo>
                  <a:lnTo>
                    <a:pt x="54" y="1356"/>
                  </a:lnTo>
                  <a:lnTo>
                    <a:pt x="54" y="1326"/>
                  </a:lnTo>
                  <a:lnTo>
                    <a:pt x="60" y="1302"/>
                  </a:lnTo>
                  <a:lnTo>
                    <a:pt x="60" y="1278"/>
                  </a:lnTo>
                  <a:lnTo>
                    <a:pt x="66" y="1254"/>
                  </a:lnTo>
                  <a:lnTo>
                    <a:pt x="66" y="1224"/>
                  </a:lnTo>
                  <a:lnTo>
                    <a:pt x="72" y="1200"/>
                  </a:lnTo>
                  <a:lnTo>
                    <a:pt x="72" y="1176"/>
                  </a:lnTo>
                  <a:lnTo>
                    <a:pt x="78" y="1146"/>
                  </a:lnTo>
                  <a:lnTo>
                    <a:pt x="78" y="1122"/>
                  </a:lnTo>
                  <a:lnTo>
                    <a:pt x="84" y="1098"/>
                  </a:lnTo>
                  <a:lnTo>
                    <a:pt x="84" y="1074"/>
                  </a:lnTo>
                  <a:lnTo>
                    <a:pt x="90" y="1044"/>
                  </a:lnTo>
                  <a:lnTo>
                    <a:pt x="90" y="1020"/>
                  </a:lnTo>
                  <a:lnTo>
                    <a:pt x="96" y="996"/>
                  </a:lnTo>
                  <a:lnTo>
                    <a:pt x="96" y="972"/>
                  </a:lnTo>
                  <a:lnTo>
                    <a:pt x="102" y="948"/>
                  </a:lnTo>
                  <a:lnTo>
                    <a:pt x="102" y="894"/>
                  </a:lnTo>
                  <a:lnTo>
                    <a:pt x="108" y="870"/>
                  </a:lnTo>
                  <a:lnTo>
                    <a:pt x="108" y="846"/>
                  </a:lnTo>
                  <a:lnTo>
                    <a:pt x="114" y="822"/>
                  </a:lnTo>
                  <a:lnTo>
                    <a:pt x="114" y="798"/>
                  </a:lnTo>
                  <a:lnTo>
                    <a:pt x="120" y="774"/>
                  </a:lnTo>
                  <a:lnTo>
                    <a:pt x="120" y="750"/>
                  </a:lnTo>
                  <a:lnTo>
                    <a:pt x="126" y="726"/>
                  </a:lnTo>
                  <a:lnTo>
                    <a:pt x="126" y="702"/>
                  </a:lnTo>
                  <a:lnTo>
                    <a:pt x="132" y="678"/>
                  </a:lnTo>
                  <a:lnTo>
                    <a:pt x="132" y="660"/>
                  </a:lnTo>
                  <a:lnTo>
                    <a:pt x="138" y="636"/>
                  </a:lnTo>
                  <a:lnTo>
                    <a:pt x="138" y="612"/>
                  </a:lnTo>
                  <a:lnTo>
                    <a:pt x="144" y="594"/>
                  </a:lnTo>
                  <a:lnTo>
                    <a:pt x="144" y="570"/>
                  </a:lnTo>
                  <a:lnTo>
                    <a:pt x="150" y="546"/>
                  </a:lnTo>
                  <a:lnTo>
                    <a:pt x="150" y="528"/>
                  </a:lnTo>
                  <a:lnTo>
                    <a:pt x="156" y="504"/>
                  </a:lnTo>
                  <a:lnTo>
                    <a:pt x="156" y="468"/>
                  </a:lnTo>
                  <a:lnTo>
                    <a:pt x="162" y="444"/>
                  </a:lnTo>
                  <a:lnTo>
                    <a:pt x="162" y="426"/>
                  </a:lnTo>
                  <a:lnTo>
                    <a:pt x="168" y="408"/>
                  </a:lnTo>
                  <a:lnTo>
                    <a:pt x="168" y="390"/>
                  </a:lnTo>
                  <a:lnTo>
                    <a:pt x="174" y="372"/>
                  </a:lnTo>
                  <a:lnTo>
                    <a:pt x="174" y="354"/>
                  </a:lnTo>
                  <a:lnTo>
                    <a:pt x="180" y="336"/>
                  </a:lnTo>
                  <a:lnTo>
                    <a:pt x="180" y="318"/>
                  </a:lnTo>
                  <a:lnTo>
                    <a:pt x="186" y="306"/>
                  </a:lnTo>
                  <a:lnTo>
                    <a:pt x="186" y="288"/>
                  </a:lnTo>
                  <a:lnTo>
                    <a:pt x="192" y="270"/>
                  </a:lnTo>
                  <a:lnTo>
                    <a:pt x="192" y="258"/>
                  </a:lnTo>
                  <a:lnTo>
                    <a:pt x="198" y="240"/>
                  </a:lnTo>
                  <a:lnTo>
                    <a:pt x="198" y="228"/>
                  </a:lnTo>
                  <a:lnTo>
                    <a:pt x="204" y="216"/>
                  </a:lnTo>
                  <a:lnTo>
                    <a:pt x="204" y="204"/>
                  </a:lnTo>
                  <a:lnTo>
                    <a:pt x="210" y="186"/>
                  </a:lnTo>
                  <a:lnTo>
                    <a:pt x="210" y="162"/>
                  </a:lnTo>
                  <a:lnTo>
                    <a:pt x="216" y="150"/>
                  </a:lnTo>
                  <a:lnTo>
                    <a:pt x="216" y="138"/>
                  </a:lnTo>
                  <a:lnTo>
                    <a:pt x="222" y="132"/>
                  </a:lnTo>
                  <a:lnTo>
                    <a:pt x="222" y="120"/>
                  </a:lnTo>
                  <a:lnTo>
                    <a:pt x="228" y="108"/>
                  </a:lnTo>
                  <a:lnTo>
                    <a:pt x="228" y="102"/>
                  </a:lnTo>
                  <a:lnTo>
                    <a:pt x="234" y="90"/>
                  </a:lnTo>
                  <a:lnTo>
                    <a:pt x="234" y="84"/>
                  </a:lnTo>
                  <a:lnTo>
                    <a:pt x="240" y="72"/>
                  </a:lnTo>
                  <a:lnTo>
                    <a:pt x="240" y="66"/>
                  </a:lnTo>
                  <a:lnTo>
                    <a:pt x="246" y="60"/>
                  </a:lnTo>
                  <a:lnTo>
                    <a:pt x="246" y="54"/>
                  </a:lnTo>
                  <a:lnTo>
                    <a:pt x="252" y="48"/>
                  </a:lnTo>
                  <a:lnTo>
                    <a:pt x="252" y="42"/>
                  </a:lnTo>
                  <a:lnTo>
                    <a:pt x="258" y="36"/>
                  </a:lnTo>
                  <a:lnTo>
                    <a:pt x="258" y="30"/>
                  </a:lnTo>
                  <a:lnTo>
                    <a:pt x="264" y="24"/>
                  </a:lnTo>
                  <a:lnTo>
                    <a:pt x="264" y="18"/>
                  </a:lnTo>
                  <a:lnTo>
                    <a:pt x="270" y="12"/>
                  </a:lnTo>
                  <a:lnTo>
                    <a:pt x="288" y="0"/>
                  </a:lnTo>
                  <a:lnTo>
                    <a:pt x="282" y="0"/>
                  </a:lnTo>
                  <a:lnTo>
                    <a:pt x="288" y="0"/>
                  </a:lnTo>
                  <a:lnTo>
                    <a:pt x="294" y="0"/>
                  </a:lnTo>
                  <a:lnTo>
                    <a:pt x="300" y="0"/>
                  </a:lnTo>
                  <a:lnTo>
                    <a:pt x="306" y="0"/>
                  </a:lnTo>
                  <a:lnTo>
                    <a:pt x="312" y="6"/>
                  </a:lnTo>
                  <a:lnTo>
                    <a:pt x="318" y="12"/>
                  </a:lnTo>
                  <a:lnTo>
                    <a:pt x="324" y="18"/>
                  </a:lnTo>
                  <a:lnTo>
                    <a:pt x="330" y="24"/>
                  </a:lnTo>
                  <a:lnTo>
                    <a:pt x="336" y="30"/>
                  </a:lnTo>
                  <a:lnTo>
                    <a:pt x="348" y="42"/>
                  </a:lnTo>
                  <a:lnTo>
                    <a:pt x="348" y="48"/>
                  </a:lnTo>
                  <a:lnTo>
                    <a:pt x="354" y="54"/>
                  </a:lnTo>
                  <a:lnTo>
                    <a:pt x="354" y="60"/>
                  </a:lnTo>
                  <a:lnTo>
                    <a:pt x="360" y="66"/>
                  </a:lnTo>
                  <a:lnTo>
                    <a:pt x="366" y="72"/>
                  </a:lnTo>
                  <a:lnTo>
                    <a:pt x="366" y="78"/>
                  </a:lnTo>
                  <a:lnTo>
                    <a:pt x="372" y="84"/>
                  </a:lnTo>
                  <a:lnTo>
                    <a:pt x="372" y="96"/>
                  </a:lnTo>
                  <a:lnTo>
                    <a:pt x="384" y="108"/>
                  </a:lnTo>
                  <a:lnTo>
                    <a:pt x="384" y="114"/>
                  </a:lnTo>
                  <a:lnTo>
                    <a:pt x="390" y="120"/>
                  </a:lnTo>
                  <a:lnTo>
                    <a:pt x="390" y="126"/>
                  </a:lnTo>
                  <a:lnTo>
                    <a:pt x="396" y="132"/>
                  </a:lnTo>
                  <a:lnTo>
                    <a:pt x="396" y="138"/>
                  </a:lnTo>
                  <a:lnTo>
                    <a:pt x="402" y="144"/>
                  </a:lnTo>
                  <a:lnTo>
                    <a:pt x="402" y="150"/>
                  </a:lnTo>
                  <a:lnTo>
                    <a:pt x="408" y="156"/>
                  </a:lnTo>
                  <a:lnTo>
                    <a:pt x="408" y="162"/>
                  </a:lnTo>
                  <a:lnTo>
                    <a:pt x="420" y="174"/>
                  </a:lnTo>
                  <a:lnTo>
                    <a:pt x="420" y="180"/>
                  </a:lnTo>
                  <a:lnTo>
                    <a:pt x="426" y="186"/>
                  </a:lnTo>
                  <a:lnTo>
                    <a:pt x="426" y="198"/>
                  </a:lnTo>
                  <a:lnTo>
                    <a:pt x="432" y="204"/>
                  </a:lnTo>
                  <a:lnTo>
                    <a:pt x="438" y="210"/>
                  </a:lnTo>
                  <a:lnTo>
                    <a:pt x="438" y="216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96" name="Freeform 75"/>
            <p:cNvSpPr>
              <a:spLocks/>
            </p:cNvSpPr>
            <p:nvPr/>
          </p:nvSpPr>
          <p:spPr bwMode="auto">
            <a:xfrm>
              <a:off x="6102896" y="1552228"/>
              <a:ext cx="1209675" cy="257175"/>
            </a:xfrm>
            <a:custGeom>
              <a:avLst/>
              <a:gdLst>
                <a:gd name="T0" fmla="*/ 18 w 762"/>
                <a:gd name="T1" fmla="*/ 120 h 162"/>
                <a:gd name="T2" fmla="*/ 30 w 762"/>
                <a:gd name="T3" fmla="*/ 138 h 162"/>
                <a:gd name="T4" fmla="*/ 48 w 762"/>
                <a:gd name="T5" fmla="*/ 156 h 162"/>
                <a:gd name="T6" fmla="*/ 66 w 762"/>
                <a:gd name="T7" fmla="*/ 162 h 162"/>
                <a:gd name="T8" fmla="*/ 84 w 762"/>
                <a:gd name="T9" fmla="*/ 162 h 162"/>
                <a:gd name="T10" fmla="*/ 102 w 762"/>
                <a:gd name="T11" fmla="*/ 156 h 162"/>
                <a:gd name="T12" fmla="*/ 120 w 762"/>
                <a:gd name="T13" fmla="*/ 150 h 162"/>
                <a:gd name="T14" fmla="*/ 138 w 762"/>
                <a:gd name="T15" fmla="*/ 132 h 162"/>
                <a:gd name="T16" fmla="*/ 156 w 762"/>
                <a:gd name="T17" fmla="*/ 114 h 162"/>
                <a:gd name="T18" fmla="*/ 174 w 762"/>
                <a:gd name="T19" fmla="*/ 96 h 162"/>
                <a:gd name="T20" fmla="*/ 198 w 762"/>
                <a:gd name="T21" fmla="*/ 72 h 162"/>
                <a:gd name="T22" fmla="*/ 210 w 762"/>
                <a:gd name="T23" fmla="*/ 54 h 162"/>
                <a:gd name="T24" fmla="*/ 228 w 762"/>
                <a:gd name="T25" fmla="*/ 36 h 162"/>
                <a:gd name="T26" fmla="*/ 246 w 762"/>
                <a:gd name="T27" fmla="*/ 24 h 162"/>
                <a:gd name="T28" fmla="*/ 264 w 762"/>
                <a:gd name="T29" fmla="*/ 6 h 162"/>
                <a:gd name="T30" fmla="*/ 282 w 762"/>
                <a:gd name="T31" fmla="*/ 0 h 162"/>
                <a:gd name="T32" fmla="*/ 300 w 762"/>
                <a:gd name="T33" fmla="*/ 0 h 162"/>
                <a:gd name="T34" fmla="*/ 318 w 762"/>
                <a:gd name="T35" fmla="*/ 0 h 162"/>
                <a:gd name="T36" fmla="*/ 336 w 762"/>
                <a:gd name="T37" fmla="*/ 6 h 162"/>
                <a:gd name="T38" fmla="*/ 354 w 762"/>
                <a:gd name="T39" fmla="*/ 18 h 162"/>
                <a:gd name="T40" fmla="*/ 372 w 762"/>
                <a:gd name="T41" fmla="*/ 30 h 162"/>
                <a:gd name="T42" fmla="*/ 390 w 762"/>
                <a:gd name="T43" fmla="*/ 42 h 162"/>
                <a:gd name="T44" fmla="*/ 408 w 762"/>
                <a:gd name="T45" fmla="*/ 54 h 162"/>
                <a:gd name="T46" fmla="*/ 426 w 762"/>
                <a:gd name="T47" fmla="*/ 72 h 162"/>
                <a:gd name="T48" fmla="*/ 444 w 762"/>
                <a:gd name="T49" fmla="*/ 84 h 162"/>
                <a:gd name="T50" fmla="*/ 462 w 762"/>
                <a:gd name="T51" fmla="*/ 96 h 162"/>
                <a:gd name="T52" fmla="*/ 480 w 762"/>
                <a:gd name="T53" fmla="*/ 108 h 162"/>
                <a:gd name="T54" fmla="*/ 498 w 762"/>
                <a:gd name="T55" fmla="*/ 114 h 162"/>
                <a:gd name="T56" fmla="*/ 516 w 762"/>
                <a:gd name="T57" fmla="*/ 114 h 162"/>
                <a:gd name="T58" fmla="*/ 534 w 762"/>
                <a:gd name="T59" fmla="*/ 114 h 162"/>
                <a:gd name="T60" fmla="*/ 552 w 762"/>
                <a:gd name="T61" fmla="*/ 114 h 162"/>
                <a:gd name="T62" fmla="*/ 570 w 762"/>
                <a:gd name="T63" fmla="*/ 108 h 162"/>
                <a:gd name="T64" fmla="*/ 588 w 762"/>
                <a:gd name="T65" fmla="*/ 96 h 162"/>
                <a:gd name="T66" fmla="*/ 606 w 762"/>
                <a:gd name="T67" fmla="*/ 90 h 162"/>
                <a:gd name="T68" fmla="*/ 624 w 762"/>
                <a:gd name="T69" fmla="*/ 78 h 162"/>
                <a:gd name="T70" fmla="*/ 642 w 762"/>
                <a:gd name="T71" fmla="*/ 66 h 162"/>
                <a:gd name="T72" fmla="*/ 660 w 762"/>
                <a:gd name="T73" fmla="*/ 54 h 162"/>
                <a:gd name="T74" fmla="*/ 678 w 762"/>
                <a:gd name="T75" fmla="*/ 48 h 162"/>
                <a:gd name="T76" fmla="*/ 696 w 762"/>
                <a:gd name="T77" fmla="*/ 36 h 162"/>
                <a:gd name="T78" fmla="*/ 714 w 762"/>
                <a:gd name="T79" fmla="*/ 30 h 162"/>
                <a:gd name="T80" fmla="*/ 732 w 762"/>
                <a:gd name="T81" fmla="*/ 24 h 162"/>
                <a:gd name="T82" fmla="*/ 750 w 762"/>
                <a:gd name="T83" fmla="*/ 24 h 16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62"/>
                <a:gd name="T127" fmla="*/ 0 h 162"/>
                <a:gd name="T128" fmla="*/ 762 w 762"/>
                <a:gd name="T129" fmla="*/ 162 h 16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62" h="162">
                  <a:moveTo>
                    <a:pt x="0" y="102"/>
                  </a:moveTo>
                  <a:lnTo>
                    <a:pt x="6" y="108"/>
                  </a:lnTo>
                  <a:lnTo>
                    <a:pt x="18" y="120"/>
                  </a:lnTo>
                  <a:lnTo>
                    <a:pt x="18" y="126"/>
                  </a:lnTo>
                  <a:lnTo>
                    <a:pt x="24" y="132"/>
                  </a:lnTo>
                  <a:lnTo>
                    <a:pt x="30" y="138"/>
                  </a:lnTo>
                  <a:lnTo>
                    <a:pt x="36" y="144"/>
                  </a:lnTo>
                  <a:lnTo>
                    <a:pt x="42" y="150"/>
                  </a:lnTo>
                  <a:lnTo>
                    <a:pt x="48" y="156"/>
                  </a:lnTo>
                  <a:lnTo>
                    <a:pt x="54" y="156"/>
                  </a:lnTo>
                  <a:lnTo>
                    <a:pt x="60" y="162"/>
                  </a:lnTo>
                  <a:lnTo>
                    <a:pt x="66" y="162"/>
                  </a:lnTo>
                  <a:lnTo>
                    <a:pt x="72" y="162"/>
                  </a:lnTo>
                  <a:lnTo>
                    <a:pt x="78" y="162"/>
                  </a:lnTo>
                  <a:lnTo>
                    <a:pt x="84" y="162"/>
                  </a:lnTo>
                  <a:lnTo>
                    <a:pt x="90" y="162"/>
                  </a:lnTo>
                  <a:lnTo>
                    <a:pt x="96" y="162"/>
                  </a:lnTo>
                  <a:lnTo>
                    <a:pt x="102" y="156"/>
                  </a:lnTo>
                  <a:lnTo>
                    <a:pt x="108" y="156"/>
                  </a:lnTo>
                  <a:lnTo>
                    <a:pt x="114" y="150"/>
                  </a:lnTo>
                  <a:lnTo>
                    <a:pt x="120" y="150"/>
                  </a:lnTo>
                  <a:lnTo>
                    <a:pt x="126" y="144"/>
                  </a:lnTo>
                  <a:lnTo>
                    <a:pt x="132" y="138"/>
                  </a:lnTo>
                  <a:lnTo>
                    <a:pt x="138" y="132"/>
                  </a:lnTo>
                  <a:lnTo>
                    <a:pt x="144" y="126"/>
                  </a:lnTo>
                  <a:lnTo>
                    <a:pt x="150" y="120"/>
                  </a:lnTo>
                  <a:lnTo>
                    <a:pt x="156" y="114"/>
                  </a:lnTo>
                  <a:lnTo>
                    <a:pt x="162" y="108"/>
                  </a:lnTo>
                  <a:lnTo>
                    <a:pt x="168" y="102"/>
                  </a:lnTo>
                  <a:lnTo>
                    <a:pt x="174" y="96"/>
                  </a:lnTo>
                  <a:lnTo>
                    <a:pt x="180" y="90"/>
                  </a:lnTo>
                  <a:lnTo>
                    <a:pt x="186" y="84"/>
                  </a:lnTo>
                  <a:lnTo>
                    <a:pt x="198" y="72"/>
                  </a:lnTo>
                  <a:lnTo>
                    <a:pt x="198" y="66"/>
                  </a:lnTo>
                  <a:lnTo>
                    <a:pt x="204" y="60"/>
                  </a:lnTo>
                  <a:lnTo>
                    <a:pt x="210" y="54"/>
                  </a:lnTo>
                  <a:lnTo>
                    <a:pt x="216" y="48"/>
                  </a:lnTo>
                  <a:lnTo>
                    <a:pt x="222" y="42"/>
                  </a:lnTo>
                  <a:lnTo>
                    <a:pt x="228" y="36"/>
                  </a:lnTo>
                  <a:lnTo>
                    <a:pt x="234" y="30"/>
                  </a:lnTo>
                  <a:lnTo>
                    <a:pt x="240" y="24"/>
                  </a:lnTo>
                  <a:lnTo>
                    <a:pt x="246" y="24"/>
                  </a:lnTo>
                  <a:lnTo>
                    <a:pt x="252" y="18"/>
                  </a:lnTo>
                  <a:lnTo>
                    <a:pt x="258" y="12"/>
                  </a:lnTo>
                  <a:lnTo>
                    <a:pt x="264" y="6"/>
                  </a:lnTo>
                  <a:lnTo>
                    <a:pt x="270" y="6"/>
                  </a:lnTo>
                  <a:lnTo>
                    <a:pt x="276" y="6"/>
                  </a:lnTo>
                  <a:lnTo>
                    <a:pt x="282" y="0"/>
                  </a:lnTo>
                  <a:lnTo>
                    <a:pt x="288" y="0"/>
                  </a:lnTo>
                  <a:lnTo>
                    <a:pt x="294" y="0"/>
                  </a:lnTo>
                  <a:lnTo>
                    <a:pt x="300" y="0"/>
                  </a:lnTo>
                  <a:lnTo>
                    <a:pt x="306" y="0"/>
                  </a:lnTo>
                  <a:lnTo>
                    <a:pt x="312" y="0"/>
                  </a:lnTo>
                  <a:lnTo>
                    <a:pt x="318" y="0"/>
                  </a:lnTo>
                  <a:lnTo>
                    <a:pt x="324" y="6"/>
                  </a:lnTo>
                  <a:lnTo>
                    <a:pt x="330" y="6"/>
                  </a:lnTo>
                  <a:lnTo>
                    <a:pt x="336" y="6"/>
                  </a:lnTo>
                  <a:lnTo>
                    <a:pt x="342" y="12"/>
                  </a:lnTo>
                  <a:lnTo>
                    <a:pt x="348" y="12"/>
                  </a:lnTo>
                  <a:lnTo>
                    <a:pt x="354" y="18"/>
                  </a:lnTo>
                  <a:lnTo>
                    <a:pt x="360" y="18"/>
                  </a:lnTo>
                  <a:lnTo>
                    <a:pt x="366" y="24"/>
                  </a:lnTo>
                  <a:lnTo>
                    <a:pt x="372" y="30"/>
                  </a:lnTo>
                  <a:lnTo>
                    <a:pt x="378" y="36"/>
                  </a:lnTo>
                  <a:lnTo>
                    <a:pt x="384" y="36"/>
                  </a:lnTo>
                  <a:lnTo>
                    <a:pt x="390" y="42"/>
                  </a:lnTo>
                  <a:lnTo>
                    <a:pt x="396" y="48"/>
                  </a:lnTo>
                  <a:lnTo>
                    <a:pt x="402" y="54"/>
                  </a:lnTo>
                  <a:lnTo>
                    <a:pt x="408" y="54"/>
                  </a:lnTo>
                  <a:lnTo>
                    <a:pt x="414" y="60"/>
                  </a:lnTo>
                  <a:lnTo>
                    <a:pt x="420" y="66"/>
                  </a:lnTo>
                  <a:lnTo>
                    <a:pt x="426" y="72"/>
                  </a:lnTo>
                  <a:lnTo>
                    <a:pt x="432" y="78"/>
                  </a:lnTo>
                  <a:lnTo>
                    <a:pt x="438" y="84"/>
                  </a:lnTo>
                  <a:lnTo>
                    <a:pt x="444" y="84"/>
                  </a:lnTo>
                  <a:lnTo>
                    <a:pt x="450" y="90"/>
                  </a:lnTo>
                  <a:lnTo>
                    <a:pt x="456" y="96"/>
                  </a:lnTo>
                  <a:lnTo>
                    <a:pt x="462" y="96"/>
                  </a:lnTo>
                  <a:lnTo>
                    <a:pt x="468" y="102"/>
                  </a:lnTo>
                  <a:lnTo>
                    <a:pt x="474" y="102"/>
                  </a:lnTo>
                  <a:lnTo>
                    <a:pt x="480" y="108"/>
                  </a:lnTo>
                  <a:lnTo>
                    <a:pt x="486" y="108"/>
                  </a:lnTo>
                  <a:lnTo>
                    <a:pt x="492" y="114"/>
                  </a:lnTo>
                  <a:lnTo>
                    <a:pt x="498" y="114"/>
                  </a:lnTo>
                  <a:lnTo>
                    <a:pt x="504" y="114"/>
                  </a:lnTo>
                  <a:lnTo>
                    <a:pt x="510" y="114"/>
                  </a:lnTo>
                  <a:lnTo>
                    <a:pt x="516" y="114"/>
                  </a:lnTo>
                  <a:lnTo>
                    <a:pt x="522" y="114"/>
                  </a:lnTo>
                  <a:lnTo>
                    <a:pt x="528" y="114"/>
                  </a:lnTo>
                  <a:lnTo>
                    <a:pt x="534" y="114"/>
                  </a:lnTo>
                  <a:lnTo>
                    <a:pt x="540" y="114"/>
                  </a:lnTo>
                  <a:lnTo>
                    <a:pt x="546" y="114"/>
                  </a:lnTo>
                  <a:lnTo>
                    <a:pt x="552" y="114"/>
                  </a:lnTo>
                  <a:lnTo>
                    <a:pt x="558" y="114"/>
                  </a:lnTo>
                  <a:lnTo>
                    <a:pt x="564" y="108"/>
                  </a:lnTo>
                  <a:lnTo>
                    <a:pt x="570" y="108"/>
                  </a:lnTo>
                  <a:lnTo>
                    <a:pt x="576" y="102"/>
                  </a:lnTo>
                  <a:lnTo>
                    <a:pt x="582" y="102"/>
                  </a:lnTo>
                  <a:lnTo>
                    <a:pt x="588" y="96"/>
                  </a:lnTo>
                  <a:lnTo>
                    <a:pt x="594" y="96"/>
                  </a:lnTo>
                  <a:lnTo>
                    <a:pt x="600" y="90"/>
                  </a:lnTo>
                  <a:lnTo>
                    <a:pt x="606" y="90"/>
                  </a:lnTo>
                  <a:lnTo>
                    <a:pt x="612" y="84"/>
                  </a:lnTo>
                  <a:lnTo>
                    <a:pt x="618" y="84"/>
                  </a:lnTo>
                  <a:lnTo>
                    <a:pt x="624" y="78"/>
                  </a:lnTo>
                  <a:lnTo>
                    <a:pt x="630" y="72"/>
                  </a:lnTo>
                  <a:lnTo>
                    <a:pt x="636" y="72"/>
                  </a:lnTo>
                  <a:lnTo>
                    <a:pt x="642" y="66"/>
                  </a:lnTo>
                  <a:lnTo>
                    <a:pt x="648" y="60"/>
                  </a:lnTo>
                  <a:lnTo>
                    <a:pt x="654" y="60"/>
                  </a:lnTo>
                  <a:lnTo>
                    <a:pt x="660" y="54"/>
                  </a:lnTo>
                  <a:lnTo>
                    <a:pt x="666" y="54"/>
                  </a:lnTo>
                  <a:lnTo>
                    <a:pt x="672" y="48"/>
                  </a:lnTo>
                  <a:lnTo>
                    <a:pt x="678" y="48"/>
                  </a:lnTo>
                  <a:lnTo>
                    <a:pt x="684" y="42"/>
                  </a:lnTo>
                  <a:lnTo>
                    <a:pt x="690" y="42"/>
                  </a:lnTo>
                  <a:lnTo>
                    <a:pt x="696" y="36"/>
                  </a:lnTo>
                  <a:lnTo>
                    <a:pt x="702" y="36"/>
                  </a:lnTo>
                  <a:lnTo>
                    <a:pt x="708" y="30"/>
                  </a:lnTo>
                  <a:lnTo>
                    <a:pt x="714" y="30"/>
                  </a:lnTo>
                  <a:lnTo>
                    <a:pt x="720" y="30"/>
                  </a:lnTo>
                  <a:lnTo>
                    <a:pt x="726" y="30"/>
                  </a:lnTo>
                  <a:lnTo>
                    <a:pt x="732" y="24"/>
                  </a:lnTo>
                  <a:lnTo>
                    <a:pt x="738" y="24"/>
                  </a:lnTo>
                  <a:lnTo>
                    <a:pt x="744" y="24"/>
                  </a:lnTo>
                  <a:lnTo>
                    <a:pt x="750" y="24"/>
                  </a:lnTo>
                  <a:lnTo>
                    <a:pt x="756" y="24"/>
                  </a:lnTo>
                  <a:lnTo>
                    <a:pt x="762" y="24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97" name="Freeform 76"/>
            <p:cNvSpPr>
              <a:spLocks/>
            </p:cNvSpPr>
            <p:nvPr/>
          </p:nvSpPr>
          <p:spPr bwMode="auto">
            <a:xfrm>
              <a:off x="7312571" y="1590328"/>
              <a:ext cx="466725" cy="123825"/>
            </a:xfrm>
            <a:custGeom>
              <a:avLst/>
              <a:gdLst>
                <a:gd name="T0" fmla="*/ 0 w 294"/>
                <a:gd name="T1" fmla="*/ 0 h 78"/>
                <a:gd name="T2" fmla="*/ 6 w 294"/>
                <a:gd name="T3" fmla="*/ 6 h 78"/>
                <a:gd name="T4" fmla="*/ 12 w 294"/>
                <a:gd name="T5" fmla="*/ 6 h 78"/>
                <a:gd name="T6" fmla="*/ 18 w 294"/>
                <a:gd name="T7" fmla="*/ 6 h 78"/>
                <a:gd name="T8" fmla="*/ 24 w 294"/>
                <a:gd name="T9" fmla="*/ 6 h 78"/>
                <a:gd name="T10" fmla="*/ 30 w 294"/>
                <a:gd name="T11" fmla="*/ 6 h 78"/>
                <a:gd name="T12" fmla="*/ 36 w 294"/>
                <a:gd name="T13" fmla="*/ 12 h 78"/>
                <a:gd name="T14" fmla="*/ 42 w 294"/>
                <a:gd name="T15" fmla="*/ 12 h 78"/>
                <a:gd name="T16" fmla="*/ 48 w 294"/>
                <a:gd name="T17" fmla="*/ 18 h 78"/>
                <a:gd name="T18" fmla="*/ 54 w 294"/>
                <a:gd name="T19" fmla="*/ 18 h 78"/>
                <a:gd name="T20" fmla="*/ 60 w 294"/>
                <a:gd name="T21" fmla="*/ 24 h 78"/>
                <a:gd name="T22" fmla="*/ 66 w 294"/>
                <a:gd name="T23" fmla="*/ 24 h 78"/>
                <a:gd name="T24" fmla="*/ 72 w 294"/>
                <a:gd name="T25" fmla="*/ 24 h 78"/>
                <a:gd name="T26" fmla="*/ 78 w 294"/>
                <a:gd name="T27" fmla="*/ 30 h 78"/>
                <a:gd name="T28" fmla="*/ 84 w 294"/>
                <a:gd name="T29" fmla="*/ 30 h 78"/>
                <a:gd name="T30" fmla="*/ 90 w 294"/>
                <a:gd name="T31" fmla="*/ 36 h 78"/>
                <a:gd name="T32" fmla="*/ 96 w 294"/>
                <a:gd name="T33" fmla="*/ 36 h 78"/>
                <a:gd name="T34" fmla="*/ 102 w 294"/>
                <a:gd name="T35" fmla="*/ 42 h 78"/>
                <a:gd name="T36" fmla="*/ 108 w 294"/>
                <a:gd name="T37" fmla="*/ 48 h 78"/>
                <a:gd name="T38" fmla="*/ 114 w 294"/>
                <a:gd name="T39" fmla="*/ 48 h 78"/>
                <a:gd name="T40" fmla="*/ 120 w 294"/>
                <a:gd name="T41" fmla="*/ 54 h 78"/>
                <a:gd name="T42" fmla="*/ 126 w 294"/>
                <a:gd name="T43" fmla="*/ 54 h 78"/>
                <a:gd name="T44" fmla="*/ 132 w 294"/>
                <a:gd name="T45" fmla="*/ 60 h 78"/>
                <a:gd name="T46" fmla="*/ 138 w 294"/>
                <a:gd name="T47" fmla="*/ 60 h 78"/>
                <a:gd name="T48" fmla="*/ 144 w 294"/>
                <a:gd name="T49" fmla="*/ 60 h 78"/>
                <a:gd name="T50" fmla="*/ 150 w 294"/>
                <a:gd name="T51" fmla="*/ 66 h 78"/>
                <a:gd name="T52" fmla="*/ 156 w 294"/>
                <a:gd name="T53" fmla="*/ 66 h 78"/>
                <a:gd name="T54" fmla="*/ 162 w 294"/>
                <a:gd name="T55" fmla="*/ 72 h 78"/>
                <a:gd name="T56" fmla="*/ 168 w 294"/>
                <a:gd name="T57" fmla="*/ 72 h 78"/>
                <a:gd name="T58" fmla="*/ 174 w 294"/>
                <a:gd name="T59" fmla="*/ 72 h 78"/>
                <a:gd name="T60" fmla="*/ 180 w 294"/>
                <a:gd name="T61" fmla="*/ 72 h 78"/>
                <a:gd name="T62" fmla="*/ 186 w 294"/>
                <a:gd name="T63" fmla="*/ 72 h 78"/>
                <a:gd name="T64" fmla="*/ 192 w 294"/>
                <a:gd name="T65" fmla="*/ 78 h 78"/>
                <a:gd name="T66" fmla="*/ 198 w 294"/>
                <a:gd name="T67" fmla="*/ 78 h 78"/>
                <a:gd name="T68" fmla="*/ 204 w 294"/>
                <a:gd name="T69" fmla="*/ 78 h 78"/>
                <a:gd name="T70" fmla="*/ 210 w 294"/>
                <a:gd name="T71" fmla="*/ 78 h 78"/>
                <a:gd name="T72" fmla="*/ 216 w 294"/>
                <a:gd name="T73" fmla="*/ 78 h 78"/>
                <a:gd name="T74" fmla="*/ 222 w 294"/>
                <a:gd name="T75" fmla="*/ 78 h 78"/>
                <a:gd name="T76" fmla="*/ 228 w 294"/>
                <a:gd name="T77" fmla="*/ 72 h 78"/>
                <a:gd name="T78" fmla="*/ 234 w 294"/>
                <a:gd name="T79" fmla="*/ 72 h 78"/>
                <a:gd name="T80" fmla="*/ 240 w 294"/>
                <a:gd name="T81" fmla="*/ 72 h 78"/>
                <a:gd name="T82" fmla="*/ 246 w 294"/>
                <a:gd name="T83" fmla="*/ 72 h 78"/>
                <a:gd name="T84" fmla="*/ 252 w 294"/>
                <a:gd name="T85" fmla="*/ 72 h 78"/>
                <a:gd name="T86" fmla="*/ 258 w 294"/>
                <a:gd name="T87" fmla="*/ 66 h 78"/>
                <a:gd name="T88" fmla="*/ 264 w 294"/>
                <a:gd name="T89" fmla="*/ 66 h 78"/>
                <a:gd name="T90" fmla="*/ 270 w 294"/>
                <a:gd name="T91" fmla="*/ 66 h 78"/>
                <a:gd name="T92" fmla="*/ 276 w 294"/>
                <a:gd name="T93" fmla="*/ 60 h 78"/>
                <a:gd name="T94" fmla="*/ 282 w 294"/>
                <a:gd name="T95" fmla="*/ 60 h 78"/>
                <a:gd name="T96" fmla="*/ 288 w 294"/>
                <a:gd name="T97" fmla="*/ 60 h 78"/>
                <a:gd name="T98" fmla="*/ 294 w 294"/>
                <a:gd name="T99" fmla="*/ 54 h 7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94"/>
                <a:gd name="T151" fmla="*/ 0 h 78"/>
                <a:gd name="T152" fmla="*/ 294 w 294"/>
                <a:gd name="T153" fmla="*/ 78 h 7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94" h="78">
                  <a:moveTo>
                    <a:pt x="0" y="0"/>
                  </a:moveTo>
                  <a:lnTo>
                    <a:pt x="6" y="6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0" y="6"/>
                  </a:lnTo>
                  <a:lnTo>
                    <a:pt x="36" y="12"/>
                  </a:lnTo>
                  <a:lnTo>
                    <a:pt x="42" y="12"/>
                  </a:lnTo>
                  <a:lnTo>
                    <a:pt x="48" y="18"/>
                  </a:lnTo>
                  <a:lnTo>
                    <a:pt x="54" y="18"/>
                  </a:lnTo>
                  <a:lnTo>
                    <a:pt x="60" y="24"/>
                  </a:lnTo>
                  <a:lnTo>
                    <a:pt x="66" y="24"/>
                  </a:lnTo>
                  <a:lnTo>
                    <a:pt x="72" y="24"/>
                  </a:lnTo>
                  <a:lnTo>
                    <a:pt x="78" y="30"/>
                  </a:lnTo>
                  <a:lnTo>
                    <a:pt x="84" y="30"/>
                  </a:lnTo>
                  <a:lnTo>
                    <a:pt x="90" y="36"/>
                  </a:lnTo>
                  <a:lnTo>
                    <a:pt x="96" y="36"/>
                  </a:lnTo>
                  <a:lnTo>
                    <a:pt x="102" y="42"/>
                  </a:lnTo>
                  <a:lnTo>
                    <a:pt x="108" y="48"/>
                  </a:lnTo>
                  <a:lnTo>
                    <a:pt x="114" y="48"/>
                  </a:lnTo>
                  <a:lnTo>
                    <a:pt x="120" y="54"/>
                  </a:lnTo>
                  <a:lnTo>
                    <a:pt x="126" y="54"/>
                  </a:lnTo>
                  <a:lnTo>
                    <a:pt x="132" y="60"/>
                  </a:lnTo>
                  <a:lnTo>
                    <a:pt x="138" y="60"/>
                  </a:lnTo>
                  <a:lnTo>
                    <a:pt x="144" y="60"/>
                  </a:lnTo>
                  <a:lnTo>
                    <a:pt x="150" y="66"/>
                  </a:lnTo>
                  <a:lnTo>
                    <a:pt x="156" y="66"/>
                  </a:lnTo>
                  <a:lnTo>
                    <a:pt x="162" y="72"/>
                  </a:lnTo>
                  <a:lnTo>
                    <a:pt x="168" y="72"/>
                  </a:lnTo>
                  <a:lnTo>
                    <a:pt x="174" y="72"/>
                  </a:lnTo>
                  <a:lnTo>
                    <a:pt x="180" y="72"/>
                  </a:lnTo>
                  <a:lnTo>
                    <a:pt x="186" y="72"/>
                  </a:lnTo>
                  <a:lnTo>
                    <a:pt x="192" y="78"/>
                  </a:lnTo>
                  <a:lnTo>
                    <a:pt x="198" y="78"/>
                  </a:lnTo>
                  <a:lnTo>
                    <a:pt x="204" y="78"/>
                  </a:lnTo>
                  <a:lnTo>
                    <a:pt x="210" y="78"/>
                  </a:lnTo>
                  <a:lnTo>
                    <a:pt x="216" y="78"/>
                  </a:lnTo>
                  <a:lnTo>
                    <a:pt x="222" y="78"/>
                  </a:lnTo>
                  <a:lnTo>
                    <a:pt x="228" y="72"/>
                  </a:lnTo>
                  <a:lnTo>
                    <a:pt x="234" y="72"/>
                  </a:lnTo>
                  <a:lnTo>
                    <a:pt x="240" y="72"/>
                  </a:lnTo>
                  <a:lnTo>
                    <a:pt x="246" y="72"/>
                  </a:lnTo>
                  <a:lnTo>
                    <a:pt x="252" y="72"/>
                  </a:lnTo>
                  <a:lnTo>
                    <a:pt x="258" y="66"/>
                  </a:lnTo>
                  <a:lnTo>
                    <a:pt x="264" y="66"/>
                  </a:lnTo>
                  <a:lnTo>
                    <a:pt x="270" y="66"/>
                  </a:lnTo>
                  <a:lnTo>
                    <a:pt x="276" y="60"/>
                  </a:lnTo>
                  <a:lnTo>
                    <a:pt x="282" y="60"/>
                  </a:lnTo>
                  <a:lnTo>
                    <a:pt x="288" y="60"/>
                  </a:lnTo>
                  <a:lnTo>
                    <a:pt x="294" y="54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98" name="Line 78"/>
            <p:cNvSpPr>
              <a:spLocks noChangeShapeType="1"/>
            </p:cNvSpPr>
            <p:nvPr/>
          </p:nvSpPr>
          <p:spPr bwMode="auto">
            <a:xfrm flipH="1" flipV="1">
              <a:off x="2702471" y="990253"/>
              <a:ext cx="7938" cy="43910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99" name="Text Box 79"/>
            <p:cNvSpPr txBox="1">
              <a:spLocks noChangeArrowheads="1"/>
            </p:cNvSpPr>
            <p:nvPr/>
          </p:nvSpPr>
          <p:spPr bwMode="auto">
            <a:xfrm>
              <a:off x="8432556" y="1366491"/>
              <a:ext cx="4587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000" b="1" dirty="0" smtClean="0"/>
                <a:t>+1</a:t>
              </a:r>
              <a:endParaRPr lang="pl-PL" sz="2000" b="1" dirty="0"/>
            </a:p>
          </p:txBody>
        </p:sp>
        <p:sp>
          <p:nvSpPr>
            <p:cNvPr id="15400" name="Text Box 80"/>
            <p:cNvSpPr txBox="1">
              <a:spLocks noChangeArrowheads="1"/>
            </p:cNvSpPr>
            <p:nvPr/>
          </p:nvSpPr>
          <p:spPr bwMode="auto">
            <a:xfrm>
              <a:off x="8402688" y="4628803"/>
              <a:ext cx="39786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000" b="1" dirty="0" smtClean="0"/>
                <a:t>-1</a:t>
              </a:r>
              <a:endParaRPr lang="pl-PL" sz="2000" b="1" dirty="0"/>
            </a:p>
          </p:txBody>
        </p:sp>
        <p:sp>
          <p:nvSpPr>
            <p:cNvPr id="15402" name="Text Box 86"/>
            <p:cNvSpPr txBox="1">
              <a:spLocks noChangeArrowheads="1"/>
            </p:cNvSpPr>
            <p:nvPr/>
          </p:nvSpPr>
          <p:spPr bwMode="auto">
            <a:xfrm>
              <a:off x="5580112" y="4869160"/>
              <a:ext cx="8794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dirty="0">
                  <a:sym typeface="Symbol" pitchFamily="18" charset="2"/>
                </a:rPr>
                <a:t>+</a:t>
              </a:r>
              <a:r>
                <a:rPr lang="pl-PL" b="1" i="1" dirty="0">
                  <a:sym typeface="Symbol" pitchFamily="18" charset="2"/>
                </a:rPr>
                <a:t></a:t>
              </a:r>
              <a:r>
                <a:rPr lang="pl-PL" b="1" dirty="0">
                  <a:sym typeface="Symbol" pitchFamily="18" charset="2"/>
                </a:rPr>
                <a:t>/</a:t>
              </a:r>
              <a:r>
                <a:rPr lang="pl-PL" b="1" i="1" dirty="0">
                  <a:sym typeface="Symbol" pitchFamily="18" charset="2"/>
                </a:rPr>
                <a:t>W</a:t>
              </a:r>
              <a:endParaRPr lang="pl-PL" b="1" i="1" dirty="0"/>
            </a:p>
          </p:txBody>
        </p:sp>
        <p:sp>
          <p:nvSpPr>
            <p:cNvPr id="15405" name="Line 90"/>
            <p:cNvSpPr>
              <a:spLocks noChangeShapeType="1"/>
            </p:cNvSpPr>
            <p:nvPr/>
          </p:nvSpPr>
          <p:spPr bwMode="auto">
            <a:xfrm flipH="1">
              <a:off x="2745557" y="3160068"/>
              <a:ext cx="5638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406" name="Line 92"/>
            <p:cNvSpPr>
              <a:spLocks noChangeShapeType="1"/>
            </p:cNvSpPr>
            <p:nvPr/>
          </p:nvSpPr>
          <p:spPr bwMode="auto">
            <a:xfrm>
              <a:off x="5531396" y="1037878"/>
              <a:ext cx="0" cy="434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407" name="Line 95"/>
            <p:cNvSpPr>
              <a:spLocks noChangeShapeType="1"/>
            </p:cNvSpPr>
            <p:nvPr/>
          </p:nvSpPr>
          <p:spPr bwMode="auto">
            <a:xfrm flipH="1">
              <a:off x="2692946" y="1637953"/>
              <a:ext cx="56388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408" name="Line 99"/>
            <p:cNvSpPr>
              <a:spLocks noChangeShapeType="1"/>
            </p:cNvSpPr>
            <p:nvPr/>
          </p:nvSpPr>
          <p:spPr bwMode="auto">
            <a:xfrm flipH="1">
              <a:off x="2702471" y="1333153"/>
              <a:ext cx="56388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graphicFrame>
          <p:nvGraphicFramePr>
            <p:cNvPr id="15363" name="Object 101"/>
            <p:cNvGraphicFramePr>
              <a:graphicFrameLocks noChangeAspect="1"/>
            </p:cNvGraphicFramePr>
            <p:nvPr/>
          </p:nvGraphicFramePr>
          <p:xfrm>
            <a:off x="1835696" y="1142653"/>
            <a:ext cx="3160713" cy="773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6608" name="Równanie" r:id="rId3" imgW="1612800" imgH="393480" progId="Equation.3">
                    <p:embed/>
                  </p:oleObj>
                </mc:Choice>
                <mc:Fallback>
                  <p:oleObj name="Równanie" r:id="rId3" imgW="1612800" imgH="393480" progId="Equation.3">
                    <p:embed/>
                    <p:pic>
                      <p:nvPicPr>
                        <p:cNvPr id="0" name="Object 1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5696" y="1142653"/>
                          <a:ext cx="3160713" cy="773113"/>
                        </a:xfrm>
                        <a:prstGeom prst="rect">
                          <a:avLst/>
                        </a:prstGeom>
                        <a:solidFill>
                          <a:srgbClr val="FFFF66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" name="Text Box 80"/>
            <p:cNvSpPr txBox="1">
              <a:spLocks noChangeArrowheads="1"/>
            </p:cNvSpPr>
            <p:nvPr/>
          </p:nvSpPr>
          <p:spPr bwMode="auto">
            <a:xfrm>
              <a:off x="8502911" y="2924944"/>
              <a:ext cx="31290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000" b="1" dirty="0" smtClean="0"/>
                <a:t>0</a:t>
              </a:r>
              <a:endParaRPr lang="pl-PL" sz="2000" b="1" dirty="0"/>
            </a:p>
          </p:txBody>
        </p:sp>
        <p:sp>
          <p:nvSpPr>
            <p:cNvPr id="50" name="Line 95"/>
            <p:cNvSpPr>
              <a:spLocks noChangeShapeType="1"/>
            </p:cNvSpPr>
            <p:nvPr/>
          </p:nvSpPr>
          <p:spPr bwMode="auto">
            <a:xfrm flipH="1">
              <a:off x="2700611" y="4827662"/>
              <a:ext cx="56388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graphicFrame>
          <p:nvGraphicFramePr>
            <p:cNvPr id="595973" name="Object 83"/>
            <p:cNvGraphicFramePr>
              <a:graphicFrameLocks noChangeAspect="1"/>
            </p:cNvGraphicFramePr>
            <p:nvPr/>
          </p:nvGraphicFramePr>
          <p:xfrm>
            <a:off x="6164263" y="2060575"/>
            <a:ext cx="1866900" cy="773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6609" name="Równanie" r:id="rId5" imgW="952200" imgH="393480" progId="Equation.3">
                    <p:embed/>
                  </p:oleObj>
                </mc:Choice>
                <mc:Fallback>
                  <p:oleObj name="Równanie" r:id="rId5" imgW="952200" imgH="393480" progId="Equation.3">
                    <p:embed/>
                    <p:pic>
                      <p:nvPicPr>
                        <p:cNvPr id="0" name="Object 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64263" y="2060575"/>
                          <a:ext cx="1866900" cy="773113"/>
                        </a:xfrm>
                        <a:prstGeom prst="rect">
                          <a:avLst/>
                        </a:prstGeom>
                        <a:solidFill>
                          <a:schemeClr val="accent1">
                            <a:alpha val="50000"/>
                          </a:scheme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" name="Line 95"/>
            <p:cNvSpPr>
              <a:spLocks noChangeShapeType="1"/>
            </p:cNvSpPr>
            <p:nvPr/>
          </p:nvSpPr>
          <p:spPr bwMode="auto">
            <a:xfrm flipH="1" flipV="1">
              <a:off x="5508103" y="1628800"/>
              <a:ext cx="2823641" cy="9151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58" name="Line 95"/>
            <p:cNvSpPr>
              <a:spLocks noChangeShapeType="1"/>
            </p:cNvSpPr>
            <p:nvPr/>
          </p:nvSpPr>
          <p:spPr bwMode="auto">
            <a:xfrm flipH="1" flipV="1">
              <a:off x="2700611" y="4827661"/>
              <a:ext cx="2833414" cy="1513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cxnSp>
          <p:nvCxnSpPr>
            <p:cNvPr id="59" name="Łącznik prosty 58"/>
            <p:cNvCxnSpPr>
              <a:stCxn id="58" idx="0"/>
            </p:cNvCxnSpPr>
            <p:nvPr/>
          </p:nvCxnSpPr>
          <p:spPr bwMode="auto">
            <a:xfrm>
              <a:off x="5534025" y="4829174"/>
              <a:ext cx="2838450" cy="1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Łącznik prosty 59"/>
            <p:cNvCxnSpPr>
              <a:stCxn id="57" idx="1"/>
              <a:endCxn id="58" idx="0"/>
            </p:cNvCxnSpPr>
            <p:nvPr/>
          </p:nvCxnSpPr>
          <p:spPr bwMode="auto">
            <a:xfrm>
              <a:off x="5508103" y="1628800"/>
              <a:ext cx="25922" cy="3200374"/>
            </a:xfrm>
            <a:prstGeom prst="line">
              <a:avLst/>
            </a:prstGeom>
            <a:noFill/>
            <a:ln w="444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5" name="Text Box 102"/>
          <p:cNvSpPr txBox="1">
            <a:spLocks noChangeArrowheads="1"/>
          </p:cNvSpPr>
          <p:nvPr/>
        </p:nvSpPr>
        <p:spPr bwMode="auto">
          <a:xfrm>
            <a:off x="899592" y="5657671"/>
            <a:ext cx="7560840" cy="830997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pl-PL" b="1" dirty="0" smtClean="0">
                <a:solidFill>
                  <a:srgbClr val="CC0099"/>
                </a:solidFill>
              </a:rPr>
              <a:t>Maksymalna wartość sygnału wyjściowego nie zależy </a:t>
            </a:r>
          </a:p>
          <a:p>
            <a:pPr algn="l"/>
            <a:r>
              <a:rPr lang="pl-PL" b="1" dirty="0" smtClean="0">
                <a:solidFill>
                  <a:srgbClr val="CC0099"/>
                </a:solidFill>
              </a:rPr>
              <a:t>od szerokości pasma (efekt Gibbsa).</a:t>
            </a:r>
            <a:endParaRPr lang="pl-PL" b="1" dirty="0">
              <a:solidFill>
                <a:srgbClr val="CC0099"/>
              </a:solidFill>
            </a:endParaRPr>
          </a:p>
        </p:txBody>
      </p:sp>
      <p:cxnSp>
        <p:nvCxnSpPr>
          <p:cNvPr id="67" name="Łącznik prosty 66"/>
          <p:cNvCxnSpPr/>
          <p:nvPr/>
        </p:nvCxnSpPr>
        <p:spPr bwMode="auto">
          <a:xfrm>
            <a:off x="5868144" y="980728"/>
            <a:ext cx="0" cy="388843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568C6-3FD8-45C8-9353-17CA9BE6CF1C}" type="slidenum">
              <a:rPr lang="pl-PL" smtClean="0"/>
              <a:pPr>
                <a:defRPr/>
              </a:pPr>
              <a:t>35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1270560" y="0"/>
            <a:ext cx="59827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pl-PL" sz="3600" b="1" dirty="0" smtClean="0">
                <a:solidFill>
                  <a:schemeClr val="bg2"/>
                </a:solidFill>
                <a:latin typeface="Comic Sans MS" pitchFamily="66" charset="0"/>
                <a:sym typeface="Symbol"/>
              </a:rPr>
              <a:t>Filtracja sygnałów </a:t>
            </a:r>
            <a:r>
              <a:rPr kumimoji="1" lang="pl-PL" sz="3600" b="1" dirty="0">
                <a:solidFill>
                  <a:schemeClr val="bg2"/>
                </a:solidFill>
                <a:latin typeface="Comic Sans MS" pitchFamily="66" charset="0"/>
                <a:sym typeface="Symbol"/>
              </a:rPr>
              <a:t>- </a:t>
            </a:r>
            <a:r>
              <a:rPr kumimoji="1" lang="pl-PL" sz="3600" b="1" dirty="0" smtClean="0">
                <a:solidFill>
                  <a:schemeClr val="bg2"/>
                </a:solidFill>
                <a:latin typeface="Comic Sans MS" pitchFamily="66" charset="0"/>
                <a:sym typeface="Symbol"/>
              </a:rPr>
              <a:t>splot</a:t>
            </a:r>
            <a:endParaRPr kumimoji="1" lang="pl-PL" sz="3600" b="1" dirty="0">
              <a:solidFill>
                <a:schemeClr val="bg2"/>
              </a:solidFill>
              <a:latin typeface="Comic Sans MS" pitchFamily="66" charset="0"/>
              <a:sym typeface="Symbol"/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4705301" y="1026537"/>
            <a:ext cx="449999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pl-PL" sz="1800" b="1" dirty="0" smtClean="0"/>
              <a:t>Operacja splotu w dziedzinie czasu –</a:t>
            </a:r>
            <a:br>
              <a:rPr lang="pl-PL" sz="1800" b="1" dirty="0" smtClean="0"/>
            </a:br>
            <a:r>
              <a:rPr lang="pl-PL" sz="1800" b="1" dirty="0" smtClean="0"/>
              <a:t>niełatwa w zrozumieniu –</a:t>
            </a:r>
            <a:br>
              <a:rPr lang="pl-PL" sz="1800" b="1" dirty="0" smtClean="0"/>
            </a:br>
            <a:r>
              <a:rPr lang="pl-PL" sz="1800" b="1" dirty="0" smtClean="0"/>
              <a:t>jest zastępowana w dziedzinie częstotliwości</a:t>
            </a:r>
            <a:br>
              <a:rPr lang="pl-PL" sz="1800" b="1" dirty="0" smtClean="0"/>
            </a:br>
            <a:r>
              <a:rPr lang="pl-PL" sz="1800" b="1" dirty="0" smtClean="0"/>
              <a:t>przez zwykłe mnożenie transformat</a:t>
            </a:r>
            <a:br>
              <a:rPr lang="pl-PL" sz="1800" b="1" dirty="0" smtClean="0"/>
            </a:br>
            <a:r>
              <a:rPr lang="pl-PL" sz="1800" b="1" dirty="0" smtClean="0"/>
              <a:t>(a wręcz dodawanie transformat</a:t>
            </a:r>
            <a:br>
              <a:rPr lang="pl-PL" sz="1800" b="1" dirty="0" smtClean="0"/>
            </a:br>
            <a:r>
              <a:rPr lang="pl-PL" sz="1800" b="1" dirty="0" smtClean="0"/>
              <a:t>w skali logarytmicznej).</a:t>
            </a:r>
            <a:endParaRPr lang="pl-PL" sz="2000" dirty="0"/>
          </a:p>
        </p:txBody>
      </p:sp>
      <p:graphicFrame>
        <p:nvGraphicFramePr>
          <p:cNvPr id="21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2546098"/>
              </p:ext>
            </p:extLst>
          </p:nvPr>
        </p:nvGraphicFramePr>
        <p:xfrm>
          <a:off x="925536" y="936405"/>
          <a:ext cx="3385616" cy="920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083" name="Equation" r:id="rId3" imgW="1726920" imgH="469800" progId="Equation.3">
                  <p:embed/>
                </p:oleObj>
              </mc:Choice>
              <mc:Fallback>
                <p:oleObj name="Equation" r:id="rId3" imgW="17269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36" y="936405"/>
                        <a:ext cx="3385616" cy="920930"/>
                      </a:xfrm>
                      <a:prstGeom prst="rect">
                        <a:avLst/>
                      </a:prstGeom>
                      <a:solidFill>
                        <a:srgbClr val="99CCFF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126036"/>
              </p:ext>
            </p:extLst>
          </p:nvPr>
        </p:nvGraphicFramePr>
        <p:xfrm>
          <a:off x="1081485" y="2214124"/>
          <a:ext cx="338455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084" name="Równanie" r:id="rId5" imgW="1460160" imgH="672840" progId="Equation.3">
                  <p:embed/>
                </p:oleObj>
              </mc:Choice>
              <mc:Fallback>
                <p:oleObj name="Równanie" r:id="rId5" imgW="146016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 t="21938" b="25682"/>
                      <a:stretch>
                        <a:fillRect/>
                      </a:stretch>
                    </p:blipFill>
                    <p:spPr bwMode="auto">
                      <a:xfrm>
                        <a:off x="1081485" y="2214124"/>
                        <a:ext cx="3384550" cy="815975"/>
                      </a:xfrm>
                      <a:prstGeom prst="rect">
                        <a:avLst/>
                      </a:prstGeom>
                      <a:solidFill>
                        <a:srgbClr val="FF99CC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838159"/>
              </p:ext>
            </p:extLst>
          </p:nvPr>
        </p:nvGraphicFramePr>
        <p:xfrm>
          <a:off x="947738" y="3500438"/>
          <a:ext cx="8150225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085" name="Równanie" r:id="rId7" imgW="4483080" imgH="990360" progId="Equation.3">
                  <p:embed/>
                </p:oleObj>
              </mc:Choice>
              <mc:Fallback>
                <p:oleObj name="Równanie" r:id="rId7" imgW="448308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8" y="3500438"/>
                        <a:ext cx="8150225" cy="18002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581585"/>
              </p:ext>
            </p:extLst>
          </p:nvPr>
        </p:nvGraphicFramePr>
        <p:xfrm>
          <a:off x="1115617" y="2348880"/>
          <a:ext cx="3456384" cy="2621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344" name="Równanie" r:id="rId3" imgW="1473120" imgH="1117440" progId="Equation.3">
                  <p:embed/>
                </p:oleObj>
              </mc:Choice>
              <mc:Fallback>
                <p:oleObj name="Równanie" r:id="rId3" imgW="147312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7" y="2348880"/>
                        <a:ext cx="3456384" cy="2621509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23928" y="1124744"/>
            <a:ext cx="1981200" cy="838200"/>
          </a:xfrm>
          <a:prstGeom prst="rect">
            <a:avLst/>
          </a:prstGeom>
          <a:solidFill>
            <a:schemeClr val="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857128" y="1581944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5905128" y="1581944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l-PL"/>
          </a:p>
        </p:txBody>
      </p:sp>
      <p:graphicFrame>
        <p:nvGraphicFramePr>
          <p:cNvPr id="1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589256"/>
              </p:ext>
            </p:extLst>
          </p:nvPr>
        </p:nvGraphicFramePr>
        <p:xfrm>
          <a:off x="2944813" y="973138"/>
          <a:ext cx="652462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345" name="Equation" r:id="rId5" imgW="317160" imgH="228600" progId="Equation.3">
                  <p:embed/>
                </p:oleObj>
              </mc:Choice>
              <mc:Fallback>
                <p:oleObj name="Equation" r:id="rId5" imgW="317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813" y="973138"/>
                        <a:ext cx="652462" cy="471487"/>
                      </a:xfrm>
                      <a:prstGeom prst="rect">
                        <a:avLst/>
                      </a:prstGeom>
                      <a:solidFill>
                        <a:srgbClr val="99FF66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80018"/>
              </p:ext>
            </p:extLst>
          </p:nvPr>
        </p:nvGraphicFramePr>
        <p:xfrm>
          <a:off x="6503988" y="1700213"/>
          <a:ext cx="21526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346" name="Równanie" r:id="rId7" imgW="1295280" imgH="228600" progId="Equation.3">
                  <p:embed/>
                </p:oleObj>
              </mc:Choice>
              <mc:Fallback>
                <p:oleObj name="Równanie" r:id="rId7" imgW="1295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3988" y="1700213"/>
                        <a:ext cx="2152650" cy="38100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968574"/>
              </p:ext>
            </p:extLst>
          </p:nvPr>
        </p:nvGraphicFramePr>
        <p:xfrm>
          <a:off x="2792413" y="1711325"/>
          <a:ext cx="738187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347" name="Równanie" r:id="rId9" imgW="406080" imgH="215640" progId="Equation.3">
                  <p:embed/>
                </p:oleObj>
              </mc:Choice>
              <mc:Fallback>
                <p:oleObj name="Równanie" r:id="rId9" imgW="406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2413" y="1711325"/>
                        <a:ext cx="738187" cy="392113"/>
                      </a:xfrm>
                      <a:prstGeom prst="rect">
                        <a:avLst/>
                      </a:prstGeom>
                      <a:solidFill>
                        <a:srgbClr val="99FF66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4"/>
          <p:cNvGraphicFramePr>
            <a:graphicFrameLocks noChangeAspect="1"/>
          </p:cNvGraphicFramePr>
          <p:nvPr/>
        </p:nvGraphicFramePr>
        <p:xfrm>
          <a:off x="6271840" y="1048544"/>
          <a:ext cx="601663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348" name="Równanie" r:id="rId11" imgW="291960" imgH="228600" progId="Equation.3">
                  <p:embed/>
                </p:oleObj>
              </mc:Choice>
              <mc:Fallback>
                <p:oleObj name="Równanie" r:id="rId11" imgW="291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1840" y="1048544"/>
                        <a:ext cx="601663" cy="471488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1270560" y="0"/>
            <a:ext cx="59827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pl-PL" sz="3600" b="1" dirty="0" smtClean="0">
                <a:solidFill>
                  <a:schemeClr val="bg2"/>
                </a:solidFill>
                <a:latin typeface="Comic Sans MS" pitchFamily="66" charset="0"/>
                <a:sym typeface="Symbol"/>
              </a:rPr>
              <a:t>Filtracja sygnałów </a:t>
            </a:r>
            <a:r>
              <a:rPr kumimoji="1" lang="pl-PL" sz="3600" b="1" dirty="0">
                <a:solidFill>
                  <a:schemeClr val="bg2"/>
                </a:solidFill>
                <a:latin typeface="Comic Sans MS" pitchFamily="66" charset="0"/>
                <a:sym typeface="Symbol"/>
              </a:rPr>
              <a:t>- </a:t>
            </a:r>
            <a:r>
              <a:rPr kumimoji="1" lang="pl-PL" sz="3600" b="1" dirty="0" smtClean="0">
                <a:solidFill>
                  <a:schemeClr val="bg2"/>
                </a:solidFill>
                <a:latin typeface="Comic Sans MS" pitchFamily="66" charset="0"/>
                <a:sym typeface="Symbol"/>
              </a:rPr>
              <a:t>splot</a:t>
            </a:r>
            <a:endParaRPr kumimoji="1" lang="pl-PL" sz="3600" b="1" dirty="0">
              <a:solidFill>
                <a:schemeClr val="bg2"/>
              </a:solidFill>
              <a:latin typeface="Comic Sans MS" pitchFamily="66" charset="0"/>
              <a:sym typeface="Symbol"/>
            </a:endParaRPr>
          </a:p>
        </p:txBody>
      </p:sp>
      <p:sp>
        <p:nvSpPr>
          <p:cNvPr id="15" name="Text Box 94"/>
          <p:cNvSpPr txBox="1">
            <a:spLocks noChangeArrowheads="1"/>
          </p:cNvSpPr>
          <p:nvPr/>
        </p:nvSpPr>
        <p:spPr bwMode="auto">
          <a:xfrm>
            <a:off x="5974970" y="6553200"/>
            <a:ext cx="31646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>
                <a:solidFill>
                  <a:schemeClr val="bg2"/>
                </a:solidFill>
                <a:sym typeface="Symbol" pitchFamily="18" charset="2"/>
              </a:rPr>
              <a:t> </a:t>
            </a:r>
            <a:r>
              <a:rPr lang="pl-PL" sz="1400" b="1" dirty="0">
                <a:solidFill>
                  <a:schemeClr val="bg2"/>
                </a:solidFill>
              </a:rPr>
              <a:t>Zdzisław Papir</a:t>
            </a:r>
            <a:endParaRPr lang="pl-PL" dirty="0"/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1115616" y="5301208"/>
            <a:ext cx="814838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l-PL" sz="2800" b="1" dirty="0" smtClean="0"/>
              <a:t>Sygnał wyjściowy filtru powstaje w wyniku operacji</a:t>
            </a:r>
            <a:br>
              <a:rPr lang="pl-PL" sz="2800" b="1" dirty="0" smtClean="0"/>
            </a:br>
            <a:r>
              <a:rPr lang="pl-PL" sz="2800" b="1" dirty="0" smtClean="0"/>
              <a:t>splotu (w dziedzinie czasu) sygnału wejściowego</a:t>
            </a:r>
            <a:br>
              <a:rPr lang="pl-PL" sz="2800" b="1" dirty="0" smtClean="0"/>
            </a:br>
            <a:r>
              <a:rPr lang="pl-PL" sz="2800" b="1" dirty="0" smtClean="0"/>
              <a:t>i odpowiedzi impulsowej filtru.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5682103" y="3068960"/>
            <a:ext cx="236475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pl-PL" b="1" i="1" dirty="0" smtClean="0"/>
              <a:t>h</a:t>
            </a:r>
            <a:r>
              <a:rPr lang="pl-PL" b="1" dirty="0" smtClean="0"/>
              <a:t>(</a:t>
            </a:r>
            <a:r>
              <a:rPr lang="pl-PL" b="1" i="1" dirty="0" smtClean="0"/>
              <a:t>t</a:t>
            </a:r>
            <a:r>
              <a:rPr lang="pl-PL" b="1" dirty="0" smtClean="0"/>
              <a:t>) – odpowiedź</a:t>
            </a:r>
            <a:br>
              <a:rPr lang="pl-PL" b="1" dirty="0" smtClean="0"/>
            </a:br>
            <a:r>
              <a:rPr lang="pl-PL" b="1" dirty="0" smtClean="0"/>
              <a:t>impulsowa filtru</a:t>
            </a:r>
            <a:endParaRPr lang="pl-PL" b="1" i="1" dirty="0"/>
          </a:p>
        </p:txBody>
      </p:sp>
      <p:graphicFrame>
        <p:nvGraphicFramePr>
          <p:cNvPr id="17" name="Obi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493847"/>
              </p:ext>
            </p:extLst>
          </p:nvPr>
        </p:nvGraphicFramePr>
        <p:xfrm>
          <a:off x="5435600" y="4005263"/>
          <a:ext cx="285750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349" name="Równanie" r:id="rId13" imgW="901440" imgH="215640" progId="Equation.3">
                  <p:embed/>
                </p:oleObj>
              </mc:Choice>
              <mc:Fallback>
                <p:oleObj name="Równanie" r:id="rId13" imgW="9014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4005263"/>
                        <a:ext cx="2857500" cy="684212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568C6-3FD8-45C8-9353-17CA9BE6CF1C}" type="slidenum">
              <a:rPr lang="pl-PL" smtClean="0"/>
              <a:pPr>
                <a:defRPr/>
              </a:pPr>
              <a:t>37</a:t>
            </a:fld>
            <a:endParaRPr lang="pl-PL"/>
          </a:p>
        </p:txBody>
      </p:sp>
      <p:graphicFrame>
        <p:nvGraphicFramePr>
          <p:cNvPr id="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152272"/>
              </p:ext>
            </p:extLst>
          </p:nvPr>
        </p:nvGraphicFramePr>
        <p:xfrm>
          <a:off x="4246563" y="1257300"/>
          <a:ext cx="1325562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350" name="Równanie" r:id="rId15" imgW="444240" imgH="228600" progId="Equation.3">
                  <p:embed/>
                </p:oleObj>
              </mc:Choice>
              <mc:Fallback>
                <p:oleObj name="Równanie" r:id="rId15" imgW="444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6563" y="1257300"/>
                        <a:ext cx="1325562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628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043608" y="0"/>
            <a:ext cx="542328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pl-PL" sz="3200" dirty="0" smtClean="0">
                <a:solidFill>
                  <a:srgbClr val="009900"/>
                </a:solidFill>
                <a:latin typeface="Albertus Extra Bold" pitchFamily="34" charset="0"/>
              </a:rPr>
              <a:t>Filtracja sygnałów – przykład</a:t>
            </a:r>
          </a:p>
          <a:p>
            <a:pPr algn="l"/>
            <a:r>
              <a:rPr kumimoji="1" lang="pl-PL" sz="3200" dirty="0" smtClean="0">
                <a:solidFill>
                  <a:srgbClr val="009900"/>
                </a:solidFill>
                <a:latin typeface="Albertus Extra Bold" pitchFamily="34" charset="0"/>
              </a:rPr>
              <a:t>(splot)</a:t>
            </a:r>
            <a:endParaRPr kumimoji="1" lang="pl-PL" sz="3200" dirty="0">
              <a:solidFill>
                <a:srgbClr val="009900"/>
              </a:solidFill>
              <a:latin typeface="Albertus Extra Bold" pitchFamily="34" charset="0"/>
            </a:endParaRPr>
          </a:p>
        </p:txBody>
      </p:sp>
      <p:graphicFrame>
        <p:nvGraphicFramePr>
          <p:cNvPr id="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701066"/>
              </p:ext>
            </p:extLst>
          </p:nvPr>
        </p:nvGraphicFramePr>
        <p:xfrm>
          <a:off x="1290638" y="1341438"/>
          <a:ext cx="4689475" cy="124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670" name="Równanie" r:id="rId3" imgW="2387520" imgH="634680" progId="Equation.3">
                  <p:embed/>
                </p:oleObj>
              </mc:Choice>
              <mc:Fallback>
                <p:oleObj name="Równanie" r:id="rId3" imgW="2387520" imgH="6346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0638" y="1341438"/>
                        <a:ext cx="4689475" cy="1246187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4"/>
          <p:cNvGraphicFramePr>
            <a:graphicFrameLocks noChangeAspect="1"/>
          </p:cNvGraphicFramePr>
          <p:nvPr/>
        </p:nvGraphicFramePr>
        <p:xfrm>
          <a:off x="1268413" y="3386138"/>
          <a:ext cx="6324600" cy="174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671" name="Równanie" r:id="rId5" imgW="3225600" imgH="888840" progId="Equation.3">
                  <p:embed/>
                </p:oleObj>
              </mc:Choice>
              <mc:Fallback>
                <p:oleObj name="Równanie" r:id="rId5" imgW="3225600" imgH="8888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3386138"/>
                        <a:ext cx="6324600" cy="174625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5974970" y="6553200"/>
            <a:ext cx="31646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>
                <a:solidFill>
                  <a:schemeClr val="bg2"/>
                </a:solidFill>
                <a:sym typeface="Symbol" pitchFamily="18" charset="2"/>
              </a:rPr>
              <a:t> </a:t>
            </a:r>
            <a:r>
              <a:rPr lang="pl-PL" sz="1400" b="1" dirty="0">
                <a:solidFill>
                  <a:schemeClr val="bg2"/>
                </a:solidFill>
              </a:rPr>
              <a:t>Zdzisław Papir</a:t>
            </a:r>
            <a:endParaRPr lang="pl-PL" dirty="0"/>
          </a:p>
        </p:txBody>
      </p:sp>
      <p:pic>
        <p:nvPicPr>
          <p:cNvPr id="7" name="Picture 22" descr="http://bridportcab.org/wp-content/uploads/2013/09/Work-in-Progres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1412776"/>
            <a:ext cx="1080120" cy="1080120"/>
          </a:xfrm>
          <a:prstGeom prst="rect">
            <a:avLst/>
          </a:prstGeom>
          <a:noFill/>
        </p:spPr>
      </p:pic>
      <p:pic>
        <p:nvPicPr>
          <p:cNvPr id="9" name="Picture 22" descr="http://bridportcab.org/wp-content/uploads/2013/09/Work-in-Progres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84368" y="3717032"/>
            <a:ext cx="1080120" cy="1080120"/>
          </a:xfrm>
          <a:prstGeom prst="rect">
            <a:avLst/>
          </a:prstGeom>
          <a:noFill/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568C6-3FD8-45C8-9353-17CA9BE6CF1C}" type="slidenum">
              <a:rPr lang="pl-PL" smtClean="0"/>
              <a:pPr>
                <a:defRPr/>
              </a:pPr>
              <a:t>38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1066800" y="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kumimoji="1" lang="pl-PL" sz="4400" b="1" dirty="0" smtClean="0">
                <a:solidFill>
                  <a:schemeClr val="bg2"/>
                </a:solidFill>
                <a:latin typeface="Comic Sans MS" pitchFamily="66" charset="0"/>
              </a:rPr>
              <a:t>Podsumowanie</a:t>
            </a:r>
            <a:endParaRPr kumimoji="1" lang="pl-PL" sz="4400" b="1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6024235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400" b="1" dirty="0" smtClean="0">
                <a:solidFill>
                  <a:schemeClr val="bg2"/>
                </a:solidFill>
                <a:sym typeface="Symbol" pitchFamily="18" charset="2"/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45061" name="Text Box 6"/>
          <p:cNvSpPr txBox="1">
            <a:spLocks noChangeArrowheads="1"/>
          </p:cNvSpPr>
          <p:nvPr/>
        </p:nvSpPr>
        <p:spPr bwMode="auto">
          <a:xfrm>
            <a:off x="1043608" y="756575"/>
            <a:ext cx="8083550" cy="1015663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pl-PL" sz="2000" b="1" dirty="0" smtClean="0">
                <a:latin typeface="Albertus Medium" pitchFamily="34" charset="0"/>
              </a:rPr>
              <a:t>Opis filtracji sygnału wymaga dekompozycji sygnału na składowe wykładnicze (szereg Fouriera, przekształcenie Fouriera) oraz znajomości transmitancji SLS (RLC).</a:t>
            </a:r>
            <a:endParaRPr lang="pl-PL" sz="2000" b="1" dirty="0">
              <a:latin typeface="Albertus Medium" pitchFamily="34" charset="0"/>
            </a:endParaRPr>
          </a:p>
        </p:txBody>
      </p:sp>
      <p:sp>
        <p:nvSpPr>
          <p:cNvPr id="45062" name="Text Box 7"/>
          <p:cNvSpPr txBox="1">
            <a:spLocks noChangeArrowheads="1"/>
          </p:cNvSpPr>
          <p:nvPr/>
        </p:nvSpPr>
        <p:spPr bwMode="auto">
          <a:xfrm>
            <a:off x="1043608" y="1923566"/>
            <a:ext cx="8100392" cy="1015663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pl-PL" sz="2000" b="1" dirty="0" smtClean="0">
                <a:latin typeface="Albertus Medium" pitchFamily="34" charset="0"/>
              </a:rPr>
              <a:t>Transmitancję filtru RLC otrzymujemy rozwiązując równanie różniczkowe dla RLC dla wymuszenia wykładniczego lub stosując przekształcenie Laplace’a.</a:t>
            </a:r>
            <a:endParaRPr lang="pl-PL" sz="2000" b="1" dirty="0">
              <a:latin typeface="Albertus Medium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043412" y="3090557"/>
            <a:ext cx="8083550" cy="1015663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pl-PL" sz="2000" b="1" dirty="0" smtClean="0">
                <a:latin typeface="Albertus Medium" pitchFamily="34" charset="0"/>
              </a:rPr>
              <a:t>Układ RLC nie zmienia częstotliwości wymuszenia harmonicznego, natomiast modyfikuje jego amplitudę i fazę stosownie do wartości cha-k a-cz i f-cz.</a:t>
            </a:r>
            <a:endParaRPr lang="pl-PL" sz="2000" b="1" dirty="0">
              <a:latin typeface="Albertus Medium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029510" y="4275828"/>
            <a:ext cx="8083550" cy="707886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pl-PL" sz="2000" b="1" dirty="0" smtClean="0">
                <a:latin typeface="Albertus Medium" pitchFamily="34" charset="0"/>
              </a:rPr>
              <a:t>Filtrację sygnału w dziedzinie częstotliwości opisuje iloczyn transformat sygnału wejściowego oraz transmitancji filtru. </a:t>
            </a:r>
            <a:endParaRPr lang="pl-PL" sz="2000" b="1" dirty="0">
              <a:latin typeface="Albertus Medium" pitchFamily="34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029510" y="5153322"/>
            <a:ext cx="8083550" cy="707886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pl-PL" sz="2000" b="1" dirty="0" smtClean="0">
                <a:latin typeface="Albertus Medium" pitchFamily="34" charset="0"/>
              </a:rPr>
              <a:t>Filtrację sygnału w dziedzinie czasu opisuje splot sygnału wejściowego oraz odpowiedzi impulsowej filtru.</a:t>
            </a:r>
            <a:endParaRPr lang="pl-PL" sz="2000" b="1" dirty="0">
              <a:latin typeface="Albertus Medium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568C6-3FD8-45C8-9353-17CA9BE6CF1C}" type="slidenum">
              <a:rPr lang="pl-PL" smtClean="0"/>
              <a:pPr>
                <a:defRPr/>
              </a:pPr>
              <a:t>39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animBg="1"/>
      <p:bldP spid="9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8"/>
          <p:cNvSpPr>
            <a:spLocks noChangeArrowheads="1"/>
          </p:cNvSpPr>
          <p:nvPr/>
        </p:nvSpPr>
        <p:spPr bwMode="auto">
          <a:xfrm>
            <a:off x="1115616" y="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kumimoji="1" lang="pl-PL" sz="3200" b="1" dirty="0" smtClean="0">
                <a:solidFill>
                  <a:schemeClr val="bg2"/>
                </a:solidFill>
                <a:latin typeface="Comic Sans MS" pitchFamily="66" charset="0"/>
              </a:rPr>
              <a:t>Związki napięcie-prąd (N–P)</a:t>
            </a:r>
            <a:br>
              <a:rPr kumimoji="1" lang="pl-PL" sz="3200" b="1" dirty="0" smtClean="0">
                <a:solidFill>
                  <a:schemeClr val="bg2"/>
                </a:solidFill>
                <a:latin typeface="Comic Sans MS" pitchFamily="66" charset="0"/>
              </a:rPr>
            </a:br>
            <a:r>
              <a:rPr kumimoji="1" lang="pl-PL" sz="3200" b="1" dirty="0" smtClean="0">
                <a:solidFill>
                  <a:schemeClr val="bg2"/>
                </a:solidFill>
                <a:latin typeface="Comic Sans MS" pitchFamily="66" charset="0"/>
              </a:rPr>
              <a:t>dla elementów RLC</a:t>
            </a:r>
          </a:p>
        </p:txBody>
      </p:sp>
      <p:sp>
        <p:nvSpPr>
          <p:cNvPr id="4" name="Text Box 99"/>
          <p:cNvSpPr txBox="1">
            <a:spLocks noChangeArrowheads="1"/>
          </p:cNvSpPr>
          <p:nvPr/>
        </p:nvSpPr>
        <p:spPr bwMode="auto">
          <a:xfrm>
            <a:off x="6024235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400" b="1" dirty="0" smtClean="0">
                <a:solidFill>
                  <a:schemeClr val="bg2"/>
                </a:solidFill>
                <a:sym typeface="Symbol" pitchFamily="18" charset="2"/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grpSp>
        <p:nvGrpSpPr>
          <p:cNvPr id="91" name="Grupa 90"/>
          <p:cNvGrpSpPr/>
          <p:nvPr/>
        </p:nvGrpSpPr>
        <p:grpSpPr>
          <a:xfrm>
            <a:off x="1126892" y="4963396"/>
            <a:ext cx="7477553" cy="1668080"/>
            <a:chOff x="1126892" y="4963396"/>
            <a:chExt cx="7477553" cy="1668080"/>
          </a:xfrm>
        </p:grpSpPr>
        <p:grpSp>
          <p:nvGrpSpPr>
            <p:cNvPr id="85" name="Grupa 84"/>
            <p:cNvGrpSpPr/>
            <p:nvPr/>
          </p:nvGrpSpPr>
          <p:grpSpPr>
            <a:xfrm>
              <a:off x="1126892" y="4975292"/>
              <a:ext cx="2304256" cy="1656184"/>
              <a:chOff x="1147690" y="4664676"/>
              <a:chExt cx="2304256" cy="1656184"/>
            </a:xfrm>
          </p:grpSpPr>
          <p:sp>
            <p:nvSpPr>
              <p:cNvPr id="2" name="Prostokąt 1"/>
              <p:cNvSpPr/>
              <p:nvPr/>
            </p:nvSpPr>
            <p:spPr bwMode="auto">
              <a:xfrm>
                <a:off x="1147690" y="4664676"/>
                <a:ext cx="2304256" cy="165618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0" cap="flat" cmpd="sng" algn="ctr">
                <a:solidFill>
                  <a:srgbClr val="00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" name="Rectangle 1055"/>
              <p:cNvSpPr>
                <a:spLocks noChangeArrowheads="1"/>
              </p:cNvSpPr>
              <p:nvPr/>
            </p:nvSpPr>
            <p:spPr bwMode="auto">
              <a:xfrm rot="10800000">
                <a:off x="1795762" y="5240740"/>
                <a:ext cx="1066800" cy="381000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6" name="Line 1085"/>
              <p:cNvSpPr>
                <a:spLocks noChangeShapeType="1"/>
              </p:cNvSpPr>
              <p:nvPr/>
            </p:nvSpPr>
            <p:spPr bwMode="auto">
              <a:xfrm>
                <a:off x="1338562" y="5431240"/>
                <a:ext cx="45720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arrow"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7" name="Line 1086"/>
              <p:cNvSpPr>
                <a:spLocks noChangeShapeType="1"/>
              </p:cNvSpPr>
              <p:nvPr/>
            </p:nvSpPr>
            <p:spPr bwMode="auto">
              <a:xfrm>
                <a:off x="2875882" y="5456764"/>
                <a:ext cx="45720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arrow"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8" name="Text Box 1093"/>
              <p:cNvSpPr txBox="1">
                <a:spLocks noChangeArrowheads="1"/>
              </p:cNvSpPr>
              <p:nvPr/>
            </p:nvSpPr>
            <p:spPr bwMode="auto">
              <a:xfrm>
                <a:off x="1300462" y="5456640"/>
                <a:ext cx="369888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pl-PL" b="1" i="1">
                    <a:solidFill>
                      <a:schemeClr val="accent2"/>
                    </a:solidFill>
                    <a:latin typeface="Albertus Medium" pitchFamily="34" charset="0"/>
                  </a:rPr>
                  <a:t>R</a:t>
                </a:r>
                <a:endParaRPr lang="pl-PL"/>
              </a:p>
            </p:txBody>
          </p:sp>
          <p:cxnSp>
            <p:nvCxnSpPr>
              <p:cNvPr id="9" name="Łącznik prosty ze strzałką 8"/>
              <p:cNvCxnSpPr/>
              <p:nvPr/>
            </p:nvCxnSpPr>
            <p:spPr bwMode="auto">
              <a:xfrm flipH="1">
                <a:off x="1784948" y="5121752"/>
                <a:ext cx="108012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graphicFrame>
            <p:nvGraphicFramePr>
              <p:cNvPr id="10" name="Object 102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55402956"/>
                  </p:ext>
                </p:extLst>
              </p:nvPr>
            </p:nvGraphicFramePr>
            <p:xfrm>
              <a:off x="2072980" y="4689704"/>
              <a:ext cx="572952" cy="4141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37124" name="Równanie" r:id="rId3" imgW="279360" imgH="203040" progId="Equation.3">
                      <p:embed/>
                    </p:oleObj>
                  </mc:Choice>
                  <mc:Fallback>
                    <p:oleObj name="Równanie" r:id="rId3" imgW="279360" imgH="203040" progId="Equation.3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72980" y="4689704"/>
                            <a:ext cx="572952" cy="41413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1" name="Object 102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80779543"/>
                  </p:ext>
                </p:extLst>
              </p:nvPr>
            </p:nvGraphicFramePr>
            <p:xfrm>
              <a:off x="2875882" y="5528772"/>
              <a:ext cx="493713" cy="4143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37125" name="Równanie" r:id="rId5" imgW="241200" imgH="203040" progId="Equation.3">
                      <p:embed/>
                    </p:oleObj>
                  </mc:Choice>
                  <mc:Fallback>
                    <p:oleObj name="Równanie" r:id="rId5" imgW="241200" imgH="203040" progId="Equation.3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5882" y="5528772"/>
                            <a:ext cx="493713" cy="4143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" name="Object 102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72657875"/>
                  </p:ext>
                </p:extLst>
              </p:nvPr>
            </p:nvGraphicFramePr>
            <p:xfrm>
              <a:off x="1670211" y="5802847"/>
              <a:ext cx="1401762" cy="5048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37126" name="Equation" r:id="rId7" imgW="596880" imgH="215640" progId="Equation.3">
                      <p:embed/>
                    </p:oleObj>
                  </mc:Choice>
                  <mc:Fallback>
                    <p:oleObj name="Equation" r:id="rId7" imgW="596880" imgH="21564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70211" y="5802847"/>
                            <a:ext cx="1401762" cy="50482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90" name="Grupa 89"/>
            <p:cNvGrpSpPr/>
            <p:nvPr/>
          </p:nvGrpSpPr>
          <p:grpSpPr>
            <a:xfrm>
              <a:off x="6804245" y="4963396"/>
              <a:ext cx="1800200" cy="1654611"/>
              <a:chOff x="6804245" y="4963396"/>
              <a:chExt cx="1800200" cy="1654611"/>
            </a:xfrm>
          </p:grpSpPr>
          <p:sp>
            <p:nvSpPr>
              <p:cNvPr id="41" name="Prostokąt 40"/>
              <p:cNvSpPr/>
              <p:nvPr/>
            </p:nvSpPr>
            <p:spPr bwMode="auto">
              <a:xfrm>
                <a:off x="6804245" y="4963396"/>
                <a:ext cx="1800200" cy="165461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0" cap="flat" cmpd="sng" algn="ctr">
                <a:solidFill>
                  <a:srgbClr val="00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0" name="Line 1073"/>
              <p:cNvSpPr>
                <a:spLocks noChangeShapeType="1"/>
              </p:cNvSpPr>
              <p:nvPr/>
            </p:nvSpPr>
            <p:spPr bwMode="auto">
              <a:xfrm>
                <a:off x="7548785" y="5453180"/>
                <a:ext cx="0" cy="53340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1" name="Line 1074"/>
              <p:cNvSpPr>
                <a:spLocks noChangeShapeType="1"/>
              </p:cNvSpPr>
              <p:nvPr/>
            </p:nvSpPr>
            <p:spPr bwMode="auto">
              <a:xfrm>
                <a:off x="7790085" y="5453180"/>
                <a:ext cx="0" cy="53340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43" name="Line 1087"/>
              <p:cNvSpPr>
                <a:spLocks noChangeShapeType="1"/>
              </p:cNvSpPr>
              <p:nvPr/>
            </p:nvSpPr>
            <p:spPr bwMode="auto">
              <a:xfrm>
                <a:off x="7053485" y="5719880"/>
                <a:ext cx="45720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arrow"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44" name="Line 1088"/>
              <p:cNvSpPr>
                <a:spLocks noChangeShapeType="1"/>
              </p:cNvSpPr>
              <p:nvPr/>
            </p:nvSpPr>
            <p:spPr bwMode="auto">
              <a:xfrm>
                <a:off x="7815485" y="5707180"/>
                <a:ext cx="45720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arrow"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45" name="Text Box 1094"/>
              <p:cNvSpPr txBox="1">
                <a:spLocks noChangeArrowheads="1"/>
              </p:cNvSpPr>
              <p:nvPr/>
            </p:nvSpPr>
            <p:spPr bwMode="auto">
              <a:xfrm>
                <a:off x="7053485" y="5745280"/>
                <a:ext cx="38735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pl-PL" b="1" i="1">
                    <a:solidFill>
                      <a:schemeClr val="accent2"/>
                    </a:solidFill>
                    <a:latin typeface="Albertus Medium" pitchFamily="34" charset="0"/>
                  </a:rPr>
                  <a:t>C</a:t>
                </a:r>
                <a:endParaRPr lang="pl-PL"/>
              </a:p>
            </p:txBody>
          </p:sp>
          <p:cxnSp>
            <p:nvCxnSpPr>
              <p:cNvPr id="46" name="Łącznik prosty ze strzałką 45"/>
              <p:cNvCxnSpPr/>
              <p:nvPr/>
            </p:nvCxnSpPr>
            <p:spPr bwMode="auto">
              <a:xfrm flipH="1">
                <a:off x="7114450" y="5396504"/>
                <a:ext cx="108012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graphicFrame>
            <p:nvGraphicFramePr>
              <p:cNvPr id="47" name="Object 102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74729623"/>
                  </p:ext>
                </p:extLst>
              </p:nvPr>
            </p:nvGraphicFramePr>
            <p:xfrm>
              <a:off x="7402482" y="4964456"/>
              <a:ext cx="572952" cy="4141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37127" name="Równanie" r:id="rId9" imgW="279360" imgH="203040" progId="Equation.3">
                      <p:embed/>
                    </p:oleObj>
                  </mc:Choice>
                  <mc:Fallback>
                    <p:oleObj name="Równanie" r:id="rId9" imgW="279360" imgH="203040" progId="Equation.3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402482" y="4964456"/>
                            <a:ext cx="572952" cy="41413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8" name="Object 2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6710341"/>
                  </p:ext>
                </p:extLst>
              </p:nvPr>
            </p:nvGraphicFramePr>
            <p:xfrm>
              <a:off x="7056438" y="6248400"/>
              <a:ext cx="1276350" cy="360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37128" name="Equation" r:id="rId11" imgW="761760" imgH="215640" progId="Equation.3">
                      <p:embed/>
                    </p:oleObj>
                  </mc:Choice>
                  <mc:Fallback>
                    <p:oleObj name="Equation" r:id="rId11" imgW="761760" imgH="215640" progId="Equation.3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056438" y="6248400"/>
                            <a:ext cx="1276350" cy="3603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9" name="Object 2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18595278"/>
                  </p:ext>
                </p:extLst>
              </p:nvPr>
            </p:nvGraphicFramePr>
            <p:xfrm>
              <a:off x="8080697" y="5708842"/>
              <a:ext cx="493712" cy="4143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37129" name="Równanie" r:id="rId13" imgW="241200" imgH="203040" progId="Equation.3">
                      <p:embed/>
                    </p:oleObj>
                  </mc:Choice>
                  <mc:Fallback>
                    <p:oleObj name="Równanie" r:id="rId13" imgW="241200" imgH="203040" progId="Equation.3">
                      <p:embed/>
                      <p:pic>
                        <p:nvPicPr>
                          <p:cNvPr id="0" name="Picture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080697" y="5708842"/>
                            <a:ext cx="493712" cy="4143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86" name="Grupa 85"/>
            <p:cNvGrpSpPr/>
            <p:nvPr/>
          </p:nvGrpSpPr>
          <p:grpSpPr>
            <a:xfrm>
              <a:off x="3696312" y="4971873"/>
              <a:ext cx="2880320" cy="1646134"/>
              <a:chOff x="3717110" y="4664676"/>
              <a:chExt cx="2880320" cy="1728192"/>
            </a:xfrm>
          </p:grpSpPr>
          <p:sp>
            <p:nvSpPr>
              <p:cNvPr id="53" name="Prostokąt 52"/>
              <p:cNvSpPr/>
              <p:nvPr/>
            </p:nvSpPr>
            <p:spPr bwMode="auto">
              <a:xfrm>
                <a:off x="3717110" y="4664676"/>
                <a:ext cx="2880320" cy="172819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0" cap="flat" cmpd="sng" algn="ctr">
                <a:solidFill>
                  <a:srgbClr val="00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54" name="Group 1082"/>
              <p:cNvGrpSpPr>
                <a:grpSpLocks/>
              </p:cNvGrpSpPr>
              <p:nvPr/>
            </p:nvGrpSpPr>
            <p:grpSpPr bwMode="auto">
              <a:xfrm>
                <a:off x="4221166" y="5240740"/>
                <a:ext cx="1676400" cy="457200"/>
                <a:chOff x="4128" y="1248"/>
                <a:chExt cx="1056" cy="288"/>
              </a:xfrm>
            </p:grpSpPr>
            <p:grpSp>
              <p:nvGrpSpPr>
                <p:cNvPr id="62" name="Group 1081"/>
                <p:cNvGrpSpPr>
                  <a:grpSpLocks/>
                </p:cNvGrpSpPr>
                <p:nvPr/>
              </p:nvGrpSpPr>
              <p:grpSpPr bwMode="auto">
                <a:xfrm>
                  <a:off x="4176" y="1248"/>
                  <a:ext cx="960" cy="192"/>
                  <a:chOff x="4176" y="1248"/>
                  <a:chExt cx="960" cy="192"/>
                </a:xfrm>
              </p:grpSpPr>
              <p:sp>
                <p:nvSpPr>
                  <p:cNvPr id="64" name="Oval 1044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1248"/>
                    <a:ext cx="192" cy="192"/>
                  </a:xfrm>
                  <a:prstGeom prst="ellips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pl-PL"/>
                  </a:p>
                </p:txBody>
              </p:sp>
              <p:sp>
                <p:nvSpPr>
                  <p:cNvPr id="65" name="Oval 1045"/>
                  <p:cNvSpPr>
                    <a:spLocks noChangeArrowheads="1"/>
                  </p:cNvSpPr>
                  <p:nvPr/>
                </p:nvSpPr>
                <p:spPr bwMode="auto">
                  <a:xfrm>
                    <a:off x="4368" y="1248"/>
                    <a:ext cx="192" cy="192"/>
                  </a:xfrm>
                  <a:prstGeom prst="ellips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pl-PL"/>
                  </a:p>
                </p:txBody>
              </p:sp>
              <p:sp>
                <p:nvSpPr>
                  <p:cNvPr id="66" name="Oval 1046"/>
                  <p:cNvSpPr>
                    <a:spLocks noChangeArrowheads="1"/>
                  </p:cNvSpPr>
                  <p:nvPr/>
                </p:nvSpPr>
                <p:spPr bwMode="auto">
                  <a:xfrm>
                    <a:off x="4560" y="1248"/>
                    <a:ext cx="192" cy="192"/>
                  </a:xfrm>
                  <a:prstGeom prst="ellips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pl-PL"/>
                  </a:p>
                </p:txBody>
              </p:sp>
              <p:sp>
                <p:nvSpPr>
                  <p:cNvPr id="67" name="Oval 1047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1248"/>
                    <a:ext cx="192" cy="192"/>
                  </a:xfrm>
                  <a:prstGeom prst="ellips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pl-PL"/>
                  </a:p>
                </p:txBody>
              </p:sp>
              <p:sp>
                <p:nvSpPr>
                  <p:cNvPr id="68" name="Oval 1048"/>
                  <p:cNvSpPr>
                    <a:spLocks noChangeArrowheads="1"/>
                  </p:cNvSpPr>
                  <p:nvPr/>
                </p:nvSpPr>
                <p:spPr bwMode="auto">
                  <a:xfrm>
                    <a:off x="4944" y="1248"/>
                    <a:ext cx="192" cy="192"/>
                  </a:xfrm>
                  <a:prstGeom prst="ellips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pl-PL"/>
                  </a:p>
                </p:txBody>
              </p:sp>
            </p:grpSp>
            <p:sp>
              <p:nvSpPr>
                <p:cNvPr id="63" name="Rectangle 1049"/>
                <p:cNvSpPr>
                  <a:spLocks noChangeArrowheads="1"/>
                </p:cNvSpPr>
                <p:nvPr/>
              </p:nvSpPr>
              <p:spPr bwMode="auto">
                <a:xfrm>
                  <a:off x="4128" y="1344"/>
                  <a:ext cx="1056" cy="19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l-PL"/>
                </a:p>
              </p:txBody>
            </p:sp>
          </p:grpSp>
          <p:sp>
            <p:nvSpPr>
              <p:cNvPr id="55" name="Line 1083"/>
              <p:cNvSpPr>
                <a:spLocks noChangeShapeType="1"/>
              </p:cNvSpPr>
              <p:nvPr/>
            </p:nvSpPr>
            <p:spPr bwMode="auto">
              <a:xfrm>
                <a:off x="3827466" y="5380440"/>
                <a:ext cx="45720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arrow"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6" name="Line 1084"/>
              <p:cNvSpPr>
                <a:spLocks noChangeShapeType="1"/>
              </p:cNvSpPr>
              <p:nvPr/>
            </p:nvSpPr>
            <p:spPr bwMode="auto">
              <a:xfrm>
                <a:off x="5808666" y="5367740"/>
                <a:ext cx="45720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arrow"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7" name="Text Box 1095"/>
              <p:cNvSpPr txBox="1">
                <a:spLocks noChangeArrowheads="1"/>
              </p:cNvSpPr>
              <p:nvPr/>
            </p:nvSpPr>
            <p:spPr bwMode="auto">
              <a:xfrm>
                <a:off x="5859466" y="4847040"/>
                <a:ext cx="33655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pl-PL" b="1" i="1" dirty="0">
                    <a:solidFill>
                      <a:schemeClr val="accent2"/>
                    </a:solidFill>
                    <a:latin typeface="Albertus Medium" pitchFamily="34" charset="0"/>
                  </a:rPr>
                  <a:t>L</a:t>
                </a:r>
                <a:endParaRPr lang="pl-PL" dirty="0"/>
              </a:p>
            </p:txBody>
          </p:sp>
          <p:cxnSp>
            <p:nvCxnSpPr>
              <p:cNvPr id="58" name="Łącznik prosty ze strzałką 57"/>
              <p:cNvCxnSpPr/>
              <p:nvPr/>
            </p:nvCxnSpPr>
            <p:spPr bwMode="auto">
              <a:xfrm flipH="1">
                <a:off x="4296139" y="5096725"/>
                <a:ext cx="1512168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graphicFrame>
            <p:nvGraphicFramePr>
              <p:cNvPr id="59" name="Object 102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0259704"/>
                  </p:ext>
                </p:extLst>
              </p:nvPr>
            </p:nvGraphicFramePr>
            <p:xfrm>
              <a:off x="4800195" y="4664676"/>
              <a:ext cx="572952" cy="4141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37130" name="Równanie" r:id="rId14" imgW="279360" imgH="203040" progId="Equation.3">
                      <p:embed/>
                    </p:oleObj>
                  </mc:Choice>
                  <mc:Fallback>
                    <p:oleObj name="Równanie" r:id="rId14" imgW="279360" imgH="203040" progId="Equation.3">
                      <p:embed/>
                      <p:pic>
                        <p:nvPicPr>
                          <p:cNvPr id="0" name="Picture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00195" y="4664676"/>
                            <a:ext cx="572952" cy="41413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0" name="Object 2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65639533"/>
                  </p:ext>
                </p:extLst>
              </p:nvPr>
            </p:nvGraphicFramePr>
            <p:xfrm>
              <a:off x="4418107" y="5833710"/>
              <a:ext cx="1579563" cy="52499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37131" name="Equation" r:id="rId16" imgW="647640" imgH="215640" progId="Equation.3">
                      <p:embed/>
                    </p:oleObj>
                  </mc:Choice>
                  <mc:Fallback>
                    <p:oleObj name="Equation" r:id="rId16" imgW="647640" imgH="215640" progId="Equation.3">
                      <p:embed/>
                      <p:pic>
                        <p:nvPicPr>
                          <p:cNvPr id="0" name="Picture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18107" y="5833710"/>
                            <a:ext cx="1579563" cy="524990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" name="Object 2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64415171"/>
                  </p:ext>
                </p:extLst>
              </p:nvPr>
            </p:nvGraphicFramePr>
            <p:xfrm>
              <a:off x="3717110" y="5456764"/>
              <a:ext cx="493712" cy="4143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37132" name="Równanie" r:id="rId18" imgW="241200" imgH="203040" progId="Equation.3">
                      <p:embed/>
                    </p:oleObj>
                  </mc:Choice>
                  <mc:Fallback>
                    <p:oleObj name="Równanie" r:id="rId18" imgW="241200" imgH="203040" progId="Equation.3">
                      <p:embed/>
                      <p:pic>
                        <p:nvPicPr>
                          <p:cNvPr id="0" name="Picture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17110" y="5456764"/>
                            <a:ext cx="493712" cy="4143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69" name="Symbol zastępczy numeru slajdu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568C6-3FD8-45C8-9353-17CA9BE6CF1C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  <p:pic>
        <p:nvPicPr>
          <p:cNvPr id="81" name="Obraz 8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690" y="1352964"/>
            <a:ext cx="1660931" cy="1180462"/>
          </a:xfrm>
          <a:prstGeom prst="rect">
            <a:avLst/>
          </a:prstGeom>
        </p:spPr>
      </p:pic>
      <p:pic>
        <p:nvPicPr>
          <p:cNvPr id="82" name="Obraz 8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09" y="1306317"/>
            <a:ext cx="1965033" cy="1227109"/>
          </a:xfrm>
          <a:prstGeom prst="rect">
            <a:avLst/>
          </a:prstGeom>
        </p:spPr>
      </p:pic>
      <p:pic>
        <p:nvPicPr>
          <p:cNvPr id="83" name="Obraz 82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526" y="1298026"/>
            <a:ext cx="1243692" cy="1235400"/>
          </a:xfrm>
          <a:prstGeom prst="rect">
            <a:avLst/>
          </a:prstGeom>
        </p:spPr>
      </p:pic>
      <p:grpSp>
        <p:nvGrpSpPr>
          <p:cNvPr id="87" name="Grupa 86"/>
          <p:cNvGrpSpPr/>
          <p:nvPr/>
        </p:nvGrpSpPr>
        <p:grpSpPr>
          <a:xfrm>
            <a:off x="941388" y="2784635"/>
            <a:ext cx="8104229" cy="1805396"/>
            <a:chOff x="941388" y="2784635"/>
            <a:chExt cx="8104229" cy="1805396"/>
          </a:xfrm>
        </p:grpSpPr>
        <p:graphicFrame>
          <p:nvGraphicFramePr>
            <p:cNvPr id="74" name="Object 20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63755831"/>
                </p:ext>
              </p:extLst>
            </p:nvPr>
          </p:nvGraphicFramePr>
          <p:xfrm>
            <a:off x="941388" y="3397250"/>
            <a:ext cx="2473325" cy="1117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7133" name="Equation" r:id="rId22" imgW="1447560" imgH="660240" progId="Equation.3">
                    <p:embed/>
                  </p:oleObj>
                </mc:Choice>
                <mc:Fallback>
                  <p:oleObj name="Equation" r:id="rId22" imgW="1447560" imgH="6602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1388" y="3397250"/>
                          <a:ext cx="2473325" cy="1117600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6" name="Text Box 10"/>
            <p:cNvSpPr txBox="1">
              <a:spLocks noChangeArrowheads="1"/>
            </p:cNvSpPr>
            <p:nvPr/>
          </p:nvSpPr>
          <p:spPr bwMode="auto">
            <a:xfrm>
              <a:off x="3806668" y="3746957"/>
              <a:ext cx="507863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pl-PL" sz="1600" b="1" dirty="0" smtClean="0">
                  <a:latin typeface="Albertus Medium" pitchFamily="34" charset="0"/>
                </a:rPr>
                <a:t>odpowiedź (napięcie) na wymuszenie wykładnicze</a:t>
              </a:r>
              <a:endParaRPr lang="pl-PL" sz="2000" dirty="0">
                <a:latin typeface="Albertus Medium" pitchFamily="34" charset="0"/>
              </a:endParaRPr>
            </a:p>
          </p:txBody>
        </p:sp>
        <p:sp>
          <p:nvSpPr>
            <p:cNvPr id="77" name="Text Box 10"/>
            <p:cNvSpPr txBox="1">
              <a:spLocks noChangeArrowheads="1"/>
            </p:cNvSpPr>
            <p:nvPr/>
          </p:nvSpPr>
          <p:spPr bwMode="auto">
            <a:xfrm>
              <a:off x="4601758" y="4251477"/>
              <a:ext cx="32880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pl-PL" sz="1600" b="1" dirty="0" smtClean="0">
                  <a:latin typeface="Albertus Medium" pitchFamily="34" charset="0"/>
                </a:rPr>
                <a:t>wymuszenie wykładnicze (prąd)</a:t>
              </a:r>
              <a:endParaRPr lang="pl-PL" sz="2000" dirty="0">
                <a:latin typeface="Albertus Medium" pitchFamily="34" charset="0"/>
              </a:endParaRPr>
            </a:p>
          </p:txBody>
        </p:sp>
        <p:cxnSp>
          <p:nvCxnSpPr>
            <p:cNvPr id="78" name="Łącznik prosty 77"/>
            <p:cNvCxnSpPr/>
            <p:nvPr/>
          </p:nvCxnSpPr>
          <p:spPr bwMode="auto">
            <a:xfrm>
              <a:off x="3871056" y="4159888"/>
              <a:ext cx="4343400" cy="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9" name="pole tekstowe 78"/>
            <p:cNvSpPr txBox="1"/>
            <p:nvPr/>
          </p:nvSpPr>
          <p:spPr>
            <a:xfrm>
              <a:off x="3402909" y="3892302"/>
              <a:ext cx="3577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 smtClean="0"/>
                <a:t>=</a:t>
              </a:r>
              <a:endParaRPr lang="pl-PL" b="1" dirty="0"/>
            </a:p>
          </p:txBody>
        </p:sp>
        <p:sp>
          <p:nvSpPr>
            <p:cNvPr id="84" name="Prostokąt 83"/>
            <p:cNvSpPr/>
            <p:nvPr/>
          </p:nvSpPr>
          <p:spPr>
            <a:xfrm>
              <a:off x="1017233" y="2784635"/>
              <a:ext cx="802838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kumimoji="1" lang="pl-PL" sz="2000" b="1" dirty="0" smtClean="0">
                  <a:solidFill>
                    <a:srgbClr val="006600"/>
                  </a:solidFill>
                  <a:latin typeface="+mn-lt"/>
                </a:rPr>
                <a:t>I</a:t>
              </a:r>
              <a:r>
                <a:rPr kumimoji="1" lang="pl-PL" sz="2000" b="1" dirty="0" smtClean="0">
                  <a:solidFill>
                    <a:srgbClr val="006600"/>
                  </a:solidFill>
                  <a:latin typeface="+mn-lt"/>
                </a:rPr>
                <a:t>mpedancje (transmitancje) prąd </a:t>
              </a:r>
              <a:r>
                <a:rPr kumimoji="1" lang="pl-PL" sz="2000" b="1" dirty="0">
                  <a:solidFill>
                    <a:srgbClr val="006600"/>
                  </a:solidFill>
                  <a:latin typeface="+mn-lt"/>
                  <a:cs typeface="Times New Roman" panose="02020603050405020304" pitchFamily="18" charset="0"/>
                </a:rPr>
                <a:t>→ </a:t>
              </a:r>
              <a:r>
                <a:rPr kumimoji="1" lang="pl-PL" sz="2000" b="1" dirty="0">
                  <a:solidFill>
                    <a:srgbClr val="006600"/>
                  </a:solidFill>
                  <a:latin typeface="+mn-lt"/>
                </a:rPr>
                <a:t>napięcie dla elementów RLC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ChangeArrowheads="1"/>
          </p:cNvSpPr>
          <p:nvPr/>
        </p:nvSpPr>
        <p:spPr bwMode="auto">
          <a:xfrm>
            <a:off x="875169" y="-159359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kumimoji="1" lang="pl-PL" sz="3600" b="1" dirty="0" smtClean="0">
                <a:solidFill>
                  <a:schemeClr val="bg2"/>
                </a:solidFill>
                <a:latin typeface="Comic Sans MS" pitchFamily="66" charset="0"/>
              </a:rPr>
              <a:t>Prawa </a:t>
            </a:r>
            <a:r>
              <a:rPr kumimoji="1" lang="pl-PL" sz="3600" b="1" dirty="0" err="1" smtClean="0">
                <a:solidFill>
                  <a:schemeClr val="bg2"/>
                </a:solidFill>
                <a:latin typeface="Comic Sans MS" pitchFamily="66" charset="0"/>
              </a:rPr>
              <a:t>Kirchoffa</a:t>
            </a:r>
            <a:r>
              <a:rPr kumimoji="1" lang="pl-PL" sz="3600" b="1" dirty="0" smtClean="0">
                <a:solidFill>
                  <a:schemeClr val="bg2"/>
                </a:solidFill>
                <a:latin typeface="Comic Sans MS" pitchFamily="66" charset="0"/>
              </a:rPr>
              <a:t> dla układów RLC</a:t>
            </a:r>
          </a:p>
        </p:txBody>
      </p:sp>
      <p:sp>
        <p:nvSpPr>
          <p:cNvPr id="3" name="Text Box 99"/>
          <p:cNvSpPr txBox="1">
            <a:spLocks noChangeArrowheads="1"/>
          </p:cNvSpPr>
          <p:nvPr/>
        </p:nvSpPr>
        <p:spPr bwMode="auto">
          <a:xfrm>
            <a:off x="5979351" y="6553200"/>
            <a:ext cx="31646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400" b="1" dirty="0" smtClean="0">
                <a:solidFill>
                  <a:schemeClr val="bg2"/>
                </a:solidFill>
                <a:sym typeface="Symbol" pitchFamily="18" charset="2"/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520091" y="2276872"/>
            <a:ext cx="3616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0000FF"/>
                </a:solidFill>
                <a:latin typeface="+mn-lt"/>
              </a:rPr>
              <a:t>Napięciowe prawo </a:t>
            </a:r>
            <a:r>
              <a:rPr lang="pl-PL" sz="2000" b="1" dirty="0" err="1" smtClean="0">
                <a:solidFill>
                  <a:srgbClr val="0000FF"/>
                </a:solidFill>
                <a:latin typeface="+mn-lt"/>
              </a:rPr>
              <a:t>Kirchoffa</a:t>
            </a:r>
            <a:endParaRPr lang="pl-PL" sz="2000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9" name="Prostokąt 38"/>
          <p:cNvSpPr/>
          <p:nvPr/>
        </p:nvSpPr>
        <p:spPr>
          <a:xfrm>
            <a:off x="771195" y="5694976"/>
            <a:ext cx="83728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 smtClean="0">
                <a:solidFill>
                  <a:srgbClr val="C00000"/>
                </a:solidFill>
                <a:latin typeface="+mn-lt"/>
              </a:rPr>
              <a:t>ŹP – źródło prądowe wymuszające zadany przebieg prądu </a:t>
            </a:r>
            <a:r>
              <a:rPr lang="pl-PL" sz="2000" b="1" i="1" dirty="0" smtClean="0">
                <a:solidFill>
                  <a:srgbClr val="C00000"/>
                </a:solidFill>
                <a:latin typeface="+mn-lt"/>
              </a:rPr>
              <a:t>i</a:t>
            </a:r>
            <a:r>
              <a:rPr lang="pl-PL" sz="2000" b="1" dirty="0" smtClean="0">
                <a:solidFill>
                  <a:srgbClr val="C00000"/>
                </a:solidFill>
                <a:latin typeface="+mn-lt"/>
              </a:rPr>
              <a:t>(</a:t>
            </a:r>
            <a:r>
              <a:rPr lang="pl-PL" sz="2000" b="1" i="1" dirty="0" smtClean="0">
                <a:solidFill>
                  <a:srgbClr val="C00000"/>
                </a:solidFill>
                <a:latin typeface="+mn-lt"/>
              </a:rPr>
              <a:t>t</a:t>
            </a:r>
            <a:r>
              <a:rPr lang="pl-PL" sz="2000" b="1" dirty="0" smtClean="0">
                <a:solidFill>
                  <a:srgbClr val="C00000"/>
                </a:solidFill>
                <a:latin typeface="+mn-lt"/>
              </a:rPr>
              <a:t>)</a:t>
            </a:r>
          </a:p>
          <a:p>
            <a:r>
              <a:rPr lang="pl-PL" sz="2000" b="1" dirty="0" smtClean="0">
                <a:solidFill>
                  <a:srgbClr val="0000FF"/>
                </a:solidFill>
                <a:latin typeface="+mn-lt"/>
              </a:rPr>
              <a:t>ŹN – źródło napięciowe wymuszające zadany przebieg napięcia </a:t>
            </a:r>
            <a:r>
              <a:rPr lang="pl-PL" sz="2000" b="1" i="1" dirty="0" smtClean="0">
                <a:solidFill>
                  <a:srgbClr val="0000FF"/>
                </a:solidFill>
                <a:latin typeface="+mn-lt"/>
              </a:rPr>
              <a:t>v</a:t>
            </a:r>
            <a:r>
              <a:rPr lang="pl-PL" sz="2000" b="1" dirty="0" smtClean="0">
                <a:solidFill>
                  <a:srgbClr val="0000FF"/>
                </a:solidFill>
                <a:latin typeface="+mn-lt"/>
              </a:rPr>
              <a:t>(</a:t>
            </a:r>
            <a:r>
              <a:rPr lang="pl-PL" sz="2000" b="1" i="1" dirty="0" smtClean="0">
                <a:solidFill>
                  <a:srgbClr val="0000FF"/>
                </a:solidFill>
                <a:latin typeface="+mn-lt"/>
              </a:rPr>
              <a:t>t</a:t>
            </a:r>
            <a:r>
              <a:rPr lang="pl-PL" sz="2000" b="1" dirty="0" smtClean="0">
                <a:solidFill>
                  <a:srgbClr val="0000FF"/>
                </a:solidFill>
                <a:latin typeface="+mn-lt"/>
              </a:rPr>
              <a:t>)</a:t>
            </a:r>
          </a:p>
        </p:txBody>
      </p:sp>
      <p:sp>
        <p:nvSpPr>
          <p:cNvPr id="40" name="Elipsa 39"/>
          <p:cNvSpPr/>
          <p:nvPr/>
        </p:nvSpPr>
        <p:spPr bwMode="auto">
          <a:xfrm>
            <a:off x="7076411" y="1700808"/>
            <a:ext cx="504056" cy="504056"/>
          </a:xfrm>
          <a:prstGeom prst="ellipse">
            <a:avLst/>
          </a:prstGeom>
          <a:noFill/>
          <a:ln w="31750" cap="flat" cmpd="sng" algn="ctr">
            <a:solidFill>
              <a:srgbClr val="00206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Elipsa 40"/>
          <p:cNvSpPr/>
          <p:nvPr/>
        </p:nvSpPr>
        <p:spPr bwMode="auto">
          <a:xfrm>
            <a:off x="7076411" y="3140968"/>
            <a:ext cx="504056" cy="504056"/>
          </a:xfrm>
          <a:prstGeom prst="ellipse">
            <a:avLst/>
          </a:prstGeom>
          <a:noFill/>
          <a:ln w="3175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pole tekstowe 41"/>
          <p:cNvSpPr txBox="1"/>
          <p:nvPr/>
        </p:nvSpPr>
        <p:spPr>
          <a:xfrm>
            <a:off x="5690811" y="3717032"/>
            <a:ext cx="3275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C00000"/>
                </a:solidFill>
                <a:latin typeface="+mn-lt"/>
              </a:rPr>
              <a:t>Prądowe prawo </a:t>
            </a:r>
            <a:r>
              <a:rPr lang="pl-PL" sz="2000" b="1" dirty="0" err="1" smtClean="0">
                <a:solidFill>
                  <a:srgbClr val="C00000"/>
                </a:solidFill>
                <a:latin typeface="+mn-lt"/>
              </a:rPr>
              <a:t>Kirchoffa</a:t>
            </a:r>
            <a:endParaRPr lang="pl-PL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3" name="Rectangle 164"/>
          <p:cNvSpPr>
            <a:spLocks noChangeArrowheads="1"/>
          </p:cNvSpPr>
          <p:nvPr/>
        </p:nvSpPr>
        <p:spPr bwMode="auto">
          <a:xfrm rot="10800000">
            <a:off x="6948264" y="4725144"/>
            <a:ext cx="858838" cy="30797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cxnSp>
        <p:nvCxnSpPr>
          <p:cNvPr id="44" name="Łącznik prosty 43"/>
          <p:cNvCxnSpPr>
            <a:stCxn id="43" idx="1"/>
          </p:cNvCxnSpPr>
          <p:nvPr/>
        </p:nvCxnSpPr>
        <p:spPr bwMode="auto">
          <a:xfrm flipV="1">
            <a:off x="7807102" y="4869160"/>
            <a:ext cx="437306" cy="997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Łącznik prosty 44"/>
          <p:cNvCxnSpPr>
            <a:stCxn id="43" idx="3"/>
          </p:cNvCxnSpPr>
          <p:nvPr/>
        </p:nvCxnSpPr>
        <p:spPr bwMode="auto">
          <a:xfrm flipH="1" flipV="1">
            <a:off x="6444208" y="4869160"/>
            <a:ext cx="504056" cy="997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Prostokąt 45"/>
          <p:cNvSpPr/>
          <p:nvPr/>
        </p:nvSpPr>
        <p:spPr>
          <a:xfrm>
            <a:off x="5872321" y="5157192"/>
            <a:ext cx="29770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 smtClean="0">
                <a:latin typeface="+mn-lt"/>
              </a:rPr>
              <a:t>Dowolny element RLC</a:t>
            </a:r>
          </a:p>
        </p:txBody>
      </p:sp>
      <p:sp>
        <p:nvSpPr>
          <p:cNvPr id="48" name="Symbol zastępczy numeru slajdu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568C6-3FD8-45C8-9353-17CA9BE6CF1C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  <p:grpSp>
        <p:nvGrpSpPr>
          <p:cNvPr id="52" name="Grupa 51"/>
          <p:cNvGrpSpPr/>
          <p:nvPr/>
        </p:nvGrpSpPr>
        <p:grpSpPr>
          <a:xfrm>
            <a:off x="1023241" y="1062606"/>
            <a:ext cx="4469879" cy="4635163"/>
            <a:chOff x="1025724" y="1127710"/>
            <a:chExt cx="4469879" cy="4635163"/>
          </a:xfrm>
        </p:grpSpPr>
        <p:sp>
          <p:nvSpPr>
            <p:cNvPr id="4" name="pole tekstowe 3"/>
            <p:cNvSpPr txBox="1"/>
            <p:nvPr/>
          </p:nvSpPr>
          <p:spPr>
            <a:xfrm>
              <a:off x="2921888" y="1127710"/>
              <a:ext cx="5950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 smtClean="0">
                  <a:solidFill>
                    <a:srgbClr val="0000FF"/>
                  </a:solidFill>
                  <a:latin typeface="+mn-lt"/>
                </a:rPr>
                <a:t>ŹN</a:t>
              </a:r>
              <a:endParaRPr lang="pl-PL" b="1" dirty="0">
                <a:solidFill>
                  <a:srgbClr val="0000FF"/>
                </a:solidFill>
                <a:latin typeface="+mn-lt"/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1025724" y="1340768"/>
              <a:ext cx="4469879" cy="3921993"/>
              <a:chOff x="2915816" y="1550318"/>
              <a:chExt cx="4469879" cy="3921993"/>
            </a:xfrm>
          </p:grpSpPr>
          <p:sp>
            <p:nvSpPr>
              <p:cNvPr id="7" name="Oval 182"/>
              <p:cNvSpPr>
                <a:spLocks noChangeArrowheads="1"/>
              </p:cNvSpPr>
              <p:nvPr/>
            </p:nvSpPr>
            <p:spPr bwMode="auto">
              <a:xfrm>
                <a:off x="5071492" y="3509392"/>
                <a:ext cx="122238" cy="12223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8" name="Oval 184"/>
              <p:cNvSpPr>
                <a:spLocks noChangeArrowheads="1"/>
              </p:cNvSpPr>
              <p:nvPr/>
            </p:nvSpPr>
            <p:spPr bwMode="auto">
              <a:xfrm>
                <a:off x="7079754" y="3507829"/>
                <a:ext cx="122238" cy="1238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9" name="Oval 185"/>
              <p:cNvSpPr>
                <a:spLocks noChangeArrowheads="1"/>
              </p:cNvSpPr>
              <p:nvPr/>
            </p:nvSpPr>
            <p:spPr bwMode="auto">
              <a:xfrm>
                <a:off x="2986683" y="3498304"/>
                <a:ext cx="122238" cy="1238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10" name="Oval 187"/>
              <p:cNvSpPr>
                <a:spLocks noChangeArrowheads="1"/>
              </p:cNvSpPr>
              <p:nvPr/>
            </p:nvSpPr>
            <p:spPr bwMode="auto">
              <a:xfrm>
                <a:off x="5081017" y="5157217"/>
                <a:ext cx="122238" cy="12223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11" name="Prostokąt 10"/>
              <p:cNvSpPr/>
              <p:nvPr/>
            </p:nvSpPr>
            <p:spPr bwMode="auto">
              <a:xfrm>
                <a:off x="3059832" y="1916832"/>
                <a:ext cx="4104456" cy="1656184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" name="Prostokąt 11"/>
              <p:cNvSpPr/>
              <p:nvPr/>
            </p:nvSpPr>
            <p:spPr bwMode="auto">
              <a:xfrm>
                <a:off x="3059832" y="3573016"/>
                <a:ext cx="2088232" cy="1656184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Prostokąt 12"/>
              <p:cNvSpPr/>
              <p:nvPr/>
            </p:nvSpPr>
            <p:spPr bwMode="auto">
              <a:xfrm>
                <a:off x="5148064" y="3573016"/>
                <a:ext cx="2016224" cy="1656184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Rectangle 164"/>
              <p:cNvSpPr>
                <a:spLocks noChangeArrowheads="1"/>
              </p:cNvSpPr>
              <p:nvPr/>
            </p:nvSpPr>
            <p:spPr bwMode="auto">
              <a:xfrm rot="10800000">
                <a:off x="5652120" y="1772816"/>
                <a:ext cx="858838" cy="307975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grpSp>
            <p:nvGrpSpPr>
              <p:cNvPr id="15" name="Grupa 192"/>
              <p:cNvGrpSpPr/>
              <p:nvPr/>
            </p:nvGrpSpPr>
            <p:grpSpPr>
              <a:xfrm>
                <a:off x="4145285" y="1550318"/>
                <a:ext cx="648072" cy="648072"/>
                <a:chOff x="5436096" y="260648"/>
                <a:chExt cx="648072" cy="648072"/>
              </a:xfrm>
            </p:grpSpPr>
            <p:sp>
              <p:nvSpPr>
                <p:cNvPr id="37" name="Elipsa 36"/>
                <p:cNvSpPr/>
                <p:nvPr/>
              </p:nvSpPr>
              <p:spPr bwMode="auto">
                <a:xfrm>
                  <a:off x="5436096" y="260648"/>
                  <a:ext cx="648072" cy="648072"/>
                </a:xfrm>
                <a:prstGeom prst="ellipse">
                  <a:avLst/>
                </a:prstGeom>
                <a:solidFill>
                  <a:schemeClr val="bg1"/>
                </a:solidFill>
                <a:ln w="57150" cap="flat" cmpd="sng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l-PL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38" name="Łącznik prosty ze strzałką 37"/>
                <p:cNvCxnSpPr/>
                <p:nvPr/>
              </p:nvCxnSpPr>
              <p:spPr bwMode="auto">
                <a:xfrm>
                  <a:off x="5603751" y="619125"/>
                  <a:ext cx="360040" cy="0"/>
                </a:xfrm>
                <a:prstGeom prst="straightConnector1">
                  <a:avLst/>
                </a:prstGeom>
                <a:noFill/>
                <a:ln w="57150" cap="flat" cmpd="sng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</p:grpSp>
          <p:sp>
            <p:nvSpPr>
              <p:cNvPr id="16" name="Rectangle 164"/>
              <p:cNvSpPr>
                <a:spLocks noChangeArrowheads="1"/>
              </p:cNvSpPr>
              <p:nvPr/>
            </p:nvSpPr>
            <p:spPr bwMode="auto">
              <a:xfrm rot="10800000">
                <a:off x="3635896" y="3429000"/>
                <a:ext cx="858838" cy="307975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grpSp>
            <p:nvGrpSpPr>
              <p:cNvPr id="17" name="Grupa 196"/>
              <p:cNvGrpSpPr/>
              <p:nvPr/>
            </p:nvGrpSpPr>
            <p:grpSpPr>
              <a:xfrm>
                <a:off x="5753211" y="3332081"/>
                <a:ext cx="858838" cy="458465"/>
                <a:chOff x="6257267" y="379752"/>
                <a:chExt cx="858838" cy="458465"/>
              </a:xfrm>
            </p:grpSpPr>
            <p:sp>
              <p:nvSpPr>
                <p:cNvPr id="35" name="Rectangle 164"/>
                <p:cNvSpPr>
                  <a:spLocks noChangeArrowheads="1"/>
                </p:cNvSpPr>
                <p:nvPr/>
              </p:nvSpPr>
              <p:spPr bwMode="auto">
                <a:xfrm rot="10800000">
                  <a:off x="6257267" y="379752"/>
                  <a:ext cx="858838" cy="458465"/>
                </a:xfrm>
                <a:prstGeom prst="rect">
                  <a:avLst/>
                </a:prstGeom>
                <a:solidFill>
                  <a:schemeClr val="bg1"/>
                </a:solidFill>
                <a:ln w="57150">
                  <a:solidFill>
                    <a:srgbClr val="C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l-PL"/>
                </a:p>
              </p:txBody>
            </p:sp>
            <p:cxnSp>
              <p:nvCxnSpPr>
                <p:cNvPr id="36" name="Łącznik prosty ze strzałką 35"/>
                <p:cNvCxnSpPr/>
                <p:nvPr/>
              </p:nvCxnSpPr>
              <p:spPr bwMode="auto">
                <a:xfrm>
                  <a:off x="6326506" y="619934"/>
                  <a:ext cx="360040" cy="0"/>
                </a:xfrm>
                <a:prstGeom prst="straightConnector1">
                  <a:avLst/>
                </a:prstGeom>
                <a:noFill/>
                <a:ln w="57150" cap="flat" cmpd="sng" algn="ctr">
                  <a:solidFill>
                    <a:srgbClr val="C00000"/>
                  </a:solidFill>
                  <a:prstDash val="solid"/>
                  <a:round/>
                  <a:headEnd type="arrow" w="med" len="med"/>
                  <a:tailEnd type="none"/>
                </a:ln>
                <a:effectLst/>
              </p:spPr>
            </p:cxnSp>
          </p:grpSp>
          <p:sp>
            <p:nvSpPr>
              <p:cNvPr id="18" name="Rectangle 174"/>
              <p:cNvSpPr>
                <a:spLocks noChangeArrowheads="1"/>
              </p:cNvSpPr>
              <p:nvPr/>
            </p:nvSpPr>
            <p:spPr bwMode="auto">
              <a:xfrm rot="16200000">
                <a:off x="2638797" y="4282083"/>
                <a:ext cx="860425" cy="306388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19" name="Rectangle 174"/>
              <p:cNvSpPr>
                <a:spLocks noChangeArrowheads="1"/>
              </p:cNvSpPr>
              <p:nvPr/>
            </p:nvSpPr>
            <p:spPr bwMode="auto">
              <a:xfrm rot="16200000">
                <a:off x="6743254" y="4282083"/>
                <a:ext cx="860425" cy="306388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" name="Rectangle 174"/>
              <p:cNvSpPr>
                <a:spLocks noChangeArrowheads="1"/>
              </p:cNvSpPr>
              <p:nvPr/>
            </p:nvSpPr>
            <p:spPr bwMode="auto">
              <a:xfrm rot="16200000">
                <a:off x="4727030" y="4282083"/>
                <a:ext cx="860425" cy="306388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1" name="pole tekstowe 20"/>
              <p:cNvSpPr txBox="1"/>
              <p:nvPr/>
            </p:nvSpPr>
            <p:spPr>
              <a:xfrm>
                <a:off x="6533848" y="2852936"/>
                <a:ext cx="5774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b="1" dirty="0" smtClean="0">
                    <a:solidFill>
                      <a:srgbClr val="C00000"/>
                    </a:solidFill>
                    <a:latin typeface="+mn-lt"/>
                  </a:rPr>
                  <a:t>ŹP</a:t>
                </a:r>
                <a:endParaRPr lang="pl-PL" dirty="0"/>
              </a:p>
            </p:txBody>
          </p:sp>
          <p:sp>
            <p:nvSpPr>
              <p:cNvPr id="22" name="Elipsa 21"/>
              <p:cNvSpPr/>
              <p:nvPr/>
            </p:nvSpPr>
            <p:spPr bwMode="auto">
              <a:xfrm>
                <a:off x="3419872" y="2276872"/>
                <a:ext cx="3312368" cy="936104"/>
              </a:xfrm>
              <a:prstGeom prst="ellipse">
                <a:avLst/>
              </a:prstGeom>
              <a:noFill/>
              <a:ln w="25400" cap="flat" cmpd="sng" algn="ctr">
                <a:solidFill>
                  <a:srgbClr val="00206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3" name="Elipsa 22"/>
              <p:cNvSpPr/>
              <p:nvPr/>
            </p:nvSpPr>
            <p:spPr bwMode="auto">
              <a:xfrm>
                <a:off x="3491880" y="3861048"/>
                <a:ext cx="1296144" cy="1296144"/>
              </a:xfrm>
              <a:prstGeom prst="ellipse">
                <a:avLst/>
              </a:prstGeom>
              <a:noFill/>
              <a:ln w="25400" cap="flat" cmpd="sng" algn="ctr">
                <a:solidFill>
                  <a:srgbClr val="00206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" name="Elipsa 23"/>
              <p:cNvSpPr/>
              <p:nvPr/>
            </p:nvSpPr>
            <p:spPr bwMode="auto">
              <a:xfrm>
                <a:off x="5508104" y="3861048"/>
                <a:ext cx="1296144" cy="1296144"/>
              </a:xfrm>
              <a:prstGeom prst="ellipse">
                <a:avLst/>
              </a:prstGeom>
              <a:noFill/>
              <a:ln w="25400" cap="flat" cmpd="sng" algn="ctr">
                <a:solidFill>
                  <a:srgbClr val="00206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5" name="Elipsa 24"/>
              <p:cNvSpPr/>
              <p:nvPr/>
            </p:nvSpPr>
            <p:spPr bwMode="auto">
              <a:xfrm>
                <a:off x="4879479" y="3312046"/>
                <a:ext cx="504056" cy="504056"/>
              </a:xfrm>
              <a:prstGeom prst="ellipse">
                <a:avLst/>
              </a:prstGeom>
              <a:noFill/>
              <a:ln w="31750" cap="flat" cmpd="sng" algn="ctr">
                <a:solidFill>
                  <a:srgbClr val="C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6" name="Elipsa 25"/>
              <p:cNvSpPr/>
              <p:nvPr/>
            </p:nvSpPr>
            <p:spPr bwMode="auto">
              <a:xfrm>
                <a:off x="4912246" y="4968255"/>
                <a:ext cx="504056" cy="504056"/>
              </a:xfrm>
              <a:prstGeom prst="ellipse">
                <a:avLst/>
              </a:prstGeom>
              <a:noFill/>
              <a:ln w="31750" cap="flat" cmpd="sng" algn="ctr">
                <a:solidFill>
                  <a:srgbClr val="C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7" name="Elipsa 26"/>
              <p:cNvSpPr/>
              <p:nvPr/>
            </p:nvSpPr>
            <p:spPr bwMode="auto">
              <a:xfrm>
                <a:off x="6881639" y="3324622"/>
                <a:ext cx="504056" cy="504056"/>
              </a:xfrm>
              <a:prstGeom prst="ellipse">
                <a:avLst/>
              </a:prstGeom>
              <a:noFill/>
              <a:ln w="31750" cap="flat" cmpd="sng" algn="ctr">
                <a:solidFill>
                  <a:srgbClr val="C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28" name="Łącznik prosty ze strzałką 27"/>
              <p:cNvCxnSpPr/>
              <p:nvPr/>
            </p:nvCxnSpPr>
            <p:spPr bwMode="auto">
              <a:xfrm>
                <a:off x="5301935" y="1918094"/>
                <a:ext cx="360040" cy="0"/>
              </a:xfrm>
              <a:prstGeom prst="straightConnector1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9" name="Łącznik prosty ze strzałką 28"/>
              <p:cNvCxnSpPr/>
              <p:nvPr/>
            </p:nvCxnSpPr>
            <p:spPr bwMode="auto">
              <a:xfrm>
                <a:off x="6588224" y="5229200"/>
                <a:ext cx="360040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0" name="Łącznik prosty ze strzałką 29"/>
              <p:cNvCxnSpPr/>
              <p:nvPr/>
            </p:nvCxnSpPr>
            <p:spPr bwMode="auto">
              <a:xfrm>
                <a:off x="4499992" y="3573016"/>
                <a:ext cx="360040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1" name="Łącznik prosty ze strzałką 30"/>
              <p:cNvCxnSpPr/>
              <p:nvPr/>
            </p:nvCxnSpPr>
            <p:spPr bwMode="auto">
              <a:xfrm>
                <a:off x="3491880" y="5229200"/>
                <a:ext cx="360040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none"/>
              </a:ln>
              <a:effectLst/>
            </p:spPr>
          </p:cxnSp>
          <p:cxnSp>
            <p:nvCxnSpPr>
              <p:cNvPr id="32" name="Łącznik prosty ze strzałką 31"/>
              <p:cNvCxnSpPr/>
              <p:nvPr/>
            </p:nvCxnSpPr>
            <p:spPr bwMode="auto">
              <a:xfrm>
                <a:off x="5364088" y="3573016"/>
                <a:ext cx="360040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C00000"/>
                </a:solidFill>
                <a:prstDash val="solid"/>
                <a:round/>
                <a:headEnd type="arrow" w="med" len="med"/>
                <a:tailEnd type="none"/>
              </a:ln>
              <a:effectLst/>
            </p:spPr>
          </p:cxnSp>
          <p:cxnSp>
            <p:nvCxnSpPr>
              <p:cNvPr id="33" name="Łącznik prosty ze strzałką 32"/>
              <p:cNvCxnSpPr/>
              <p:nvPr/>
            </p:nvCxnSpPr>
            <p:spPr bwMode="auto">
              <a:xfrm>
                <a:off x="7164288" y="2564904"/>
                <a:ext cx="0" cy="360040"/>
              </a:xfrm>
              <a:prstGeom prst="straightConnector1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4" name="Łącznik prosty ze strzałką 33"/>
              <p:cNvCxnSpPr/>
              <p:nvPr/>
            </p:nvCxnSpPr>
            <p:spPr bwMode="auto">
              <a:xfrm flipV="1">
                <a:off x="3059832" y="2420888"/>
                <a:ext cx="0" cy="288032"/>
              </a:xfrm>
              <a:prstGeom prst="straightConnector1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47" name="Prostokąt 46"/>
            <p:cNvSpPr/>
            <p:nvPr/>
          </p:nvSpPr>
          <p:spPr>
            <a:xfrm>
              <a:off x="1691680" y="5301208"/>
              <a:ext cx="328006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b="1" dirty="0" smtClean="0">
                  <a:latin typeface="Albertus Medium" pitchFamily="34" charset="0"/>
                </a:rPr>
                <a:t>Układ RLC (przykład)</a:t>
              </a:r>
            </a:p>
          </p:txBody>
        </p:sp>
        <p:cxnSp>
          <p:nvCxnSpPr>
            <p:cNvPr id="49" name="Łącznik prosty ze strzałką 48"/>
            <p:cNvCxnSpPr/>
            <p:nvPr/>
          </p:nvCxnSpPr>
          <p:spPr bwMode="auto">
            <a:xfrm flipV="1">
              <a:off x="3249733" y="3413372"/>
              <a:ext cx="0" cy="397246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</p:grpSp>
      <p:cxnSp>
        <p:nvCxnSpPr>
          <p:cNvPr id="51" name="Łącznik prosty ze strzałką 50"/>
          <p:cNvCxnSpPr/>
          <p:nvPr/>
        </p:nvCxnSpPr>
        <p:spPr bwMode="auto">
          <a:xfrm flipH="1">
            <a:off x="3834036" y="1340768"/>
            <a:ext cx="667451" cy="0"/>
          </a:xfrm>
          <a:prstGeom prst="straightConnector1">
            <a:avLst/>
          </a:pr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Łącznik prosty ze strzałką 52"/>
          <p:cNvCxnSpPr/>
          <p:nvPr/>
        </p:nvCxnSpPr>
        <p:spPr bwMode="auto">
          <a:xfrm flipH="1">
            <a:off x="1839013" y="3049968"/>
            <a:ext cx="667451" cy="0"/>
          </a:xfrm>
          <a:prstGeom prst="straightConnector1">
            <a:avLst/>
          </a:pr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Łącznik prosty ze strzałką 53"/>
          <p:cNvCxnSpPr/>
          <p:nvPr/>
        </p:nvCxnSpPr>
        <p:spPr bwMode="auto">
          <a:xfrm>
            <a:off x="3929875" y="2945895"/>
            <a:ext cx="667451" cy="0"/>
          </a:xfrm>
          <a:prstGeom prst="straightConnector1">
            <a:avLst/>
          </a:pr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Łącznik prosty 56"/>
          <p:cNvCxnSpPr/>
          <p:nvPr/>
        </p:nvCxnSpPr>
        <p:spPr bwMode="auto">
          <a:xfrm>
            <a:off x="3301102" y="3297609"/>
            <a:ext cx="432048" cy="0"/>
          </a:xfrm>
          <a:prstGeom prst="line">
            <a:avLst/>
          </a:pr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Łącznik prosty 57"/>
          <p:cNvCxnSpPr/>
          <p:nvPr/>
        </p:nvCxnSpPr>
        <p:spPr bwMode="auto">
          <a:xfrm>
            <a:off x="4719474" y="3297609"/>
            <a:ext cx="432048" cy="0"/>
          </a:xfrm>
          <a:prstGeom prst="line">
            <a:avLst/>
          </a:pr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Prostokąt 58"/>
          <p:cNvSpPr/>
          <p:nvPr/>
        </p:nvSpPr>
        <p:spPr>
          <a:xfrm>
            <a:off x="4241455" y="3092865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800" b="1" i="1" dirty="0" smtClean="0">
                <a:solidFill>
                  <a:srgbClr val="C00000"/>
                </a:solidFill>
                <a:latin typeface="+mn-lt"/>
              </a:rPr>
              <a:t>i</a:t>
            </a:r>
            <a:r>
              <a:rPr lang="pl-PL" sz="1800" b="1" dirty="0" smtClean="0">
                <a:solidFill>
                  <a:srgbClr val="C00000"/>
                </a:solidFill>
                <a:latin typeface="+mn-lt"/>
              </a:rPr>
              <a:t>(</a:t>
            </a:r>
            <a:r>
              <a:rPr lang="pl-PL" sz="1800" b="1" i="1" dirty="0" smtClean="0">
                <a:solidFill>
                  <a:srgbClr val="C00000"/>
                </a:solidFill>
                <a:latin typeface="+mn-lt"/>
              </a:rPr>
              <a:t>t</a:t>
            </a:r>
            <a:r>
              <a:rPr lang="pl-PL" sz="1800" b="1" dirty="0">
                <a:solidFill>
                  <a:srgbClr val="C00000"/>
                </a:solidFill>
                <a:latin typeface="+mn-lt"/>
              </a:rPr>
              <a:t>)</a:t>
            </a:r>
            <a:endParaRPr lang="pl-PL" sz="1800" dirty="0">
              <a:latin typeface="+mn-lt"/>
            </a:endParaRPr>
          </a:p>
        </p:txBody>
      </p:sp>
      <p:sp>
        <p:nvSpPr>
          <p:cNvPr id="60" name="Prostokąt 59"/>
          <p:cNvSpPr/>
          <p:nvPr/>
        </p:nvSpPr>
        <p:spPr>
          <a:xfrm>
            <a:off x="2262507" y="759310"/>
            <a:ext cx="5822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i="1" dirty="0">
                <a:solidFill>
                  <a:srgbClr val="0000FF"/>
                </a:solidFill>
                <a:latin typeface="+mn-lt"/>
              </a:rPr>
              <a:t>v</a:t>
            </a:r>
            <a:r>
              <a:rPr lang="pl-PL" sz="2000" b="1" dirty="0">
                <a:solidFill>
                  <a:srgbClr val="0000FF"/>
                </a:solidFill>
                <a:latin typeface="+mn-lt"/>
              </a:rPr>
              <a:t>(</a:t>
            </a:r>
            <a:r>
              <a:rPr lang="pl-PL" sz="2000" b="1" i="1" dirty="0">
                <a:solidFill>
                  <a:srgbClr val="0000FF"/>
                </a:solidFill>
                <a:latin typeface="+mn-lt"/>
              </a:rPr>
              <a:t>t</a:t>
            </a:r>
            <a:r>
              <a:rPr lang="pl-PL" sz="2000" b="1" dirty="0">
                <a:solidFill>
                  <a:srgbClr val="0000FF"/>
                </a:solidFill>
                <a:latin typeface="+mn-lt"/>
              </a:rPr>
              <a:t>)</a:t>
            </a:r>
          </a:p>
        </p:txBody>
      </p:sp>
      <p:cxnSp>
        <p:nvCxnSpPr>
          <p:cNvPr id="61" name="Łącznik prosty ze strzałką 60"/>
          <p:cNvCxnSpPr/>
          <p:nvPr/>
        </p:nvCxnSpPr>
        <p:spPr bwMode="auto">
          <a:xfrm>
            <a:off x="2243020" y="1209460"/>
            <a:ext cx="667451" cy="0"/>
          </a:xfrm>
          <a:prstGeom prst="straightConnector1">
            <a:avLst/>
          </a:pr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8301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ChangeArrowheads="1"/>
          </p:cNvSpPr>
          <p:nvPr/>
        </p:nvSpPr>
        <p:spPr bwMode="auto">
          <a:xfrm>
            <a:off x="1143000" y="228600"/>
            <a:ext cx="8001000" cy="6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kumimoji="1" lang="pl-PL" sz="3600" b="1" dirty="0" smtClean="0">
                <a:solidFill>
                  <a:schemeClr val="bg2"/>
                </a:solidFill>
                <a:latin typeface="Comic Sans MS" pitchFamily="66" charset="0"/>
              </a:rPr>
              <a:t>Prądowe prawo Kirchhoffa (PPK)</a:t>
            </a:r>
            <a:endParaRPr kumimoji="1" lang="pl-PL" sz="4000" b="1" dirty="0" smtClean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3" name="Text Box 99"/>
          <p:cNvSpPr txBox="1">
            <a:spLocks noChangeArrowheads="1"/>
          </p:cNvSpPr>
          <p:nvPr/>
        </p:nvSpPr>
        <p:spPr bwMode="auto">
          <a:xfrm>
            <a:off x="5979351" y="6553200"/>
            <a:ext cx="31646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400" b="1" dirty="0" smtClean="0">
                <a:solidFill>
                  <a:schemeClr val="bg2"/>
                </a:solidFill>
                <a:sym typeface="Symbol" pitchFamily="18" charset="2"/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115616" y="908720"/>
            <a:ext cx="78843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Dla węzła obwodu elektrycznego suma algebraiczna natężeń prądów wpływających (–) i wypływających (+) jest równa zeru (znak prądu wynika z przyjętej konwencji).</a:t>
            </a:r>
          </a:p>
          <a:p>
            <a:pPr algn="just"/>
            <a:endParaRPr lang="pl-PL" b="1" dirty="0" smtClean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Suma natężeń prądów wpływających do węzła jest równa sumie natężeń prądów wypływających z tego węzła.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1835696" y="4365104"/>
            <a:ext cx="2808312" cy="2092623"/>
            <a:chOff x="1835696" y="3933056"/>
            <a:chExt cx="2808312" cy="2092623"/>
          </a:xfrm>
        </p:grpSpPr>
        <p:sp>
          <p:nvSpPr>
            <p:cNvPr id="6" name="Elipsa 5"/>
            <p:cNvSpPr/>
            <p:nvPr/>
          </p:nvSpPr>
          <p:spPr bwMode="auto">
            <a:xfrm>
              <a:off x="2843808" y="5013176"/>
              <a:ext cx="144016" cy="144016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" name="Łącznik prosty ze strzałką 6"/>
            <p:cNvCxnSpPr>
              <a:stCxn id="6" idx="6"/>
            </p:cNvCxnSpPr>
            <p:nvPr/>
          </p:nvCxnSpPr>
          <p:spPr bwMode="auto">
            <a:xfrm>
              <a:off x="2987824" y="5085184"/>
              <a:ext cx="1656184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" name="Łącznik prosty ze strzałką 7"/>
            <p:cNvCxnSpPr>
              <a:stCxn id="6" idx="0"/>
            </p:cNvCxnSpPr>
            <p:nvPr/>
          </p:nvCxnSpPr>
          <p:spPr bwMode="auto">
            <a:xfrm flipV="1">
              <a:off x="2915816" y="3933056"/>
              <a:ext cx="216024" cy="108012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Łącznik prosty ze strzałką 8"/>
            <p:cNvCxnSpPr>
              <a:endCxn id="6" idx="2"/>
            </p:cNvCxnSpPr>
            <p:nvPr/>
          </p:nvCxnSpPr>
          <p:spPr bwMode="auto">
            <a:xfrm flipV="1">
              <a:off x="1907704" y="5085184"/>
              <a:ext cx="936104" cy="504056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Łącznik prosty ze strzałką 9"/>
            <p:cNvCxnSpPr>
              <a:endCxn id="6" idx="1"/>
            </p:cNvCxnSpPr>
            <p:nvPr/>
          </p:nvCxnSpPr>
          <p:spPr bwMode="auto">
            <a:xfrm>
              <a:off x="1979712" y="4221088"/>
              <a:ext cx="885187" cy="813179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Łącznik prosty ze strzałką 10"/>
            <p:cNvCxnSpPr>
              <a:stCxn id="6" idx="5"/>
            </p:cNvCxnSpPr>
            <p:nvPr/>
          </p:nvCxnSpPr>
          <p:spPr bwMode="auto">
            <a:xfrm>
              <a:off x="2966733" y="5136101"/>
              <a:ext cx="381131" cy="669163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aphicFrame>
          <p:nvGraphicFramePr>
            <p:cNvPr id="12" name="Obiekt 11"/>
            <p:cNvGraphicFramePr>
              <a:graphicFrameLocks noChangeAspect="1"/>
            </p:cNvGraphicFramePr>
            <p:nvPr/>
          </p:nvGraphicFramePr>
          <p:xfrm>
            <a:off x="3059832" y="4077072"/>
            <a:ext cx="345182" cy="6520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332" name="Równanie" r:id="rId3" imgW="114120" imgH="215640" progId="Equation.3">
                    <p:embed/>
                  </p:oleObj>
                </mc:Choice>
                <mc:Fallback>
                  <p:oleObj name="Równanie" r:id="rId3" imgW="11412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59832" y="4077072"/>
                          <a:ext cx="345182" cy="65201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3"/>
            <p:cNvGraphicFramePr>
              <a:graphicFrameLocks noChangeAspect="1"/>
            </p:cNvGraphicFramePr>
            <p:nvPr/>
          </p:nvGraphicFramePr>
          <p:xfrm>
            <a:off x="3923928" y="4437112"/>
            <a:ext cx="384175" cy="652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333" name="Równanie" r:id="rId5" imgW="126720" imgH="215640" progId="Equation.3">
                    <p:embed/>
                  </p:oleObj>
                </mc:Choice>
                <mc:Fallback>
                  <p:oleObj name="Równanie" r:id="rId5" imgW="12672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3928" y="4437112"/>
                          <a:ext cx="384175" cy="652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4"/>
            <p:cNvGraphicFramePr>
              <a:graphicFrameLocks noChangeAspect="1"/>
            </p:cNvGraphicFramePr>
            <p:nvPr/>
          </p:nvGraphicFramePr>
          <p:xfrm>
            <a:off x="2843808" y="5229200"/>
            <a:ext cx="385762" cy="690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334" name="Równanie" r:id="rId7" imgW="126720" imgH="228600" progId="Equation.3">
                    <p:embed/>
                  </p:oleObj>
                </mc:Choice>
                <mc:Fallback>
                  <p:oleObj name="Równanie" r:id="rId7" imgW="1267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3808" y="5229200"/>
                          <a:ext cx="385762" cy="6905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5"/>
            <p:cNvGraphicFramePr>
              <a:graphicFrameLocks noChangeAspect="1"/>
            </p:cNvGraphicFramePr>
            <p:nvPr/>
          </p:nvGraphicFramePr>
          <p:xfrm>
            <a:off x="1979712" y="5373216"/>
            <a:ext cx="385762" cy="652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335" name="Równanie" r:id="rId9" imgW="126720" imgH="215640" progId="Equation.3">
                    <p:embed/>
                  </p:oleObj>
                </mc:Choice>
                <mc:Fallback>
                  <p:oleObj name="Równanie" r:id="rId9" imgW="12672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9712" y="5373216"/>
                          <a:ext cx="385762" cy="652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6"/>
            <p:cNvGraphicFramePr>
              <a:graphicFrameLocks noChangeAspect="1"/>
            </p:cNvGraphicFramePr>
            <p:nvPr/>
          </p:nvGraphicFramePr>
          <p:xfrm>
            <a:off x="1835696" y="4149080"/>
            <a:ext cx="384175" cy="690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336" name="Równanie" r:id="rId11" imgW="126720" imgH="228600" progId="Equation.3">
                    <p:embed/>
                  </p:oleObj>
                </mc:Choice>
                <mc:Fallback>
                  <p:oleObj name="Równanie" r:id="rId11" imgW="1267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5696" y="4149080"/>
                          <a:ext cx="384175" cy="6905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Obiekt 16"/>
          <p:cNvGraphicFramePr>
            <a:graphicFrameLocks noChangeAspect="1"/>
          </p:cNvGraphicFramePr>
          <p:nvPr/>
        </p:nvGraphicFramePr>
        <p:xfrm>
          <a:off x="5436095" y="4581128"/>
          <a:ext cx="2840941" cy="18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37" name="Równanie" r:id="rId13" imgW="1282680" imgH="812520" progId="Equation.3">
                  <p:embed/>
                </p:oleObj>
              </mc:Choice>
              <mc:Fallback>
                <p:oleObj name="Równanie" r:id="rId13" imgW="128268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5" y="4581128"/>
                        <a:ext cx="2840941" cy="18002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Elipsa 17"/>
          <p:cNvSpPr/>
          <p:nvPr/>
        </p:nvSpPr>
        <p:spPr bwMode="auto">
          <a:xfrm>
            <a:off x="2656334" y="5248275"/>
            <a:ext cx="504056" cy="504056"/>
          </a:xfrm>
          <a:prstGeom prst="ellipse">
            <a:avLst/>
          </a:prstGeom>
          <a:noFill/>
          <a:ln w="3175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Symbol zastępczy numeru slajdu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568C6-3FD8-45C8-9353-17CA9BE6CF1C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204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ChangeArrowheads="1"/>
          </p:cNvSpPr>
          <p:nvPr/>
        </p:nvSpPr>
        <p:spPr bwMode="auto">
          <a:xfrm>
            <a:off x="971600" y="228600"/>
            <a:ext cx="8172400" cy="6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kumimoji="1" lang="pl-PL" sz="3600" b="1" dirty="0" smtClean="0">
                <a:solidFill>
                  <a:schemeClr val="bg2"/>
                </a:solidFill>
                <a:latin typeface="Comic Sans MS" pitchFamily="66" charset="0"/>
              </a:rPr>
              <a:t>Napięciowe prawo Kirchhoffa (NPK)</a:t>
            </a:r>
            <a:endParaRPr kumimoji="1" lang="pl-PL" sz="4000" b="1" dirty="0" smtClean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3" name="Text Box 99"/>
          <p:cNvSpPr txBox="1">
            <a:spLocks noChangeArrowheads="1"/>
          </p:cNvSpPr>
          <p:nvPr/>
        </p:nvSpPr>
        <p:spPr bwMode="auto">
          <a:xfrm>
            <a:off x="5979351" y="6553200"/>
            <a:ext cx="31646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400" b="1" dirty="0" smtClean="0">
                <a:solidFill>
                  <a:schemeClr val="bg2"/>
                </a:solidFill>
                <a:sym typeface="Symbol" pitchFamily="18" charset="2"/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115616" y="1328281"/>
            <a:ext cx="78843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Algebraiczna suma spadków napięcia wewnątrz zamkniętego obwodu jest równa zero.</a:t>
            </a:r>
          </a:p>
        </p:txBody>
      </p:sp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862686"/>
              </p:ext>
            </p:extLst>
          </p:nvPr>
        </p:nvGraphicFramePr>
        <p:xfrm>
          <a:off x="5651500" y="3752850"/>
          <a:ext cx="3263900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56" name="Równanie" r:id="rId3" imgW="1473120" imgH="583920" progId="Equation.3">
                  <p:embed/>
                </p:oleObj>
              </mc:Choice>
              <mc:Fallback>
                <p:oleObj name="Równanie" r:id="rId3" imgW="147312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3752850"/>
                        <a:ext cx="3263900" cy="1293813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upa 5"/>
          <p:cNvGrpSpPr/>
          <p:nvPr/>
        </p:nvGrpSpPr>
        <p:grpSpPr>
          <a:xfrm>
            <a:off x="971600" y="3212976"/>
            <a:ext cx="4320480" cy="2880320"/>
            <a:chOff x="1619672" y="3212976"/>
            <a:chExt cx="4320480" cy="2880320"/>
          </a:xfrm>
        </p:grpSpPr>
        <p:sp>
          <p:nvSpPr>
            <p:cNvPr id="8" name="Prostokąt 7"/>
            <p:cNvSpPr/>
            <p:nvPr/>
          </p:nvSpPr>
          <p:spPr bwMode="auto">
            <a:xfrm>
              <a:off x="3491880" y="3573016"/>
              <a:ext cx="576064" cy="216024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Prostokąt 8"/>
            <p:cNvSpPr/>
            <p:nvPr/>
          </p:nvSpPr>
          <p:spPr bwMode="auto">
            <a:xfrm>
              <a:off x="2627784" y="4221088"/>
              <a:ext cx="576064" cy="216024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Prostokąt 9"/>
            <p:cNvSpPr/>
            <p:nvPr/>
          </p:nvSpPr>
          <p:spPr bwMode="auto">
            <a:xfrm>
              <a:off x="4644008" y="4005064"/>
              <a:ext cx="576064" cy="216024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Prostokąt 10"/>
            <p:cNvSpPr/>
            <p:nvPr/>
          </p:nvSpPr>
          <p:spPr bwMode="auto">
            <a:xfrm>
              <a:off x="4499992" y="5085184"/>
              <a:ext cx="576064" cy="216024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Prostokąt 11"/>
            <p:cNvSpPr/>
            <p:nvPr/>
          </p:nvSpPr>
          <p:spPr bwMode="auto">
            <a:xfrm>
              <a:off x="2843808" y="5229200"/>
              <a:ext cx="576064" cy="216024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3" name="Kształt 24"/>
            <p:cNvCxnSpPr>
              <a:stCxn id="8" idx="3"/>
              <a:endCxn id="10" idx="1"/>
            </p:cNvCxnSpPr>
            <p:nvPr/>
          </p:nvCxnSpPr>
          <p:spPr bwMode="auto">
            <a:xfrm>
              <a:off x="4067944" y="3681028"/>
              <a:ext cx="576064" cy="432048"/>
            </a:xfrm>
            <a:prstGeom prst="curved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Łącznik zakrzywiony 13"/>
            <p:cNvCxnSpPr>
              <a:stCxn id="10" idx="3"/>
              <a:endCxn id="11" idx="3"/>
            </p:cNvCxnSpPr>
            <p:nvPr/>
          </p:nvCxnSpPr>
          <p:spPr bwMode="auto">
            <a:xfrm flipH="1">
              <a:off x="5076056" y="4113076"/>
              <a:ext cx="144016" cy="1080120"/>
            </a:xfrm>
            <a:prstGeom prst="curvedConnector3">
              <a:avLst>
                <a:gd name="adj1" fmla="val -158732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Łącznik zakrzywiony 14"/>
            <p:cNvCxnSpPr>
              <a:stCxn id="11" idx="1"/>
              <a:endCxn id="12" idx="3"/>
            </p:cNvCxnSpPr>
            <p:nvPr/>
          </p:nvCxnSpPr>
          <p:spPr bwMode="auto">
            <a:xfrm rot="10800000" flipV="1">
              <a:off x="3419872" y="5193196"/>
              <a:ext cx="1080120" cy="144016"/>
            </a:xfrm>
            <a:prstGeom prst="curved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16" name="Kształt 15"/>
            <p:cNvCxnSpPr>
              <a:stCxn id="12" idx="1"/>
              <a:endCxn id="9" idx="3"/>
            </p:cNvCxnSpPr>
            <p:nvPr/>
          </p:nvCxnSpPr>
          <p:spPr bwMode="auto">
            <a:xfrm rot="10800000" flipH="1">
              <a:off x="2843808" y="4329100"/>
              <a:ext cx="360040" cy="1008112"/>
            </a:xfrm>
            <a:prstGeom prst="curvedConnector5">
              <a:avLst>
                <a:gd name="adj1" fmla="val -63493"/>
                <a:gd name="adj2" fmla="val 50000"/>
                <a:gd name="adj3" fmla="val 16349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Łącznik zakrzywiony 16"/>
            <p:cNvCxnSpPr>
              <a:stCxn id="9" idx="1"/>
              <a:endCxn id="8" idx="1"/>
            </p:cNvCxnSpPr>
            <p:nvPr/>
          </p:nvCxnSpPr>
          <p:spPr bwMode="auto">
            <a:xfrm rot="10800000" flipH="1">
              <a:off x="2627784" y="3681028"/>
              <a:ext cx="864096" cy="648072"/>
            </a:xfrm>
            <a:prstGeom prst="curvedConnector3">
              <a:avLst>
                <a:gd name="adj1" fmla="val -26455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19" name="Łącznik prosty ze strzałką 18"/>
            <p:cNvCxnSpPr/>
            <p:nvPr/>
          </p:nvCxnSpPr>
          <p:spPr bwMode="auto">
            <a:xfrm>
              <a:off x="3491880" y="3933056"/>
              <a:ext cx="576064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Łącznik prosty ze strzałką 19"/>
            <p:cNvCxnSpPr/>
            <p:nvPr/>
          </p:nvCxnSpPr>
          <p:spPr bwMode="auto">
            <a:xfrm>
              <a:off x="4644008" y="3861048"/>
              <a:ext cx="576064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Łącznik prosty ze strzałką 20"/>
            <p:cNvCxnSpPr/>
            <p:nvPr/>
          </p:nvCxnSpPr>
          <p:spPr bwMode="auto">
            <a:xfrm>
              <a:off x="4499992" y="5445224"/>
              <a:ext cx="576064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cxnSp>
          <p:nvCxnSpPr>
            <p:cNvPr id="22" name="Łącznik prosty ze strzałką 21"/>
            <p:cNvCxnSpPr/>
            <p:nvPr/>
          </p:nvCxnSpPr>
          <p:spPr bwMode="auto">
            <a:xfrm>
              <a:off x="2843808" y="5589240"/>
              <a:ext cx="576064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23" name="pole tekstowe 22"/>
            <p:cNvSpPr txBox="1"/>
            <p:nvPr/>
          </p:nvSpPr>
          <p:spPr>
            <a:xfrm>
              <a:off x="2627784" y="4437112"/>
              <a:ext cx="5421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000" b="1" dirty="0" smtClean="0">
                  <a:latin typeface="Arial" pitchFamily="34" charset="0"/>
                  <a:cs typeface="Arial" pitchFamily="34" charset="0"/>
                </a:rPr>
                <a:t>ŹN</a:t>
              </a:r>
              <a:endParaRPr lang="pl-PL" dirty="0" smtClean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7" name="Object 8"/>
            <p:cNvGraphicFramePr>
              <a:graphicFrameLocks noChangeAspect="1"/>
            </p:cNvGraphicFramePr>
            <p:nvPr/>
          </p:nvGraphicFramePr>
          <p:xfrm>
            <a:off x="3635896" y="3933056"/>
            <a:ext cx="292224" cy="4139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357" name="Równanie" r:id="rId5" imgW="152280" imgH="215640" progId="Equation.3">
                    <p:embed/>
                  </p:oleObj>
                </mc:Choice>
                <mc:Fallback>
                  <p:oleObj name="Równanie" r:id="rId5" imgW="1522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35896" y="3933056"/>
                          <a:ext cx="292224" cy="4139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9"/>
            <p:cNvGraphicFramePr>
              <a:graphicFrameLocks noChangeAspect="1"/>
            </p:cNvGraphicFramePr>
            <p:nvPr/>
          </p:nvGraphicFramePr>
          <p:xfrm>
            <a:off x="4788024" y="3429000"/>
            <a:ext cx="315913" cy="414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358" name="Równanie" r:id="rId7" imgW="164880" imgH="215640" progId="Equation.3">
                    <p:embed/>
                  </p:oleObj>
                </mc:Choice>
                <mc:Fallback>
                  <p:oleObj name="Równanie" r:id="rId7" imgW="1648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8024" y="3429000"/>
                          <a:ext cx="315913" cy="4143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10"/>
            <p:cNvGraphicFramePr>
              <a:graphicFrameLocks noChangeAspect="1"/>
            </p:cNvGraphicFramePr>
            <p:nvPr/>
          </p:nvGraphicFramePr>
          <p:xfrm>
            <a:off x="2987824" y="5589240"/>
            <a:ext cx="315912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359" name="Równanie" r:id="rId9" imgW="164880" imgH="228600" progId="Equation.3">
                    <p:embed/>
                  </p:oleObj>
                </mc:Choice>
                <mc:Fallback>
                  <p:oleObj name="Równanie" r:id="rId9" imgW="164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7824" y="5589240"/>
                          <a:ext cx="315912" cy="439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11"/>
            <p:cNvGraphicFramePr>
              <a:graphicFrameLocks noChangeAspect="1"/>
            </p:cNvGraphicFramePr>
            <p:nvPr/>
          </p:nvGraphicFramePr>
          <p:xfrm>
            <a:off x="4644008" y="5445224"/>
            <a:ext cx="315913" cy="414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360" name="Równanie" r:id="rId11" imgW="164880" imgH="215640" progId="Equation.3">
                    <p:embed/>
                  </p:oleObj>
                </mc:Choice>
                <mc:Fallback>
                  <p:oleObj name="Równanie" r:id="rId11" imgW="1648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4008" y="5445224"/>
                          <a:ext cx="315913" cy="4143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12"/>
            <p:cNvGraphicFramePr>
              <a:graphicFrameLocks noChangeAspect="1"/>
            </p:cNvGraphicFramePr>
            <p:nvPr/>
          </p:nvGraphicFramePr>
          <p:xfrm>
            <a:off x="2771800" y="3645024"/>
            <a:ext cx="315912" cy="438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361" name="Równanie" r:id="rId13" imgW="164880" imgH="228600" progId="Equation.3">
                    <p:embed/>
                  </p:oleObj>
                </mc:Choice>
                <mc:Fallback>
                  <p:oleObj name="Równanie" r:id="rId13" imgW="164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1800" y="3645024"/>
                          <a:ext cx="315912" cy="438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Elipsa 31"/>
            <p:cNvSpPr/>
            <p:nvPr/>
          </p:nvSpPr>
          <p:spPr bwMode="auto">
            <a:xfrm>
              <a:off x="1619672" y="3212976"/>
              <a:ext cx="4320480" cy="2880320"/>
            </a:xfrm>
            <a:prstGeom prst="ellipse">
              <a:avLst/>
            </a:prstGeom>
            <a:noFill/>
            <a:ln w="25400" cap="flat" cmpd="sng" algn="ctr">
              <a:solidFill>
                <a:srgbClr val="00206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568C6-3FD8-45C8-9353-17CA9BE6CF1C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  <p:cxnSp>
        <p:nvCxnSpPr>
          <p:cNvPr id="33" name="Łącznik prosty ze strzałką 32"/>
          <p:cNvCxnSpPr/>
          <p:nvPr/>
        </p:nvCxnSpPr>
        <p:spPr bwMode="auto">
          <a:xfrm>
            <a:off x="1945784" y="4125446"/>
            <a:ext cx="576064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347293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998537" y="335165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kumimoji="1" lang="pl-PL" sz="3200" b="1" dirty="0" smtClean="0">
                <a:solidFill>
                  <a:schemeClr val="bg2"/>
                </a:solidFill>
                <a:latin typeface="Comic Sans MS" pitchFamily="66" charset="0"/>
              </a:rPr>
              <a:t>Metoda </a:t>
            </a:r>
            <a:r>
              <a:rPr kumimoji="1" lang="pl-PL" sz="3200" b="1" dirty="0">
                <a:solidFill>
                  <a:schemeClr val="bg2"/>
                </a:solidFill>
                <a:latin typeface="Comic Sans MS" pitchFamily="66" charset="0"/>
              </a:rPr>
              <a:t>#</a:t>
            </a:r>
            <a:r>
              <a:rPr kumimoji="1" lang="pl-PL" sz="3200" b="1" dirty="0" smtClean="0">
                <a:solidFill>
                  <a:schemeClr val="bg2"/>
                </a:solidFill>
                <a:latin typeface="Comic Sans MS" pitchFamily="66" charset="0"/>
              </a:rPr>
              <a:t>1</a:t>
            </a:r>
            <a:r>
              <a:rPr kumimoji="1" lang="pl-PL" sz="2800" dirty="0" smtClean="0">
                <a:solidFill>
                  <a:srgbClr val="009900"/>
                </a:solidFill>
                <a:latin typeface="Albertus Extra Bold" pitchFamily="34" charset="0"/>
              </a:rPr>
              <a:t> – </a:t>
            </a:r>
            <a:r>
              <a:rPr kumimoji="1" lang="pl-PL" sz="2800" dirty="0" smtClean="0">
                <a:solidFill>
                  <a:srgbClr val="009900"/>
                </a:solidFill>
                <a:latin typeface="+mn-lt"/>
              </a:rPr>
              <a:t>filtr RC </a:t>
            </a:r>
            <a:r>
              <a:rPr kumimoji="1" lang="pl-PL" sz="2800" dirty="0">
                <a:solidFill>
                  <a:srgbClr val="009900"/>
                </a:solidFill>
                <a:latin typeface="Albertus Extra Bold" pitchFamily="34" charset="0"/>
              </a:rPr>
              <a:t>–</a:t>
            </a:r>
            <a:r>
              <a:rPr kumimoji="1" lang="pl-PL" sz="2800" dirty="0" smtClean="0">
                <a:solidFill>
                  <a:srgbClr val="009900"/>
                </a:solidFill>
                <a:latin typeface="+mn-lt"/>
              </a:rPr>
              <a:t> transmitancja</a:t>
            </a:r>
          </a:p>
        </p:txBody>
      </p:sp>
      <p:sp>
        <p:nvSpPr>
          <p:cNvPr id="27654" name="Text Box 59"/>
          <p:cNvSpPr txBox="1">
            <a:spLocks noChangeArrowheads="1"/>
          </p:cNvSpPr>
          <p:nvPr/>
        </p:nvSpPr>
        <p:spPr bwMode="auto">
          <a:xfrm>
            <a:off x="6024235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400" b="1" dirty="0" smtClean="0">
                <a:solidFill>
                  <a:schemeClr val="bg2"/>
                </a:solidFill>
                <a:sym typeface="Symbol" pitchFamily="18" charset="2"/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568C6-3FD8-45C8-9353-17CA9BE6CF1C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  <p:grpSp>
        <p:nvGrpSpPr>
          <p:cNvPr id="38" name="Group 26"/>
          <p:cNvGrpSpPr>
            <a:grpSpLocks/>
          </p:cNvGrpSpPr>
          <p:nvPr/>
        </p:nvGrpSpPr>
        <p:grpSpPr bwMode="auto">
          <a:xfrm>
            <a:off x="2374900" y="1345405"/>
            <a:ext cx="3608387" cy="1414463"/>
            <a:chOff x="1467" y="1392"/>
            <a:chExt cx="2273" cy="891"/>
          </a:xfrm>
        </p:grpSpPr>
        <p:sp>
          <p:nvSpPr>
            <p:cNvPr id="39" name="Line 16"/>
            <p:cNvSpPr>
              <a:spLocks noChangeShapeType="1"/>
            </p:cNvSpPr>
            <p:nvPr/>
          </p:nvSpPr>
          <p:spPr bwMode="auto">
            <a:xfrm>
              <a:off x="3360" y="1440"/>
              <a:ext cx="0" cy="2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40" name="Line 13"/>
            <p:cNvSpPr>
              <a:spLocks noChangeShapeType="1"/>
            </p:cNvSpPr>
            <p:nvPr/>
          </p:nvSpPr>
          <p:spPr bwMode="auto">
            <a:xfrm>
              <a:off x="1494" y="1440"/>
              <a:ext cx="1866" cy="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41" name="Rectangle 9"/>
            <p:cNvSpPr>
              <a:spLocks noChangeArrowheads="1"/>
            </p:cNvSpPr>
            <p:nvPr/>
          </p:nvSpPr>
          <p:spPr bwMode="auto">
            <a:xfrm>
              <a:off x="2064" y="1392"/>
              <a:ext cx="672" cy="9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grpSp>
          <p:nvGrpSpPr>
            <p:cNvPr id="42" name="Group 12"/>
            <p:cNvGrpSpPr>
              <a:grpSpLocks/>
            </p:cNvGrpSpPr>
            <p:nvPr/>
          </p:nvGrpSpPr>
          <p:grpSpPr bwMode="auto">
            <a:xfrm>
              <a:off x="3168" y="1728"/>
              <a:ext cx="384" cy="96"/>
              <a:chOff x="3120" y="1728"/>
              <a:chExt cx="384" cy="96"/>
            </a:xfrm>
          </p:grpSpPr>
          <p:sp>
            <p:nvSpPr>
              <p:cNvPr id="53" name="Line 10"/>
              <p:cNvSpPr>
                <a:spLocks noChangeShapeType="1"/>
              </p:cNvSpPr>
              <p:nvPr/>
            </p:nvSpPr>
            <p:spPr bwMode="auto">
              <a:xfrm>
                <a:off x="3120" y="1728"/>
                <a:ext cx="3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4" name="Line 11"/>
              <p:cNvSpPr>
                <a:spLocks noChangeShapeType="1"/>
              </p:cNvSpPr>
              <p:nvPr/>
            </p:nvSpPr>
            <p:spPr bwMode="auto">
              <a:xfrm>
                <a:off x="3120" y="1824"/>
                <a:ext cx="3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</p:grpSp>
        <p:sp>
          <p:nvSpPr>
            <p:cNvPr id="43" name="Line 14"/>
            <p:cNvSpPr>
              <a:spLocks noChangeShapeType="1"/>
            </p:cNvSpPr>
            <p:nvPr/>
          </p:nvSpPr>
          <p:spPr bwMode="auto">
            <a:xfrm flipV="1">
              <a:off x="1488" y="2255"/>
              <a:ext cx="1882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44" name="Oval 17"/>
            <p:cNvSpPr>
              <a:spLocks noChangeArrowheads="1"/>
            </p:cNvSpPr>
            <p:nvPr/>
          </p:nvSpPr>
          <p:spPr bwMode="auto">
            <a:xfrm>
              <a:off x="1482" y="141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45" name="Oval 18"/>
            <p:cNvSpPr>
              <a:spLocks noChangeArrowheads="1"/>
            </p:cNvSpPr>
            <p:nvPr/>
          </p:nvSpPr>
          <p:spPr bwMode="auto">
            <a:xfrm>
              <a:off x="1467" y="2235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46" name="Oval 19"/>
            <p:cNvSpPr>
              <a:spLocks noChangeArrowheads="1"/>
            </p:cNvSpPr>
            <p:nvPr/>
          </p:nvSpPr>
          <p:spPr bwMode="auto">
            <a:xfrm>
              <a:off x="3330" y="1419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47" name="Oval 20"/>
            <p:cNvSpPr>
              <a:spLocks noChangeArrowheads="1"/>
            </p:cNvSpPr>
            <p:nvPr/>
          </p:nvSpPr>
          <p:spPr bwMode="auto">
            <a:xfrm>
              <a:off x="3339" y="2235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48" name="Oval 21"/>
            <p:cNvSpPr>
              <a:spLocks noChangeArrowheads="1"/>
            </p:cNvSpPr>
            <p:nvPr/>
          </p:nvSpPr>
          <p:spPr bwMode="auto">
            <a:xfrm>
              <a:off x="3339" y="223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49" name="Oval 22"/>
            <p:cNvSpPr>
              <a:spLocks noChangeArrowheads="1"/>
            </p:cNvSpPr>
            <p:nvPr/>
          </p:nvSpPr>
          <p:spPr bwMode="auto">
            <a:xfrm>
              <a:off x="3336" y="141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0" name="Text Box 23"/>
            <p:cNvSpPr txBox="1">
              <a:spLocks noChangeArrowheads="1"/>
            </p:cNvSpPr>
            <p:nvPr/>
          </p:nvSpPr>
          <p:spPr bwMode="auto">
            <a:xfrm>
              <a:off x="2718" y="143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i="1" dirty="0"/>
                <a:t>R</a:t>
              </a:r>
              <a:endParaRPr lang="pl-PL" dirty="0"/>
            </a:p>
          </p:txBody>
        </p:sp>
        <p:sp>
          <p:nvSpPr>
            <p:cNvPr id="51" name="Line 24"/>
            <p:cNvSpPr>
              <a:spLocks noChangeShapeType="1"/>
            </p:cNvSpPr>
            <p:nvPr/>
          </p:nvSpPr>
          <p:spPr bwMode="auto">
            <a:xfrm>
              <a:off x="3360" y="1824"/>
              <a:ext cx="0" cy="43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2" name="Text Box 25"/>
            <p:cNvSpPr txBox="1">
              <a:spLocks noChangeArrowheads="1"/>
            </p:cNvSpPr>
            <p:nvPr/>
          </p:nvSpPr>
          <p:spPr bwMode="auto">
            <a:xfrm>
              <a:off x="3494" y="1802"/>
              <a:ext cx="24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i="1" dirty="0"/>
                <a:t>C</a:t>
              </a:r>
              <a:endParaRPr lang="pl-PL" i="1" dirty="0"/>
            </a:p>
          </p:txBody>
        </p:sp>
      </p:grpSp>
      <p:sp>
        <p:nvSpPr>
          <p:cNvPr id="55" name="Text Box 54"/>
          <p:cNvSpPr txBox="1">
            <a:spLocks noChangeArrowheads="1"/>
          </p:cNvSpPr>
          <p:nvPr/>
        </p:nvSpPr>
        <p:spPr bwMode="auto">
          <a:xfrm>
            <a:off x="1737717" y="1844525"/>
            <a:ext cx="67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b="1" i="1" dirty="0">
                <a:solidFill>
                  <a:srgbClr val="009900"/>
                </a:solidFill>
                <a:latin typeface="Albertus Medium" pitchFamily="34" charset="0"/>
              </a:rPr>
              <a:t>x</a:t>
            </a:r>
            <a:r>
              <a:rPr lang="pl-PL" b="1" dirty="0">
                <a:solidFill>
                  <a:srgbClr val="009900"/>
                </a:solidFill>
                <a:latin typeface="Albertus Medium" pitchFamily="34" charset="0"/>
              </a:rPr>
              <a:t>(</a:t>
            </a:r>
            <a:r>
              <a:rPr lang="pl-PL" b="1" i="1" dirty="0">
                <a:solidFill>
                  <a:srgbClr val="009900"/>
                </a:solidFill>
                <a:latin typeface="Albertus Medium" pitchFamily="34" charset="0"/>
              </a:rPr>
              <a:t>t</a:t>
            </a:r>
            <a:r>
              <a:rPr lang="pl-PL" b="1" dirty="0">
                <a:solidFill>
                  <a:srgbClr val="009900"/>
                </a:solidFill>
                <a:latin typeface="Albertus Medium" pitchFamily="34" charset="0"/>
              </a:rPr>
              <a:t>)</a:t>
            </a:r>
            <a:endParaRPr lang="pl-PL" dirty="0"/>
          </a:p>
        </p:txBody>
      </p:sp>
      <p:sp>
        <p:nvSpPr>
          <p:cNvPr id="56" name="Text Box 55"/>
          <p:cNvSpPr txBox="1">
            <a:spLocks noChangeArrowheads="1"/>
          </p:cNvSpPr>
          <p:nvPr/>
        </p:nvSpPr>
        <p:spPr bwMode="auto">
          <a:xfrm>
            <a:off x="6562253" y="1844525"/>
            <a:ext cx="67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b="1" i="1" dirty="0">
                <a:solidFill>
                  <a:srgbClr val="FF3300"/>
                </a:solidFill>
                <a:latin typeface="Albertus Medium" pitchFamily="34" charset="0"/>
              </a:rPr>
              <a:t>y</a:t>
            </a:r>
            <a:r>
              <a:rPr lang="pl-PL" b="1" dirty="0">
                <a:solidFill>
                  <a:srgbClr val="FF3300"/>
                </a:solidFill>
                <a:latin typeface="Albertus Medium" pitchFamily="34" charset="0"/>
              </a:rPr>
              <a:t>(</a:t>
            </a:r>
            <a:r>
              <a:rPr lang="pl-PL" b="1" i="1" dirty="0">
                <a:solidFill>
                  <a:srgbClr val="FF3300"/>
                </a:solidFill>
                <a:latin typeface="Albertus Medium" pitchFamily="34" charset="0"/>
              </a:rPr>
              <a:t>t</a:t>
            </a:r>
            <a:r>
              <a:rPr lang="pl-PL" b="1" dirty="0">
                <a:solidFill>
                  <a:srgbClr val="FF3300"/>
                </a:solidFill>
                <a:latin typeface="Albertus Medium" pitchFamily="34" charset="0"/>
              </a:rPr>
              <a:t>)</a:t>
            </a:r>
            <a:endParaRPr lang="pl-PL" dirty="0"/>
          </a:p>
        </p:txBody>
      </p:sp>
      <p:cxnSp>
        <p:nvCxnSpPr>
          <p:cNvPr id="7" name="Łącznik prosty ze strzałką 6"/>
          <p:cNvCxnSpPr/>
          <p:nvPr/>
        </p:nvCxnSpPr>
        <p:spPr bwMode="auto">
          <a:xfrm>
            <a:off x="2700536" y="1421605"/>
            <a:ext cx="622101" cy="0"/>
          </a:xfrm>
          <a:prstGeom prst="straightConnector1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Łącznik prosty ze strzałką 58"/>
          <p:cNvCxnSpPr/>
          <p:nvPr/>
        </p:nvCxnSpPr>
        <p:spPr bwMode="auto">
          <a:xfrm>
            <a:off x="4757936" y="1434305"/>
            <a:ext cx="622101" cy="0"/>
          </a:xfrm>
          <a:prstGeom prst="straightConnector1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Łącznik prosty ze strzałką 59"/>
          <p:cNvCxnSpPr/>
          <p:nvPr/>
        </p:nvCxnSpPr>
        <p:spPr bwMode="auto">
          <a:xfrm flipH="1">
            <a:off x="3203848" y="2717005"/>
            <a:ext cx="1080120" cy="0"/>
          </a:xfrm>
          <a:prstGeom prst="straightConnector1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Łącznik prosty ze strzałką 12"/>
          <p:cNvCxnSpPr/>
          <p:nvPr/>
        </p:nvCxnSpPr>
        <p:spPr bwMode="auto">
          <a:xfrm>
            <a:off x="5385657" y="2036804"/>
            <a:ext cx="0" cy="504056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8" name="Text Box 55"/>
          <p:cNvSpPr txBox="1">
            <a:spLocks noChangeArrowheads="1"/>
          </p:cNvSpPr>
          <p:nvPr/>
        </p:nvSpPr>
        <p:spPr bwMode="auto">
          <a:xfrm>
            <a:off x="2652911" y="1378743"/>
            <a:ext cx="5774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b="1" i="1" dirty="0">
                <a:latin typeface="Albertus Medium" pitchFamily="34" charset="0"/>
              </a:rPr>
              <a:t>i</a:t>
            </a:r>
            <a:r>
              <a:rPr lang="pl-PL" b="1" dirty="0" smtClean="0">
                <a:latin typeface="Albertus Medium" pitchFamily="34" charset="0"/>
              </a:rPr>
              <a:t>(</a:t>
            </a:r>
            <a:r>
              <a:rPr lang="pl-PL" b="1" i="1" dirty="0" smtClean="0">
                <a:latin typeface="Albertus Medium" pitchFamily="34" charset="0"/>
              </a:rPr>
              <a:t>t</a:t>
            </a:r>
            <a:r>
              <a:rPr lang="pl-PL" b="1" dirty="0">
                <a:latin typeface="Albertus Medium" pitchFamily="34" charset="0"/>
              </a:rPr>
              <a:t>)</a:t>
            </a:r>
            <a:endParaRPr lang="pl-PL" dirty="0"/>
          </a:p>
        </p:txBody>
      </p:sp>
      <p:sp>
        <p:nvSpPr>
          <p:cNvPr id="69" name="Text Box 55"/>
          <p:cNvSpPr txBox="1">
            <a:spLocks noChangeArrowheads="1"/>
          </p:cNvSpPr>
          <p:nvPr/>
        </p:nvSpPr>
        <p:spPr bwMode="auto">
          <a:xfrm>
            <a:off x="3584952" y="2288832"/>
            <a:ext cx="5774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b="1" i="1" dirty="0">
                <a:latin typeface="Albertus Medium" pitchFamily="34" charset="0"/>
              </a:rPr>
              <a:t>i</a:t>
            </a:r>
            <a:r>
              <a:rPr lang="pl-PL" b="1" dirty="0" smtClean="0">
                <a:latin typeface="Albertus Medium" pitchFamily="34" charset="0"/>
              </a:rPr>
              <a:t>(</a:t>
            </a:r>
            <a:r>
              <a:rPr lang="pl-PL" b="1" i="1" dirty="0" smtClean="0">
                <a:latin typeface="Albertus Medium" pitchFamily="34" charset="0"/>
              </a:rPr>
              <a:t>t</a:t>
            </a:r>
            <a:r>
              <a:rPr lang="pl-PL" b="1" dirty="0">
                <a:latin typeface="Albertus Medium" pitchFamily="34" charset="0"/>
              </a:rPr>
              <a:t>)</a:t>
            </a:r>
            <a:endParaRPr lang="pl-PL" dirty="0"/>
          </a:p>
        </p:txBody>
      </p:sp>
      <p:sp>
        <p:nvSpPr>
          <p:cNvPr id="70" name="Text Box 55"/>
          <p:cNvSpPr txBox="1">
            <a:spLocks noChangeArrowheads="1"/>
          </p:cNvSpPr>
          <p:nvPr/>
        </p:nvSpPr>
        <p:spPr bwMode="auto">
          <a:xfrm>
            <a:off x="4793110" y="2145803"/>
            <a:ext cx="5774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b="1" i="1" dirty="0">
                <a:latin typeface="Albertus Medium" pitchFamily="34" charset="0"/>
              </a:rPr>
              <a:t>i</a:t>
            </a:r>
            <a:r>
              <a:rPr lang="pl-PL" b="1" dirty="0" smtClean="0">
                <a:latin typeface="Albertus Medium" pitchFamily="34" charset="0"/>
              </a:rPr>
              <a:t>(</a:t>
            </a:r>
            <a:r>
              <a:rPr lang="pl-PL" b="1" i="1" dirty="0" smtClean="0">
                <a:latin typeface="Albertus Medium" pitchFamily="34" charset="0"/>
              </a:rPr>
              <a:t>t</a:t>
            </a:r>
            <a:r>
              <a:rPr lang="pl-PL" b="1" dirty="0">
                <a:latin typeface="Albertus Medium" pitchFamily="34" charset="0"/>
              </a:rPr>
              <a:t>)</a:t>
            </a:r>
            <a:endParaRPr lang="pl-PL" dirty="0"/>
          </a:p>
        </p:txBody>
      </p:sp>
      <p:sp>
        <p:nvSpPr>
          <p:cNvPr id="71" name="Line 52"/>
          <p:cNvSpPr>
            <a:spLocks noChangeShapeType="1"/>
          </p:cNvSpPr>
          <p:nvPr/>
        </p:nvSpPr>
        <p:spPr bwMode="auto">
          <a:xfrm flipV="1">
            <a:off x="6337301" y="1595436"/>
            <a:ext cx="0" cy="94324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72" name="Line 53"/>
          <p:cNvSpPr>
            <a:spLocks noChangeShapeType="1"/>
          </p:cNvSpPr>
          <p:nvPr/>
        </p:nvSpPr>
        <p:spPr bwMode="auto">
          <a:xfrm flipH="1" flipV="1">
            <a:off x="2429710" y="1643663"/>
            <a:ext cx="4232" cy="817949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pl-PL"/>
          </a:p>
        </p:txBody>
      </p:sp>
      <p:graphicFrame>
        <p:nvGraphicFramePr>
          <p:cNvPr id="74" name="Obiek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7212964"/>
              </p:ext>
            </p:extLst>
          </p:nvPr>
        </p:nvGraphicFramePr>
        <p:xfrm>
          <a:off x="1044878" y="4808763"/>
          <a:ext cx="2990850" cy="189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83" name="Equation" r:id="rId4" imgW="1282680" imgH="812520" progId="Equation.3">
                  <p:embed/>
                </p:oleObj>
              </mc:Choice>
              <mc:Fallback>
                <p:oleObj name="Equation" r:id="rId4" imgW="1282680" imgH="8125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44878" y="4808763"/>
                        <a:ext cx="2990850" cy="1895475"/>
                      </a:xfrm>
                      <a:prstGeom prst="rect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iek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50626"/>
              </p:ext>
            </p:extLst>
          </p:nvPr>
        </p:nvGraphicFramePr>
        <p:xfrm>
          <a:off x="4792663" y="3924300"/>
          <a:ext cx="2635250" cy="159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84" name="Równanie" r:id="rId6" imgW="1130040" imgH="685800" progId="Equation.3">
                  <p:embed/>
                </p:oleObj>
              </mc:Choice>
              <mc:Fallback>
                <p:oleObj name="Równanie" r:id="rId6" imgW="1130040" imgH="685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792663" y="3924300"/>
                        <a:ext cx="2635250" cy="1598613"/>
                      </a:xfrm>
                      <a:prstGeom prst="rect">
                        <a:avLst/>
                      </a:prstGeom>
                      <a:ln w="22225">
                        <a:solidFill>
                          <a:srgbClr val="0033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Line 52"/>
          <p:cNvSpPr>
            <a:spLocks noChangeShapeType="1"/>
          </p:cNvSpPr>
          <p:nvPr/>
        </p:nvSpPr>
        <p:spPr bwMode="auto">
          <a:xfrm flipH="1" flipV="1">
            <a:off x="3263817" y="1659592"/>
            <a:ext cx="1139478" cy="85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3501961" y="1635272"/>
            <a:ext cx="6799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b="1" i="1" dirty="0">
                <a:latin typeface="Albertus Medium" pitchFamily="34" charset="0"/>
              </a:rPr>
              <a:t>u</a:t>
            </a:r>
            <a:r>
              <a:rPr lang="pl-PL" b="1" dirty="0" smtClean="0">
                <a:latin typeface="Albertus Medium" pitchFamily="34" charset="0"/>
              </a:rPr>
              <a:t>(</a:t>
            </a:r>
            <a:r>
              <a:rPr lang="pl-PL" b="1" i="1" dirty="0" smtClean="0">
                <a:latin typeface="Albertus Medium" pitchFamily="34" charset="0"/>
              </a:rPr>
              <a:t>t</a:t>
            </a:r>
            <a:r>
              <a:rPr lang="pl-PL" b="1" dirty="0">
                <a:latin typeface="Albertus Medium" pitchFamily="34" charset="0"/>
              </a:rPr>
              <a:t>)</a:t>
            </a:r>
            <a:endParaRPr lang="pl-PL" dirty="0"/>
          </a:p>
        </p:txBody>
      </p:sp>
      <p:grpSp>
        <p:nvGrpSpPr>
          <p:cNvPr id="3" name="Grupa 2"/>
          <p:cNvGrpSpPr/>
          <p:nvPr/>
        </p:nvGrpSpPr>
        <p:grpSpPr>
          <a:xfrm>
            <a:off x="1044878" y="3032457"/>
            <a:ext cx="3287713" cy="1570038"/>
            <a:chOff x="1044878" y="3032457"/>
            <a:chExt cx="3287713" cy="1570038"/>
          </a:xfrm>
        </p:grpSpPr>
        <p:graphicFrame>
          <p:nvGraphicFramePr>
            <p:cNvPr id="14" name="Obiek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842897"/>
                </p:ext>
              </p:extLst>
            </p:nvPr>
          </p:nvGraphicFramePr>
          <p:xfrm>
            <a:off x="1044878" y="3032457"/>
            <a:ext cx="3287713" cy="1570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885" name="Equation" r:id="rId8" imgW="1409400" imgH="672840" progId="Equation.3">
                    <p:embed/>
                  </p:oleObj>
                </mc:Choice>
                <mc:Fallback>
                  <p:oleObj name="Equation" r:id="rId8" imgW="1409400" imgH="6728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044878" y="3032457"/>
                          <a:ext cx="3287713" cy="1570038"/>
                        </a:xfrm>
                        <a:prstGeom prst="rect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pole tekstowe 1"/>
            <p:cNvSpPr txBox="1"/>
            <p:nvPr/>
          </p:nvSpPr>
          <p:spPr>
            <a:xfrm>
              <a:off x="1081402" y="3606663"/>
              <a:ext cx="1355410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pl-PL" sz="2800" dirty="0" smtClean="0"/>
                <a:t>N-P(R)</a:t>
              </a:r>
              <a:endParaRPr lang="pl-PL" sz="2800" dirty="0"/>
            </a:p>
          </p:txBody>
        </p:sp>
        <p:sp>
          <p:nvSpPr>
            <p:cNvPr id="58" name="pole tekstowe 57"/>
            <p:cNvSpPr txBox="1"/>
            <p:nvPr/>
          </p:nvSpPr>
          <p:spPr>
            <a:xfrm>
              <a:off x="1096292" y="4050445"/>
              <a:ext cx="1333418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pl-PL" sz="2800" dirty="0" smtClean="0"/>
                <a:t>N-P(C)</a:t>
              </a:r>
              <a:endParaRPr lang="pl-PL" sz="2800" dirty="0"/>
            </a:p>
          </p:txBody>
        </p:sp>
      </p:grpSp>
      <p:cxnSp>
        <p:nvCxnSpPr>
          <p:cNvPr id="61" name="Łącznik prosty ze strzałką 60"/>
          <p:cNvCxnSpPr/>
          <p:nvPr/>
        </p:nvCxnSpPr>
        <p:spPr bwMode="auto">
          <a:xfrm>
            <a:off x="5418137" y="1425572"/>
            <a:ext cx="919163" cy="8733"/>
          </a:xfrm>
          <a:prstGeom prst="straightConnector1">
            <a:avLst/>
          </a:prstGeom>
          <a:noFill/>
          <a:ln w="15875" cap="flat" cmpd="sng" algn="ctr">
            <a:solidFill>
              <a:schemeClr val="tx1"/>
            </a:solidFill>
            <a:prstDash val="sysDash"/>
            <a:round/>
            <a:headEnd type="none" w="med" len="med"/>
            <a:tailEnd type="oval"/>
          </a:ln>
          <a:effectLst/>
        </p:spPr>
      </p:cxnSp>
      <p:cxnSp>
        <p:nvCxnSpPr>
          <p:cNvPr id="62" name="Łącznik prosty ze strzałką 61"/>
          <p:cNvCxnSpPr/>
          <p:nvPr/>
        </p:nvCxnSpPr>
        <p:spPr bwMode="auto">
          <a:xfrm>
            <a:off x="5418137" y="2711448"/>
            <a:ext cx="919163" cy="8733"/>
          </a:xfrm>
          <a:prstGeom prst="straightConnector1">
            <a:avLst/>
          </a:prstGeom>
          <a:noFill/>
          <a:ln w="15875" cap="flat" cmpd="sng" algn="ctr">
            <a:solidFill>
              <a:schemeClr val="tx1"/>
            </a:solidFill>
            <a:prstDash val="sysDash"/>
            <a:round/>
            <a:headEnd type="none" w="med" len="med"/>
            <a:tailEnd type="oval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990600" y="1524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kumimoji="1" lang="pl-PL" sz="2800" dirty="0" smtClean="0">
                <a:solidFill>
                  <a:srgbClr val="009900"/>
                </a:solidFill>
                <a:latin typeface="+mn-lt"/>
              </a:rPr>
              <a:t>Filtr </a:t>
            </a:r>
            <a:r>
              <a:rPr kumimoji="1" lang="pl-PL" sz="2800" dirty="0" err="1" smtClean="0">
                <a:solidFill>
                  <a:srgbClr val="009900"/>
                </a:solidFill>
                <a:latin typeface="+mn-lt"/>
              </a:rPr>
              <a:t>preemfazy</a:t>
            </a:r>
            <a:r>
              <a:rPr kumimoji="1" lang="pl-PL" sz="2800" dirty="0" smtClean="0">
                <a:solidFill>
                  <a:srgbClr val="009900"/>
                </a:solidFill>
                <a:latin typeface="+mn-lt"/>
              </a:rPr>
              <a:t> (metoda #1) - transmitancja</a:t>
            </a:r>
            <a:endParaRPr kumimoji="1" lang="pl-PL" sz="3600" b="1" dirty="0">
              <a:solidFill>
                <a:srgbClr val="D60093"/>
              </a:solidFill>
              <a:latin typeface="+mn-lt"/>
            </a:endParaRPr>
          </a:p>
        </p:txBody>
      </p:sp>
      <p:sp>
        <p:nvSpPr>
          <p:cNvPr id="27654" name="Text Box 59"/>
          <p:cNvSpPr txBox="1">
            <a:spLocks noChangeArrowheads="1"/>
          </p:cNvSpPr>
          <p:nvPr/>
        </p:nvSpPr>
        <p:spPr bwMode="auto">
          <a:xfrm>
            <a:off x="6024235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400" b="1" dirty="0" smtClean="0">
                <a:solidFill>
                  <a:schemeClr val="bg2"/>
                </a:solidFill>
                <a:sym typeface="Symbol" pitchFamily="18" charset="2"/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graphicFrame>
        <p:nvGraphicFramePr>
          <p:cNvPr id="3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625703"/>
              </p:ext>
            </p:extLst>
          </p:nvPr>
        </p:nvGraphicFramePr>
        <p:xfrm>
          <a:off x="2374900" y="4260850"/>
          <a:ext cx="4918075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3525" name="Equation" r:id="rId4" imgW="2120760" imgH="622080" progId="Equation.3">
                  <p:embed/>
                </p:oleObj>
              </mc:Choice>
              <mc:Fallback>
                <p:oleObj name="Equation" r:id="rId4" imgW="212076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900" y="4260850"/>
                        <a:ext cx="4918075" cy="144462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568C6-3FD8-45C8-9353-17CA9BE6CF1C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  <p:sp>
        <p:nvSpPr>
          <p:cNvPr id="27655" name="Rectangle 20"/>
          <p:cNvSpPr>
            <a:spLocks noChangeArrowheads="1"/>
          </p:cNvSpPr>
          <p:nvPr/>
        </p:nvSpPr>
        <p:spPr bwMode="auto">
          <a:xfrm rot="10800000">
            <a:off x="4004469" y="1906588"/>
            <a:ext cx="858838" cy="30797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4341019" y="1282700"/>
            <a:ext cx="195263" cy="430213"/>
            <a:chOff x="1632" y="1248"/>
            <a:chExt cx="152" cy="336"/>
          </a:xfrm>
        </p:grpSpPr>
        <p:sp>
          <p:nvSpPr>
            <p:cNvPr id="27682" name="Line 22"/>
            <p:cNvSpPr>
              <a:spLocks noChangeShapeType="1"/>
            </p:cNvSpPr>
            <p:nvPr/>
          </p:nvSpPr>
          <p:spPr bwMode="auto">
            <a:xfrm>
              <a:off x="1632" y="1248"/>
              <a:ext cx="0" cy="3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7683" name="Line 23"/>
            <p:cNvSpPr>
              <a:spLocks noChangeShapeType="1"/>
            </p:cNvSpPr>
            <p:nvPr/>
          </p:nvSpPr>
          <p:spPr bwMode="auto">
            <a:xfrm>
              <a:off x="1784" y="1248"/>
              <a:ext cx="0" cy="3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27657" name="Line 26"/>
          <p:cNvSpPr>
            <a:spLocks noChangeShapeType="1"/>
          </p:cNvSpPr>
          <p:nvPr/>
        </p:nvSpPr>
        <p:spPr bwMode="auto">
          <a:xfrm flipV="1">
            <a:off x="3420269" y="2060575"/>
            <a:ext cx="584200" cy="9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7658" name="Line 27"/>
          <p:cNvSpPr>
            <a:spLocks noChangeShapeType="1"/>
          </p:cNvSpPr>
          <p:nvPr/>
        </p:nvSpPr>
        <p:spPr bwMode="auto">
          <a:xfrm flipV="1">
            <a:off x="4863307" y="2049463"/>
            <a:ext cx="400050" cy="111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7659" name="Line 28"/>
          <p:cNvSpPr>
            <a:spLocks noChangeShapeType="1"/>
          </p:cNvSpPr>
          <p:nvPr/>
        </p:nvSpPr>
        <p:spPr bwMode="auto">
          <a:xfrm flipV="1">
            <a:off x="3399632" y="1497013"/>
            <a:ext cx="911225" cy="111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7660" name="Line 29"/>
          <p:cNvSpPr>
            <a:spLocks noChangeShapeType="1"/>
          </p:cNvSpPr>
          <p:nvPr/>
        </p:nvSpPr>
        <p:spPr bwMode="auto">
          <a:xfrm flipV="1">
            <a:off x="4556919" y="1487488"/>
            <a:ext cx="7064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7661" name="Text Box 30"/>
          <p:cNvSpPr txBox="1">
            <a:spLocks noChangeArrowheads="1"/>
          </p:cNvSpPr>
          <p:nvPr/>
        </p:nvSpPr>
        <p:spPr bwMode="auto">
          <a:xfrm>
            <a:off x="3569494" y="2036763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b="1" i="1" dirty="0">
                <a:solidFill>
                  <a:schemeClr val="accent2"/>
                </a:solidFill>
                <a:latin typeface="Albertus Medium" pitchFamily="34" charset="0"/>
              </a:rPr>
              <a:t>R</a:t>
            </a:r>
            <a:endParaRPr lang="pl-PL" dirty="0"/>
          </a:p>
        </p:txBody>
      </p:sp>
      <p:sp>
        <p:nvSpPr>
          <p:cNvPr id="27662" name="Text Box 31"/>
          <p:cNvSpPr txBox="1">
            <a:spLocks noChangeArrowheads="1"/>
          </p:cNvSpPr>
          <p:nvPr/>
        </p:nvSpPr>
        <p:spPr bwMode="auto">
          <a:xfrm>
            <a:off x="4426744" y="990600"/>
            <a:ext cx="1160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b="1" i="1" dirty="0">
                <a:solidFill>
                  <a:schemeClr val="accent2"/>
                </a:solidFill>
                <a:latin typeface="Albertus Medium CE" charset="-18"/>
                <a:sym typeface="Symbol"/>
              </a:rPr>
              <a:t>C</a:t>
            </a:r>
            <a:r>
              <a:rPr lang="pl-PL" b="1" i="1" dirty="0" smtClean="0">
                <a:latin typeface="Albertus Medium CE" charset="-18"/>
                <a:sym typeface="Symbol"/>
              </a:rPr>
              <a:t> </a:t>
            </a:r>
            <a:endParaRPr lang="pl-PL" dirty="0"/>
          </a:p>
        </p:txBody>
      </p:sp>
      <p:sp>
        <p:nvSpPr>
          <p:cNvPr id="27663" name="Rectangle 33"/>
          <p:cNvSpPr>
            <a:spLocks noChangeArrowheads="1"/>
          </p:cNvSpPr>
          <p:nvPr/>
        </p:nvSpPr>
        <p:spPr bwMode="auto">
          <a:xfrm rot="16200000">
            <a:off x="5355431" y="2601913"/>
            <a:ext cx="860425" cy="30638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7664" name="Line 34"/>
          <p:cNvSpPr>
            <a:spLocks noChangeShapeType="1"/>
          </p:cNvSpPr>
          <p:nvPr/>
        </p:nvSpPr>
        <p:spPr bwMode="auto">
          <a:xfrm flipH="1">
            <a:off x="5263357" y="1466850"/>
            <a:ext cx="0" cy="6032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7665" name="Freeform 35"/>
          <p:cNvSpPr>
            <a:spLocks/>
          </p:cNvSpPr>
          <p:nvPr/>
        </p:nvSpPr>
        <p:spPr bwMode="auto">
          <a:xfrm>
            <a:off x="5263357" y="1712913"/>
            <a:ext cx="490538" cy="612775"/>
          </a:xfrm>
          <a:custGeom>
            <a:avLst/>
            <a:gdLst>
              <a:gd name="T0" fmla="*/ 0 w 384"/>
              <a:gd name="T1" fmla="*/ 0 h 480"/>
              <a:gd name="T2" fmla="*/ 161 w 384"/>
              <a:gd name="T3" fmla="*/ 0 h 480"/>
              <a:gd name="T4" fmla="*/ 161 w 384"/>
              <a:gd name="T5" fmla="*/ 200 h 480"/>
              <a:gd name="T6" fmla="*/ 0 60000 65536"/>
              <a:gd name="T7" fmla="*/ 0 60000 65536"/>
              <a:gd name="T8" fmla="*/ 0 60000 65536"/>
              <a:gd name="T9" fmla="*/ 0 w 384"/>
              <a:gd name="T10" fmla="*/ 0 h 480"/>
              <a:gd name="T11" fmla="*/ 384 w 384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480">
                <a:moveTo>
                  <a:pt x="0" y="0"/>
                </a:moveTo>
                <a:lnTo>
                  <a:pt x="384" y="0"/>
                </a:lnTo>
                <a:lnTo>
                  <a:pt x="384" y="480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7666" name="Line 36"/>
          <p:cNvSpPr>
            <a:spLocks noChangeShapeType="1"/>
          </p:cNvSpPr>
          <p:nvPr/>
        </p:nvSpPr>
        <p:spPr bwMode="auto">
          <a:xfrm>
            <a:off x="5753894" y="1712913"/>
            <a:ext cx="1044575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7667" name="Line 37"/>
          <p:cNvSpPr>
            <a:spLocks noChangeShapeType="1"/>
          </p:cNvSpPr>
          <p:nvPr/>
        </p:nvSpPr>
        <p:spPr bwMode="auto">
          <a:xfrm>
            <a:off x="2867819" y="3492500"/>
            <a:ext cx="2886075" cy="47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7668" name="Line 38"/>
          <p:cNvSpPr>
            <a:spLocks noChangeShapeType="1"/>
          </p:cNvSpPr>
          <p:nvPr/>
        </p:nvSpPr>
        <p:spPr bwMode="auto">
          <a:xfrm>
            <a:off x="3420269" y="1487488"/>
            <a:ext cx="0" cy="6032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7669" name="Line 39"/>
          <p:cNvSpPr>
            <a:spLocks noChangeShapeType="1"/>
          </p:cNvSpPr>
          <p:nvPr/>
        </p:nvSpPr>
        <p:spPr bwMode="auto">
          <a:xfrm>
            <a:off x="2867819" y="1712913"/>
            <a:ext cx="5524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7670" name="Line 41"/>
          <p:cNvSpPr>
            <a:spLocks noChangeShapeType="1"/>
          </p:cNvSpPr>
          <p:nvPr/>
        </p:nvSpPr>
        <p:spPr bwMode="auto">
          <a:xfrm>
            <a:off x="5753894" y="3186113"/>
            <a:ext cx="0" cy="306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7671" name="Oval 43"/>
          <p:cNvSpPr>
            <a:spLocks noChangeArrowheads="1"/>
          </p:cNvSpPr>
          <p:nvPr/>
        </p:nvSpPr>
        <p:spPr bwMode="auto">
          <a:xfrm>
            <a:off x="2826544" y="1651000"/>
            <a:ext cx="122238" cy="1222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7672" name="Oval 44"/>
          <p:cNvSpPr>
            <a:spLocks noChangeArrowheads="1"/>
          </p:cNvSpPr>
          <p:nvPr/>
        </p:nvSpPr>
        <p:spPr bwMode="auto">
          <a:xfrm>
            <a:off x="2826544" y="3432175"/>
            <a:ext cx="122238" cy="1222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7673" name="Oval 45"/>
          <p:cNvSpPr>
            <a:spLocks noChangeArrowheads="1"/>
          </p:cNvSpPr>
          <p:nvPr/>
        </p:nvSpPr>
        <p:spPr bwMode="auto">
          <a:xfrm>
            <a:off x="5693569" y="3421063"/>
            <a:ext cx="122238" cy="1238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7674" name="Oval 46"/>
          <p:cNvSpPr>
            <a:spLocks noChangeArrowheads="1"/>
          </p:cNvSpPr>
          <p:nvPr/>
        </p:nvSpPr>
        <p:spPr bwMode="auto">
          <a:xfrm>
            <a:off x="6696869" y="3421063"/>
            <a:ext cx="122238" cy="1238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7675" name="Oval 47"/>
          <p:cNvSpPr>
            <a:spLocks noChangeArrowheads="1"/>
          </p:cNvSpPr>
          <p:nvPr/>
        </p:nvSpPr>
        <p:spPr bwMode="auto">
          <a:xfrm>
            <a:off x="5693569" y="1641475"/>
            <a:ext cx="122238" cy="1222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7676" name="Oval 48"/>
          <p:cNvSpPr>
            <a:spLocks noChangeArrowheads="1"/>
          </p:cNvSpPr>
          <p:nvPr/>
        </p:nvSpPr>
        <p:spPr bwMode="auto">
          <a:xfrm>
            <a:off x="6717507" y="1651000"/>
            <a:ext cx="122238" cy="1222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7677" name="Text Box 49"/>
          <p:cNvSpPr txBox="1">
            <a:spLocks noChangeArrowheads="1"/>
          </p:cNvSpPr>
          <p:nvPr/>
        </p:nvSpPr>
        <p:spPr bwMode="auto">
          <a:xfrm>
            <a:off x="4514057" y="2584450"/>
            <a:ext cx="1057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b="1" i="1" dirty="0" smtClean="0">
                <a:solidFill>
                  <a:schemeClr val="accent2"/>
                </a:solidFill>
                <a:latin typeface="Albertus Medium" pitchFamily="34" charset="0"/>
              </a:rPr>
              <a:t>r &lt;&lt; R</a:t>
            </a:r>
            <a:endParaRPr lang="pl-PL" dirty="0"/>
          </a:p>
        </p:txBody>
      </p:sp>
      <p:sp>
        <p:nvSpPr>
          <p:cNvPr id="27678" name="Line 52"/>
          <p:cNvSpPr>
            <a:spLocks noChangeShapeType="1"/>
          </p:cNvSpPr>
          <p:nvPr/>
        </p:nvSpPr>
        <p:spPr bwMode="auto">
          <a:xfrm flipV="1">
            <a:off x="6788944" y="1982788"/>
            <a:ext cx="0" cy="1219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7679" name="Line 53"/>
          <p:cNvSpPr>
            <a:spLocks noChangeShapeType="1"/>
          </p:cNvSpPr>
          <p:nvPr/>
        </p:nvSpPr>
        <p:spPr bwMode="auto">
          <a:xfrm flipV="1">
            <a:off x="2902744" y="1982788"/>
            <a:ext cx="0" cy="121920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7680" name="Text Box 54"/>
          <p:cNvSpPr txBox="1">
            <a:spLocks noChangeArrowheads="1"/>
          </p:cNvSpPr>
          <p:nvPr/>
        </p:nvSpPr>
        <p:spPr bwMode="auto">
          <a:xfrm>
            <a:off x="2978944" y="2516188"/>
            <a:ext cx="67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b="1" i="1">
                <a:solidFill>
                  <a:srgbClr val="009900"/>
                </a:solidFill>
                <a:latin typeface="Albertus Medium" pitchFamily="34" charset="0"/>
              </a:rPr>
              <a:t>x</a:t>
            </a:r>
            <a:r>
              <a:rPr lang="pl-PL" b="1">
                <a:solidFill>
                  <a:srgbClr val="009900"/>
                </a:solidFill>
                <a:latin typeface="Albertus Medium" pitchFamily="34" charset="0"/>
              </a:rPr>
              <a:t>(</a:t>
            </a:r>
            <a:r>
              <a:rPr lang="pl-PL" b="1" i="1">
                <a:solidFill>
                  <a:srgbClr val="009900"/>
                </a:solidFill>
                <a:latin typeface="Albertus Medium" pitchFamily="34" charset="0"/>
              </a:rPr>
              <a:t>t</a:t>
            </a:r>
            <a:r>
              <a:rPr lang="pl-PL" b="1">
                <a:solidFill>
                  <a:srgbClr val="009900"/>
                </a:solidFill>
                <a:latin typeface="Albertus Medium" pitchFamily="34" charset="0"/>
              </a:rPr>
              <a:t>)</a:t>
            </a:r>
            <a:endParaRPr lang="pl-PL"/>
          </a:p>
        </p:txBody>
      </p:sp>
      <p:sp>
        <p:nvSpPr>
          <p:cNvPr id="27681" name="Text Box 55"/>
          <p:cNvSpPr txBox="1">
            <a:spLocks noChangeArrowheads="1"/>
          </p:cNvSpPr>
          <p:nvPr/>
        </p:nvSpPr>
        <p:spPr bwMode="auto">
          <a:xfrm>
            <a:off x="6103144" y="2516188"/>
            <a:ext cx="67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b="1" i="1">
                <a:solidFill>
                  <a:srgbClr val="FF3300"/>
                </a:solidFill>
                <a:latin typeface="Albertus Medium" pitchFamily="34" charset="0"/>
              </a:rPr>
              <a:t>y</a:t>
            </a:r>
            <a:r>
              <a:rPr lang="pl-PL" b="1">
                <a:solidFill>
                  <a:srgbClr val="FF3300"/>
                </a:solidFill>
                <a:latin typeface="Albertus Medium" pitchFamily="34" charset="0"/>
              </a:rPr>
              <a:t>(</a:t>
            </a:r>
            <a:r>
              <a:rPr lang="pl-PL" b="1" i="1">
                <a:solidFill>
                  <a:srgbClr val="FF3300"/>
                </a:solidFill>
                <a:latin typeface="Albertus Medium" pitchFamily="34" charset="0"/>
              </a:rPr>
              <a:t>t</a:t>
            </a:r>
            <a:r>
              <a:rPr lang="pl-PL" b="1">
                <a:solidFill>
                  <a:srgbClr val="FF3300"/>
                </a:solidFill>
                <a:latin typeface="Albertus Medium" pitchFamily="34" charset="0"/>
              </a:rPr>
              <a:t>)</a:t>
            </a:r>
            <a:endParaRPr lang="pl-PL"/>
          </a:p>
        </p:txBody>
      </p:sp>
      <p:sp>
        <p:nvSpPr>
          <p:cNvPr id="37" name="Line 26"/>
          <p:cNvSpPr>
            <a:spLocks noChangeShapeType="1"/>
          </p:cNvSpPr>
          <p:nvPr/>
        </p:nvSpPr>
        <p:spPr bwMode="auto">
          <a:xfrm flipV="1">
            <a:off x="5261769" y="1696244"/>
            <a:ext cx="431800" cy="1508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/>
          </a:ln>
        </p:spPr>
        <p:txBody>
          <a:bodyPr wrap="none" anchor="ctr"/>
          <a:lstStyle/>
          <a:p>
            <a:endParaRPr lang="pl-PL"/>
          </a:p>
        </p:txBody>
      </p:sp>
      <p:pic>
        <p:nvPicPr>
          <p:cNvPr id="38" name="Picture 22" descr="http://bridportcab.org/wp-content/uploads/2013/09/Work-in-Progres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60976" y="2927040"/>
            <a:ext cx="1080120" cy="1080120"/>
          </a:xfrm>
          <a:prstGeom prst="rect">
            <a:avLst/>
          </a:prstGeom>
          <a:noFill/>
        </p:spPr>
      </p:pic>
      <p:sp>
        <p:nvSpPr>
          <p:cNvPr id="39" name="Line 36"/>
          <p:cNvSpPr>
            <a:spLocks noChangeShapeType="1"/>
          </p:cNvSpPr>
          <p:nvPr/>
        </p:nvSpPr>
        <p:spPr bwMode="auto">
          <a:xfrm>
            <a:off x="5738019" y="3492437"/>
            <a:ext cx="1044575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978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oria sygnałów">
  <a:themeElements>
    <a:clrScheme name="Teoria sygnałów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Teoria sygnałów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oria sygnałów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oria sygnałów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sygnałó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sygnałów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sygnałów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sygnałów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C:\Microsoft Office\Szablony\Teoria sygnałów.pot</Template>
  <TotalTime>13883</TotalTime>
  <Words>1607</Words>
  <Application>Microsoft Office PowerPoint</Application>
  <PresentationFormat>Pokaz na ekranie (4:3)</PresentationFormat>
  <Paragraphs>423</Paragraphs>
  <Slides>39</Slides>
  <Notes>11</Notes>
  <HiddenSlides>1</HiddenSlides>
  <MMClips>0</MMClips>
  <ScaleCrop>false</ScaleCrop>
  <HeadingPairs>
    <vt:vector size="8" baseType="variant">
      <vt:variant>
        <vt:lpstr>Używane czcionki</vt:lpstr>
      </vt:variant>
      <vt:variant>
        <vt:i4>11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3</vt:i4>
      </vt:variant>
      <vt:variant>
        <vt:lpstr>Tytuły slajdów</vt:lpstr>
      </vt:variant>
      <vt:variant>
        <vt:i4>39</vt:i4>
      </vt:variant>
    </vt:vector>
  </HeadingPairs>
  <TitlesOfParts>
    <vt:vector size="54" baseType="lpstr">
      <vt:lpstr>Albertus Extra Bold</vt:lpstr>
      <vt:lpstr>Albertus Medium</vt:lpstr>
      <vt:lpstr>Albertus Medium CE</vt:lpstr>
      <vt:lpstr>Arial</vt:lpstr>
      <vt:lpstr>Comic Sans MS</vt:lpstr>
      <vt:lpstr>Comic Sans MS CE</vt:lpstr>
      <vt:lpstr>Helvetica</vt:lpstr>
      <vt:lpstr>Monotype Corsiva</vt:lpstr>
      <vt:lpstr>Monotype Sorts</vt:lpstr>
      <vt:lpstr>Symbol</vt:lpstr>
      <vt:lpstr>Times New Roman</vt:lpstr>
      <vt:lpstr>Teoria sygnałów</vt:lpstr>
      <vt:lpstr>Equation</vt:lpstr>
      <vt:lpstr>Microsoft Equation 3.0</vt:lpstr>
      <vt:lpstr>Równanie</vt:lpstr>
      <vt:lpstr>Filtracja sygnałów (03)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Filtr dolnoprzepustowy RC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Sygnał wejściowy &amp; wyjściowy szeregi Fouriera</vt:lpstr>
      <vt:lpstr>Sygnał wyjściowy y(t) (fb/f0 = 9)</vt:lpstr>
      <vt:lpstr>Sygnał wyjściowy y(t) (fb/f0 = 3)</vt:lpstr>
      <vt:lpstr>Sygnał wyjściowy y(t) (fb/f0 = 1)</vt:lpstr>
      <vt:lpstr>Sygnał wyjściowy y(t) (fb/f0 = 1/3)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Katedra Telekomunikacji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Przekształcenie Fouriera</dc:title>
  <dc:creator>Zdzislaw Papir</dc:creator>
  <cp:lastModifiedBy>Konto Microsoft</cp:lastModifiedBy>
  <cp:revision>1932</cp:revision>
  <cp:lastPrinted>2019-10-24T12:38:06Z</cp:lastPrinted>
  <dcterms:created xsi:type="dcterms:W3CDTF">2001-11-16T13:59:19Z</dcterms:created>
  <dcterms:modified xsi:type="dcterms:W3CDTF">2023-10-13T09:15:36Z</dcterms:modified>
</cp:coreProperties>
</file>