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8" r:id="rId2"/>
    <p:sldId id="307" r:id="rId3"/>
    <p:sldId id="302" r:id="rId4"/>
    <p:sldId id="306" r:id="rId5"/>
    <p:sldId id="305" r:id="rId6"/>
    <p:sldId id="303" r:id="rId7"/>
    <p:sldId id="304" r:id="rId8"/>
    <p:sldId id="263" r:id="rId9"/>
    <p:sldId id="268" r:id="rId10"/>
    <p:sldId id="265" r:id="rId11"/>
    <p:sldId id="266" r:id="rId12"/>
    <p:sldId id="271" r:id="rId13"/>
    <p:sldId id="301" r:id="rId14"/>
    <p:sldId id="269" r:id="rId15"/>
    <p:sldId id="272" r:id="rId16"/>
    <p:sldId id="270" r:id="rId17"/>
    <p:sldId id="273" r:id="rId18"/>
    <p:sldId id="275" r:id="rId19"/>
    <p:sldId id="274" r:id="rId20"/>
    <p:sldId id="276" r:id="rId21"/>
    <p:sldId id="278" r:id="rId22"/>
    <p:sldId id="279" r:id="rId23"/>
    <p:sldId id="280" r:id="rId24"/>
    <p:sldId id="281" r:id="rId25"/>
    <p:sldId id="297" r:id="rId26"/>
    <p:sldId id="298" r:id="rId27"/>
    <p:sldId id="27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3300"/>
    <a:srgbClr val="006600"/>
    <a:srgbClr val="FFFF66"/>
    <a:srgbClr val="0000CC"/>
    <a:srgbClr val="CC9900"/>
    <a:srgbClr val="CCFF99"/>
    <a:srgbClr val="99CCFF"/>
    <a:srgbClr val="33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2" autoAdjust="0"/>
    <p:restoredTop sz="90929"/>
  </p:normalViewPr>
  <p:slideViewPr>
    <p:cSldViewPr snapToObjects="1">
      <p:cViewPr varScale="1">
        <p:scale>
          <a:sx n="70" d="100"/>
          <a:sy n="70" d="100"/>
        </p:scale>
        <p:origin x="9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17.wmf"/><Relationship Id="rId4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17.wmf"/><Relationship Id="rId4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17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8.wmf"/><Relationship Id="rId7" Type="http://schemas.openxmlformats.org/officeDocument/2006/relationships/image" Target="../media/image119.wmf"/><Relationship Id="rId2" Type="http://schemas.openxmlformats.org/officeDocument/2006/relationships/image" Target="../media/image111.wmf"/><Relationship Id="rId1" Type="http://schemas.openxmlformats.org/officeDocument/2006/relationships/image" Target="../media/image117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10" Type="http://schemas.openxmlformats.org/officeDocument/2006/relationships/image" Target="../media/image122.wmf"/><Relationship Id="rId4" Type="http://schemas.openxmlformats.org/officeDocument/2006/relationships/image" Target="../media/image113.wmf"/><Relationship Id="rId9" Type="http://schemas.openxmlformats.org/officeDocument/2006/relationships/image" Target="../media/image12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08.wmf"/><Relationship Id="rId7" Type="http://schemas.openxmlformats.org/officeDocument/2006/relationships/image" Target="../media/image132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1.wmf"/><Relationship Id="rId5" Type="http://schemas.openxmlformats.org/officeDocument/2006/relationships/image" Target="../media/image111.wmf"/><Relationship Id="rId4" Type="http://schemas.openxmlformats.org/officeDocument/2006/relationships/image" Target="../media/image13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11" Type="http://schemas.openxmlformats.org/officeDocument/2006/relationships/image" Target="../media/image144.wmf"/><Relationship Id="rId5" Type="http://schemas.openxmlformats.org/officeDocument/2006/relationships/image" Target="../media/image138.wmf"/><Relationship Id="rId10" Type="http://schemas.openxmlformats.org/officeDocument/2006/relationships/image" Target="../media/image143.wmf"/><Relationship Id="rId4" Type="http://schemas.openxmlformats.org/officeDocument/2006/relationships/image" Target="../media/image137.wmf"/><Relationship Id="rId9" Type="http://schemas.openxmlformats.org/officeDocument/2006/relationships/image" Target="../media/image14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4" Type="http://schemas.openxmlformats.org/officeDocument/2006/relationships/image" Target="../media/image15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7" Type="http://schemas.openxmlformats.org/officeDocument/2006/relationships/image" Target="../media/image159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image" Target="../media/image172.wmf"/><Relationship Id="rId3" Type="http://schemas.openxmlformats.org/officeDocument/2006/relationships/image" Target="../media/image162.wmf"/><Relationship Id="rId7" Type="http://schemas.openxmlformats.org/officeDocument/2006/relationships/image" Target="../media/image166.wmf"/><Relationship Id="rId12" Type="http://schemas.openxmlformats.org/officeDocument/2006/relationships/image" Target="../media/image171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6" Type="http://schemas.openxmlformats.org/officeDocument/2006/relationships/image" Target="../media/image165.wmf"/><Relationship Id="rId11" Type="http://schemas.openxmlformats.org/officeDocument/2006/relationships/image" Target="../media/image170.wmf"/><Relationship Id="rId5" Type="http://schemas.openxmlformats.org/officeDocument/2006/relationships/image" Target="../media/image164.wmf"/><Relationship Id="rId10" Type="http://schemas.openxmlformats.org/officeDocument/2006/relationships/image" Target="../media/image169.wmf"/><Relationship Id="rId4" Type="http://schemas.openxmlformats.org/officeDocument/2006/relationships/image" Target="../media/image163.wmf"/><Relationship Id="rId9" Type="http://schemas.openxmlformats.org/officeDocument/2006/relationships/image" Target="../media/image168.wmf"/><Relationship Id="rId14" Type="http://schemas.openxmlformats.org/officeDocument/2006/relationships/image" Target="../media/image173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7.wmf"/><Relationship Id="rId7" Type="http://schemas.openxmlformats.org/officeDocument/2006/relationships/image" Target="../media/image180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79.wmf"/><Relationship Id="rId11" Type="http://schemas.openxmlformats.org/officeDocument/2006/relationships/image" Target="../media/image183.wmf"/><Relationship Id="rId5" Type="http://schemas.openxmlformats.org/officeDocument/2006/relationships/image" Target="../media/image167.wmf"/><Relationship Id="rId10" Type="http://schemas.openxmlformats.org/officeDocument/2006/relationships/image" Target="../media/image182.wmf"/><Relationship Id="rId4" Type="http://schemas.openxmlformats.org/officeDocument/2006/relationships/image" Target="../media/image178.wmf"/><Relationship Id="rId9" Type="http://schemas.openxmlformats.org/officeDocument/2006/relationships/image" Target="../media/image172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image" Target="../media/image186.wmf"/><Relationship Id="rId7" Type="http://schemas.openxmlformats.org/officeDocument/2006/relationships/image" Target="../media/image190.wmf"/><Relationship Id="rId2" Type="http://schemas.openxmlformats.org/officeDocument/2006/relationships/image" Target="../media/image167.wmf"/><Relationship Id="rId1" Type="http://schemas.openxmlformats.org/officeDocument/2006/relationships/image" Target="../media/image185.wmf"/><Relationship Id="rId6" Type="http://schemas.openxmlformats.org/officeDocument/2006/relationships/image" Target="../media/image189.wmf"/><Relationship Id="rId5" Type="http://schemas.openxmlformats.org/officeDocument/2006/relationships/image" Target="../media/image188.wmf"/><Relationship Id="rId4" Type="http://schemas.openxmlformats.org/officeDocument/2006/relationships/image" Target="../media/image187.wmf"/><Relationship Id="rId9" Type="http://schemas.openxmlformats.org/officeDocument/2006/relationships/image" Target="../media/image18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9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image" Target="../media/image163.wmf"/><Relationship Id="rId7" Type="http://schemas.openxmlformats.org/officeDocument/2006/relationships/image" Target="../media/image167.wmf"/><Relationship Id="rId2" Type="http://schemas.openxmlformats.org/officeDocument/2006/relationships/image" Target="../media/image162.wmf"/><Relationship Id="rId1" Type="http://schemas.openxmlformats.org/officeDocument/2006/relationships/image" Target="../media/image202.wmf"/><Relationship Id="rId6" Type="http://schemas.openxmlformats.org/officeDocument/2006/relationships/image" Target="../media/image166.wmf"/><Relationship Id="rId11" Type="http://schemas.openxmlformats.org/officeDocument/2006/relationships/image" Target="../media/image172.wmf"/><Relationship Id="rId5" Type="http://schemas.openxmlformats.org/officeDocument/2006/relationships/image" Target="../media/image203.wmf"/><Relationship Id="rId10" Type="http://schemas.openxmlformats.org/officeDocument/2006/relationships/image" Target="../media/image190.wmf"/><Relationship Id="rId4" Type="http://schemas.openxmlformats.org/officeDocument/2006/relationships/image" Target="../media/image164.wmf"/><Relationship Id="rId9" Type="http://schemas.openxmlformats.org/officeDocument/2006/relationships/image" Target="../media/image169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164.wmf"/><Relationship Id="rId7" Type="http://schemas.openxmlformats.org/officeDocument/2006/relationships/image" Target="../media/image168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20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164.wmf"/><Relationship Id="rId7" Type="http://schemas.openxmlformats.org/officeDocument/2006/relationships/image" Target="../media/image168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20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8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17.wmf"/><Relationship Id="rId9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A1AECD3-AF80-4759-AE1C-CFB5A38AB7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37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tekstu z Wzorca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2BBC6E8-016A-4245-B599-7AAAD2DC14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913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0F665-0870-4CB0-90D7-53A083996841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27393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D35BF-1669-497F-A407-014225A85E52}" type="slidenum">
              <a:rPr lang="pl-PL" smtClean="0"/>
              <a:pPr/>
              <a:t>16</a:t>
            </a:fld>
            <a:endParaRPr lang="pl-P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676488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BD8B6-E458-46BB-A9F2-D1707D09CDFB}" type="slidenum">
              <a:rPr lang="pl-PL" smtClean="0"/>
              <a:pPr/>
              <a:t>17</a:t>
            </a:fld>
            <a:endParaRPr lang="pl-P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664439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65D42-EF1F-41BB-BD8C-1541BAE2B756}" type="slidenum">
              <a:rPr lang="pl-PL" smtClean="0"/>
              <a:pPr/>
              <a:t>18</a:t>
            </a:fld>
            <a:endParaRPr lang="pl-PL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59031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F8366-795F-43D4-A22C-A13C8EA51E29}" type="slidenum">
              <a:rPr lang="pl-PL" smtClean="0"/>
              <a:pPr/>
              <a:t>19</a:t>
            </a:fld>
            <a:endParaRPr lang="pl-P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38545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D2FA2-8DB9-45D0-9781-900C3C4BEB1C}" type="slidenum">
              <a:rPr lang="pl-PL" smtClean="0"/>
              <a:pPr/>
              <a:t>20</a:t>
            </a:fld>
            <a:endParaRPr lang="pl-PL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99691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493ED-3EEE-4DC2-A278-268F37E8EC53}" type="slidenum">
              <a:rPr lang="pl-PL" smtClean="0"/>
              <a:pPr/>
              <a:t>21</a:t>
            </a:fld>
            <a:endParaRPr lang="pl-PL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85749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FF3F6-3968-4D43-BAB5-4B7264E46FD5}" type="slidenum">
              <a:rPr lang="pl-PL" smtClean="0"/>
              <a:pPr/>
              <a:t>22</a:t>
            </a:fld>
            <a:endParaRPr lang="pl-PL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800335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C5CC4-DA1D-4E7D-893A-3DACADFBA397}" type="slidenum">
              <a:rPr lang="pl-PL" smtClean="0"/>
              <a:pPr/>
              <a:t>23</a:t>
            </a:fld>
            <a:endParaRPr lang="pl-PL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30296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79BEC-1F40-4493-BC07-6B1F1E26F8A8}" type="slidenum">
              <a:rPr lang="pl-PL" smtClean="0"/>
              <a:pPr/>
              <a:t>24</a:t>
            </a:fld>
            <a:endParaRPr lang="pl-PL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170910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44BE2-E588-4DCE-9B4B-BC446B05BAB6}" type="slidenum">
              <a:rPr lang="pl-PL" smtClean="0"/>
              <a:pPr/>
              <a:t>27</a:t>
            </a:fld>
            <a:endParaRPr lang="pl-PL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8745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6B4D4-E127-4B29-A0F5-DB9E39A3227B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241197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8FDB0-C814-4F91-839F-E8533C18F2DC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666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8FDB0-C814-4F91-839F-E8533C18F2DC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492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8FDB0-C814-4F91-839F-E8533C18F2DC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172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8FDB0-C814-4F91-839F-E8533C18F2DC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76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8FDB0-C814-4F91-839F-E8533C18F2DC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39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EEF7C-8976-45CA-9DA3-CFF723E5F775}" type="slidenum">
              <a:rPr lang="pl-PL" smtClean="0"/>
              <a:pPr/>
              <a:t>9</a:t>
            </a:fld>
            <a:endParaRPr lang="pl-PL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29296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44C7A-E1FF-44F6-ABCC-96FF846FEBE5}" type="slidenum">
              <a:rPr lang="pl-PL" smtClean="0"/>
              <a:pPr/>
              <a:t>10</a:t>
            </a:fld>
            <a:endParaRPr lang="pl-PL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16001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3EFEF-35CD-41F9-B2CC-7313B937F888}" type="slidenum">
              <a:rPr lang="pl-PL" smtClean="0"/>
              <a:pPr/>
              <a:t>11</a:t>
            </a:fld>
            <a:endParaRPr lang="pl-PL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7131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FB7DF-9CA2-4FE6-BACE-A5F025FC6245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34169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44C7A-E1FF-44F6-ABCC-96FF846FEBE5}" type="slidenum">
              <a:rPr lang="pl-PL" smtClean="0"/>
              <a:pPr/>
              <a:t>13</a:t>
            </a:fld>
            <a:endParaRPr lang="pl-PL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56020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0EDFB-A77E-4AB2-9A68-D7AA592A05D3}" type="slidenum">
              <a:rPr lang="pl-PL" smtClean="0"/>
              <a:pPr/>
              <a:t>14</a:t>
            </a:fld>
            <a:endParaRPr lang="pl-P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560875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6C801-B7F5-440A-90DB-F43A246923D6}" type="slidenum">
              <a:rPr lang="pl-PL" smtClean="0"/>
              <a:pPr/>
              <a:t>15</a:t>
            </a:fld>
            <a:endParaRPr lang="pl-PL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5426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2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1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64" y="175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49" y="1730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4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3" y="175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0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7" y="175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7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l-PL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l-PL">
                <a:cs typeface="+mn-cs"/>
              </a:endParaRPr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tytułu z Wzorca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charset="2"/>
              <a:buNone/>
              <a:defRPr/>
            </a:lvl1pPr>
          </a:lstStyle>
          <a:p>
            <a:r>
              <a:rPr lang="pl-PL"/>
              <a:t>Kliknij, aby edytować styl podtytułu z Wzorca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5FB26D4-93B3-4806-9412-1F0946956A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34D20-3565-4554-881D-A4DA36FA4E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A216-5E74-4A4B-8DFD-68BAADE6D1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EC66D5-BA5D-4304-B94C-1F7BC8BC168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876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221C-B51D-4ED7-A4D9-F4F1F6BF36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F9F05-0A5F-4808-BD64-7FF41E26A3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0F5B-90B1-4B12-BA7F-E8EAFA749C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7EAEB-4AF3-4212-97B7-289E29A1D7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5C6E9-0E42-418B-9650-0CE50F073E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9F42-FA15-47B6-A8A8-C595FCD6C4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310D3-499C-4FDA-8C60-3EF940159A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62AFE-1E2A-4353-9B1F-D1FC075D23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728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68" y="1675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71" y="175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34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47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192" y="1658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42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34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60" y="1656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709" y="1661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56" y="174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55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69" y="1681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78" y="1707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>
                  <a:cs typeface="+mn-cs"/>
                </a:endParaRPr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l-PL">
                <a:cs typeface="+mn-cs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l-PL">
                <a:cs typeface="+mn-cs"/>
              </a:endParaRPr>
            </a:p>
          </p:txBody>
        </p:sp>
      </p:grpSp>
      <p:sp>
        <p:nvSpPr>
          <p:cNvPr id="3072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tytułu z Wzorca</a:t>
            </a:r>
          </a:p>
        </p:txBody>
      </p:sp>
      <p:sp>
        <p:nvSpPr>
          <p:cNvPr id="3072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tekstu z Wzorca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BE25F70-1AC7-4CAF-B6D8-C1D38667A8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2.wmf"/><Relationship Id="rId1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8.wmf"/><Relationship Id="rId1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72.bin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7.bin"/><Relationship Id="rId22" Type="http://schemas.openxmlformats.org/officeDocument/2006/relationships/oleObject" Target="../embeddings/oleObject7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1.wmf"/><Relationship Id="rId12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3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8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83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8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87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86.wmf"/><Relationship Id="rId5" Type="http://schemas.openxmlformats.org/officeDocument/2006/relationships/image" Target="../media/image17.wmf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9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94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10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99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98.wmf"/><Relationship Id="rId5" Type="http://schemas.openxmlformats.org/officeDocument/2006/relationships/image" Target="../media/image96.wmf"/><Relationship Id="rId15" Type="http://schemas.openxmlformats.org/officeDocument/2006/relationships/image" Target="../media/image100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10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04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103.wmf"/><Relationship Id="rId5" Type="http://schemas.openxmlformats.org/officeDocument/2006/relationships/image" Target="../media/image101.wmf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1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120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14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112.wmf"/><Relationship Id="rId25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9.bin"/><Relationship Id="rId20" Type="http://schemas.openxmlformats.org/officeDocument/2006/relationships/oleObject" Target="../embeddings/oleObject121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09.wmf"/><Relationship Id="rId24" Type="http://schemas.openxmlformats.org/officeDocument/2006/relationships/oleObject" Target="../embeddings/oleObject123.bin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23" Type="http://schemas.openxmlformats.org/officeDocument/2006/relationships/image" Target="../media/image115.wmf"/><Relationship Id="rId10" Type="http://schemas.openxmlformats.org/officeDocument/2006/relationships/oleObject" Target="../embeddings/oleObject116.bin"/><Relationship Id="rId19" Type="http://schemas.openxmlformats.org/officeDocument/2006/relationships/image" Target="../media/image113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18.bin"/><Relationship Id="rId22" Type="http://schemas.openxmlformats.org/officeDocument/2006/relationships/oleObject" Target="../embeddings/oleObject12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131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21.wmf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113.wmf"/><Relationship Id="rId5" Type="http://schemas.openxmlformats.org/officeDocument/2006/relationships/image" Target="../media/image117.wmf"/><Relationship Id="rId15" Type="http://schemas.openxmlformats.org/officeDocument/2006/relationships/image" Target="../media/image115.wmf"/><Relationship Id="rId23" Type="http://schemas.openxmlformats.org/officeDocument/2006/relationships/image" Target="../media/image122.wmf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120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123.wmf"/><Relationship Id="rId10" Type="http://schemas.openxmlformats.org/officeDocument/2006/relationships/image" Target="../media/image55.jpeg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2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13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44.bin"/><Relationship Id="rId18" Type="http://schemas.openxmlformats.org/officeDocument/2006/relationships/image" Target="../media/image133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2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5" Type="http://schemas.openxmlformats.org/officeDocument/2006/relationships/oleObject" Target="../embeddings/oleObject145.bin"/><Relationship Id="rId10" Type="http://schemas.openxmlformats.org/officeDocument/2006/relationships/image" Target="../media/image130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1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oleObject" Target="../embeddings/oleObject152.bin"/><Relationship Id="rId18" Type="http://schemas.openxmlformats.org/officeDocument/2006/relationships/oleObject" Target="../embeddings/oleObject155.bin"/><Relationship Id="rId3" Type="http://schemas.openxmlformats.org/officeDocument/2006/relationships/oleObject" Target="../embeddings/oleObject147.bin"/><Relationship Id="rId21" Type="http://schemas.openxmlformats.org/officeDocument/2006/relationships/image" Target="../media/image142.wmf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38.wmf"/><Relationship Id="rId17" Type="http://schemas.openxmlformats.org/officeDocument/2006/relationships/image" Target="../media/image140.wmf"/><Relationship Id="rId25" Type="http://schemas.openxmlformats.org/officeDocument/2006/relationships/image" Target="../media/image1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4.bin"/><Relationship Id="rId20" Type="http://schemas.openxmlformats.org/officeDocument/2006/relationships/oleObject" Target="../embeddings/oleObject156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51.bin"/><Relationship Id="rId24" Type="http://schemas.openxmlformats.org/officeDocument/2006/relationships/oleObject" Target="../embeddings/oleObject158.bin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3.bin"/><Relationship Id="rId23" Type="http://schemas.openxmlformats.org/officeDocument/2006/relationships/image" Target="../media/image143.wmf"/><Relationship Id="rId10" Type="http://schemas.openxmlformats.org/officeDocument/2006/relationships/image" Target="../media/image137.wmf"/><Relationship Id="rId19" Type="http://schemas.openxmlformats.org/officeDocument/2006/relationships/image" Target="../media/image141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39.wmf"/><Relationship Id="rId22" Type="http://schemas.openxmlformats.org/officeDocument/2006/relationships/oleObject" Target="../embeddings/oleObject15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oleObject" Target="../embeddings/oleObject159.bin"/><Relationship Id="rId7" Type="http://schemas.openxmlformats.org/officeDocument/2006/relationships/image" Target="../media/image14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60.bin"/><Relationship Id="rId5" Type="http://schemas.openxmlformats.org/officeDocument/2006/relationships/image" Target="../media/image147.png"/><Relationship Id="rId4" Type="http://schemas.openxmlformats.org/officeDocument/2006/relationships/image" Target="../media/image14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4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51.wmf"/><Relationship Id="rId11" Type="http://schemas.openxmlformats.org/officeDocument/2006/relationships/image" Target="../media/image153.wmf"/><Relationship Id="rId5" Type="http://schemas.openxmlformats.org/officeDocument/2006/relationships/oleObject" Target="../embeddings/oleObject165.bin"/><Relationship Id="rId10" Type="http://schemas.openxmlformats.org/officeDocument/2006/relationships/oleObject" Target="../embeddings/oleObject168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6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157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5.wmf"/><Relationship Id="rId12" Type="http://schemas.openxmlformats.org/officeDocument/2006/relationships/oleObject" Target="../embeddings/oleObject173.bin"/><Relationship Id="rId17" Type="http://schemas.openxmlformats.org/officeDocument/2006/relationships/image" Target="../media/image15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75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150.wmf"/><Relationship Id="rId5" Type="http://schemas.openxmlformats.org/officeDocument/2006/relationships/image" Target="../media/image154.wmf"/><Relationship Id="rId15" Type="http://schemas.openxmlformats.org/officeDocument/2006/relationships/image" Target="../media/image158.wmf"/><Relationship Id="rId10" Type="http://schemas.openxmlformats.org/officeDocument/2006/relationships/oleObject" Target="../embeddings/oleObject172.bin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156.wmf"/><Relationship Id="rId14" Type="http://schemas.openxmlformats.org/officeDocument/2006/relationships/oleObject" Target="../embeddings/oleObject17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oleObject" Target="../embeddings/oleObject180.bin"/><Relationship Id="rId18" Type="http://schemas.openxmlformats.org/officeDocument/2006/relationships/image" Target="../media/image166.wmf"/><Relationship Id="rId26" Type="http://schemas.openxmlformats.org/officeDocument/2006/relationships/image" Target="../media/image170.wmf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184.bin"/><Relationship Id="rId7" Type="http://schemas.openxmlformats.org/officeDocument/2006/relationships/oleObject" Target="../embeddings/oleObject177.bin"/><Relationship Id="rId12" Type="http://schemas.openxmlformats.org/officeDocument/2006/relationships/image" Target="../media/image163.wmf"/><Relationship Id="rId17" Type="http://schemas.openxmlformats.org/officeDocument/2006/relationships/oleObject" Target="../embeddings/oleObject182.bin"/><Relationship Id="rId25" Type="http://schemas.openxmlformats.org/officeDocument/2006/relationships/oleObject" Target="../embeddings/oleObject18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65.wmf"/><Relationship Id="rId20" Type="http://schemas.openxmlformats.org/officeDocument/2006/relationships/image" Target="../media/image167.wmf"/><Relationship Id="rId29" Type="http://schemas.openxmlformats.org/officeDocument/2006/relationships/oleObject" Target="../embeddings/oleObject188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74.png"/><Relationship Id="rId11" Type="http://schemas.openxmlformats.org/officeDocument/2006/relationships/oleObject" Target="../embeddings/oleObject179.bin"/><Relationship Id="rId24" Type="http://schemas.openxmlformats.org/officeDocument/2006/relationships/image" Target="../media/image169.wmf"/><Relationship Id="rId32" Type="http://schemas.openxmlformats.org/officeDocument/2006/relationships/image" Target="../media/image173.wmf"/><Relationship Id="rId5" Type="http://schemas.openxmlformats.org/officeDocument/2006/relationships/image" Target="../media/image160.wmf"/><Relationship Id="rId15" Type="http://schemas.openxmlformats.org/officeDocument/2006/relationships/oleObject" Target="../embeddings/oleObject181.bin"/><Relationship Id="rId23" Type="http://schemas.openxmlformats.org/officeDocument/2006/relationships/oleObject" Target="../embeddings/oleObject185.bin"/><Relationship Id="rId28" Type="http://schemas.openxmlformats.org/officeDocument/2006/relationships/image" Target="../media/image171.wmf"/><Relationship Id="rId10" Type="http://schemas.openxmlformats.org/officeDocument/2006/relationships/image" Target="../media/image162.wmf"/><Relationship Id="rId19" Type="http://schemas.openxmlformats.org/officeDocument/2006/relationships/oleObject" Target="../embeddings/oleObject183.bin"/><Relationship Id="rId31" Type="http://schemas.openxmlformats.org/officeDocument/2006/relationships/oleObject" Target="../embeddings/oleObject189.bin"/><Relationship Id="rId4" Type="http://schemas.openxmlformats.org/officeDocument/2006/relationships/oleObject" Target="../embeddings/oleObject176.bin"/><Relationship Id="rId9" Type="http://schemas.openxmlformats.org/officeDocument/2006/relationships/oleObject" Target="../embeddings/oleObject178.bin"/><Relationship Id="rId14" Type="http://schemas.openxmlformats.org/officeDocument/2006/relationships/image" Target="../media/image164.wmf"/><Relationship Id="rId22" Type="http://schemas.openxmlformats.org/officeDocument/2006/relationships/image" Target="../media/image168.wmf"/><Relationship Id="rId27" Type="http://schemas.openxmlformats.org/officeDocument/2006/relationships/oleObject" Target="../embeddings/oleObject187.bin"/><Relationship Id="rId30" Type="http://schemas.openxmlformats.org/officeDocument/2006/relationships/image" Target="../media/image17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13" Type="http://schemas.openxmlformats.org/officeDocument/2006/relationships/oleObject" Target="../embeddings/oleObject194.bin"/><Relationship Id="rId18" Type="http://schemas.openxmlformats.org/officeDocument/2006/relationships/image" Target="../media/image180.wmf"/><Relationship Id="rId26" Type="http://schemas.openxmlformats.org/officeDocument/2006/relationships/image" Target="../media/image183.wmf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198.bin"/><Relationship Id="rId7" Type="http://schemas.openxmlformats.org/officeDocument/2006/relationships/oleObject" Target="../embeddings/oleObject191.bin"/><Relationship Id="rId12" Type="http://schemas.openxmlformats.org/officeDocument/2006/relationships/image" Target="../media/image178.wmf"/><Relationship Id="rId17" Type="http://schemas.openxmlformats.org/officeDocument/2006/relationships/oleObject" Target="../embeddings/oleObject196.bin"/><Relationship Id="rId25" Type="http://schemas.openxmlformats.org/officeDocument/2006/relationships/oleObject" Target="../embeddings/oleObject20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79.wmf"/><Relationship Id="rId20" Type="http://schemas.openxmlformats.org/officeDocument/2006/relationships/image" Target="../media/image181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75.wmf"/><Relationship Id="rId11" Type="http://schemas.openxmlformats.org/officeDocument/2006/relationships/oleObject" Target="../embeddings/oleObject193.bin"/><Relationship Id="rId24" Type="http://schemas.openxmlformats.org/officeDocument/2006/relationships/image" Target="../media/image182.wmf"/><Relationship Id="rId5" Type="http://schemas.openxmlformats.org/officeDocument/2006/relationships/oleObject" Target="../embeddings/oleObject190.bin"/><Relationship Id="rId15" Type="http://schemas.openxmlformats.org/officeDocument/2006/relationships/oleObject" Target="../embeddings/oleObject195.bin"/><Relationship Id="rId23" Type="http://schemas.openxmlformats.org/officeDocument/2006/relationships/oleObject" Target="../embeddings/oleObject199.bin"/><Relationship Id="rId10" Type="http://schemas.openxmlformats.org/officeDocument/2006/relationships/image" Target="../media/image177.wmf"/><Relationship Id="rId19" Type="http://schemas.openxmlformats.org/officeDocument/2006/relationships/oleObject" Target="../embeddings/oleObject197.bin"/><Relationship Id="rId4" Type="http://schemas.openxmlformats.org/officeDocument/2006/relationships/image" Target="../media/image184.png"/><Relationship Id="rId9" Type="http://schemas.openxmlformats.org/officeDocument/2006/relationships/oleObject" Target="../embeddings/oleObject192.bin"/><Relationship Id="rId14" Type="http://schemas.openxmlformats.org/officeDocument/2006/relationships/image" Target="../media/image167.wmf"/><Relationship Id="rId22" Type="http://schemas.openxmlformats.org/officeDocument/2006/relationships/image" Target="../media/image17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oleObject" Target="../embeddings/oleObject206.bin"/><Relationship Id="rId18" Type="http://schemas.openxmlformats.org/officeDocument/2006/relationships/image" Target="../media/image190.wmf"/><Relationship Id="rId3" Type="http://schemas.openxmlformats.org/officeDocument/2006/relationships/oleObject" Target="../embeddings/oleObject201.bin"/><Relationship Id="rId21" Type="http://schemas.openxmlformats.org/officeDocument/2006/relationships/oleObject" Target="../embeddings/oleObject210.bin"/><Relationship Id="rId7" Type="http://schemas.openxmlformats.org/officeDocument/2006/relationships/image" Target="../media/image167.wmf"/><Relationship Id="rId12" Type="http://schemas.openxmlformats.org/officeDocument/2006/relationships/image" Target="../media/image187.wmf"/><Relationship Id="rId17" Type="http://schemas.openxmlformats.org/officeDocument/2006/relationships/oleObject" Target="../embeddings/oleObject20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9.wmf"/><Relationship Id="rId20" Type="http://schemas.openxmlformats.org/officeDocument/2006/relationships/image" Target="../media/image172.wmf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02.bin"/><Relationship Id="rId11" Type="http://schemas.openxmlformats.org/officeDocument/2006/relationships/oleObject" Target="../embeddings/oleObject205.bin"/><Relationship Id="rId5" Type="http://schemas.openxmlformats.org/officeDocument/2006/relationships/image" Target="../media/image184.png"/><Relationship Id="rId15" Type="http://schemas.openxmlformats.org/officeDocument/2006/relationships/oleObject" Target="../embeddings/oleObject207.bin"/><Relationship Id="rId10" Type="http://schemas.openxmlformats.org/officeDocument/2006/relationships/image" Target="../media/image186.wmf"/><Relationship Id="rId19" Type="http://schemas.openxmlformats.org/officeDocument/2006/relationships/oleObject" Target="../embeddings/oleObject209.bin"/><Relationship Id="rId4" Type="http://schemas.openxmlformats.org/officeDocument/2006/relationships/image" Target="../media/image185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188.wmf"/><Relationship Id="rId22" Type="http://schemas.openxmlformats.org/officeDocument/2006/relationships/image" Target="../media/image18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8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image" Target="../media/image195.wmf"/><Relationship Id="rId18" Type="http://schemas.openxmlformats.org/officeDocument/2006/relationships/oleObject" Target="../embeddings/oleObject21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92.wmf"/><Relationship Id="rId12" Type="http://schemas.openxmlformats.org/officeDocument/2006/relationships/oleObject" Target="../embeddings/oleObject216.bin"/><Relationship Id="rId17" Type="http://schemas.openxmlformats.org/officeDocument/2006/relationships/image" Target="../media/image19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18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13.bin"/><Relationship Id="rId11" Type="http://schemas.openxmlformats.org/officeDocument/2006/relationships/image" Target="../media/image194.wmf"/><Relationship Id="rId5" Type="http://schemas.openxmlformats.org/officeDocument/2006/relationships/image" Target="../media/image191.wmf"/><Relationship Id="rId15" Type="http://schemas.openxmlformats.org/officeDocument/2006/relationships/image" Target="../media/image196.wmf"/><Relationship Id="rId10" Type="http://schemas.openxmlformats.org/officeDocument/2006/relationships/oleObject" Target="../embeddings/oleObject215.bin"/><Relationship Id="rId19" Type="http://schemas.openxmlformats.org/officeDocument/2006/relationships/image" Target="../media/image170.wmf"/><Relationship Id="rId4" Type="http://schemas.openxmlformats.org/officeDocument/2006/relationships/oleObject" Target="../embeddings/oleObject212.bin"/><Relationship Id="rId9" Type="http://schemas.openxmlformats.org/officeDocument/2006/relationships/image" Target="../media/image193.wmf"/><Relationship Id="rId14" Type="http://schemas.openxmlformats.org/officeDocument/2006/relationships/oleObject" Target="../embeddings/oleObject21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99.png"/><Relationship Id="rId7" Type="http://schemas.openxmlformats.org/officeDocument/2006/relationships/image" Target="../media/image14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21.bin"/><Relationship Id="rId5" Type="http://schemas.openxmlformats.org/officeDocument/2006/relationships/image" Target="../media/image198.wmf"/><Relationship Id="rId4" Type="http://schemas.openxmlformats.org/officeDocument/2006/relationships/oleObject" Target="../embeddings/oleObject22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01.wmf"/><Relationship Id="rId5" Type="http://schemas.openxmlformats.org/officeDocument/2006/relationships/oleObject" Target="../embeddings/oleObject223.bin"/><Relationship Id="rId4" Type="http://schemas.openxmlformats.org/officeDocument/2006/relationships/image" Target="../media/image20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0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25.bin"/><Relationship Id="rId5" Type="http://schemas.openxmlformats.org/officeDocument/2006/relationships/image" Target="../media/image200.wmf"/><Relationship Id="rId10" Type="http://schemas.openxmlformats.org/officeDocument/2006/relationships/image" Target="../media/image204.png"/><Relationship Id="rId4" Type="http://schemas.openxmlformats.org/officeDocument/2006/relationships/oleObject" Target="../embeddings/oleObject224.bin"/><Relationship Id="rId9" Type="http://schemas.openxmlformats.org/officeDocument/2006/relationships/image" Target="../media/image20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8.bin"/><Relationship Id="rId13" Type="http://schemas.openxmlformats.org/officeDocument/2006/relationships/image" Target="../media/image203.wmf"/><Relationship Id="rId18" Type="http://schemas.openxmlformats.org/officeDocument/2006/relationships/oleObject" Target="../embeddings/oleObject233.bin"/><Relationship Id="rId3" Type="http://schemas.openxmlformats.org/officeDocument/2006/relationships/oleObject" Target="../embeddings/oleObject226.bin"/><Relationship Id="rId21" Type="http://schemas.openxmlformats.org/officeDocument/2006/relationships/image" Target="../media/image169.wmf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230.bin"/><Relationship Id="rId17" Type="http://schemas.openxmlformats.org/officeDocument/2006/relationships/image" Target="../media/image167.wmf"/><Relationship Id="rId25" Type="http://schemas.openxmlformats.org/officeDocument/2006/relationships/image" Target="../media/image17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32.bin"/><Relationship Id="rId20" Type="http://schemas.openxmlformats.org/officeDocument/2006/relationships/oleObject" Target="../embeddings/oleObject234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27.bin"/><Relationship Id="rId11" Type="http://schemas.openxmlformats.org/officeDocument/2006/relationships/image" Target="../media/image164.wmf"/><Relationship Id="rId24" Type="http://schemas.openxmlformats.org/officeDocument/2006/relationships/oleObject" Target="../embeddings/oleObject236.bin"/><Relationship Id="rId5" Type="http://schemas.openxmlformats.org/officeDocument/2006/relationships/image" Target="../media/image205.png"/><Relationship Id="rId15" Type="http://schemas.openxmlformats.org/officeDocument/2006/relationships/image" Target="../media/image166.wmf"/><Relationship Id="rId23" Type="http://schemas.openxmlformats.org/officeDocument/2006/relationships/image" Target="../media/image190.wmf"/><Relationship Id="rId10" Type="http://schemas.openxmlformats.org/officeDocument/2006/relationships/oleObject" Target="../embeddings/oleObject229.bin"/><Relationship Id="rId19" Type="http://schemas.openxmlformats.org/officeDocument/2006/relationships/image" Target="../media/image168.wmf"/><Relationship Id="rId4" Type="http://schemas.openxmlformats.org/officeDocument/2006/relationships/image" Target="../media/image202.wmf"/><Relationship Id="rId9" Type="http://schemas.openxmlformats.org/officeDocument/2006/relationships/image" Target="../media/image163.wmf"/><Relationship Id="rId14" Type="http://schemas.openxmlformats.org/officeDocument/2006/relationships/oleObject" Target="../embeddings/oleObject231.bin"/><Relationship Id="rId22" Type="http://schemas.openxmlformats.org/officeDocument/2006/relationships/oleObject" Target="../embeddings/oleObject23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7.bin"/><Relationship Id="rId13" Type="http://schemas.openxmlformats.org/officeDocument/2006/relationships/image" Target="../media/image164.wmf"/><Relationship Id="rId18" Type="http://schemas.openxmlformats.org/officeDocument/2006/relationships/oleObject" Target="../embeddings/oleObject242.bin"/><Relationship Id="rId3" Type="http://schemas.openxmlformats.org/officeDocument/2006/relationships/image" Target="../media/image207.png"/><Relationship Id="rId21" Type="http://schemas.openxmlformats.org/officeDocument/2006/relationships/image" Target="../media/image168.wmf"/><Relationship Id="rId7" Type="http://schemas.openxmlformats.org/officeDocument/2006/relationships/image" Target="../media/image211.png"/><Relationship Id="rId12" Type="http://schemas.openxmlformats.org/officeDocument/2006/relationships/oleObject" Target="../embeddings/oleObject239.bin"/><Relationship Id="rId17" Type="http://schemas.openxmlformats.org/officeDocument/2006/relationships/image" Target="../media/image16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41.bin"/><Relationship Id="rId20" Type="http://schemas.openxmlformats.org/officeDocument/2006/relationships/oleObject" Target="../embeddings/oleObject243.bin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10.png"/><Relationship Id="rId11" Type="http://schemas.openxmlformats.org/officeDocument/2006/relationships/image" Target="../media/image163.wmf"/><Relationship Id="rId5" Type="http://schemas.openxmlformats.org/officeDocument/2006/relationships/image" Target="../media/image209.png"/><Relationship Id="rId15" Type="http://schemas.openxmlformats.org/officeDocument/2006/relationships/image" Target="../media/image206.wmf"/><Relationship Id="rId23" Type="http://schemas.openxmlformats.org/officeDocument/2006/relationships/image" Target="../media/image169.wmf"/><Relationship Id="rId10" Type="http://schemas.openxmlformats.org/officeDocument/2006/relationships/oleObject" Target="../embeddings/oleObject238.bin"/><Relationship Id="rId19" Type="http://schemas.openxmlformats.org/officeDocument/2006/relationships/image" Target="../media/image167.wmf"/><Relationship Id="rId4" Type="http://schemas.openxmlformats.org/officeDocument/2006/relationships/image" Target="../media/image208.png"/><Relationship Id="rId9" Type="http://schemas.openxmlformats.org/officeDocument/2006/relationships/image" Target="../media/image162.wmf"/><Relationship Id="rId14" Type="http://schemas.openxmlformats.org/officeDocument/2006/relationships/oleObject" Target="../embeddings/oleObject240.bin"/><Relationship Id="rId22" Type="http://schemas.openxmlformats.org/officeDocument/2006/relationships/oleObject" Target="../embeddings/oleObject24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5.bin"/><Relationship Id="rId13" Type="http://schemas.openxmlformats.org/officeDocument/2006/relationships/image" Target="../media/image164.wmf"/><Relationship Id="rId18" Type="http://schemas.openxmlformats.org/officeDocument/2006/relationships/oleObject" Target="../embeddings/oleObject250.bin"/><Relationship Id="rId3" Type="http://schemas.openxmlformats.org/officeDocument/2006/relationships/image" Target="../media/image212.png"/><Relationship Id="rId21" Type="http://schemas.openxmlformats.org/officeDocument/2006/relationships/image" Target="../media/image168.wmf"/><Relationship Id="rId7" Type="http://schemas.openxmlformats.org/officeDocument/2006/relationships/image" Target="../media/image216.png"/><Relationship Id="rId12" Type="http://schemas.openxmlformats.org/officeDocument/2006/relationships/oleObject" Target="../embeddings/oleObject247.bin"/><Relationship Id="rId17" Type="http://schemas.openxmlformats.org/officeDocument/2006/relationships/image" Target="../media/image16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49.bin"/><Relationship Id="rId20" Type="http://schemas.openxmlformats.org/officeDocument/2006/relationships/oleObject" Target="../embeddings/oleObject251.bin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15.png"/><Relationship Id="rId11" Type="http://schemas.openxmlformats.org/officeDocument/2006/relationships/image" Target="../media/image163.wmf"/><Relationship Id="rId5" Type="http://schemas.openxmlformats.org/officeDocument/2006/relationships/image" Target="../media/image214.png"/><Relationship Id="rId15" Type="http://schemas.openxmlformats.org/officeDocument/2006/relationships/image" Target="../media/image206.wmf"/><Relationship Id="rId23" Type="http://schemas.openxmlformats.org/officeDocument/2006/relationships/image" Target="../media/image169.wmf"/><Relationship Id="rId10" Type="http://schemas.openxmlformats.org/officeDocument/2006/relationships/oleObject" Target="../embeddings/oleObject246.bin"/><Relationship Id="rId19" Type="http://schemas.openxmlformats.org/officeDocument/2006/relationships/image" Target="../media/image167.wmf"/><Relationship Id="rId4" Type="http://schemas.openxmlformats.org/officeDocument/2006/relationships/image" Target="../media/image213.png"/><Relationship Id="rId9" Type="http://schemas.openxmlformats.org/officeDocument/2006/relationships/image" Target="../media/image162.wmf"/><Relationship Id="rId14" Type="http://schemas.openxmlformats.org/officeDocument/2006/relationships/oleObject" Target="../embeddings/oleObject248.bin"/><Relationship Id="rId22" Type="http://schemas.openxmlformats.org/officeDocument/2006/relationships/oleObject" Target="../embeddings/oleObject25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1.wmf"/><Relationship Id="rId26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0.wmf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7.wmf"/><Relationship Id="rId5" Type="http://schemas.openxmlformats.org/officeDocument/2006/relationships/image" Target="../media/image33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45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17.wmf"/><Relationship Id="rId5" Type="http://schemas.openxmlformats.org/officeDocument/2006/relationships/image" Target="../media/image39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latin typeface="Comic Sans MS" pitchFamily="66" charset="0"/>
              </a:rPr>
              <a:t>Próbkowanie sygnałów (04)</a:t>
            </a:r>
            <a:endParaRPr lang="pl-PL" b="1" dirty="0" smtClean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435099" y="1701800"/>
            <a:ext cx="7704465" cy="493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Delta </a:t>
            </a:r>
            <a:r>
              <a:rPr lang="pl-PL" b="1" dirty="0" err="1" smtClean="0">
                <a:solidFill>
                  <a:schemeClr val="bg2"/>
                </a:solidFill>
                <a:latin typeface="Comic Sans MS" pitchFamily="66" charset="0"/>
              </a:rPr>
              <a:t>Diraca</a:t>
            </a: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 – transformaty Fouriera specjalne</a:t>
            </a:r>
          </a:p>
          <a:p>
            <a:pPr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Delta </a:t>
            </a:r>
            <a:r>
              <a:rPr lang="pl-PL" b="1" dirty="0" err="1" smtClean="0">
                <a:solidFill>
                  <a:schemeClr val="bg2"/>
                </a:solidFill>
                <a:latin typeface="Comic Sans MS" pitchFamily="66" charset="0"/>
              </a:rPr>
              <a:t>Diraca</a:t>
            </a: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 – właściwość próbkująca</a:t>
            </a:r>
          </a:p>
          <a:p>
            <a:pPr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Inne właściwości delty Diraca</a:t>
            </a:r>
          </a:p>
          <a:p>
            <a:pPr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Transformaty Fouriera z deltą Diraca</a:t>
            </a:r>
          </a:p>
          <a:p>
            <a:pPr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Odpowiedź impulsowa filtru</a:t>
            </a:r>
          </a:p>
          <a:p>
            <a:pPr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Delta grzebieniowa</a:t>
            </a:r>
          </a:p>
          <a:p>
            <a:pPr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Delta grzebieniowa w próbkowaniu</a:t>
            </a:r>
          </a:p>
          <a:p>
            <a:pPr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Twierdzenie o próbkowaniu</a:t>
            </a:r>
          </a:p>
          <a:p>
            <a:pPr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Odtwarzanie sygnału z próbek</a:t>
            </a:r>
          </a:p>
          <a:p>
            <a:pPr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Transmisja sygnałów </a:t>
            </a:r>
            <a:r>
              <a:rPr lang="pl-PL" b="1" dirty="0" err="1" smtClean="0">
                <a:solidFill>
                  <a:schemeClr val="bg2"/>
                </a:solidFill>
                <a:latin typeface="Comic Sans MS" pitchFamily="66" charset="0"/>
              </a:rPr>
              <a:t>spróbkowanych</a:t>
            </a: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 – paradoks</a:t>
            </a:r>
          </a:p>
          <a:p>
            <a:pPr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Time </a:t>
            </a:r>
            <a:r>
              <a:rPr lang="pl-PL" b="1" dirty="0" err="1" smtClean="0">
                <a:solidFill>
                  <a:schemeClr val="bg2"/>
                </a:solidFill>
                <a:latin typeface="Comic Sans MS" pitchFamily="66" charset="0"/>
              </a:rPr>
              <a:t>Division</a:t>
            </a: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pl-PL" b="1" dirty="0" err="1" smtClean="0">
                <a:solidFill>
                  <a:schemeClr val="bg2"/>
                </a:solidFill>
                <a:latin typeface="Comic Sans MS" pitchFamily="66" charset="0"/>
              </a:rPr>
              <a:t>Multiplex</a:t>
            </a:r>
            <a:endParaRPr lang="pl-PL" b="1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Podsumowanie</a:t>
            </a:r>
            <a:endParaRPr lang="pl-PL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5C6E9-0E42-418B-9650-0CE50F073E4C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Text Box 1037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>
            <a:off x="1147762" y="490641"/>
            <a:ext cx="4035426" cy="1501672"/>
            <a:chOff x="1147762" y="490641"/>
            <a:chExt cx="4035426" cy="1501672"/>
          </a:xfrm>
        </p:grpSpPr>
        <p:graphicFrame>
          <p:nvGraphicFramePr>
            <p:cNvPr id="16" name="Object 20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3984590"/>
                </p:ext>
              </p:extLst>
            </p:nvPr>
          </p:nvGraphicFramePr>
          <p:xfrm>
            <a:off x="1150938" y="947738"/>
            <a:ext cx="4032250" cy="1044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06" name="Equation" r:id="rId4" imgW="2158920" imgH="558720" progId="Equation.3">
                    <p:embed/>
                  </p:oleObj>
                </mc:Choice>
                <mc:Fallback>
                  <p:oleObj name="Equation" r:id="rId4" imgW="215892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0938" y="947738"/>
                          <a:ext cx="4032250" cy="1044575"/>
                        </a:xfrm>
                        <a:prstGeom prst="rect">
                          <a:avLst/>
                        </a:prstGeom>
                        <a:solidFill>
                          <a:srgbClr val="FFCC00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031"/>
            <p:cNvSpPr txBox="1">
              <a:spLocks noChangeArrowheads="1"/>
            </p:cNvSpPr>
            <p:nvPr/>
          </p:nvSpPr>
          <p:spPr bwMode="auto">
            <a:xfrm>
              <a:off x="1147762" y="490641"/>
              <a:ext cx="21275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sz="1800" b="1" dirty="0" smtClean="0"/>
                <a:t>Splot z deltą Diraca</a:t>
              </a:r>
              <a:endParaRPr lang="pl-PL" sz="1800" b="1" dirty="0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1092347" y="2283421"/>
            <a:ext cx="2108269" cy="1008201"/>
            <a:chOff x="1095739" y="2773792"/>
            <a:chExt cx="2108269" cy="1008201"/>
          </a:xfrm>
        </p:grpSpPr>
        <p:sp>
          <p:nvSpPr>
            <p:cNvPr id="19" name="Text Box 1032"/>
            <p:cNvSpPr txBox="1">
              <a:spLocks noChangeArrowheads="1"/>
            </p:cNvSpPr>
            <p:nvPr/>
          </p:nvSpPr>
          <p:spPr bwMode="auto">
            <a:xfrm>
              <a:off x="1095739" y="2773792"/>
              <a:ext cx="2108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sz="1800" b="1" dirty="0" smtClean="0"/>
                <a:t>„Pole” delty Diraca</a:t>
              </a:r>
              <a:endParaRPr lang="pl-PL" sz="1800" b="1" dirty="0"/>
            </a:p>
          </p:txBody>
        </p:sp>
        <p:graphicFrame>
          <p:nvGraphicFramePr>
            <p:cNvPr id="20" name="Object 20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0792762"/>
                </p:ext>
              </p:extLst>
            </p:nvPr>
          </p:nvGraphicFramePr>
          <p:xfrm>
            <a:off x="1241424" y="3181351"/>
            <a:ext cx="1386360" cy="600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07" name="Równanie" r:id="rId6" imgW="761760" imgH="330120" progId="Equation.3">
                    <p:embed/>
                  </p:oleObj>
                </mc:Choice>
                <mc:Fallback>
                  <p:oleObj name="Równanie" r:id="rId6" imgW="7617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1424" y="3181351"/>
                          <a:ext cx="1386360" cy="600642"/>
                        </a:xfrm>
                        <a:prstGeom prst="rect">
                          <a:avLst/>
                        </a:prstGeom>
                        <a:solidFill>
                          <a:srgbClr val="FFCC00">
                            <a:alpha val="50000"/>
                          </a:srgbClr>
                        </a:solidFill>
                        <a:ln w="22225">
                          <a:noFill/>
                          <a:prstDash val="sysDash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upa 20"/>
          <p:cNvGrpSpPr/>
          <p:nvPr/>
        </p:nvGrpSpPr>
        <p:grpSpPr>
          <a:xfrm>
            <a:off x="1176011" y="3699181"/>
            <a:ext cx="1552684" cy="1209117"/>
            <a:chOff x="1202943" y="4607697"/>
            <a:chExt cx="1552684" cy="1209117"/>
          </a:xfrm>
        </p:grpSpPr>
        <p:graphicFrame>
          <p:nvGraphicFramePr>
            <p:cNvPr id="22" name="Object 20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0795604"/>
                </p:ext>
              </p:extLst>
            </p:nvPr>
          </p:nvGraphicFramePr>
          <p:xfrm>
            <a:off x="1264964" y="5400889"/>
            <a:ext cx="1490663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08" name="Equation" r:id="rId8" imgW="774360" imgH="215640" progId="Equation.3">
                    <p:embed/>
                  </p:oleObj>
                </mc:Choice>
                <mc:Fallback>
                  <p:oleObj name="Equation" r:id="rId8" imgW="774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4964" y="5400889"/>
                          <a:ext cx="1490663" cy="415925"/>
                        </a:xfrm>
                        <a:prstGeom prst="rect">
                          <a:avLst/>
                        </a:prstGeom>
                        <a:solidFill>
                          <a:srgbClr val="FFCC00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1035"/>
            <p:cNvSpPr txBox="1">
              <a:spLocks noChangeArrowheads="1"/>
            </p:cNvSpPr>
            <p:nvPr/>
          </p:nvSpPr>
          <p:spPr bwMode="auto">
            <a:xfrm>
              <a:off x="1202943" y="4607697"/>
              <a:ext cx="14734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sz="1800" b="1" dirty="0" smtClean="0"/>
                <a:t>Delta </a:t>
              </a:r>
              <a:r>
                <a:rPr lang="pl-PL" sz="1800" b="1" dirty="0" err="1" smtClean="0"/>
                <a:t>Diraca</a:t>
              </a:r>
              <a:endParaRPr lang="pl-PL" sz="1800" b="1" dirty="0" smtClean="0"/>
            </a:p>
            <a:p>
              <a:pPr eaLnBrk="0" hangingPunct="0"/>
              <a:r>
                <a:rPr lang="pl-PL" sz="1800" b="1" dirty="0"/>
                <a:t>j</a:t>
              </a:r>
              <a:r>
                <a:rPr lang="pl-PL" sz="1800" b="1" dirty="0" smtClean="0"/>
                <a:t>est parzysta</a:t>
              </a:r>
              <a:endParaRPr lang="pl-PL" sz="1800" b="1" dirty="0"/>
            </a:p>
          </p:txBody>
        </p:sp>
      </p:grpSp>
      <p:sp>
        <p:nvSpPr>
          <p:cNvPr id="24" name="Rectangle 1036"/>
          <p:cNvSpPr>
            <a:spLocks noChangeArrowheads="1"/>
          </p:cNvSpPr>
          <p:nvPr/>
        </p:nvSpPr>
        <p:spPr bwMode="auto">
          <a:xfrm>
            <a:off x="1022350" y="-57046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3200" b="1" dirty="0" smtClean="0">
                <a:solidFill>
                  <a:schemeClr val="bg2"/>
                </a:solidFill>
              </a:rPr>
              <a:t>Inne właściwości delty Diraca</a:t>
            </a:r>
            <a:endParaRPr kumimoji="1" lang="pl-PL" sz="4400" b="1" dirty="0">
              <a:solidFill>
                <a:schemeClr val="tx2"/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4471988" y="2796417"/>
            <a:ext cx="4375150" cy="1366008"/>
            <a:chOff x="4471988" y="2796417"/>
            <a:chExt cx="4375150" cy="1366008"/>
          </a:xfrm>
        </p:grpSpPr>
        <p:sp>
          <p:nvSpPr>
            <p:cNvPr id="26" name="Text Box 1038"/>
            <p:cNvSpPr txBox="1">
              <a:spLocks noChangeArrowheads="1"/>
            </p:cNvSpPr>
            <p:nvPr/>
          </p:nvSpPr>
          <p:spPr bwMode="auto">
            <a:xfrm>
              <a:off x="4472056" y="2796417"/>
              <a:ext cx="23326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sz="1800" b="1" dirty="0" smtClean="0"/>
                <a:t>Iloczyn z deltą Diraca</a:t>
              </a:r>
              <a:endParaRPr lang="pl-PL" sz="1800" b="1" dirty="0"/>
            </a:p>
          </p:txBody>
        </p:sp>
        <p:graphicFrame>
          <p:nvGraphicFramePr>
            <p:cNvPr id="27" name="Object 20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3619646"/>
                </p:ext>
              </p:extLst>
            </p:nvPr>
          </p:nvGraphicFramePr>
          <p:xfrm>
            <a:off x="4471988" y="3222625"/>
            <a:ext cx="437515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09" name="Equation" r:id="rId10" imgW="2489040" imgH="533160" progId="Equation.3">
                    <p:embed/>
                  </p:oleObj>
                </mc:Choice>
                <mc:Fallback>
                  <p:oleObj name="Equation" r:id="rId10" imgW="2489040" imgH="533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1988" y="3222625"/>
                          <a:ext cx="4375150" cy="939800"/>
                        </a:xfrm>
                        <a:prstGeom prst="rect">
                          <a:avLst/>
                        </a:prstGeom>
                        <a:solidFill>
                          <a:srgbClr val="FFCC00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upa 27"/>
          <p:cNvGrpSpPr/>
          <p:nvPr/>
        </p:nvGrpSpPr>
        <p:grpSpPr>
          <a:xfrm>
            <a:off x="5393015" y="4700336"/>
            <a:ext cx="2072886" cy="1385551"/>
            <a:chOff x="6387547" y="4823224"/>
            <a:chExt cx="2072886" cy="1385551"/>
          </a:xfrm>
        </p:grpSpPr>
        <p:graphicFrame>
          <p:nvGraphicFramePr>
            <p:cNvPr id="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0291170"/>
                </p:ext>
              </p:extLst>
            </p:nvPr>
          </p:nvGraphicFramePr>
          <p:xfrm>
            <a:off x="6438185" y="5526089"/>
            <a:ext cx="2022248" cy="682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10" name="Równanie" r:id="rId12" imgW="977760" imgH="330120" progId="Equation.3">
                    <p:embed/>
                  </p:oleObj>
                </mc:Choice>
                <mc:Fallback>
                  <p:oleObj name="Równanie" r:id="rId12" imgW="9777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8185" y="5526089"/>
                          <a:ext cx="2022248" cy="682686"/>
                        </a:xfrm>
                        <a:prstGeom prst="rect">
                          <a:avLst/>
                        </a:prstGeom>
                        <a:solidFill>
                          <a:srgbClr val="FFCC00">
                            <a:alpha val="50000"/>
                          </a:srgbClr>
                        </a:solidFill>
                        <a:ln w="22225">
                          <a:noFill/>
                          <a:prstDash val="sysDash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 Box 1038"/>
            <p:cNvSpPr txBox="1">
              <a:spLocks noChangeArrowheads="1"/>
            </p:cNvSpPr>
            <p:nvPr/>
          </p:nvSpPr>
          <p:spPr bwMode="auto">
            <a:xfrm>
              <a:off x="6387547" y="4823224"/>
              <a:ext cx="206979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sz="1800" b="1" dirty="0" smtClean="0"/>
                <a:t>Delta Diraca</a:t>
              </a:r>
              <a:br>
                <a:rPr lang="pl-PL" sz="1800" b="1" dirty="0" smtClean="0"/>
              </a:br>
              <a:r>
                <a:rPr lang="pl-PL" sz="1800" b="1" dirty="0" smtClean="0"/>
                <a:t>i skok jednostkowy</a:t>
              </a:r>
              <a:endParaRPr lang="pl-PL" sz="1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1173163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3200" b="1" dirty="0" smtClean="0">
                <a:solidFill>
                  <a:schemeClr val="bg2"/>
                </a:solidFill>
              </a:rPr>
              <a:t>Transformaty Fouriera z deltą Diraca</a:t>
            </a:r>
            <a:endParaRPr kumimoji="1" lang="pl-PL" sz="4400" b="1" dirty="0">
              <a:solidFill>
                <a:schemeClr val="tx2"/>
              </a:solidFill>
            </a:endParaRP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2483768" y="685800"/>
          <a:ext cx="5198827" cy="66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2" name="Równanie" r:id="rId4" imgW="2565360" imgH="330120" progId="Equation.3">
                  <p:embed/>
                </p:oleObj>
              </mc:Choice>
              <mc:Fallback>
                <p:oleObj name="Równanie" r:id="rId4" imgW="2565360" imgH="330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685800"/>
                        <a:ext cx="5198827" cy="669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977230" y="4619544"/>
            <a:ext cx="3947467" cy="2238456"/>
            <a:chOff x="977230" y="4619544"/>
            <a:chExt cx="3947467" cy="2238456"/>
          </a:xfrm>
        </p:grpSpPr>
        <p:graphicFrame>
          <p:nvGraphicFramePr>
            <p:cNvPr id="1229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6256313"/>
                </p:ext>
              </p:extLst>
            </p:nvPr>
          </p:nvGraphicFramePr>
          <p:xfrm>
            <a:off x="977230" y="5081209"/>
            <a:ext cx="3947467" cy="17767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43" name="Równanie" r:id="rId6" imgW="1917360" imgH="863280" progId="Equation.3">
                    <p:embed/>
                  </p:oleObj>
                </mc:Choice>
                <mc:Fallback>
                  <p:oleObj name="Równanie" r:id="rId6" imgW="1917360" imgH="86328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7230" y="5081209"/>
                          <a:ext cx="3947467" cy="1776791"/>
                        </a:xfrm>
                        <a:prstGeom prst="rect">
                          <a:avLst/>
                        </a:prstGeom>
                        <a:solidFill>
                          <a:srgbClr val="FFFF66">
                            <a:alpha val="50000"/>
                          </a:srgbClr>
                        </a:solidFill>
                        <a:ln w="22225">
                          <a:noFill/>
                          <a:prstDash val="sysDash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038"/>
            <p:cNvSpPr txBox="1">
              <a:spLocks noChangeArrowheads="1"/>
            </p:cNvSpPr>
            <p:nvPr/>
          </p:nvSpPr>
          <p:spPr bwMode="auto">
            <a:xfrm>
              <a:off x="977230" y="4619544"/>
              <a:ext cx="25907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 smtClean="0"/>
                <a:t>Skok jednostkowy</a:t>
              </a:r>
              <a:endParaRPr lang="pl-PL" b="1" dirty="0"/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928018" y="1394123"/>
            <a:ext cx="1850186" cy="879177"/>
            <a:chOff x="928018" y="1394123"/>
            <a:chExt cx="1850186" cy="879177"/>
          </a:xfrm>
        </p:grpSpPr>
        <p:graphicFrame>
          <p:nvGraphicFramePr>
            <p:cNvPr id="1229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0368362"/>
                </p:ext>
              </p:extLst>
            </p:nvPr>
          </p:nvGraphicFramePr>
          <p:xfrm>
            <a:off x="928018" y="1855788"/>
            <a:ext cx="1087438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44" name="Równanie" r:id="rId8" imgW="558720" imgH="215640" progId="Equation.3">
                    <p:embed/>
                  </p:oleObj>
                </mc:Choice>
                <mc:Fallback>
                  <p:oleObj name="Równanie" r:id="rId8" imgW="558720" imgH="215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018" y="1855788"/>
                          <a:ext cx="1087438" cy="417512"/>
                        </a:xfrm>
                        <a:prstGeom prst="rect">
                          <a:avLst/>
                        </a:prstGeom>
                        <a:solidFill>
                          <a:srgbClr val="FFFF66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1038"/>
            <p:cNvSpPr txBox="1">
              <a:spLocks noChangeArrowheads="1"/>
            </p:cNvSpPr>
            <p:nvPr/>
          </p:nvSpPr>
          <p:spPr bwMode="auto">
            <a:xfrm>
              <a:off x="928018" y="1394123"/>
              <a:ext cx="18501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 smtClean="0"/>
                <a:t>Delta Diraca</a:t>
              </a:r>
              <a:endParaRPr lang="pl-PL" b="1" dirty="0"/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977230" y="2584748"/>
            <a:ext cx="3058851" cy="880765"/>
            <a:chOff x="977230" y="2584748"/>
            <a:chExt cx="3058851" cy="880765"/>
          </a:xfrm>
        </p:grpSpPr>
        <p:graphicFrame>
          <p:nvGraphicFramePr>
            <p:cNvPr id="1230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4655413"/>
                </p:ext>
              </p:extLst>
            </p:nvPr>
          </p:nvGraphicFramePr>
          <p:xfrm>
            <a:off x="977230" y="3046413"/>
            <a:ext cx="1506538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45" name="Równanie" r:id="rId10" imgW="774360" imgH="215640" progId="Equation.3">
                    <p:embed/>
                  </p:oleObj>
                </mc:Choice>
                <mc:Fallback>
                  <p:oleObj name="Równanie" r:id="rId10" imgW="774360" imgH="2156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7230" y="3046413"/>
                          <a:ext cx="1506538" cy="419100"/>
                        </a:xfrm>
                        <a:prstGeom prst="rect">
                          <a:avLst/>
                        </a:prstGeom>
                        <a:solidFill>
                          <a:srgbClr val="FFFF66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038"/>
            <p:cNvSpPr txBox="1">
              <a:spLocks noChangeArrowheads="1"/>
            </p:cNvSpPr>
            <p:nvPr/>
          </p:nvSpPr>
          <p:spPr bwMode="auto">
            <a:xfrm>
              <a:off x="977230" y="2584748"/>
              <a:ext cx="30588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 smtClean="0"/>
                <a:t>Składowa stała („dc”)</a:t>
              </a:r>
              <a:endParaRPr lang="pl-PL" b="1" dirty="0"/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977230" y="3705299"/>
            <a:ext cx="4237057" cy="883717"/>
            <a:chOff x="977230" y="3705299"/>
            <a:chExt cx="4237057" cy="883717"/>
          </a:xfrm>
        </p:grpSpPr>
        <p:graphicFrame>
          <p:nvGraphicFramePr>
            <p:cNvPr id="1230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169145"/>
                </p:ext>
              </p:extLst>
            </p:nvPr>
          </p:nvGraphicFramePr>
          <p:xfrm>
            <a:off x="1043608" y="4146103"/>
            <a:ext cx="3111500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46" name="Equation" r:id="rId12" imgW="1600200" imgH="228600" progId="Equation.3">
                    <p:embed/>
                  </p:oleObj>
                </mc:Choice>
                <mc:Fallback>
                  <p:oleObj name="Equation" r:id="rId12" imgW="1600200" imgH="2286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4146103"/>
                          <a:ext cx="3111500" cy="442913"/>
                        </a:xfrm>
                        <a:prstGeom prst="rect">
                          <a:avLst/>
                        </a:prstGeom>
                        <a:solidFill>
                          <a:srgbClr val="FFFF66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1038"/>
            <p:cNvSpPr txBox="1">
              <a:spLocks noChangeArrowheads="1"/>
            </p:cNvSpPr>
            <p:nvPr/>
          </p:nvSpPr>
          <p:spPr bwMode="auto">
            <a:xfrm>
              <a:off x="977230" y="3705299"/>
              <a:ext cx="42370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 smtClean="0"/>
                <a:t>Zespolony sygnał harmoniczny</a:t>
              </a:r>
              <a:endParaRPr lang="pl-PL" b="1" dirty="0"/>
            </a:p>
          </p:txBody>
        </p:sp>
      </p:grpSp>
      <p:pic>
        <p:nvPicPr>
          <p:cNvPr id="14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2535" y="3705299"/>
            <a:ext cx="1080120" cy="1080120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216025" y="795338"/>
            <a:ext cx="3013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/>
              <a:t>Sygnały harmoniczne</a:t>
            </a:r>
            <a:endParaRPr lang="pl-PL" b="1" dirty="0"/>
          </a:p>
        </p:txBody>
      </p:sp>
      <p:graphicFrame>
        <p:nvGraphicFramePr>
          <p:cNvPr id="13315" name="Object 12"/>
          <p:cNvGraphicFramePr>
            <a:graphicFrameLocks noChangeAspect="1"/>
          </p:cNvGraphicFramePr>
          <p:nvPr/>
        </p:nvGraphicFramePr>
        <p:xfrm>
          <a:off x="1343025" y="3200400"/>
          <a:ext cx="50292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4" name="Równanie" r:id="rId4" imgW="2311200" imgH="457200" progId="Equation.3">
                  <p:embed/>
                </p:oleObj>
              </mc:Choice>
              <mc:Fallback>
                <p:oleObj name="Równanie" r:id="rId4" imgW="231120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200400"/>
                        <a:ext cx="5029200" cy="995363"/>
                      </a:xfrm>
                      <a:prstGeom prst="rect">
                        <a:avLst/>
                      </a:prstGeom>
                      <a:solidFill>
                        <a:srgbClr val="CCFF33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0" name="Group 26"/>
          <p:cNvGrpSpPr>
            <a:grpSpLocks/>
          </p:cNvGrpSpPr>
          <p:nvPr/>
        </p:nvGrpSpPr>
        <p:grpSpPr bwMode="auto">
          <a:xfrm>
            <a:off x="2709863" y="4800600"/>
            <a:ext cx="3302000" cy="1752600"/>
            <a:chOff x="1707" y="3024"/>
            <a:chExt cx="2080" cy="1104"/>
          </a:xfrm>
        </p:grpSpPr>
        <p:sp>
          <p:nvSpPr>
            <p:cNvPr id="13323" name="Line 14"/>
            <p:cNvSpPr>
              <a:spLocks noChangeShapeType="1"/>
            </p:cNvSpPr>
            <p:nvPr/>
          </p:nvSpPr>
          <p:spPr bwMode="auto">
            <a:xfrm>
              <a:off x="1707" y="3800"/>
              <a:ext cx="19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3316" name="Object 15"/>
            <p:cNvGraphicFramePr>
              <a:graphicFrameLocks noChangeAspect="1"/>
            </p:cNvGraphicFramePr>
            <p:nvPr/>
          </p:nvGraphicFramePr>
          <p:xfrm>
            <a:off x="3593" y="3587"/>
            <a:ext cx="194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65" name="Równanie" r:id="rId6" imgW="152280" imgH="139680" progId="Equation.3">
                    <p:embed/>
                  </p:oleObj>
                </mc:Choice>
                <mc:Fallback>
                  <p:oleObj name="Równanie" r:id="rId6" imgW="152280" imgH="1396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3" y="3587"/>
                          <a:ext cx="194" cy="1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4" name="Line 18"/>
            <p:cNvSpPr>
              <a:spLocks noChangeShapeType="1"/>
            </p:cNvSpPr>
            <p:nvPr/>
          </p:nvSpPr>
          <p:spPr bwMode="auto">
            <a:xfrm flipV="1">
              <a:off x="2239" y="3263"/>
              <a:ext cx="0" cy="5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25" name="Line 20"/>
            <p:cNvSpPr>
              <a:spLocks noChangeShapeType="1"/>
            </p:cNvSpPr>
            <p:nvPr/>
          </p:nvSpPr>
          <p:spPr bwMode="auto">
            <a:xfrm flipV="1">
              <a:off x="3066" y="3263"/>
              <a:ext cx="0" cy="5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3317" name="Object 23"/>
            <p:cNvGraphicFramePr>
              <a:graphicFrameLocks noChangeAspect="1"/>
            </p:cNvGraphicFramePr>
            <p:nvPr/>
          </p:nvGraphicFramePr>
          <p:xfrm>
            <a:off x="2001" y="3907"/>
            <a:ext cx="521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66" name="Równanie" r:id="rId8" imgW="533160" imgH="228600" progId="Equation.3">
                    <p:embed/>
                  </p:oleObj>
                </mc:Choice>
                <mc:Fallback>
                  <p:oleObj name="Równanie" r:id="rId8" imgW="533160" imgH="22860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1" y="3907"/>
                          <a:ext cx="521" cy="2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8" name="Object 24"/>
            <p:cNvGraphicFramePr>
              <a:graphicFrameLocks noChangeAspect="1"/>
            </p:cNvGraphicFramePr>
            <p:nvPr/>
          </p:nvGraphicFramePr>
          <p:xfrm>
            <a:off x="2838" y="3907"/>
            <a:ext cx="455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67" name="Równanie" r:id="rId10" imgW="533160" imgH="228600" progId="Equation.3">
                    <p:embed/>
                  </p:oleObj>
                </mc:Choice>
                <mc:Fallback>
                  <p:oleObj name="Równanie" r:id="rId10" imgW="533160" imgH="22860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8" y="3907"/>
                          <a:ext cx="455" cy="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6" name="Line 25"/>
            <p:cNvSpPr>
              <a:spLocks noChangeShapeType="1"/>
            </p:cNvSpPr>
            <p:nvPr/>
          </p:nvSpPr>
          <p:spPr bwMode="auto">
            <a:xfrm flipV="1">
              <a:off x="2653" y="3024"/>
              <a:ext cx="0" cy="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322" name="Text Box 28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73163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3200" b="1" dirty="0" smtClean="0">
                <a:solidFill>
                  <a:schemeClr val="bg2"/>
                </a:solidFill>
              </a:rPr>
              <a:t>Transformaty Fouriera z deltą Diraca</a:t>
            </a:r>
            <a:endParaRPr kumimoji="1" lang="pl-PL" sz="4400" b="1" dirty="0">
              <a:solidFill>
                <a:schemeClr val="tx2"/>
              </a:solidFill>
            </a:endParaRP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367051"/>
              </p:ext>
            </p:extLst>
          </p:nvPr>
        </p:nvGraphicFramePr>
        <p:xfrm>
          <a:off x="1343025" y="1628775"/>
          <a:ext cx="42957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8" name="Równanie" r:id="rId12" imgW="1904760" imgH="482400" progId="Equation.3">
                  <p:embed/>
                </p:oleObj>
              </mc:Choice>
              <mc:Fallback>
                <p:oleObj name="Równanie" r:id="rId12" imgW="1904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1628775"/>
                        <a:ext cx="4295775" cy="1089025"/>
                      </a:xfrm>
                      <a:prstGeom prst="rect">
                        <a:avLst/>
                      </a:prstGeom>
                      <a:solidFill>
                        <a:srgbClr val="FFFF66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pic>
        <p:nvPicPr>
          <p:cNvPr id="17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212028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36"/>
          <p:cNvSpPr>
            <a:spLocks noChangeArrowheads="1"/>
          </p:cNvSpPr>
          <p:nvPr/>
        </p:nvSpPr>
        <p:spPr bwMode="auto">
          <a:xfrm>
            <a:off x="1115617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3200" b="1" dirty="0" smtClean="0">
                <a:solidFill>
                  <a:schemeClr val="bg2"/>
                </a:solidFill>
              </a:rPr>
              <a:t>Odpowiedź impulsowa filtru</a:t>
            </a:r>
            <a:endParaRPr kumimoji="1" lang="pl-PL" sz="4400" b="1" dirty="0">
              <a:solidFill>
                <a:schemeClr val="tx2"/>
              </a:solidFill>
            </a:endParaRPr>
          </a:p>
        </p:txBody>
      </p:sp>
      <p:sp>
        <p:nvSpPr>
          <p:cNvPr id="11275" name="Text Box 1037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1026741" y="1984127"/>
          <a:ext cx="32766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38" name="Równanie" r:id="rId4" imgW="1396800" imgH="431640" progId="Equation.3">
                  <p:embed/>
                </p:oleObj>
              </mc:Choice>
              <mc:Fallback>
                <p:oleObj name="Równanie" r:id="rId4" imgW="139680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741" y="1984127"/>
                        <a:ext cx="3276600" cy="101282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731841" y="746919"/>
            <a:ext cx="1981200" cy="8382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039940"/>
              </p:ext>
            </p:extLst>
          </p:nvPr>
        </p:nvGraphicFramePr>
        <p:xfrm>
          <a:off x="3979863" y="900113"/>
          <a:ext cx="15176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39" name="Equation" r:id="rId6" imgW="507960" imgH="228600" progId="Equation.3">
                  <p:embed/>
                </p:oleObj>
              </mc:Choice>
              <mc:Fallback>
                <p:oleObj name="Equation" r:id="rId6" imgW="5079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900113"/>
                        <a:ext cx="151765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665041" y="1204119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5713041" y="1204119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238909"/>
              </p:ext>
            </p:extLst>
          </p:nvPr>
        </p:nvGraphicFramePr>
        <p:xfrm>
          <a:off x="2752725" y="595313"/>
          <a:ext cx="6524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40" name="Equation" r:id="rId8" imgW="317160" imgH="228600" progId="Equation.3">
                  <p:embed/>
                </p:oleObj>
              </mc:Choice>
              <mc:Fallback>
                <p:oleObj name="Equation" r:id="rId8" imgW="3171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595313"/>
                        <a:ext cx="652463" cy="471487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6079753" y="1322983"/>
          <a:ext cx="2616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41" name="Równanie" r:id="rId10" imgW="1574640" imgH="228600" progId="Equation.3">
                  <p:embed/>
                </p:oleObj>
              </mc:Choice>
              <mc:Fallback>
                <p:oleObj name="Równanie" r:id="rId10" imgW="157464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753" y="1322983"/>
                        <a:ext cx="2616200" cy="3810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2507705" y="1322983"/>
          <a:ext cx="9223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42" name="Równanie" r:id="rId12" imgW="507960" imgH="228600" progId="Equation.3">
                  <p:embed/>
                </p:oleObj>
              </mc:Choice>
              <mc:Fallback>
                <p:oleObj name="Równanie" r:id="rId12" imgW="50796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705" y="1322983"/>
                        <a:ext cx="922338" cy="415925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6079753" y="670719"/>
          <a:ext cx="6016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43" name="Równanie" r:id="rId14" imgW="291960" imgH="228600" progId="Equation.3">
                  <p:embed/>
                </p:oleObj>
              </mc:Choice>
              <mc:Fallback>
                <p:oleObj name="Równanie" r:id="rId14" imgW="29196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753" y="670719"/>
                        <a:ext cx="601663" cy="471488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126319"/>
              </p:ext>
            </p:extLst>
          </p:nvPr>
        </p:nvGraphicFramePr>
        <p:xfrm>
          <a:off x="4962525" y="1958975"/>
          <a:ext cx="2819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44" name="Equation" r:id="rId16" imgW="1409400" imgH="672840" progId="Equation.3">
                  <p:embed/>
                </p:oleObj>
              </mc:Choice>
              <mc:Fallback>
                <p:oleObj name="Equation" r:id="rId16" imgW="1409400" imgH="6728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1958975"/>
                        <a:ext cx="2819400" cy="1346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60079"/>
              </p:ext>
            </p:extLst>
          </p:nvPr>
        </p:nvGraphicFramePr>
        <p:xfrm>
          <a:off x="984250" y="3681413"/>
          <a:ext cx="3484563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45" name="Równanie" r:id="rId18" imgW="1485720" imgH="672840" progId="Equation.3">
                  <p:embed/>
                </p:oleObj>
              </mc:Choice>
              <mc:Fallback>
                <p:oleObj name="Równanie" r:id="rId18" imgW="1485720" imgH="6728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3681413"/>
                        <a:ext cx="3484563" cy="15795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>
            <a:off x="2915866" y="3825324"/>
            <a:ext cx="6223699" cy="2857455"/>
            <a:chOff x="2915866" y="3887733"/>
            <a:chExt cx="6223699" cy="2857455"/>
          </a:xfrm>
        </p:grpSpPr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076056" y="3887733"/>
              <a:ext cx="299312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1800" b="1" dirty="0" smtClean="0"/>
                <a:t>Odpowiedź impulsowa filtru</a:t>
              </a:r>
              <a:br>
                <a:rPr lang="pl-PL" sz="1800" b="1" dirty="0" smtClean="0"/>
              </a:br>
              <a:r>
                <a:rPr lang="pl-PL" sz="1800" b="1" dirty="0" smtClean="0"/>
                <a:t>jest</a:t>
              </a:r>
              <a:r>
                <a:rPr lang="pl-PL" sz="1800" b="1" dirty="0"/>
                <a:t> </a:t>
              </a:r>
              <a:r>
                <a:rPr lang="pl-PL" sz="1800" b="1" dirty="0" smtClean="0"/>
                <a:t>jego sygnałem </a:t>
              </a:r>
              <a:r>
                <a:rPr lang="pl-PL" sz="1800" b="1" dirty="0" err="1" smtClean="0"/>
                <a:t>wyjścio</a:t>
              </a:r>
              <a:r>
                <a:rPr lang="pl-PL" sz="1800" b="1" dirty="0" smtClean="0"/>
                <a:t>-</a:t>
              </a:r>
              <a:br>
                <a:rPr lang="pl-PL" sz="1800" b="1" dirty="0" smtClean="0"/>
              </a:br>
              <a:r>
                <a:rPr lang="pl-PL" sz="1800" b="1" dirty="0" err="1" smtClean="0"/>
                <a:t>wym</a:t>
              </a:r>
              <a:r>
                <a:rPr lang="pl-PL" sz="1800" b="1" dirty="0" smtClean="0"/>
                <a:t>, gdy sygnałem </a:t>
              </a:r>
              <a:r>
                <a:rPr lang="pl-PL" sz="1800" b="1" dirty="0" err="1" smtClean="0"/>
                <a:t>wejścio</a:t>
              </a:r>
              <a:r>
                <a:rPr lang="pl-PL" sz="1800" b="1" dirty="0" smtClean="0"/>
                <a:t>-</a:t>
              </a:r>
              <a:br>
                <a:rPr lang="pl-PL" sz="1800" b="1" dirty="0" smtClean="0"/>
              </a:br>
              <a:r>
                <a:rPr lang="pl-PL" sz="1800" b="1" dirty="0" err="1" smtClean="0"/>
                <a:t>wym</a:t>
              </a:r>
              <a:r>
                <a:rPr lang="pl-PL" sz="1800" b="1" dirty="0" smtClean="0"/>
                <a:t> jest delta </a:t>
              </a:r>
              <a:r>
                <a:rPr lang="pl-PL" sz="1800" b="1" dirty="0" err="1" smtClean="0"/>
                <a:t>Diraca</a:t>
              </a:r>
              <a:r>
                <a:rPr lang="pl-PL" sz="1800" b="1" dirty="0" smtClean="0"/>
                <a:t>.</a:t>
              </a:r>
              <a:endParaRPr lang="pl-PL" sz="1400" dirty="0"/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15866" y="5785544"/>
              <a:ext cx="6223699" cy="959644"/>
              <a:chOff x="2915866" y="5785544"/>
              <a:chExt cx="6223699" cy="959644"/>
            </a:xfrm>
          </p:grpSpPr>
          <p:sp>
            <p:nvSpPr>
              <p:cNvPr id="24" name="Rectangle 3"/>
              <p:cNvSpPr>
                <a:spLocks noChangeArrowheads="1"/>
              </p:cNvSpPr>
              <p:nvPr/>
            </p:nvSpPr>
            <p:spPr bwMode="auto">
              <a:xfrm>
                <a:off x="3982666" y="5906988"/>
                <a:ext cx="1981200" cy="838200"/>
              </a:xfrm>
              <a:prstGeom prst="rect">
                <a:avLst/>
              </a:prstGeom>
              <a:solidFill>
                <a:schemeClr val="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>
                <a:off x="2915866" y="6326088"/>
                <a:ext cx="10668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>
                <a:off x="5963866" y="6326088"/>
                <a:ext cx="10668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graphicFrame>
            <p:nvGraphicFramePr>
              <p:cNvPr id="29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6439486"/>
                  </p:ext>
                </p:extLst>
              </p:nvPr>
            </p:nvGraphicFramePr>
            <p:xfrm>
              <a:off x="2990850" y="5792689"/>
              <a:ext cx="677863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346" name="Równanie" r:id="rId20" imgW="330120" imgH="228600" progId="Equation.3">
                      <p:embed/>
                    </p:oleObj>
                  </mc:Choice>
                  <mc:Fallback>
                    <p:oleObj name="Równanie" r:id="rId20" imgW="330120" imgH="22860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90850" y="5792689"/>
                            <a:ext cx="677863" cy="471487"/>
                          </a:xfrm>
                          <a:prstGeom prst="rect">
                            <a:avLst/>
                          </a:prstGeom>
                          <a:solidFill>
                            <a:srgbClr val="99FF66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0836318"/>
                  </p:ext>
                </p:extLst>
              </p:nvPr>
            </p:nvGraphicFramePr>
            <p:xfrm>
              <a:off x="6234440" y="5785544"/>
              <a:ext cx="2905125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347" name="Równanie" r:id="rId22" imgW="1409400" imgH="228600" progId="Equation.3">
                      <p:embed/>
                    </p:oleObj>
                  </mc:Choice>
                  <mc:Fallback>
                    <p:oleObj name="Równanie" r:id="rId22" imgW="1409400" imgH="228600" progId="Equation.3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34440" y="5785544"/>
                            <a:ext cx="2905125" cy="471487"/>
                          </a:xfrm>
                          <a:prstGeom prst="rect">
                            <a:avLst/>
                          </a:prstGeom>
                          <a:solidFill>
                            <a:srgbClr val="FF99CC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1793276"/>
                  </p:ext>
                </p:extLst>
              </p:nvPr>
            </p:nvGraphicFramePr>
            <p:xfrm>
              <a:off x="4204848" y="6048582"/>
              <a:ext cx="1517650" cy="682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348" name="Equation" r:id="rId24" imgW="507960" imgH="228600" progId="Equation.3">
                      <p:embed/>
                    </p:oleObj>
                  </mc:Choice>
                  <mc:Fallback>
                    <p:oleObj name="Equation" r:id="rId24" imgW="5079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4848" y="6048582"/>
                            <a:ext cx="1517650" cy="682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1173163" y="347663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3200" b="1" dirty="0" smtClean="0">
                <a:solidFill>
                  <a:schemeClr val="bg2"/>
                </a:solidFill>
              </a:rPr>
              <a:t>Delta grzebieniowa – szereg Fouriera</a:t>
            </a:r>
            <a:endParaRPr kumimoji="1" lang="pl-PL" sz="4400" b="1" dirty="0">
              <a:solidFill>
                <a:schemeClr val="tx2"/>
              </a:solidFill>
            </a:endParaRPr>
          </a:p>
        </p:txBody>
      </p:sp>
      <p:sp>
        <p:nvSpPr>
          <p:cNvPr id="17415" name="Text Box 3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pSp>
        <p:nvGrpSpPr>
          <p:cNvPr id="17416" name="Group 30"/>
          <p:cNvGrpSpPr>
            <a:grpSpLocks/>
          </p:cNvGrpSpPr>
          <p:nvPr/>
        </p:nvGrpSpPr>
        <p:grpSpPr bwMode="auto">
          <a:xfrm>
            <a:off x="2709863" y="1444625"/>
            <a:ext cx="3309937" cy="2081213"/>
            <a:chOff x="1707" y="910"/>
            <a:chExt cx="2085" cy="1311"/>
          </a:xfrm>
        </p:grpSpPr>
        <p:sp>
          <p:nvSpPr>
            <p:cNvPr id="17418" name="Line 12"/>
            <p:cNvSpPr>
              <a:spLocks noChangeShapeType="1"/>
            </p:cNvSpPr>
            <p:nvPr/>
          </p:nvSpPr>
          <p:spPr bwMode="auto">
            <a:xfrm>
              <a:off x="1707" y="1893"/>
              <a:ext cx="19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7411" name="Object 1"/>
            <p:cNvGraphicFramePr>
              <a:graphicFrameLocks noChangeAspect="1"/>
            </p:cNvGraphicFramePr>
            <p:nvPr/>
          </p:nvGraphicFramePr>
          <p:xfrm>
            <a:off x="3649" y="1582"/>
            <a:ext cx="143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26" name="Równanie" r:id="rId4" imgW="88560" imgH="152280" progId="Equation.3">
                    <p:embed/>
                  </p:oleObj>
                </mc:Choice>
                <mc:Fallback>
                  <p:oleObj name="Równanie" r:id="rId4" imgW="88560" imgH="15228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9" y="1582"/>
                          <a:ext cx="143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9" name="Line 16"/>
            <p:cNvSpPr>
              <a:spLocks noChangeShapeType="1"/>
            </p:cNvSpPr>
            <p:nvPr/>
          </p:nvSpPr>
          <p:spPr bwMode="auto">
            <a:xfrm flipV="1">
              <a:off x="1917" y="1356"/>
              <a:ext cx="0" cy="53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741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0008225"/>
                </p:ext>
              </p:extLst>
            </p:nvPr>
          </p:nvGraphicFramePr>
          <p:xfrm>
            <a:off x="2639" y="1997"/>
            <a:ext cx="620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27" name="Równanie" r:id="rId6" imgW="596880" imgH="215640" progId="Equation.3">
                    <p:embed/>
                  </p:oleObj>
                </mc:Choice>
                <mc:Fallback>
                  <p:oleObj name="Równanie" r:id="rId6" imgW="596880" imgH="215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9" y="1997"/>
                          <a:ext cx="620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0" name="Line 24"/>
            <p:cNvSpPr>
              <a:spLocks noChangeShapeType="1"/>
            </p:cNvSpPr>
            <p:nvPr/>
          </p:nvSpPr>
          <p:spPr bwMode="auto">
            <a:xfrm flipV="1">
              <a:off x="2262" y="1356"/>
              <a:ext cx="0" cy="53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421" name="Line 25"/>
            <p:cNvSpPr>
              <a:spLocks noChangeShapeType="1"/>
            </p:cNvSpPr>
            <p:nvPr/>
          </p:nvSpPr>
          <p:spPr bwMode="auto">
            <a:xfrm flipV="1">
              <a:off x="2607" y="1356"/>
              <a:ext cx="0" cy="53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422" name="Line 26"/>
            <p:cNvSpPr>
              <a:spLocks noChangeShapeType="1"/>
            </p:cNvSpPr>
            <p:nvPr/>
          </p:nvSpPr>
          <p:spPr bwMode="auto">
            <a:xfrm flipV="1">
              <a:off x="2952" y="1356"/>
              <a:ext cx="0" cy="53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423" name="Line 27"/>
            <p:cNvSpPr>
              <a:spLocks noChangeShapeType="1"/>
            </p:cNvSpPr>
            <p:nvPr/>
          </p:nvSpPr>
          <p:spPr bwMode="auto">
            <a:xfrm flipV="1">
              <a:off x="3297" y="1356"/>
              <a:ext cx="0" cy="53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74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3447694"/>
                </p:ext>
              </p:extLst>
            </p:nvPr>
          </p:nvGraphicFramePr>
          <p:xfrm>
            <a:off x="1735" y="910"/>
            <a:ext cx="1808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28" name="Równanie" r:id="rId8" imgW="1434960" imgH="291960" progId="Equation.3">
                    <p:embed/>
                  </p:oleObj>
                </mc:Choice>
                <mc:Fallback>
                  <p:oleObj name="Równanie" r:id="rId8" imgW="1434960" imgH="29196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5" y="910"/>
                          <a:ext cx="1808" cy="3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cxnSp>
        <p:nvCxnSpPr>
          <p:cNvPr id="4" name="Łącznik prosty ze strzałką 3"/>
          <p:cNvCxnSpPr/>
          <p:nvPr/>
        </p:nvCxnSpPr>
        <p:spPr bwMode="auto">
          <a:xfrm>
            <a:off x="3043238" y="2564904"/>
            <a:ext cx="5476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5" name="pole tekstowe 4"/>
          <p:cNvSpPr txBox="1"/>
          <p:nvPr/>
        </p:nvSpPr>
        <p:spPr>
          <a:xfrm>
            <a:off x="3130972" y="216960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T</a:t>
            </a:r>
            <a:endParaRPr lang="pl-PL" b="1" i="1" dirty="0"/>
          </a:p>
        </p:txBody>
      </p:sp>
      <p:grpSp>
        <p:nvGrpSpPr>
          <p:cNvPr id="6" name="Grupa 5"/>
          <p:cNvGrpSpPr/>
          <p:nvPr/>
        </p:nvGrpSpPr>
        <p:grpSpPr>
          <a:xfrm>
            <a:off x="1304667" y="4024358"/>
            <a:ext cx="6815075" cy="2528842"/>
            <a:chOff x="1304667" y="4024358"/>
            <a:chExt cx="6815075" cy="2528842"/>
          </a:xfrm>
        </p:grpSpPr>
        <p:grpSp>
          <p:nvGrpSpPr>
            <p:cNvPr id="3" name="Grupa 2"/>
            <p:cNvGrpSpPr/>
            <p:nvPr/>
          </p:nvGrpSpPr>
          <p:grpSpPr>
            <a:xfrm>
              <a:off x="1304667" y="4024358"/>
              <a:ext cx="6658233" cy="2528842"/>
              <a:chOff x="1304667" y="4024358"/>
              <a:chExt cx="6658233" cy="2528842"/>
            </a:xfrm>
          </p:grpSpPr>
          <p:graphicFrame>
            <p:nvGraphicFramePr>
              <p:cNvPr id="17410" name="Object 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4104556"/>
                  </p:ext>
                </p:extLst>
              </p:nvPr>
            </p:nvGraphicFramePr>
            <p:xfrm>
              <a:off x="1335088" y="4672013"/>
              <a:ext cx="4667250" cy="1881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29" name="Równanie" r:id="rId10" imgW="1701720" imgH="685800" progId="Equation.3">
                      <p:embed/>
                    </p:oleObj>
                  </mc:Choice>
                  <mc:Fallback>
                    <p:oleObj name="Równanie" r:id="rId10" imgW="1701720" imgH="685800" progId="Equation.3">
                      <p:embed/>
                      <p:pic>
                        <p:nvPicPr>
                          <p:cNvPr id="0" name="Object 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5088" y="4672013"/>
                            <a:ext cx="4667250" cy="1881187"/>
                          </a:xfrm>
                          <a:prstGeom prst="rect">
                            <a:avLst/>
                          </a:prstGeom>
                          <a:solidFill>
                            <a:srgbClr val="FF9966">
                              <a:alpha val="50000"/>
                            </a:srgbClr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17" name="Text Box 32"/>
              <p:cNvSpPr txBox="1">
                <a:spLocks noChangeArrowheads="1"/>
              </p:cNvSpPr>
              <p:nvPr/>
            </p:nvSpPr>
            <p:spPr bwMode="auto">
              <a:xfrm>
                <a:off x="1304667" y="4024358"/>
                <a:ext cx="665823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/>
                  <a:t>Wykładniczy szereg Fouriera delty grzebieniowej</a:t>
                </a:r>
                <a:endParaRPr lang="pl-PL" b="1" dirty="0"/>
              </a:p>
            </p:txBody>
          </p:sp>
        </p:grpSp>
        <p:pic>
          <p:nvPicPr>
            <p:cNvPr id="20" name="Picture 22" descr="http://bridportcab.org/wp-content/uploads/2013/09/Work-in-Progress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039622" y="5071546"/>
              <a:ext cx="1080120" cy="10801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628375"/>
              </p:ext>
            </p:extLst>
          </p:nvPr>
        </p:nvGraphicFramePr>
        <p:xfrm>
          <a:off x="985838" y="658813"/>
          <a:ext cx="385762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4" name="Równanie" r:id="rId4" imgW="1701720" imgH="711000" progId="Equation.3">
                  <p:embed/>
                </p:oleObj>
              </mc:Choice>
              <mc:Fallback>
                <p:oleObj name="Równanie" r:id="rId4" imgW="1701720" imgH="711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658813"/>
                        <a:ext cx="3857625" cy="1611312"/>
                      </a:xfrm>
                      <a:prstGeom prst="rect">
                        <a:avLst/>
                      </a:prstGeom>
                      <a:solidFill>
                        <a:srgbClr val="FF9966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978371"/>
              </p:ext>
            </p:extLst>
          </p:nvPr>
        </p:nvGraphicFramePr>
        <p:xfrm>
          <a:off x="955675" y="2389188"/>
          <a:ext cx="64484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5" name="Równanie" r:id="rId6" imgW="2844720" imgH="393480" progId="Equation.3">
                  <p:embed/>
                </p:oleObj>
              </mc:Choice>
              <mc:Fallback>
                <p:oleObj name="Równanie" r:id="rId6" imgW="28447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2389188"/>
                        <a:ext cx="6448425" cy="892175"/>
                      </a:xfrm>
                      <a:prstGeom prst="rect">
                        <a:avLst/>
                      </a:prstGeom>
                      <a:solidFill>
                        <a:srgbClr val="CCFF33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509783"/>
              </p:ext>
            </p:extLst>
          </p:nvPr>
        </p:nvGraphicFramePr>
        <p:xfrm>
          <a:off x="1132723" y="4812907"/>
          <a:ext cx="33162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6" name="Równanie" r:id="rId8" imgW="1104840" imgH="241200" progId="Equation.3">
                  <p:embed/>
                </p:oleObj>
              </mc:Choice>
              <mc:Fallback>
                <p:oleObj name="Równanie" r:id="rId8" imgW="110484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723" y="4812907"/>
                        <a:ext cx="3316288" cy="723900"/>
                      </a:xfrm>
                      <a:prstGeom prst="rect">
                        <a:avLst/>
                      </a:prstGeom>
                      <a:solidFill>
                        <a:srgbClr val="FF9900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71600" y="-2740"/>
            <a:ext cx="8064896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3200" b="1" dirty="0" smtClean="0">
                <a:solidFill>
                  <a:schemeClr val="bg2"/>
                </a:solidFill>
              </a:rPr>
              <a:t>Delta grzebieniowa – transformata Fouriera</a:t>
            </a:r>
            <a:endParaRPr kumimoji="1" lang="pl-PL" sz="4400" b="1" dirty="0">
              <a:solidFill>
                <a:schemeClr val="tx2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5135436" y="3937057"/>
            <a:ext cx="3638300" cy="2516385"/>
            <a:chOff x="5105700" y="3881438"/>
            <a:chExt cx="3638300" cy="2516385"/>
          </a:xfrm>
        </p:grpSpPr>
        <p:grpSp>
          <p:nvGrpSpPr>
            <p:cNvPr id="18443" name="Group 30"/>
            <p:cNvGrpSpPr>
              <a:grpSpLocks/>
            </p:cNvGrpSpPr>
            <p:nvPr/>
          </p:nvGrpSpPr>
          <p:grpSpPr bwMode="auto">
            <a:xfrm>
              <a:off x="5105700" y="3881438"/>
              <a:ext cx="3638300" cy="2516385"/>
              <a:chOff x="1707" y="910"/>
              <a:chExt cx="2085" cy="1351"/>
            </a:xfrm>
          </p:grpSpPr>
          <p:sp>
            <p:nvSpPr>
              <p:cNvPr id="18444" name="Line 12"/>
              <p:cNvSpPr>
                <a:spLocks noChangeShapeType="1"/>
              </p:cNvSpPr>
              <p:nvPr/>
            </p:nvSpPr>
            <p:spPr bwMode="auto">
              <a:xfrm>
                <a:off x="1707" y="1893"/>
                <a:ext cx="19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18437" name="Object 1"/>
              <p:cNvGraphicFramePr>
                <a:graphicFrameLocks noChangeAspect="1"/>
              </p:cNvGraphicFramePr>
              <p:nvPr/>
            </p:nvGraphicFramePr>
            <p:xfrm>
              <a:off x="3479" y="1671"/>
              <a:ext cx="313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87" name="Równanie" r:id="rId10" imgW="253800" imgH="177480" progId="Equation.3">
                      <p:embed/>
                    </p:oleObj>
                  </mc:Choice>
                  <mc:Fallback>
                    <p:oleObj name="Równanie" r:id="rId10" imgW="253800" imgH="177480" progId="Equation.3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9" y="1671"/>
                            <a:ext cx="313" cy="2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45" name="Line 16"/>
              <p:cNvSpPr>
                <a:spLocks noChangeShapeType="1"/>
              </p:cNvSpPr>
              <p:nvPr/>
            </p:nvSpPr>
            <p:spPr bwMode="auto">
              <a:xfrm flipV="1">
                <a:off x="1917" y="1356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18438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9923302"/>
                  </p:ext>
                </p:extLst>
              </p:nvPr>
            </p:nvGraphicFramePr>
            <p:xfrm>
              <a:off x="1721" y="1958"/>
              <a:ext cx="1715" cy="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88" name="Równanie" r:id="rId12" imgW="1650960" imgH="291960" progId="Equation.3">
                      <p:embed/>
                    </p:oleObj>
                  </mc:Choice>
                  <mc:Fallback>
                    <p:oleObj name="Równanie" r:id="rId12" imgW="1650960" imgH="29196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1" y="1958"/>
                            <a:ext cx="1715" cy="3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46" name="Line 24"/>
              <p:cNvSpPr>
                <a:spLocks noChangeShapeType="1"/>
              </p:cNvSpPr>
              <p:nvPr/>
            </p:nvSpPr>
            <p:spPr bwMode="auto">
              <a:xfrm flipV="1">
                <a:off x="2262" y="1356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447" name="Line 25"/>
              <p:cNvSpPr>
                <a:spLocks noChangeShapeType="1"/>
              </p:cNvSpPr>
              <p:nvPr/>
            </p:nvSpPr>
            <p:spPr bwMode="auto">
              <a:xfrm flipV="1">
                <a:off x="2607" y="1356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448" name="Line 26"/>
              <p:cNvSpPr>
                <a:spLocks noChangeShapeType="1"/>
              </p:cNvSpPr>
              <p:nvPr/>
            </p:nvSpPr>
            <p:spPr bwMode="auto">
              <a:xfrm flipV="1">
                <a:off x="2952" y="1356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449" name="Line 27"/>
              <p:cNvSpPr>
                <a:spLocks noChangeShapeType="1"/>
              </p:cNvSpPr>
              <p:nvPr/>
            </p:nvSpPr>
            <p:spPr bwMode="auto">
              <a:xfrm flipV="1">
                <a:off x="3297" y="1356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1843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959257"/>
                  </p:ext>
                </p:extLst>
              </p:nvPr>
            </p:nvGraphicFramePr>
            <p:xfrm>
              <a:off x="1735" y="910"/>
              <a:ext cx="1809" cy="3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89" name="Równanie" r:id="rId14" imgW="1434960" imgH="291960" progId="Equation.3">
                      <p:embed/>
                    </p:oleObj>
                  </mc:Choice>
                  <mc:Fallback>
                    <p:oleObj name="Równanie" r:id="rId14" imgW="1434960" imgH="29196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35" y="910"/>
                            <a:ext cx="1809" cy="3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4" name="Łącznik prosty ze strzałką 3"/>
            <p:cNvCxnSpPr/>
            <p:nvPr/>
          </p:nvCxnSpPr>
          <p:spPr bwMode="auto">
            <a:xfrm>
              <a:off x="6074168" y="5298884"/>
              <a:ext cx="60202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aphicFrame>
          <p:nvGraphicFramePr>
            <p:cNvPr id="5" name="Obiek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0952172"/>
                </p:ext>
              </p:extLst>
            </p:nvPr>
          </p:nvGraphicFramePr>
          <p:xfrm>
            <a:off x="6080669" y="4924596"/>
            <a:ext cx="605553" cy="389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90" name="Equation" r:id="rId16" imgW="355320" imgH="228600" progId="Equation.3">
                    <p:embed/>
                  </p:oleObj>
                </mc:Choice>
                <mc:Fallback>
                  <p:oleObj name="Equation" r:id="rId16" imgW="35532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080669" y="4924596"/>
                          <a:ext cx="605553" cy="3892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pSp>
        <p:nvGrpSpPr>
          <p:cNvPr id="19464" name="Group 24"/>
          <p:cNvGrpSpPr>
            <a:grpSpLocks/>
          </p:cNvGrpSpPr>
          <p:nvPr/>
        </p:nvGrpSpPr>
        <p:grpSpPr bwMode="auto">
          <a:xfrm>
            <a:off x="2051720" y="1067456"/>
            <a:ext cx="5491163" cy="2641600"/>
            <a:chOff x="1650" y="645"/>
            <a:chExt cx="3459" cy="1664"/>
          </a:xfrm>
        </p:grpSpPr>
        <p:sp>
          <p:nvSpPr>
            <p:cNvPr id="19466" name="Line 12"/>
            <p:cNvSpPr>
              <a:spLocks noChangeShapeType="1"/>
            </p:cNvSpPr>
            <p:nvPr/>
          </p:nvSpPr>
          <p:spPr bwMode="auto">
            <a:xfrm flipV="1">
              <a:off x="2482" y="840"/>
              <a:ext cx="0" cy="116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7" name="Line 16"/>
            <p:cNvSpPr>
              <a:spLocks noChangeShapeType="1"/>
            </p:cNvSpPr>
            <p:nvPr/>
          </p:nvSpPr>
          <p:spPr bwMode="auto">
            <a:xfrm flipH="1" flipV="1">
              <a:off x="2100" y="1074"/>
              <a:ext cx="6" cy="93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8" name="Line 17"/>
            <p:cNvSpPr>
              <a:spLocks noChangeShapeType="1"/>
            </p:cNvSpPr>
            <p:nvPr/>
          </p:nvSpPr>
          <p:spPr bwMode="auto">
            <a:xfrm flipV="1">
              <a:off x="3613" y="1464"/>
              <a:ext cx="0" cy="54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9" name="Line 18"/>
            <p:cNvSpPr>
              <a:spLocks noChangeShapeType="1"/>
            </p:cNvSpPr>
            <p:nvPr/>
          </p:nvSpPr>
          <p:spPr bwMode="auto">
            <a:xfrm flipV="1">
              <a:off x="3236" y="1215"/>
              <a:ext cx="0" cy="79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70" name="Line 20"/>
            <p:cNvSpPr>
              <a:spLocks noChangeShapeType="1"/>
            </p:cNvSpPr>
            <p:nvPr/>
          </p:nvSpPr>
          <p:spPr bwMode="auto">
            <a:xfrm flipH="1" flipV="1">
              <a:off x="3984" y="1431"/>
              <a:ext cx="6" cy="576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71" name="Line 21"/>
            <p:cNvSpPr>
              <a:spLocks noChangeShapeType="1"/>
            </p:cNvSpPr>
            <p:nvPr/>
          </p:nvSpPr>
          <p:spPr bwMode="auto">
            <a:xfrm flipV="1">
              <a:off x="2859" y="921"/>
              <a:ext cx="6" cy="1086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72" name="Line 7"/>
            <p:cNvSpPr>
              <a:spLocks noChangeShapeType="1"/>
            </p:cNvSpPr>
            <p:nvPr/>
          </p:nvSpPr>
          <p:spPr bwMode="auto">
            <a:xfrm flipV="1">
              <a:off x="1884" y="645"/>
              <a:ext cx="0" cy="1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73" name="Line 8"/>
            <p:cNvSpPr>
              <a:spLocks noChangeShapeType="1"/>
            </p:cNvSpPr>
            <p:nvPr/>
          </p:nvSpPr>
          <p:spPr bwMode="auto">
            <a:xfrm>
              <a:off x="1650" y="2007"/>
              <a:ext cx="31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74" name="Freeform 9"/>
            <p:cNvSpPr>
              <a:spLocks/>
            </p:cNvSpPr>
            <p:nvPr/>
          </p:nvSpPr>
          <p:spPr bwMode="auto">
            <a:xfrm>
              <a:off x="1650" y="840"/>
              <a:ext cx="3114" cy="654"/>
            </a:xfrm>
            <a:custGeom>
              <a:avLst/>
              <a:gdLst>
                <a:gd name="T0" fmla="*/ 0 w 2406"/>
                <a:gd name="T1" fmla="*/ 651 h 654"/>
                <a:gd name="T2" fmla="*/ 3608 w 2406"/>
                <a:gd name="T3" fmla="*/ 3 h 654"/>
                <a:gd name="T4" fmla="*/ 7390 w 2406"/>
                <a:gd name="T5" fmla="*/ 633 h 654"/>
                <a:gd name="T6" fmla="*/ 11309 w 2406"/>
                <a:gd name="T7" fmla="*/ 129 h 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6"/>
                <a:gd name="T13" fmla="*/ 0 h 654"/>
                <a:gd name="T14" fmla="*/ 2406 w 2406"/>
                <a:gd name="T15" fmla="*/ 654 h 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6" h="654">
                  <a:moveTo>
                    <a:pt x="0" y="651"/>
                  </a:moveTo>
                  <a:cubicBezTo>
                    <a:pt x="253" y="328"/>
                    <a:pt x="506" y="6"/>
                    <a:pt x="768" y="3"/>
                  </a:cubicBezTo>
                  <a:cubicBezTo>
                    <a:pt x="1030" y="0"/>
                    <a:pt x="1299" y="612"/>
                    <a:pt x="1572" y="633"/>
                  </a:cubicBezTo>
                  <a:cubicBezTo>
                    <a:pt x="1845" y="654"/>
                    <a:pt x="2125" y="391"/>
                    <a:pt x="2406" y="12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9459" name="Object 1"/>
            <p:cNvGraphicFramePr>
              <a:graphicFrameLocks noChangeAspect="1"/>
            </p:cNvGraphicFramePr>
            <p:nvPr/>
          </p:nvGraphicFramePr>
          <p:xfrm>
            <a:off x="4764" y="1720"/>
            <a:ext cx="143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4" name="Równanie" r:id="rId4" imgW="88560" imgH="152280" progId="Equation.3">
                    <p:embed/>
                  </p:oleObj>
                </mc:Choice>
                <mc:Fallback>
                  <p:oleObj name="Równanie" r:id="rId4" imgW="88560" imgH="15228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4" y="1720"/>
                          <a:ext cx="143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9961122"/>
                </p:ext>
              </p:extLst>
            </p:nvPr>
          </p:nvGraphicFramePr>
          <p:xfrm>
            <a:off x="2808" y="2104"/>
            <a:ext cx="264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5" name="Równanie" r:id="rId6" imgW="228600" imgH="177480" progId="Equation.3">
                    <p:embed/>
                  </p:oleObj>
                </mc:Choice>
                <mc:Fallback>
                  <p:oleObj name="Równanie" r:id="rId6" imgW="228600" imgH="177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8" y="2104"/>
                          <a:ext cx="264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0622526"/>
                </p:ext>
              </p:extLst>
            </p:nvPr>
          </p:nvGraphicFramePr>
          <p:xfrm>
            <a:off x="3360" y="719"/>
            <a:ext cx="1749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6" name="Równanie" r:id="rId8" imgW="1549080" imgH="431640" progId="Equation.3">
                    <p:embed/>
                  </p:oleObj>
                </mc:Choice>
                <mc:Fallback>
                  <p:oleObj name="Równanie" r:id="rId8" imgW="1549080" imgH="431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719"/>
                          <a:ext cx="1749" cy="48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45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819206"/>
              </p:ext>
            </p:extLst>
          </p:nvPr>
        </p:nvGraphicFramePr>
        <p:xfrm>
          <a:off x="3097213" y="4460875"/>
          <a:ext cx="46609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" name="Równanie" r:id="rId10" imgW="1993680" imgH="901440" progId="Equation.3">
                  <p:embed/>
                </p:oleObj>
              </mc:Choice>
              <mc:Fallback>
                <p:oleObj name="Równanie" r:id="rId10" imgW="1993680" imgH="9014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4460875"/>
                        <a:ext cx="4660900" cy="2108200"/>
                      </a:xfrm>
                      <a:prstGeom prst="rect">
                        <a:avLst/>
                      </a:prstGeom>
                      <a:solidFill>
                        <a:srgbClr val="FFFF66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26"/>
          <p:cNvSpPr txBox="1">
            <a:spLocks noChangeArrowheads="1"/>
          </p:cNvSpPr>
          <p:nvPr/>
        </p:nvSpPr>
        <p:spPr bwMode="auto">
          <a:xfrm>
            <a:off x="971600" y="3810000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l-PL" b="1" dirty="0" smtClean="0"/>
              <a:t>Delta grzebieniowa pozwala na zapis operacji próbkowania :</a:t>
            </a:r>
            <a:endParaRPr lang="pl-PL" b="1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173163" y="188640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3200" b="1" dirty="0" smtClean="0">
                <a:solidFill>
                  <a:schemeClr val="bg2"/>
                </a:solidFill>
              </a:rPr>
              <a:t>Delta grzebieniowa w próbkowaniu</a:t>
            </a:r>
            <a:endParaRPr kumimoji="1" lang="pl-PL" sz="4400" b="1" dirty="0">
              <a:solidFill>
                <a:schemeClr val="tx2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1173163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3200" b="1" dirty="0" smtClean="0">
                <a:solidFill>
                  <a:schemeClr val="bg2"/>
                </a:solidFill>
              </a:rPr>
              <a:t>Twierdzenie o próbkowaniu</a:t>
            </a:r>
            <a:endParaRPr kumimoji="1" lang="pl-PL" sz="4400" b="1" dirty="0">
              <a:solidFill>
                <a:schemeClr val="tx2"/>
              </a:solidFill>
            </a:endParaRPr>
          </a:p>
        </p:txBody>
      </p:sp>
      <p:sp>
        <p:nvSpPr>
          <p:cNvPr id="20489" name="Text Box 3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pSp>
        <p:nvGrpSpPr>
          <p:cNvPr id="20490" name="Group 8"/>
          <p:cNvGrpSpPr>
            <a:grpSpLocks/>
          </p:cNvGrpSpPr>
          <p:nvPr/>
        </p:nvGrpSpPr>
        <p:grpSpPr bwMode="auto">
          <a:xfrm>
            <a:off x="990600" y="506413"/>
            <a:ext cx="5145088" cy="2354263"/>
            <a:chOff x="1650" y="524"/>
            <a:chExt cx="3241" cy="1483"/>
          </a:xfrm>
        </p:grpSpPr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 flipV="1">
              <a:off x="2482" y="840"/>
              <a:ext cx="0" cy="116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 flipH="1" flipV="1">
              <a:off x="2100" y="1074"/>
              <a:ext cx="6" cy="93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 flipV="1">
              <a:off x="3613" y="1464"/>
              <a:ext cx="0" cy="54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 flipV="1">
              <a:off x="3236" y="1215"/>
              <a:ext cx="0" cy="79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 flipH="1" flipV="1">
              <a:off x="3984" y="1431"/>
              <a:ext cx="6" cy="576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496" name="Line 14"/>
            <p:cNvSpPr>
              <a:spLocks noChangeShapeType="1"/>
            </p:cNvSpPr>
            <p:nvPr/>
          </p:nvSpPr>
          <p:spPr bwMode="auto">
            <a:xfrm flipV="1">
              <a:off x="2859" y="921"/>
              <a:ext cx="6" cy="1086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497" name="Line 15"/>
            <p:cNvSpPr>
              <a:spLocks noChangeShapeType="1"/>
            </p:cNvSpPr>
            <p:nvPr/>
          </p:nvSpPr>
          <p:spPr bwMode="auto">
            <a:xfrm flipV="1">
              <a:off x="1884" y="645"/>
              <a:ext cx="0" cy="1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498" name="Line 16"/>
            <p:cNvSpPr>
              <a:spLocks noChangeShapeType="1"/>
            </p:cNvSpPr>
            <p:nvPr/>
          </p:nvSpPr>
          <p:spPr bwMode="auto">
            <a:xfrm>
              <a:off x="1650" y="2007"/>
              <a:ext cx="31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499" name="Freeform 17"/>
            <p:cNvSpPr>
              <a:spLocks/>
            </p:cNvSpPr>
            <p:nvPr/>
          </p:nvSpPr>
          <p:spPr bwMode="auto">
            <a:xfrm>
              <a:off x="1650" y="840"/>
              <a:ext cx="3114" cy="654"/>
            </a:xfrm>
            <a:custGeom>
              <a:avLst/>
              <a:gdLst>
                <a:gd name="T0" fmla="*/ 0 w 2406"/>
                <a:gd name="T1" fmla="*/ 651 h 654"/>
                <a:gd name="T2" fmla="*/ 3608 w 2406"/>
                <a:gd name="T3" fmla="*/ 3 h 654"/>
                <a:gd name="T4" fmla="*/ 7390 w 2406"/>
                <a:gd name="T5" fmla="*/ 633 h 654"/>
                <a:gd name="T6" fmla="*/ 11309 w 2406"/>
                <a:gd name="T7" fmla="*/ 129 h 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6"/>
                <a:gd name="T13" fmla="*/ 0 h 654"/>
                <a:gd name="T14" fmla="*/ 2406 w 2406"/>
                <a:gd name="T15" fmla="*/ 654 h 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6" h="654">
                  <a:moveTo>
                    <a:pt x="0" y="651"/>
                  </a:moveTo>
                  <a:cubicBezTo>
                    <a:pt x="253" y="328"/>
                    <a:pt x="506" y="6"/>
                    <a:pt x="768" y="3"/>
                  </a:cubicBezTo>
                  <a:cubicBezTo>
                    <a:pt x="1030" y="0"/>
                    <a:pt x="1299" y="612"/>
                    <a:pt x="1572" y="633"/>
                  </a:cubicBezTo>
                  <a:cubicBezTo>
                    <a:pt x="1845" y="654"/>
                    <a:pt x="2125" y="391"/>
                    <a:pt x="2406" y="12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20485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829177"/>
                </p:ext>
              </p:extLst>
            </p:nvPr>
          </p:nvGraphicFramePr>
          <p:xfrm>
            <a:off x="4748" y="1761"/>
            <a:ext cx="143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31" name="Równanie" r:id="rId4" imgW="88560" imgH="152280" progId="Equation.3">
                    <p:embed/>
                  </p:oleObj>
                </mc:Choice>
                <mc:Fallback>
                  <p:oleObj name="Równanie" r:id="rId4" imgW="88560" imgH="1522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8" y="1761"/>
                          <a:ext cx="143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6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2355191"/>
                </p:ext>
              </p:extLst>
            </p:nvPr>
          </p:nvGraphicFramePr>
          <p:xfrm>
            <a:off x="2916" y="1787"/>
            <a:ext cx="264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32" name="Równanie" r:id="rId6" imgW="228600" imgH="177480" progId="Equation.3">
                    <p:embed/>
                  </p:oleObj>
                </mc:Choice>
                <mc:Fallback>
                  <p:oleObj name="Równanie" r:id="rId6" imgW="228600" imgH="17748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6" y="1787"/>
                          <a:ext cx="264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7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3976570"/>
                </p:ext>
              </p:extLst>
            </p:nvPr>
          </p:nvGraphicFramePr>
          <p:xfrm>
            <a:off x="2361" y="524"/>
            <a:ext cx="1749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33" name="Równanie" r:id="rId8" imgW="1549080" imgH="431640" progId="Equation.3">
                    <p:embed/>
                  </p:oleObj>
                </mc:Choice>
                <mc:Fallback>
                  <p:oleObj name="Równanie" r:id="rId8" imgW="1549080" imgH="43164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1" y="524"/>
                          <a:ext cx="1749" cy="48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8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113605"/>
              </p:ext>
            </p:extLst>
          </p:nvPr>
        </p:nvGraphicFramePr>
        <p:xfrm>
          <a:off x="5485389" y="1304925"/>
          <a:ext cx="35401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4" name="Równanie" r:id="rId10" imgW="1879560" imgH="583920" progId="Equation.3">
                  <p:embed/>
                </p:oleObj>
              </mc:Choice>
              <mc:Fallback>
                <p:oleObj name="Równanie" r:id="rId10" imgW="1879560" imgH="58392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89" y="1304925"/>
                        <a:ext cx="3540125" cy="1100138"/>
                      </a:xfrm>
                      <a:prstGeom prst="rect">
                        <a:avLst/>
                      </a:prstGeom>
                      <a:solidFill>
                        <a:srgbClr val="FFFF66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27276"/>
              </p:ext>
            </p:extLst>
          </p:nvPr>
        </p:nvGraphicFramePr>
        <p:xfrm>
          <a:off x="2935288" y="5553075"/>
          <a:ext cx="425926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5" name="Równanie" r:id="rId12" imgW="1676160" imgH="393480" progId="Equation.3">
                  <p:embed/>
                </p:oleObj>
              </mc:Choice>
              <mc:Fallback>
                <p:oleObj name="Równanie" r:id="rId12" imgW="167616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5553075"/>
                        <a:ext cx="4259262" cy="1000125"/>
                      </a:xfrm>
                      <a:prstGeom prst="rect">
                        <a:avLst/>
                      </a:prstGeom>
                      <a:solidFill>
                        <a:srgbClr val="FF9966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774594"/>
              </p:ext>
            </p:extLst>
          </p:nvPr>
        </p:nvGraphicFramePr>
        <p:xfrm>
          <a:off x="2843808" y="3450431"/>
          <a:ext cx="34432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6" name="Równanie" r:id="rId14" imgW="1968480" imgH="241200" progId="Equation.3">
                  <p:embed/>
                </p:oleObj>
              </mc:Choice>
              <mc:Fallback>
                <p:oleObj name="Równanie" r:id="rId14" imgW="1968480" imgH="241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450431"/>
                        <a:ext cx="3443288" cy="422275"/>
                      </a:xfrm>
                      <a:prstGeom prst="rect">
                        <a:avLst/>
                      </a:prstGeom>
                      <a:solidFill>
                        <a:srgbClr val="FFFF66">
                          <a:alpha val="49804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034661"/>
              </p:ext>
            </p:extLst>
          </p:nvPr>
        </p:nvGraphicFramePr>
        <p:xfrm>
          <a:off x="1714500" y="4097338"/>
          <a:ext cx="68500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7" name="Równanie" r:id="rId16" imgW="4406760" imgH="634680" progId="Equation.3">
                  <p:embed/>
                </p:oleObj>
              </mc:Choice>
              <mc:Fallback>
                <p:oleObj name="Równanie" r:id="rId16" imgW="440676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14500" y="4097338"/>
                        <a:ext cx="6850063" cy="987425"/>
                      </a:xfrm>
                      <a:prstGeom prst="rect">
                        <a:avLst/>
                      </a:prstGeom>
                      <a:solidFill>
                        <a:srgbClr val="FFFF66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3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aphicFrame>
        <p:nvGraphicFramePr>
          <p:cNvPr id="2150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517236"/>
              </p:ext>
            </p:extLst>
          </p:nvPr>
        </p:nvGraphicFramePr>
        <p:xfrm>
          <a:off x="1005799" y="973564"/>
          <a:ext cx="42560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9" name="Równanie" r:id="rId4" imgW="1676160" imgH="393480" progId="Equation.3">
                  <p:embed/>
                </p:oleObj>
              </mc:Choice>
              <mc:Fallback>
                <p:oleObj name="Równanie" r:id="rId4" imgW="1676160" imgH="39348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799" y="973564"/>
                        <a:ext cx="4256087" cy="1000125"/>
                      </a:xfrm>
                      <a:prstGeom prst="rect">
                        <a:avLst/>
                      </a:prstGeom>
                      <a:solidFill>
                        <a:srgbClr val="FF9966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2" name="Group 30"/>
          <p:cNvGrpSpPr>
            <a:grpSpLocks/>
          </p:cNvGrpSpPr>
          <p:nvPr/>
        </p:nvGrpSpPr>
        <p:grpSpPr bwMode="auto">
          <a:xfrm>
            <a:off x="1809073" y="3219131"/>
            <a:ext cx="6705600" cy="2292350"/>
            <a:chOff x="816" y="1699"/>
            <a:chExt cx="4224" cy="1444"/>
          </a:xfrm>
        </p:grpSpPr>
        <p:sp>
          <p:nvSpPr>
            <p:cNvPr id="21516" name="Freeform 6"/>
            <p:cNvSpPr>
              <a:spLocks/>
            </p:cNvSpPr>
            <p:nvPr/>
          </p:nvSpPr>
          <p:spPr bwMode="auto">
            <a:xfrm>
              <a:off x="1584" y="1855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17" name="Freeform 7"/>
            <p:cNvSpPr>
              <a:spLocks/>
            </p:cNvSpPr>
            <p:nvPr/>
          </p:nvSpPr>
          <p:spPr bwMode="auto">
            <a:xfrm>
              <a:off x="2208" y="1855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18" name="Freeform 8"/>
            <p:cNvSpPr>
              <a:spLocks/>
            </p:cNvSpPr>
            <p:nvPr/>
          </p:nvSpPr>
          <p:spPr bwMode="auto">
            <a:xfrm>
              <a:off x="3480" y="1843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19" name="Freeform 9"/>
            <p:cNvSpPr>
              <a:spLocks/>
            </p:cNvSpPr>
            <p:nvPr/>
          </p:nvSpPr>
          <p:spPr bwMode="auto">
            <a:xfrm>
              <a:off x="2832" y="1843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0" name="Freeform 10"/>
            <p:cNvSpPr>
              <a:spLocks/>
            </p:cNvSpPr>
            <p:nvPr/>
          </p:nvSpPr>
          <p:spPr bwMode="auto">
            <a:xfrm>
              <a:off x="960" y="1855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1" name="Line 11"/>
            <p:cNvSpPr>
              <a:spLocks noChangeShapeType="1"/>
            </p:cNvSpPr>
            <p:nvPr/>
          </p:nvSpPr>
          <p:spPr bwMode="auto">
            <a:xfrm>
              <a:off x="816" y="2671"/>
              <a:ext cx="42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2" name="Line 13"/>
            <p:cNvSpPr>
              <a:spLocks noChangeShapeType="1"/>
            </p:cNvSpPr>
            <p:nvPr/>
          </p:nvSpPr>
          <p:spPr bwMode="auto">
            <a:xfrm>
              <a:off x="2526" y="1717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3" name="Line 14"/>
            <p:cNvSpPr>
              <a:spLocks noChangeShapeType="1"/>
            </p:cNvSpPr>
            <p:nvPr/>
          </p:nvSpPr>
          <p:spPr bwMode="auto">
            <a:xfrm>
              <a:off x="1890" y="1711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4" name="Line 15"/>
            <p:cNvSpPr>
              <a:spLocks noChangeShapeType="1"/>
            </p:cNvSpPr>
            <p:nvPr/>
          </p:nvSpPr>
          <p:spPr bwMode="auto">
            <a:xfrm>
              <a:off x="3792" y="1699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5" name="Line 16"/>
            <p:cNvSpPr>
              <a:spLocks noChangeShapeType="1"/>
            </p:cNvSpPr>
            <p:nvPr/>
          </p:nvSpPr>
          <p:spPr bwMode="auto">
            <a:xfrm>
              <a:off x="3138" y="1705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6" name="Line 17"/>
            <p:cNvSpPr>
              <a:spLocks noChangeShapeType="1"/>
            </p:cNvSpPr>
            <p:nvPr/>
          </p:nvSpPr>
          <p:spPr bwMode="auto">
            <a:xfrm flipV="1">
              <a:off x="1890" y="2665"/>
              <a:ext cx="300" cy="39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7" name="Line 18"/>
            <p:cNvSpPr>
              <a:spLocks noChangeShapeType="1"/>
            </p:cNvSpPr>
            <p:nvPr/>
          </p:nvSpPr>
          <p:spPr bwMode="auto">
            <a:xfrm flipH="1" flipV="1">
              <a:off x="2526" y="2677"/>
              <a:ext cx="300" cy="39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21508" name="Object 1026"/>
            <p:cNvGraphicFramePr>
              <a:graphicFrameLocks noChangeAspect="1"/>
            </p:cNvGraphicFramePr>
            <p:nvPr/>
          </p:nvGraphicFramePr>
          <p:xfrm>
            <a:off x="2075" y="2870"/>
            <a:ext cx="228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70" name="Równanie" r:id="rId6" imgW="190440" imgH="228600" progId="Equation.3">
                    <p:embed/>
                  </p:oleObj>
                </mc:Choice>
                <mc:Fallback>
                  <p:oleObj name="Równanie" r:id="rId6" imgW="190440" imgH="228600" progId="Equation.3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5" y="2870"/>
                          <a:ext cx="228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9" name="Object 1027"/>
            <p:cNvGraphicFramePr>
              <a:graphicFrameLocks noChangeAspect="1"/>
            </p:cNvGraphicFramePr>
            <p:nvPr/>
          </p:nvGraphicFramePr>
          <p:xfrm>
            <a:off x="2910" y="2863"/>
            <a:ext cx="22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71" name="Równanie" r:id="rId8" imgW="190440" imgH="228600" progId="Equation.3">
                    <p:embed/>
                  </p:oleObj>
                </mc:Choice>
                <mc:Fallback>
                  <p:oleObj name="Równanie" r:id="rId8" imgW="190440" imgH="228600" progId="Equation.3">
                    <p:embed/>
                    <p:pic>
                      <p:nvPicPr>
                        <p:cNvPr id="0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0" y="2863"/>
                          <a:ext cx="228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0" name="Object 10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3449771"/>
                </p:ext>
              </p:extLst>
            </p:nvPr>
          </p:nvGraphicFramePr>
          <p:xfrm>
            <a:off x="4110" y="1850"/>
            <a:ext cx="835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72" name="Równanie" r:id="rId10" imgW="698400" imgH="228600" progId="Equation.3">
                    <p:embed/>
                  </p:oleObj>
                </mc:Choice>
                <mc:Fallback>
                  <p:oleObj name="Równanie" r:id="rId10" imgW="698400" imgH="228600" progId="Equation.3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0" y="1850"/>
                          <a:ext cx="835" cy="273"/>
                        </a:xfrm>
                        <a:prstGeom prst="rect">
                          <a:avLst/>
                        </a:prstGeom>
                        <a:solidFill>
                          <a:srgbClr val="CC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3" name="Text Box 22"/>
          <p:cNvSpPr txBox="1">
            <a:spLocks noChangeArrowheads="1"/>
          </p:cNvSpPr>
          <p:nvPr/>
        </p:nvSpPr>
        <p:spPr bwMode="auto">
          <a:xfrm>
            <a:off x="5645613" y="777733"/>
            <a:ext cx="3478822" cy="646331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l-PL" sz="1800" b="1" i="1" dirty="0" smtClean="0">
                <a:sym typeface="Symbol" pitchFamily="18" charset="2"/>
              </a:rPr>
              <a:t></a:t>
            </a:r>
            <a:r>
              <a:rPr lang="pl-PL" sz="1800" b="1" baseline="-25000" dirty="0">
                <a:sym typeface="Symbol" pitchFamily="18" charset="2"/>
              </a:rPr>
              <a:t>0</a:t>
            </a:r>
            <a:r>
              <a:rPr lang="pl-PL" sz="1800" b="1" dirty="0" smtClean="0">
                <a:sym typeface="Symbol" pitchFamily="18" charset="2"/>
              </a:rPr>
              <a:t> </a:t>
            </a:r>
            <a:r>
              <a:rPr lang="pl-PL" sz="1800" b="1" dirty="0">
                <a:sym typeface="Symbol" pitchFamily="18" charset="2"/>
              </a:rPr>
              <a:t>– </a:t>
            </a:r>
            <a:r>
              <a:rPr lang="pl-PL" sz="1800" b="1" dirty="0" smtClean="0">
                <a:sym typeface="Symbol" pitchFamily="18" charset="2"/>
              </a:rPr>
              <a:t>szybkość </a:t>
            </a:r>
            <a:r>
              <a:rPr lang="pl-PL" sz="1800" b="1" dirty="0" err="1" smtClean="0">
                <a:sym typeface="Symbol" pitchFamily="18" charset="2"/>
              </a:rPr>
              <a:t>Nyquista</a:t>
            </a:r>
            <a:r>
              <a:rPr lang="pl-PL" sz="1800" b="1" dirty="0" smtClean="0">
                <a:sym typeface="Symbol" pitchFamily="18" charset="2"/>
              </a:rPr>
              <a:t/>
            </a:r>
            <a:br>
              <a:rPr lang="pl-PL" sz="1800" b="1" dirty="0" smtClean="0">
                <a:sym typeface="Symbol" pitchFamily="18" charset="2"/>
              </a:rPr>
            </a:br>
            <a:r>
              <a:rPr lang="pl-PL" sz="1800" b="1" dirty="0" smtClean="0">
                <a:sym typeface="Symbol" pitchFamily="18" charset="2"/>
              </a:rPr>
              <a:t>(</a:t>
            </a:r>
            <a:r>
              <a:rPr lang="pl-PL" sz="1800" b="1" dirty="0" err="1" smtClean="0">
                <a:sym typeface="Symbol" pitchFamily="18" charset="2"/>
              </a:rPr>
              <a:t>Nyquist</a:t>
            </a:r>
            <a:r>
              <a:rPr lang="pl-PL" sz="1800" b="1" dirty="0" smtClean="0">
                <a:sym typeface="Symbol" pitchFamily="18" charset="2"/>
              </a:rPr>
              <a:t> </a:t>
            </a:r>
            <a:r>
              <a:rPr lang="pl-PL" sz="1800" b="1" dirty="0" err="1" smtClean="0">
                <a:sym typeface="Symbol" pitchFamily="18" charset="2"/>
              </a:rPr>
              <a:t>rate</a:t>
            </a:r>
            <a:r>
              <a:rPr lang="pl-PL" sz="1800" b="1" dirty="0">
                <a:sym typeface="Symbol" pitchFamily="18" charset="2"/>
              </a:rPr>
              <a:t>)</a:t>
            </a:r>
            <a:endParaRPr lang="pl-PL" sz="1800" b="1" dirty="0"/>
          </a:p>
        </p:txBody>
      </p: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1173163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2800" b="1" dirty="0" smtClean="0">
                <a:solidFill>
                  <a:srgbClr val="009900"/>
                </a:solidFill>
              </a:rPr>
              <a:t>Próbkowanie krytyczne (</a:t>
            </a:r>
            <a:r>
              <a:rPr kumimoji="1" lang="pl-PL" sz="2800" b="1" dirty="0" err="1" smtClean="0">
                <a:solidFill>
                  <a:srgbClr val="009900"/>
                </a:solidFill>
              </a:rPr>
              <a:t>Nyquista</a:t>
            </a:r>
            <a:r>
              <a:rPr kumimoji="1" lang="pl-PL" sz="2800" b="1" dirty="0" smtClean="0">
                <a:solidFill>
                  <a:srgbClr val="009900"/>
                </a:solidFill>
              </a:rPr>
              <a:t>)</a:t>
            </a:r>
            <a:endParaRPr kumimoji="1" lang="pl-PL" sz="2800" b="1" dirty="0">
              <a:solidFill>
                <a:srgbClr val="009900"/>
              </a:solidFill>
            </a:endParaRPr>
          </a:p>
        </p:txBody>
      </p:sp>
      <p:sp>
        <p:nvSpPr>
          <p:cNvPr id="24" name="Freeform 27"/>
          <p:cNvSpPr>
            <a:spLocks/>
          </p:cNvSpPr>
          <p:nvPr/>
        </p:nvSpPr>
        <p:spPr bwMode="auto">
          <a:xfrm>
            <a:off x="3009223" y="3445368"/>
            <a:ext cx="990600" cy="1295400"/>
          </a:xfrm>
          <a:custGeom>
            <a:avLst/>
            <a:gdLst>
              <a:gd name="T0" fmla="*/ 0 w 576"/>
              <a:gd name="T1" fmla="*/ 2147483647 h 816"/>
              <a:gd name="T2" fmla="*/ 0 w 576"/>
              <a:gd name="T3" fmla="*/ 0 h 816"/>
              <a:gd name="T4" fmla="*/ 2147483647 w 576"/>
              <a:gd name="T5" fmla="*/ 0 h 816"/>
              <a:gd name="T6" fmla="*/ 2147483647 w 576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816"/>
              <a:gd name="T14" fmla="*/ 576 w 576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816">
                <a:moveTo>
                  <a:pt x="0" y="816"/>
                </a:moveTo>
                <a:lnTo>
                  <a:pt x="0" y="0"/>
                </a:lnTo>
                <a:lnTo>
                  <a:pt x="576" y="0"/>
                </a:lnTo>
                <a:lnTo>
                  <a:pt x="576" y="816"/>
                </a:ln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874440" y="2777623"/>
            <a:ext cx="1659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sz="1800" b="1" dirty="0" smtClean="0">
                <a:solidFill>
                  <a:srgbClr val="006600"/>
                </a:solidFill>
              </a:rPr>
              <a:t>Idealny filtr</a:t>
            </a:r>
            <a:br>
              <a:rPr lang="pl-PL" sz="1800" b="1" dirty="0" smtClean="0">
                <a:solidFill>
                  <a:srgbClr val="006600"/>
                </a:solidFill>
              </a:rPr>
            </a:br>
            <a:r>
              <a:rPr lang="pl-PL" sz="1800" b="1" dirty="0" smtClean="0">
                <a:solidFill>
                  <a:srgbClr val="006600"/>
                </a:solidFill>
              </a:rPr>
              <a:t>dolnopasmowy</a:t>
            </a:r>
            <a:endParaRPr lang="pl-PL" sz="1800" b="1" dirty="0">
              <a:solidFill>
                <a:srgbClr val="006600"/>
              </a:solidFill>
            </a:endParaRPr>
          </a:p>
        </p:txBody>
      </p:sp>
      <p:cxnSp>
        <p:nvCxnSpPr>
          <p:cNvPr id="26" name="Łącznik prosty ze strzałką 53"/>
          <p:cNvCxnSpPr>
            <a:cxnSpLocks noChangeShapeType="1"/>
            <a:stCxn id="25" idx="3"/>
          </p:cNvCxnSpPr>
          <p:nvPr/>
        </p:nvCxnSpPr>
        <p:spPr bwMode="auto">
          <a:xfrm>
            <a:off x="2533870" y="3100789"/>
            <a:ext cx="497434" cy="284846"/>
          </a:xfrm>
          <a:prstGeom prst="straightConnector1">
            <a:avLst/>
          </a:prstGeom>
          <a:noFill/>
          <a:ln w="31750" algn="ctr">
            <a:solidFill>
              <a:srgbClr val="006600"/>
            </a:solidFill>
            <a:round/>
            <a:headEnd/>
            <a:tailEnd type="arrow" w="med" len="med"/>
          </a:ln>
        </p:spPr>
      </p:cxn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895466" y="5640967"/>
            <a:ext cx="8208963" cy="92333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1800" b="1" dirty="0" smtClean="0"/>
              <a:t>Próbkowanie sygnału dolnopasmowego z częstotliwością równą podwójnej szerokości pasma (próbkowanie krytyczne) pozwala na odtworzenie ciągłego sygnału z jego dyskretnych próbek za pomocą filtracji dolnopasmowej.</a:t>
            </a:r>
            <a:endParaRPr lang="pl-PL" sz="1800" b="1" dirty="0"/>
          </a:p>
        </p:txBody>
      </p:sp>
      <p:graphicFrame>
        <p:nvGraphicFramePr>
          <p:cNvPr id="28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733284"/>
              </p:ext>
            </p:extLst>
          </p:nvPr>
        </p:nvGraphicFramePr>
        <p:xfrm>
          <a:off x="5393422" y="3333095"/>
          <a:ext cx="803794" cy="438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3" name="Równanie" r:id="rId12" imgW="419040" imgH="228600" progId="Equation.3">
                  <p:embed/>
                </p:oleObj>
              </mc:Choice>
              <mc:Fallback>
                <p:oleObj name="Równanie" r:id="rId12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422" y="3333095"/>
                        <a:ext cx="803794" cy="4385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148725"/>
              </p:ext>
            </p:extLst>
          </p:nvPr>
        </p:nvGraphicFramePr>
        <p:xfrm>
          <a:off x="3160530" y="2888301"/>
          <a:ext cx="689777" cy="39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4" name="Równanie" r:id="rId14" imgW="380880" imgH="215640" progId="Equation.3">
                  <p:embed/>
                </p:oleObj>
              </mc:Choice>
              <mc:Fallback>
                <p:oleObj name="Równanie" r:id="rId14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530" y="2888301"/>
                        <a:ext cx="689777" cy="391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645613" y="1647156"/>
            <a:ext cx="3478822" cy="646331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l-PL" sz="1800" b="1" i="1" dirty="0" smtClean="0">
                <a:sym typeface="Symbol" pitchFamily="18" charset="2"/>
              </a:rPr>
              <a:t></a:t>
            </a:r>
            <a:r>
              <a:rPr lang="pl-PL" sz="1800" b="1" baseline="-25000" dirty="0">
                <a:sym typeface="Symbol" pitchFamily="18" charset="2"/>
              </a:rPr>
              <a:t>b</a:t>
            </a:r>
            <a:r>
              <a:rPr lang="pl-PL" sz="1800" b="1" dirty="0" smtClean="0">
                <a:sym typeface="Symbol" pitchFamily="18" charset="2"/>
              </a:rPr>
              <a:t> </a:t>
            </a:r>
            <a:r>
              <a:rPr lang="pl-PL" sz="1800" b="1" dirty="0">
                <a:sym typeface="Symbol" pitchFamily="18" charset="2"/>
              </a:rPr>
              <a:t>– </a:t>
            </a:r>
            <a:r>
              <a:rPr lang="pl-PL" sz="1800" b="1" dirty="0" smtClean="0">
                <a:sym typeface="Symbol" pitchFamily="18" charset="2"/>
              </a:rPr>
              <a:t>częstotliwość </a:t>
            </a:r>
            <a:r>
              <a:rPr lang="pl-PL" sz="1800" b="1" dirty="0" err="1" smtClean="0">
                <a:sym typeface="Symbol" pitchFamily="18" charset="2"/>
              </a:rPr>
              <a:t>Nyquista</a:t>
            </a:r>
            <a:r>
              <a:rPr lang="pl-PL" sz="1800" b="1" dirty="0" smtClean="0">
                <a:sym typeface="Symbol" pitchFamily="18" charset="2"/>
              </a:rPr>
              <a:t/>
            </a:r>
            <a:br>
              <a:rPr lang="pl-PL" sz="1800" b="1" dirty="0" smtClean="0">
                <a:sym typeface="Symbol" pitchFamily="18" charset="2"/>
              </a:rPr>
            </a:br>
            <a:r>
              <a:rPr lang="pl-PL" sz="1800" b="1" dirty="0" smtClean="0">
                <a:sym typeface="Symbol" pitchFamily="18" charset="2"/>
              </a:rPr>
              <a:t>(</a:t>
            </a:r>
            <a:r>
              <a:rPr lang="pl-PL" sz="1800" b="1" dirty="0" err="1" smtClean="0">
                <a:sym typeface="Symbol" pitchFamily="18" charset="2"/>
              </a:rPr>
              <a:t>Nyquist</a:t>
            </a:r>
            <a:r>
              <a:rPr lang="pl-PL" sz="1800" b="1" dirty="0" smtClean="0">
                <a:sym typeface="Symbol" pitchFamily="18" charset="2"/>
              </a:rPr>
              <a:t> </a:t>
            </a:r>
            <a:r>
              <a:rPr lang="pl-PL" sz="1800" b="1" dirty="0" err="1" smtClean="0">
                <a:sym typeface="Symbol" pitchFamily="18" charset="2"/>
              </a:rPr>
              <a:t>frequency</a:t>
            </a:r>
            <a:r>
              <a:rPr lang="pl-PL" sz="1800" b="1" dirty="0" smtClean="0">
                <a:sym typeface="Symbol" pitchFamily="18" charset="2"/>
              </a:rPr>
              <a:t>)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1173163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2800" b="1" dirty="0" smtClean="0">
                <a:solidFill>
                  <a:srgbClr val="009900"/>
                </a:solidFill>
              </a:rPr>
              <a:t>Nadpróbkowanie</a:t>
            </a:r>
            <a:endParaRPr kumimoji="1" lang="pl-PL" sz="2800" b="1" dirty="0">
              <a:solidFill>
                <a:srgbClr val="009900"/>
              </a:solidFill>
            </a:endParaRPr>
          </a:p>
        </p:txBody>
      </p:sp>
      <p:sp>
        <p:nvSpPr>
          <p:cNvPr id="22537" name="Text Box 3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aphicFrame>
        <p:nvGraphicFramePr>
          <p:cNvPr id="2253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08290"/>
              </p:ext>
            </p:extLst>
          </p:nvPr>
        </p:nvGraphicFramePr>
        <p:xfrm>
          <a:off x="1219200" y="712788"/>
          <a:ext cx="42576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0" name="Równanie" r:id="rId4" imgW="1676160" imgH="393480" progId="Equation.3">
                  <p:embed/>
                </p:oleObj>
              </mc:Choice>
              <mc:Fallback>
                <p:oleObj name="Równanie" r:id="rId4" imgW="167616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12788"/>
                        <a:ext cx="4257675" cy="1000125"/>
                      </a:xfrm>
                      <a:prstGeom prst="rect">
                        <a:avLst/>
                      </a:prstGeom>
                      <a:solidFill>
                        <a:srgbClr val="FF9966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a 1"/>
          <p:cNvGrpSpPr/>
          <p:nvPr/>
        </p:nvGrpSpPr>
        <p:grpSpPr>
          <a:xfrm>
            <a:off x="1173163" y="2190090"/>
            <a:ext cx="6827837" cy="2799423"/>
            <a:chOff x="1173163" y="2190090"/>
            <a:chExt cx="6827837" cy="2799423"/>
          </a:xfrm>
        </p:grpSpPr>
        <p:sp>
          <p:nvSpPr>
            <p:cNvPr id="22538" name="Freeform 21"/>
            <p:cNvSpPr>
              <a:spLocks/>
            </p:cNvSpPr>
            <p:nvPr/>
          </p:nvSpPr>
          <p:spPr bwMode="auto">
            <a:xfrm>
              <a:off x="2514600" y="2944813"/>
              <a:ext cx="990600" cy="1295400"/>
            </a:xfrm>
            <a:custGeom>
              <a:avLst/>
              <a:gdLst>
                <a:gd name="T0" fmla="*/ 0 w 1056"/>
                <a:gd name="T1" fmla="*/ 2056447678 h 816"/>
                <a:gd name="T2" fmla="*/ 56317850 w 1056"/>
                <a:gd name="T3" fmla="*/ 0 h 816"/>
                <a:gd name="T4" fmla="*/ 113516546 w 1056"/>
                <a:gd name="T5" fmla="*/ 2056447678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39" name="Freeform 23"/>
            <p:cNvSpPr>
              <a:spLocks/>
            </p:cNvSpPr>
            <p:nvPr/>
          </p:nvSpPr>
          <p:spPr bwMode="auto">
            <a:xfrm>
              <a:off x="3810000" y="2944813"/>
              <a:ext cx="990600" cy="1295400"/>
            </a:xfrm>
            <a:custGeom>
              <a:avLst/>
              <a:gdLst>
                <a:gd name="T0" fmla="*/ 0 w 1056"/>
                <a:gd name="T1" fmla="*/ 2056447678 h 816"/>
                <a:gd name="T2" fmla="*/ 56317850 w 1056"/>
                <a:gd name="T3" fmla="*/ 0 h 816"/>
                <a:gd name="T4" fmla="*/ 113516546 w 1056"/>
                <a:gd name="T5" fmla="*/ 2056447678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0" name="Freeform 24"/>
            <p:cNvSpPr>
              <a:spLocks/>
            </p:cNvSpPr>
            <p:nvPr/>
          </p:nvSpPr>
          <p:spPr bwMode="auto">
            <a:xfrm>
              <a:off x="6400800" y="2944813"/>
              <a:ext cx="990600" cy="1295400"/>
            </a:xfrm>
            <a:custGeom>
              <a:avLst/>
              <a:gdLst>
                <a:gd name="T0" fmla="*/ 0 w 1056"/>
                <a:gd name="T1" fmla="*/ 2056447678 h 816"/>
                <a:gd name="T2" fmla="*/ 56317850 w 1056"/>
                <a:gd name="T3" fmla="*/ 0 h 816"/>
                <a:gd name="T4" fmla="*/ 113516546 w 1056"/>
                <a:gd name="T5" fmla="*/ 2056447678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1" name="Freeform 25"/>
            <p:cNvSpPr>
              <a:spLocks/>
            </p:cNvSpPr>
            <p:nvPr/>
          </p:nvSpPr>
          <p:spPr bwMode="auto">
            <a:xfrm>
              <a:off x="5105400" y="2944813"/>
              <a:ext cx="990600" cy="1295400"/>
            </a:xfrm>
            <a:custGeom>
              <a:avLst/>
              <a:gdLst>
                <a:gd name="T0" fmla="*/ 0 w 1056"/>
                <a:gd name="T1" fmla="*/ 2056447678 h 816"/>
                <a:gd name="T2" fmla="*/ 56317850 w 1056"/>
                <a:gd name="T3" fmla="*/ 0 h 816"/>
                <a:gd name="T4" fmla="*/ 113516546 w 1056"/>
                <a:gd name="T5" fmla="*/ 2056447678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2" name="Freeform 26"/>
            <p:cNvSpPr>
              <a:spLocks/>
            </p:cNvSpPr>
            <p:nvPr/>
          </p:nvSpPr>
          <p:spPr bwMode="auto">
            <a:xfrm>
              <a:off x="1259242" y="2944813"/>
              <a:ext cx="990600" cy="1295400"/>
            </a:xfrm>
            <a:custGeom>
              <a:avLst/>
              <a:gdLst>
                <a:gd name="T0" fmla="*/ 0 w 1056"/>
                <a:gd name="T1" fmla="*/ 2056447678 h 816"/>
                <a:gd name="T2" fmla="*/ 56317850 w 1056"/>
                <a:gd name="T3" fmla="*/ 0 h 816"/>
                <a:gd name="T4" fmla="*/ 113516546 w 1056"/>
                <a:gd name="T5" fmla="*/ 2056447678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3" name="Line 20"/>
            <p:cNvSpPr>
              <a:spLocks noChangeShapeType="1"/>
            </p:cNvSpPr>
            <p:nvPr/>
          </p:nvSpPr>
          <p:spPr bwMode="auto">
            <a:xfrm>
              <a:off x="1173163" y="4235399"/>
              <a:ext cx="6827837" cy="4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4314825" y="2725738"/>
              <a:ext cx="0" cy="15240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5" name="Line 29"/>
            <p:cNvSpPr>
              <a:spLocks noChangeShapeType="1"/>
            </p:cNvSpPr>
            <p:nvPr/>
          </p:nvSpPr>
          <p:spPr bwMode="auto">
            <a:xfrm>
              <a:off x="3000375" y="2716213"/>
              <a:ext cx="0" cy="15240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6" name="Line 30"/>
            <p:cNvSpPr>
              <a:spLocks noChangeShapeType="1"/>
            </p:cNvSpPr>
            <p:nvPr/>
          </p:nvSpPr>
          <p:spPr bwMode="auto">
            <a:xfrm>
              <a:off x="6896100" y="2716213"/>
              <a:ext cx="0" cy="15240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7" name="Line 31"/>
            <p:cNvSpPr>
              <a:spLocks noChangeShapeType="1"/>
            </p:cNvSpPr>
            <p:nvPr/>
          </p:nvSpPr>
          <p:spPr bwMode="auto">
            <a:xfrm>
              <a:off x="5591175" y="2725738"/>
              <a:ext cx="0" cy="15240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8" name="Line 32"/>
            <p:cNvSpPr>
              <a:spLocks noChangeShapeType="1"/>
            </p:cNvSpPr>
            <p:nvPr/>
          </p:nvSpPr>
          <p:spPr bwMode="auto">
            <a:xfrm flipV="1">
              <a:off x="3000375" y="4230688"/>
              <a:ext cx="476250" cy="619125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9" name="Line 33"/>
            <p:cNvSpPr>
              <a:spLocks noChangeShapeType="1"/>
            </p:cNvSpPr>
            <p:nvPr/>
          </p:nvSpPr>
          <p:spPr bwMode="auto">
            <a:xfrm flipH="1" flipV="1">
              <a:off x="4314825" y="4249738"/>
              <a:ext cx="476250" cy="619125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22532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8856218"/>
                </p:ext>
              </p:extLst>
            </p:nvPr>
          </p:nvGraphicFramePr>
          <p:xfrm>
            <a:off x="3294063" y="4556125"/>
            <a:ext cx="361950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11" name="Równanie" r:id="rId6" imgW="190440" imgH="228600" progId="Equation.3">
                    <p:embed/>
                  </p:oleObj>
                </mc:Choice>
                <mc:Fallback>
                  <p:oleObj name="Równanie" r:id="rId6" imgW="190440" imgH="22860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4063" y="4556125"/>
                          <a:ext cx="361950" cy="433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3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0099703"/>
                </p:ext>
              </p:extLst>
            </p:nvPr>
          </p:nvGraphicFramePr>
          <p:xfrm>
            <a:off x="4924425" y="4545013"/>
            <a:ext cx="36195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12" name="Równanie" r:id="rId8" imgW="190440" imgH="228600" progId="Equation.3">
                    <p:embed/>
                  </p:oleObj>
                </mc:Choice>
                <mc:Fallback>
                  <p:oleObj name="Równanie" r:id="rId8" imgW="190440" imgH="22860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425" y="4545013"/>
                          <a:ext cx="36195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3530682"/>
                </p:ext>
              </p:extLst>
            </p:nvPr>
          </p:nvGraphicFramePr>
          <p:xfrm>
            <a:off x="2486025" y="2190090"/>
            <a:ext cx="10287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13" name="Równanie" r:id="rId10" imgW="380880" imgH="215640" progId="Equation.3">
                    <p:embed/>
                  </p:oleObj>
                </mc:Choice>
                <mc:Fallback>
                  <p:oleObj name="Równanie" r:id="rId10" imgW="380880" imgH="215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6025" y="2190090"/>
                          <a:ext cx="10287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Freeform 27"/>
          <p:cNvSpPr>
            <a:spLocks/>
          </p:cNvSpPr>
          <p:nvPr/>
        </p:nvSpPr>
        <p:spPr bwMode="auto">
          <a:xfrm>
            <a:off x="2533651" y="2946605"/>
            <a:ext cx="990600" cy="1295400"/>
          </a:xfrm>
          <a:custGeom>
            <a:avLst/>
            <a:gdLst>
              <a:gd name="T0" fmla="*/ 0 w 576"/>
              <a:gd name="T1" fmla="*/ 2147483647 h 816"/>
              <a:gd name="T2" fmla="*/ 0 w 576"/>
              <a:gd name="T3" fmla="*/ 0 h 816"/>
              <a:gd name="T4" fmla="*/ 2147483647 w 576"/>
              <a:gd name="T5" fmla="*/ 0 h 816"/>
              <a:gd name="T6" fmla="*/ 2147483647 w 576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816"/>
              <a:gd name="T14" fmla="*/ 576 w 576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816">
                <a:moveTo>
                  <a:pt x="0" y="816"/>
                </a:moveTo>
                <a:lnTo>
                  <a:pt x="0" y="0"/>
                </a:lnTo>
                <a:lnTo>
                  <a:pt x="576" y="0"/>
                </a:lnTo>
                <a:lnTo>
                  <a:pt x="576" y="816"/>
                </a:ln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70343" y="2236788"/>
            <a:ext cx="167866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sz="1800" b="1" dirty="0">
                <a:solidFill>
                  <a:srgbClr val="006600"/>
                </a:solidFill>
              </a:rPr>
              <a:t>I</a:t>
            </a:r>
            <a:r>
              <a:rPr lang="pl-PL" sz="1800" b="1" dirty="0" smtClean="0">
                <a:solidFill>
                  <a:srgbClr val="006600"/>
                </a:solidFill>
              </a:rPr>
              <a:t>dealny filtr</a:t>
            </a:r>
            <a:br>
              <a:rPr lang="pl-PL" sz="1800" b="1" dirty="0" smtClean="0">
                <a:solidFill>
                  <a:srgbClr val="006600"/>
                </a:solidFill>
              </a:rPr>
            </a:br>
            <a:r>
              <a:rPr lang="pl-PL" sz="1800" b="1" dirty="0" smtClean="0">
                <a:solidFill>
                  <a:srgbClr val="006600"/>
                </a:solidFill>
              </a:rPr>
              <a:t>dolnopasmowy</a:t>
            </a:r>
            <a:endParaRPr lang="pl-PL" sz="1800" b="1" dirty="0">
              <a:solidFill>
                <a:srgbClr val="006600"/>
              </a:solidFill>
            </a:endParaRPr>
          </a:p>
        </p:txBody>
      </p:sp>
      <p:cxnSp>
        <p:nvCxnSpPr>
          <p:cNvPr id="26" name="Łącznik prosty ze strzałką 53"/>
          <p:cNvCxnSpPr>
            <a:cxnSpLocks noChangeShapeType="1"/>
            <a:stCxn id="25" idx="3"/>
          </p:cNvCxnSpPr>
          <p:nvPr/>
        </p:nvCxnSpPr>
        <p:spPr bwMode="auto">
          <a:xfrm>
            <a:off x="2049009" y="2559954"/>
            <a:ext cx="487816" cy="284846"/>
          </a:xfrm>
          <a:prstGeom prst="straightConnector1">
            <a:avLst/>
          </a:prstGeom>
          <a:noFill/>
          <a:ln w="31750" algn="ctr">
            <a:solidFill>
              <a:srgbClr val="006600"/>
            </a:solidFill>
            <a:round/>
            <a:headEnd/>
            <a:tailEnd type="arrow" w="med" len="med"/>
          </a:ln>
        </p:spPr>
      </p:cxn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923925" y="5075075"/>
            <a:ext cx="8208963" cy="14465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200" b="1" dirty="0" smtClean="0"/>
              <a:t>Próbkowanie sygnału dolnopasmowego z częstotliwością większą od podwójnej szerokości pasma pozwala na odtworzenie ciągłego sygnału z jego dyskretnych próbek (zapewniając separację wstęg</a:t>
            </a:r>
          </a:p>
          <a:p>
            <a:pPr eaLnBrk="0" hangingPunct="0"/>
            <a:r>
              <a:rPr lang="pl-PL" sz="2200" b="1" dirty="0"/>
              <a:t>s</a:t>
            </a:r>
            <a:r>
              <a:rPr lang="pl-PL" sz="2200" b="1" dirty="0" smtClean="0"/>
              <a:t>kładowych widma sygnału </a:t>
            </a:r>
            <a:r>
              <a:rPr lang="pl-PL" sz="2200" b="1" dirty="0" err="1" smtClean="0"/>
              <a:t>spróbkowanego</a:t>
            </a:r>
            <a:r>
              <a:rPr lang="pl-PL" sz="2200" b="1" dirty="0" smtClean="0"/>
              <a:t>).</a:t>
            </a:r>
            <a:endParaRPr lang="pl-PL" sz="2200" b="1" dirty="0"/>
          </a:p>
        </p:txBody>
      </p:sp>
      <p:graphicFrame>
        <p:nvGraphicFramePr>
          <p:cNvPr id="46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123614"/>
              </p:ext>
            </p:extLst>
          </p:nvPr>
        </p:nvGraphicFramePr>
        <p:xfrm>
          <a:off x="6444208" y="2141457"/>
          <a:ext cx="13255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4" name="Równanie" r:id="rId12" imgW="698400" imgH="228600" progId="Equation.3">
                  <p:embed/>
                </p:oleObj>
              </mc:Choice>
              <mc:Fallback>
                <p:oleObj name="Równanie" r:id="rId12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141457"/>
                        <a:ext cx="1325562" cy="4333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69279"/>
              </p:ext>
            </p:extLst>
          </p:nvPr>
        </p:nvGraphicFramePr>
        <p:xfrm>
          <a:off x="5648919" y="3321051"/>
          <a:ext cx="11318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5" name="Równanie" r:id="rId14" imgW="419040" imgH="228600" progId="Equation.3">
                  <p:embed/>
                </p:oleObj>
              </mc:Choice>
              <mc:Fallback>
                <p:oleObj name="Równanie" r:id="rId14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919" y="3321051"/>
                        <a:ext cx="1131887" cy="619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grpSp>
        <p:nvGrpSpPr>
          <p:cNvPr id="14" name="Grupa 13"/>
          <p:cNvGrpSpPr/>
          <p:nvPr/>
        </p:nvGrpSpPr>
        <p:grpSpPr>
          <a:xfrm>
            <a:off x="2373982" y="1967729"/>
            <a:ext cx="2969543" cy="2266418"/>
            <a:chOff x="2365136" y="1959456"/>
            <a:chExt cx="2969543" cy="2266418"/>
          </a:xfrm>
        </p:grpSpPr>
        <p:grpSp>
          <p:nvGrpSpPr>
            <p:cNvPr id="13" name="Grupa 12"/>
            <p:cNvGrpSpPr/>
            <p:nvPr/>
          </p:nvGrpSpPr>
          <p:grpSpPr>
            <a:xfrm>
              <a:off x="2365136" y="1959456"/>
              <a:ext cx="2969543" cy="2266418"/>
              <a:chOff x="2365136" y="1959456"/>
              <a:chExt cx="2969543" cy="2266418"/>
            </a:xfrm>
          </p:grpSpPr>
          <p:grpSp>
            <p:nvGrpSpPr>
              <p:cNvPr id="11" name="Grupa 10"/>
              <p:cNvGrpSpPr/>
              <p:nvPr/>
            </p:nvGrpSpPr>
            <p:grpSpPr>
              <a:xfrm>
                <a:off x="2365136" y="2884925"/>
                <a:ext cx="1335771" cy="1340949"/>
                <a:chOff x="3525772" y="2097358"/>
                <a:chExt cx="1335771" cy="1340949"/>
              </a:xfrm>
            </p:grpSpPr>
            <p:grpSp>
              <p:nvGrpSpPr>
                <p:cNvPr id="8" name="Grupa 7"/>
                <p:cNvGrpSpPr/>
                <p:nvPr/>
              </p:nvGrpSpPr>
              <p:grpSpPr>
                <a:xfrm>
                  <a:off x="3525772" y="2097358"/>
                  <a:ext cx="1335771" cy="1340949"/>
                  <a:chOff x="2369454" y="2946605"/>
                  <a:chExt cx="1335771" cy="1340949"/>
                </a:xfrm>
              </p:grpSpPr>
              <p:cxnSp>
                <p:nvCxnSpPr>
                  <p:cNvPr id="5" name="Łącznik prosty 4"/>
                  <p:cNvCxnSpPr/>
                  <p:nvPr/>
                </p:nvCxnSpPr>
                <p:spPr bwMode="auto">
                  <a:xfrm>
                    <a:off x="3524251" y="2946605"/>
                    <a:ext cx="180974" cy="131875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" name="Łącznik prosty 6"/>
                  <p:cNvCxnSpPr>
                    <a:stCxn id="24" idx="1"/>
                  </p:cNvCxnSpPr>
                  <p:nvPr/>
                </p:nvCxnSpPr>
                <p:spPr bwMode="auto">
                  <a:xfrm flipH="1">
                    <a:off x="2369454" y="3008285"/>
                    <a:ext cx="168515" cy="127926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10" name="Łącznik prosty 9"/>
                <p:cNvCxnSpPr/>
                <p:nvPr/>
              </p:nvCxnSpPr>
              <p:spPr bwMode="auto">
                <a:xfrm>
                  <a:off x="3705225" y="2110430"/>
                  <a:ext cx="99060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7" name="Text Box 30"/>
              <p:cNvSpPr txBox="1">
                <a:spLocks noChangeArrowheads="1"/>
              </p:cNvSpPr>
              <p:nvPr/>
            </p:nvSpPr>
            <p:spPr bwMode="auto">
              <a:xfrm>
                <a:off x="3656013" y="1959456"/>
                <a:ext cx="1678666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l-PL" sz="1800" b="1" dirty="0" err="1" smtClean="0"/>
                  <a:t>Niedealny</a:t>
                </a:r>
                <a:r>
                  <a:rPr lang="pl-PL" sz="1800" b="1" dirty="0" smtClean="0"/>
                  <a:t> filtr</a:t>
                </a:r>
                <a:br>
                  <a:rPr lang="pl-PL" sz="1800" b="1" dirty="0" smtClean="0"/>
                </a:br>
                <a:r>
                  <a:rPr lang="pl-PL" sz="1800" b="1" dirty="0" smtClean="0"/>
                  <a:t>dolnopasmowy</a:t>
                </a:r>
                <a:endParaRPr lang="pl-PL" sz="1800" b="1" dirty="0"/>
              </a:p>
            </p:txBody>
          </p:sp>
        </p:grpSp>
        <p:cxnSp>
          <p:nvCxnSpPr>
            <p:cNvPr id="39" name="Łącznik prosty ze strzałką 53"/>
            <p:cNvCxnSpPr>
              <a:cxnSpLocks noChangeShapeType="1"/>
            </p:cNvCxnSpPr>
            <p:nvPr/>
          </p:nvCxnSpPr>
          <p:spPr bwMode="auto">
            <a:xfrm flipH="1">
              <a:off x="3626516" y="2531113"/>
              <a:ext cx="506969" cy="428486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73163" y="18864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l-PL" b="1" kern="0" dirty="0" smtClean="0">
                <a:latin typeface="Comic Sans MS" pitchFamily="66" charset="0"/>
              </a:rPr>
              <a:t>Dekompozycja sygnału</a:t>
            </a:r>
            <a:br>
              <a:rPr lang="pl-PL" b="1" kern="0" dirty="0" smtClean="0">
                <a:latin typeface="Comic Sans MS" pitchFamily="66" charset="0"/>
              </a:rPr>
            </a:br>
            <a:r>
              <a:rPr lang="pl-PL" b="1" kern="0" dirty="0" smtClean="0">
                <a:latin typeface="Comic Sans MS" pitchFamily="66" charset="0"/>
              </a:rPr>
              <a:t>na „składniki elementarne”</a:t>
            </a:r>
            <a:endParaRPr lang="pl-PL" b="1" kern="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19800" y="6553200"/>
            <a:ext cx="3098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>
                <a:solidFill>
                  <a:schemeClr val="bg2"/>
                </a:solidFill>
              </a:rPr>
              <a:t>Zdzisław Papir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282202" y="1412776"/>
            <a:ext cx="8855075" cy="2112442"/>
            <a:chOff x="282202" y="1412776"/>
            <a:chExt cx="8855075" cy="2112442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139995" y="1412776"/>
              <a:ext cx="7772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r>
                <a:rPr lang="pl-PL" b="1" dirty="0" smtClean="0">
                  <a:latin typeface="+mn-lt"/>
                </a:rPr>
                <a:t>Wykładniczy szereg Fouriera - harmoniczne?</a:t>
              </a:r>
              <a:endParaRPr lang="pl-PL" b="1" dirty="0">
                <a:latin typeface="+mn-lt"/>
              </a:endParaRPr>
            </a:p>
          </p:txBody>
        </p:sp>
        <p:graphicFrame>
          <p:nvGraphicFramePr>
            <p:cNvPr id="7" name="Object 10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9448190"/>
                </p:ext>
              </p:extLst>
            </p:nvPr>
          </p:nvGraphicFramePr>
          <p:xfrm>
            <a:off x="282202" y="2348880"/>
            <a:ext cx="8855075" cy="1176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37" name="Równanie" r:id="rId3" imgW="3251160" imgH="431640" progId="Equation.3">
                    <p:embed/>
                  </p:oleObj>
                </mc:Choice>
                <mc:Fallback>
                  <p:oleObj name="Równanie" r:id="rId3" imgW="3251160" imgH="4316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202" y="2348880"/>
                          <a:ext cx="8855075" cy="1176338"/>
                        </a:xfrm>
                        <a:prstGeom prst="rect">
                          <a:avLst/>
                        </a:prstGeom>
                        <a:solidFill>
                          <a:srgbClr val="99FFCC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upa 24"/>
          <p:cNvGrpSpPr/>
          <p:nvPr/>
        </p:nvGrpSpPr>
        <p:grpSpPr>
          <a:xfrm>
            <a:off x="1177747" y="3525218"/>
            <a:ext cx="7772400" cy="2700552"/>
            <a:chOff x="1177747" y="3525218"/>
            <a:chExt cx="7772400" cy="2700552"/>
          </a:xfrm>
        </p:grpSpPr>
        <p:grpSp>
          <p:nvGrpSpPr>
            <p:cNvPr id="8" name="Grupa 7"/>
            <p:cNvGrpSpPr/>
            <p:nvPr/>
          </p:nvGrpSpPr>
          <p:grpSpPr>
            <a:xfrm>
              <a:off x="1177747" y="3525218"/>
              <a:ext cx="7772400" cy="2700552"/>
              <a:chOff x="1177747" y="3525218"/>
              <a:chExt cx="7772400" cy="2700552"/>
            </a:xfrm>
          </p:grpSpPr>
          <p:sp>
            <p:nvSpPr>
              <p:cNvPr id="9" name="Rectangle 2"/>
              <p:cNvSpPr>
                <a:spLocks noChangeArrowheads="1"/>
              </p:cNvSpPr>
              <p:nvPr/>
            </p:nvSpPr>
            <p:spPr bwMode="auto">
              <a:xfrm>
                <a:off x="1177747" y="3525218"/>
                <a:ext cx="77724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r>
                  <a:rPr lang="pl-PL" b="1" dirty="0">
                    <a:latin typeface="+mn-lt"/>
                  </a:rPr>
                  <a:t>A może próbki </a:t>
                </a:r>
                <a:r>
                  <a:rPr lang="pl-PL" b="1" dirty="0" smtClean="0">
                    <a:latin typeface="+mn-lt"/>
                  </a:rPr>
                  <a:t>sygnału = „składniki elementarne”?</a:t>
                </a:r>
                <a:endParaRPr lang="pl-PL" b="1" dirty="0">
                  <a:latin typeface="+mn-lt"/>
                </a:endParaRPr>
              </a:p>
            </p:txBody>
          </p:sp>
          <p:grpSp>
            <p:nvGrpSpPr>
              <p:cNvPr id="10" name="Grupa 9"/>
              <p:cNvGrpSpPr/>
              <p:nvPr/>
            </p:nvGrpSpPr>
            <p:grpSpPr>
              <a:xfrm>
                <a:off x="1177747" y="4361433"/>
                <a:ext cx="4258349" cy="1864337"/>
                <a:chOff x="1089025" y="3603625"/>
                <a:chExt cx="2259013" cy="989013"/>
              </a:xfrm>
            </p:grpSpPr>
            <p:sp>
              <p:nvSpPr>
                <p:cNvPr id="1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692275" y="3744913"/>
                  <a:ext cx="0" cy="847725"/>
                </a:xfrm>
                <a:prstGeom prst="line">
                  <a:avLst/>
                </a:prstGeom>
                <a:noFill/>
                <a:ln w="38100">
                  <a:solidFill>
                    <a:srgbClr val="0066FF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1416050" y="3914775"/>
                  <a:ext cx="3175" cy="677863"/>
                </a:xfrm>
                <a:prstGeom prst="line">
                  <a:avLst/>
                </a:prstGeom>
                <a:noFill/>
                <a:ln w="38100">
                  <a:solidFill>
                    <a:srgbClr val="0066FF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513013" y="4198938"/>
                  <a:ext cx="0" cy="393700"/>
                </a:xfrm>
                <a:prstGeom prst="line">
                  <a:avLst/>
                </a:prstGeom>
                <a:noFill/>
                <a:ln w="38100">
                  <a:solidFill>
                    <a:srgbClr val="0066FF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239963" y="4017963"/>
                  <a:ext cx="0" cy="574675"/>
                </a:xfrm>
                <a:prstGeom prst="line">
                  <a:avLst/>
                </a:prstGeom>
                <a:noFill/>
                <a:ln w="38100">
                  <a:solidFill>
                    <a:srgbClr val="0066FF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2781300" y="4173538"/>
                  <a:ext cx="4763" cy="419100"/>
                </a:xfrm>
                <a:prstGeom prst="line">
                  <a:avLst/>
                </a:prstGeom>
                <a:noFill/>
                <a:ln w="38100">
                  <a:solidFill>
                    <a:srgbClr val="0066FF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965325" y="3803650"/>
                  <a:ext cx="4763" cy="788988"/>
                </a:xfrm>
                <a:prstGeom prst="line">
                  <a:avLst/>
                </a:prstGeom>
                <a:noFill/>
                <a:ln w="38100">
                  <a:solidFill>
                    <a:srgbClr val="0066FF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258888" y="3603625"/>
                  <a:ext cx="0" cy="9890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" name="Line 52"/>
                <p:cNvSpPr>
                  <a:spLocks noChangeShapeType="1"/>
                </p:cNvSpPr>
                <p:nvPr/>
              </p:nvSpPr>
              <p:spPr bwMode="auto">
                <a:xfrm>
                  <a:off x="1089025" y="4592638"/>
                  <a:ext cx="225901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1" name="Freeform 53"/>
                <p:cNvSpPr>
                  <a:spLocks/>
                </p:cNvSpPr>
                <p:nvPr/>
              </p:nvSpPr>
              <p:spPr bwMode="auto">
                <a:xfrm>
                  <a:off x="1089025" y="3744913"/>
                  <a:ext cx="2259013" cy="474663"/>
                </a:xfrm>
                <a:custGeom>
                  <a:avLst/>
                  <a:gdLst>
                    <a:gd name="T0" fmla="*/ 0 w 2406"/>
                    <a:gd name="T1" fmla="*/ 6 h 654"/>
                    <a:gd name="T2" fmla="*/ 33 w 2406"/>
                    <a:gd name="T3" fmla="*/ 0 h 654"/>
                    <a:gd name="T4" fmla="*/ 67 w 2406"/>
                    <a:gd name="T5" fmla="*/ 5 h 654"/>
                    <a:gd name="T6" fmla="*/ 103 w 2406"/>
                    <a:gd name="T7" fmla="*/ 1 h 6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6"/>
                    <a:gd name="T13" fmla="*/ 0 h 654"/>
                    <a:gd name="T14" fmla="*/ 2406 w 2406"/>
                    <a:gd name="T15" fmla="*/ 654 h 6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6" h="654">
                      <a:moveTo>
                        <a:pt x="0" y="651"/>
                      </a:moveTo>
                      <a:cubicBezTo>
                        <a:pt x="253" y="328"/>
                        <a:pt x="506" y="6"/>
                        <a:pt x="768" y="3"/>
                      </a:cubicBezTo>
                      <a:cubicBezTo>
                        <a:pt x="1030" y="0"/>
                        <a:pt x="1299" y="612"/>
                        <a:pt x="1572" y="633"/>
                      </a:cubicBezTo>
                      <a:cubicBezTo>
                        <a:pt x="1845" y="654"/>
                        <a:pt x="2125" y="391"/>
                        <a:pt x="2406" y="129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aphicFrame>
            <p:nvGraphicFramePr>
              <p:cNvPr id="11" name="Obiek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8027776"/>
                  </p:ext>
                </p:extLst>
              </p:nvPr>
            </p:nvGraphicFramePr>
            <p:xfrm>
              <a:off x="5138738" y="4738688"/>
              <a:ext cx="2459037" cy="336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038" name="Equation" r:id="rId5" imgW="1574640" imgH="215640" progId="Equation.3">
                      <p:embed/>
                    </p:oleObj>
                  </mc:Choice>
                  <mc:Fallback>
                    <p:oleObj name="Equation" r:id="rId5" imgW="1574640" imgH="2156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138738" y="4738688"/>
                            <a:ext cx="2459037" cy="3365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19050">
                            <a:solidFill>
                              <a:srgbClr val="FF0000"/>
                            </a:solidFill>
                            <a:prstDash val="solid"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iek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58961558"/>
                  </p:ext>
                </p:extLst>
              </p:nvPr>
            </p:nvGraphicFramePr>
            <p:xfrm>
              <a:off x="4683125" y="5729288"/>
              <a:ext cx="2322513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039" name="Równanie" r:id="rId7" imgW="1434960" imgH="215640" progId="Equation.3">
                      <p:embed/>
                    </p:oleObj>
                  </mc:Choice>
                  <mc:Fallback>
                    <p:oleObj name="Równanie" r:id="rId7" imgW="1434960" imgH="2156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683125" y="5729288"/>
                            <a:ext cx="2322513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19050">
                            <a:solidFill>
                              <a:srgbClr val="0000CC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3" name="Łącznik prosty 22"/>
            <p:cNvCxnSpPr/>
            <p:nvPr/>
          </p:nvCxnSpPr>
          <p:spPr bwMode="auto">
            <a:xfrm>
              <a:off x="2314902" y="5435746"/>
              <a:ext cx="514713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4" name="pole tekstowe 23"/>
            <p:cNvSpPr txBox="1"/>
            <p:nvPr/>
          </p:nvSpPr>
          <p:spPr>
            <a:xfrm>
              <a:off x="2401378" y="545714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i="1" dirty="0" smtClean="0"/>
                <a:t>T</a:t>
              </a:r>
              <a:endParaRPr lang="pl-PL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881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3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aphicFrame>
        <p:nvGraphicFramePr>
          <p:cNvPr id="2355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716342"/>
              </p:ext>
            </p:extLst>
          </p:nvPr>
        </p:nvGraphicFramePr>
        <p:xfrm>
          <a:off x="1168400" y="725488"/>
          <a:ext cx="42560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5" name="Równanie" r:id="rId4" imgW="1676160" imgH="393480" progId="Equation.3">
                  <p:embed/>
                </p:oleObj>
              </mc:Choice>
              <mc:Fallback>
                <p:oleObj name="Równanie" r:id="rId4" imgW="1676160" imgH="39348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725488"/>
                        <a:ext cx="4256088" cy="1000125"/>
                      </a:xfrm>
                      <a:prstGeom prst="rect">
                        <a:avLst/>
                      </a:prstGeom>
                      <a:solidFill>
                        <a:srgbClr val="FF9966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025"/>
          <p:cNvGraphicFramePr>
            <a:graphicFrameLocks noChangeAspect="1"/>
          </p:cNvGraphicFramePr>
          <p:nvPr/>
        </p:nvGraphicFramePr>
        <p:xfrm>
          <a:off x="2801938" y="4533900"/>
          <a:ext cx="3619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6" name="Równanie" r:id="rId6" imgW="190440" imgH="228600" progId="Equation.3">
                  <p:embed/>
                </p:oleObj>
              </mc:Choice>
              <mc:Fallback>
                <p:oleObj name="Równanie" r:id="rId6" imgW="190440" imgH="2286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4533900"/>
                        <a:ext cx="36195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21"/>
          <p:cNvSpPr txBox="1">
            <a:spLocks noChangeArrowheads="1"/>
          </p:cNvSpPr>
          <p:nvPr/>
        </p:nvSpPr>
        <p:spPr bwMode="auto">
          <a:xfrm>
            <a:off x="923925" y="4989513"/>
            <a:ext cx="8208963" cy="156966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b="1" dirty="0" smtClean="0"/>
              <a:t>Próbkowanie sygnału dolnopasmowego z częstotliwością mniejszą od podwójnej szerokości pasma (częstotliwość </a:t>
            </a:r>
            <a:r>
              <a:rPr lang="pl-PL" b="1" dirty="0" err="1" smtClean="0"/>
              <a:t>Nyquista</a:t>
            </a:r>
            <a:r>
              <a:rPr lang="pl-PL" b="1" dirty="0"/>
              <a:t>)</a:t>
            </a:r>
            <a:r>
              <a:rPr lang="pl-PL" b="1" dirty="0" smtClean="0"/>
              <a:t> powoduje zniekształcenia (</a:t>
            </a:r>
            <a:r>
              <a:rPr lang="pl-PL" b="1" dirty="0" err="1" smtClean="0"/>
              <a:t>aliasing</a:t>
            </a:r>
            <a:r>
              <a:rPr lang="pl-PL" b="1" dirty="0" smtClean="0"/>
              <a:t>) wskutek przenikania składowych </a:t>
            </a:r>
            <a:r>
              <a:rPr lang="pl-PL" b="1" dirty="0" err="1" smtClean="0"/>
              <a:t>pozapasmowych</a:t>
            </a:r>
            <a:r>
              <a:rPr lang="pl-PL" b="1" dirty="0" smtClean="0"/>
              <a:t>.</a:t>
            </a:r>
            <a:endParaRPr lang="pl-PL" b="1" dirty="0"/>
          </a:p>
        </p:txBody>
      </p:sp>
      <p:sp>
        <p:nvSpPr>
          <p:cNvPr id="23561" name="Text Box 24"/>
          <p:cNvSpPr txBox="1">
            <a:spLocks noChangeArrowheads="1"/>
          </p:cNvSpPr>
          <p:nvPr/>
        </p:nvSpPr>
        <p:spPr bwMode="auto">
          <a:xfrm>
            <a:off x="4406900" y="4392613"/>
            <a:ext cx="2409634" cy="46166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err="1" smtClean="0"/>
              <a:t>podpróbkowanie</a:t>
            </a:r>
            <a:endParaRPr lang="pl-PL" b="1" dirty="0"/>
          </a:p>
        </p:txBody>
      </p:sp>
      <p:sp>
        <p:nvSpPr>
          <p:cNvPr id="23562" name="Rectangle 27"/>
          <p:cNvSpPr>
            <a:spLocks noChangeArrowheads="1"/>
          </p:cNvSpPr>
          <p:nvPr/>
        </p:nvSpPr>
        <p:spPr bwMode="auto">
          <a:xfrm>
            <a:off x="1173163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2800" b="1" dirty="0" err="1" smtClean="0">
                <a:solidFill>
                  <a:srgbClr val="009900"/>
                </a:solidFill>
              </a:rPr>
              <a:t>Podpróbkowanie</a:t>
            </a:r>
            <a:endParaRPr kumimoji="1" lang="pl-PL" sz="2800" b="1" dirty="0">
              <a:solidFill>
                <a:srgbClr val="009900"/>
              </a:solidFill>
            </a:endParaRPr>
          </a:p>
        </p:txBody>
      </p:sp>
      <p:grpSp>
        <p:nvGrpSpPr>
          <p:cNvPr id="23563" name="Group 31"/>
          <p:cNvGrpSpPr>
            <a:grpSpLocks/>
          </p:cNvGrpSpPr>
          <p:nvPr/>
        </p:nvGrpSpPr>
        <p:grpSpPr bwMode="auto">
          <a:xfrm>
            <a:off x="923925" y="2093913"/>
            <a:ext cx="6691313" cy="2871788"/>
            <a:chOff x="582" y="1319"/>
            <a:chExt cx="4215" cy="1809"/>
          </a:xfrm>
        </p:grpSpPr>
        <p:sp>
          <p:nvSpPr>
            <p:cNvPr id="23564" name="Freeform 32"/>
            <p:cNvSpPr>
              <a:spLocks/>
            </p:cNvSpPr>
            <p:nvPr/>
          </p:nvSpPr>
          <p:spPr bwMode="auto">
            <a:xfrm>
              <a:off x="1350" y="1855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5" name="Freeform 33"/>
            <p:cNvSpPr>
              <a:spLocks/>
            </p:cNvSpPr>
            <p:nvPr/>
          </p:nvSpPr>
          <p:spPr bwMode="auto">
            <a:xfrm>
              <a:off x="1765" y="1849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6" name="Freeform 34"/>
            <p:cNvSpPr>
              <a:spLocks/>
            </p:cNvSpPr>
            <p:nvPr/>
          </p:nvSpPr>
          <p:spPr bwMode="auto">
            <a:xfrm>
              <a:off x="2682" y="1837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7" name="Freeform 35"/>
            <p:cNvSpPr>
              <a:spLocks/>
            </p:cNvSpPr>
            <p:nvPr/>
          </p:nvSpPr>
          <p:spPr bwMode="auto">
            <a:xfrm>
              <a:off x="2214" y="1843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8" name="Freeform 36"/>
            <p:cNvSpPr>
              <a:spLocks/>
            </p:cNvSpPr>
            <p:nvPr/>
          </p:nvSpPr>
          <p:spPr bwMode="auto">
            <a:xfrm>
              <a:off x="858" y="1843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9" name="Line 37"/>
            <p:cNvSpPr>
              <a:spLocks noChangeShapeType="1"/>
            </p:cNvSpPr>
            <p:nvPr/>
          </p:nvSpPr>
          <p:spPr bwMode="auto">
            <a:xfrm>
              <a:off x="582" y="2671"/>
              <a:ext cx="3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0" name="Line 38"/>
            <p:cNvSpPr>
              <a:spLocks noChangeShapeType="1"/>
            </p:cNvSpPr>
            <p:nvPr/>
          </p:nvSpPr>
          <p:spPr bwMode="auto">
            <a:xfrm>
              <a:off x="2083" y="1711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1" name="Line 39"/>
            <p:cNvSpPr>
              <a:spLocks noChangeShapeType="1"/>
            </p:cNvSpPr>
            <p:nvPr/>
          </p:nvSpPr>
          <p:spPr bwMode="auto">
            <a:xfrm>
              <a:off x="1656" y="1711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2" name="Line 40"/>
            <p:cNvSpPr>
              <a:spLocks noChangeShapeType="1"/>
            </p:cNvSpPr>
            <p:nvPr/>
          </p:nvSpPr>
          <p:spPr bwMode="auto">
            <a:xfrm>
              <a:off x="2994" y="1693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3" name="Line 41"/>
            <p:cNvSpPr>
              <a:spLocks noChangeShapeType="1"/>
            </p:cNvSpPr>
            <p:nvPr/>
          </p:nvSpPr>
          <p:spPr bwMode="auto">
            <a:xfrm>
              <a:off x="2520" y="1705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4" name="Line 42"/>
            <p:cNvSpPr>
              <a:spLocks noChangeShapeType="1"/>
            </p:cNvSpPr>
            <p:nvPr/>
          </p:nvSpPr>
          <p:spPr bwMode="auto">
            <a:xfrm flipV="1">
              <a:off x="1656" y="2665"/>
              <a:ext cx="300" cy="39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5" name="Line 43"/>
            <p:cNvSpPr>
              <a:spLocks noChangeShapeType="1"/>
            </p:cNvSpPr>
            <p:nvPr/>
          </p:nvSpPr>
          <p:spPr bwMode="auto">
            <a:xfrm flipH="1" flipV="1">
              <a:off x="2083" y="2671"/>
              <a:ext cx="300" cy="39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23557" name="Object 1027"/>
            <p:cNvGraphicFramePr>
              <a:graphicFrameLocks noChangeAspect="1"/>
            </p:cNvGraphicFramePr>
            <p:nvPr/>
          </p:nvGraphicFramePr>
          <p:xfrm>
            <a:off x="2389" y="2856"/>
            <a:ext cx="22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07" name="Równanie" r:id="rId8" imgW="190440" imgH="228600" progId="Equation.3">
                    <p:embed/>
                  </p:oleObj>
                </mc:Choice>
                <mc:Fallback>
                  <p:oleObj name="Równanie" r:id="rId8" imgW="190440" imgH="228600" progId="Equation.3">
                    <p:embed/>
                    <p:pic>
                      <p:nvPicPr>
                        <p:cNvPr id="0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9" y="2856"/>
                          <a:ext cx="228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6" name="Line 46"/>
            <p:cNvSpPr>
              <a:spLocks noChangeShapeType="1"/>
            </p:cNvSpPr>
            <p:nvPr/>
          </p:nvSpPr>
          <p:spPr bwMode="auto">
            <a:xfrm flipH="1">
              <a:off x="1834" y="1533"/>
              <a:ext cx="2108" cy="10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7" name="Text Box 47"/>
            <p:cNvSpPr txBox="1">
              <a:spLocks noChangeArrowheads="1"/>
            </p:cNvSpPr>
            <p:nvPr/>
          </p:nvSpPr>
          <p:spPr bwMode="auto">
            <a:xfrm>
              <a:off x="4052" y="1319"/>
              <a:ext cx="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i="1"/>
                <a:t>aliasing</a:t>
              </a:r>
            </a:p>
          </p:txBody>
        </p:sp>
      </p:grpSp>
      <p:graphicFrame>
        <p:nvGraphicFramePr>
          <p:cNvPr id="27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340581"/>
              </p:ext>
            </p:extLst>
          </p:nvPr>
        </p:nvGraphicFramePr>
        <p:xfrm>
          <a:off x="5876924" y="2860674"/>
          <a:ext cx="13271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8" name="Równanie" r:id="rId10" imgW="698400" imgH="228600" progId="Equation.3">
                  <p:embed/>
                </p:oleObj>
              </mc:Choice>
              <mc:Fallback>
                <p:oleObj name="Równanie" r:id="rId10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4" y="2860674"/>
                        <a:ext cx="1327150" cy="433388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reeform 27"/>
          <p:cNvSpPr>
            <a:spLocks/>
          </p:cNvSpPr>
          <p:nvPr/>
        </p:nvSpPr>
        <p:spPr bwMode="auto">
          <a:xfrm>
            <a:off x="2161401" y="2921461"/>
            <a:ext cx="990600" cy="1295400"/>
          </a:xfrm>
          <a:custGeom>
            <a:avLst/>
            <a:gdLst>
              <a:gd name="T0" fmla="*/ 0 w 576"/>
              <a:gd name="T1" fmla="*/ 2147483647 h 816"/>
              <a:gd name="T2" fmla="*/ 0 w 576"/>
              <a:gd name="T3" fmla="*/ 0 h 816"/>
              <a:gd name="T4" fmla="*/ 2147483647 w 576"/>
              <a:gd name="T5" fmla="*/ 0 h 816"/>
              <a:gd name="T6" fmla="*/ 2147483647 w 576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816"/>
              <a:gd name="T14" fmla="*/ 576 w 576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816">
                <a:moveTo>
                  <a:pt x="0" y="816"/>
                </a:moveTo>
                <a:lnTo>
                  <a:pt x="0" y="0"/>
                </a:lnTo>
                <a:lnTo>
                  <a:pt x="576" y="0"/>
                </a:lnTo>
                <a:lnTo>
                  <a:pt x="576" y="816"/>
                </a:ln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45595"/>
              </p:ext>
            </p:extLst>
          </p:nvPr>
        </p:nvGraphicFramePr>
        <p:xfrm>
          <a:off x="2284118" y="2230438"/>
          <a:ext cx="1028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" name="Równanie" r:id="rId12" imgW="380880" imgH="215640" progId="Equation.3">
                  <p:embed/>
                </p:oleObj>
              </mc:Choice>
              <mc:Fallback>
                <p:oleObj name="Równanie" r:id="rId12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118" y="2230438"/>
                        <a:ext cx="10287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34443"/>
              </p:ext>
            </p:extLst>
          </p:nvPr>
        </p:nvGraphicFramePr>
        <p:xfrm>
          <a:off x="4915693" y="3363912"/>
          <a:ext cx="11318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0" name="Równanie" r:id="rId14" imgW="419040" imgH="228600" progId="Equation.3">
                  <p:embed/>
                </p:oleObj>
              </mc:Choice>
              <mc:Fallback>
                <p:oleObj name="Równanie" r:id="rId14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693" y="3363912"/>
                        <a:ext cx="1131887" cy="619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79961" y="2236788"/>
            <a:ext cx="165943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sz="1800" b="1" dirty="0" smtClean="0">
                <a:solidFill>
                  <a:srgbClr val="006600"/>
                </a:solidFill>
              </a:rPr>
              <a:t>Idealny filtr</a:t>
            </a:r>
            <a:br>
              <a:rPr lang="pl-PL" sz="1800" b="1" dirty="0" smtClean="0">
                <a:solidFill>
                  <a:srgbClr val="006600"/>
                </a:solidFill>
              </a:rPr>
            </a:br>
            <a:r>
              <a:rPr lang="pl-PL" sz="1800" b="1" dirty="0" smtClean="0">
                <a:solidFill>
                  <a:srgbClr val="006600"/>
                </a:solidFill>
              </a:rPr>
              <a:t>dolnopasmowy</a:t>
            </a:r>
            <a:endParaRPr lang="pl-PL" sz="1800" b="1" dirty="0">
              <a:solidFill>
                <a:srgbClr val="006600"/>
              </a:solidFill>
            </a:endParaRPr>
          </a:p>
        </p:txBody>
      </p:sp>
      <p:cxnSp>
        <p:nvCxnSpPr>
          <p:cNvPr id="32" name="Łącznik prosty ze strzałką 53"/>
          <p:cNvCxnSpPr>
            <a:cxnSpLocks noChangeShapeType="1"/>
            <a:stCxn id="31" idx="3"/>
          </p:cNvCxnSpPr>
          <p:nvPr/>
        </p:nvCxnSpPr>
        <p:spPr bwMode="auto">
          <a:xfrm>
            <a:off x="2039391" y="2559954"/>
            <a:ext cx="497434" cy="284846"/>
          </a:xfrm>
          <a:prstGeom prst="straightConnector1">
            <a:avLst/>
          </a:prstGeom>
          <a:noFill/>
          <a:ln w="31750" algn="ctr">
            <a:solidFill>
              <a:srgbClr val="006600"/>
            </a:solidFill>
            <a:round/>
            <a:headEnd/>
            <a:tailEnd type="arrow" w="med" len="med"/>
          </a:ln>
        </p:spPr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2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pSp>
        <p:nvGrpSpPr>
          <p:cNvPr id="24585" name="Group 82"/>
          <p:cNvGrpSpPr>
            <a:grpSpLocks/>
          </p:cNvGrpSpPr>
          <p:nvPr/>
        </p:nvGrpSpPr>
        <p:grpSpPr bwMode="auto">
          <a:xfrm>
            <a:off x="1828800" y="1100138"/>
            <a:ext cx="6705600" cy="2171700"/>
            <a:chOff x="1152" y="693"/>
            <a:chExt cx="4224" cy="1368"/>
          </a:xfrm>
        </p:grpSpPr>
        <p:sp>
          <p:nvSpPr>
            <p:cNvPr id="24615" name="Freeform 5"/>
            <p:cNvSpPr>
              <a:spLocks/>
            </p:cNvSpPr>
            <p:nvPr/>
          </p:nvSpPr>
          <p:spPr bwMode="auto">
            <a:xfrm>
              <a:off x="1920" y="849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6" name="Freeform 6"/>
            <p:cNvSpPr>
              <a:spLocks/>
            </p:cNvSpPr>
            <p:nvPr/>
          </p:nvSpPr>
          <p:spPr bwMode="auto">
            <a:xfrm>
              <a:off x="2544" y="849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7" name="Freeform 7"/>
            <p:cNvSpPr>
              <a:spLocks/>
            </p:cNvSpPr>
            <p:nvPr/>
          </p:nvSpPr>
          <p:spPr bwMode="auto">
            <a:xfrm>
              <a:off x="3816" y="837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8" name="Freeform 8"/>
            <p:cNvSpPr>
              <a:spLocks/>
            </p:cNvSpPr>
            <p:nvPr/>
          </p:nvSpPr>
          <p:spPr bwMode="auto">
            <a:xfrm>
              <a:off x="3168" y="837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9" name="Freeform 9"/>
            <p:cNvSpPr>
              <a:spLocks/>
            </p:cNvSpPr>
            <p:nvPr/>
          </p:nvSpPr>
          <p:spPr bwMode="auto">
            <a:xfrm>
              <a:off x="1296" y="849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0" name="Line 10"/>
            <p:cNvSpPr>
              <a:spLocks noChangeShapeType="1"/>
            </p:cNvSpPr>
            <p:nvPr/>
          </p:nvSpPr>
          <p:spPr bwMode="auto">
            <a:xfrm>
              <a:off x="1152" y="1665"/>
              <a:ext cx="42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1" name="Line 11"/>
            <p:cNvSpPr>
              <a:spLocks noChangeShapeType="1"/>
            </p:cNvSpPr>
            <p:nvPr/>
          </p:nvSpPr>
          <p:spPr bwMode="auto">
            <a:xfrm>
              <a:off x="2862" y="711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2" name="Line 12"/>
            <p:cNvSpPr>
              <a:spLocks noChangeShapeType="1"/>
            </p:cNvSpPr>
            <p:nvPr/>
          </p:nvSpPr>
          <p:spPr bwMode="auto">
            <a:xfrm>
              <a:off x="2226" y="705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3" name="Line 13"/>
            <p:cNvSpPr>
              <a:spLocks noChangeShapeType="1"/>
            </p:cNvSpPr>
            <p:nvPr/>
          </p:nvSpPr>
          <p:spPr bwMode="auto">
            <a:xfrm>
              <a:off x="4128" y="693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4" name="Line 14"/>
            <p:cNvSpPr>
              <a:spLocks noChangeShapeType="1"/>
            </p:cNvSpPr>
            <p:nvPr/>
          </p:nvSpPr>
          <p:spPr bwMode="auto">
            <a:xfrm>
              <a:off x="3474" y="699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5" name="Line 15"/>
            <p:cNvSpPr>
              <a:spLocks noChangeShapeType="1"/>
            </p:cNvSpPr>
            <p:nvPr/>
          </p:nvSpPr>
          <p:spPr bwMode="auto">
            <a:xfrm flipV="1">
              <a:off x="2226" y="1659"/>
              <a:ext cx="300" cy="39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6" name="Line 16"/>
            <p:cNvSpPr>
              <a:spLocks noChangeShapeType="1"/>
            </p:cNvSpPr>
            <p:nvPr/>
          </p:nvSpPr>
          <p:spPr bwMode="auto">
            <a:xfrm flipH="1" flipV="1">
              <a:off x="2862" y="1671"/>
              <a:ext cx="300" cy="39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2458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3361070"/>
                </p:ext>
              </p:extLst>
            </p:nvPr>
          </p:nvGraphicFramePr>
          <p:xfrm>
            <a:off x="2363" y="1788"/>
            <a:ext cx="228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67" name="Równanie" r:id="rId4" imgW="190440" imgH="228600" progId="Equation.3">
                    <p:embed/>
                  </p:oleObj>
                </mc:Choice>
                <mc:Fallback>
                  <p:oleObj name="Równanie" r:id="rId4" imgW="19044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3" y="1788"/>
                          <a:ext cx="228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6011425"/>
                </p:ext>
              </p:extLst>
            </p:nvPr>
          </p:nvGraphicFramePr>
          <p:xfrm>
            <a:off x="3402" y="1788"/>
            <a:ext cx="836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68" name="Równanie" r:id="rId6" imgW="698400" imgH="228600" progId="Equation.3">
                    <p:embed/>
                  </p:oleObj>
                </mc:Choice>
                <mc:Fallback>
                  <p:oleObj name="Równanie" r:id="rId6" imgW="698400" imgH="228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" y="1788"/>
                          <a:ext cx="836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86" name="Rectangle 22"/>
          <p:cNvSpPr>
            <a:spLocks noChangeArrowheads="1"/>
          </p:cNvSpPr>
          <p:nvPr/>
        </p:nvSpPr>
        <p:spPr bwMode="auto">
          <a:xfrm>
            <a:off x="1173163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3200" b="1" dirty="0" smtClean="0">
                <a:solidFill>
                  <a:schemeClr val="bg2"/>
                </a:solidFill>
              </a:rPr>
              <a:t>Odtwarzanie sygnału z próbek</a:t>
            </a:r>
            <a:endParaRPr kumimoji="1" lang="pl-PL" sz="3200" b="1" dirty="0">
              <a:solidFill>
                <a:schemeClr val="bg2"/>
              </a:solidFill>
            </a:endParaRPr>
          </a:p>
        </p:txBody>
      </p:sp>
      <p:sp>
        <p:nvSpPr>
          <p:cNvPr id="24587" name="Freeform 27"/>
          <p:cNvSpPr>
            <a:spLocks/>
          </p:cNvSpPr>
          <p:nvPr/>
        </p:nvSpPr>
        <p:spPr bwMode="auto">
          <a:xfrm>
            <a:off x="3048000" y="1295400"/>
            <a:ext cx="990600" cy="1295400"/>
          </a:xfrm>
          <a:custGeom>
            <a:avLst/>
            <a:gdLst>
              <a:gd name="T0" fmla="*/ 0 w 576"/>
              <a:gd name="T1" fmla="*/ 2147483647 h 816"/>
              <a:gd name="T2" fmla="*/ 0 w 576"/>
              <a:gd name="T3" fmla="*/ 0 h 816"/>
              <a:gd name="T4" fmla="*/ 2147483647 w 576"/>
              <a:gd name="T5" fmla="*/ 0 h 816"/>
              <a:gd name="T6" fmla="*/ 2147483647 w 576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816"/>
              <a:gd name="T14" fmla="*/ 576 w 576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816">
                <a:moveTo>
                  <a:pt x="0" y="816"/>
                </a:moveTo>
                <a:lnTo>
                  <a:pt x="0" y="0"/>
                </a:lnTo>
                <a:lnTo>
                  <a:pt x="576" y="0"/>
                </a:lnTo>
                <a:lnTo>
                  <a:pt x="576" y="816"/>
                </a:ln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aphicFrame>
        <p:nvGraphicFramePr>
          <p:cNvPr id="2457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377048"/>
              </p:ext>
            </p:extLst>
          </p:nvPr>
        </p:nvGraphicFramePr>
        <p:xfrm>
          <a:off x="3397121" y="666170"/>
          <a:ext cx="800357" cy="45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69" name="Równanie" r:id="rId8" imgW="380880" imgH="215640" progId="Equation.3">
                  <p:embed/>
                </p:oleObj>
              </mc:Choice>
              <mc:Fallback>
                <p:oleObj name="Równanie" r:id="rId8" imgW="380880" imgH="215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121" y="666170"/>
                        <a:ext cx="800357" cy="4532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Text Box 30"/>
          <p:cNvSpPr txBox="1">
            <a:spLocks noChangeArrowheads="1"/>
          </p:cNvSpPr>
          <p:nvPr/>
        </p:nvSpPr>
        <p:spPr bwMode="auto">
          <a:xfrm>
            <a:off x="891136" y="687388"/>
            <a:ext cx="1659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sz="1800" b="1" dirty="0" smtClean="0">
                <a:solidFill>
                  <a:srgbClr val="006600"/>
                </a:solidFill>
              </a:rPr>
              <a:t>Idealny filtr</a:t>
            </a:r>
            <a:br>
              <a:rPr lang="pl-PL" sz="1800" b="1" dirty="0" smtClean="0">
                <a:solidFill>
                  <a:srgbClr val="006600"/>
                </a:solidFill>
              </a:rPr>
            </a:br>
            <a:r>
              <a:rPr lang="pl-PL" sz="1800" b="1" dirty="0" smtClean="0">
                <a:solidFill>
                  <a:srgbClr val="006600"/>
                </a:solidFill>
              </a:rPr>
              <a:t>dolnopasmowy</a:t>
            </a:r>
            <a:endParaRPr lang="pl-PL" sz="1800" b="1" dirty="0">
              <a:solidFill>
                <a:srgbClr val="006600"/>
              </a:solidFill>
            </a:endParaRPr>
          </a:p>
        </p:txBody>
      </p:sp>
      <p:sp>
        <p:nvSpPr>
          <p:cNvPr id="24591" name="Text Box 59"/>
          <p:cNvSpPr txBox="1">
            <a:spLocks noChangeArrowheads="1"/>
          </p:cNvSpPr>
          <p:nvPr/>
        </p:nvSpPr>
        <p:spPr bwMode="auto">
          <a:xfrm>
            <a:off x="2667000" y="6213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/>
          </a:p>
        </p:txBody>
      </p:sp>
      <p:graphicFrame>
        <p:nvGraphicFramePr>
          <p:cNvPr id="245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69282"/>
              </p:ext>
            </p:extLst>
          </p:nvPr>
        </p:nvGraphicFramePr>
        <p:xfrm>
          <a:off x="5702300" y="555625"/>
          <a:ext cx="3222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70" name="Równanie" r:id="rId10" imgW="1714320" imgH="393480" progId="Equation.3">
                  <p:embed/>
                </p:oleObj>
              </mc:Choice>
              <mc:Fallback>
                <p:oleObj name="Równanie" r:id="rId10" imgW="1714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555625"/>
                        <a:ext cx="3222625" cy="739775"/>
                      </a:xfrm>
                      <a:prstGeom prst="rect">
                        <a:avLst/>
                      </a:prstGeom>
                      <a:solidFill>
                        <a:srgbClr val="FF9966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596" name="Łącznik prosty ze strzałką 53"/>
          <p:cNvCxnSpPr>
            <a:cxnSpLocks noChangeShapeType="1"/>
            <a:stCxn id="24588" idx="3"/>
            <a:endCxn id="24587" idx="1"/>
          </p:cNvCxnSpPr>
          <p:nvPr/>
        </p:nvCxnSpPr>
        <p:spPr bwMode="auto">
          <a:xfrm>
            <a:off x="2550566" y="1010554"/>
            <a:ext cx="497434" cy="284846"/>
          </a:xfrm>
          <a:prstGeom prst="straightConnector1">
            <a:avLst/>
          </a:prstGeom>
          <a:noFill/>
          <a:ln w="31750" algn="ctr">
            <a:solidFill>
              <a:srgbClr val="006600"/>
            </a:solidFill>
            <a:round/>
            <a:headEnd/>
            <a:tailEnd type="arrow" w="med" len="med"/>
          </a:ln>
        </p:spPr>
      </p:cxnSp>
      <p:grpSp>
        <p:nvGrpSpPr>
          <p:cNvPr id="3" name="Grupa 2"/>
          <p:cNvGrpSpPr/>
          <p:nvPr/>
        </p:nvGrpSpPr>
        <p:grpSpPr>
          <a:xfrm>
            <a:off x="1047750" y="3467100"/>
            <a:ext cx="8094663" cy="2716182"/>
            <a:chOff x="1047750" y="3475919"/>
            <a:chExt cx="8094663" cy="2716182"/>
          </a:xfrm>
        </p:grpSpPr>
        <p:grpSp>
          <p:nvGrpSpPr>
            <p:cNvPr id="24589" name="Group 75"/>
            <p:cNvGrpSpPr>
              <a:grpSpLocks/>
            </p:cNvGrpSpPr>
            <p:nvPr/>
          </p:nvGrpSpPr>
          <p:grpSpPr bwMode="auto">
            <a:xfrm>
              <a:off x="1047750" y="3475919"/>
              <a:ext cx="2509838" cy="1362076"/>
              <a:chOff x="646" y="2741"/>
              <a:chExt cx="1581" cy="858"/>
            </a:xfrm>
          </p:grpSpPr>
          <p:sp>
            <p:nvSpPr>
              <p:cNvPr id="24606" name="Line 45"/>
              <p:cNvSpPr>
                <a:spLocks noChangeShapeType="1"/>
              </p:cNvSpPr>
              <p:nvPr/>
            </p:nvSpPr>
            <p:spPr bwMode="auto">
              <a:xfrm flipV="1">
                <a:off x="1052" y="3065"/>
                <a:ext cx="0" cy="53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07" name="Line 46"/>
              <p:cNvSpPr>
                <a:spLocks noChangeShapeType="1"/>
              </p:cNvSpPr>
              <p:nvPr/>
            </p:nvSpPr>
            <p:spPr bwMode="auto">
              <a:xfrm flipH="1" flipV="1">
                <a:off x="878" y="3172"/>
                <a:ext cx="2" cy="42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08" name="Line 47"/>
              <p:cNvSpPr>
                <a:spLocks noChangeShapeType="1"/>
              </p:cNvSpPr>
              <p:nvPr/>
            </p:nvSpPr>
            <p:spPr bwMode="auto">
              <a:xfrm flipV="1">
                <a:off x="1569" y="3351"/>
                <a:ext cx="0" cy="248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09" name="Line 48"/>
              <p:cNvSpPr>
                <a:spLocks noChangeShapeType="1"/>
              </p:cNvSpPr>
              <p:nvPr/>
            </p:nvSpPr>
            <p:spPr bwMode="auto">
              <a:xfrm flipV="1">
                <a:off x="1397" y="3237"/>
                <a:ext cx="0" cy="362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10" name="Line 49"/>
              <p:cNvSpPr>
                <a:spLocks noChangeShapeType="1"/>
              </p:cNvSpPr>
              <p:nvPr/>
            </p:nvSpPr>
            <p:spPr bwMode="auto">
              <a:xfrm flipH="1" flipV="1">
                <a:off x="1738" y="3335"/>
                <a:ext cx="3" cy="26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11" name="Line 50"/>
              <p:cNvSpPr>
                <a:spLocks noChangeShapeType="1"/>
              </p:cNvSpPr>
              <p:nvPr/>
            </p:nvSpPr>
            <p:spPr bwMode="auto">
              <a:xfrm flipV="1">
                <a:off x="1224" y="3102"/>
                <a:ext cx="3" cy="49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12" name="Line 51"/>
              <p:cNvSpPr>
                <a:spLocks noChangeShapeType="1"/>
              </p:cNvSpPr>
              <p:nvPr/>
            </p:nvSpPr>
            <p:spPr bwMode="auto">
              <a:xfrm flipV="1">
                <a:off x="779" y="2976"/>
                <a:ext cx="0" cy="6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13" name="Line 52"/>
              <p:cNvSpPr>
                <a:spLocks noChangeShapeType="1"/>
              </p:cNvSpPr>
              <p:nvPr/>
            </p:nvSpPr>
            <p:spPr bwMode="auto">
              <a:xfrm>
                <a:off x="672" y="3599"/>
                <a:ext cx="142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14" name="Freeform 53"/>
              <p:cNvSpPr>
                <a:spLocks/>
              </p:cNvSpPr>
              <p:nvPr/>
            </p:nvSpPr>
            <p:spPr bwMode="auto">
              <a:xfrm>
                <a:off x="672" y="3065"/>
                <a:ext cx="1423" cy="299"/>
              </a:xfrm>
              <a:custGeom>
                <a:avLst/>
                <a:gdLst>
                  <a:gd name="T0" fmla="*/ 0 w 2406"/>
                  <a:gd name="T1" fmla="*/ 6 h 654"/>
                  <a:gd name="T2" fmla="*/ 33 w 2406"/>
                  <a:gd name="T3" fmla="*/ 0 h 654"/>
                  <a:gd name="T4" fmla="*/ 67 w 2406"/>
                  <a:gd name="T5" fmla="*/ 5 h 654"/>
                  <a:gd name="T6" fmla="*/ 103 w 2406"/>
                  <a:gd name="T7" fmla="*/ 1 h 6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6"/>
                  <a:gd name="T13" fmla="*/ 0 h 654"/>
                  <a:gd name="T14" fmla="*/ 2406 w 2406"/>
                  <a:gd name="T15" fmla="*/ 654 h 6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6" h="654">
                    <a:moveTo>
                      <a:pt x="0" y="651"/>
                    </a:moveTo>
                    <a:cubicBezTo>
                      <a:pt x="253" y="328"/>
                      <a:pt x="506" y="6"/>
                      <a:pt x="768" y="3"/>
                    </a:cubicBezTo>
                    <a:cubicBezTo>
                      <a:pt x="1030" y="0"/>
                      <a:pt x="1299" y="612"/>
                      <a:pt x="1572" y="633"/>
                    </a:cubicBezTo>
                    <a:cubicBezTo>
                      <a:pt x="1845" y="654"/>
                      <a:pt x="2125" y="391"/>
                      <a:pt x="2406" y="129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24581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1661382"/>
                  </p:ext>
                </p:extLst>
              </p:nvPr>
            </p:nvGraphicFramePr>
            <p:xfrm>
              <a:off x="646" y="2741"/>
              <a:ext cx="1581" cy="2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271" name="Równanie" r:id="rId12" imgW="1549080" imgH="253800" progId="Equation.3">
                      <p:embed/>
                    </p:oleObj>
                  </mc:Choice>
                  <mc:Fallback>
                    <p:oleObj name="Równanie" r:id="rId12" imgW="1549080" imgH="25380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6" y="2741"/>
                            <a:ext cx="1581" cy="25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590" name="AutoShape 58"/>
            <p:cNvSpPr>
              <a:spLocks noChangeArrowheads="1"/>
            </p:cNvSpPr>
            <p:nvPr/>
          </p:nvSpPr>
          <p:spPr bwMode="auto">
            <a:xfrm>
              <a:off x="3232150" y="4141080"/>
              <a:ext cx="668338" cy="646113"/>
            </a:xfrm>
            <a:prstGeom prst="rightArrow">
              <a:avLst>
                <a:gd name="adj1" fmla="val 50000"/>
                <a:gd name="adj2" fmla="val 2586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l-PL"/>
            </a:p>
          </p:txBody>
        </p:sp>
        <p:sp>
          <p:nvSpPr>
            <p:cNvPr id="24593" name="AutoShape 61"/>
            <p:cNvSpPr>
              <a:spLocks noChangeArrowheads="1"/>
            </p:cNvSpPr>
            <p:nvPr/>
          </p:nvSpPr>
          <p:spPr bwMode="auto">
            <a:xfrm>
              <a:off x="6172846" y="4149018"/>
              <a:ext cx="668338" cy="646112"/>
            </a:xfrm>
            <a:prstGeom prst="rightArrow">
              <a:avLst>
                <a:gd name="adj1" fmla="val 50000"/>
                <a:gd name="adj2" fmla="val 2586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l-PL"/>
            </a:p>
          </p:txBody>
        </p:sp>
        <p:grpSp>
          <p:nvGrpSpPr>
            <p:cNvPr id="24594" name="Group 79"/>
            <p:cNvGrpSpPr>
              <a:grpSpLocks/>
            </p:cNvGrpSpPr>
            <p:nvPr/>
          </p:nvGrpSpPr>
          <p:grpSpPr bwMode="auto">
            <a:xfrm>
              <a:off x="6883400" y="3785480"/>
              <a:ext cx="2259013" cy="1052513"/>
              <a:chOff x="4227" y="2936"/>
              <a:chExt cx="1423" cy="663"/>
            </a:xfrm>
          </p:grpSpPr>
          <p:sp>
            <p:nvSpPr>
              <p:cNvPr id="24597" name="Line 63"/>
              <p:cNvSpPr>
                <a:spLocks noChangeShapeType="1"/>
              </p:cNvSpPr>
              <p:nvPr/>
            </p:nvSpPr>
            <p:spPr bwMode="auto">
              <a:xfrm flipV="1">
                <a:off x="4607" y="3065"/>
                <a:ext cx="0" cy="53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598" name="Line 64"/>
              <p:cNvSpPr>
                <a:spLocks noChangeShapeType="1"/>
              </p:cNvSpPr>
              <p:nvPr/>
            </p:nvSpPr>
            <p:spPr bwMode="auto">
              <a:xfrm flipH="1" flipV="1">
                <a:off x="4433" y="3172"/>
                <a:ext cx="2" cy="42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599" name="Line 65"/>
              <p:cNvSpPr>
                <a:spLocks noChangeShapeType="1"/>
              </p:cNvSpPr>
              <p:nvPr/>
            </p:nvSpPr>
            <p:spPr bwMode="auto">
              <a:xfrm flipV="1">
                <a:off x="5124" y="3351"/>
                <a:ext cx="0" cy="248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00" name="Line 66"/>
              <p:cNvSpPr>
                <a:spLocks noChangeShapeType="1"/>
              </p:cNvSpPr>
              <p:nvPr/>
            </p:nvSpPr>
            <p:spPr bwMode="auto">
              <a:xfrm flipV="1">
                <a:off x="4952" y="3237"/>
                <a:ext cx="0" cy="362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01" name="Line 67"/>
              <p:cNvSpPr>
                <a:spLocks noChangeShapeType="1"/>
              </p:cNvSpPr>
              <p:nvPr/>
            </p:nvSpPr>
            <p:spPr bwMode="auto">
              <a:xfrm flipH="1" flipV="1">
                <a:off x="5293" y="3335"/>
                <a:ext cx="3" cy="26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02" name="Line 68"/>
              <p:cNvSpPr>
                <a:spLocks noChangeShapeType="1"/>
              </p:cNvSpPr>
              <p:nvPr/>
            </p:nvSpPr>
            <p:spPr bwMode="auto">
              <a:xfrm flipV="1">
                <a:off x="4779" y="3102"/>
                <a:ext cx="3" cy="49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03" name="Line 69"/>
              <p:cNvSpPr>
                <a:spLocks noChangeShapeType="1"/>
              </p:cNvSpPr>
              <p:nvPr/>
            </p:nvSpPr>
            <p:spPr bwMode="auto">
              <a:xfrm flipV="1">
                <a:off x="4334" y="2976"/>
                <a:ext cx="0" cy="6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04" name="Line 70"/>
              <p:cNvSpPr>
                <a:spLocks noChangeShapeType="1"/>
              </p:cNvSpPr>
              <p:nvPr/>
            </p:nvSpPr>
            <p:spPr bwMode="auto">
              <a:xfrm>
                <a:off x="4227" y="3599"/>
                <a:ext cx="142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05" name="Freeform 71"/>
              <p:cNvSpPr>
                <a:spLocks/>
              </p:cNvSpPr>
              <p:nvPr/>
            </p:nvSpPr>
            <p:spPr bwMode="auto">
              <a:xfrm>
                <a:off x="4227" y="3065"/>
                <a:ext cx="1423" cy="299"/>
              </a:xfrm>
              <a:custGeom>
                <a:avLst/>
                <a:gdLst>
                  <a:gd name="T0" fmla="*/ 0 w 2406"/>
                  <a:gd name="T1" fmla="*/ 6 h 654"/>
                  <a:gd name="T2" fmla="*/ 33 w 2406"/>
                  <a:gd name="T3" fmla="*/ 0 h 654"/>
                  <a:gd name="T4" fmla="*/ 67 w 2406"/>
                  <a:gd name="T5" fmla="*/ 5 h 654"/>
                  <a:gd name="T6" fmla="*/ 103 w 2406"/>
                  <a:gd name="T7" fmla="*/ 1 h 6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6"/>
                  <a:gd name="T13" fmla="*/ 0 h 654"/>
                  <a:gd name="T14" fmla="*/ 2406 w 2406"/>
                  <a:gd name="T15" fmla="*/ 654 h 6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6" h="654">
                    <a:moveTo>
                      <a:pt x="0" y="651"/>
                    </a:moveTo>
                    <a:cubicBezTo>
                      <a:pt x="253" y="328"/>
                      <a:pt x="506" y="6"/>
                      <a:pt x="768" y="3"/>
                    </a:cubicBezTo>
                    <a:cubicBezTo>
                      <a:pt x="1030" y="0"/>
                      <a:pt x="1299" y="612"/>
                      <a:pt x="1572" y="633"/>
                    </a:cubicBezTo>
                    <a:cubicBezTo>
                      <a:pt x="1845" y="654"/>
                      <a:pt x="2125" y="391"/>
                      <a:pt x="2406" y="129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24580" name="Object 3"/>
              <p:cNvGraphicFramePr>
                <a:graphicFrameLocks noChangeAspect="1"/>
              </p:cNvGraphicFramePr>
              <p:nvPr/>
            </p:nvGraphicFramePr>
            <p:xfrm>
              <a:off x="5004" y="2936"/>
              <a:ext cx="372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272" name="Równanie" r:id="rId14" imgW="266400" imgH="215640" progId="Equation.3">
                      <p:embed/>
                    </p:oleObj>
                  </mc:Choice>
                  <mc:Fallback>
                    <p:oleObj name="Równanie" r:id="rId14" imgW="266400" imgH="21564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04" y="2936"/>
                            <a:ext cx="372" cy="30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595" name="Text Box 21"/>
            <p:cNvSpPr txBox="1">
              <a:spLocks noChangeArrowheads="1"/>
            </p:cNvSpPr>
            <p:nvPr/>
          </p:nvSpPr>
          <p:spPr bwMode="auto">
            <a:xfrm>
              <a:off x="1173163" y="5176438"/>
              <a:ext cx="7772400" cy="1015663"/>
            </a:xfrm>
            <a:prstGeom prst="rect">
              <a:avLst/>
            </a:prstGeom>
            <a:solidFill>
              <a:srgbClr val="FF99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l-PL" sz="2000" b="1" dirty="0" smtClean="0"/>
                <a:t>Sygnał analogowy (szerokość pasma </a:t>
              </a:r>
              <a:r>
                <a:rPr lang="pl-PL" sz="2000" b="1" i="1" dirty="0">
                  <a:sym typeface="Symbol" pitchFamily="18" charset="2"/>
                </a:rPr>
                <a:t></a:t>
              </a:r>
              <a:r>
                <a:rPr lang="pl-PL" sz="2000" b="1" baseline="-25000" dirty="0" smtClean="0">
                  <a:sym typeface="Symbol" pitchFamily="18" charset="2"/>
                </a:rPr>
                <a:t>b</a:t>
              </a:r>
              <a:r>
                <a:rPr lang="pl-PL" sz="2000" b="1" dirty="0" smtClean="0">
                  <a:sym typeface="Symbol" pitchFamily="18" charset="2"/>
                </a:rPr>
                <a:t>)  może być odtworzony </a:t>
              </a:r>
              <a:r>
                <a:rPr lang="pl-PL" sz="2000" b="1" dirty="0" smtClean="0"/>
                <a:t>w wyniku filtracji jego próbek (pobieranych z częstotliwością 2</a:t>
              </a:r>
              <a:r>
                <a:rPr lang="pl-PL" sz="2000" b="1" i="1" dirty="0" smtClean="0">
                  <a:sym typeface="Symbol" pitchFamily="18" charset="2"/>
                </a:rPr>
                <a:t></a:t>
              </a:r>
              <a:r>
                <a:rPr lang="pl-PL" sz="2000" b="1" baseline="-25000" dirty="0" smtClean="0">
                  <a:sym typeface="Symbol" pitchFamily="18" charset="2"/>
                </a:rPr>
                <a:t>b</a:t>
              </a:r>
              <a:r>
                <a:rPr lang="pl-PL" sz="2000" b="1" dirty="0" smtClean="0"/>
                <a:t>)</a:t>
              </a:r>
              <a:br>
                <a:rPr lang="pl-PL" sz="2000" b="1" dirty="0" smtClean="0"/>
              </a:br>
              <a:r>
                <a:rPr lang="pl-PL" sz="2000" b="1" dirty="0" smtClean="0"/>
                <a:t>w idealnym filtrze dolnopasmowym  o szerokości pasma </a:t>
              </a:r>
              <a:r>
                <a:rPr lang="pl-PL" sz="2000" b="1" i="1" dirty="0" smtClean="0">
                  <a:sym typeface="Symbol" pitchFamily="18" charset="2"/>
                </a:rPr>
                <a:t></a:t>
              </a:r>
              <a:r>
                <a:rPr lang="pl-PL" sz="2000" b="1" baseline="-25000" dirty="0" smtClean="0">
                  <a:sym typeface="Symbol" pitchFamily="18" charset="2"/>
                </a:rPr>
                <a:t>b</a:t>
              </a:r>
              <a:r>
                <a:rPr lang="pl-PL" sz="2000" b="1" dirty="0">
                  <a:sym typeface="Symbol" pitchFamily="18" charset="2"/>
                </a:rPr>
                <a:t>.</a:t>
              </a:r>
              <a:endParaRPr lang="pl-PL" sz="2000" b="1" dirty="0"/>
            </a:p>
          </p:txBody>
        </p:sp>
        <p:grpSp>
          <p:nvGrpSpPr>
            <p:cNvPr id="51" name="Grupa 50"/>
            <p:cNvGrpSpPr/>
            <p:nvPr/>
          </p:nvGrpSpPr>
          <p:grpSpPr>
            <a:xfrm>
              <a:off x="3797300" y="3685194"/>
              <a:ext cx="2390530" cy="1369894"/>
              <a:chOff x="3797300" y="3439839"/>
              <a:chExt cx="2390530" cy="1369894"/>
            </a:xfrm>
          </p:grpSpPr>
          <p:graphicFrame>
            <p:nvGraphicFramePr>
              <p:cNvPr id="52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4300356"/>
                  </p:ext>
                </p:extLst>
              </p:nvPr>
            </p:nvGraphicFramePr>
            <p:xfrm>
              <a:off x="3797300" y="3439839"/>
              <a:ext cx="1190625" cy="412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273" name="Equation" r:id="rId16" imgW="660240" imgH="228600" progId="Equation.3">
                      <p:embed/>
                    </p:oleObj>
                  </mc:Choice>
                  <mc:Fallback>
                    <p:oleObj name="Equation" r:id="rId16" imgW="660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7300" y="3439839"/>
                            <a:ext cx="1190625" cy="4127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" name="Prostokąt 52"/>
              <p:cNvSpPr/>
              <p:nvPr/>
            </p:nvSpPr>
            <p:spPr bwMode="auto">
              <a:xfrm>
                <a:off x="4556483" y="3840836"/>
                <a:ext cx="1064267" cy="626040"/>
              </a:xfrm>
              <a:prstGeom prst="rect">
                <a:avLst/>
              </a:prstGeom>
              <a:noFill/>
              <a:ln w="317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4" name="Łącznik prosty ze strzałką 53"/>
              <p:cNvCxnSpPr>
                <a:stCxn id="53" idx="2"/>
              </p:cNvCxnSpPr>
              <p:nvPr/>
            </p:nvCxnSpPr>
            <p:spPr bwMode="auto">
              <a:xfrm flipV="1">
                <a:off x="5088617" y="3557597"/>
                <a:ext cx="5489" cy="90927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aphicFrame>
            <p:nvGraphicFramePr>
              <p:cNvPr id="55" name="Obiek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2332815"/>
                  </p:ext>
                </p:extLst>
              </p:nvPr>
            </p:nvGraphicFramePr>
            <p:xfrm>
              <a:off x="5871166" y="4153856"/>
              <a:ext cx="316664" cy="290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274" name="Równanie" r:id="rId18" imgW="152280" imgH="139680" progId="Equation.3">
                      <p:embed/>
                    </p:oleObj>
                  </mc:Choice>
                  <mc:Fallback>
                    <p:oleObj name="Równanie" r:id="rId18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71166" y="4153856"/>
                            <a:ext cx="316664" cy="2902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4194247"/>
                  </p:ext>
                </p:extLst>
              </p:nvPr>
            </p:nvGraphicFramePr>
            <p:xfrm>
              <a:off x="5409454" y="4424664"/>
              <a:ext cx="503764" cy="376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275" name="Równanie" r:id="rId20" imgW="304560" imgH="228600" progId="Equation.3">
                      <p:embed/>
                    </p:oleObj>
                  </mc:Choice>
                  <mc:Fallback>
                    <p:oleObj name="Równanie" r:id="rId20" imgW="304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09454" y="4424664"/>
                            <a:ext cx="503764" cy="3767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9892774"/>
                  </p:ext>
                </p:extLst>
              </p:nvPr>
            </p:nvGraphicFramePr>
            <p:xfrm>
              <a:off x="4278185" y="4432945"/>
              <a:ext cx="503764" cy="376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276" name="Równanie" r:id="rId22" imgW="304560" imgH="228600" progId="Equation.3">
                      <p:embed/>
                    </p:oleObj>
                  </mc:Choice>
                  <mc:Fallback>
                    <p:oleObj name="Równanie" r:id="rId22" imgW="304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8185" y="4432945"/>
                            <a:ext cx="503764" cy="3767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8" name="Łącznik prosty ze strzałką 57"/>
              <p:cNvCxnSpPr/>
              <p:nvPr/>
            </p:nvCxnSpPr>
            <p:spPr bwMode="auto">
              <a:xfrm>
                <a:off x="4055652" y="4466875"/>
                <a:ext cx="1878118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aphicFrame>
        <p:nvGraphicFramePr>
          <p:cNvPr id="5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116905"/>
              </p:ext>
            </p:extLst>
          </p:nvPr>
        </p:nvGraphicFramePr>
        <p:xfrm>
          <a:off x="1042988" y="1317625"/>
          <a:ext cx="11906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77" name="Equation" r:id="rId24" imgW="660240" imgH="228600" progId="Equation.3">
                  <p:embed/>
                </p:oleObj>
              </mc:Choice>
              <mc:Fallback>
                <p:oleObj name="Equation" r:id="rId24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17625"/>
                        <a:ext cx="1190625" cy="41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36"/>
          <p:cNvSpPr txBox="1">
            <a:spLocks noChangeArrowheads="1"/>
          </p:cNvSpPr>
          <p:nvPr/>
        </p:nvSpPr>
        <p:spPr bwMode="auto">
          <a:xfrm>
            <a:off x="2667000" y="6213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/>
          </a:p>
        </p:txBody>
      </p:sp>
      <p:grpSp>
        <p:nvGrpSpPr>
          <p:cNvPr id="25608" name="Group 52"/>
          <p:cNvGrpSpPr>
            <a:grpSpLocks/>
          </p:cNvGrpSpPr>
          <p:nvPr/>
        </p:nvGrpSpPr>
        <p:grpSpPr bwMode="auto">
          <a:xfrm>
            <a:off x="981075" y="838200"/>
            <a:ext cx="8053388" cy="1217613"/>
            <a:chOff x="618" y="2533"/>
            <a:chExt cx="5073" cy="767"/>
          </a:xfrm>
        </p:grpSpPr>
        <p:grpSp>
          <p:nvGrpSpPr>
            <p:cNvPr id="25611" name="Group 24"/>
            <p:cNvGrpSpPr>
              <a:grpSpLocks/>
            </p:cNvGrpSpPr>
            <p:nvPr/>
          </p:nvGrpSpPr>
          <p:grpSpPr bwMode="auto">
            <a:xfrm>
              <a:off x="618" y="2533"/>
              <a:ext cx="1438" cy="767"/>
              <a:chOff x="672" y="2832"/>
              <a:chExt cx="1438" cy="767"/>
            </a:xfrm>
          </p:grpSpPr>
          <p:sp>
            <p:nvSpPr>
              <p:cNvPr id="25625" name="Line 25"/>
              <p:cNvSpPr>
                <a:spLocks noChangeShapeType="1"/>
              </p:cNvSpPr>
              <p:nvPr/>
            </p:nvSpPr>
            <p:spPr bwMode="auto">
              <a:xfrm flipV="1">
                <a:off x="1052" y="3065"/>
                <a:ext cx="0" cy="53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26" name="Line 26"/>
              <p:cNvSpPr>
                <a:spLocks noChangeShapeType="1"/>
              </p:cNvSpPr>
              <p:nvPr/>
            </p:nvSpPr>
            <p:spPr bwMode="auto">
              <a:xfrm flipH="1" flipV="1">
                <a:off x="878" y="3172"/>
                <a:ext cx="2" cy="42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27" name="Line 27"/>
              <p:cNvSpPr>
                <a:spLocks noChangeShapeType="1"/>
              </p:cNvSpPr>
              <p:nvPr/>
            </p:nvSpPr>
            <p:spPr bwMode="auto">
              <a:xfrm flipV="1">
                <a:off x="1569" y="3351"/>
                <a:ext cx="0" cy="248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28" name="Line 28"/>
              <p:cNvSpPr>
                <a:spLocks noChangeShapeType="1"/>
              </p:cNvSpPr>
              <p:nvPr/>
            </p:nvSpPr>
            <p:spPr bwMode="auto">
              <a:xfrm flipV="1">
                <a:off x="1397" y="3237"/>
                <a:ext cx="0" cy="362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 flipH="1" flipV="1">
                <a:off x="1738" y="3335"/>
                <a:ext cx="3" cy="26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30" name="Line 30"/>
              <p:cNvSpPr>
                <a:spLocks noChangeShapeType="1"/>
              </p:cNvSpPr>
              <p:nvPr/>
            </p:nvSpPr>
            <p:spPr bwMode="auto">
              <a:xfrm flipV="1">
                <a:off x="1224" y="3102"/>
                <a:ext cx="3" cy="49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31" name="Line 31"/>
              <p:cNvSpPr>
                <a:spLocks noChangeShapeType="1"/>
              </p:cNvSpPr>
              <p:nvPr/>
            </p:nvSpPr>
            <p:spPr bwMode="auto">
              <a:xfrm flipV="1">
                <a:off x="779" y="2976"/>
                <a:ext cx="0" cy="6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32" name="Line 32"/>
              <p:cNvSpPr>
                <a:spLocks noChangeShapeType="1"/>
              </p:cNvSpPr>
              <p:nvPr/>
            </p:nvSpPr>
            <p:spPr bwMode="auto">
              <a:xfrm>
                <a:off x="672" y="3599"/>
                <a:ext cx="142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auto">
              <a:xfrm>
                <a:off x="672" y="3065"/>
                <a:ext cx="1423" cy="299"/>
              </a:xfrm>
              <a:custGeom>
                <a:avLst/>
                <a:gdLst>
                  <a:gd name="T0" fmla="*/ 0 w 2406"/>
                  <a:gd name="T1" fmla="*/ 6 h 654"/>
                  <a:gd name="T2" fmla="*/ 33 w 2406"/>
                  <a:gd name="T3" fmla="*/ 0 h 654"/>
                  <a:gd name="T4" fmla="*/ 67 w 2406"/>
                  <a:gd name="T5" fmla="*/ 5 h 654"/>
                  <a:gd name="T6" fmla="*/ 103 w 2406"/>
                  <a:gd name="T7" fmla="*/ 1 h 6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6"/>
                  <a:gd name="T13" fmla="*/ 0 h 654"/>
                  <a:gd name="T14" fmla="*/ 2406 w 2406"/>
                  <a:gd name="T15" fmla="*/ 654 h 6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6" h="654">
                    <a:moveTo>
                      <a:pt x="0" y="651"/>
                    </a:moveTo>
                    <a:cubicBezTo>
                      <a:pt x="253" y="328"/>
                      <a:pt x="506" y="6"/>
                      <a:pt x="768" y="3"/>
                    </a:cubicBezTo>
                    <a:cubicBezTo>
                      <a:pt x="1030" y="0"/>
                      <a:pt x="1299" y="612"/>
                      <a:pt x="1572" y="633"/>
                    </a:cubicBezTo>
                    <a:cubicBezTo>
                      <a:pt x="1845" y="654"/>
                      <a:pt x="2125" y="391"/>
                      <a:pt x="2406" y="129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25606" name="Object 10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2063762"/>
                  </p:ext>
                </p:extLst>
              </p:nvPr>
            </p:nvGraphicFramePr>
            <p:xfrm>
              <a:off x="1152" y="2832"/>
              <a:ext cx="958" cy="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163" name="Równanie" r:id="rId4" imgW="939600" imgH="215640" progId="Equation.3">
                      <p:embed/>
                    </p:oleObj>
                  </mc:Choice>
                  <mc:Fallback>
                    <p:oleObj name="Równanie" r:id="rId4" imgW="939600" imgH="215640" progId="Equation.3">
                      <p:embed/>
                      <p:pic>
                        <p:nvPicPr>
                          <p:cNvPr id="0" name="Object 10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2" y="2832"/>
                            <a:ext cx="958" cy="21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612" name="AutoShape 35"/>
            <p:cNvSpPr>
              <a:spLocks noChangeArrowheads="1"/>
            </p:cNvSpPr>
            <p:nvPr/>
          </p:nvSpPr>
          <p:spPr bwMode="auto">
            <a:xfrm>
              <a:off x="1968" y="2861"/>
              <a:ext cx="421" cy="407"/>
            </a:xfrm>
            <a:prstGeom prst="rightArrow">
              <a:avLst>
                <a:gd name="adj1" fmla="val 50000"/>
                <a:gd name="adj2" fmla="val 2586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l-PL"/>
            </a:p>
          </p:txBody>
        </p:sp>
        <p:sp>
          <p:nvSpPr>
            <p:cNvPr id="25614" name="AutoShape 38"/>
            <p:cNvSpPr>
              <a:spLocks noChangeArrowheads="1"/>
            </p:cNvSpPr>
            <p:nvPr/>
          </p:nvSpPr>
          <p:spPr bwMode="auto">
            <a:xfrm>
              <a:off x="3748" y="2866"/>
              <a:ext cx="421" cy="407"/>
            </a:xfrm>
            <a:prstGeom prst="rightArrow">
              <a:avLst>
                <a:gd name="adj1" fmla="val 50000"/>
                <a:gd name="adj2" fmla="val 2586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l-PL"/>
            </a:p>
          </p:txBody>
        </p:sp>
        <p:grpSp>
          <p:nvGrpSpPr>
            <p:cNvPr id="25615" name="Group 39"/>
            <p:cNvGrpSpPr>
              <a:grpSpLocks/>
            </p:cNvGrpSpPr>
            <p:nvPr/>
          </p:nvGrpSpPr>
          <p:grpSpPr bwMode="auto">
            <a:xfrm>
              <a:off x="4268" y="2637"/>
              <a:ext cx="1423" cy="663"/>
              <a:chOff x="4227" y="2936"/>
              <a:chExt cx="1423" cy="663"/>
            </a:xfrm>
          </p:grpSpPr>
          <p:sp>
            <p:nvSpPr>
              <p:cNvPr id="25616" name="Line 40"/>
              <p:cNvSpPr>
                <a:spLocks noChangeShapeType="1"/>
              </p:cNvSpPr>
              <p:nvPr/>
            </p:nvSpPr>
            <p:spPr bwMode="auto">
              <a:xfrm flipV="1">
                <a:off x="4607" y="3065"/>
                <a:ext cx="0" cy="53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17" name="Line 41"/>
              <p:cNvSpPr>
                <a:spLocks noChangeShapeType="1"/>
              </p:cNvSpPr>
              <p:nvPr/>
            </p:nvSpPr>
            <p:spPr bwMode="auto">
              <a:xfrm flipH="1" flipV="1">
                <a:off x="4433" y="3172"/>
                <a:ext cx="2" cy="42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18" name="Line 42"/>
              <p:cNvSpPr>
                <a:spLocks noChangeShapeType="1"/>
              </p:cNvSpPr>
              <p:nvPr/>
            </p:nvSpPr>
            <p:spPr bwMode="auto">
              <a:xfrm flipV="1">
                <a:off x="5124" y="3351"/>
                <a:ext cx="0" cy="248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19" name="Line 43"/>
              <p:cNvSpPr>
                <a:spLocks noChangeShapeType="1"/>
              </p:cNvSpPr>
              <p:nvPr/>
            </p:nvSpPr>
            <p:spPr bwMode="auto">
              <a:xfrm flipV="1">
                <a:off x="4952" y="3237"/>
                <a:ext cx="0" cy="362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20" name="Line 44"/>
              <p:cNvSpPr>
                <a:spLocks noChangeShapeType="1"/>
              </p:cNvSpPr>
              <p:nvPr/>
            </p:nvSpPr>
            <p:spPr bwMode="auto">
              <a:xfrm flipH="1" flipV="1">
                <a:off x="5293" y="3335"/>
                <a:ext cx="3" cy="26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21" name="Line 45"/>
              <p:cNvSpPr>
                <a:spLocks noChangeShapeType="1"/>
              </p:cNvSpPr>
              <p:nvPr/>
            </p:nvSpPr>
            <p:spPr bwMode="auto">
              <a:xfrm flipV="1">
                <a:off x="4779" y="3102"/>
                <a:ext cx="3" cy="49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22" name="Line 46"/>
              <p:cNvSpPr>
                <a:spLocks noChangeShapeType="1"/>
              </p:cNvSpPr>
              <p:nvPr/>
            </p:nvSpPr>
            <p:spPr bwMode="auto">
              <a:xfrm flipV="1">
                <a:off x="4334" y="2976"/>
                <a:ext cx="0" cy="6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23" name="Line 47"/>
              <p:cNvSpPr>
                <a:spLocks noChangeShapeType="1"/>
              </p:cNvSpPr>
              <p:nvPr/>
            </p:nvSpPr>
            <p:spPr bwMode="auto">
              <a:xfrm>
                <a:off x="4227" y="3599"/>
                <a:ext cx="142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24" name="Freeform 48"/>
              <p:cNvSpPr>
                <a:spLocks/>
              </p:cNvSpPr>
              <p:nvPr/>
            </p:nvSpPr>
            <p:spPr bwMode="auto">
              <a:xfrm>
                <a:off x="4227" y="3065"/>
                <a:ext cx="1423" cy="299"/>
              </a:xfrm>
              <a:custGeom>
                <a:avLst/>
                <a:gdLst>
                  <a:gd name="T0" fmla="*/ 0 w 2406"/>
                  <a:gd name="T1" fmla="*/ 6 h 654"/>
                  <a:gd name="T2" fmla="*/ 33 w 2406"/>
                  <a:gd name="T3" fmla="*/ 0 h 654"/>
                  <a:gd name="T4" fmla="*/ 67 w 2406"/>
                  <a:gd name="T5" fmla="*/ 5 h 654"/>
                  <a:gd name="T6" fmla="*/ 103 w 2406"/>
                  <a:gd name="T7" fmla="*/ 1 h 6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6"/>
                  <a:gd name="T13" fmla="*/ 0 h 654"/>
                  <a:gd name="T14" fmla="*/ 2406 w 2406"/>
                  <a:gd name="T15" fmla="*/ 654 h 6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6" h="654">
                    <a:moveTo>
                      <a:pt x="0" y="651"/>
                    </a:moveTo>
                    <a:cubicBezTo>
                      <a:pt x="253" y="328"/>
                      <a:pt x="506" y="6"/>
                      <a:pt x="768" y="3"/>
                    </a:cubicBezTo>
                    <a:cubicBezTo>
                      <a:pt x="1030" y="0"/>
                      <a:pt x="1299" y="612"/>
                      <a:pt x="1572" y="633"/>
                    </a:cubicBezTo>
                    <a:cubicBezTo>
                      <a:pt x="1845" y="654"/>
                      <a:pt x="2125" y="391"/>
                      <a:pt x="2406" y="129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25605" name="Object 1027"/>
              <p:cNvGraphicFramePr>
                <a:graphicFrameLocks noChangeAspect="1"/>
              </p:cNvGraphicFramePr>
              <p:nvPr/>
            </p:nvGraphicFramePr>
            <p:xfrm>
              <a:off x="5004" y="2936"/>
              <a:ext cx="372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164" name="Równanie" r:id="rId6" imgW="266400" imgH="215640" progId="Equation.3">
                      <p:embed/>
                    </p:oleObj>
                  </mc:Choice>
                  <mc:Fallback>
                    <p:oleObj name="Równanie" r:id="rId6" imgW="266400" imgH="215640" progId="Equation.3">
                      <p:embed/>
                      <p:pic>
                        <p:nvPicPr>
                          <p:cNvPr id="0" name="Object 10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04" y="2936"/>
                            <a:ext cx="372" cy="30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609" name="Text Box 56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1173163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3200" b="1" dirty="0" smtClean="0">
                <a:solidFill>
                  <a:schemeClr val="bg2"/>
                </a:solidFill>
              </a:rPr>
              <a:t>Odtwarzanie sygnału z próbek</a:t>
            </a:r>
            <a:endParaRPr kumimoji="1" lang="pl-PL" sz="3200" b="1" dirty="0">
              <a:solidFill>
                <a:schemeClr val="bg2"/>
              </a:solidFill>
            </a:endParaRPr>
          </a:p>
        </p:txBody>
      </p:sp>
      <p:grpSp>
        <p:nvGrpSpPr>
          <p:cNvPr id="35" name="Grupa 34"/>
          <p:cNvGrpSpPr/>
          <p:nvPr/>
        </p:nvGrpSpPr>
        <p:grpSpPr>
          <a:xfrm>
            <a:off x="3503613" y="819150"/>
            <a:ext cx="2463084" cy="1335192"/>
            <a:chOff x="3724746" y="3474541"/>
            <a:chExt cx="2463084" cy="1335192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362805"/>
                </p:ext>
              </p:extLst>
            </p:nvPr>
          </p:nvGraphicFramePr>
          <p:xfrm>
            <a:off x="3724746" y="3474541"/>
            <a:ext cx="1350962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65" name="Equation" r:id="rId8" imgW="749160" imgH="228600" progId="Equation.3">
                    <p:embed/>
                  </p:oleObj>
                </mc:Choice>
                <mc:Fallback>
                  <p:oleObj name="Equation" r:id="rId8" imgW="749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4746" y="3474541"/>
                          <a:ext cx="1350962" cy="4127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Prostokąt 36"/>
            <p:cNvSpPr/>
            <p:nvPr/>
          </p:nvSpPr>
          <p:spPr bwMode="auto">
            <a:xfrm>
              <a:off x="4556483" y="3840836"/>
              <a:ext cx="1064267" cy="626040"/>
            </a:xfrm>
            <a:prstGeom prst="rect">
              <a:avLst/>
            </a:prstGeom>
            <a:no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" name="Łącznik prosty ze strzałką 37"/>
            <p:cNvCxnSpPr>
              <a:stCxn id="37" idx="2"/>
            </p:cNvCxnSpPr>
            <p:nvPr/>
          </p:nvCxnSpPr>
          <p:spPr bwMode="auto">
            <a:xfrm flipV="1">
              <a:off x="5088617" y="3557597"/>
              <a:ext cx="5489" cy="9092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39" name="Obiek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1066319"/>
                </p:ext>
              </p:extLst>
            </p:nvPr>
          </p:nvGraphicFramePr>
          <p:xfrm>
            <a:off x="5871166" y="4153856"/>
            <a:ext cx="316664" cy="29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66" name="Równanie" r:id="rId10" imgW="152280" imgH="139680" progId="Equation.3">
                    <p:embed/>
                  </p:oleObj>
                </mc:Choice>
                <mc:Fallback>
                  <p:oleObj name="Równanie" r:id="rId10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1166" y="4153856"/>
                          <a:ext cx="316664" cy="290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8522170"/>
                </p:ext>
              </p:extLst>
            </p:nvPr>
          </p:nvGraphicFramePr>
          <p:xfrm>
            <a:off x="5409454" y="4424664"/>
            <a:ext cx="503764" cy="376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67" name="Równanie" r:id="rId12" imgW="304560" imgH="228600" progId="Equation.3">
                    <p:embed/>
                  </p:oleObj>
                </mc:Choice>
                <mc:Fallback>
                  <p:oleObj name="Równanie" r:id="rId12" imgW="304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9454" y="4424664"/>
                          <a:ext cx="503764" cy="376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2648648"/>
                </p:ext>
              </p:extLst>
            </p:nvPr>
          </p:nvGraphicFramePr>
          <p:xfrm>
            <a:off x="4278185" y="4432945"/>
            <a:ext cx="503764" cy="376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68" name="Równanie" r:id="rId14" imgW="304560" imgH="228600" progId="Equation.3">
                    <p:embed/>
                  </p:oleObj>
                </mc:Choice>
                <mc:Fallback>
                  <p:oleObj name="Równanie" r:id="rId14" imgW="304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8185" y="4432945"/>
                          <a:ext cx="503764" cy="376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Łącznik prosty ze strzałką 41"/>
            <p:cNvCxnSpPr/>
            <p:nvPr/>
          </p:nvCxnSpPr>
          <p:spPr bwMode="auto">
            <a:xfrm>
              <a:off x="4055652" y="4466875"/>
              <a:ext cx="1878118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upa 6"/>
          <p:cNvGrpSpPr/>
          <p:nvPr/>
        </p:nvGrpSpPr>
        <p:grpSpPr>
          <a:xfrm>
            <a:off x="1150938" y="2219325"/>
            <a:ext cx="6232525" cy="1223216"/>
            <a:chOff x="1146175" y="2202903"/>
            <a:chExt cx="6232525" cy="1223216"/>
          </a:xfrm>
        </p:grpSpPr>
        <p:graphicFrame>
          <p:nvGraphicFramePr>
            <p:cNvPr id="48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3327583"/>
                </p:ext>
              </p:extLst>
            </p:nvPr>
          </p:nvGraphicFramePr>
          <p:xfrm>
            <a:off x="4446588" y="2480607"/>
            <a:ext cx="2932112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69" name="Równanie" r:id="rId16" imgW="1714320" imgH="228600" progId="Equation.3">
                    <p:embed/>
                  </p:oleObj>
                </mc:Choice>
                <mc:Fallback>
                  <p:oleObj name="Równanie" r:id="rId16" imgW="1714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6588" y="2480607"/>
                          <a:ext cx="2932112" cy="392112"/>
                        </a:xfrm>
                        <a:prstGeom prst="rect">
                          <a:avLst/>
                        </a:prstGeom>
                        <a:solidFill>
                          <a:srgbClr val="CC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a 2"/>
            <p:cNvGrpSpPr/>
            <p:nvPr/>
          </p:nvGrpSpPr>
          <p:grpSpPr>
            <a:xfrm>
              <a:off x="1146175" y="2202903"/>
              <a:ext cx="4252354" cy="1223216"/>
              <a:chOff x="1787525" y="2210245"/>
              <a:chExt cx="4252354" cy="1223216"/>
            </a:xfrm>
          </p:grpSpPr>
          <p:graphicFrame>
            <p:nvGraphicFramePr>
              <p:cNvPr id="52" name="Object 10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5843050"/>
                  </p:ext>
                </p:extLst>
              </p:nvPr>
            </p:nvGraphicFramePr>
            <p:xfrm>
              <a:off x="1787537" y="3019695"/>
              <a:ext cx="4252342" cy="4137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170" name="Equation" r:id="rId18" imgW="2349360" imgH="228600" progId="Equation.3">
                      <p:embed/>
                    </p:oleObj>
                  </mc:Choice>
                  <mc:Fallback>
                    <p:oleObj name="Equation" r:id="rId18" imgW="23493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7537" y="3019695"/>
                            <a:ext cx="4252342" cy="413766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10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2746280"/>
                  </p:ext>
                </p:extLst>
              </p:nvPr>
            </p:nvGraphicFramePr>
            <p:xfrm>
              <a:off x="1787525" y="2210245"/>
              <a:ext cx="2489721" cy="6714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171" name="Equation" r:id="rId20" imgW="1460160" imgH="393480" progId="Equation.3">
                      <p:embed/>
                    </p:oleObj>
                  </mc:Choice>
                  <mc:Fallback>
                    <p:oleObj name="Equation" r:id="rId20" imgW="146016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7525" y="2210245"/>
                            <a:ext cx="2489721" cy="671474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1131445" y="3667702"/>
            <a:ext cx="7094538" cy="2052171"/>
            <a:chOff x="1096962" y="3481771"/>
            <a:chExt cx="7094538" cy="2473010"/>
          </a:xfrm>
        </p:grpSpPr>
        <p:graphicFrame>
          <p:nvGraphicFramePr>
            <p:cNvPr id="50" name="Object 10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163083"/>
                </p:ext>
              </p:extLst>
            </p:nvPr>
          </p:nvGraphicFramePr>
          <p:xfrm>
            <a:off x="1096962" y="3502252"/>
            <a:ext cx="7094538" cy="2452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72" name="Równanie" r:id="rId22" imgW="3276360" imgH="1130040" progId="Equation.3">
                    <p:embed/>
                  </p:oleObj>
                </mc:Choice>
                <mc:Fallback>
                  <p:oleObj name="Równanie" r:id="rId22" imgW="3276360" imgH="1130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6962" y="3502252"/>
                          <a:ext cx="7094538" cy="2452529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Prostokąt 4"/>
            <p:cNvSpPr/>
            <p:nvPr/>
          </p:nvSpPr>
          <p:spPr>
            <a:xfrm>
              <a:off x="2524542" y="3481771"/>
              <a:ext cx="43084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/>
                <a:t>Szereg </a:t>
              </a:r>
              <a:r>
                <a:rPr lang="pl-PL" b="1" dirty="0" err="1"/>
                <a:t>Kotielnikowa-Shannona</a:t>
              </a:r>
              <a:endParaRPr lang="pl-PL" dirty="0"/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1131445" y="5994412"/>
            <a:ext cx="5857373" cy="646331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pl-PL" sz="1800" b="1" dirty="0" smtClean="0"/>
              <a:t>Szereg </a:t>
            </a:r>
            <a:r>
              <a:rPr lang="pl-PL" sz="1800" b="1" dirty="0" err="1" smtClean="0"/>
              <a:t>Kotielnikowa-Shannona</a:t>
            </a:r>
            <a:r>
              <a:rPr lang="pl-PL" sz="1800" b="1" dirty="0" smtClean="0"/>
              <a:t> pokazuje rozkład sygnału</a:t>
            </a:r>
            <a:br>
              <a:rPr lang="pl-PL" sz="1800" b="1" dirty="0" smtClean="0"/>
            </a:br>
            <a:r>
              <a:rPr lang="pl-PL" sz="1800" b="1" dirty="0" smtClean="0"/>
              <a:t>na „elementarne” cząstki – próbki sygnału. 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2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1173163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2800" b="1" dirty="0" smtClean="0">
                <a:solidFill>
                  <a:srgbClr val="009900"/>
                </a:solidFill>
              </a:rPr>
              <a:t>Zbiór ortogonalnych funkcji </a:t>
            </a:r>
            <a:r>
              <a:rPr kumimoji="1" lang="pl-PL" sz="2800" b="1" i="1" dirty="0" err="1" smtClean="0">
                <a:solidFill>
                  <a:srgbClr val="009900"/>
                </a:solidFill>
              </a:rPr>
              <a:t>Sampling</a:t>
            </a:r>
            <a:endParaRPr kumimoji="1" lang="pl-PL" sz="2800" b="1" i="1" dirty="0">
              <a:solidFill>
                <a:srgbClr val="009900"/>
              </a:solidFill>
            </a:endParaRP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2667000" y="6213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26632" name="Text Box 34"/>
          <p:cNvSpPr txBox="1">
            <a:spLocks noChangeArrowheads="1"/>
          </p:cNvSpPr>
          <p:nvPr/>
        </p:nvSpPr>
        <p:spPr bwMode="auto">
          <a:xfrm>
            <a:off x="1287463" y="685800"/>
            <a:ext cx="3377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/>
              <a:t>Zbiór funkcji </a:t>
            </a:r>
            <a:r>
              <a:rPr lang="pl-PL" b="1" i="1" dirty="0" err="1" smtClean="0"/>
              <a:t>Sampling</a:t>
            </a:r>
            <a:r>
              <a:rPr lang="pl-PL" b="1" dirty="0" smtClean="0"/>
              <a:t>:</a:t>
            </a:r>
            <a:endParaRPr lang="pl-PL" b="1" dirty="0"/>
          </a:p>
        </p:txBody>
      </p:sp>
      <p:sp>
        <p:nvSpPr>
          <p:cNvPr id="26633" name="Text Box 35"/>
          <p:cNvSpPr txBox="1">
            <a:spLocks noChangeArrowheads="1"/>
          </p:cNvSpPr>
          <p:nvPr/>
        </p:nvSpPr>
        <p:spPr bwMode="auto">
          <a:xfrm>
            <a:off x="1333500" y="2057400"/>
            <a:ext cx="5070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/>
              <a:t>Ortogonalność w przedziale </a:t>
            </a:r>
            <a:r>
              <a:rPr lang="pl-PL" b="1" dirty="0"/>
              <a:t>(-</a:t>
            </a:r>
            <a:r>
              <a:rPr lang="pl-PL" b="1" dirty="0">
                <a:sym typeface="Symbol" pitchFamily="18" charset="2"/>
              </a:rPr>
              <a:t>, +</a:t>
            </a:r>
            <a:r>
              <a:rPr lang="pl-PL" b="1" dirty="0" err="1">
                <a:sym typeface="Symbol" pitchFamily="18" charset="2"/>
              </a:rPr>
              <a:t></a:t>
            </a:r>
            <a:r>
              <a:rPr lang="pl-PL" b="1" dirty="0" smtClean="0">
                <a:sym typeface="Symbol" pitchFamily="18" charset="2"/>
              </a:rPr>
              <a:t>):</a:t>
            </a:r>
            <a:endParaRPr lang="pl-PL" b="1" dirty="0"/>
          </a:p>
        </p:txBody>
      </p:sp>
      <p:sp>
        <p:nvSpPr>
          <p:cNvPr id="26634" name="Text Box 38"/>
          <p:cNvSpPr txBox="1">
            <a:spLocks noChangeArrowheads="1"/>
          </p:cNvSpPr>
          <p:nvPr/>
        </p:nvSpPr>
        <p:spPr bwMode="auto">
          <a:xfrm>
            <a:off x="1371600" y="4079875"/>
            <a:ext cx="6733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/>
              <a:t>W dowodzie korzystamy z twierdzenia Rayleigha:</a:t>
            </a:r>
            <a:endParaRPr lang="pl-PL" b="1" dirty="0"/>
          </a:p>
        </p:txBody>
      </p:sp>
      <p:graphicFrame>
        <p:nvGraphicFramePr>
          <p:cNvPr id="26626" name="Object 39"/>
          <p:cNvGraphicFramePr>
            <a:graphicFrameLocks noChangeAspect="1"/>
          </p:cNvGraphicFramePr>
          <p:nvPr/>
        </p:nvGraphicFramePr>
        <p:xfrm>
          <a:off x="1371600" y="1308100"/>
          <a:ext cx="54467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10" name="Równanie" r:id="rId4" imgW="2514600" imgH="228600" progId="Equation.3">
                  <p:embed/>
                </p:oleObj>
              </mc:Choice>
              <mc:Fallback>
                <p:oleObj name="Równanie" r:id="rId4" imgW="2514600" imgH="2286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08100"/>
                        <a:ext cx="5446713" cy="4968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05208"/>
              </p:ext>
            </p:extLst>
          </p:nvPr>
        </p:nvGraphicFramePr>
        <p:xfrm>
          <a:off x="1357313" y="2693988"/>
          <a:ext cx="5114925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11" name="Równanie" r:id="rId6" imgW="2361960" imgH="558720" progId="Equation.3">
                  <p:embed/>
                </p:oleObj>
              </mc:Choice>
              <mc:Fallback>
                <p:oleObj name="Równanie" r:id="rId6" imgW="2361960" imgH="55872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693988"/>
                        <a:ext cx="5114925" cy="121443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192500"/>
              </p:ext>
            </p:extLst>
          </p:nvPr>
        </p:nvGraphicFramePr>
        <p:xfrm>
          <a:off x="1301750" y="4684713"/>
          <a:ext cx="4894263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12" name="Równanie" r:id="rId8" imgW="2260440" imgH="888840" progId="Equation.3">
                  <p:embed/>
                </p:oleObj>
              </mc:Choice>
              <mc:Fallback>
                <p:oleObj name="Równanie" r:id="rId8" imgW="2260440" imgH="8888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4684713"/>
                        <a:ext cx="4894263" cy="19319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pic>
        <p:nvPicPr>
          <p:cNvPr id="12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373179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667000" y="6213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/>
          </a:p>
        </p:txBody>
      </p:sp>
      <p:graphicFrame>
        <p:nvGraphicFramePr>
          <p:cNvPr id="2765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97228"/>
              </p:ext>
            </p:extLst>
          </p:nvPr>
        </p:nvGraphicFramePr>
        <p:xfrm>
          <a:off x="1460500" y="714375"/>
          <a:ext cx="640715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6" name="Równanie" r:id="rId4" imgW="2958840" imgH="1257120" progId="Equation.3">
                  <p:embed/>
                </p:oleObj>
              </mc:Choice>
              <mc:Fallback>
                <p:oleObj name="Równanie" r:id="rId4" imgW="2958840" imgH="12571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714375"/>
                        <a:ext cx="6407150" cy="2730500"/>
                      </a:xfrm>
                      <a:prstGeom prst="rect">
                        <a:avLst/>
                      </a:prstGeom>
                      <a:solidFill>
                        <a:srgbClr val="CCFF99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646261"/>
              </p:ext>
            </p:extLst>
          </p:nvPr>
        </p:nvGraphicFramePr>
        <p:xfrm>
          <a:off x="1411288" y="4141788"/>
          <a:ext cx="7453312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7" name="Równanie" r:id="rId6" imgW="3441600" imgH="634680" progId="Equation.3">
                  <p:embed/>
                </p:oleObj>
              </mc:Choice>
              <mc:Fallback>
                <p:oleObj name="Równanie" r:id="rId6" imgW="3441600" imgH="6346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4141788"/>
                        <a:ext cx="7453312" cy="1374775"/>
                      </a:xfrm>
                      <a:prstGeom prst="rect">
                        <a:avLst/>
                      </a:prstGeom>
                      <a:solidFill>
                        <a:srgbClr val="CC99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1411288" y="3641725"/>
            <a:ext cx="4411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/>
              <a:t>Szereg </a:t>
            </a:r>
            <a:r>
              <a:rPr lang="pl-PL" b="1" dirty="0" err="1" smtClean="0"/>
              <a:t>Kotielnikowa-Shannona</a:t>
            </a:r>
            <a:r>
              <a:rPr lang="pl-PL" b="1" dirty="0" smtClean="0"/>
              <a:t>:</a:t>
            </a:r>
            <a:endParaRPr lang="pl-PL" b="1" dirty="0"/>
          </a:p>
        </p:txBody>
      </p:sp>
      <p:sp>
        <p:nvSpPr>
          <p:cNvPr id="27654" name="Text Box 14"/>
          <p:cNvSpPr txBox="1">
            <a:spLocks noChangeArrowheads="1"/>
          </p:cNvSpPr>
          <p:nvPr/>
        </p:nvSpPr>
        <p:spPr bwMode="auto">
          <a:xfrm>
            <a:off x="1411288" y="5516563"/>
            <a:ext cx="74038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/>
              <a:t>jest dekompozycją sygnału nad zbiorem ortogonalnych</a:t>
            </a:r>
            <a:br>
              <a:rPr lang="pl-PL" b="1" dirty="0" smtClean="0"/>
            </a:br>
            <a:r>
              <a:rPr lang="pl-PL" b="1" dirty="0" smtClean="0"/>
              <a:t>funkcji </a:t>
            </a:r>
            <a:r>
              <a:rPr lang="pl-PL" b="1" i="1" dirty="0" err="1" smtClean="0"/>
              <a:t>Sampling</a:t>
            </a:r>
            <a:r>
              <a:rPr lang="pl-PL" b="1" dirty="0" smtClean="0"/>
              <a:t>; współczynniki dekompozycji</a:t>
            </a:r>
            <a:br>
              <a:rPr lang="pl-PL" b="1" dirty="0" smtClean="0"/>
            </a:br>
            <a:r>
              <a:rPr lang="pl-PL" b="1" dirty="0" smtClean="0"/>
              <a:t>są próbkami sygnału.</a:t>
            </a:r>
            <a:endParaRPr lang="pl-PL" b="1" dirty="0"/>
          </a:p>
        </p:txBody>
      </p:sp>
      <p:sp>
        <p:nvSpPr>
          <p:cNvPr id="27655" name="Text Box 15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73163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2800" b="1" dirty="0" smtClean="0">
                <a:solidFill>
                  <a:srgbClr val="009900"/>
                </a:solidFill>
              </a:rPr>
              <a:t>Zbiór ortogonalnych funkcji </a:t>
            </a:r>
            <a:r>
              <a:rPr kumimoji="1" lang="pl-PL" sz="2800" b="1" i="1" dirty="0" err="1" smtClean="0">
                <a:solidFill>
                  <a:srgbClr val="009900"/>
                </a:solidFill>
              </a:rPr>
              <a:t>Sampling</a:t>
            </a:r>
            <a:endParaRPr kumimoji="1" lang="pl-PL" sz="2800" b="1" i="1" dirty="0">
              <a:solidFill>
                <a:srgbClr val="0099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pic>
        <p:nvPicPr>
          <p:cNvPr id="10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77708" y="123999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16"/>
          <p:cNvSpPr>
            <a:spLocks noChangeArrowheads="1"/>
          </p:cNvSpPr>
          <p:nvPr/>
        </p:nvSpPr>
        <p:spPr bwMode="auto">
          <a:xfrm>
            <a:off x="1143000" y="15557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3200" b="1" dirty="0" smtClean="0">
                <a:solidFill>
                  <a:schemeClr val="bg2"/>
                </a:solidFill>
              </a:rPr>
              <a:t>Transmisja sygnałów </a:t>
            </a:r>
            <a:r>
              <a:rPr kumimoji="1" lang="pl-PL" sz="3200" b="1" dirty="0" err="1" smtClean="0">
                <a:solidFill>
                  <a:schemeClr val="bg2"/>
                </a:solidFill>
              </a:rPr>
              <a:t>spróbkowanych</a:t>
            </a:r>
            <a:r>
              <a:rPr kumimoji="1" lang="pl-PL" sz="3200" b="1" dirty="0" smtClean="0">
                <a:solidFill>
                  <a:schemeClr val="bg2"/>
                </a:solidFill>
              </a:rPr>
              <a:t/>
            </a:r>
            <a:br>
              <a:rPr kumimoji="1" lang="pl-PL" sz="3200" b="1" dirty="0" smtClean="0">
                <a:solidFill>
                  <a:schemeClr val="bg2"/>
                </a:solidFill>
              </a:rPr>
            </a:br>
            <a:r>
              <a:rPr kumimoji="1" lang="pl-PL" sz="3200" b="1" dirty="0" smtClean="0">
                <a:solidFill>
                  <a:schemeClr val="bg2"/>
                </a:solidFill>
              </a:rPr>
              <a:t>Paradoks</a:t>
            </a:r>
            <a:endParaRPr kumimoji="1" lang="pl-PL" sz="3200" b="1" dirty="0">
              <a:solidFill>
                <a:schemeClr val="bg2"/>
              </a:solidFill>
            </a:endParaRPr>
          </a:p>
        </p:txBody>
      </p:sp>
      <p:grpSp>
        <p:nvGrpSpPr>
          <p:cNvPr id="28684" name="Group 82"/>
          <p:cNvGrpSpPr>
            <a:grpSpLocks/>
          </p:cNvGrpSpPr>
          <p:nvPr/>
        </p:nvGrpSpPr>
        <p:grpSpPr bwMode="auto">
          <a:xfrm>
            <a:off x="1828800" y="1100138"/>
            <a:ext cx="6705600" cy="2171700"/>
            <a:chOff x="1152" y="693"/>
            <a:chExt cx="4224" cy="1368"/>
          </a:xfrm>
        </p:grpSpPr>
        <p:sp>
          <p:nvSpPr>
            <p:cNvPr id="28709" name="Freeform 5"/>
            <p:cNvSpPr>
              <a:spLocks/>
            </p:cNvSpPr>
            <p:nvPr/>
          </p:nvSpPr>
          <p:spPr bwMode="auto">
            <a:xfrm>
              <a:off x="1920" y="849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10" name="Freeform 6"/>
            <p:cNvSpPr>
              <a:spLocks/>
            </p:cNvSpPr>
            <p:nvPr/>
          </p:nvSpPr>
          <p:spPr bwMode="auto">
            <a:xfrm>
              <a:off x="2544" y="849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11" name="Freeform 7"/>
            <p:cNvSpPr>
              <a:spLocks/>
            </p:cNvSpPr>
            <p:nvPr/>
          </p:nvSpPr>
          <p:spPr bwMode="auto">
            <a:xfrm>
              <a:off x="3816" y="837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12" name="Freeform 8"/>
            <p:cNvSpPr>
              <a:spLocks/>
            </p:cNvSpPr>
            <p:nvPr/>
          </p:nvSpPr>
          <p:spPr bwMode="auto">
            <a:xfrm>
              <a:off x="3168" y="837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13" name="Freeform 9"/>
            <p:cNvSpPr>
              <a:spLocks/>
            </p:cNvSpPr>
            <p:nvPr/>
          </p:nvSpPr>
          <p:spPr bwMode="auto">
            <a:xfrm>
              <a:off x="1296" y="849"/>
              <a:ext cx="624" cy="816"/>
            </a:xfrm>
            <a:custGeom>
              <a:avLst/>
              <a:gdLst>
                <a:gd name="T0" fmla="*/ 0 w 1056"/>
                <a:gd name="T1" fmla="*/ 816 h 816"/>
                <a:gd name="T2" fmla="*/ 22 w 1056"/>
                <a:gd name="T3" fmla="*/ 0 h 816"/>
                <a:gd name="T4" fmla="*/ 45 w 1056"/>
                <a:gd name="T5" fmla="*/ 816 h 816"/>
                <a:gd name="T6" fmla="*/ 0 60000 65536"/>
                <a:gd name="T7" fmla="*/ 0 60000 65536"/>
                <a:gd name="T8" fmla="*/ 0 60000 65536"/>
                <a:gd name="T9" fmla="*/ 0 w 1056"/>
                <a:gd name="T10" fmla="*/ 0 h 816"/>
                <a:gd name="T11" fmla="*/ 1056 w 10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816">
                  <a:moveTo>
                    <a:pt x="0" y="816"/>
                  </a:moveTo>
                  <a:cubicBezTo>
                    <a:pt x="176" y="408"/>
                    <a:pt x="352" y="0"/>
                    <a:pt x="528" y="0"/>
                  </a:cubicBezTo>
                  <a:cubicBezTo>
                    <a:pt x="704" y="0"/>
                    <a:pt x="880" y="408"/>
                    <a:pt x="1056" y="8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14" name="Line 10"/>
            <p:cNvSpPr>
              <a:spLocks noChangeShapeType="1"/>
            </p:cNvSpPr>
            <p:nvPr/>
          </p:nvSpPr>
          <p:spPr bwMode="auto">
            <a:xfrm>
              <a:off x="1152" y="1665"/>
              <a:ext cx="42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15" name="Line 11"/>
            <p:cNvSpPr>
              <a:spLocks noChangeShapeType="1"/>
            </p:cNvSpPr>
            <p:nvPr/>
          </p:nvSpPr>
          <p:spPr bwMode="auto">
            <a:xfrm>
              <a:off x="2862" y="711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16" name="Line 12"/>
            <p:cNvSpPr>
              <a:spLocks noChangeShapeType="1"/>
            </p:cNvSpPr>
            <p:nvPr/>
          </p:nvSpPr>
          <p:spPr bwMode="auto">
            <a:xfrm>
              <a:off x="2226" y="705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17" name="Line 13"/>
            <p:cNvSpPr>
              <a:spLocks noChangeShapeType="1"/>
            </p:cNvSpPr>
            <p:nvPr/>
          </p:nvSpPr>
          <p:spPr bwMode="auto">
            <a:xfrm>
              <a:off x="4128" y="693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18" name="Line 14"/>
            <p:cNvSpPr>
              <a:spLocks noChangeShapeType="1"/>
            </p:cNvSpPr>
            <p:nvPr/>
          </p:nvSpPr>
          <p:spPr bwMode="auto">
            <a:xfrm>
              <a:off x="3474" y="699"/>
              <a:ext cx="0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19" name="Line 15"/>
            <p:cNvSpPr>
              <a:spLocks noChangeShapeType="1"/>
            </p:cNvSpPr>
            <p:nvPr/>
          </p:nvSpPr>
          <p:spPr bwMode="auto">
            <a:xfrm flipV="1">
              <a:off x="2226" y="1659"/>
              <a:ext cx="300" cy="39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20" name="Line 16"/>
            <p:cNvSpPr>
              <a:spLocks noChangeShapeType="1"/>
            </p:cNvSpPr>
            <p:nvPr/>
          </p:nvSpPr>
          <p:spPr bwMode="auto">
            <a:xfrm flipH="1" flipV="1">
              <a:off x="2862" y="1671"/>
              <a:ext cx="300" cy="39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28674" name="Object 5"/>
            <p:cNvGraphicFramePr>
              <a:graphicFrameLocks noChangeAspect="1"/>
            </p:cNvGraphicFramePr>
            <p:nvPr/>
          </p:nvGraphicFramePr>
          <p:xfrm>
            <a:off x="1478" y="1788"/>
            <a:ext cx="730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02" name="Równanie" r:id="rId3" imgW="609480" imgH="228600" progId="Equation.3">
                    <p:embed/>
                  </p:oleObj>
                </mc:Choice>
                <mc:Fallback>
                  <p:oleObj name="Równanie" r:id="rId3" imgW="60948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8" y="1788"/>
                          <a:ext cx="730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5" name="Object 7"/>
            <p:cNvGraphicFramePr>
              <a:graphicFrameLocks noChangeAspect="1"/>
            </p:cNvGraphicFramePr>
            <p:nvPr/>
          </p:nvGraphicFramePr>
          <p:xfrm>
            <a:off x="3197" y="1788"/>
            <a:ext cx="1246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03" name="Równanie" r:id="rId5" imgW="1041120" imgH="228600" progId="Equation.3">
                    <p:embed/>
                  </p:oleObj>
                </mc:Choice>
                <mc:Fallback>
                  <p:oleObj name="Równanie" r:id="rId5" imgW="1041120" imgH="228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7" y="1788"/>
                          <a:ext cx="1246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67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2671"/>
              </p:ext>
            </p:extLst>
          </p:nvPr>
        </p:nvGraphicFramePr>
        <p:xfrm>
          <a:off x="3519487" y="1023255"/>
          <a:ext cx="6699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4" name="Równanie" r:id="rId7" imgW="380880" imgH="215640" progId="Equation.3">
                  <p:embed/>
                </p:oleObj>
              </mc:Choice>
              <mc:Fallback>
                <p:oleObj name="Równanie" r:id="rId7" imgW="380880" imgH="215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7" y="1023255"/>
                        <a:ext cx="66992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85" name="Group 75"/>
          <p:cNvGrpSpPr>
            <a:grpSpLocks/>
          </p:cNvGrpSpPr>
          <p:nvPr/>
        </p:nvGrpSpPr>
        <p:grpSpPr bwMode="auto">
          <a:xfrm>
            <a:off x="1089025" y="3375025"/>
            <a:ext cx="2282826" cy="1217613"/>
            <a:chOff x="672" y="2832"/>
            <a:chExt cx="1438" cy="767"/>
          </a:xfrm>
        </p:grpSpPr>
        <p:sp>
          <p:nvSpPr>
            <p:cNvPr id="28700" name="Line 45"/>
            <p:cNvSpPr>
              <a:spLocks noChangeShapeType="1"/>
            </p:cNvSpPr>
            <p:nvPr/>
          </p:nvSpPr>
          <p:spPr bwMode="auto">
            <a:xfrm flipV="1">
              <a:off x="1052" y="3065"/>
              <a:ext cx="0" cy="53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01" name="Line 46"/>
            <p:cNvSpPr>
              <a:spLocks noChangeShapeType="1"/>
            </p:cNvSpPr>
            <p:nvPr/>
          </p:nvSpPr>
          <p:spPr bwMode="auto">
            <a:xfrm flipH="1" flipV="1">
              <a:off x="878" y="3172"/>
              <a:ext cx="2" cy="42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02" name="Line 47"/>
            <p:cNvSpPr>
              <a:spLocks noChangeShapeType="1"/>
            </p:cNvSpPr>
            <p:nvPr/>
          </p:nvSpPr>
          <p:spPr bwMode="auto">
            <a:xfrm flipV="1">
              <a:off x="1569" y="3351"/>
              <a:ext cx="0" cy="24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03" name="Line 48"/>
            <p:cNvSpPr>
              <a:spLocks noChangeShapeType="1"/>
            </p:cNvSpPr>
            <p:nvPr/>
          </p:nvSpPr>
          <p:spPr bwMode="auto">
            <a:xfrm flipV="1">
              <a:off x="1397" y="3237"/>
              <a:ext cx="0" cy="36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04" name="Line 49"/>
            <p:cNvSpPr>
              <a:spLocks noChangeShapeType="1"/>
            </p:cNvSpPr>
            <p:nvPr/>
          </p:nvSpPr>
          <p:spPr bwMode="auto">
            <a:xfrm flipH="1" flipV="1">
              <a:off x="1738" y="3335"/>
              <a:ext cx="3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05" name="Line 50"/>
            <p:cNvSpPr>
              <a:spLocks noChangeShapeType="1"/>
            </p:cNvSpPr>
            <p:nvPr/>
          </p:nvSpPr>
          <p:spPr bwMode="auto">
            <a:xfrm flipV="1">
              <a:off x="1224" y="3102"/>
              <a:ext cx="3" cy="49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06" name="Line 51"/>
            <p:cNvSpPr>
              <a:spLocks noChangeShapeType="1"/>
            </p:cNvSpPr>
            <p:nvPr/>
          </p:nvSpPr>
          <p:spPr bwMode="auto">
            <a:xfrm flipV="1">
              <a:off x="779" y="2976"/>
              <a:ext cx="0" cy="6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07" name="Line 52"/>
            <p:cNvSpPr>
              <a:spLocks noChangeShapeType="1"/>
            </p:cNvSpPr>
            <p:nvPr/>
          </p:nvSpPr>
          <p:spPr bwMode="auto">
            <a:xfrm>
              <a:off x="672" y="3599"/>
              <a:ext cx="14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08" name="Freeform 53"/>
            <p:cNvSpPr>
              <a:spLocks/>
            </p:cNvSpPr>
            <p:nvPr/>
          </p:nvSpPr>
          <p:spPr bwMode="auto">
            <a:xfrm>
              <a:off x="672" y="3065"/>
              <a:ext cx="1423" cy="299"/>
            </a:xfrm>
            <a:custGeom>
              <a:avLst/>
              <a:gdLst>
                <a:gd name="T0" fmla="*/ 0 w 2406"/>
                <a:gd name="T1" fmla="*/ 6 h 654"/>
                <a:gd name="T2" fmla="*/ 33 w 2406"/>
                <a:gd name="T3" fmla="*/ 0 h 654"/>
                <a:gd name="T4" fmla="*/ 67 w 2406"/>
                <a:gd name="T5" fmla="*/ 5 h 654"/>
                <a:gd name="T6" fmla="*/ 103 w 2406"/>
                <a:gd name="T7" fmla="*/ 1 h 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6"/>
                <a:gd name="T13" fmla="*/ 0 h 654"/>
                <a:gd name="T14" fmla="*/ 2406 w 2406"/>
                <a:gd name="T15" fmla="*/ 654 h 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6" h="654">
                  <a:moveTo>
                    <a:pt x="0" y="651"/>
                  </a:moveTo>
                  <a:cubicBezTo>
                    <a:pt x="253" y="328"/>
                    <a:pt x="506" y="6"/>
                    <a:pt x="768" y="3"/>
                  </a:cubicBezTo>
                  <a:cubicBezTo>
                    <a:pt x="1030" y="0"/>
                    <a:pt x="1299" y="612"/>
                    <a:pt x="1572" y="633"/>
                  </a:cubicBezTo>
                  <a:cubicBezTo>
                    <a:pt x="1845" y="654"/>
                    <a:pt x="2125" y="391"/>
                    <a:pt x="2406" y="129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2867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9542542"/>
                </p:ext>
              </p:extLst>
            </p:nvPr>
          </p:nvGraphicFramePr>
          <p:xfrm>
            <a:off x="1152" y="2832"/>
            <a:ext cx="958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05" name="Równanie" r:id="rId9" imgW="939600" imgH="215640" progId="Equation.3">
                    <p:embed/>
                  </p:oleObj>
                </mc:Choice>
                <mc:Fallback>
                  <p:oleObj name="Równanie" r:id="rId9" imgW="939600" imgH="2156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832"/>
                          <a:ext cx="958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87" name="Text Box 60"/>
          <p:cNvSpPr txBox="1">
            <a:spLocks noChangeArrowheads="1"/>
          </p:cNvSpPr>
          <p:nvPr/>
        </p:nvSpPr>
        <p:spPr bwMode="auto">
          <a:xfrm>
            <a:off x="3636400" y="3875772"/>
            <a:ext cx="270939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sz="1800" b="1" dirty="0" smtClean="0">
                <a:solidFill>
                  <a:srgbClr val="006600"/>
                </a:solidFill>
              </a:rPr>
              <a:t>Dolnoprzepustowy</a:t>
            </a:r>
            <a:br>
              <a:rPr lang="pl-PL" sz="1800" b="1" dirty="0" smtClean="0">
                <a:solidFill>
                  <a:srgbClr val="006600"/>
                </a:solidFill>
              </a:rPr>
            </a:br>
            <a:r>
              <a:rPr lang="pl-PL" sz="1800" b="1" dirty="0" smtClean="0">
                <a:solidFill>
                  <a:srgbClr val="006600"/>
                </a:solidFill>
              </a:rPr>
              <a:t>kanał transmisyjny </a:t>
            </a:r>
            <a:r>
              <a:rPr lang="pl-PL" sz="1800" b="1" i="1" dirty="0">
                <a:solidFill>
                  <a:srgbClr val="C00000"/>
                </a:solidFill>
              </a:rPr>
              <a:t>B</a:t>
            </a:r>
            <a:r>
              <a:rPr lang="pl-PL" sz="1800" b="1" dirty="0">
                <a:solidFill>
                  <a:srgbClr val="C00000"/>
                </a:solidFill>
              </a:rPr>
              <a:t> = </a:t>
            </a:r>
            <a:r>
              <a:rPr lang="pl-PL" sz="1800" b="1" i="1" dirty="0" err="1">
                <a:solidFill>
                  <a:srgbClr val="C00000"/>
                </a:solidFill>
                <a:sym typeface="Symbol" pitchFamily="18" charset="2"/>
              </a:rPr>
              <a:t>f</a:t>
            </a:r>
            <a:r>
              <a:rPr lang="pl-PL" sz="1800" b="1" baseline="-25000" dirty="0" err="1">
                <a:solidFill>
                  <a:srgbClr val="C00000"/>
                </a:solidFill>
                <a:sym typeface="Symbol" pitchFamily="18" charset="2"/>
              </a:rPr>
              <a:t>b</a:t>
            </a:r>
            <a:endParaRPr lang="pl-PL" sz="1800" b="1" baseline="-25000" dirty="0">
              <a:solidFill>
                <a:srgbClr val="C00000"/>
              </a:solidFill>
            </a:endParaRPr>
          </a:p>
        </p:txBody>
      </p:sp>
      <p:grpSp>
        <p:nvGrpSpPr>
          <p:cNvPr id="28689" name="Group 79"/>
          <p:cNvGrpSpPr>
            <a:grpSpLocks/>
          </p:cNvGrpSpPr>
          <p:nvPr/>
        </p:nvGrpSpPr>
        <p:grpSpPr bwMode="auto">
          <a:xfrm>
            <a:off x="6883400" y="3540125"/>
            <a:ext cx="2259013" cy="1052513"/>
            <a:chOff x="4227" y="2936"/>
            <a:chExt cx="1423" cy="663"/>
          </a:xfrm>
        </p:grpSpPr>
        <p:sp>
          <p:nvSpPr>
            <p:cNvPr id="28691" name="Line 63"/>
            <p:cNvSpPr>
              <a:spLocks noChangeShapeType="1"/>
            </p:cNvSpPr>
            <p:nvPr/>
          </p:nvSpPr>
          <p:spPr bwMode="auto">
            <a:xfrm flipV="1">
              <a:off x="4607" y="3065"/>
              <a:ext cx="0" cy="53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692" name="Line 64"/>
            <p:cNvSpPr>
              <a:spLocks noChangeShapeType="1"/>
            </p:cNvSpPr>
            <p:nvPr/>
          </p:nvSpPr>
          <p:spPr bwMode="auto">
            <a:xfrm flipH="1" flipV="1">
              <a:off x="4433" y="3172"/>
              <a:ext cx="2" cy="42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693" name="Line 65"/>
            <p:cNvSpPr>
              <a:spLocks noChangeShapeType="1"/>
            </p:cNvSpPr>
            <p:nvPr/>
          </p:nvSpPr>
          <p:spPr bwMode="auto">
            <a:xfrm flipV="1">
              <a:off x="5124" y="3351"/>
              <a:ext cx="0" cy="24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694" name="Line 66"/>
            <p:cNvSpPr>
              <a:spLocks noChangeShapeType="1"/>
            </p:cNvSpPr>
            <p:nvPr/>
          </p:nvSpPr>
          <p:spPr bwMode="auto">
            <a:xfrm flipV="1">
              <a:off x="4952" y="3237"/>
              <a:ext cx="0" cy="36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695" name="Line 67"/>
            <p:cNvSpPr>
              <a:spLocks noChangeShapeType="1"/>
            </p:cNvSpPr>
            <p:nvPr/>
          </p:nvSpPr>
          <p:spPr bwMode="auto">
            <a:xfrm flipH="1" flipV="1">
              <a:off x="5293" y="3335"/>
              <a:ext cx="3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696" name="Line 68"/>
            <p:cNvSpPr>
              <a:spLocks noChangeShapeType="1"/>
            </p:cNvSpPr>
            <p:nvPr/>
          </p:nvSpPr>
          <p:spPr bwMode="auto">
            <a:xfrm flipV="1">
              <a:off x="4779" y="3102"/>
              <a:ext cx="3" cy="49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697" name="Line 69"/>
            <p:cNvSpPr>
              <a:spLocks noChangeShapeType="1"/>
            </p:cNvSpPr>
            <p:nvPr/>
          </p:nvSpPr>
          <p:spPr bwMode="auto">
            <a:xfrm flipV="1">
              <a:off x="4334" y="2976"/>
              <a:ext cx="0" cy="6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698" name="Line 70"/>
            <p:cNvSpPr>
              <a:spLocks noChangeShapeType="1"/>
            </p:cNvSpPr>
            <p:nvPr/>
          </p:nvSpPr>
          <p:spPr bwMode="auto">
            <a:xfrm>
              <a:off x="4227" y="3599"/>
              <a:ext cx="14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699" name="Freeform 71"/>
            <p:cNvSpPr>
              <a:spLocks/>
            </p:cNvSpPr>
            <p:nvPr/>
          </p:nvSpPr>
          <p:spPr bwMode="auto">
            <a:xfrm>
              <a:off x="4227" y="3065"/>
              <a:ext cx="1423" cy="299"/>
            </a:xfrm>
            <a:custGeom>
              <a:avLst/>
              <a:gdLst>
                <a:gd name="T0" fmla="*/ 0 w 2406"/>
                <a:gd name="T1" fmla="*/ 6 h 654"/>
                <a:gd name="T2" fmla="*/ 33 w 2406"/>
                <a:gd name="T3" fmla="*/ 0 h 654"/>
                <a:gd name="T4" fmla="*/ 67 w 2406"/>
                <a:gd name="T5" fmla="*/ 5 h 654"/>
                <a:gd name="T6" fmla="*/ 103 w 2406"/>
                <a:gd name="T7" fmla="*/ 1 h 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6"/>
                <a:gd name="T13" fmla="*/ 0 h 654"/>
                <a:gd name="T14" fmla="*/ 2406 w 2406"/>
                <a:gd name="T15" fmla="*/ 654 h 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6" h="654">
                  <a:moveTo>
                    <a:pt x="0" y="651"/>
                  </a:moveTo>
                  <a:cubicBezTo>
                    <a:pt x="253" y="328"/>
                    <a:pt x="506" y="6"/>
                    <a:pt x="768" y="3"/>
                  </a:cubicBezTo>
                  <a:cubicBezTo>
                    <a:pt x="1030" y="0"/>
                    <a:pt x="1299" y="612"/>
                    <a:pt x="1572" y="633"/>
                  </a:cubicBezTo>
                  <a:cubicBezTo>
                    <a:pt x="1845" y="654"/>
                    <a:pt x="2125" y="391"/>
                    <a:pt x="2406" y="129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28678" name="Object 3"/>
            <p:cNvGraphicFramePr>
              <a:graphicFrameLocks noChangeAspect="1"/>
            </p:cNvGraphicFramePr>
            <p:nvPr/>
          </p:nvGraphicFramePr>
          <p:xfrm>
            <a:off x="5004" y="2936"/>
            <a:ext cx="372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06" name="Równanie" r:id="rId11" imgW="266400" imgH="215640" progId="Equation.3">
                    <p:embed/>
                  </p:oleObj>
                </mc:Choice>
                <mc:Fallback>
                  <p:oleObj name="Równanie" r:id="rId11" imgW="26640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4" y="2936"/>
                          <a:ext cx="372" cy="3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6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123327"/>
              </p:ext>
            </p:extLst>
          </p:nvPr>
        </p:nvGraphicFramePr>
        <p:xfrm>
          <a:off x="5802755" y="1555602"/>
          <a:ext cx="24320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7" name="Równanie" r:id="rId13" imgW="1714320" imgH="393480" progId="Equation.3">
                  <p:embed/>
                </p:oleObj>
              </mc:Choice>
              <mc:Fallback>
                <p:oleObj name="Równanie" r:id="rId13" imgW="1714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755" y="1555602"/>
                        <a:ext cx="243205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3176588" y="2287588"/>
          <a:ext cx="7239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8" name="Równanie" r:id="rId15" imgW="380880" imgH="177480" progId="Equation.3">
                  <p:embed/>
                </p:oleObj>
              </mc:Choice>
              <mc:Fallback>
                <p:oleObj name="Równanie" r:id="rId15" imgW="380880" imgH="177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2287588"/>
                        <a:ext cx="7239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8161338" y="2378075"/>
          <a:ext cx="2921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9" name="Równanie" r:id="rId17" imgW="152280" imgH="139680" progId="Equation.3">
                  <p:embed/>
                </p:oleObj>
              </mc:Choice>
              <mc:Fallback>
                <p:oleObj name="Równanie" r:id="rId17" imgW="152280" imgH="139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338" y="2378075"/>
                        <a:ext cx="292100" cy="26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0" name="pole tekstowe 48"/>
          <p:cNvSpPr txBox="1">
            <a:spLocks noChangeArrowheads="1"/>
          </p:cNvSpPr>
          <p:nvPr/>
        </p:nvSpPr>
        <p:spPr bwMode="auto">
          <a:xfrm>
            <a:off x="1014413" y="4854575"/>
            <a:ext cx="7784503" cy="2015936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300"/>
              </a:spcAft>
            </a:pPr>
            <a:r>
              <a:rPr lang="pl-PL" sz="2000" b="1" dirty="0" smtClean="0"/>
              <a:t>Szerokość pasma przepustowego dolnoprzepustowego kanału</a:t>
            </a:r>
            <a:br>
              <a:rPr lang="pl-PL" sz="2000" b="1" dirty="0" smtClean="0"/>
            </a:br>
            <a:r>
              <a:rPr lang="pl-PL" sz="2000" b="1" dirty="0" smtClean="0"/>
              <a:t>transmisyjnego powinna wynosić </a:t>
            </a:r>
            <a:r>
              <a:rPr lang="pl-PL" sz="2000" b="1" i="1" dirty="0" smtClean="0">
                <a:solidFill>
                  <a:srgbClr val="C00000"/>
                </a:solidFill>
              </a:rPr>
              <a:t>W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pl-PL" sz="2000" b="1" dirty="0">
                <a:solidFill>
                  <a:srgbClr val="C00000"/>
                </a:solidFill>
              </a:rPr>
              <a:t>= </a:t>
            </a:r>
            <a:r>
              <a:rPr lang="pl-PL" sz="2000" b="1" i="1" dirty="0" err="1">
                <a:solidFill>
                  <a:srgbClr val="C00000"/>
                </a:solidFill>
                <a:sym typeface="Symbol" pitchFamily="18" charset="2"/>
              </a:rPr>
              <a:t></a:t>
            </a:r>
            <a:r>
              <a:rPr lang="pl-PL" sz="2000" b="1" baseline="-25000" dirty="0" err="1">
                <a:solidFill>
                  <a:srgbClr val="C00000"/>
                </a:solidFill>
                <a:sym typeface="Symbol" pitchFamily="18" charset="2"/>
              </a:rPr>
              <a:t>b</a:t>
            </a:r>
            <a:r>
              <a:rPr lang="pl-PL" sz="2000" b="1" dirty="0">
                <a:sym typeface="Symbol" pitchFamily="18" charset="2"/>
              </a:rPr>
              <a:t> </a:t>
            </a:r>
            <a:r>
              <a:rPr lang="pl-PL" sz="2000" b="1" dirty="0" smtClean="0">
                <a:sym typeface="Symbol" pitchFamily="18" charset="2"/>
              </a:rPr>
              <a:t>celem eliminacji </a:t>
            </a:r>
            <a:r>
              <a:rPr lang="pl-PL" sz="2000" b="1" i="1" dirty="0" err="1" smtClean="0">
                <a:sym typeface="Symbol" pitchFamily="18" charset="2"/>
              </a:rPr>
              <a:t>aliasingu</a:t>
            </a:r>
            <a:r>
              <a:rPr lang="pl-PL" sz="2000" b="1" dirty="0" smtClean="0">
                <a:sym typeface="Symbol" pitchFamily="18" charset="2"/>
              </a:rPr>
              <a:t>. </a:t>
            </a:r>
            <a:endParaRPr lang="pl-PL" sz="2000" b="1" dirty="0">
              <a:sym typeface="Symbol" pitchFamily="18" charset="2"/>
            </a:endParaRPr>
          </a:p>
          <a:p>
            <a:pPr eaLnBrk="0" hangingPunct="0">
              <a:spcAft>
                <a:spcPts val="300"/>
              </a:spcAft>
            </a:pPr>
            <a:r>
              <a:rPr lang="pl-PL" sz="2000" b="1" dirty="0" smtClean="0">
                <a:sym typeface="Symbol" pitchFamily="18" charset="2"/>
              </a:rPr>
              <a:t>Oznacza to jednak, że w kanale transmisyjnym jest przesyłany sygnał</a:t>
            </a:r>
            <a:br>
              <a:rPr lang="pl-PL" sz="2000" b="1" dirty="0" smtClean="0">
                <a:sym typeface="Symbol" pitchFamily="18" charset="2"/>
              </a:rPr>
            </a:br>
            <a:r>
              <a:rPr lang="pl-PL" sz="2000" b="1" dirty="0" smtClean="0">
                <a:sym typeface="Symbol" pitchFamily="18" charset="2"/>
              </a:rPr>
              <a:t>analogowy, a nie ciąg próbek sygnału.</a:t>
            </a:r>
            <a:endParaRPr lang="pl-PL" sz="2000" b="1" dirty="0">
              <a:sym typeface="Symbol" pitchFamily="18" charset="2"/>
            </a:endParaRPr>
          </a:p>
          <a:p>
            <a:pPr eaLnBrk="0" hangingPunct="0">
              <a:spcAft>
                <a:spcPts val="300"/>
              </a:spcAft>
            </a:pPr>
            <a:r>
              <a:rPr lang="pl-PL" sz="2000" b="1" dirty="0" smtClean="0">
                <a:sym typeface="Symbol" pitchFamily="18" charset="2"/>
              </a:rPr>
              <a:t>Ten paradoks każe powątpiewać w sensowność transmisji sygnałów</a:t>
            </a:r>
            <a:br>
              <a:rPr lang="pl-PL" sz="2000" b="1" dirty="0" smtClean="0">
                <a:sym typeface="Symbol" pitchFamily="18" charset="2"/>
              </a:rPr>
            </a:br>
            <a:r>
              <a:rPr lang="pl-PL" sz="2000" b="1" dirty="0" err="1" smtClean="0">
                <a:sym typeface="Symbol" pitchFamily="18" charset="2"/>
              </a:rPr>
              <a:t>spróbkowanych</a:t>
            </a:r>
            <a:r>
              <a:rPr lang="pl-PL" sz="2000" b="1" dirty="0" smtClean="0">
                <a:sym typeface="Symbol" pitchFamily="18" charset="2"/>
              </a:rPr>
              <a:t>.</a:t>
            </a:r>
            <a:endParaRPr lang="pl-PL" sz="2000" b="1" dirty="0"/>
          </a:p>
        </p:txBody>
      </p:sp>
      <p:sp>
        <p:nvSpPr>
          <p:cNvPr id="49" name="Strzałka w prawo 48"/>
          <p:cNvSpPr/>
          <p:nvPr/>
        </p:nvSpPr>
        <p:spPr bwMode="auto">
          <a:xfrm>
            <a:off x="3048000" y="4173538"/>
            <a:ext cx="457200" cy="1915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Strzałka w prawo 49"/>
          <p:cNvSpPr/>
          <p:nvPr/>
        </p:nvSpPr>
        <p:spPr bwMode="auto">
          <a:xfrm>
            <a:off x="6454775" y="4230155"/>
            <a:ext cx="457200" cy="1915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1173163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3200" b="1" dirty="0">
                <a:solidFill>
                  <a:schemeClr val="bg2"/>
                </a:solidFill>
              </a:rPr>
              <a:t>TDM – Time </a:t>
            </a:r>
            <a:r>
              <a:rPr kumimoji="1" lang="pl-PL" sz="3200" b="1" dirty="0" err="1">
                <a:solidFill>
                  <a:schemeClr val="bg2"/>
                </a:solidFill>
              </a:rPr>
              <a:t>Division</a:t>
            </a:r>
            <a:r>
              <a:rPr kumimoji="1" lang="pl-PL" sz="3200" b="1" dirty="0">
                <a:solidFill>
                  <a:schemeClr val="bg2"/>
                </a:solidFill>
              </a:rPr>
              <a:t> </a:t>
            </a:r>
            <a:r>
              <a:rPr kumimoji="1" lang="pl-PL" sz="3200" b="1" dirty="0" err="1">
                <a:solidFill>
                  <a:schemeClr val="bg2"/>
                </a:solidFill>
              </a:rPr>
              <a:t>Multiplexing</a:t>
            </a:r>
            <a:endParaRPr kumimoji="1" lang="pl-PL" sz="3200" b="1" dirty="0">
              <a:solidFill>
                <a:schemeClr val="bg2"/>
              </a:solidFill>
            </a:endParaRP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pSp>
        <p:nvGrpSpPr>
          <p:cNvPr id="29712" name="Grupa 102"/>
          <p:cNvGrpSpPr>
            <a:grpSpLocks/>
          </p:cNvGrpSpPr>
          <p:nvPr/>
        </p:nvGrpSpPr>
        <p:grpSpPr bwMode="auto">
          <a:xfrm>
            <a:off x="1112838" y="2925763"/>
            <a:ext cx="2259012" cy="989012"/>
            <a:chOff x="1098550" y="3240360"/>
            <a:chExt cx="2259013" cy="989012"/>
          </a:xfrm>
        </p:grpSpPr>
        <p:sp>
          <p:nvSpPr>
            <p:cNvPr id="29752" name="Line 45"/>
            <p:cNvSpPr>
              <a:spLocks noChangeShapeType="1"/>
            </p:cNvSpPr>
            <p:nvPr/>
          </p:nvSpPr>
          <p:spPr bwMode="auto">
            <a:xfrm flipV="1">
              <a:off x="1701800" y="3381647"/>
              <a:ext cx="0" cy="84772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53" name="Line 46"/>
            <p:cNvSpPr>
              <a:spLocks noChangeShapeType="1"/>
            </p:cNvSpPr>
            <p:nvPr/>
          </p:nvSpPr>
          <p:spPr bwMode="auto">
            <a:xfrm flipH="1" flipV="1">
              <a:off x="1425575" y="3551510"/>
              <a:ext cx="3175" cy="67786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54" name="Line 47"/>
            <p:cNvSpPr>
              <a:spLocks noChangeShapeType="1"/>
            </p:cNvSpPr>
            <p:nvPr/>
          </p:nvSpPr>
          <p:spPr bwMode="auto">
            <a:xfrm flipV="1">
              <a:off x="2522538" y="3835672"/>
              <a:ext cx="0" cy="3937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55" name="Line 48"/>
            <p:cNvSpPr>
              <a:spLocks noChangeShapeType="1"/>
            </p:cNvSpPr>
            <p:nvPr/>
          </p:nvSpPr>
          <p:spPr bwMode="auto">
            <a:xfrm flipV="1">
              <a:off x="2249488" y="3654697"/>
              <a:ext cx="0" cy="574675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56" name="Line 49"/>
            <p:cNvSpPr>
              <a:spLocks noChangeShapeType="1"/>
            </p:cNvSpPr>
            <p:nvPr/>
          </p:nvSpPr>
          <p:spPr bwMode="auto">
            <a:xfrm flipH="1" flipV="1">
              <a:off x="2790825" y="3810272"/>
              <a:ext cx="4763" cy="41910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57" name="Line 50"/>
            <p:cNvSpPr>
              <a:spLocks noChangeShapeType="1"/>
            </p:cNvSpPr>
            <p:nvPr/>
          </p:nvSpPr>
          <p:spPr bwMode="auto">
            <a:xfrm flipV="1">
              <a:off x="1974850" y="3440385"/>
              <a:ext cx="4763" cy="788987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58" name="Line 51"/>
            <p:cNvSpPr>
              <a:spLocks noChangeShapeType="1"/>
            </p:cNvSpPr>
            <p:nvPr/>
          </p:nvSpPr>
          <p:spPr bwMode="auto">
            <a:xfrm flipV="1">
              <a:off x="1268413" y="3240360"/>
              <a:ext cx="0" cy="989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59" name="Line 52"/>
            <p:cNvSpPr>
              <a:spLocks noChangeShapeType="1"/>
            </p:cNvSpPr>
            <p:nvPr/>
          </p:nvSpPr>
          <p:spPr bwMode="auto">
            <a:xfrm>
              <a:off x="1098550" y="4229372"/>
              <a:ext cx="22590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60" name="Freeform 53"/>
            <p:cNvSpPr>
              <a:spLocks/>
            </p:cNvSpPr>
            <p:nvPr/>
          </p:nvSpPr>
          <p:spPr bwMode="auto">
            <a:xfrm>
              <a:off x="1098550" y="3381647"/>
              <a:ext cx="2259013" cy="474662"/>
            </a:xfrm>
            <a:custGeom>
              <a:avLst/>
              <a:gdLst>
                <a:gd name="T0" fmla="*/ 0 w 2406"/>
                <a:gd name="T1" fmla="*/ 9435 h 654"/>
                <a:gd name="T2" fmla="*/ 52579 w 2406"/>
                <a:gd name="T3" fmla="*/ 0 h 654"/>
                <a:gd name="T4" fmla="*/ 107036 w 2406"/>
                <a:gd name="T5" fmla="*/ 8709 h 654"/>
                <a:gd name="T6" fmla="*/ 163370 w 2406"/>
                <a:gd name="T7" fmla="*/ 1452 h 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6"/>
                <a:gd name="T13" fmla="*/ 0 h 654"/>
                <a:gd name="T14" fmla="*/ 2406 w 2406"/>
                <a:gd name="T15" fmla="*/ 654 h 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6" h="654">
                  <a:moveTo>
                    <a:pt x="0" y="651"/>
                  </a:moveTo>
                  <a:cubicBezTo>
                    <a:pt x="253" y="328"/>
                    <a:pt x="506" y="6"/>
                    <a:pt x="768" y="3"/>
                  </a:cubicBezTo>
                  <a:cubicBezTo>
                    <a:pt x="1030" y="0"/>
                    <a:pt x="1299" y="612"/>
                    <a:pt x="1572" y="633"/>
                  </a:cubicBezTo>
                  <a:cubicBezTo>
                    <a:pt x="1845" y="654"/>
                    <a:pt x="2125" y="391"/>
                    <a:pt x="2406" y="129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aphicFrame>
        <p:nvGraphicFramePr>
          <p:cNvPr id="296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803986"/>
              </p:ext>
            </p:extLst>
          </p:nvPr>
        </p:nvGraphicFramePr>
        <p:xfrm>
          <a:off x="1379538" y="2663825"/>
          <a:ext cx="15208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02" name="Równanie" r:id="rId3" imgW="939600" imgH="215640" progId="Equation.3">
                  <p:embed/>
                </p:oleObj>
              </mc:Choice>
              <mc:Fallback>
                <p:oleObj name="Równanie" r:id="rId3" imgW="9396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2663825"/>
                        <a:ext cx="1520825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AutoShape 58"/>
          <p:cNvSpPr>
            <a:spLocks noChangeArrowheads="1"/>
          </p:cNvSpPr>
          <p:nvPr/>
        </p:nvSpPr>
        <p:spPr bwMode="auto">
          <a:xfrm>
            <a:off x="3954463" y="3268663"/>
            <a:ext cx="668337" cy="646112"/>
          </a:xfrm>
          <a:prstGeom prst="rightArrow">
            <a:avLst>
              <a:gd name="adj1" fmla="val 50000"/>
              <a:gd name="adj2" fmla="val 258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l-PL"/>
          </a:p>
        </p:txBody>
      </p:sp>
      <p:sp>
        <p:nvSpPr>
          <p:cNvPr id="29715" name="pole tekstowe 48"/>
          <p:cNvSpPr txBox="1">
            <a:spLocks noChangeArrowheads="1"/>
          </p:cNvSpPr>
          <p:nvPr/>
        </p:nvSpPr>
        <p:spPr bwMode="auto">
          <a:xfrm>
            <a:off x="982663" y="5255913"/>
            <a:ext cx="7970452" cy="1323439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300"/>
              </a:spcAft>
            </a:pPr>
            <a:r>
              <a:rPr lang="pl-PL" sz="2000" b="1" dirty="0" smtClean="0">
                <a:sym typeface="Symbol" pitchFamily="18" charset="2"/>
              </a:rPr>
              <a:t>Sygnał przesyłany w kanale transmisyjnym jest </a:t>
            </a:r>
            <a:r>
              <a:rPr lang="pl-PL" sz="2000" b="1" dirty="0">
                <a:sym typeface="Symbol" pitchFamily="18" charset="2"/>
              </a:rPr>
              <a:t>analogowym sygnałem </a:t>
            </a:r>
            <a:br>
              <a:rPr lang="pl-PL" sz="2000" b="1" dirty="0">
                <a:sym typeface="Symbol" pitchFamily="18" charset="2"/>
              </a:rPr>
            </a:br>
            <a:r>
              <a:rPr lang="pl-PL" sz="2000" b="1" dirty="0" smtClean="0">
                <a:sym typeface="Symbol" pitchFamily="18" charset="2"/>
              </a:rPr>
              <a:t>zespolonym </a:t>
            </a:r>
            <a:r>
              <a:rPr lang="pl-PL" sz="2000" b="1" i="1" dirty="0" smtClean="0">
                <a:sym typeface="Symbol" pitchFamily="18" charset="2"/>
              </a:rPr>
              <a:t>z</a:t>
            </a:r>
            <a:r>
              <a:rPr lang="pl-PL" sz="2000" b="1" dirty="0" smtClean="0">
                <a:sym typeface="Symbol" pitchFamily="18" charset="2"/>
              </a:rPr>
              <a:t>(</a:t>
            </a:r>
            <a:r>
              <a:rPr lang="pl-PL" sz="2000" b="1" i="1" dirty="0" smtClean="0">
                <a:sym typeface="Symbol" pitchFamily="18" charset="2"/>
              </a:rPr>
              <a:t>t</a:t>
            </a:r>
            <a:r>
              <a:rPr lang="pl-PL" sz="2000" b="1" dirty="0" smtClean="0">
                <a:sym typeface="Symbol" pitchFamily="18" charset="2"/>
              </a:rPr>
              <a:t>), którego próbki są próbkami sygnałów oryginalnych</a:t>
            </a:r>
            <a:br>
              <a:rPr lang="pl-PL" sz="2000" b="1" dirty="0" smtClean="0">
                <a:sym typeface="Symbol" pitchFamily="18" charset="2"/>
              </a:rPr>
            </a:br>
            <a:r>
              <a:rPr lang="pl-PL" sz="2000" b="1" i="1" dirty="0" smtClean="0">
                <a:sym typeface="Symbol" pitchFamily="18" charset="2"/>
              </a:rPr>
              <a:t>x</a:t>
            </a:r>
            <a:r>
              <a:rPr lang="pl-PL" sz="2000" b="1" baseline="-25000" dirty="0" smtClean="0">
                <a:sym typeface="Symbol" pitchFamily="18" charset="2"/>
              </a:rPr>
              <a:t>1</a:t>
            </a:r>
            <a:r>
              <a:rPr lang="pl-PL" sz="2000" b="1" dirty="0">
                <a:sym typeface="Symbol" pitchFamily="18" charset="2"/>
              </a:rPr>
              <a:t>, </a:t>
            </a:r>
            <a:r>
              <a:rPr lang="pl-PL" sz="2000" b="1" i="1" dirty="0">
                <a:sym typeface="Symbol" pitchFamily="18" charset="2"/>
              </a:rPr>
              <a:t>x</a:t>
            </a:r>
            <a:r>
              <a:rPr lang="pl-PL" sz="2000" b="1" baseline="-25000" dirty="0">
                <a:sym typeface="Symbol" pitchFamily="18" charset="2"/>
              </a:rPr>
              <a:t>2</a:t>
            </a:r>
            <a:r>
              <a:rPr lang="pl-PL" sz="2000" b="1" dirty="0">
                <a:sym typeface="Symbol" pitchFamily="18" charset="2"/>
              </a:rPr>
              <a:t>,…</a:t>
            </a:r>
            <a:r>
              <a:rPr lang="pl-PL" sz="2000" b="1" i="1" dirty="0" err="1" smtClean="0">
                <a:sym typeface="Symbol" pitchFamily="18" charset="2"/>
              </a:rPr>
              <a:t>x</a:t>
            </a:r>
            <a:r>
              <a:rPr lang="pl-PL" sz="2000" b="1" i="1" baseline="-25000" dirty="0" err="1" smtClean="0">
                <a:sym typeface="Symbol" pitchFamily="18" charset="2"/>
              </a:rPr>
              <a:t>N</a:t>
            </a:r>
            <a:r>
              <a:rPr lang="pl-PL" sz="2000" b="1" dirty="0" smtClean="0">
                <a:sym typeface="Symbol" pitchFamily="18" charset="2"/>
              </a:rPr>
              <a:t>. Szerokość pasma przepustowego kanału niezbędna</a:t>
            </a:r>
            <a:br>
              <a:rPr lang="pl-PL" sz="2000" b="1" dirty="0" smtClean="0">
                <a:sym typeface="Symbol" pitchFamily="18" charset="2"/>
              </a:rPr>
            </a:br>
            <a:r>
              <a:rPr lang="pl-PL" sz="2000" b="1" dirty="0" smtClean="0">
                <a:sym typeface="Symbol" pitchFamily="18" charset="2"/>
              </a:rPr>
              <a:t>do transmisji sygnału</a:t>
            </a:r>
            <a:r>
              <a:rPr lang="pl-PL" sz="2000" b="1" dirty="0">
                <a:sym typeface="Symbol" pitchFamily="18" charset="2"/>
              </a:rPr>
              <a:t> </a:t>
            </a:r>
            <a:r>
              <a:rPr lang="pl-PL" sz="2000" b="1" dirty="0" smtClean="0">
                <a:sym typeface="Symbol" pitchFamily="18" charset="2"/>
              </a:rPr>
              <a:t>zespolonego </a:t>
            </a:r>
            <a:r>
              <a:rPr lang="pl-PL" sz="2000" b="1" i="1" dirty="0" smtClean="0">
                <a:sym typeface="Symbol" pitchFamily="18" charset="2"/>
              </a:rPr>
              <a:t>z</a:t>
            </a:r>
            <a:r>
              <a:rPr lang="pl-PL" sz="2000" b="1" dirty="0" smtClean="0">
                <a:sym typeface="Symbol" pitchFamily="18" charset="2"/>
              </a:rPr>
              <a:t>(</a:t>
            </a:r>
            <a:r>
              <a:rPr lang="pl-PL" sz="2000" b="1" i="1" dirty="0" smtClean="0">
                <a:sym typeface="Symbol" pitchFamily="18" charset="2"/>
              </a:rPr>
              <a:t>t</a:t>
            </a:r>
            <a:r>
              <a:rPr lang="pl-PL" sz="2000" b="1" dirty="0">
                <a:sym typeface="Symbol" pitchFamily="18" charset="2"/>
              </a:rPr>
              <a:t>) </a:t>
            </a:r>
            <a:r>
              <a:rPr lang="pl-PL" sz="2000" b="1" dirty="0" smtClean="0">
                <a:sym typeface="Symbol" pitchFamily="18" charset="2"/>
              </a:rPr>
              <a:t>wynosi </a:t>
            </a:r>
            <a:r>
              <a:rPr lang="pl-PL" sz="2000" b="1" i="1" dirty="0" smtClean="0">
                <a:sym typeface="Symbol" pitchFamily="18" charset="2"/>
              </a:rPr>
              <a:t>B</a:t>
            </a:r>
            <a:r>
              <a:rPr lang="pl-PL" sz="2000" b="1" dirty="0" smtClean="0">
                <a:sym typeface="Symbol" pitchFamily="18" charset="2"/>
              </a:rPr>
              <a:t> </a:t>
            </a:r>
            <a:r>
              <a:rPr lang="pl-PL" sz="2000" b="1" dirty="0">
                <a:sym typeface="Symbol" pitchFamily="18" charset="2"/>
              </a:rPr>
              <a:t>= </a:t>
            </a:r>
            <a:r>
              <a:rPr lang="pl-PL" sz="2000" b="1" i="1" dirty="0" err="1">
                <a:sym typeface="Symbol" pitchFamily="18" charset="2"/>
              </a:rPr>
              <a:t>Nf</a:t>
            </a:r>
            <a:r>
              <a:rPr lang="pl-PL" sz="2000" b="1" baseline="-25000" dirty="0" err="1">
                <a:sym typeface="Symbol" pitchFamily="18" charset="2"/>
              </a:rPr>
              <a:t>b</a:t>
            </a:r>
            <a:r>
              <a:rPr lang="pl-PL" sz="2000" b="1" dirty="0">
                <a:sym typeface="Symbol" pitchFamily="18" charset="2"/>
              </a:rPr>
              <a:t>.</a:t>
            </a:r>
            <a:endParaRPr lang="pl-PL" sz="2000" b="1" i="1" dirty="0">
              <a:sym typeface="Symbol" pitchFamily="18" charset="2"/>
            </a:endParaRPr>
          </a:p>
        </p:txBody>
      </p:sp>
      <p:grpSp>
        <p:nvGrpSpPr>
          <p:cNvPr id="29716" name="Grupa 65"/>
          <p:cNvGrpSpPr>
            <a:grpSpLocks/>
          </p:cNvGrpSpPr>
          <p:nvPr/>
        </p:nvGrpSpPr>
        <p:grpSpPr bwMode="auto">
          <a:xfrm>
            <a:off x="982663" y="636588"/>
            <a:ext cx="2120900" cy="1476375"/>
            <a:chOff x="1965325" y="1051371"/>
            <a:chExt cx="2122141" cy="1475234"/>
          </a:xfrm>
        </p:grpSpPr>
        <p:sp>
          <p:nvSpPr>
            <p:cNvPr id="29746" name="Elipsa 49"/>
            <p:cNvSpPr>
              <a:spLocks noChangeArrowheads="1"/>
            </p:cNvSpPr>
            <p:nvPr/>
          </p:nvSpPr>
          <p:spPr bwMode="auto">
            <a:xfrm>
              <a:off x="2239963" y="1556792"/>
              <a:ext cx="864096" cy="864096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pl-PL"/>
            </a:p>
          </p:txBody>
        </p:sp>
        <p:sp>
          <p:nvSpPr>
            <p:cNvPr id="52" name="Elipsa 51"/>
            <p:cNvSpPr/>
            <p:nvPr/>
          </p:nvSpPr>
          <p:spPr bwMode="auto">
            <a:xfrm>
              <a:off x="2217885" y="2107829"/>
              <a:ext cx="144548" cy="14276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pl-PL">
                <a:cs typeface="+mn-cs"/>
              </a:endParaRPr>
            </a:p>
          </p:txBody>
        </p:sp>
        <p:sp>
          <p:nvSpPr>
            <p:cNvPr id="53" name="Elipsa 52"/>
            <p:cNvSpPr/>
            <p:nvPr/>
          </p:nvSpPr>
          <p:spPr bwMode="auto">
            <a:xfrm>
              <a:off x="2977154" y="2112587"/>
              <a:ext cx="144548" cy="14435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pl-PL">
                <a:cs typeface="+mn-cs"/>
              </a:endParaRPr>
            </a:p>
          </p:txBody>
        </p:sp>
        <p:sp>
          <p:nvSpPr>
            <p:cNvPr id="54" name="Elipsa 53"/>
            <p:cNvSpPr/>
            <p:nvPr/>
          </p:nvSpPr>
          <p:spPr bwMode="auto">
            <a:xfrm>
              <a:off x="2580046" y="1484423"/>
              <a:ext cx="144548" cy="14435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pl-PL">
                <a:cs typeface="+mn-cs"/>
              </a:endParaRPr>
            </a:p>
          </p:txBody>
        </p:sp>
        <p:cxnSp>
          <p:nvCxnSpPr>
            <p:cNvPr id="29750" name="Łącznik prosty 58"/>
            <p:cNvCxnSpPr>
              <a:cxnSpLocks noChangeShapeType="1"/>
            </p:cNvCxnSpPr>
            <p:nvPr/>
          </p:nvCxnSpPr>
          <p:spPr bwMode="auto">
            <a:xfrm flipV="1">
              <a:off x="2680146" y="1455043"/>
              <a:ext cx="541685" cy="550540"/>
            </a:xfrm>
            <a:prstGeom prst="line">
              <a:avLst/>
            </a:prstGeom>
            <a:noFill/>
            <a:ln w="25400" algn="ctr">
              <a:solidFill>
                <a:srgbClr val="006600"/>
              </a:solidFill>
              <a:round/>
              <a:headEnd type="oval" w="med" len="med"/>
              <a:tailEnd/>
            </a:ln>
          </p:spPr>
        </p:cxnSp>
        <p:graphicFrame>
          <p:nvGraphicFramePr>
            <p:cNvPr id="29699" name="Object 7"/>
            <p:cNvGraphicFramePr>
              <a:graphicFrameLocks noChangeAspect="1"/>
            </p:cNvGraphicFramePr>
            <p:nvPr/>
          </p:nvGraphicFramePr>
          <p:xfrm>
            <a:off x="2977803" y="1051371"/>
            <a:ext cx="1109663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403" name="Równanie" r:id="rId5" imgW="583920" imgH="228600" progId="Equation.3">
                    <p:embed/>
                  </p:oleObj>
                </mc:Choice>
                <mc:Fallback>
                  <p:oleObj name="Równanie" r:id="rId5" imgW="583920" imgH="228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7803" y="1051371"/>
                          <a:ext cx="1109663" cy="433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0" name="Object 11"/>
            <p:cNvGraphicFramePr>
              <a:graphicFrameLocks noChangeAspect="1"/>
            </p:cNvGraphicFramePr>
            <p:nvPr/>
          </p:nvGraphicFramePr>
          <p:xfrm>
            <a:off x="2362572" y="1142807"/>
            <a:ext cx="292225" cy="413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404" name="Równanie" r:id="rId7" imgW="152280" imgH="215640" progId="Equation.3">
                    <p:embed/>
                  </p:oleObj>
                </mc:Choice>
                <mc:Fallback>
                  <p:oleObj name="Równanie" r:id="rId7" imgW="152280" imgH="2156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572" y="1142807"/>
                          <a:ext cx="292225" cy="4139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1" name="Object 12"/>
            <p:cNvGraphicFramePr>
              <a:graphicFrameLocks noChangeAspect="1"/>
            </p:cNvGraphicFramePr>
            <p:nvPr/>
          </p:nvGraphicFramePr>
          <p:xfrm>
            <a:off x="3176587" y="2088455"/>
            <a:ext cx="39052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405" name="Równanie" r:id="rId9" imgW="203040" imgH="228600" progId="Equation.3">
                    <p:embed/>
                  </p:oleObj>
                </mc:Choice>
                <mc:Fallback>
                  <p:oleObj name="Równanie" r:id="rId9" imgW="20304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6587" y="2088455"/>
                          <a:ext cx="390525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2" name="Object 13"/>
            <p:cNvGraphicFramePr>
              <a:graphicFrameLocks noChangeAspect="1"/>
            </p:cNvGraphicFramePr>
            <p:nvPr/>
          </p:nvGraphicFramePr>
          <p:xfrm>
            <a:off x="1965325" y="2088455"/>
            <a:ext cx="315913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406" name="Równanie" r:id="rId11" imgW="164880" imgH="215640" progId="Equation.3">
                    <p:embed/>
                  </p:oleObj>
                </mc:Choice>
                <mc:Fallback>
                  <p:oleObj name="Równanie" r:id="rId11" imgW="164880" imgH="2156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5325" y="2088455"/>
                          <a:ext cx="315913" cy="414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Łuk 64"/>
            <p:cNvSpPr/>
            <p:nvPr/>
          </p:nvSpPr>
          <p:spPr bwMode="auto">
            <a:xfrm>
              <a:off x="2398966" y="1374971"/>
              <a:ext cx="965765" cy="964454"/>
            </a:xfrm>
            <a:prstGeom prst="arc">
              <a:avLst/>
            </a:prstGeom>
            <a:noFill/>
            <a:ln w="15875" cap="flat" cmpd="sng" algn="ctr">
              <a:solidFill>
                <a:srgbClr val="C00000"/>
              </a:solidFill>
              <a:prstDash val="sysDash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pl-PL">
                <a:cs typeface="+mn-cs"/>
              </a:endParaRPr>
            </a:p>
          </p:txBody>
        </p:sp>
      </p:grpSp>
      <p:cxnSp>
        <p:nvCxnSpPr>
          <p:cNvPr id="29717" name="Łącznik prosty 83"/>
          <p:cNvCxnSpPr>
            <a:cxnSpLocks noChangeShapeType="1"/>
          </p:cNvCxnSpPr>
          <p:nvPr/>
        </p:nvCxnSpPr>
        <p:spPr bwMode="auto">
          <a:xfrm>
            <a:off x="1697038" y="1590675"/>
            <a:ext cx="0" cy="9747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18" name="Łącznik prosty 85"/>
          <p:cNvCxnSpPr>
            <a:cxnSpLocks noChangeShapeType="1"/>
            <a:endCxn id="66" idx="1"/>
          </p:cNvCxnSpPr>
          <p:nvPr/>
        </p:nvCxnSpPr>
        <p:spPr bwMode="auto">
          <a:xfrm flipV="1">
            <a:off x="1697038" y="2549525"/>
            <a:ext cx="1168060" cy="15876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19" name="Łącznik prosty 86"/>
          <p:cNvCxnSpPr>
            <a:cxnSpLocks noChangeShapeType="1"/>
          </p:cNvCxnSpPr>
          <p:nvPr/>
        </p:nvCxnSpPr>
        <p:spPr bwMode="auto">
          <a:xfrm>
            <a:off x="5222875" y="2565400"/>
            <a:ext cx="16510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9720" name="Grupa 87"/>
          <p:cNvGrpSpPr>
            <a:grpSpLocks/>
          </p:cNvGrpSpPr>
          <p:nvPr/>
        </p:nvGrpSpPr>
        <p:grpSpPr bwMode="auto">
          <a:xfrm>
            <a:off x="6140450" y="644525"/>
            <a:ext cx="2122488" cy="1474788"/>
            <a:chOff x="1965325" y="1051371"/>
            <a:chExt cx="2122141" cy="1475234"/>
          </a:xfrm>
        </p:grpSpPr>
        <p:sp>
          <p:nvSpPr>
            <p:cNvPr id="29740" name="Elipsa 88"/>
            <p:cNvSpPr>
              <a:spLocks noChangeArrowheads="1"/>
            </p:cNvSpPr>
            <p:nvPr/>
          </p:nvSpPr>
          <p:spPr bwMode="auto">
            <a:xfrm>
              <a:off x="2239963" y="1556792"/>
              <a:ext cx="864096" cy="864096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pl-PL"/>
            </a:p>
          </p:txBody>
        </p:sp>
        <p:sp>
          <p:nvSpPr>
            <p:cNvPr id="90" name="Elipsa 89"/>
            <p:cNvSpPr/>
            <p:nvPr/>
          </p:nvSpPr>
          <p:spPr bwMode="auto">
            <a:xfrm>
              <a:off x="2219283" y="2107378"/>
              <a:ext cx="142852" cy="14450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pl-PL">
                <a:cs typeface="+mn-cs"/>
              </a:endParaRPr>
            </a:p>
          </p:txBody>
        </p:sp>
        <p:sp>
          <p:nvSpPr>
            <p:cNvPr id="91" name="Elipsa 90"/>
            <p:cNvSpPr/>
            <p:nvPr/>
          </p:nvSpPr>
          <p:spPr bwMode="auto">
            <a:xfrm>
              <a:off x="2977984" y="2112142"/>
              <a:ext cx="144439" cy="1445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pl-PL">
                <a:cs typeface="+mn-cs"/>
              </a:endParaRPr>
            </a:p>
          </p:txBody>
        </p:sp>
        <p:sp>
          <p:nvSpPr>
            <p:cNvPr id="92" name="Elipsa 91"/>
            <p:cNvSpPr/>
            <p:nvPr/>
          </p:nvSpPr>
          <p:spPr bwMode="auto">
            <a:xfrm>
              <a:off x="2579588" y="1484890"/>
              <a:ext cx="144438" cy="14450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pl-PL">
                <a:cs typeface="+mn-cs"/>
              </a:endParaRPr>
            </a:p>
          </p:txBody>
        </p:sp>
        <p:cxnSp>
          <p:nvCxnSpPr>
            <p:cNvPr id="29744" name="Łącznik prosty 92"/>
            <p:cNvCxnSpPr>
              <a:cxnSpLocks noChangeShapeType="1"/>
            </p:cNvCxnSpPr>
            <p:nvPr/>
          </p:nvCxnSpPr>
          <p:spPr bwMode="auto">
            <a:xfrm flipV="1">
              <a:off x="2680146" y="1455043"/>
              <a:ext cx="541685" cy="550540"/>
            </a:xfrm>
            <a:prstGeom prst="line">
              <a:avLst/>
            </a:prstGeom>
            <a:noFill/>
            <a:ln w="25400" algn="ctr">
              <a:solidFill>
                <a:srgbClr val="006600"/>
              </a:solidFill>
              <a:round/>
              <a:headEnd type="oval" w="med" len="med"/>
              <a:tailEnd/>
            </a:ln>
          </p:spPr>
        </p:cxnSp>
        <p:graphicFrame>
          <p:nvGraphicFramePr>
            <p:cNvPr id="29703" name="Object 14"/>
            <p:cNvGraphicFramePr>
              <a:graphicFrameLocks noChangeAspect="1"/>
            </p:cNvGraphicFramePr>
            <p:nvPr/>
          </p:nvGraphicFramePr>
          <p:xfrm>
            <a:off x="2977803" y="1051371"/>
            <a:ext cx="1109663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407" name="Równanie" r:id="rId13" imgW="583920" imgH="228600" progId="Equation.3">
                    <p:embed/>
                  </p:oleObj>
                </mc:Choice>
                <mc:Fallback>
                  <p:oleObj name="Równanie" r:id="rId13" imgW="58392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7803" y="1051371"/>
                          <a:ext cx="1109663" cy="433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4" name="Object 15"/>
            <p:cNvGraphicFramePr>
              <a:graphicFrameLocks noChangeAspect="1"/>
            </p:cNvGraphicFramePr>
            <p:nvPr/>
          </p:nvGraphicFramePr>
          <p:xfrm>
            <a:off x="2362572" y="1142807"/>
            <a:ext cx="292225" cy="413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408" name="Równanie" r:id="rId15" imgW="152280" imgH="215640" progId="Equation.3">
                    <p:embed/>
                  </p:oleObj>
                </mc:Choice>
                <mc:Fallback>
                  <p:oleObj name="Równanie" r:id="rId15" imgW="152280" imgH="2156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572" y="1142807"/>
                          <a:ext cx="292225" cy="4139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5" name="Object 16"/>
            <p:cNvGraphicFramePr>
              <a:graphicFrameLocks noChangeAspect="1"/>
            </p:cNvGraphicFramePr>
            <p:nvPr/>
          </p:nvGraphicFramePr>
          <p:xfrm>
            <a:off x="3176587" y="2088455"/>
            <a:ext cx="39052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409" name="Równanie" r:id="rId16" imgW="203040" imgH="228600" progId="Equation.3">
                    <p:embed/>
                  </p:oleObj>
                </mc:Choice>
                <mc:Fallback>
                  <p:oleObj name="Równanie" r:id="rId16" imgW="203040" imgH="228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6587" y="2088455"/>
                          <a:ext cx="390525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6" name="Object 17"/>
            <p:cNvGraphicFramePr>
              <a:graphicFrameLocks noChangeAspect="1"/>
            </p:cNvGraphicFramePr>
            <p:nvPr/>
          </p:nvGraphicFramePr>
          <p:xfrm>
            <a:off x="1965325" y="2088455"/>
            <a:ext cx="315913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410" name="Równanie" r:id="rId18" imgW="164880" imgH="215640" progId="Equation.3">
                    <p:embed/>
                  </p:oleObj>
                </mc:Choice>
                <mc:Fallback>
                  <p:oleObj name="Równanie" r:id="rId18" imgW="164880" imgH="215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5325" y="2088455"/>
                          <a:ext cx="315913" cy="414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Łuk 97"/>
            <p:cNvSpPr/>
            <p:nvPr/>
          </p:nvSpPr>
          <p:spPr bwMode="auto">
            <a:xfrm>
              <a:off x="2398642" y="1375319"/>
              <a:ext cx="965042" cy="963904"/>
            </a:xfrm>
            <a:prstGeom prst="arc">
              <a:avLst/>
            </a:prstGeom>
            <a:noFill/>
            <a:ln w="15875" cap="flat" cmpd="sng" algn="ctr">
              <a:solidFill>
                <a:srgbClr val="C00000"/>
              </a:solidFill>
              <a:prstDash val="sysDash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pl-PL">
                <a:cs typeface="+mn-cs"/>
              </a:endParaRPr>
            </a:p>
          </p:txBody>
        </p:sp>
      </p:grpSp>
      <p:cxnSp>
        <p:nvCxnSpPr>
          <p:cNvPr id="29721" name="Łącznik prosty 98"/>
          <p:cNvCxnSpPr>
            <a:cxnSpLocks noChangeShapeType="1"/>
          </p:cNvCxnSpPr>
          <p:nvPr/>
        </p:nvCxnSpPr>
        <p:spPr bwMode="auto">
          <a:xfrm>
            <a:off x="6856413" y="1590675"/>
            <a:ext cx="0" cy="9747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29722" name="Łącznik prosty 100"/>
          <p:cNvCxnSpPr>
            <a:cxnSpLocks noChangeShapeType="1"/>
          </p:cNvCxnSpPr>
          <p:nvPr/>
        </p:nvCxnSpPr>
        <p:spPr bwMode="auto">
          <a:xfrm>
            <a:off x="2513013" y="1590675"/>
            <a:ext cx="3498850" cy="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29723" name="pole tekstowe 101"/>
          <p:cNvSpPr txBox="1">
            <a:spLocks noChangeArrowheads="1"/>
          </p:cNvSpPr>
          <p:nvPr/>
        </p:nvSpPr>
        <p:spPr bwMode="auto">
          <a:xfrm>
            <a:off x="3371850" y="1214438"/>
            <a:ext cx="15050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600" b="1" dirty="0" smtClean="0"/>
              <a:t>synchronizacja</a:t>
            </a:r>
            <a:endParaRPr lang="pl-PL" b="1" dirty="0"/>
          </a:p>
        </p:txBody>
      </p:sp>
      <p:grpSp>
        <p:nvGrpSpPr>
          <p:cNvPr id="29724" name="Grupa 103"/>
          <p:cNvGrpSpPr>
            <a:grpSpLocks/>
          </p:cNvGrpSpPr>
          <p:nvPr/>
        </p:nvGrpSpPr>
        <p:grpSpPr bwMode="auto">
          <a:xfrm>
            <a:off x="5327650" y="2895600"/>
            <a:ext cx="2259013" cy="989013"/>
            <a:chOff x="1098550" y="3240360"/>
            <a:chExt cx="2259013" cy="989012"/>
          </a:xfrm>
        </p:grpSpPr>
        <p:sp>
          <p:nvSpPr>
            <p:cNvPr id="29731" name="Line 45"/>
            <p:cNvSpPr>
              <a:spLocks noChangeShapeType="1"/>
            </p:cNvSpPr>
            <p:nvPr/>
          </p:nvSpPr>
          <p:spPr bwMode="auto">
            <a:xfrm flipV="1">
              <a:off x="1701800" y="3381647"/>
              <a:ext cx="0" cy="84772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sys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32" name="Line 46"/>
            <p:cNvSpPr>
              <a:spLocks noChangeShapeType="1"/>
            </p:cNvSpPr>
            <p:nvPr/>
          </p:nvSpPr>
          <p:spPr bwMode="auto">
            <a:xfrm flipH="1" flipV="1">
              <a:off x="1425575" y="3551510"/>
              <a:ext cx="3175" cy="67786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33" name="Line 47"/>
            <p:cNvSpPr>
              <a:spLocks noChangeShapeType="1"/>
            </p:cNvSpPr>
            <p:nvPr/>
          </p:nvSpPr>
          <p:spPr bwMode="auto">
            <a:xfrm flipV="1">
              <a:off x="2522538" y="3835672"/>
              <a:ext cx="0" cy="3937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sys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34" name="Line 48"/>
            <p:cNvSpPr>
              <a:spLocks noChangeShapeType="1"/>
            </p:cNvSpPr>
            <p:nvPr/>
          </p:nvSpPr>
          <p:spPr bwMode="auto">
            <a:xfrm flipV="1">
              <a:off x="2249488" y="3654697"/>
              <a:ext cx="0" cy="574675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35" name="Line 49"/>
            <p:cNvSpPr>
              <a:spLocks noChangeShapeType="1"/>
            </p:cNvSpPr>
            <p:nvPr/>
          </p:nvSpPr>
          <p:spPr bwMode="auto">
            <a:xfrm flipH="1" flipV="1">
              <a:off x="2790825" y="3810272"/>
              <a:ext cx="4763" cy="41910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prstDash val="sys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36" name="Line 50"/>
            <p:cNvSpPr>
              <a:spLocks noChangeShapeType="1"/>
            </p:cNvSpPr>
            <p:nvPr/>
          </p:nvSpPr>
          <p:spPr bwMode="auto">
            <a:xfrm flipV="1">
              <a:off x="1974850" y="3440385"/>
              <a:ext cx="4763" cy="788987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prstDash val="sys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37" name="Line 51"/>
            <p:cNvSpPr>
              <a:spLocks noChangeShapeType="1"/>
            </p:cNvSpPr>
            <p:nvPr/>
          </p:nvSpPr>
          <p:spPr bwMode="auto">
            <a:xfrm flipV="1">
              <a:off x="1268413" y="3240360"/>
              <a:ext cx="0" cy="989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38" name="Line 52"/>
            <p:cNvSpPr>
              <a:spLocks noChangeShapeType="1"/>
            </p:cNvSpPr>
            <p:nvPr/>
          </p:nvSpPr>
          <p:spPr bwMode="auto">
            <a:xfrm>
              <a:off x="1098550" y="4229372"/>
              <a:ext cx="22590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39" name="Freeform 53"/>
            <p:cNvSpPr>
              <a:spLocks/>
            </p:cNvSpPr>
            <p:nvPr/>
          </p:nvSpPr>
          <p:spPr bwMode="auto">
            <a:xfrm>
              <a:off x="1098550" y="3381647"/>
              <a:ext cx="2259013" cy="474662"/>
            </a:xfrm>
            <a:custGeom>
              <a:avLst/>
              <a:gdLst>
                <a:gd name="T0" fmla="*/ 0 w 2406"/>
                <a:gd name="T1" fmla="*/ 9435 h 654"/>
                <a:gd name="T2" fmla="*/ 52579 w 2406"/>
                <a:gd name="T3" fmla="*/ 0 h 654"/>
                <a:gd name="T4" fmla="*/ 107036 w 2406"/>
                <a:gd name="T5" fmla="*/ 8709 h 654"/>
                <a:gd name="T6" fmla="*/ 163370 w 2406"/>
                <a:gd name="T7" fmla="*/ 1452 h 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6"/>
                <a:gd name="T13" fmla="*/ 0 h 654"/>
                <a:gd name="T14" fmla="*/ 2406 w 2406"/>
                <a:gd name="T15" fmla="*/ 654 h 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6" h="654">
                  <a:moveTo>
                    <a:pt x="0" y="651"/>
                  </a:moveTo>
                  <a:cubicBezTo>
                    <a:pt x="253" y="328"/>
                    <a:pt x="506" y="6"/>
                    <a:pt x="768" y="3"/>
                  </a:cubicBezTo>
                  <a:cubicBezTo>
                    <a:pt x="1030" y="0"/>
                    <a:pt x="1299" y="612"/>
                    <a:pt x="1572" y="633"/>
                  </a:cubicBezTo>
                  <a:cubicBezTo>
                    <a:pt x="1845" y="654"/>
                    <a:pt x="2125" y="391"/>
                    <a:pt x="2406" y="129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aphicFrame>
        <p:nvGraphicFramePr>
          <p:cNvPr id="29707" name="Object 18"/>
          <p:cNvGraphicFramePr>
            <a:graphicFrameLocks noChangeAspect="1"/>
          </p:cNvGraphicFramePr>
          <p:nvPr/>
        </p:nvGraphicFramePr>
        <p:xfrm>
          <a:off x="5734050" y="2549525"/>
          <a:ext cx="5715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11" name="Równanie" r:id="rId20" imgW="266400" imgH="215640" progId="Equation.3">
                  <p:embed/>
                </p:oleObj>
              </mc:Choice>
              <mc:Fallback>
                <p:oleObj name="Równanie" r:id="rId20" imgW="26640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2549525"/>
                        <a:ext cx="57150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725" name="Łącznik prosty 115"/>
          <p:cNvCxnSpPr>
            <a:cxnSpLocks noChangeShapeType="1"/>
          </p:cNvCxnSpPr>
          <p:nvPr/>
        </p:nvCxnSpPr>
        <p:spPr bwMode="auto">
          <a:xfrm>
            <a:off x="1439863" y="3914775"/>
            <a:ext cx="0" cy="450850"/>
          </a:xfrm>
          <a:prstGeom prst="line">
            <a:avLst/>
          </a:prstGeom>
          <a:noFill/>
          <a:ln w="12700" algn="ctr">
            <a:solidFill>
              <a:srgbClr val="0000CC"/>
            </a:solidFill>
            <a:round/>
            <a:headEnd/>
            <a:tailEnd/>
          </a:ln>
        </p:spPr>
      </p:cxnSp>
      <p:cxnSp>
        <p:nvCxnSpPr>
          <p:cNvPr id="29726" name="Łącznik prosty 116"/>
          <p:cNvCxnSpPr>
            <a:cxnSpLocks noChangeShapeType="1"/>
          </p:cNvCxnSpPr>
          <p:nvPr/>
        </p:nvCxnSpPr>
        <p:spPr bwMode="auto">
          <a:xfrm>
            <a:off x="2263775" y="3914775"/>
            <a:ext cx="0" cy="450850"/>
          </a:xfrm>
          <a:prstGeom prst="line">
            <a:avLst/>
          </a:prstGeom>
          <a:noFill/>
          <a:ln w="12700" algn="ctr">
            <a:solidFill>
              <a:srgbClr val="0000CC"/>
            </a:solidFill>
            <a:round/>
            <a:headEnd/>
            <a:tailEnd/>
          </a:ln>
        </p:spPr>
      </p:cxnSp>
      <p:cxnSp>
        <p:nvCxnSpPr>
          <p:cNvPr id="29727" name="Łącznik prosty 118"/>
          <p:cNvCxnSpPr>
            <a:cxnSpLocks noChangeShapeType="1"/>
          </p:cNvCxnSpPr>
          <p:nvPr/>
        </p:nvCxnSpPr>
        <p:spPr bwMode="auto">
          <a:xfrm>
            <a:off x="1439863" y="4365625"/>
            <a:ext cx="823912" cy="0"/>
          </a:xfrm>
          <a:prstGeom prst="line">
            <a:avLst/>
          </a:prstGeom>
          <a:noFill/>
          <a:ln w="12700" algn="ctr">
            <a:solidFill>
              <a:srgbClr val="0000CC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29708" name="Object 19"/>
          <p:cNvGraphicFramePr>
            <a:graphicFrameLocks noChangeAspect="1"/>
          </p:cNvGraphicFramePr>
          <p:nvPr/>
        </p:nvGraphicFramePr>
        <p:xfrm>
          <a:off x="1552575" y="4365625"/>
          <a:ext cx="5683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12" name="Równanie" r:id="rId22" imgW="291960" imgH="431640" progId="Equation.3">
                  <p:embed/>
                </p:oleObj>
              </mc:Choice>
              <mc:Fallback>
                <p:oleObj name="Równanie" r:id="rId22" imgW="291960" imgH="431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4365625"/>
                        <a:ext cx="568325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728" name="Łącznik prosty 121"/>
          <p:cNvCxnSpPr>
            <a:cxnSpLocks noChangeShapeType="1"/>
          </p:cNvCxnSpPr>
          <p:nvPr/>
        </p:nvCxnSpPr>
        <p:spPr bwMode="auto">
          <a:xfrm>
            <a:off x="2381250" y="3716338"/>
            <a:ext cx="7048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29" name="Łącznik prosty 123"/>
          <p:cNvCxnSpPr>
            <a:cxnSpLocks noChangeShapeType="1"/>
          </p:cNvCxnSpPr>
          <p:nvPr/>
        </p:nvCxnSpPr>
        <p:spPr bwMode="auto">
          <a:xfrm flipV="1">
            <a:off x="2773363" y="3687763"/>
            <a:ext cx="73025" cy="587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0" name="Łącznik prosty 124"/>
          <p:cNvCxnSpPr>
            <a:cxnSpLocks noChangeShapeType="1"/>
          </p:cNvCxnSpPr>
          <p:nvPr/>
        </p:nvCxnSpPr>
        <p:spPr bwMode="auto">
          <a:xfrm flipV="1">
            <a:off x="2500313" y="3687763"/>
            <a:ext cx="73025" cy="587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9709" name="Object 20"/>
          <p:cNvGraphicFramePr>
            <a:graphicFrameLocks noChangeAspect="1"/>
          </p:cNvGraphicFramePr>
          <p:nvPr/>
        </p:nvGraphicFramePr>
        <p:xfrm>
          <a:off x="2536825" y="3944938"/>
          <a:ext cx="10382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13" name="Równanie" r:id="rId24" imgW="533160" imgH="431640" progId="Equation.3">
                  <p:embed/>
                </p:oleObj>
              </mc:Choice>
              <mc:Fallback>
                <p:oleObj name="Równanie" r:id="rId24" imgW="533160" imgH="431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3944938"/>
                        <a:ext cx="10382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60"/>
          <p:cNvSpPr txBox="1">
            <a:spLocks noChangeArrowheads="1"/>
          </p:cNvSpPr>
          <p:nvPr/>
        </p:nvSpPr>
        <p:spPr bwMode="auto">
          <a:xfrm>
            <a:off x="2865098" y="2226359"/>
            <a:ext cx="287610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sz="1800" b="1" dirty="0" smtClean="0">
                <a:solidFill>
                  <a:srgbClr val="006600"/>
                </a:solidFill>
              </a:rPr>
              <a:t>Dolnoprzepustowy</a:t>
            </a:r>
            <a:br>
              <a:rPr lang="pl-PL" sz="1800" b="1" dirty="0" smtClean="0">
                <a:solidFill>
                  <a:srgbClr val="006600"/>
                </a:solidFill>
              </a:rPr>
            </a:br>
            <a:r>
              <a:rPr lang="pl-PL" sz="1800" b="1" dirty="0" smtClean="0">
                <a:solidFill>
                  <a:srgbClr val="006600"/>
                </a:solidFill>
              </a:rPr>
              <a:t>kanał transmisyjny </a:t>
            </a:r>
            <a:r>
              <a:rPr lang="pl-PL" sz="1800" b="1" i="1" dirty="0">
                <a:solidFill>
                  <a:srgbClr val="C00000"/>
                </a:solidFill>
              </a:rPr>
              <a:t>B</a:t>
            </a:r>
            <a:r>
              <a:rPr lang="pl-PL" sz="1800" b="1" dirty="0">
                <a:solidFill>
                  <a:srgbClr val="C00000"/>
                </a:solidFill>
              </a:rPr>
              <a:t> </a:t>
            </a:r>
            <a:r>
              <a:rPr lang="pl-PL" sz="1800" b="1" dirty="0" smtClean="0">
                <a:solidFill>
                  <a:srgbClr val="C00000"/>
                </a:solidFill>
              </a:rPr>
              <a:t>=</a:t>
            </a:r>
            <a:r>
              <a:rPr lang="pl-PL" sz="1800" b="1" i="1" dirty="0" err="1" smtClean="0">
                <a:solidFill>
                  <a:srgbClr val="C00000"/>
                </a:solidFill>
              </a:rPr>
              <a:t>N</a:t>
            </a:r>
            <a:r>
              <a:rPr lang="pl-PL" sz="1800" b="1" i="1" dirty="0" err="1" smtClean="0">
                <a:solidFill>
                  <a:srgbClr val="C00000"/>
                </a:solidFill>
                <a:sym typeface="Symbol" pitchFamily="18" charset="2"/>
              </a:rPr>
              <a:t>f</a:t>
            </a:r>
            <a:r>
              <a:rPr lang="pl-PL" sz="1800" b="1" baseline="-25000" dirty="0" err="1" smtClean="0">
                <a:solidFill>
                  <a:srgbClr val="C00000"/>
                </a:solidFill>
                <a:sym typeface="Symbol" pitchFamily="18" charset="2"/>
              </a:rPr>
              <a:t>b</a:t>
            </a:r>
            <a:endParaRPr lang="pl-PL" sz="1800" b="1" baseline="-25000" dirty="0">
              <a:solidFill>
                <a:srgbClr val="C0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827584" y="904875"/>
            <a:ext cx="808781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pl-PL" dirty="0"/>
              <a:t> </a:t>
            </a:r>
            <a:r>
              <a:rPr lang="pl-PL" sz="2000" dirty="0" smtClean="0"/>
              <a:t>Niektóre sygnały o znaczeniu inżynierskim nie posiadają transformat Fouriera w zwykłym sensie (nie są sygnałami energetycznymi).</a:t>
            </a:r>
            <a:endParaRPr lang="pl-PL" sz="2000" dirty="0"/>
          </a:p>
          <a:p>
            <a:pPr eaLnBrk="0" hangingPunct="0">
              <a:buFontTx/>
              <a:buChar char="•"/>
            </a:pPr>
            <a:r>
              <a:rPr lang="pl-PL" sz="2000" dirty="0">
                <a:solidFill>
                  <a:srgbClr val="CC0099"/>
                </a:solidFill>
              </a:rPr>
              <a:t> </a:t>
            </a:r>
            <a:r>
              <a:rPr lang="pl-PL" sz="2000" dirty="0" smtClean="0">
                <a:solidFill>
                  <a:srgbClr val="CC0099"/>
                </a:solidFill>
              </a:rPr>
              <a:t>Delta Diraca pozwala na wyznaczenie transformat sygnałów</a:t>
            </a:r>
            <a:br>
              <a:rPr lang="pl-PL" sz="2000" dirty="0" smtClean="0">
                <a:solidFill>
                  <a:srgbClr val="CC0099"/>
                </a:solidFill>
              </a:rPr>
            </a:br>
            <a:r>
              <a:rPr lang="pl-PL" sz="2000" dirty="0" err="1" smtClean="0">
                <a:solidFill>
                  <a:srgbClr val="CC0099"/>
                </a:solidFill>
              </a:rPr>
              <a:t>nieenergetycznych</a:t>
            </a:r>
            <a:r>
              <a:rPr lang="pl-PL" sz="2000" dirty="0" smtClean="0">
                <a:solidFill>
                  <a:srgbClr val="CC0099"/>
                </a:solidFill>
              </a:rPr>
              <a:t>.</a:t>
            </a:r>
            <a:endParaRPr lang="pl-PL" sz="2000" dirty="0">
              <a:solidFill>
                <a:srgbClr val="CC0099"/>
              </a:solidFill>
            </a:endParaRPr>
          </a:p>
          <a:p>
            <a:pPr eaLnBrk="0" hangingPunct="0">
              <a:buFontTx/>
              <a:buChar char="•"/>
            </a:pPr>
            <a:r>
              <a:rPr lang="pl-PL" sz="2000" dirty="0"/>
              <a:t> </a:t>
            </a:r>
            <a:r>
              <a:rPr lang="pl-PL" sz="2000" dirty="0" smtClean="0"/>
              <a:t>Amplituda delty </a:t>
            </a:r>
            <a:r>
              <a:rPr lang="pl-PL" sz="2000" dirty="0" err="1" smtClean="0"/>
              <a:t>Diraca</a:t>
            </a:r>
            <a:r>
              <a:rPr lang="pl-PL" sz="2000" dirty="0" smtClean="0"/>
              <a:t> jest równa wartości próbki sygnału</a:t>
            </a:r>
            <a:br>
              <a:rPr lang="pl-PL" sz="2000" dirty="0" smtClean="0"/>
            </a:br>
            <a:r>
              <a:rPr lang="pl-PL" sz="2000" dirty="0" smtClean="0"/>
              <a:t>w ustalonej chwili czasu.</a:t>
            </a:r>
            <a:endParaRPr lang="pl-PL" sz="2000" dirty="0"/>
          </a:p>
          <a:p>
            <a:pPr eaLnBrk="0" hangingPunct="0">
              <a:buFontTx/>
              <a:buChar char="•"/>
            </a:pPr>
            <a:r>
              <a:rPr lang="pl-PL" sz="2000" dirty="0">
                <a:solidFill>
                  <a:srgbClr val="CC0099"/>
                </a:solidFill>
              </a:rPr>
              <a:t> </a:t>
            </a:r>
            <a:r>
              <a:rPr lang="pl-PL" sz="2000" dirty="0" smtClean="0">
                <a:solidFill>
                  <a:srgbClr val="CC0099"/>
                </a:solidFill>
              </a:rPr>
              <a:t>Delta grzebieniowa (ciąg okresowo powtarzanych delty Diraca)</a:t>
            </a:r>
            <a:br>
              <a:rPr lang="pl-PL" sz="2000" dirty="0" smtClean="0">
                <a:solidFill>
                  <a:srgbClr val="CC0099"/>
                </a:solidFill>
              </a:rPr>
            </a:br>
            <a:r>
              <a:rPr lang="pl-PL" sz="2000" dirty="0" smtClean="0">
                <a:solidFill>
                  <a:srgbClr val="CC0099"/>
                </a:solidFill>
              </a:rPr>
              <a:t>pozwala zapisać proces próbkowania oraz wyznaczyć widmo</a:t>
            </a:r>
            <a:br>
              <a:rPr lang="pl-PL" sz="2000" dirty="0" smtClean="0">
                <a:solidFill>
                  <a:srgbClr val="CC0099"/>
                </a:solidFill>
              </a:rPr>
            </a:br>
            <a:r>
              <a:rPr lang="pl-PL" sz="2000" dirty="0" smtClean="0">
                <a:solidFill>
                  <a:srgbClr val="CC0099"/>
                </a:solidFill>
              </a:rPr>
              <a:t>sygnału </a:t>
            </a:r>
            <a:r>
              <a:rPr lang="pl-PL" sz="2000" dirty="0" err="1" smtClean="0">
                <a:solidFill>
                  <a:srgbClr val="CC0099"/>
                </a:solidFill>
              </a:rPr>
              <a:t>spróbkowanego</a:t>
            </a:r>
            <a:r>
              <a:rPr lang="pl-PL" sz="2000" dirty="0" smtClean="0">
                <a:solidFill>
                  <a:srgbClr val="CC0099"/>
                </a:solidFill>
              </a:rPr>
              <a:t>.</a:t>
            </a:r>
            <a:endParaRPr lang="pl-PL" sz="2000" dirty="0">
              <a:solidFill>
                <a:srgbClr val="CC0099"/>
              </a:solidFill>
            </a:endParaRPr>
          </a:p>
          <a:p>
            <a:pPr eaLnBrk="0" hangingPunct="0">
              <a:buFontTx/>
              <a:buChar char="•"/>
            </a:pPr>
            <a:r>
              <a:rPr lang="pl-PL" sz="2000" dirty="0"/>
              <a:t> </a:t>
            </a:r>
            <a:r>
              <a:rPr lang="pl-PL" sz="2000" dirty="0" smtClean="0"/>
              <a:t>Jeżeli sygnał dolnopasmowy jest próbkowany z częstotliwością</a:t>
            </a:r>
            <a:br>
              <a:rPr lang="pl-PL" sz="2000" dirty="0" smtClean="0"/>
            </a:br>
            <a:r>
              <a:rPr lang="pl-PL" sz="2000" dirty="0" err="1" smtClean="0"/>
              <a:t>Nyquista</a:t>
            </a:r>
            <a:r>
              <a:rPr lang="pl-PL" sz="2000" dirty="0" smtClean="0"/>
              <a:t> (podwojona szerokość pasma sygnału), to w wyniku</a:t>
            </a:r>
            <a:br>
              <a:rPr lang="pl-PL" sz="2000" dirty="0" smtClean="0"/>
            </a:br>
            <a:r>
              <a:rPr lang="pl-PL" sz="2000" dirty="0" smtClean="0"/>
              <a:t>filtracji dolnopasmowej próbek można odtworzyć oryginalny</a:t>
            </a:r>
            <a:br>
              <a:rPr lang="pl-PL" sz="2000" dirty="0" smtClean="0"/>
            </a:br>
            <a:r>
              <a:rPr lang="pl-PL" sz="2000" dirty="0" smtClean="0"/>
              <a:t>sygnał analogowy.</a:t>
            </a:r>
          </a:p>
          <a:p>
            <a:pPr eaLnBrk="0" hangingPunct="0">
              <a:buFontTx/>
              <a:buChar char="•"/>
            </a:pPr>
            <a:r>
              <a:rPr lang="pl-PL" sz="2000" dirty="0" smtClean="0"/>
              <a:t> W praktyce stosujemy nadpróbkowanie w celu uniknięcia efektu</a:t>
            </a:r>
            <a:br>
              <a:rPr lang="pl-PL" sz="2000" dirty="0" smtClean="0"/>
            </a:br>
            <a:r>
              <a:rPr lang="pl-PL" sz="2000" i="1" dirty="0" err="1" smtClean="0"/>
              <a:t>aliasingu</a:t>
            </a:r>
            <a:r>
              <a:rPr lang="pl-PL" sz="2000" dirty="0" smtClean="0"/>
              <a:t>.</a:t>
            </a:r>
          </a:p>
          <a:p>
            <a:pPr eaLnBrk="0" hangingPunct="0">
              <a:buFontTx/>
              <a:buChar char="•"/>
            </a:pPr>
            <a:r>
              <a:rPr lang="pl-PL" sz="2000" dirty="0" smtClean="0">
                <a:solidFill>
                  <a:srgbClr val="CC00CC"/>
                </a:solidFill>
              </a:rPr>
              <a:t> Szereg </a:t>
            </a:r>
            <a:r>
              <a:rPr lang="pl-PL" sz="2000" dirty="0" err="1" smtClean="0">
                <a:solidFill>
                  <a:srgbClr val="CC00CC"/>
                </a:solidFill>
              </a:rPr>
              <a:t>Kotielnikowa-Shannona</a:t>
            </a:r>
            <a:r>
              <a:rPr lang="pl-PL" sz="2000" dirty="0" smtClean="0">
                <a:solidFill>
                  <a:srgbClr val="CC00CC"/>
                </a:solidFill>
              </a:rPr>
              <a:t> jest dekompozycją sygnału analogowego</a:t>
            </a:r>
            <a:br>
              <a:rPr lang="pl-PL" sz="2000" dirty="0" smtClean="0">
                <a:solidFill>
                  <a:srgbClr val="CC00CC"/>
                </a:solidFill>
              </a:rPr>
            </a:br>
            <a:r>
              <a:rPr lang="pl-PL" sz="2000" dirty="0" smtClean="0">
                <a:solidFill>
                  <a:srgbClr val="CC00CC"/>
                </a:solidFill>
              </a:rPr>
              <a:t>na składniki </a:t>
            </a:r>
            <a:r>
              <a:rPr lang="pl-PL" sz="2000" i="1" dirty="0" err="1" smtClean="0">
                <a:solidFill>
                  <a:srgbClr val="CC00CC"/>
                </a:solidFill>
              </a:rPr>
              <a:t>Sampling</a:t>
            </a:r>
            <a:r>
              <a:rPr lang="pl-PL" sz="2000" dirty="0" smtClean="0">
                <a:solidFill>
                  <a:srgbClr val="CC00CC"/>
                </a:solidFill>
              </a:rPr>
              <a:t>, których amplitudy są równe próbkom sygnału.</a:t>
            </a:r>
            <a:endParaRPr lang="pl-PL" sz="2000" dirty="0"/>
          </a:p>
          <a:p>
            <a:pPr eaLnBrk="0" hangingPunct="0">
              <a:buFontTx/>
              <a:buChar char="•"/>
            </a:pPr>
            <a:endParaRPr lang="pl-PL" sz="2000" dirty="0" smtClean="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827584" y="228600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pl-PL" sz="3200" b="1" dirty="0" smtClean="0">
                <a:solidFill>
                  <a:schemeClr val="bg2"/>
                </a:solidFill>
              </a:rPr>
              <a:t>Podsumowanie</a:t>
            </a:r>
            <a:endParaRPr kumimoji="1" lang="pl-PL" sz="4400" b="1" dirty="0">
              <a:solidFill>
                <a:schemeClr val="tx2"/>
              </a:solidFill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457200"/>
          </a:xfrm>
        </p:spPr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0" name="Object 0"/>
          <p:cNvGraphicFramePr>
            <a:graphicFrameLocks noChangeAspect="1"/>
          </p:cNvGraphicFramePr>
          <p:nvPr/>
        </p:nvGraphicFramePr>
        <p:xfrm>
          <a:off x="3259138" y="5464175"/>
          <a:ext cx="36925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4" name="Równanie" r:id="rId3" imgW="1790640" imgH="431640" progId="Equation.3">
                  <p:embed/>
                </p:oleObj>
              </mc:Choice>
              <mc:Fallback>
                <p:oleObj name="Równanie" r:id="rId3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5464175"/>
                        <a:ext cx="369252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533400"/>
          </a:xfrm>
          <a:noFill/>
          <a:ln/>
        </p:spPr>
        <p:txBody>
          <a:bodyPr/>
          <a:lstStyle/>
          <a:p>
            <a:r>
              <a:rPr lang="pl-PL" sz="3200" b="1" dirty="0"/>
              <a:t>PAM </a:t>
            </a:r>
            <a:r>
              <a:rPr lang="pl-PL" sz="3200" b="1" dirty="0" smtClean="0"/>
              <a:t>– próbkowanie chwilowe</a:t>
            </a:r>
            <a:endParaRPr lang="pl-PL" sz="3200" b="1" dirty="0"/>
          </a:p>
        </p:txBody>
      </p:sp>
      <p:pic>
        <p:nvPicPr>
          <p:cNvPr id="96260" name="Picture 4" descr="C:\WINDOWS\Pulpit\Prezentacja\Wykres_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066800"/>
            <a:ext cx="6400800" cy="4445000"/>
          </a:xfrm>
          <a:prstGeom prst="rect">
            <a:avLst/>
          </a:prstGeom>
          <a:noFill/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66D5-BA5D-4304-B94C-1F7BC8BC168F}" type="slidenum">
              <a:rPr lang="pl-PL" smtClean="0"/>
              <a:pPr/>
              <a:t>28</a:t>
            </a:fld>
            <a:endParaRPr lang="pl-PL"/>
          </a:p>
        </p:txBody>
      </p:sp>
      <p:cxnSp>
        <p:nvCxnSpPr>
          <p:cNvPr id="7" name="Łącznik prosty ze strzałką 6"/>
          <p:cNvCxnSpPr/>
          <p:nvPr/>
        </p:nvCxnSpPr>
        <p:spPr bwMode="auto">
          <a:xfrm>
            <a:off x="6687235" y="3429000"/>
            <a:ext cx="40504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Łącznik prosty ze strzałką 7"/>
          <p:cNvCxnSpPr/>
          <p:nvPr/>
        </p:nvCxnSpPr>
        <p:spPr bwMode="auto">
          <a:xfrm flipH="1">
            <a:off x="7227295" y="3429000"/>
            <a:ext cx="49505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Łącznik prosty 8"/>
          <p:cNvCxnSpPr/>
          <p:nvPr/>
        </p:nvCxnSpPr>
        <p:spPr bwMode="auto">
          <a:xfrm>
            <a:off x="7092280" y="3429000"/>
            <a:ext cx="13501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iekt 9"/>
          <p:cNvGraphicFramePr>
            <a:graphicFrameLocks noChangeAspect="1"/>
          </p:cNvGraphicFramePr>
          <p:nvPr>
            <p:extLst/>
          </p:nvPr>
        </p:nvGraphicFramePr>
        <p:xfrm>
          <a:off x="6553210" y="3600063"/>
          <a:ext cx="1124135" cy="47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5" name="Równanie" r:id="rId6" imgW="545760" imgH="228600" progId="Equation.3">
                  <p:embed/>
                </p:oleObj>
              </mc:Choice>
              <mc:Fallback>
                <p:oleObj name="Równanie" r:id="rId6" imgW="545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3210" y="3600063"/>
                        <a:ext cx="1124135" cy="4705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77708" y="123999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2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077200" cy="533400"/>
          </a:xfrm>
          <a:noFill/>
          <a:ln/>
        </p:spPr>
        <p:txBody>
          <a:bodyPr/>
          <a:lstStyle/>
          <a:p>
            <a:r>
              <a:rPr lang="pl-PL" sz="3200" b="1" dirty="0"/>
              <a:t>PAM </a:t>
            </a:r>
            <a:r>
              <a:rPr lang="pl-PL" sz="3200" b="1" dirty="0" smtClean="0"/>
              <a:t>– próbkowanie chwilowe 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 smtClean="0"/>
              <a:t>analiza widmowa</a:t>
            </a:r>
            <a:endParaRPr lang="pl-PL" sz="3200" b="1" dirty="0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2681790" y="1268760"/>
          <a:ext cx="36925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85" name="Równanie" r:id="rId3" imgW="1790640" imgH="431640" progId="Equation.3">
                  <p:embed/>
                </p:oleObj>
              </mc:Choice>
              <mc:Fallback>
                <p:oleObj name="Równanie" r:id="rId3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790" y="1268760"/>
                        <a:ext cx="369252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B61C-448D-4784-84CE-8377A62DEDFD}" type="slidenum">
              <a:rPr lang="pl-PL" smtClean="0"/>
              <a:pPr/>
              <a:t>29</a:t>
            </a:fld>
            <a:endParaRPr lang="pl-PL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/>
          </p:nvPr>
        </p:nvGraphicFramePr>
        <p:xfrm>
          <a:off x="2632075" y="2464148"/>
          <a:ext cx="45751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86" name="Równanie" r:id="rId5" imgW="2197080" imgH="431640" progId="Equation.3">
                  <p:embed/>
                </p:oleObj>
              </mc:Choice>
              <mc:Fallback>
                <p:oleObj name="Równanie" r:id="rId5" imgW="2197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464148"/>
                        <a:ext cx="4575175" cy="9001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/>
          </p:nvPr>
        </p:nvGraphicFramePr>
        <p:xfrm>
          <a:off x="2632075" y="3827637"/>
          <a:ext cx="4706938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87" name="Równanie" r:id="rId7" imgW="2260440" imgH="939600" progId="Equation.3">
                  <p:embed/>
                </p:oleObj>
              </mc:Choice>
              <mc:Fallback>
                <p:oleObj name="Równanie" r:id="rId7" imgW="22604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3827637"/>
                        <a:ext cx="4706938" cy="19573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11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93775" y="9525"/>
            <a:ext cx="8145790" cy="676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b="1" kern="0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Transformaty Fouriera </a:t>
            </a:r>
            <a:r>
              <a:rPr kumimoji="1" lang="pl-PL" sz="3200" b="1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sygnałów</a:t>
            </a:r>
            <a:r>
              <a:rPr kumimoji="1" lang="pl-PL" sz="3200" b="1" kern="0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specjalnych</a:t>
            </a:r>
            <a:endParaRPr kumimoji="1" lang="pl-PL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924624" y="3954282"/>
            <a:ext cx="8111872" cy="2554545"/>
          </a:xfrm>
          <a:prstGeom prst="rect">
            <a:avLst/>
          </a:prstGeom>
          <a:solidFill>
            <a:srgbClr val="CCFF33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Sygnały specjalne: </a:t>
            </a:r>
          </a:p>
          <a:p>
            <a:pPr>
              <a:buFontTx/>
              <a:buChar char="•"/>
            </a:pPr>
            <a:r>
              <a:rPr lang="pl-PL" sz="2000" b="1" dirty="0" smtClean="0"/>
              <a:t> nie posiadają transformat Fouriera (wprost) z powodu nieskończonej</a:t>
            </a:r>
            <a:br>
              <a:rPr lang="pl-PL" sz="2000" b="1" dirty="0" smtClean="0"/>
            </a:br>
            <a:r>
              <a:rPr lang="pl-PL" sz="2000" b="1" dirty="0" smtClean="0"/>
              <a:t>  energii. </a:t>
            </a:r>
          </a:p>
          <a:p>
            <a:pPr>
              <a:buFontTx/>
              <a:buChar char="•"/>
            </a:pPr>
            <a:r>
              <a:rPr lang="pl-PL" sz="2000" b="1" dirty="0" smtClean="0"/>
              <a:t> sygnały specjalne są nader często stosowane w modelowaniu sygnałów</a:t>
            </a:r>
            <a:br>
              <a:rPr lang="pl-PL" sz="2000" b="1" dirty="0" smtClean="0"/>
            </a:br>
            <a:r>
              <a:rPr lang="pl-PL" sz="2000" b="1" dirty="0" smtClean="0"/>
              <a:t>  i systemów, stąd warto byłoby wyznaczyć ich transformaty</a:t>
            </a:r>
            <a:br>
              <a:rPr lang="pl-PL" sz="2000" b="1" dirty="0" smtClean="0"/>
            </a:br>
            <a:r>
              <a:rPr lang="pl-PL" sz="2000" b="1" dirty="0" smtClean="0"/>
              <a:t>  Fouriera (dla zachowania jej spójności).</a:t>
            </a:r>
            <a:endParaRPr lang="pl-PL" sz="2000" b="1" dirty="0"/>
          </a:p>
          <a:p>
            <a:pPr>
              <a:buFontTx/>
              <a:buChar char="•"/>
            </a:pPr>
            <a:r>
              <a:rPr lang="pl-PL" sz="2000" b="1" dirty="0"/>
              <a:t> </a:t>
            </a:r>
            <a:r>
              <a:rPr lang="pl-PL" sz="2000" b="1" dirty="0" smtClean="0">
                <a:solidFill>
                  <a:srgbClr val="C00000"/>
                </a:solidFill>
              </a:rPr>
              <a:t>delta (impuls) </a:t>
            </a:r>
            <a:r>
              <a:rPr lang="pl-PL" sz="2000" b="1" dirty="0" err="1" smtClean="0">
                <a:solidFill>
                  <a:srgbClr val="C00000"/>
                </a:solidFill>
              </a:rPr>
              <a:t>Diraca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pl-PL" sz="2000" b="1" dirty="0" smtClean="0"/>
              <a:t>to koncepcja pozwalająca na 1. wyznaczenie</a:t>
            </a:r>
            <a:br>
              <a:rPr lang="pl-PL" sz="2000" b="1" dirty="0" smtClean="0"/>
            </a:br>
            <a:r>
              <a:rPr lang="pl-PL" sz="2000" b="1" dirty="0" smtClean="0"/>
              <a:t>  transformat Fouriera sygnałów specjalnych oraz 2. opis próbkowania. </a:t>
            </a:r>
            <a:endParaRPr lang="pl-PL" sz="2000" b="1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334400"/>
              </p:ext>
            </p:extLst>
          </p:nvPr>
        </p:nvGraphicFramePr>
        <p:xfrm>
          <a:off x="1156811" y="620688"/>
          <a:ext cx="2883847" cy="814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21" name="Równanie" r:id="rId3" imgW="1168200" imgH="330120" progId="Equation.3">
                  <p:embed/>
                </p:oleObj>
              </mc:Choice>
              <mc:Fallback>
                <p:oleObj name="Równanie" r:id="rId3" imgW="11682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811" y="620688"/>
                        <a:ext cx="2883847" cy="8148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33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4391253" y="598979"/>
            <a:ext cx="45448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800" b="1" dirty="0" smtClean="0"/>
              <a:t>Warunek istnienia transformaty Fouriera to</a:t>
            </a:r>
            <a:br>
              <a:rPr lang="pl-PL" sz="1800" b="1" dirty="0" smtClean="0"/>
            </a:br>
            <a:r>
              <a:rPr lang="pl-PL" sz="1800" b="1" dirty="0" smtClean="0"/>
              <a:t>skończona energia sygnału </a:t>
            </a:r>
            <a:r>
              <a:rPr lang="pl-PL" sz="1800" b="1" i="1" dirty="0" smtClean="0"/>
              <a:t>E</a:t>
            </a:r>
            <a:r>
              <a:rPr lang="pl-PL" sz="1800" b="1" dirty="0" smtClean="0"/>
              <a:t> &lt; ∞</a:t>
            </a:r>
            <a:br>
              <a:rPr lang="pl-PL" sz="1800" b="1" dirty="0" smtClean="0"/>
            </a:br>
            <a:r>
              <a:rPr lang="pl-PL" sz="1800" b="1" dirty="0" smtClean="0"/>
              <a:t>(całkowalność z kwadratem).</a:t>
            </a:r>
            <a:endParaRPr lang="pl-PL" sz="1800" dirty="0"/>
          </a:p>
        </p:txBody>
      </p:sp>
      <p:grpSp>
        <p:nvGrpSpPr>
          <p:cNvPr id="85" name="Grupa 84"/>
          <p:cNvGrpSpPr/>
          <p:nvPr/>
        </p:nvGrpSpPr>
        <p:grpSpPr>
          <a:xfrm>
            <a:off x="5040230" y="2026556"/>
            <a:ext cx="4104784" cy="1736715"/>
            <a:chOff x="5040230" y="2026556"/>
            <a:chExt cx="4104784" cy="1736715"/>
          </a:xfrm>
        </p:grpSpPr>
        <p:graphicFrame>
          <p:nvGraphicFramePr>
            <p:cNvPr id="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035148"/>
                </p:ext>
              </p:extLst>
            </p:nvPr>
          </p:nvGraphicFramePr>
          <p:xfrm>
            <a:off x="5040230" y="2026556"/>
            <a:ext cx="2670887" cy="1736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22" name="Równanie" r:id="rId5" imgW="1054080" imgH="685800" progId="Equation.3">
                    <p:embed/>
                  </p:oleObj>
                </mc:Choice>
                <mc:Fallback>
                  <p:oleObj name="Równanie" r:id="rId5" imgW="1054080" imgH="6858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230" y="2026556"/>
                          <a:ext cx="2670887" cy="1736715"/>
                        </a:xfrm>
                        <a:prstGeom prst="rect">
                          <a:avLst/>
                        </a:prstGeom>
                        <a:solidFill>
                          <a:srgbClr val="FFCC00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" name="Grupa 39"/>
            <p:cNvGrpSpPr/>
            <p:nvPr/>
          </p:nvGrpSpPr>
          <p:grpSpPr>
            <a:xfrm>
              <a:off x="8204116" y="2270053"/>
              <a:ext cx="738368" cy="390003"/>
              <a:chOff x="3563888" y="2272889"/>
              <a:chExt cx="1274623" cy="578013"/>
            </a:xfrm>
            <a:solidFill>
              <a:schemeClr val="bg1"/>
            </a:solidFill>
          </p:grpSpPr>
          <p:grpSp>
            <p:nvGrpSpPr>
              <p:cNvPr id="41" name="Grupa 40"/>
              <p:cNvGrpSpPr/>
              <p:nvPr/>
            </p:nvGrpSpPr>
            <p:grpSpPr>
              <a:xfrm>
                <a:off x="3563888" y="2276872"/>
                <a:ext cx="638352" cy="574030"/>
                <a:chOff x="3563888" y="2276872"/>
                <a:chExt cx="638352" cy="574030"/>
              </a:xfrm>
              <a:grpFill/>
            </p:grpSpPr>
            <p:sp>
              <p:nvSpPr>
                <p:cNvPr id="49" name="Freeform 29"/>
                <p:cNvSpPr>
                  <a:spLocks/>
                </p:cNvSpPr>
                <p:nvPr/>
              </p:nvSpPr>
              <p:spPr bwMode="auto">
                <a:xfrm>
                  <a:off x="3563888" y="2276872"/>
                  <a:ext cx="102097" cy="411951"/>
                </a:xfrm>
                <a:custGeom>
                  <a:avLst/>
                  <a:gdLst>
                    <a:gd name="T0" fmla="*/ 9 w 570"/>
                    <a:gd name="T1" fmla="*/ 0 h 672"/>
                    <a:gd name="T2" fmla="*/ 22 w 570"/>
                    <a:gd name="T3" fmla="*/ 0 h 672"/>
                    <a:gd name="T4" fmla="*/ 35 w 570"/>
                    <a:gd name="T5" fmla="*/ 4 h 672"/>
                    <a:gd name="T6" fmla="*/ 48 w 570"/>
                    <a:gd name="T7" fmla="*/ 9 h 672"/>
                    <a:gd name="T8" fmla="*/ 61 w 570"/>
                    <a:gd name="T9" fmla="*/ 13 h 672"/>
                    <a:gd name="T10" fmla="*/ 74 w 570"/>
                    <a:gd name="T11" fmla="*/ 22 h 672"/>
                    <a:gd name="T12" fmla="*/ 87 w 570"/>
                    <a:gd name="T13" fmla="*/ 31 h 672"/>
                    <a:gd name="T14" fmla="*/ 100 w 570"/>
                    <a:gd name="T15" fmla="*/ 39 h 672"/>
                    <a:gd name="T16" fmla="*/ 113 w 570"/>
                    <a:gd name="T17" fmla="*/ 52 h 672"/>
                    <a:gd name="T18" fmla="*/ 126 w 570"/>
                    <a:gd name="T19" fmla="*/ 61 h 672"/>
                    <a:gd name="T20" fmla="*/ 139 w 570"/>
                    <a:gd name="T21" fmla="*/ 78 h 672"/>
                    <a:gd name="T22" fmla="*/ 153 w 570"/>
                    <a:gd name="T23" fmla="*/ 91 h 672"/>
                    <a:gd name="T24" fmla="*/ 166 w 570"/>
                    <a:gd name="T25" fmla="*/ 105 h 672"/>
                    <a:gd name="T26" fmla="*/ 174 w 570"/>
                    <a:gd name="T27" fmla="*/ 113 h 672"/>
                    <a:gd name="T28" fmla="*/ 183 w 570"/>
                    <a:gd name="T29" fmla="*/ 126 h 672"/>
                    <a:gd name="T30" fmla="*/ 192 w 570"/>
                    <a:gd name="T31" fmla="*/ 139 h 672"/>
                    <a:gd name="T32" fmla="*/ 205 w 570"/>
                    <a:gd name="T33" fmla="*/ 152 h 672"/>
                    <a:gd name="T34" fmla="*/ 209 w 570"/>
                    <a:gd name="T35" fmla="*/ 166 h 672"/>
                    <a:gd name="T36" fmla="*/ 218 w 570"/>
                    <a:gd name="T37" fmla="*/ 174 h 672"/>
                    <a:gd name="T38" fmla="*/ 227 w 570"/>
                    <a:gd name="T39" fmla="*/ 187 h 672"/>
                    <a:gd name="T40" fmla="*/ 240 w 570"/>
                    <a:gd name="T41" fmla="*/ 205 h 672"/>
                    <a:gd name="T42" fmla="*/ 248 w 570"/>
                    <a:gd name="T43" fmla="*/ 218 h 672"/>
                    <a:gd name="T44" fmla="*/ 253 w 570"/>
                    <a:gd name="T45" fmla="*/ 231 h 672"/>
                    <a:gd name="T46" fmla="*/ 261 w 570"/>
                    <a:gd name="T47" fmla="*/ 244 h 672"/>
                    <a:gd name="T48" fmla="*/ 275 w 570"/>
                    <a:gd name="T49" fmla="*/ 257 h 672"/>
                    <a:gd name="T50" fmla="*/ 279 w 570"/>
                    <a:gd name="T51" fmla="*/ 270 h 672"/>
                    <a:gd name="T52" fmla="*/ 288 w 570"/>
                    <a:gd name="T53" fmla="*/ 283 h 672"/>
                    <a:gd name="T54" fmla="*/ 296 w 570"/>
                    <a:gd name="T55" fmla="*/ 296 h 672"/>
                    <a:gd name="T56" fmla="*/ 305 w 570"/>
                    <a:gd name="T57" fmla="*/ 309 h 672"/>
                    <a:gd name="T58" fmla="*/ 314 w 570"/>
                    <a:gd name="T59" fmla="*/ 322 h 672"/>
                    <a:gd name="T60" fmla="*/ 318 w 570"/>
                    <a:gd name="T61" fmla="*/ 335 h 672"/>
                    <a:gd name="T62" fmla="*/ 327 w 570"/>
                    <a:gd name="T63" fmla="*/ 349 h 672"/>
                    <a:gd name="T64" fmla="*/ 336 w 570"/>
                    <a:gd name="T65" fmla="*/ 362 h 672"/>
                    <a:gd name="T66" fmla="*/ 344 w 570"/>
                    <a:gd name="T67" fmla="*/ 375 h 672"/>
                    <a:gd name="T68" fmla="*/ 353 w 570"/>
                    <a:gd name="T69" fmla="*/ 388 h 672"/>
                    <a:gd name="T70" fmla="*/ 357 w 570"/>
                    <a:gd name="T71" fmla="*/ 401 h 672"/>
                    <a:gd name="T72" fmla="*/ 366 w 570"/>
                    <a:gd name="T73" fmla="*/ 414 h 672"/>
                    <a:gd name="T74" fmla="*/ 375 w 570"/>
                    <a:gd name="T75" fmla="*/ 427 h 672"/>
                    <a:gd name="T76" fmla="*/ 383 w 570"/>
                    <a:gd name="T77" fmla="*/ 440 h 672"/>
                    <a:gd name="T78" fmla="*/ 392 w 570"/>
                    <a:gd name="T79" fmla="*/ 453 h 672"/>
                    <a:gd name="T80" fmla="*/ 401 w 570"/>
                    <a:gd name="T81" fmla="*/ 466 h 672"/>
                    <a:gd name="T82" fmla="*/ 410 w 570"/>
                    <a:gd name="T83" fmla="*/ 479 h 6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0"/>
                    <a:gd name="T127" fmla="*/ 0 h 672"/>
                    <a:gd name="T128" fmla="*/ 570 w 570"/>
                    <a:gd name="T129" fmla="*/ 672 h 6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0" h="67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6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0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2"/>
                      </a:lnTo>
                      <a:lnTo>
                        <a:pt x="132" y="48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78"/>
                      </a:lnTo>
                      <a:lnTo>
                        <a:pt x="174" y="84"/>
                      </a:lnTo>
                      <a:lnTo>
                        <a:pt x="180" y="96"/>
                      </a:lnTo>
                      <a:lnTo>
                        <a:pt x="186" y="96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14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8" y="144"/>
                      </a:lnTo>
                      <a:lnTo>
                        <a:pt x="240" y="156"/>
                      </a:lnTo>
                      <a:lnTo>
                        <a:pt x="234" y="156"/>
                      </a:lnTo>
                      <a:lnTo>
                        <a:pt x="240" y="156"/>
                      </a:lnTo>
                      <a:lnTo>
                        <a:pt x="246" y="162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8" y="180"/>
                      </a:lnTo>
                      <a:lnTo>
                        <a:pt x="264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6" y="204"/>
                      </a:lnTo>
                      <a:lnTo>
                        <a:pt x="282" y="210"/>
                      </a:lnTo>
                      <a:lnTo>
                        <a:pt x="282" y="216"/>
                      </a:lnTo>
                      <a:lnTo>
                        <a:pt x="294" y="228"/>
                      </a:lnTo>
                      <a:lnTo>
                        <a:pt x="288" y="228"/>
                      </a:lnTo>
                      <a:lnTo>
                        <a:pt x="294" y="228"/>
                      </a:lnTo>
                      <a:lnTo>
                        <a:pt x="300" y="234"/>
                      </a:lnTo>
                      <a:lnTo>
                        <a:pt x="300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24" y="270"/>
                      </a:lnTo>
                      <a:lnTo>
                        <a:pt x="324" y="276"/>
                      </a:lnTo>
                      <a:lnTo>
                        <a:pt x="330" y="282"/>
                      </a:lnTo>
                      <a:lnTo>
                        <a:pt x="330" y="288"/>
                      </a:lnTo>
                      <a:lnTo>
                        <a:pt x="336" y="294"/>
                      </a:lnTo>
                      <a:lnTo>
                        <a:pt x="342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60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72" y="348"/>
                      </a:lnTo>
                      <a:lnTo>
                        <a:pt x="378" y="354"/>
                      </a:lnTo>
                      <a:lnTo>
                        <a:pt x="378" y="360"/>
                      </a:lnTo>
                      <a:lnTo>
                        <a:pt x="384" y="366"/>
                      </a:lnTo>
                      <a:lnTo>
                        <a:pt x="384" y="372"/>
                      </a:lnTo>
                      <a:lnTo>
                        <a:pt x="390" y="378"/>
                      </a:lnTo>
                      <a:lnTo>
                        <a:pt x="396" y="384"/>
                      </a:lnTo>
                      <a:lnTo>
                        <a:pt x="396" y="390"/>
                      </a:lnTo>
                      <a:lnTo>
                        <a:pt x="402" y="396"/>
                      </a:lnTo>
                      <a:lnTo>
                        <a:pt x="402" y="402"/>
                      </a:lnTo>
                      <a:lnTo>
                        <a:pt x="408" y="408"/>
                      </a:lnTo>
                      <a:lnTo>
                        <a:pt x="414" y="414"/>
                      </a:lnTo>
                      <a:lnTo>
                        <a:pt x="414" y="420"/>
                      </a:lnTo>
                      <a:lnTo>
                        <a:pt x="420" y="426"/>
                      </a:lnTo>
                      <a:lnTo>
                        <a:pt x="420" y="432"/>
                      </a:lnTo>
                      <a:lnTo>
                        <a:pt x="426" y="438"/>
                      </a:lnTo>
                      <a:lnTo>
                        <a:pt x="432" y="444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50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8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6" y="534"/>
                      </a:lnTo>
                      <a:lnTo>
                        <a:pt x="486" y="540"/>
                      </a:lnTo>
                      <a:lnTo>
                        <a:pt x="492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10" y="576"/>
                      </a:lnTo>
                      <a:lnTo>
                        <a:pt x="516" y="582"/>
                      </a:lnTo>
                      <a:lnTo>
                        <a:pt x="516" y="588"/>
                      </a:lnTo>
                      <a:lnTo>
                        <a:pt x="522" y="594"/>
                      </a:lnTo>
                      <a:lnTo>
                        <a:pt x="528" y="600"/>
                      </a:lnTo>
                      <a:lnTo>
                        <a:pt x="528" y="606"/>
                      </a:lnTo>
                      <a:lnTo>
                        <a:pt x="534" y="612"/>
                      </a:lnTo>
                      <a:lnTo>
                        <a:pt x="534" y="618"/>
                      </a:lnTo>
                      <a:lnTo>
                        <a:pt x="540" y="624"/>
                      </a:lnTo>
                      <a:lnTo>
                        <a:pt x="546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64" y="660"/>
                      </a:lnTo>
                      <a:lnTo>
                        <a:pt x="570" y="666"/>
                      </a:lnTo>
                      <a:lnTo>
                        <a:pt x="570" y="672"/>
                      </a:lnTo>
                    </a:path>
                  </a:pathLst>
                </a:custGeom>
                <a:grp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665985" y="2666875"/>
                  <a:ext cx="118127" cy="184027"/>
                </a:xfrm>
                <a:custGeom>
                  <a:avLst/>
                  <a:gdLst>
                    <a:gd name="T0" fmla="*/ 9 w 660"/>
                    <a:gd name="T1" fmla="*/ 35 h 300"/>
                    <a:gd name="T2" fmla="*/ 13 w 660"/>
                    <a:gd name="T3" fmla="*/ 48 h 300"/>
                    <a:gd name="T4" fmla="*/ 22 w 660"/>
                    <a:gd name="T5" fmla="*/ 57 h 300"/>
                    <a:gd name="T6" fmla="*/ 35 w 660"/>
                    <a:gd name="T7" fmla="*/ 70 h 300"/>
                    <a:gd name="T8" fmla="*/ 39 w 660"/>
                    <a:gd name="T9" fmla="*/ 83 h 300"/>
                    <a:gd name="T10" fmla="*/ 57 w 660"/>
                    <a:gd name="T11" fmla="*/ 100 h 300"/>
                    <a:gd name="T12" fmla="*/ 65 w 660"/>
                    <a:gd name="T13" fmla="*/ 113 h 300"/>
                    <a:gd name="T14" fmla="*/ 74 w 660"/>
                    <a:gd name="T15" fmla="*/ 122 h 300"/>
                    <a:gd name="T16" fmla="*/ 87 w 660"/>
                    <a:gd name="T17" fmla="*/ 140 h 300"/>
                    <a:gd name="T18" fmla="*/ 100 w 660"/>
                    <a:gd name="T19" fmla="*/ 153 h 300"/>
                    <a:gd name="T20" fmla="*/ 113 w 660"/>
                    <a:gd name="T21" fmla="*/ 166 h 300"/>
                    <a:gd name="T22" fmla="*/ 126 w 660"/>
                    <a:gd name="T23" fmla="*/ 174 h 300"/>
                    <a:gd name="T24" fmla="*/ 139 w 660"/>
                    <a:gd name="T25" fmla="*/ 183 h 300"/>
                    <a:gd name="T26" fmla="*/ 152 w 660"/>
                    <a:gd name="T27" fmla="*/ 192 h 300"/>
                    <a:gd name="T28" fmla="*/ 165 w 660"/>
                    <a:gd name="T29" fmla="*/ 201 h 300"/>
                    <a:gd name="T30" fmla="*/ 179 w 660"/>
                    <a:gd name="T31" fmla="*/ 209 h 300"/>
                    <a:gd name="T32" fmla="*/ 192 w 660"/>
                    <a:gd name="T33" fmla="*/ 214 h 300"/>
                    <a:gd name="T34" fmla="*/ 205 w 660"/>
                    <a:gd name="T35" fmla="*/ 218 h 300"/>
                    <a:gd name="T36" fmla="*/ 218 w 660"/>
                    <a:gd name="T37" fmla="*/ 218 h 300"/>
                    <a:gd name="T38" fmla="*/ 231 w 660"/>
                    <a:gd name="T39" fmla="*/ 218 h 300"/>
                    <a:gd name="T40" fmla="*/ 244 w 660"/>
                    <a:gd name="T41" fmla="*/ 218 h 300"/>
                    <a:gd name="T42" fmla="*/ 257 w 660"/>
                    <a:gd name="T43" fmla="*/ 218 h 300"/>
                    <a:gd name="T44" fmla="*/ 270 w 660"/>
                    <a:gd name="T45" fmla="*/ 214 h 300"/>
                    <a:gd name="T46" fmla="*/ 283 w 660"/>
                    <a:gd name="T47" fmla="*/ 209 h 300"/>
                    <a:gd name="T48" fmla="*/ 296 w 660"/>
                    <a:gd name="T49" fmla="*/ 201 h 300"/>
                    <a:gd name="T50" fmla="*/ 309 w 660"/>
                    <a:gd name="T51" fmla="*/ 196 h 300"/>
                    <a:gd name="T52" fmla="*/ 322 w 660"/>
                    <a:gd name="T53" fmla="*/ 187 h 300"/>
                    <a:gd name="T54" fmla="*/ 335 w 660"/>
                    <a:gd name="T55" fmla="*/ 174 h 300"/>
                    <a:gd name="T56" fmla="*/ 348 w 660"/>
                    <a:gd name="T57" fmla="*/ 166 h 300"/>
                    <a:gd name="T58" fmla="*/ 361 w 660"/>
                    <a:gd name="T59" fmla="*/ 153 h 300"/>
                    <a:gd name="T60" fmla="*/ 374 w 660"/>
                    <a:gd name="T61" fmla="*/ 140 h 300"/>
                    <a:gd name="T62" fmla="*/ 388 w 660"/>
                    <a:gd name="T63" fmla="*/ 126 h 300"/>
                    <a:gd name="T64" fmla="*/ 396 w 660"/>
                    <a:gd name="T65" fmla="*/ 118 h 300"/>
                    <a:gd name="T66" fmla="*/ 414 w 660"/>
                    <a:gd name="T67" fmla="*/ 96 h 300"/>
                    <a:gd name="T68" fmla="*/ 418 w 660"/>
                    <a:gd name="T69" fmla="*/ 92 h 300"/>
                    <a:gd name="T70" fmla="*/ 422 w 660"/>
                    <a:gd name="T71" fmla="*/ 78 h 300"/>
                    <a:gd name="T72" fmla="*/ 431 w 660"/>
                    <a:gd name="T73" fmla="*/ 70 h 300"/>
                    <a:gd name="T74" fmla="*/ 440 w 660"/>
                    <a:gd name="T75" fmla="*/ 61 h 300"/>
                    <a:gd name="T76" fmla="*/ 449 w 660"/>
                    <a:gd name="T77" fmla="*/ 48 h 300"/>
                    <a:gd name="T78" fmla="*/ 457 w 660"/>
                    <a:gd name="T79" fmla="*/ 35 h 300"/>
                    <a:gd name="T80" fmla="*/ 466 w 660"/>
                    <a:gd name="T81" fmla="*/ 22 h 300"/>
                    <a:gd name="T82" fmla="*/ 475 w 660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300"/>
                    <a:gd name="T128" fmla="*/ 660 w 660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300">
                      <a:moveTo>
                        <a:pt x="0" y="36"/>
                      </a:moveTo>
                      <a:lnTo>
                        <a:pt x="6" y="42"/>
                      </a:lnTo>
                      <a:lnTo>
                        <a:pt x="12" y="48"/>
                      </a:lnTo>
                      <a:lnTo>
                        <a:pt x="12" y="54"/>
                      </a:lnTo>
                      <a:lnTo>
                        <a:pt x="24" y="66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30" y="72"/>
                      </a:lnTo>
                      <a:lnTo>
                        <a:pt x="30" y="78"/>
                      </a:lnTo>
                      <a:lnTo>
                        <a:pt x="36" y="84"/>
                      </a:lnTo>
                      <a:lnTo>
                        <a:pt x="36" y="90"/>
                      </a:lnTo>
                      <a:lnTo>
                        <a:pt x="48" y="96"/>
                      </a:lnTo>
                      <a:lnTo>
                        <a:pt x="48" y="102"/>
                      </a:lnTo>
                      <a:lnTo>
                        <a:pt x="54" y="108"/>
                      </a:lnTo>
                      <a:lnTo>
                        <a:pt x="54" y="114"/>
                      </a:lnTo>
                      <a:lnTo>
                        <a:pt x="66" y="120"/>
                      </a:lnTo>
                      <a:lnTo>
                        <a:pt x="66" y="126"/>
                      </a:lnTo>
                      <a:lnTo>
                        <a:pt x="78" y="138"/>
                      </a:lnTo>
                      <a:lnTo>
                        <a:pt x="78" y="144"/>
                      </a:lnTo>
                      <a:lnTo>
                        <a:pt x="84" y="150"/>
                      </a:lnTo>
                      <a:lnTo>
                        <a:pt x="90" y="156"/>
                      </a:lnTo>
                      <a:lnTo>
                        <a:pt x="102" y="168"/>
                      </a:lnTo>
                      <a:lnTo>
                        <a:pt x="96" y="168"/>
                      </a:lnTo>
                      <a:lnTo>
                        <a:pt x="102" y="168"/>
                      </a:lnTo>
                      <a:lnTo>
                        <a:pt x="114" y="180"/>
                      </a:lnTo>
                      <a:lnTo>
                        <a:pt x="114" y="186"/>
                      </a:lnTo>
                      <a:lnTo>
                        <a:pt x="120" y="192"/>
                      </a:lnTo>
                      <a:lnTo>
                        <a:pt x="126" y="198"/>
                      </a:lnTo>
                      <a:lnTo>
                        <a:pt x="132" y="204"/>
                      </a:lnTo>
                      <a:lnTo>
                        <a:pt x="138" y="210"/>
                      </a:lnTo>
                      <a:lnTo>
                        <a:pt x="144" y="216"/>
                      </a:lnTo>
                      <a:lnTo>
                        <a:pt x="150" y="222"/>
                      </a:lnTo>
                      <a:lnTo>
                        <a:pt x="156" y="228"/>
                      </a:lnTo>
                      <a:lnTo>
                        <a:pt x="162" y="234"/>
                      </a:lnTo>
                      <a:lnTo>
                        <a:pt x="168" y="240"/>
                      </a:lnTo>
                      <a:lnTo>
                        <a:pt x="174" y="240"/>
                      </a:lnTo>
                      <a:lnTo>
                        <a:pt x="180" y="246"/>
                      </a:lnTo>
                      <a:lnTo>
                        <a:pt x="186" y="252"/>
                      </a:lnTo>
                      <a:lnTo>
                        <a:pt x="192" y="252"/>
                      </a:lnTo>
                      <a:lnTo>
                        <a:pt x="198" y="258"/>
                      </a:lnTo>
                      <a:lnTo>
                        <a:pt x="204" y="264"/>
                      </a:lnTo>
                      <a:lnTo>
                        <a:pt x="210" y="264"/>
                      </a:lnTo>
                      <a:lnTo>
                        <a:pt x="216" y="270"/>
                      </a:lnTo>
                      <a:lnTo>
                        <a:pt x="222" y="276"/>
                      </a:lnTo>
                      <a:lnTo>
                        <a:pt x="228" y="276"/>
                      </a:lnTo>
                      <a:lnTo>
                        <a:pt x="234" y="282"/>
                      </a:lnTo>
                      <a:lnTo>
                        <a:pt x="240" y="282"/>
                      </a:lnTo>
                      <a:lnTo>
                        <a:pt x="246" y="288"/>
                      </a:lnTo>
                      <a:lnTo>
                        <a:pt x="252" y="288"/>
                      </a:lnTo>
                      <a:lnTo>
                        <a:pt x="258" y="288"/>
                      </a:lnTo>
                      <a:lnTo>
                        <a:pt x="264" y="294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300"/>
                      </a:lnTo>
                      <a:lnTo>
                        <a:pt x="288" y="300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294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88"/>
                      </a:lnTo>
                      <a:lnTo>
                        <a:pt x="390" y="288"/>
                      </a:lnTo>
                      <a:lnTo>
                        <a:pt x="396" y="282"/>
                      </a:lnTo>
                      <a:lnTo>
                        <a:pt x="402" y="282"/>
                      </a:lnTo>
                      <a:lnTo>
                        <a:pt x="408" y="276"/>
                      </a:lnTo>
                      <a:lnTo>
                        <a:pt x="414" y="276"/>
                      </a:lnTo>
                      <a:lnTo>
                        <a:pt x="420" y="270"/>
                      </a:lnTo>
                      <a:lnTo>
                        <a:pt x="426" y="270"/>
                      </a:lnTo>
                      <a:lnTo>
                        <a:pt x="432" y="264"/>
                      </a:lnTo>
                      <a:lnTo>
                        <a:pt x="438" y="258"/>
                      </a:lnTo>
                      <a:lnTo>
                        <a:pt x="444" y="258"/>
                      </a:lnTo>
                      <a:lnTo>
                        <a:pt x="450" y="252"/>
                      </a:lnTo>
                      <a:lnTo>
                        <a:pt x="456" y="246"/>
                      </a:lnTo>
                      <a:lnTo>
                        <a:pt x="462" y="240"/>
                      </a:lnTo>
                      <a:lnTo>
                        <a:pt x="468" y="234"/>
                      </a:lnTo>
                      <a:lnTo>
                        <a:pt x="474" y="234"/>
                      </a:lnTo>
                      <a:lnTo>
                        <a:pt x="480" y="228"/>
                      </a:lnTo>
                      <a:lnTo>
                        <a:pt x="486" y="222"/>
                      </a:lnTo>
                      <a:lnTo>
                        <a:pt x="492" y="216"/>
                      </a:lnTo>
                      <a:lnTo>
                        <a:pt x="498" y="210"/>
                      </a:lnTo>
                      <a:lnTo>
                        <a:pt x="504" y="204"/>
                      </a:lnTo>
                      <a:lnTo>
                        <a:pt x="510" y="198"/>
                      </a:lnTo>
                      <a:lnTo>
                        <a:pt x="516" y="192"/>
                      </a:lnTo>
                      <a:lnTo>
                        <a:pt x="522" y="186"/>
                      </a:lnTo>
                      <a:lnTo>
                        <a:pt x="528" y="180"/>
                      </a:lnTo>
                      <a:lnTo>
                        <a:pt x="534" y="174"/>
                      </a:lnTo>
                      <a:lnTo>
                        <a:pt x="546" y="162"/>
                      </a:lnTo>
                      <a:lnTo>
                        <a:pt x="540" y="162"/>
                      </a:lnTo>
                      <a:lnTo>
                        <a:pt x="546" y="162"/>
                      </a:lnTo>
                      <a:lnTo>
                        <a:pt x="558" y="150"/>
                      </a:lnTo>
                      <a:lnTo>
                        <a:pt x="558" y="144"/>
                      </a:lnTo>
                      <a:lnTo>
                        <a:pt x="570" y="132"/>
                      </a:lnTo>
                      <a:lnTo>
                        <a:pt x="564" y="132"/>
                      </a:lnTo>
                      <a:lnTo>
                        <a:pt x="570" y="132"/>
                      </a:lnTo>
                      <a:lnTo>
                        <a:pt x="576" y="126"/>
                      </a:lnTo>
                      <a:lnTo>
                        <a:pt x="576" y="120"/>
                      </a:lnTo>
                      <a:lnTo>
                        <a:pt x="588" y="108"/>
                      </a:lnTo>
                      <a:lnTo>
                        <a:pt x="582" y="108"/>
                      </a:lnTo>
                      <a:lnTo>
                        <a:pt x="588" y="108"/>
                      </a:lnTo>
                      <a:lnTo>
                        <a:pt x="594" y="102"/>
                      </a:lnTo>
                      <a:lnTo>
                        <a:pt x="594" y="96"/>
                      </a:lnTo>
                      <a:lnTo>
                        <a:pt x="606" y="84"/>
                      </a:lnTo>
                      <a:lnTo>
                        <a:pt x="600" y="84"/>
                      </a:lnTo>
                      <a:lnTo>
                        <a:pt x="606" y="84"/>
                      </a:lnTo>
                      <a:lnTo>
                        <a:pt x="612" y="78"/>
                      </a:lnTo>
                      <a:lnTo>
                        <a:pt x="612" y="72"/>
                      </a:lnTo>
                      <a:lnTo>
                        <a:pt x="618" y="66"/>
                      </a:lnTo>
                      <a:lnTo>
                        <a:pt x="618" y="60"/>
                      </a:lnTo>
                      <a:lnTo>
                        <a:pt x="624" y="54"/>
                      </a:lnTo>
                      <a:lnTo>
                        <a:pt x="630" y="48"/>
                      </a:lnTo>
                      <a:lnTo>
                        <a:pt x="636" y="42"/>
                      </a:lnTo>
                      <a:lnTo>
                        <a:pt x="636" y="36"/>
                      </a:lnTo>
                      <a:lnTo>
                        <a:pt x="642" y="30"/>
                      </a:lnTo>
                      <a:lnTo>
                        <a:pt x="648" y="24"/>
                      </a:lnTo>
                      <a:lnTo>
                        <a:pt x="648" y="18"/>
                      </a:lnTo>
                      <a:lnTo>
                        <a:pt x="654" y="12"/>
                      </a:lnTo>
                      <a:lnTo>
                        <a:pt x="654" y="6"/>
                      </a:lnTo>
                      <a:lnTo>
                        <a:pt x="660" y="0"/>
                      </a:lnTo>
                    </a:path>
                  </a:pathLst>
                </a:custGeom>
                <a:grp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784112" y="2276872"/>
                  <a:ext cx="99878" cy="390003"/>
                </a:xfrm>
                <a:custGeom>
                  <a:avLst/>
                  <a:gdLst>
                    <a:gd name="T0" fmla="*/ 9 w 558"/>
                    <a:gd name="T1" fmla="*/ 453 h 636"/>
                    <a:gd name="T2" fmla="*/ 17 w 558"/>
                    <a:gd name="T3" fmla="*/ 440 h 636"/>
                    <a:gd name="T4" fmla="*/ 22 w 558"/>
                    <a:gd name="T5" fmla="*/ 427 h 636"/>
                    <a:gd name="T6" fmla="*/ 30 w 558"/>
                    <a:gd name="T7" fmla="*/ 414 h 636"/>
                    <a:gd name="T8" fmla="*/ 39 w 558"/>
                    <a:gd name="T9" fmla="*/ 401 h 636"/>
                    <a:gd name="T10" fmla="*/ 48 w 558"/>
                    <a:gd name="T11" fmla="*/ 388 h 636"/>
                    <a:gd name="T12" fmla="*/ 52 w 558"/>
                    <a:gd name="T13" fmla="*/ 375 h 636"/>
                    <a:gd name="T14" fmla="*/ 61 w 558"/>
                    <a:gd name="T15" fmla="*/ 362 h 636"/>
                    <a:gd name="T16" fmla="*/ 70 w 558"/>
                    <a:gd name="T17" fmla="*/ 349 h 636"/>
                    <a:gd name="T18" fmla="*/ 78 w 558"/>
                    <a:gd name="T19" fmla="*/ 336 h 636"/>
                    <a:gd name="T20" fmla="*/ 87 w 558"/>
                    <a:gd name="T21" fmla="*/ 323 h 636"/>
                    <a:gd name="T22" fmla="*/ 96 w 558"/>
                    <a:gd name="T23" fmla="*/ 309 h 636"/>
                    <a:gd name="T24" fmla="*/ 105 w 558"/>
                    <a:gd name="T25" fmla="*/ 296 h 636"/>
                    <a:gd name="T26" fmla="*/ 113 w 558"/>
                    <a:gd name="T27" fmla="*/ 283 h 636"/>
                    <a:gd name="T28" fmla="*/ 118 w 558"/>
                    <a:gd name="T29" fmla="*/ 270 h 636"/>
                    <a:gd name="T30" fmla="*/ 126 w 558"/>
                    <a:gd name="T31" fmla="*/ 257 h 636"/>
                    <a:gd name="T32" fmla="*/ 135 w 558"/>
                    <a:gd name="T33" fmla="*/ 244 h 636"/>
                    <a:gd name="T34" fmla="*/ 144 w 558"/>
                    <a:gd name="T35" fmla="*/ 231 h 636"/>
                    <a:gd name="T36" fmla="*/ 152 w 558"/>
                    <a:gd name="T37" fmla="*/ 218 h 636"/>
                    <a:gd name="T38" fmla="*/ 161 w 558"/>
                    <a:gd name="T39" fmla="*/ 205 h 636"/>
                    <a:gd name="T40" fmla="*/ 170 w 558"/>
                    <a:gd name="T41" fmla="*/ 192 h 636"/>
                    <a:gd name="T42" fmla="*/ 174 w 558"/>
                    <a:gd name="T43" fmla="*/ 179 h 636"/>
                    <a:gd name="T44" fmla="*/ 183 w 558"/>
                    <a:gd name="T45" fmla="*/ 170 h 636"/>
                    <a:gd name="T46" fmla="*/ 196 w 558"/>
                    <a:gd name="T47" fmla="*/ 157 h 636"/>
                    <a:gd name="T48" fmla="*/ 200 w 558"/>
                    <a:gd name="T49" fmla="*/ 144 h 636"/>
                    <a:gd name="T50" fmla="*/ 213 w 558"/>
                    <a:gd name="T51" fmla="*/ 131 h 636"/>
                    <a:gd name="T52" fmla="*/ 222 w 558"/>
                    <a:gd name="T53" fmla="*/ 118 h 636"/>
                    <a:gd name="T54" fmla="*/ 231 w 558"/>
                    <a:gd name="T55" fmla="*/ 109 h 636"/>
                    <a:gd name="T56" fmla="*/ 240 w 558"/>
                    <a:gd name="T57" fmla="*/ 96 h 636"/>
                    <a:gd name="T58" fmla="*/ 257 w 558"/>
                    <a:gd name="T59" fmla="*/ 78 h 636"/>
                    <a:gd name="T60" fmla="*/ 261 w 558"/>
                    <a:gd name="T61" fmla="*/ 74 h 636"/>
                    <a:gd name="T62" fmla="*/ 270 w 558"/>
                    <a:gd name="T63" fmla="*/ 65 h 636"/>
                    <a:gd name="T64" fmla="*/ 287 w 558"/>
                    <a:gd name="T65" fmla="*/ 48 h 636"/>
                    <a:gd name="T66" fmla="*/ 292 w 558"/>
                    <a:gd name="T67" fmla="*/ 44 h 636"/>
                    <a:gd name="T68" fmla="*/ 305 w 558"/>
                    <a:gd name="T69" fmla="*/ 35 h 636"/>
                    <a:gd name="T70" fmla="*/ 318 w 558"/>
                    <a:gd name="T71" fmla="*/ 26 h 636"/>
                    <a:gd name="T72" fmla="*/ 331 w 558"/>
                    <a:gd name="T73" fmla="*/ 17 h 636"/>
                    <a:gd name="T74" fmla="*/ 344 w 558"/>
                    <a:gd name="T75" fmla="*/ 9 h 636"/>
                    <a:gd name="T76" fmla="*/ 357 w 558"/>
                    <a:gd name="T77" fmla="*/ 4 h 636"/>
                    <a:gd name="T78" fmla="*/ 370 w 558"/>
                    <a:gd name="T79" fmla="*/ 0 h 636"/>
                    <a:gd name="T80" fmla="*/ 383 w 558"/>
                    <a:gd name="T81" fmla="*/ 0 h 636"/>
                    <a:gd name="T82" fmla="*/ 396 w 558"/>
                    <a:gd name="T83" fmla="*/ 0 h 6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36"/>
                    <a:gd name="T128" fmla="*/ 558 w 558"/>
                    <a:gd name="T129" fmla="*/ 636 h 6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36">
                      <a:moveTo>
                        <a:pt x="0" y="636"/>
                      </a:moveTo>
                      <a:lnTo>
                        <a:pt x="6" y="630"/>
                      </a:lnTo>
                      <a:lnTo>
                        <a:pt x="12" y="624"/>
                      </a:lnTo>
                      <a:lnTo>
                        <a:pt x="12" y="618"/>
                      </a:lnTo>
                      <a:lnTo>
                        <a:pt x="18" y="612"/>
                      </a:lnTo>
                      <a:lnTo>
                        <a:pt x="24" y="606"/>
                      </a:lnTo>
                      <a:lnTo>
                        <a:pt x="24" y="600"/>
                      </a:lnTo>
                      <a:lnTo>
                        <a:pt x="30" y="594"/>
                      </a:lnTo>
                      <a:lnTo>
                        <a:pt x="30" y="588"/>
                      </a:lnTo>
                      <a:lnTo>
                        <a:pt x="36" y="582"/>
                      </a:lnTo>
                      <a:lnTo>
                        <a:pt x="42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60" y="546"/>
                      </a:lnTo>
                      <a:lnTo>
                        <a:pt x="60" y="540"/>
                      </a:lnTo>
                      <a:lnTo>
                        <a:pt x="66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84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102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20" y="450"/>
                      </a:lnTo>
                      <a:lnTo>
                        <a:pt x="120" y="444"/>
                      </a:lnTo>
                      <a:lnTo>
                        <a:pt x="126" y="438"/>
                      </a:lnTo>
                      <a:lnTo>
                        <a:pt x="126" y="432"/>
                      </a:lnTo>
                      <a:lnTo>
                        <a:pt x="132" y="426"/>
                      </a:lnTo>
                      <a:lnTo>
                        <a:pt x="138" y="420"/>
                      </a:lnTo>
                      <a:lnTo>
                        <a:pt x="138" y="414"/>
                      </a:lnTo>
                      <a:lnTo>
                        <a:pt x="144" y="408"/>
                      </a:lnTo>
                      <a:lnTo>
                        <a:pt x="144" y="402"/>
                      </a:lnTo>
                      <a:lnTo>
                        <a:pt x="150" y="396"/>
                      </a:lnTo>
                      <a:lnTo>
                        <a:pt x="156" y="390"/>
                      </a:lnTo>
                      <a:lnTo>
                        <a:pt x="156" y="384"/>
                      </a:lnTo>
                      <a:lnTo>
                        <a:pt x="162" y="378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80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92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10" y="300"/>
                      </a:lnTo>
                      <a:lnTo>
                        <a:pt x="216" y="294"/>
                      </a:lnTo>
                      <a:lnTo>
                        <a:pt x="216" y="288"/>
                      </a:lnTo>
                      <a:lnTo>
                        <a:pt x="222" y="282"/>
                      </a:lnTo>
                      <a:lnTo>
                        <a:pt x="228" y="276"/>
                      </a:lnTo>
                      <a:lnTo>
                        <a:pt x="228" y="270"/>
                      </a:lnTo>
                      <a:lnTo>
                        <a:pt x="234" y="264"/>
                      </a:lnTo>
                      <a:lnTo>
                        <a:pt x="234" y="258"/>
                      </a:lnTo>
                      <a:lnTo>
                        <a:pt x="246" y="246"/>
                      </a:lnTo>
                      <a:lnTo>
                        <a:pt x="240" y="246"/>
                      </a:lnTo>
                      <a:lnTo>
                        <a:pt x="246" y="246"/>
                      </a:lnTo>
                      <a:lnTo>
                        <a:pt x="252" y="240"/>
                      </a:lnTo>
                      <a:lnTo>
                        <a:pt x="252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70" y="216"/>
                      </a:lnTo>
                      <a:lnTo>
                        <a:pt x="270" y="210"/>
                      </a:lnTo>
                      <a:lnTo>
                        <a:pt x="276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8" y="186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306" y="168"/>
                      </a:lnTo>
                      <a:lnTo>
                        <a:pt x="306" y="162"/>
                      </a:lnTo>
                      <a:lnTo>
                        <a:pt x="318" y="150"/>
                      </a:lnTo>
                      <a:lnTo>
                        <a:pt x="312" y="150"/>
                      </a:lnTo>
                      <a:lnTo>
                        <a:pt x="318" y="150"/>
                      </a:lnTo>
                      <a:lnTo>
                        <a:pt x="324" y="144"/>
                      </a:lnTo>
                      <a:lnTo>
                        <a:pt x="324" y="138"/>
                      </a:lnTo>
                      <a:lnTo>
                        <a:pt x="330" y="132"/>
                      </a:lnTo>
                      <a:lnTo>
                        <a:pt x="336" y="126"/>
                      </a:lnTo>
                      <a:lnTo>
                        <a:pt x="342" y="120"/>
                      </a:lnTo>
                      <a:lnTo>
                        <a:pt x="354" y="108"/>
                      </a:lnTo>
                      <a:lnTo>
                        <a:pt x="348" y="108"/>
                      </a:lnTo>
                      <a:lnTo>
                        <a:pt x="354" y="108"/>
                      </a:lnTo>
                      <a:lnTo>
                        <a:pt x="360" y="102"/>
                      </a:lnTo>
                      <a:lnTo>
                        <a:pt x="372" y="90"/>
                      </a:lnTo>
                      <a:lnTo>
                        <a:pt x="366" y="90"/>
                      </a:lnTo>
                      <a:lnTo>
                        <a:pt x="372" y="90"/>
                      </a:lnTo>
                      <a:lnTo>
                        <a:pt x="378" y="84"/>
                      </a:lnTo>
                      <a:lnTo>
                        <a:pt x="384" y="78"/>
                      </a:lnTo>
                      <a:lnTo>
                        <a:pt x="396" y="66"/>
                      </a:lnTo>
                      <a:lnTo>
                        <a:pt x="390" y="66"/>
                      </a:lnTo>
                      <a:lnTo>
                        <a:pt x="396" y="66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54"/>
                      </a:lnTo>
                      <a:lnTo>
                        <a:pt x="420" y="48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6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8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12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6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</a:path>
                  </a:pathLst>
                </a:custGeom>
                <a:grp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" name="Freeform 32"/>
                <p:cNvSpPr>
                  <a:spLocks/>
                </p:cNvSpPr>
                <p:nvPr/>
              </p:nvSpPr>
              <p:spPr bwMode="auto">
                <a:xfrm>
                  <a:off x="3883372" y="2276872"/>
                  <a:ext cx="99878" cy="404354"/>
                </a:xfrm>
                <a:custGeom>
                  <a:avLst/>
                  <a:gdLst>
                    <a:gd name="T0" fmla="*/ 9 w 558"/>
                    <a:gd name="T1" fmla="*/ 0 h 660"/>
                    <a:gd name="T2" fmla="*/ 22 w 558"/>
                    <a:gd name="T3" fmla="*/ 0 h 660"/>
                    <a:gd name="T4" fmla="*/ 35 w 558"/>
                    <a:gd name="T5" fmla="*/ 4 h 660"/>
                    <a:gd name="T6" fmla="*/ 48 w 558"/>
                    <a:gd name="T7" fmla="*/ 9 h 660"/>
                    <a:gd name="T8" fmla="*/ 61 w 558"/>
                    <a:gd name="T9" fmla="*/ 13 h 660"/>
                    <a:gd name="T10" fmla="*/ 74 w 558"/>
                    <a:gd name="T11" fmla="*/ 22 h 660"/>
                    <a:gd name="T12" fmla="*/ 87 w 558"/>
                    <a:gd name="T13" fmla="*/ 30 h 660"/>
                    <a:gd name="T14" fmla="*/ 100 w 558"/>
                    <a:gd name="T15" fmla="*/ 39 h 660"/>
                    <a:gd name="T16" fmla="*/ 113 w 558"/>
                    <a:gd name="T17" fmla="*/ 52 h 660"/>
                    <a:gd name="T18" fmla="*/ 126 w 558"/>
                    <a:gd name="T19" fmla="*/ 65 h 660"/>
                    <a:gd name="T20" fmla="*/ 139 w 558"/>
                    <a:gd name="T21" fmla="*/ 78 h 660"/>
                    <a:gd name="T22" fmla="*/ 152 w 558"/>
                    <a:gd name="T23" fmla="*/ 91 h 660"/>
                    <a:gd name="T24" fmla="*/ 161 w 558"/>
                    <a:gd name="T25" fmla="*/ 105 h 660"/>
                    <a:gd name="T26" fmla="*/ 179 w 558"/>
                    <a:gd name="T27" fmla="*/ 122 h 660"/>
                    <a:gd name="T28" fmla="*/ 183 w 558"/>
                    <a:gd name="T29" fmla="*/ 126 h 660"/>
                    <a:gd name="T30" fmla="*/ 192 w 558"/>
                    <a:gd name="T31" fmla="*/ 139 h 660"/>
                    <a:gd name="T32" fmla="*/ 205 w 558"/>
                    <a:gd name="T33" fmla="*/ 157 h 660"/>
                    <a:gd name="T34" fmla="*/ 209 w 558"/>
                    <a:gd name="T35" fmla="*/ 161 h 660"/>
                    <a:gd name="T36" fmla="*/ 213 w 558"/>
                    <a:gd name="T37" fmla="*/ 174 h 660"/>
                    <a:gd name="T38" fmla="*/ 226 w 558"/>
                    <a:gd name="T39" fmla="*/ 187 h 660"/>
                    <a:gd name="T40" fmla="*/ 231 w 558"/>
                    <a:gd name="T41" fmla="*/ 200 h 660"/>
                    <a:gd name="T42" fmla="*/ 240 w 558"/>
                    <a:gd name="T43" fmla="*/ 213 h 660"/>
                    <a:gd name="T44" fmla="*/ 253 w 558"/>
                    <a:gd name="T45" fmla="*/ 226 h 660"/>
                    <a:gd name="T46" fmla="*/ 257 w 558"/>
                    <a:gd name="T47" fmla="*/ 240 h 660"/>
                    <a:gd name="T48" fmla="*/ 266 w 558"/>
                    <a:gd name="T49" fmla="*/ 253 h 660"/>
                    <a:gd name="T50" fmla="*/ 274 w 558"/>
                    <a:gd name="T51" fmla="*/ 266 h 660"/>
                    <a:gd name="T52" fmla="*/ 283 w 558"/>
                    <a:gd name="T53" fmla="*/ 279 h 660"/>
                    <a:gd name="T54" fmla="*/ 292 w 558"/>
                    <a:gd name="T55" fmla="*/ 292 h 660"/>
                    <a:gd name="T56" fmla="*/ 296 w 558"/>
                    <a:gd name="T57" fmla="*/ 305 h 660"/>
                    <a:gd name="T58" fmla="*/ 305 w 558"/>
                    <a:gd name="T59" fmla="*/ 318 h 660"/>
                    <a:gd name="T60" fmla="*/ 314 w 558"/>
                    <a:gd name="T61" fmla="*/ 327 h 660"/>
                    <a:gd name="T62" fmla="*/ 322 w 558"/>
                    <a:gd name="T63" fmla="*/ 340 h 660"/>
                    <a:gd name="T64" fmla="*/ 331 w 558"/>
                    <a:gd name="T65" fmla="*/ 353 h 660"/>
                    <a:gd name="T66" fmla="*/ 335 w 558"/>
                    <a:gd name="T67" fmla="*/ 366 h 660"/>
                    <a:gd name="T68" fmla="*/ 344 w 558"/>
                    <a:gd name="T69" fmla="*/ 379 h 660"/>
                    <a:gd name="T70" fmla="*/ 353 w 558"/>
                    <a:gd name="T71" fmla="*/ 392 h 660"/>
                    <a:gd name="T72" fmla="*/ 361 w 558"/>
                    <a:gd name="T73" fmla="*/ 405 h 660"/>
                    <a:gd name="T74" fmla="*/ 366 w 558"/>
                    <a:gd name="T75" fmla="*/ 418 h 660"/>
                    <a:gd name="T76" fmla="*/ 375 w 558"/>
                    <a:gd name="T77" fmla="*/ 431 h 660"/>
                    <a:gd name="T78" fmla="*/ 383 w 558"/>
                    <a:gd name="T79" fmla="*/ 444 h 660"/>
                    <a:gd name="T80" fmla="*/ 392 w 558"/>
                    <a:gd name="T81" fmla="*/ 457 h 660"/>
                    <a:gd name="T82" fmla="*/ 401 w 558"/>
                    <a:gd name="T83" fmla="*/ 470 h 6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60"/>
                    <a:gd name="T128" fmla="*/ 558 w 558"/>
                    <a:gd name="T129" fmla="*/ 660 h 6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6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12"/>
                      </a:lnTo>
                      <a:lnTo>
                        <a:pt x="66" y="12"/>
                      </a:lnTo>
                      <a:lnTo>
                        <a:pt x="72" y="18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8"/>
                      </a:lnTo>
                      <a:lnTo>
                        <a:pt x="132" y="54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84"/>
                      </a:lnTo>
                      <a:lnTo>
                        <a:pt x="174" y="90"/>
                      </a:lnTo>
                      <a:lnTo>
                        <a:pt x="180" y="96"/>
                      </a:lnTo>
                      <a:lnTo>
                        <a:pt x="186" y="102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20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2" y="144"/>
                      </a:lnTo>
                      <a:lnTo>
                        <a:pt x="234" y="150"/>
                      </a:lnTo>
                      <a:lnTo>
                        <a:pt x="234" y="156"/>
                      </a:lnTo>
                      <a:lnTo>
                        <a:pt x="246" y="168"/>
                      </a:lnTo>
                      <a:lnTo>
                        <a:pt x="240" y="168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8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0" y="204"/>
                      </a:lnTo>
                      <a:lnTo>
                        <a:pt x="282" y="216"/>
                      </a:lnTo>
                      <a:lnTo>
                        <a:pt x="276" y="216"/>
                      </a:lnTo>
                      <a:lnTo>
                        <a:pt x="282" y="216"/>
                      </a:lnTo>
                      <a:lnTo>
                        <a:pt x="288" y="222"/>
                      </a:lnTo>
                      <a:lnTo>
                        <a:pt x="288" y="228"/>
                      </a:lnTo>
                      <a:lnTo>
                        <a:pt x="294" y="234"/>
                      </a:lnTo>
                      <a:lnTo>
                        <a:pt x="294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12" y="264"/>
                      </a:lnTo>
                      <a:lnTo>
                        <a:pt x="318" y="270"/>
                      </a:lnTo>
                      <a:lnTo>
                        <a:pt x="318" y="276"/>
                      </a:lnTo>
                      <a:lnTo>
                        <a:pt x="324" y="282"/>
                      </a:lnTo>
                      <a:lnTo>
                        <a:pt x="330" y="288"/>
                      </a:lnTo>
                      <a:lnTo>
                        <a:pt x="330" y="294"/>
                      </a:lnTo>
                      <a:lnTo>
                        <a:pt x="336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54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66" y="348"/>
                      </a:lnTo>
                      <a:lnTo>
                        <a:pt x="372" y="354"/>
                      </a:lnTo>
                      <a:lnTo>
                        <a:pt x="372" y="360"/>
                      </a:lnTo>
                      <a:lnTo>
                        <a:pt x="378" y="366"/>
                      </a:lnTo>
                      <a:lnTo>
                        <a:pt x="384" y="372"/>
                      </a:lnTo>
                      <a:lnTo>
                        <a:pt x="384" y="378"/>
                      </a:lnTo>
                      <a:lnTo>
                        <a:pt x="390" y="384"/>
                      </a:lnTo>
                      <a:lnTo>
                        <a:pt x="390" y="390"/>
                      </a:lnTo>
                      <a:lnTo>
                        <a:pt x="396" y="396"/>
                      </a:lnTo>
                      <a:lnTo>
                        <a:pt x="402" y="402"/>
                      </a:lnTo>
                      <a:lnTo>
                        <a:pt x="402" y="408"/>
                      </a:lnTo>
                      <a:lnTo>
                        <a:pt x="408" y="414"/>
                      </a:lnTo>
                      <a:lnTo>
                        <a:pt x="408" y="420"/>
                      </a:lnTo>
                      <a:lnTo>
                        <a:pt x="414" y="426"/>
                      </a:lnTo>
                      <a:lnTo>
                        <a:pt x="420" y="432"/>
                      </a:lnTo>
                      <a:lnTo>
                        <a:pt x="420" y="438"/>
                      </a:lnTo>
                      <a:lnTo>
                        <a:pt x="432" y="450"/>
                      </a:lnTo>
                      <a:lnTo>
                        <a:pt x="426" y="450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44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2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0" y="534"/>
                      </a:lnTo>
                      <a:lnTo>
                        <a:pt x="486" y="540"/>
                      </a:lnTo>
                      <a:lnTo>
                        <a:pt x="486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04" y="576"/>
                      </a:lnTo>
                      <a:lnTo>
                        <a:pt x="510" y="582"/>
                      </a:lnTo>
                      <a:lnTo>
                        <a:pt x="516" y="588"/>
                      </a:lnTo>
                      <a:lnTo>
                        <a:pt x="516" y="594"/>
                      </a:lnTo>
                      <a:lnTo>
                        <a:pt x="522" y="600"/>
                      </a:lnTo>
                      <a:lnTo>
                        <a:pt x="522" y="606"/>
                      </a:lnTo>
                      <a:lnTo>
                        <a:pt x="528" y="612"/>
                      </a:lnTo>
                      <a:lnTo>
                        <a:pt x="534" y="618"/>
                      </a:lnTo>
                      <a:lnTo>
                        <a:pt x="534" y="624"/>
                      </a:lnTo>
                      <a:lnTo>
                        <a:pt x="540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58" y="660"/>
                      </a:lnTo>
                    </a:path>
                  </a:pathLst>
                </a:custGeom>
                <a:grp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3983250" y="2666875"/>
                  <a:ext cx="120346" cy="184027"/>
                </a:xfrm>
                <a:custGeom>
                  <a:avLst/>
                  <a:gdLst>
                    <a:gd name="T0" fmla="*/ 9 w 672"/>
                    <a:gd name="T1" fmla="*/ 26 h 300"/>
                    <a:gd name="T2" fmla="*/ 17 w 672"/>
                    <a:gd name="T3" fmla="*/ 39 h 300"/>
                    <a:gd name="T4" fmla="*/ 26 w 672"/>
                    <a:gd name="T5" fmla="*/ 52 h 300"/>
                    <a:gd name="T6" fmla="*/ 35 w 672"/>
                    <a:gd name="T7" fmla="*/ 65 h 300"/>
                    <a:gd name="T8" fmla="*/ 48 w 672"/>
                    <a:gd name="T9" fmla="*/ 78 h 300"/>
                    <a:gd name="T10" fmla="*/ 52 w 672"/>
                    <a:gd name="T11" fmla="*/ 92 h 300"/>
                    <a:gd name="T12" fmla="*/ 70 w 672"/>
                    <a:gd name="T13" fmla="*/ 109 h 300"/>
                    <a:gd name="T14" fmla="*/ 78 w 672"/>
                    <a:gd name="T15" fmla="*/ 122 h 300"/>
                    <a:gd name="T16" fmla="*/ 91 w 672"/>
                    <a:gd name="T17" fmla="*/ 135 h 300"/>
                    <a:gd name="T18" fmla="*/ 100 w 672"/>
                    <a:gd name="T19" fmla="*/ 144 h 300"/>
                    <a:gd name="T20" fmla="*/ 109 w 672"/>
                    <a:gd name="T21" fmla="*/ 157 h 300"/>
                    <a:gd name="T22" fmla="*/ 122 w 672"/>
                    <a:gd name="T23" fmla="*/ 166 h 300"/>
                    <a:gd name="T24" fmla="*/ 135 w 672"/>
                    <a:gd name="T25" fmla="*/ 179 h 300"/>
                    <a:gd name="T26" fmla="*/ 148 w 672"/>
                    <a:gd name="T27" fmla="*/ 187 h 300"/>
                    <a:gd name="T28" fmla="*/ 161 w 672"/>
                    <a:gd name="T29" fmla="*/ 196 h 300"/>
                    <a:gd name="T30" fmla="*/ 174 w 672"/>
                    <a:gd name="T31" fmla="*/ 205 h 300"/>
                    <a:gd name="T32" fmla="*/ 187 w 672"/>
                    <a:gd name="T33" fmla="*/ 209 h 300"/>
                    <a:gd name="T34" fmla="*/ 200 w 672"/>
                    <a:gd name="T35" fmla="*/ 214 h 300"/>
                    <a:gd name="T36" fmla="*/ 214 w 672"/>
                    <a:gd name="T37" fmla="*/ 218 h 300"/>
                    <a:gd name="T38" fmla="*/ 227 w 672"/>
                    <a:gd name="T39" fmla="*/ 218 h 300"/>
                    <a:gd name="T40" fmla="*/ 240 w 672"/>
                    <a:gd name="T41" fmla="*/ 218 h 300"/>
                    <a:gd name="T42" fmla="*/ 253 w 672"/>
                    <a:gd name="T43" fmla="*/ 218 h 300"/>
                    <a:gd name="T44" fmla="*/ 266 w 672"/>
                    <a:gd name="T45" fmla="*/ 214 h 300"/>
                    <a:gd name="T46" fmla="*/ 279 w 672"/>
                    <a:gd name="T47" fmla="*/ 214 h 300"/>
                    <a:gd name="T48" fmla="*/ 292 w 672"/>
                    <a:gd name="T49" fmla="*/ 209 h 300"/>
                    <a:gd name="T50" fmla="*/ 305 w 672"/>
                    <a:gd name="T51" fmla="*/ 201 h 300"/>
                    <a:gd name="T52" fmla="*/ 318 w 672"/>
                    <a:gd name="T53" fmla="*/ 192 h 300"/>
                    <a:gd name="T54" fmla="*/ 331 w 672"/>
                    <a:gd name="T55" fmla="*/ 183 h 300"/>
                    <a:gd name="T56" fmla="*/ 344 w 672"/>
                    <a:gd name="T57" fmla="*/ 174 h 300"/>
                    <a:gd name="T58" fmla="*/ 357 w 672"/>
                    <a:gd name="T59" fmla="*/ 166 h 300"/>
                    <a:gd name="T60" fmla="*/ 370 w 672"/>
                    <a:gd name="T61" fmla="*/ 153 h 300"/>
                    <a:gd name="T62" fmla="*/ 383 w 672"/>
                    <a:gd name="T63" fmla="*/ 140 h 300"/>
                    <a:gd name="T64" fmla="*/ 397 w 672"/>
                    <a:gd name="T65" fmla="*/ 122 h 300"/>
                    <a:gd name="T66" fmla="*/ 410 w 672"/>
                    <a:gd name="T67" fmla="*/ 109 h 300"/>
                    <a:gd name="T68" fmla="*/ 427 w 672"/>
                    <a:gd name="T69" fmla="*/ 87 h 300"/>
                    <a:gd name="T70" fmla="*/ 431 w 672"/>
                    <a:gd name="T71" fmla="*/ 83 h 300"/>
                    <a:gd name="T72" fmla="*/ 436 w 672"/>
                    <a:gd name="T73" fmla="*/ 70 h 300"/>
                    <a:gd name="T74" fmla="*/ 444 w 672"/>
                    <a:gd name="T75" fmla="*/ 61 h 300"/>
                    <a:gd name="T76" fmla="*/ 458 w 672"/>
                    <a:gd name="T77" fmla="*/ 48 h 300"/>
                    <a:gd name="T78" fmla="*/ 462 w 672"/>
                    <a:gd name="T79" fmla="*/ 35 h 300"/>
                    <a:gd name="T80" fmla="*/ 471 w 672"/>
                    <a:gd name="T81" fmla="*/ 22 h 300"/>
                    <a:gd name="T82" fmla="*/ 484 w 672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2"/>
                    <a:gd name="T127" fmla="*/ 0 h 300"/>
                    <a:gd name="T128" fmla="*/ 672 w 672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2" h="300">
                      <a:moveTo>
                        <a:pt x="0" y="24"/>
                      </a:move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8" y="48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78"/>
                      </a:lnTo>
                      <a:lnTo>
                        <a:pt x="48" y="84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02"/>
                      </a:lnTo>
                      <a:lnTo>
                        <a:pt x="66" y="108"/>
                      </a:lnTo>
                      <a:lnTo>
                        <a:pt x="66" y="114"/>
                      </a:lnTo>
                      <a:lnTo>
                        <a:pt x="72" y="120"/>
                      </a:lnTo>
                      <a:lnTo>
                        <a:pt x="72" y="126"/>
                      </a:lnTo>
                      <a:lnTo>
                        <a:pt x="84" y="132"/>
                      </a:lnTo>
                      <a:lnTo>
                        <a:pt x="84" y="138"/>
                      </a:lnTo>
                      <a:lnTo>
                        <a:pt x="96" y="150"/>
                      </a:lnTo>
                      <a:lnTo>
                        <a:pt x="96" y="156"/>
                      </a:lnTo>
                      <a:lnTo>
                        <a:pt x="102" y="162"/>
                      </a:lnTo>
                      <a:lnTo>
                        <a:pt x="108" y="168"/>
                      </a:lnTo>
                      <a:lnTo>
                        <a:pt x="114" y="174"/>
                      </a:lnTo>
                      <a:lnTo>
                        <a:pt x="120" y="180"/>
                      </a:lnTo>
                      <a:lnTo>
                        <a:pt x="126" y="186"/>
                      </a:lnTo>
                      <a:lnTo>
                        <a:pt x="138" y="198"/>
                      </a:lnTo>
                      <a:lnTo>
                        <a:pt x="132" y="198"/>
                      </a:lnTo>
                      <a:lnTo>
                        <a:pt x="138" y="198"/>
                      </a:lnTo>
                      <a:lnTo>
                        <a:pt x="144" y="204"/>
                      </a:lnTo>
                      <a:lnTo>
                        <a:pt x="156" y="216"/>
                      </a:lnTo>
                      <a:lnTo>
                        <a:pt x="150" y="216"/>
                      </a:lnTo>
                      <a:lnTo>
                        <a:pt x="156" y="216"/>
                      </a:lnTo>
                      <a:lnTo>
                        <a:pt x="162" y="222"/>
                      </a:lnTo>
                      <a:lnTo>
                        <a:pt x="168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6" y="246"/>
                      </a:lnTo>
                      <a:lnTo>
                        <a:pt x="192" y="246"/>
                      </a:lnTo>
                      <a:lnTo>
                        <a:pt x="198" y="252"/>
                      </a:lnTo>
                      <a:lnTo>
                        <a:pt x="204" y="258"/>
                      </a:lnTo>
                      <a:lnTo>
                        <a:pt x="210" y="258"/>
                      </a:lnTo>
                      <a:lnTo>
                        <a:pt x="216" y="264"/>
                      </a:lnTo>
                      <a:lnTo>
                        <a:pt x="222" y="270"/>
                      </a:lnTo>
                      <a:lnTo>
                        <a:pt x="228" y="270"/>
                      </a:lnTo>
                      <a:lnTo>
                        <a:pt x="234" y="276"/>
                      </a:lnTo>
                      <a:lnTo>
                        <a:pt x="240" y="282"/>
                      </a:lnTo>
                      <a:lnTo>
                        <a:pt x="246" y="282"/>
                      </a:lnTo>
                      <a:lnTo>
                        <a:pt x="252" y="282"/>
                      </a:lnTo>
                      <a:lnTo>
                        <a:pt x="258" y="288"/>
                      </a:lnTo>
                      <a:lnTo>
                        <a:pt x="264" y="288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294"/>
                      </a:lnTo>
                      <a:lnTo>
                        <a:pt x="288" y="294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300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94"/>
                      </a:lnTo>
                      <a:lnTo>
                        <a:pt x="390" y="288"/>
                      </a:lnTo>
                      <a:lnTo>
                        <a:pt x="396" y="288"/>
                      </a:lnTo>
                      <a:lnTo>
                        <a:pt x="402" y="288"/>
                      </a:lnTo>
                      <a:lnTo>
                        <a:pt x="408" y="282"/>
                      </a:lnTo>
                      <a:lnTo>
                        <a:pt x="414" y="276"/>
                      </a:lnTo>
                      <a:lnTo>
                        <a:pt x="420" y="276"/>
                      </a:lnTo>
                      <a:lnTo>
                        <a:pt x="426" y="270"/>
                      </a:lnTo>
                      <a:lnTo>
                        <a:pt x="432" y="270"/>
                      </a:lnTo>
                      <a:lnTo>
                        <a:pt x="438" y="264"/>
                      </a:lnTo>
                      <a:lnTo>
                        <a:pt x="444" y="264"/>
                      </a:lnTo>
                      <a:lnTo>
                        <a:pt x="450" y="258"/>
                      </a:lnTo>
                      <a:lnTo>
                        <a:pt x="456" y="252"/>
                      </a:lnTo>
                      <a:lnTo>
                        <a:pt x="462" y="246"/>
                      </a:lnTo>
                      <a:lnTo>
                        <a:pt x="468" y="246"/>
                      </a:lnTo>
                      <a:lnTo>
                        <a:pt x="474" y="240"/>
                      </a:lnTo>
                      <a:lnTo>
                        <a:pt x="480" y="234"/>
                      </a:lnTo>
                      <a:lnTo>
                        <a:pt x="486" y="228"/>
                      </a:lnTo>
                      <a:lnTo>
                        <a:pt x="492" y="228"/>
                      </a:lnTo>
                      <a:lnTo>
                        <a:pt x="498" y="216"/>
                      </a:lnTo>
                      <a:lnTo>
                        <a:pt x="504" y="210"/>
                      </a:lnTo>
                      <a:lnTo>
                        <a:pt x="510" y="210"/>
                      </a:lnTo>
                      <a:lnTo>
                        <a:pt x="516" y="204"/>
                      </a:lnTo>
                      <a:lnTo>
                        <a:pt x="522" y="192"/>
                      </a:lnTo>
                      <a:lnTo>
                        <a:pt x="528" y="192"/>
                      </a:lnTo>
                      <a:lnTo>
                        <a:pt x="534" y="180"/>
                      </a:lnTo>
                      <a:lnTo>
                        <a:pt x="540" y="174"/>
                      </a:lnTo>
                      <a:lnTo>
                        <a:pt x="546" y="168"/>
                      </a:lnTo>
                      <a:lnTo>
                        <a:pt x="552" y="162"/>
                      </a:lnTo>
                      <a:lnTo>
                        <a:pt x="558" y="156"/>
                      </a:lnTo>
                      <a:lnTo>
                        <a:pt x="564" y="150"/>
                      </a:lnTo>
                      <a:lnTo>
                        <a:pt x="576" y="138"/>
                      </a:lnTo>
                      <a:lnTo>
                        <a:pt x="576" y="132"/>
                      </a:lnTo>
                      <a:lnTo>
                        <a:pt x="588" y="120"/>
                      </a:lnTo>
                      <a:lnTo>
                        <a:pt x="582" y="120"/>
                      </a:lnTo>
                      <a:lnTo>
                        <a:pt x="588" y="120"/>
                      </a:lnTo>
                      <a:lnTo>
                        <a:pt x="594" y="114"/>
                      </a:lnTo>
                      <a:lnTo>
                        <a:pt x="594" y="108"/>
                      </a:lnTo>
                      <a:lnTo>
                        <a:pt x="606" y="96"/>
                      </a:lnTo>
                      <a:lnTo>
                        <a:pt x="600" y="96"/>
                      </a:lnTo>
                      <a:lnTo>
                        <a:pt x="606" y="96"/>
                      </a:lnTo>
                      <a:lnTo>
                        <a:pt x="612" y="90"/>
                      </a:lnTo>
                      <a:lnTo>
                        <a:pt x="612" y="84"/>
                      </a:lnTo>
                      <a:lnTo>
                        <a:pt x="618" y="78"/>
                      </a:lnTo>
                      <a:lnTo>
                        <a:pt x="618" y="72"/>
                      </a:lnTo>
                      <a:lnTo>
                        <a:pt x="630" y="66"/>
                      </a:lnTo>
                      <a:lnTo>
                        <a:pt x="630" y="60"/>
                      </a:lnTo>
                      <a:lnTo>
                        <a:pt x="636" y="54"/>
                      </a:lnTo>
                      <a:lnTo>
                        <a:pt x="636" y="48"/>
                      </a:lnTo>
                      <a:lnTo>
                        <a:pt x="642" y="42"/>
                      </a:lnTo>
                      <a:lnTo>
                        <a:pt x="648" y="36"/>
                      </a:lnTo>
                      <a:lnTo>
                        <a:pt x="648" y="30"/>
                      </a:lnTo>
                      <a:lnTo>
                        <a:pt x="654" y="24"/>
                      </a:lnTo>
                      <a:lnTo>
                        <a:pt x="660" y="18"/>
                      </a:lnTo>
                      <a:lnTo>
                        <a:pt x="666" y="12"/>
                      </a:lnTo>
                      <a:lnTo>
                        <a:pt x="666" y="6"/>
                      </a:lnTo>
                      <a:lnTo>
                        <a:pt x="672" y="0"/>
                      </a:lnTo>
                    </a:path>
                  </a:pathLst>
                </a:custGeom>
                <a:grp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" name="Freeform 34"/>
                <p:cNvSpPr>
                  <a:spLocks/>
                </p:cNvSpPr>
                <p:nvPr/>
              </p:nvSpPr>
              <p:spPr bwMode="auto">
                <a:xfrm>
                  <a:off x="4103596" y="2276872"/>
                  <a:ext cx="98644" cy="390003"/>
                </a:xfrm>
                <a:custGeom>
                  <a:avLst/>
                  <a:gdLst>
                    <a:gd name="T0" fmla="*/ 0 w 552"/>
                    <a:gd name="T1" fmla="*/ 458 h 636"/>
                    <a:gd name="T2" fmla="*/ 9 w 552"/>
                    <a:gd name="T3" fmla="*/ 449 h 636"/>
                    <a:gd name="T4" fmla="*/ 13 w 552"/>
                    <a:gd name="T5" fmla="*/ 440 h 636"/>
                    <a:gd name="T6" fmla="*/ 17 w 552"/>
                    <a:gd name="T7" fmla="*/ 431 h 636"/>
                    <a:gd name="T8" fmla="*/ 22 w 552"/>
                    <a:gd name="T9" fmla="*/ 423 h 636"/>
                    <a:gd name="T10" fmla="*/ 30 w 552"/>
                    <a:gd name="T11" fmla="*/ 414 h 636"/>
                    <a:gd name="T12" fmla="*/ 35 w 552"/>
                    <a:gd name="T13" fmla="*/ 405 h 636"/>
                    <a:gd name="T14" fmla="*/ 39 w 552"/>
                    <a:gd name="T15" fmla="*/ 397 h 636"/>
                    <a:gd name="T16" fmla="*/ 43 w 552"/>
                    <a:gd name="T17" fmla="*/ 388 h 636"/>
                    <a:gd name="T18" fmla="*/ 52 w 552"/>
                    <a:gd name="T19" fmla="*/ 379 h 636"/>
                    <a:gd name="T20" fmla="*/ 57 w 552"/>
                    <a:gd name="T21" fmla="*/ 370 h 636"/>
                    <a:gd name="T22" fmla="*/ 61 w 552"/>
                    <a:gd name="T23" fmla="*/ 362 h 636"/>
                    <a:gd name="T24" fmla="*/ 65 w 552"/>
                    <a:gd name="T25" fmla="*/ 353 h 636"/>
                    <a:gd name="T26" fmla="*/ 70 w 552"/>
                    <a:gd name="T27" fmla="*/ 344 h 636"/>
                    <a:gd name="T28" fmla="*/ 78 w 552"/>
                    <a:gd name="T29" fmla="*/ 336 h 636"/>
                    <a:gd name="T30" fmla="*/ 83 w 552"/>
                    <a:gd name="T31" fmla="*/ 327 h 636"/>
                    <a:gd name="T32" fmla="*/ 87 w 552"/>
                    <a:gd name="T33" fmla="*/ 318 h 636"/>
                    <a:gd name="T34" fmla="*/ 91 w 552"/>
                    <a:gd name="T35" fmla="*/ 309 h 636"/>
                    <a:gd name="T36" fmla="*/ 96 w 552"/>
                    <a:gd name="T37" fmla="*/ 301 h 636"/>
                    <a:gd name="T38" fmla="*/ 104 w 552"/>
                    <a:gd name="T39" fmla="*/ 292 h 636"/>
                    <a:gd name="T40" fmla="*/ 109 w 552"/>
                    <a:gd name="T41" fmla="*/ 283 h 636"/>
                    <a:gd name="T42" fmla="*/ 113 w 552"/>
                    <a:gd name="T43" fmla="*/ 275 h 636"/>
                    <a:gd name="T44" fmla="*/ 117 w 552"/>
                    <a:gd name="T45" fmla="*/ 266 h 636"/>
                    <a:gd name="T46" fmla="*/ 122 w 552"/>
                    <a:gd name="T47" fmla="*/ 257 h 636"/>
                    <a:gd name="T48" fmla="*/ 130 w 552"/>
                    <a:gd name="T49" fmla="*/ 248 h 636"/>
                    <a:gd name="T50" fmla="*/ 135 w 552"/>
                    <a:gd name="T51" fmla="*/ 240 h 636"/>
                    <a:gd name="T52" fmla="*/ 143 w 552"/>
                    <a:gd name="T53" fmla="*/ 231 h 636"/>
                    <a:gd name="T54" fmla="*/ 148 w 552"/>
                    <a:gd name="T55" fmla="*/ 222 h 636"/>
                    <a:gd name="T56" fmla="*/ 152 w 552"/>
                    <a:gd name="T57" fmla="*/ 214 h 636"/>
                    <a:gd name="T58" fmla="*/ 157 w 552"/>
                    <a:gd name="T59" fmla="*/ 205 h 636"/>
                    <a:gd name="T60" fmla="*/ 165 w 552"/>
                    <a:gd name="T61" fmla="*/ 192 h 636"/>
                    <a:gd name="T62" fmla="*/ 174 w 552"/>
                    <a:gd name="T63" fmla="*/ 183 h 636"/>
                    <a:gd name="T64" fmla="*/ 178 w 552"/>
                    <a:gd name="T65" fmla="*/ 174 h 636"/>
                    <a:gd name="T66" fmla="*/ 187 w 552"/>
                    <a:gd name="T67" fmla="*/ 166 h 636"/>
                    <a:gd name="T68" fmla="*/ 191 w 552"/>
                    <a:gd name="T69" fmla="*/ 157 h 636"/>
                    <a:gd name="T70" fmla="*/ 196 w 552"/>
                    <a:gd name="T71" fmla="*/ 148 h 636"/>
                    <a:gd name="T72" fmla="*/ 204 w 552"/>
                    <a:gd name="T73" fmla="*/ 139 h 636"/>
                    <a:gd name="T74" fmla="*/ 209 w 552"/>
                    <a:gd name="T75" fmla="*/ 131 h 636"/>
                    <a:gd name="T76" fmla="*/ 217 w 552"/>
                    <a:gd name="T77" fmla="*/ 122 h 636"/>
                    <a:gd name="T78" fmla="*/ 226 w 552"/>
                    <a:gd name="T79" fmla="*/ 113 h 636"/>
                    <a:gd name="T80" fmla="*/ 230 w 552"/>
                    <a:gd name="T81" fmla="*/ 105 h 636"/>
                    <a:gd name="T82" fmla="*/ 243 w 552"/>
                    <a:gd name="T83" fmla="*/ 92 h 636"/>
                    <a:gd name="T84" fmla="*/ 248 w 552"/>
                    <a:gd name="T85" fmla="*/ 83 h 636"/>
                    <a:gd name="T86" fmla="*/ 257 w 552"/>
                    <a:gd name="T87" fmla="*/ 74 h 636"/>
                    <a:gd name="T88" fmla="*/ 265 w 552"/>
                    <a:gd name="T89" fmla="*/ 65 h 636"/>
                    <a:gd name="T90" fmla="*/ 274 w 552"/>
                    <a:gd name="T91" fmla="*/ 57 h 636"/>
                    <a:gd name="T92" fmla="*/ 283 w 552"/>
                    <a:gd name="T93" fmla="*/ 48 h 636"/>
                    <a:gd name="T94" fmla="*/ 291 w 552"/>
                    <a:gd name="T95" fmla="*/ 44 h 636"/>
                    <a:gd name="T96" fmla="*/ 300 w 552"/>
                    <a:gd name="T97" fmla="*/ 35 h 636"/>
                    <a:gd name="T98" fmla="*/ 309 w 552"/>
                    <a:gd name="T99" fmla="*/ 31 h 636"/>
                    <a:gd name="T100" fmla="*/ 317 w 552"/>
                    <a:gd name="T101" fmla="*/ 22 h 636"/>
                    <a:gd name="T102" fmla="*/ 326 w 552"/>
                    <a:gd name="T103" fmla="*/ 17 h 636"/>
                    <a:gd name="T104" fmla="*/ 335 w 552"/>
                    <a:gd name="T105" fmla="*/ 13 h 636"/>
                    <a:gd name="T106" fmla="*/ 343 w 552"/>
                    <a:gd name="T107" fmla="*/ 9 h 636"/>
                    <a:gd name="T108" fmla="*/ 352 w 552"/>
                    <a:gd name="T109" fmla="*/ 4 h 636"/>
                    <a:gd name="T110" fmla="*/ 361 w 552"/>
                    <a:gd name="T111" fmla="*/ 4 h 636"/>
                    <a:gd name="T112" fmla="*/ 370 w 552"/>
                    <a:gd name="T113" fmla="*/ 0 h 636"/>
                    <a:gd name="T114" fmla="*/ 378 w 552"/>
                    <a:gd name="T115" fmla="*/ 0 h 636"/>
                    <a:gd name="T116" fmla="*/ 387 w 552"/>
                    <a:gd name="T117" fmla="*/ 0 h 636"/>
                    <a:gd name="T118" fmla="*/ 396 w 552"/>
                    <a:gd name="T119" fmla="*/ 0 h 6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2"/>
                    <a:gd name="T181" fmla="*/ 0 h 636"/>
                    <a:gd name="T182" fmla="*/ 552 w 552"/>
                    <a:gd name="T183" fmla="*/ 636 h 6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2" h="636">
                      <a:moveTo>
                        <a:pt x="0" y="636"/>
                      </a:moveTo>
                      <a:lnTo>
                        <a:pt x="0" y="630"/>
                      </a:lnTo>
                      <a:lnTo>
                        <a:pt x="6" y="624"/>
                      </a:lnTo>
                      <a:lnTo>
                        <a:pt x="12" y="618"/>
                      </a:lnTo>
                      <a:lnTo>
                        <a:pt x="12" y="612"/>
                      </a:lnTo>
                      <a:lnTo>
                        <a:pt x="18" y="606"/>
                      </a:lnTo>
                      <a:lnTo>
                        <a:pt x="18" y="600"/>
                      </a:lnTo>
                      <a:lnTo>
                        <a:pt x="24" y="594"/>
                      </a:lnTo>
                      <a:lnTo>
                        <a:pt x="30" y="588"/>
                      </a:lnTo>
                      <a:lnTo>
                        <a:pt x="30" y="582"/>
                      </a:lnTo>
                      <a:lnTo>
                        <a:pt x="36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54" y="546"/>
                      </a:lnTo>
                      <a:lnTo>
                        <a:pt x="60" y="540"/>
                      </a:lnTo>
                      <a:lnTo>
                        <a:pt x="60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78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96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14" y="450"/>
                      </a:lnTo>
                      <a:lnTo>
                        <a:pt x="114" y="444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6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8" y="408"/>
                      </a:lnTo>
                      <a:lnTo>
                        <a:pt x="144" y="402"/>
                      </a:lnTo>
                      <a:lnTo>
                        <a:pt x="144" y="396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56" y="378"/>
                      </a:lnTo>
                      <a:lnTo>
                        <a:pt x="162" y="372"/>
                      </a:lnTo>
                      <a:lnTo>
                        <a:pt x="162" y="366"/>
                      </a:lnTo>
                      <a:lnTo>
                        <a:pt x="168" y="360"/>
                      </a:lnTo>
                      <a:lnTo>
                        <a:pt x="168" y="354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04" y="300"/>
                      </a:lnTo>
                      <a:lnTo>
                        <a:pt x="210" y="294"/>
                      </a:lnTo>
                      <a:lnTo>
                        <a:pt x="216" y="288"/>
                      </a:lnTo>
                      <a:lnTo>
                        <a:pt x="216" y="282"/>
                      </a:lnTo>
                      <a:lnTo>
                        <a:pt x="228" y="270"/>
                      </a:lnTo>
                      <a:lnTo>
                        <a:pt x="228" y="264"/>
                      </a:lnTo>
                      <a:lnTo>
                        <a:pt x="234" y="258"/>
                      </a:lnTo>
                      <a:lnTo>
                        <a:pt x="240" y="252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46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64" y="216"/>
                      </a:lnTo>
                      <a:lnTo>
                        <a:pt x="264" y="210"/>
                      </a:lnTo>
                      <a:lnTo>
                        <a:pt x="270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2" y="186"/>
                      </a:lnTo>
                      <a:lnTo>
                        <a:pt x="288" y="180"/>
                      </a:lnTo>
                      <a:lnTo>
                        <a:pt x="294" y="174"/>
                      </a:lnTo>
                      <a:lnTo>
                        <a:pt x="300" y="168"/>
                      </a:lnTo>
                      <a:lnTo>
                        <a:pt x="300" y="162"/>
                      </a:lnTo>
                      <a:lnTo>
                        <a:pt x="312" y="156"/>
                      </a:lnTo>
                      <a:lnTo>
                        <a:pt x="312" y="150"/>
                      </a:lnTo>
                      <a:lnTo>
                        <a:pt x="318" y="144"/>
                      </a:lnTo>
                      <a:lnTo>
                        <a:pt x="324" y="138"/>
                      </a:lnTo>
                      <a:lnTo>
                        <a:pt x="336" y="126"/>
                      </a:lnTo>
                      <a:lnTo>
                        <a:pt x="336" y="120"/>
                      </a:lnTo>
                      <a:lnTo>
                        <a:pt x="342" y="114"/>
                      </a:lnTo>
                      <a:lnTo>
                        <a:pt x="348" y="108"/>
                      </a:lnTo>
                      <a:lnTo>
                        <a:pt x="354" y="102"/>
                      </a:lnTo>
                      <a:lnTo>
                        <a:pt x="360" y="96"/>
                      </a:lnTo>
                      <a:lnTo>
                        <a:pt x="366" y="90"/>
                      </a:lnTo>
                      <a:lnTo>
                        <a:pt x="372" y="84"/>
                      </a:lnTo>
                      <a:lnTo>
                        <a:pt x="378" y="78"/>
                      </a:lnTo>
                      <a:lnTo>
                        <a:pt x="384" y="72"/>
                      </a:lnTo>
                      <a:lnTo>
                        <a:pt x="390" y="66"/>
                      </a:lnTo>
                      <a:lnTo>
                        <a:pt x="396" y="60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48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0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2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6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</a:path>
                  </a:pathLst>
                </a:custGeom>
                <a:grp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2" name="Grupa 41"/>
              <p:cNvGrpSpPr/>
              <p:nvPr/>
            </p:nvGrpSpPr>
            <p:grpSpPr>
              <a:xfrm>
                <a:off x="4200159" y="2272889"/>
                <a:ext cx="638352" cy="574030"/>
                <a:chOff x="3563888" y="2276872"/>
                <a:chExt cx="638352" cy="574030"/>
              </a:xfrm>
              <a:grpFill/>
            </p:grpSpPr>
            <p:sp>
              <p:nvSpPr>
                <p:cNvPr id="43" name="Freeform 29"/>
                <p:cNvSpPr>
                  <a:spLocks/>
                </p:cNvSpPr>
                <p:nvPr/>
              </p:nvSpPr>
              <p:spPr bwMode="auto">
                <a:xfrm>
                  <a:off x="3563888" y="2276872"/>
                  <a:ext cx="102097" cy="411951"/>
                </a:xfrm>
                <a:custGeom>
                  <a:avLst/>
                  <a:gdLst>
                    <a:gd name="T0" fmla="*/ 9 w 570"/>
                    <a:gd name="T1" fmla="*/ 0 h 672"/>
                    <a:gd name="T2" fmla="*/ 22 w 570"/>
                    <a:gd name="T3" fmla="*/ 0 h 672"/>
                    <a:gd name="T4" fmla="*/ 35 w 570"/>
                    <a:gd name="T5" fmla="*/ 4 h 672"/>
                    <a:gd name="T6" fmla="*/ 48 w 570"/>
                    <a:gd name="T7" fmla="*/ 9 h 672"/>
                    <a:gd name="T8" fmla="*/ 61 w 570"/>
                    <a:gd name="T9" fmla="*/ 13 h 672"/>
                    <a:gd name="T10" fmla="*/ 74 w 570"/>
                    <a:gd name="T11" fmla="*/ 22 h 672"/>
                    <a:gd name="T12" fmla="*/ 87 w 570"/>
                    <a:gd name="T13" fmla="*/ 31 h 672"/>
                    <a:gd name="T14" fmla="*/ 100 w 570"/>
                    <a:gd name="T15" fmla="*/ 39 h 672"/>
                    <a:gd name="T16" fmla="*/ 113 w 570"/>
                    <a:gd name="T17" fmla="*/ 52 h 672"/>
                    <a:gd name="T18" fmla="*/ 126 w 570"/>
                    <a:gd name="T19" fmla="*/ 61 h 672"/>
                    <a:gd name="T20" fmla="*/ 139 w 570"/>
                    <a:gd name="T21" fmla="*/ 78 h 672"/>
                    <a:gd name="T22" fmla="*/ 153 w 570"/>
                    <a:gd name="T23" fmla="*/ 91 h 672"/>
                    <a:gd name="T24" fmla="*/ 166 w 570"/>
                    <a:gd name="T25" fmla="*/ 105 h 672"/>
                    <a:gd name="T26" fmla="*/ 174 w 570"/>
                    <a:gd name="T27" fmla="*/ 113 h 672"/>
                    <a:gd name="T28" fmla="*/ 183 w 570"/>
                    <a:gd name="T29" fmla="*/ 126 h 672"/>
                    <a:gd name="T30" fmla="*/ 192 w 570"/>
                    <a:gd name="T31" fmla="*/ 139 h 672"/>
                    <a:gd name="T32" fmla="*/ 205 w 570"/>
                    <a:gd name="T33" fmla="*/ 152 h 672"/>
                    <a:gd name="T34" fmla="*/ 209 w 570"/>
                    <a:gd name="T35" fmla="*/ 166 h 672"/>
                    <a:gd name="T36" fmla="*/ 218 w 570"/>
                    <a:gd name="T37" fmla="*/ 174 h 672"/>
                    <a:gd name="T38" fmla="*/ 227 w 570"/>
                    <a:gd name="T39" fmla="*/ 187 h 672"/>
                    <a:gd name="T40" fmla="*/ 240 w 570"/>
                    <a:gd name="T41" fmla="*/ 205 h 672"/>
                    <a:gd name="T42" fmla="*/ 248 w 570"/>
                    <a:gd name="T43" fmla="*/ 218 h 672"/>
                    <a:gd name="T44" fmla="*/ 253 w 570"/>
                    <a:gd name="T45" fmla="*/ 231 h 672"/>
                    <a:gd name="T46" fmla="*/ 261 w 570"/>
                    <a:gd name="T47" fmla="*/ 244 h 672"/>
                    <a:gd name="T48" fmla="*/ 275 w 570"/>
                    <a:gd name="T49" fmla="*/ 257 h 672"/>
                    <a:gd name="T50" fmla="*/ 279 w 570"/>
                    <a:gd name="T51" fmla="*/ 270 h 672"/>
                    <a:gd name="T52" fmla="*/ 288 w 570"/>
                    <a:gd name="T53" fmla="*/ 283 h 672"/>
                    <a:gd name="T54" fmla="*/ 296 w 570"/>
                    <a:gd name="T55" fmla="*/ 296 h 672"/>
                    <a:gd name="T56" fmla="*/ 305 w 570"/>
                    <a:gd name="T57" fmla="*/ 309 h 672"/>
                    <a:gd name="T58" fmla="*/ 314 w 570"/>
                    <a:gd name="T59" fmla="*/ 322 h 672"/>
                    <a:gd name="T60" fmla="*/ 318 w 570"/>
                    <a:gd name="T61" fmla="*/ 335 h 672"/>
                    <a:gd name="T62" fmla="*/ 327 w 570"/>
                    <a:gd name="T63" fmla="*/ 349 h 672"/>
                    <a:gd name="T64" fmla="*/ 336 w 570"/>
                    <a:gd name="T65" fmla="*/ 362 h 672"/>
                    <a:gd name="T66" fmla="*/ 344 w 570"/>
                    <a:gd name="T67" fmla="*/ 375 h 672"/>
                    <a:gd name="T68" fmla="*/ 353 w 570"/>
                    <a:gd name="T69" fmla="*/ 388 h 672"/>
                    <a:gd name="T70" fmla="*/ 357 w 570"/>
                    <a:gd name="T71" fmla="*/ 401 h 672"/>
                    <a:gd name="T72" fmla="*/ 366 w 570"/>
                    <a:gd name="T73" fmla="*/ 414 h 672"/>
                    <a:gd name="T74" fmla="*/ 375 w 570"/>
                    <a:gd name="T75" fmla="*/ 427 h 672"/>
                    <a:gd name="T76" fmla="*/ 383 w 570"/>
                    <a:gd name="T77" fmla="*/ 440 h 672"/>
                    <a:gd name="T78" fmla="*/ 392 w 570"/>
                    <a:gd name="T79" fmla="*/ 453 h 672"/>
                    <a:gd name="T80" fmla="*/ 401 w 570"/>
                    <a:gd name="T81" fmla="*/ 466 h 672"/>
                    <a:gd name="T82" fmla="*/ 410 w 570"/>
                    <a:gd name="T83" fmla="*/ 479 h 6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0"/>
                    <a:gd name="T127" fmla="*/ 0 h 672"/>
                    <a:gd name="T128" fmla="*/ 570 w 570"/>
                    <a:gd name="T129" fmla="*/ 672 h 6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0" h="67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6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0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2"/>
                      </a:lnTo>
                      <a:lnTo>
                        <a:pt x="132" y="48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78"/>
                      </a:lnTo>
                      <a:lnTo>
                        <a:pt x="174" y="84"/>
                      </a:lnTo>
                      <a:lnTo>
                        <a:pt x="180" y="96"/>
                      </a:lnTo>
                      <a:lnTo>
                        <a:pt x="186" y="96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14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8" y="144"/>
                      </a:lnTo>
                      <a:lnTo>
                        <a:pt x="240" y="156"/>
                      </a:lnTo>
                      <a:lnTo>
                        <a:pt x="234" y="156"/>
                      </a:lnTo>
                      <a:lnTo>
                        <a:pt x="240" y="156"/>
                      </a:lnTo>
                      <a:lnTo>
                        <a:pt x="246" y="162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8" y="180"/>
                      </a:lnTo>
                      <a:lnTo>
                        <a:pt x="264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6" y="204"/>
                      </a:lnTo>
                      <a:lnTo>
                        <a:pt x="282" y="210"/>
                      </a:lnTo>
                      <a:lnTo>
                        <a:pt x="282" y="216"/>
                      </a:lnTo>
                      <a:lnTo>
                        <a:pt x="294" y="228"/>
                      </a:lnTo>
                      <a:lnTo>
                        <a:pt x="288" y="228"/>
                      </a:lnTo>
                      <a:lnTo>
                        <a:pt x="294" y="228"/>
                      </a:lnTo>
                      <a:lnTo>
                        <a:pt x="300" y="234"/>
                      </a:lnTo>
                      <a:lnTo>
                        <a:pt x="300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24" y="270"/>
                      </a:lnTo>
                      <a:lnTo>
                        <a:pt x="324" y="276"/>
                      </a:lnTo>
                      <a:lnTo>
                        <a:pt x="330" y="282"/>
                      </a:lnTo>
                      <a:lnTo>
                        <a:pt x="330" y="288"/>
                      </a:lnTo>
                      <a:lnTo>
                        <a:pt x="336" y="294"/>
                      </a:lnTo>
                      <a:lnTo>
                        <a:pt x="342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60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72" y="348"/>
                      </a:lnTo>
                      <a:lnTo>
                        <a:pt x="378" y="354"/>
                      </a:lnTo>
                      <a:lnTo>
                        <a:pt x="378" y="360"/>
                      </a:lnTo>
                      <a:lnTo>
                        <a:pt x="384" y="366"/>
                      </a:lnTo>
                      <a:lnTo>
                        <a:pt x="384" y="372"/>
                      </a:lnTo>
                      <a:lnTo>
                        <a:pt x="390" y="378"/>
                      </a:lnTo>
                      <a:lnTo>
                        <a:pt x="396" y="384"/>
                      </a:lnTo>
                      <a:lnTo>
                        <a:pt x="396" y="390"/>
                      </a:lnTo>
                      <a:lnTo>
                        <a:pt x="402" y="396"/>
                      </a:lnTo>
                      <a:lnTo>
                        <a:pt x="402" y="402"/>
                      </a:lnTo>
                      <a:lnTo>
                        <a:pt x="408" y="408"/>
                      </a:lnTo>
                      <a:lnTo>
                        <a:pt x="414" y="414"/>
                      </a:lnTo>
                      <a:lnTo>
                        <a:pt x="414" y="420"/>
                      </a:lnTo>
                      <a:lnTo>
                        <a:pt x="420" y="426"/>
                      </a:lnTo>
                      <a:lnTo>
                        <a:pt x="420" y="432"/>
                      </a:lnTo>
                      <a:lnTo>
                        <a:pt x="426" y="438"/>
                      </a:lnTo>
                      <a:lnTo>
                        <a:pt x="432" y="444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50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8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6" y="534"/>
                      </a:lnTo>
                      <a:lnTo>
                        <a:pt x="486" y="540"/>
                      </a:lnTo>
                      <a:lnTo>
                        <a:pt x="492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10" y="576"/>
                      </a:lnTo>
                      <a:lnTo>
                        <a:pt x="516" y="582"/>
                      </a:lnTo>
                      <a:lnTo>
                        <a:pt x="516" y="588"/>
                      </a:lnTo>
                      <a:lnTo>
                        <a:pt x="522" y="594"/>
                      </a:lnTo>
                      <a:lnTo>
                        <a:pt x="528" y="600"/>
                      </a:lnTo>
                      <a:lnTo>
                        <a:pt x="528" y="606"/>
                      </a:lnTo>
                      <a:lnTo>
                        <a:pt x="534" y="612"/>
                      </a:lnTo>
                      <a:lnTo>
                        <a:pt x="534" y="618"/>
                      </a:lnTo>
                      <a:lnTo>
                        <a:pt x="540" y="624"/>
                      </a:lnTo>
                      <a:lnTo>
                        <a:pt x="546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64" y="660"/>
                      </a:lnTo>
                      <a:lnTo>
                        <a:pt x="570" y="666"/>
                      </a:lnTo>
                      <a:lnTo>
                        <a:pt x="570" y="672"/>
                      </a:lnTo>
                    </a:path>
                  </a:pathLst>
                </a:custGeom>
                <a:grp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" name="Freeform 30"/>
                <p:cNvSpPr>
                  <a:spLocks/>
                </p:cNvSpPr>
                <p:nvPr/>
              </p:nvSpPr>
              <p:spPr bwMode="auto">
                <a:xfrm>
                  <a:off x="3665985" y="2666875"/>
                  <a:ext cx="118127" cy="184027"/>
                </a:xfrm>
                <a:custGeom>
                  <a:avLst/>
                  <a:gdLst>
                    <a:gd name="T0" fmla="*/ 9 w 660"/>
                    <a:gd name="T1" fmla="*/ 35 h 300"/>
                    <a:gd name="T2" fmla="*/ 13 w 660"/>
                    <a:gd name="T3" fmla="*/ 48 h 300"/>
                    <a:gd name="T4" fmla="*/ 22 w 660"/>
                    <a:gd name="T5" fmla="*/ 57 h 300"/>
                    <a:gd name="T6" fmla="*/ 35 w 660"/>
                    <a:gd name="T7" fmla="*/ 70 h 300"/>
                    <a:gd name="T8" fmla="*/ 39 w 660"/>
                    <a:gd name="T9" fmla="*/ 83 h 300"/>
                    <a:gd name="T10" fmla="*/ 57 w 660"/>
                    <a:gd name="T11" fmla="*/ 100 h 300"/>
                    <a:gd name="T12" fmla="*/ 65 w 660"/>
                    <a:gd name="T13" fmla="*/ 113 h 300"/>
                    <a:gd name="T14" fmla="*/ 74 w 660"/>
                    <a:gd name="T15" fmla="*/ 122 h 300"/>
                    <a:gd name="T16" fmla="*/ 87 w 660"/>
                    <a:gd name="T17" fmla="*/ 140 h 300"/>
                    <a:gd name="T18" fmla="*/ 100 w 660"/>
                    <a:gd name="T19" fmla="*/ 153 h 300"/>
                    <a:gd name="T20" fmla="*/ 113 w 660"/>
                    <a:gd name="T21" fmla="*/ 166 h 300"/>
                    <a:gd name="T22" fmla="*/ 126 w 660"/>
                    <a:gd name="T23" fmla="*/ 174 h 300"/>
                    <a:gd name="T24" fmla="*/ 139 w 660"/>
                    <a:gd name="T25" fmla="*/ 183 h 300"/>
                    <a:gd name="T26" fmla="*/ 152 w 660"/>
                    <a:gd name="T27" fmla="*/ 192 h 300"/>
                    <a:gd name="T28" fmla="*/ 165 w 660"/>
                    <a:gd name="T29" fmla="*/ 201 h 300"/>
                    <a:gd name="T30" fmla="*/ 179 w 660"/>
                    <a:gd name="T31" fmla="*/ 209 h 300"/>
                    <a:gd name="T32" fmla="*/ 192 w 660"/>
                    <a:gd name="T33" fmla="*/ 214 h 300"/>
                    <a:gd name="T34" fmla="*/ 205 w 660"/>
                    <a:gd name="T35" fmla="*/ 218 h 300"/>
                    <a:gd name="T36" fmla="*/ 218 w 660"/>
                    <a:gd name="T37" fmla="*/ 218 h 300"/>
                    <a:gd name="T38" fmla="*/ 231 w 660"/>
                    <a:gd name="T39" fmla="*/ 218 h 300"/>
                    <a:gd name="T40" fmla="*/ 244 w 660"/>
                    <a:gd name="T41" fmla="*/ 218 h 300"/>
                    <a:gd name="T42" fmla="*/ 257 w 660"/>
                    <a:gd name="T43" fmla="*/ 218 h 300"/>
                    <a:gd name="T44" fmla="*/ 270 w 660"/>
                    <a:gd name="T45" fmla="*/ 214 h 300"/>
                    <a:gd name="T46" fmla="*/ 283 w 660"/>
                    <a:gd name="T47" fmla="*/ 209 h 300"/>
                    <a:gd name="T48" fmla="*/ 296 w 660"/>
                    <a:gd name="T49" fmla="*/ 201 h 300"/>
                    <a:gd name="T50" fmla="*/ 309 w 660"/>
                    <a:gd name="T51" fmla="*/ 196 h 300"/>
                    <a:gd name="T52" fmla="*/ 322 w 660"/>
                    <a:gd name="T53" fmla="*/ 187 h 300"/>
                    <a:gd name="T54" fmla="*/ 335 w 660"/>
                    <a:gd name="T55" fmla="*/ 174 h 300"/>
                    <a:gd name="T56" fmla="*/ 348 w 660"/>
                    <a:gd name="T57" fmla="*/ 166 h 300"/>
                    <a:gd name="T58" fmla="*/ 361 w 660"/>
                    <a:gd name="T59" fmla="*/ 153 h 300"/>
                    <a:gd name="T60" fmla="*/ 374 w 660"/>
                    <a:gd name="T61" fmla="*/ 140 h 300"/>
                    <a:gd name="T62" fmla="*/ 388 w 660"/>
                    <a:gd name="T63" fmla="*/ 126 h 300"/>
                    <a:gd name="T64" fmla="*/ 396 w 660"/>
                    <a:gd name="T65" fmla="*/ 118 h 300"/>
                    <a:gd name="T66" fmla="*/ 414 w 660"/>
                    <a:gd name="T67" fmla="*/ 96 h 300"/>
                    <a:gd name="T68" fmla="*/ 418 w 660"/>
                    <a:gd name="T69" fmla="*/ 92 h 300"/>
                    <a:gd name="T70" fmla="*/ 422 w 660"/>
                    <a:gd name="T71" fmla="*/ 78 h 300"/>
                    <a:gd name="T72" fmla="*/ 431 w 660"/>
                    <a:gd name="T73" fmla="*/ 70 h 300"/>
                    <a:gd name="T74" fmla="*/ 440 w 660"/>
                    <a:gd name="T75" fmla="*/ 61 h 300"/>
                    <a:gd name="T76" fmla="*/ 449 w 660"/>
                    <a:gd name="T77" fmla="*/ 48 h 300"/>
                    <a:gd name="T78" fmla="*/ 457 w 660"/>
                    <a:gd name="T79" fmla="*/ 35 h 300"/>
                    <a:gd name="T80" fmla="*/ 466 w 660"/>
                    <a:gd name="T81" fmla="*/ 22 h 300"/>
                    <a:gd name="T82" fmla="*/ 475 w 660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300"/>
                    <a:gd name="T128" fmla="*/ 660 w 660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300">
                      <a:moveTo>
                        <a:pt x="0" y="36"/>
                      </a:moveTo>
                      <a:lnTo>
                        <a:pt x="6" y="42"/>
                      </a:lnTo>
                      <a:lnTo>
                        <a:pt x="12" y="48"/>
                      </a:lnTo>
                      <a:lnTo>
                        <a:pt x="12" y="54"/>
                      </a:lnTo>
                      <a:lnTo>
                        <a:pt x="24" y="66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30" y="72"/>
                      </a:lnTo>
                      <a:lnTo>
                        <a:pt x="30" y="78"/>
                      </a:lnTo>
                      <a:lnTo>
                        <a:pt x="36" y="84"/>
                      </a:lnTo>
                      <a:lnTo>
                        <a:pt x="36" y="90"/>
                      </a:lnTo>
                      <a:lnTo>
                        <a:pt x="48" y="96"/>
                      </a:lnTo>
                      <a:lnTo>
                        <a:pt x="48" y="102"/>
                      </a:lnTo>
                      <a:lnTo>
                        <a:pt x="54" y="108"/>
                      </a:lnTo>
                      <a:lnTo>
                        <a:pt x="54" y="114"/>
                      </a:lnTo>
                      <a:lnTo>
                        <a:pt x="66" y="120"/>
                      </a:lnTo>
                      <a:lnTo>
                        <a:pt x="66" y="126"/>
                      </a:lnTo>
                      <a:lnTo>
                        <a:pt x="78" y="138"/>
                      </a:lnTo>
                      <a:lnTo>
                        <a:pt x="78" y="144"/>
                      </a:lnTo>
                      <a:lnTo>
                        <a:pt x="84" y="150"/>
                      </a:lnTo>
                      <a:lnTo>
                        <a:pt x="90" y="156"/>
                      </a:lnTo>
                      <a:lnTo>
                        <a:pt x="102" y="168"/>
                      </a:lnTo>
                      <a:lnTo>
                        <a:pt x="96" y="168"/>
                      </a:lnTo>
                      <a:lnTo>
                        <a:pt x="102" y="168"/>
                      </a:lnTo>
                      <a:lnTo>
                        <a:pt x="114" y="180"/>
                      </a:lnTo>
                      <a:lnTo>
                        <a:pt x="114" y="186"/>
                      </a:lnTo>
                      <a:lnTo>
                        <a:pt x="120" y="192"/>
                      </a:lnTo>
                      <a:lnTo>
                        <a:pt x="126" y="198"/>
                      </a:lnTo>
                      <a:lnTo>
                        <a:pt x="132" y="204"/>
                      </a:lnTo>
                      <a:lnTo>
                        <a:pt x="138" y="210"/>
                      </a:lnTo>
                      <a:lnTo>
                        <a:pt x="144" y="216"/>
                      </a:lnTo>
                      <a:lnTo>
                        <a:pt x="150" y="222"/>
                      </a:lnTo>
                      <a:lnTo>
                        <a:pt x="156" y="228"/>
                      </a:lnTo>
                      <a:lnTo>
                        <a:pt x="162" y="234"/>
                      </a:lnTo>
                      <a:lnTo>
                        <a:pt x="168" y="240"/>
                      </a:lnTo>
                      <a:lnTo>
                        <a:pt x="174" y="240"/>
                      </a:lnTo>
                      <a:lnTo>
                        <a:pt x="180" y="246"/>
                      </a:lnTo>
                      <a:lnTo>
                        <a:pt x="186" y="252"/>
                      </a:lnTo>
                      <a:lnTo>
                        <a:pt x="192" y="252"/>
                      </a:lnTo>
                      <a:lnTo>
                        <a:pt x="198" y="258"/>
                      </a:lnTo>
                      <a:lnTo>
                        <a:pt x="204" y="264"/>
                      </a:lnTo>
                      <a:lnTo>
                        <a:pt x="210" y="264"/>
                      </a:lnTo>
                      <a:lnTo>
                        <a:pt x="216" y="270"/>
                      </a:lnTo>
                      <a:lnTo>
                        <a:pt x="222" y="276"/>
                      </a:lnTo>
                      <a:lnTo>
                        <a:pt x="228" y="276"/>
                      </a:lnTo>
                      <a:lnTo>
                        <a:pt x="234" y="282"/>
                      </a:lnTo>
                      <a:lnTo>
                        <a:pt x="240" y="282"/>
                      </a:lnTo>
                      <a:lnTo>
                        <a:pt x="246" y="288"/>
                      </a:lnTo>
                      <a:lnTo>
                        <a:pt x="252" y="288"/>
                      </a:lnTo>
                      <a:lnTo>
                        <a:pt x="258" y="288"/>
                      </a:lnTo>
                      <a:lnTo>
                        <a:pt x="264" y="294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300"/>
                      </a:lnTo>
                      <a:lnTo>
                        <a:pt x="288" y="300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294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88"/>
                      </a:lnTo>
                      <a:lnTo>
                        <a:pt x="390" y="288"/>
                      </a:lnTo>
                      <a:lnTo>
                        <a:pt x="396" y="282"/>
                      </a:lnTo>
                      <a:lnTo>
                        <a:pt x="402" y="282"/>
                      </a:lnTo>
                      <a:lnTo>
                        <a:pt x="408" y="276"/>
                      </a:lnTo>
                      <a:lnTo>
                        <a:pt x="414" y="276"/>
                      </a:lnTo>
                      <a:lnTo>
                        <a:pt x="420" y="270"/>
                      </a:lnTo>
                      <a:lnTo>
                        <a:pt x="426" y="270"/>
                      </a:lnTo>
                      <a:lnTo>
                        <a:pt x="432" y="264"/>
                      </a:lnTo>
                      <a:lnTo>
                        <a:pt x="438" y="258"/>
                      </a:lnTo>
                      <a:lnTo>
                        <a:pt x="444" y="258"/>
                      </a:lnTo>
                      <a:lnTo>
                        <a:pt x="450" y="252"/>
                      </a:lnTo>
                      <a:lnTo>
                        <a:pt x="456" y="246"/>
                      </a:lnTo>
                      <a:lnTo>
                        <a:pt x="462" y="240"/>
                      </a:lnTo>
                      <a:lnTo>
                        <a:pt x="468" y="234"/>
                      </a:lnTo>
                      <a:lnTo>
                        <a:pt x="474" y="234"/>
                      </a:lnTo>
                      <a:lnTo>
                        <a:pt x="480" y="228"/>
                      </a:lnTo>
                      <a:lnTo>
                        <a:pt x="486" y="222"/>
                      </a:lnTo>
                      <a:lnTo>
                        <a:pt x="492" y="216"/>
                      </a:lnTo>
                      <a:lnTo>
                        <a:pt x="498" y="210"/>
                      </a:lnTo>
                      <a:lnTo>
                        <a:pt x="504" y="204"/>
                      </a:lnTo>
                      <a:lnTo>
                        <a:pt x="510" y="198"/>
                      </a:lnTo>
                      <a:lnTo>
                        <a:pt x="516" y="192"/>
                      </a:lnTo>
                      <a:lnTo>
                        <a:pt x="522" y="186"/>
                      </a:lnTo>
                      <a:lnTo>
                        <a:pt x="528" y="180"/>
                      </a:lnTo>
                      <a:lnTo>
                        <a:pt x="534" y="174"/>
                      </a:lnTo>
                      <a:lnTo>
                        <a:pt x="546" y="162"/>
                      </a:lnTo>
                      <a:lnTo>
                        <a:pt x="540" y="162"/>
                      </a:lnTo>
                      <a:lnTo>
                        <a:pt x="546" y="162"/>
                      </a:lnTo>
                      <a:lnTo>
                        <a:pt x="558" y="150"/>
                      </a:lnTo>
                      <a:lnTo>
                        <a:pt x="558" y="144"/>
                      </a:lnTo>
                      <a:lnTo>
                        <a:pt x="570" y="132"/>
                      </a:lnTo>
                      <a:lnTo>
                        <a:pt x="564" y="132"/>
                      </a:lnTo>
                      <a:lnTo>
                        <a:pt x="570" y="132"/>
                      </a:lnTo>
                      <a:lnTo>
                        <a:pt x="576" y="126"/>
                      </a:lnTo>
                      <a:lnTo>
                        <a:pt x="576" y="120"/>
                      </a:lnTo>
                      <a:lnTo>
                        <a:pt x="588" y="108"/>
                      </a:lnTo>
                      <a:lnTo>
                        <a:pt x="582" y="108"/>
                      </a:lnTo>
                      <a:lnTo>
                        <a:pt x="588" y="108"/>
                      </a:lnTo>
                      <a:lnTo>
                        <a:pt x="594" y="102"/>
                      </a:lnTo>
                      <a:lnTo>
                        <a:pt x="594" y="96"/>
                      </a:lnTo>
                      <a:lnTo>
                        <a:pt x="606" y="84"/>
                      </a:lnTo>
                      <a:lnTo>
                        <a:pt x="600" y="84"/>
                      </a:lnTo>
                      <a:lnTo>
                        <a:pt x="606" y="84"/>
                      </a:lnTo>
                      <a:lnTo>
                        <a:pt x="612" y="78"/>
                      </a:lnTo>
                      <a:lnTo>
                        <a:pt x="612" y="72"/>
                      </a:lnTo>
                      <a:lnTo>
                        <a:pt x="618" y="66"/>
                      </a:lnTo>
                      <a:lnTo>
                        <a:pt x="618" y="60"/>
                      </a:lnTo>
                      <a:lnTo>
                        <a:pt x="624" y="54"/>
                      </a:lnTo>
                      <a:lnTo>
                        <a:pt x="630" y="48"/>
                      </a:lnTo>
                      <a:lnTo>
                        <a:pt x="636" y="42"/>
                      </a:lnTo>
                      <a:lnTo>
                        <a:pt x="636" y="36"/>
                      </a:lnTo>
                      <a:lnTo>
                        <a:pt x="642" y="30"/>
                      </a:lnTo>
                      <a:lnTo>
                        <a:pt x="648" y="24"/>
                      </a:lnTo>
                      <a:lnTo>
                        <a:pt x="648" y="18"/>
                      </a:lnTo>
                      <a:lnTo>
                        <a:pt x="654" y="12"/>
                      </a:lnTo>
                      <a:lnTo>
                        <a:pt x="654" y="6"/>
                      </a:lnTo>
                      <a:lnTo>
                        <a:pt x="660" y="0"/>
                      </a:lnTo>
                    </a:path>
                  </a:pathLst>
                </a:custGeom>
                <a:grp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" name="Freeform 31"/>
                <p:cNvSpPr>
                  <a:spLocks/>
                </p:cNvSpPr>
                <p:nvPr/>
              </p:nvSpPr>
              <p:spPr bwMode="auto">
                <a:xfrm>
                  <a:off x="3784112" y="2276872"/>
                  <a:ext cx="99878" cy="390003"/>
                </a:xfrm>
                <a:custGeom>
                  <a:avLst/>
                  <a:gdLst>
                    <a:gd name="T0" fmla="*/ 9 w 558"/>
                    <a:gd name="T1" fmla="*/ 453 h 636"/>
                    <a:gd name="T2" fmla="*/ 17 w 558"/>
                    <a:gd name="T3" fmla="*/ 440 h 636"/>
                    <a:gd name="T4" fmla="*/ 22 w 558"/>
                    <a:gd name="T5" fmla="*/ 427 h 636"/>
                    <a:gd name="T6" fmla="*/ 30 w 558"/>
                    <a:gd name="T7" fmla="*/ 414 h 636"/>
                    <a:gd name="T8" fmla="*/ 39 w 558"/>
                    <a:gd name="T9" fmla="*/ 401 h 636"/>
                    <a:gd name="T10" fmla="*/ 48 w 558"/>
                    <a:gd name="T11" fmla="*/ 388 h 636"/>
                    <a:gd name="T12" fmla="*/ 52 w 558"/>
                    <a:gd name="T13" fmla="*/ 375 h 636"/>
                    <a:gd name="T14" fmla="*/ 61 w 558"/>
                    <a:gd name="T15" fmla="*/ 362 h 636"/>
                    <a:gd name="T16" fmla="*/ 70 w 558"/>
                    <a:gd name="T17" fmla="*/ 349 h 636"/>
                    <a:gd name="T18" fmla="*/ 78 w 558"/>
                    <a:gd name="T19" fmla="*/ 336 h 636"/>
                    <a:gd name="T20" fmla="*/ 87 w 558"/>
                    <a:gd name="T21" fmla="*/ 323 h 636"/>
                    <a:gd name="T22" fmla="*/ 96 w 558"/>
                    <a:gd name="T23" fmla="*/ 309 h 636"/>
                    <a:gd name="T24" fmla="*/ 105 w 558"/>
                    <a:gd name="T25" fmla="*/ 296 h 636"/>
                    <a:gd name="T26" fmla="*/ 113 w 558"/>
                    <a:gd name="T27" fmla="*/ 283 h 636"/>
                    <a:gd name="T28" fmla="*/ 118 w 558"/>
                    <a:gd name="T29" fmla="*/ 270 h 636"/>
                    <a:gd name="T30" fmla="*/ 126 w 558"/>
                    <a:gd name="T31" fmla="*/ 257 h 636"/>
                    <a:gd name="T32" fmla="*/ 135 w 558"/>
                    <a:gd name="T33" fmla="*/ 244 h 636"/>
                    <a:gd name="T34" fmla="*/ 144 w 558"/>
                    <a:gd name="T35" fmla="*/ 231 h 636"/>
                    <a:gd name="T36" fmla="*/ 152 w 558"/>
                    <a:gd name="T37" fmla="*/ 218 h 636"/>
                    <a:gd name="T38" fmla="*/ 161 w 558"/>
                    <a:gd name="T39" fmla="*/ 205 h 636"/>
                    <a:gd name="T40" fmla="*/ 170 w 558"/>
                    <a:gd name="T41" fmla="*/ 192 h 636"/>
                    <a:gd name="T42" fmla="*/ 174 w 558"/>
                    <a:gd name="T43" fmla="*/ 179 h 636"/>
                    <a:gd name="T44" fmla="*/ 183 w 558"/>
                    <a:gd name="T45" fmla="*/ 170 h 636"/>
                    <a:gd name="T46" fmla="*/ 196 w 558"/>
                    <a:gd name="T47" fmla="*/ 157 h 636"/>
                    <a:gd name="T48" fmla="*/ 200 w 558"/>
                    <a:gd name="T49" fmla="*/ 144 h 636"/>
                    <a:gd name="T50" fmla="*/ 213 w 558"/>
                    <a:gd name="T51" fmla="*/ 131 h 636"/>
                    <a:gd name="T52" fmla="*/ 222 w 558"/>
                    <a:gd name="T53" fmla="*/ 118 h 636"/>
                    <a:gd name="T54" fmla="*/ 231 w 558"/>
                    <a:gd name="T55" fmla="*/ 109 h 636"/>
                    <a:gd name="T56" fmla="*/ 240 w 558"/>
                    <a:gd name="T57" fmla="*/ 96 h 636"/>
                    <a:gd name="T58" fmla="*/ 257 w 558"/>
                    <a:gd name="T59" fmla="*/ 78 h 636"/>
                    <a:gd name="T60" fmla="*/ 261 w 558"/>
                    <a:gd name="T61" fmla="*/ 74 h 636"/>
                    <a:gd name="T62" fmla="*/ 270 w 558"/>
                    <a:gd name="T63" fmla="*/ 65 h 636"/>
                    <a:gd name="T64" fmla="*/ 287 w 558"/>
                    <a:gd name="T65" fmla="*/ 48 h 636"/>
                    <a:gd name="T66" fmla="*/ 292 w 558"/>
                    <a:gd name="T67" fmla="*/ 44 h 636"/>
                    <a:gd name="T68" fmla="*/ 305 w 558"/>
                    <a:gd name="T69" fmla="*/ 35 h 636"/>
                    <a:gd name="T70" fmla="*/ 318 w 558"/>
                    <a:gd name="T71" fmla="*/ 26 h 636"/>
                    <a:gd name="T72" fmla="*/ 331 w 558"/>
                    <a:gd name="T73" fmla="*/ 17 h 636"/>
                    <a:gd name="T74" fmla="*/ 344 w 558"/>
                    <a:gd name="T75" fmla="*/ 9 h 636"/>
                    <a:gd name="T76" fmla="*/ 357 w 558"/>
                    <a:gd name="T77" fmla="*/ 4 h 636"/>
                    <a:gd name="T78" fmla="*/ 370 w 558"/>
                    <a:gd name="T79" fmla="*/ 0 h 636"/>
                    <a:gd name="T80" fmla="*/ 383 w 558"/>
                    <a:gd name="T81" fmla="*/ 0 h 636"/>
                    <a:gd name="T82" fmla="*/ 396 w 558"/>
                    <a:gd name="T83" fmla="*/ 0 h 6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36"/>
                    <a:gd name="T128" fmla="*/ 558 w 558"/>
                    <a:gd name="T129" fmla="*/ 636 h 6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36">
                      <a:moveTo>
                        <a:pt x="0" y="636"/>
                      </a:moveTo>
                      <a:lnTo>
                        <a:pt x="6" y="630"/>
                      </a:lnTo>
                      <a:lnTo>
                        <a:pt x="12" y="624"/>
                      </a:lnTo>
                      <a:lnTo>
                        <a:pt x="12" y="618"/>
                      </a:lnTo>
                      <a:lnTo>
                        <a:pt x="18" y="612"/>
                      </a:lnTo>
                      <a:lnTo>
                        <a:pt x="24" y="606"/>
                      </a:lnTo>
                      <a:lnTo>
                        <a:pt x="24" y="600"/>
                      </a:lnTo>
                      <a:lnTo>
                        <a:pt x="30" y="594"/>
                      </a:lnTo>
                      <a:lnTo>
                        <a:pt x="30" y="588"/>
                      </a:lnTo>
                      <a:lnTo>
                        <a:pt x="36" y="582"/>
                      </a:lnTo>
                      <a:lnTo>
                        <a:pt x="42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60" y="546"/>
                      </a:lnTo>
                      <a:lnTo>
                        <a:pt x="60" y="540"/>
                      </a:lnTo>
                      <a:lnTo>
                        <a:pt x="66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84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102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20" y="450"/>
                      </a:lnTo>
                      <a:lnTo>
                        <a:pt x="120" y="444"/>
                      </a:lnTo>
                      <a:lnTo>
                        <a:pt x="126" y="438"/>
                      </a:lnTo>
                      <a:lnTo>
                        <a:pt x="126" y="432"/>
                      </a:lnTo>
                      <a:lnTo>
                        <a:pt x="132" y="426"/>
                      </a:lnTo>
                      <a:lnTo>
                        <a:pt x="138" y="420"/>
                      </a:lnTo>
                      <a:lnTo>
                        <a:pt x="138" y="414"/>
                      </a:lnTo>
                      <a:lnTo>
                        <a:pt x="144" y="408"/>
                      </a:lnTo>
                      <a:lnTo>
                        <a:pt x="144" y="402"/>
                      </a:lnTo>
                      <a:lnTo>
                        <a:pt x="150" y="396"/>
                      </a:lnTo>
                      <a:lnTo>
                        <a:pt x="156" y="390"/>
                      </a:lnTo>
                      <a:lnTo>
                        <a:pt x="156" y="384"/>
                      </a:lnTo>
                      <a:lnTo>
                        <a:pt x="162" y="378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80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92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10" y="300"/>
                      </a:lnTo>
                      <a:lnTo>
                        <a:pt x="216" y="294"/>
                      </a:lnTo>
                      <a:lnTo>
                        <a:pt x="216" y="288"/>
                      </a:lnTo>
                      <a:lnTo>
                        <a:pt x="222" y="282"/>
                      </a:lnTo>
                      <a:lnTo>
                        <a:pt x="228" y="276"/>
                      </a:lnTo>
                      <a:lnTo>
                        <a:pt x="228" y="270"/>
                      </a:lnTo>
                      <a:lnTo>
                        <a:pt x="234" y="264"/>
                      </a:lnTo>
                      <a:lnTo>
                        <a:pt x="234" y="258"/>
                      </a:lnTo>
                      <a:lnTo>
                        <a:pt x="246" y="246"/>
                      </a:lnTo>
                      <a:lnTo>
                        <a:pt x="240" y="246"/>
                      </a:lnTo>
                      <a:lnTo>
                        <a:pt x="246" y="246"/>
                      </a:lnTo>
                      <a:lnTo>
                        <a:pt x="252" y="240"/>
                      </a:lnTo>
                      <a:lnTo>
                        <a:pt x="252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70" y="216"/>
                      </a:lnTo>
                      <a:lnTo>
                        <a:pt x="270" y="210"/>
                      </a:lnTo>
                      <a:lnTo>
                        <a:pt x="276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8" y="186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306" y="168"/>
                      </a:lnTo>
                      <a:lnTo>
                        <a:pt x="306" y="162"/>
                      </a:lnTo>
                      <a:lnTo>
                        <a:pt x="318" y="150"/>
                      </a:lnTo>
                      <a:lnTo>
                        <a:pt x="312" y="150"/>
                      </a:lnTo>
                      <a:lnTo>
                        <a:pt x="318" y="150"/>
                      </a:lnTo>
                      <a:lnTo>
                        <a:pt x="324" y="144"/>
                      </a:lnTo>
                      <a:lnTo>
                        <a:pt x="324" y="138"/>
                      </a:lnTo>
                      <a:lnTo>
                        <a:pt x="330" y="132"/>
                      </a:lnTo>
                      <a:lnTo>
                        <a:pt x="336" y="126"/>
                      </a:lnTo>
                      <a:lnTo>
                        <a:pt x="342" y="120"/>
                      </a:lnTo>
                      <a:lnTo>
                        <a:pt x="354" y="108"/>
                      </a:lnTo>
                      <a:lnTo>
                        <a:pt x="348" y="108"/>
                      </a:lnTo>
                      <a:lnTo>
                        <a:pt x="354" y="108"/>
                      </a:lnTo>
                      <a:lnTo>
                        <a:pt x="360" y="102"/>
                      </a:lnTo>
                      <a:lnTo>
                        <a:pt x="372" y="90"/>
                      </a:lnTo>
                      <a:lnTo>
                        <a:pt x="366" y="90"/>
                      </a:lnTo>
                      <a:lnTo>
                        <a:pt x="372" y="90"/>
                      </a:lnTo>
                      <a:lnTo>
                        <a:pt x="378" y="84"/>
                      </a:lnTo>
                      <a:lnTo>
                        <a:pt x="384" y="78"/>
                      </a:lnTo>
                      <a:lnTo>
                        <a:pt x="396" y="66"/>
                      </a:lnTo>
                      <a:lnTo>
                        <a:pt x="390" y="66"/>
                      </a:lnTo>
                      <a:lnTo>
                        <a:pt x="396" y="66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54"/>
                      </a:lnTo>
                      <a:lnTo>
                        <a:pt x="420" y="48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6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8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12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6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</a:path>
                  </a:pathLst>
                </a:custGeom>
                <a:grp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" name="Freeform 32"/>
                <p:cNvSpPr>
                  <a:spLocks/>
                </p:cNvSpPr>
                <p:nvPr/>
              </p:nvSpPr>
              <p:spPr bwMode="auto">
                <a:xfrm>
                  <a:off x="3883372" y="2276872"/>
                  <a:ext cx="99878" cy="404354"/>
                </a:xfrm>
                <a:custGeom>
                  <a:avLst/>
                  <a:gdLst>
                    <a:gd name="T0" fmla="*/ 9 w 558"/>
                    <a:gd name="T1" fmla="*/ 0 h 660"/>
                    <a:gd name="T2" fmla="*/ 22 w 558"/>
                    <a:gd name="T3" fmla="*/ 0 h 660"/>
                    <a:gd name="T4" fmla="*/ 35 w 558"/>
                    <a:gd name="T5" fmla="*/ 4 h 660"/>
                    <a:gd name="T6" fmla="*/ 48 w 558"/>
                    <a:gd name="T7" fmla="*/ 9 h 660"/>
                    <a:gd name="T8" fmla="*/ 61 w 558"/>
                    <a:gd name="T9" fmla="*/ 13 h 660"/>
                    <a:gd name="T10" fmla="*/ 74 w 558"/>
                    <a:gd name="T11" fmla="*/ 22 h 660"/>
                    <a:gd name="T12" fmla="*/ 87 w 558"/>
                    <a:gd name="T13" fmla="*/ 30 h 660"/>
                    <a:gd name="T14" fmla="*/ 100 w 558"/>
                    <a:gd name="T15" fmla="*/ 39 h 660"/>
                    <a:gd name="T16" fmla="*/ 113 w 558"/>
                    <a:gd name="T17" fmla="*/ 52 h 660"/>
                    <a:gd name="T18" fmla="*/ 126 w 558"/>
                    <a:gd name="T19" fmla="*/ 65 h 660"/>
                    <a:gd name="T20" fmla="*/ 139 w 558"/>
                    <a:gd name="T21" fmla="*/ 78 h 660"/>
                    <a:gd name="T22" fmla="*/ 152 w 558"/>
                    <a:gd name="T23" fmla="*/ 91 h 660"/>
                    <a:gd name="T24" fmla="*/ 161 w 558"/>
                    <a:gd name="T25" fmla="*/ 105 h 660"/>
                    <a:gd name="T26" fmla="*/ 179 w 558"/>
                    <a:gd name="T27" fmla="*/ 122 h 660"/>
                    <a:gd name="T28" fmla="*/ 183 w 558"/>
                    <a:gd name="T29" fmla="*/ 126 h 660"/>
                    <a:gd name="T30" fmla="*/ 192 w 558"/>
                    <a:gd name="T31" fmla="*/ 139 h 660"/>
                    <a:gd name="T32" fmla="*/ 205 w 558"/>
                    <a:gd name="T33" fmla="*/ 157 h 660"/>
                    <a:gd name="T34" fmla="*/ 209 w 558"/>
                    <a:gd name="T35" fmla="*/ 161 h 660"/>
                    <a:gd name="T36" fmla="*/ 213 w 558"/>
                    <a:gd name="T37" fmla="*/ 174 h 660"/>
                    <a:gd name="T38" fmla="*/ 226 w 558"/>
                    <a:gd name="T39" fmla="*/ 187 h 660"/>
                    <a:gd name="T40" fmla="*/ 231 w 558"/>
                    <a:gd name="T41" fmla="*/ 200 h 660"/>
                    <a:gd name="T42" fmla="*/ 240 w 558"/>
                    <a:gd name="T43" fmla="*/ 213 h 660"/>
                    <a:gd name="T44" fmla="*/ 253 w 558"/>
                    <a:gd name="T45" fmla="*/ 226 h 660"/>
                    <a:gd name="T46" fmla="*/ 257 w 558"/>
                    <a:gd name="T47" fmla="*/ 240 h 660"/>
                    <a:gd name="T48" fmla="*/ 266 w 558"/>
                    <a:gd name="T49" fmla="*/ 253 h 660"/>
                    <a:gd name="T50" fmla="*/ 274 w 558"/>
                    <a:gd name="T51" fmla="*/ 266 h 660"/>
                    <a:gd name="T52" fmla="*/ 283 w 558"/>
                    <a:gd name="T53" fmla="*/ 279 h 660"/>
                    <a:gd name="T54" fmla="*/ 292 w 558"/>
                    <a:gd name="T55" fmla="*/ 292 h 660"/>
                    <a:gd name="T56" fmla="*/ 296 w 558"/>
                    <a:gd name="T57" fmla="*/ 305 h 660"/>
                    <a:gd name="T58" fmla="*/ 305 w 558"/>
                    <a:gd name="T59" fmla="*/ 318 h 660"/>
                    <a:gd name="T60" fmla="*/ 314 w 558"/>
                    <a:gd name="T61" fmla="*/ 327 h 660"/>
                    <a:gd name="T62" fmla="*/ 322 w 558"/>
                    <a:gd name="T63" fmla="*/ 340 h 660"/>
                    <a:gd name="T64" fmla="*/ 331 w 558"/>
                    <a:gd name="T65" fmla="*/ 353 h 660"/>
                    <a:gd name="T66" fmla="*/ 335 w 558"/>
                    <a:gd name="T67" fmla="*/ 366 h 660"/>
                    <a:gd name="T68" fmla="*/ 344 w 558"/>
                    <a:gd name="T69" fmla="*/ 379 h 660"/>
                    <a:gd name="T70" fmla="*/ 353 w 558"/>
                    <a:gd name="T71" fmla="*/ 392 h 660"/>
                    <a:gd name="T72" fmla="*/ 361 w 558"/>
                    <a:gd name="T73" fmla="*/ 405 h 660"/>
                    <a:gd name="T74" fmla="*/ 366 w 558"/>
                    <a:gd name="T75" fmla="*/ 418 h 660"/>
                    <a:gd name="T76" fmla="*/ 375 w 558"/>
                    <a:gd name="T77" fmla="*/ 431 h 660"/>
                    <a:gd name="T78" fmla="*/ 383 w 558"/>
                    <a:gd name="T79" fmla="*/ 444 h 660"/>
                    <a:gd name="T80" fmla="*/ 392 w 558"/>
                    <a:gd name="T81" fmla="*/ 457 h 660"/>
                    <a:gd name="T82" fmla="*/ 401 w 558"/>
                    <a:gd name="T83" fmla="*/ 470 h 6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60"/>
                    <a:gd name="T128" fmla="*/ 558 w 558"/>
                    <a:gd name="T129" fmla="*/ 660 h 6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6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12"/>
                      </a:lnTo>
                      <a:lnTo>
                        <a:pt x="66" y="12"/>
                      </a:lnTo>
                      <a:lnTo>
                        <a:pt x="72" y="18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8"/>
                      </a:lnTo>
                      <a:lnTo>
                        <a:pt x="132" y="54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84"/>
                      </a:lnTo>
                      <a:lnTo>
                        <a:pt x="174" y="90"/>
                      </a:lnTo>
                      <a:lnTo>
                        <a:pt x="180" y="96"/>
                      </a:lnTo>
                      <a:lnTo>
                        <a:pt x="186" y="102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20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2" y="144"/>
                      </a:lnTo>
                      <a:lnTo>
                        <a:pt x="234" y="150"/>
                      </a:lnTo>
                      <a:lnTo>
                        <a:pt x="234" y="156"/>
                      </a:lnTo>
                      <a:lnTo>
                        <a:pt x="246" y="168"/>
                      </a:lnTo>
                      <a:lnTo>
                        <a:pt x="240" y="168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8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0" y="204"/>
                      </a:lnTo>
                      <a:lnTo>
                        <a:pt x="282" y="216"/>
                      </a:lnTo>
                      <a:lnTo>
                        <a:pt x="276" y="216"/>
                      </a:lnTo>
                      <a:lnTo>
                        <a:pt x="282" y="216"/>
                      </a:lnTo>
                      <a:lnTo>
                        <a:pt x="288" y="222"/>
                      </a:lnTo>
                      <a:lnTo>
                        <a:pt x="288" y="228"/>
                      </a:lnTo>
                      <a:lnTo>
                        <a:pt x="294" y="234"/>
                      </a:lnTo>
                      <a:lnTo>
                        <a:pt x="294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12" y="264"/>
                      </a:lnTo>
                      <a:lnTo>
                        <a:pt x="318" y="270"/>
                      </a:lnTo>
                      <a:lnTo>
                        <a:pt x="318" y="276"/>
                      </a:lnTo>
                      <a:lnTo>
                        <a:pt x="324" y="282"/>
                      </a:lnTo>
                      <a:lnTo>
                        <a:pt x="330" y="288"/>
                      </a:lnTo>
                      <a:lnTo>
                        <a:pt x="330" y="294"/>
                      </a:lnTo>
                      <a:lnTo>
                        <a:pt x="336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54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66" y="348"/>
                      </a:lnTo>
                      <a:lnTo>
                        <a:pt x="372" y="354"/>
                      </a:lnTo>
                      <a:lnTo>
                        <a:pt x="372" y="360"/>
                      </a:lnTo>
                      <a:lnTo>
                        <a:pt x="378" y="366"/>
                      </a:lnTo>
                      <a:lnTo>
                        <a:pt x="384" y="372"/>
                      </a:lnTo>
                      <a:lnTo>
                        <a:pt x="384" y="378"/>
                      </a:lnTo>
                      <a:lnTo>
                        <a:pt x="390" y="384"/>
                      </a:lnTo>
                      <a:lnTo>
                        <a:pt x="390" y="390"/>
                      </a:lnTo>
                      <a:lnTo>
                        <a:pt x="396" y="396"/>
                      </a:lnTo>
                      <a:lnTo>
                        <a:pt x="402" y="402"/>
                      </a:lnTo>
                      <a:lnTo>
                        <a:pt x="402" y="408"/>
                      </a:lnTo>
                      <a:lnTo>
                        <a:pt x="408" y="414"/>
                      </a:lnTo>
                      <a:lnTo>
                        <a:pt x="408" y="420"/>
                      </a:lnTo>
                      <a:lnTo>
                        <a:pt x="414" y="426"/>
                      </a:lnTo>
                      <a:lnTo>
                        <a:pt x="420" y="432"/>
                      </a:lnTo>
                      <a:lnTo>
                        <a:pt x="420" y="438"/>
                      </a:lnTo>
                      <a:lnTo>
                        <a:pt x="432" y="450"/>
                      </a:lnTo>
                      <a:lnTo>
                        <a:pt x="426" y="450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44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2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0" y="534"/>
                      </a:lnTo>
                      <a:lnTo>
                        <a:pt x="486" y="540"/>
                      </a:lnTo>
                      <a:lnTo>
                        <a:pt x="486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04" y="576"/>
                      </a:lnTo>
                      <a:lnTo>
                        <a:pt x="510" y="582"/>
                      </a:lnTo>
                      <a:lnTo>
                        <a:pt x="516" y="588"/>
                      </a:lnTo>
                      <a:lnTo>
                        <a:pt x="516" y="594"/>
                      </a:lnTo>
                      <a:lnTo>
                        <a:pt x="522" y="600"/>
                      </a:lnTo>
                      <a:lnTo>
                        <a:pt x="522" y="606"/>
                      </a:lnTo>
                      <a:lnTo>
                        <a:pt x="528" y="612"/>
                      </a:lnTo>
                      <a:lnTo>
                        <a:pt x="534" y="618"/>
                      </a:lnTo>
                      <a:lnTo>
                        <a:pt x="534" y="624"/>
                      </a:lnTo>
                      <a:lnTo>
                        <a:pt x="540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58" y="660"/>
                      </a:lnTo>
                    </a:path>
                  </a:pathLst>
                </a:custGeom>
                <a:grp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" name="Freeform 33"/>
                <p:cNvSpPr>
                  <a:spLocks/>
                </p:cNvSpPr>
                <p:nvPr/>
              </p:nvSpPr>
              <p:spPr bwMode="auto">
                <a:xfrm>
                  <a:off x="3983250" y="2666875"/>
                  <a:ext cx="120346" cy="184027"/>
                </a:xfrm>
                <a:custGeom>
                  <a:avLst/>
                  <a:gdLst>
                    <a:gd name="T0" fmla="*/ 9 w 672"/>
                    <a:gd name="T1" fmla="*/ 26 h 300"/>
                    <a:gd name="T2" fmla="*/ 17 w 672"/>
                    <a:gd name="T3" fmla="*/ 39 h 300"/>
                    <a:gd name="T4" fmla="*/ 26 w 672"/>
                    <a:gd name="T5" fmla="*/ 52 h 300"/>
                    <a:gd name="T6" fmla="*/ 35 w 672"/>
                    <a:gd name="T7" fmla="*/ 65 h 300"/>
                    <a:gd name="T8" fmla="*/ 48 w 672"/>
                    <a:gd name="T9" fmla="*/ 78 h 300"/>
                    <a:gd name="T10" fmla="*/ 52 w 672"/>
                    <a:gd name="T11" fmla="*/ 92 h 300"/>
                    <a:gd name="T12" fmla="*/ 70 w 672"/>
                    <a:gd name="T13" fmla="*/ 109 h 300"/>
                    <a:gd name="T14" fmla="*/ 78 w 672"/>
                    <a:gd name="T15" fmla="*/ 122 h 300"/>
                    <a:gd name="T16" fmla="*/ 91 w 672"/>
                    <a:gd name="T17" fmla="*/ 135 h 300"/>
                    <a:gd name="T18" fmla="*/ 100 w 672"/>
                    <a:gd name="T19" fmla="*/ 144 h 300"/>
                    <a:gd name="T20" fmla="*/ 109 w 672"/>
                    <a:gd name="T21" fmla="*/ 157 h 300"/>
                    <a:gd name="T22" fmla="*/ 122 w 672"/>
                    <a:gd name="T23" fmla="*/ 166 h 300"/>
                    <a:gd name="T24" fmla="*/ 135 w 672"/>
                    <a:gd name="T25" fmla="*/ 179 h 300"/>
                    <a:gd name="T26" fmla="*/ 148 w 672"/>
                    <a:gd name="T27" fmla="*/ 187 h 300"/>
                    <a:gd name="T28" fmla="*/ 161 w 672"/>
                    <a:gd name="T29" fmla="*/ 196 h 300"/>
                    <a:gd name="T30" fmla="*/ 174 w 672"/>
                    <a:gd name="T31" fmla="*/ 205 h 300"/>
                    <a:gd name="T32" fmla="*/ 187 w 672"/>
                    <a:gd name="T33" fmla="*/ 209 h 300"/>
                    <a:gd name="T34" fmla="*/ 200 w 672"/>
                    <a:gd name="T35" fmla="*/ 214 h 300"/>
                    <a:gd name="T36" fmla="*/ 214 w 672"/>
                    <a:gd name="T37" fmla="*/ 218 h 300"/>
                    <a:gd name="T38" fmla="*/ 227 w 672"/>
                    <a:gd name="T39" fmla="*/ 218 h 300"/>
                    <a:gd name="T40" fmla="*/ 240 w 672"/>
                    <a:gd name="T41" fmla="*/ 218 h 300"/>
                    <a:gd name="T42" fmla="*/ 253 w 672"/>
                    <a:gd name="T43" fmla="*/ 218 h 300"/>
                    <a:gd name="T44" fmla="*/ 266 w 672"/>
                    <a:gd name="T45" fmla="*/ 214 h 300"/>
                    <a:gd name="T46" fmla="*/ 279 w 672"/>
                    <a:gd name="T47" fmla="*/ 214 h 300"/>
                    <a:gd name="T48" fmla="*/ 292 w 672"/>
                    <a:gd name="T49" fmla="*/ 209 h 300"/>
                    <a:gd name="T50" fmla="*/ 305 w 672"/>
                    <a:gd name="T51" fmla="*/ 201 h 300"/>
                    <a:gd name="T52" fmla="*/ 318 w 672"/>
                    <a:gd name="T53" fmla="*/ 192 h 300"/>
                    <a:gd name="T54" fmla="*/ 331 w 672"/>
                    <a:gd name="T55" fmla="*/ 183 h 300"/>
                    <a:gd name="T56" fmla="*/ 344 w 672"/>
                    <a:gd name="T57" fmla="*/ 174 h 300"/>
                    <a:gd name="T58" fmla="*/ 357 w 672"/>
                    <a:gd name="T59" fmla="*/ 166 h 300"/>
                    <a:gd name="T60" fmla="*/ 370 w 672"/>
                    <a:gd name="T61" fmla="*/ 153 h 300"/>
                    <a:gd name="T62" fmla="*/ 383 w 672"/>
                    <a:gd name="T63" fmla="*/ 140 h 300"/>
                    <a:gd name="T64" fmla="*/ 397 w 672"/>
                    <a:gd name="T65" fmla="*/ 122 h 300"/>
                    <a:gd name="T66" fmla="*/ 410 w 672"/>
                    <a:gd name="T67" fmla="*/ 109 h 300"/>
                    <a:gd name="T68" fmla="*/ 427 w 672"/>
                    <a:gd name="T69" fmla="*/ 87 h 300"/>
                    <a:gd name="T70" fmla="*/ 431 w 672"/>
                    <a:gd name="T71" fmla="*/ 83 h 300"/>
                    <a:gd name="T72" fmla="*/ 436 w 672"/>
                    <a:gd name="T73" fmla="*/ 70 h 300"/>
                    <a:gd name="T74" fmla="*/ 444 w 672"/>
                    <a:gd name="T75" fmla="*/ 61 h 300"/>
                    <a:gd name="T76" fmla="*/ 458 w 672"/>
                    <a:gd name="T77" fmla="*/ 48 h 300"/>
                    <a:gd name="T78" fmla="*/ 462 w 672"/>
                    <a:gd name="T79" fmla="*/ 35 h 300"/>
                    <a:gd name="T80" fmla="*/ 471 w 672"/>
                    <a:gd name="T81" fmla="*/ 22 h 300"/>
                    <a:gd name="T82" fmla="*/ 484 w 672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2"/>
                    <a:gd name="T127" fmla="*/ 0 h 300"/>
                    <a:gd name="T128" fmla="*/ 672 w 672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2" h="300">
                      <a:moveTo>
                        <a:pt x="0" y="24"/>
                      </a:move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8" y="48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78"/>
                      </a:lnTo>
                      <a:lnTo>
                        <a:pt x="48" y="84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02"/>
                      </a:lnTo>
                      <a:lnTo>
                        <a:pt x="66" y="108"/>
                      </a:lnTo>
                      <a:lnTo>
                        <a:pt x="66" y="114"/>
                      </a:lnTo>
                      <a:lnTo>
                        <a:pt x="72" y="120"/>
                      </a:lnTo>
                      <a:lnTo>
                        <a:pt x="72" y="126"/>
                      </a:lnTo>
                      <a:lnTo>
                        <a:pt x="84" y="132"/>
                      </a:lnTo>
                      <a:lnTo>
                        <a:pt x="84" y="138"/>
                      </a:lnTo>
                      <a:lnTo>
                        <a:pt x="96" y="150"/>
                      </a:lnTo>
                      <a:lnTo>
                        <a:pt x="96" y="156"/>
                      </a:lnTo>
                      <a:lnTo>
                        <a:pt x="102" y="162"/>
                      </a:lnTo>
                      <a:lnTo>
                        <a:pt x="108" y="168"/>
                      </a:lnTo>
                      <a:lnTo>
                        <a:pt x="114" y="174"/>
                      </a:lnTo>
                      <a:lnTo>
                        <a:pt x="120" y="180"/>
                      </a:lnTo>
                      <a:lnTo>
                        <a:pt x="126" y="186"/>
                      </a:lnTo>
                      <a:lnTo>
                        <a:pt x="138" y="198"/>
                      </a:lnTo>
                      <a:lnTo>
                        <a:pt x="132" y="198"/>
                      </a:lnTo>
                      <a:lnTo>
                        <a:pt x="138" y="198"/>
                      </a:lnTo>
                      <a:lnTo>
                        <a:pt x="144" y="204"/>
                      </a:lnTo>
                      <a:lnTo>
                        <a:pt x="156" y="216"/>
                      </a:lnTo>
                      <a:lnTo>
                        <a:pt x="150" y="216"/>
                      </a:lnTo>
                      <a:lnTo>
                        <a:pt x="156" y="216"/>
                      </a:lnTo>
                      <a:lnTo>
                        <a:pt x="162" y="222"/>
                      </a:lnTo>
                      <a:lnTo>
                        <a:pt x="168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6" y="246"/>
                      </a:lnTo>
                      <a:lnTo>
                        <a:pt x="192" y="246"/>
                      </a:lnTo>
                      <a:lnTo>
                        <a:pt x="198" y="252"/>
                      </a:lnTo>
                      <a:lnTo>
                        <a:pt x="204" y="258"/>
                      </a:lnTo>
                      <a:lnTo>
                        <a:pt x="210" y="258"/>
                      </a:lnTo>
                      <a:lnTo>
                        <a:pt x="216" y="264"/>
                      </a:lnTo>
                      <a:lnTo>
                        <a:pt x="222" y="270"/>
                      </a:lnTo>
                      <a:lnTo>
                        <a:pt x="228" y="270"/>
                      </a:lnTo>
                      <a:lnTo>
                        <a:pt x="234" y="276"/>
                      </a:lnTo>
                      <a:lnTo>
                        <a:pt x="240" y="282"/>
                      </a:lnTo>
                      <a:lnTo>
                        <a:pt x="246" y="282"/>
                      </a:lnTo>
                      <a:lnTo>
                        <a:pt x="252" y="282"/>
                      </a:lnTo>
                      <a:lnTo>
                        <a:pt x="258" y="288"/>
                      </a:lnTo>
                      <a:lnTo>
                        <a:pt x="264" y="288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294"/>
                      </a:lnTo>
                      <a:lnTo>
                        <a:pt x="288" y="294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300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94"/>
                      </a:lnTo>
                      <a:lnTo>
                        <a:pt x="390" y="288"/>
                      </a:lnTo>
                      <a:lnTo>
                        <a:pt x="396" y="288"/>
                      </a:lnTo>
                      <a:lnTo>
                        <a:pt x="402" y="288"/>
                      </a:lnTo>
                      <a:lnTo>
                        <a:pt x="408" y="282"/>
                      </a:lnTo>
                      <a:lnTo>
                        <a:pt x="414" y="276"/>
                      </a:lnTo>
                      <a:lnTo>
                        <a:pt x="420" y="276"/>
                      </a:lnTo>
                      <a:lnTo>
                        <a:pt x="426" y="270"/>
                      </a:lnTo>
                      <a:lnTo>
                        <a:pt x="432" y="270"/>
                      </a:lnTo>
                      <a:lnTo>
                        <a:pt x="438" y="264"/>
                      </a:lnTo>
                      <a:lnTo>
                        <a:pt x="444" y="264"/>
                      </a:lnTo>
                      <a:lnTo>
                        <a:pt x="450" y="258"/>
                      </a:lnTo>
                      <a:lnTo>
                        <a:pt x="456" y="252"/>
                      </a:lnTo>
                      <a:lnTo>
                        <a:pt x="462" y="246"/>
                      </a:lnTo>
                      <a:lnTo>
                        <a:pt x="468" y="246"/>
                      </a:lnTo>
                      <a:lnTo>
                        <a:pt x="474" y="240"/>
                      </a:lnTo>
                      <a:lnTo>
                        <a:pt x="480" y="234"/>
                      </a:lnTo>
                      <a:lnTo>
                        <a:pt x="486" y="228"/>
                      </a:lnTo>
                      <a:lnTo>
                        <a:pt x="492" y="228"/>
                      </a:lnTo>
                      <a:lnTo>
                        <a:pt x="498" y="216"/>
                      </a:lnTo>
                      <a:lnTo>
                        <a:pt x="504" y="210"/>
                      </a:lnTo>
                      <a:lnTo>
                        <a:pt x="510" y="210"/>
                      </a:lnTo>
                      <a:lnTo>
                        <a:pt x="516" y="204"/>
                      </a:lnTo>
                      <a:lnTo>
                        <a:pt x="522" y="192"/>
                      </a:lnTo>
                      <a:lnTo>
                        <a:pt x="528" y="192"/>
                      </a:lnTo>
                      <a:lnTo>
                        <a:pt x="534" y="180"/>
                      </a:lnTo>
                      <a:lnTo>
                        <a:pt x="540" y="174"/>
                      </a:lnTo>
                      <a:lnTo>
                        <a:pt x="546" y="168"/>
                      </a:lnTo>
                      <a:lnTo>
                        <a:pt x="552" y="162"/>
                      </a:lnTo>
                      <a:lnTo>
                        <a:pt x="558" y="156"/>
                      </a:lnTo>
                      <a:lnTo>
                        <a:pt x="564" y="150"/>
                      </a:lnTo>
                      <a:lnTo>
                        <a:pt x="576" y="138"/>
                      </a:lnTo>
                      <a:lnTo>
                        <a:pt x="576" y="132"/>
                      </a:lnTo>
                      <a:lnTo>
                        <a:pt x="588" y="120"/>
                      </a:lnTo>
                      <a:lnTo>
                        <a:pt x="582" y="120"/>
                      </a:lnTo>
                      <a:lnTo>
                        <a:pt x="588" y="120"/>
                      </a:lnTo>
                      <a:lnTo>
                        <a:pt x="594" y="114"/>
                      </a:lnTo>
                      <a:lnTo>
                        <a:pt x="594" y="108"/>
                      </a:lnTo>
                      <a:lnTo>
                        <a:pt x="606" y="96"/>
                      </a:lnTo>
                      <a:lnTo>
                        <a:pt x="600" y="96"/>
                      </a:lnTo>
                      <a:lnTo>
                        <a:pt x="606" y="96"/>
                      </a:lnTo>
                      <a:lnTo>
                        <a:pt x="612" y="90"/>
                      </a:lnTo>
                      <a:lnTo>
                        <a:pt x="612" y="84"/>
                      </a:lnTo>
                      <a:lnTo>
                        <a:pt x="618" y="78"/>
                      </a:lnTo>
                      <a:lnTo>
                        <a:pt x="618" y="72"/>
                      </a:lnTo>
                      <a:lnTo>
                        <a:pt x="630" y="66"/>
                      </a:lnTo>
                      <a:lnTo>
                        <a:pt x="630" y="60"/>
                      </a:lnTo>
                      <a:lnTo>
                        <a:pt x="636" y="54"/>
                      </a:lnTo>
                      <a:lnTo>
                        <a:pt x="636" y="48"/>
                      </a:lnTo>
                      <a:lnTo>
                        <a:pt x="642" y="42"/>
                      </a:lnTo>
                      <a:lnTo>
                        <a:pt x="648" y="36"/>
                      </a:lnTo>
                      <a:lnTo>
                        <a:pt x="648" y="30"/>
                      </a:lnTo>
                      <a:lnTo>
                        <a:pt x="654" y="24"/>
                      </a:lnTo>
                      <a:lnTo>
                        <a:pt x="660" y="18"/>
                      </a:lnTo>
                      <a:lnTo>
                        <a:pt x="666" y="12"/>
                      </a:lnTo>
                      <a:lnTo>
                        <a:pt x="666" y="6"/>
                      </a:lnTo>
                      <a:lnTo>
                        <a:pt x="672" y="0"/>
                      </a:lnTo>
                    </a:path>
                  </a:pathLst>
                </a:custGeom>
                <a:grp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" name="Freeform 34"/>
                <p:cNvSpPr>
                  <a:spLocks/>
                </p:cNvSpPr>
                <p:nvPr/>
              </p:nvSpPr>
              <p:spPr bwMode="auto">
                <a:xfrm>
                  <a:off x="4103596" y="2276872"/>
                  <a:ext cx="98644" cy="390003"/>
                </a:xfrm>
                <a:custGeom>
                  <a:avLst/>
                  <a:gdLst>
                    <a:gd name="T0" fmla="*/ 0 w 552"/>
                    <a:gd name="T1" fmla="*/ 458 h 636"/>
                    <a:gd name="T2" fmla="*/ 9 w 552"/>
                    <a:gd name="T3" fmla="*/ 449 h 636"/>
                    <a:gd name="T4" fmla="*/ 13 w 552"/>
                    <a:gd name="T5" fmla="*/ 440 h 636"/>
                    <a:gd name="T6" fmla="*/ 17 w 552"/>
                    <a:gd name="T7" fmla="*/ 431 h 636"/>
                    <a:gd name="T8" fmla="*/ 22 w 552"/>
                    <a:gd name="T9" fmla="*/ 423 h 636"/>
                    <a:gd name="T10" fmla="*/ 30 w 552"/>
                    <a:gd name="T11" fmla="*/ 414 h 636"/>
                    <a:gd name="T12" fmla="*/ 35 w 552"/>
                    <a:gd name="T13" fmla="*/ 405 h 636"/>
                    <a:gd name="T14" fmla="*/ 39 w 552"/>
                    <a:gd name="T15" fmla="*/ 397 h 636"/>
                    <a:gd name="T16" fmla="*/ 43 w 552"/>
                    <a:gd name="T17" fmla="*/ 388 h 636"/>
                    <a:gd name="T18" fmla="*/ 52 w 552"/>
                    <a:gd name="T19" fmla="*/ 379 h 636"/>
                    <a:gd name="T20" fmla="*/ 57 w 552"/>
                    <a:gd name="T21" fmla="*/ 370 h 636"/>
                    <a:gd name="T22" fmla="*/ 61 w 552"/>
                    <a:gd name="T23" fmla="*/ 362 h 636"/>
                    <a:gd name="T24" fmla="*/ 65 w 552"/>
                    <a:gd name="T25" fmla="*/ 353 h 636"/>
                    <a:gd name="T26" fmla="*/ 70 w 552"/>
                    <a:gd name="T27" fmla="*/ 344 h 636"/>
                    <a:gd name="T28" fmla="*/ 78 w 552"/>
                    <a:gd name="T29" fmla="*/ 336 h 636"/>
                    <a:gd name="T30" fmla="*/ 83 w 552"/>
                    <a:gd name="T31" fmla="*/ 327 h 636"/>
                    <a:gd name="T32" fmla="*/ 87 w 552"/>
                    <a:gd name="T33" fmla="*/ 318 h 636"/>
                    <a:gd name="T34" fmla="*/ 91 w 552"/>
                    <a:gd name="T35" fmla="*/ 309 h 636"/>
                    <a:gd name="T36" fmla="*/ 96 w 552"/>
                    <a:gd name="T37" fmla="*/ 301 h 636"/>
                    <a:gd name="T38" fmla="*/ 104 w 552"/>
                    <a:gd name="T39" fmla="*/ 292 h 636"/>
                    <a:gd name="T40" fmla="*/ 109 w 552"/>
                    <a:gd name="T41" fmla="*/ 283 h 636"/>
                    <a:gd name="T42" fmla="*/ 113 w 552"/>
                    <a:gd name="T43" fmla="*/ 275 h 636"/>
                    <a:gd name="T44" fmla="*/ 117 w 552"/>
                    <a:gd name="T45" fmla="*/ 266 h 636"/>
                    <a:gd name="T46" fmla="*/ 122 w 552"/>
                    <a:gd name="T47" fmla="*/ 257 h 636"/>
                    <a:gd name="T48" fmla="*/ 130 w 552"/>
                    <a:gd name="T49" fmla="*/ 248 h 636"/>
                    <a:gd name="T50" fmla="*/ 135 w 552"/>
                    <a:gd name="T51" fmla="*/ 240 h 636"/>
                    <a:gd name="T52" fmla="*/ 143 w 552"/>
                    <a:gd name="T53" fmla="*/ 231 h 636"/>
                    <a:gd name="T54" fmla="*/ 148 w 552"/>
                    <a:gd name="T55" fmla="*/ 222 h 636"/>
                    <a:gd name="T56" fmla="*/ 152 w 552"/>
                    <a:gd name="T57" fmla="*/ 214 h 636"/>
                    <a:gd name="T58" fmla="*/ 157 w 552"/>
                    <a:gd name="T59" fmla="*/ 205 h 636"/>
                    <a:gd name="T60" fmla="*/ 165 w 552"/>
                    <a:gd name="T61" fmla="*/ 192 h 636"/>
                    <a:gd name="T62" fmla="*/ 174 w 552"/>
                    <a:gd name="T63" fmla="*/ 183 h 636"/>
                    <a:gd name="T64" fmla="*/ 178 w 552"/>
                    <a:gd name="T65" fmla="*/ 174 h 636"/>
                    <a:gd name="T66" fmla="*/ 187 w 552"/>
                    <a:gd name="T67" fmla="*/ 166 h 636"/>
                    <a:gd name="T68" fmla="*/ 191 w 552"/>
                    <a:gd name="T69" fmla="*/ 157 h 636"/>
                    <a:gd name="T70" fmla="*/ 196 w 552"/>
                    <a:gd name="T71" fmla="*/ 148 h 636"/>
                    <a:gd name="T72" fmla="*/ 204 w 552"/>
                    <a:gd name="T73" fmla="*/ 139 h 636"/>
                    <a:gd name="T74" fmla="*/ 209 w 552"/>
                    <a:gd name="T75" fmla="*/ 131 h 636"/>
                    <a:gd name="T76" fmla="*/ 217 w 552"/>
                    <a:gd name="T77" fmla="*/ 122 h 636"/>
                    <a:gd name="T78" fmla="*/ 226 w 552"/>
                    <a:gd name="T79" fmla="*/ 113 h 636"/>
                    <a:gd name="T80" fmla="*/ 230 w 552"/>
                    <a:gd name="T81" fmla="*/ 105 h 636"/>
                    <a:gd name="T82" fmla="*/ 243 w 552"/>
                    <a:gd name="T83" fmla="*/ 92 h 636"/>
                    <a:gd name="T84" fmla="*/ 248 w 552"/>
                    <a:gd name="T85" fmla="*/ 83 h 636"/>
                    <a:gd name="T86" fmla="*/ 257 w 552"/>
                    <a:gd name="T87" fmla="*/ 74 h 636"/>
                    <a:gd name="T88" fmla="*/ 265 w 552"/>
                    <a:gd name="T89" fmla="*/ 65 h 636"/>
                    <a:gd name="T90" fmla="*/ 274 w 552"/>
                    <a:gd name="T91" fmla="*/ 57 h 636"/>
                    <a:gd name="T92" fmla="*/ 283 w 552"/>
                    <a:gd name="T93" fmla="*/ 48 h 636"/>
                    <a:gd name="T94" fmla="*/ 291 w 552"/>
                    <a:gd name="T95" fmla="*/ 44 h 636"/>
                    <a:gd name="T96" fmla="*/ 300 w 552"/>
                    <a:gd name="T97" fmla="*/ 35 h 636"/>
                    <a:gd name="T98" fmla="*/ 309 w 552"/>
                    <a:gd name="T99" fmla="*/ 31 h 636"/>
                    <a:gd name="T100" fmla="*/ 317 w 552"/>
                    <a:gd name="T101" fmla="*/ 22 h 636"/>
                    <a:gd name="T102" fmla="*/ 326 w 552"/>
                    <a:gd name="T103" fmla="*/ 17 h 636"/>
                    <a:gd name="T104" fmla="*/ 335 w 552"/>
                    <a:gd name="T105" fmla="*/ 13 h 636"/>
                    <a:gd name="T106" fmla="*/ 343 w 552"/>
                    <a:gd name="T107" fmla="*/ 9 h 636"/>
                    <a:gd name="T108" fmla="*/ 352 w 552"/>
                    <a:gd name="T109" fmla="*/ 4 h 636"/>
                    <a:gd name="T110" fmla="*/ 361 w 552"/>
                    <a:gd name="T111" fmla="*/ 4 h 636"/>
                    <a:gd name="T112" fmla="*/ 370 w 552"/>
                    <a:gd name="T113" fmla="*/ 0 h 636"/>
                    <a:gd name="T114" fmla="*/ 378 w 552"/>
                    <a:gd name="T115" fmla="*/ 0 h 636"/>
                    <a:gd name="T116" fmla="*/ 387 w 552"/>
                    <a:gd name="T117" fmla="*/ 0 h 636"/>
                    <a:gd name="T118" fmla="*/ 396 w 552"/>
                    <a:gd name="T119" fmla="*/ 0 h 6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2"/>
                    <a:gd name="T181" fmla="*/ 0 h 636"/>
                    <a:gd name="T182" fmla="*/ 552 w 552"/>
                    <a:gd name="T183" fmla="*/ 636 h 6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2" h="636">
                      <a:moveTo>
                        <a:pt x="0" y="636"/>
                      </a:moveTo>
                      <a:lnTo>
                        <a:pt x="0" y="630"/>
                      </a:lnTo>
                      <a:lnTo>
                        <a:pt x="6" y="624"/>
                      </a:lnTo>
                      <a:lnTo>
                        <a:pt x="12" y="618"/>
                      </a:lnTo>
                      <a:lnTo>
                        <a:pt x="12" y="612"/>
                      </a:lnTo>
                      <a:lnTo>
                        <a:pt x="18" y="606"/>
                      </a:lnTo>
                      <a:lnTo>
                        <a:pt x="18" y="600"/>
                      </a:lnTo>
                      <a:lnTo>
                        <a:pt x="24" y="594"/>
                      </a:lnTo>
                      <a:lnTo>
                        <a:pt x="30" y="588"/>
                      </a:lnTo>
                      <a:lnTo>
                        <a:pt x="30" y="582"/>
                      </a:lnTo>
                      <a:lnTo>
                        <a:pt x="36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54" y="546"/>
                      </a:lnTo>
                      <a:lnTo>
                        <a:pt x="60" y="540"/>
                      </a:lnTo>
                      <a:lnTo>
                        <a:pt x="60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78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96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14" y="450"/>
                      </a:lnTo>
                      <a:lnTo>
                        <a:pt x="114" y="444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6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8" y="408"/>
                      </a:lnTo>
                      <a:lnTo>
                        <a:pt x="144" y="402"/>
                      </a:lnTo>
                      <a:lnTo>
                        <a:pt x="144" y="396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56" y="378"/>
                      </a:lnTo>
                      <a:lnTo>
                        <a:pt x="162" y="372"/>
                      </a:lnTo>
                      <a:lnTo>
                        <a:pt x="162" y="366"/>
                      </a:lnTo>
                      <a:lnTo>
                        <a:pt x="168" y="360"/>
                      </a:lnTo>
                      <a:lnTo>
                        <a:pt x="168" y="354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04" y="300"/>
                      </a:lnTo>
                      <a:lnTo>
                        <a:pt x="210" y="294"/>
                      </a:lnTo>
                      <a:lnTo>
                        <a:pt x="216" y="288"/>
                      </a:lnTo>
                      <a:lnTo>
                        <a:pt x="216" y="282"/>
                      </a:lnTo>
                      <a:lnTo>
                        <a:pt x="228" y="270"/>
                      </a:lnTo>
                      <a:lnTo>
                        <a:pt x="228" y="264"/>
                      </a:lnTo>
                      <a:lnTo>
                        <a:pt x="234" y="258"/>
                      </a:lnTo>
                      <a:lnTo>
                        <a:pt x="240" y="252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46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64" y="216"/>
                      </a:lnTo>
                      <a:lnTo>
                        <a:pt x="264" y="210"/>
                      </a:lnTo>
                      <a:lnTo>
                        <a:pt x="270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2" y="186"/>
                      </a:lnTo>
                      <a:lnTo>
                        <a:pt x="288" y="180"/>
                      </a:lnTo>
                      <a:lnTo>
                        <a:pt x="294" y="174"/>
                      </a:lnTo>
                      <a:lnTo>
                        <a:pt x="300" y="168"/>
                      </a:lnTo>
                      <a:lnTo>
                        <a:pt x="300" y="162"/>
                      </a:lnTo>
                      <a:lnTo>
                        <a:pt x="312" y="156"/>
                      </a:lnTo>
                      <a:lnTo>
                        <a:pt x="312" y="150"/>
                      </a:lnTo>
                      <a:lnTo>
                        <a:pt x="318" y="144"/>
                      </a:lnTo>
                      <a:lnTo>
                        <a:pt x="324" y="138"/>
                      </a:lnTo>
                      <a:lnTo>
                        <a:pt x="336" y="126"/>
                      </a:lnTo>
                      <a:lnTo>
                        <a:pt x="336" y="120"/>
                      </a:lnTo>
                      <a:lnTo>
                        <a:pt x="342" y="114"/>
                      </a:lnTo>
                      <a:lnTo>
                        <a:pt x="348" y="108"/>
                      </a:lnTo>
                      <a:lnTo>
                        <a:pt x="354" y="102"/>
                      </a:lnTo>
                      <a:lnTo>
                        <a:pt x="360" y="96"/>
                      </a:lnTo>
                      <a:lnTo>
                        <a:pt x="366" y="90"/>
                      </a:lnTo>
                      <a:lnTo>
                        <a:pt x="372" y="84"/>
                      </a:lnTo>
                      <a:lnTo>
                        <a:pt x="378" y="78"/>
                      </a:lnTo>
                      <a:lnTo>
                        <a:pt x="384" y="72"/>
                      </a:lnTo>
                      <a:lnTo>
                        <a:pt x="390" y="66"/>
                      </a:lnTo>
                      <a:lnTo>
                        <a:pt x="396" y="60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48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0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2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6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</a:path>
                  </a:pathLst>
                </a:custGeom>
                <a:grp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55" name="Grupa 54"/>
            <p:cNvGrpSpPr/>
            <p:nvPr/>
          </p:nvGrpSpPr>
          <p:grpSpPr>
            <a:xfrm>
              <a:off x="7834998" y="3209825"/>
              <a:ext cx="1112716" cy="390003"/>
              <a:chOff x="3189541" y="2272889"/>
              <a:chExt cx="1112716" cy="390003"/>
            </a:xfrm>
          </p:grpSpPr>
          <p:grpSp>
            <p:nvGrpSpPr>
              <p:cNvPr id="56" name="Grupa 55"/>
              <p:cNvGrpSpPr/>
              <p:nvPr/>
            </p:nvGrpSpPr>
            <p:grpSpPr>
              <a:xfrm>
                <a:off x="3691463" y="2275576"/>
                <a:ext cx="242215" cy="387316"/>
                <a:chOff x="3784112" y="2276872"/>
                <a:chExt cx="418128" cy="574030"/>
              </a:xfrm>
            </p:grpSpPr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3784112" y="2276872"/>
                  <a:ext cx="99878" cy="390003"/>
                </a:xfrm>
                <a:custGeom>
                  <a:avLst/>
                  <a:gdLst>
                    <a:gd name="T0" fmla="*/ 9 w 558"/>
                    <a:gd name="T1" fmla="*/ 453 h 636"/>
                    <a:gd name="T2" fmla="*/ 17 w 558"/>
                    <a:gd name="T3" fmla="*/ 440 h 636"/>
                    <a:gd name="T4" fmla="*/ 22 w 558"/>
                    <a:gd name="T5" fmla="*/ 427 h 636"/>
                    <a:gd name="T6" fmla="*/ 30 w 558"/>
                    <a:gd name="T7" fmla="*/ 414 h 636"/>
                    <a:gd name="T8" fmla="*/ 39 w 558"/>
                    <a:gd name="T9" fmla="*/ 401 h 636"/>
                    <a:gd name="T10" fmla="*/ 48 w 558"/>
                    <a:gd name="T11" fmla="*/ 388 h 636"/>
                    <a:gd name="T12" fmla="*/ 52 w 558"/>
                    <a:gd name="T13" fmla="*/ 375 h 636"/>
                    <a:gd name="T14" fmla="*/ 61 w 558"/>
                    <a:gd name="T15" fmla="*/ 362 h 636"/>
                    <a:gd name="T16" fmla="*/ 70 w 558"/>
                    <a:gd name="T17" fmla="*/ 349 h 636"/>
                    <a:gd name="T18" fmla="*/ 78 w 558"/>
                    <a:gd name="T19" fmla="*/ 336 h 636"/>
                    <a:gd name="T20" fmla="*/ 87 w 558"/>
                    <a:gd name="T21" fmla="*/ 323 h 636"/>
                    <a:gd name="T22" fmla="*/ 96 w 558"/>
                    <a:gd name="T23" fmla="*/ 309 h 636"/>
                    <a:gd name="T24" fmla="*/ 105 w 558"/>
                    <a:gd name="T25" fmla="*/ 296 h 636"/>
                    <a:gd name="T26" fmla="*/ 113 w 558"/>
                    <a:gd name="T27" fmla="*/ 283 h 636"/>
                    <a:gd name="T28" fmla="*/ 118 w 558"/>
                    <a:gd name="T29" fmla="*/ 270 h 636"/>
                    <a:gd name="T30" fmla="*/ 126 w 558"/>
                    <a:gd name="T31" fmla="*/ 257 h 636"/>
                    <a:gd name="T32" fmla="*/ 135 w 558"/>
                    <a:gd name="T33" fmla="*/ 244 h 636"/>
                    <a:gd name="T34" fmla="*/ 144 w 558"/>
                    <a:gd name="T35" fmla="*/ 231 h 636"/>
                    <a:gd name="T36" fmla="*/ 152 w 558"/>
                    <a:gd name="T37" fmla="*/ 218 h 636"/>
                    <a:gd name="T38" fmla="*/ 161 w 558"/>
                    <a:gd name="T39" fmla="*/ 205 h 636"/>
                    <a:gd name="T40" fmla="*/ 170 w 558"/>
                    <a:gd name="T41" fmla="*/ 192 h 636"/>
                    <a:gd name="T42" fmla="*/ 174 w 558"/>
                    <a:gd name="T43" fmla="*/ 179 h 636"/>
                    <a:gd name="T44" fmla="*/ 183 w 558"/>
                    <a:gd name="T45" fmla="*/ 170 h 636"/>
                    <a:gd name="T46" fmla="*/ 196 w 558"/>
                    <a:gd name="T47" fmla="*/ 157 h 636"/>
                    <a:gd name="T48" fmla="*/ 200 w 558"/>
                    <a:gd name="T49" fmla="*/ 144 h 636"/>
                    <a:gd name="T50" fmla="*/ 213 w 558"/>
                    <a:gd name="T51" fmla="*/ 131 h 636"/>
                    <a:gd name="T52" fmla="*/ 222 w 558"/>
                    <a:gd name="T53" fmla="*/ 118 h 636"/>
                    <a:gd name="T54" fmla="*/ 231 w 558"/>
                    <a:gd name="T55" fmla="*/ 109 h 636"/>
                    <a:gd name="T56" fmla="*/ 240 w 558"/>
                    <a:gd name="T57" fmla="*/ 96 h 636"/>
                    <a:gd name="T58" fmla="*/ 257 w 558"/>
                    <a:gd name="T59" fmla="*/ 78 h 636"/>
                    <a:gd name="T60" fmla="*/ 261 w 558"/>
                    <a:gd name="T61" fmla="*/ 74 h 636"/>
                    <a:gd name="T62" fmla="*/ 270 w 558"/>
                    <a:gd name="T63" fmla="*/ 65 h 636"/>
                    <a:gd name="T64" fmla="*/ 287 w 558"/>
                    <a:gd name="T65" fmla="*/ 48 h 636"/>
                    <a:gd name="T66" fmla="*/ 292 w 558"/>
                    <a:gd name="T67" fmla="*/ 44 h 636"/>
                    <a:gd name="T68" fmla="*/ 305 w 558"/>
                    <a:gd name="T69" fmla="*/ 35 h 636"/>
                    <a:gd name="T70" fmla="*/ 318 w 558"/>
                    <a:gd name="T71" fmla="*/ 26 h 636"/>
                    <a:gd name="T72" fmla="*/ 331 w 558"/>
                    <a:gd name="T73" fmla="*/ 17 h 636"/>
                    <a:gd name="T74" fmla="*/ 344 w 558"/>
                    <a:gd name="T75" fmla="*/ 9 h 636"/>
                    <a:gd name="T76" fmla="*/ 357 w 558"/>
                    <a:gd name="T77" fmla="*/ 4 h 636"/>
                    <a:gd name="T78" fmla="*/ 370 w 558"/>
                    <a:gd name="T79" fmla="*/ 0 h 636"/>
                    <a:gd name="T80" fmla="*/ 383 w 558"/>
                    <a:gd name="T81" fmla="*/ 0 h 636"/>
                    <a:gd name="T82" fmla="*/ 396 w 558"/>
                    <a:gd name="T83" fmla="*/ 0 h 6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36"/>
                    <a:gd name="T128" fmla="*/ 558 w 558"/>
                    <a:gd name="T129" fmla="*/ 636 h 6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36">
                      <a:moveTo>
                        <a:pt x="0" y="636"/>
                      </a:moveTo>
                      <a:lnTo>
                        <a:pt x="6" y="630"/>
                      </a:lnTo>
                      <a:lnTo>
                        <a:pt x="12" y="624"/>
                      </a:lnTo>
                      <a:lnTo>
                        <a:pt x="12" y="618"/>
                      </a:lnTo>
                      <a:lnTo>
                        <a:pt x="18" y="612"/>
                      </a:lnTo>
                      <a:lnTo>
                        <a:pt x="24" y="606"/>
                      </a:lnTo>
                      <a:lnTo>
                        <a:pt x="24" y="600"/>
                      </a:lnTo>
                      <a:lnTo>
                        <a:pt x="30" y="594"/>
                      </a:lnTo>
                      <a:lnTo>
                        <a:pt x="30" y="588"/>
                      </a:lnTo>
                      <a:lnTo>
                        <a:pt x="36" y="582"/>
                      </a:lnTo>
                      <a:lnTo>
                        <a:pt x="42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60" y="546"/>
                      </a:lnTo>
                      <a:lnTo>
                        <a:pt x="60" y="540"/>
                      </a:lnTo>
                      <a:lnTo>
                        <a:pt x="66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84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102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20" y="450"/>
                      </a:lnTo>
                      <a:lnTo>
                        <a:pt x="120" y="444"/>
                      </a:lnTo>
                      <a:lnTo>
                        <a:pt x="126" y="438"/>
                      </a:lnTo>
                      <a:lnTo>
                        <a:pt x="126" y="432"/>
                      </a:lnTo>
                      <a:lnTo>
                        <a:pt x="132" y="426"/>
                      </a:lnTo>
                      <a:lnTo>
                        <a:pt x="138" y="420"/>
                      </a:lnTo>
                      <a:lnTo>
                        <a:pt x="138" y="414"/>
                      </a:lnTo>
                      <a:lnTo>
                        <a:pt x="144" y="408"/>
                      </a:lnTo>
                      <a:lnTo>
                        <a:pt x="144" y="402"/>
                      </a:lnTo>
                      <a:lnTo>
                        <a:pt x="150" y="396"/>
                      </a:lnTo>
                      <a:lnTo>
                        <a:pt x="156" y="390"/>
                      </a:lnTo>
                      <a:lnTo>
                        <a:pt x="156" y="384"/>
                      </a:lnTo>
                      <a:lnTo>
                        <a:pt x="162" y="378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80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92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10" y="300"/>
                      </a:lnTo>
                      <a:lnTo>
                        <a:pt x="216" y="294"/>
                      </a:lnTo>
                      <a:lnTo>
                        <a:pt x="216" y="288"/>
                      </a:lnTo>
                      <a:lnTo>
                        <a:pt x="222" y="282"/>
                      </a:lnTo>
                      <a:lnTo>
                        <a:pt x="228" y="276"/>
                      </a:lnTo>
                      <a:lnTo>
                        <a:pt x="228" y="270"/>
                      </a:lnTo>
                      <a:lnTo>
                        <a:pt x="234" y="264"/>
                      </a:lnTo>
                      <a:lnTo>
                        <a:pt x="234" y="258"/>
                      </a:lnTo>
                      <a:lnTo>
                        <a:pt x="246" y="246"/>
                      </a:lnTo>
                      <a:lnTo>
                        <a:pt x="240" y="246"/>
                      </a:lnTo>
                      <a:lnTo>
                        <a:pt x="246" y="246"/>
                      </a:lnTo>
                      <a:lnTo>
                        <a:pt x="252" y="240"/>
                      </a:lnTo>
                      <a:lnTo>
                        <a:pt x="252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70" y="216"/>
                      </a:lnTo>
                      <a:lnTo>
                        <a:pt x="270" y="210"/>
                      </a:lnTo>
                      <a:lnTo>
                        <a:pt x="276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8" y="186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306" y="168"/>
                      </a:lnTo>
                      <a:lnTo>
                        <a:pt x="306" y="162"/>
                      </a:lnTo>
                      <a:lnTo>
                        <a:pt x="318" y="150"/>
                      </a:lnTo>
                      <a:lnTo>
                        <a:pt x="312" y="150"/>
                      </a:lnTo>
                      <a:lnTo>
                        <a:pt x="318" y="150"/>
                      </a:lnTo>
                      <a:lnTo>
                        <a:pt x="324" y="144"/>
                      </a:lnTo>
                      <a:lnTo>
                        <a:pt x="324" y="138"/>
                      </a:lnTo>
                      <a:lnTo>
                        <a:pt x="330" y="132"/>
                      </a:lnTo>
                      <a:lnTo>
                        <a:pt x="336" y="126"/>
                      </a:lnTo>
                      <a:lnTo>
                        <a:pt x="342" y="120"/>
                      </a:lnTo>
                      <a:lnTo>
                        <a:pt x="354" y="108"/>
                      </a:lnTo>
                      <a:lnTo>
                        <a:pt x="348" y="108"/>
                      </a:lnTo>
                      <a:lnTo>
                        <a:pt x="354" y="108"/>
                      </a:lnTo>
                      <a:lnTo>
                        <a:pt x="360" y="102"/>
                      </a:lnTo>
                      <a:lnTo>
                        <a:pt x="372" y="90"/>
                      </a:lnTo>
                      <a:lnTo>
                        <a:pt x="366" y="90"/>
                      </a:lnTo>
                      <a:lnTo>
                        <a:pt x="372" y="90"/>
                      </a:lnTo>
                      <a:lnTo>
                        <a:pt x="378" y="84"/>
                      </a:lnTo>
                      <a:lnTo>
                        <a:pt x="384" y="78"/>
                      </a:lnTo>
                      <a:lnTo>
                        <a:pt x="396" y="66"/>
                      </a:lnTo>
                      <a:lnTo>
                        <a:pt x="390" y="66"/>
                      </a:lnTo>
                      <a:lnTo>
                        <a:pt x="396" y="66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54"/>
                      </a:lnTo>
                      <a:lnTo>
                        <a:pt x="420" y="48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6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8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12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6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</a:path>
                  </a:pathLst>
                </a:custGeom>
                <a:no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3883372" y="2276872"/>
                  <a:ext cx="99878" cy="404354"/>
                </a:xfrm>
                <a:custGeom>
                  <a:avLst/>
                  <a:gdLst>
                    <a:gd name="T0" fmla="*/ 9 w 558"/>
                    <a:gd name="T1" fmla="*/ 0 h 660"/>
                    <a:gd name="T2" fmla="*/ 22 w 558"/>
                    <a:gd name="T3" fmla="*/ 0 h 660"/>
                    <a:gd name="T4" fmla="*/ 35 w 558"/>
                    <a:gd name="T5" fmla="*/ 4 h 660"/>
                    <a:gd name="T6" fmla="*/ 48 w 558"/>
                    <a:gd name="T7" fmla="*/ 9 h 660"/>
                    <a:gd name="T8" fmla="*/ 61 w 558"/>
                    <a:gd name="T9" fmla="*/ 13 h 660"/>
                    <a:gd name="T10" fmla="*/ 74 w 558"/>
                    <a:gd name="T11" fmla="*/ 22 h 660"/>
                    <a:gd name="T12" fmla="*/ 87 w 558"/>
                    <a:gd name="T13" fmla="*/ 30 h 660"/>
                    <a:gd name="T14" fmla="*/ 100 w 558"/>
                    <a:gd name="T15" fmla="*/ 39 h 660"/>
                    <a:gd name="T16" fmla="*/ 113 w 558"/>
                    <a:gd name="T17" fmla="*/ 52 h 660"/>
                    <a:gd name="T18" fmla="*/ 126 w 558"/>
                    <a:gd name="T19" fmla="*/ 65 h 660"/>
                    <a:gd name="T20" fmla="*/ 139 w 558"/>
                    <a:gd name="T21" fmla="*/ 78 h 660"/>
                    <a:gd name="T22" fmla="*/ 152 w 558"/>
                    <a:gd name="T23" fmla="*/ 91 h 660"/>
                    <a:gd name="T24" fmla="*/ 161 w 558"/>
                    <a:gd name="T25" fmla="*/ 105 h 660"/>
                    <a:gd name="T26" fmla="*/ 179 w 558"/>
                    <a:gd name="T27" fmla="*/ 122 h 660"/>
                    <a:gd name="T28" fmla="*/ 183 w 558"/>
                    <a:gd name="T29" fmla="*/ 126 h 660"/>
                    <a:gd name="T30" fmla="*/ 192 w 558"/>
                    <a:gd name="T31" fmla="*/ 139 h 660"/>
                    <a:gd name="T32" fmla="*/ 205 w 558"/>
                    <a:gd name="T33" fmla="*/ 157 h 660"/>
                    <a:gd name="T34" fmla="*/ 209 w 558"/>
                    <a:gd name="T35" fmla="*/ 161 h 660"/>
                    <a:gd name="T36" fmla="*/ 213 w 558"/>
                    <a:gd name="T37" fmla="*/ 174 h 660"/>
                    <a:gd name="T38" fmla="*/ 226 w 558"/>
                    <a:gd name="T39" fmla="*/ 187 h 660"/>
                    <a:gd name="T40" fmla="*/ 231 w 558"/>
                    <a:gd name="T41" fmla="*/ 200 h 660"/>
                    <a:gd name="T42" fmla="*/ 240 w 558"/>
                    <a:gd name="T43" fmla="*/ 213 h 660"/>
                    <a:gd name="T44" fmla="*/ 253 w 558"/>
                    <a:gd name="T45" fmla="*/ 226 h 660"/>
                    <a:gd name="T46" fmla="*/ 257 w 558"/>
                    <a:gd name="T47" fmla="*/ 240 h 660"/>
                    <a:gd name="T48" fmla="*/ 266 w 558"/>
                    <a:gd name="T49" fmla="*/ 253 h 660"/>
                    <a:gd name="T50" fmla="*/ 274 w 558"/>
                    <a:gd name="T51" fmla="*/ 266 h 660"/>
                    <a:gd name="T52" fmla="*/ 283 w 558"/>
                    <a:gd name="T53" fmla="*/ 279 h 660"/>
                    <a:gd name="T54" fmla="*/ 292 w 558"/>
                    <a:gd name="T55" fmla="*/ 292 h 660"/>
                    <a:gd name="T56" fmla="*/ 296 w 558"/>
                    <a:gd name="T57" fmla="*/ 305 h 660"/>
                    <a:gd name="T58" fmla="*/ 305 w 558"/>
                    <a:gd name="T59" fmla="*/ 318 h 660"/>
                    <a:gd name="T60" fmla="*/ 314 w 558"/>
                    <a:gd name="T61" fmla="*/ 327 h 660"/>
                    <a:gd name="T62" fmla="*/ 322 w 558"/>
                    <a:gd name="T63" fmla="*/ 340 h 660"/>
                    <a:gd name="T64" fmla="*/ 331 w 558"/>
                    <a:gd name="T65" fmla="*/ 353 h 660"/>
                    <a:gd name="T66" fmla="*/ 335 w 558"/>
                    <a:gd name="T67" fmla="*/ 366 h 660"/>
                    <a:gd name="T68" fmla="*/ 344 w 558"/>
                    <a:gd name="T69" fmla="*/ 379 h 660"/>
                    <a:gd name="T70" fmla="*/ 353 w 558"/>
                    <a:gd name="T71" fmla="*/ 392 h 660"/>
                    <a:gd name="T72" fmla="*/ 361 w 558"/>
                    <a:gd name="T73" fmla="*/ 405 h 660"/>
                    <a:gd name="T74" fmla="*/ 366 w 558"/>
                    <a:gd name="T75" fmla="*/ 418 h 660"/>
                    <a:gd name="T76" fmla="*/ 375 w 558"/>
                    <a:gd name="T77" fmla="*/ 431 h 660"/>
                    <a:gd name="T78" fmla="*/ 383 w 558"/>
                    <a:gd name="T79" fmla="*/ 444 h 660"/>
                    <a:gd name="T80" fmla="*/ 392 w 558"/>
                    <a:gd name="T81" fmla="*/ 457 h 660"/>
                    <a:gd name="T82" fmla="*/ 401 w 558"/>
                    <a:gd name="T83" fmla="*/ 470 h 6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60"/>
                    <a:gd name="T128" fmla="*/ 558 w 558"/>
                    <a:gd name="T129" fmla="*/ 660 h 6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6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12"/>
                      </a:lnTo>
                      <a:lnTo>
                        <a:pt x="66" y="12"/>
                      </a:lnTo>
                      <a:lnTo>
                        <a:pt x="72" y="18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8"/>
                      </a:lnTo>
                      <a:lnTo>
                        <a:pt x="132" y="54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84"/>
                      </a:lnTo>
                      <a:lnTo>
                        <a:pt x="174" y="90"/>
                      </a:lnTo>
                      <a:lnTo>
                        <a:pt x="180" y="96"/>
                      </a:lnTo>
                      <a:lnTo>
                        <a:pt x="186" y="102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20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2" y="144"/>
                      </a:lnTo>
                      <a:lnTo>
                        <a:pt x="234" y="150"/>
                      </a:lnTo>
                      <a:lnTo>
                        <a:pt x="234" y="156"/>
                      </a:lnTo>
                      <a:lnTo>
                        <a:pt x="246" y="168"/>
                      </a:lnTo>
                      <a:lnTo>
                        <a:pt x="240" y="168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8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0" y="204"/>
                      </a:lnTo>
                      <a:lnTo>
                        <a:pt x="282" y="216"/>
                      </a:lnTo>
                      <a:lnTo>
                        <a:pt x="276" y="216"/>
                      </a:lnTo>
                      <a:lnTo>
                        <a:pt x="282" y="216"/>
                      </a:lnTo>
                      <a:lnTo>
                        <a:pt x="288" y="222"/>
                      </a:lnTo>
                      <a:lnTo>
                        <a:pt x="288" y="228"/>
                      </a:lnTo>
                      <a:lnTo>
                        <a:pt x="294" y="234"/>
                      </a:lnTo>
                      <a:lnTo>
                        <a:pt x="294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12" y="264"/>
                      </a:lnTo>
                      <a:lnTo>
                        <a:pt x="318" y="270"/>
                      </a:lnTo>
                      <a:lnTo>
                        <a:pt x="318" y="276"/>
                      </a:lnTo>
                      <a:lnTo>
                        <a:pt x="324" y="282"/>
                      </a:lnTo>
                      <a:lnTo>
                        <a:pt x="330" y="288"/>
                      </a:lnTo>
                      <a:lnTo>
                        <a:pt x="330" y="294"/>
                      </a:lnTo>
                      <a:lnTo>
                        <a:pt x="336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54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66" y="348"/>
                      </a:lnTo>
                      <a:lnTo>
                        <a:pt x="372" y="354"/>
                      </a:lnTo>
                      <a:lnTo>
                        <a:pt x="372" y="360"/>
                      </a:lnTo>
                      <a:lnTo>
                        <a:pt x="378" y="366"/>
                      </a:lnTo>
                      <a:lnTo>
                        <a:pt x="384" y="372"/>
                      </a:lnTo>
                      <a:lnTo>
                        <a:pt x="384" y="378"/>
                      </a:lnTo>
                      <a:lnTo>
                        <a:pt x="390" y="384"/>
                      </a:lnTo>
                      <a:lnTo>
                        <a:pt x="390" y="390"/>
                      </a:lnTo>
                      <a:lnTo>
                        <a:pt x="396" y="396"/>
                      </a:lnTo>
                      <a:lnTo>
                        <a:pt x="402" y="402"/>
                      </a:lnTo>
                      <a:lnTo>
                        <a:pt x="402" y="408"/>
                      </a:lnTo>
                      <a:lnTo>
                        <a:pt x="408" y="414"/>
                      </a:lnTo>
                      <a:lnTo>
                        <a:pt x="408" y="420"/>
                      </a:lnTo>
                      <a:lnTo>
                        <a:pt x="414" y="426"/>
                      </a:lnTo>
                      <a:lnTo>
                        <a:pt x="420" y="432"/>
                      </a:lnTo>
                      <a:lnTo>
                        <a:pt x="420" y="438"/>
                      </a:lnTo>
                      <a:lnTo>
                        <a:pt x="432" y="450"/>
                      </a:lnTo>
                      <a:lnTo>
                        <a:pt x="426" y="450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44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2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0" y="534"/>
                      </a:lnTo>
                      <a:lnTo>
                        <a:pt x="486" y="540"/>
                      </a:lnTo>
                      <a:lnTo>
                        <a:pt x="486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04" y="576"/>
                      </a:lnTo>
                      <a:lnTo>
                        <a:pt x="510" y="582"/>
                      </a:lnTo>
                      <a:lnTo>
                        <a:pt x="516" y="588"/>
                      </a:lnTo>
                      <a:lnTo>
                        <a:pt x="516" y="594"/>
                      </a:lnTo>
                      <a:lnTo>
                        <a:pt x="522" y="600"/>
                      </a:lnTo>
                      <a:lnTo>
                        <a:pt x="522" y="606"/>
                      </a:lnTo>
                      <a:lnTo>
                        <a:pt x="528" y="612"/>
                      </a:lnTo>
                      <a:lnTo>
                        <a:pt x="534" y="618"/>
                      </a:lnTo>
                      <a:lnTo>
                        <a:pt x="534" y="624"/>
                      </a:lnTo>
                      <a:lnTo>
                        <a:pt x="540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58" y="660"/>
                      </a:lnTo>
                    </a:path>
                  </a:pathLst>
                </a:custGeom>
                <a:no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3983250" y="2666875"/>
                  <a:ext cx="120346" cy="184027"/>
                </a:xfrm>
                <a:custGeom>
                  <a:avLst/>
                  <a:gdLst>
                    <a:gd name="T0" fmla="*/ 9 w 672"/>
                    <a:gd name="T1" fmla="*/ 26 h 300"/>
                    <a:gd name="T2" fmla="*/ 17 w 672"/>
                    <a:gd name="T3" fmla="*/ 39 h 300"/>
                    <a:gd name="T4" fmla="*/ 26 w 672"/>
                    <a:gd name="T5" fmla="*/ 52 h 300"/>
                    <a:gd name="T6" fmla="*/ 35 w 672"/>
                    <a:gd name="T7" fmla="*/ 65 h 300"/>
                    <a:gd name="T8" fmla="*/ 48 w 672"/>
                    <a:gd name="T9" fmla="*/ 78 h 300"/>
                    <a:gd name="T10" fmla="*/ 52 w 672"/>
                    <a:gd name="T11" fmla="*/ 92 h 300"/>
                    <a:gd name="T12" fmla="*/ 70 w 672"/>
                    <a:gd name="T13" fmla="*/ 109 h 300"/>
                    <a:gd name="T14" fmla="*/ 78 w 672"/>
                    <a:gd name="T15" fmla="*/ 122 h 300"/>
                    <a:gd name="T16" fmla="*/ 91 w 672"/>
                    <a:gd name="T17" fmla="*/ 135 h 300"/>
                    <a:gd name="T18" fmla="*/ 100 w 672"/>
                    <a:gd name="T19" fmla="*/ 144 h 300"/>
                    <a:gd name="T20" fmla="*/ 109 w 672"/>
                    <a:gd name="T21" fmla="*/ 157 h 300"/>
                    <a:gd name="T22" fmla="*/ 122 w 672"/>
                    <a:gd name="T23" fmla="*/ 166 h 300"/>
                    <a:gd name="T24" fmla="*/ 135 w 672"/>
                    <a:gd name="T25" fmla="*/ 179 h 300"/>
                    <a:gd name="T26" fmla="*/ 148 w 672"/>
                    <a:gd name="T27" fmla="*/ 187 h 300"/>
                    <a:gd name="T28" fmla="*/ 161 w 672"/>
                    <a:gd name="T29" fmla="*/ 196 h 300"/>
                    <a:gd name="T30" fmla="*/ 174 w 672"/>
                    <a:gd name="T31" fmla="*/ 205 h 300"/>
                    <a:gd name="T32" fmla="*/ 187 w 672"/>
                    <a:gd name="T33" fmla="*/ 209 h 300"/>
                    <a:gd name="T34" fmla="*/ 200 w 672"/>
                    <a:gd name="T35" fmla="*/ 214 h 300"/>
                    <a:gd name="T36" fmla="*/ 214 w 672"/>
                    <a:gd name="T37" fmla="*/ 218 h 300"/>
                    <a:gd name="T38" fmla="*/ 227 w 672"/>
                    <a:gd name="T39" fmla="*/ 218 h 300"/>
                    <a:gd name="T40" fmla="*/ 240 w 672"/>
                    <a:gd name="T41" fmla="*/ 218 h 300"/>
                    <a:gd name="T42" fmla="*/ 253 w 672"/>
                    <a:gd name="T43" fmla="*/ 218 h 300"/>
                    <a:gd name="T44" fmla="*/ 266 w 672"/>
                    <a:gd name="T45" fmla="*/ 214 h 300"/>
                    <a:gd name="T46" fmla="*/ 279 w 672"/>
                    <a:gd name="T47" fmla="*/ 214 h 300"/>
                    <a:gd name="T48" fmla="*/ 292 w 672"/>
                    <a:gd name="T49" fmla="*/ 209 h 300"/>
                    <a:gd name="T50" fmla="*/ 305 w 672"/>
                    <a:gd name="T51" fmla="*/ 201 h 300"/>
                    <a:gd name="T52" fmla="*/ 318 w 672"/>
                    <a:gd name="T53" fmla="*/ 192 h 300"/>
                    <a:gd name="T54" fmla="*/ 331 w 672"/>
                    <a:gd name="T55" fmla="*/ 183 h 300"/>
                    <a:gd name="T56" fmla="*/ 344 w 672"/>
                    <a:gd name="T57" fmla="*/ 174 h 300"/>
                    <a:gd name="T58" fmla="*/ 357 w 672"/>
                    <a:gd name="T59" fmla="*/ 166 h 300"/>
                    <a:gd name="T60" fmla="*/ 370 w 672"/>
                    <a:gd name="T61" fmla="*/ 153 h 300"/>
                    <a:gd name="T62" fmla="*/ 383 w 672"/>
                    <a:gd name="T63" fmla="*/ 140 h 300"/>
                    <a:gd name="T64" fmla="*/ 397 w 672"/>
                    <a:gd name="T65" fmla="*/ 122 h 300"/>
                    <a:gd name="T66" fmla="*/ 410 w 672"/>
                    <a:gd name="T67" fmla="*/ 109 h 300"/>
                    <a:gd name="T68" fmla="*/ 427 w 672"/>
                    <a:gd name="T69" fmla="*/ 87 h 300"/>
                    <a:gd name="T70" fmla="*/ 431 w 672"/>
                    <a:gd name="T71" fmla="*/ 83 h 300"/>
                    <a:gd name="T72" fmla="*/ 436 w 672"/>
                    <a:gd name="T73" fmla="*/ 70 h 300"/>
                    <a:gd name="T74" fmla="*/ 444 w 672"/>
                    <a:gd name="T75" fmla="*/ 61 h 300"/>
                    <a:gd name="T76" fmla="*/ 458 w 672"/>
                    <a:gd name="T77" fmla="*/ 48 h 300"/>
                    <a:gd name="T78" fmla="*/ 462 w 672"/>
                    <a:gd name="T79" fmla="*/ 35 h 300"/>
                    <a:gd name="T80" fmla="*/ 471 w 672"/>
                    <a:gd name="T81" fmla="*/ 22 h 300"/>
                    <a:gd name="T82" fmla="*/ 484 w 672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2"/>
                    <a:gd name="T127" fmla="*/ 0 h 300"/>
                    <a:gd name="T128" fmla="*/ 672 w 672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2" h="300">
                      <a:moveTo>
                        <a:pt x="0" y="24"/>
                      </a:move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8" y="48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78"/>
                      </a:lnTo>
                      <a:lnTo>
                        <a:pt x="48" y="84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02"/>
                      </a:lnTo>
                      <a:lnTo>
                        <a:pt x="66" y="108"/>
                      </a:lnTo>
                      <a:lnTo>
                        <a:pt x="66" y="114"/>
                      </a:lnTo>
                      <a:lnTo>
                        <a:pt x="72" y="120"/>
                      </a:lnTo>
                      <a:lnTo>
                        <a:pt x="72" y="126"/>
                      </a:lnTo>
                      <a:lnTo>
                        <a:pt x="84" y="132"/>
                      </a:lnTo>
                      <a:lnTo>
                        <a:pt x="84" y="138"/>
                      </a:lnTo>
                      <a:lnTo>
                        <a:pt x="96" y="150"/>
                      </a:lnTo>
                      <a:lnTo>
                        <a:pt x="96" y="156"/>
                      </a:lnTo>
                      <a:lnTo>
                        <a:pt x="102" y="162"/>
                      </a:lnTo>
                      <a:lnTo>
                        <a:pt x="108" y="168"/>
                      </a:lnTo>
                      <a:lnTo>
                        <a:pt x="114" y="174"/>
                      </a:lnTo>
                      <a:lnTo>
                        <a:pt x="120" y="180"/>
                      </a:lnTo>
                      <a:lnTo>
                        <a:pt x="126" y="186"/>
                      </a:lnTo>
                      <a:lnTo>
                        <a:pt x="138" y="198"/>
                      </a:lnTo>
                      <a:lnTo>
                        <a:pt x="132" y="198"/>
                      </a:lnTo>
                      <a:lnTo>
                        <a:pt x="138" y="198"/>
                      </a:lnTo>
                      <a:lnTo>
                        <a:pt x="144" y="204"/>
                      </a:lnTo>
                      <a:lnTo>
                        <a:pt x="156" y="216"/>
                      </a:lnTo>
                      <a:lnTo>
                        <a:pt x="150" y="216"/>
                      </a:lnTo>
                      <a:lnTo>
                        <a:pt x="156" y="216"/>
                      </a:lnTo>
                      <a:lnTo>
                        <a:pt x="162" y="222"/>
                      </a:lnTo>
                      <a:lnTo>
                        <a:pt x="168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6" y="246"/>
                      </a:lnTo>
                      <a:lnTo>
                        <a:pt x="192" y="246"/>
                      </a:lnTo>
                      <a:lnTo>
                        <a:pt x="198" y="252"/>
                      </a:lnTo>
                      <a:lnTo>
                        <a:pt x="204" y="258"/>
                      </a:lnTo>
                      <a:lnTo>
                        <a:pt x="210" y="258"/>
                      </a:lnTo>
                      <a:lnTo>
                        <a:pt x="216" y="264"/>
                      </a:lnTo>
                      <a:lnTo>
                        <a:pt x="222" y="270"/>
                      </a:lnTo>
                      <a:lnTo>
                        <a:pt x="228" y="270"/>
                      </a:lnTo>
                      <a:lnTo>
                        <a:pt x="234" y="276"/>
                      </a:lnTo>
                      <a:lnTo>
                        <a:pt x="240" y="282"/>
                      </a:lnTo>
                      <a:lnTo>
                        <a:pt x="246" y="282"/>
                      </a:lnTo>
                      <a:lnTo>
                        <a:pt x="252" y="282"/>
                      </a:lnTo>
                      <a:lnTo>
                        <a:pt x="258" y="288"/>
                      </a:lnTo>
                      <a:lnTo>
                        <a:pt x="264" y="288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294"/>
                      </a:lnTo>
                      <a:lnTo>
                        <a:pt x="288" y="294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300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94"/>
                      </a:lnTo>
                      <a:lnTo>
                        <a:pt x="390" y="288"/>
                      </a:lnTo>
                      <a:lnTo>
                        <a:pt x="396" y="288"/>
                      </a:lnTo>
                      <a:lnTo>
                        <a:pt x="402" y="288"/>
                      </a:lnTo>
                      <a:lnTo>
                        <a:pt x="408" y="282"/>
                      </a:lnTo>
                      <a:lnTo>
                        <a:pt x="414" y="276"/>
                      </a:lnTo>
                      <a:lnTo>
                        <a:pt x="420" y="276"/>
                      </a:lnTo>
                      <a:lnTo>
                        <a:pt x="426" y="270"/>
                      </a:lnTo>
                      <a:lnTo>
                        <a:pt x="432" y="270"/>
                      </a:lnTo>
                      <a:lnTo>
                        <a:pt x="438" y="264"/>
                      </a:lnTo>
                      <a:lnTo>
                        <a:pt x="444" y="264"/>
                      </a:lnTo>
                      <a:lnTo>
                        <a:pt x="450" y="258"/>
                      </a:lnTo>
                      <a:lnTo>
                        <a:pt x="456" y="252"/>
                      </a:lnTo>
                      <a:lnTo>
                        <a:pt x="462" y="246"/>
                      </a:lnTo>
                      <a:lnTo>
                        <a:pt x="468" y="246"/>
                      </a:lnTo>
                      <a:lnTo>
                        <a:pt x="474" y="240"/>
                      </a:lnTo>
                      <a:lnTo>
                        <a:pt x="480" y="234"/>
                      </a:lnTo>
                      <a:lnTo>
                        <a:pt x="486" y="228"/>
                      </a:lnTo>
                      <a:lnTo>
                        <a:pt x="492" y="228"/>
                      </a:lnTo>
                      <a:lnTo>
                        <a:pt x="498" y="216"/>
                      </a:lnTo>
                      <a:lnTo>
                        <a:pt x="504" y="210"/>
                      </a:lnTo>
                      <a:lnTo>
                        <a:pt x="510" y="210"/>
                      </a:lnTo>
                      <a:lnTo>
                        <a:pt x="516" y="204"/>
                      </a:lnTo>
                      <a:lnTo>
                        <a:pt x="522" y="192"/>
                      </a:lnTo>
                      <a:lnTo>
                        <a:pt x="528" y="192"/>
                      </a:lnTo>
                      <a:lnTo>
                        <a:pt x="534" y="180"/>
                      </a:lnTo>
                      <a:lnTo>
                        <a:pt x="540" y="174"/>
                      </a:lnTo>
                      <a:lnTo>
                        <a:pt x="546" y="168"/>
                      </a:lnTo>
                      <a:lnTo>
                        <a:pt x="552" y="162"/>
                      </a:lnTo>
                      <a:lnTo>
                        <a:pt x="558" y="156"/>
                      </a:lnTo>
                      <a:lnTo>
                        <a:pt x="564" y="150"/>
                      </a:lnTo>
                      <a:lnTo>
                        <a:pt x="576" y="138"/>
                      </a:lnTo>
                      <a:lnTo>
                        <a:pt x="576" y="132"/>
                      </a:lnTo>
                      <a:lnTo>
                        <a:pt x="588" y="120"/>
                      </a:lnTo>
                      <a:lnTo>
                        <a:pt x="582" y="120"/>
                      </a:lnTo>
                      <a:lnTo>
                        <a:pt x="588" y="120"/>
                      </a:lnTo>
                      <a:lnTo>
                        <a:pt x="594" y="114"/>
                      </a:lnTo>
                      <a:lnTo>
                        <a:pt x="594" y="108"/>
                      </a:lnTo>
                      <a:lnTo>
                        <a:pt x="606" y="96"/>
                      </a:lnTo>
                      <a:lnTo>
                        <a:pt x="600" y="96"/>
                      </a:lnTo>
                      <a:lnTo>
                        <a:pt x="606" y="96"/>
                      </a:lnTo>
                      <a:lnTo>
                        <a:pt x="612" y="90"/>
                      </a:lnTo>
                      <a:lnTo>
                        <a:pt x="612" y="84"/>
                      </a:lnTo>
                      <a:lnTo>
                        <a:pt x="618" y="78"/>
                      </a:lnTo>
                      <a:lnTo>
                        <a:pt x="618" y="72"/>
                      </a:lnTo>
                      <a:lnTo>
                        <a:pt x="630" y="66"/>
                      </a:lnTo>
                      <a:lnTo>
                        <a:pt x="630" y="60"/>
                      </a:lnTo>
                      <a:lnTo>
                        <a:pt x="636" y="54"/>
                      </a:lnTo>
                      <a:lnTo>
                        <a:pt x="636" y="48"/>
                      </a:lnTo>
                      <a:lnTo>
                        <a:pt x="642" y="42"/>
                      </a:lnTo>
                      <a:lnTo>
                        <a:pt x="648" y="36"/>
                      </a:lnTo>
                      <a:lnTo>
                        <a:pt x="648" y="30"/>
                      </a:lnTo>
                      <a:lnTo>
                        <a:pt x="654" y="24"/>
                      </a:lnTo>
                      <a:lnTo>
                        <a:pt x="660" y="18"/>
                      </a:lnTo>
                      <a:lnTo>
                        <a:pt x="666" y="12"/>
                      </a:lnTo>
                      <a:lnTo>
                        <a:pt x="666" y="6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4103596" y="2276872"/>
                  <a:ext cx="98644" cy="390003"/>
                </a:xfrm>
                <a:custGeom>
                  <a:avLst/>
                  <a:gdLst>
                    <a:gd name="T0" fmla="*/ 0 w 552"/>
                    <a:gd name="T1" fmla="*/ 458 h 636"/>
                    <a:gd name="T2" fmla="*/ 9 w 552"/>
                    <a:gd name="T3" fmla="*/ 449 h 636"/>
                    <a:gd name="T4" fmla="*/ 13 w 552"/>
                    <a:gd name="T5" fmla="*/ 440 h 636"/>
                    <a:gd name="T6" fmla="*/ 17 w 552"/>
                    <a:gd name="T7" fmla="*/ 431 h 636"/>
                    <a:gd name="T8" fmla="*/ 22 w 552"/>
                    <a:gd name="T9" fmla="*/ 423 h 636"/>
                    <a:gd name="T10" fmla="*/ 30 w 552"/>
                    <a:gd name="T11" fmla="*/ 414 h 636"/>
                    <a:gd name="T12" fmla="*/ 35 w 552"/>
                    <a:gd name="T13" fmla="*/ 405 h 636"/>
                    <a:gd name="T14" fmla="*/ 39 w 552"/>
                    <a:gd name="T15" fmla="*/ 397 h 636"/>
                    <a:gd name="T16" fmla="*/ 43 w 552"/>
                    <a:gd name="T17" fmla="*/ 388 h 636"/>
                    <a:gd name="T18" fmla="*/ 52 w 552"/>
                    <a:gd name="T19" fmla="*/ 379 h 636"/>
                    <a:gd name="T20" fmla="*/ 57 w 552"/>
                    <a:gd name="T21" fmla="*/ 370 h 636"/>
                    <a:gd name="T22" fmla="*/ 61 w 552"/>
                    <a:gd name="T23" fmla="*/ 362 h 636"/>
                    <a:gd name="T24" fmla="*/ 65 w 552"/>
                    <a:gd name="T25" fmla="*/ 353 h 636"/>
                    <a:gd name="T26" fmla="*/ 70 w 552"/>
                    <a:gd name="T27" fmla="*/ 344 h 636"/>
                    <a:gd name="T28" fmla="*/ 78 w 552"/>
                    <a:gd name="T29" fmla="*/ 336 h 636"/>
                    <a:gd name="T30" fmla="*/ 83 w 552"/>
                    <a:gd name="T31" fmla="*/ 327 h 636"/>
                    <a:gd name="T32" fmla="*/ 87 w 552"/>
                    <a:gd name="T33" fmla="*/ 318 h 636"/>
                    <a:gd name="T34" fmla="*/ 91 w 552"/>
                    <a:gd name="T35" fmla="*/ 309 h 636"/>
                    <a:gd name="T36" fmla="*/ 96 w 552"/>
                    <a:gd name="T37" fmla="*/ 301 h 636"/>
                    <a:gd name="T38" fmla="*/ 104 w 552"/>
                    <a:gd name="T39" fmla="*/ 292 h 636"/>
                    <a:gd name="T40" fmla="*/ 109 w 552"/>
                    <a:gd name="T41" fmla="*/ 283 h 636"/>
                    <a:gd name="T42" fmla="*/ 113 w 552"/>
                    <a:gd name="T43" fmla="*/ 275 h 636"/>
                    <a:gd name="T44" fmla="*/ 117 w 552"/>
                    <a:gd name="T45" fmla="*/ 266 h 636"/>
                    <a:gd name="T46" fmla="*/ 122 w 552"/>
                    <a:gd name="T47" fmla="*/ 257 h 636"/>
                    <a:gd name="T48" fmla="*/ 130 w 552"/>
                    <a:gd name="T49" fmla="*/ 248 h 636"/>
                    <a:gd name="T50" fmla="*/ 135 w 552"/>
                    <a:gd name="T51" fmla="*/ 240 h 636"/>
                    <a:gd name="T52" fmla="*/ 143 w 552"/>
                    <a:gd name="T53" fmla="*/ 231 h 636"/>
                    <a:gd name="T54" fmla="*/ 148 w 552"/>
                    <a:gd name="T55" fmla="*/ 222 h 636"/>
                    <a:gd name="T56" fmla="*/ 152 w 552"/>
                    <a:gd name="T57" fmla="*/ 214 h 636"/>
                    <a:gd name="T58" fmla="*/ 157 w 552"/>
                    <a:gd name="T59" fmla="*/ 205 h 636"/>
                    <a:gd name="T60" fmla="*/ 165 w 552"/>
                    <a:gd name="T61" fmla="*/ 192 h 636"/>
                    <a:gd name="T62" fmla="*/ 174 w 552"/>
                    <a:gd name="T63" fmla="*/ 183 h 636"/>
                    <a:gd name="T64" fmla="*/ 178 w 552"/>
                    <a:gd name="T65" fmla="*/ 174 h 636"/>
                    <a:gd name="T66" fmla="*/ 187 w 552"/>
                    <a:gd name="T67" fmla="*/ 166 h 636"/>
                    <a:gd name="T68" fmla="*/ 191 w 552"/>
                    <a:gd name="T69" fmla="*/ 157 h 636"/>
                    <a:gd name="T70" fmla="*/ 196 w 552"/>
                    <a:gd name="T71" fmla="*/ 148 h 636"/>
                    <a:gd name="T72" fmla="*/ 204 w 552"/>
                    <a:gd name="T73" fmla="*/ 139 h 636"/>
                    <a:gd name="T74" fmla="*/ 209 w 552"/>
                    <a:gd name="T75" fmla="*/ 131 h 636"/>
                    <a:gd name="T76" fmla="*/ 217 w 552"/>
                    <a:gd name="T77" fmla="*/ 122 h 636"/>
                    <a:gd name="T78" fmla="*/ 226 w 552"/>
                    <a:gd name="T79" fmla="*/ 113 h 636"/>
                    <a:gd name="T80" fmla="*/ 230 w 552"/>
                    <a:gd name="T81" fmla="*/ 105 h 636"/>
                    <a:gd name="T82" fmla="*/ 243 w 552"/>
                    <a:gd name="T83" fmla="*/ 92 h 636"/>
                    <a:gd name="T84" fmla="*/ 248 w 552"/>
                    <a:gd name="T85" fmla="*/ 83 h 636"/>
                    <a:gd name="T86" fmla="*/ 257 w 552"/>
                    <a:gd name="T87" fmla="*/ 74 h 636"/>
                    <a:gd name="T88" fmla="*/ 265 w 552"/>
                    <a:gd name="T89" fmla="*/ 65 h 636"/>
                    <a:gd name="T90" fmla="*/ 274 w 552"/>
                    <a:gd name="T91" fmla="*/ 57 h 636"/>
                    <a:gd name="T92" fmla="*/ 283 w 552"/>
                    <a:gd name="T93" fmla="*/ 48 h 636"/>
                    <a:gd name="T94" fmla="*/ 291 w 552"/>
                    <a:gd name="T95" fmla="*/ 44 h 636"/>
                    <a:gd name="T96" fmla="*/ 300 w 552"/>
                    <a:gd name="T97" fmla="*/ 35 h 636"/>
                    <a:gd name="T98" fmla="*/ 309 w 552"/>
                    <a:gd name="T99" fmla="*/ 31 h 636"/>
                    <a:gd name="T100" fmla="*/ 317 w 552"/>
                    <a:gd name="T101" fmla="*/ 22 h 636"/>
                    <a:gd name="T102" fmla="*/ 326 w 552"/>
                    <a:gd name="T103" fmla="*/ 17 h 636"/>
                    <a:gd name="T104" fmla="*/ 335 w 552"/>
                    <a:gd name="T105" fmla="*/ 13 h 636"/>
                    <a:gd name="T106" fmla="*/ 343 w 552"/>
                    <a:gd name="T107" fmla="*/ 9 h 636"/>
                    <a:gd name="T108" fmla="*/ 352 w 552"/>
                    <a:gd name="T109" fmla="*/ 4 h 636"/>
                    <a:gd name="T110" fmla="*/ 361 w 552"/>
                    <a:gd name="T111" fmla="*/ 4 h 636"/>
                    <a:gd name="T112" fmla="*/ 370 w 552"/>
                    <a:gd name="T113" fmla="*/ 0 h 636"/>
                    <a:gd name="T114" fmla="*/ 378 w 552"/>
                    <a:gd name="T115" fmla="*/ 0 h 636"/>
                    <a:gd name="T116" fmla="*/ 387 w 552"/>
                    <a:gd name="T117" fmla="*/ 0 h 636"/>
                    <a:gd name="T118" fmla="*/ 396 w 552"/>
                    <a:gd name="T119" fmla="*/ 0 h 6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2"/>
                    <a:gd name="T181" fmla="*/ 0 h 636"/>
                    <a:gd name="T182" fmla="*/ 552 w 552"/>
                    <a:gd name="T183" fmla="*/ 636 h 6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2" h="636">
                      <a:moveTo>
                        <a:pt x="0" y="636"/>
                      </a:moveTo>
                      <a:lnTo>
                        <a:pt x="0" y="630"/>
                      </a:lnTo>
                      <a:lnTo>
                        <a:pt x="6" y="624"/>
                      </a:lnTo>
                      <a:lnTo>
                        <a:pt x="12" y="618"/>
                      </a:lnTo>
                      <a:lnTo>
                        <a:pt x="12" y="612"/>
                      </a:lnTo>
                      <a:lnTo>
                        <a:pt x="18" y="606"/>
                      </a:lnTo>
                      <a:lnTo>
                        <a:pt x="18" y="600"/>
                      </a:lnTo>
                      <a:lnTo>
                        <a:pt x="24" y="594"/>
                      </a:lnTo>
                      <a:lnTo>
                        <a:pt x="30" y="588"/>
                      </a:lnTo>
                      <a:lnTo>
                        <a:pt x="30" y="582"/>
                      </a:lnTo>
                      <a:lnTo>
                        <a:pt x="36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54" y="546"/>
                      </a:lnTo>
                      <a:lnTo>
                        <a:pt x="60" y="540"/>
                      </a:lnTo>
                      <a:lnTo>
                        <a:pt x="60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78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96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14" y="450"/>
                      </a:lnTo>
                      <a:lnTo>
                        <a:pt x="114" y="444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6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8" y="408"/>
                      </a:lnTo>
                      <a:lnTo>
                        <a:pt x="144" y="402"/>
                      </a:lnTo>
                      <a:lnTo>
                        <a:pt x="144" y="396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56" y="378"/>
                      </a:lnTo>
                      <a:lnTo>
                        <a:pt x="162" y="372"/>
                      </a:lnTo>
                      <a:lnTo>
                        <a:pt x="162" y="366"/>
                      </a:lnTo>
                      <a:lnTo>
                        <a:pt x="168" y="360"/>
                      </a:lnTo>
                      <a:lnTo>
                        <a:pt x="168" y="354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04" y="300"/>
                      </a:lnTo>
                      <a:lnTo>
                        <a:pt x="210" y="294"/>
                      </a:lnTo>
                      <a:lnTo>
                        <a:pt x="216" y="288"/>
                      </a:lnTo>
                      <a:lnTo>
                        <a:pt x="216" y="282"/>
                      </a:lnTo>
                      <a:lnTo>
                        <a:pt x="228" y="270"/>
                      </a:lnTo>
                      <a:lnTo>
                        <a:pt x="228" y="264"/>
                      </a:lnTo>
                      <a:lnTo>
                        <a:pt x="234" y="258"/>
                      </a:lnTo>
                      <a:lnTo>
                        <a:pt x="240" y="252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46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64" y="216"/>
                      </a:lnTo>
                      <a:lnTo>
                        <a:pt x="264" y="210"/>
                      </a:lnTo>
                      <a:lnTo>
                        <a:pt x="270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2" y="186"/>
                      </a:lnTo>
                      <a:lnTo>
                        <a:pt x="288" y="180"/>
                      </a:lnTo>
                      <a:lnTo>
                        <a:pt x="294" y="174"/>
                      </a:lnTo>
                      <a:lnTo>
                        <a:pt x="300" y="168"/>
                      </a:lnTo>
                      <a:lnTo>
                        <a:pt x="300" y="162"/>
                      </a:lnTo>
                      <a:lnTo>
                        <a:pt x="312" y="156"/>
                      </a:lnTo>
                      <a:lnTo>
                        <a:pt x="312" y="150"/>
                      </a:lnTo>
                      <a:lnTo>
                        <a:pt x="318" y="144"/>
                      </a:lnTo>
                      <a:lnTo>
                        <a:pt x="324" y="138"/>
                      </a:lnTo>
                      <a:lnTo>
                        <a:pt x="336" y="126"/>
                      </a:lnTo>
                      <a:lnTo>
                        <a:pt x="336" y="120"/>
                      </a:lnTo>
                      <a:lnTo>
                        <a:pt x="342" y="114"/>
                      </a:lnTo>
                      <a:lnTo>
                        <a:pt x="348" y="108"/>
                      </a:lnTo>
                      <a:lnTo>
                        <a:pt x="354" y="102"/>
                      </a:lnTo>
                      <a:lnTo>
                        <a:pt x="360" y="96"/>
                      </a:lnTo>
                      <a:lnTo>
                        <a:pt x="366" y="90"/>
                      </a:lnTo>
                      <a:lnTo>
                        <a:pt x="372" y="84"/>
                      </a:lnTo>
                      <a:lnTo>
                        <a:pt x="378" y="78"/>
                      </a:lnTo>
                      <a:lnTo>
                        <a:pt x="384" y="72"/>
                      </a:lnTo>
                      <a:lnTo>
                        <a:pt x="390" y="66"/>
                      </a:lnTo>
                      <a:lnTo>
                        <a:pt x="396" y="60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48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0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2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6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</a:path>
                  </a:pathLst>
                </a:custGeom>
                <a:no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57" name="Grupa 56"/>
              <p:cNvGrpSpPr/>
              <p:nvPr/>
            </p:nvGrpSpPr>
            <p:grpSpPr>
              <a:xfrm>
                <a:off x="3932470" y="2272889"/>
                <a:ext cx="369787" cy="387316"/>
                <a:chOff x="3563888" y="2276872"/>
                <a:chExt cx="638352" cy="574030"/>
              </a:xfrm>
            </p:grpSpPr>
            <p:sp>
              <p:nvSpPr>
                <p:cNvPr id="59" name="Freeform 29"/>
                <p:cNvSpPr>
                  <a:spLocks/>
                </p:cNvSpPr>
                <p:nvPr/>
              </p:nvSpPr>
              <p:spPr bwMode="auto">
                <a:xfrm>
                  <a:off x="3563888" y="2276872"/>
                  <a:ext cx="102097" cy="411951"/>
                </a:xfrm>
                <a:custGeom>
                  <a:avLst/>
                  <a:gdLst>
                    <a:gd name="T0" fmla="*/ 9 w 570"/>
                    <a:gd name="T1" fmla="*/ 0 h 672"/>
                    <a:gd name="T2" fmla="*/ 22 w 570"/>
                    <a:gd name="T3" fmla="*/ 0 h 672"/>
                    <a:gd name="T4" fmla="*/ 35 w 570"/>
                    <a:gd name="T5" fmla="*/ 4 h 672"/>
                    <a:gd name="T6" fmla="*/ 48 w 570"/>
                    <a:gd name="T7" fmla="*/ 9 h 672"/>
                    <a:gd name="T8" fmla="*/ 61 w 570"/>
                    <a:gd name="T9" fmla="*/ 13 h 672"/>
                    <a:gd name="T10" fmla="*/ 74 w 570"/>
                    <a:gd name="T11" fmla="*/ 22 h 672"/>
                    <a:gd name="T12" fmla="*/ 87 w 570"/>
                    <a:gd name="T13" fmla="*/ 31 h 672"/>
                    <a:gd name="T14" fmla="*/ 100 w 570"/>
                    <a:gd name="T15" fmla="*/ 39 h 672"/>
                    <a:gd name="T16" fmla="*/ 113 w 570"/>
                    <a:gd name="T17" fmla="*/ 52 h 672"/>
                    <a:gd name="T18" fmla="*/ 126 w 570"/>
                    <a:gd name="T19" fmla="*/ 61 h 672"/>
                    <a:gd name="T20" fmla="*/ 139 w 570"/>
                    <a:gd name="T21" fmla="*/ 78 h 672"/>
                    <a:gd name="T22" fmla="*/ 153 w 570"/>
                    <a:gd name="T23" fmla="*/ 91 h 672"/>
                    <a:gd name="T24" fmla="*/ 166 w 570"/>
                    <a:gd name="T25" fmla="*/ 105 h 672"/>
                    <a:gd name="T26" fmla="*/ 174 w 570"/>
                    <a:gd name="T27" fmla="*/ 113 h 672"/>
                    <a:gd name="T28" fmla="*/ 183 w 570"/>
                    <a:gd name="T29" fmla="*/ 126 h 672"/>
                    <a:gd name="T30" fmla="*/ 192 w 570"/>
                    <a:gd name="T31" fmla="*/ 139 h 672"/>
                    <a:gd name="T32" fmla="*/ 205 w 570"/>
                    <a:gd name="T33" fmla="*/ 152 h 672"/>
                    <a:gd name="T34" fmla="*/ 209 w 570"/>
                    <a:gd name="T35" fmla="*/ 166 h 672"/>
                    <a:gd name="T36" fmla="*/ 218 w 570"/>
                    <a:gd name="T37" fmla="*/ 174 h 672"/>
                    <a:gd name="T38" fmla="*/ 227 w 570"/>
                    <a:gd name="T39" fmla="*/ 187 h 672"/>
                    <a:gd name="T40" fmla="*/ 240 w 570"/>
                    <a:gd name="T41" fmla="*/ 205 h 672"/>
                    <a:gd name="T42" fmla="*/ 248 w 570"/>
                    <a:gd name="T43" fmla="*/ 218 h 672"/>
                    <a:gd name="T44" fmla="*/ 253 w 570"/>
                    <a:gd name="T45" fmla="*/ 231 h 672"/>
                    <a:gd name="T46" fmla="*/ 261 w 570"/>
                    <a:gd name="T47" fmla="*/ 244 h 672"/>
                    <a:gd name="T48" fmla="*/ 275 w 570"/>
                    <a:gd name="T49" fmla="*/ 257 h 672"/>
                    <a:gd name="T50" fmla="*/ 279 w 570"/>
                    <a:gd name="T51" fmla="*/ 270 h 672"/>
                    <a:gd name="T52" fmla="*/ 288 w 570"/>
                    <a:gd name="T53" fmla="*/ 283 h 672"/>
                    <a:gd name="T54" fmla="*/ 296 w 570"/>
                    <a:gd name="T55" fmla="*/ 296 h 672"/>
                    <a:gd name="T56" fmla="*/ 305 w 570"/>
                    <a:gd name="T57" fmla="*/ 309 h 672"/>
                    <a:gd name="T58" fmla="*/ 314 w 570"/>
                    <a:gd name="T59" fmla="*/ 322 h 672"/>
                    <a:gd name="T60" fmla="*/ 318 w 570"/>
                    <a:gd name="T61" fmla="*/ 335 h 672"/>
                    <a:gd name="T62" fmla="*/ 327 w 570"/>
                    <a:gd name="T63" fmla="*/ 349 h 672"/>
                    <a:gd name="T64" fmla="*/ 336 w 570"/>
                    <a:gd name="T65" fmla="*/ 362 h 672"/>
                    <a:gd name="T66" fmla="*/ 344 w 570"/>
                    <a:gd name="T67" fmla="*/ 375 h 672"/>
                    <a:gd name="T68" fmla="*/ 353 w 570"/>
                    <a:gd name="T69" fmla="*/ 388 h 672"/>
                    <a:gd name="T70" fmla="*/ 357 w 570"/>
                    <a:gd name="T71" fmla="*/ 401 h 672"/>
                    <a:gd name="T72" fmla="*/ 366 w 570"/>
                    <a:gd name="T73" fmla="*/ 414 h 672"/>
                    <a:gd name="T74" fmla="*/ 375 w 570"/>
                    <a:gd name="T75" fmla="*/ 427 h 672"/>
                    <a:gd name="T76" fmla="*/ 383 w 570"/>
                    <a:gd name="T77" fmla="*/ 440 h 672"/>
                    <a:gd name="T78" fmla="*/ 392 w 570"/>
                    <a:gd name="T79" fmla="*/ 453 h 672"/>
                    <a:gd name="T80" fmla="*/ 401 w 570"/>
                    <a:gd name="T81" fmla="*/ 466 h 672"/>
                    <a:gd name="T82" fmla="*/ 410 w 570"/>
                    <a:gd name="T83" fmla="*/ 479 h 6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0"/>
                    <a:gd name="T127" fmla="*/ 0 h 672"/>
                    <a:gd name="T128" fmla="*/ 570 w 570"/>
                    <a:gd name="T129" fmla="*/ 672 h 6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0" h="67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6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0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2"/>
                      </a:lnTo>
                      <a:lnTo>
                        <a:pt x="132" y="48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78"/>
                      </a:lnTo>
                      <a:lnTo>
                        <a:pt x="174" y="84"/>
                      </a:lnTo>
                      <a:lnTo>
                        <a:pt x="180" y="96"/>
                      </a:lnTo>
                      <a:lnTo>
                        <a:pt x="186" y="96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14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8" y="144"/>
                      </a:lnTo>
                      <a:lnTo>
                        <a:pt x="240" y="156"/>
                      </a:lnTo>
                      <a:lnTo>
                        <a:pt x="234" y="156"/>
                      </a:lnTo>
                      <a:lnTo>
                        <a:pt x="240" y="156"/>
                      </a:lnTo>
                      <a:lnTo>
                        <a:pt x="246" y="162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8" y="180"/>
                      </a:lnTo>
                      <a:lnTo>
                        <a:pt x="264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6" y="204"/>
                      </a:lnTo>
                      <a:lnTo>
                        <a:pt x="282" y="210"/>
                      </a:lnTo>
                      <a:lnTo>
                        <a:pt x="282" y="216"/>
                      </a:lnTo>
                      <a:lnTo>
                        <a:pt x="294" y="228"/>
                      </a:lnTo>
                      <a:lnTo>
                        <a:pt x="288" y="228"/>
                      </a:lnTo>
                      <a:lnTo>
                        <a:pt x="294" y="228"/>
                      </a:lnTo>
                      <a:lnTo>
                        <a:pt x="300" y="234"/>
                      </a:lnTo>
                      <a:lnTo>
                        <a:pt x="300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24" y="270"/>
                      </a:lnTo>
                      <a:lnTo>
                        <a:pt x="324" y="276"/>
                      </a:lnTo>
                      <a:lnTo>
                        <a:pt x="330" y="282"/>
                      </a:lnTo>
                      <a:lnTo>
                        <a:pt x="330" y="288"/>
                      </a:lnTo>
                      <a:lnTo>
                        <a:pt x="336" y="294"/>
                      </a:lnTo>
                      <a:lnTo>
                        <a:pt x="342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60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72" y="348"/>
                      </a:lnTo>
                      <a:lnTo>
                        <a:pt x="378" y="354"/>
                      </a:lnTo>
                      <a:lnTo>
                        <a:pt x="378" y="360"/>
                      </a:lnTo>
                      <a:lnTo>
                        <a:pt x="384" y="366"/>
                      </a:lnTo>
                      <a:lnTo>
                        <a:pt x="384" y="372"/>
                      </a:lnTo>
                      <a:lnTo>
                        <a:pt x="390" y="378"/>
                      </a:lnTo>
                      <a:lnTo>
                        <a:pt x="396" y="384"/>
                      </a:lnTo>
                      <a:lnTo>
                        <a:pt x="396" y="390"/>
                      </a:lnTo>
                      <a:lnTo>
                        <a:pt x="402" y="396"/>
                      </a:lnTo>
                      <a:lnTo>
                        <a:pt x="402" y="402"/>
                      </a:lnTo>
                      <a:lnTo>
                        <a:pt x="408" y="408"/>
                      </a:lnTo>
                      <a:lnTo>
                        <a:pt x="414" y="414"/>
                      </a:lnTo>
                      <a:lnTo>
                        <a:pt x="414" y="420"/>
                      </a:lnTo>
                      <a:lnTo>
                        <a:pt x="420" y="426"/>
                      </a:lnTo>
                      <a:lnTo>
                        <a:pt x="420" y="432"/>
                      </a:lnTo>
                      <a:lnTo>
                        <a:pt x="426" y="438"/>
                      </a:lnTo>
                      <a:lnTo>
                        <a:pt x="432" y="444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50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8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6" y="534"/>
                      </a:lnTo>
                      <a:lnTo>
                        <a:pt x="486" y="540"/>
                      </a:lnTo>
                      <a:lnTo>
                        <a:pt x="492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10" y="576"/>
                      </a:lnTo>
                      <a:lnTo>
                        <a:pt x="516" y="582"/>
                      </a:lnTo>
                      <a:lnTo>
                        <a:pt x="516" y="588"/>
                      </a:lnTo>
                      <a:lnTo>
                        <a:pt x="522" y="594"/>
                      </a:lnTo>
                      <a:lnTo>
                        <a:pt x="528" y="600"/>
                      </a:lnTo>
                      <a:lnTo>
                        <a:pt x="528" y="606"/>
                      </a:lnTo>
                      <a:lnTo>
                        <a:pt x="534" y="612"/>
                      </a:lnTo>
                      <a:lnTo>
                        <a:pt x="534" y="618"/>
                      </a:lnTo>
                      <a:lnTo>
                        <a:pt x="540" y="624"/>
                      </a:lnTo>
                      <a:lnTo>
                        <a:pt x="546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64" y="660"/>
                      </a:lnTo>
                      <a:lnTo>
                        <a:pt x="570" y="666"/>
                      </a:lnTo>
                      <a:lnTo>
                        <a:pt x="570" y="672"/>
                      </a:lnTo>
                    </a:path>
                  </a:pathLst>
                </a:custGeom>
                <a:no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" name="Freeform 30"/>
                <p:cNvSpPr>
                  <a:spLocks/>
                </p:cNvSpPr>
                <p:nvPr/>
              </p:nvSpPr>
              <p:spPr bwMode="auto">
                <a:xfrm>
                  <a:off x="3665985" y="2666875"/>
                  <a:ext cx="118127" cy="184027"/>
                </a:xfrm>
                <a:custGeom>
                  <a:avLst/>
                  <a:gdLst>
                    <a:gd name="T0" fmla="*/ 9 w 660"/>
                    <a:gd name="T1" fmla="*/ 35 h 300"/>
                    <a:gd name="T2" fmla="*/ 13 w 660"/>
                    <a:gd name="T3" fmla="*/ 48 h 300"/>
                    <a:gd name="T4" fmla="*/ 22 w 660"/>
                    <a:gd name="T5" fmla="*/ 57 h 300"/>
                    <a:gd name="T6" fmla="*/ 35 w 660"/>
                    <a:gd name="T7" fmla="*/ 70 h 300"/>
                    <a:gd name="T8" fmla="*/ 39 w 660"/>
                    <a:gd name="T9" fmla="*/ 83 h 300"/>
                    <a:gd name="T10" fmla="*/ 57 w 660"/>
                    <a:gd name="T11" fmla="*/ 100 h 300"/>
                    <a:gd name="T12" fmla="*/ 65 w 660"/>
                    <a:gd name="T13" fmla="*/ 113 h 300"/>
                    <a:gd name="T14" fmla="*/ 74 w 660"/>
                    <a:gd name="T15" fmla="*/ 122 h 300"/>
                    <a:gd name="T16" fmla="*/ 87 w 660"/>
                    <a:gd name="T17" fmla="*/ 140 h 300"/>
                    <a:gd name="T18" fmla="*/ 100 w 660"/>
                    <a:gd name="T19" fmla="*/ 153 h 300"/>
                    <a:gd name="T20" fmla="*/ 113 w 660"/>
                    <a:gd name="T21" fmla="*/ 166 h 300"/>
                    <a:gd name="T22" fmla="*/ 126 w 660"/>
                    <a:gd name="T23" fmla="*/ 174 h 300"/>
                    <a:gd name="T24" fmla="*/ 139 w 660"/>
                    <a:gd name="T25" fmla="*/ 183 h 300"/>
                    <a:gd name="T26" fmla="*/ 152 w 660"/>
                    <a:gd name="T27" fmla="*/ 192 h 300"/>
                    <a:gd name="T28" fmla="*/ 165 w 660"/>
                    <a:gd name="T29" fmla="*/ 201 h 300"/>
                    <a:gd name="T30" fmla="*/ 179 w 660"/>
                    <a:gd name="T31" fmla="*/ 209 h 300"/>
                    <a:gd name="T32" fmla="*/ 192 w 660"/>
                    <a:gd name="T33" fmla="*/ 214 h 300"/>
                    <a:gd name="T34" fmla="*/ 205 w 660"/>
                    <a:gd name="T35" fmla="*/ 218 h 300"/>
                    <a:gd name="T36" fmla="*/ 218 w 660"/>
                    <a:gd name="T37" fmla="*/ 218 h 300"/>
                    <a:gd name="T38" fmla="*/ 231 w 660"/>
                    <a:gd name="T39" fmla="*/ 218 h 300"/>
                    <a:gd name="T40" fmla="*/ 244 w 660"/>
                    <a:gd name="T41" fmla="*/ 218 h 300"/>
                    <a:gd name="T42" fmla="*/ 257 w 660"/>
                    <a:gd name="T43" fmla="*/ 218 h 300"/>
                    <a:gd name="T44" fmla="*/ 270 w 660"/>
                    <a:gd name="T45" fmla="*/ 214 h 300"/>
                    <a:gd name="T46" fmla="*/ 283 w 660"/>
                    <a:gd name="T47" fmla="*/ 209 h 300"/>
                    <a:gd name="T48" fmla="*/ 296 w 660"/>
                    <a:gd name="T49" fmla="*/ 201 h 300"/>
                    <a:gd name="T50" fmla="*/ 309 w 660"/>
                    <a:gd name="T51" fmla="*/ 196 h 300"/>
                    <a:gd name="T52" fmla="*/ 322 w 660"/>
                    <a:gd name="T53" fmla="*/ 187 h 300"/>
                    <a:gd name="T54" fmla="*/ 335 w 660"/>
                    <a:gd name="T55" fmla="*/ 174 h 300"/>
                    <a:gd name="T56" fmla="*/ 348 w 660"/>
                    <a:gd name="T57" fmla="*/ 166 h 300"/>
                    <a:gd name="T58" fmla="*/ 361 w 660"/>
                    <a:gd name="T59" fmla="*/ 153 h 300"/>
                    <a:gd name="T60" fmla="*/ 374 w 660"/>
                    <a:gd name="T61" fmla="*/ 140 h 300"/>
                    <a:gd name="T62" fmla="*/ 388 w 660"/>
                    <a:gd name="T63" fmla="*/ 126 h 300"/>
                    <a:gd name="T64" fmla="*/ 396 w 660"/>
                    <a:gd name="T65" fmla="*/ 118 h 300"/>
                    <a:gd name="T66" fmla="*/ 414 w 660"/>
                    <a:gd name="T67" fmla="*/ 96 h 300"/>
                    <a:gd name="T68" fmla="*/ 418 w 660"/>
                    <a:gd name="T69" fmla="*/ 92 h 300"/>
                    <a:gd name="T70" fmla="*/ 422 w 660"/>
                    <a:gd name="T71" fmla="*/ 78 h 300"/>
                    <a:gd name="T72" fmla="*/ 431 w 660"/>
                    <a:gd name="T73" fmla="*/ 70 h 300"/>
                    <a:gd name="T74" fmla="*/ 440 w 660"/>
                    <a:gd name="T75" fmla="*/ 61 h 300"/>
                    <a:gd name="T76" fmla="*/ 449 w 660"/>
                    <a:gd name="T77" fmla="*/ 48 h 300"/>
                    <a:gd name="T78" fmla="*/ 457 w 660"/>
                    <a:gd name="T79" fmla="*/ 35 h 300"/>
                    <a:gd name="T80" fmla="*/ 466 w 660"/>
                    <a:gd name="T81" fmla="*/ 22 h 300"/>
                    <a:gd name="T82" fmla="*/ 475 w 660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300"/>
                    <a:gd name="T128" fmla="*/ 660 w 660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300">
                      <a:moveTo>
                        <a:pt x="0" y="36"/>
                      </a:moveTo>
                      <a:lnTo>
                        <a:pt x="6" y="42"/>
                      </a:lnTo>
                      <a:lnTo>
                        <a:pt x="12" y="48"/>
                      </a:lnTo>
                      <a:lnTo>
                        <a:pt x="12" y="54"/>
                      </a:lnTo>
                      <a:lnTo>
                        <a:pt x="24" y="66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30" y="72"/>
                      </a:lnTo>
                      <a:lnTo>
                        <a:pt x="30" y="78"/>
                      </a:lnTo>
                      <a:lnTo>
                        <a:pt x="36" y="84"/>
                      </a:lnTo>
                      <a:lnTo>
                        <a:pt x="36" y="90"/>
                      </a:lnTo>
                      <a:lnTo>
                        <a:pt x="48" y="96"/>
                      </a:lnTo>
                      <a:lnTo>
                        <a:pt x="48" y="102"/>
                      </a:lnTo>
                      <a:lnTo>
                        <a:pt x="54" y="108"/>
                      </a:lnTo>
                      <a:lnTo>
                        <a:pt x="54" y="114"/>
                      </a:lnTo>
                      <a:lnTo>
                        <a:pt x="66" y="120"/>
                      </a:lnTo>
                      <a:lnTo>
                        <a:pt x="66" y="126"/>
                      </a:lnTo>
                      <a:lnTo>
                        <a:pt x="78" y="138"/>
                      </a:lnTo>
                      <a:lnTo>
                        <a:pt x="78" y="144"/>
                      </a:lnTo>
                      <a:lnTo>
                        <a:pt x="84" y="150"/>
                      </a:lnTo>
                      <a:lnTo>
                        <a:pt x="90" y="156"/>
                      </a:lnTo>
                      <a:lnTo>
                        <a:pt x="102" y="168"/>
                      </a:lnTo>
                      <a:lnTo>
                        <a:pt x="96" y="168"/>
                      </a:lnTo>
                      <a:lnTo>
                        <a:pt x="102" y="168"/>
                      </a:lnTo>
                      <a:lnTo>
                        <a:pt x="114" y="180"/>
                      </a:lnTo>
                      <a:lnTo>
                        <a:pt x="114" y="186"/>
                      </a:lnTo>
                      <a:lnTo>
                        <a:pt x="120" y="192"/>
                      </a:lnTo>
                      <a:lnTo>
                        <a:pt x="126" y="198"/>
                      </a:lnTo>
                      <a:lnTo>
                        <a:pt x="132" y="204"/>
                      </a:lnTo>
                      <a:lnTo>
                        <a:pt x="138" y="210"/>
                      </a:lnTo>
                      <a:lnTo>
                        <a:pt x="144" y="216"/>
                      </a:lnTo>
                      <a:lnTo>
                        <a:pt x="150" y="222"/>
                      </a:lnTo>
                      <a:lnTo>
                        <a:pt x="156" y="228"/>
                      </a:lnTo>
                      <a:lnTo>
                        <a:pt x="162" y="234"/>
                      </a:lnTo>
                      <a:lnTo>
                        <a:pt x="168" y="240"/>
                      </a:lnTo>
                      <a:lnTo>
                        <a:pt x="174" y="240"/>
                      </a:lnTo>
                      <a:lnTo>
                        <a:pt x="180" y="246"/>
                      </a:lnTo>
                      <a:lnTo>
                        <a:pt x="186" y="252"/>
                      </a:lnTo>
                      <a:lnTo>
                        <a:pt x="192" y="252"/>
                      </a:lnTo>
                      <a:lnTo>
                        <a:pt x="198" y="258"/>
                      </a:lnTo>
                      <a:lnTo>
                        <a:pt x="204" y="264"/>
                      </a:lnTo>
                      <a:lnTo>
                        <a:pt x="210" y="264"/>
                      </a:lnTo>
                      <a:lnTo>
                        <a:pt x="216" y="270"/>
                      </a:lnTo>
                      <a:lnTo>
                        <a:pt x="222" y="276"/>
                      </a:lnTo>
                      <a:lnTo>
                        <a:pt x="228" y="276"/>
                      </a:lnTo>
                      <a:lnTo>
                        <a:pt x="234" y="282"/>
                      </a:lnTo>
                      <a:lnTo>
                        <a:pt x="240" y="282"/>
                      </a:lnTo>
                      <a:lnTo>
                        <a:pt x="246" y="288"/>
                      </a:lnTo>
                      <a:lnTo>
                        <a:pt x="252" y="288"/>
                      </a:lnTo>
                      <a:lnTo>
                        <a:pt x="258" y="288"/>
                      </a:lnTo>
                      <a:lnTo>
                        <a:pt x="264" y="294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300"/>
                      </a:lnTo>
                      <a:lnTo>
                        <a:pt x="288" y="300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294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88"/>
                      </a:lnTo>
                      <a:lnTo>
                        <a:pt x="390" y="288"/>
                      </a:lnTo>
                      <a:lnTo>
                        <a:pt x="396" y="282"/>
                      </a:lnTo>
                      <a:lnTo>
                        <a:pt x="402" y="282"/>
                      </a:lnTo>
                      <a:lnTo>
                        <a:pt x="408" y="276"/>
                      </a:lnTo>
                      <a:lnTo>
                        <a:pt x="414" y="276"/>
                      </a:lnTo>
                      <a:lnTo>
                        <a:pt x="420" y="270"/>
                      </a:lnTo>
                      <a:lnTo>
                        <a:pt x="426" y="270"/>
                      </a:lnTo>
                      <a:lnTo>
                        <a:pt x="432" y="264"/>
                      </a:lnTo>
                      <a:lnTo>
                        <a:pt x="438" y="258"/>
                      </a:lnTo>
                      <a:lnTo>
                        <a:pt x="444" y="258"/>
                      </a:lnTo>
                      <a:lnTo>
                        <a:pt x="450" y="252"/>
                      </a:lnTo>
                      <a:lnTo>
                        <a:pt x="456" y="246"/>
                      </a:lnTo>
                      <a:lnTo>
                        <a:pt x="462" y="240"/>
                      </a:lnTo>
                      <a:lnTo>
                        <a:pt x="468" y="234"/>
                      </a:lnTo>
                      <a:lnTo>
                        <a:pt x="474" y="234"/>
                      </a:lnTo>
                      <a:lnTo>
                        <a:pt x="480" y="228"/>
                      </a:lnTo>
                      <a:lnTo>
                        <a:pt x="486" y="222"/>
                      </a:lnTo>
                      <a:lnTo>
                        <a:pt x="492" y="216"/>
                      </a:lnTo>
                      <a:lnTo>
                        <a:pt x="498" y="210"/>
                      </a:lnTo>
                      <a:lnTo>
                        <a:pt x="504" y="204"/>
                      </a:lnTo>
                      <a:lnTo>
                        <a:pt x="510" y="198"/>
                      </a:lnTo>
                      <a:lnTo>
                        <a:pt x="516" y="192"/>
                      </a:lnTo>
                      <a:lnTo>
                        <a:pt x="522" y="186"/>
                      </a:lnTo>
                      <a:lnTo>
                        <a:pt x="528" y="180"/>
                      </a:lnTo>
                      <a:lnTo>
                        <a:pt x="534" y="174"/>
                      </a:lnTo>
                      <a:lnTo>
                        <a:pt x="546" y="162"/>
                      </a:lnTo>
                      <a:lnTo>
                        <a:pt x="540" y="162"/>
                      </a:lnTo>
                      <a:lnTo>
                        <a:pt x="546" y="162"/>
                      </a:lnTo>
                      <a:lnTo>
                        <a:pt x="558" y="150"/>
                      </a:lnTo>
                      <a:lnTo>
                        <a:pt x="558" y="144"/>
                      </a:lnTo>
                      <a:lnTo>
                        <a:pt x="570" y="132"/>
                      </a:lnTo>
                      <a:lnTo>
                        <a:pt x="564" y="132"/>
                      </a:lnTo>
                      <a:lnTo>
                        <a:pt x="570" y="132"/>
                      </a:lnTo>
                      <a:lnTo>
                        <a:pt x="576" y="126"/>
                      </a:lnTo>
                      <a:lnTo>
                        <a:pt x="576" y="120"/>
                      </a:lnTo>
                      <a:lnTo>
                        <a:pt x="588" y="108"/>
                      </a:lnTo>
                      <a:lnTo>
                        <a:pt x="582" y="108"/>
                      </a:lnTo>
                      <a:lnTo>
                        <a:pt x="588" y="108"/>
                      </a:lnTo>
                      <a:lnTo>
                        <a:pt x="594" y="102"/>
                      </a:lnTo>
                      <a:lnTo>
                        <a:pt x="594" y="96"/>
                      </a:lnTo>
                      <a:lnTo>
                        <a:pt x="606" y="84"/>
                      </a:lnTo>
                      <a:lnTo>
                        <a:pt x="600" y="84"/>
                      </a:lnTo>
                      <a:lnTo>
                        <a:pt x="606" y="84"/>
                      </a:lnTo>
                      <a:lnTo>
                        <a:pt x="612" y="78"/>
                      </a:lnTo>
                      <a:lnTo>
                        <a:pt x="612" y="72"/>
                      </a:lnTo>
                      <a:lnTo>
                        <a:pt x="618" y="66"/>
                      </a:lnTo>
                      <a:lnTo>
                        <a:pt x="618" y="60"/>
                      </a:lnTo>
                      <a:lnTo>
                        <a:pt x="624" y="54"/>
                      </a:lnTo>
                      <a:lnTo>
                        <a:pt x="630" y="48"/>
                      </a:lnTo>
                      <a:lnTo>
                        <a:pt x="636" y="42"/>
                      </a:lnTo>
                      <a:lnTo>
                        <a:pt x="636" y="36"/>
                      </a:lnTo>
                      <a:lnTo>
                        <a:pt x="642" y="30"/>
                      </a:lnTo>
                      <a:lnTo>
                        <a:pt x="648" y="24"/>
                      </a:lnTo>
                      <a:lnTo>
                        <a:pt x="648" y="18"/>
                      </a:lnTo>
                      <a:lnTo>
                        <a:pt x="654" y="12"/>
                      </a:lnTo>
                      <a:lnTo>
                        <a:pt x="654" y="6"/>
                      </a:lnTo>
                      <a:lnTo>
                        <a:pt x="660" y="0"/>
                      </a:lnTo>
                    </a:path>
                  </a:pathLst>
                </a:custGeom>
                <a:no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" name="Freeform 31"/>
                <p:cNvSpPr>
                  <a:spLocks/>
                </p:cNvSpPr>
                <p:nvPr/>
              </p:nvSpPr>
              <p:spPr bwMode="auto">
                <a:xfrm>
                  <a:off x="3784112" y="2276872"/>
                  <a:ext cx="99878" cy="390003"/>
                </a:xfrm>
                <a:custGeom>
                  <a:avLst/>
                  <a:gdLst>
                    <a:gd name="T0" fmla="*/ 9 w 558"/>
                    <a:gd name="T1" fmla="*/ 453 h 636"/>
                    <a:gd name="T2" fmla="*/ 17 w 558"/>
                    <a:gd name="T3" fmla="*/ 440 h 636"/>
                    <a:gd name="T4" fmla="*/ 22 w 558"/>
                    <a:gd name="T5" fmla="*/ 427 h 636"/>
                    <a:gd name="T6" fmla="*/ 30 w 558"/>
                    <a:gd name="T7" fmla="*/ 414 h 636"/>
                    <a:gd name="T8" fmla="*/ 39 w 558"/>
                    <a:gd name="T9" fmla="*/ 401 h 636"/>
                    <a:gd name="T10" fmla="*/ 48 w 558"/>
                    <a:gd name="T11" fmla="*/ 388 h 636"/>
                    <a:gd name="T12" fmla="*/ 52 w 558"/>
                    <a:gd name="T13" fmla="*/ 375 h 636"/>
                    <a:gd name="T14" fmla="*/ 61 w 558"/>
                    <a:gd name="T15" fmla="*/ 362 h 636"/>
                    <a:gd name="T16" fmla="*/ 70 w 558"/>
                    <a:gd name="T17" fmla="*/ 349 h 636"/>
                    <a:gd name="T18" fmla="*/ 78 w 558"/>
                    <a:gd name="T19" fmla="*/ 336 h 636"/>
                    <a:gd name="T20" fmla="*/ 87 w 558"/>
                    <a:gd name="T21" fmla="*/ 323 h 636"/>
                    <a:gd name="T22" fmla="*/ 96 w 558"/>
                    <a:gd name="T23" fmla="*/ 309 h 636"/>
                    <a:gd name="T24" fmla="*/ 105 w 558"/>
                    <a:gd name="T25" fmla="*/ 296 h 636"/>
                    <a:gd name="T26" fmla="*/ 113 w 558"/>
                    <a:gd name="T27" fmla="*/ 283 h 636"/>
                    <a:gd name="T28" fmla="*/ 118 w 558"/>
                    <a:gd name="T29" fmla="*/ 270 h 636"/>
                    <a:gd name="T30" fmla="*/ 126 w 558"/>
                    <a:gd name="T31" fmla="*/ 257 h 636"/>
                    <a:gd name="T32" fmla="*/ 135 w 558"/>
                    <a:gd name="T33" fmla="*/ 244 h 636"/>
                    <a:gd name="T34" fmla="*/ 144 w 558"/>
                    <a:gd name="T35" fmla="*/ 231 h 636"/>
                    <a:gd name="T36" fmla="*/ 152 w 558"/>
                    <a:gd name="T37" fmla="*/ 218 h 636"/>
                    <a:gd name="T38" fmla="*/ 161 w 558"/>
                    <a:gd name="T39" fmla="*/ 205 h 636"/>
                    <a:gd name="T40" fmla="*/ 170 w 558"/>
                    <a:gd name="T41" fmla="*/ 192 h 636"/>
                    <a:gd name="T42" fmla="*/ 174 w 558"/>
                    <a:gd name="T43" fmla="*/ 179 h 636"/>
                    <a:gd name="T44" fmla="*/ 183 w 558"/>
                    <a:gd name="T45" fmla="*/ 170 h 636"/>
                    <a:gd name="T46" fmla="*/ 196 w 558"/>
                    <a:gd name="T47" fmla="*/ 157 h 636"/>
                    <a:gd name="T48" fmla="*/ 200 w 558"/>
                    <a:gd name="T49" fmla="*/ 144 h 636"/>
                    <a:gd name="T50" fmla="*/ 213 w 558"/>
                    <a:gd name="T51" fmla="*/ 131 h 636"/>
                    <a:gd name="T52" fmla="*/ 222 w 558"/>
                    <a:gd name="T53" fmla="*/ 118 h 636"/>
                    <a:gd name="T54" fmla="*/ 231 w 558"/>
                    <a:gd name="T55" fmla="*/ 109 h 636"/>
                    <a:gd name="T56" fmla="*/ 240 w 558"/>
                    <a:gd name="T57" fmla="*/ 96 h 636"/>
                    <a:gd name="T58" fmla="*/ 257 w 558"/>
                    <a:gd name="T59" fmla="*/ 78 h 636"/>
                    <a:gd name="T60" fmla="*/ 261 w 558"/>
                    <a:gd name="T61" fmla="*/ 74 h 636"/>
                    <a:gd name="T62" fmla="*/ 270 w 558"/>
                    <a:gd name="T63" fmla="*/ 65 h 636"/>
                    <a:gd name="T64" fmla="*/ 287 w 558"/>
                    <a:gd name="T65" fmla="*/ 48 h 636"/>
                    <a:gd name="T66" fmla="*/ 292 w 558"/>
                    <a:gd name="T67" fmla="*/ 44 h 636"/>
                    <a:gd name="T68" fmla="*/ 305 w 558"/>
                    <a:gd name="T69" fmla="*/ 35 h 636"/>
                    <a:gd name="T70" fmla="*/ 318 w 558"/>
                    <a:gd name="T71" fmla="*/ 26 h 636"/>
                    <a:gd name="T72" fmla="*/ 331 w 558"/>
                    <a:gd name="T73" fmla="*/ 17 h 636"/>
                    <a:gd name="T74" fmla="*/ 344 w 558"/>
                    <a:gd name="T75" fmla="*/ 9 h 636"/>
                    <a:gd name="T76" fmla="*/ 357 w 558"/>
                    <a:gd name="T77" fmla="*/ 4 h 636"/>
                    <a:gd name="T78" fmla="*/ 370 w 558"/>
                    <a:gd name="T79" fmla="*/ 0 h 636"/>
                    <a:gd name="T80" fmla="*/ 383 w 558"/>
                    <a:gd name="T81" fmla="*/ 0 h 636"/>
                    <a:gd name="T82" fmla="*/ 396 w 558"/>
                    <a:gd name="T83" fmla="*/ 0 h 6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36"/>
                    <a:gd name="T128" fmla="*/ 558 w 558"/>
                    <a:gd name="T129" fmla="*/ 636 h 6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36">
                      <a:moveTo>
                        <a:pt x="0" y="636"/>
                      </a:moveTo>
                      <a:lnTo>
                        <a:pt x="6" y="630"/>
                      </a:lnTo>
                      <a:lnTo>
                        <a:pt x="12" y="624"/>
                      </a:lnTo>
                      <a:lnTo>
                        <a:pt x="12" y="618"/>
                      </a:lnTo>
                      <a:lnTo>
                        <a:pt x="18" y="612"/>
                      </a:lnTo>
                      <a:lnTo>
                        <a:pt x="24" y="606"/>
                      </a:lnTo>
                      <a:lnTo>
                        <a:pt x="24" y="600"/>
                      </a:lnTo>
                      <a:lnTo>
                        <a:pt x="30" y="594"/>
                      </a:lnTo>
                      <a:lnTo>
                        <a:pt x="30" y="588"/>
                      </a:lnTo>
                      <a:lnTo>
                        <a:pt x="36" y="582"/>
                      </a:lnTo>
                      <a:lnTo>
                        <a:pt x="42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60" y="546"/>
                      </a:lnTo>
                      <a:lnTo>
                        <a:pt x="60" y="540"/>
                      </a:lnTo>
                      <a:lnTo>
                        <a:pt x="66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84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102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20" y="450"/>
                      </a:lnTo>
                      <a:lnTo>
                        <a:pt x="120" y="444"/>
                      </a:lnTo>
                      <a:lnTo>
                        <a:pt x="126" y="438"/>
                      </a:lnTo>
                      <a:lnTo>
                        <a:pt x="126" y="432"/>
                      </a:lnTo>
                      <a:lnTo>
                        <a:pt x="132" y="426"/>
                      </a:lnTo>
                      <a:lnTo>
                        <a:pt x="138" y="420"/>
                      </a:lnTo>
                      <a:lnTo>
                        <a:pt x="138" y="414"/>
                      </a:lnTo>
                      <a:lnTo>
                        <a:pt x="144" y="408"/>
                      </a:lnTo>
                      <a:lnTo>
                        <a:pt x="144" y="402"/>
                      </a:lnTo>
                      <a:lnTo>
                        <a:pt x="150" y="396"/>
                      </a:lnTo>
                      <a:lnTo>
                        <a:pt x="156" y="390"/>
                      </a:lnTo>
                      <a:lnTo>
                        <a:pt x="156" y="384"/>
                      </a:lnTo>
                      <a:lnTo>
                        <a:pt x="162" y="378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80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92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10" y="300"/>
                      </a:lnTo>
                      <a:lnTo>
                        <a:pt x="216" y="294"/>
                      </a:lnTo>
                      <a:lnTo>
                        <a:pt x="216" y="288"/>
                      </a:lnTo>
                      <a:lnTo>
                        <a:pt x="222" y="282"/>
                      </a:lnTo>
                      <a:lnTo>
                        <a:pt x="228" y="276"/>
                      </a:lnTo>
                      <a:lnTo>
                        <a:pt x="228" y="270"/>
                      </a:lnTo>
                      <a:lnTo>
                        <a:pt x="234" y="264"/>
                      </a:lnTo>
                      <a:lnTo>
                        <a:pt x="234" y="258"/>
                      </a:lnTo>
                      <a:lnTo>
                        <a:pt x="246" y="246"/>
                      </a:lnTo>
                      <a:lnTo>
                        <a:pt x="240" y="246"/>
                      </a:lnTo>
                      <a:lnTo>
                        <a:pt x="246" y="246"/>
                      </a:lnTo>
                      <a:lnTo>
                        <a:pt x="252" y="240"/>
                      </a:lnTo>
                      <a:lnTo>
                        <a:pt x="252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70" y="216"/>
                      </a:lnTo>
                      <a:lnTo>
                        <a:pt x="270" y="210"/>
                      </a:lnTo>
                      <a:lnTo>
                        <a:pt x="276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8" y="186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306" y="168"/>
                      </a:lnTo>
                      <a:lnTo>
                        <a:pt x="306" y="162"/>
                      </a:lnTo>
                      <a:lnTo>
                        <a:pt x="318" y="150"/>
                      </a:lnTo>
                      <a:lnTo>
                        <a:pt x="312" y="150"/>
                      </a:lnTo>
                      <a:lnTo>
                        <a:pt x="318" y="150"/>
                      </a:lnTo>
                      <a:lnTo>
                        <a:pt x="324" y="144"/>
                      </a:lnTo>
                      <a:lnTo>
                        <a:pt x="324" y="138"/>
                      </a:lnTo>
                      <a:lnTo>
                        <a:pt x="330" y="132"/>
                      </a:lnTo>
                      <a:lnTo>
                        <a:pt x="336" y="126"/>
                      </a:lnTo>
                      <a:lnTo>
                        <a:pt x="342" y="120"/>
                      </a:lnTo>
                      <a:lnTo>
                        <a:pt x="354" y="108"/>
                      </a:lnTo>
                      <a:lnTo>
                        <a:pt x="348" y="108"/>
                      </a:lnTo>
                      <a:lnTo>
                        <a:pt x="354" y="108"/>
                      </a:lnTo>
                      <a:lnTo>
                        <a:pt x="360" y="102"/>
                      </a:lnTo>
                      <a:lnTo>
                        <a:pt x="372" y="90"/>
                      </a:lnTo>
                      <a:lnTo>
                        <a:pt x="366" y="90"/>
                      </a:lnTo>
                      <a:lnTo>
                        <a:pt x="372" y="90"/>
                      </a:lnTo>
                      <a:lnTo>
                        <a:pt x="378" y="84"/>
                      </a:lnTo>
                      <a:lnTo>
                        <a:pt x="384" y="78"/>
                      </a:lnTo>
                      <a:lnTo>
                        <a:pt x="396" y="66"/>
                      </a:lnTo>
                      <a:lnTo>
                        <a:pt x="390" y="66"/>
                      </a:lnTo>
                      <a:lnTo>
                        <a:pt x="396" y="66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54"/>
                      </a:lnTo>
                      <a:lnTo>
                        <a:pt x="420" y="48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6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8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12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6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</a:path>
                  </a:pathLst>
                </a:custGeom>
                <a:no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" name="Freeform 32"/>
                <p:cNvSpPr>
                  <a:spLocks/>
                </p:cNvSpPr>
                <p:nvPr/>
              </p:nvSpPr>
              <p:spPr bwMode="auto">
                <a:xfrm>
                  <a:off x="3883372" y="2276872"/>
                  <a:ext cx="99878" cy="404354"/>
                </a:xfrm>
                <a:custGeom>
                  <a:avLst/>
                  <a:gdLst>
                    <a:gd name="T0" fmla="*/ 9 w 558"/>
                    <a:gd name="T1" fmla="*/ 0 h 660"/>
                    <a:gd name="T2" fmla="*/ 22 w 558"/>
                    <a:gd name="T3" fmla="*/ 0 h 660"/>
                    <a:gd name="T4" fmla="*/ 35 w 558"/>
                    <a:gd name="T5" fmla="*/ 4 h 660"/>
                    <a:gd name="T6" fmla="*/ 48 w 558"/>
                    <a:gd name="T7" fmla="*/ 9 h 660"/>
                    <a:gd name="T8" fmla="*/ 61 w 558"/>
                    <a:gd name="T9" fmla="*/ 13 h 660"/>
                    <a:gd name="T10" fmla="*/ 74 w 558"/>
                    <a:gd name="T11" fmla="*/ 22 h 660"/>
                    <a:gd name="T12" fmla="*/ 87 w 558"/>
                    <a:gd name="T13" fmla="*/ 30 h 660"/>
                    <a:gd name="T14" fmla="*/ 100 w 558"/>
                    <a:gd name="T15" fmla="*/ 39 h 660"/>
                    <a:gd name="T16" fmla="*/ 113 w 558"/>
                    <a:gd name="T17" fmla="*/ 52 h 660"/>
                    <a:gd name="T18" fmla="*/ 126 w 558"/>
                    <a:gd name="T19" fmla="*/ 65 h 660"/>
                    <a:gd name="T20" fmla="*/ 139 w 558"/>
                    <a:gd name="T21" fmla="*/ 78 h 660"/>
                    <a:gd name="T22" fmla="*/ 152 w 558"/>
                    <a:gd name="T23" fmla="*/ 91 h 660"/>
                    <a:gd name="T24" fmla="*/ 161 w 558"/>
                    <a:gd name="T25" fmla="*/ 105 h 660"/>
                    <a:gd name="T26" fmla="*/ 179 w 558"/>
                    <a:gd name="T27" fmla="*/ 122 h 660"/>
                    <a:gd name="T28" fmla="*/ 183 w 558"/>
                    <a:gd name="T29" fmla="*/ 126 h 660"/>
                    <a:gd name="T30" fmla="*/ 192 w 558"/>
                    <a:gd name="T31" fmla="*/ 139 h 660"/>
                    <a:gd name="T32" fmla="*/ 205 w 558"/>
                    <a:gd name="T33" fmla="*/ 157 h 660"/>
                    <a:gd name="T34" fmla="*/ 209 w 558"/>
                    <a:gd name="T35" fmla="*/ 161 h 660"/>
                    <a:gd name="T36" fmla="*/ 213 w 558"/>
                    <a:gd name="T37" fmla="*/ 174 h 660"/>
                    <a:gd name="T38" fmla="*/ 226 w 558"/>
                    <a:gd name="T39" fmla="*/ 187 h 660"/>
                    <a:gd name="T40" fmla="*/ 231 w 558"/>
                    <a:gd name="T41" fmla="*/ 200 h 660"/>
                    <a:gd name="T42" fmla="*/ 240 w 558"/>
                    <a:gd name="T43" fmla="*/ 213 h 660"/>
                    <a:gd name="T44" fmla="*/ 253 w 558"/>
                    <a:gd name="T45" fmla="*/ 226 h 660"/>
                    <a:gd name="T46" fmla="*/ 257 w 558"/>
                    <a:gd name="T47" fmla="*/ 240 h 660"/>
                    <a:gd name="T48" fmla="*/ 266 w 558"/>
                    <a:gd name="T49" fmla="*/ 253 h 660"/>
                    <a:gd name="T50" fmla="*/ 274 w 558"/>
                    <a:gd name="T51" fmla="*/ 266 h 660"/>
                    <a:gd name="T52" fmla="*/ 283 w 558"/>
                    <a:gd name="T53" fmla="*/ 279 h 660"/>
                    <a:gd name="T54" fmla="*/ 292 w 558"/>
                    <a:gd name="T55" fmla="*/ 292 h 660"/>
                    <a:gd name="T56" fmla="*/ 296 w 558"/>
                    <a:gd name="T57" fmla="*/ 305 h 660"/>
                    <a:gd name="T58" fmla="*/ 305 w 558"/>
                    <a:gd name="T59" fmla="*/ 318 h 660"/>
                    <a:gd name="T60" fmla="*/ 314 w 558"/>
                    <a:gd name="T61" fmla="*/ 327 h 660"/>
                    <a:gd name="T62" fmla="*/ 322 w 558"/>
                    <a:gd name="T63" fmla="*/ 340 h 660"/>
                    <a:gd name="T64" fmla="*/ 331 w 558"/>
                    <a:gd name="T65" fmla="*/ 353 h 660"/>
                    <a:gd name="T66" fmla="*/ 335 w 558"/>
                    <a:gd name="T67" fmla="*/ 366 h 660"/>
                    <a:gd name="T68" fmla="*/ 344 w 558"/>
                    <a:gd name="T69" fmla="*/ 379 h 660"/>
                    <a:gd name="T70" fmla="*/ 353 w 558"/>
                    <a:gd name="T71" fmla="*/ 392 h 660"/>
                    <a:gd name="T72" fmla="*/ 361 w 558"/>
                    <a:gd name="T73" fmla="*/ 405 h 660"/>
                    <a:gd name="T74" fmla="*/ 366 w 558"/>
                    <a:gd name="T75" fmla="*/ 418 h 660"/>
                    <a:gd name="T76" fmla="*/ 375 w 558"/>
                    <a:gd name="T77" fmla="*/ 431 h 660"/>
                    <a:gd name="T78" fmla="*/ 383 w 558"/>
                    <a:gd name="T79" fmla="*/ 444 h 660"/>
                    <a:gd name="T80" fmla="*/ 392 w 558"/>
                    <a:gd name="T81" fmla="*/ 457 h 660"/>
                    <a:gd name="T82" fmla="*/ 401 w 558"/>
                    <a:gd name="T83" fmla="*/ 470 h 6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60"/>
                    <a:gd name="T128" fmla="*/ 558 w 558"/>
                    <a:gd name="T129" fmla="*/ 660 h 6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6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12"/>
                      </a:lnTo>
                      <a:lnTo>
                        <a:pt x="66" y="12"/>
                      </a:lnTo>
                      <a:lnTo>
                        <a:pt x="72" y="18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8"/>
                      </a:lnTo>
                      <a:lnTo>
                        <a:pt x="132" y="54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84"/>
                      </a:lnTo>
                      <a:lnTo>
                        <a:pt x="174" y="90"/>
                      </a:lnTo>
                      <a:lnTo>
                        <a:pt x="180" y="96"/>
                      </a:lnTo>
                      <a:lnTo>
                        <a:pt x="186" y="102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20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2" y="144"/>
                      </a:lnTo>
                      <a:lnTo>
                        <a:pt x="234" y="150"/>
                      </a:lnTo>
                      <a:lnTo>
                        <a:pt x="234" y="156"/>
                      </a:lnTo>
                      <a:lnTo>
                        <a:pt x="246" y="168"/>
                      </a:lnTo>
                      <a:lnTo>
                        <a:pt x="240" y="168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8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0" y="204"/>
                      </a:lnTo>
                      <a:lnTo>
                        <a:pt x="282" y="216"/>
                      </a:lnTo>
                      <a:lnTo>
                        <a:pt x="276" y="216"/>
                      </a:lnTo>
                      <a:lnTo>
                        <a:pt x="282" y="216"/>
                      </a:lnTo>
                      <a:lnTo>
                        <a:pt x="288" y="222"/>
                      </a:lnTo>
                      <a:lnTo>
                        <a:pt x="288" y="228"/>
                      </a:lnTo>
                      <a:lnTo>
                        <a:pt x="294" y="234"/>
                      </a:lnTo>
                      <a:lnTo>
                        <a:pt x="294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12" y="264"/>
                      </a:lnTo>
                      <a:lnTo>
                        <a:pt x="318" y="270"/>
                      </a:lnTo>
                      <a:lnTo>
                        <a:pt x="318" y="276"/>
                      </a:lnTo>
                      <a:lnTo>
                        <a:pt x="324" y="282"/>
                      </a:lnTo>
                      <a:lnTo>
                        <a:pt x="330" y="288"/>
                      </a:lnTo>
                      <a:lnTo>
                        <a:pt x="330" y="294"/>
                      </a:lnTo>
                      <a:lnTo>
                        <a:pt x="336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54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66" y="348"/>
                      </a:lnTo>
                      <a:lnTo>
                        <a:pt x="372" y="354"/>
                      </a:lnTo>
                      <a:lnTo>
                        <a:pt x="372" y="360"/>
                      </a:lnTo>
                      <a:lnTo>
                        <a:pt x="378" y="366"/>
                      </a:lnTo>
                      <a:lnTo>
                        <a:pt x="384" y="372"/>
                      </a:lnTo>
                      <a:lnTo>
                        <a:pt x="384" y="378"/>
                      </a:lnTo>
                      <a:lnTo>
                        <a:pt x="390" y="384"/>
                      </a:lnTo>
                      <a:lnTo>
                        <a:pt x="390" y="390"/>
                      </a:lnTo>
                      <a:lnTo>
                        <a:pt x="396" y="396"/>
                      </a:lnTo>
                      <a:lnTo>
                        <a:pt x="402" y="402"/>
                      </a:lnTo>
                      <a:lnTo>
                        <a:pt x="402" y="408"/>
                      </a:lnTo>
                      <a:lnTo>
                        <a:pt x="408" y="414"/>
                      </a:lnTo>
                      <a:lnTo>
                        <a:pt x="408" y="420"/>
                      </a:lnTo>
                      <a:lnTo>
                        <a:pt x="414" y="426"/>
                      </a:lnTo>
                      <a:lnTo>
                        <a:pt x="420" y="432"/>
                      </a:lnTo>
                      <a:lnTo>
                        <a:pt x="420" y="438"/>
                      </a:lnTo>
                      <a:lnTo>
                        <a:pt x="432" y="450"/>
                      </a:lnTo>
                      <a:lnTo>
                        <a:pt x="426" y="450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44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2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0" y="534"/>
                      </a:lnTo>
                      <a:lnTo>
                        <a:pt x="486" y="540"/>
                      </a:lnTo>
                      <a:lnTo>
                        <a:pt x="486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04" y="576"/>
                      </a:lnTo>
                      <a:lnTo>
                        <a:pt x="510" y="582"/>
                      </a:lnTo>
                      <a:lnTo>
                        <a:pt x="516" y="588"/>
                      </a:lnTo>
                      <a:lnTo>
                        <a:pt x="516" y="594"/>
                      </a:lnTo>
                      <a:lnTo>
                        <a:pt x="522" y="600"/>
                      </a:lnTo>
                      <a:lnTo>
                        <a:pt x="522" y="606"/>
                      </a:lnTo>
                      <a:lnTo>
                        <a:pt x="528" y="612"/>
                      </a:lnTo>
                      <a:lnTo>
                        <a:pt x="534" y="618"/>
                      </a:lnTo>
                      <a:lnTo>
                        <a:pt x="534" y="624"/>
                      </a:lnTo>
                      <a:lnTo>
                        <a:pt x="540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58" y="660"/>
                      </a:lnTo>
                    </a:path>
                  </a:pathLst>
                </a:custGeom>
                <a:no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" name="Freeform 33"/>
                <p:cNvSpPr>
                  <a:spLocks/>
                </p:cNvSpPr>
                <p:nvPr/>
              </p:nvSpPr>
              <p:spPr bwMode="auto">
                <a:xfrm>
                  <a:off x="3983250" y="2666875"/>
                  <a:ext cx="120346" cy="184027"/>
                </a:xfrm>
                <a:custGeom>
                  <a:avLst/>
                  <a:gdLst>
                    <a:gd name="T0" fmla="*/ 9 w 672"/>
                    <a:gd name="T1" fmla="*/ 26 h 300"/>
                    <a:gd name="T2" fmla="*/ 17 w 672"/>
                    <a:gd name="T3" fmla="*/ 39 h 300"/>
                    <a:gd name="T4" fmla="*/ 26 w 672"/>
                    <a:gd name="T5" fmla="*/ 52 h 300"/>
                    <a:gd name="T6" fmla="*/ 35 w 672"/>
                    <a:gd name="T7" fmla="*/ 65 h 300"/>
                    <a:gd name="T8" fmla="*/ 48 w 672"/>
                    <a:gd name="T9" fmla="*/ 78 h 300"/>
                    <a:gd name="T10" fmla="*/ 52 w 672"/>
                    <a:gd name="T11" fmla="*/ 92 h 300"/>
                    <a:gd name="T12" fmla="*/ 70 w 672"/>
                    <a:gd name="T13" fmla="*/ 109 h 300"/>
                    <a:gd name="T14" fmla="*/ 78 w 672"/>
                    <a:gd name="T15" fmla="*/ 122 h 300"/>
                    <a:gd name="T16" fmla="*/ 91 w 672"/>
                    <a:gd name="T17" fmla="*/ 135 h 300"/>
                    <a:gd name="T18" fmla="*/ 100 w 672"/>
                    <a:gd name="T19" fmla="*/ 144 h 300"/>
                    <a:gd name="T20" fmla="*/ 109 w 672"/>
                    <a:gd name="T21" fmla="*/ 157 h 300"/>
                    <a:gd name="T22" fmla="*/ 122 w 672"/>
                    <a:gd name="T23" fmla="*/ 166 h 300"/>
                    <a:gd name="T24" fmla="*/ 135 w 672"/>
                    <a:gd name="T25" fmla="*/ 179 h 300"/>
                    <a:gd name="T26" fmla="*/ 148 w 672"/>
                    <a:gd name="T27" fmla="*/ 187 h 300"/>
                    <a:gd name="T28" fmla="*/ 161 w 672"/>
                    <a:gd name="T29" fmla="*/ 196 h 300"/>
                    <a:gd name="T30" fmla="*/ 174 w 672"/>
                    <a:gd name="T31" fmla="*/ 205 h 300"/>
                    <a:gd name="T32" fmla="*/ 187 w 672"/>
                    <a:gd name="T33" fmla="*/ 209 h 300"/>
                    <a:gd name="T34" fmla="*/ 200 w 672"/>
                    <a:gd name="T35" fmla="*/ 214 h 300"/>
                    <a:gd name="T36" fmla="*/ 214 w 672"/>
                    <a:gd name="T37" fmla="*/ 218 h 300"/>
                    <a:gd name="T38" fmla="*/ 227 w 672"/>
                    <a:gd name="T39" fmla="*/ 218 h 300"/>
                    <a:gd name="T40" fmla="*/ 240 w 672"/>
                    <a:gd name="T41" fmla="*/ 218 h 300"/>
                    <a:gd name="T42" fmla="*/ 253 w 672"/>
                    <a:gd name="T43" fmla="*/ 218 h 300"/>
                    <a:gd name="T44" fmla="*/ 266 w 672"/>
                    <a:gd name="T45" fmla="*/ 214 h 300"/>
                    <a:gd name="T46" fmla="*/ 279 w 672"/>
                    <a:gd name="T47" fmla="*/ 214 h 300"/>
                    <a:gd name="T48" fmla="*/ 292 w 672"/>
                    <a:gd name="T49" fmla="*/ 209 h 300"/>
                    <a:gd name="T50" fmla="*/ 305 w 672"/>
                    <a:gd name="T51" fmla="*/ 201 h 300"/>
                    <a:gd name="T52" fmla="*/ 318 w 672"/>
                    <a:gd name="T53" fmla="*/ 192 h 300"/>
                    <a:gd name="T54" fmla="*/ 331 w 672"/>
                    <a:gd name="T55" fmla="*/ 183 h 300"/>
                    <a:gd name="T56" fmla="*/ 344 w 672"/>
                    <a:gd name="T57" fmla="*/ 174 h 300"/>
                    <a:gd name="T58" fmla="*/ 357 w 672"/>
                    <a:gd name="T59" fmla="*/ 166 h 300"/>
                    <a:gd name="T60" fmla="*/ 370 w 672"/>
                    <a:gd name="T61" fmla="*/ 153 h 300"/>
                    <a:gd name="T62" fmla="*/ 383 w 672"/>
                    <a:gd name="T63" fmla="*/ 140 h 300"/>
                    <a:gd name="T64" fmla="*/ 397 w 672"/>
                    <a:gd name="T65" fmla="*/ 122 h 300"/>
                    <a:gd name="T66" fmla="*/ 410 w 672"/>
                    <a:gd name="T67" fmla="*/ 109 h 300"/>
                    <a:gd name="T68" fmla="*/ 427 w 672"/>
                    <a:gd name="T69" fmla="*/ 87 h 300"/>
                    <a:gd name="T70" fmla="*/ 431 w 672"/>
                    <a:gd name="T71" fmla="*/ 83 h 300"/>
                    <a:gd name="T72" fmla="*/ 436 w 672"/>
                    <a:gd name="T73" fmla="*/ 70 h 300"/>
                    <a:gd name="T74" fmla="*/ 444 w 672"/>
                    <a:gd name="T75" fmla="*/ 61 h 300"/>
                    <a:gd name="T76" fmla="*/ 458 w 672"/>
                    <a:gd name="T77" fmla="*/ 48 h 300"/>
                    <a:gd name="T78" fmla="*/ 462 w 672"/>
                    <a:gd name="T79" fmla="*/ 35 h 300"/>
                    <a:gd name="T80" fmla="*/ 471 w 672"/>
                    <a:gd name="T81" fmla="*/ 22 h 300"/>
                    <a:gd name="T82" fmla="*/ 484 w 672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2"/>
                    <a:gd name="T127" fmla="*/ 0 h 300"/>
                    <a:gd name="T128" fmla="*/ 672 w 672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2" h="300">
                      <a:moveTo>
                        <a:pt x="0" y="24"/>
                      </a:move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8" y="48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78"/>
                      </a:lnTo>
                      <a:lnTo>
                        <a:pt x="48" y="84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02"/>
                      </a:lnTo>
                      <a:lnTo>
                        <a:pt x="66" y="108"/>
                      </a:lnTo>
                      <a:lnTo>
                        <a:pt x="66" y="114"/>
                      </a:lnTo>
                      <a:lnTo>
                        <a:pt x="72" y="120"/>
                      </a:lnTo>
                      <a:lnTo>
                        <a:pt x="72" y="126"/>
                      </a:lnTo>
                      <a:lnTo>
                        <a:pt x="84" y="132"/>
                      </a:lnTo>
                      <a:lnTo>
                        <a:pt x="84" y="138"/>
                      </a:lnTo>
                      <a:lnTo>
                        <a:pt x="96" y="150"/>
                      </a:lnTo>
                      <a:lnTo>
                        <a:pt x="96" y="156"/>
                      </a:lnTo>
                      <a:lnTo>
                        <a:pt x="102" y="162"/>
                      </a:lnTo>
                      <a:lnTo>
                        <a:pt x="108" y="168"/>
                      </a:lnTo>
                      <a:lnTo>
                        <a:pt x="114" y="174"/>
                      </a:lnTo>
                      <a:lnTo>
                        <a:pt x="120" y="180"/>
                      </a:lnTo>
                      <a:lnTo>
                        <a:pt x="126" y="186"/>
                      </a:lnTo>
                      <a:lnTo>
                        <a:pt x="138" y="198"/>
                      </a:lnTo>
                      <a:lnTo>
                        <a:pt x="132" y="198"/>
                      </a:lnTo>
                      <a:lnTo>
                        <a:pt x="138" y="198"/>
                      </a:lnTo>
                      <a:lnTo>
                        <a:pt x="144" y="204"/>
                      </a:lnTo>
                      <a:lnTo>
                        <a:pt x="156" y="216"/>
                      </a:lnTo>
                      <a:lnTo>
                        <a:pt x="150" y="216"/>
                      </a:lnTo>
                      <a:lnTo>
                        <a:pt x="156" y="216"/>
                      </a:lnTo>
                      <a:lnTo>
                        <a:pt x="162" y="222"/>
                      </a:lnTo>
                      <a:lnTo>
                        <a:pt x="168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6" y="246"/>
                      </a:lnTo>
                      <a:lnTo>
                        <a:pt x="192" y="246"/>
                      </a:lnTo>
                      <a:lnTo>
                        <a:pt x="198" y="252"/>
                      </a:lnTo>
                      <a:lnTo>
                        <a:pt x="204" y="258"/>
                      </a:lnTo>
                      <a:lnTo>
                        <a:pt x="210" y="258"/>
                      </a:lnTo>
                      <a:lnTo>
                        <a:pt x="216" y="264"/>
                      </a:lnTo>
                      <a:lnTo>
                        <a:pt x="222" y="270"/>
                      </a:lnTo>
                      <a:lnTo>
                        <a:pt x="228" y="270"/>
                      </a:lnTo>
                      <a:lnTo>
                        <a:pt x="234" y="276"/>
                      </a:lnTo>
                      <a:lnTo>
                        <a:pt x="240" y="282"/>
                      </a:lnTo>
                      <a:lnTo>
                        <a:pt x="246" y="282"/>
                      </a:lnTo>
                      <a:lnTo>
                        <a:pt x="252" y="282"/>
                      </a:lnTo>
                      <a:lnTo>
                        <a:pt x="258" y="288"/>
                      </a:lnTo>
                      <a:lnTo>
                        <a:pt x="264" y="288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294"/>
                      </a:lnTo>
                      <a:lnTo>
                        <a:pt x="288" y="294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300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94"/>
                      </a:lnTo>
                      <a:lnTo>
                        <a:pt x="390" y="288"/>
                      </a:lnTo>
                      <a:lnTo>
                        <a:pt x="396" y="288"/>
                      </a:lnTo>
                      <a:lnTo>
                        <a:pt x="402" y="288"/>
                      </a:lnTo>
                      <a:lnTo>
                        <a:pt x="408" y="282"/>
                      </a:lnTo>
                      <a:lnTo>
                        <a:pt x="414" y="276"/>
                      </a:lnTo>
                      <a:lnTo>
                        <a:pt x="420" y="276"/>
                      </a:lnTo>
                      <a:lnTo>
                        <a:pt x="426" y="270"/>
                      </a:lnTo>
                      <a:lnTo>
                        <a:pt x="432" y="270"/>
                      </a:lnTo>
                      <a:lnTo>
                        <a:pt x="438" y="264"/>
                      </a:lnTo>
                      <a:lnTo>
                        <a:pt x="444" y="264"/>
                      </a:lnTo>
                      <a:lnTo>
                        <a:pt x="450" y="258"/>
                      </a:lnTo>
                      <a:lnTo>
                        <a:pt x="456" y="252"/>
                      </a:lnTo>
                      <a:lnTo>
                        <a:pt x="462" y="246"/>
                      </a:lnTo>
                      <a:lnTo>
                        <a:pt x="468" y="246"/>
                      </a:lnTo>
                      <a:lnTo>
                        <a:pt x="474" y="240"/>
                      </a:lnTo>
                      <a:lnTo>
                        <a:pt x="480" y="234"/>
                      </a:lnTo>
                      <a:lnTo>
                        <a:pt x="486" y="228"/>
                      </a:lnTo>
                      <a:lnTo>
                        <a:pt x="492" y="228"/>
                      </a:lnTo>
                      <a:lnTo>
                        <a:pt x="498" y="216"/>
                      </a:lnTo>
                      <a:lnTo>
                        <a:pt x="504" y="210"/>
                      </a:lnTo>
                      <a:lnTo>
                        <a:pt x="510" y="210"/>
                      </a:lnTo>
                      <a:lnTo>
                        <a:pt x="516" y="204"/>
                      </a:lnTo>
                      <a:lnTo>
                        <a:pt x="522" y="192"/>
                      </a:lnTo>
                      <a:lnTo>
                        <a:pt x="528" y="192"/>
                      </a:lnTo>
                      <a:lnTo>
                        <a:pt x="534" y="180"/>
                      </a:lnTo>
                      <a:lnTo>
                        <a:pt x="540" y="174"/>
                      </a:lnTo>
                      <a:lnTo>
                        <a:pt x="546" y="168"/>
                      </a:lnTo>
                      <a:lnTo>
                        <a:pt x="552" y="162"/>
                      </a:lnTo>
                      <a:lnTo>
                        <a:pt x="558" y="156"/>
                      </a:lnTo>
                      <a:lnTo>
                        <a:pt x="564" y="150"/>
                      </a:lnTo>
                      <a:lnTo>
                        <a:pt x="576" y="138"/>
                      </a:lnTo>
                      <a:lnTo>
                        <a:pt x="576" y="132"/>
                      </a:lnTo>
                      <a:lnTo>
                        <a:pt x="588" y="120"/>
                      </a:lnTo>
                      <a:lnTo>
                        <a:pt x="582" y="120"/>
                      </a:lnTo>
                      <a:lnTo>
                        <a:pt x="588" y="120"/>
                      </a:lnTo>
                      <a:lnTo>
                        <a:pt x="594" y="114"/>
                      </a:lnTo>
                      <a:lnTo>
                        <a:pt x="594" y="108"/>
                      </a:lnTo>
                      <a:lnTo>
                        <a:pt x="606" y="96"/>
                      </a:lnTo>
                      <a:lnTo>
                        <a:pt x="600" y="96"/>
                      </a:lnTo>
                      <a:lnTo>
                        <a:pt x="606" y="96"/>
                      </a:lnTo>
                      <a:lnTo>
                        <a:pt x="612" y="90"/>
                      </a:lnTo>
                      <a:lnTo>
                        <a:pt x="612" y="84"/>
                      </a:lnTo>
                      <a:lnTo>
                        <a:pt x="618" y="78"/>
                      </a:lnTo>
                      <a:lnTo>
                        <a:pt x="618" y="72"/>
                      </a:lnTo>
                      <a:lnTo>
                        <a:pt x="630" y="66"/>
                      </a:lnTo>
                      <a:lnTo>
                        <a:pt x="630" y="60"/>
                      </a:lnTo>
                      <a:lnTo>
                        <a:pt x="636" y="54"/>
                      </a:lnTo>
                      <a:lnTo>
                        <a:pt x="636" y="48"/>
                      </a:lnTo>
                      <a:lnTo>
                        <a:pt x="642" y="42"/>
                      </a:lnTo>
                      <a:lnTo>
                        <a:pt x="648" y="36"/>
                      </a:lnTo>
                      <a:lnTo>
                        <a:pt x="648" y="30"/>
                      </a:lnTo>
                      <a:lnTo>
                        <a:pt x="654" y="24"/>
                      </a:lnTo>
                      <a:lnTo>
                        <a:pt x="660" y="18"/>
                      </a:lnTo>
                      <a:lnTo>
                        <a:pt x="666" y="12"/>
                      </a:lnTo>
                      <a:lnTo>
                        <a:pt x="666" y="6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" name="Freeform 34"/>
                <p:cNvSpPr>
                  <a:spLocks/>
                </p:cNvSpPr>
                <p:nvPr/>
              </p:nvSpPr>
              <p:spPr bwMode="auto">
                <a:xfrm>
                  <a:off x="4103596" y="2276872"/>
                  <a:ext cx="98644" cy="390003"/>
                </a:xfrm>
                <a:custGeom>
                  <a:avLst/>
                  <a:gdLst>
                    <a:gd name="T0" fmla="*/ 0 w 552"/>
                    <a:gd name="T1" fmla="*/ 458 h 636"/>
                    <a:gd name="T2" fmla="*/ 9 w 552"/>
                    <a:gd name="T3" fmla="*/ 449 h 636"/>
                    <a:gd name="T4" fmla="*/ 13 w 552"/>
                    <a:gd name="T5" fmla="*/ 440 h 636"/>
                    <a:gd name="T6" fmla="*/ 17 w 552"/>
                    <a:gd name="T7" fmla="*/ 431 h 636"/>
                    <a:gd name="T8" fmla="*/ 22 w 552"/>
                    <a:gd name="T9" fmla="*/ 423 h 636"/>
                    <a:gd name="T10" fmla="*/ 30 w 552"/>
                    <a:gd name="T11" fmla="*/ 414 h 636"/>
                    <a:gd name="T12" fmla="*/ 35 w 552"/>
                    <a:gd name="T13" fmla="*/ 405 h 636"/>
                    <a:gd name="T14" fmla="*/ 39 w 552"/>
                    <a:gd name="T15" fmla="*/ 397 h 636"/>
                    <a:gd name="T16" fmla="*/ 43 w 552"/>
                    <a:gd name="T17" fmla="*/ 388 h 636"/>
                    <a:gd name="T18" fmla="*/ 52 w 552"/>
                    <a:gd name="T19" fmla="*/ 379 h 636"/>
                    <a:gd name="T20" fmla="*/ 57 w 552"/>
                    <a:gd name="T21" fmla="*/ 370 h 636"/>
                    <a:gd name="T22" fmla="*/ 61 w 552"/>
                    <a:gd name="T23" fmla="*/ 362 h 636"/>
                    <a:gd name="T24" fmla="*/ 65 w 552"/>
                    <a:gd name="T25" fmla="*/ 353 h 636"/>
                    <a:gd name="T26" fmla="*/ 70 w 552"/>
                    <a:gd name="T27" fmla="*/ 344 h 636"/>
                    <a:gd name="T28" fmla="*/ 78 w 552"/>
                    <a:gd name="T29" fmla="*/ 336 h 636"/>
                    <a:gd name="T30" fmla="*/ 83 w 552"/>
                    <a:gd name="T31" fmla="*/ 327 h 636"/>
                    <a:gd name="T32" fmla="*/ 87 w 552"/>
                    <a:gd name="T33" fmla="*/ 318 h 636"/>
                    <a:gd name="T34" fmla="*/ 91 w 552"/>
                    <a:gd name="T35" fmla="*/ 309 h 636"/>
                    <a:gd name="T36" fmla="*/ 96 w 552"/>
                    <a:gd name="T37" fmla="*/ 301 h 636"/>
                    <a:gd name="T38" fmla="*/ 104 w 552"/>
                    <a:gd name="T39" fmla="*/ 292 h 636"/>
                    <a:gd name="T40" fmla="*/ 109 w 552"/>
                    <a:gd name="T41" fmla="*/ 283 h 636"/>
                    <a:gd name="T42" fmla="*/ 113 w 552"/>
                    <a:gd name="T43" fmla="*/ 275 h 636"/>
                    <a:gd name="T44" fmla="*/ 117 w 552"/>
                    <a:gd name="T45" fmla="*/ 266 h 636"/>
                    <a:gd name="T46" fmla="*/ 122 w 552"/>
                    <a:gd name="T47" fmla="*/ 257 h 636"/>
                    <a:gd name="T48" fmla="*/ 130 w 552"/>
                    <a:gd name="T49" fmla="*/ 248 h 636"/>
                    <a:gd name="T50" fmla="*/ 135 w 552"/>
                    <a:gd name="T51" fmla="*/ 240 h 636"/>
                    <a:gd name="T52" fmla="*/ 143 w 552"/>
                    <a:gd name="T53" fmla="*/ 231 h 636"/>
                    <a:gd name="T54" fmla="*/ 148 w 552"/>
                    <a:gd name="T55" fmla="*/ 222 h 636"/>
                    <a:gd name="T56" fmla="*/ 152 w 552"/>
                    <a:gd name="T57" fmla="*/ 214 h 636"/>
                    <a:gd name="T58" fmla="*/ 157 w 552"/>
                    <a:gd name="T59" fmla="*/ 205 h 636"/>
                    <a:gd name="T60" fmla="*/ 165 w 552"/>
                    <a:gd name="T61" fmla="*/ 192 h 636"/>
                    <a:gd name="T62" fmla="*/ 174 w 552"/>
                    <a:gd name="T63" fmla="*/ 183 h 636"/>
                    <a:gd name="T64" fmla="*/ 178 w 552"/>
                    <a:gd name="T65" fmla="*/ 174 h 636"/>
                    <a:gd name="T66" fmla="*/ 187 w 552"/>
                    <a:gd name="T67" fmla="*/ 166 h 636"/>
                    <a:gd name="T68" fmla="*/ 191 w 552"/>
                    <a:gd name="T69" fmla="*/ 157 h 636"/>
                    <a:gd name="T70" fmla="*/ 196 w 552"/>
                    <a:gd name="T71" fmla="*/ 148 h 636"/>
                    <a:gd name="T72" fmla="*/ 204 w 552"/>
                    <a:gd name="T73" fmla="*/ 139 h 636"/>
                    <a:gd name="T74" fmla="*/ 209 w 552"/>
                    <a:gd name="T75" fmla="*/ 131 h 636"/>
                    <a:gd name="T76" fmla="*/ 217 w 552"/>
                    <a:gd name="T77" fmla="*/ 122 h 636"/>
                    <a:gd name="T78" fmla="*/ 226 w 552"/>
                    <a:gd name="T79" fmla="*/ 113 h 636"/>
                    <a:gd name="T80" fmla="*/ 230 w 552"/>
                    <a:gd name="T81" fmla="*/ 105 h 636"/>
                    <a:gd name="T82" fmla="*/ 243 w 552"/>
                    <a:gd name="T83" fmla="*/ 92 h 636"/>
                    <a:gd name="T84" fmla="*/ 248 w 552"/>
                    <a:gd name="T85" fmla="*/ 83 h 636"/>
                    <a:gd name="T86" fmla="*/ 257 w 552"/>
                    <a:gd name="T87" fmla="*/ 74 h 636"/>
                    <a:gd name="T88" fmla="*/ 265 w 552"/>
                    <a:gd name="T89" fmla="*/ 65 h 636"/>
                    <a:gd name="T90" fmla="*/ 274 w 552"/>
                    <a:gd name="T91" fmla="*/ 57 h 636"/>
                    <a:gd name="T92" fmla="*/ 283 w 552"/>
                    <a:gd name="T93" fmla="*/ 48 h 636"/>
                    <a:gd name="T94" fmla="*/ 291 w 552"/>
                    <a:gd name="T95" fmla="*/ 44 h 636"/>
                    <a:gd name="T96" fmla="*/ 300 w 552"/>
                    <a:gd name="T97" fmla="*/ 35 h 636"/>
                    <a:gd name="T98" fmla="*/ 309 w 552"/>
                    <a:gd name="T99" fmla="*/ 31 h 636"/>
                    <a:gd name="T100" fmla="*/ 317 w 552"/>
                    <a:gd name="T101" fmla="*/ 22 h 636"/>
                    <a:gd name="T102" fmla="*/ 326 w 552"/>
                    <a:gd name="T103" fmla="*/ 17 h 636"/>
                    <a:gd name="T104" fmla="*/ 335 w 552"/>
                    <a:gd name="T105" fmla="*/ 13 h 636"/>
                    <a:gd name="T106" fmla="*/ 343 w 552"/>
                    <a:gd name="T107" fmla="*/ 9 h 636"/>
                    <a:gd name="T108" fmla="*/ 352 w 552"/>
                    <a:gd name="T109" fmla="*/ 4 h 636"/>
                    <a:gd name="T110" fmla="*/ 361 w 552"/>
                    <a:gd name="T111" fmla="*/ 4 h 636"/>
                    <a:gd name="T112" fmla="*/ 370 w 552"/>
                    <a:gd name="T113" fmla="*/ 0 h 636"/>
                    <a:gd name="T114" fmla="*/ 378 w 552"/>
                    <a:gd name="T115" fmla="*/ 0 h 636"/>
                    <a:gd name="T116" fmla="*/ 387 w 552"/>
                    <a:gd name="T117" fmla="*/ 0 h 636"/>
                    <a:gd name="T118" fmla="*/ 396 w 552"/>
                    <a:gd name="T119" fmla="*/ 0 h 6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2"/>
                    <a:gd name="T181" fmla="*/ 0 h 636"/>
                    <a:gd name="T182" fmla="*/ 552 w 552"/>
                    <a:gd name="T183" fmla="*/ 636 h 6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2" h="636">
                      <a:moveTo>
                        <a:pt x="0" y="636"/>
                      </a:moveTo>
                      <a:lnTo>
                        <a:pt x="0" y="630"/>
                      </a:lnTo>
                      <a:lnTo>
                        <a:pt x="6" y="624"/>
                      </a:lnTo>
                      <a:lnTo>
                        <a:pt x="12" y="618"/>
                      </a:lnTo>
                      <a:lnTo>
                        <a:pt x="12" y="612"/>
                      </a:lnTo>
                      <a:lnTo>
                        <a:pt x="18" y="606"/>
                      </a:lnTo>
                      <a:lnTo>
                        <a:pt x="18" y="600"/>
                      </a:lnTo>
                      <a:lnTo>
                        <a:pt x="24" y="594"/>
                      </a:lnTo>
                      <a:lnTo>
                        <a:pt x="30" y="588"/>
                      </a:lnTo>
                      <a:lnTo>
                        <a:pt x="30" y="582"/>
                      </a:lnTo>
                      <a:lnTo>
                        <a:pt x="36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54" y="546"/>
                      </a:lnTo>
                      <a:lnTo>
                        <a:pt x="60" y="540"/>
                      </a:lnTo>
                      <a:lnTo>
                        <a:pt x="60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78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96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14" y="450"/>
                      </a:lnTo>
                      <a:lnTo>
                        <a:pt x="114" y="444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6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8" y="408"/>
                      </a:lnTo>
                      <a:lnTo>
                        <a:pt x="144" y="402"/>
                      </a:lnTo>
                      <a:lnTo>
                        <a:pt x="144" y="396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56" y="378"/>
                      </a:lnTo>
                      <a:lnTo>
                        <a:pt x="162" y="372"/>
                      </a:lnTo>
                      <a:lnTo>
                        <a:pt x="162" y="366"/>
                      </a:lnTo>
                      <a:lnTo>
                        <a:pt x="168" y="360"/>
                      </a:lnTo>
                      <a:lnTo>
                        <a:pt x="168" y="354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04" y="300"/>
                      </a:lnTo>
                      <a:lnTo>
                        <a:pt x="210" y="294"/>
                      </a:lnTo>
                      <a:lnTo>
                        <a:pt x="216" y="288"/>
                      </a:lnTo>
                      <a:lnTo>
                        <a:pt x="216" y="282"/>
                      </a:lnTo>
                      <a:lnTo>
                        <a:pt x="228" y="270"/>
                      </a:lnTo>
                      <a:lnTo>
                        <a:pt x="228" y="264"/>
                      </a:lnTo>
                      <a:lnTo>
                        <a:pt x="234" y="258"/>
                      </a:lnTo>
                      <a:lnTo>
                        <a:pt x="240" y="252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46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64" y="216"/>
                      </a:lnTo>
                      <a:lnTo>
                        <a:pt x="264" y="210"/>
                      </a:lnTo>
                      <a:lnTo>
                        <a:pt x="270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2" y="186"/>
                      </a:lnTo>
                      <a:lnTo>
                        <a:pt x="288" y="180"/>
                      </a:lnTo>
                      <a:lnTo>
                        <a:pt x="294" y="174"/>
                      </a:lnTo>
                      <a:lnTo>
                        <a:pt x="300" y="168"/>
                      </a:lnTo>
                      <a:lnTo>
                        <a:pt x="300" y="162"/>
                      </a:lnTo>
                      <a:lnTo>
                        <a:pt x="312" y="156"/>
                      </a:lnTo>
                      <a:lnTo>
                        <a:pt x="312" y="150"/>
                      </a:lnTo>
                      <a:lnTo>
                        <a:pt x="318" y="144"/>
                      </a:lnTo>
                      <a:lnTo>
                        <a:pt x="324" y="138"/>
                      </a:lnTo>
                      <a:lnTo>
                        <a:pt x="336" y="126"/>
                      </a:lnTo>
                      <a:lnTo>
                        <a:pt x="336" y="120"/>
                      </a:lnTo>
                      <a:lnTo>
                        <a:pt x="342" y="114"/>
                      </a:lnTo>
                      <a:lnTo>
                        <a:pt x="348" y="108"/>
                      </a:lnTo>
                      <a:lnTo>
                        <a:pt x="354" y="102"/>
                      </a:lnTo>
                      <a:lnTo>
                        <a:pt x="360" y="96"/>
                      </a:lnTo>
                      <a:lnTo>
                        <a:pt x="366" y="90"/>
                      </a:lnTo>
                      <a:lnTo>
                        <a:pt x="372" y="84"/>
                      </a:lnTo>
                      <a:lnTo>
                        <a:pt x="378" y="78"/>
                      </a:lnTo>
                      <a:lnTo>
                        <a:pt x="384" y="72"/>
                      </a:lnTo>
                      <a:lnTo>
                        <a:pt x="390" y="66"/>
                      </a:lnTo>
                      <a:lnTo>
                        <a:pt x="396" y="60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48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0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2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6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</a:path>
                  </a:pathLst>
                </a:custGeom>
                <a:noFill/>
                <a:ln w="28575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58" name="Łącznik prosty 57"/>
              <p:cNvCxnSpPr/>
              <p:nvPr/>
            </p:nvCxnSpPr>
            <p:spPr bwMode="auto">
              <a:xfrm>
                <a:off x="3189541" y="2531503"/>
                <a:ext cx="494184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9" name="Łącznik prosty 78"/>
            <p:cNvCxnSpPr/>
            <p:nvPr/>
          </p:nvCxnSpPr>
          <p:spPr bwMode="auto">
            <a:xfrm>
              <a:off x="7903784" y="2469502"/>
              <a:ext cx="12107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0" name="Łącznik prosty 79"/>
            <p:cNvCxnSpPr/>
            <p:nvPr/>
          </p:nvCxnSpPr>
          <p:spPr bwMode="auto">
            <a:xfrm>
              <a:off x="7934264" y="3466634"/>
              <a:ext cx="12107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84" name="Grupa 83"/>
          <p:cNvGrpSpPr/>
          <p:nvPr/>
        </p:nvGrpSpPr>
        <p:grpSpPr>
          <a:xfrm>
            <a:off x="1043607" y="1951033"/>
            <a:ext cx="3424904" cy="1822980"/>
            <a:chOff x="1043607" y="1951033"/>
            <a:chExt cx="3424904" cy="1822980"/>
          </a:xfrm>
        </p:grpSpPr>
        <p:graphicFrame>
          <p:nvGraphicFramePr>
            <p:cNvPr id="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9314348"/>
                </p:ext>
              </p:extLst>
            </p:nvPr>
          </p:nvGraphicFramePr>
          <p:xfrm>
            <a:off x="1043607" y="1951033"/>
            <a:ext cx="2097451" cy="1822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23" name="Równanie" r:id="rId7" imgW="774360" imgH="672840" progId="Equation.3">
                    <p:embed/>
                  </p:oleObj>
                </mc:Choice>
                <mc:Fallback>
                  <p:oleObj name="Równanie" r:id="rId7" imgW="774360" imgH="6728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7" y="1951033"/>
                          <a:ext cx="2097451" cy="1822980"/>
                        </a:xfrm>
                        <a:prstGeom prst="rect">
                          <a:avLst/>
                        </a:prstGeom>
                        <a:solidFill>
                          <a:srgbClr val="FFCC00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Łącznik prosty 68"/>
            <p:cNvCxnSpPr/>
            <p:nvPr/>
          </p:nvCxnSpPr>
          <p:spPr bwMode="auto">
            <a:xfrm>
              <a:off x="3420241" y="2122714"/>
              <a:ext cx="920621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0" name="Grupa 69"/>
            <p:cNvGrpSpPr/>
            <p:nvPr/>
          </p:nvGrpSpPr>
          <p:grpSpPr>
            <a:xfrm>
              <a:off x="3369776" y="2646182"/>
              <a:ext cx="988368" cy="285260"/>
              <a:chOff x="5652120" y="2711692"/>
              <a:chExt cx="988368" cy="285260"/>
            </a:xfrm>
          </p:grpSpPr>
          <p:cxnSp>
            <p:nvCxnSpPr>
              <p:cNvPr id="71" name="Łącznik prosty 70"/>
              <p:cNvCxnSpPr/>
              <p:nvPr/>
            </p:nvCxnSpPr>
            <p:spPr bwMode="auto">
              <a:xfrm>
                <a:off x="5652120" y="2996952"/>
                <a:ext cx="494184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Łącznik prosty 71"/>
              <p:cNvCxnSpPr/>
              <p:nvPr/>
            </p:nvCxnSpPr>
            <p:spPr bwMode="auto">
              <a:xfrm>
                <a:off x="6146304" y="2711692"/>
                <a:ext cx="494184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Łącznik prosty 72"/>
              <p:cNvCxnSpPr/>
              <p:nvPr/>
            </p:nvCxnSpPr>
            <p:spPr bwMode="auto">
              <a:xfrm>
                <a:off x="6146304" y="2711692"/>
                <a:ext cx="0" cy="28526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4" name="Grupa 73"/>
            <p:cNvGrpSpPr/>
            <p:nvPr/>
          </p:nvGrpSpPr>
          <p:grpSpPr>
            <a:xfrm>
              <a:off x="3334679" y="3426101"/>
              <a:ext cx="988368" cy="285260"/>
              <a:chOff x="5652120" y="2711692"/>
              <a:chExt cx="988368" cy="285260"/>
            </a:xfrm>
          </p:grpSpPr>
          <p:cxnSp>
            <p:nvCxnSpPr>
              <p:cNvPr id="75" name="Łącznik prosty 74"/>
              <p:cNvCxnSpPr/>
              <p:nvPr/>
            </p:nvCxnSpPr>
            <p:spPr bwMode="auto">
              <a:xfrm>
                <a:off x="5652120" y="2996952"/>
                <a:ext cx="494184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Łącznik prosty 75"/>
              <p:cNvCxnSpPr/>
              <p:nvPr/>
            </p:nvCxnSpPr>
            <p:spPr bwMode="auto">
              <a:xfrm>
                <a:off x="6146304" y="2711692"/>
                <a:ext cx="494184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Łącznik prosty 76"/>
              <p:cNvCxnSpPr/>
              <p:nvPr/>
            </p:nvCxnSpPr>
            <p:spPr bwMode="auto">
              <a:xfrm>
                <a:off x="6146304" y="2711692"/>
                <a:ext cx="0" cy="28526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1" name="Łącznik prosty 80"/>
            <p:cNvCxnSpPr/>
            <p:nvPr/>
          </p:nvCxnSpPr>
          <p:spPr bwMode="auto">
            <a:xfrm>
              <a:off x="3257761" y="2449464"/>
              <a:ext cx="12107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2" name="Łącznik prosty 81"/>
            <p:cNvCxnSpPr/>
            <p:nvPr/>
          </p:nvCxnSpPr>
          <p:spPr bwMode="auto">
            <a:xfrm>
              <a:off x="3257761" y="2935411"/>
              <a:ext cx="12107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3" name="Łącznik prosty 82"/>
            <p:cNvCxnSpPr/>
            <p:nvPr/>
          </p:nvCxnSpPr>
          <p:spPr bwMode="auto">
            <a:xfrm>
              <a:off x="3223488" y="3568731"/>
              <a:ext cx="12107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143000" y="2140968"/>
            <a:ext cx="73500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 smtClean="0"/>
              <a:t>Sygnał PAM z próbkowaniem chwilowym powstaje</a:t>
            </a:r>
            <a:br>
              <a:rPr lang="pl-PL" dirty="0" smtClean="0"/>
            </a:br>
            <a:r>
              <a:rPr lang="pl-PL" dirty="0" smtClean="0"/>
              <a:t>w wyniku filtracji sygnału z próbkowaniem idealnym:</a:t>
            </a:r>
            <a:endParaRPr lang="pl-PL" dirty="0"/>
          </a:p>
        </p:txBody>
      </p:sp>
      <p:graphicFrame>
        <p:nvGraphicFramePr>
          <p:cNvPr id="103424" name="Object 0"/>
          <p:cNvGraphicFramePr>
            <a:graphicFrameLocks noChangeAspect="1"/>
          </p:cNvGraphicFramePr>
          <p:nvPr/>
        </p:nvGraphicFramePr>
        <p:xfrm>
          <a:off x="1520825" y="3131568"/>
          <a:ext cx="2209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3" name="Równanie" r:id="rId3" imgW="1002960" imgH="241200" progId="Equation.3">
                  <p:embed/>
                </p:oleObj>
              </mc:Choice>
              <mc:Fallback>
                <p:oleObj name="Równanie" r:id="rId3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3131568"/>
                        <a:ext cx="2209800" cy="5302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191000" y="3207768"/>
            <a:ext cx="4748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 smtClean="0"/>
              <a:t>w filtrze o odpowiedzi impulsowej:</a:t>
            </a:r>
            <a:endParaRPr lang="pl-PL" dirty="0"/>
          </a:p>
        </p:txBody>
      </p:sp>
      <p:graphicFrame>
        <p:nvGraphicFramePr>
          <p:cNvPr id="103425" name="Object 1"/>
          <p:cNvGraphicFramePr>
            <a:graphicFrameLocks noChangeAspect="1"/>
          </p:cNvGraphicFramePr>
          <p:nvPr>
            <p:extLst/>
          </p:nvPr>
        </p:nvGraphicFramePr>
        <p:xfrm>
          <a:off x="2544763" y="1341438"/>
          <a:ext cx="404018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4" name="Equation" r:id="rId5" imgW="1676160" imgH="241200" progId="Equation.3">
                  <p:embed/>
                </p:oleObj>
              </mc:Choice>
              <mc:Fallback>
                <p:oleObj name="Equation" r:id="rId5" imgW="1676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1341438"/>
                        <a:ext cx="4040187" cy="582612"/>
                      </a:xfrm>
                      <a:prstGeom prst="rect">
                        <a:avLst/>
                      </a:prstGeom>
                      <a:solidFill>
                        <a:srgbClr val="FFFF66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077200" cy="533400"/>
          </a:xfrm>
          <a:noFill/>
          <a:ln/>
        </p:spPr>
        <p:txBody>
          <a:bodyPr/>
          <a:lstStyle/>
          <a:p>
            <a:r>
              <a:rPr lang="pl-PL" sz="3200" b="1" dirty="0"/>
              <a:t>PAM </a:t>
            </a:r>
            <a:r>
              <a:rPr lang="pl-PL" sz="3200" b="1" dirty="0" smtClean="0"/>
              <a:t>– próbkowanie chwilowe 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 smtClean="0"/>
              <a:t>analiza widmowa</a:t>
            </a:r>
            <a:endParaRPr lang="pl-PL" sz="3200" b="1" dirty="0"/>
          </a:p>
        </p:txBody>
      </p:sp>
      <p:grpSp>
        <p:nvGrpSpPr>
          <p:cNvPr id="2" name="Grupa 1"/>
          <p:cNvGrpSpPr/>
          <p:nvPr/>
        </p:nvGrpSpPr>
        <p:grpSpPr>
          <a:xfrm>
            <a:off x="1155249" y="4292698"/>
            <a:ext cx="7651711" cy="1416133"/>
            <a:chOff x="1155249" y="4292698"/>
            <a:chExt cx="7651711" cy="1416133"/>
          </a:xfrm>
        </p:grpSpPr>
        <p:grpSp>
          <p:nvGrpSpPr>
            <p:cNvPr id="66587" name="Group 27"/>
            <p:cNvGrpSpPr>
              <a:grpSpLocks/>
            </p:cNvGrpSpPr>
            <p:nvPr/>
          </p:nvGrpSpPr>
          <p:grpSpPr bwMode="auto">
            <a:xfrm>
              <a:off x="1635024" y="4292698"/>
              <a:ext cx="6097588" cy="785813"/>
              <a:chOff x="1056" y="2358"/>
              <a:chExt cx="3841" cy="495"/>
            </a:xfrm>
          </p:grpSpPr>
          <p:sp>
            <p:nvSpPr>
              <p:cNvPr id="66582" name="Line 22"/>
              <p:cNvSpPr>
                <a:spLocks noChangeShapeType="1"/>
              </p:cNvSpPr>
              <p:nvPr/>
            </p:nvSpPr>
            <p:spPr bwMode="auto">
              <a:xfrm>
                <a:off x="1056" y="2592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6584" name="Line 24"/>
              <p:cNvSpPr>
                <a:spLocks noChangeShapeType="1"/>
              </p:cNvSpPr>
              <p:nvPr/>
            </p:nvSpPr>
            <p:spPr bwMode="auto">
              <a:xfrm>
                <a:off x="3745" y="2612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103426" name="Object 2"/>
              <p:cNvGraphicFramePr>
                <a:graphicFrameLocks noChangeAspect="1"/>
              </p:cNvGraphicFramePr>
              <p:nvPr/>
            </p:nvGraphicFramePr>
            <p:xfrm>
              <a:off x="2200" y="2358"/>
              <a:ext cx="1543" cy="4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3145" name="Równanie" r:id="rId7" imgW="711000" imgH="228600" progId="Equation.3">
                      <p:embed/>
                    </p:oleObj>
                  </mc:Choice>
                  <mc:Fallback>
                    <p:oleObj name="Równanie" r:id="rId7" imgW="711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0" y="2358"/>
                            <a:ext cx="1543" cy="495"/>
                          </a:xfrm>
                          <a:prstGeom prst="rect">
                            <a:avLst/>
                          </a:prstGeom>
                          <a:solidFill>
                            <a:srgbClr val="FFCCCC"/>
                          </a:solidFill>
                          <a:ln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3429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1155249" y="5178606"/>
            <a:ext cx="22098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146" name="Równanie" r:id="rId9" imgW="1002960" imgH="241200" progId="Equation.3">
                    <p:embed/>
                  </p:oleObj>
                </mc:Choice>
                <mc:Fallback>
                  <p:oleObj name="Równanie" r:id="rId9" imgW="1002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5249" y="5178606"/>
                          <a:ext cx="2209800" cy="530225"/>
                        </a:xfrm>
                        <a:prstGeom prst="rect">
                          <a:avLst/>
                        </a:prstGeom>
                        <a:solidFill>
                          <a:srgbClr val="CCE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5562110" y="5240910"/>
            <a:ext cx="3244850" cy="467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147" name="Equation" r:id="rId10" imgW="1676160" imgH="241200" progId="Equation.3">
                    <p:embed/>
                  </p:oleObj>
                </mc:Choice>
                <mc:Fallback>
                  <p:oleObj name="Equation" r:id="rId10" imgW="1676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110" y="5240910"/>
                          <a:ext cx="3244850" cy="467921"/>
                        </a:xfrm>
                        <a:prstGeom prst="rect">
                          <a:avLst/>
                        </a:prstGeom>
                        <a:solidFill>
                          <a:srgbClr val="FFFF66">
                            <a:alpha val="50000"/>
                          </a:srgbClr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B61C-448D-4784-84CE-8377A62DEDFD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0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925208" y="3275684"/>
            <a:ext cx="301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2000" dirty="0" smtClean="0"/>
              <a:t>Transformata Fouriera</a:t>
            </a:r>
            <a:br>
              <a:rPr lang="pl-PL" sz="2000" dirty="0" smtClean="0"/>
            </a:br>
            <a:r>
              <a:rPr lang="pl-PL" sz="2000" dirty="0" smtClean="0"/>
              <a:t>próbkowania idealnego</a:t>
            </a:r>
            <a:endParaRPr lang="pl-PL" sz="2000" dirty="0"/>
          </a:p>
        </p:txBody>
      </p:sp>
      <p:graphicFrame>
        <p:nvGraphicFramePr>
          <p:cNvPr id="94217" name="Object 9"/>
          <p:cNvGraphicFramePr>
            <a:graphicFrameLocks noChangeAspect="1"/>
          </p:cNvGraphicFramePr>
          <p:nvPr>
            <p:extLst/>
          </p:nvPr>
        </p:nvGraphicFramePr>
        <p:xfrm>
          <a:off x="4059238" y="3186113"/>
          <a:ext cx="40195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1" name="Equation" r:id="rId4" imgW="1828800" imgH="431640" progId="Equation.3">
                  <p:embed/>
                </p:oleObj>
              </mc:Choice>
              <mc:Fallback>
                <p:oleObj name="Equation" r:id="rId4" imgW="1828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3186113"/>
                        <a:ext cx="4019550" cy="9493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1088299" y="4468792"/>
            <a:ext cx="7917694" cy="2055854"/>
            <a:chOff x="1109800" y="4531450"/>
            <a:chExt cx="7917694" cy="2055854"/>
          </a:xfrm>
        </p:grpSpPr>
        <p:sp>
          <p:nvSpPr>
            <p:cNvPr id="94225" name="Text Box 17"/>
            <p:cNvSpPr txBox="1">
              <a:spLocks noChangeArrowheads="1"/>
            </p:cNvSpPr>
            <p:nvPr/>
          </p:nvSpPr>
          <p:spPr bwMode="auto">
            <a:xfrm>
              <a:off x="2410070" y="6099175"/>
              <a:ext cx="6084924" cy="457200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pl-PL" dirty="0" smtClean="0"/>
                <a:t>względna szerokość impulsów</a:t>
              </a:r>
              <a:endParaRPr lang="pl-PL" dirty="0"/>
            </a:p>
          </p:txBody>
        </p:sp>
        <p:graphicFrame>
          <p:nvGraphicFramePr>
            <p:cNvPr id="94215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1262344" y="5190304"/>
            <a:ext cx="7232650" cy="139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02" name="Równanie" r:id="rId6" imgW="3288960" imgH="634680" progId="Equation.3">
                    <p:embed/>
                  </p:oleObj>
                </mc:Choice>
                <mc:Fallback>
                  <p:oleObj name="Równanie" r:id="rId6" imgW="328896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2344" y="5190304"/>
                          <a:ext cx="7232650" cy="1397000"/>
                        </a:xfrm>
                        <a:prstGeom prst="rect">
                          <a:avLst/>
                        </a:prstGeom>
                        <a:solidFill>
                          <a:srgbClr val="FFFF66">
                            <a:alpha val="50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109800" y="4531450"/>
              <a:ext cx="7917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pl-PL" dirty="0" smtClean="0"/>
                <a:t>Transformata Fouriera sygnału próbkowania chwilowego:</a:t>
              </a:r>
            </a:p>
          </p:txBody>
        </p:sp>
      </p:grpSp>
      <p:sp>
        <p:nvSpPr>
          <p:cNvPr id="17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799" y="228600"/>
            <a:ext cx="7960695" cy="533400"/>
          </a:xfrm>
          <a:noFill/>
          <a:ln/>
        </p:spPr>
        <p:txBody>
          <a:bodyPr/>
          <a:lstStyle/>
          <a:p>
            <a:r>
              <a:rPr lang="pl-PL" sz="3200" b="1" dirty="0"/>
              <a:t>PAM </a:t>
            </a:r>
            <a:r>
              <a:rPr lang="pl-PL" sz="3200" b="1" dirty="0" smtClean="0"/>
              <a:t>– próbkowanie chwilowe 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 smtClean="0"/>
              <a:t>analiza widmowa</a:t>
            </a:r>
            <a:endParaRPr lang="pl-PL" sz="3200" b="1" dirty="0"/>
          </a:p>
        </p:txBody>
      </p:sp>
      <p:grpSp>
        <p:nvGrpSpPr>
          <p:cNvPr id="39" name="Grupa 38"/>
          <p:cNvGrpSpPr/>
          <p:nvPr/>
        </p:nvGrpSpPr>
        <p:grpSpPr>
          <a:xfrm>
            <a:off x="726051" y="1259126"/>
            <a:ext cx="8189349" cy="1142567"/>
            <a:chOff x="1098731" y="3935945"/>
            <a:chExt cx="8189349" cy="1142567"/>
          </a:xfrm>
        </p:grpSpPr>
        <p:grpSp>
          <p:nvGrpSpPr>
            <p:cNvPr id="40" name="Group 27"/>
            <p:cNvGrpSpPr>
              <a:grpSpLocks/>
            </p:cNvGrpSpPr>
            <p:nvPr/>
          </p:nvGrpSpPr>
          <p:grpSpPr bwMode="auto">
            <a:xfrm>
              <a:off x="1635024" y="4081561"/>
              <a:ext cx="6100763" cy="996951"/>
              <a:chOff x="1056" y="2225"/>
              <a:chExt cx="3843" cy="628"/>
            </a:xfrm>
          </p:grpSpPr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>
                <a:off x="1056" y="2592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" name="Line 24"/>
              <p:cNvSpPr>
                <a:spLocks noChangeShapeType="1"/>
              </p:cNvSpPr>
              <p:nvPr/>
            </p:nvSpPr>
            <p:spPr bwMode="auto">
              <a:xfrm>
                <a:off x="3747" y="2550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45" name="Object 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191" y="2225"/>
              <a:ext cx="1574" cy="6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203" name="Równanie" r:id="rId8" imgW="1143000" imgH="457200" progId="Equation.3">
                      <p:embed/>
                    </p:oleObj>
                  </mc:Choice>
                  <mc:Fallback>
                    <p:oleObj name="Równanie" r:id="rId8" imgW="114300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1" y="2225"/>
                            <a:ext cx="1574" cy="628"/>
                          </a:xfrm>
                          <a:prstGeom prst="rect">
                            <a:avLst/>
                          </a:prstGeom>
                          <a:solidFill>
                            <a:srgbClr val="FFCCCC"/>
                          </a:solidFill>
                          <a:ln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1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1098731" y="3935945"/>
            <a:ext cx="22098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04" name="Równanie" r:id="rId10" imgW="1002960" imgH="241200" progId="Equation.3">
                    <p:embed/>
                  </p:oleObj>
                </mc:Choice>
                <mc:Fallback>
                  <p:oleObj name="Równanie" r:id="rId10" imgW="1002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8731" y="3935945"/>
                          <a:ext cx="2209800" cy="530225"/>
                        </a:xfrm>
                        <a:prstGeom prst="rect">
                          <a:avLst/>
                        </a:prstGeom>
                        <a:solidFill>
                          <a:srgbClr val="CCE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6043230" y="4000989"/>
            <a:ext cx="3244850" cy="467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05" name="Equation" r:id="rId12" imgW="1676160" imgH="241200" progId="Equation.3">
                    <p:embed/>
                  </p:oleObj>
                </mc:Choice>
                <mc:Fallback>
                  <p:oleObj name="Equation" r:id="rId12" imgW="1676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3230" y="4000989"/>
                          <a:ext cx="3244850" cy="467921"/>
                        </a:xfrm>
                        <a:prstGeom prst="rect">
                          <a:avLst/>
                        </a:prstGeom>
                        <a:solidFill>
                          <a:srgbClr val="FFFF66">
                            <a:alpha val="50000"/>
                          </a:srgbClr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B61C-448D-4784-84CE-8377A62DEDFD}" type="slidenum">
              <a:rPr lang="pl-PL" smtClean="0"/>
              <a:pPr/>
              <a:t>31</a:t>
            </a:fld>
            <a:endParaRPr lang="pl-PL"/>
          </a:p>
        </p:txBody>
      </p:sp>
      <p:graphicFrame>
        <p:nvGraphicFramePr>
          <p:cNvPr id="18" name="Object 9"/>
          <p:cNvGraphicFramePr>
            <a:graphicFrameLocks noChangeAspect="1"/>
          </p:cNvGraphicFramePr>
          <p:nvPr>
            <p:extLst/>
          </p:nvPr>
        </p:nvGraphicFramePr>
        <p:xfrm>
          <a:off x="1438275" y="2127250"/>
          <a:ext cx="10874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6" name="Równanie" r:id="rId14" imgW="419040" imgH="228600" progId="Equation.3">
                  <p:embed/>
                </p:oleObj>
              </mc:Choice>
              <mc:Fallback>
                <p:oleObj name="Równanie" r:id="rId14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127250"/>
                        <a:ext cx="1087438" cy="5937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/>
          </p:nvPr>
        </p:nvGraphicFramePr>
        <p:xfrm>
          <a:off x="5629275" y="2047875"/>
          <a:ext cx="12842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7" name="Równanie" r:id="rId16" imgW="583920" imgH="215640" progId="Equation.3">
                  <p:embed/>
                </p:oleObj>
              </mc:Choice>
              <mc:Fallback>
                <p:oleObj name="Równanie" r:id="rId16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2047875"/>
                        <a:ext cx="1284288" cy="474663"/>
                      </a:xfrm>
                      <a:prstGeom prst="rect">
                        <a:avLst/>
                      </a:prstGeom>
                      <a:solidFill>
                        <a:srgbClr val="FFFF66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6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95" name="Object 11"/>
          <p:cNvGraphicFramePr>
            <a:graphicFrameLocks noChangeAspect="1"/>
          </p:cNvGraphicFramePr>
          <p:nvPr>
            <p:extLst/>
          </p:nvPr>
        </p:nvGraphicFramePr>
        <p:xfrm>
          <a:off x="3109913" y="4324350"/>
          <a:ext cx="40798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44" name="Równanie" r:id="rId4" imgW="2070000" imgH="431640" progId="Equation.3">
                  <p:embed/>
                </p:oleObj>
              </mc:Choice>
              <mc:Fallback>
                <p:oleObj name="Równanie" r:id="rId4" imgW="2070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4324350"/>
                        <a:ext cx="4079875" cy="850900"/>
                      </a:xfrm>
                      <a:prstGeom prst="rect">
                        <a:avLst/>
                      </a:prstGeom>
                      <a:solidFill>
                        <a:srgbClr val="FFFF66">
                          <a:alpha val="50000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533400"/>
          </a:xfrm>
          <a:noFill/>
          <a:ln/>
        </p:spPr>
        <p:txBody>
          <a:bodyPr/>
          <a:lstStyle/>
          <a:p>
            <a:r>
              <a:rPr lang="pl-PL" sz="3200" b="1" dirty="0"/>
              <a:t>PAM </a:t>
            </a:r>
            <a:r>
              <a:rPr lang="pl-PL" sz="3200" b="1" dirty="0" smtClean="0"/>
              <a:t>– próbkowanie chwilowe 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 smtClean="0"/>
              <a:t>analiza widmowa</a:t>
            </a:r>
            <a:endParaRPr lang="pl-PL" sz="3200" b="1" dirty="0"/>
          </a:p>
        </p:txBody>
      </p:sp>
      <p:grpSp>
        <p:nvGrpSpPr>
          <p:cNvPr id="24" name="Grupa 23"/>
          <p:cNvGrpSpPr/>
          <p:nvPr/>
        </p:nvGrpSpPr>
        <p:grpSpPr>
          <a:xfrm>
            <a:off x="2590237" y="1178750"/>
            <a:ext cx="4725525" cy="2994455"/>
            <a:chOff x="1646675" y="1178750"/>
            <a:chExt cx="7045957" cy="4464859"/>
          </a:xfrm>
        </p:grpSpPr>
        <p:sp>
          <p:nvSpPr>
            <p:cNvPr id="20" name="Prostokąt 19"/>
            <p:cNvSpPr/>
            <p:nvPr/>
          </p:nvSpPr>
          <p:spPr bwMode="auto">
            <a:xfrm>
              <a:off x="1646675" y="5184195"/>
              <a:ext cx="945105" cy="3150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67602" name="Picture 18" descr="C:\WINDOWS\Pulpit\Prezentacja\Wykres_2bis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6695" y="1178750"/>
              <a:ext cx="6865937" cy="4292600"/>
            </a:xfrm>
            <a:prstGeom prst="rect">
              <a:avLst/>
            </a:prstGeom>
            <a:noFill/>
          </p:spPr>
        </p:pic>
        <p:graphicFrame>
          <p:nvGraphicFramePr>
            <p:cNvPr id="67606" name="Object 22"/>
            <p:cNvGraphicFramePr>
              <a:graphicFrameLocks noChangeAspect="1"/>
            </p:cNvGraphicFramePr>
            <p:nvPr/>
          </p:nvGraphicFramePr>
          <p:xfrm>
            <a:off x="2056882" y="1728025"/>
            <a:ext cx="1511300" cy="592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45" name="Równanie" r:id="rId7" imgW="583920" imgH="228600" progId="Equation.3">
                    <p:embed/>
                  </p:oleObj>
                </mc:Choice>
                <mc:Fallback>
                  <p:oleObj name="Równanie" r:id="rId7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6882" y="1728025"/>
                          <a:ext cx="1511300" cy="592138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iekt 8"/>
            <p:cNvGraphicFramePr>
              <a:graphicFrameLocks noChangeAspect="1"/>
            </p:cNvGraphicFramePr>
            <p:nvPr/>
          </p:nvGraphicFramePr>
          <p:xfrm>
            <a:off x="6250477" y="5157555"/>
            <a:ext cx="405045" cy="486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46" name="Równanie" r:id="rId9" imgW="190440" imgH="228600" progId="Equation.3">
                    <p:embed/>
                  </p:oleObj>
                </mc:Choice>
                <mc:Fallback>
                  <p:oleObj name="Równanie" r:id="rId9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0477" y="5157555"/>
                          <a:ext cx="405045" cy="4860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8" name="Object 24"/>
            <p:cNvGraphicFramePr>
              <a:graphicFrameLocks noChangeAspect="1"/>
            </p:cNvGraphicFramePr>
            <p:nvPr/>
          </p:nvGraphicFramePr>
          <p:xfrm>
            <a:off x="7330597" y="5157555"/>
            <a:ext cx="566738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47" name="Równanie" r:id="rId11" imgW="266400" imgH="228600" progId="Equation.3">
                    <p:embed/>
                  </p:oleObj>
                </mc:Choice>
                <mc:Fallback>
                  <p:oleObj name="Równanie" r:id="rId11" imgW="266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0597" y="5157555"/>
                          <a:ext cx="566738" cy="4857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9" name="Object 25"/>
            <p:cNvGraphicFramePr>
              <a:graphicFrameLocks noChangeAspect="1"/>
            </p:cNvGraphicFramePr>
            <p:nvPr/>
          </p:nvGraphicFramePr>
          <p:xfrm>
            <a:off x="3775202" y="5157555"/>
            <a:ext cx="64770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48" name="Równanie" r:id="rId13" imgW="304560" imgH="228600" progId="Equation.3">
                    <p:embed/>
                  </p:oleObj>
                </mc:Choice>
                <mc:Fallback>
                  <p:oleObj name="Równanie" r:id="rId13" imgW="304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5202" y="5157555"/>
                          <a:ext cx="647700" cy="4857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11" name="Object 27"/>
            <p:cNvGraphicFramePr>
              <a:graphicFrameLocks noChangeAspect="1"/>
            </p:cNvGraphicFramePr>
            <p:nvPr/>
          </p:nvGraphicFramePr>
          <p:xfrm>
            <a:off x="2470057" y="5157555"/>
            <a:ext cx="8096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49" name="Równanie" r:id="rId15" imgW="380880" imgH="228600" progId="Equation.3">
                    <p:embed/>
                  </p:oleObj>
                </mc:Choice>
                <mc:Fallback>
                  <p:oleObj name="Równanie" r:id="rId15" imgW="380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0057" y="5157555"/>
                          <a:ext cx="809625" cy="4857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12" name="Object 28"/>
            <p:cNvGraphicFramePr>
              <a:graphicFrameLocks noChangeAspect="1"/>
            </p:cNvGraphicFramePr>
            <p:nvPr/>
          </p:nvGraphicFramePr>
          <p:xfrm>
            <a:off x="6745532" y="5157555"/>
            <a:ext cx="566737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50" name="Równanie" r:id="rId17" imgW="266400" imgH="228600" progId="Equation.3">
                    <p:embed/>
                  </p:oleObj>
                </mc:Choice>
                <mc:Fallback>
                  <p:oleObj name="Równanie" r:id="rId17" imgW="266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5532" y="5157555"/>
                          <a:ext cx="566737" cy="4857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14" name="Object 30"/>
            <p:cNvGraphicFramePr>
              <a:graphicFrameLocks noChangeAspect="1"/>
            </p:cNvGraphicFramePr>
            <p:nvPr/>
          </p:nvGraphicFramePr>
          <p:xfrm>
            <a:off x="5620407" y="5157555"/>
            <a:ext cx="404812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51" name="Równanie" r:id="rId19" imgW="190440" imgH="228600" progId="Equation.3">
                    <p:embed/>
                  </p:oleObj>
                </mc:Choice>
                <mc:Fallback>
                  <p:oleObj name="Równanie" r:id="rId19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0407" y="5157555"/>
                          <a:ext cx="404812" cy="4857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15" name="Object 31"/>
            <p:cNvGraphicFramePr>
              <a:graphicFrameLocks noChangeAspect="1"/>
            </p:cNvGraphicFramePr>
            <p:nvPr/>
          </p:nvGraphicFramePr>
          <p:xfrm>
            <a:off x="4405272" y="5157555"/>
            <a:ext cx="64770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52" name="Równanie" r:id="rId21" imgW="304560" imgH="228600" progId="Equation.3">
                    <p:embed/>
                  </p:oleObj>
                </mc:Choice>
                <mc:Fallback>
                  <p:oleObj name="Równanie" r:id="rId21" imgW="304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5272" y="5157555"/>
                          <a:ext cx="647700" cy="4857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16" name="Object 32"/>
            <p:cNvGraphicFramePr>
              <a:graphicFrameLocks noChangeAspect="1"/>
            </p:cNvGraphicFramePr>
            <p:nvPr/>
          </p:nvGraphicFramePr>
          <p:xfrm>
            <a:off x="8005672" y="5157555"/>
            <a:ext cx="566738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53" name="Równanie" r:id="rId23" imgW="266400" imgH="228600" progId="Equation.3">
                    <p:embed/>
                  </p:oleObj>
                </mc:Choice>
                <mc:Fallback>
                  <p:oleObj name="Równanie" r:id="rId23" imgW="266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5672" y="5157555"/>
                          <a:ext cx="566738" cy="4857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Prostokąt 20"/>
            <p:cNvSpPr/>
            <p:nvPr/>
          </p:nvSpPr>
          <p:spPr bwMode="auto">
            <a:xfrm>
              <a:off x="3280147" y="5202560"/>
              <a:ext cx="431371" cy="3150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Prostokąt 22"/>
            <p:cNvSpPr/>
            <p:nvPr/>
          </p:nvSpPr>
          <p:spPr bwMode="auto">
            <a:xfrm>
              <a:off x="1871700" y="5184195"/>
              <a:ext cx="630070" cy="3150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19" name="Object 1028"/>
          <p:cNvGraphicFramePr>
            <a:graphicFrameLocks noChangeAspect="1"/>
          </p:cNvGraphicFramePr>
          <p:nvPr>
            <p:extLst/>
          </p:nvPr>
        </p:nvGraphicFramePr>
        <p:xfrm>
          <a:off x="2424113" y="5422900"/>
          <a:ext cx="59309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4" name="Równanie" r:id="rId25" imgW="3009600" imgH="545760" progId="Equation.3">
                  <p:embed/>
                </p:oleObj>
              </mc:Choice>
              <mc:Fallback>
                <p:oleObj name="Równanie" r:id="rId25" imgW="30096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5422900"/>
                        <a:ext cx="5930900" cy="1076325"/>
                      </a:xfrm>
                      <a:prstGeom prst="rect">
                        <a:avLst/>
                      </a:prstGeom>
                      <a:solidFill>
                        <a:srgbClr val="FFFF66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B61C-448D-4784-84CE-8377A62DEDFD}" type="slidenum">
              <a:rPr lang="pl-PL" smtClean="0"/>
              <a:pPr/>
              <a:t>32</a:t>
            </a:fld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3761909" y="1714500"/>
            <a:ext cx="5148729" cy="4784867"/>
            <a:chOff x="3761909" y="1714500"/>
            <a:chExt cx="5148729" cy="4784867"/>
          </a:xfrm>
        </p:grpSpPr>
        <p:sp>
          <p:nvSpPr>
            <p:cNvPr id="22" name="Prostokąt 21"/>
            <p:cNvSpPr/>
            <p:nvPr/>
          </p:nvSpPr>
          <p:spPr bwMode="auto">
            <a:xfrm>
              <a:off x="3761909" y="5423042"/>
              <a:ext cx="1660079" cy="107632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5" name="Obiekt 24"/>
            <p:cNvGraphicFramePr>
              <a:graphicFrameLocks noChangeAspect="1"/>
            </p:cNvGraphicFramePr>
            <p:nvPr>
              <p:extLst/>
            </p:nvPr>
          </p:nvGraphicFramePr>
          <p:xfrm>
            <a:off x="7250113" y="1714500"/>
            <a:ext cx="1660525" cy="76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55" name="Równanie" r:id="rId27" imgW="850680" imgH="393480" progId="Equation.3">
                    <p:embed/>
                  </p:oleObj>
                </mc:Choice>
                <mc:Fallback>
                  <p:oleObj name="Równanie" r:id="rId27" imgW="8506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7250113" y="1714500"/>
                          <a:ext cx="1660525" cy="769938"/>
                        </a:xfrm>
                        <a:prstGeom prst="rect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Łącznik prosty ze strzałką 25"/>
            <p:cNvCxnSpPr/>
            <p:nvPr/>
          </p:nvCxnSpPr>
          <p:spPr bwMode="auto">
            <a:xfrm flipV="1">
              <a:off x="5255307" y="2033845"/>
              <a:ext cx="1845385" cy="58506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aphicFrame>
        <p:nvGraphicFramePr>
          <p:cNvPr id="27" name="Obiekt 26"/>
          <p:cNvGraphicFramePr>
            <a:graphicFrameLocks noChangeAspect="1"/>
          </p:cNvGraphicFramePr>
          <p:nvPr>
            <p:extLst/>
          </p:nvPr>
        </p:nvGraphicFramePr>
        <p:xfrm>
          <a:off x="5486915" y="1582466"/>
          <a:ext cx="691084" cy="63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6" name="Równanie" r:id="rId29" imgW="469800" imgH="431640" progId="Equation.3">
                  <p:embed/>
                </p:oleObj>
              </mc:Choice>
              <mc:Fallback>
                <p:oleObj name="Równanie" r:id="rId29" imgW="469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486915" y="1582466"/>
                        <a:ext cx="691084" cy="6360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>
            <p:extLst/>
          </p:nvPr>
        </p:nvGraphicFramePr>
        <p:xfrm>
          <a:off x="5057496" y="1081350"/>
          <a:ext cx="11509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7" name="Równanie" r:id="rId31" imgW="583920" imgH="215640" progId="Equation.3">
                  <p:embed/>
                </p:oleObj>
              </mc:Choice>
              <mc:Fallback>
                <p:oleObj name="Równanie" r:id="rId31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496" y="1081350"/>
                        <a:ext cx="1150938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1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00" name="Text Box 2064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533400"/>
          </a:xfrm>
          <a:noFill/>
          <a:ln/>
        </p:spPr>
        <p:txBody>
          <a:bodyPr/>
          <a:lstStyle/>
          <a:p>
            <a:r>
              <a:rPr lang="pl-PL" sz="3200" b="1" dirty="0"/>
              <a:t>PAM </a:t>
            </a:r>
            <a:r>
              <a:rPr lang="pl-PL" sz="3200" b="1" dirty="0" smtClean="0"/>
              <a:t>– próbkowanie chwilowe 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 smtClean="0"/>
              <a:t>efekt apertury</a:t>
            </a:r>
            <a:endParaRPr lang="pl-PL" sz="32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B61C-448D-4784-84CE-8377A62DEDFD}" type="slidenum">
              <a:rPr lang="pl-PL" smtClean="0"/>
              <a:pPr/>
              <a:t>33</a:t>
            </a:fld>
            <a:endParaRPr lang="pl-PL"/>
          </a:p>
        </p:txBody>
      </p:sp>
      <p:cxnSp>
        <p:nvCxnSpPr>
          <p:cNvPr id="24" name="Łącznik łamany 23"/>
          <p:cNvCxnSpPr>
            <a:stCxn id="27" idx="3"/>
          </p:cNvCxnSpPr>
          <p:nvPr/>
        </p:nvCxnSpPr>
        <p:spPr bwMode="auto">
          <a:xfrm flipH="1" flipV="1">
            <a:off x="5223811" y="4237829"/>
            <a:ext cx="2426491" cy="1962929"/>
          </a:xfrm>
          <a:prstGeom prst="bentConnector3">
            <a:avLst>
              <a:gd name="adj1" fmla="val -9421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8" name="Grupa 7"/>
          <p:cNvGrpSpPr/>
          <p:nvPr/>
        </p:nvGrpSpPr>
        <p:grpSpPr>
          <a:xfrm>
            <a:off x="1066800" y="1052682"/>
            <a:ext cx="4648200" cy="4742470"/>
            <a:chOff x="1066800" y="1052682"/>
            <a:chExt cx="4648200" cy="4742470"/>
          </a:xfrm>
        </p:grpSpPr>
        <p:grpSp>
          <p:nvGrpSpPr>
            <p:cNvPr id="18" name="Grupa 17"/>
            <p:cNvGrpSpPr/>
            <p:nvPr/>
          </p:nvGrpSpPr>
          <p:grpSpPr>
            <a:xfrm>
              <a:off x="1066800" y="1052682"/>
              <a:ext cx="4648200" cy="4742470"/>
              <a:chOff x="1143000" y="990600"/>
              <a:chExt cx="4648200" cy="4742470"/>
            </a:xfrm>
          </p:grpSpPr>
          <p:sp>
            <p:nvSpPr>
              <p:cNvPr id="93189" name="Text Box 2053"/>
              <p:cNvSpPr txBox="1">
                <a:spLocks noChangeArrowheads="1"/>
              </p:cNvSpPr>
              <p:nvPr/>
            </p:nvSpPr>
            <p:spPr bwMode="auto">
              <a:xfrm>
                <a:off x="1219200" y="2971800"/>
                <a:ext cx="1841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pl-PL"/>
              </a:p>
            </p:txBody>
          </p:sp>
          <p:pic>
            <p:nvPicPr>
              <p:cNvPr id="93197" name="Picture 2061" descr="C:\WINDOWS\Pulpit\Prezentacja\Wykres_3bis.bm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43000" y="990600"/>
                <a:ext cx="4648200" cy="4648200"/>
              </a:xfrm>
              <a:prstGeom prst="rect">
                <a:avLst/>
              </a:prstGeom>
              <a:noFill/>
            </p:spPr>
          </p:pic>
          <p:graphicFrame>
            <p:nvGraphicFramePr>
              <p:cNvPr id="12" name="Object 30"/>
              <p:cNvGraphicFramePr>
                <a:graphicFrameLocks noChangeAspect="1"/>
              </p:cNvGraphicFramePr>
              <p:nvPr/>
            </p:nvGraphicFramePr>
            <p:xfrm>
              <a:off x="4346975" y="3068960"/>
              <a:ext cx="270030" cy="3240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317" name="Równanie" r:id="rId5" imgW="190440" imgH="228600" progId="Equation.3">
                      <p:embed/>
                    </p:oleObj>
                  </mc:Choice>
                  <mc:Fallback>
                    <p:oleObj name="Równanie" r:id="rId5" imgW="1904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6975" y="3068960"/>
                            <a:ext cx="270030" cy="32403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209" name="Object 2073"/>
              <p:cNvGraphicFramePr>
                <a:graphicFrameLocks noChangeAspect="1"/>
              </p:cNvGraphicFramePr>
              <p:nvPr/>
            </p:nvGraphicFramePr>
            <p:xfrm>
              <a:off x="2276745" y="3068960"/>
              <a:ext cx="431800" cy="323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318" name="Równanie" r:id="rId7" imgW="304560" imgH="228600" progId="Equation.3">
                      <p:embed/>
                    </p:oleObj>
                  </mc:Choice>
                  <mc:Fallback>
                    <p:oleObj name="Równanie" r:id="rId7" imgW="304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6745" y="3068960"/>
                            <a:ext cx="431800" cy="3238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210" name="Object 2074"/>
              <p:cNvGraphicFramePr>
                <a:graphicFrameLocks noChangeAspect="1"/>
              </p:cNvGraphicFramePr>
              <p:nvPr/>
            </p:nvGraphicFramePr>
            <p:xfrm>
              <a:off x="5202070" y="3068960"/>
              <a:ext cx="396875" cy="323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319" name="Równanie" r:id="rId9" imgW="279360" imgH="228600" progId="Equation.3">
                      <p:embed/>
                    </p:oleObj>
                  </mc:Choice>
                  <mc:Fallback>
                    <p:oleObj name="Równanie" r:id="rId9" imgW="2793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02070" y="3068960"/>
                            <a:ext cx="396875" cy="3238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211" name="Object 2075"/>
              <p:cNvGraphicFramePr>
                <a:graphicFrameLocks noChangeAspect="1"/>
              </p:cNvGraphicFramePr>
              <p:nvPr/>
            </p:nvGraphicFramePr>
            <p:xfrm>
              <a:off x="1286635" y="3068960"/>
              <a:ext cx="541337" cy="323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320" name="Równanie" r:id="rId11" imgW="380880" imgH="228600" progId="Equation.3">
                      <p:embed/>
                    </p:oleObj>
                  </mc:Choice>
                  <mc:Fallback>
                    <p:oleObj name="Równanie" r:id="rId11" imgW="380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6635" y="3068960"/>
                            <a:ext cx="541337" cy="3238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212" name="Object 2076"/>
              <p:cNvGraphicFramePr>
                <a:graphicFrameLocks noChangeAspect="1"/>
              </p:cNvGraphicFramePr>
              <p:nvPr/>
            </p:nvGraphicFramePr>
            <p:xfrm>
              <a:off x="4391980" y="5409220"/>
              <a:ext cx="269875" cy="323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321" name="Równanie" r:id="rId13" imgW="190440" imgH="228600" progId="Equation.3">
                      <p:embed/>
                    </p:oleObj>
                  </mc:Choice>
                  <mc:Fallback>
                    <p:oleObj name="Równanie" r:id="rId13" imgW="1904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91980" y="5409220"/>
                            <a:ext cx="269875" cy="3238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213" name="Object 2077"/>
              <p:cNvGraphicFramePr>
                <a:graphicFrameLocks noChangeAspect="1"/>
              </p:cNvGraphicFramePr>
              <p:nvPr/>
            </p:nvGraphicFramePr>
            <p:xfrm>
              <a:off x="2276745" y="5409220"/>
              <a:ext cx="431800" cy="323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322" name="Równanie" r:id="rId15" imgW="304560" imgH="228600" progId="Equation.3">
                      <p:embed/>
                    </p:oleObj>
                  </mc:Choice>
                  <mc:Fallback>
                    <p:oleObj name="Równanie" r:id="rId15" imgW="304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6745" y="5409220"/>
                            <a:ext cx="431800" cy="3238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pole tekstowe 18"/>
            <p:cNvSpPr txBox="1"/>
            <p:nvPr/>
          </p:nvSpPr>
          <p:spPr>
            <a:xfrm>
              <a:off x="4804493" y="4041130"/>
              <a:ext cx="68320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?</a:t>
              </a:r>
              <a:endParaRPr lang="pl-PL" dirty="0"/>
            </a:p>
          </p:txBody>
        </p:sp>
        <p:sp>
          <p:nvSpPr>
            <p:cNvPr id="7" name="Prostokąt 6"/>
            <p:cNvSpPr/>
            <p:nvPr/>
          </p:nvSpPr>
          <p:spPr bwMode="auto">
            <a:xfrm>
              <a:off x="3459483" y="3376782"/>
              <a:ext cx="856297" cy="3474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8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3493297" y="1072939"/>
            <a:ext cx="957420" cy="353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23" name="Równanie" r:id="rId17" imgW="583920" imgH="215640" progId="Equation.3">
                    <p:embed/>
                  </p:oleObj>
                </mc:Choice>
                <mc:Fallback>
                  <p:oleObj name="Równanie" r:id="rId17" imgW="5839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3297" y="1072939"/>
                          <a:ext cx="957420" cy="35391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4038600" y="3573463"/>
            <a:ext cx="623888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24" name="Równanie" r:id="rId19" imgW="380880" imgH="215640" progId="Equation.3">
                    <p:embed/>
                  </p:oleObj>
                </mc:Choice>
                <mc:Fallback>
                  <p:oleObj name="Równanie" r:id="rId19" imgW="380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3573463"/>
                          <a:ext cx="623888" cy="3540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iekt 30"/>
            <p:cNvGraphicFramePr>
              <a:graphicFrameLocks noChangeAspect="1"/>
            </p:cNvGraphicFramePr>
            <p:nvPr>
              <p:extLst/>
            </p:nvPr>
          </p:nvGraphicFramePr>
          <p:xfrm>
            <a:off x="4531189" y="2101593"/>
            <a:ext cx="691084" cy="636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25" name="Równanie" r:id="rId21" imgW="469800" imgH="431640" progId="Equation.3">
                    <p:embed/>
                  </p:oleObj>
                </mc:Choice>
                <mc:Fallback>
                  <p:oleObj name="Równanie" r:id="rId21" imgW="46980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531189" y="2101593"/>
                          <a:ext cx="691084" cy="63608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upa 16"/>
          <p:cNvGrpSpPr/>
          <p:nvPr/>
        </p:nvGrpSpPr>
        <p:grpSpPr>
          <a:xfrm>
            <a:off x="5315145" y="1048067"/>
            <a:ext cx="3657600" cy="1741171"/>
            <a:chOff x="5334000" y="1066800"/>
            <a:chExt cx="3657600" cy="1741171"/>
          </a:xfrm>
        </p:grpSpPr>
        <p:graphicFrame>
          <p:nvGraphicFramePr>
            <p:cNvPr id="93188" name="Object 2052"/>
            <p:cNvGraphicFramePr>
              <a:graphicFrameLocks noChangeAspect="1"/>
            </p:cNvGraphicFramePr>
            <p:nvPr>
              <p:extLst/>
            </p:nvPr>
          </p:nvGraphicFramePr>
          <p:xfrm>
            <a:off x="5652893" y="1979296"/>
            <a:ext cx="2860675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26" name="Równanie" r:id="rId23" imgW="1358640" imgH="393480" progId="Equation.3">
                    <p:embed/>
                  </p:oleObj>
                </mc:Choice>
                <mc:Fallback>
                  <p:oleObj name="Równanie" r:id="rId23" imgW="1358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893" y="1979296"/>
                          <a:ext cx="2860675" cy="828675"/>
                        </a:xfrm>
                        <a:prstGeom prst="rect">
                          <a:avLst/>
                        </a:prstGeom>
                        <a:solidFill>
                          <a:srgbClr val="CCFF99">
                            <a:alpha val="50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198" name="Rectangle 2062"/>
            <p:cNvSpPr>
              <a:spLocks noChangeArrowheads="1"/>
            </p:cNvSpPr>
            <p:nvPr/>
          </p:nvSpPr>
          <p:spPr bwMode="auto">
            <a:xfrm>
              <a:off x="5334000" y="1066800"/>
              <a:ext cx="3657600" cy="830997"/>
            </a:xfrm>
            <a:prstGeom prst="rect">
              <a:avLst/>
            </a:prstGeom>
            <a:solidFill>
              <a:srgbClr val="CCFF9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 dirty="0" smtClean="0"/>
                <a:t>Środkowa wstęga widma sygnału próbkowania chwilowego jest zniekształcona przez widmo impulsu:</a:t>
              </a:r>
              <a:endParaRPr lang="pl-PL" sz="1600" dirty="0"/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5969772" y="388857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dirty="0" smtClean="0"/>
              <a:t>Efekt (zniekształcenie)</a:t>
            </a:r>
            <a:br>
              <a:rPr lang="pl-PL" sz="1800" dirty="0" smtClean="0"/>
            </a:br>
            <a:r>
              <a:rPr lang="pl-PL" sz="1800" dirty="0" smtClean="0"/>
              <a:t>apertury</a:t>
            </a:r>
            <a:endParaRPr lang="pl-PL" sz="1800" dirty="0"/>
          </a:p>
        </p:txBody>
      </p:sp>
      <p:graphicFrame>
        <p:nvGraphicFramePr>
          <p:cNvPr id="27" name="Object 2071"/>
          <p:cNvGraphicFramePr>
            <a:graphicFrameLocks noChangeAspect="1"/>
          </p:cNvGraphicFramePr>
          <p:nvPr>
            <p:extLst/>
          </p:nvPr>
        </p:nvGraphicFramePr>
        <p:xfrm>
          <a:off x="206515" y="5795152"/>
          <a:ext cx="74437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27" name="Equation" r:id="rId25" imgW="4305240" imgH="469800" progId="Equation.3">
                  <p:embed/>
                </p:oleObj>
              </mc:Choice>
              <mc:Fallback>
                <p:oleObj name="Equation" r:id="rId25" imgW="4305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15" y="5795152"/>
                        <a:ext cx="7443787" cy="811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7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533400"/>
          </a:xfrm>
          <a:noFill/>
          <a:ln/>
        </p:spPr>
        <p:txBody>
          <a:bodyPr/>
          <a:lstStyle/>
          <a:p>
            <a:r>
              <a:rPr lang="pl-PL" sz="3200" b="1" dirty="0"/>
              <a:t>PAM </a:t>
            </a:r>
            <a:r>
              <a:rPr lang="pl-PL" sz="3200" b="1" dirty="0" smtClean="0"/>
              <a:t>– próbkowanie chwilowe 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 smtClean="0"/>
              <a:t>efekt apertury</a:t>
            </a:r>
            <a:endParaRPr lang="pl-PL" sz="3200" b="1" dirty="0"/>
          </a:p>
        </p:txBody>
      </p:sp>
      <p:graphicFrame>
        <p:nvGraphicFramePr>
          <p:cNvPr id="17" name="Object 2071"/>
          <p:cNvGraphicFramePr>
            <a:graphicFrameLocks noChangeAspect="1"/>
          </p:cNvGraphicFramePr>
          <p:nvPr>
            <p:extLst/>
          </p:nvPr>
        </p:nvGraphicFramePr>
        <p:xfrm>
          <a:off x="6165850" y="1924050"/>
          <a:ext cx="2789238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24" name="Równanie" r:id="rId3" imgW="1612800" imgH="1650960" progId="Equation.3">
                  <p:embed/>
                </p:oleObj>
              </mc:Choice>
              <mc:Fallback>
                <p:oleObj name="Równanie" r:id="rId3" imgW="161280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1924050"/>
                        <a:ext cx="2789238" cy="2847975"/>
                      </a:xfrm>
                      <a:prstGeom prst="rect">
                        <a:avLst/>
                      </a:prstGeom>
                      <a:solidFill>
                        <a:srgbClr val="CC99FF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B61C-448D-4784-84CE-8377A62DEDFD}" type="slidenum">
              <a:rPr lang="pl-PL" smtClean="0"/>
              <a:pPr/>
              <a:t>34</a:t>
            </a:fld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>
            <a:off x="1143000" y="1066800"/>
            <a:ext cx="4648200" cy="4801000"/>
            <a:chOff x="1143000" y="1066800"/>
            <a:chExt cx="4648200" cy="4801000"/>
          </a:xfrm>
        </p:grpSpPr>
        <p:grpSp>
          <p:nvGrpSpPr>
            <p:cNvPr id="20" name="Grupa 19"/>
            <p:cNvGrpSpPr/>
            <p:nvPr/>
          </p:nvGrpSpPr>
          <p:grpSpPr>
            <a:xfrm>
              <a:off x="1143000" y="1066800"/>
              <a:ext cx="4648200" cy="4801000"/>
              <a:chOff x="1143000" y="1066800"/>
              <a:chExt cx="4648200" cy="4801000"/>
            </a:xfrm>
          </p:grpSpPr>
          <p:sp>
            <p:nvSpPr>
              <p:cNvPr id="68617" name="Text Box 9"/>
              <p:cNvSpPr txBox="1">
                <a:spLocks noChangeArrowheads="1"/>
              </p:cNvSpPr>
              <p:nvPr/>
            </p:nvSpPr>
            <p:spPr bwMode="auto">
              <a:xfrm>
                <a:off x="1219200" y="2971800"/>
                <a:ext cx="1841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pl-PL"/>
              </a:p>
            </p:txBody>
          </p:sp>
          <p:pic>
            <p:nvPicPr>
              <p:cNvPr id="68628" name="Picture 20" descr="C:\WINDOWS\Pulpit\Prezentacja\Wykres_3bis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43000" y="1066800"/>
                <a:ext cx="4648200" cy="4648200"/>
              </a:xfrm>
              <a:prstGeom prst="rect">
                <a:avLst/>
              </a:prstGeom>
              <a:noFill/>
            </p:spPr>
          </p:pic>
          <p:graphicFrame>
            <p:nvGraphicFramePr>
              <p:cNvPr id="14" name="Object 30"/>
              <p:cNvGraphicFramePr>
                <a:graphicFrameLocks noChangeAspect="1"/>
              </p:cNvGraphicFramePr>
              <p:nvPr/>
            </p:nvGraphicFramePr>
            <p:xfrm>
              <a:off x="4346975" y="3158970"/>
              <a:ext cx="315035" cy="3780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325" name="Równanie" r:id="rId6" imgW="190440" imgH="228600" progId="Equation.3">
                      <p:embed/>
                    </p:oleObj>
                  </mc:Choice>
                  <mc:Fallback>
                    <p:oleObj name="Równanie" r:id="rId6" imgW="1904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6975" y="3158970"/>
                            <a:ext cx="315035" cy="37804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53" name="Object 5"/>
              <p:cNvGraphicFramePr>
                <a:graphicFrameLocks noChangeAspect="1"/>
              </p:cNvGraphicFramePr>
              <p:nvPr/>
            </p:nvGraphicFramePr>
            <p:xfrm>
              <a:off x="4348437" y="5489975"/>
              <a:ext cx="315912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326" name="Równanie" r:id="rId8" imgW="190440" imgH="228600" progId="Equation.3">
                      <p:embed/>
                    </p:oleObj>
                  </mc:Choice>
                  <mc:Fallback>
                    <p:oleObj name="Równanie" r:id="rId8" imgW="1904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8437" y="5489975"/>
                            <a:ext cx="315912" cy="3778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54" name="Object 6"/>
              <p:cNvGraphicFramePr>
                <a:graphicFrameLocks noChangeAspect="1"/>
              </p:cNvGraphicFramePr>
              <p:nvPr/>
            </p:nvGraphicFramePr>
            <p:xfrm>
              <a:off x="2231740" y="5489975"/>
              <a:ext cx="504825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327" name="Równanie" r:id="rId9" imgW="304560" imgH="228600" progId="Equation.3">
                      <p:embed/>
                    </p:oleObj>
                  </mc:Choice>
                  <mc:Fallback>
                    <p:oleObj name="Równanie" r:id="rId9" imgW="304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1740" y="5489975"/>
                            <a:ext cx="504825" cy="3778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55" name="Object 7"/>
              <p:cNvGraphicFramePr>
                <a:graphicFrameLocks noChangeAspect="1"/>
              </p:cNvGraphicFramePr>
              <p:nvPr/>
            </p:nvGraphicFramePr>
            <p:xfrm>
              <a:off x="2231740" y="3158970"/>
              <a:ext cx="504825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328" name="Równanie" r:id="rId11" imgW="304560" imgH="228600" progId="Equation.3">
                      <p:embed/>
                    </p:oleObj>
                  </mc:Choice>
                  <mc:Fallback>
                    <p:oleObj name="Równanie" r:id="rId11" imgW="304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1740" y="3158970"/>
                            <a:ext cx="504825" cy="3778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56" name="Object 8"/>
              <p:cNvGraphicFramePr>
                <a:graphicFrameLocks noChangeAspect="1"/>
              </p:cNvGraphicFramePr>
              <p:nvPr/>
            </p:nvGraphicFramePr>
            <p:xfrm>
              <a:off x="5202070" y="3158970"/>
              <a:ext cx="463550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329" name="Równanie" r:id="rId13" imgW="279360" imgH="228600" progId="Equation.3">
                      <p:embed/>
                    </p:oleObj>
                  </mc:Choice>
                  <mc:Fallback>
                    <p:oleObj name="Równanie" r:id="rId13" imgW="2793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02070" y="3158970"/>
                            <a:ext cx="463550" cy="3778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57" name="Object 9"/>
              <p:cNvGraphicFramePr>
                <a:graphicFrameLocks noChangeAspect="1"/>
              </p:cNvGraphicFramePr>
              <p:nvPr/>
            </p:nvGraphicFramePr>
            <p:xfrm>
              <a:off x="1286635" y="3158970"/>
              <a:ext cx="631825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330" name="Równanie" r:id="rId15" imgW="380880" imgH="228600" progId="Equation.3">
                      <p:embed/>
                    </p:oleObj>
                  </mc:Choice>
                  <mc:Fallback>
                    <p:oleObj name="Równanie" r:id="rId15" imgW="380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6635" y="3158970"/>
                            <a:ext cx="631825" cy="3778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5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3493297" y="1072939"/>
            <a:ext cx="957420" cy="353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331" name="Równanie" r:id="rId17" imgW="583920" imgH="215640" progId="Equation.3">
                    <p:embed/>
                  </p:oleObj>
                </mc:Choice>
                <mc:Fallback>
                  <p:oleObj name="Równanie" r:id="rId17" imgW="5839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3297" y="1072939"/>
                          <a:ext cx="957420" cy="35391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iekt 17"/>
            <p:cNvGraphicFramePr>
              <a:graphicFrameLocks noChangeAspect="1"/>
            </p:cNvGraphicFramePr>
            <p:nvPr>
              <p:extLst/>
            </p:nvPr>
          </p:nvGraphicFramePr>
          <p:xfrm>
            <a:off x="4607458" y="2099178"/>
            <a:ext cx="691084" cy="636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332" name="Równanie" r:id="rId19" imgW="469800" imgH="431640" progId="Equation.3">
                    <p:embed/>
                  </p:oleObj>
                </mc:Choice>
                <mc:Fallback>
                  <p:oleObj name="Równanie" r:id="rId19" imgW="46980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607458" y="2099178"/>
                          <a:ext cx="691084" cy="63608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Prostokąt 2"/>
            <p:cNvSpPr/>
            <p:nvPr/>
          </p:nvSpPr>
          <p:spPr bwMode="auto">
            <a:xfrm>
              <a:off x="3537932" y="3429000"/>
              <a:ext cx="912785" cy="3463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16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3577675" y="3369280"/>
            <a:ext cx="623888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333" name="Równanie" r:id="rId21" imgW="380880" imgH="215640" progId="Equation.3">
                    <p:embed/>
                  </p:oleObj>
                </mc:Choice>
                <mc:Fallback>
                  <p:oleObj name="Równanie" r:id="rId21" imgW="380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7675" y="3369280"/>
                          <a:ext cx="623888" cy="3540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539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752600" y="3733800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l-PL" b="0">
              <a:sym typeface="Symbol" pitchFamily="18" charset="2"/>
            </a:endParaRPr>
          </a:p>
          <a:p>
            <a:endParaRPr lang="pl-PL" b="0">
              <a:sym typeface="Symbol" pitchFamily="18" charset="2"/>
            </a:endParaRPr>
          </a:p>
          <a:p>
            <a:endParaRPr lang="pl-PL"/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1466655" y="3376386"/>
            <a:ext cx="6318589" cy="156966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 smtClean="0"/>
              <a:t>Skracanie czasu trwania impulsów </a:t>
            </a:r>
            <a:r>
              <a:rPr lang="pl-PL" i="1" dirty="0" smtClean="0">
                <a:sym typeface="Symbol" pitchFamily="18" charset="2"/>
              </a:rPr>
              <a:t></a:t>
            </a:r>
            <a:r>
              <a:rPr lang="pl-PL" dirty="0" smtClean="0"/>
              <a:t>  redukuje</a:t>
            </a:r>
            <a:br>
              <a:rPr lang="pl-PL" dirty="0" smtClean="0"/>
            </a:br>
            <a:r>
              <a:rPr lang="pl-PL" dirty="0" smtClean="0"/>
              <a:t>efekt apertury.</a:t>
            </a:r>
            <a:r>
              <a:rPr lang="pl-PL" dirty="0"/>
              <a:t/>
            </a:r>
            <a:br>
              <a:rPr lang="pl-PL" dirty="0"/>
            </a:br>
            <a:endParaRPr lang="pl-PL" b="0" dirty="0"/>
          </a:p>
          <a:p>
            <a:r>
              <a:rPr lang="pl-PL" dirty="0" smtClean="0">
                <a:sym typeface="Symbol" pitchFamily="18" charset="2"/>
              </a:rPr>
              <a:t>Efekt apertury dla </a:t>
            </a:r>
            <a:r>
              <a:rPr lang="pl-PL" i="1" dirty="0">
                <a:sym typeface="Symbol" pitchFamily="18" charset="2"/>
              </a:rPr>
              <a:t></a:t>
            </a:r>
            <a:r>
              <a:rPr lang="pl-PL" dirty="0">
                <a:sym typeface="Symbol" pitchFamily="18" charset="2"/>
              </a:rPr>
              <a:t>  = </a:t>
            </a:r>
            <a:r>
              <a:rPr lang="pl-PL" dirty="0" smtClean="0">
                <a:sym typeface="Symbol" pitchFamily="18" charset="2"/>
              </a:rPr>
              <a:t>0,1 wynosi 0,04 </a:t>
            </a:r>
            <a:r>
              <a:rPr lang="pl-PL" dirty="0" err="1">
                <a:sym typeface="Symbol" pitchFamily="18" charset="2"/>
              </a:rPr>
              <a:t>dB</a:t>
            </a:r>
            <a:r>
              <a:rPr lang="pl-PL" dirty="0">
                <a:sym typeface="Symbol" pitchFamily="18" charset="2"/>
              </a:rPr>
              <a:t>.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sp>
        <p:nvSpPr>
          <p:cNvPr id="70681" name="Rectangle 2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533400"/>
          </a:xfrm>
          <a:noFill/>
          <a:ln/>
        </p:spPr>
        <p:txBody>
          <a:bodyPr/>
          <a:lstStyle/>
          <a:p>
            <a:r>
              <a:rPr lang="pl-PL" sz="3200" b="1" dirty="0"/>
              <a:t>PAM </a:t>
            </a:r>
            <a:r>
              <a:rPr lang="pl-PL" sz="3200" b="1" dirty="0" smtClean="0"/>
              <a:t>– próbkowanie chwilowe 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2800" b="1" dirty="0" smtClean="0"/>
              <a:t>W jaki sposób redukować efekt apertury?</a:t>
            </a:r>
            <a:endParaRPr lang="pl-PL" sz="28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B61C-448D-4784-84CE-8377A62DEDFD}" type="slidenum">
              <a:rPr lang="pl-PL" smtClean="0"/>
              <a:pPr/>
              <a:t>35</a:t>
            </a:fld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2014896" y="1460667"/>
            <a:ext cx="438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Efekt (zniekształcenie) apertury</a:t>
            </a:r>
            <a:endParaRPr lang="pl-PL" dirty="0"/>
          </a:p>
        </p:txBody>
      </p:sp>
      <p:graphicFrame>
        <p:nvGraphicFramePr>
          <p:cNvPr id="10" name="Object 2071"/>
          <p:cNvGraphicFramePr>
            <a:graphicFrameLocks noChangeAspect="1"/>
          </p:cNvGraphicFramePr>
          <p:nvPr>
            <p:extLst/>
          </p:nvPr>
        </p:nvGraphicFramePr>
        <p:xfrm>
          <a:off x="1066800" y="2057922"/>
          <a:ext cx="74437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5" name="Equation" r:id="rId3" imgW="4305240" imgH="469800" progId="Equation.3">
                  <p:embed/>
                </p:oleObj>
              </mc:Choice>
              <mc:Fallback>
                <p:oleObj name="Equation" r:id="rId3" imgW="4305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922"/>
                        <a:ext cx="7443787" cy="811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36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4" name="Text Box 1036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219200" y="2209800"/>
            <a:ext cx="7484998" cy="4356100"/>
            <a:chOff x="1219200" y="2209800"/>
            <a:chExt cx="7484998" cy="4356100"/>
          </a:xfrm>
        </p:grpSpPr>
        <p:sp>
          <p:nvSpPr>
            <p:cNvPr id="95234" name="Text Box 1026"/>
            <p:cNvSpPr txBox="1">
              <a:spLocks noChangeArrowheads="1"/>
            </p:cNvSpPr>
            <p:nvPr/>
          </p:nvSpPr>
          <p:spPr bwMode="auto">
            <a:xfrm>
              <a:off x="1752600" y="3733800"/>
              <a:ext cx="184150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pl-PL" b="0">
                <a:sym typeface="Symbol" pitchFamily="18" charset="2"/>
              </a:endParaRPr>
            </a:p>
            <a:p>
              <a:endParaRPr lang="pl-PL" b="0">
                <a:sym typeface="Symbol" pitchFamily="18" charset="2"/>
              </a:endParaRPr>
            </a:p>
            <a:p>
              <a:endParaRPr lang="pl-PL"/>
            </a:p>
          </p:txBody>
        </p:sp>
        <p:graphicFrame>
          <p:nvGraphicFramePr>
            <p:cNvPr id="106496" name="Object 1024"/>
            <p:cNvGraphicFramePr>
              <a:graphicFrameLocks noChangeAspect="1"/>
            </p:cNvGraphicFramePr>
            <p:nvPr>
              <p:extLst/>
            </p:nvPr>
          </p:nvGraphicFramePr>
          <p:xfrm>
            <a:off x="1295400" y="3821113"/>
            <a:ext cx="83820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338" name="Równanie" r:id="rId4" imgW="495000" imgH="215640" progId="Equation.3">
                    <p:embed/>
                  </p:oleObj>
                </mc:Choice>
                <mc:Fallback>
                  <p:oleObj name="Równanie" r:id="rId4" imgW="4950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3821113"/>
                          <a:ext cx="838200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37" name="AutoShape 1029"/>
            <p:cNvSpPr>
              <a:spLocks/>
            </p:cNvSpPr>
            <p:nvPr/>
          </p:nvSpPr>
          <p:spPr bwMode="auto">
            <a:xfrm>
              <a:off x="2244725" y="3187700"/>
              <a:ext cx="63500" cy="1646238"/>
            </a:xfrm>
            <a:prstGeom prst="leftBrace">
              <a:avLst>
                <a:gd name="adj1" fmla="val 21604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aphicFrame>
          <p:nvGraphicFramePr>
            <p:cNvPr id="106497" name="Object 1025"/>
            <p:cNvGraphicFramePr>
              <a:graphicFrameLocks noChangeAspect="1"/>
            </p:cNvGraphicFramePr>
            <p:nvPr>
              <p:extLst/>
            </p:nvPr>
          </p:nvGraphicFramePr>
          <p:xfrm>
            <a:off x="2446338" y="3124200"/>
            <a:ext cx="2489200" cy="995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339" name="Równanie" r:id="rId6" imgW="1460160" imgH="583920" progId="Equation.3">
                    <p:embed/>
                  </p:oleObj>
                </mc:Choice>
                <mc:Fallback>
                  <p:oleObj name="Równanie" r:id="rId6" imgW="146016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338" y="3124200"/>
                          <a:ext cx="2489200" cy="995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498" name="Object 1026"/>
            <p:cNvGraphicFramePr>
              <a:graphicFrameLocks noChangeAspect="1"/>
            </p:cNvGraphicFramePr>
            <p:nvPr>
              <p:extLst/>
            </p:nvPr>
          </p:nvGraphicFramePr>
          <p:xfrm>
            <a:off x="2620963" y="4368800"/>
            <a:ext cx="232092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340" name="Równanie" r:id="rId8" imgW="1358640" imgH="253800" progId="Equation.3">
                    <p:embed/>
                  </p:oleObj>
                </mc:Choice>
                <mc:Fallback>
                  <p:oleObj name="Równanie" r:id="rId8" imgW="13586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0963" y="4368800"/>
                          <a:ext cx="2320925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499" name="Object 1027"/>
            <p:cNvGraphicFramePr>
              <a:graphicFrameLocks noChangeAspect="1"/>
            </p:cNvGraphicFramePr>
            <p:nvPr>
              <p:extLst/>
            </p:nvPr>
          </p:nvGraphicFramePr>
          <p:xfrm>
            <a:off x="2384425" y="6089650"/>
            <a:ext cx="308292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341" name="Równanie" r:id="rId10" imgW="1396800" imgH="215640" progId="Equation.3">
                    <p:embed/>
                  </p:oleObj>
                </mc:Choice>
                <mc:Fallback>
                  <p:oleObj name="Równanie" r:id="rId10" imgW="13968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4425" y="6089650"/>
                          <a:ext cx="3082925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41" name="Text Box 1033"/>
            <p:cNvSpPr txBox="1">
              <a:spLocks noChangeArrowheads="1"/>
            </p:cNvSpPr>
            <p:nvPr/>
          </p:nvSpPr>
          <p:spPr bwMode="auto">
            <a:xfrm>
              <a:off x="1219200" y="5105400"/>
              <a:ext cx="6575070" cy="830997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dirty="0" smtClean="0"/>
                <a:t>Widmo sygnału wyjściowego zostaje pozbawione</a:t>
              </a:r>
              <a:br>
                <a:rPr lang="pl-PL" dirty="0" smtClean="0"/>
              </a:br>
              <a:r>
                <a:rPr lang="pl-PL" dirty="0" smtClean="0"/>
                <a:t>efektu apertury:</a:t>
              </a:r>
              <a:endParaRPr lang="pl-PL" dirty="0"/>
            </a:p>
          </p:txBody>
        </p:sp>
        <p:sp>
          <p:nvSpPr>
            <p:cNvPr id="95243" name="Rectangle 1035"/>
            <p:cNvSpPr>
              <a:spLocks noChangeArrowheads="1"/>
            </p:cNvSpPr>
            <p:nvPr/>
          </p:nvSpPr>
          <p:spPr bwMode="auto">
            <a:xfrm>
              <a:off x="1219200" y="2209800"/>
              <a:ext cx="7484998" cy="461665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dirty="0" smtClean="0"/>
                <a:t>Transmitancja </a:t>
              </a:r>
              <a:r>
                <a:rPr lang="pl-PL" i="1" dirty="0" smtClean="0"/>
                <a:t>H</a:t>
              </a:r>
              <a:r>
                <a:rPr lang="pl-PL" dirty="0" smtClean="0"/>
                <a:t>(</a:t>
              </a:r>
              <a:r>
                <a:rPr lang="el-GR" i="1" dirty="0" smtClean="0">
                  <a:cs typeface="Times New Roman" panose="02020603050405020304" pitchFamily="18" charset="0"/>
                </a:rPr>
                <a:t>ω</a:t>
              </a:r>
              <a:r>
                <a:rPr lang="pl-PL" dirty="0" smtClean="0"/>
                <a:t>) FDP eliminującego efekt apertury:</a:t>
              </a:r>
              <a:endParaRPr lang="pl-PL" dirty="0"/>
            </a:p>
          </p:txBody>
        </p:sp>
        <p:grpSp>
          <p:nvGrpSpPr>
            <p:cNvPr id="95254" name="Group 1046"/>
            <p:cNvGrpSpPr>
              <a:grpSpLocks/>
            </p:cNvGrpSpPr>
            <p:nvPr/>
          </p:nvGrpSpPr>
          <p:grpSpPr bwMode="auto">
            <a:xfrm>
              <a:off x="5300663" y="3657600"/>
              <a:ext cx="3144838" cy="1116013"/>
              <a:chOff x="3339" y="2304"/>
              <a:chExt cx="1981" cy="703"/>
            </a:xfrm>
          </p:grpSpPr>
          <p:sp>
            <p:nvSpPr>
              <p:cNvPr id="95248" name="Rectangle 1040"/>
              <p:cNvSpPr>
                <a:spLocks noChangeArrowheads="1"/>
              </p:cNvSpPr>
              <p:nvPr/>
            </p:nvSpPr>
            <p:spPr bwMode="auto">
              <a:xfrm>
                <a:off x="4080" y="2400"/>
                <a:ext cx="672" cy="384"/>
              </a:xfrm>
              <a:prstGeom prst="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aphicFrame>
            <p:nvGraphicFramePr>
              <p:cNvPr id="106501" name="Object 1029"/>
              <p:cNvGraphicFramePr>
                <a:graphicFrameLocks noChangeAspect="1"/>
              </p:cNvGraphicFramePr>
              <p:nvPr/>
            </p:nvGraphicFramePr>
            <p:xfrm>
              <a:off x="4144" y="2452"/>
              <a:ext cx="528" cy="2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342" name="Równanie" r:id="rId12" imgW="380880" imgH="215640" progId="Equation.3">
                      <p:embed/>
                    </p:oleObj>
                  </mc:Choice>
                  <mc:Fallback>
                    <p:oleObj name="Równanie" r:id="rId12" imgW="3808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4" y="2452"/>
                            <a:ext cx="528" cy="2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5250" name="Line 1042"/>
              <p:cNvSpPr>
                <a:spLocks noChangeShapeType="1"/>
              </p:cNvSpPr>
              <p:nvPr/>
            </p:nvSpPr>
            <p:spPr bwMode="auto">
              <a:xfrm>
                <a:off x="3600" y="2592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251" name="Line 1043"/>
              <p:cNvSpPr>
                <a:spLocks noChangeShapeType="1"/>
              </p:cNvSpPr>
              <p:nvPr/>
            </p:nvSpPr>
            <p:spPr bwMode="auto">
              <a:xfrm>
                <a:off x="4752" y="2592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106502" name="Object 103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339" y="2304"/>
              <a:ext cx="637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343" name="Równanie" r:id="rId14" imgW="583920" imgH="215640" progId="Equation.3">
                      <p:embed/>
                    </p:oleObj>
                  </mc:Choice>
                  <mc:Fallback>
                    <p:oleObj name="Równanie" r:id="rId14" imgW="58392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9" y="2304"/>
                            <a:ext cx="637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6503" name="Object 103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856" y="2743"/>
              <a:ext cx="464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344" name="Równanie" r:id="rId16" imgW="380880" imgH="215640" progId="Equation.3">
                      <p:embed/>
                    </p:oleObj>
                  </mc:Choice>
                  <mc:Fallback>
                    <p:oleObj name="Równanie" r:id="rId16" imgW="3808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6" y="2743"/>
                            <a:ext cx="464" cy="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1" name="Rectangle 2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533400"/>
          </a:xfrm>
          <a:noFill/>
          <a:ln/>
        </p:spPr>
        <p:txBody>
          <a:bodyPr/>
          <a:lstStyle/>
          <a:p>
            <a:r>
              <a:rPr lang="pl-PL" sz="3200" b="1" dirty="0"/>
              <a:t>PAM </a:t>
            </a:r>
            <a:r>
              <a:rPr lang="pl-PL" sz="3200" b="1" dirty="0" smtClean="0"/>
              <a:t>– próbkowanie chwilowe 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2800" b="1" dirty="0" smtClean="0"/>
              <a:t>W jaki sposób wyeliminować efekt apertury?</a:t>
            </a:r>
            <a:endParaRPr lang="pl-PL" sz="28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B61C-448D-4784-84CE-8377A62DEDFD}" type="slidenum">
              <a:rPr lang="pl-PL" smtClean="0"/>
              <a:pPr/>
              <a:t>36</a:t>
            </a:fld>
            <a:endParaRPr lang="pl-PL"/>
          </a:p>
        </p:txBody>
      </p:sp>
      <p:graphicFrame>
        <p:nvGraphicFramePr>
          <p:cNvPr id="22" name="Object 1028"/>
          <p:cNvGraphicFramePr>
            <a:graphicFrameLocks noChangeAspect="1"/>
          </p:cNvGraphicFramePr>
          <p:nvPr>
            <p:extLst/>
          </p:nvPr>
        </p:nvGraphicFramePr>
        <p:xfrm>
          <a:off x="1863370" y="973138"/>
          <a:ext cx="59309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45" name="Równanie" r:id="rId18" imgW="3009600" imgH="545760" progId="Equation.3">
                  <p:embed/>
                </p:oleObj>
              </mc:Choice>
              <mc:Fallback>
                <p:oleObj name="Równanie" r:id="rId18" imgW="30096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370" y="973138"/>
                        <a:ext cx="5930900" cy="1076325"/>
                      </a:xfrm>
                      <a:prstGeom prst="rect">
                        <a:avLst/>
                      </a:prstGeom>
                      <a:solidFill>
                        <a:srgbClr val="FFFF66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1" name="Picture 9" descr="C:\WINDOWS\Pulpit\Prezentacja\Wykres_5bi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14400"/>
            <a:ext cx="6477000" cy="4483100"/>
          </a:xfrm>
          <a:prstGeom prst="rect">
            <a:avLst/>
          </a:prstGeom>
          <a:noFill/>
        </p:spPr>
      </p:pic>
      <p:graphicFrame>
        <p:nvGraphicFramePr>
          <p:cNvPr id="107520" name="Object 0"/>
          <p:cNvGraphicFramePr>
            <a:graphicFrameLocks noChangeAspect="1"/>
          </p:cNvGraphicFramePr>
          <p:nvPr>
            <p:extLst/>
          </p:nvPr>
        </p:nvGraphicFramePr>
        <p:xfrm>
          <a:off x="2489200" y="5334000"/>
          <a:ext cx="46101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60" name="Equation" r:id="rId4" imgW="2234880" imgH="609480" progId="Equation.3">
                  <p:embed/>
                </p:oleObj>
              </mc:Choice>
              <mc:Fallback>
                <p:oleObj name="Equation" r:id="rId4" imgW="22348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5334000"/>
                        <a:ext cx="46101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sp>
        <p:nvSpPr>
          <p:cNvPr id="74764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533400"/>
          </a:xfrm>
          <a:noFill/>
          <a:ln/>
        </p:spPr>
        <p:txBody>
          <a:bodyPr/>
          <a:lstStyle/>
          <a:p>
            <a:r>
              <a:rPr lang="pl-PL" sz="3200" b="1" dirty="0"/>
              <a:t>PAM </a:t>
            </a:r>
            <a:r>
              <a:rPr lang="pl-PL" sz="3200" b="1" dirty="0" smtClean="0"/>
              <a:t>– próbkowanie naturalne</a:t>
            </a:r>
            <a:endParaRPr lang="pl-PL" sz="32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66D5-BA5D-4304-B94C-1F7BC8BC168F}" type="slidenum">
              <a:rPr lang="pl-PL" smtClean="0"/>
              <a:pPr/>
              <a:t>37</a:t>
            </a:fld>
            <a:endParaRPr lang="pl-PL"/>
          </a:p>
        </p:txBody>
      </p:sp>
      <p:cxnSp>
        <p:nvCxnSpPr>
          <p:cNvPr id="7" name="Łącznik prosty ze strzałką 6"/>
          <p:cNvCxnSpPr/>
          <p:nvPr/>
        </p:nvCxnSpPr>
        <p:spPr bwMode="auto">
          <a:xfrm>
            <a:off x="6732240" y="3429000"/>
            <a:ext cx="40504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Łącznik prosty ze strzałką 7"/>
          <p:cNvCxnSpPr/>
          <p:nvPr/>
        </p:nvCxnSpPr>
        <p:spPr bwMode="auto">
          <a:xfrm flipH="1">
            <a:off x="7272300" y="3429000"/>
            <a:ext cx="49505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Łącznik prosty 8"/>
          <p:cNvCxnSpPr/>
          <p:nvPr/>
        </p:nvCxnSpPr>
        <p:spPr bwMode="auto">
          <a:xfrm>
            <a:off x="7137285" y="3429000"/>
            <a:ext cx="13501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iekt 9"/>
          <p:cNvGraphicFramePr>
            <a:graphicFrameLocks noChangeAspect="1"/>
          </p:cNvGraphicFramePr>
          <p:nvPr>
            <p:extLst/>
          </p:nvPr>
        </p:nvGraphicFramePr>
        <p:xfrm>
          <a:off x="6553210" y="3600063"/>
          <a:ext cx="1124135" cy="47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61" name="Równanie" r:id="rId6" imgW="545760" imgH="228600" progId="Equation.3">
                  <p:embed/>
                </p:oleObj>
              </mc:Choice>
              <mc:Fallback>
                <p:oleObj name="Równanie" r:id="rId6" imgW="545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3210" y="3600063"/>
                        <a:ext cx="1124135" cy="4705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77708" y="123999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0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sp>
        <p:nvSpPr>
          <p:cNvPr id="76822" name="Rectangle 2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077200" cy="533400"/>
          </a:xfrm>
          <a:noFill/>
          <a:ln/>
        </p:spPr>
        <p:txBody>
          <a:bodyPr/>
          <a:lstStyle/>
          <a:p>
            <a:r>
              <a:rPr lang="pl-PL" sz="3200" b="1" dirty="0"/>
              <a:t>PAM </a:t>
            </a:r>
            <a:r>
              <a:rPr lang="pl-PL" sz="3200" b="1" dirty="0" smtClean="0"/>
              <a:t>– próbkowanie naturalne - 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 smtClean="0"/>
              <a:t>analiza widmowa</a:t>
            </a:r>
            <a:endParaRPr lang="pl-PL" sz="3200" b="1" dirty="0"/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1057462" y="1751428"/>
            <a:ext cx="7210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 smtClean="0"/>
              <a:t>Sygnał </a:t>
            </a:r>
            <a:r>
              <a:rPr lang="pl-PL" i="1" dirty="0"/>
              <a:t>x</a:t>
            </a:r>
            <a:r>
              <a:rPr lang="pl-PL" dirty="0"/>
              <a:t>(</a:t>
            </a:r>
            <a:r>
              <a:rPr lang="pl-PL" i="1" dirty="0"/>
              <a:t>t</a:t>
            </a:r>
            <a:r>
              <a:rPr lang="pl-PL" dirty="0"/>
              <a:t>) </a:t>
            </a:r>
            <a:r>
              <a:rPr lang="pl-PL" dirty="0" smtClean="0"/>
              <a:t>jest sygnałem deterministycznym o znanej</a:t>
            </a:r>
            <a:br>
              <a:rPr lang="pl-PL" dirty="0" smtClean="0"/>
            </a:br>
            <a:r>
              <a:rPr lang="pl-PL" dirty="0" smtClean="0"/>
              <a:t>transformacie Fouriera:</a:t>
            </a:r>
            <a:endParaRPr lang="pl-PL" dirty="0"/>
          </a:p>
        </p:txBody>
      </p:sp>
      <p:graphicFrame>
        <p:nvGraphicFramePr>
          <p:cNvPr id="11" name="Object 31"/>
          <p:cNvGraphicFramePr>
            <a:graphicFrameLocks noChangeAspect="1"/>
          </p:cNvGraphicFramePr>
          <p:nvPr>
            <p:extLst/>
          </p:nvPr>
        </p:nvGraphicFramePr>
        <p:xfrm>
          <a:off x="3440300" y="2642016"/>
          <a:ext cx="2276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4" name="Equation" r:id="rId3" imgW="825480" imgH="215640" progId="Equation.3">
                  <p:embed/>
                </p:oleObj>
              </mc:Choice>
              <mc:Fallback>
                <p:oleObj name="Equation" r:id="rId3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300" y="2642016"/>
                        <a:ext cx="2276475" cy="596900"/>
                      </a:xfrm>
                      <a:prstGeom prst="rect">
                        <a:avLst/>
                      </a:prstGeom>
                      <a:solidFill>
                        <a:srgbClr val="66CC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1057462" y="3351628"/>
            <a:ext cx="79251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 smtClean="0"/>
              <a:t>Transformata Fouriera sygnału próbkowania naturalnego:</a:t>
            </a:r>
            <a:endParaRPr lang="pl-PL" dirty="0"/>
          </a:p>
        </p:txBody>
      </p:sp>
      <p:graphicFrame>
        <p:nvGraphicFramePr>
          <p:cNvPr id="13" name="Object 33"/>
          <p:cNvGraphicFramePr>
            <a:graphicFrameLocks noChangeAspect="1"/>
          </p:cNvGraphicFramePr>
          <p:nvPr>
            <p:extLst/>
          </p:nvPr>
        </p:nvGraphicFramePr>
        <p:xfrm>
          <a:off x="2627447" y="4014065"/>
          <a:ext cx="42672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5" name="Equation" r:id="rId5" imgW="2133360" imgH="660240" progId="Equation.3">
                  <p:embed/>
                </p:oleObj>
              </mc:Choice>
              <mc:Fallback>
                <p:oleObj name="Equation" r:id="rId5" imgW="21333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447" y="4014065"/>
                        <a:ext cx="4267200" cy="1320800"/>
                      </a:xfrm>
                      <a:prstGeom prst="rect">
                        <a:avLst/>
                      </a:prstGeom>
                      <a:solidFill>
                        <a:srgbClr val="FF99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B61C-448D-4784-84CE-8377A62DEDFD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2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sp>
        <p:nvSpPr>
          <p:cNvPr id="76822" name="Rectangle 2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077200" cy="533400"/>
          </a:xfrm>
          <a:noFill/>
          <a:ln/>
        </p:spPr>
        <p:txBody>
          <a:bodyPr/>
          <a:lstStyle/>
          <a:p>
            <a:r>
              <a:rPr lang="pl-PL" sz="3200" b="1" dirty="0"/>
              <a:t>PAM </a:t>
            </a:r>
            <a:r>
              <a:rPr lang="pl-PL" sz="3200" b="1" dirty="0" smtClean="0"/>
              <a:t>– próbkowanie naturalne - 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 smtClean="0"/>
              <a:t>analiza widmowa</a:t>
            </a:r>
            <a:endParaRPr lang="pl-PL" sz="32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B61C-448D-4784-84CE-8377A62DEDFD}" type="slidenum">
              <a:rPr lang="pl-PL" smtClean="0"/>
              <a:pPr/>
              <a:t>39</a:t>
            </a:fld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1084547" y="4614236"/>
            <a:ext cx="7193379" cy="2146029"/>
            <a:chOff x="1084547" y="4614236"/>
            <a:chExt cx="7193379" cy="2146029"/>
          </a:xfrm>
        </p:grpSpPr>
        <p:graphicFrame>
          <p:nvGraphicFramePr>
            <p:cNvPr id="11" name="Object 31"/>
            <p:cNvGraphicFramePr>
              <a:graphicFrameLocks noChangeAspect="1"/>
            </p:cNvGraphicFramePr>
            <p:nvPr>
              <p:extLst/>
            </p:nvPr>
          </p:nvGraphicFramePr>
          <p:xfrm>
            <a:off x="5686425" y="5750033"/>
            <a:ext cx="2276475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08" name="Equation" r:id="rId4" imgW="825480" imgH="215640" progId="Equation.3">
                    <p:embed/>
                  </p:oleObj>
                </mc:Choice>
                <mc:Fallback>
                  <p:oleObj name="Equation" r:id="rId4" imgW="825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6425" y="5750033"/>
                          <a:ext cx="2276475" cy="596900"/>
                        </a:xfrm>
                        <a:prstGeom prst="rect">
                          <a:avLst/>
                        </a:prstGeom>
                        <a:solidFill>
                          <a:srgbClr val="FF99FF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1084547" y="4614236"/>
              <a:ext cx="719337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dirty="0" smtClean="0"/>
                <a:t>Transformata Fouriera sygnału próbkowania naturalnego</a:t>
              </a:r>
            </a:p>
            <a:p>
              <a:r>
                <a:rPr lang="pl-PL" dirty="0" smtClean="0"/>
                <a:t>(z właściwości „modulacja” przekształcenia Fouriera):</a:t>
              </a:r>
              <a:endParaRPr lang="pl-PL" dirty="0"/>
            </a:p>
          </p:txBody>
        </p:sp>
        <p:graphicFrame>
          <p:nvGraphicFramePr>
            <p:cNvPr id="16" name="Object 33"/>
            <p:cNvGraphicFramePr>
              <a:graphicFrameLocks noChangeAspect="1"/>
            </p:cNvGraphicFramePr>
            <p:nvPr>
              <p:extLst/>
            </p:nvPr>
          </p:nvGraphicFramePr>
          <p:xfrm>
            <a:off x="1084547" y="5439465"/>
            <a:ext cx="426720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09" name="Equation" r:id="rId6" imgW="2133360" imgH="660240" progId="Equation.3">
                    <p:embed/>
                  </p:oleObj>
                </mc:Choice>
                <mc:Fallback>
                  <p:oleObj name="Equation" r:id="rId6" imgW="213336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547" y="5439465"/>
                          <a:ext cx="4267200" cy="1320800"/>
                        </a:xfrm>
                        <a:prstGeom prst="rect">
                          <a:avLst/>
                        </a:prstGeom>
                        <a:solidFill>
                          <a:srgbClr val="FF99FF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upa 4"/>
          <p:cNvGrpSpPr/>
          <p:nvPr/>
        </p:nvGrpSpPr>
        <p:grpSpPr>
          <a:xfrm>
            <a:off x="1066800" y="3220615"/>
            <a:ext cx="6974010" cy="1487262"/>
            <a:chOff x="1066800" y="3220615"/>
            <a:chExt cx="6974010" cy="1487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pole tekstowe 13"/>
                <p:cNvSpPr txBox="1"/>
                <p:nvPr/>
              </p:nvSpPr>
              <p:spPr>
                <a:xfrm>
                  <a:off x="1084547" y="3701127"/>
                  <a:ext cx="6956263" cy="10067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pl-PL" b="1" i="0" smtClean="0">
                                <a:latin typeface="Cambria Math" panose="02040503050406030204" pitchFamily="18" charset="0"/>
                              </a:rPr>
                              <m:t>𝐏𝐀𝐌</m:t>
                            </m:r>
                          </m:sub>
                        </m:sSub>
                        <m:d>
                          <m:dPr>
                            <m:ctrlPr>
                              <a:rPr lang="pl-PL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pl-PL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l-PL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d>
                          <m:dPr>
                            <m:ctrlPr>
                              <a:rPr lang="pl-PL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pl-PL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pl-PL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pl-PL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l-PL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l-P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  <m:nary>
                          <m:naryPr>
                            <m:chr m:val="∑"/>
                            <m:ctrlP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pl-PL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𝐒𝐚</m:t>
                            </m:r>
                            <m:d>
                              <m:dPr>
                                <m:ctrlPr>
                                  <a:rPr lang="pl-PL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pl-PL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</m:d>
                            <m:r>
                              <a:rPr lang="pl-PL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  <m:d>
                              <m:dPr>
                                <m:ctrlPr>
                                  <a:rPr lang="pl-PL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  <m:sSub>
                                  <m:sSubPr>
                                    <m:ctrlPr>
                                      <a:rPr lang="pl-PL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pl-PL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l-PL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4" name="pole tekstow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47" y="3701127"/>
                  <a:ext cx="6956263" cy="100675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1066800" y="3220615"/>
              <a:ext cx="61205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dirty="0" smtClean="0"/>
                <a:t>Sygnał próbkowania naturalnego jest równy:</a:t>
              </a:r>
              <a:endParaRPr lang="pl-PL" dirty="0"/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084547" y="1176323"/>
            <a:ext cx="6223680" cy="1962209"/>
            <a:chOff x="1084547" y="1176323"/>
            <a:chExt cx="6223680" cy="19622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pole tekstowe 8"/>
                <p:cNvSpPr txBox="1"/>
                <p:nvPr/>
              </p:nvSpPr>
              <p:spPr>
                <a:xfrm>
                  <a:off x="1241630" y="2131782"/>
                  <a:ext cx="4199611" cy="10067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d>
                          <m:dPr>
                            <m:ctrlPr>
                              <a:rPr lang="pl-PL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pl-PL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l-PL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l-P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  <m:nary>
                          <m:naryPr>
                            <m:chr m:val="∑"/>
                            <m:ctrlP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m:rPr>
                                <m:nor/>
                              </m:rPr>
                              <a:rPr lang="pl-PL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pl-PL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  <m:r>
                                  <a:rPr lang="el-G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pl-PL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  <m:sSub>
                              <m:sSubPr>
                                <m:ctrlPr>
                                  <a:rPr lang="pl-PL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pl-PL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pl-PL" b="1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pole tekstow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630" y="2131782"/>
                  <a:ext cx="4199611" cy="100675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1084547" y="1176323"/>
              <a:ext cx="592585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dirty="0" smtClean="0"/>
                <a:t>Sygnał </a:t>
              </a:r>
              <a:r>
                <a:rPr lang="pl-PL" i="1" dirty="0"/>
                <a:t>c</a:t>
              </a:r>
              <a:r>
                <a:rPr lang="pl-PL" dirty="0" smtClean="0"/>
                <a:t>(</a:t>
              </a:r>
              <a:r>
                <a:rPr lang="pl-PL" i="1" dirty="0" smtClean="0"/>
                <a:t>t</a:t>
              </a:r>
              <a:r>
                <a:rPr lang="pl-PL" dirty="0"/>
                <a:t>) </a:t>
              </a:r>
              <a:r>
                <a:rPr lang="pl-PL" dirty="0" smtClean="0"/>
                <a:t>nośny jest sygnałem okresowym.</a:t>
              </a:r>
            </a:p>
            <a:p>
              <a:r>
                <a:rPr lang="pl-PL" dirty="0" smtClean="0"/>
                <a:t>Trygonometryczny szereg Fouriera:</a:t>
              </a:r>
              <a:endParaRPr lang="pl-P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pole tekstowe 2"/>
                <p:cNvSpPr txBox="1"/>
                <p:nvPr/>
              </p:nvSpPr>
              <p:spPr>
                <a:xfrm>
                  <a:off x="5967155" y="2432619"/>
                  <a:ext cx="13410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  <m:r>
                          <a:rPr lang="pl-PL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  <m:r>
                          <a:rPr lang="pl-P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pl-PL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3" name="pole tekstow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155" y="2432619"/>
                  <a:ext cx="134107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182" r="-2273" b="-36066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541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1123950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pl-PL" sz="3200" b="1" dirty="0" smtClean="0">
                <a:solidFill>
                  <a:schemeClr val="bg2"/>
                </a:solidFill>
              </a:rPr>
              <a:t>Delta </a:t>
            </a:r>
            <a:r>
              <a:rPr kumimoji="1" lang="pl-PL" sz="3200" b="1" dirty="0" err="1" smtClean="0">
                <a:solidFill>
                  <a:schemeClr val="bg2"/>
                </a:solidFill>
              </a:rPr>
              <a:t>Diraca</a:t>
            </a:r>
            <a:r>
              <a:rPr kumimoji="1" lang="pl-PL" sz="3200" b="1" dirty="0" smtClean="0">
                <a:solidFill>
                  <a:schemeClr val="bg2"/>
                </a:solidFill>
              </a:rPr>
              <a:t>  - właściwość próbkująca</a:t>
            </a:r>
            <a:endParaRPr kumimoji="1" lang="pl-PL" sz="4400" b="1" dirty="0">
              <a:solidFill>
                <a:schemeClr val="tx2"/>
              </a:solidFill>
            </a:endParaRP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6019800" y="6553200"/>
            <a:ext cx="3070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chemeClr val="bg2"/>
                </a:solidFill>
              </a:rPr>
              <a:t>„</a:t>
            </a:r>
            <a:r>
              <a:rPr lang="pl-PL" sz="1400" b="1" dirty="0" smtClean="0">
                <a:solidFill>
                  <a:schemeClr val="bg2"/>
                </a:solidFill>
              </a:rPr>
              <a:t>Systemy i sygnały” </a:t>
            </a:r>
            <a:r>
              <a:rPr lang="pl-PL" sz="1400" b="1" dirty="0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>
                <a:solidFill>
                  <a:schemeClr val="bg2"/>
                </a:solidFill>
              </a:rPr>
              <a:t>Zdzisław </a:t>
            </a:r>
            <a:r>
              <a:rPr lang="pl-PL" sz="1400" b="1" dirty="0" err="1">
                <a:solidFill>
                  <a:schemeClr val="bg2"/>
                </a:solidFill>
              </a:rPr>
              <a:t>Papir</a:t>
            </a:r>
            <a:endParaRPr lang="pl-PL" dirty="0"/>
          </a:p>
        </p:txBody>
      </p:sp>
      <p:cxnSp>
        <p:nvCxnSpPr>
          <p:cNvPr id="16" name="Łącznik prosty ze strzałką 15"/>
          <p:cNvCxnSpPr/>
          <p:nvPr/>
        </p:nvCxnSpPr>
        <p:spPr bwMode="auto">
          <a:xfrm>
            <a:off x="4759863" y="3014935"/>
            <a:ext cx="65136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7" name="pole tekstowe 16"/>
          <p:cNvSpPr txBox="1"/>
          <p:nvPr/>
        </p:nvSpPr>
        <p:spPr>
          <a:xfrm>
            <a:off x="4896842" y="259447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T</a:t>
            </a:r>
            <a:endParaRPr lang="pl-PL" b="1" i="1" dirty="0"/>
          </a:p>
        </p:txBody>
      </p:sp>
      <p:grpSp>
        <p:nvGrpSpPr>
          <p:cNvPr id="27" name="Grupa 26"/>
          <p:cNvGrpSpPr/>
          <p:nvPr/>
        </p:nvGrpSpPr>
        <p:grpSpPr>
          <a:xfrm>
            <a:off x="434518" y="3405425"/>
            <a:ext cx="8543141" cy="1850788"/>
            <a:chOff x="434518" y="3405425"/>
            <a:chExt cx="8543141" cy="1850788"/>
          </a:xfrm>
        </p:grpSpPr>
        <p:graphicFrame>
          <p:nvGraphicFramePr>
            <p:cNvPr id="20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5209814"/>
                </p:ext>
              </p:extLst>
            </p:nvPr>
          </p:nvGraphicFramePr>
          <p:xfrm>
            <a:off x="501650" y="4406900"/>
            <a:ext cx="8412163" cy="84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14" name="Równanie" r:id="rId3" imgW="4267080" imgH="431640" progId="Equation.3">
                    <p:embed/>
                  </p:oleObj>
                </mc:Choice>
                <mc:Fallback>
                  <p:oleObj name="Równanie" r:id="rId3" imgW="42670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650" y="4406900"/>
                          <a:ext cx="8412163" cy="8493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434518" y="3405425"/>
              <a:ext cx="8543141" cy="923330"/>
            </a:xfrm>
            <a:prstGeom prst="rect">
              <a:avLst/>
            </a:prstGeom>
            <a:solidFill>
              <a:srgbClr val="CCFF99"/>
            </a:solidFill>
          </p:spPr>
          <p:txBody>
            <a:bodyPr wrap="square">
              <a:spAutoFit/>
            </a:bodyPr>
            <a:lstStyle/>
            <a:p>
              <a:r>
                <a:rPr lang="pl-PL" sz="1800" b="1" dirty="0" smtClean="0">
                  <a:solidFill>
                    <a:srgbClr val="C00000"/>
                  </a:solidFill>
                </a:rPr>
                <a:t>Delta </a:t>
              </a:r>
              <a:r>
                <a:rPr lang="pl-PL" sz="1800" b="1" dirty="0" err="1" smtClean="0">
                  <a:solidFill>
                    <a:srgbClr val="C00000"/>
                  </a:solidFill>
                </a:rPr>
                <a:t>Diraca</a:t>
              </a:r>
              <a:r>
                <a:rPr lang="pl-PL" sz="1800" b="1" dirty="0" smtClean="0">
                  <a:solidFill>
                    <a:srgbClr val="C00000"/>
                  </a:solidFill>
                </a:rPr>
                <a:t> </a:t>
              </a:r>
              <a:r>
                <a:rPr lang="pl-PL" sz="1800" b="1" dirty="0" smtClean="0"/>
                <a:t>pozwala analizować próbki sygnału {</a:t>
              </a:r>
              <a:r>
                <a:rPr lang="pl-PL" sz="1800" b="1" i="1" dirty="0" smtClean="0"/>
                <a:t>x</a:t>
              </a:r>
              <a:r>
                <a:rPr lang="pl-PL" sz="1800" b="1" dirty="0" smtClean="0"/>
                <a:t>(</a:t>
              </a:r>
              <a:r>
                <a:rPr lang="pl-PL" sz="1800" b="1" i="1" dirty="0" err="1" smtClean="0"/>
                <a:t>nT</a:t>
              </a:r>
              <a:r>
                <a:rPr lang="pl-PL" sz="1800" b="1" dirty="0" smtClean="0"/>
                <a:t>), </a:t>
              </a:r>
              <a:r>
                <a:rPr lang="pl-PL" sz="1800" b="1" i="1" dirty="0"/>
                <a:t>k</a:t>
              </a:r>
              <a:r>
                <a:rPr lang="pl-PL" sz="1800" b="1" dirty="0" smtClean="0"/>
                <a:t> = 0, </a:t>
              </a:r>
              <a:r>
                <a:rPr lang="pl-PL" sz="1800" b="1" dirty="0" smtClean="0">
                  <a:cs typeface="Times New Roman" panose="02020603050405020304" pitchFamily="18" charset="0"/>
                </a:rPr>
                <a:t>± 1, </a:t>
              </a:r>
              <a:r>
                <a:rPr lang="pl-PL" sz="1800" b="1" dirty="0">
                  <a:cs typeface="Times New Roman" panose="02020603050405020304" pitchFamily="18" charset="0"/>
                </a:rPr>
                <a:t>± 2</a:t>
              </a:r>
              <a:r>
                <a:rPr lang="pl-PL" sz="1800" b="1" dirty="0" smtClean="0">
                  <a:cs typeface="Times New Roman" panose="02020603050405020304" pitchFamily="18" charset="0"/>
                </a:rPr>
                <a:t>…</a:t>
              </a:r>
              <a:r>
                <a:rPr lang="pl-PL" sz="1800" b="1" dirty="0" smtClean="0"/>
                <a:t>}</a:t>
              </a:r>
              <a:br>
                <a:rPr lang="pl-PL" sz="1800" b="1" dirty="0" smtClean="0"/>
              </a:br>
              <a:r>
                <a:rPr lang="pl-PL" sz="1800" b="1" dirty="0" smtClean="0"/>
                <a:t>w </a:t>
              </a:r>
              <a:r>
                <a:rPr lang="pl-PL" sz="1800" b="1" dirty="0" smtClean="0">
                  <a:solidFill>
                    <a:srgbClr val="FF0000"/>
                  </a:solidFill>
                </a:rPr>
                <a:t>dziedzinie widmowej </a:t>
              </a:r>
              <a:r>
                <a:rPr lang="pl-PL" sz="1800" b="1" dirty="0" smtClean="0"/>
                <a:t>(inne narzędzia to przekształcenie </a:t>
              </a:r>
              <a:r>
                <a:rPr lang="pl-PL" sz="1800" b="1" dirty="0" smtClean="0">
                  <a:latin typeface="Monotype Corsiva" panose="03010101010201010101" pitchFamily="66" charset="0"/>
                </a:rPr>
                <a:t>Z</a:t>
              </a:r>
              <a:r>
                <a:rPr lang="pl-PL" sz="1800" b="1" dirty="0"/>
                <a:t> </a:t>
              </a:r>
              <a:r>
                <a:rPr lang="pl-PL" sz="1800" b="1" dirty="0" smtClean="0"/>
                <a:t>(funkcja tworząca) oraz Dyskretna Transformacja Fouriera).</a:t>
              </a:r>
              <a:endParaRPr lang="pl-PL" sz="1800" b="1" dirty="0"/>
            </a:p>
          </p:txBody>
        </p:sp>
      </p:grpSp>
      <p:graphicFrame>
        <p:nvGraphicFramePr>
          <p:cNvPr id="19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860344"/>
              </p:ext>
            </p:extLst>
          </p:nvPr>
        </p:nvGraphicFramePr>
        <p:xfrm>
          <a:off x="3475038" y="2667000"/>
          <a:ext cx="4873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5" name="Równanie" r:id="rId5" imgW="228600" imgH="177480" progId="Equation.3">
                  <p:embed/>
                </p:oleObj>
              </mc:Choice>
              <mc:Fallback>
                <p:oleObj name="Równanie" r:id="rId5" imgW="2286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5038" y="2667000"/>
                        <a:ext cx="487362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46"/>
          <p:cNvSpPr>
            <a:spLocks noChangeShapeType="1"/>
          </p:cNvSpPr>
          <p:nvPr/>
        </p:nvSpPr>
        <p:spPr bwMode="auto">
          <a:xfrm flipV="1">
            <a:off x="2263870" y="1988840"/>
            <a:ext cx="10995" cy="1118698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stealth" w="med" len="med"/>
          </a:ln>
        </p:spPr>
        <p:txBody>
          <a:bodyPr/>
          <a:lstStyle/>
          <a:p>
            <a:endParaRPr lang="pl-PL"/>
          </a:p>
        </p:txBody>
      </p:sp>
      <p:grpSp>
        <p:nvGrpSpPr>
          <p:cNvPr id="30" name="Grupa 29"/>
          <p:cNvGrpSpPr/>
          <p:nvPr/>
        </p:nvGrpSpPr>
        <p:grpSpPr>
          <a:xfrm>
            <a:off x="1289752" y="666750"/>
            <a:ext cx="6097986" cy="2468979"/>
            <a:chOff x="1289752" y="666750"/>
            <a:chExt cx="6097986" cy="2468979"/>
          </a:xfrm>
        </p:grpSpPr>
        <p:grpSp>
          <p:nvGrpSpPr>
            <p:cNvPr id="5" name="Grupa 4"/>
            <p:cNvGrpSpPr/>
            <p:nvPr/>
          </p:nvGrpSpPr>
          <p:grpSpPr>
            <a:xfrm>
              <a:off x="2030007" y="790074"/>
              <a:ext cx="5357731" cy="2345655"/>
              <a:chOff x="1089025" y="3603625"/>
              <a:chExt cx="2259013" cy="989013"/>
            </a:xfrm>
          </p:grpSpPr>
          <p:sp>
            <p:nvSpPr>
              <p:cNvPr id="6" name="Line 45"/>
              <p:cNvSpPr>
                <a:spLocks noChangeShapeType="1"/>
              </p:cNvSpPr>
              <p:nvPr/>
            </p:nvSpPr>
            <p:spPr bwMode="auto">
              <a:xfrm flipV="1">
                <a:off x="1692275" y="3744913"/>
                <a:ext cx="0" cy="847725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prstDash val="sysDash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" name="Line 46"/>
              <p:cNvSpPr>
                <a:spLocks noChangeShapeType="1"/>
              </p:cNvSpPr>
              <p:nvPr/>
            </p:nvSpPr>
            <p:spPr bwMode="auto">
              <a:xfrm flipH="1" flipV="1">
                <a:off x="1416050" y="3914775"/>
                <a:ext cx="3175" cy="677863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" name="Line 47"/>
              <p:cNvSpPr>
                <a:spLocks noChangeShapeType="1"/>
              </p:cNvSpPr>
              <p:nvPr/>
            </p:nvSpPr>
            <p:spPr bwMode="auto">
              <a:xfrm flipV="1">
                <a:off x="2513013" y="4198938"/>
                <a:ext cx="0" cy="3937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" name="Line 48"/>
              <p:cNvSpPr>
                <a:spLocks noChangeShapeType="1"/>
              </p:cNvSpPr>
              <p:nvPr/>
            </p:nvSpPr>
            <p:spPr bwMode="auto">
              <a:xfrm flipV="1">
                <a:off x="2239963" y="4017963"/>
                <a:ext cx="0" cy="574675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" name="Line 49"/>
              <p:cNvSpPr>
                <a:spLocks noChangeShapeType="1"/>
              </p:cNvSpPr>
              <p:nvPr/>
            </p:nvSpPr>
            <p:spPr bwMode="auto">
              <a:xfrm flipH="1" flipV="1">
                <a:off x="2781300" y="4173538"/>
                <a:ext cx="4763" cy="4191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" name="Line 50"/>
              <p:cNvSpPr>
                <a:spLocks noChangeShapeType="1"/>
              </p:cNvSpPr>
              <p:nvPr/>
            </p:nvSpPr>
            <p:spPr bwMode="auto">
              <a:xfrm flipV="1">
                <a:off x="1965325" y="3803650"/>
                <a:ext cx="4763" cy="788988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Line 51"/>
              <p:cNvSpPr>
                <a:spLocks noChangeShapeType="1"/>
              </p:cNvSpPr>
              <p:nvPr/>
            </p:nvSpPr>
            <p:spPr bwMode="auto">
              <a:xfrm flipH="1" flipV="1">
                <a:off x="1189264" y="3603625"/>
                <a:ext cx="3002" cy="5173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" name="Line 52"/>
              <p:cNvSpPr>
                <a:spLocks noChangeShapeType="1"/>
              </p:cNvSpPr>
              <p:nvPr/>
            </p:nvSpPr>
            <p:spPr bwMode="auto">
              <a:xfrm>
                <a:off x="1089025" y="4592638"/>
                <a:ext cx="225901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" name="Freeform 53"/>
              <p:cNvSpPr>
                <a:spLocks/>
              </p:cNvSpPr>
              <p:nvPr/>
            </p:nvSpPr>
            <p:spPr bwMode="auto">
              <a:xfrm>
                <a:off x="1089025" y="3744913"/>
                <a:ext cx="2259013" cy="474663"/>
              </a:xfrm>
              <a:custGeom>
                <a:avLst/>
                <a:gdLst>
                  <a:gd name="T0" fmla="*/ 0 w 2406"/>
                  <a:gd name="T1" fmla="*/ 6 h 654"/>
                  <a:gd name="T2" fmla="*/ 33 w 2406"/>
                  <a:gd name="T3" fmla="*/ 0 h 654"/>
                  <a:gd name="T4" fmla="*/ 67 w 2406"/>
                  <a:gd name="T5" fmla="*/ 5 h 654"/>
                  <a:gd name="T6" fmla="*/ 103 w 2406"/>
                  <a:gd name="T7" fmla="*/ 1 h 6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6"/>
                  <a:gd name="T13" fmla="*/ 0 h 654"/>
                  <a:gd name="T14" fmla="*/ 2406 w 2406"/>
                  <a:gd name="T15" fmla="*/ 654 h 6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6" h="654">
                    <a:moveTo>
                      <a:pt x="0" y="651"/>
                    </a:moveTo>
                    <a:cubicBezTo>
                      <a:pt x="253" y="328"/>
                      <a:pt x="506" y="6"/>
                      <a:pt x="768" y="3"/>
                    </a:cubicBezTo>
                    <a:cubicBezTo>
                      <a:pt x="1030" y="0"/>
                      <a:pt x="1299" y="612"/>
                      <a:pt x="1572" y="633"/>
                    </a:cubicBezTo>
                    <a:cubicBezTo>
                      <a:pt x="1845" y="654"/>
                      <a:pt x="2125" y="391"/>
                      <a:pt x="2406" y="129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aphicFrame>
          <p:nvGraphicFramePr>
            <p:cNvPr id="18" name="Obiek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1320606"/>
                </p:ext>
              </p:extLst>
            </p:nvPr>
          </p:nvGraphicFramePr>
          <p:xfrm>
            <a:off x="2887663" y="666750"/>
            <a:ext cx="173831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16" name="Równanie" r:id="rId7" imgW="977760" imgH="203040" progId="Equation.3">
                    <p:embed/>
                  </p:oleObj>
                </mc:Choice>
                <mc:Fallback>
                  <p:oleObj name="Równanie" r:id="rId7" imgW="97776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87663" y="666750"/>
                          <a:ext cx="1738312" cy="360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iek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7805686"/>
                </p:ext>
              </p:extLst>
            </p:nvPr>
          </p:nvGraphicFramePr>
          <p:xfrm>
            <a:off x="1289752" y="1602539"/>
            <a:ext cx="99536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17" name="Równanie" r:id="rId9" imgW="558720" imgH="203040" progId="Equation.3">
                    <p:embed/>
                  </p:oleObj>
                </mc:Choice>
                <mc:Fallback>
                  <p:oleObj name="Równanie" r:id="rId9" imgW="55872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89752" y="1602539"/>
                          <a:ext cx="995362" cy="360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upa 28"/>
          <p:cNvGrpSpPr/>
          <p:nvPr/>
        </p:nvGrpSpPr>
        <p:grpSpPr>
          <a:xfrm>
            <a:off x="5134936" y="644525"/>
            <a:ext cx="2867422" cy="1258692"/>
            <a:chOff x="5134936" y="644525"/>
            <a:chExt cx="2867422" cy="1258692"/>
          </a:xfrm>
        </p:grpSpPr>
        <p:graphicFrame>
          <p:nvGraphicFramePr>
            <p:cNvPr id="25" name="Obiek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062965"/>
                </p:ext>
              </p:extLst>
            </p:nvPr>
          </p:nvGraphicFramePr>
          <p:xfrm>
            <a:off x="5170488" y="644525"/>
            <a:ext cx="2801937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18" name="Równanie" r:id="rId11" imgW="1574640" imgH="431640" progId="Equation.3">
                    <p:embed/>
                  </p:oleObj>
                </mc:Choice>
                <mc:Fallback>
                  <p:oleObj name="Równanie" r:id="rId11" imgW="157464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170488" y="644525"/>
                          <a:ext cx="2801937" cy="7651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pole tekstowe 25"/>
            <p:cNvSpPr txBox="1"/>
            <p:nvPr/>
          </p:nvSpPr>
          <p:spPr>
            <a:xfrm>
              <a:off x="5354087" y="1396403"/>
              <a:ext cx="229902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2000" dirty="0"/>
                <a:t>s</a:t>
              </a:r>
              <a:r>
                <a:rPr lang="pl-PL" sz="2000" dirty="0" smtClean="0"/>
                <a:t>ygnał </a:t>
              </a:r>
              <a:r>
                <a:rPr lang="pl-PL" sz="2000" dirty="0" err="1" smtClean="0"/>
                <a:t>spróbkowany</a:t>
              </a:r>
              <a:endParaRPr lang="pl-PL" sz="2000" dirty="0"/>
            </a:p>
          </p:txBody>
        </p:sp>
        <p:sp>
          <p:nvSpPr>
            <p:cNvPr id="28" name="Prostokąt 27"/>
            <p:cNvSpPr/>
            <p:nvPr/>
          </p:nvSpPr>
          <p:spPr bwMode="auto">
            <a:xfrm>
              <a:off x="5134936" y="647652"/>
              <a:ext cx="2867422" cy="1255565"/>
            </a:xfrm>
            <a:prstGeom prst="rect">
              <a:avLst/>
            </a:prstGeom>
            <a:noFill/>
            <a:ln w="222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699690"/>
              </p:ext>
            </p:extLst>
          </p:nvPr>
        </p:nvGraphicFramePr>
        <p:xfrm>
          <a:off x="5868144" y="2012094"/>
          <a:ext cx="245903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9" name="Equation" r:id="rId13" imgW="1574640" imgH="215640" progId="Equation.3">
                  <p:embed/>
                </p:oleObj>
              </mc:Choice>
              <mc:Fallback>
                <p:oleObj name="Equation" r:id="rId13" imgW="15746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68144" y="2012094"/>
                        <a:ext cx="2459037" cy="338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pole tekstowe 21"/>
          <p:cNvSpPr txBox="1"/>
          <p:nvPr/>
        </p:nvSpPr>
        <p:spPr>
          <a:xfrm>
            <a:off x="5856549" y="2594479"/>
            <a:ext cx="3044423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pl-PL" sz="2000" i="1" dirty="0" smtClean="0"/>
              <a:t>x</a:t>
            </a:r>
            <a:r>
              <a:rPr lang="pl-PL" sz="2000" dirty="0" smtClean="0"/>
              <a:t>(</a:t>
            </a:r>
            <a:r>
              <a:rPr lang="pl-PL" sz="2000" i="1" dirty="0" err="1"/>
              <a:t>n</a:t>
            </a:r>
            <a:r>
              <a:rPr lang="pl-PL" sz="2000" i="1" dirty="0" err="1" smtClean="0"/>
              <a:t>T</a:t>
            </a:r>
            <a:r>
              <a:rPr lang="pl-PL" sz="2000" dirty="0" smtClean="0"/>
              <a:t>) – ciąg próbek sygnału</a:t>
            </a:r>
            <a:endParaRPr lang="pl-PL" sz="2000" dirty="0"/>
          </a:p>
        </p:txBody>
      </p:sp>
      <p:grpSp>
        <p:nvGrpSpPr>
          <p:cNvPr id="33" name="Grupa 32"/>
          <p:cNvGrpSpPr/>
          <p:nvPr/>
        </p:nvGrpSpPr>
        <p:grpSpPr>
          <a:xfrm>
            <a:off x="440084" y="5362406"/>
            <a:ext cx="8543141" cy="990769"/>
            <a:chOff x="440084" y="5362406"/>
            <a:chExt cx="8543141" cy="990769"/>
          </a:xfrm>
        </p:grpSpPr>
        <p:graphicFrame>
          <p:nvGraphicFramePr>
            <p:cNvPr id="31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543778"/>
                </p:ext>
              </p:extLst>
            </p:nvPr>
          </p:nvGraphicFramePr>
          <p:xfrm>
            <a:off x="501650" y="5927725"/>
            <a:ext cx="7786688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20" name="Równanie" r:id="rId15" imgW="3949560" imgH="215640" progId="Equation.3">
                    <p:embed/>
                  </p:oleObj>
                </mc:Choice>
                <mc:Fallback>
                  <p:oleObj name="Równanie" r:id="rId15" imgW="3949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650" y="5927725"/>
                          <a:ext cx="7786688" cy="4254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Prostokąt 31"/>
            <p:cNvSpPr/>
            <p:nvPr/>
          </p:nvSpPr>
          <p:spPr>
            <a:xfrm>
              <a:off x="440084" y="5362406"/>
              <a:ext cx="8543141" cy="369332"/>
            </a:xfrm>
            <a:prstGeom prst="rect">
              <a:avLst/>
            </a:prstGeom>
            <a:solidFill>
              <a:srgbClr val="CCFF99"/>
            </a:solidFill>
          </p:spPr>
          <p:txBody>
            <a:bodyPr wrap="square">
              <a:spAutoFit/>
            </a:bodyPr>
            <a:lstStyle/>
            <a:p>
              <a:r>
                <a:rPr lang="pl-PL" sz="1800" b="1" dirty="0" smtClean="0">
                  <a:solidFill>
                    <a:srgbClr val="C00000"/>
                  </a:solidFill>
                </a:rPr>
                <a:t>W konsekwencji, delta </a:t>
              </a:r>
              <a:r>
                <a:rPr lang="pl-PL" sz="1800" b="1" dirty="0" err="1" smtClean="0">
                  <a:solidFill>
                    <a:srgbClr val="C00000"/>
                  </a:solidFill>
                </a:rPr>
                <a:t>Diraca</a:t>
              </a:r>
              <a:r>
                <a:rPr lang="pl-PL" sz="1800" b="1" dirty="0" smtClean="0">
                  <a:solidFill>
                    <a:srgbClr val="C00000"/>
                  </a:solidFill>
                </a:rPr>
                <a:t> </a:t>
              </a:r>
              <a:r>
                <a:rPr lang="pl-PL" sz="1800" b="1" dirty="0" smtClean="0"/>
                <a:t>pozwala udowodnić </a:t>
              </a:r>
              <a:r>
                <a:rPr lang="pl-PL" sz="1800" b="1" dirty="0" smtClean="0">
                  <a:solidFill>
                    <a:srgbClr val="FF0000"/>
                  </a:solidFill>
                </a:rPr>
                <a:t>twierdzenie o próbkowaniu</a:t>
              </a:r>
              <a:r>
                <a:rPr lang="pl-PL" sz="1800" b="1" dirty="0" smtClean="0"/>
                <a:t>.</a:t>
              </a:r>
              <a:endParaRPr lang="pl-PL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814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701570" y="5724255"/>
            <a:ext cx="8182048" cy="83099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 smtClean="0"/>
              <a:t>Próbkowanie naturalne nie wprowadza zniekształceń</a:t>
            </a:r>
            <a:br>
              <a:rPr lang="pl-PL" dirty="0" smtClean="0"/>
            </a:br>
            <a:r>
              <a:rPr lang="pl-PL" dirty="0" smtClean="0"/>
              <a:t>apertury głównego segmentu widma sygnału </a:t>
            </a:r>
            <a:r>
              <a:rPr lang="pl-PL" dirty="0" err="1" smtClean="0"/>
              <a:t>spróbkowanego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sp>
        <p:nvSpPr>
          <p:cNvPr id="79891" name="Rectangle 19"/>
          <p:cNvSpPr>
            <a:spLocks noGrp="1" noChangeArrowheads="1"/>
          </p:cNvSpPr>
          <p:nvPr>
            <p:ph type="title"/>
          </p:nvPr>
        </p:nvSpPr>
        <p:spPr>
          <a:xfrm>
            <a:off x="1066800" y="532126"/>
            <a:ext cx="7772400" cy="533400"/>
          </a:xfrm>
          <a:noFill/>
          <a:ln/>
        </p:spPr>
        <p:txBody>
          <a:bodyPr/>
          <a:lstStyle/>
          <a:p>
            <a:r>
              <a:rPr lang="pl-PL" sz="3200" b="1" dirty="0"/>
              <a:t>PAM </a:t>
            </a:r>
            <a:r>
              <a:rPr lang="pl-PL" sz="3200" b="1" dirty="0" smtClean="0"/>
              <a:t>– próbkowanie naturalne 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 smtClean="0"/>
              <a:t>analiza widmowa</a:t>
            </a:r>
            <a:endParaRPr lang="pl-PL" sz="3200" b="1" dirty="0"/>
          </a:p>
        </p:txBody>
      </p:sp>
      <p:graphicFrame>
        <p:nvGraphicFramePr>
          <p:cNvPr id="19" name="Object 33"/>
          <p:cNvGraphicFramePr>
            <a:graphicFrameLocks noChangeAspect="1"/>
          </p:cNvGraphicFramePr>
          <p:nvPr>
            <p:extLst/>
          </p:nvPr>
        </p:nvGraphicFramePr>
        <p:xfrm>
          <a:off x="2513013" y="3455988"/>
          <a:ext cx="3949197" cy="214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5" name="Equation" r:id="rId3" imgW="2247840" imgH="1218960" progId="Equation.3">
                  <p:embed/>
                </p:oleObj>
              </mc:Choice>
              <mc:Fallback>
                <p:oleObj name="Equation" r:id="rId3" imgW="224784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3455988"/>
                        <a:ext cx="3949197" cy="2141937"/>
                      </a:xfrm>
                      <a:prstGeom prst="rect">
                        <a:avLst/>
                      </a:prstGeom>
                      <a:solidFill>
                        <a:srgbClr val="FF99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B61C-448D-4784-84CE-8377A62DEDFD}" type="slidenum">
              <a:rPr lang="pl-PL" smtClean="0"/>
              <a:pPr/>
              <a:t>40</a:t>
            </a:fld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4897437" y="721842"/>
            <a:ext cx="4225925" cy="2721477"/>
            <a:chOff x="4487611" y="621868"/>
            <a:chExt cx="4225925" cy="2721477"/>
          </a:xfrm>
        </p:grpSpPr>
        <p:grpSp>
          <p:nvGrpSpPr>
            <p:cNvPr id="16" name="Grupa 15"/>
            <p:cNvGrpSpPr/>
            <p:nvPr/>
          </p:nvGrpSpPr>
          <p:grpSpPr>
            <a:xfrm>
              <a:off x="4487611" y="639963"/>
              <a:ext cx="4225925" cy="2703382"/>
              <a:chOff x="1520825" y="1143000"/>
              <a:chExt cx="6865938" cy="4392234"/>
            </a:xfrm>
          </p:grpSpPr>
          <p:pic>
            <p:nvPicPr>
              <p:cNvPr id="79888" name="Picture 16" descr="C:\WINDOWS\Pulpit\Prezentacja\Wykres_6bis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20825" y="1143000"/>
                <a:ext cx="6865938" cy="4168775"/>
              </a:xfrm>
              <a:prstGeom prst="rect">
                <a:avLst/>
              </a:prstGeom>
              <a:noFill/>
            </p:spPr>
          </p:pic>
          <p:graphicFrame>
            <p:nvGraphicFramePr>
              <p:cNvPr id="6" name="Obiekt 5"/>
              <p:cNvGraphicFramePr>
                <a:graphicFrameLocks noChangeAspect="1"/>
              </p:cNvGraphicFramePr>
              <p:nvPr/>
            </p:nvGraphicFramePr>
            <p:xfrm>
              <a:off x="6012160" y="5049180"/>
              <a:ext cx="405045" cy="4860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486" name="Równanie" r:id="rId6" imgW="190440" imgH="228600" progId="Equation.3">
                      <p:embed/>
                    </p:oleObj>
                  </mc:Choice>
                  <mc:Fallback>
                    <p:oleObj name="Równanie" r:id="rId6" imgW="1904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12160" y="5049180"/>
                            <a:ext cx="405045" cy="48605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24"/>
              <p:cNvGraphicFramePr>
                <a:graphicFrameLocks noChangeAspect="1"/>
              </p:cNvGraphicFramePr>
              <p:nvPr/>
            </p:nvGraphicFramePr>
            <p:xfrm>
              <a:off x="7092280" y="5049180"/>
              <a:ext cx="566738" cy="485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487" name="Równanie" r:id="rId8" imgW="266400" imgH="228600" progId="Equation.3">
                      <p:embed/>
                    </p:oleObj>
                  </mc:Choice>
                  <mc:Fallback>
                    <p:oleObj name="Równanie" r:id="rId8" imgW="2664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92280" y="5049180"/>
                            <a:ext cx="566738" cy="4857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25"/>
              <p:cNvGraphicFramePr>
                <a:graphicFrameLocks noChangeAspect="1"/>
              </p:cNvGraphicFramePr>
              <p:nvPr/>
            </p:nvGraphicFramePr>
            <p:xfrm>
              <a:off x="3491880" y="5049180"/>
              <a:ext cx="647700" cy="485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488" name="Równanie" r:id="rId10" imgW="304560" imgH="228600" progId="Equation.3">
                      <p:embed/>
                    </p:oleObj>
                  </mc:Choice>
                  <mc:Fallback>
                    <p:oleObj name="Równanie" r:id="rId10" imgW="304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1880" y="5049180"/>
                            <a:ext cx="647700" cy="4857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27"/>
              <p:cNvGraphicFramePr>
                <a:graphicFrameLocks noChangeAspect="1"/>
              </p:cNvGraphicFramePr>
              <p:nvPr/>
            </p:nvGraphicFramePr>
            <p:xfrm>
              <a:off x="2231740" y="5049180"/>
              <a:ext cx="809625" cy="485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489" name="Równanie" r:id="rId12" imgW="380880" imgH="228600" progId="Equation.3">
                      <p:embed/>
                    </p:oleObj>
                  </mc:Choice>
                  <mc:Fallback>
                    <p:oleObj name="Równanie" r:id="rId12" imgW="380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1740" y="5049180"/>
                            <a:ext cx="809625" cy="4857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28"/>
              <p:cNvGraphicFramePr>
                <a:graphicFrameLocks noChangeAspect="1"/>
              </p:cNvGraphicFramePr>
              <p:nvPr/>
            </p:nvGraphicFramePr>
            <p:xfrm>
              <a:off x="6462210" y="5049180"/>
              <a:ext cx="566737" cy="485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490" name="Równanie" r:id="rId14" imgW="266400" imgH="228600" progId="Equation.3">
                      <p:embed/>
                    </p:oleObj>
                  </mc:Choice>
                  <mc:Fallback>
                    <p:oleObj name="Równanie" r:id="rId14" imgW="2664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62210" y="5049180"/>
                            <a:ext cx="566737" cy="4857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30"/>
              <p:cNvGraphicFramePr>
                <a:graphicFrameLocks noChangeAspect="1"/>
              </p:cNvGraphicFramePr>
              <p:nvPr/>
            </p:nvGraphicFramePr>
            <p:xfrm>
              <a:off x="5427095" y="5049180"/>
              <a:ext cx="404812" cy="485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491" name="Równanie" r:id="rId16" imgW="190440" imgH="228600" progId="Equation.3">
                      <p:embed/>
                    </p:oleObj>
                  </mc:Choice>
                  <mc:Fallback>
                    <p:oleObj name="Równanie" r:id="rId16" imgW="1904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27095" y="5049180"/>
                            <a:ext cx="404812" cy="4857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31"/>
              <p:cNvGraphicFramePr>
                <a:graphicFrameLocks noChangeAspect="1"/>
              </p:cNvGraphicFramePr>
              <p:nvPr/>
            </p:nvGraphicFramePr>
            <p:xfrm>
              <a:off x="4256965" y="5049180"/>
              <a:ext cx="647700" cy="485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492" name="Równanie" r:id="rId18" imgW="304560" imgH="228600" progId="Equation.3">
                      <p:embed/>
                    </p:oleObj>
                  </mc:Choice>
                  <mc:Fallback>
                    <p:oleObj name="Równanie" r:id="rId18" imgW="304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6965" y="5049180"/>
                            <a:ext cx="647700" cy="4857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32"/>
              <p:cNvGraphicFramePr>
                <a:graphicFrameLocks noChangeAspect="1"/>
              </p:cNvGraphicFramePr>
              <p:nvPr/>
            </p:nvGraphicFramePr>
            <p:xfrm>
              <a:off x="7722350" y="5049180"/>
              <a:ext cx="566738" cy="485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493" name="Równanie" r:id="rId20" imgW="266400" imgH="228600" progId="Equation.3">
                      <p:embed/>
                    </p:oleObj>
                  </mc:Choice>
                  <mc:Fallback>
                    <p:oleObj name="Równanie" r:id="rId20" imgW="2664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22350" y="5049180"/>
                            <a:ext cx="566738" cy="4857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Prostokąt 13"/>
              <p:cNvSpPr/>
              <p:nvPr/>
            </p:nvSpPr>
            <p:spPr bwMode="auto">
              <a:xfrm>
                <a:off x="1781690" y="5049180"/>
                <a:ext cx="495055" cy="3150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Prostokąt 14"/>
              <p:cNvSpPr/>
              <p:nvPr/>
            </p:nvSpPr>
            <p:spPr bwMode="auto">
              <a:xfrm>
                <a:off x="2996825" y="5004175"/>
                <a:ext cx="495055" cy="3150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aphicFrame>
          <p:nvGraphicFramePr>
            <p:cNvPr id="20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6727037" y="621868"/>
            <a:ext cx="957420" cy="353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94" name="Równanie" r:id="rId22" imgW="583920" imgH="215640" progId="Equation.3">
                    <p:embed/>
                  </p:oleObj>
                </mc:Choice>
                <mc:Fallback>
                  <p:oleObj name="Równanie" r:id="rId22" imgW="5839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7037" y="621868"/>
                          <a:ext cx="957420" cy="35391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iekt 20"/>
            <p:cNvGraphicFramePr>
              <a:graphicFrameLocks noChangeAspect="1"/>
            </p:cNvGraphicFramePr>
            <p:nvPr>
              <p:extLst/>
            </p:nvPr>
          </p:nvGraphicFramePr>
          <p:xfrm>
            <a:off x="7099833" y="1052283"/>
            <a:ext cx="691084" cy="636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95" name="Równanie" r:id="rId24" imgW="469800" imgH="431640" progId="Equation.3">
                    <p:embed/>
                  </p:oleObj>
                </mc:Choice>
                <mc:Fallback>
                  <p:oleObj name="Równanie" r:id="rId24" imgW="46980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7099833" y="1052283"/>
                          <a:ext cx="691084" cy="63608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043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0" name="Picture 14" descr="C:\WINDOWS\Pulpit\Prezentacja\Animacja\1v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638" y="1006475"/>
            <a:ext cx="6056312" cy="5354638"/>
          </a:xfrm>
          <a:prstGeom prst="rect">
            <a:avLst/>
          </a:prstGeom>
          <a:noFill/>
        </p:spPr>
      </p:pic>
      <p:pic>
        <p:nvPicPr>
          <p:cNvPr id="91151" name="Picture 15" descr="C:\WINDOWS\Pulpit\Prezentacja\Animacja\3v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8638" y="1006475"/>
            <a:ext cx="6056312" cy="5354638"/>
          </a:xfrm>
          <a:prstGeom prst="rect">
            <a:avLst/>
          </a:prstGeom>
          <a:noFill/>
        </p:spPr>
      </p:pic>
      <p:pic>
        <p:nvPicPr>
          <p:cNvPr id="91152" name="Picture 16" descr="C:\WINDOWS\Pulpit\Prezentacja\Animacja\5v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8638" y="1006475"/>
            <a:ext cx="6056312" cy="5354638"/>
          </a:xfrm>
          <a:prstGeom prst="rect">
            <a:avLst/>
          </a:prstGeom>
          <a:noFill/>
        </p:spPr>
      </p:pic>
      <p:pic>
        <p:nvPicPr>
          <p:cNvPr id="91153" name="Picture 17" descr="C:\WINDOWS\Pulpit\Prezentacja\Animacja\7v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8638" y="1006475"/>
            <a:ext cx="6056312" cy="5354638"/>
          </a:xfrm>
          <a:prstGeom prst="rect">
            <a:avLst/>
          </a:prstGeom>
          <a:noFill/>
        </p:spPr>
      </p:pic>
      <p:pic>
        <p:nvPicPr>
          <p:cNvPr id="91154" name="Picture 18" descr="C:\WINDOWS\Pulpit\Prezentacja\Animacja\9v2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8638" y="1006475"/>
            <a:ext cx="6056312" cy="5354638"/>
          </a:xfrm>
          <a:prstGeom prst="rect">
            <a:avLst/>
          </a:prstGeom>
          <a:noFill/>
        </p:spPr>
      </p:pic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5867400" y="990600"/>
            <a:ext cx="2057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>
            <a:off x="6705600" y="1028700"/>
            <a:ext cx="685800" cy="228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6705600" y="2005013"/>
            <a:ext cx="685800" cy="2286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7497325" y="1808820"/>
            <a:ext cx="1346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1600" dirty="0" smtClean="0">
                <a:solidFill>
                  <a:schemeClr val="bg2"/>
                </a:solidFill>
              </a:rPr>
              <a:t>Próbkowanie</a:t>
            </a:r>
            <a:br>
              <a:rPr lang="pl-PL" sz="1600" dirty="0" smtClean="0">
                <a:solidFill>
                  <a:schemeClr val="bg2"/>
                </a:solidFill>
              </a:rPr>
            </a:br>
            <a:r>
              <a:rPr lang="pl-PL" sz="1600" dirty="0" smtClean="0">
                <a:solidFill>
                  <a:schemeClr val="bg2"/>
                </a:solidFill>
              </a:rPr>
              <a:t>chwilowe</a:t>
            </a:r>
            <a:endParaRPr lang="pl-PL" sz="1600" dirty="0">
              <a:solidFill>
                <a:schemeClr val="bg2"/>
              </a:solidFill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7497325" y="818710"/>
            <a:ext cx="13356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1600" dirty="0" smtClean="0">
                <a:solidFill>
                  <a:schemeClr val="tx2"/>
                </a:solidFill>
              </a:rPr>
              <a:t>Próbkowanie</a:t>
            </a:r>
            <a:br>
              <a:rPr lang="pl-PL" sz="1600" dirty="0" smtClean="0">
                <a:solidFill>
                  <a:schemeClr val="tx2"/>
                </a:solidFill>
              </a:rPr>
            </a:br>
            <a:r>
              <a:rPr lang="pl-PL" sz="1600" dirty="0" smtClean="0">
                <a:solidFill>
                  <a:schemeClr val="tx2"/>
                </a:solidFill>
              </a:rPr>
              <a:t>naturalne</a:t>
            </a:r>
            <a:endParaRPr lang="pl-PL" sz="1600" dirty="0">
              <a:solidFill>
                <a:schemeClr val="tx2"/>
              </a:solidFill>
            </a:endParaRPr>
          </a:p>
        </p:txBody>
      </p:sp>
      <p:graphicFrame>
        <p:nvGraphicFramePr>
          <p:cNvPr id="16" name="Obiekt 15"/>
          <p:cNvGraphicFramePr>
            <a:graphicFrameLocks noChangeAspect="1"/>
          </p:cNvGraphicFramePr>
          <p:nvPr/>
        </p:nvGraphicFramePr>
        <p:xfrm>
          <a:off x="5697125" y="5949280"/>
          <a:ext cx="405045" cy="48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8" name="Równanie" r:id="rId8" imgW="190440" imgH="228600" progId="Equation.3">
                  <p:embed/>
                </p:oleObj>
              </mc:Choice>
              <mc:Fallback>
                <p:oleObj name="Równanie" r:id="rId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125" y="5949280"/>
                        <a:ext cx="405045" cy="4860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4"/>
          <p:cNvGraphicFramePr>
            <a:graphicFrameLocks noChangeAspect="1"/>
          </p:cNvGraphicFramePr>
          <p:nvPr/>
        </p:nvGraphicFramePr>
        <p:xfrm>
          <a:off x="6642230" y="5949280"/>
          <a:ext cx="5667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9" name="Równanie" r:id="rId10" imgW="266400" imgH="228600" progId="Equation.3">
                  <p:embed/>
                </p:oleObj>
              </mc:Choice>
              <mc:Fallback>
                <p:oleObj name="Równanie" r:id="rId10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230" y="5949280"/>
                        <a:ext cx="566738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5"/>
          <p:cNvGraphicFramePr>
            <a:graphicFrameLocks noChangeAspect="1"/>
          </p:cNvGraphicFramePr>
          <p:nvPr/>
        </p:nvGraphicFramePr>
        <p:xfrm>
          <a:off x="3491880" y="599428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0" name="Równanie" r:id="rId12" imgW="304560" imgH="228600" progId="Equation.3">
                  <p:embed/>
                </p:oleObj>
              </mc:Choice>
              <mc:Fallback>
                <p:oleObj name="Równanie" r:id="rId12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994285"/>
                        <a:ext cx="647700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7"/>
          <p:cNvGraphicFramePr>
            <a:graphicFrameLocks noChangeAspect="1"/>
          </p:cNvGraphicFramePr>
          <p:nvPr/>
        </p:nvGraphicFramePr>
        <p:xfrm>
          <a:off x="2366755" y="5994285"/>
          <a:ext cx="8096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1" name="Równanie" r:id="rId14" imgW="380880" imgH="228600" progId="Equation.3">
                  <p:embed/>
                </p:oleObj>
              </mc:Choice>
              <mc:Fallback>
                <p:oleObj name="Równanie" r:id="rId14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755" y="5994285"/>
                        <a:ext cx="809625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8"/>
          <p:cNvGraphicFramePr>
            <a:graphicFrameLocks noChangeAspect="1"/>
          </p:cNvGraphicFramePr>
          <p:nvPr/>
        </p:nvGraphicFramePr>
        <p:xfrm>
          <a:off x="6102170" y="5679250"/>
          <a:ext cx="5667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2" name="Równanie" r:id="rId16" imgW="266400" imgH="228600" progId="Equation.3">
                  <p:embed/>
                </p:oleObj>
              </mc:Choice>
              <mc:Fallback>
                <p:oleObj name="Równanie" r:id="rId16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170" y="5679250"/>
                        <a:ext cx="566737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0"/>
          <p:cNvGraphicFramePr>
            <a:graphicFrameLocks noChangeAspect="1"/>
          </p:cNvGraphicFramePr>
          <p:nvPr/>
        </p:nvGraphicFramePr>
        <p:xfrm>
          <a:off x="5157065" y="5724255"/>
          <a:ext cx="4048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3" name="Równanie" r:id="rId18" imgW="190440" imgH="228600" progId="Equation.3">
                  <p:embed/>
                </p:oleObj>
              </mc:Choice>
              <mc:Fallback>
                <p:oleObj name="Równanie" r:id="rId1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065" y="5724255"/>
                        <a:ext cx="404812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1"/>
          <p:cNvGraphicFramePr>
            <a:graphicFrameLocks noChangeAspect="1"/>
          </p:cNvGraphicFramePr>
          <p:nvPr/>
        </p:nvGraphicFramePr>
        <p:xfrm>
          <a:off x="4031940" y="572425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4" name="Równanie" r:id="rId20" imgW="304560" imgH="228600" progId="Equation.3">
                  <p:embed/>
                </p:oleObj>
              </mc:Choice>
              <mc:Fallback>
                <p:oleObj name="Równanie" r:id="rId20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940" y="5724255"/>
                        <a:ext cx="647700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2"/>
          <p:cNvGraphicFramePr>
            <a:graphicFrameLocks noChangeAspect="1"/>
          </p:cNvGraphicFramePr>
          <p:nvPr/>
        </p:nvGraphicFramePr>
        <p:xfrm>
          <a:off x="7137285" y="5679250"/>
          <a:ext cx="5667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5" name="Równanie" r:id="rId22" imgW="266400" imgH="228600" progId="Equation.3">
                  <p:embed/>
                </p:oleObj>
              </mc:Choice>
              <mc:Fallback>
                <p:oleObj name="Równanie" r:id="rId22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285" y="5679250"/>
                        <a:ext cx="566738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rostokąt 23"/>
          <p:cNvSpPr/>
          <p:nvPr/>
        </p:nvSpPr>
        <p:spPr bwMode="auto">
          <a:xfrm>
            <a:off x="1826695" y="5724255"/>
            <a:ext cx="1710190" cy="3150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1143000"/>
          </a:xfrm>
          <a:noFill/>
          <a:ln/>
        </p:spPr>
        <p:txBody>
          <a:bodyPr/>
          <a:lstStyle/>
          <a:p>
            <a:r>
              <a:rPr lang="pl-PL" sz="3200" b="1" dirty="0"/>
              <a:t>PAM – </a:t>
            </a:r>
            <a:r>
              <a:rPr lang="pl-PL" sz="3200" b="1" dirty="0" smtClean="0"/>
              <a:t>widma próbkowania chwilowego</a:t>
            </a:r>
            <a:br>
              <a:rPr lang="pl-PL" sz="3200" b="1" dirty="0" smtClean="0"/>
            </a:br>
            <a:r>
              <a:rPr lang="pl-PL" sz="3200" b="1" dirty="0" smtClean="0"/>
              <a:t>i naturalnego</a:t>
            </a:r>
            <a:r>
              <a:rPr lang="pl-PL" sz="3200" b="1" dirty="0"/>
              <a:t/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B61C-448D-4784-84CE-8377A62DEDFD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6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1143000"/>
          </a:xfrm>
          <a:noFill/>
          <a:ln/>
        </p:spPr>
        <p:txBody>
          <a:bodyPr/>
          <a:lstStyle/>
          <a:p>
            <a:r>
              <a:rPr lang="pl-PL" sz="3200" b="1" dirty="0"/>
              <a:t>PAM – </a:t>
            </a:r>
            <a:r>
              <a:rPr lang="pl-PL" sz="3200" b="1" dirty="0" smtClean="0"/>
              <a:t>widma próbkowania chwilowego</a:t>
            </a:r>
            <a:br>
              <a:rPr lang="pl-PL" sz="3200" b="1" dirty="0" smtClean="0"/>
            </a:br>
            <a:r>
              <a:rPr lang="pl-PL" sz="3200" b="1" dirty="0" smtClean="0"/>
              <a:t>i naturalnego</a:t>
            </a:r>
            <a:r>
              <a:rPr lang="pl-PL" sz="3200" b="1" dirty="0"/>
              <a:t/>
            </a:r>
            <a:br>
              <a:rPr lang="pl-PL" sz="3200" b="1" dirty="0"/>
            </a:br>
            <a:endParaRPr lang="pl-PL" sz="3200" b="1" dirty="0"/>
          </a:p>
        </p:txBody>
      </p:sp>
      <p:pic>
        <p:nvPicPr>
          <p:cNvPr id="80921" name="Picture 25" descr="C:\WINDOWS\Pulpit\Prezentacja\Animacja\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638" y="1006475"/>
            <a:ext cx="6056312" cy="5354638"/>
          </a:xfrm>
          <a:prstGeom prst="rect">
            <a:avLst/>
          </a:prstGeom>
          <a:noFill/>
        </p:spPr>
      </p:pic>
      <p:pic>
        <p:nvPicPr>
          <p:cNvPr id="80922" name="Picture 26" descr="C:\WINDOWS\Pulpit\Prezentacja\Animacja\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8638" y="1006475"/>
            <a:ext cx="6056312" cy="5354638"/>
          </a:xfrm>
          <a:prstGeom prst="rect">
            <a:avLst/>
          </a:prstGeom>
          <a:noFill/>
        </p:spPr>
      </p:pic>
      <p:pic>
        <p:nvPicPr>
          <p:cNvPr id="80923" name="Picture 27" descr="C:\WINDOWS\Pulpit\Prezentacja\Animacja\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8638" y="1006475"/>
            <a:ext cx="6056312" cy="5354638"/>
          </a:xfrm>
          <a:prstGeom prst="rect">
            <a:avLst/>
          </a:prstGeom>
          <a:noFill/>
        </p:spPr>
      </p:pic>
      <p:pic>
        <p:nvPicPr>
          <p:cNvPr id="80924" name="Picture 28" descr="C:\WINDOWS\Pulpit\Prezentacja\Animacja\4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8638" y="1006475"/>
            <a:ext cx="6056312" cy="5354638"/>
          </a:xfrm>
          <a:prstGeom prst="rect">
            <a:avLst/>
          </a:prstGeom>
          <a:noFill/>
        </p:spPr>
      </p:pic>
      <p:pic>
        <p:nvPicPr>
          <p:cNvPr id="80925" name="Picture 29" descr="C:\WINDOWS\Pulpit\Prezentacja\Animacja\5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8638" y="1006475"/>
            <a:ext cx="6056312" cy="5354638"/>
          </a:xfrm>
          <a:prstGeom prst="rect">
            <a:avLst/>
          </a:prstGeom>
          <a:noFill/>
        </p:spPr>
      </p:pic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5746750" y="6553200"/>
            <a:ext cx="339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sz="1400" dirty="0" smtClean="0">
                <a:solidFill>
                  <a:srgbClr val="669900"/>
                </a:solidFill>
              </a:rPr>
              <a:t>Sygnały i systemy </a:t>
            </a:r>
            <a:r>
              <a:rPr lang="pl-PL" sz="1400" dirty="0">
                <a:solidFill>
                  <a:srgbClr val="669900"/>
                </a:solidFill>
              </a:rPr>
              <a:t>©Zdzisław Papir</a:t>
            </a:r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6019800" y="990600"/>
            <a:ext cx="1828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/>
          </a:p>
        </p:txBody>
      </p:sp>
      <p:sp>
        <p:nvSpPr>
          <p:cNvPr id="80928" name="Rectangle 32"/>
          <p:cNvSpPr>
            <a:spLocks noChangeArrowheads="1"/>
          </p:cNvSpPr>
          <p:nvPr/>
        </p:nvSpPr>
        <p:spPr bwMode="auto">
          <a:xfrm>
            <a:off x="6705600" y="1028700"/>
            <a:ext cx="685800" cy="228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7497325" y="1808820"/>
            <a:ext cx="1346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1600" dirty="0" smtClean="0">
                <a:solidFill>
                  <a:schemeClr val="bg2"/>
                </a:solidFill>
              </a:rPr>
              <a:t>Próbkowanie</a:t>
            </a:r>
            <a:br>
              <a:rPr lang="pl-PL" sz="1600" dirty="0" smtClean="0">
                <a:solidFill>
                  <a:schemeClr val="bg2"/>
                </a:solidFill>
              </a:rPr>
            </a:br>
            <a:r>
              <a:rPr lang="pl-PL" sz="1600" dirty="0" smtClean="0">
                <a:solidFill>
                  <a:schemeClr val="bg2"/>
                </a:solidFill>
              </a:rPr>
              <a:t>chwilowe</a:t>
            </a:r>
            <a:endParaRPr lang="pl-PL" sz="1600" dirty="0">
              <a:solidFill>
                <a:schemeClr val="bg2"/>
              </a:solidFill>
            </a:endParaRPr>
          </a:p>
        </p:txBody>
      </p:sp>
      <p:sp>
        <p:nvSpPr>
          <p:cNvPr id="80931" name="Rectangle 35"/>
          <p:cNvSpPr>
            <a:spLocks noChangeArrowheads="1"/>
          </p:cNvSpPr>
          <p:nvPr/>
        </p:nvSpPr>
        <p:spPr bwMode="auto">
          <a:xfrm>
            <a:off x="6705600" y="2005013"/>
            <a:ext cx="685800" cy="2286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7497325" y="818710"/>
            <a:ext cx="13356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1600" dirty="0" smtClean="0">
                <a:solidFill>
                  <a:schemeClr val="tx2"/>
                </a:solidFill>
              </a:rPr>
              <a:t>Próbkowanie</a:t>
            </a:r>
            <a:br>
              <a:rPr lang="pl-PL" sz="1600" dirty="0" smtClean="0">
                <a:solidFill>
                  <a:schemeClr val="tx2"/>
                </a:solidFill>
              </a:rPr>
            </a:br>
            <a:r>
              <a:rPr lang="pl-PL" sz="1600" dirty="0" smtClean="0">
                <a:solidFill>
                  <a:schemeClr val="tx2"/>
                </a:solidFill>
              </a:rPr>
              <a:t>naturalne</a:t>
            </a:r>
            <a:endParaRPr lang="pl-PL" sz="1600" dirty="0">
              <a:solidFill>
                <a:schemeClr val="tx2"/>
              </a:solidFill>
            </a:endParaRPr>
          </a:p>
        </p:txBody>
      </p:sp>
      <p:graphicFrame>
        <p:nvGraphicFramePr>
          <p:cNvPr id="15" name="Obiekt 14"/>
          <p:cNvGraphicFramePr>
            <a:graphicFrameLocks noChangeAspect="1"/>
          </p:cNvGraphicFramePr>
          <p:nvPr/>
        </p:nvGraphicFramePr>
        <p:xfrm>
          <a:off x="5697125" y="5949280"/>
          <a:ext cx="405045" cy="48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2" name="Równanie" r:id="rId8" imgW="190440" imgH="228600" progId="Equation.3">
                  <p:embed/>
                </p:oleObj>
              </mc:Choice>
              <mc:Fallback>
                <p:oleObj name="Równanie" r:id="rId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125" y="5949280"/>
                        <a:ext cx="405045" cy="4860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6642230" y="5949280"/>
          <a:ext cx="5667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3" name="Równanie" r:id="rId10" imgW="266400" imgH="228600" progId="Equation.3">
                  <p:embed/>
                </p:oleObj>
              </mc:Choice>
              <mc:Fallback>
                <p:oleObj name="Równanie" r:id="rId10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230" y="5949280"/>
                        <a:ext cx="566738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3491880" y="599428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4" name="Równanie" r:id="rId12" imgW="304560" imgH="228600" progId="Equation.3">
                  <p:embed/>
                </p:oleObj>
              </mc:Choice>
              <mc:Fallback>
                <p:oleObj name="Równanie" r:id="rId12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994285"/>
                        <a:ext cx="647700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7"/>
          <p:cNvGraphicFramePr>
            <a:graphicFrameLocks noChangeAspect="1"/>
          </p:cNvGraphicFramePr>
          <p:nvPr/>
        </p:nvGraphicFramePr>
        <p:xfrm>
          <a:off x="2366755" y="5994285"/>
          <a:ext cx="8096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5" name="Równanie" r:id="rId14" imgW="380880" imgH="228600" progId="Equation.3">
                  <p:embed/>
                </p:oleObj>
              </mc:Choice>
              <mc:Fallback>
                <p:oleObj name="Równanie" r:id="rId14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755" y="5994285"/>
                        <a:ext cx="809625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8"/>
          <p:cNvGraphicFramePr>
            <a:graphicFrameLocks noChangeAspect="1"/>
          </p:cNvGraphicFramePr>
          <p:nvPr/>
        </p:nvGraphicFramePr>
        <p:xfrm>
          <a:off x="6102170" y="5679250"/>
          <a:ext cx="5667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6" name="Równanie" r:id="rId16" imgW="266400" imgH="228600" progId="Equation.3">
                  <p:embed/>
                </p:oleObj>
              </mc:Choice>
              <mc:Fallback>
                <p:oleObj name="Równanie" r:id="rId16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170" y="5679250"/>
                        <a:ext cx="566737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0"/>
          <p:cNvGraphicFramePr>
            <a:graphicFrameLocks noChangeAspect="1"/>
          </p:cNvGraphicFramePr>
          <p:nvPr/>
        </p:nvGraphicFramePr>
        <p:xfrm>
          <a:off x="5157065" y="5724255"/>
          <a:ext cx="4048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7" name="Równanie" r:id="rId18" imgW="190440" imgH="228600" progId="Equation.3">
                  <p:embed/>
                </p:oleObj>
              </mc:Choice>
              <mc:Fallback>
                <p:oleObj name="Równanie" r:id="rId1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065" y="5724255"/>
                        <a:ext cx="404812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1"/>
          <p:cNvGraphicFramePr>
            <a:graphicFrameLocks noChangeAspect="1"/>
          </p:cNvGraphicFramePr>
          <p:nvPr/>
        </p:nvGraphicFramePr>
        <p:xfrm>
          <a:off x="4031940" y="572425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8" name="Równanie" r:id="rId20" imgW="304560" imgH="228600" progId="Equation.3">
                  <p:embed/>
                </p:oleObj>
              </mc:Choice>
              <mc:Fallback>
                <p:oleObj name="Równanie" r:id="rId20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940" y="5724255"/>
                        <a:ext cx="647700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2"/>
          <p:cNvGraphicFramePr>
            <a:graphicFrameLocks noChangeAspect="1"/>
          </p:cNvGraphicFramePr>
          <p:nvPr/>
        </p:nvGraphicFramePr>
        <p:xfrm>
          <a:off x="7137285" y="5679250"/>
          <a:ext cx="5667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9" name="Równanie" r:id="rId22" imgW="266400" imgH="228600" progId="Equation.3">
                  <p:embed/>
                </p:oleObj>
              </mc:Choice>
              <mc:Fallback>
                <p:oleObj name="Równanie" r:id="rId22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285" y="5679250"/>
                        <a:ext cx="566738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rostokąt 22"/>
          <p:cNvSpPr/>
          <p:nvPr/>
        </p:nvSpPr>
        <p:spPr bwMode="auto">
          <a:xfrm>
            <a:off x="1826695" y="5724255"/>
            <a:ext cx="1710190" cy="3150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B61C-448D-4784-84CE-8377A62DEDFD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7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566035"/>
              </p:ext>
            </p:extLst>
          </p:nvPr>
        </p:nvGraphicFramePr>
        <p:xfrm>
          <a:off x="1035050" y="3609975"/>
          <a:ext cx="806767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78" name="Equation" r:id="rId3" imgW="4076640" imgH="609480" progId="Equation.3">
                  <p:embed/>
                </p:oleObj>
              </mc:Choice>
              <mc:Fallback>
                <p:oleObj name="Equation" r:id="rId3" imgW="40766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3609975"/>
                        <a:ext cx="8067675" cy="1206500"/>
                      </a:xfrm>
                      <a:prstGeom prst="rect">
                        <a:avLst/>
                      </a:prstGeom>
                      <a:solidFill>
                        <a:srgbClr val="FFCC00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0468"/>
              </p:ext>
            </p:extLst>
          </p:nvPr>
        </p:nvGraphicFramePr>
        <p:xfrm>
          <a:off x="2325390" y="3157538"/>
          <a:ext cx="616545" cy="34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79" name="Równanie" r:id="rId5" imgW="317160" imgH="177480" progId="Equation.3">
                  <p:embed/>
                </p:oleObj>
              </mc:Choice>
              <mc:Fallback>
                <p:oleObj name="Równanie" r:id="rId5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390" y="3157538"/>
                        <a:ext cx="616545" cy="3438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1090613" y="965200"/>
            <a:ext cx="4192588" cy="2162175"/>
            <a:chOff x="687" y="645"/>
            <a:chExt cx="2641" cy="1362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921" y="645"/>
              <a:ext cx="0" cy="1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921" y="2007"/>
              <a:ext cx="19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687" y="840"/>
              <a:ext cx="2406" cy="654"/>
            </a:xfrm>
            <a:custGeom>
              <a:avLst/>
              <a:gdLst>
                <a:gd name="T0" fmla="*/ 0 w 2406"/>
                <a:gd name="T1" fmla="*/ 651 h 654"/>
                <a:gd name="T2" fmla="*/ 768 w 2406"/>
                <a:gd name="T3" fmla="*/ 3 h 654"/>
                <a:gd name="T4" fmla="*/ 1572 w 2406"/>
                <a:gd name="T5" fmla="*/ 633 h 654"/>
                <a:gd name="T6" fmla="*/ 2406 w 2406"/>
                <a:gd name="T7" fmla="*/ 129 h 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6"/>
                <a:gd name="T13" fmla="*/ 0 h 654"/>
                <a:gd name="T14" fmla="*/ 2406 w 2406"/>
                <a:gd name="T15" fmla="*/ 654 h 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6" h="654">
                  <a:moveTo>
                    <a:pt x="0" y="651"/>
                  </a:moveTo>
                  <a:cubicBezTo>
                    <a:pt x="253" y="328"/>
                    <a:pt x="506" y="6"/>
                    <a:pt x="768" y="3"/>
                  </a:cubicBezTo>
                  <a:cubicBezTo>
                    <a:pt x="1030" y="0"/>
                    <a:pt x="1299" y="612"/>
                    <a:pt x="1572" y="633"/>
                  </a:cubicBezTo>
                  <a:cubicBezTo>
                    <a:pt x="1845" y="654"/>
                    <a:pt x="2125" y="391"/>
                    <a:pt x="2406" y="12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3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2866169"/>
                </p:ext>
              </p:extLst>
            </p:nvPr>
          </p:nvGraphicFramePr>
          <p:xfrm>
            <a:off x="2901" y="1232"/>
            <a:ext cx="427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380" name="Equation" r:id="rId7" imgW="266400" imgH="215640" progId="Equation.3">
                    <p:embed/>
                  </p:oleObj>
                </mc:Choice>
                <mc:Fallback>
                  <p:oleObj name="Equation" r:id="rId7" imgW="266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1" y="1232"/>
                          <a:ext cx="427" cy="346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2"/>
            <p:cNvGraphicFramePr>
              <a:graphicFrameLocks noChangeAspect="1"/>
            </p:cNvGraphicFramePr>
            <p:nvPr/>
          </p:nvGraphicFramePr>
          <p:xfrm>
            <a:off x="2863" y="1720"/>
            <a:ext cx="143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381" name="Równanie" r:id="rId9" imgW="88560" imgH="152280" progId="Equation.3">
                    <p:embed/>
                  </p:oleObj>
                </mc:Choice>
                <mc:Fallback>
                  <p:oleObj name="Równanie" r:id="rId9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" y="1720"/>
                          <a:ext cx="143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3"/>
            <p:cNvSpPr>
              <a:spLocks noChangeShapeType="1"/>
            </p:cNvSpPr>
            <p:nvPr/>
          </p:nvSpPr>
          <p:spPr bwMode="auto">
            <a:xfrm flipV="1">
              <a:off x="1659" y="939"/>
              <a:ext cx="0" cy="106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3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0731908"/>
                </p:ext>
              </p:extLst>
            </p:nvPr>
          </p:nvGraphicFramePr>
          <p:xfrm>
            <a:off x="1939" y="763"/>
            <a:ext cx="468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382" name="Equation" r:id="rId11" imgW="291960" imgH="215640" progId="Equation.3">
                    <p:embed/>
                  </p:oleObj>
                </mc:Choice>
                <mc:Fallback>
                  <p:oleObj name="Equation" r:id="rId11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9" y="763"/>
                          <a:ext cx="468" cy="346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1410" y="1362"/>
              <a:ext cx="498" cy="636"/>
            </a:xfrm>
            <a:custGeom>
              <a:avLst/>
              <a:gdLst>
                <a:gd name="T0" fmla="*/ 0 w 498"/>
                <a:gd name="T1" fmla="*/ 290 h 774"/>
                <a:gd name="T2" fmla="*/ 0 w 498"/>
                <a:gd name="T3" fmla="*/ 0 h 774"/>
                <a:gd name="T4" fmla="*/ 498 w 498"/>
                <a:gd name="T5" fmla="*/ 0 h 774"/>
                <a:gd name="T6" fmla="*/ 498 w 498"/>
                <a:gd name="T7" fmla="*/ 290 h 7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8"/>
                <a:gd name="T13" fmla="*/ 0 h 774"/>
                <a:gd name="T14" fmla="*/ 498 w 498"/>
                <a:gd name="T15" fmla="*/ 774 h 7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8" h="774">
                  <a:moveTo>
                    <a:pt x="0" y="774"/>
                  </a:moveTo>
                  <a:lnTo>
                    <a:pt x="0" y="0"/>
                  </a:lnTo>
                  <a:lnTo>
                    <a:pt x="498" y="0"/>
                  </a:lnTo>
                  <a:lnTo>
                    <a:pt x="498" y="774"/>
                  </a:ln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3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1126667"/>
                </p:ext>
              </p:extLst>
            </p:nvPr>
          </p:nvGraphicFramePr>
          <p:xfrm>
            <a:off x="1983" y="1772"/>
            <a:ext cx="381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383" name="Równanie" r:id="rId13" imgW="380880" imgH="215640" progId="Equation.3">
                    <p:embed/>
                  </p:oleObj>
                </mc:Choice>
                <mc:Fallback>
                  <p:oleObj name="Równanie" r:id="rId13" imgW="380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3" y="1772"/>
                          <a:ext cx="381" cy="21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7416009"/>
                </p:ext>
              </p:extLst>
            </p:nvPr>
          </p:nvGraphicFramePr>
          <p:xfrm>
            <a:off x="967" y="1769"/>
            <a:ext cx="374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384" name="Równanie" r:id="rId15" imgW="368280" imgH="215640" progId="Equation.3">
                    <p:embed/>
                  </p:oleObj>
                </mc:Choice>
                <mc:Fallback>
                  <p:oleObj name="Równanie" r:id="rId15" imgW="368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7" y="1769"/>
                          <a:ext cx="374" cy="21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4347527"/>
                </p:ext>
              </p:extLst>
            </p:nvPr>
          </p:nvGraphicFramePr>
          <p:xfrm>
            <a:off x="1339" y="1072"/>
            <a:ext cx="299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385" name="Równanie" r:id="rId17" imgW="228600" imgH="215640" progId="Equation.3">
                    <p:embed/>
                  </p:oleObj>
                </mc:Choice>
                <mc:Fallback>
                  <p:oleObj name="Równanie" r:id="rId17" imgW="2286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9" y="1072"/>
                          <a:ext cx="299" cy="28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4531499" y="108570"/>
            <a:ext cx="460017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pl-PL" sz="3200" b="1" dirty="0" smtClean="0">
                <a:solidFill>
                  <a:schemeClr val="bg2"/>
                </a:solidFill>
              </a:rPr>
              <a:t>Właściwość</a:t>
            </a:r>
          </a:p>
          <a:p>
            <a:r>
              <a:rPr kumimoji="1" lang="pl-PL" sz="3200" b="1" dirty="0" smtClean="0">
                <a:solidFill>
                  <a:schemeClr val="bg2"/>
                </a:solidFill>
              </a:rPr>
              <a:t>próbkująca delty Diraca</a:t>
            </a:r>
            <a:endParaRPr kumimoji="1" lang="pl-PL" sz="4400" b="1" dirty="0">
              <a:solidFill>
                <a:schemeClr val="tx2"/>
              </a:solidFill>
            </a:endParaRPr>
          </a:p>
        </p:txBody>
      </p:sp>
      <p:grpSp>
        <p:nvGrpSpPr>
          <p:cNvPr id="39" name="Grupa 38"/>
          <p:cNvGrpSpPr/>
          <p:nvPr/>
        </p:nvGrpSpPr>
        <p:grpSpPr>
          <a:xfrm>
            <a:off x="1123950" y="4867275"/>
            <a:ext cx="7904163" cy="1979613"/>
            <a:chOff x="1123950" y="4867275"/>
            <a:chExt cx="7904163" cy="1979613"/>
          </a:xfrm>
        </p:grpSpPr>
        <p:graphicFrame>
          <p:nvGraphicFramePr>
            <p:cNvPr id="4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2460653"/>
                </p:ext>
              </p:extLst>
            </p:nvPr>
          </p:nvGraphicFramePr>
          <p:xfrm>
            <a:off x="1344613" y="6145213"/>
            <a:ext cx="1878012" cy="70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386" name="Equation" r:id="rId19" imgW="1155600" imgH="431640" progId="Equation.3">
                    <p:embed/>
                  </p:oleObj>
                </mc:Choice>
                <mc:Fallback>
                  <p:oleObj name="Equation" r:id="rId19" imgW="1155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613" y="6145213"/>
                          <a:ext cx="1878012" cy="701675"/>
                        </a:xfrm>
                        <a:prstGeom prst="rect">
                          <a:avLst/>
                        </a:prstGeom>
                        <a:solidFill>
                          <a:srgbClr val="FF99FF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7878387"/>
                </p:ext>
              </p:extLst>
            </p:nvPr>
          </p:nvGraphicFramePr>
          <p:xfrm>
            <a:off x="3813175" y="4867275"/>
            <a:ext cx="5214938" cy="168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387" name="Equation" r:id="rId21" imgW="2514600" imgH="812520" progId="Equation.3">
                    <p:embed/>
                  </p:oleObj>
                </mc:Choice>
                <mc:Fallback>
                  <p:oleObj name="Equation" r:id="rId21" imgW="251460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3175" y="4867275"/>
                          <a:ext cx="5214938" cy="1685925"/>
                        </a:xfrm>
                        <a:prstGeom prst="rect">
                          <a:avLst/>
                        </a:prstGeom>
                        <a:solidFill>
                          <a:srgbClr val="66FF66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pole tekstowe 41"/>
            <p:cNvSpPr txBox="1">
              <a:spLocks noChangeArrowheads="1"/>
            </p:cNvSpPr>
            <p:nvPr/>
          </p:nvSpPr>
          <p:spPr bwMode="auto">
            <a:xfrm>
              <a:off x="1123950" y="5013176"/>
              <a:ext cx="22765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 smtClean="0"/>
                <a:t>Iloraz różnicowy</a:t>
              </a:r>
              <a:endParaRPr lang="pl-PL" dirty="0"/>
            </a:p>
          </p:txBody>
        </p:sp>
        <p:cxnSp>
          <p:nvCxnSpPr>
            <p:cNvPr id="43" name="Kształt 21"/>
            <p:cNvCxnSpPr>
              <a:cxnSpLocks noChangeShapeType="1"/>
              <a:stCxn id="42" idx="2"/>
            </p:cNvCxnSpPr>
            <p:nvPr/>
          </p:nvCxnSpPr>
          <p:spPr bwMode="auto">
            <a:xfrm rot="16200000" flipH="1">
              <a:off x="2699617" y="5037467"/>
              <a:ext cx="690464" cy="1565212"/>
            </a:xfrm>
            <a:prstGeom prst="curvedConnector2">
              <a:avLst/>
            </a:prstGeom>
            <a:noFill/>
            <a:ln w="381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</p:grpSp>
      <p:graphicFrame>
        <p:nvGraphicFramePr>
          <p:cNvPr id="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08194"/>
              </p:ext>
            </p:extLst>
          </p:nvPr>
        </p:nvGraphicFramePr>
        <p:xfrm>
          <a:off x="5554663" y="1822450"/>
          <a:ext cx="32019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88" name="Equation" r:id="rId23" imgW="1206360" imgH="330120" progId="Equation.3">
                  <p:embed/>
                </p:oleObj>
              </mc:Choice>
              <mc:Fallback>
                <p:oleObj name="Equation" r:id="rId23" imgW="1206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1822450"/>
                        <a:ext cx="3201987" cy="8763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i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35059"/>
              </p:ext>
            </p:extLst>
          </p:nvPr>
        </p:nvGraphicFramePr>
        <p:xfrm>
          <a:off x="1571137" y="446708"/>
          <a:ext cx="1215415" cy="89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89" name="Equation" r:id="rId25" imgW="533160" imgH="393480" progId="Equation.3">
                  <p:embed/>
                </p:oleObj>
              </mc:Choice>
              <mc:Fallback>
                <p:oleObj name="Equation" r:id="rId25" imgW="533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71137" y="446708"/>
                        <a:ext cx="1215415" cy="897092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1"/>
                        </a:solidFill>
                        <a:prstDash val="sysDot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243013" y="26987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pl-PL" sz="3200" b="1" dirty="0" smtClean="0">
                <a:solidFill>
                  <a:srgbClr val="006600"/>
                </a:solidFill>
                <a:latin typeface="+mn-lt"/>
              </a:rPr>
              <a:t>Delta Diraca (inny kształt impulsów)</a:t>
            </a:r>
            <a:endParaRPr kumimoji="1" lang="pl-PL" sz="44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795958" y="1916832"/>
            <a:ext cx="8034910" cy="4392488"/>
            <a:chOff x="2959502" y="744612"/>
            <a:chExt cx="6120595" cy="2914898"/>
          </a:xfrm>
        </p:grpSpPr>
        <p:pic>
          <p:nvPicPr>
            <p:cNvPr id="5" name="Obraz 4" descr="untitled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9502" y="744612"/>
              <a:ext cx="6120595" cy="2914898"/>
            </a:xfrm>
            <a:prstGeom prst="rect">
              <a:avLst/>
            </a:prstGeom>
          </p:spPr>
        </p:pic>
        <p:graphicFrame>
          <p:nvGraphicFramePr>
            <p:cNvPr id="6" name="Obiekt 5"/>
            <p:cNvGraphicFramePr>
              <a:graphicFrameLocks noChangeAspect="1"/>
            </p:cNvGraphicFramePr>
            <p:nvPr/>
          </p:nvGraphicFramePr>
          <p:xfrm>
            <a:off x="6560261" y="1340405"/>
            <a:ext cx="1280626" cy="484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70" name="Równanie" r:id="rId4" imgW="571320" imgH="215640" progId="Equation.3">
                    <p:embed/>
                  </p:oleObj>
                </mc:Choice>
                <mc:Fallback>
                  <p:oleObj name="Równanie" r:id="rId4" imgW="57132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0261" y="1340405"/>
                          <a:ext cx="1280626" cy="4846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a 6"/>
          <p:cNvGrpSpPr/>
          <p:nvPr/>
        </p:nvGrpSpPr>
        <p:grpSpPr>
          <a:xfrm>
            <a:off x="912813" y="822488"/>
            <a:ext cx="2842530" cy="3985394"/>
            <a:chOff x="3345272" y="1988840"/>
            <a:chExt cx="2842530" cy="3985394"/>
          </a:xfrm>
        </p:grpSpPr>
        <p:sp>
          <p:nvSpPr>
            <p:cNvPr id="8" name="Prostokąt 7"/>
            <p:cNvSpPr/>
            <p:nvPr/>
          </p:nvSpPr>
          <p:spPr bwMode="auto">
            <a:xfrm>
              <a:off x="3435685" y="1988840"/>
              <a:ext cx="2752117" cy="39853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9" name="Grupa 1"/>
            <p:cNvGrpSpPr/>
            <p:nvPr/>
          </p:nvGrpSpPr>
          <p:grpSpPr>
            <a:xfrm>
              <a:off x="3345272" y="2075334"/>
              <a:ext cx="2714327" cy="3898900"/>
              <a:chOff x="1281609" y="946150"/>
              <a:chExt cx="2714327" cy="3898900"/>
            </a:xfrm>
            <a:noFill/>
          </p:grpSpPr>
          <p:grpSp>
            <p:nvGrpSpPr>
              <p:cNvPr id="10" name="Grupa 34"/>
              <p:cNvGrpSpPr/>
              <p:nvPr/>
            </p:nvGrpSpPr>
            <p:grpSpPr>
              <a:xfrm>
                <a:off x="1691680" y="946150"/>
                <a:ext cx="2304256" cy="3898900"/>
                <a:chOff x="1691680" y="946150"/>
                <a:chExt cx="2304256" cy="3898900"/>
              </a:xfrm>
              <a:grpFill/>
            </p:grpSpPr>
            <p:cxnSp>
              <p:nvCxnSpPr>
                <p:cNvPr id="12" name="Łącznik prosty ze strzałką 4"/>
                <p:cNvCxnSpPr/>
                <p:nvPr/>
              </p:nvCxnSpPr>
              <p:spPr bwMode="auto">
                <a:xfrm>
                  <a:off x="1691680" y="4149080"/>
                  <a:ext cx="2304256" cy="0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3" name="Trójkąt równoramienny 12"/>
                <p:cNvSpPr/>
                <p:nvPr/>
              </p:nvSpPr>
              <p:spPr bwMode="auto">
                <a:xfrm>
                  <a:off x="2411760" y="3429000"/>
                  <a:ext cx="720080" cy="720080"/>
                </a:xfrm>
                <a:prstGeom prst="triangle">
                  <a:avLst/>
                </a:prstGeom>
                <a:grpFill/>
                <a:ln w="2540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" name="Trójkąt równoramienny 13"/>
                <p:cNvSpPr/>
                <p:nvPr/>
              </p:nvSpPr>
              <p:spPr bwMode="auto">
                <a:xfrm>
                  <a:off x="2555776" y="2708920"/>
                  <a:ext cx="432048" cy="1440160"/>
                </a:xfrm>
                <a:prstGeom prst="triangle">
                  <a:avLst/>
                </a:prstGeom>
                <a:grpFill/>
                <a:ln w="25400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5" name="Trójkąt równoramienny 14"/>
                <p:cNvSpPr/>
                <p:nvPr/>
              </p:nvSpPr>
              <p:spPr bwMode="auto">
                <a:xfrm>
                  <a:off x="2699792" y="946150"/>
                  <a:ext cx="144016" cy="3202930"/>
                </a:xfrm>
                <a:prstGeom prst="triangle">
                  <a:avLst/>
                </a:prstGeom>
                <a:grpFill/>
                <a:ln w="381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6" name="Łącznik prosty ze strzałką 15"/>
                <p:cNvCxnSpPr/>
                <p:nvPr/>
              </p:nvCxnSpPr>
              <p:spPr bwMode="auto">
                <a:xfrm>
                  <a:off x="2411760" y="4509120"/>
                  <a:ext cx="720080" cy="0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/>
                </a:ln>
                <a:effectLst/>
              </p:spPr>
            </p:cxnSp>
            <p:graphicFrame>
              <p:nvGraphicFramePr>
                <p:cNvPr id="17" name="Obiekt 16"/>
                <p:cNvGraphicFramePr>
                  <a:graphicFrameLocks noChangeAspect="1"/>
                </p:cNvGraphicFramePr>
                <p:nvPr/>
              </p:nvGraphicFramePr>
              <p:xfrm>
                <a:off x="2638425" y="4548188"/>
                <a:ext cx="268288" cy="2968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371" name="Równanie" r:id="rId6" imgW="126720" imgH="139680" progId="Equation.3">
                        <p:embed/>
                      </p:oleObj>
                    </mc:Choice>
                    <mc:Fallback>
                      <p:oleObj name="Równanie" r:id="rId6" imgW="126720" imgH="13968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38425" y="4548188"/>
                              <a:ext cx="268288" cy="29686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8" name="Łącznik prosty ze strzałką 17"/>
                <p:cNvCxnSpPr/>
                <p:nvPr/>
              </p:nvCxnSpPr>
              <p:spPr bwMode="auto">
                <a:xfrm>
                  <a:off x="3419872" y="3429000"/>
                  <a:ext cx="0" cy="720080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/>
                </a:ln>
                <a:effectLst/>
              </p:spPr>
            </p:cxnSp>
            <p:graphicFrame>
              <p:nvGraphicFramePr>
                <p:cNvPr id="19" name="Object 13"/>
                <p:cNvGraphicFramePr>
                  <a:graphicFrameLocks noChangeAspect="1"/>
                </p:cNvGraphicFramePr>
                <p:nvPr/>
              </p:nvGraphicFramePr>
              <p:xfrm>
                <a:off x="3432374" y="3573016"/>
                <a:ext cx="563562" cy="4587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372" name="Równanie" r:id="rId8" imgW="266400" imgH="215640" progId="Equation.3">
                        <p:embed/>
                      </p:oleObj>
                    </mc:Choice>
                    <mc:Fallback>
                      <p:oleObj name="Równanie" r:id="rId8" imgW="266400" imgH="215640" progId="Equation.3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32374" y="3573016"/>
                              <a:ext cx="563562" cy="4587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1" name="Obiek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0055946"/>
                  </p:ext>
                </p:extLst>
              </p:nvPr>
            </p:nvGraphicFramePr>
            <p:xfrm>
              <a:off x="1281609" y="2450168"/>
              <a:ext cx="1366837" cy="515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373" name="Equation" r:id="rId10" imgW="571320" imgH="215640" progId="Equation.3">
                      <p:embed/>
                    </p:oleObj>
                  </mc:Choice>
                  <mc:Fallback>
                    <p:oleObj name="Equation" r:id="rId10" imgW="571320" imgH="21564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1609" y="2450168"/>
                            <a:ext cx="1366837" cy="5159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" name="pole tekstowe 19"/>
          <p:cNvSpPr txBox="1"/>
          <p:nvPr/>
        </p:nvSpPr>
        <p:spPr>
          <a:xfrm>
            <a:off x="3051076" y="1196752"/>
            <a:ext cx="27318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+mn-lt"/>
              </a:rPr>
              <a:t>Impulsy trójkątne</a:t>
            </a:r>
            <a:endParaRPr lang="pl-PL" b="1" dirty="0">
              <a:latin typeface="+mn-lt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243013" y="6078487"/>
            <a:ext cx="281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+mn-lt"/>
              </a:rPr>
              <a:t>Impulsy </a:t>
            </a:r>
            <a:r>
              <a:rPr lang="pl-PL" b="1" dirty="0" err="1" smtClean="0">
                <a:latin typeface="+mn-lt"/>
              </a:rPr>
              <a:t>Sampling</a:t>
            </a:r>
            <a:endParaRPr lang="pl-PL" b="1" dirty="0">
              <a:latin typeface="+mn-lt"/>
            </a:endParaRPr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723900" y="1200149"/>
            <a:ext cx="8420100" cy="3138190"/>
            <a:chOff x="369888" y="1200149"/>
            <a:chExt cx="8420100" cy="3138190"/>
          </a:xfrm>
        </p:grpSpPr>
        <p:pic>
          <p:nvPicPr>
            <p:cNvPr id="5" name="Obraz 4" descr="untitled_2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888" y="1200149"/>
              <a:ext cx="8420100" cy="2676525"/>
            </a:xfrm>
            <a:prstGeom prst="rect">
              <a:avLst/>
            </a:prstGeom>
          </p:spPr>
        </p:pic>
        <p:graphicFrame>
          <p:nvGraphicFramePr>
            <p:cNvPr id="6" name="Obiekt 5"/>
            <p:cNvGraphicFramePr>
              <a:graphicFrameLocks noChangeAspect="1"/>
            </p:cNvGraphicFramePr>
            <p:nvPr/>
          </p:nvGraphicFramePr>
          <p:xfrm>
            <a:off x="5411788" y="1844675"/>
            <a:ext cx="2316163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10" name="Równanie" r:id="rId4" imgW="1193760" imgH="482400" progId="Equation.3">
                    <p:embed/>
                  </p:oleObj>
                </mc:Choice>
                <mc:Fallback>
                  <p:oleObj name="Równanie" r:id="rId4" imgW="1193760" imgH="482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1788" y="1844675"/>
                          <a:ext cx="2316163" cy="936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pole tekstowe 6"/>
            <p:cNvSpPr txBox="1"/>
            <p:nvPr/>
          </p:nvSpPr>
          <p:spPr>
            <a:xfrm>
              <a:off x="2555776" y="3876674"/>
              <a:ext cx="3347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latin typeface="+mn-lt"/>
                </a:rPr>
                <a:t>Impulsy gaussowskie</a:t>
              </a:r>
              <a:endParaRPr lang="pl-PL" b="1" dirty="0">
                <a:latin typeface="+mn-lt"/>
              </a:endParaRPr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1243013" y="4581128"/>
            <a:ext cx="7520007" cy="1938992"/>
          </a:xfrm>
          <a:prstGeom prst="rect">
            <a:avLst/>
          </a:prstGeom>
          <a:solidFill>
            <a:srgbClr val="CC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+mn-lt"/>
              </a:rPr>
              <a:t>Deltę Diraca możemy zdefiniować dla dowolnego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ciągu impulsów spełniających warunki: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+mn-lt"/>
              </a:rPr>
              <a:t> impuls jest coraz wyższy, jeżeli jego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szerokość maleje </a:t>
            </a:r>
            <a:r>
              <a:rPr lang="el-GR" b="1" i="1" dirty="0" smtClean="0">
                <a:latin typeface="+mn-lt"/>
              </a:rPr>
              <a:t>ε</a:t>
            </a:r>
            <a:r>
              <a:rPr lang="el-GR" b="1" dirty="0" smtClean="0">
                <a:latin typeface="+mn-lt"/>
                <a:sym typeface="Symbol"/>
              </a:rPr>
              <a:t></a:t>
            </a:r>
            <a:r>
              <a:rPr lang="pl-PL" b="1" dirty="0" smtClean="0">
                <a:latin typeface="+mn-lt"/>
                <a:sym typeface="Symbol"/>
              </a:rPr>
              <a:t>,</a:t>
            </a:r>
            <a:endParaRPr lang="pl-PL" b="1" dirty="0" smtClean="0">
              <a:latin typeface="+mn-lt"/>
            </a:endParaRPr>
          </a:p>
          <a:p>
            <a:r>
              <a:rPr lang="pl-PL" b="1" dirty="0" smtClean="0">
                <a:latin typeface="+mn-lt"/>
              </a:rPr>
              <a:t>- „pole” impulsu jest znormalizowane do jedności.</a:t>
            </a:r>
            <a:endParaRPr lang="pl-PL" b="1" dirty="0">
              <a:latin typeface="+mn-lt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243013" y="26987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pl-PL" sz="3200" b="1" dirty="0" smtClean="0">
                <a:solidFill>
                  <a:srgbClr val="006600"/>
                </a:solidFill>
                <a:latin typeface="+mn-lt"/>
              </a:rPr>
              <a:t>Delta Diraca (inny kształt impulsów)</a:t>
            </a:r>
            <a:endParaRPr kumimoji="1" lang="pl-PL" sz="44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aphicFrame>
        <p:nvGraphicFramePr>
          <p:cNvPr id="92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155697"/>
              </p:ext>
            </p:extLst>
          </p:nvPr>
        </p:nvGraphicFramePr>
        <p:xfrm>
          <a:off x="990600" y="1131202"/>
          <a:ext cx="461486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1" name="Equation" r:id="rId4" imgW="1815840" imgH="330120" progId="Equation.3">
                  <p:embed/>
                </p:oleObj>
              </mc:Choice>
              <mc:Fallback>
                <p:oleObj name="Equation" r:id="rId4" imgW="1815840" imgH="3301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31202"/>
                        <a:ext cx="4614862" cy="839787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a 2"/>
          <p:cNvGrpSpPr/>
          <p:nvPr/>
        </p:nvGrpSpPr>
        <p:grpSpPr>
          <a:xfrm>
            <a:off x="957595" y="2416391"/>
            <a:ext cx="8123929" cy="4201897"/>
            <a:chOff x="957595" y="2416391"/>
            <a:chExt cx="8123929" cy="4201897"/>
          </a:xfrm>
        </p:grpSpPr>
        <p:graphicFrame>
          <p:nvGraphicFramePr>
            <p:cNvPr id="921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5619885"/>
                </p:ext>
              </p:extLst>
            </p:nvPr>
          </p:nvGraphicFramePr>
          <p:xfrm>
            <a:off x="957595" y="2526236"/>
            <a:ext cx="3713162" cy="839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22" name="Equation" r:id="rId6" imgW="1460160" imgH="330120" progId="Equation.3">
                    <p:embed/>
                  </p:oleObj>
                </mc:Choice>
                <mc:Fallback>
                  <p:oleObj name="Equation" r:id="rId6" imgW="1460160" imgH="33012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595" y="2526236"/>
                          <a:ext cx="3713162" cy="839787"/>
                        </a:xfrm>
                        <a:prstGeom prst="rect">
                          <a:avLst/>
                        </a:prstGeom>
                        <a:solidFill>
                          <a:srgbClr val="FFCC66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227" name="Group 30"/>
            <p:cNvGrpSpPr>
              <a:grpSpLocks/>
            </p:cNvGrpSpPr>
            <p:nvPr/>
          </p:nvGrpSpPr>
          <p:grpSpPr bwMode="auto">
            <a:xfrm>
              <a:off x="990600" y="3876675"/>
              <a:ext cx="4194175" cy="2741613"/>
              <a:chOff x="780" y="2442"/>
              <a:chExt cx="2642" cy="1727"/>
            </a:xfrm>
          </p:grpSpPr>
          <p:sp>
            <p:nvSpPr>
              <p:cNvPr id="9229" name="Line 21"/>
              <p:cNvSpPr>
                <a:spLocks noChangeShapeType="1"/>
              </p:cNvSpPr>
              <p:nvPr/>
            </p:nvSpPr>
            <p:spPr bwMode="auto">
              <a:xfrm flipV="1">
                <a:off x="1014" y="2442"/>
                <a:ext cx="0" cy="13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230" name="Line 22"/>
              <p:cNvSpPr>
                <a:spLocks noChangeShapeType="1"/>
              </p:cNvSpPr>
              <p:nvPr/>
            </p:nvSpPr>
            <p:spPr bwMode="auto">
              <a:xfrm>
                <a:off x="1014" y="3804"/>
                <a:ext cx="19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231" name="Freeform 23"/>
              <p:cNvSpPr>
                <a:spLocks/>
              </p:cNvSpPr>
              <p:nvPr/>
            </p:nvSpPr>
            <p:spPr bwMode="auto">
              <a:xfrm>
                <a:off x="780" y="2637"/>
                <a:ext cx="2406" cy="654"/>
              </a:xfrm>
              <a:custGeom>
                <a:avLst/>
                <a:gdLst>
                  <a:gd name="T0" fmla="*/ 0 w 2406"/>
                  <a:gd name="T1" fmla="*/ 651 h 654"/>
                  <a:gd name="T2" fmla="*/ 768 w 2406"/>
                  <a:gd name="T3" fmla="*/ 3 h 654"/>
                  <a:gd name="T4" fmla="*/ 1572 w 2406"/>
                  <a:gd name="T5" fmla="*/ 633 h 654"/>
                  <a:gd name="T6" fmla="*/ 2406 w 2406"/>
                  <a:gd name="T7" fmla="*/ 129 h 6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6"/>
                  <a:gd name="T13" fmla="*/ 0 h 654"/>
                  <a:gd name="T14" fmla="*/ 2406 w 2406"/>
                  <a:gd name="T15" fmla="*/ 654 h 6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6" h="654">
                    <a:moveTo>
                      <a:pt x="0" y="651"/>
                    </a:moveTo>
                    <a:cubicBezTo>
                      <a:pt x="253" y="328"/>
                      <a:pt x="506" y="6"/>
                      <a:pt x="768" y="3"/>
                    </a:cubicBezTo>
                    <a:cubicBezTo>
                      <a:pt x="1030" y="0"/>
                      <a:pt x="1299" y="612"/>
                      <a:pt x="1572" y="633"/>
                    </a:cubicBezTo>
                    <a:cubicBezTo>
                      <a:pt x="1845" y="654"/>
                      <a:pt x="2125" y="391"/>
                      <a:pt x="2406" y="129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9220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4892444"/>
                  </p:ext>
                </p:extLst>
              </p:nvPr>
            </p:nvGraphicFramePr>
            <p:xfrm>
              <a:off x="2994" y="2890"/>
              <a:ext cx="428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23" name="Equation" r:id="rId8" imgW="266400" imgH="215640" progId="Equation.3">
                      <p:embed/>
                    </p:oleObj>
                  </mc:Choice>
                  <mc:Fallback>
                    <p:oleObj name="Equation" r:id="rId8" imgW="266400" imgH="215640" progId="Equation.3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94" y="2890"/>
                            <a:ext cx="428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21" name="Object 25"/>
              <p:cNvGraphicFramePr>
                <a:graphicFrameLocks noChangeAspect="1"/>
              </p:cNvGraphicFramePr>
              <p:nvPr/>
            </p:nvGraphicFramePr>
            <p:xfrm>
              <a:off x="2956" y="3517"/>
              <a:ext cx="143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24" name="Równanie" r:id="rId10" imgW="88560" imgH="152280" progId="Equation.3">
                      <p:embed/>
                    </p:oleObj>
                  </mc:Choice>
                  <mc:Fallback>
                    <p:oleObj name="Równanie" r:id="rId10" imgW="88560" imgH="15228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56" y="3517"/>
                            <a:ext cx="143" cy="2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32" name="Line 26"/>
              <p:cNvSpPr>
                <a:spLocks noChangeShapeType="1"/>
              </p:cNvSpPr>
              <p:nvPr/>
            </p:nvSpPr>
            <p:spPr bwMode="auto">
              <a:xfrm flipV="1">
                <a:off x="1758" y="2736"/>
                <a:ext cx="0" cy="1068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9222" name="Object 27"/>
              <p:cNvGraphicFramePr>
                <a:graphicFrameLocks noChangeAspect="1"/>
              </p:cNvGraphicFramePr>
              <p:nvPr/>
            </p:nvGraphicFramePr>
            <p:xfrm>
              <a:off x="1492" y="3803"/>
              <a:ext cx="532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25" name="Równanie" r:id="rId12" imgW="330120" imgH="228600" progId="Equation.3">
                      <p:embed/>
                    </p:oleObj>
                  </mc:Choice>
                  <mc:Fallback>
                    <p:oleObj name="Równanie" r:id="rId12" imgW="330120" imgH="22860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2" y="3803"/>
                            <a:ext cx="532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23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7551882"/>
                  </p:ext>
                </p:extLst>
              </p:nvPr>
            </p:nvGraphicFramePr>
            <p:xfrm>
              <a:off x="1147" y="2736"/>
              <a:ext cx="510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26" name="Equation" r:id="rId14" imgW="317160" imgH="228600" progId="Equation.3">
                      <p:embed/>
                    </p:oleObj>
                  </mc:Choice>
                  <mc:Fallback>
                    <p:oleObj name="Equation" r:id="rId14" imgW="317160" imgH="22860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7" y="2736"/>
                            <a:ext cx="510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24" name="Object 29"/>
              <p:cNvGraphicFramePr>
                <a:graphicFrameLocks noChangeAspect="1"/>
              </p:cNvGraphicFramePr>
              <p:nvPr/>
            </p:nvGraphicFramePr>
            <p:xfrm>
              <a:off x="1758" y="3357"/>
              <a:ext cx="712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27" name="Równanie" r:id="rId16" imgW="507960" imgH="228600" progId="Equation.3">
                      <p:embed/>
                    </p:oleObj>
                  </mc:Choice>
                  <mc:Fallback>
                    <p:oleObj name="Równanie" r:id="rId16" imgW="507960" imgH="228600" progId="Equation.3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8" y="3357"/>
                            <a:ext cx="712" cy="32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228" name="Text Box 31"/>
            <p:cNvSpPr txBox="1">
              <a:spLocks noChangeArrowheads="1"/>
            </p:cNvSpPr>
            <p:nvPr/>
          </p:nvSpPr>
          <p:spPr bwMode="auto">
            <a:xfrm>
              <a:off x="5545556" y="2416391"/>
              <a:ext cx="3535968" cy="92333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sz="1800" b="1" dirty="0"/>
                <a:t>Wyrażenia całkowe z deltą Diraca</a:t>
              </a:r>
              <a:br>
                <a:rPr lang="pl-PL" sz="1800" b="1" dirty="0"/>
              </a:br>
              <a:r>
                <a:rPr lang="pl-PL" sz="1800" b="1" dirty="0"/>
                <a:t>przekształcamy w zwykły </a:t>
              </a:r>
              <a:r>
                <a:rPr lang="pl-PL" sz="1800" b="1" dirty="0" smtClean="0"/>
                <a:t>sposób</a:t>
              </a:r>
            </a:p>
            <a:p>
              <a:pPr eaLnBrk="0" hangingPunct="0"/>
              <a:r>
                <a:rPr lang="pl-PL" sz="1800" b="1" dirty="0" smtClean="0"/>
                <a:t>(istotna zaleta).</a:t>
              </a:r>
              <a:endParaRPr lang="pl-PL" sz="1800" b="1" dirty="0"/>
            </a:p>
          </p:txBody>
        </p:sp>
      </p:grp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123950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pl-PL" sz="3200" b="1" dirty="0" smtClean="0">
                <a:solidFill>
                  <a:schemeClr val="bg2"/>
                </a:solidFill>
              </a:rPr>
              <a:t>Właściwość próbkująca delty Diraca</a:t>
            </a:r>
            <a:endParaRPr kumimoji="1" lang="pl-PL" sz="4400" b="1" dirty="0">
              <a:solidFill>
                <a:schemeClr val="tx2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868144" y="1047659"/>
            <a:ext cx="3213380" cy="923330"/>
          </a:xfrm>
          <a:prstGeom prst="rect">
            <a:avLst/>
          </a:prstGeom>
          <a:solidFill>
            <a:srgbClr val="CC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800" b="1" dirty="0" smtClean="0"/>
              <a:t>Delta </a:t>
            </a:r>
            <a:r>
              <a:rPr lang="pl-PL" sz="1800" b="1" dirty="0" err="1" smtClean="0"/>
              <a:t>Diraca</a:t>
            </a:r>
            <a:r>
              <a:rPr lang="pl-PL" sz="1800" b="1" dirty="0" smtClean="0"/>
              <a:t> ≡ funkcjonał</a:t>
            </a:r>
            <a:br>
              <a:rPr lang="pl-PL" sz="1800" b="1" dirty="0" smtClean="0"/>
            </a:br>
            <a:r>
              <a:rPr lang="pl-PL" sz="1800" b="1" dirty="0" smtClean="0"/>
              <a:t>odwzorowanie funkcji w liczbę</a:t>
            </a:r>
          </a:p>
          <a:p>
            <a:pPr algn="ctr" eaLnBrk="0" hangingPunct="0"/>
            <a:r>
              <a:rPr lang="el-GR" sz="1800" b="1" dirty="0" smtClean="0"/>
              <a:t>δ</a:t>
            </a:r>
            <a:r>
              <a:rPr lang="pl-PL" sz="1800" b="1" dirty="0" smtClean="0"/>
              <a:t>[</a:t>
            </a:r>
            <a:r>
              <a:rPr lang="pl-PL" sz="1800" b="1" i="1" dirty="0" smtClean="0"/>
              <a:t>x</a:t>
            </a:r>
            <a:r>
              <a:rPr lang="pl-PL" sz="1800" b="1" dirty="0" smtClean="0"/>
              <a:t>(</a:t>
            </a:r>
            <a:r>
              <a:rPr lang="pl-PL" sz="1800" b="1" i="1" dirty="0" smtClean="0"/>
              <a:t>t</a:t>
            </a:r>
            <a:r>
              <a:rPr lang="pl-PL" sz="1800" b="1" dirty="0" smtClean="0"/>
              <a:t>)] </a:t>
            </a:r>
            <a:r>
              <a:rPr lang="pl-PL" sz="1800" b="1" dirty="0" smtClean="0">
                <a:cs typeface="Times New Roman" panose="02020603050405020304" pitchFamily="18" charset="0"/>
              </a:rPr>
              <a:t>→ </a:t>
            </a:r>
            <a:r>
              <a:rPr lang="pl-PL" sz="1800" b="1" i="1" dirty="0" smtClean="0">
                <a:cs typeface="Times New Roman" panose="02020603050405020304" pitchFamily="18" charset="0"/>
              </a:rPr>
              <a:t>x</a:t>
            </a:r>
            <a:r>
              <a:rPr lang="pl-PL" sz="1800" b="1" dirty="0" smtClean="0">
                <a:cs typeface="Times New Roman" panose="02020603050405020304" pitchFamily="18" charset="0"/>
              </a:rPr>
              <a:t>(0)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698701"/>
              </p:ext>
            </p:extLst>
          </p:nvPr>
        </p:nvGraphicFramePr>
        <p:xfrm>
          <a:off x="1844675" y="1185863"/>
          <a:ext cx="46148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8" name="Equation" r:id="rId4" imgW="1815840" imgH="330120" progId="Equation.3">
                  <p:embed/>
                </p:oleObj>
              </mc:Choice>
              <mc:Fallback>
                <p:oleObj name="Equation" r:id="rId4" imgW="1815840" imgH="33012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1185863"/>
                        <a:ext cx="4614863" cy="839787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77283"/>
              </p:ext>
            </p:extLst>
          </p:nvPr>
        </p:nvGraphicFramePr>
        <p:xfrm>
          <a:off x="1538288" y="2211388"/>
          <a:ext cx="52292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9" name="Equation" r:id="rId6" imgW="2057400" imgH="482400" progId="Equation.3">
                  <p:embed/>
                </p:oleObj>
              </mc:Choice>
              <mc:Fallback>
                <p:oleObj name="Equation" r:id="rId6" imgW="2057400" imgH="4824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2211388"/>
                        <a:ext cx="5229225" cy="1227137"/>
                      </a:xfrm>
                      <a:prstGeom prst="rect">
                        <a:avLst/>
                      </a:prstGeom>
                      <a:solidFill>
                        <a:srgbClr val="FFCC00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51" name="Group 1050"/>
          <p:cNvGrpSpPr>
            <a:grpSpLocks/>
          </p:cNvGrpSpPr>
          <p:nvPr/>
        </p:nvGrpSpPr>
        <p:grpSpPr bwMode="auto">
          <a:xfrm>
            <a:off x="1609725" y="3876675"/>
            <a:ext cx="3309938" cy="2738438"/>
            <a:chOff x="1014" y="2442"/>
            <a:chExt cx="2085" cy="1725"/>
          </a:xfrm>
        </p:grpSpPr>
        <p:sp>
          <p:nvSpPr>
            <p:cNvPr id="10254" name="Line 1033"/>
            <p:cNvSpPr>
              <a:spLocks noChangeShapeType="1"/>
            </p:cNvSpPr>
            <p:nvPr/>
          </p:nvSpPr>
          <p:spPr bwMode="auto">
            <a:xfrm flipV="1">
              <a:off x="1014" y="2442"/>
              <a:ext cx="0" cy="1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255" name="Line 1034"/>
            <p:cNvSpPr>
              <a:spLocks noChangeShapeType="1"/>
            </p:cNvSpPr>
            <p:nvPr/>
          </p:nvSpPr>
          <p:spPr bwMode="auto">
            <a:xfrm>
              <a:off x="1014" y="3804"/>
              <a:ext cx="19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256" name="Freeform 1035"/>
            <p:cNvSpPr>
              <a:spLocks/>
            </p:cNvSpPr>
            <p:nvPr/>
          </p:nvSpPr>
          <p:spPr bwMode="auto">
            <a:xfrm>
              <a:off x="1170" y="2637"/>
              <a:ext cx="1350" cy="654"/>
            </a:xfrm>
            <a:custGeom>
              <a:avLst/>
              <a:gdLst>
                <a:gd name="T0" fmla="*/ 0 w 2406"/>
                <a:gd name="T1" fmla="*/ 651 h 654"/>
                <a:gd name="T2" fmla="*/ 24 w 2406"/>
                <a:gd name="T3" fmla="*/ 3 h 654"/>
                <a:gd name="T4" fmla="*/ 49 w 2406"/>
                <a:gd name="T5" fmla="*/ 633 h 654"/>
                <a:gd name="T6" fmla="*/ 75 w 2406"/>
                <a:gd name="T7" fmla="*/ 129 h 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6"/>
                <a:gd name="T13" fmla="*/ 0 h 654"/>
                <a:gd name="T14" fmla="*/ 2406 w 2406"/>
                <a:gd name="T15" fmla="*/ 654 h 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6" h="654">
                  <a:moveTo>
                    <a:pt x="0" y="651"/>
                  </a:moveTo>
                  <a:cubicBezTo>
                    <a:pt x="253" y="328"/>
                    <a:pt x="506" y="6"/>
                    <a:pt x="768" y="3"/>
                  </a:cubicBezTo>
                  <a:cubicBezTo>
                    <a:pt x="1030" y="0"/>
                    <a:pt x="1299" y="612"/>
                    <a:pt x="1572" y="633"/>
                  </a:cubicBezTo>
                  <a:cubicBezTo>
                    <a:pt x="1845" y="654"/>
                    <a:pt x="2125" y="391"/>
                    <a:pt x="2406" y="12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0244" name="Object 10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1170851"/>
                </p:ext>
              </p:extLst>
            </p:nvPr>
          </p:nvGraphicFramePr>
          <p:xfrm>
            <a:off x="2556" y="2464"/>
            <a:ext cx="310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00" name="Equation" r:id="rId8" imgW="266400" imgH="215640" progId="Equation.3">
                    <p:embed/>
                  </p:oleObj>
                </mc:Choice>
                <mc:Fallback>
                  <p:oleObj name="Equation" r:id="rId8" imgW="266400" imgH="215640" progId="Equation.3">
                    <p:embed/>
                    <p:pic>
                      <p:nvPicPr>
                        <p:cNvPr id="0" name="Object 10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6" y="2464"/>
                          <a:ext cx="310" cy="2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" name="Object 1037"/>
            <p:cNvGraphicFramePr>
              <a:graphicFrameLocks noChangeAspect="1"/>
            </p:cNvGraphicFramePr>
            <p:nvPr/>
          </p:nvGraphicFramePr>
          <p:xfrm>
            <a:off x="2956" y="3517"/>
            <a:ext cx="143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01" name="Równanie" r:id="rId10" imgW="88560" imgH="152280" progId="Equation.3">
                    <p:embed/>
                  </p:oleObj>
                </mc:Choice>
                <mc:Fallback>
                  <p:oleObj name="Równanie" r:id="rId10" imgW="88560" imgH="152280" progId="Equation.3">
                    <p:embed/>
                    <p:pic>
                      <p:nvPicPr>
                        <p:cNvPr id="0" name="Object 10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6" y="3517"/>
                          <a:ext cx="143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7" name="Line 1038"/>
            <p:cNvSpPr>
              <a:spLocks noChangeShapeType="1"/>
            </p:cNvSpPr>
            <p:nvPr/>
          </p:nvSpPr>
          <p:spPr bwMode="auto">
            <a:xfrm flipV="1">
              <a:off x="1728" y="2736"/>
              <a:ext cx="0" cy="106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0246" name="Object 10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5217196"/>
                </p:ext>
              </p:extLst>
            </p:nvPr>
          </p:nvGraphicFramePr>
          <p:xfrm>
            <a:off x="1736" y="2576"/>
            <a:ext cx="387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02" name="Equation" r:id="rId12" imgW="317160" imgH="228600" progId="Equation.3">
                    <p:embed/>
                  </p:oleObj>
                </mc:Choice>
                <mc:Fallback>
                  <p:oleObj name="Equation" r:id="rId12" imgW="317160" imgH="228600" progId="Equation.3">
                    <p:embed/>
                    <p:pic>
                      <p:nvPicPr>
                        <p:cNvPr id="0" name="Object 10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6" y="2576"/>
                          <a:ext cx="387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Object 1040"/>
            <p:cNvGraphicFramePr>
              <a:graphicFrameLocks noChangeAspect="1"/>
            </p:cNvGraphicFramePr>
            <p:nvPr/>
          </p:nvGraphicFramePr>
          <p:xfrm>
            <a:off x="1728" y="3390"/>
            <a:ext cx="528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03" name="Równanie" r:id="rId14" imgW="507960" imgH="228600" progId="Equation.3">
                    <p:embed/>
                  </p:oleObj>
                </mc:Choice>
                <mc:Fallback>
                  <p:oleObj name="Równanie" r:id="rId14" imgW="507960" imgH="228600" progId="Equation.3">
                    <p:embed/>
                    <p:pic>
                      <p:nvPicPr>
                        <p:cNvPr id="0" name="Object 10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3390"/>
                          <a:ext cx="528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8" name="Line 1042"/>
            <p:cNvSpPr>
              <a:spLocks noChangeShapeType="1"/>
            </p:cNvSpPr>
            <p:nvPr/>
          </p:nvSpPr>
          <p:spPr bwMode="auto">
            <a:xfrm flipH="1">
              <a:off x="2523" y="2781"/>
              <a:ext cx="0" cy="102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259" name="Line 1043"/>
            <p:cNvSpPr>
              <a:spLocks noChangeShapeType="1"/>
            </p:cNvSpPr>
            <p:nvPr/>
          </p:nvSpPr>
          <p:spPr bwMode="auto">
            <a:xfrm>
              <a:off x="1170" y="3291"/>
              <a:ext cx="0" cy="51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0248" name="Object 1044"/>
            <p:cNvGraphicFramePr>
              <a:graphicFrameLocks noChangeAspect="1"/>
            </p:cNvGraphicFramePr>
            <p:nvPr/>
          </p:nvGraphicFramePr>
          <p:xfrm>
            <a:off x="1062" y="3892"/>
            <a:ext cx="215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04" name="Równanie" r:id="rId16" imgW="126720" imgH="139680" progId="Equation.3">
                    <p:embed/>
                  </p:oleObj>
                </mc:Choice>
                <mc:Fallback>
                  <p:oleObj name="Równanie" r:id="rId16" imgW="126720" imgH="139680" progId="Equation.3">
                    <p:embed/>
                    <p:pic>
                      <p:nvPicPr>
                        <p:cNvPr id="0" name="Object 10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2" y="3892"/>
                          <a:ext cx="215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9" name="Object 1045"/>
            <p:cNvGraphicFramePr>
              <a:graphicFrameLocks noChangeAspect="1"/>
            </p:cNvGraphicFramePr>
            <p:nvPr/>
          </p:nvGraphicFramePr>
          <p:xfrm>
            <a:off x="2441" y="3828"/>
            <a:ext cx="215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05" name="Równanie" r:id="rId18" imgW="126720" imgH="177480" progId="Equation.3">
                    <p:embed/>
                  </p:oleObj>
                </mc:Choice>
                <mc:Fallback>
                  <p:oleObj name="Równanie" r:id="rId18" imgW="126720" imgH="177480" progId="Equation.3">
                    <p:embed/>
                    <p:pic>
                      <p:nvPicPr>
                        <p:cNvPr id="0" name="Object 10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1" y="3828"/>
                          <a:ext cx="215" cy="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1046"/>
            <p:cNvGraphicFramePr>
              <a:graphicFrameLocks noChangeAspect="1"/>
            </p:cNvGraphicFramePr>
            <p:nvPr/>
          </p:nvGraphicFramePr>
          <p:xfrm>
            <a:off x="1492" y="3801"/>
            <a:ext cx="532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06" name="Równanie" r:id="rId20" imgW="330120" imgH="228600" progId="Equation.3">
                    <p:embed/>
                  </p:oleObj>
                </mc:Choice>
                <mc:Fallback>
                  <p:oleObj name="Równanie" r:id="rId20" imgW="330120" imgH="228600" progId="Equation.3">
                    <p:embed/>
                    <p:pic>
                      <p:nvPicPr>
                        <p:cNvPr id="0" name="Object 10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2" y="3801"/>
                          <a:ext cx="532" cy="3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3" name="Text Box 1049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123950" y="9525"/>
            <a:ext cx="777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pl-PL" sz="3200" b="1" dirty="0" smtClean="0">
                <a:solidFill>
                  <a:schemeClr val="bg2"/>
                </a:solidFill>
              </a:rPr>
              <a:t>Właściwość próbkująca delty Diraca</a:t>
            </a:r>
            <a:endParaRPr kumimoji="1" lang="pl-PL" sz="4400" b="1" dirty="0">
              <a:solidFill>
                <a:schemeClr val="tx2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9F42-FA15-47B6-A8A8-C595FCD6C4FD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oria sygnałów">
  <a:themeElements>
    <a:clrScheme name="Teoria sygnałów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Teoria sygnałó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oria sygnałów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oria sygnałów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C:\Microsoft Office\Szablony\Teoria sygnałów.pot</Template>
  <TotalTime>4220</TotalTime>
  <Words>1067</Words>
  <Application>Microsoft Office PowerPoint</Application>
  <PresentationFormat>Pokaz na ekranie (4:3)</PresentationFormat>
  <Paragraphs>267</Paragraphs>
  <Slides>42</Slides>
  <Notes>24</Notes>
  <HiddenSlides>1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42</vt:i4>
      </vt:variant>
    </vt:vector>
  </HeadingPairs>
  <TitlesOfParts>
    <vt:vector size="52" baseType="lpstr">
      <vt:lpstr>Arial</vt:lpstr>
      <vt:lpstr>Cambria Math</vt:lpstr>
      <vt:lpstr>Comic Sans MS</vt:lpstr>
      <vt:lpstr>Monotype Corsiva</vt:lpstr>
      <vt:lpstr>Monotype Sorts</vt:lpstr>
      <vt:lpstr>Symbol</vt:lpstr>
      <vt:lpstr>Times New Roman</vt:lpstr>
      <vt:lpstr>Teoria sygnałów</vt:lpstr>
      <vt:lpstr>Równanie</vt:lpstr>
      <vt:lpstr>Equation</vt:lpstr>
      <vt:lpstr>Próbkowanie sygnałów (04)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PAM – próbkowanie chwilowe</vt:lpstr>
      <vt:lpstr>PAM – próbkowanie chwilowe  analiza widmowa</vt:lpstr>
      <vt:lpstr>PAM – próbkowanie chwilowe  analiza widmowa</vt:lpstr>
      <vt:lpstr>PAM – próbkowanie chwilowe  analiza widmowa</vt:lpstr>
      <vt:lpstr>PAM – próbkowanie chwilowe  analiza widmowa</vt:lpstr>
      <vt:lpstr>PAM – próbkowanie chwilowe  efekt apertury</vt:lpstr>
      <vt:lpstr>PAM – próbkowanie chwilowe  efekt apertury</vt:lpstr>
      <vt:lpstr>PAM – próbkowanie chwilowe  W jaki sposób redukować efekt apertury?</vt:lpstr>
      <vt:lpstr>PAM – próbkowanie chwilowe  W jaki sposób wyeliminować efekt apertury?</vt:lpstr>
      <vt:lpstr>PAM – próbkowanie naturalne</vt:lpstr>
      <vt:lpstr>PAM – próbkowanie naturalne -  analiza widmowa</vt:lpstr>
      <vt:lpstr>PAM – próbkowanie naturalne -  analiza widmowa</vt:lpstr>
      <vt:lpstr>PAM – próbkowanie naturalne  analiza widmowa</vt:lpstr>
      <vt:lpstr>PAM – widma próbkowania chwilowego i naturalnego </vt:lpstr>
      <vt:lpstr>PAM – widma próbkowania chwilowego i naturalnego </vt:lpstr>
    </vt:vector>
  </TitlesOfParts>
  <Company>Katedra Telekomunikacji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Właściwości przekształcenia Fouriera</dc:title>
  <dc:creator>Zdzislaw Papir</dc:creator>
  <cp:lastModifiedBy>Konto Microsoft</cp:lastModifiedBy>
  <cp:revision>624</cp:revision>
  <cp:lastPrinted>2001-12-29T16:29:53Z</cp:lastPrinted>
  <dcterms:created xsi:type="dcterms:W3CDTF">2001-11-19T17:43:40Z</dcterms:created>
  <dcterms:modified xsi:type="dcterms:W3CDTF">2023-10-19T11:18:43Z</dcterms:modified>
</cp:coreProperties>
</file>