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97" r:id="rId2"/>
    <p:sldId id="257" r:id="rId3"/>
    <p:sldId id="346" r:id="rId4"/>
    <p:sldId id="357" r:id="rId5"/>
    <p:sldId id="348" r:id="rId6"/>
    <p:sldId id="345" r:id="rId7"/>
    <p:sldId id="259" r:id="rId8"/>
    <p:sldId id="353" r:id="rId9"/>
    <p:sldId id="303" r:id="rId10"/>
    <p:sldId id="302" r:id="rId11"/>
    <p:sldId id="354" r:id="rId12"/>
    <p:sldId id="260" r:id="rId13"/>
    <p:sldId id="349" r:id="rId14"/>
    <p:sldId id="347" r:id="rId15"/>
    <p:sldId id="262" r:id="rId16"/>
    <p:sldId id="304" r:id="rId17"/>
    <p:sldId id="307" r:id="rId18"/>
    <p:sldId id="258" r:id="rId19"/>
    <p:sldId id="305" r:id="rId20"/>
    <p:sldId id="298" r:id="rId21"/>
    <p:sldId id="318" r:id="rId22"/>
    <p:sldId id="350" r:id="rId23"/>
    <p:sldId id="319" r:id="rId24"/>
    <p:sldId id="320" r:id="rId25"/>
    <p:sldId id="321" r:id="rId26"/>
    <p:sldId id="351" r:id="rId27"/>
    <p:sldId id="352" r:id="rId28"/>
    <p:sldId id="324" r:id="rId29"/>
    <p:sldId id="263" r:id="rId30"/>
    <p:sldId id="311" r:id="rId31"/>
    <p:sldId id="325" r:id="rId32"/>
    <p:sldId id="326" r:id="rId33"/>
    <p:sldId id="327" r:id="rId34"/>
    <p:sldId id="312" r:id="rId35"/>
    <p:sldId id="328" r:id="rId36"/>
  </p:sldIdLst>
  <p:sldSz cx="9144000" cy="6858000" type="screen4x3"/>
  <p:notesSz cx="6858000" cy="97266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orient="horz" pos="3135" userDrawn="1">
          <p15:clr>
            <a:srgbClr val="A4A3A4"/>
          </p15:clr>
        </p15:guide>
        <p15:guide id="3" orient="horz" pos="1581">
          <p15:clr>
            <a:srgbClr val="A4A3A4"/>
          </p15:clr>
        </p15:guide>
        <p15:guide id="4" orient="horz" pos="2047" userDrawn="1">
          <p15:clr>
            <a:srgbClr val="A4A3A4"/>
          </p15:clr>
        </p15:guide>
        <p15:guide id="5" orient="horz" pos="1690">
          <p15:clr>
            <a:srgbClr val="A4A3A4"/>
          </p15:clr>
        </p15:guide>
        <p15:guide id="6" orient="horz" pos="1684">
          <p15:clr>
            <a:srgbClr val="A4A3A4"/>
          </p15:clr>
        </p15:guide>
        <p15:guide id="7" orient="horz" pos="2772" userDrawn="1">
          <p15:clr>
            <a:srgbClr val="A4A3A4"/>
          </p15:clr>
        </p15:guide>
        <p15:guide id="8" orient="horz" pos="1389">
          <p15:clr>
            <a:srgbClr val="A4A3A4"/>
          </p15:clr>
        </p15:guide>
        <p15:guide id="9" pos="3288" userDrawn="1">
          <p15:clr>
            <a:srgbClr val="A4A3A4"/>
          </p15:clr>
        </p15:guide>
        <p15:guide id="10" pos="1837" userDrawn="1">
          <p15:clr>
            <a:srgbClr val="A4A3A4"/>
          </p15:clr>
        </p15:guide>
        <p15:guide id="11" pos="2191">
          <p15:clr>
            <a:srgbClr val="A4A3A4"/>
          </p15:clr>
        </p15:guide>
        <p15:guide id="12" pos="2903" userDrawn="1">
          <p15:clr>
            <a:srgbClr val="A4A3A4"/>
          </p15:clr>
        </p15:guide>
        <p15:guide id="13" pos="4553">
          <p15:clr>
            <a:srgbClr val="A4A3A4"/>
          </p15:clr>
        </p15:guide>
        <p15:guide id="14" pos="2541">
          <p15:clr>
            <a:srgbClr val="A4A3A4"/>
          </p15:clr>
        </p15:guide>
        <p15:guide id="15" pos="3661">
          <p15:clr>
            <a:srgbClr val="A4A3A4"/>
          </p15:clr>
        </p15:guide>
        <p15:guide id="16" pos="47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00"/>
    <a:srgbClr val="006600"/>
    <a:srgbClr val="009900"/>
    <a:srgbClr val="FFFFFF"/>
    <a:srgbClr val="00B0F0"/>
    <a:srgbClr val="6666FF"/>
    <a:srgbClr val="E31D35"/>
    <a:srgbClr val="9999FF"/>
    <a:srgbClr val="85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6621" autoAdjust="0"/>
    <p:restoredTop sz="93196" autoAdjust="0"/>
  </p:normalViewPr>
  <p:slideViewPr>
    <p:cSldViewPr snapToGrid="0">
      <p:cViewPr varScale="1">
        <p:scale>
          <a:sx n="116" d="100"/>
          <a:sy n="116" d="100"/>
        </p:scale>
        <p:origin x="2244" y="84"/>
      </p:cViewPr>
      <p:guideLst>
        <p:guide orient="horz" pos="2387"/>
        <p:guide orient="horz" pos="3135"/>
        <p:guide orient="horz" pos="1581"/>
        <p:guide orient="horz" pos="2047"/>
        <p:guide orient="horz" pos="1690"/>
        <p:guide orient="horz" pos="1684"/>
        <p:guide orient="horz" pos="2772"/>
        <p:guide orient="horz" pos="1389"/>
        <p:guide pos="3288"/>
        <p:guide pos="1837"/>
        <p:guide pos="2191"/>
        <p:guide pos="2903"/>
        <p:guide pos="4553"/>
        <p:guide pos="2541"/>
        <p:guide pos="3661"/>
        <p:guide pos="4755"/>
      </p:guideLst>
    </p:cSldViewPr>
  </p:slideViewPr>
  <p:outlineViewPr>
    <p:cViewPr>
      <p:scale>
        <a:sx n="33" d="100"/>
        <a:sy n="33" d="100"/>
      </p:scale>
      <p:origin x="0" y="-26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png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8.wmf"/><Relationship Id="rId7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2.png"/><Relationship Id="rId9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08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408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088FD4-D67D-453A-B9FB-9C0ACAC370AE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9959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30250"/>
            <a:ext cx="4862512" cy="3646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9625"/>
            <a:ext cx="5029200" cy="437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08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408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A4D8D3-5B53-45D0-885E-B1999C96255B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389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4D8D3-5B53-45D0-885E-B1999C96255B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9418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tytułu z Wzorca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charset="2"/>
              <a:buNone/>
              <a:defRPr/>
            </a:lvl1pPr>
          </a:lstStyle>
          <a:p>
            <a:r>
              <a:rPr lang="pl-PL"/>
              <a:t>Kliknij, aby edytować styl podtytułu z Wzorca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31BDEFD-F36B-4F9A-8661-D6EB79BB260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84354-5522-48C8-BBFE-407EF75B3DB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74CE8-0BD8-4A34-B28F-BA707A9B9FA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451E1-F9F0-4F04-87E6-0CCFA1B4276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17089-F7A4-4EBE-A086-07EC29B7E1E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35214-BB92-4600-A7F1-B45D38FD811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6FFB5-FF2A-4DA7-87F4-AB2CC47B3C8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83925-B7F6-4A5F-9AB6-B2020826801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E8FEB-9733-4F00-83D8-76F90BC4B2B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24091-8C67-493C-9AF4-F058FF9AD80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C6559-76E3-4A4A-B8C2-2438BA23C80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tytułu z Wzorca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 z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fld id="{99E9BC18-67F7-47D8-B405-7C29211D32ED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Arkusz_programu_Microsoft_Excel_97_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Arkusz_programu_Microsoft_Excel_97_20031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18" Type="http://schemas.openxmlformats.org/officeDocument/2006/relationships/oleObject" Target="../embeddings/oleObject34.bin"/><Relationship Id="rId3" Type="http://schemas.openxmlformats.org/officeDocument/2006/relationships/oleObject" Target="../embeddings/oleObject26.bin"/><Relationship Id="rId21" Type="http://schemas.openxmlformats.org/officeDocument/2006/relationships/image" Target="../media/image33.wmf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20" Type="http://schemas.openxmlformats.org/officeDocument/2006/relationships/oleObject" Target="../embeddings/oleObject35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2.png"/><Relationship Id="rId19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26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42.bin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38.emf"/><Relationship Id="rId4" Type="http://schemas.openxmlformats.org/officeDocument/2006/relationships/oleObject" Target="../embeddings/Arkusz_programu_Microsoft_Excel_97_20033.xls"/><Relationship Id="rId9" Type="http://schemas.openxmlformats.org/officeDocument/2006/relationships/image" Target="../media/image4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Arkusz_programu_Microsoft_Excel_97_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4.emf"/><Relationship Id="rId4" Type="http://schemas.openxmlformats.org/officeDocument/2006/relationships/oleObject" Target="../embeddings/Arkusz_programu_Microsoft_Excel_97_20034.xls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8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0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1851" y="2187575"/>
            <a:ext cx="8482149" cy="2057400"/>
          </a:xfrm>
        </p:spPr>
        <p:txBody>
          <a:bodyPr/>
          <a:lstStyle/>
          <a:p>
            <a:pPr algn="ctr"/>
            <a:r>
              <a:rPr kumimoji="0" lang="pl-PL" sz="3200" b="1" dirty="0" smtClean="0"/>
              <a:t>MODULACJA KODOWO-IMPULSOWA (05)</a:t>
            </a:r>
            <a:br>
              <a:rPr kumimoji="0" lang="pl-PL" sz="3200" b="1" dirty="0" smtClean="0"/>
            </a:br>
            <a:r>
              <a:rPr kumimoji="0" lang="pl-PL" sz="3200" b="1" dirty="0" smtClean="0"/>
              <a:t>(przetwarzanie A/C i C/A)</a:t>
            </a:r>
            <a:br>
              <a:rPr kumimoji="0" lang="pl-PL" sz="3200" b="1" dirty="0" smtClean="0"/>
            </a:br>
            <a:r>
              <a:rPr kumimoji="0" lang="pl-PL" sz="4200" b="1" dirty="0" smtClean="0"/>
              <a:t/>
            </a:r>
            <a:br>
              <a:rPr kumimoji="0" lang="pl-PL" sz="4200" b="1" dirty="0" smtClean="0"/>
            </a:br>
            <a:r>
              <a:rPr kumimoji="0" lang="pl-PL" sz="3200" b="1" dirty="0" smtClean="0"/>
              <a:t>PULSE </a:t>
            </a:r>
            <a:r>
              <a:rPr kumimoji="0" lang="pl-PL" sz="3200" b="1" dirty="0"/>
              <a:t>CODE MODULATION (PCM)</a:t>
            </a:r>
            <a:br>
              <a:rPr kumimoji="0" lang="pl-PL" sz="3200" b="1" dirty="0"/>
            </a:br>
            <a:r>
              <a:rPr kumimoji="0" lang="pl-PL" sz="3200" b="1" dirty="0"/>
              <a:t>(A/D </a:t>
            </a:r>
            <a:r>
              <a:rPr kumimoji="0" lang="pl-PL" sz="3200" b="1" dirty="0" smtClean="0"/>
              <a:t>and D/A </a:t>
            </a:r>
            <a:r>
              <a:rPr kumimoji="0" lang="pl-PL" sz="3200" b="1" dirty="0" err="1" smtClean="0"/>
              <a:t>conversion</a:t>
            </a:r>
            <a:r>
              <a:rPr kumimoji="0" lang="pl-PL" sz="3200" b="1" dirty="0" smtClean="0"/>
              <a:t>)</a:t>
            </a:r>
            <a:endParaRPr kumimoji="0"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-147024"/>
            <a:ext cx="7772400" cy="1143000"/>
          </a:xfrm>
        </p:spPr>
        <p:txBody>
          <a:bodyPr/>
          <a:lstStyle/>
          <a:p>
            <a:pPr algn="ctr"/>
            <a:r>
              <a:rPr lang="pl-PL" sz="3600" b="1" dirty="0" smtClean="0"/>
              <a:t>Szum kwantyzacji</a:t>
            </a:r>
            <a:endParaRPr lang="pl-PL" sz="3600" b="1" dirty="0"/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619835"/>
              </p:ext>
            </p:extLst>
          </p:nvPr>
        </p:nvGraphicFramePr>
        <p:xfrm>
          <a:off x="1600200" y="873713"/>
          <a:ext cx="6715125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22" name="Wykres" r:id="rId4" imgW="9849231" imgH="6124854" progId="Excel.Chart.8">
                  <p:embed/>
                </p:oleObj>
              </mc:Choice>
              <mc:Fallback>
                <p:oleObj name="Wykres" r:id="rId4" imgW="9849231" imgH="6124854" progId="Excel.Chart.8">
                  <p:embed/>
                  <p:pic>
                    <p:nvPicPr>
                      <p:cNvPr id="0" name="Picture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873713"/>
                        <a:ext cx="6715125" cy="32861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33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856314"/>
              </p:ext>
            </p:extLst>
          </p:nvPr>
        </p:nvGraphicFramePr>
        <p:xfrm>
          <a:off x="1600200" y="4242473"/>
          <a:ext cx="6705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23" name="Wykres" r:id="rId7" imgW="9849231" imgH="1410208" progId="Excel.Chart.8">
                  <p:embed/>
                </p:oleObj>
              </mc:Choice>
              <mc:Fallback>
                <p:oleObj name="Wykres" r:id="rId7" imgW="9849231" imgH="1410208" progId="Excel.Char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242473"/>
                        <a:ext cx="67056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228725" y="5140812"/>
            <a:ext cx="77724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dirty="0" smtClean="0"/>
              <a:t>SZUM KWANTYZACJI = </a:t>
            </a:r>
            <a:r>
              <a:rPr lang="pl-PL" sz="1600" dirty="0" smtClean="0">
                <a:solidFill>
                  <a:srgbClr val="002060"/>
                </a:solidFill>
              </a:rPr>
              <a:t>SYGNAŁ ANALOGOWY </a:t>
            </a:r>
            <a:r>
              <a:rPr lang="pl-PL" sz="1600" dirty="0" smtClean="0"/>
              <a:t>– </a:t>
            </a:r>
            <a:r>
              <a:rPr lang="pl-PL" sz="1600" dirty="0" smtClean="0">
                <a:solidFill>
                  <a:srgbClr val="006600"/>
                </a:solidFill>
              </a:rPr>
              <a:t>SYGNAŁ SKWANTOWANY</a:t>
            </a:r>
          </a:p>
          <a:p>
            <a:pPr algn="ctr">
              <a:spcBef>
                <a:spcPct val="50000"/>
              </a:spcBef>
            </a:pPr>
            <a:endParaRPr lang="pl-PL" sz="1600" dirty="0" smtClean="0">
              <a:solidFill>
                <a:srgbClr val="0066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l-PL" sz="1800" dirty="0">
                <a:solidFill>
                  <a:srgbClr val="FF0000"/>
                </a:solidFill>
              </a:rPr>
              <a:t>SZUM </a:t>
            </a:r>
            <a:r>
              <a:rPr lang="pl-PL" sz="1800" dirty="0" smtClean="0">
                <a:solidFill>
                  <a:srgbClr val="FF0000"/>
                </a:solidFill>
              </a:rPr>
              <a:t>KWANTYZACJI </a:t>
            </a:r>
            <a:r>
              <a:rPr lang="pl-PL" sz="1800" dirty="0" smtClean="0"/>
              <a:t>= </a:t>
            </a:r>
            <a:r>
              <a:rPr lang="pl-PL" sz="1800" i="1" dirty="0" smtClean="0"/>
              <a:t>x</a:t>
            </a:r>
            <a:r>
              <a:rPr lang="pl-PL" sz="1800" dirty="0" smtClean="0"/>
              <a:t>(</a:t>
            </a:r>
            <a:r>
              <a:rPr lang="pl-PL" sz="1800" i="1" dirty="0" smtClean="0"/>
              <a:t>t</a:t>
            </a:r>
            <a:r>
              <a:rPr lang="pl-PL" sz="1800" dirty="0" smtClean="0"/>
              <a:t>) – </a:t>
            </a:r>
            <a:r>
              <a:rPr lang="pl-PL" sz="1800" i="1" dirty="0" smtClean="0"/>
              <a:t>v</a:t>
            </a:r>
            <a:r>
              <a:rPr lang="pl-PL" sz="1800" dirty="0" smtClean="0"/>
              <a:t>(</a:t>
            </a:r>
            <a:r>
              <a:rPr lang="pl-PL" sz="1800" i="1" dirty="0" smtClean="0"/>
              <a:t>t</a:t>
            </a:r>
            <a:r>
              <a:rPr lang="pl-PL" sz="1800" dirty="0" smtClean="0"/>
              <a:t>)</a:t>
            </a:r>
          </a:p>
          <a:p>
            <a:pPr algn="ctr">
              <a:spcBef>
                <a:spcPct val="50000"/>
              </a:spcBef>
            </a:pPr>
            <a:r>
              <a:rPr lang="pl-PL" sz="1800" dirty="0" smtClean="0">
                <a:solidFill>
                  <a:srgbClr val="FF0000"/>
                </a:solidFill>
              </a:rPr>
              <a:t>BŁĄD KWANTYZACJI </a:t>
            </a:r>
            <a:r>
              <a:rPr lang="pl-PL" sz="1800" dirty="0" smtClean="0"/>
              <a:t>= </a:t>
            </a:r>
            <a:r>
              <a:rPr lang="pl-PL" sz="1800" i="1" dirty="0" smtClean="0"/>
              <a:t>x</a:t>
            </a:r>
            <a:r>
              <a:rPr lang="pl-PL" sz="1800" dirty="0" smtClean="0"/>
              <a:t>(</a:t>
            </a:r>
            <a:r>
              <a:rPr lang="pl-PL" sz="1800" i="1" dirty="0" smtClean="0"/>
              <a:t>kT</a:t>
            </a:r>
            <a:r>
              <a:rPr lang="pl-PL" sz="1800" baseline="-25000" dirty="0" smtClean="0"/>
              <a:t>0</a:t>
            </a:r>
            <a:r>
              <a:rPr lang="pl-PL" sz="1800" dirty="0" smtClean="0"/>
              <a:t>) </a:t>
            </a:r>
            <a:r>
              <a:rPr lang="pl-PL" sz="1800" dirty="0"/>
              <a:t>– </a:t>
            </a:r>
            <a:r>
              <a:rPr lang="pl-PL" sz="1800" i="1" dirty="0" smtClean="0"/>
              <a:t>v</a:t>
            </a:r>
            <a:r>
              <a:rPr lang="pl-PL" sz="1800" dirty="0" smtClean="0"/>
              <a:t>(</a:t>
            </a:r>
            <a:r>
              <a:rPr lang="pl-PL" sz="1800" i="1" dirty="0"/>
              <a:t>kT</a:t>
            </a:r>
            <a:r>
              <a:rPr lang="pl-PL" sz="1800" baseline="-25000" dirty="0"/>
              <a:t>0</a:t>
            </a:r>
            <a:r>
              <a:rPr lang="pl-PL" sz="1800" dirty="0" smtClean="0"/>
              <a:t>)</a:t>
            </a:r>
            <a:endParaRPr lang="pl-PL" sz="1800" dirty="0"/>
          </a:p>
          <a:p>
            <a:pPr algn="ctr">
              <a:spcBef>
                <a:spcPct val="50000"/>
              </a:spcBef>
            </a:pP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5299892" y="1722051"/>
            <a:ext cx="2571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dirty="0" smtClean="0">
                <a:solidFill>
                  <a:srgbClr val="000099"/>
                </a:solidFill>
              </a:rPr>
              <a:t>SYGNAŁ</a:t>
            </a:r>
            <a:br>
              <a:rPr lang="pl-PL" sz="1600" dirty="0" smtClean="0">
                <a:solidFill>
                  <a:srgbClr val="000099"/>
                </a:solidFill>
              </a:rPr>
            </a:br>
            <a:r>
              <a:rPr lang="pl-PL" sz="1600" dirty="0" smtClean="0">
                <a:solidFill>
                  <a:srgbClr val="000099"/>
                </a:solidFill>
              </a:rPr>
              <a:t>ANALOGOWY</a:t>
            </a:r>
            <a:endParaRPr lang="pl-PL" sz="1600" dirty="0">
              <a:solidFill>
                <a:srgbClr val="000099"/>
              </a:solidFill>
            </a:endParaRPr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 flipV="1">
            <a:off x="4471217" y="1969701"/>
            <a:ext cx="1381125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2458244" y="2389330"/>
            <a:ext cx="2000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dirty="0" smtClean="0">
                <a:solidFill>
                  <a:srgbClr val="006600"/>
                </a:solidFill>
              </a:rPr>
              <a:t>SYGNAŁ</a:t>
            </a:r>
            <a:br>
              <a:rPr lang="pl-PL" sz="1600" dirty="0" smtClean="0">
                <a:solidFill>
                  <a:srgbClr val="006600"/>
                </a:solidFill>
              </a:rPr>
            </a:br>
            <a:r>
              <a:rPr lang="pl-PL" sz="1600" dirty="0" smtClean="0">
                <a:solidFill>
                  <a:srgbClr val="006600"/>
                </a:solidFill>
              </a:rPr>
              <a:t>SKWANTOWANY</a:t>
            </a:r>
            <a:endParaRPr lang="pl-PL" sz="1600" dirty="0">
              <a:solidFill>
                <a:srgbClr val="006600"/>
              </a:solidFill>
            </a:endParaRPr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H="1" flipV="1">
            <a:off x="2905919" y="1513030"/>
            <a:ext cx="257175" cy="89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8FEB-9733-4F00-83D8-76F90BC4B2B9}" type="slidenum">
              <a:rPr lang="pl-PL" smtClean="0"/>
              <a:pPr/>
              <a:t>10</a:t>
            </a:fld>
            <a:endParaRPr lang="pl-PL"/>
          </a:p>
        </p:txBody>
      </p:sp>
      <p:cxnSp>
        <p:nvCxnSpPr>
          <p:cNvPr id="4" name="Łącznik prosty 3"/>
          <p:cNvCxnSpPr/>
          <p:nvPr/>
        </p:nvCxnSpPr>
        <p:spPr bwMode="auto">
          <a:xfrm flipV="1">
            <a:off x="2834640" y="1120140"/>
            <a:ext cx="1024890" cy="762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Łącznik prosty 13"/>
          <p:cNvCxnSpPr/>
          <p:nvPr/>
        </p:nvCxnSpPr>
        <p:spPr bwMode="auto">
          <a:xfrm flipV="1">
            <a:off x="2327910" y="1466766"/>
            <a:ext cx="506730" cy="8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Łącznik prosty 15"/>
          <p:cNvCxnSpPr/>
          <p:nvPr/>
        </p:nvCxnSpPr>
        <p:spPr bwMode="auto">
          <a:xfrm flipV="1">
            <a:off x="4110990" y="1821096"/>
            <a:ext cx="506730" cy="8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Łącznik prosty 16"/>
          <p:cNvCxnSpPr/>
          <p:nvPr/>
        </p:nvCxnSpPr>
        <p:spPr bwMode="auto">
          <a:xfrm flipV="1">
            <a:off x="4612005" y="2165847"/>
            <a:ext cx="272415" cy="1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Łącznik prosty 21"/>
          <p:cNvCxnSpPr/>
          <p:nvPr/>
        </p:nvCxnSpPr>
        <p:spPr bwMode="auto">
          <a:xfrm flipV="1">
            <a:off x="4869180" y="2514465"/>
            <a:ext cx="272415" cy="1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Łącznik prosty 22"/>
          <p:cNvCxnSpPr/>
          <p:nvPr/>
        </p:nvCxnSpPr>
        <p:spPr bwMode="auto">
          <a:xfrm flipV="1">
            <a:off x="5124450" y="2861175"/>
            <a:ext cx="272415" cy="1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Łącznik prosty 23"/>
          <p:cNvCxnSpPr/>
          <p:nvPr/>
        </p:nvCxnSpPr>
        <p:spPr bwMode="auto">
          <a:xfrm flipV="1">
            <a:off x="3855720" y="1466715"/>
            <a:ext cx="272415" cy="1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Łącznik prosty 24"/>
          <p:cNvCxnSpPr/>
          <p:nvPr/>
        </p:nvCxnSpPr>
        <p:spPr bwMode="auto">
          <a:xfrm flipV="1">
            <a:off x="5379720" y="3211695"/>
            <a:ext cx="272415" cy="1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Łącznik prosty 25"/>
          <p:cNvCxnSpPr/>
          <p:nvPr/>
        </p:nvCxnSpPr>
        <p:spPr bwMode="auto">
          <a:xfrm flipV="1">
            <a:off x="2073592" y="1813327"/>
            <a:ext cx="272415" cy="1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Łącznik prosty 26"/>
          <p:cNvCxnSpPr/>
          <p:nvPr/>
        </p:nvCxnSpPr>
        <p:spPr bwMode="auto">
          <a:xfrm flipV="1">
            <a:off x="1820624" y="2162179"/>
            <a:ext cx="272415" cy="1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Łącznik prosty 27"/>
          <p:cNvCxnSpPr>
            <a:stCxn id="64516" idx="1"/>
          </p:cNvCxnSpPr>
          <p:nvPr/>
        </p:nvCxnSpPr>
        <p:spPr bwMode="auto">
          <a:xfrm>
            <a:off x="1600200" y="2516775"/>
            <a:ext cx="231457" cy="20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Łącznik prosty 30"/>
          <p:cNvCxnSpPr/>
          <p:nvPr/>
        </p:nvCxnSpPr>
        <p:spPr bwMode="auto">
          <a:xfrm flipV="1">
            <a:off x="5634990" y="3554730"/>
            <a:ext cx="1798320" cy="762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Łącznik prosty 17"/>
          <p:cNvCxnSpPr/>
          <p:nvPr/>
        </p:nvCxnSpPr>
        <p:spPr bwMode="auto">
          <a:xfrm>
            <a:off x="4876800" y="2162179"/>
            <a:ext cx="182" cy="3598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Łącznik prosty 37"/>
          <p:cNvCxnSpPr/>
          <p:nvPr/>
        </p:nvCxnSpPr>
        <p:spPr bwMode="auto">
          <a:xfrm>
            <a:off x="5132070" y="2508889"/>
            <a:ext cx="182" cy="3598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Łącznik prosty 38"/>
          <p:cNvCxnSpPr/>
          <p:nvPr/>
        </p:nvCxnSpPr>
        <p:spPr bwMode="auto">
          <a:xfrm>
            <a:off x="5391150" y="2847979"/>
            <a:ext cx="182" cy="3598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Łącznik prosty 39"/>
          <p:cNvCxnSpPr/>
          <p:nvPr/>
        </p:nvCxnSpPr>
        <p:spPr bwMode="auto">
          <a:xfrm>
            <a:off x="5646420" y="3202309"/>
            <a:ext cx="182" cy="3598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Łącznik prosty 40"/>
          <p:cNvCxnSpPr/>
          <p:nvPr/>
        </p:nvCxnSpPr>
        <p:spPr bwMode="auto">
          <a:xfrm>
            <a:off x="4114800" y="1464949"/>
            <a:ext cx="182" cy="3598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Łącznik prosty 41"/>
          <p:cNvCxnSpPr/>
          <p:nvPr/>
        </p:nvCxnSpPr>
        <p:spPr bwMode="auto">
          <a:xfrm>
            <a:off x="4625340" y="1811659"/>
            <a:ext cx="182" cy="3598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Łącznik prosty 42"/>
          <p:cNvCxnSpPr/>
          <p:nvPr/>
        </p:nvCxnSpPr>
        <p:spPr bwMode="auto">
          <a:xfrm>
            <a:off x="3859530" y="1110619"/>
            <a:ext cx="182" cy="3598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Łącznik prosty 43"/>
          <p:cNvCxnSpPr/>
          <p:nvPr/>
        </p:nvCxnSpPr>
        <p:spPr bwMode="auto">
          <a:xfrm>
            <a:off x="2838450" y="1106809"/>
            <a:ext cx="182" cy="3598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Łącznik prosty 44"/>
          <p:cNvCxnSpPr/>
          <p:nvPr/>
        </p:nvCxnSpPr>
        <p:spPr bwMode="auto">
          <a:xfrm>
            <a:off x="2331720" y="1449709"/>
            <a:ext cx="182" cy="3598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Łącznik prosty 45"/>
          <p:cNvCxnSpPr/>
          <p:nvPr/>
        </p:nvCxnSpPr>
        <p:spPr bwMode="auto">
          <a:xfrm>
            <a:off x="2080260" y="1800229"/>
            <a:ext cx="182" cy="3598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Łącznik prosty 46"/>
          <p:cNvCxnSpPr/>
          <p:nvPr/>
        </p:nvCxnSpPr>
        <p:spPr bwMode="auto">
          <a:xfrm>
            <a:off x="1821180" y="2154559"/>
            <a:ext cx="182" cy="3598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Łącznik prosty 47"/>
          <p:cNvCxnSpPr/>
          <p:nvPr/>
        </p:nvCxnSpPr>
        <p:spPr bwMode="auto">
          <a:xfrm>
            <a:off x="7421880" y="3215640"/>
            <a:ext cx="182" cy="33123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Łącznik prosty 50"/>
          <p:cNvCxnSpPr/>
          <p:nvPr/>
        </p:nvCxnSpPr>
        <p:spPr bwMode="auto">
          <a:xfrm flipH="1">
            <a:off x="7677332" y="2865120"/>
            <a:ext cx="3628" cy="3502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Łącznik prosty 52"/>
          <p:cNvCxnSpPr/>
          <p:nvPr/>
        </p:nvCxnSpPr>
        <p:spPr bwMode="auto">
          <a:xfrm flipH="1">
            <a:off x="7936412" y="2514600"/>
            <a:ext cx="3628" cy="3502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Łącznik prosty 53"/>
          <p:cNvCxnSpPr/>
          <p:nvPr/>
        </p:nvCxnSpPr>
        <p:spPr bwMode="auto">
          <a:xfrm flipV="1">
            <a:off x="7414260" y="3211695"/>
            <a:ext cx="272415" cy="1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Łącznik prosty 54"/>
          <p:cNvCxnSpPr/>
          <p:nvPr/>
        </p:nvCxnSpPr>
        <p:spPr bwMode="auto">
          <a:xfrm flipV="1">
            <a:off x="7677150" y="2861175"/>
            <a:ext cx="272415" cy="1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Łącznik prosty 55"/>
          <p:cNvCxnSpPr/>
          <p:nvPr/>
        </p:nvCxnSpPr>
        <p:spPr bwMode="auto">
          <a:xfrm flipV="1">
            <a:off x="7932420" y="2518275"/>
            <a:ext cx="272415" cy="1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925-B7F6-4A5F-9AB6-B20208268016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969264" y="32768"/>
            <a:ext cx="79461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pl-PL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Kwantyzacja - problem #1 do zbadania</a:t>
            </a:r>
          </a:p>
          <a:p>
            <a:r>
              <a:rPr kumimoji="1" lang="pl-PL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(wpływ szybkości transmisji)</a:t>
            </a:r>
            <a:endParaRPr kumimoji="1" lang="pl-PL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969265" y="1339090"/>
            <a:ext cx="7452775" cy="127727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200" dirty="0" smtClean="0">
                <a:solidFill>
                  <a:schemeClr val="accent6"/>
                </a:solidFill>
              </a:rPr>
              <a:t>PAM – </a:t>
            </a:r>
            <a:r>
              <a:rPr lang="pl-PL" sz="2200" i="1" dirty="0" smtClean="0">
                <a:solidFill>
                  <a:schemeClr val="accent6"/>
                </a:solidFill>
              </a:rPr>
              <a:t>f</a:t>
            </a:r>
            <a:r>
              <a:rPr lang="pl-PL" sz="2200" baseline="-25000" dirty="0" smtClean="0">
                <a:solidFill>
                  <a:schemeClr val="accent6"/>
                </a:solidFill>
              </a:rPr>
              <a:t>0</a:t>
            </a:r>
            <a:r>
              <a:rPr lang="pl-PL" sz="2200" dirty="0" smtClean="0">
                <a:solidFill>
                  <a:schemeClr val="accent6"/>
                </a:solidFill>
              </a:rPr>
              <a:t> = 1/</a:t>
            </a:r>
            <a:r>
              <a:rPr lang="pl-PL" sz="2200" i="1" dirty="0" smtClean="0">
                <a:solidFill>
                  <a:schemeClr val="accent6"/>
                </a:solidFill>
              </a:rPr>
              <a:t>T</a:t>
            </a:r>
            <a:r>
              <a:rPr lang="pl-PL" sz="2200" baseline="-25000" dirty="0" smtClean="0">
                <a:solidFill>
                  <a:schemeClr val="accent6"/>
                </a:solidFill>
              </a:rPr>
              <a:t>0 </a:t>
            </a:r>
            <a:r>
              <a:rPr lang="pl-PL" sz="2200" dirty="0" smtClean="0">
                <a:solidFill>
                  <a:schemeClr val="accent6"/>
                </a:solidFill>
              </a:rPr>
              <a:t>– częstotliwość próbkowania</a:t>
            </a:r>
          </a:p>
          <a:p>
            <a:pPr>
              <a:spcBef>
                <a:spcPct val="50000"/>
              </a:spcBef>
            </a:pPr>
            <a:r>
              <a:rPr lang="pl-PL" sz="2200" dirty="0">
                <a:solidFill>
                  <a:schemeClr val="accent6"/>
                </a:solidFill>
              </a:rPr>
              <a:t>Impulsy o zmiennej </a:t>
            </a:r>
            <a:r>
              <a:rPr lang="pl-PL" sz="2200" dirty="0" smtClean="0">
                <a:solidFill>
                  <a:schemeClr val="accent6"/>
                </a:solidFill>
              </a:rPr>
              <a:t>wysokości powinny być odtwarzane</a:t>
            </a:r>
            <a:br>
              <a:rPr lang="pl-PL" sz="2200" dirty="0" smtClean="0">
                <a:solidFill>
                  <a:schemeClr val="accent6"/>
                </a:solidFill>
              </a:rPr>
            </a:br>
            <a:r>
              <a:rPr lang="pl-PL" sz="2200" dirty="0" smtClean="0">
                <a:solidFill>
                  <a:schemeClr val="accent6"/>
                </a:solidFill>
              </a:rPr>
              <a:t>dokładnie.</a:t>
            </a:r>
            <a:endParaRPr lang="pl-PL" sz="2200" baseline="-25000" dirty="0" smtClean="0">
              <a:solidFill>
                <a:schemeClr val="accent6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69265" y="4699104"/>
            <a:ext cx="7433491" cy="178510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200" dirty="0" smtClean="0">
                <a:solidFill>
                  <a:srgbClr val="C00000"/>
                </a:solidFill>
              </a:rPr>
              <a:t>Problem #1: kwantyzacja jest przyczyną szumu</a:t>
            </a:r>
            <a:r>
              <a:rPr lang="pl-PL" sz="2200" dirty="0">
                <a:solidFill>
                  <a:srgbClr val="C00000"/>
                </a:solidFill>
              </a:rPr>
              <a:t> </a:t>
            </a:r>
            <a:r>
              <a:rPr lang="pl-PL" sz="2200" dirty="0" smtClean="0">
                <a:solidFill>
                  <a:srgbClr val="C00000"/>
                </a:solidFill>
              </a:rPr>
              <a:t>(błędów) kwantyzacji, którego poziom można zmniejszać kosztem wzrostu szybkości transmisji – na ile jest to zasadne? I jak to przeprowadzić – czy przez </a:t>
            </a:r>
            <a:r>
              <a:rPr lang="pl-PL" sz="2200" dirty="0" err="1" smtClean="0">
                <a:solidFill>
                  <a:srgbClr val="C00000"/>
                </a:solidFill>
              </a:rPr>
              <a:t>nadpróbkowanie</a:t>
            </a:r>
            <a:r>
              <a:rPr lang="pl-PL" sz="2200" dirty="0" smtClean="0">
                <a:solidFill>
                  <a:srgbClr val="C00000"/>
                </a:solidFill>
              </a:rPr>
              <a:t> </a:t>
            </a:r>
            <a:r>
              <a:rPr lang="pl-PL" sz="2200" i="1" dirty="0" smtClean="0">
                <a:solidFill>
                  <a:srgbClr val="C00000"/>
                </a:solidFill>
              </a:rPr>
              <a:t>T</a:t>
            </a:r>
            <a:r>
              <a:rPr lang="pl-PL" sz="2200" baseline="-25000" dirty="0" smtClean="0">
                <a:solidFill>
                  <a:srgbClr val="C00000"/>
                </a:solidFill>
              </a:rPr>
              <a:t>0</a:t>
            </a:r>
            <a:r>
              <a:rPr lang="pl-PL" sz="2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↑ czy też przez wzrost liczby poziomów kwantyzacji </a:t>
            </a:r>
            <a:r>
              <a:rPr lang="pl-PL" sz="2200" i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L</a:t>
            </a:r>
            <a:r>
              <a:rPr lang="pl-PL" sz="2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↑ (</a:t>
            </a:r>
            <a:r>
              <a:rPr lang="pl-PL" sz="2200" i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R</a:t>
            </a:r>
            <a:r>
              <a:rPr lang="pl-PL" sz="2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↑)?</a:t>
            </a:r>
            <a:endParaRPr lang="pl-PL" sz="2200" baseline="-25000" dirty="0">
              <a:solidFill>
                <a:srgbClr val="C00000"/>
              </a:solidFill>
            </a:endParaRPr>
          </a:p>
        </p:txBody>
      </p: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969265" y="2794797"/>
            <a:ext cx="7037666" cy="161582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200" dirty="0" smtClean="0">
                <a:solidFill>
                  <a:srgbClr val="006600"/>
                </a:solidFill>
              </a:rPr>
              <a:t>PCM </a:t>
            </a:r>
            <a:r>
              <a:rPr lang="pl-PL" sz="2200" dirty="0">
                <a:solidFill>
                  <a:srgbClr val="006600"/>
                </a:solidFill>
              </a:rPr>
              <a:t>–</a:t>
            </a:r>
            <a:r>
              <a:rPr lang="pl-PL" sz="2200" dirty="0" smtClean="0">
                <a:solidFill>
                  <a:srgbClr val="006600"/>
                </a:solidFill>
              </a:rPr>
              <a:t> </a:t>
            </a:r>
            <a:r>
              <a:rPr lang="pl-PL" sz="2200" i="1" dirty="0" smtClean="0">
                <a:solidFill>
                  <a:srgbClr val="006600"/>
                </a:solidFill>
              </a:rPr>
              <a:t>R×f</a:t>
            </a:r>
            <a:r>
              <a:rPr lang="pl-PL" sz="2200" baseline="-25000" dirty="0" smtClean="0">
                <a:solidFill>
                  <a:srgbClr val="006600"/>
                </a:solidFill>
              </a:rPr>
              <a:t>0</a:t>
            </a:r>
            <a:r>
              <a:rPr lang="pl-PL" sz="2200" dirty="0" smtClean="0">
                <a:solidFill>
                  <a:srgbClr val="006600"/>
                </a:solidFill>
              </a:rPr>
              <a:t> </a:t>
            </a:r>
            <a:r>
              <a:rPr lang="pl-PL" sz="2200" dirty="0">
                <a:solidFill>
                  <a:srgbClr val="006600"/>
                </a:solidFill>
              </a:rPr>
              <a:t>= </a:t>
            </a:r>
            <a:r>
              <a:rPr lang="pl-PL" sz="2200" i="1" dirty="0">
                <a:solidFill>
                  <a:srgbClr val="006600"/>
                </a:solidFill>
              </a:rPr>
              <a:t>R× </a:t>
            </a:r>
            <a:r>
              <a:rPr lang="pl-PL" sz="2200" dirty="0" smtClean="0">
                <a:solidFill>
                  <a:srgbClr val="006600"/>
                </a:solidFill>
              </a:rPr>
              <a:t>(1/</a:t>
            </a:r>
            <a:r>
              <a:rPr lang="pl-PL" sz="2200" i="1" dirty="0" smtClean="0">
                <a:solidFill>
                  <a:srgbClr val="006600"/>
                </a:solidFill>
              </a:rPr>
              <a:t>T</a:t>
            </a:r>
            <a:r>
              <a:rPr lang="pl-PL" sz="2200" baseline="-25000" dirty="0" smtClean="0">
                <a:solidFill>
                  <a:srgbClr val="006600"/>
                </a:solidFill>
              </a:rPr>
              <a:t>0</a:t>
            </a:r>
            <a:r>
              <a:rPr lang="pl-PL" sz="2200" dirty="0" smtClean="0">
                <a:solidFill>
                  <a:srgbClr val="006600"/>
                </a:solidFill>
              </a:rPr>
              <a:t>) – szybkość transmisji [bit/s]</a:t>
            </a:r>
          </a:p>
          <a:p>
            <a:pPr>
              <a:spcBef>
                <a:spcPct val="50000"/>
              </a:spcBef>
            </a:pPr>
            <a:r>
              <a:rPr lang="pl-PL" sz="2200" dirty="0" smtClean="0">
                <a:solidFill>
                  <a:srgbClr val="006600"/>
                </a:solidFill>
              </a:rPr>
              <a:t>Impulsy binarne (0 lub 1) – kodowane do transmisji (kody transmisyjne lub kluczowanie) – powinny być </a:t>
            </a:r>
            <a:r>
              <a:rPr lang="pl-PL" sz="2200" dirty="0" err="1" smtClean="0">
                <a:solidFill>
                  <a:srgbClr val="006600"/>
                </a:solidFill>
              </a:rPr>
              <a:t>detekowane</a:t>
            </a:r>
            <a:r>
              <a:rPr lang="pl-PL" sz="2200" dirty="0" smtClean="0">
                <a:solidFill>
                  <a:srgbClr val="006600"/>
                </a:solidFill>
              </a:rPr>
              <a:t> bezbłędnie.</a:t>
            </a:r>
            <a:endParaRPr lang="pl-PL" sz="22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7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9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68087" y="1707207"/>
            <a:ext cx="8447313" cy="378565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 smtClean="0"/>
              <a:t>Kwantyzacja jest procesem aproksymacji </a:t>
            </a:r>
            <a:r>
              <a:rPr lang="pl-PL" dirty="0"/>
              <a:t>amplitudy </a:t>
            </a:r>
            <a:r>
              <a:rPr lang="pl-PL" dirty="0">
                <a:solidFill>
                  <a:srgbClr val="FF0000"/>
                </a:solidFill>
              </a:rPr>
              <a:t>próbki </a:t>
            </a:r>
            <a:r>
              <a:rPr lang="pl-PL" i="1" dirty="0" smtClean="0">
                <a:solidFill>
                  <a:srgbClr val="FF0000"/>
                </a:solidFill>
              </a:rPr>
              <a:t>x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i="1" dirty="0">
                <a:solidFill>
                  <a:srgbClr val="FF0000"/>
                </a:solidFill>
              </a:rPr>
              <a:t>k</a:t>
            </a:r>
            <a:r>
              <a:rPr lang="pl-PL" i="1" dirty="0" smtClean="0">
                <a:solidFill>
                  <a:srgbClr val="FF0000"/>
                </a:solidFill>
              </a:rPr>
              <a:t>T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r>
              <a:rPr lang="pl-PL" i="1" baseline="-25000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) </a:t>
            </a:r>
            <a:r>
              <a:rPr lang="pl-PL" dirty="0"/>
              <a:t>sygnału informacyjnego </a:t>
            </a:r>
            <a:r>
              <a:rPr lang="pl-PL" i="1" dirty="0"/>
              <a:t>x</a:t>
            </a:r>
            <a:r>
              <a:rPr lang="pl-PL" dirty="0" smtClean="0"/>
              <a:t>(</a:t>
            </a:r>
            <a:r>
              <a:rPr lang="pl-PL" i="1" dirty="0" smtClean="0"/>
              <a:t>t</a:t>
            </a:r>
            <a:r>
              <a:rPr lang="pl-PL" dirty="0"/>
              <a:t>) w </a:t>
            </a:r>
            <a:r>
              <a:rPr lang="pl-PL" dirty="0" smtClean="0"/>
              <a:t>chwili </a:t>
            </a:r>
            <a:r>
              <a:rPr lang="pl-PL" i="1" dirty="0" smtClean="0"/>
              <a:t>t = kT</a:t>
            </a:r>
            <a:r>
              <a:rPr lang="pl-PL" baseline="-25000" dirty="0" smtClean="0"/>
              <a:t>0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solidFill>
                  <a:srgbClr val="006600"/>
                </a:solidFill>
              </a:rPr>
              <a:t>poziomem kwantyzacji </a:t>
            </a:r>
            <a:r>
              <a:rPr lang="pl-PL" i="1" dirty="0" smtClean="0">
                <a:solidFill>
                  <a:srgbClr val="006600"/>
                </a:solidFill>
              </a:rPr>
              <a:t>v</a:t>
            </a:r>
            <a:r>
              <a:rPr lang="pl-PL" dirty="0" smtClean="0">
                <a:solidFill>
                  <a:srgbClr val="006600"/>
                </a:solidFill>
              </a:rPr>
              <a:t>(</a:t>
            </a:r>
            <a:r>
              <a:rPr lang="pl-PL" i="1" dirty="0" smtClean="0">
                <a:solidFill>
                  <a:srgbClr val="006600"/>
                </a:solidFill>
              </a:rPr>
              <a:t>kT</a:t>
            </a:r>
            <a:r>
              <a:rPr lang="pl-PL" baseline="-25000" dirty="0" smtClean="0">
                <a:solidFill>
                  <a:srgbClr val="006600"/>
                </a:solidFill>
              </a:rPr>
              <a:t>0</a:t>
            </a:r>
            <a:r>
              <a:rPr lang="pl-PL" dirty="0" smtClean="0">
                <a:solidFill>
                  <a:srgbClr val="006600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pl-PL" i="1" dirty="0" smtClean="0">
                <a:solidFill>
                  <a:srgbClr val="006600"/>
                </a:solidFill>
              </a:rPr>
              <a:t>x</a:t>
            </a:r>
            <a:r>
              <a:rPr lang="pl-PL" dirty="0" smtClean="0">
                <a:solidFill>
                  <a:srgbClr val="006600"/>
                </a:solidFill>
              </a:rPr>
              <a:t>(</a:t>
            </a:r>
            <a:r>
              <a:rPr lang="pl-PL" i="1" dirty="0">
                <a:solidFill>
                  <a:srgbClr val="006600"/>
                </a:solidFill>
              </a:rPr>
              <a:t>k</a:t>
            </a:r>
            <a:r>
              <a:rPr lang="pl-PL" i="1" dirty="0" smtClean="0">
                <a:solidFill>
                  <a:srgbClr val="006600"/>
                </a:solidFill>
              </a:rPr>
              <a:t>T</a:t>
            </a:r>
            <a:r>
              <a:rPr lang="pl-PL" baseline="-25000" dirty="0" smtClean="0">
                <a:solidFill>
                  <a:srgbClr val="006600"/>
                </a:solidFill>
              </a:rPr>
              <a:t>0</a:t>
            </a:r>
            <a:r>
              <a:rPr lang="pl-PL" dirty="0">
                <a:solidFill>
                  <a:srgbClr val="006600"/>
                </a:solidFill>
              </a:rPr>
              <a:t>) </a:t>
            </a:r>
            <a:r>
              <a:rPr lang="pl-PL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</a:t>
            </a:r>
            <a:r>
              <a:rPr lang="pl-PL" i="1" dirty="0">
                <a:solidFill>
                  <a:srgbClr val="006600"/>
                </a:solidFill>
              </a:rPr>
              <a:t> v</a:t>
            </a:r>
            <a:r>
              <a:rPr lang="pl-PL" dirty="0">
                <a:solidFill>
                  <a:srgbClr val="006600"/>
                </a:solidFill>
              </a:rPr>
              <a:t>(</a:t>
            </a:r>
            <a:r>
              <a:rPr lang="pl-PL" i="1" dirty="0">
                <a:solidFill>
                  <a:srgbClr val="006600"/>
                </a:solidFill>
              </a:rPr>
              <a:t>kT</a:t>
            </a:r>
            <a:r>
              <a:rPr lang="pl-PL" baseline="-25000" dirty="0">
                <a:solidFill>
                  <a:srgbClr val="006600"/>
                </a:solidFill>
              </a:rPr>
              <a:t>0</a:t>
            </a:r>
            <a:r>
              <a:rPr lang="pl-PL" dirty="0" smtClean="0">
                <a:solidFill>
                  <a:srgbClr val="006600"/>
                </a:solidFill>
              </a:rPr>
              <a:t>)</a:t>
            </a:r>
            <a:endParaRPr lang="pl-PL" dirty="0">
              <a:solidFill>
                <a:srgbClr val="006600"/>
              </a:solidFill>
            </a:endParaRPr>
          </a:p>
          <a:p>
            <a:pPr>
              <a:spcBef>
                <a:spcPct val="50000"/>
              </a:spcBef>
            </a:pPr>
            <a:r>
              <a:rPr lang="pl-PL" dirty="0"/>
              <a:t>n</a:t>
            </a:r>
            <a:r>
              <a:rPr lang="pl-PL" dirty="0" smtClean="0"/>
              <a:t>ależącym do </a:t>
            </a:r>
            <a:r>
              <a:rPr lang="pl-PL" i="1" dirty="0"/>
              <a:t>skończonego</a:t>
            </a:r>
            <a:r>
              <a:rPr lang="pl-PL" dirty="0"/>
              <a:t> zbioru </a:t>
            </a:r>
            <a:r>
              <a:rPr lang="pl-PL" dirty="0" smtClean="0"/>
              <a:t>możliwych poziomów:</a:t>
            </a:r>
            <a:endParaRPr lang="pl-PL" dirty="0"/>
          </a:p>
          <a:p>
            <a:pPr>
              <a:spcBef>
                <a:spcPct val="50000"/>
              </a:spcBef>
            </a:pPr>
            <a:r>
              <a:rPr lang="pl-PL" dirty="0" smtClean="0">
                <a:solidFill>
                  <a:srgbClr val="006600"/>
                </a:solidFill>
              </a:rPr>
              <a:t>[</a:t>
            </a:r>
            <a:r>
              <a:rPr lang="pl-PL" i="1" dirty="0" smtClean="0">
                <a:solidFill>
                  <a:srgbClr val="006600"/>
                </a:solidFill>
              </a:rPr>
              <a:t>v</a:t>
            </a:r>
            <a:r>
              <a:rPr lang="pl-PL" baseline="-25000" dirty="0">
                <a:solidFill>
                  <a:srgbClr val="006600"/>
                </a:solidFill>
              </a:rPr>
              <a:t>0</a:t>
            </a:r>
            <a:r>
              <a:rPr lang="pl-PL" i="1" dirty="0" smtClean="0">
                <a:solidFill>
                  <a:srgbClr val="006600"/>
                </a:solidFill>
              </a:rPr>
              <a:t> ,v</a:t>
            </a:r>
            <a:r>
              <a:rPr lang="pl-PL" baseline="-25000" dirty="0">
                <a:solidFill>
                  <a:srgbClr val="006600"/>
                </a:solidFill>
              </a:rPr>
              <a:t>1</a:t>
            </a:r>
            <a:r>
              <a:rPr lang="pl-PL" i="1" dirty="0" smtClean="0">
                <a:solidFill>
                  <a:srgbClr val="006600"/>
                </a:solidFill>
              </a:rPr>
              <a:t> ,v</a:t>
            </a:r>
            <a:r>
              <a:rPr lang="pl-PL" baseline="-25000" dirty="0">
                <a:solidFill>
                  <a:srgbClr val="006600"/>
                </a:solidFill>
              </a:rPr>
              <a:t>2</a:t>
            </a:r>
            <a:r>
              <a:rPr lang="pl-PL" i="1" dirty="0" smtClean="0">
                <a:solidFill>
                  <a:srgbClr val="006600"/>
                </a:solidFill>
              </a:rPr>
              <a:t> ,…, </a:t>
            </a:r>
            <a:r>
              <a:rPr lang="pl-PL" i="1" dirty="0" err="1" smtClean="0">
                <a:solidFill>
                  <a:srgbClr val="006600"/>
                </a:solidFill>
              </a:rPr>
              <a:t>v</a:t>
            </a:r>
            <a:r>
              <a:rPr lang="pl-PL" i="1" baseline="-25000" dirty="0" err="1" smtClean="0">
                <a:solidFill>
                  <a:srgbClr val="006600"/>
                </a:solidFill>
              </a:rPr>
              <a:t>l</a:t>
            </a:r>
            <a:r>
              <a:rPr lang="pl-PL" i="1" dirty="0" smtClean="0">
                <a:solidFill>
                  <a:srgbClr val="006600"/>
                </a:solidFill>
              </a:rPr>
              <a:t> </a:t>
            </a:r>
            <a:r>
              <a:rPr lang="pl-PL" i="1" dirty="0">
                <a:solidFill>
                  <a:srgbClr val="006600"/>
                </a:solidFill>
              </a:rPr>
              <a:t>,…, v</a:t>
            </a:r>
            <a:r>
              <a:rPr lang="pl-PL" i="1" baseline="-25000" dirty="0" smtClean="0">
                <a:solidFill>
                  <a:srgbClr val="006600"/>
                </a:solidFill>
              </a:rPr>
              <a:t>L</a:t>
            </a:r>
            <a:r>
              <a:rPr lang="pl-PL" baseline="-25000" dirty="0" smtClean="0">
                <a:solidFill>
                  <a:srgbClr val="006600"/>
                </a:solidFill>
              </a:rPr>
              <a:t>-1</a:t>
            </a:r>
            <a:r>
              <a:rPr lang="pl-PL" dirty="0" smtClean="0">
                <a:solidFill>
                  <a:srgbClr val="006600"/>
                </a:solidFill>
              </a:rPr>
              <a:t>], </a:t>
            </a:r>
            <a:r>
              <a:rPr lang="pl-PL" i="1" dirty="0" smtClean="0">
                <a:solidFill>
                  <a:srgbClr val="006600"/>
                </a:solidFill>
              </a:rPr>
              <a:t>L</a:t>
            </a:r>
            <a:r>
              <a:rPr lang="pl-PL" dirty="0" smtClean="0">
                <a:solidFill>
                  <a:srgbClr val="006600"/>
                </a:solidFill>
              </a:rPr>
              <a:t> = 2</a:t>
            </a:r>
            <a:r>
              <a:rPr lang="pl-PL" i="1" baseline="30000" dirty="0" smtClean="0">
                <a:solidFill>
                  <a:srgbClr val="006600"/>
                </a:solidFill>
              </a:rPr>
              <a:t>R</a:t>
            </a:r>
            <a:r>
              <a:rPr lang="pl-PL" dirty="0" smtClean="0">
                <a:solidFill>
                  <a:srgbClr val="006600"/>
                </a:solidFill>
              </a:rPr>
              <a:t>, </a:t>
            </a:r>
            <a:r>
              <a:rPr lang="pl-PL" i="1" dirty="0" smtClean="0">
                <a:solidFill>
                  <a:srgbClr val="006600"/>
                </a:solidFill>
              </a:rPr>
              <a:t>R</a:t>
            </a:r>
            <a:r>
              <a:rPr lang="pl-PL" dirty="0" smtClean="0">
                <a:solidFill>
                  <a:srgbClr val="006600"/>
                </a:solidFill>
              </a:rPr>
              <a:t> – długość słowa kodowego</a:t>
            </a:r>
          </a:p>
          <a:p>
            <a:pPr>
              <a:spcBef>
                <a:spcPct val="50000"/>
              </a:spcBef>
            </a:pPr>
            <a:r>
              <a:rPr lang="pl-PL" i="1" dirty="0" smtClean="0"/>
              <a:t>T</a:t>
            </a:r>
            <a:r>
              <a:rPr lang="pl-PL" baseline="-25000" dirty="0" smtClean="0"/>
              <a:t>0</a:t>
            </a:r>
            <a:r>
              <a:rPr lang="pl-PL" dirty="0" smtClean="0"/>
              <a:t> </a:t>
            </a:r>
            <a:r>
              <a:rPr lang="pl-PL" dirty="0"/>
              <a:t>jest okresem próbkowania (twierdzenie </a:t>
            </a:r>
            <a:r>
              <a:rPr lang="pl-PL" dirty="0" err="1"/>
              <a:t>Nyquista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o próbkowaniu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925-B7F6-4A5F-9AB6-B20208268016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865540" y="325189"/>
            <a:ext cx="79461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pl-PL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Kwantyzacja - problem #2 do zbadania</a:t>
            </a:r>
          </a:p>
          <a:p>
            <a:r>
              <a:rPr kumimoji="1" lang="pl-PL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(kwantyzacja nierównomierna)</a:t>
            </a:r>
            <a:endParaRPr kumimoji="1" lang="pl-PL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Łącznik prosty 26"/>
          <p:cNvCxnSpPr/>
          <p:nvPr/>
        </p:nvCxnSpPr>
        <p:spPr bwMode="auto">
          <a:xfrm>
            <a:off x="4107441" y="4103351"/>
            <a:ext cx="8709" cy="4741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595694" y="3372830"/>
            <a:ext cx="1282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sz="1200"/>
          </a:p>
          <a:p>
            <a:pPr algn="ctr">
              <a:spcBef>
                <a:spcPct val="50000"/>
              </a:spcBef>
            </a:pPr>
            <a:endParaRPr lang="pl-PL" sz="1200"/>
          </a:p>
        </p:txBody>
      </p:sp>
      <p:cxnSp>
        <p:nvCxnSpPr>
          <p:cNvPr id="3" name="Łącznik prosty 2"/>
          <p:cNvCxnSpPr>
            <a:endCxn id="50" idx="2"/>
          </p:cNvCxnSpPr>
          <p:nvPr/>
        </p:nvCxnSpPr>
        <p:spPr bwMode="auto">
          <a:xfrm>
            <a:off x="4101738" y="1759131"/>
            <a:ext cx="5441" cy="240859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Prostokąt 48"/>
          <p:cNvSpPr/>
          <p:nvPr/>
        </p:nvSpPr>
        <p:spPr>
          <a:xfrm>
            <a:off x="4060420" y="1706419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50" name="Prostokąt 49"/>
          <p:cNvSpPr/>
          <p:nvPr/>
        </p:nvSpPr>
        <p:spPr>
          <a:xfrm>
            <a:off x="4060420" y="407421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51" name="Prostokąt 50"/>
          <p:cNvSpPr/>
          <p:nvPr/>
        </p:nvSpPr>
        <p:spPr>
          <a:xfrm>
            <a:off x="4060420" y="220971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4060420" y="3328274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54" name="pole tekstowe 53"/>
          <p:cNvSpPr txBox="1"/>
          <p:nvPr/>
        </p:nvSpPr>
        <p:spPr>
          <a:xfrm>
            <a:off x="3348247" y="2040852"/>
            <a:ext cx="58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>
                <a:solidFill>
                  <a:srgbClr val="000099"/>
                </a:solidFill>
              </a:rPr>
              <a:t>X</a:t>
            </a:r>
            <a:r>
              <a:rPr lang="pl-PL" sz="2000" i="1" baseline="-25000" dirty="0" smtClean="0">
                <a:solidFill>
                  <a:srgbClr val="000099"/>
                </a:solidFill>
              </a:rPr>
              <a:t>l</a:t>
            </a:r>
            <a:r>
              <a:rPr lang="pl-PL" sz="2000" baseline="-25000" dirty="0" smtClean="0">
                <a:solidFill>
                  <a:srgbClr val="000099"/>
                </a:solidFill>
              </a:rPr>
              <a:t>+1</a:t>
            </a:r>
            <a:endParaRPr lang="pl-PL" sz="2000" baseline="-25000" dirty="0">
              <a:solidFill>
                <a:srgbClr val="000099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3348247" y="3857984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>
                <a:solidFill>
                  <a:srgbClr val="000099"/>
                </a:solidFill>
              </a:rPr>
              <a:t>X</a:t>
            </a:r>
            <a:r>
              <a:rPr lang="pl-PL" sz="2000" i="1" baseline="-25000" dirty="0" smtClean="0">
                <a:solidFill>
                  <a:srgbClr val="000099"/>
                </a:solidFill>
              </a:rPr>
              <a:t>l</a:t>
            </a:r>
            <a:r>
              <a:rPr lang="pl-PL" sz="2000" baseline="-25000" dirty="0" smtClean="0">
                <a:solidFill>
                  <a:srgbClr val="000099"/>
                </a:solidFill>
              </a:rPr>
              <a:t>-1</a:t>
            </a:r>
            <a:endParaRPr lang="pl-PL" sz="2000" baseline="-25000" dirty="0">
              <a:solidFill>
                <a:srgbClr val="000099"/>
              </a:solidFill>
            </a:endParaRPr>
          </a:p>
        </p:txBody>
      </p:sp>
      <p:sp>
        <p:nvSpPr>
          <p:cNvPr id="5" name="Nawias klamrowy zamykający 4"/>
          <p:cNvSpPr/>
          <p:nvPr/>
        </p:nvSpPr>
        <p:spPr bwMode="auto">
          <a:xfrm>
            <a:off x="4447920" y="2227856"/>
            <a:ext cx="476505" cy="1193936"/>
          </a:xfrm>
          <a:prstGeom prst="rightBrac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924425" y="2610955"/>
            <a:ext cx="401424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>
                <a:solidFill>
                  <a:srgbClr val="000099"/>
                </a:solidFill>
              </a:rPr>
              <a:t>l</a:t>
            </a:r>
            <a:r>
              <a:rPr lang="pl-PL" sz="2000" dirty="0" smtClean="0">
                <a:solidFill>
                  <a:srgbClr val="000099"/>
                </a:solidFill>
              </a:rPr>
              <a:t>-ty </a:t>
            </a:r>
            <a:r>
              <a:rPr lang="pl-PL" sz="2000" dirty="0">
                <a:solidFill>
                  <a:srgbClr val="000099"/>
                </a:solidFill>
              </a:rPr>
              <a:t>przedział kwantyzacji </a:t>
            </a:r>
            <a:r>
              <a:rPr lang="pl-PL" sz="2000" dirty="0" smtClean="0">
                <a:solidFill>
                  <a:srgbClr val="000099"/>
                </a:solidFill>
              </a:rPr>
              <a:t>(</a:t>
            </a:r>
            <a:r>
              <a:rPr lang="pl-PL" sz="2000" i="1" dirty="0" err="1">
                <a:solidFill>
                  <a:srgbClr val="000099"/>
                </a:solidFill>
              </a:rPr>
              <a:t>X</a:t>
            </a:r>
            <a:r>
              <a:rPr lang="pl-PL" sz="2000" i="1" baseline="-25000" dirty="0" err="1" smtClean="0">
                <a:solidFill>
                  <a:srgbClr val="000099"/>
                </a:solidFill>
              </a:rPr>
              <a:t>l</a:t>
            </a:r>
            <a:r>
              <a:rPr lang="pl-PL" sz="2000" dirty="0" smtClean="0">
                <a:solidFill>
                  <a:srgbClr val="000099"/>
                </a:solidFill>
              </a:rPr>
              <a:t>, </a:t>
            </a:r>
            <a:r>
              <a:rPr lang="pl-PL" sz="2000" i="1" dirty="0">
                <a:solidFill>
                  <a:srgbClr val="000099"/>
                </a:solidFill>
              </a:rPr>
              <a:t>X</a:t>
            </a:r>
            <a:r>
              <a:rPr lang="pl-PL" sz="2000" i="1" baseline="-25000" dirty="0" smtClean="0">
                <a:solidFill>
                  <a:srgbClr val="000099"/>
                </a:solidFill>
              </a:rPr>
              <a:t>l</a:t>
            </a:r>
            <a:r>
              <a:rPr lang="pl-PL" sz="2000" baseline="-25000" dirty="0" smtClean="0">
                <a:solidFill>
                  <a:srgbClr val="000099"/>
                </a:solidFill>
              </a:rPr>
              <a:t>+1</a:t>
            </a:r>
            <a:r>
              <a:rPr lang="pl-PL" sz="2000" dirty="0" smtClean="0">
                <a:solidFill>
                  <a:srgbClr val="000099"/>
                </a:solidFill>
              </a:rPr>
              <a:t>]</a:t>
            </a:r>
          </a:p>
          <a:p>
            <a:r>
              <a:rPr lang="el-GR" sz="2000" i="1" dirty="0" smtClean="0">
                <a:solidFill>
                  <a:srgbClr val="000099"/>
                </a:solidFill>
              </a:rPr>
              <a:t>δ</a:t>
            </a:r>
            <a:r>
              <a:rPr lang="pl-PL" sz="2000" i="1" baseline="-25000" dirty="0">
                <a:solidFill>
                  <a:srgbClr val="000099"/>
                </a:solidFill>
              </a:rPr>
              <a:t>l</a:t>
            </a:r>
            <a:r>
              <a:rPr lang="pl-PL" sz="2000" i="1" baseline="-25000" dirty="0" smtClean="0">
                <a:solidFill>
                  <a:srgbClr val="000099"/>
                </a:solidFill>
              </a:rPr>
              <a:t> </a:t>
            </a:r>
            <a:r>
              <a:rPr lang="pl-PL" sz="2000" i="1" dirty="0" smtClean="0">
                <a:solidFill>
                  <a:srgbClr val="000099"/>
                </a:solidFill>
              </a:rPr>
              <a:t> = X</a:t>
            </a:r>
            <a:r>
              <a:rPr lang="pl-PL" sz="2000" i="1" baseline="-25000" dirty="0" smtClean="0">
                <a:solidFill>
                  <a:srgbClr val="000099"/>
                </a:solidFill>
              </a:rPr>
              <a:t>l</a:t>
            </a:r>
            <a:r>
              <a:rPr lang="pl-PL" sz="2000" baseline="-25000" dirty="0" smtClean="0">
                <a:solidFill>
                  <a:srgbClr val="000099"/>
                </a:solidFill>
              </a:rPr>
              <a:t>+1</a:t>
            </a:r>
            <a:r>
              <a:rPr lang="pl-PL" sz="2000" dirty="0" smtClean="0">
                <a:solidFill>
                  <a:srgbClr val="000099"/>
                </a:solidFill>
              </a:rPr>
              <a:t> - </a:t>
            </a:r>
            <a:r>
              <a:rPr lang="pl-PL" sz="2000" i="1" dirty="0" err="1">
                <a:solidFill>
                  <a:srgbClr val="000099"/>
                </a:solidFill>
              </a:rPr>
              <a:t>X</a:t>
            </a:r>
            <a:r>
              <a:rPr lang="pl-PL" sz="2000" i="1" baseline="-25000" dirty="0" err="1" smtClean="0">
                <a:solidFill>
                  <a:srgbClr val="000099"/>
                </a:solidFill>
              </a:rPr>
              <a:t>l</a:t>
            </a:r>
            <a:r>
              <a:rPr lang="pl-PL" sz="2000" i="1" baseline="-25000" dirty="0" smtClean="0">
                <a:solidFill>
                  <a:srgbClr val="000099"/>
                </a:solidFill>
              </a:rPr>
              <a:t> </a:t>
            </a:r>
            <a:r>
              <a:rPr lang="pl-PL" sz="2000" i="1" dirty="0" smtClean="0">
                <a:solidFill>
                  <a:srgbClr val="000099"/>
                </a:solidFill>
              </a:rPr>
              <a:t>–</a:t>
            </a:r>
            <a:r>
              <a:rPr lang="pl-PL" sz="2000" i="1" baseline="-25000" dirty="0" smtClean="0">
                <a:solidFill>
                  <a:srgbClr val="000099"/>
                </a:solidFill>
              </a:rPr>
              <a:t> </a:t>
            </a:r>
            <a:r>
              <a:rPr lang="pl-PL" sz="2000" dirty="0" smtClean="0">
                <a:solidFill>
                  <a:srgbClr val="000099"/>
                </a:solidFill>
              </a:rPr>
              <a:t>szerokość</a:t>
            </a:r>
            <a:br>
              <a:rPr lang="pl-PL" sz="2000" dirty="0" smtClean="0">
                <a:solidFill>
                  <a:srgbClr val="000099"/>
                </a:solidFill>
              </a:rPr>
            </a:br>
            <a:r>
              <a:rPr lang="pl-PL" sz="2000" i="1" dirty="0" smtClean="0">
                <a:solidFill>
                  <a:srgbClr val="000099"/>
                </a:solidFill>
              </a:rPr>
              <a:t>l</a:t>
            </a:r>
            <a:r>
              <a:rPr lang="pl-PL" sz="2000" dirty="0" smtClean="0">
                <a:solidFill>
                  <a:srgbClr val="000099"/>
                </a:solidFill>
              </a:rPr>
              <a:t>-tego przedziału kwantyzacji</a:t>
            </a:r>
          </a:p>
          <a:p>
            <a:r>
              <a:rPr lang="pl-PL" sz="2000" i="1" dirty="0">
                <a:solidFill>
                  <a:srgbClr val="000099"/>
                </a:solidFill>
              </a:rPr>
              <a:t>l </a:t>
            </a:r>
            <a:r>
              <a:rPr lang="pl-PL" sz="2000" dirty="0">
                <a:solidFill>
                  <a:srgbClr val="000099"/>
                </a:solidFill>
              </a:rPr>
              <a:t>= 0, 1, …,</a:t>
            </a:r>
            <a:r>
              <a:rPr lang="pl-PL" sz="2000" i="1" dirty="0">
                <a:solidFill>
                  <a:srgbClr val="000099"/>
                </a:solidFill>
              </a:rPr>
              <a:t> </a:t>
            </a:r>
            <a:r>
              <a:rPr lang="pl-PL" sz="2000" i="1" dirty="0" smtClean="0">
                <a:solidFill>
                  <a:srgbClr val="000099"/>
                </a:solidFill>
              </a:rPr>
              <a:t>L</a:t>
            </a:r>
            <a:r>
              <a:rPr lang="pl-PL" sz="2000" dirty="0" smtClean="0">
                <a:solidFill>
                  <a:srgbClr val="000099"/>
                </a:solidFill>
              </a:rPr>
              <a:t>-1</a:t>
            </a:r>
          </a:p>
          <a:p>
            <a:r>
              <a:rPr lang="pl-PL" sz="2000" i="1" dirty="0">
                <a:solidFill>
                  <a:srgbClr val="000099"/>
                </a:solidFill>
              </a:rPr>
              <a:t>L</a:t>
            </a:r>
            <a:r>
              <a:rPr lang="pl-PL" sz="2000" dirty="0">
                <a:solidFill>
                  <a:srgbClr val="000099"/>
                </a:solidFill>
              </a:rPr>
              <a:t> – liczba przedziałów </a:t>
            </a:r>
            <a:r>
              <a:rPr lang="pl-PL" sz="2000" dirty="0" smtClean="0">
                <a:solidFill>
                  <a:srgbClr val="000099"/>
                </a:solidFill>
              </a:rPr>
              <a:t>kwantyzacji</a:t>
            </a:r>
            <a:endParaRPr lang="pl-PL" sz="2000" dirty="0">
              <a:solidFill>
                <a:srgbClr val="000099"/>
              </a:solidFill>
            </a:endParaRPr>
          </a:p>
        </p:txBody>
      </p:sp>
      <p:sp>
        <p:nvSpPr>
          <p:cNvPr id="58" name="Prostokąt 57"/>
          <p:cNvSpPr/>
          <p:nvPr/>
        </p:nvSpPr>
        <p:spPr>
          <a:xfrm>
            <a:off x="4069391" y="2881724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454123" y="2635648"/>
            <a:ext cx="3028393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sz="2000" i="1" dirty="0">
                <a:solidFill>
                  <a:srgbClr val="006600"/>
                </a:solidFill>
              </a:rPr>
              <a:t>l</a:t>
            </a:r>
            <a:r>
              <a:rPr lang="pl-PL" sz="2000" dirty="0" smtClean="0">
                <a:solidFill>
                  <a:srgbClr val="006600"/>
                </a:solidFill>
              </a:rPr>
              <a:t>-ty </a:t>
            </a:r>
            <a:r>
              <a:rPr lang="pl-PL" sz="2000" dirty="0">
                <a:solidFill>
                  <a:srgbClr val="006600"/>
                </a:solidFill>
              </a:rPr>
              <a:t>poziom k</a:t>
            </a:r>
            <a:r>
              <a:rPr lang="pl-PL" sz="2000" dirty="0" smtClean="0">
                <a:solidFill>
                  <a:srgbClr val="006600"/>
                </a:solidFill>
              </a:rPr>
              <a:t>wantyzacji </a:t>
            </a:r>
            <a:r>
              <a:rPr lang="pl-PL" sz="2000" i="1" dirty="0" err="1" smtClean="0">
                <a:solidFill>
                  <a:srgbClr val="006600"/>
                </a:solidFill>
              </a:rPr>
              <a:t>v</a:t>
            </a:r>
            <a:r>
              <a:rPr lang="pl-PL" sz="2000" i="1" baseline="-25000" dirty="0" err="1">
                <a:solidFill>
                  <a:srgbClr val="006600"/>
                </a:solidFill>
              </a:rPr>
              <a:t>l</a:t>
            </a:r>
            <a:endParaRPr lang="pl-PL" sz="2000" dirty="0" smtClean="0">
              <a:solidFill>
                <a:srgbClr val="006600"/>
              </a:solidFill>
            </a:endParaRPr>
          </a:p>
          <a:p>
            <a:r>
              <a:rPr lang="pl-PL" sz="2000" i="1" dirty="0" smtClean="0">
                <a:solidFill>
                  <a:srgbClr val="006600"/>
                </a:solidFill>
              </a:rPr>
              <a:t>l </a:t>
            </a:r>
            <a:r>
              <a:rPr lang="pl-PL" sz="2000" dirty="0" smtClean="0">
                <a:solidFill>
                  <a:srgbClr val="006600"/>
                </a:solidFill>
              </a:rPr>
              <a:t>= 0, 1, …,</a:t>
            </a:r>
            <a:r>
              <a:rPr lang="pl-PL" sz="2000" i="1" dirty="0" smtClean="0">
                <a:solidFill>
                  <a:srgbClr val="006600"/>
                </a:solidFill>
              </a:rPr>
              <a:t> L</a:t>
            </a:r>
            <a:r>
              <a:rPr lang="pl-PL" sz="2000" dirty="0" smtClean="0">
                <a:solidFill>
                  <a:srgbClr val="006600"/>
                </a:solidFill>
              </a:rPr>
              <a:t>-1</a:t>
            </a:r>
          </a:p>
          <a:p>
            <a:r>
              <a:rPr lang="pl-PL" sz="2000" i="1" dirty="0">
                <a:solidFill>
                  <a:srgbClr val="006600"/>
                </a:solidFill>
              </a:rPr>
              <a:t>L</a:t>
            </a:r>
            <a:r>
              <a:rPr lang="pl-PL" sz="2000" dirty="0">
                <a:solidFill>
                  <a:srgbClr val="006600"/>
                </a:solidFill>
              </a:rPr>
              <a:t> – liczba poziomów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 smtClean="0">
                <a:solidFill>
                  <a:srgbClr val="006600"/>
                </a:solidFill>
              </a:rPr>
              <a:t>kwantyzacji</a:t>
            </a:r>
            <a:endParaRPr lang="pl-PL" sz="2000" dirty="0">
              <a:solidFill>
                <a:srgbClr val="006600"/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348247" y="3178849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err="1">
                <a:solidFill>
                  <a:srgbClr val="000099"/>
                </a:solidFill>
              </a:rPr>
              <a:t>X</a:t>
            </a:r>
            <a:r>
              <a:rPr lang="pl-PL" sz="2000" i="1" baseline="-25000" dirty="0" err="1" smtClean="0">
                <a:solidFill>
                  <a:srgbClr val="000099"/>
                </a:solidFill>
              </a:rPr>
              <a:t>l</a:t>
            </a:r>
            <a:endParaRPr lang="pl-PL" sz="2000" baseline="-25000" dirty="0">
              <a:solidFill>
                <a:srgbClr val="000099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925-B7F6-4A5F-9AB6-B20208268016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905692" y="-15665"/>
            <a:ext cx="79461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pl-PL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Kwantyzacja - problem #2 do zbadania</a:t>
            </a:r>
            <a:br>
              <a:rPr kumimoji="1" lang="pl-PL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l-PL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(kwantyzacja </a:t>
            </a:r>
            <a:r>
              <a:rPr kumimoji="1" lang="pl-PL" sz="28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nierówmierna</a:t>
            </a:r>
            <a:r>
              <a:rPr kumimoji="1" lang="pl-PL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kumimoji="1" lang="pl-PL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905692" y="4936020"/>
            <a:ext cx="800970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800" dirty="0" smtClean="0">
                <a:solidFill>
                  <a:srgbClr val="C00000"/>
                </a:solidFill>
              </a:rPr>
              <a:t>Problem #2: optymalny dobór </a:t>
            </a:r>
            <a:r>
              <a:rPr lang="pl-PL" sz="1800" dirty="0">
                <a:solidFill>
                  <a:srgbClr val="000099"/>
                </a:solidFill>
              </a:rPr>
              <a:t>granic przedziałów </a:t>
            </a:r>
            <a:r>
              <a:rPr lang="pl-PL" sz="1800" dirty="0" smtClean="0">
                <a:solidFill>
                  <a:srgbClr val="000099"/>
                </a:solidFill>
              </a:rPr>
              <a:t>kwantyzacji (</a:t>
            </a:r>
            <a:r>
              <a:rPr lang="pl-PL" sz="1800" i="1" dirty="0" err="1">
                <a:solidFill>
                  <a:srgbClr val="000099"/>
                </a:solidFill>
              </a:rPr>
              <a:t>X</a:t>
            </a:r>
            <a:r>
              <a:rPr lang="pl-PL" sz="1800" i="1" baseline="-25000" dirty="0" err="1" smtClean="0">
                <a:solidFill>
                  <a:srgbClr val="000099"/>
                </a:solidFill>
              </a:rPr>
              <a:t>l</a:t>
            </a:r>
            <a:r>
              <a:rPr lang="pl-PL" sz="1800" dirty="0" smtClean="0">
                <a:solidFill>
                  <a:srgbClr val="000099"/>
                </a:solidFill>
              </a:rPr>
              <a:t>, </a:t>
            </a:r>
            <a:r>
              <a:rPr lang="pl-PL" sz="1800" i="1" dirty="0" smtClean="0">
                <a:solidFill>
                  <a:srgbClr val="000099"/>
                </a:solidFill>
              </a:rPr>
              <a:t>X</a:t>
            </a:r>
            <a:r>
              <a:rPr lang="pl-PL" sz="1800" i="1" baseline="-25000" dirty="0" smtClean="0">
                <a:solidFill>
                  <a:srgbClr val="000099"/>
                </a:solidFill>
              </a:rPr>
              <a:t>l</a:t>
            </a:r>
            <a:r>
              <a:rPr lang="pl-PL" sz="1800" baseline="-25000" dirty="0" smtClean="0">
                <a:solidFill>
                  <a:srgbClr val="000099"/>
                </a:solidFill>
              </a:rPr>
              <a:t>+1</a:t>
            </a:r>
            <a:r>
              <a:rPr lang="pl-PL" sz="1800" dirty="0" smtClean="0">
                <a:solidFill>
                  <a:srgbClr val="000099"/>
                </a:solidFill>
              </a:rPr>
              <a:t>] </a:t>
            </a:r>
            <a:r>
              <a:rPr lang="pl-PL" sz="1800" dirty="0" smtClean="0">
                <a:solidFill>
                  <a:srgbClr val="C00000"/>
                </a:solidFill>
              </a:rPr>
              <a:t>oraz reprezentujących je </a:t>
            </a:r>
            <a:r>
              <a:rPr lang="pl-PL" sz="1800" dirty="0" smtClean="0">
                <a:solidFill>
                  <a:srgbClr val="006600"/>
                </a:solidFill>
              </a:rPr>
              <a:t>poziomów kwantyzacji </a:t>
            </a:r>
            <a:r>
              <a:rPr lang="pl-PL" sz="1800" i="1" dirty="0" err="1" smtClean="0">
                <a:solidFill>
                  <a:srgbClr val="006600"/>
                </a:solidFill>
              </a:rPr>
              <a:t>v</a:t>
            </a:r>
            <a:r>
              <a:rPr lang="pl-PL" sz="1800" i="1" baseline="-25000" dirty="0" err="1">
                <a:solidFill>
                  <a:srgbClr val="006600"/>
                </a:solidFill>
              </a:rPr>
              <a:t>l</a:t>
            </a:r>
            <a:r>
              <a:rPr lang="pl-PL" sz="1800" i="1" baseline="-25000" dirty="0" smtClean="0">
                <a:solidFill>
                  <a:srgbClr val="006600"/>
                </a:solidFill>
              </a:rPr>
              <a:t> </a:t>
            </a:r>
            <a:r>
              <a:rPr lang="pl-PL" sz="1800" i="1" dirty="0" smtClean="0">
                <a:solidFill>
                  <a:srgbClr val="006600"/>
                </a:solidFill>
              </a:rPr>
              <a:t>– </a:t>
            </a:r>
            <a:r>
              <a:rPr lang="pl-PL" sz="1800" dirty="0" smtClean="0">
                <a:solidFill>
                  <a:srgbClr val="C00000"/>
                </a:solidFill>
              </a:rPr>
              <a:t>minimalizujący </a:t>
            </a:r>
            <a:r>
              <a:rPr lang="pl-PL" sz="1800" dirty="0">
                <a:solidFill>
                  <a:srgbClr val="C00000"/>
                </a:solidFill>
              </a:rPr>
              <a:t>poziom szumu kwantyzacji przy ustalonej liczbie poziomów </a:t>
            </a:r>
            <a:r>
              <a:rPr lang="pl-PL" sz="1800" dirty="0" smtClean="0">
                <a:solidFill>
                  <a:srgbClr val="C00000"/>
                </a:solidFill>
              </a:rPr>
              <a:t>kwantyzacji </a:t>
            </a:r>
            <a:r>
              <a:rPr lang="pl-PL" sz="1800" i="1" dirty="0" smtClean="0">
                <a:solidFill>
                  <a:srgbClr val="C00000"/>
                </a:solidFill>
              </a:rPr>
              <a:t>L</a:t>
            </a:r>
            <a:r>
              <a:rPr lang="pl-PL" sz="1800" dirty="0" smtClean="0">
                <a:solidFill>
                  <a:srgbClr val="C000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pl-PL" sz="1600" dirty="0" smtClean="0"/>
              <a:t>Rozwiązanie problemu #2 istnieje, ale nie jest stosowane w praktyce, ponieważ dla różnych sygnałów (różne funkcje gęstości prawdopodobieństwa) otrzymujemy różne kwantyzatory.</a:t>
            </a:r>
            <a:endParaRPr lang="pl-PL" sz="1600" dirty="0"/>
          </a:p>
        </p:txBody>
      </p:sp>
      <p:cxnSp>
        <p:nvCxnSpPr>
          <p:cNvPr id="7" name="Łącznik prosty 6"/>
          <p:cNvCxnSpPr/>
          <p:nvPr/>
        </p:nvCxnSpPr>
        <p:spPr bwMode="auto">
          <a:xfrm>
            <a:off x="4094117" y="1232269"/>
            <a:ext cx="8709" cy="4741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Prostokąt 24"/>
          <p:cNvSpPr/>
          <p:nvPr/>
        </p:nvSpPr>
        <p:spPr>
          <a:xfrm>
            <a:off x="4057960" y="121968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4065036" y="4530742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29" name="pole tekstowe 28"/>
          <p:cNvSpPr txBox="1"/>
          <p:nvPr/>
        </p:nvSpPr>
        <p:spPr>
          <a:xfrm>
            <a:off x="4326217" y="1066384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>
                <a:solidFill>
                  <a:srgbClr val="000099"/>
                </a:solidFill>
              </a:rPr>
              <a:t>+X</a:t>
            </a:r>
            <a:r>
              <a:rPr lang="pl-PL" sz="2000" baseline="-25000" dirty="0" smtClean="0">
                <a:solidFill>
                  <a:srgbClr val="000099"/>
                </a:solidFill>
              </a:rPr>
              <a:t>MAX</a:t>
            </a:r>
            <a:endParaRPr lang="pl-PL" sz="2000" baseline="-25000" dirty="0">
              <a:solidFill>
                <a:srgbClr val="000099"/>
              </a:solidFill>
            </a:endParaRPr>
          </a:p>
        </p:txBody>
      </p:sp>
      <p:sp>
        <p:nvSpPr>
          <p:cNvPr id="30" name="pole tekstowe 29"/>
          <p:cNvSpPr txBox="1"/>
          <p:nvPr/>
        </p:nvSpPr>
        <p:spPr>
          <a:xfrm>
            <a:off x="4387131" y="4374526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>
                <a:solidFill>
                  <a:srgbClr val="000099"/>
                </a:solidFill>
              </a:rPr>
              <a:t>-</a:t>
            </a:r>
            <a:r>
              <a:rPr lang="pl-PL" sz="2000" i="1" dirty="0" smtClean="0">
                <a:solidFill>
                  <a:srgbClr val="000099"/>
                </a:solidFill>
              </a:rPr>
              <a:t>X</a:t>
            </a:r>
            <a:r>
              <a:rPr lang="pl-PL" sz="2000" baseline="-25000" dirty="0" smtClean="0">
                <a:solidFill>
                  <a:srgbClr val="000099"/>
                </a:solidFill>
              </a:rPr>
              <a:t>MAX</a:t>
            </a:r>
            <a:endParaRPr lang="pl-PL" sz="2000" baseline="-25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8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238" y="0"/>
            <a:ext cx="7970837" cy="1143000"/>
          </a:xfrm>
        </p:spPr>
        <p:txBody>
          <a:bodyPr/>
          <a:lstStyle/>
          <a:p>
            <a:pPr algn="ctr"/>
            <a:r>
              <a:rPr lang="pl-PL" sz="3600" b="1" dirty="0"/>
              <a:t>Błąd </a:t>
            </a:r>
            <a:r>
              <a:rPr lang="pl-PL" sz="3600" b="1" dirty="0" smtClean="0"/>
              <a:t>kwantyzacji równomiernej</a:t>
            </a:r>
            <a:endParaRPr lang="pl-PL" sz="3600" b="1" dirty="0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1227908" y="874116"/>
            <a:ext cx="66484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 smtClean="0"/>
              <a:t>Dla kwantyzatora równomiernego pracującego w zakresie </a:t>
            </a:r>
            <a:r>
              <a:rPr lang="pl-PL" dirty="0" smtClean="0">
                <a:sym typeface="Symbol" pitchFamily="18" charset="2"/>
              </a:rPr>
              <a:t>[</a:t>
            </a:r>
            <a:r>
              <a:rPr lang="pl-PL" i="1" dirty="0" smtClean="0">
                <a:sym typeface="Symbol" pitchFamily="18" charset="2"/>
              </a:rPr>
              <a:t>-</a:t>
            </a:r>
            <a:r>
              <a:rPr lang="pl-PL" i="1" dirty="0" err="1" smtClean="0">
                <a:sym typeface="Symbol" pitchFamily="18" charset="2"/>
              </a:rPr>
              <a:t>x</a:t>
            </a:r>
            <a:r>
              <a:rPr lang="pl-PL" baseline="-25000" dirty="0" err="1" smtClean="0">
                <a:sym typeface="Symbol" pitchFamily="18" charset="2"/>
              </a:rPr>
              <a:t>MAX</a:t>
            </a:r>
            <a:r>
              <a:rPr lang="pl-PL" i="1" dirty="0" smtClean="0">
                <a:sym typeface="Symbol" pitchFamily="18" charset="2"/>
              </a:rPr>
              <a:t>, +</a:t>
            </a:r>
            <a:r>
              <a:rPr lang="pl-PL" i="1" dirty="0" err="1" smtClean="0">
                <a:sym typeface="Symbol" pitchFamily="18" charset="2"/>
              </a:rPr>
              <a:t>x</a:t>
            </a:r>
            <a:r>
              <a:rPr lang="pl-PL" baseline="-25000" dirty="0" err="1" smtClean="0">
                <a:sym typeface="Symbol" pitchFamily="18" charset="2"/>
              </a:rPr>
              <a:t>MAX</a:t>
            </a:r>
            <a:r>
              <a:rPr lang="pl-PL" dirty="0" smtClean="0">
                <a:sym typeface="Symbol" pitchFamily="18" charset="2"/>
              </a:rPr>
              <a:t>]</a:t>
            </a:r>
            <a:r>
              <a:rPr lang="pl-PL" i="1" dirty="0" smtClean="0">
                <a:sym typeface="Symbol" pitchFamily="18" charset="2"/>
              </a:rPr>
              <a:t> </a:t>
            </a:r>
            <a:r>
              <a:rPr lang="pl-PL" dirty="0" smtClean="0">
                <a:sym typeface="Symbol" pitchFamily="18" charset="2"/>
              </a:rPr>
              <a:t>mamy</a:t>
            </a:r>
            <a:r>
              <a:rPr lang="pl-PL" dirty="0">
                <a:sym typeface="Symbol" pitchFamily="18" charset="2"/>
              </a:rPr>
              <a:t>:</a:t>
            </a:r>
            <a:r>
              <a:rPr lang="pl-PL" dirty="0"/>
              <a:t> 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733800" y="1968713"/>
            <a:ext cx="51834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i="1" dirty="0"/>
              <a:t>L</a:t>
            </a:r>
            <a:r>
              <a:rPr lang="pl-PL" dirty="0" smtClean="0"/>
              <a:t> </a:t>
            </a:r>
            <a:r>
              <a:rPr lang="pl-PL" dirty="0"/>
              <a:t>– </a:t>
            </a:r>
            <a:r>
              <a:rPr lang="pl-PL" dirty="0" smtClean="0"/>
              <a:t>liczba poziomów/przedziałów kwantyzacji</a:t>
            </a:r>
            <a:endParaRPr lang="pl-PL" dirty="0"/>
          </a:p>
          <a:p>
            <a:pPr>
              <a:spcBef>
                <a:spcPct val="50000"/>
              </a:spcBef>
            </a:pPr>
            <a:r>
              <a:rPr lang="el-GR" i="1" dirty="0" smtClean="0"/>
              <a:t>δ</a:t>
            </a:r>
            <a:r>
              <a:rPr lang="pl-PL" dirty="0"/>
              <a:t> – rozdzielczość kwantyzatora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1011238" y="3558824"/>
            <a:ext cx="6774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/>
              <a:t>Dla </a:t>
            </a:r>
            <a:r>
              <a:rPr lang="pl-PL" dirty="0" smtClean="0"/>
              <a:t>gęstej (</a:t>
            </a:r>
            <a:r>
              <a:rPr lang="pl-PL" i="1" dirty="0"/>
              <a:t>L</a:t>
            </a:r>
            <a:r>
              <a:rPr lang="pl-PL" dirty="0" smtClean="0"/>
              <a:t>↑) kwantyzacji równomiernej mamy:</a:t>
            </a:r>
            <a:endParaRPr lang="pl-PL" dirty="0"/>
          </a:p>
        </p:txBody>
      </p:sp>
      <p:graphicFrame>
        <p:nvGraphicFramePr>
          <p:cNvPr id="12323" name="Object 3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4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283150"/>
              </p:ext>
            </p:extLst>
          </p:nvPr>
        </p:nvGraphicFramePr>
        <p:xfrm>
          <a:off x="1082675" y="2071688"/>
          <a:ext cx="209073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5" name="Equation" r:id="rId5" imgW="698400" imgH="393480" progId="Equation.3">
                  <p:embed/>
                </p:oleObj>
              </mc:Choice>
              <mc:Fallback>
                <p:oleObj name="Equation" r:id="rId5" imgW="698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2675" y="2071688"/>
                        <a:ext cx="2090738" cy="1177925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455973"/>
              </p:ext>
            </p:extLst>
          </p:nvPr>
        </p:nvGraphicFramePr>
        <p:xfrm>
          <a:off x="1734960" y="5629492"/>
          <a:ext cx="2376665" cy="1067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6" name="Równanie" r:id="rId7" imgW="876240" imgH="393480" progId="Equation.3">
                  <p:embed/>
                </p:oleObj>
              </mc:Choice>
              <mc:Fallback>
                <p:oleObj name="Równanie" r:id="rId7" imgW="876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34960" y="5629492"/>
                        <a:ext cx="2376665" cy="1067474"/>
                      </a:xfrm>
                      <a:prstGeom prst="rect">
                        <a:avLst/>
                      </a:prstGeom>
                      <a:solidFill>
                        <a:srgbClr val="FFFF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a 8"/>
          <p:cNvGrpSpPr/>
          <p:nvPr/>
        </p:nvGrpSpPr>
        <p:grpSpPr>
          <a:xfrm>
            <a:off x="4754156" y="4489269"/>
            <a:ext cx="3355723" cy="2063931"/>
            <a:chOff x="6025607" y="4058195"/>
            <a:chExt cx="3355723" cy="2063931"/>
          </a:xfrm>
        </p:grpSpPr>
        <p:cxnSp>
          <p:nvCxnSpPr>
            <p:cNvPr id="13" name="Łącznik prosty 12"/>
            <p:cNvCxnSpPr/>
            <p:nvPr/>
          </p:nvCxnSpPr>
          <p:spPr bwMode="auto">
            <a:xfrm flipH="1">
              <a:off x="6844938" y="4058195"/>
              <a:ext cx="8709" cy="206393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Prostokąt 15"/>
            <p:cNvSpPr/>
            <p:nvPr/>
          </p:nvSpPr>
          <p:spPr>
            <a:xfrm>
              <a:off x="6812015" y="4428973"/>
              <a:ext cx="93518" cy="93518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rgbClr val="000099"/>
                </a:solidFill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6812015" y="5547537"/>
              <a:ext cx="93518" cy="93518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rgbClr val="000099"/>
                </a:solidFill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6076088" y="5284145"/>
              <a:ext cx="4683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i="1" dirty="0" err="1" smtClean="0">
                  <a:solidFill>
                    <a:srgbClr val="000099"/>
                  </a:solidFill>
                </a:rPr>
                <a:t>X</a:t>
              </a:r>
              <a:r>
                <a:rPr lang="pl-PL" sz="2000" i="1" baseline="-25000" dirty="0" err="1">
                  <a:solidFill>
                    <a:srgbClr val="000099"/>
                  </a:solidFill>
                </a:rPr>
                <a:t>l</a:t>
              </a:r>
              <a:r>
                <a:rPr lang="pl-PL" sz="2000" i="1" dirty="0" smtClean="0"/>
                <a:t> </a:t>
              </a:r>
              <a:endParaRPr lang="pl-PL" sz="2000" i="1" dirty="0"/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025607" y="4179421"/>
              <a:ext cx="5870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i="1" dirty="0" smtClean="0">
                  <a:solidFill>
                    <a:srgbClr val="000099"/>
                  </a:solidFill>
                </a:rPr>
                <a:t>X</a:t>
              </a:r>
              <a:r>
                <a:rPr lang="pl-PL" sz="2000" i="1" baseline="-25000" dirty="0">
                  <a:solidFill>
                    <a:srgbClr val="000099"/>
                  </a:solidFill>
                </a:rPr>
                <a:t>l</a:t>
              </a:r>
              <a:r>
                <a:rPr lang="pl-PL" sz="2000" baseline="-25000" dirty="0" smtClean="0">
                  <a:solidFill>
                    <a:srgbClr val="000099"/>
                  </a:solidFill>
                </a:rPr>
                <a:t>+1</a:t>
              </a:r>
              <a:endParaRPr lang="pl-PL" sz="2000" baseline="-25000" dirty="0">
                <a:solidFill>
                  <a:srgbClr val="000099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6820723" y="5019672"/>
              <a:ext cx="93518" cy="9351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rgbClr val="000099"/>
                </a:solidFill>
              </a:endParaRPr>
            </a:p>
          </p:txBody>
        </p:sp>
        <p:cxnSp>
          <p:nvCxnSpPr>
            <p:cNvPr id="5" name="Łącznik prosty 4"/>
            <p:cNvCxnSpPr/>
            <p:nvPr/>
          </p:nvCxnSpPr>
          <p:spPr bwMode="auto">
            <a:xfrm flipV="1">
              <a:off x="6828294" y="4473824"/>
              <a:ext cx="1915112" cy="51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Łącznik prosty 25"/>
            <p:cNvCxnSpPr/>
            <p:nvPr/>
          </p:nvCxnSpPr>
          <p:spPr bwMode="auto">
            <a:xfrm>
              <a:off x="6828294" y="5589291"/>
              <a:ext cx="1915112" cy="500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Łącznik prosty ze strzałką 6"/>
            <p:cNvCxnSpPr/>
            <p:nvPr/>
          </p:nvCxnSpPr>
          <p:spPr bwMode="auto">
            <a:xfrm>
              <a:off x="8747760" y="4465116"/>
              <a:ext cx="0" cy="11485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pole tekstowe 21"/>
            <p:cNvSpPr txBox="1"/>
            <p:nvPr/>
          </p:nvSpPr>
          <p:spPr>
            <a:xfrm>
              <a:off x="6936013" y="4719131"/>
              <a:ext cx="129715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sz="2000" i="1" dirty="0" err="1" smtClean="0">
                  <a:solidFill>
                    <a:srgbClr val="000099"/>
                  </a:solidFill>
                </a:rPr>
                <a:t>v</a:t>
              </a:r>
              <a:r>
                <a:rPr lang="pl-PL" sz="2000" i="1" baseline="-25000" dirty="0" err="1">
                  <a:solidFill>
                    <a:srgbClr val="000099"/>
                  </a:solidFill>
                </a:rPr>
                <a:t>l</a:t>
              </a:r>
              <a:r>
                <a:rPr lang="pl-PL" sz="2000" i="1" baseline="-25000" dirty="0" smtClean="0">
                  <a:solidFill>
                    <a:srgbClr val="000099"/>
                  </a:solidFill>
                </a:rPr>
                <a:t> </a:t>
              </a:r>
              <a:r>
                <a:rPr lang="pl-PL" sz="2000" dirty="0" smtClean="0">
                  <a:solidFill>
                    <a:srgbClr val="000099"/>
                  </a:solidFill>
                </a:rPr>
                <a:t>– </a:t>
              </a:r>
              <a:r>
                <a:rPr lang="pl-PL" sz="1600" dirty="0" smtClean="0">
                  <a:solidFill>
                    <a:srgbClr val="000099"/>
                  </a:solidFill>
                </a:rPr>
                <a:t>poziom</a:t>
              </a:r>
              <a:br>
                <a:rPr lang="pl-PL" sz="1600" dirty="0" smtClean="0">
                  <a:solidFill>
                    <a:srgbClr val="000099"/>
                  </a:solidFill>
                </a:rPr>
              </a:br>
              <a:r>
                <a:rPr lang="pl-PL" sz="1600" dirty="0" smtClean="0">
                  <a:solidFill>
                    <a:srgbClr val="000099"/>
                  </a:solidFill>
                </a:rPr>
                <a:t>kwantyzacji</a:t>
              </a:r>
              <a:r>
                <a:rPr lang="pl-PL" sz="1600" i="1" dirty="0" smtClean="0"/>
                <a:t> </a:t>
              </a:r>
              <a:endParaRPr lang="pl-PL" sz="2000" i="1" dirty="0"/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8806565" y="4766129"/>
              <a:ext cx="5747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/>
                <a:t>δ</a:t>
              </a:r>
              <a:r>
                <a:rPr lang="pl-PL" i="1" dirty="0" smtClean="0"/>
                <a:t> </a:t>
              </a:r>
              <a:endParaRPr lang="pl-PL" i="1" dirty="0"/>
            </a:p>
          </p:txBody>
        </p:sp>
      </p:grp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444166"/>
              </p:ext>
            </p:extLst>
          </p:nvPr>
        </p:nvGraphicFramePr>
        <p:xfrm>
          <a:off x="1900238" y="4391025"/>
          <a:ext cx="2046287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7" name="Equation" r:id="rId9" imgW="901440" imgH="393480" progId="Equation.3">
                  <p:embed/>
                </p:oleObj>
              </mc:Choice>
              <mc:Fallback>
                <p:oleObj name="Equation" r:id="rId9" imgW="901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00238" y="4391025"/>
                        <a:ext cx="2046287" cy="893763"/>
                      </a:xfrm>
                      <a:prstGeom prst="rect">
                        <a:avLst/>
                      </a:prstGeom>
                      <a:solidFill>
                        <a:srgbClr val="FFFF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925-B7F6-4A5F-9AB6-B20208268016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9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13386" name="Text Box 74"/>
          <p:cNvSpPr txBox="1">
            <a:spLocks noChangeArrowheads="1"/>
          </p:cNvSpPr>
          <p:nvPr/>
        </p:nvSpPr>
        <p:spPr bwMode="auto">
          <a:xfrm>
            <a:off x="1011238" y="1209675"/>
            <a:ext cx="80668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 smtClean="0"/>
              <a:t>Dla gęstej kwantyzacji </a:t>
            </a:r>
            <a:r>
              <a:rPr lang="pl-PL" dirty="0"/>
              <a:t>równomiernej (</a:t>
            </a:r>
            <a:r>
              <a:rPr lang="pl-PL" i="1" dirty="0"/>
              <a:t>L</a:t>
            </a:r>
            <a:r>
              <a:rPr lang="pl-PL" dirty="0"/>
              <a:t>↑) </a:t>
            </a:r>
            <a:r>
              <a:rPr lang="pl-PL" dirty="0" smtClean="0"/>
              <a:t>błąd </a:t>
            </a:r>
            <a:r>
              <a:rPr lang="pl-PL" dirty="0"/>
              <a:t>kwantyzacji jest zmienną losową o rozkładzie równomiernym</a:t>
            </a:r>
            <a:r>
              <a:rPr lang="pl-PL" dirty="0" smtClean="0"/>
              <a:t>.</a:t>
            </a:r>
            <a:endParaRPr lang="pl-PL" dirty="0"/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508129"/>
              </p:ext>
            </p:extLst>
          </p:nvPr>
        </p:nvGraphicFramePr>
        <p:xfrm>
          <a:off x="1171576" y="2751138"/>
          <a:ext cx="4630737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72" name="Równanie" r:id="rId3" imgW="1930320" imgH="457200" progId="Equation.3">
                  <p:embed/>
                </p:oleObj>
              </mc:Choice>
              <mc:Fallback>
                <p:oleObj name="Równanie" r:id="rId3" imgW="19303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1576" y="2751138"/>
                        <a:ext cx="4630737" cy="1096962"/>
                      </a:xfrm>
                      <a:prstGeom prst="rect">
                        <a:avLst/>
                      </a:prstGeom>
                      <a:solidFill>
                        <a:srgbClr val="FFFF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925-B7F6-4A5F-9AB6-B20208268016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238" y="0"/>
            <a:ext cx="7970837" cy="1143000"/>
          </a:xfrm>
        </p:spPr>
        <p:txBody>
          <a:bodyPr/>
          <a:lstStyle/>
          <a:p>
            <a:pPr algn="ctr"/>
            <a:r>
              <a:rPr lang="pl-PL" sz="3600" b="1" dirty="0"/>
              <a:t>Błąd </a:t>
            </a:r>
            <a:r>
              <a:rPr lang="pl-PL" sz="3600" b="1" dirty="0" smtClean="0"/>
              <a:t>kwantyzacji równomiernej</a:t>
            </a:r>
            <a:endParaRPr lang="pl-PL" sz="3600" b="1" dirty="0"/>
          </a:p>
        </p:txBody>
      </p:sp>
      <p:cxnSp>
        <p:nvCxnSpPr>
          <p:cNvPr id="6" name="Łącznik prosty ze strzałką 5"/>
          <p:cNvCxnSpPr/>
          <p:nvPr/>
        </p:nvCxnSpPr>
        <p:spPr bwMode="auto">
          <a:xfrm>
            <a:off x="1358537" y="5582194"/>
            <a:ext cx="4685212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Łącznik prosty ze strzałką 7"/>
          <p:cNvCxnSpPr/>
          <p:nvPr/>
        </p:nvCxnSpPr>
        <p:spPr bwMode="auto">
          <a:xfrm flipV="1">
            <a:off x="3849189" y="4152900"/>
            <a:ext cx="17417" cy="18734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Łącznik prosty 11"/>
          <p:cNvCxnSpPr/>
          <p:nvPr/>
        </p:nvCxnSpPr>
        <p:spPr bwMode="auto">
          <a:xfrm flipV="1">
            <a:off x="2429691" y="4859383"/>
            <a:ext cx="2865120" cy="381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Łącznik prosty 15"/>
          <p:cNvCxnSpPr/>
          <p:nvPr/>
        </p:nvCxnSpPr>
        <p:spPr bwMode="auto">
          <a:xfrm>
            <a:off x="2429691" y="4859383"/>
            <a:ext cx="0" cy="72281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Łącznik prosty 17"/>
          <p:cNvCxnSpPr/>
          <p:nvPr/>
        </p:nvCxnSpPr>
        <p:spPr bwMode="auto">
          <a:xfrm>
            <a:off x="5294811" y="4859383"/>
            <a:ext cx="0" cy="72281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Łącznik prosty 19"/>
          <p:cNvCxnSpPr/>
          <p:nvPr/>
        </p:nvCxnSpPr>
        <p:spPr bwMode="auto">
          <a:xfrm>
            <a:off x="1959429" y="5582194"/>
            <a:ext cx="47026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Łącznik prosty 24"/>
          <p:cNvCxnSpPr/>
          <p:nvPr/>
        </p:nvCxnSpPr>
        <p:spPr bwMode="auto">
          <a:xfrm>
            <a:off x="5281749" y="5586548"/>
            <a:ext cx="47026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pole tekstowe 21"/>
          <p:cNvSpPr txBox="1"/>
          <p:nvPr/>
        </p:nvSpPr>
        <p:spPr>
          <a:xfrm>
            <a:off x="4758339" y="5643643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cs typeface="Times New Roman" panose="02020603050405020304" pitchFamily="18" charset="0"/>
              </a:rPr>
              <a:t>+</a:t>
            </a:r>
            <a:r>
              <a:rPr lang="el-GR" i="1" dirty="0" smtClean="0">
                <a:cs typeface="Times New Roman" panose="02020603050405020304" pitchFamily="18" charset="0"/>
              </a:rPr>
              <a:t>δ</a:t>
            </a:r>
            <a:r>
              <a:rPr lang="pl-PL" dirty="0" smtClean="0">
                <a:cs typeface="Times New Roman" panose="02020603050405020304" pitchFamily="18" charset="0"/>
              </a:rPr>
              <a:t>/2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1959429" y="5643643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cs typeface="Times New Roman" panose="02020603050405020304" pitchFamily="18" charset="0"/>
              </a:rPr>
              <a:t>-</a:t>
            </a:r>
            <a:r>
              <a:rPr lang="el-GR" i="1" dirty="0" smtClean="0">
                <a:cs typeface="Times New Roman" panose="02020603050405020304" pitchFamily="18" charset="0"/>
              </a:rPr>
              <a:t>δ</a:t>
            </a:r>
            <a:r>
              <a:rPr lang="pl-PL" dirty="0" smtClean="0">
                <a:cs typeface="Times New Roman" panose="02020603050405020304" pitchFamily="18" charset="0"/>
              </a:rPr>
              <a:t>/2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3849189" y="4336270"/>
            <a:ext cx="58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cs typeface="Times New Roman" panose="02020603050405020304" pitchFamily="18" charset="0"/>
              </a:rPr>
              <a:t>1/</a:t>
            </a:r>
            <a:r>
              <a:rPr lang="el-GR" i="1" dirty="0" smtClean="0">
                <a:cs typeface="Times New Roman" panose="02020603050405020304" pitchFamily="18" charset="0"/>
              </a:rPr>
              <a:t>δ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6488" y="0"/>
            <a:ext cx="7772400" cy="1143000"/>
          </a:xfrm>
        </p:spPr>
        <p:txBody>
          <a:bodyPr/>
          <a:lstStyle/>
          <a:p>
            <a:pPr algn="ctr"/>
            <a:r>
              <a:rPr lang="pl-PL" sz="3600" b="1" dirty="0"/>
              <a:t>Błąd </a:t>
            </a:r>
            <a:r>
              <a:rPr lang="pl-PL" sz="3600" b="1" dirty="0" smtClean="0"/>
              <a:t>kwantyzacji równomiernej</a:t>
            </a:r>
            <a:endParaRPr lang="pl-PL" sz="3600" b="1" dirty="0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10" name="Text Box 74"/>
          <p:cNvSpPr txBox="1">
            <a:spLocks noChangeArrowheads="1"/>
          </p:cNvSpPr>
          <p:nvPr/>
        </p:nvSpPr>
        <p:spPr bwMode="auto">
          <a:xfrm>
            <a:off x="1171575" y="1209675"/>
            <a:ext cx="7124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/>
              <a:t>Dla gęstej kwantyzacji równomiernej (</a:t>
            </a:r>
            <a:r>
              <a:rPr lang="pl-PL" i="1" dirty="0"/>
              <a:t>L</a:t>
            </a:r>
            <a:r>
              <a:rPr lang="pl-PL" dirty="0"/>
              <a:t>↑</a:t>
            </a:r>
            <a:r>
              <a:rPr lang="pl-PL" dirty="0" smtClean="0"/>
              <a:t>) wartość średniokwadratowa błędu kwantyzacji wynosi:</a:t>
            </a:r>
            <a:endParaRPr lang="pl-PL" dirty="0"/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872522"/>
              </p:ext>
            </p:extLst>
          </p:nvPr>
        </p:nvGraphicFramePr>
        <p:xfrm>
          <a:off x="1171575" y="2599257"/>
          <a:ext cx="4125913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41" name="Równanie" r:id="rId3" imgW="2057400" imgH="914400" progId="Equation.3">
                  <p:embed/>
                </p:oleObj>
              </mc:Choice>
              <mc:Fallback>
                <p:oleObj name="Równanie" r:id="rId3" imgW="205740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1575" y="2599257"/>
                        <a:ext cx="4125913" cy="1835150"/>
                      </a:xfrm>
                      <a:prstGeom prst="rect">
                        <a:avLst/>
                      </a:prstGeom>
                      <a:solidFill>
                        <a:srgbClr val="FFFF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8FEB-9733-4F00-83D8-76F90BC4B2B9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4875" y="0"/>
            <a:ext cx="8124825" cy="1143000"/>
          </a:xfrm>
        </p:spPr>
        <p:txBody>
          <a:bodyPr/>
          <a:lstStyle/>
          <a:p>
            <a:pPr algn="ctr"/>
            <a:r>
              <a:rPr lang="pl-PL" sz="3600" b="1" dirty="0" smtClean="0"/>
              <a:t>Odstęp </a:t>
            </a:r>
            <a:r>
              <a:rPr lang="pl-PL" sz="3600" b="1" dirty="0"/>
              <a:t>sygnał – szum </a:t>
            </a:r>
            <a:r>
              <a:rPr lang="pl-PL" sz="3600" b="1" dirty="0" smtClean="0"/>
              <a:t>kwantyzacji</a:t>
            </a:r>
            <a:endParaRPr lang="pl-PL" sz="3600" b="1" dirty="0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233488" y="961846"/>
            <a:ext cx="768191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 smtClean="0"/>
              <a:t>Zakładamy, </a:t>
            </a:r>
            <a:r>
              <a:rPr lang="pl-PL" sz="2000" dirty="0"/>
              <a:t>ż</a:t>
            </a:r>
            <a:r>
              <a:rPr lang="pl-PL" sz="2000" dirty="0" smtClean="0"/>
              <a:t>e moc szumu kwantyzacji </a:t>
            </a:r>
            <a:r>
              <a:rPr lang="pl-PL" sz="2000" i="1" dirty="0" smtClean="0"/>
              <a:t>Q</a:t>
            </a:r>
            <a:r>
              <a:rPr lang="pl-PL" sz="2000" dirty="0" smtClean="0"/>
              <a:t> jest równa wartości średniokwadratowej błędu kwantyzacji (równomiernej)</a:t>
            </a:r>
          </a:p>
          <a:p>
            <a:pPr>
              <a:spcBef>
                <a:spcPct val="50000"/>
              </a:spcBef>
            </a:pPr>
            <a:r>
              <a:rPr lang="pl-PL" sz="2000" dirty="0" smtClean="0"/>
              <a:t>Moc sygnału informacyjnego </a:t>
            </a:r>
            <a:endParaRPr lang="pl-PL" sz="2000" dirty="0"/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301699"/>
              </p:ext>
            </p:extLst>
          </p:nvPr>
        </p:nvGraphicFramePr>
        <p:xfrm>
          <a:off x="963827" y="2820275"/>
          <a:ext cx="4409431" cy="857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91" name="Równanie" r:id="rId3" imgW="2476440" imgH="482400" progId="Equation.3">
                  <p:embed/>
                </p:oleObj>
              </mc:Choice>
              <mc:Fallback>
                <p:oleObj name="Równanie" r:id="rId3" imgW="24764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3827" y="2820275"/>
                        <a:ext cx="4409431" cy="857389"/>
                      </a:xfrm>
                      <a:prstGeom prst="rect">
                        <a:avLst/>
                      </a:prstGeom>
                      <a:solidFill>
                        <a:srgbClr val="0099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i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946628"/>
              </p:ext>
            </p:extLst>
          </p:nvPr>
        </p:nvGraphicFramePr>
        <p:xfrm>
          <a:off x="963827" y="3789363"/>
          <a:ext cx="4467096" cy="794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92" name="Równanie" r:id="rId5" imgW="2425680" imgH="431640" progId="Equation.3">
                  <p:embed/>
                </p:oleObj>
              </mc:Choice>
              <mc:Fallback>
                <p:oleObj name="Równanie" r:id="rId5" imgW="24256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3827" y="3789363"/>
                        <a:ext cx="4467096" cy="794151"/>
                      </a:xfrm>
                      <a:prstGeom prst="rect">
                        <a:avLst/>
                      </a:prstGeom>
                      <a:solidFill>
                        <a:srgbClr val="0099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rostokąt 2"/>
          <p:cNvSpPr/>
          <p:nvPr/>
        </p:nvSpPr>
        <p:spPr>
          <a:xfrm>
            <a:off x="892862" y="4615696"/>
            <a:ext cx="76955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800" dirty="0" smtClean="0"/>
              <a:t>Wydłużenie słowa </a:t>
            </a:r>
            <a:r>
              <a:rPr lang="pl-PL" sz="1800" dirty="0"/>
              <a:t>kodowego o 1 bit </a:t>
            </a:r>
            <a:r>
              <a:rPr lang="pl-PL" sz="1800" dirty="0" smtClean="0"/>
              <a:t>(</a:t>
            </a:r>
            <a:r>
              <a:rPr lang="pl-PL" sz="1800" i="1" dirty="0" smtClean="0"/>
              <a:t>R </a:t>
            </a:r>
            <a:r>
              <a:rPr lang="pl-PL" sz="1800" i="1" dirty="0" smtClean="0">
                <a:cs typeface="Times New Roman" panose="02020603050405020304" pitchFamily="18" charset="0"/>
              </a:rPr>
              <a:t>→ R</a:t>
            </a:r>
            <a:r>
              <a:rPr lang="pl-PL" sz="1800" dirty="0" smtClean="0">
                <a:cs typeface="Times New Roman" panose="02020603050405020304" pitchFamily="18" charset="0"/>
              </a:rPr>
              <a:t> + 1</a:t>
            </a:r>
            <a:r>
              <a:rPr lang="pl-PL" sz="1800" dirty="0" smtClean="0"/>
              <a:t> ) zwiększa </a:t>
            </a:r>
            <a:r>
              <a:rPr lang="pl-PL" sz="1800" dirty="0"/>
              <a:t>odstęp sygnał – szum </a:t>
            </a:r>
            <a:r>
              <a:rPr lang="pl-PL" sz="1800" dirty="0" smtClean="0"/>
              <a:t>kwantyzacji </a:t>
            </a:r>
            <a:r>
              <a:rPr lang="pl-PL" sz="1800" dirty="0"/>
              <a:t>o 6 [</a:t>
            </a:r>
            <a:r>
              <a:rPr lang="pl-PL" sz="1800" dirty="0" err="1" smtClean="0"/>
              <a:t>dB</a:t>
            </a:r>
            <a:r>
              <a:rPr lang="pl-PL" sz="1800" dirty="0" smtClean="0"/>
              <a:t>] (wzrost 4x).</a:t>
            </a:r>
          </a:p>
          <a:p>
            <a:pPr>
              <a:spcBef>
                <a:spcPct val="50000"/>
              </a:spcBef>
            </a:pPr>
            <a:r>
              <a:rPr lang="pl-PL" sz="1800" dirty="0"/>
              <a:t>Jednocześnie, </a:t>
            </a:r>
            <a:r>
              <a:rPr lang="pl-PL" sz="1800" dirty="0" smtClean="0"/>
              <a:t>wydłużenie </a:t>
            </a:r>
            <a:r>
              <a:rPr lang="pl-PL" sz="1800" dirty="0"/>
              <a:t>słowa kodowego o 1 bit (</a:t>
            </a:r>
            <a:r>
              <a:rPr lang="pl-PL" sz="1800" i="1" dirty="0"/>
              <a:t>R </a:t>
            </a:r>
            <a:r>
              <a:rPr lang="pl-PL" sz="1800" i="1" dirty="0">
                <a:cs typeface="Times New Roman" panose="02020603050405020304" pitchFamily="18" charset="0"/>
              </a:rPr>
              <a:t>→ R</a:t>
            </a:r>
            <a:r>
              <a:rPr lang="pl-PL" sz="1800" dirty="0">
                <a:cs typeface="Times New Roman" panose="02020603050405020304" pitchFamily="18" charset="0"/>
              </a:rPr>
              <a:t> + 1</a:t>
            </a:r>
            <a:r>
              <a:rPr lang="pl-PL" sz="1800" dirty="0"/>
              <a:t> ) </a:t>
            </a:r>
            <a:r>
              <a:rPr lang="pl-PL" sz="1800" dirty="0" smtClean="0"/>
              <a:t>praktycznie nie poszerza pasma transmisyjnego (wzrost w stosunku 1 + 1/</a:t>
            </a:r>
            <a:r>
              <a:rPr lang="pl-PL" sz="1800" i="1" dirty="0" smtClean="0"/>
              <a:t>R</a:t>
            </a:r>
            <a:r>
              <a:rPr lang="pl-PL" sz="1800" dirty="0" smtClean="0"/>
              <a:t>).</a:t>
            </a:r>
          </a:p>
          <a:p>
            <a:pPr>
              <a:spcBef>
                <a:spcPct val="50000"/>
              </a:spcBef>
            </a:pPr>
            <a:r>
              <a:rPr lang="pl-PL" sz="1800" dirty="0" smtClean="0"/>
              <a:t>Niewielki wzrost szerokości pasma powoduje znaczny wzrost odstępu </a:t>
            </a:r>
            <a:r>
              <a:rPr lang="pl-PL" sz="1800" i="1" dirty="0" smtClean="0"/>
              <a:t>SQR</a:t>
            </a:r>
            <a:r>
              <a:rPr lang="pl-PL" sz="1800" dirty="0" smtClean="0"/>
              <a:t>.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74537"/>
              </p:ext>
            </p:extLst>
          </p:nvPr>
        </p:nvGraphicFramePr>
        <p:xfrm>
          <a:off x="8061325" y="1065380"/>
          <a:ext cx="10541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93" name="Równanie" r:id="rId7" imgW="482400" imgH="253800" progId="Equation.3">
                  <p:embed/>
                </p:oleObj>
              </mc:Choice>
              <mc:Fallback>
                <p:oleObj name="Równanie" r:id="rId7" imgW="4824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61325" y="1065380"/>
                        <a:ext cx="1054100" cy="55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i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062521"/>
              </p:ext>
            </p:extLst>
          </p:nvPr>
        </p:nvGraphicFramePr>
        <p:xfrm>
          <a:off x="8061325" y="1632922"/>
          <a:ext cx="10826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94" name="Równanie" r:id="rId9" imgW="495000" imgH="228600" progId="Equation.3">
                  <p:embed/>
                </p:oleObj>
              </mc:Choice>
              <mc:Fallback>
                <p:oleObj name="Równanie" r:id="rId9" imgW="495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61325" y="1632922"/>
                        <a:ext cx="1082675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8FEB-9733-4F00-83D8-76F90BC4B2B9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963827" y="2406687"/>
            <a:ext cx="8180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800" i="1" dirty="0" smtClean="0"/>
              <a:t>SQR</a:t>
            </a:r>
            <a:r>
              <a:rPr lang="pl-PL" sz="1800" dirty="0" smtClean="0"/>
              <a:t> – </a:t>
            </a:r>
            <a:r>
              <a:rPr lang="pl-PL" sz="1800" dirty="0" err="1" smtClean="0"/>
              <a:t>Signal</a:t>
            </a:r>
            <a:r>
              <a:rPr lang="pl-PL" sz="1800" dirty="0" smtClean="0"/>
              <a:t> to </a:t>
            </a:r>
            <a:r>
              <a:rPr lang="pl-PL" sz="1800" dirty="0" err="1" smtClean="0"/>
              <a:t>Quantization</a:t>
            </a:r>
            <a:r>
              <a:rPr lang="pl-PL" sz="1800" dirty="0" smtClean="0"/>
              <a:t> </a:t>
            </a:r>
            <a:r>
              <a:rPr lang="pl-PL" sz="1800" dirty="0" err="1" smtClean="0"/>
              <a:t>Noise</a:t>
            </a:r>
            <a:r>
              <a:rPr lang="pl-PL" sz="1800" dirty="0" smtClean="0"/>
              <a:t> Ratio</a:t>
            </a:r>
            <a:r>
              <a:rPr lang="pl-PL" sz="1800" dirty="0"/>
              <a:t> – </a:t>
            </a:r>
            <a:r>
              <a:rPr lang="pl-PL" sz="1800" dirty="0" smtClean="0"/>
              <a:t> odstęp sygnał – szum kwantyzacji 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819495" y="6550223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343025" y="1819275"/>
            <a:ext cx="733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/>
          </a:p>
        </p:txBody>
      </p:sp>
      <p:sp>
        <p:nvSpPr>
          <p:cNvPr id="6186" name="Rectangle 42"/>
          <p:cNvSpPr>
            <a:spLocks noGrp="1" noChangeArrowheads="1"/>
          </p:cNvSpPr>
          <p:nvPr>
            <p:ph type="title"/>
          </p:nvPr>
        </p:nvSpPr>
        <p:spPr>
          <a:xfrm>
            <a:off x="1099456" y="-158582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pl-PL" sz="3600" b="1" dirty="0" smtClean="0"/>
              <a:t>Podsumowanie - kwantyzacja</a:t>
            </a:r>
            <a:endParaRPr lang="pl-PL" sz="3600" b="1" dirty="0"/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904875" y="2084428"/>
            <a:ext cx="8046992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dirty="0" smtClean="0"/>
              <a:t>Aproksymacja </a:t>
            </a:r>
            <a:r>
              <a:rPr lang="pl-PL" sz="1600" dirty="0"/>
              <a:t>oryginalnego sygnału analogowego </a:t>
            </a:r>
            <a:r>
              <a:rPr lang="pl-PL" sz="1600" dirty="0" smtClean="0"/>
              <a:t>zbiorem dyskretnych wartości </a:t>
            </a:r>
            <a:r>
              <a:rPr lang="pl-PL" sz="1600" dirty="0" err="1" smtClean="0"/>
              <a:t>kodowa-nych</a:t>
            </a:r>
            <a:r>
              <a:rPr lang="pl-PL" sz="1600" dirty="0" smtClean="0"/>
              <a:t> dwójkowo</a:t>
            </a:r>
            <a:r>
              <a:rPr lang="pl-PL" sz="1600" dirty="0"/>
              <a:t> </a:t>
            </a:r>
            <a:r>
              <a:rPr lang="pl-PL" sz="1600" dirty="0" smtClean="0"/>
              <a:t>w celu uzyskania odporności na szumy i zakłócenia w procesie transmisji.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925-B7F6-4A5F-9AB6-B20208268016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04875" y="2859787"/>
            <a:ext cx="7772400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sz="1600" dirty="0" smtClean="0"/>
              <a:t>Próbkowanie sygnału NIE PROWADZI do utraty informacji (przy spełnieniu założeń twierdzenia o próbkowaniu).</a:t>
            </a:r>
          </a:p>
        </p:txBody>
      </p:sp>
      <p:sp>
        <p:nvSpPr>
          <p:cNvPr id="4" name="Prostokąt 3"/>
          <p:cNvSpPr/>
          <p:nvPr/>
        </p:nvSpPr>
        <p:spPr>
          <a:xfrm>
            <a:off x="905691" y="874825"/>
            <a:ext cx="8159931" cy="107721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dirty="0"/>
              <a:t>Sygnał </a:t>
            </a:r>
            <a:r>
              <a:rPr lang="pl-PL" sz="1600" dirty="0" smtClean="0"/>
              <a:t>analogowy: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600" dirty="0" smtClean="0"/>
              <a:t>wartości </a:t>
            </a:r>
            <a:r>
              <a:rPr lang="pl-PL" sz="1600" dirty="0"/>
              <a:t>zmieniają się w sposób ciągły (</a:t>
            </a:r>
            <a:r>
              <a:rPr lang="pl-PL" sz="1600" dirty="0" smtClean="0"/>
              <a:t>płynny),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600" dirty="0" smtClean="0"/>
              <a:t>nieskończenie </a:t>
            </a:r>
            <a:r>
              <a:rPr lang="pl-PL" sz="1600" dirty="0"/>
              <a:t>wiele wartości </a:t>
            </a:r>
            <a:r>
              <a:rPr lang="pl-PL" sz="1600" dirty="0" smtClean="0"/>
              <a:t>sygnału w </a:t>
            </a:r>
            <a:r>
              <a:rPr lang="pl-PL" sz="1600" dirty="0"/>
              <a:t>skończonym zakresie </a:t>
            </a:r>
            <a:r>
              <a:rPr lang="pl-PL" sz="1600" dirty="0" smtClean="0"/>
              <a:t>wartości,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600" dirty="0" smtClean="0"/>
              <a:t>zmysły rozróżniają tylko </a:t>
            </a:r>
            <a:r>
              <a:rPr lang="pl-PL" sz="1600" dirty="0"/>
              <a:t>skończone różnice poziomów </a:t>
            </a:r>
            <a:r>
              <a:rPr lang="pl-PL" sz="1600" dirty="0" smtClean="0"/>
              <a:t>sygnału</a:t>
            </a:r>
            <a:r>
              <a:rPr lang="pl-PL" sz="1600" dirty="0"/>
              <a:t>.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904875" y="3587096"/>
            <a:ext cx="7772400" cy="107721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sz="1600" dirty="0" smtClean="0">
                <a:solidFill>
                  <a:srgbClr val="FF0000"/>
                </a:solidFill>
              </a:rPr>
              <a:t>Kwantyzacja sygnału PROWADZI do utraty informacji  (błąd czy szum kwantyzacji). Szum kwantyzacji można zmniejszać przez </a:t>
            </a:r>
            <a:r>
              <a:rPr lang="pl-PL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wzrost szybkości </a:t>
            </a:r>
            <a:r>
              <a:rPr lang="pl-PL" sz="16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transmisji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w wyniku: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zwiększenia liczby poziomów kwantyzacji,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FF0000"/>
                </a:solidFill>
              </a:rPr>
              <a:t>nadpróbkowania </a:t>
            </a:r>
            <a:r>
              <a:rPr lang="pl-PL" sz="1600" dirty="0" smtClean="0">
                <a:solidFill>
                  <a:srgbClr val="FF0000"/>
                </a:solidFill>
              </a:rPr>
              <a:t>sygnału</a:t>
            </a:r>
            <a:r>
              <a:rPr lang="pl-PL" sz="1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904875" y="4850993"/>
            <a:ext cx="7772400" cy="132343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sz="1600" dirty="0" smtClean="0">
                <a:solidFill>
                  <a:srgbClr val="003300"/>
                </a:solidFill>
              </a:rPr>
              <a:t>„Rekompensatą” za pojawienie się szumu kwantyzacji jest zwiększona odporność transmisji na zakłócenia (szumy) w kanale transmisyjnym, gdyż detekcja sygnału cyfrowego sprowadza się wyłącznie do stwierdzenia, czy nadano „0” czy też „1”. W tak pojętym procesie detekcji nie odtwarzamy kształtu impulsu (tak jak ma to miejsce w modulacji amplitudy impulsów – PAM).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7" grpId="0" animBg="1"/>
      <p:bldP spid="10" grpId="0" animBg="1"/>
      <p:bldP spid="4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0"/>
            <a:ext cx="7772400" cy="1143000"/>
          </a:xfrm>
        </p:spPr>
        <p:txBody>
          <a:bodyPr/>
          <a:lstStyle/>
          <a:p>
            <a:pPr algn="ctr"/>
            <a:r>
              <a:rPr lang="pl-PL" sz="3600" b="1" dirty="0"/>
              <a:t>Błąd </a:t>
            </a:r>
            <a:r>
              <a:rPr lang="pl-PL" sz="3600" b="1" dirty="0" smtClean="0"/>
              <a:t>kwantyzacji równomiernej</a:t>
            </a:r>
            <a:endParaRPr lang="pl-PL" sz="3600" b="1" dirty="0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123950" y="1295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/>
              <a:t>K</a:t>
            </a:r>
            <a:r>
              <a:rPr lang="pl-PL" dirty="0" smtClean="0"/>
              <a:t>ażdą </a:t>
            </a:r>
            <a:r>
              <a:rPr lang="pl-PL" dirty="0"/>
              <a:t>próbkę kodujemy na </a:t>
            </a:r>
            <a:r>
              <a:rPr lang="pl-PL" i="1" dirty="0"/>
              <a:t>R</a:t>
            </a:r>
            <a:r>
              <a:rPr lang="pl-PL" dirty="0"/>
              <a:t> bitach: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435458"/>
              </p:ext>
            </p:extLst>
          </p:nvPr>
        </p:nvGraphicFramePr>
        <p:xfrm>
          <a:off x="1146175" y="2814638"/>
          <a:ext cx="5575300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54" name="Równanie" r:id="rId3" imgW="2260440" imgH="838080" progId="Equation.3">
                  <p:embed/>
                </p:oleObj>
              </mc:Choice>
              <mc:Fallback>
                <p:oleObj name="Równanie" r:id="rId3" imgW="226044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6175" y="2814638"/>
                        <a:ext cx="5575300" cy="2066925"/>
                      </a:xfrm>
                      <a:prstGeom prst="rect">
                        <a:avLst/>
                      </a:prstGeom>
                      <a:solidFill>
                        <a:srgbClr val="FFFF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261032"/>
              </p:ext>
            </p:extLst>
          </p:nvPr>
        </p:nvGraphicFramePr>
        <p:xfrm>
          <a:off x="1192213" y="1768475"/>
          <a:ext cx="15541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55" name="Równanie" r:id="rId5" imgW="431640" imgH="190440" progId="Equation.3">
                  <p:embed/>
                </p:oleObj>
              </mc:Choice>
              <mc:Fallback>
                <p:oleObj name="Równanie" r:id="rId5" imgW="4316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2213" y="1768475"/>
                        <a:ext cx="1554162" cy="685800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8FEB-9733-4F00-83D8-76F90BC4B2B9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1152525" y="0"/>
            <a:ext cx="7772400" cy="1143000"/>
          </a:xfrm>
        </p:spPr>
        <p:txBody>
          <a:bodyPr/>
          <a:lstStyle/>
          <a:p>
            <a:pPr algn="ctr"/>
            <a:r>
              <a:rPr lang="pl-PL" sz="3600" b="1" dirty="0"/>
              <a:t>Plan wykładu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52550" y="1238250"/>
            <a:ext cx="779145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endParaRPr lang="pl-PL" sz="2800" dirty="0"/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pl-PL" sz="2800" dirty="0" smtClean="0"/>
              <a:t>Modulacja kodowo-impulsowa</a:t>
            </a:r>
            <a:endParaRPr lang="pl-PL" sz="2800" dirty="0"/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tx2"/>
              </a:buClr>
              <a:buSzPct val="70000"/>
            </a:pPr>
            <a:r>
              <a:rPr lang="pl-PL" sz="2800" dirty="0" smtClean="0"/>
              <a:t>     (</a:t>
            </a:r>
            <a:r>
              <a:rPr lang="pl-PL" sz="2800" dirty="0"/>
              <a:t>przetwarzanie </a:t>
            </a:r>
            <a:r>
              <a:rPr lang="pl-PL" sz="2800" dirty="0" smtClean="0"/>
              <a:t>A/C)</a:t>
            </a:r>
            <a:endParaRPr lang="pl-PL" sz="2800" dirty="0"/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pl-PL" sz="2800" dirty="0" smtClean="0"/>
              <a:t>Kwantyzacja i kodowanie binarne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pl-PL" sz="2800" dirty="0" smtClean="0"/>
              <a:t>Kwantyzatory – zagadnienia optymalizacyjne</a:t>
            </a:r>
            <a:endParaRPr lang="pl-PL" sz="2800" dirty="0"/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pl-PL" sz="2800" dirty="0"/>
              <a:t>Szum </a:t>
            </a:r>
            <a:r>
              <a:rPr lang="pl-PL" sz="2800" dirty="0" smtClean="0"/>
              <a:t>i błąd kwantyzacji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pl-PL" sz="2800" dirty="0" smtClean="0"/>
              <a:t>Odstęp sygnał-szum kwantyzacji</a:t>
            </a:r>
            <a:endParaRPr lang="pl-PL" sz="2800" dirty="0"/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tx2"/>
              </a:buClr>
              <a:buSzPct val="70000"/>
            </a:pPr>
            <a:r>
              <a:rPr lang="pl-PL" sz="2800" dirty="0" smtClean="0"/>
              <a:t>     (kwantyzacja równomierna)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pl-PL" sz="2800" dirty="0" smtClean="0"/>
              <a:t>Kwantyzacja nierównomierna (kompresja)</a:t>
            </a:r>
            <a:endParaRPr lang="pl-PL" sz="2800" dirty="0"/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pl-PL" sz="2800" dirty="0" smtClean="0"/>
              <a:t>Optymalna charakterystyka kompresji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pl-PL" sz="2800" dirty="0" smtClean="0"/>
              <a:t>Kompresja typu </a:t>
            </a:r>
            <a:r>
              <a:rPr lang="pl-PL" sz="2800" i="1" dirty="0" smtClean="0"/>
              <a:t>A </a:t>
            </a:r>
            <a:r>
              <a:rPr lang="pl-PL" sz="2800" dirty="0" smtClean="0"/>
              <a:t>oraz typu </a:t>
            </a:r>
            <a:r>
              <a:rPr lang="pl-PL" sz="2800" i="1" dirty="0" smtClean="0"/>
              <a:t>µ</a:t>
            </a:r>
            <a:endParaRPr lang="pl-PL" sz="2800" dirty="0"/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pl-PL" sz="2800" dirty="0"/>
              <a:t>Podsumowanie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418138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925-B7F6-4A5F-9AB6-B2020826801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2" name="Rectangle 14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772400" cy="1143000"/>
          </a:xfrm>
        </p:spPr>
        <p:txBody>
          <a:bodyPr/>
          <a:lstStyle/>
          <a:p>
            <a:pPr algn="ctr"/>
            <a:r>
              <a:rPr lang="pl-PL" sz="3600" b="1" dirty="0" smtClean="0"/>
              <a:t>Kwantyzacja nierównomierna</a:t>
            </a:r>
            <a:endParaRPr lang="pl-PL" sz="3600" b="1" dirty="0"/>
          </a:p>
        </p:txBody>
      </p: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1116014" y="2082968"/>
            <a:ext cx="77723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 smtClean="0">
                <a:solidFill>
                  <a:srgbClr val="333333"/>
                </a:solidFill>
              </a:rPr>
              <a:t>Celem kwantyzacji nierównomiernej </a:t>
            </a:r>
            <a:r>
              <a:rPr lang="pl-PL" sz="2000" dirty="0" smtClean="0">
                <a:solidFill>
                  <a:srgbClr val="FF0000"/>
                </a:solidFill>
              </a:rPr>
              <a:t>nie jest minimalizacja poziomu szumu kwantowania</a:t>
            </a:r>
            <a:r>
              <a:rPr lang="pl-PL" sz="2000" dirty="0" smtClean="0">
                <a:solidFill>
                  <a:srgbClr val="333333"/>
                </a:solidFill>
              </a:rPr>
              <a:t>, gdyż takie rozwiązanie – aczkolwiek możliwe – uzależnia  poziomy kwantyzacji od rozkładu wartości sygnału.</a:t>
            </a:r>
            <a:endParaRPr lang="pl-PL" sz="2000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925-B7F6-4A5F-9AB6-B20208268016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1116013" y="3225968"/>
            <a:ext cx="76243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 smtClean="0">
                <a:solidFill>
                  <a:srgbClr val="333333"/>
                </a:solidFill>
              </a:rPr>
              <a:t>Celem kwantyzacji nierównomiernej </a:t>
            </a:r>
            <a:r>
              <a:rPr lang="pl-PL" sz="2000" dirty="0" smtClean="0">
                <a:solidFill>
                  <a:srgbClr val="FF0000"/>
                </a:solidFill>
              </a:rPr>
              <a:t>jest zapewnienie</a:t>
            </a:r>
            <a:br>
              <a:rPr lang="pl-PL" sz="2000" dirty="0" smtClean="0">
                <a:solidFill>
                  <a:srgbClr val="FF0000"/>
                </a:solidFill>
              </a:rPr>
            </a:br>
            <a:r>
              <a:rPr lang="pl-PL" sz="2000" dirty="0" smtClean="0">
                <a:solidFill>
                  <a:srgbClr val="FF0000"/>
                </a:solidFill>
              </a:rPr>
              <a:t>stałego odstępu </a:t>
            </a:r>
            <a:r>
              <a:rPr lang="pl-PL" sz="2000" i="1" dirty="0" smtClean="0">
                <a:solidFill>
                  <a:srgbClr val="FF0000"/>
                </a:solidFill>
              </a:rPr>
              <a:t>SQR</a:t>
            </a:r>
            <a:r>
              <a:rPr lang="pl-PL" sz="2000" dirty="0" smtClean="0">
                <a:solidFill>
                  <a:srgbClr val="333333"/>
                </a:solidFill>
              </a:rPr>
              <a:t>, gdyż takie rozwiązanie zapewnia, że zarówno sygnały słabe jak i sygnały silne są kwantowane z tą samą jakością.</a:t>
            </a:r>
            <a:endParaRPr lang="pl-PL" sz="2000" dirty="0"/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116014" y="4357179"/>
            <a:ext cx="77993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 smtClean="0">
                <a:solidFill>
                  <a:srgbClr val="333333"/>
                </a:solidFill>
              </a:rPr>
              <a:t>Efekt stałego odstępu </a:t>
            </a:r>
            <a:r>
              <a:rPr lang="pl-PL" sz="2000" i="1" dirty="0" smtClean="0">
                <a:solidFill>
                  <a:srgbClr val="333333"/>
                </a:solidFill>
              </a:rPr>
              <a:t>SQR</a:t>
            </a:r>
            <a:r>
              <a:rPr lang="pl-PL" sz="2000" dirty="0" smtClean="0">
                <a:solidFill>
                  <a:srgbClr val="333333"/>
                </a:solidFill>
              </a:rPr>
              <a:t> można uzyskać kwantując gęściej (dokładniej) sygnały słabe, a rzadziej (mniej dokładniej) sygnały silne. </a:t>
            </a:r>
            <a:endParaRPr lang="pl-PL" sz="2000" dirty="0"/>
          </a:p>
        </p:txBody>
      </p:sp>
      <p:sp>
        <p:nvSpPr>
          <p:cNvPr id="3" name="Prostokąt 2"/>
          <p:cNvSpPr/>
          <p:nvPr/>
        </p:nvSpPr>
        <p:spPr>
          <a:xfrm>
            <a:off x="1116013" y="939968"/>
            <a:ext cx="78889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/>
              <a:t>Niestety, odstęp sygnał – szum kwantyzacji </a:t>
            </a:r>
            <a:r>
              <a:rPr lang="pl-PL" sz="2000" dirty="0" smtClean="0"/>
              <a:t>[</a:t>
            </a:r>
            <a:r>
              <a:rPr lang="pl-PL" sz="2000" dirty="0" err="1" smtClean="0"/>
              <a:t>dB</a:t>
            </a:r>
            <a:r>
              <a:rPr lang="pl-PL" sz="2000" dirty="0" smtClean="0"/>
              <a:t>] rośnie </a:t>
            </a:r>
            <a:r>
              <a:rPr lang="pl-PL" sz="2000" dirty="0"/>
              <a:t>liniowo ze wzrostem poziomu sygnału </a:t>
            </a:r>
            <a:r>
              <a:rPr lang="pl-PL" sz="2000" i="1" dirty="0" smtClean="0"/>
              <a:t>P </a:t>
            </a:r>
            <a:r>
              <a:rPr lang="pl-PL" sz="2000" dirty="0" smtClean="0"/>
              <a:t>[</a:t>
            </a:r>
            <a:r>
              <a:rPr lang="pl-PL" sz="2000" dirty="0" err="1" smtClean="0"/>
              <a:t>dB</a:t>
            </a:r>
            <a:r>
              <a:rPr lang="pl-PL" sz="2000" dirty="0" smtClean="0"/>
              <a:t>], </a:t>
            </a:r>
            <a:r>
              <a:rPr lang="pl-PL" sz="2000" dirty="0"/>
              <a:t>a ten może zmieniać się nawet w zakresie 40 </a:t>
            </a:r>
            <a:r>
              <a:rPr lang="pl-PL" sz="2000" dirty="0" err="1"/>
              <a:t>dB</a:t>
            </a:r>
            <a:r>
              <a:rPr lang="pl-PL" sz="2000" dirty="0"/>
              <a:t> (jak 1 : 10</a:t>
            </a:r>
            <a:r>
              <a:rPr lang="pl-PL" sz="2000" baseline="30000" dirty="0"/>
              <a:t>4</a:t>
            </a:r>
            <a:r>
              <a:rPr lang="pl-PL" sz="2000" dirty="0" smtClean="0"/>
              <a:t>), </a:t>
            </a:r>
            <a:r>
              <a:rPr lang="pl-PL" sz="2000" i="1" dirty="0" smtClean="0"/>
              <a:t>SQR</a:t>
            </a:r>
            <a:r>
              <a:rPr lang="pl-PL" sz="2000" dirty="0" smtClean="0"/>
              <a:t> [</a:t>
            </a:r>
            <a:r>
              <a:rPr lang="pl-PL" sz="2000" dirty="0" err="1" smtClean="0"/>
              <a:t>dB</a:t>
            </a:r>
            <a:r>
              <a:rPr lang="pl-PL" sz="2000" dirty="0" smtClean="0"/>
              <a:t>] ~ </a:t>
            </a:r>
            <a:r>
              <a:rPr lang="pl-PL" sz="2000" i="1" dirty="0" smtClean="0"/>
              <a:t>P</a:t>
            </a:r>
            <a:r>
              <a:rPr lang="pl-PL" sz="2000" dirty="0" smtClean="0"/>
              <a:t> [</a:t>
            </a:r>
            <a:r>
              <a:rPr lang="pl-PL" sz="2000" dirty="0" err="1" smtClean="0"/>
              <a:t>dB</a:t>
            </a:r>
            <a:r>
              <a:rPr lang="pl-PL" sz="2000" dirty="0" smtClean="0"/>
              <a:t>].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92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60" name="Line 16"/>
          <p:cNvSpPr>
            <a:spLocks noChangeShapeType="1"/>
          </p:cNvSpPr>
          <p:nvPr/>
        </p:nvSpPr>
        <p:spPr bwMode="auto">
          <a:xfrm>
            <a:off x="1895475" y="3921126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>
            <a:off x="5114925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>
            <a:off x="525145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68" name="Line 24"/>
          <p:cNvSpPr>
            <a:spLocks noChangeShapeType="1"/>
          </p:cNvSpPr>
          <p:nvPr/>
        </p:nvSpPr>
        <p:spPr bwMode="auto">
          <a:xfrm>
            <a:off x="5413375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69" name="Line 25"/>
          <p:cNvSpPr>
            <a:spLocks noChangeShapeType="1"/>
          </p:cNvSpPr>
          <p:nvPr/>
        </p:nvSpPr>
        <p:spPr bwMode="auto">
          <a:xfrm>
            <a:off x="556260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>
            <a:off x="572135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71" name="Line 27"/>
          <p:cNvSpPr>
            <a:spLocks noChangeShapeType="1"/>
          </p:cNvSpPr>
          <p:nvPr/>
        </p:nvSpPr>
        <p:spPr bwMode="auto">
          <a:xfrm>
            <a:off x="5870575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72" name="Line 28"/>
          <p:cNvSpPr>
            <a:spLocks noChangeShapeType="1"/>
          </p:cNvSpPr>
          <p:nvPr/>
        </p:nvSpPr>
        <p:spPr bwMode="auto">
          <a:xfrm>
            <a:off x="601980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73" name="Line 29"/>
          <p:cNvSpPr>
            <a:spLocks noChangeShapeType="1"/>
          </p:cNvSpPr>
          <p:nvPr/>
        </p:nvSpPr>
        <p:spPr bwMode="auto">
          <a:xfrm>
            <a:off x="6169025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74" name="Line 30"/>
          <p:cNvSpPr>
            <a:spLocks noChangeShapeType="1"/>
          </p:cNvSpPr>
          <p:nvPr/>
        </p:nvSpPr>
        <p:spPr bwMode="auto">
          <a:xfrm>
            <a:off x="6332538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75" name="Line 31"/>
          <p:cNvSpPr>
            <a:spLocks noChangeShapeType="1"/>
          </p:cNvSpPr>
          <p:nvPr/>
        </p:nvSpPr>
        <p:spPr bwMode="auto">
          <a:xfrm>
            <a:off x="6480175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76" name="Line 32"/>
          <p:cNvSpPr>
            <a:spLocks noChangeShapeType="1"/>
          </p:cNvSpPr>
          <p:nvPr/>
        </p:nvSpPr>
        <p:spPr bwMode="auto">
          <a:xfrm>
            <a:off x="6627813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77" name="Line 33"/>
          <p:cNvSpPr>
            <a:spLocks noChangeShapeType="1"/>
          </p:cNvSpPr>
          <p:nvPr/>
        </p:nvSpPr>
        <p:spPr bwMode="auto">
          <a:xfrm>
            <a:off x="6784975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79" name="Line 35"/>
          <p:cNvSpPr>
            <a:spLocks noChangeShapeType="1"/>
          </p:cNvSpPr>
          <p:nvPr/>
        </p:nvSpPr>
        <p:spPr bwMode="auto">
          <a:xfrm>
            <a:off x="693420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80" name="Line 36"/>
          <p:cNvSpPr>
            <a:spLocks noChangeShapeType="1"/>
          </p:cNvSpPr>
          <p:nvPr/>
        </p:nvSpPr>
        <p:spPr bwMode="auto">
          <a:xfrm>
            <a:off x="708660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81" name="Line 37"/>
          <p:cNvSpPr>
            <a:spLocks noChangeShapeType="1"/>
          </p:cNvSpPr>
          <p:nvPr/>
        </p:nvSpPr>
        <p:spPr bwMode="auto">
          <a:xfrm>
            <a:off x="7237413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82" name="Line 38"/>
          <p:cNvSpPr>
            <a:spLocks noChangeShapeType="1"/>
          </p:cNvSpPr>
          <p:nvPr/>
        </p:nvSpPr>
        <p:spPr bwMode="auto">
          <a:xfrm>
            <a:off x="739140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83" name="Line 39"/>
          <p:cNvSpPr>
            <a:spLocks noChangeShapeType="1"/>
          </p:cNvSpPr>
          <p:nvPr/>
        </p:nvSpPr>
        <p:spPr bwMode="auto">
          <a:xfrm>
            <a:off x="755015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9650" y="0"/>
            <a:ext cx="8010525" cy="1143000"/>
          </a:xfrm>
        </p:spPr>
        <p:txBody>
          <a:bodyPr/>
          <a:lstStyle/>
          <a:p>
            <a:pPr algn="ctr"/>
            <a:r>
              <a:rPr lang="pl-PL" sz="3600" b="1" dirty="0"/>
              <a:t>Idea </a:t>
            </a:r>
            <a:r>
              <a:rPr lang="pl-PL" sz="3600" b="1" dirty="0" smtClean="0"/>
              <a:t>kwantyzacji nierównomiernej</a:t>
            </a:r>
            <a:endParaRPr lang="pl-PL" sz="3600" b="1" dirty="0"/>
          </a:p>
        </p:txBody>
      </p:sp>
      <p:sp>
        <p:nvSpPr>
          <p:cNvPr id="82947" name="Line 3"/>
          <p:cNvSpPr>
            <a:spLocks noChangeShapeType="1"/>
          </p:cNvSpPr>
          <p:nvPr/>
        </p:nvSpPr>
        <p:spPr bwMode="auto">
          <a:xfrm flipV="1">
            <a:off x="4953000" y="1447800"/>
            <a:ext cx="0" cy="38004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1895475" y="4913313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1971675" y="2905125"/>
            <a:ext cx="60388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56" name="Freeform 12"/>
          <p:cNvSpPr>
            <a:spLocks/>
          </p:cNvSpPr>
          <p:nvPr/>
        </p:nvSpPr>
        <p:spPr bwMode="auto">
          <a:xfrm>
            <a:off x="2333625" y="1930400"/>
            <a:ext cx="2609850" cy="974725"/>
          </a:xfrm>
          <a:custGeom>
            <a:avLst/>
            <a:gdLst/>
            <a:ahLst/>
            <a:cxnLst>
              <a:cxn ang="0">
                <a:pos x="0" y="614"/>
              </a:cxn>
              <a:cxn ang="0">
                <a:pos x="504" y="560"/>
              </a:cxn>
              <a:cxn ang="0">
                <a:pos x="918" y="458"/>
              </a:cxn>
              <a:cxn ang="0">
                <a:pos x="1212" y="296"/>
              </a:cxn>
              <a:cxn ang="0">
                <a:pos x="1422" y="86"/>
              </a:cxn>
              <a:cxn ang="0">
                <a:pos x="1554" y="14"/>
              </a:cxn>
              <a:cxn ang="0">
                <a:pos x="1644" y="2"/>
              </a:cxn>
            </a:cxnLst>
            <a:rect l="0" t="0" r="r" b="b"/>
            <a:pathLst>
              <a:path w="1644" h="614">
                <a:moveTo>
                  <a:pt x="0" y="614"/>
                </a:moveTo>
                <a:cubicBezTo>
                  <a:pt x="175" y="600"/>
                  <a:pt x="351" y="586"/>
                  <a:pt x="504" y="560"/>
                </a:cubicBezTo>
                <a:cubicBezTo>
                  <a:pt x="657" y="534"/>
                  <a:pt x="800" y="502"/>
                  <a:pt x="918" y="458"/>
                </a:cubicBezTo>
                <a:cubicBezTo>
                  <a:pt x="1036" y="414"/>
                  <a:pt x="1128" y="358"/>
                  <a:pt x="1212" y="296"/>
                </a:cubicBezTo>
                <a:cubicBezTo>
                  <a:pt x="1296" y="234"/>
                  <a:pt x="1365" y="133"/>
                  <a:pt x="1422" y="86"/>
                </a:cubicBezTo>
                <a:cubicBezTo>
                  <a:pt x="1479" y="39"/>
                  <a:pt x="1517" y="28"/>
                  <a:pt x="1554" y="14"/>
                </a:cubicBezTo>
                <a:cubicBezTo>
                  <a:pt x="1591" y="0"/>
                  <a:pt x="1617" y="1"/>
                  <a:pt x="1644" y="2"/>
                </a:cubicBezTo>
              </a:path>
            </a:pathLst>
          </a:custGeom>
          <a:noFill/>
          <a:ln w="19050" cap="flat" cmpd="sng">
            <a:solidFill>
              <a:srgbClr val="9933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57" name="Freeform 13"/>
          <p:cNvSpPr>
            <a:spLocks/>
          </p:cNvSpPr>
          <p:nvPr/>
        </p:nvSpPr>
        <p:spPr bwMode="auto">
          <a:xfrm flipH="1">
            <a:off x="4933950" y="1930400"/>
            <a:ext cx="2609850" cy="974725"/>
          </a:xfrm>
          <a:custGeom>
            <a:avLst/>
            <a:gdLst/>
            <a:ahLst/>
            <a:cxnLst>
              <a:cxn ang="0">
                <a:pos x="0" y="614"/>
              </a:cxn>
              <a:cxn ang="0">
                <a:pos x="504" y="560"/>
              </a:cxn>
              <a:cxn ang="0">
                <a:pos x="918" y="458"/>
              </a:cxn>
              <a:cxn ang="0">
                <a:pos x="1212" y="296"/>
              </a:cxn>
              <a:cxn ang="0">
                <a:pos x="1422" y="86"/>
              </a:cxn>
              <a:cxn ang="0">
                <a:pos x="1554" y="14"/>
              </a:cxn>
              <a:cxn ang="0">
                <a:pos x="1644" y="2"/>
              </a:cxn>
            </a:cxnLst>
            <a:rect l="0" t="0" r="r" b="b"/>
            <a:pathLst>
              <a:path w="1644" h="614">
                <a:moveTo>
                  <a:pt x="0" y="614"/>
                </a:moveTo>
                <a:cubicBezTo>
                  <a:pt x="175" y="600"/>
                  <a:pt x="351" y="586"/>
                  <a:pt x="504" y="560"/>
                </a:cubicBezTo>
                <a:cubicBezTo>
                  <a:pt x="657" y="534"/>
                  <a:pt x="800" y="502"/>
                  <a:pt x="918" y="458"/>
                </a:cubicBezTo>
                <a:cubicBezTo>
                  <a:pt x="1036" y="414"/>
                  <a:pt x="1128" y="358"/>
                  <a:pt x="1212" y="296"/>
                </a:cubicBezTo>
                <a:cubicBezTo>
                  <a:pt x="1296" y="234"/>
                  <a:pt x="1365" y="133"/>
                  <a:pt x="1422" y="86"/>
                </a:cubicBezTo>
                <a:cubicBezTo>
                  <a:pt x="1479" y="39"/>
                  <a:pt x="1517" y="28"/>
                  <a:pt x="1554" y="14"/>
                </a:cubicBezTo>
                <a:cubicBezTo>
                  <a:pt x="1591" y="0"/>
                  <a:pt x="1617" y="1"/>
                  <a:pt x="1644" y="2"/>
                </a:cubicBezTo>
              </a:path>
            </a:pathLst>
          </a:custGeom>
          <a:noFill/>
          <a:ln w="19050" cap="flat" cmpd="sng">
            <a:solidFill>
              <a:srgbClr val="9933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2339975" y="2876550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7534275" y="288131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>
            <a:off x="2098675" y="2938463"/>
            <a:ext cx="11049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dirty="0" smtClean="0"/>
              <a:t>-</a:t>
            </a:r>
            <a:r>
              <a:rPr lang="pl-PL" sz="1600" i="1" dirty="0" err="1" smtClean="0"/>
              <a:t>x</a:t>
            </a:r>
            <a:r>
              <a:rPr lang="pl-PL" sz="1600" baseline="-25000" dirty="0" err="1" smtClean="0"/>
              <a:t>max</a:t>
            </a:r>
            <a:endParaRPr lang="pl-PL" sz="1600" dirty="0"/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7219950" y="2938463"/>
            <a:ext cx="11049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i="1" dirty="0" smtClean="0"/>
              <a:t>+</a:t>
            </a:r>
            <a:r>
              <a:rPr lang="pl-PL" sz="1600" i="1" dirty="0" err="1" smtClean="0"/>
              <a:t>x</a:t>
            </a:r>
            <a:r>
              <a:rPr lang="pl-PL" sz="1600" baseline="-25000" dirty="0" err="1" smtClean="0"/>
              <a:t>max</a:t>
            </a:r>
            <a:endParaRPr lang="pl-PL" sz="1600" baseline="-25000" dirty="0"/>
          </a:p>
        </p:txBody>
      </p:sp>
      <p:sp>
        <p:nvSpPr>
          <p:cNvPr id="83007" name="Line 63"/>
          <p:cNvSpPr>
            <a:spLocks noChangeShapeType="1"/>
          </p:cNvSpPr>
          <p:nvPr/>
        </p:nvSpPr>
        <p:spPr bwMode="auto">
          <a:xfrm>
            <a:off x="2365375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08" name="Line 64"/>
          <p:cNvSpPr>
            <a:spLocks noChangeShapeType="1"/>
          </p:cNvSpPr>
          <p:nvPr/>
        </p:nvSpPr>
        <p:spPr bwMode="auto">
          <a:xfrm>
            <a:off x="250190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09" name="Line 65"/>
          <p:cNvSpPr>
            <a:spLocks noChangeShapeType="1"/>
          </p:cNvSpPr>
          <p:nvPr/>
        </p:nvSpPr>
        <p:spPr bwMode="auto">
          <a:xfrm>
            <a:off x="2663825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10" name="Line 66"/>
          <p:cNvSpPr>
            <a:spLocks noChangeShapeType="1"/>
          </p:cNvSpPr>
          <p:nvPr/>
        </p:nvSpPr>
        <p:spPr bwMode="auto">
          <a:xfrm>
            <a:off x="281305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11" name="Line 67"/>
          <p:cNvSpPr>
            <a:spLocks noChangeShapeType="1"/>
          </p:cNvSpPr>
          <p:nvPr/>
        </p:nvSpPr>
        <p:spPr bwMode="auto">
          <a:xfrm>
            <a:off x="297180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12" name="Line 68"/>
          <p:cNvSpPr>
            <a:spLocks noChangeShapeType="1"/>
          </p:cNvSpPr>
          <p:nvPr/>
        </p:nvSpPr>
        <p:spPr bwMode="auto">
          <a:xfrm>
            <a:off x="3121025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13" name="Line 69"/>
          <p:cNvSpPr>
            <a:spLocks noChangeShapeType="1"/>
          </p:cNvSpPr>
          <p:nvPr/>
        </p:nvSpPr>
        <p:spPr bwMode="auto">
          <a:xfrm>
            <a:off x="327025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14" name="Line 70"/>
          <p:cNvSpPr>
            <a:spLocks noChangeShapeType="1"/>
          </p:cNvSpPr>
          <p:nvPr/>
        </p:nvSpPr>
        <p:spPr bwMode="auto">
          <a:xfrm>
            <a:off x="3419475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15" name="Line 71"/>
          <p:cNvSpPr>
            <a:spLocks noChangeShapeType="1"/>
          </p:cNvSpPr>
          <p:nvPr/>
        </p:nvSpPr>
        <p:spPr bwMode="auto">
          <a:xfrm>
            <a:off x="3582988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16" name="Line 72"/>
          <p:cNvSpPr>
            <a:spLocks noChangeShapeType="1"/>
          </p:cNvSpPr>
          <p:nvPr/>
        </p:nvSpPr>
        <p:spPr bwMode="auto">
          <a:xfrm>
            <a:off x="3730625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17" name="Line 73"/>
          <p:cNvSpPr>
            <a:spLocks noChangeShapeType="1"/>
          </p:cNvSpPr>
          <p:nvPr/>
        </p:nvSpPr>
        <p:spPr bwMode="auto">
          <a:xfrm>
            <a:off x="3878263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18" name="Line 74"/>
          <p:cNvSpPr>
            <a:spLocks noChangeShapeType="1"/>
          </p:cNvSpPr>
          <p:nvPr/>
        </p:nvSpPr>
        <p:spPr bwMode="auto">
          <a:xfrm>
            <a:off x="4035425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19" name="Line 75"/>
          <p:cNvSpPr>
            <a:spLocks noChangeShapeType="1"/>
          </p:cNvSpPr>
          <p:nvPr/>
        </p:nvSpPr>
        <p:spPr bwMode="auto">
          <a:xfrm>
            <a:off x="418465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20" name="Line 76"/>
          <p:cNvSpPr>
            <a:spLocks noChangeShapeType="1"/>
          </p:cNvSpPr>
          <p:nvPr/>
        </p:nvSpPr>
        <p:spPr bwMode="auto">
          <a:xfrm>
            <a:off x="433705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21" name="Line 77"/>
          <p:cNvSpPr>
            <a:spLocks noChangeShapeType="1"/>
          </p:cNvSpPr>
          <p:nvPr/>
        </p:nvSpPr>
        <p:spPr bwMode="auto">
          <a:xfrm>
            <a:off x="4487863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22" name="Line 78"/>
          <p:cNvSpPr>
            <a:spLocks noChangeShapeType="1"/>
          </p:cNvSpPr>
          <p:nvPr/>
        </p:nvSpPr>
        <p:spPr bwMode="auto">
          <a:xfrm>
            <a:off x="464185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23" name="Line 79"/>
          <p:cNvSpPr>
            <a:spLocks noChangeShapeType="1"/>
          </p:cNvSpPr>
          <p:nvPr/>
        </p:nvSpPr>
        <p:spPr bwMode="auto">
          <a:xfrm>
            <a:off x="4800600" y="3890963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33" name="Line 89"/>
          <p:cNvSpPr>
            <a:spLocks noChangeShapeType="1"/>
          </p:cNvSpPr>
          <p:nvPr/>
        </p:nvSpPr>
        <p:spPr bwMode="auto">
          <a:xfrm>
            <a:off x="4997450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35" name="Line 91"/>
          <p:cNvSpPr>
            <a:spLocks noChangeShapeType="1"/>
          </p:cNvSpPr>
          <p:nvPr/>
        </p:nvSpPr>
        <p:spPr bwMode="auto">
          <a:xfrm>
            <a:off x="5049838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36" name="Line 92"/>
          <p:cNvSpPr>
            <a:spLocks noChangeShapeType="1"/>
          </p:cNvSpPr>
          <p:nvPr/>
        </p:nvSpPr>
        <p:spPr bwMode="auto">
          <a:xfrm>
            <a:off x="5130800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37" name="Line 93"/>
          <p:cNvSpPr>
            <a:spLocks noChangeShapeType="1"/>
          </p:cNvSpPr>
          <p:nvPr/>
        </p:nvSpPr>
        <p:spPr bwMode="auto">
          <a:xfrm>
            <a:off x="5219700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38" name="Line 94"/>
          <p:cNvSpPr>
            <a:spLocks noChangeShapeType="1"/>
          </p:cNvSpPr>
          <p:nvPr/>
        </p:nvSpPr>
        <p:spPr bwMode="auto">
          <a:xfrm>
            <a:off x="5359400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39" name="Line 95"/>
          <p:cNvSpPr>
            <a:spLocks noChangeShapeType="1"/>
          </p:cNvSpPr>
          <p:nvPr/>
        </p:nvSpPr>
        <p:spPr bwMode="auto">
          <a:xfrm>
            <a:off x="5518150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40" name="Line 96"/>
          <p:cNvSpPr>
            <a:spLocks noChangeShapeType="1"/>
          </p:cNvSpPr>
          <p:nvPr/>
        </p:nvSpPr>
        <p:spPr bwMode="auto">
          <a:xfrm>
            <a:off x="5678488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44" name="Line 100"/>
          <p:cNvSpPr>
            <a:spLocks noChangeShapeType="1"/>
          </p:cNvSpPr>
          <p:nvPr/>
        </p:nvSpPr>
        <p:spPr bwMode="auto">
          <a:xfrm flipH="1">
            <a:off x="4884738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45" name="Line 101"/>
          <p:cNvSpPr>
            <a:spLocks noChangeShapeType="1"/>
          </p:cNvSpPr>
          <p:nvPr/>
        </p:nvSpPr>
        <p:spPr bwMode="auto">
          <a:xfrm flipH="1">
            <a:off x="4832350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46" name="Line 102"/>
          <p:cNvSpPr>
            <a:spLocks noChangeShapeType="1"/>
          </p:cNvSpPr>
          <p:nvPr/>
        </p:nvSpPr>
        <p:spPr bwMode="auto">
          <a:xfrm flipH="1">
            <a:off x="4751388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47" name="Line 103"/>
          <p:cNvSpPr>
            <a:spLocks noChangeShapeType="1"/>
          </p:cNvSpPr>
          <p:nvPr/>
        </p:nvSpPr>
        <p:spPr bwMode="auto">
          <a:xfrm flipH="1">
            <a:off x="4662488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48" name="Line 104"/>
          <p:cNvSpPr>
            <a:spLocks noChangeShapeType="1"/>
          </p:cNvSpPr>
          <p:nvPr/>
        </p:nvSpPr>
        <p:spPr bwMode="auto">
          <a:xfrm flipH="1">
            <a:off x="4522788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49" name="Line 105"/>
          <p:cNvSpPr>
            <a:spLocks noChangeShapeType="1"/>
          </p:cNvSpPr>
          <p:nvPr/>
        </p:nvSpPr>
        <p:spPr bwMode="auto">
          <a:xfrm flipH="1">
            <a:off x="4364038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50" name="Line 106"/>
          <p:cNvSpPr>
            <a:spLocks noChangeShapeType="1"/>
          </p:cNvSpPr>
          <p:nvPr/>
        </p:nvSpPr>
        <p:spPr bwMode="auto">
          <a:xfrm flipH="1">
            <a:off x="4203700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51" name="Line 107"/>
          <p:cNvSpPr>
            <a:spLocks noChangeShapeType="1"/>
          </p:cNvSpPr>
          <p:nvPr/>
        </p:nvSpPr>
        <p:spPr bwMode="auto">
          <a:xfrm flipH="1">
            <a:off x="3987800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41" name="Line 97"/>
          <p:cNvSpPr>
            <a:spLocks noChangeShapeType="1"/>
          </p:cNvSpPr>
          <p:nvPr/>
        </p:nvSpPr>
        <p:spPr bwMode="auto">
          <a:xfrm>
            <a:off x="5894388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53" name="Line 109"/>
          <p:cNvSpPr>
            <a:spLocks noChangeShapeType="1"/>
          </p:cNvSpPr>
          <p:nvPr/>
        </p:nvSpPr>
        <p:spPr bwMode="auto">
          <a:xfrm>
            <a:off x="6129338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54" name="Line 110"/>
          <p:cNvSpPr>
            <a:spLocks noChangeShapeType="1"/>
          </p:cNvSpPr>
          <p:nvPr/>
        </p:nvSpPr>
        <p:spPr bwMode="auto">
          <a:xfrm>
            <a:off x="6389688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55" name="Line 111"/>
          <p:cNvSpPr>
            <a:spLocks noChangeShapeType="1"/>
          </p:cNvSpPr>
          <p:nvPr/>
        </p:nvSpPr>
        <p:spPr bwMode="auto">
          <a:xfrm>
            <a:off x="6645275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56" name="Line 112"/>
          <p:cNvSpPr>
            <a:spLocks noChangeShapeType="1"/>
          </p:cNvSpPr>
          <p:nvPr/>
        </p:nvSpPr>
        <p:spPr bwMode="auto">
          <a:xfrm>
            <a:off x="6932613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57" name="Line 113"/>
          <p:cNvSpPr>
            <a:spLocks noChangeShapeType="1"/>
          </p:cNvSpPr>
          <p:nvPr/>
        </p:nvSpPr>
        <p:spPr bwMode="auto">
          <a:xfrm>
            <a:off x="7227888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58" name="Line 114"/>
          <p:cNvSpPr>
            <a:spLocks noChangeShapeType="1"/>
          </p:cNvSpPr>
          <p:nvPr/>
        </p:nvSpPr>
        <p:spPr bwMode="auto">
          <a:xfrm>
            <a:off x="7546975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62" name="Line 118"/>
          <p:cNvSpPr>
            <a:spLocks noChangeShapeType="1"/>
          </p:cNvSpPr>
          <p:nvPr/>
        </p:nvSpPr>
        <p:spPr bwMode="auto">
          <a:xfrm rot="10800000">
            <a:off x="3789363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63" name="Line 119"/>
          <p:cNvSpPr>
            <a:spLocks noChangeShapeType="1"/>
          </p:cNvSpPr>
          <p:nvPr/>
        </p:nvSpPr>
        <p:spPr bwMode="auto">
          <a:xfrm rot="10800000">
            <a:off x="3529013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64" name="Line 120"/>
          <p:cNvSpPr>
            <a:spLocks noChangeShapeType="1"/>
          </p:cNvSpPr>
          <p:nvPr/>
        </p:nvSpPr>
        <p:spPr bwMode="auto">
          <a:xfrm rot="10800000">
            <a:off x="3273425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65" name="Line 121"/>
          <p:cNvSpPr>
            <a:spLocks noChangeShapeType="1"/>
          </p:cNvSpPr>
          <p:nvPr/>
        </p:nvSpPr>
        <p:spPr bwMode="auto">
          <a:xfrm rot="10800000">
            <a:off x="2986088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66" name="Line 122"/>
          <p:cNvSpPr>
            <a:spLocks noChangeShapeType="1"/>
          </p:cNvSpPr>
          <p:nvPr/>
        </p:nvSpPr>
        <p:spPr bwMode="auto">
          <a:xfrm rot="10800000">
            <a:off x="2690813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67" name="Line 123"/>
          <p:cNvSpPr>
            <a:spLocks noChangeShapeType="1"/>
          </p:cNvSpPr>
          <p:nvPr/>
        </p:nvSpPr>
        <p:spPr bwMode="auto">
          <a:xfrm rot="10800000">
            <a:off x="2371725" y="4885531"/>
            <a:ext cx="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3069" name="Text Box 125"/>
          <p:cNvSpPr txBox="1">
            <a:spLocks noChangeArrowheads="1"/>
          </p:cNvSpPr>
          <p:nvPr/>
        </p:nvSpPr>
        <p:spPr bwMode="auto">
          <a:xfrm>
            <a:off x="5049838" y="1216442"/>
            <a:ext cx="39703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i="1" dirty="0"/>
              <a:t>f</a:t>
            </a:r>
            <a:r>
              <a:rPr lang="pl-PL" sz="1600" dirty="0"/>
              <a:t>(</a:t>
            </a:r>
            <a:r>
              <a:rPr lang="pl-PL" sz="1600" i="1" dirty="0"/>
              <a:t>x</a:t>
            </a:r>
            <a:r>
              <a:rPr lang="pl-PL" sz="1600" dirty="0" smtClean="0"/>
              <a:t>) – </a:t>
            </a:r>
            <a:r>
              <a:rPr lang="pl-PL" sz="1600" dirty="0" err="1" smtClean="0"/>
              <a:t>fgp</a:t>
            </a:r>
            <a:r>
              <a:rPr lang="pl-PL" sz="1600" dirty="0" smtClean="0"/>
              <a:t> sygnału informacyjnego</a:t>
            </a:r>
            <a:br>
              <a:rPr lang="pl-PL" sz="1600" dirty="0" smtClean="0"/>
            </a:br>
            <a:r>
              <a:rPr lang="pl-PL" sz="1600" dirty="0" smtClean="0"/>
              <a:t>o wartościach z przedziału [-</a:t>
            </a:r>
            <a:r>
              <a:rPr lang="pl-PL" sz="1600" i="1" dirty="0" err="1" smtClean="0"/>
              <a:t>x</a:t>
            </a:r>
            <a:r>
              <a:rPr lang="pl-PL" sz="1600" baseline="-25000" dirty="0" err="1" smtClean="0"/>
              <a:t>max</a:t>
            </a:r>
            <a:r>
              <a:rPr lang="pl-PL" sz="1600" dirty="0" smtClean="0"/>
              <a:t>, +</a:t>
            </a:r>
            <a:r>
              <a:rPr lang="pl-PL" sz="1600" i="1" dirty="0" err="1" smtClean="0"/>
              <a:t>x</a:t>
            </a:r>
            <a:r>
              <a:rPr lang="pl-PL" sz="1600" baseline="-25000" dirty="0" err="1" smtClean="0"/>
              <a:t>max</a:t>
            </a:r>
            <a:r>
              <a:rPr lang="pl-PL" sz="1600" dirty="0" smtClean="0"/>
              <a:t>].</a:t>
            </a:r>
            <a:endParaRPr lang="pl-PL" sz="1600" dirty="0"/>
          </a:p>
        </p:txBody>
      </p:sp>
      <p:sp>
        <p:nvSpPr>
          <p:cNvPr id="83070" name="Text Box 126"/>
          <p:cNvSpPr txBox="1">
            <a:spLocks noChangeArrowheads="1"/>
          </p:cNvSpPr>
          <p:nvPr/>
        </p:nvSpPr>
        <p:spPr bwMode="auto">
          <a:xfrm>
            <a:off x="2127250" y="4014788"/>
            <a:ext cx="11049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dirty="0" smtClean="0"/>
              <a:t>-</a:t>
            </a:r>
            <a:r>
              <a:rPr lang="pl-PL" sz="1600" i="1" dirty="0" err="1"/>
              <a:t>x</a:t>
            </a:r>
            <a:r>
              <a:rPr lang="pl-PL" sz="1600" baseline="-25000" dirty="0" err="1" smtClean="0"/>
              <a:t>max</a:t>
            </a:r>
            <a:endParaRPr lang="pl-PL" sz="1600" dirty="0"/>
          </a:p>
        </p:txBody>
      </p:sp>
      <p:sp>
        <p:nvSpPr>
          <p:cNvPr id="83071" name="Text Box 127"/>
          <p:cNvSpPr txBox="1">
            <a:spLocks noChangeArrowheads="1"/>
          </p:cNvSpPr>
          <p:nvPr/>
        </p:nvSpPr>
        <p:spPr bwMode="auto">
          <a:xfrm>
            <a:off x="2155825" y="5005388"/>
            <a:ext cx="11049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dirty="0" smtClean="0"/>
              <a:t>-</a:t>
            </a:r>
            <a:r>
              <a:rPr lang="pl-PL" sz="1600" i="1" dirty="0" err="1"/>
              <a:t>x</a:t>
            </a:r>
            <a:r>
              <a:rPr lang="pl-PL" sz="1600" baseline="-25000" dirty="0" err="1" smtClean="0"/>
              <a:t>max</a:t>
            </a:r>
            <a:endParaRPr lang="pl-PL" sz="1600" dirty="0"/>
          </a:p>
        </p:txBody>
      </p:sp>
      <p:sp>
        <p:nvSpPr>
          <p:cNvPr id="83075" name="Text Box 131"/>
          <p:cNvSpPr txBox="1">
            <a:spLocks noChangeArrowheads="1"/>
          </p:cNvSpPr>
          <p:nvPr/>
        </p:nvSpPr>
        <p:spPr bwMode="auto">
          <a:xfrm>
            <a:off x="7258050" y="5033963"/>
            <a:ext cx="11049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dirty="0" smtClean="0"/>
              <a:t>+</a:t>
            </a:r>
            <a:r>
              <a:rPr lang="pl-PL" sz="1600" i="1" dirty="0" err="1" smtClean="0"/>
              <a:t>x</a:t>
            </a:r>
            <a:r>
              <a:rPr lang="pl-PL" sz="1600" baseline="-25000" dirty="0" err="1" smtClean="0"/>
              <a:t>max</a:t>
            </a:r>
            <a:endParaRPr lang="pl-PL" sz="1600" baseline="-25000" dirty="0"/>
          </a:p>
        </p:txBody>
      </p:sp>
      <p:sp>
        <p:nvSpPr>
          <p:cNvPr id="83078" name="Text Box 134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90" name="Text Box 20"/>
          <p:cNvSpPr txBox="1">
            <a:spLocks noChangeArrowheads="1"/>
          </p:cNvSpPr>
          <p:nvPr/>
        </p:nvSpPr>
        <p:spPr bwMode="auto">
          <a:xfrm>
            <a:off x="7219950" y="3981451"/>
            <a:ext cx="11049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i="1" dirty="0" smtClean="0"/>
              <a:t>+</a:t>
            </a:r>
            <a:r>
              <a:rPr lang="pl-PL" sz="1600" i="1" dirty="0" err="1" smtClean="0"/>
              <a:t>x</a:t>
            </a:r>
            <a:r>
              <a:rPr lang="pl-PL" sz="1600" baseline="-25000" dirty="0" err="1" smtClean="0"/>
              <a:t>max</a:t>
            </a:r>
            <a:endParaRPr lang="pl-PL" sz="1600" baseline="-250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3582988" y="4101585"/>
            <a:ext cx="282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/>
              <a:t>k</a:t>
            </a:r>
            <a:r>
              <a:rPr lang="pl-PL" sz="1800" dirty="0" smtClean="0"/>
              <a:t>wantyzacja równomierna</a:t>
            </a:r>
            <a:endParaRPr lang="pl-PL" sz="1800" dirty="0"/>
          </a:p>
        </p:txBody>
      </p:sp>
      <p:sp>
        <p:nvSpPr>
          <p:cNvPr id="92" name="pole tekstowe 91"/>
          <p:cNvSpPr txBox="1"/>
          <p:nvPr/>
        </p:nvSpPr>
        <p:spPr>
          <a:xfrm>
            <a:off x="3582988" y="5313045"/>
            <a:ext cx="311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/>
              <a:t>k</a:t>
            </a:r>
            <a:r>
              <a:rPr lang="pl-PL" sz="1800" dirty="0" smtClean="0"/>
              <a:t>wantyzacja nierównomierna</a:t>
            </a:r>
            <a:endParaRPr lang="pl-PL" sz="1800" dirty="0"/>
          </a:p>
        </p:txBody>
      </p:sp>
      <p:sp>
        <p:nvSpPr>
          <p:cNvPr id="93" name="Prostokąt 92"/>
          <p:cNvSpPr/>
          <p:nvPr/>
        </p:nvSpPr>
        <p:spPr>
          <a:xfrm>
            <a:off x="1873208" y="5747147"/>
            <a:ext cx="65345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800" dirty="0" smtClean="0"/>
              <a:t>Kwantyzacja nierównomierna zapewnia dokładniejszą kwantyzację (mniejszy błąd kwantyzacji) dla małych, ale częściej</a:t>
            </a:r>
            <a:br>
              <a:rPr lang="pl-PL" sz="1800" dirty="0" smtClean="0"/>
            </a:br>
            <a:r>
              <a:rPr lang="pl-PL" sz="1800" dirty="0" smtClean="0"/>
              <a:t>pojawiających się wartości sygnału.</a:t>
            </a:r>
            <a:endParaRPr lang="pl-PL" sz="18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8FEB-9733-4F00-83D8-76F90BC4B2B9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9650" y="0"/>
            <a:ext cx="8010525" cy="1143000"/>
          </a:xfrm>
        </p:spPr>
        <p:txBody>
          <a:bodyPr/>
          <a:lstStyle/>
          <a:p>
            <a:pPr algn="ctr"/>
            <a:r>
              <a:rPr lang="pl-PL" sz="3600" b="1" dirty="0" smtClean="0"/>
              <a:t>Błąd kwantyzacji nierównomiernej</a:t>
            </a:r>
            <a:endParaRPr lang="pl-PL" sz="3600" b="1" dirty="0"/>
          </a:p>
        </p:txBody>
      </p:sp>
      <p:sp>
        <p:nvSpPr>
          <p:cNvPr id="83078" name="Text Box 134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84" name="Text Box 74"/>
          <p:cNvSpPr txBox="1">
            <a:spLocks noChangeArrowheads="1"/>
          </p:cNvSpPr>
          <p:nvPr/>
        </p:nvSpPr>
        <p:spPr bwMode="auto">
          <a:xfrm>
            <a:off x="1171575" y="1209675"/>
            <a:ext cx="7124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800" dirty="0"/>
              <a:t>Dla dostatecznie </a:t>
            </a:r>
            <a:r>
              <a:rPr lang="pl-PL" sz="1800" dirty="0" smtClean="0"/>
              <a:t>dużej liczby przedziałów kwantyzacji </a:t>
            </a:r>
            <a:r>
              <a:rPr lang="pl-PL" sz="1800" i="1" dirty="0" smtClean="0"/>
              <a:t>L</a:t>
            </a:r>
            <a:r>
              <a:rPr lang="pl-PL" sz="1800" dirty="0" smtClean="0"/>
              <a:t>↑ </a:t>
            </a:r>
            <a:r>
              <a:rPr lang="pl-PL" sz="1800" dirty="0"/>
              <a:t>wartość </a:t>
            </a:r>
            <a:r>
              <a:rPr lang="pl-PL" sz="1800" dirty="0" smtClean="0"/>
              <a:t>średniokwadratowa błędu kwantyzacji </a:t>
            </a:r>
            <a:r>
              <a:rPr lang="pl-PL" sz="1800" u="sng" dirty="0" smtClean="0"/>
              <a:t>równomiernej</a:t>
            </a:r>
            <a:r>
              <a:rPr lang="pl-PL" sz="1800" dirty="0" smtClean="0"/>
              <a:t> wynosi:</a:t>
            </a:r>
            <a:endParaRPr lang="pl-PL" sz="1800" dirty="0"/>
          </a:p>
        </p:txBody>
      </p:sp>
      <p:graphicFrame>
        <p:nvGraphicFramePr>
          <p:cNvPr id="85" name="Obiek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315129"/>
              </p:ext>
            </p:extLst>
          </p:nvPr>
        </p:nvGraphicFramePr>
        <p:xfrm>
          <a:off x="1271802" y="2120406"/>
          <a:ext cx="157956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36" name="Równanie" r:id="rId3" imgW="787320" imgH="419040" progId="Equation.3">
                  <p:embed/>
                </p:oleObj>
              </mc:Choice>
              <mc:Fallback>
                <p:oleObj name="Równanie" r:id="rId3" imgW="787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1802" y="2120406"/>
                        <a:ext cx="1579563" cy="841375"/>
                      </a:xfrm>
                      <a:prstGeom prst="rect">
                        <a:avLst/>
                      </a:prstGeom>
                      <a:solidFill>
                        <a:srgbClr val="FFFF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 Box 74"/>
          <p:cNvSpPr txBox="1">
            <a:spLocks noChangeArrowheads="1"/>
          </p:cNvSpPr>
          <p:nvPr/>
        </p:nvSpPr>
        <p:spPr bwMode="auto">
          <a:xfrm>
            <a:off x="1171575" y="3519133"/>
            <a:ext cx="75440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/>
              <a:t>Dla dostatecznie </a:t>
            </a:r>
            <a:r>
              <a:rPr lang="pl-PL" sz="2000" dirty="0" smtClean="0"/>
              <a:t>dużej liczby przedziałów kwantyzacji </a:t>
            </a:r>
            <a:r>
              <a:rPr lang="pl-PL" sz="2000" i="1" dirty="0" smtClean="0"/>
              <a:t>L</a:t>
            </a:r>
            <a:r>
              <a:rPr lang="pl-PL" sz="2000" dirty="0" smtClean="0"/>
              <a:t>↑ wartość średniokwadratowa błędu kwantyzacji </a:t>
            </a:r>
            <a:r>
              <a:rPr lang="pl-PL" sz="2000" u="sng" dirty="0" smtClean="0"/>
              <a:t>nierównomiernej</a:t>
            </a:r>
            <a:r>
              <a:rPr lang="pl-PL" sz="2000" dirty="0" smtClean="0"/>
              <a:t> wynosi:</a:t>
            </a:r>
            <a:endParaRPr lang="pl-PL" sz="1600" dirty="0"/>
          </a:p>
        </p:txBody>
      </p:sp>
      <p:graphicFrame>
        <p:nvGraphicFramePr>
          <p:cNvPr id="87" name="Obiek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505172"/>
              </p:ext>
            </p:extLst>
          </p:nvPr>
        </p:nvGraphicFramePr>
        <p:xfrm>
          <a:off x="1271802" y="4543425"/>
          <a:ext cx="35147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37" name="Równanie" r:id="rId5" imgW="1752480" imgH="431640" progId="Equation.3">
                  <p:embed/>
                </p:oleObj>
              </mc:Choice>
              <mc:Fallback>
                <p:oleObj name="Równanie" r:id="rId5" imgW="17524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1802" y="4543425"/>
                        <a:ext cx="3514725" cy="866775"/>
                      </a:xfrm>
                      <a:prstGeom prst="rect">
                        <a:avLst/>
                      </a:prstGeom>
                      <a:solidFill>
                        <a:srgbClr val="FFFF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 Box 57"/>
          <p:cNvSpPr txBox="1">
            <a:spLocks noChangeArrowheads="1"/>
          </p:cNvSpPr>
          <p:nvPr/>
        </p:nvSpPr>
        <p:spPr bwMode="auto">
          <a:xfrm>
            <a:off x="1171575" y="5621937"/>
            <a:ext cx="667427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i="1" dirty="0" smtClean="0"/>
              <a:t>δ</a:t>
            </a:r>
            <a:r>
              <a:rPr lang="pl-PL" sz="2000" i="1" baseline="-25000" dirty="0"/>
              <a:t>l</a:t>
            </a:r>
            <a:r>
              <a:rPr lang="pl-PL" sz="2000" dirty="0" smtClean="0"/>
              <a:t> </a:t>
            </a:r>
            <a:r>
              <a:rPr lang="pl-PL" sz="2000" dirty="0"/>
              <a:t>= </a:t>
            </a:r>
            <a:r>
              <a:rPr lang="pl-PL" sz="2000" i="1" dirty="0" smtClean="0"/>
              <a:t>x</a:t>
            </a:r>
            <a:r>
              <a:rPr lang="pl-PL" sz="2000" i="1" baseline="-25000" dirty="0"/>
              <a:t>l</a:t>
            </a:r>
            <a:r>
              <a:rPr lang="pl-PL" sz="2000" baseline="-25000" dirty="0" smtClean="0"/>
              <a:t>+1</a:t>
            </a:r>
            <a:r>
              <a:rPr lang="pl-PL" sz="2000" dirty="0" smtClean="0"/>
              <a:t> </a:t>
            </a:r>
            <a:r>
              <a:rPr lang="pl-PL" sz="2000" dirty="0"/>
              <a:t>– </a:t>
            </a:r>
            <a:r>
              <a:rPr lang="pl-PL" sz="2000" i="1" dirty="0" smtClean="0"/>
              <a:t>x</a:t>
            </a:r>
            <a:r>
              <a:rPr lang="pl-PL" sz="2000" i="1" baseline="-25000" dirty="0"/>
              <a:t>l</a:t>
            </a:r>
            <a:r>
              <a:rPr lang="pl-PL" sz="2000" dirty="0" smtClean="0"/>
              <a:t> </a:t>
            </a:r>
            <a:r>
              <a:rPr lang="pl-PL" sz="2000" dirty="0"/>
              <a:t>–</a:t>
            </a:r>
            <a:r>
              <a:rPr lang="pl-PL" sz="2000" dirty="0" smtClean="0"/>
              <a:t> szerokość </a:t>
            </a:r>
            <a:r>
              <a:rPr lang="pl-PL" sz="2000" i="1" dirty="0"/>
              <a:t>l</a:t>
            </a:r>
            <a:r>
              <a:rPr lang="pl-PL" sz="2000" dirty="0" smtClean="0"/>
              <a:t>-tego przedziału kwantyzacji</a:t>
            </a:r>
          </a:p>
          <a:p>
            <a:pPr>
              <a:spcBef>
                <a:spcPct val="50000"/>
              </a:spcBef>
            </a:pPr>
            <a:r>
              <a:rPr lang="pl-PL" sz="2000" i="1" dirty="0" err="1" smtClean="0"/>
              <a:t>p</a:t>
            </a:r>
            <a:r>
              <a:rPr lang="pl-PL" sz="2000" i="1" baseline="-25000" dirty="0" err="1"/>
              <a:t>l</a:t>
            </a:r>
            <a:r>
              <a:rPr lang="pl-PL" sz="2000" i="1" dirty="0" smtClean="0"/>
              <a:t> = </a:t>
            </a:r>
            <a:r>
              <a:rPr lang="pl-PL" sz="2000" dirty="0" smtClean="0"/>
              <a:t>Pr{</a:t>
            </a:r>
            <a:r>
              <a:rPr lang="pl-PL" sz="2000" i="1" dirty="0" smtClean="0"/>
              <a:t>x</a:t>
            </a:r>
            <a:r>
              <a:rPr lang="pl-PL" sz="2000" i="1" baseline="-25000" dirty="0"/>
              <a:t>l</a:t>
            </a:r>
            <a:r>
              <a:rPr lang="pl-PL" sz="2000" dirty="0" smtClean="0"/>
              <a:t>  &lt; </a:t>
            </a:r>
            <a:r>
              <a:rPr lang="pl-PL" sz="2000" i="1" dirty="0" smtClean="0"/>
              <a:t>x &lt; x</a:t>
            </a:r>
            <a:r>
              <a:rPr lang="pl-PL" sz="2000" i="1" baseline="-25000" dirty="0"/>
              <a:t>l</a:t>
            </a:r>
            <a:r>
              <a:rPr lang="pl-PL" sz="2000" baseline="-25000" dirty="0" smtClean="0"/>
              <a:t>+1</a:t>
            </a:r>
            <a:r>
              <a:rPr lang="pl-PL" sz="2000" dirty="0" smtClean="0"/>
              <a:t>}</a:t>
            </a:r>
            <a:endParaRPr lang="pl-PL" sz="20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8FEB-9733-4F00-83D8-76F90BC4B2B9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84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58938" y="0"/>
            <a:ext cx="6696075" cy="1143000"/>
          </a:xfrm>
        </p:spPr>
        <p:txBody>
          <a:bodyPr/>
          <a:lstStyle/>
          <a:p>
            <a:pPr algn="ctr"/>
            <a:r>
              <a:rPr lang="pl-PL" sz="3600" b="1" dirty="0" smtClean="0"/>
              <a:t>Kwantyzacja adaptacyjna</a:t>
            </a:r>
            <a:endParaRPr lang="pl-PL" sz="3600" b="1" dirty="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914400" y="1289051"/>
            <a:ext cx="79324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>
                <a:solidFill>
                  <a:schemeClr val="accent2"/>
                </a:solidFill>
              </a:rPr>
              <a:t>Idealne rozwiązanie </a:t>
            </a:r>
            <a:r>
              <a:rPr lang="pl-PL" dirty="0" smtClean="0">
                <a:solidFill>
                  <a:schemeClr val="accent2"/>
                </a:solidFill>
              </a:rPr>
              <a:t>– zakres kwantyzatora </a:t>
            </a:r>
            <a:r>
              <a:rPr lang="pl-PL" i="1" dirty="0" err="1" smtClean="0">
                <a:solidFill>
                  <a:schemeClr val="accent2"/>
                </a:solidFill>
              </a:rPr>
              <a:t>x</a:t>
            </a:r>
            <a:r>
              <a:rPr lang="pl-PL" baseline="-25000" dirty="0" err="1" smtClean="0">
                <a:solidFill>
                  <a:schemeClr val="accent2"/>
                </a:solidFill>
              </a:rPr>
              <a:t>MAX</a:t>
            </a:r>
            <a:r>
              <a:rPr lang="pl-PL" dirty="0" smtClean="0">
                <a:solidFill>
                  <a:schemeClr val="accent2"/>
                </a:solidFill>
              </a:rPr>
              <a:t> dostosowuje </a:t>
            </a:r>
            <a:r>
              <a:rPr lang="pl-PL" dirty="0">
                <a:solidFill>
                  <a:schemeClr val="accent2"/>
                </a:solidFill>
              </a:rPr>
              <a:t>się do amplitudy </a:t>
            </a:r>
            <a:r>
              <a:rPr lang="pl-PL" i="1" dirty="0" err="1" smtClean="0">
                <a:solidFill>
                  <a:schemeClr val="accent2"/>
                </a:solidFill>
              </a:rPr>
              <a:t>x</a:t>
            </a:r>
            <a:r>
              <a:rPr lang="pl-PL" baseline="-25000" dirty="0" err="1" smtClean="0">
                <a:solidFill>
                  <a:schemeClr val="accent2"/>
                </a:solidFill>
              </a:rPr>
              <a:t>max</a:t>
            </a:r>
            <a:r>
              <a:rPr lang="pl-PL" dirty="0" smtClean="0">
                <a:solidFill>
                  <a:schemeClr val="accent2"/>
                </a:solidFill>
              </a:rPr>
              <a:t> sygnału informacyjnego:</a:t>
            </a:r>
            <a:endParaRPr lang="pl-PL" dirty="0"/>
          </a:p>
        </p:txBody>
      </p:sp>
      <p:graphicFrame>
        <p:nvGraphicFramePr>
          <p:cNvPr id="83978" name="Object 1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14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988542" y="5473527"/>
            <a:ext cx="792685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 smtClean="0"/>
              <a:t>Kwantyzacja adaptacyjna zapewnia stałość odstępu sygnał – szum kwantyzacji, ale jest trudna w realizacji praktycznej z uwagi na konieczność ciągłego śledzenia poziomu sygnału.</a:t>
            </a:r>
            <a:endParaRPr lang="pl-PL" sz="2000" dirty="0"/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946564"/>
              </p:ext>
            </p:extLst>
          </p:nvPr>
        </p:nvGraphicFramePr>
        <p:xfrm>
          <a:off x="3743960" y="2147027"/>
          <a:ext cx="1992630" cy="618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15" name="Równanie" r:id="rId5" imgW="736560" imgH="228600" progId="Equation.3">
                  <p:embed/>
                </p:oleObj>
              </mc:Choice>
              <mc:Fallback>
                <p:oleObj name="Równanie" r:id="rId5" imgW="736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43960" y="2147027"/>
                        <a:ext cx="1992630" cy="618402"/>
                      </a:xfrm>
                      <a:prstGeom prst="rect">
                        <a:avLst/>
                      </a:prstGeom>
                      <a:solidFill>
                        <a:srgbClr val="00B0F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914400" y="2643065"/>
            <a:ext cx="7932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 smtClean="0">
                <a:solidFill>
                  <a:schemeClr val="accent2"/>
                </a:solidFill>
              </a:rPr>
              <a:t>Załóżmy ponadto, że:</a:t>
            </a:r>
            <a:endParaRPr lang="pl-PL" baseline="-25000" dirty="0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367660"/>
              </p:ext>
            </p:extLst>
          </p:nvPr>
        </p:nvGraphicFramePr>
        <p:xfrm>
          <a:off x="3206750" y="3144838"/>
          <a:ext cx="306705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16" name="Równanie" r:id="rId7" imgW="1218960" imgH="304560" progId="Equation.3">
                  <p:embed/>
                </p:oleObj>
              </mc:Choice>
              <mc:Fallback>
                <p:oleObj name="Równanie" r:id="rId7" imgW="121896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6750" y="3144838"/>
                        <a:ext cx="3067050" cy="766762"/>
                      </a:xfrm>
                      <a:prstGeom prst="rect">
                        <a:avLst/>
                      </a:prstGeom>
                      <a:solidFill>
                        <a:srgbClr val="00B0F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i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566653"/>
              </p:ext>
            </p:extLst>
          </p:nvPr>
        </p:nvGraphicFramePr>
        <p:xfrm>
          <a:off x="1731963" y="4117975"/>
          <a:ext cx="6824662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17" name="Równanie" r:id="rId9" imgW="3162240" imgH="533160" progId="Equation.3">
                  <p:embed/>
                </p:oleObj>
              </mc:Choice>
              <mc:Fallback>
                <p:oleObj name="Równanie" r:id="rId9" imgW="316224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31963" y="4117975"/>
                        <a:ext cx="6824662" cy="1147763"/>
                      </a:xfrm>
                      <a:prstGeom prst="rect">
                        <a:avLst/>
                      </a:prstGeom>
                      <a:solidFill>
                        <a:srgbClr val="0099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8FEB-9733-4F00-83D8-76F90BC4B2B9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6963" y="0"/>
            <a:ext cx="7772400" cy="1143000"/>
          </a:xfrm>
        </p:spPr>
        <p:txBody>
          <a:bodyPr/>
          <a:lstStyle/>
          <a:p>
            <a:pPr algn="ctr"/>
            <a:r>
              <a:rPr lang="pl-PL" sz="3600" b="1" dirty="0"/>
              <a:t>Kompresja sygnału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247775" y="1409700"/>
            <a:ext cx="218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 KOMPRESJA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133600" y="1876425"/>
            <a:ext cx="809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3200"/>
              <a:t>+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904875" y="2362200"/>
            <a:ext cx="3105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dirty="0" smtClean="0"/>
              <a:t>KWANTYZACJA RÓWNOMIERNA</a:t>
            </a:r>
            <a:endParaRPr lang="pl-PL" dirty="0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2171700" y="3219450"/>
            <a:ext cx="809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3200"/>
              <a:t>=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1000125" y="3714750"/>
            <a:ext cx="3296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dirty="0" smtClean="0">
                <a:solidFill>
                  <a:srgbClr val="FF0066"/>
                </a:solidFill>
              </a:rPr>
              <a:t>KWANTYZACJA NIERÓWNOMIERNA</a:t>
            </a:r>
            <a:endParaRPr lang="pl-PL" dirty="0">
              <a:solidFill>
                <a:srgbClr val="FF0066"/>
              </a:solidFill>
            </a:endParaRPr>
          </a:p>
        </p:txBody>
      </p:sp>
      <p:grpSp>
        <p:nvGrpSpPr>
          <p:cNvPr id="85043" name="Group 51"/>
          <p:cNvGrpSpPr>
            <a:grpSpLocks/>
          </p:cNvGrpSpPr>
          <p:nvPr/>
        </p:nvGrpSpPr>
        <p:grpSpPr bwMode="auto">
          <a:xfrm>
            <a:off x="1057275" y="4973103"/>
            <a:ext cx="7181850" cy="593725"/>
            <a:chOff x="684" y="3024"/>
            <a:chExt cx="4524" cy="374"/>
          </a:xfrm>
        </p:grpSpPr>
        <p:sp>
          <p:nvSpPr>
            <p:cNvPr id="85003" name="Text Box 11"/>
            <p:cNvSpPr txBox="1">
              <a:spLocks noChangeArrowheads="1"/>
            </p:cNvSpPr>
            <p:nvPr/>
          </p:nvSpPr>
          <p:spPr bwMode="auto">
            <a:xfrm>
              <a:off x="1380" y="3108"/>
              <a:ext cx="936" cy="22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600"/>
                <a:t>Kompresja</a:t>
              </a:r>
            </a:p>
          </p:txBody>
        </p:sp>
        <p:sp>
          <p:nvSpPr>
            <p:cNvPr id="85004" name="Text Box 12"/>
            <p:cNvSpPr txBox="1">
              <a:spLocks noChangeArrowheads="1"/>
            </p:cNvSpPr>
            <p:nvPr/>
          </p:nvSpPr>
          <p:spPr bwMode="auto">
            <a:xfrm>
              <a:off x="2664" y="3030"/>
              <a:ext cx="936" cy="36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600" dirty="0" smtClean="0"/>
                <a:t>Kwantyzacja</a:t>
              </a:r>
              <a:br>
                <a:rPr lang="pl-PL" sz="1600" dirty="0" smtClean="0"/>
              </a:br>
              <a:r>
                <a:rPr lang="pl-PL" sz="1600" dirty="0" smtClean="0"/>
                <a:t>równomierna</a:t>
              </a:r>
              <a:endParaRPr lang="pl-PL" sz="1600" dirty="0"/>
            </a:p>
          </p:txBody>
        </p:sp>
        <p:sp>
          <p:nvSpPr>
            <p:cNvPr id="85005" name="Text Box 13"/>
            <p:cNvSpPr txBox="1">
              <a:spLocks noChangeArrowheads="1"/>
            </p:cNvSpPr>
            <p:nvPr/>
          </p:nvSpPr>
          <p:spPr bwMode="auto">
            <a:xfrm>
              <a:off x="3906" y="3084"/>
              <a:ext cx="936" cy="22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600"/>
                <a:t>Kodowanie</a:t>
              </a:r>
            </a:p>
          </p:txBody>
        </p:sp>
        <p:sp>
          <p:nvSpPr>
            <p:cNvPr id="85010" name="Line 18"/>
            <p:cNvSpPr>
              <a:spLocks noChangeShapeType="1"/>
            </p:cNvSpPr>
            <p:nvPr/>
          </p:nvSpPr>
          <p:spPr bwMode="auto">
            <a:xfrm flipH="1">
              <a:off x="1236" y="3204"/>
              <a:ext cx="13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5011" name="Line 19"/>
            <p:cNvSpPr>
              <a:spLocks noChangeShapeType="1"/>
            </p:cNvSpPr>
            <p:nvPr/>
          </p:nvSpPr>
          <p:spPr bwMode="auto">
            <a:xfrm flipH="1">
              <a:off x="930" y="3204"/>
              <a:ext cx="13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5012" name="Line 20"/>
            <p:cNvSpPr>
              <a:spLocks noChangeShapeType="1"/>
            </p:cNvSpPr>
            <p:nvPr/>
          </p:nvSpPr>
          <p:spPr bwMode="auto">
            <a:xfrm flipV="1">
              <a:off x="1068" y="3072"/>
              <a:ext cx="120" cy="11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5013" name="Text Box 21"/>
            <p:cNvSpPr txBox="1">
              <a:spLocks noChangeArrowheads="1"/>
            </p:cNvSpPr>
            <p:nvPr/>
          </p:nvSpPr>
          <p:spPr bwMode="auto">
            <a:xfrm>
              <a:off x="684" y="3204"/>
              <a:ext cx="6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 i="1" dirty="0"/>
                <a:t>x</a:t>
              </a:r>
              <a:r>
                <a:rPr lang="pl-PL" sz="1400" dirty="0"/>
                <a:t>(</a:t>
              </a:r>
              <a:r>
                <a:rPr lang="pl-PL" sz="1400" i="1" dirty="0"/>
                <a:t>t</a:t>
              </a:r>
              <a:r>
                <a:rPr lang="pl-PL" sz="1400" dirty="0"/>
                <a:t>)       </a:t>
              </a:r>
              <a:r>
                <a:rPr lang="pl-PL" sz="1400" i="1" dirty="0" smtClean="0"/>
                <a:t>T</a:t>
              </a:r>
              <a:r>
                <a:rPr lang="pl-PL" sz="1400" baseline="-25000" dirty="0" smtClean="0"/>
                <a:t>0</a:t>
              </a:r>
              <a:endParaRPr lang="pl-PL" sz="1400" baseline="-25000" dirty="0"/>
            </a:p>
          </p:txBody>
        </p:sp>
        <p:sp>
          <p:nvSpPr>
            <p:cNvPr id="85014" name="Oval 22"/>
            <p:cNvSpPr>
              <a:spLocks noChangeArrowheads="1"/>
            </p:cNvSpPr>
            <p:nvPr/>
          </p:nvSpPr>
          <p:spPr bwMode="auto">
            <a:xfrm>
              <a:off x="1236" y="3162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5015" name="Oval 23"/>
            <p:cNvSpPr>
              <a:spLocks noChangeArrowheads="1"/>
            </p:cNvSpPr>
            <p:nvPr/>
          </p:nvSpPr>
          <p:spPr bwMode="auto">
            <a:xfrm>
              <a:off x="1026" y="3162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5016" name="Line 24"/>
            <p:cNvSpPr>
              <a:spLocks noChangeShapeType="1"/>
            </p:cNvSpPr>
            <p:nvPr/>
          </p:nvSpPr>
          <p:spPr bwMode="auto">
            <a:xfrm>
              <a:off x="4836" y="3204"/>
              <a:ext cx="37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5036" name="Text Box 44"/>
            <p:cNvSpPr txBox="1">
              <a:spLocks noChangeArrowheads="1"/>
            </p:cNvSpPr>
            <p:nvPr/>
          </p:nvSpPr>
          <p:spPr bwMode="auto">
            <a:xfrm>
              <a:off x="2346" y="3024"/>
              <a:ext cx="5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 i="1" dirty="0"/>
                <a:t>y</a:t>
              </a:r>
              <a:r>
                <a:rPr lang="pl-PL" sz="1400" dirty="0"/>
                <a:t>(</a:t>
              </a:r>
              <a:r>
                <a:rPr lang="pl-PL" sz="1400" i="1" dirty="0"/>
                <a:t>t</a:t>
              </a:r>
              <a:r>
                <a:rPr lang="pl-PL" sz="1400" dirty="0"/>
                <a:t>)       </a:t>
              </a:r>
            </a:p>
          </p:txBody>
        </p:sp>
        <p:sp>
          <p:nvSpPr>
            <p:cNvPr id="85041" name="Line 49"/>
            <p:cNvSpPr>
              <a:spLocks noChangeShapeType="1"/>
            </p:cNvSpPr>
            <p:nvPr/>
          </p:nvSpPr>
          <p:spPr bwMode="auto">
            <a:xfrm>
              <a:off x="2322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5042" name="Line 50"/>
            <p:cNvSpPr>
              <a:spLocks noChangeShapeType="1"/>
            </p:cNvSpPr>
            <p:nvPr/>
          </p:nvSpPr>
          <p:spPr bwMode="auto">
            <a:xfrm>
              <a:off x="3594" y="320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85044" name="Text Box 52"/>
          <p:cNvSpPr txBox="1">
            <a:spLocks noChangeArrowheads="1"/>
          </p:cNvSpPr>
          <p:nvPr/>
        </p:nvSpPr>
        <p:spPr bwMode="auto">
          <a:xfrm>
            <a:off x="2247900" y="5762625"/>
            <a:ext cx="4857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dirty="0"/>
              <a:t>Schemat blokowy </a:t>
            </a:r>
            <a:r>
              <a:rPr lang="pl-PL" sz="1600" dirty="0" smtClean="0"/>
              <a:t>kwantyzacji nierównomiernej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>z wykorzystaniem kompresji nieliniowej</a:t>
            </a:r>
            <a:br>
              <a:rPr lang="pl-PL" sz="1600" dirty="0" smtClean="0"/>
            </a:br>
            <a:r>
              <a:rPr lang="pl-PL" sz="1600" dirty="0" smtClean="0"/>
              <a:t>i kwantyzacji równomiernej</a:t>
            </a:r>
            <a:endParaRPr lang="pl-PL" sz="1600" dirty="0"/>
          </a:p>
        </p:txBody>
      </p:sp>
      <p:sp>
        <p:nvSpPr>
          <p:cNvPr id="85045" name="Text Box 53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8FEB-9733-4F00-83D8-76F90BC4B2B9}" type="slidenum">
              <a:rPr lang="pl-PL" smtClean="0"/>
              <a:pPr/>
              <a:t>24</a:t>
            </a:fld>
            <a:endParaRPr lang="pl-PL"/>
          </a:p>
        </p:txBody>
      </p:sp>
      <p:grpSp>
        <p:nvGrpSpPr>
          <p:cNvPr id="4" name="Grupa 3"/>
          <p:cNvGrpSpPr/>
          <p:nvPr/>
        </p:nvGrpSpPr>
        <p:grpSpPr>
          <a:xfrm>
            <a:off x="4676775" y="886480"/>
            <a:ext cx="4416581" cy="3446235"/>
            <a:chOff x="4676775" y="886480"/>
            <a:chExt cx="4416581" cy="3446235"/>
          </a:xfrm>
        </p:grpSpPr>
        <p:sp>
          <p:nvSpPr>
            <p:cNvPr id="70" name="Text Box 46"/>
            <p:cNvSpPr txBox="1">
              <a:spLocks noChangeArrowheads="1"/>
            </p:cNvSpPr>
            <p:nvPr/>
          </p:nvSpPr>
          <p:spPr bwMode="auto">
            <a:xfrm>
              <a:off x="7407115" y="886480"/>
              <a:ext cx="168624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400" dirty="0" smtClean="0"/>
                <a:t>krzywa kompresji</a:t>
              </a:r>
              <a:br>
                <a:rPr lang="pl-PL" sz="1400" dirty="0" smtClean="0"/>
              </a:br>
              <a:r>
                <a:rPr lang="pl-PL" sz="1400" i="1" dirty="0" smtClean="0"/>
                <a:t>y = y</a:t>
              </a:r>
              <a:r>
                <a:rPr lang="pl-PL" sz="1400" dirty="0" smtClean="0"/>
                <a:t>(</a:t>
              </a:r>
              <a:r>
                <a:rPr lang="pl-PL" sz="1400" i="1" dirty="0" smtClean="0"/>
                <a:t>x</a:t>
              </a:r>
              <a:r>
                <a:rPr lang="pl-PL" sz="1400" dirty="0" smtClean="0"/>
                <a:t>)</a:t>
              </a:r>
              <a:endParaRPr lang="pl-PL" sz="1400" i="1" dirty="0"/>
            </a:p>
          </p:txBody>
        </p:sp>
        <p:grpSp>
          <p:nvGrpSpPr>
            <p:cNvPr id="71" name="Grupa 70"/>
            <p:cNvGrpSpPr/>
            <p:nvPr/>
          </p:nvGrpSpPr>
          <p:grpSpPr>
            <a:xfrm>
              <a:off x="4676775" y="976373"/>
              <a:ext cx="3600450" cy="3356342"/>
              <a:chOff x="791527" y="1109479"/>
              <a:chExt cx="3600450" cy="3356342"/>
            </a:xfrm>
          </p:grpSpPr>
          <p:grpSp>
            <p:nvGrpSpPr>
              <p:cNvPr id="72" name="Grupa 71"/>
              <p:cNvGrpSpPr/>
              <p:nvPr/>
            </p:nvGrpSpPr>
            <p:grpSpPr>
              <a:xfrm>
                <a:off x="791527" y="1109479"/>
                <a:ext cx="3600450" cy="3356342"/>
                <a:chOff x="2273528" y="1465894"/>
                <a:chExt cx="3600450" cy="3356342"/>
              </a:xfrm>
            </p:grpSpPr>
            <p:sp>
              <p:nvSpPr>
                <p:cNvPr id="76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124782" y="1465894"/>
                  <a:ext cx="314325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pl-PL" sz="1600" i="1" dirty="0"/>
                    <a:t>y</a:t>
                  </a:r>
                </a:p>
              </p:txBody>
            </p:sp>
            <p:graphicFrame>
              <p:nvGraphicFramePr>
                <p:cNvPr id="77" name="Object 3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49717984"/>
                    </p:ext>
                  </p:extLst>
                </p:nvPr>
              </p:nvGraphicFramePr>
              <p:xfrm>
                <a:off x="2273528" y="1950448"/>
                <a:ext cx="3600450" cy="28717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0404" name="Obraz - mapa bitowa" r:id="rId3" imgW="3952381" imgH="4210638" progId="Paint.Picture">
                        <p:embed/>
                      </p:oleObj>
                    </mc:Choice>
                    <mc:Fallback>
                      <p:oleObj name="Obraz - mapa bitowa" r:id="rId3" imgW="3952381" imgH="4210638" progId="Paint.Picture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73528" y="1950448"/>
                              <a:ext cx="3600450" cy="28717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78" name="Line 32"/>
                <p:cNvSpPr>
                  <a:spLocks noChangeShapeType="1"/>
                </p:cNvSpPr>
                <p:nvPr/>
              </p:nvSpPr>
              <p:spPr bwMode="auto">
                <a:xfrm>
                  <a:off x="2522765" y="3207748"/>
                  <a:ext cx="319087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79" name="Line 33"/>
                <p:cNvSpPr>
                  <a:spLocks noChangeShapeType="1"/>
                </p:cNvSpPr>
                <p:nvPr/>
              </p:nvSpPr>
              <p:spPr bwMode="auto">
                <a:xfrm rot="16200000">
                  <a:off x="2510068" y="3159330"/>
                  <a:ext cx="3190875" cy="15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80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4294415" y="2697366"/>
                  <a:ext cx="0" cy="809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81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4540404" y="2470044"/>
                  <a:ext cx="495" cy="10365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82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3821024" y="2697366"/>
                  <a:ext cx="4572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83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3813225" y="2463137"/>
                  <a:ext cx="705599" cy="69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8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251677" y="3168012"/>
                  <a:ext cx="314325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pl-PL" sz="1600" dirty="0"/>
                    <a:t>1</a:t>
                  </a:r>
                </a:p>
              </p:txBody>
            </p:sp>
            <p:sp>
              <p:nvSpPr>
                <p:cNvPr id="8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881657" y="1763556"/>
                  <a:ext cx="314325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pl-PL" sz="1600" dirty="0"/>
                    <a:t>1</a:t>
                  </a:r>
                </a:p>
              </p:txBody>
            </p:sp>
            <p:sp>
              <p:nvSpPr>
                <p:cNvPr id="86" name="Line 40"/>
                <p:cNvSpPr>
                  <a:spLocks noChangeShapeType="1"/>
                </p:cNvSpPr>
                <p:nvPr/>
              </p:nvSpPr>
              <p:spPr bwMode="auto">
                <a:xfrm>
                  <a:off x="4299178" y="3355386"/>
                  <a:ext cx="238531" cy="12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87" name="Line 41"/>
                <p:cNvSpPr>
                  <a:spLocks noChangeShapeType="1"/>
                </p:cNvSpPr>
                <p:nvPr/>
              </p:nvSpPr>
              <p:spPr bwMode="auto">
                <a:xfrm>
                  <a:off x="3821023" y="2465070"/>
                  <a:ext cx="0" cy="2275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88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5531458" y="2871129"/>
                  <a:ext cx="314325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pl-PL" sz="1600" i="1" dirty="0"/>
                    <a:t>x</a:t>
                  </a:r>
                </a:p>
              </p:txBody>
            </p:sp>
            <p:cxnSp>
              <p:nvCxnSpPr>
                <p:cNvPr id="89" name="Łącznik prosty 88"/>
                <p:cNvCxnSpPr/>
                <p:nvPr/>
              </p:nvCxnSpPr>
              <p:spPr bwMode="auto">
                <a:xfrm flipH="1">
                  <a:off x="5326380" y="2074274"/>
                  <a:ext cx="6741" cy="113755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0" name="Łącznik prosty 89"/>
                <p:cNvCxnSpPr/>
                <p:nvPr/>
              </p:nvCxnSpPr>
              <p:spPr bwMode="auto">
                <a:xfrm flipH="1">
                  <a:off x="4110990" y="2062130"/>
                  <a:ext cx="1209510" cy="289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1" name="Łącznik prosty 90"/>
                <p:cNvCxnSpPr/>
                <p:nvPr/>
              </p:nvCxnSpPr>
              <p:spPr bwMode="auto">
                <a:xfrm>
                  <a:off x="4104712" y="2577193"/>
                  <a:ext cx="284953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FF0000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2" name="Łącznik prosty 91"/>
                <p:cNvCxnSpPr/>
                <p:nvPr/>
              </p:nvCxnSpPr>
              <p:spPr bwMode="auto">
                <a:xfrm>
                  <a:off x="4389665" y="2577193"/>
                  <a:ext cx="0" cy="63627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FF0000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</p:cxnSp>
            <p:graphicFrame>
              <p:nvGraphicFramePr>
                <p:cNvPr id="93" name="Obiekt 9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661488307"/>
                    </p:ext>
                  </p:extLst>
                </p:nvPr>
              </p:nvGraphicFramePr>
              <p:xfrm>
                <a:off x="4353072" y="3403000"/>
                <a:ext cx="134390" cy="20249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0405" name="Równanie" r:id="rId5" imgW="152280" imgH="228600" progId="Equation.3">
                        <p:embed/>
                      </p:oleObj>
                    </mc:Choice>
                    <mc:Fallback>
                      <p:oleObj name="Równanie" r:id="rId5" imgW="152280" imgH="22860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353072" y="3403000"/>
                              <a:ext cx="134390" cy="202493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4" name="Obiekt 9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66602431"/>
                    </p:ext>
                  </p:extLst>
                </p:nvPr>
              </p:nvGraphicFramePr>
              <p:xfrm>
                <a:off x="4394429" y="2809286"/>
                <a:ext cx="124396" cy="20248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0406" name="Równanie" r:id="rId7" imgW="139680" imgH="228600" progId="Equation.3">
                        <p:embed/>
                      </p:oleObj>
                    </mc:Choice>
                    <mc:Fallback>
                      <p:oleObj name="Równanie" r:id="rId7" imgW="139680" imgH="22860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394429" y="2809286"/>
                              <a:ext cx="124396" cy="202484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73" name="Line 35"/>
              <p:cNvSpPr>
                <a:spLocks noChangeShapeType="1"/>
              </p:cNvSpPr>
              <p:nvPr/>
            </p:nvSpPr>
            <p:spPr bwMode="auto">
              <a:xfrm flipV="1">
                <a:off x="3388514" y="1906327"/>
                <a:ext cx="4661" cy="9450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4" name="Line 37"/>
              <p:cNvSpPr>
                <a:spLocks noChangeShapeType="1"/>
              </p:cNvSpPr>
              <p:nvPr/>
            </p:nvSpPr>
            <p:spPr bwMode="auto">
              <a:xfrm flipH="1" flipV="1">
                <a:off x="2622710" y="1900613"/>
                <a:ext cx="772952" cy="35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graphicFrame>
            <p:nvGraphicFramePr>
              <p:cNvPr id="75" name="Obiekt 7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37571707"/>
                  </p:ext>
                </p:extLst>
              </p:nvPr>
            </p:nvGraphicFramePr>
            <p:xfrm>
              <a:off x="2055335" y="2133283"/>
              <a:ext cx="231388" cy="178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0407" name="Equation" r:id="rId9" imgW="279360" imgH="215640" progId="Equation.3">
                      <p:embed/>
                    </p:oleObj>
                  </mc:Choice>
                  <mc:Fallback>
                    <p:oleObj name="Equation" r:id="rId9" imgW="279360" imgH="215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2055335" y="2133283"/>
                            <a:ext cx="231388" cy="178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9" name="Text Box 48"/>
            <p:cNvSpPr txBox="1">
              <a:spLocks noChangeArrowheads="1"/>
            </p:cNvSpPr>
            <p:nvPr/>
          </p:nvSpPr>
          <p:spPr bwMode="auto">
            <a:xfrm>
              <a:off x="5153025" y="3220259"/>
              <a:ext cx="3762375" cy="3365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600" dirty="0"/>
                <a:t>Przykładowa charakterystyka kompresji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6488" y="0"/>
            <a:ext cx="7772400" cy="1143000"/>
          </a:xfrm>
        </p:spPr>
        <p:txBody>
          <a:bodyPr/>
          <a:lstStyle/>
          <a:p>
            <a:pPr algn="ctr"/>
            <a:r>
              <a:rPr lang="pl-PL" sz="3600" b="1" dirty="0"/>
              <a:t>Kompresja – </a:t>
            </a:r>
            <a:r>
              <a:rPr lang="pl-PL" sz="3600" b="1" dirty="0" smtClean="0"/>
              <a:t>błąd kwantyzacji</a:t>
            </a:r>
            <a:endParaRPr lang="pl-PL" sz="3600" b="1" dirty="0"/>
          </a:p>
        </p:txBody>
      </p:sp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361950" y="-7938"/>
          <a:ext cx="190500" cy="215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69" name="Equation" r:id="rId3" imgW="190440" imgH="215640" progId="Equation.DSMT4">
                  <p:embed/>
                </p:oleObj>
              </mc:Choice>
              <mc:Fallback>
                <p:oleObj name="Equation" r:id="rId3" imgW="19044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-7938"/>
                        <a:ext cx="190500" cy="215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graphicFrame>
        <p:nvGraphicFramePr>
          <p:cNvPr id="72" name="Obiek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996500"/>
              </p:ext>
            </p:extLst>
          </p:nvPr>
        </p:nvGraphicFramePr>
        <p:xfrm>
          <a:off x="1076620" y="817438"/>
          <a:ext cx="22145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70" name="Równanie" r:id="rId5" imgW="1104840" imgH="1117440" progId="Equation.3">
                  <p:embed/>
                </p:oleObj>
              </mc:Choice>
              <mc:Fallback>
                <p:oleObj name="Równanie" r:id="rId5" imgW="1104840" imgH="1117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6620" y="817438"/>
                        <a:ext cx="2214562" cy="2243138"/>
                      </a:xfrm>
                      <a:prstGeom prst="rect">
                        <a:avLst/>
                      </a:prstGeom>
                      <a:solidFill>
                        <a:srgbClr val="FFFF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800161"/>
              </p:ext>
            </p:extLst>
          </p:nvPr>
        </p:nvGraphicFramePr>
        <p:xfrm>
          <a:off x="1307785" y="5617212"/>
          <a:ext cx="6700837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71" name="Równanie" r:id="rId7" imgW="3403440" imgH="469800" progId="Equation.3">
                  <p:embed/>
                </p:oleObj>
              </mc:Choice>
              <mc:Fallback>
                <p:oleObj name="Równanie" r:id="rId7" imgW="34034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07785" y="5617212"/>
                        <a:ext cx="6700837" cy="925512"/>
                      </a:xfrm>
                      <a:prstGeom prst="rect">
                        <a:avLst/>
                      </a:prstGeom>
                      <a:solidFill>
                        <a:srgbClr val="00B05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8FEB-9733-4F00-83D8-76F90BC4B2B9}" type="slidenum">
              <a:rPr lang="pl-PL" smtClean="0"/>
              <a:pPr/>
              <a:t>25</a:t>
            </a:fld>
            <a:endParaRPr lang="pl-PL"/>
          </a:p>
        </p:txBody>
      </p:sp>
      <p:grpSp>
        <p:nvGrpSpPr>
          <p:cNvPr id="21" name="Grupa 20"/>
          <p:cNvGrpSpPr/>
          <p:nvPr/>
        </p:nvGrpSpPr>
        <p:grpSpPr>
          <a:xfrm>
            <a:off x="4799013" y="950457"/>
            <a:ext cx="4344987" cy="3300294"/>
            <a:chOff x="4799013" y="1018606"/>
            <a:chExt cx="4344987" cy="3300294"/>
          </a:xfrm>
        </p:grpSpPr>
        <p:grpSp>
          <p:nvGrpSpPr>
            <p:cNvPr id="49" name="Grupa 48"/>
            <p:cNvGrpSpPr/>
            <p:nvPr/>
          </p:nvGrpSpPr>
          <p:grpSpPr>
            <a:xfrm>
              <a:off x="4799013" y="1018606"/>
              <a:ext cx="4344987" cy="3272407"/>
              <a:chOff x="4799013" y="1018606"/>
              <a:chExt cx="4344987" cy="3272407"/>
            </a:xfrm>
          </p:grpSpPr>
          <p:sp>
            <p:nvSpPr>
              <p:cNvPr id="50" name="Text Box 46"/>
              <p:cNvSpPr txBox="1">
                <a:spLocks noChangeArrowheads="1"/>
              </p:cNvSpPr>
              <p:nvPr/>
            </p:nvSpPr>
            <p:spPr bwMode="auto">
              <a:xfrm>
                <a:off x="6346509" y="1018606"/>
                <a:ext cx="3143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sz="1600" i="1" dirty="0"/>
                  <a:t>y</a:t>
                </a:r>
              </a:p>
            </p:txBody>
          </p:sp>
          <p:graphicFrame>
            <p:nvGraphicFramePr>
              <p:cNvPr id="51" name="Object 3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31787426"/>
                  </p:ext>
                </p:extLst>
              </p:nvPr>
            </p:nvGraphicFramePr>
            <p:xfrm>
              <a:off x="4799013" y="1419225"/>
              <a:ext cx="3600450" cy="28717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572" name="Obraz - mapa bitowa" r:id="rId9" imgW="3952381" imgH="4210638" progId="Paint.Picture">
                      <p:embed/>
                    </p:oleObj>
                  </mc:Choice>
                  <mc:Fallback>
                    <p:oleObj name="Obraz - mapa bitowa" r:id="rId9" imgW="3952381" imgH="4210638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99013" y="1419225"/>
                            <a:ext cx="3600450" cy="28717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2" name="Line 32"/>
              <p:cNvSpPr>
                <a:spLocks noChangeShapeType="1"/>
              </p:cNvSpPr>
              <p:nvPr/>
            </p:nvSpPr>
            <p:spPr bwMode="auto">
              <a:xfrm>
                <a:off x="5048250" y="2676525"/>
                <a:ext cx="31908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3" name="Line 33"/>
              <p:cNvSpPr>
                <a:spLocks noChangeShapeType="1"/>
              </p:cNvSpPr>
              <p:nvPr/>
            </p:nvSpPr>
            <p:spPr bwMode="auto">
              <a:xfrm rot="16200000">
                <a:off x="5035553" y="2628107"/>
                <a:ext cx="3190875" cy="15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4" name="Line 34"/>
              <p:cNvSpPr>
                <a:spLocks noChangeShapeType="1"/>
              </p:cNvSpPr>
              <p:nvPr/>
            </p:nvSpPr>
            <p:spPr bwMode="auto">
              <a:xfrm flipH="1" flipV="1">
                <a:off x="6819900" y="2166143"/>
                <a:ext cx="0" cy="672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5" name="Line 35"/>
              <p:cNvSpPr>
                <a:spLocks noChangeShapeType="1"/>
              </p:cNvSpPr>
              <p:nvPr/>
            </p:nvSpPr>
            <p:spPr bwMode="auto">
              <a:xfrm flipV="1">
                <a:off x="7134224" y="1876424"/>
                <a:ext cx="1273" cy="9620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6" name="Line 36"/>
              <p:cNvSpPr>
                <a:spLocks noChangeShapeType="1"/>
              </p:cNvSpPr>
              <p:nvPr/>
            </p:nvSpPr>
            <p:spPr bwMode="auto">
              <a:xfrm flipH="1">
                <a:off x="6346509" y="2166143"/>
                <a:ext cx="457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7" name="Line 37"/>
              <p:cNvSpPr>
                <a:spLocks noChangeShapeType="1"/>
              </p:cNvSpPr>
              <p:nvPr/>
            </p:nvSpPr>
            <p:spPr bwMode="auto">
              <a:xfrm flipH="1">
                <a:off x="6346509" y="1894680"/>
                <a:ext cx="7667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8" name="Text Box 38"/>
              <p:cNvSpPr txBox="1">
                <a:spLocks noChangeArrowheads="1"/>
              </p:cNvSpPr>
              <p:nvPr/>
            </p:nvSpPr>
            <p:spPr bwMode="auto">
              <a:xfrm>
                <a:off x="7694297" y="2644617"/>
                <a:ext cx="3143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sz="1600" dirty="0"/>
                  <a:t>1</a:t>
                </a:r>
              </a:p>
            </p:txBody>
          </p:sp>
          <p:sp>
            <p:nvSpPr>
              <p:cNvPr id="59" name="Text Box 39"/>
              <p:cNvSpPr txBox="1">
                <a:spLocks noChangeArrowheads="1"/>
              </p:cNvSpPr>
              <p:nvPr/>
            </p:nvSpPr>
            <p:spPr bwMode="auto">
              <a:xfrm>
                <a:off x="6189664" y="1363820"/>
                <a:ext cx="48355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sz="1600" dirty="0" smtClean="0"/>
                  <a:t>+1</a:t>
                </a:r>
                <a:endParaRPr lang="pl-PL" sz="1600" dirty="0"/>
              </a:p>
            </p:txBody>
          </p:sp>
          <p:sp>
            <p:nvSpPr>
              <p:cNvPr id="60" name="Line 40"/>
              <p:cNvSpPr>
                <a:spLocks noChangeShapeType="1"/>
              </p:cNvSpPr>
              <p:nvPr/>
            </p:nvSpPr>
            <p:spPr bwMode="auto">
              <a:xfrm>
                <a:off x="6824663" y="2824163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1" name="Line 41"/>
              <p:cNvSpPr>
                <a:spLocks noChangeShapeType="1"/>
              </p:cNvSpPr>
              <p:nvPr/>
            </p:nvSpPr>
            <p:spPr bwMode="auto">
              <a:xfrm>
                <a:off x="6346509" y="1894680"/>
                <a:ext cx="0" cy="266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3" name="Text Box 47"/>
              <p:cNvSpPr txBox="1">
                <a:spLocks noChangeArrowheads="1"/>
              </p:cNvSpPr>
              <p:nvPr/>
            </p:nvSpPr>
            <p:spPr bwMode="auto">
              <a:xfrm>
                <a:off x="8024813" y="2719388"/>
                <a:ext cx="3143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sz="1600" i="1" dirty="0"/>
                  <a:t>x</a:t>
                </a:r>
              </a:p>
            </p:txBody>
          </p:sp>
          <p:cxnSp>
            <p:nvCxnSpPr>
              <p:cNvPr id="64" name="Łącznik prosty 63"/>
              <p:cNvCxnSpPr/>
              <p:nvPr/>
            </p:nvCxnSpPr>
            <p:spPr bwMode="auto">
              <a:xfrm flipH="1">
                <a:off x="7833360" y="1543051"/>
                <a:ext cx="25246" cy="11391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Łącznik prosty 64"/>
              <p:cNvCxnSpPr/>
              <p:nvPr/>
            </p:nvCxnSpPr>
            <p:spPr bwMode="auto">
              <a:xfrm flipH="1" flipV="1">
                <a:off x="6593762" y="1524874"/>
                <a:ext cx="1252221" cy="6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6" name="Text Box 46"/>
              <p:cNvSpPr txBox="1">
                <a:spLocks noChangeArrowheads="1"/>
              </p:cNvSpPr>
              <p:nvPr/>
            </p:nvSpPr>
            <p:spPr bwMode="auto">
              <a:xfrm>
                <a:off x="7399660" y="1174908"/>
                <a:ext cx="1686241" cy="677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sz="1400" dirty="0" smtClean="0"/>
                  <a:t>krzywa kompresji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pl-PL" sz="1600" i="1" dirty="0" smtClean="0"/>
                  <a:t>y = y</a:t>
                </a:r>
                <a:r>
                  <a:rPr lang="pl-PL" sz="1600" dirty="0" smtClean="0"/>
                  <a:t>(</a:t>
                </a:r>
                <a:r>
                  <a:rPr lang="pl-PL" sz="1600" i="1" dirty="0" smtClean="0"/>
                  <a:t>x</a:t>
                </a:r>
                <a:r>
                  <a:rPr lang="pl-PL" sz="1600" dirty="0" smtClean="0"/>
                  <a:t>)</a:t>
                </a:r>
                <a:endParaRPr lang="pl-PL" sz="1600" i="1" dirty="0"/>
              </a:p>
            </p:txBody>
          </p:sp>
          <p:cxnSp>
            <p:nvCxnSpPr>
              <p:cNvPr id="67" name="Łącznik prosty 66"/>
              <p:cNvCxnSpPr/>
              <p:nvPr/>
            </p:nvCxnSpPr>
            <p:spPr bwMode="auto">
              <a:xfrm>
                <a:off x="6630197" y="2045970"/>
                <a:ext cx="284953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Łącznik prosty 67"/>
              <p:cNvCxnSpPr/>
              <p:nvPr/>
            </p:nvCxnSpPr>
            <p:spPr bwMode="auto">
              <a:xfrm>
                <a:off x="6915150" y="2045970"/>
                <a:ext cx="0" cy="63627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9" name="Text Box 48"/>
              <p:cNvSpPr txBox="1">
                <a:spLocks noChangeArrowheads="1"/>
              </p:cNvSpPr>
              <p:nvPr/>
            </p:nvSpPr>
            <p:spPr bwMode="auto">
              <a:xfrm>
                <a:off x="4914900" y="3593464"/>
                <a:ext cx="4229100" cy="3365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sz="1600" dirty="0"/>
                  <a:t>Przykładowa charakterystyka kompresji</a:t>
                </a:r>
              </a:p>
            </p:txBody>
          </p:sp>
          <p:graphicFrame>
            <p:nvGraphicFramePr>
              <p:cNvPr id="70" name="Obiekt 6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18133234"/>
                  </p:ext>
                </p:extLst>
              </p:nvPr>
            </p:nvGraphicFramePr>
            <p:xfrm>
              <a:off x="6880225" y="2787650"/>
              <a:ext cx="234950" cy="3540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573" name="Równanie" r:id="rId11" imgW="152280" imgH="228600" progId="Equation.3">
                      <p:embed/>
                    </p:oleObj>
                  </mc:Choice>
                  <mc:Fallback>
                    <p:oleObj name="Równanie" r:id="rId11" imgW="1522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6880225" y="2787650"/>
                            <a:ext cx="234950" cy="35401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" name="Obiekt 7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21944303"/>
                  </p:ext>
                </p:extLst>
              </p:nvPr>
            </p:nvGraphicFramePr>
            <p:xfrm>
              <a:off x="6919913" y="2278063"/>
              <a:ext cx="217487" cy="354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574" name="Equation" r:id="rId13" imgW="139680" imgH="228600" progId="Equation.3">
                      <p:embed/>
                    </p:oleObj>
                  </mc:Choice>
                  <mc:Fallback>
                    <p:oleObj name="Equation" r:id="rId13" imgW="1396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6919913" y="2278063"/>
                            <a:ext cx="217487" cy="35401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" name="Obiek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5887160"/>
                </p:ext>
              </p:extLst>
            </p:nvPr>
          </p:nvGraphicFramePr>
          <p:xfrm>
            <a:off x="6024563" y="1830388"/>
            <a:ext cx="1651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575" name="Równanie" r:id="rId15" imgW="164880" imgH="393480" progId="Equation.3">
                    <p:embed/>
                  </p:oleObj>
                </mc:Choice>
                <mc:Fallback>
                  <p:oleObj name="Równanie" r:id="rId15" imgW="16488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024563" y="1830388"/>
                          <a:ext cx="165100" cy="393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Elipsa 6"/>
            <p:cNvSpPr/>
            <p:nvPr/>
          </p:nvSpPr>
          <p:spPr bwMode="auto">
            <a:xfrm>
              <a:off x="6614841" y="1506286"/>
              <a:ext cx="45719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Elipsa 33"/>
            <p:cNvSpPr/>
            <p:nvPr/>
          </p:nvSpPr>
          <p:spPr bwMode="auto">
            <a:xfrm>
              <a:off x="6607901" y="4131232"/>
              <a:ext cx="45719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Text Box 39"/>
            <p:cNvSpPr txBox="1">
              <a:spLocks noChangeArrowheads="1"/>
            </p:cNvSpPr>
            <p:nvPr/>
          </p:nvSpPr>
          <p:spPr bwMode="auto">
            <a:xfrm>
              <a:off x="6220790" y="3980346"/>
              <a:ext cx="43283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600" dirty="0"/>
                <a:t>-</a:t>
              </a:r>
              <a:r>
                <a:rPr lang="pl-PL" sz="1600" dirty="0" smtClean="0"/>
                <a:t>1</a:t>
              </a:r>
              <a:endParaRPr lang="pl-PL" sz="1600" dirty="0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-18730" y="3655449"/>
            <a:ext cx="6760843" cy="1829217"/>
            <a:chOff x="-18730" y="3655449"/>
            <a:chExt cx="6760843" cy="1829217"/>
          </a:xfrm>
        </p:grpSpPr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5637213" y="5130340"/>
              <a:ext cx="11049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600" i="1" dirty="0" smtClean="0"/>
                <a:t>+</a:t>
              </a:r>
              <a:r>
                <a:rPr lang="pl-PL" sz="1600" i="1" dirty="0" err="1" smtClean="0"/>
                <a:t>x</a:t>
              </a:r>
              <a:r>
                <a:rPr lang="pl-PL" sz="1600" baseline="-25000" dirty="0" err="1" smtClean="0"/>
                <a:t>max</a:t>
              </a:r>
              <a:endParaRPr lang="pl-PL" sz="1600" baseline="-25000" dirty="0"/>
            </a:p>
          </p:txBody>
        </p:sp>
        <p:grpSp>
          <p:nvGrpSpPr>
            <p:cNvPr id="22" name="Grupa 21"/>
            <p:cNvGrpSpPr/>
            <p:nvPr/>
          </p:nvGrpSpPr>
          <p:grpSpPr>
            <a:xfrm>
              <a:off x="-18730" y="3655449"/>
              <a:ext cx="6038850" cy="1829217"/>
              <a:chOff x="0" y="3319474"/>
              <a:chExt cx="6038850" cy="1829217"/>
            </a:xfrm>
          </p:grpSpPr>
          <p:sp>
            <p:nvSpPr>
              <p:cNvPr id="36" name="Line 3"/>
              <p:cNvSpPr>
                <a:spLocks noChangeShapeType="1"/>
              </p:cNvSpPr>
              <p:nvPr/>
            </p:nvSpPr>
            <p:spPr bwMode="auto">
              <a:xfrm flipH="1" flipV="1">
                <a:off x="3167235" y="3319474"/>
                <a:ext cx="1" cy="143664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7" name="Line 4"/>
              <p:cNvSpPr>
                <a:spLocks noChangeShapeType="1"/>
              </p:cNvSpPr>
              <p:nvPr/>
            </p:nvSpPr>
            <p:spPr bwMode="auto">
              <a:xfrm>
                <a:off x="0" y="4805390"/>
                <a:ext cx="60388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547861" y="3802074"/>
                <a:ext cx="2609850" cy="974725"/>
              </a:xfrm>
              <a:custGeom>
                <a:avLst/>
                <a:gdLst/>
                <a:ahLst/>
                <a:cxnLst>
                  <a:cxn ang="0">
                    <a:pos x="0" y="614"/>
                  </a:cxn>
                  <a:cxn ang="0">
                    <a:pos x="504" y="560"/>
                  </a:cxn>
                  <a:cxn ang="0">
                    <a:pos x="918" y="458"/>
                  </a:cxn>
                  <a:cxn ang="0">
                    <a:pos x="1212" y="296"/>
                  </a:cxn>
                  <a:cxn ang="0">
                    <a:pos x="1422" y="86"/>
                  </a:cxn>
                  <a:cxn ang="0">
                    <a:pos x="1554" y="14"/>
                  </a:cxn>
                  <a:cxn ang="0">
                    <a:pos x="1644" y="2"/>
                  </a:cxn>
                </a:cxnLst>
                <a:rect l="0" t="0" r="r" b="b"/>
                <a:pathLst>
                  <a:path w="1644" h="614">
                    <a:moveTo>
                      <a:pt x="0" y="614"/>
                    </a:moveTo>
                    <a:cubicBezTo>
                      <a:pt x="175" y="600"/>
                      <a:pt x="351" y="586"/>
                      <a:pt x="504" y="560"/>
                    </a:cubicBezTo>
                    <a:cubicBezTo>
                      <a:pt x="657" y="534"/>
                      <a:pt x="800" y="502"/>
                      <a:pt x="918" y="458"/>
                    </a:cubicBezTo>
                    <a:cubicBezTo>
                      <a:pt x="1036" y="414"/>
                      <a:pt x="1128" y="358"/>
                      <a:pt x="1212" y="296"/>
                    </a:cubicBezTo>
                    <a:cubicBezTo>
                      <a:pt x="1296" y="234"/>
                      <a:pt x="1365" y="133"/>
                      <a:pt x="1422" y="86"/>
                    </a:cubicBezTo>
                    <a:cubicBezTo>
                      <a:pt x="1479" y="39"/>
                      <a:pt x="1517" y="28"/>
                      <a:pt x="1554" y="14"/>
                    </a:cubicBezTo>
                    <a:cubicBezTo>
                      <a:pt x="1591" y="0"/>
                      <a:pt x="1617" y="1"/>
                      <a:pt x="1644" y="2"/>
                    </a:cubicBezTo>
                  </a:path>
                </a:pathLst>
              </a:custGeom>
              <a:noFill/>
              <a:ln w="1905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 flipH="1">
                <a:off x="3148186" y="3802074"/>
                <a:ext cx="2609850" cy="974725"/>
              </a:xfrm>
              <a:custGeom>
                <a:avLst/>
                <a:gdLst/>
                <a:ahLst/>
                <a:cxnLst>
                  <a:cxn ang="0">
                    <a:pos x="0" y="614"/>
                  </a:cxn>
                  <a:cxn ang="0">
                    <a:pos x="504" y="560"/>
                  </a:cxn>
                  <a:cxn ang="0">
                    <a:pos x="918" y="458"/>
                  </a:cxn>
                  <a:cxn ang="0">
                    <a:pos x="1212" y="296"/>
                  </a:cxn>
                  <a:cxn ang="0">
                    <a:pos x="1422" y="86"/>
                  </a:cxn>
                  <a:cxn ang="0">
                    <a:pos x="1554" y="14"/>
                  </a:cxn>
                  <a:cxn ang="0">
                    <a:pos x="1644" y="2"/>
                  </a:cxn>
                </a:cxnLst>
                <a:rect l="0" t="0" r="r" b="b"/>
                <a:pathLst>
                  <a:path w="1644" h="614">
                    <a:moveTo>
                      <a:pt x="0" y="614"/>
                    </a:moveTo>
                    <a:cubicBezTo>
                      <a:pt x="175" y="600"/>
                      <a:pt x="351" y="586"/>
                      <a:pt x="504" y="560"/>
                    </a:cubicBezTo>
                    <a:cubicBezTo>
                      <a:pt x="657" y="534"/>
                      <a:pt x="800" y="502"/>
                      <a:pt x="918" y="458"/>
                    </a:cubicBezTo>
                    <a:cubicBezTo>
                      <a:pt x="1036" y="414"/>
                      <a:pt x="1128" y="358"/>
                      <a:pt x="1212" y="296"/>
                    </a:cubicBezTo>
                    <a:cubicBezTo>
                      <a:pt x="1296" y="234"/>
                      <a:pt x="1365" y="133"/>
                      <a:pt x="1422" y="86"/>
                    </a:cubicBezTo>
                    <a:cubicBezTo>
                      <a:pt x="1479" y="39"/>
                      <a:pt x="1517" y="28"/>
                      <a:pt x="1554" y="14"/>
                    </a:cubicBezTo>
                    <a:cubicBezTo>
                      <a:pt x="1591" y="0"/>
                      <a:pt x="1617" y="1"/>
                      <a:pt x="1644" y="2"/>
                    </a:cubicBezTo>
                  </a:path>
                </a:pathLst>
              </a:custGeom>
              <a:noFill/>
              <a:ln w="1905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0" name="Text Box 19"/>
              <p:cNvSpPr txBox="1">
                <a:spLocks noChangeArrowheads="1"/>
              </p:cNvSpPr>
              <p:nvPr/>
            </p:nvSpPr>
            <p:spPr bwMode="auto">
              <a:xfrm>
                <a:off x="312911" y="4810137"/>
                <a:ext cx="1104900" cy="33855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sz="1600" dirty="0" smtClean="0"/>
                  <a:t>-</a:t>
                </a:r>
                <a:r>
                  <a:rPr lang="pl-PL" sz="1600" i="1" dirty="0" err="1" smtClean="0"/>
                  <a:t>x</a:t>
                </a:r>
                <a:r>
                  <a:rPr lang="pl-PL" sz="1600" baseline="-25000" dirty="0" err="1" smtClean="0"/>
                  <a:t>max</a:t>
                </a:r>
                <a:endParaRPr lang="pl-PL" sz="1600" dirty="0"/>
              </a:p>
            </p:txBody>
          </p:sp>
          <p:sp>
            <p:nvSpPr>
              <p:cNvPr id="42" name="Text Box 125"/>
              <p:cNvSpPr txBox="1">
                <a:spLocks noChangeArrowheads="1"/>
              </p:cNvSpPr>
              <p:nvPr/>
            </p:nvSpPr>
            <p:spPr bwMode="auto">
              <a:xfrm>
                <a:off x="975794" y="3509685"/>
                <a:ext cx="1711101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sz="1600" i="1" dirty="0"/>
                  <a:t>f</a:t>
                </a:r>
                <a:r>
                  <a:rPr lang="pl-PL" sz="1600" dirty="0"/>
                  <a:t>(</a:t>
                </a:r>
                <a:r>
                  <a:rPr lang="pl-PL" sz="1600" i="1" dirty="0"/>
                  <a:t>x</a:t>
                </a:r>
                <a:r>
                  <a:rPr lang="pl-PL" sz="1600" dirty="0" smtClean="0"/>
                  <a:t>) – </a:t>
                </a:r>
                <a:r>
                  <a:rPr lang="pl-PL" sz="1600" dirty="0" err="1" smtClean="0"/>
                  <a:t>fgp</a:t>
                </a:r>
                <a:r>
                  <a:rPr lang="pl-PL" sz="1600" dirty="0" smtClean="0"/>
                  <a:t> sygnału</a:t>
                </a:r>
                <a:br>
                  <a:rPr lang="pl-PL" sz="1600" dirty="0" smtClean="0"/>
                </a:br>
                <a:r>
                  <a:rPr lang="pl-PL" sz="1600" dirty="0" smtClean="0"/>
                  <a:t>informacyjnego</a:t>
                </a:r>
                <a:endParaRPr lang="pl-PL" sz="1600" dirty="0"/>
              </a:p>
            </p:txBody>
          </p:sp>
          <p:graphicFrame>
            <p:nvGraphicFramePr>
              <p:cNvPr id="43" name="Obiekt 4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88798194"/>
                  </p:ext>
                </p:extLst>
              </p:nvPr>
            </p:nvGraphicFramePr>
            <p:xfrm>
              <a:off x="3341283" y="3546789"/>
              <a:ext cx="234950" cy="3540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576" name="Równanie" r:id="rId17" imgW="152280" imgH="228600" progId="Equation.3">
                      <p:embed/>
                    </p:oleObj>
                  </mc:Choice>
                  <mc:Fallback>
                    <p:oleObj name="Równanie" r:id="rId17" imgW="1522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3341283" y="3546789"/>
                            <a:ext cx="234950" cy="35401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4" name="Line 34"/>
              <p:cNvSpPr>
                <a:spLocks noChangeShapeType="1"/>
              </p:cNvSpPr>
              <p:nvPr/>
            </p:nvSpPr>
            <p:spPr bwMode="auto">
              <a:xfrm flipH="1" flipV="1">
                <a:off x="3623619" y="3734220"/>
                <a:ext cx="0" cy="102190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5" name="Line 35"/>
              <p:cNvSpPr>
                <a:spLocks noChangeShapeType="1"/>
              </p:cNvSpPr>
              <p:nvPr/>
            </p:nvSpPr>
            <p:spPr bwMode="auto">
              <a:xfrm flipV="1">
                <a:off x="3293516" y="3814776"/>
                <a:ext cx="1273" cy="96202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6" name="Line 40"/>
              <p:cNvSpPr>
                <a:spLocks noChangeShapeType="1"/>
              </p:cNvSpPr>
              <p:nvPr/>
            </p:nvSpPr>
            <p:spPr bwMode="auto">
              <a:xfrm>
                <a:off x="3282330" y="3904539"/>
                <a:ext cx="3412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graphicFrame>
            <p:nvGraphicFramePr>
              <p:cNvPr id="47" name="Obiekt 4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07076633"/>
                  </p:ext>
                </p:extLst>
              </p:nvPr>
            </p:nvGraphicFramePr>
            <p:xfrm>
              <a:off x="3282330" y="4769325"/>
              <a:ext cx="217487" cy="354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577" name="Equation" r:id="rId18" imgW="139680" imgH="228600" progId="Equation.3">
                      <p:embed/>
                    </p:oleObj>
                  </mc:Choice>
                  <mc:Fallback>
                    <p:oleObj name="Equation" r:id="rId18" imgW="1396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9"/>
                          <a:stretch>
                            <a:fillRect/>
                          </a:stretch>
                        </p:blipFill>
                        <p:spPr>
                          <a:xfrm>
                            <a:off x="3282330" y="4769325"/>
                            <a:ext cx="217487" cy="35401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8" name="Łącznik prosty 47"/>
              <p:cNvCxnSpPr/>
              <p:nvPr/>
            </p:nvCxnSpPr>
            <p:spPr bwMode="auto">
              <a:xfrm flipH="1">
                <a:off x="3426259" y="3914776"/>
                <a:ext cx="5348" cy="87769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rgbClr val="FF000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graphicFrame>
            <p:nvGraphicFramePr>
              <p:cNvPr id="62" name="Obiekt 6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83826384"/>
                  </p:ext>
                </p:extLst>
              </p:nvPr>
            </p:nvGraphicFramePr>
            <p:xfrm>
              <a:off x="3795609" y="4230051"/>
              <a:ext cx="1187450" cy="354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578" name="Equation" r:id="rId20" imgW="761760" imgH="228600" progId="Equation.3">
                      <p:embed/>
                    </p:oleObj>
                  </mc:Choice>
                  <mc:Fallback>
                    <p:oleObj name="Equation" r:id="rId20" imgW="76176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1"/>
                          <a:stretch>
                            <a:fillRect/>
                          </a:stretch>
                        </p:blipFill>
                        <p:spPr>
                          <a:xfrm>
                            <a:off x="3795609" y="4230051"/>
                            <a:ext cx="1187450" cy="35401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6488" y="0"/>
            <a:ext cx="7772400" cy="1143000"/>
          </a:xfrm>
        </p:spPr>
        <p:txBody>
          <a:bodyPr/>
          <a:lstStyle/>
          <a:p>
            <a:pPr algn="ctr"/>
            <a:r>
              <a:rPr lang="pl-PL" sz="3600" b="1" dirty="0"/>
              <a:t>Kompresja – </a:t>
            </a:r>
            <a:r>
              <a:rPr lang="pl-PL" sz="3600" b="1" dirty="0" smtClean="0"/>
              <a:t>odstęp </a:t>
            </a:r>
            <a:r>
              <a:rPr lang="pl-PL" sz="3600" b="1" i="1" dirty="0" smtClean="0"/>
              <a:t>SQR</a:t>
            </a:r>
            <a:endParaRPr lang="pl-PL" sz="3600" b="1" i="1" dirty="0"/>
          </a:p>
        </p:txBody>
      </p:sp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361950" y="-7938"/>
          <a:ext cx="190500" cy="215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49" name="Equation" r:id="rId3" imgW="190440" imgH="215640" progId="Equation.DSMT4">
                  <p:embed/>
                </p:oleObj>
              </mc:Choice>
              <mc:Fallback>
                <p:oleObj name="Equation" r:id="rId3" imgW="1904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-7938"/>
                        <a:ext cx="190500" cy="215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897740"/>
              </p:ext>
            </p:extLst>
          </p:nvPr>
        </p:nvGraphicFramePr>
        <p:xfrm>
          <a:off x="3367088" y="1258888"/>
          <a:ext cx="32512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50" name="Równanie" r:id="rId5" imgW="1650960" imgH="469800" progId="Equation.3">
                  <p:embed/>
                </p:oleObj>
              </mc:Choice>
              <mc:Fallback>
                <p:oleObj name="Równanie" r:id="rId5" imgW="16509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7088" y="1258888"/>
                        <a:ext cx="3251200" cy="925512"/>
                      </a:xfrm>
                      <a:prstGeom prst="rect">
                        <a:avLst/>
                      </a:prstGeom>
                      <a:solidFill>
                        <a:srgbClr val="00B05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687542"/>
              </p:ext>
            </p:extLst>
          </p:nvPr>
        </p:nvGraphicFramePr>
        <p:xfrm>
          <a:off x="2855913" y="2570163"/>
          <a:ext cx="4500562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51" name="Równanie" r:id="rId7" imgW="2158920" imgH="634680" progId="Equation.3">
                  <p:embed/>
                </p:oleObj>
              </mc:Choice>
              <mc:Fallback>
                <p:oleObj name="Równanie" r:id="rId7" imgW="215892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55913" y="2570163"/>
                        <a:ext cx="4500562" cy="1323975"/>
                      </a:xfrm>
                      <a:prstGeom prst="rect">
                        <a:avLst/>
                      </a:prstGeom>
                      <a:solidFill>
                        <a:srgbClr val="00B05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3870960" y="4550757"/>
            <a:ext cx="2642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i="1" dirty="0" smtClean="0"/>
              <a:t>SQR</a:t>
            </a:r>
            <a:r>
              <a:rPr lang="pl-PL" sz="3200" dirty="0" smtClean="0"/>
              <a:t> = </a:t>
            </a:r>
            <a:r>
              <a:rPr lang="pl-PL" sz="3200" dirty="0" err="1" smtClean="0"/>
              <a:t>const</a:t>
            </a:r>
            <a:r>
              <a:rPr lang="pl-PL" sz="3200" dirty="0" smtClean="0"/>
              <a:t> ?</a:t>
            </a:r>
            <a:endParaRPr lang="pl-PL" sz="32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8FEB-9733-4F00-83D8-76F90BC4B2B9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85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6488" y="0"/>
            <a:ext cx="7772400" cy="1143000"/>
          </a:xfrm>
        </p:spPr>
        <p:txBody>
          <a:bodyPr/>
          <a:lstStyle/>
          <a:p>
            <a:pPr algn="ctr"/>
            <a:r>
              <a:rPr lang="pl-PL" sz="3600" b="1" dirty="0"/>
              <a:t>Kompresja – </a:t>
            </a:r>
            <a:r>
              <a:rPr lang="pl-PL" sz="3600" b="1" dirty="0" smtClean="0"/>
              <a:t>odstęp </a:t>
            </a:r>
            <a:r>
              <a:rPr lang="pl-PL" sz="3600" b="1" i="1" dirty="0" smtClean="0"/>
              <a:t>SQR</a:t>
            </a:r>
            <a:endParaRPr lang="pl-PL" sz="3600" b="1" i="1" dirty="0"/>
          </a:p>
        </p:txBody>
      </p:sp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361950" y="-7938"/>
          <a:ext cx="190500" cy="215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79" name="Equation" r:id="rId3" imgW="190440" imgH="215640" progId="Equation.DSMT4">
                  <p:embed/>
                </p:oleObj>
              </mc:Choice>
              <mc:Fallback>
                <p:oleObj name="Equation" r:id="rId3" imgW="1904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-7938"/>
                        <a:ext cx="190500" cy="215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610196"/>
              </p:ext>
            </p:extLst>
          </p:nvPr>
        </p:nvGraphicFramePr>
        <p:xfrm>
          <a:off x="2743200" y="1184275"/>
          <a:ext cx="4497388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80" name="Równanie" r:id="rId5" imgW="2158920" imgH="634680" progId="Equation.3">
                  <p:embed/>
                </p:oleObj>
              </mc:Choice>
              <mc:Fallback>
                <p:oleObj name="Równanie" r:id="rId5" imgW="215892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43200" y="1184275"/>
                        <a:ext cx="4497388" cy="1322388"/>
                      </a:xfrm>
                      <a:prstGeom prst="rect">
                        <a:avLst/>
                      </a:prstGeom>
                      <a:solidFill>
                        <a:srgbClr val="00B05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406534"/>
              </p:ext>
            </p:extLst>
          </p:nvPr>
        </p:nvGraphicFramePr>
        <p:xfrm>
          <a:off x="3660775" y="3709988"/>
          <a:ext cx="2698750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81" name="Równanie" r:id="rId7" imgW="1371600" imgH="1054080" progId="Equation.3">
                  <p:embed/>
                </p:oleObj>
              </mc:Choice>
              <mc:Fallback>
                <p:oleObj name="Równanie" r:id="rId7" imgW="1371600" imgH="1054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60775" y="3709988"/>
                        <a:ext cx="2698750" cy="2073275"/>
                      </a:xfrm>
                      <a:prstGeom prst="rect">
                        <a:avLst/>
                      </a:prstGeom>
                      <a:solidFill>
                        <a:srgbClr val="00B0F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334294" y="2750770"/>
            <a:ext cx="731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/>
              <a:t>Niezależność </a:t>
            </a:r>
            <a:r>
              <a:rPr lang="pl-PL" i="1" dirty="0" smtClean="0"/>
              <a:t>SQR</a:t>
            </a:r>
            <a:r>
              <a:rPr lang="pl-PL" dirty="0" smtClean="0"/>
              <a:t> </a:t>
            </a:r>
            <a:r>
              <a:rPr lang="pl-PL" dirty="0"/>
              <a:t>od poziomu sygnału można uzyskać zapewniając proporcjonalność: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8FEB-9733-4F00-83D8-76F90BC4B2B9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879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25538" y="0"/>
            <a:ext cx="7772400" cy="1143000"/>
          </a:xfrm>
        </p:spPr>
        <p:txBody>
          <a:bodyPr/>
          <a:lstStyle/>
          <a:p>
            <a:pPr algn="ctr"/>
            <a:r>
              <a:rPr kumimoji="0" lang="pl-PL" sz="3600" b="1" dirty="0" smtClean="0"/>
              <a:t>Krzywa </a:t>
            </a:r>
            <a:r>
              <a:rPr kumimoji="0" lang="pl-PL" sz="3600" b="1" dirty="0"/>
              <a:t>kompresji </a:t>
            </a:r>
            <a:r>
              <a:rPr kumimoji="0" lang="pl-PL" sz="3600" b="1" i="1" dirty="0" smtClean="0"/>
              <a:t>SQR</a:t>
            </a:r>
            <a:r>
              <a:rPr kumimoji="0" lang="pl-PL" sz="3600" b="1" dirty="0" smtClean="0"/>
              <a:t> = </a:t>
            </a:r>
            <a:r>
              <a:rPr kumimoji="0" lang="pl-PL" sz="3600" b="1" dirty="0" err="1" smtClean="0"/>
              <a:t>const</a:t>
            </a:r>
            <a:endParaRPr lang="pl-PL" sz="3600" b="1" dirty="0"/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3108325" y="42989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89113" name="Text Box 25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5412581" y="871640"/>
            <a:ext cx="3195638" cy="2898220"/>
            <a:chOff x="4139566" y="871640"/>
            <a:chExt cx="3195638" cy="2898220"/>
          </a:xfrm>
        </p:grpSpPr>
        <p:graphicFrame>
          <p:nvGraphicFramePr>
            <p:cNvPr id="8909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5507355"/>
                </p:ext>
              </p:extLst>
            </p:nvPr>
          </p:nvGraphicFramePr>
          <p:xfrm>
            <a:off x="4280563" y="1137864"/>
            <a:ext cx="2983203" cy="25869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06" name="Wykres" r:id="rId4" imgW="3829431" imgH="3696208" progId="Excel.Chart.8">
                    <p:embed/>
                  </p:oleObj>
                </mc:Choice>
                <mc:Fallback>
                  <p:oleObj name="Wykres" r:id="rId4" imgW="3829431" imgH="3696208" progId="Excel.Chart.8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0563" y="1137864"/>
                          <a:ext cx="2983203" cy="25869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9093" name="Line 5"/>
            <p:cNvSpPr>
              <a:spLocks noChangeShapeType="1"/>
            </p:cNvSpPr>
            <p:nvPr/>
          </p:nvSpPr>
          <p:spPr bwMode="auto">
            <a:xfrm>
              <a:off x="4139566" y="2424691"/>
              <a:ext cx="31167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095" name="Line 7"/>
            <p:cNvSpPr>
              <a:spLocks noChangeShapeType="1"/>
            </p:cNvSpPr>
            <p:nvPr/>
          </p:nvSpPr>
          <p:spPr bwMode="auto">
            <a:xfrm rot="16200000">
              <a:off x="3117857" y="2369066"/>
              <a:ext cx="2800350" cy="1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7020879" y="2462315"/>
              <a:ext cx="3143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800" i="1" dirty="0" smtClean="0"/>
                <a:t>x</a:t>
              </a:r>
              <a:endParaRPr lang="pl-PL" sz="1800" i="1" dirty="0"/>
            </a:p>
          </p:txBody>
        </p:sp>
        <p:sp>
          <p:nvSpPr>
            <p:cNvPr id="89102" name="Text Box 14"/>
            <p:cNvSpPr txBox="1">
              <a:spLocks noChangeArrowheads="1"/>
            </p:cNvSpPr>
            <p:nvPr/>
          </p:nvSpPr>
          <p:spPr bwMode="auto">
            <a:xfrm>
              <a:off x="4239579" y="871640"/>
              <a:ext cx="3143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600" i="1" dirty="0"/>
                <a:t>y</a:t>
              </a:r>
            </a:p>
          </p:txBody>
        </p:sp>
        <p:sp>
          <p:nvSpPr>
            <p:cNvPr id="89103" name="Text Box 15"/>
            <p:cNvSpPr txBox="1">
              <a:spLocks noChangeArrowheads="1"/>
            </p:cNvSpPr>
            <p:nvPr/>
          </p:nvSpPr>
          <p:spPr bwMode="auto">
            <a:xfrm>
              <a:off x="6716079" y="2500415"/>
              <a:ext cx="3143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600" dirty="0"/>
                <a:t>1</a:t>
              </a:r>
            </a:p>
          </p:txBody>
        </p:sp>
        <p:sp>
          <p:nvSpPr>
            <p:cNvPr id="89104" name="Text Box 16"/>
            <p:cNvSpPr txBox="1">
              <a:spLocks noChangeArrowheads="1"/>
            </p:cNvSpPr>
            <p:nvPr/>
          </p:nvSpPr>
          <p:spPr bwMode="auto">
            <a:xfrm>
              <a:off x="4144329" y="1281215"/>
              <a:ext cx="3143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600" dirty="0"/>
                <a:t>1</a:t>
              </a:r>
            </a:p>
          </p:txBody>
        </p:sp>
        <p:sp>
          <p:nvSpPr>
            <p:cNvPr id="89106" name="Text Box 18"/>
            <p:cNvSpPr txBox="1">
              <a:spLocks noChangeArrowheads="1"/>
            </p:cNvSpPr>
            <p:nvPr/>
          </p:nvSpPr>
          <p:spPr bwMode="auto">
            <a:xfrm>
              <a:off x="5286389" y="2461761"/>
              <a:ext cx="5061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2000" dirty="0" smtClean="0"/>
                <a:t>e</a:t>
              </a:r>
              <a:r>
                <a:rPr lang="pl-PL" sz="2000" baseline="30000" dirty="0" smtClean="0"/>
                <a:t>-</a:t>
              </a:r>
              <a:r>
                <a:rPr lang="pl-PL" sz="2000" i="1" baseline="30000" dirty="0"/>
                <a:t>m</a:t>
              </a:r>
            </a:p>
          </p:txBody>
        </p:sp>
        <p:graphicFrame>
          <p:nvGraphicFramePr>
            <p:cNvPr id="2" name="Obiek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4781077"/>
                </p:ext>
              </p:extLst>
            </p:nvPr>
          </p:nvGraphicFramePr>
          <p:xfrm>
            <a:off x="4139566" y="2846134"/>
            <a:ext cx="2101850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07" name="Równanie" r:id="rId6" imgW="1371600" imgH="393480" progId="Equation.3">
                    <p:embed/>
                  </p:oleObj>
                </mc:Choice>
                <mc:Fallback>
                  <p:oleObj name="Równanie" r:id="rId6" imgW="137160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139566" y="2846134"/>
                          <a:ext cx="2101850" cy="6032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" name="Łącznik prosty 3"/>
            <p:cNvCxnSpPr/>
            <p:nvPr/>
          </p:nvCxnSpPr>
          <p:spPr bwMode="auto">
            <a:xfrm>
              <a:off x="6836230" y="1371817"/>
              <a:ext cx="0" cy="10179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Łącznik prosty 5"/>
            <p:cNvCxnSpPr/>
            <p:nvPr/>
          </p:nvCxnSpPr>
          <p:spPr bwMode="auto">
            <a:xfrm flipH="1">
              <a:off x="4498363" y="1371817"/>
              <a:ext cx="233786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upa 4"/>
          <p:cNvGrpSpPr/>
          <p:nvPr/>
        </p:nvGrpSpPr>
        <p:grpSpPr>
          <a:xfrm>
            <a:off x="1258724" y="2203450"/>
            <a:ext cx="7736817" cy="4540011"/>
            <a:chOff x="1258724" y="2203450"/>
            <a:chExt cx="7736817" cy="4540011"/>
          </a:xfrm>
        </p:grpSpPr>
        <p:sp>
          <p:nvSpPr>
            <p:cNvPr id="89108" name="Text Box 20"/>
            <p:cNvSpPr txBox="1">
              <a:spLocks noChangeArrowheads="1"/>
            </p:cNvSpPr>
            <p:nvPr/>
          </p:nvSpPr>
          <p:spPr bwMode="auto">
            <a:xfrm>
              <a:off x="4137791" y="4830310"/>
              <a:ext cx="434403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2000" dirty="0">
                  <a:solidFill>
                    <a:srgbClr val="006600"/>
                  </a:solidFill>
                </a:rPr>
                <a:t>Względna szerokość przedziałów </a:t>
              </a:r>
              <a:r>
                <a:rPr lang="pl-PL" sz="2000" dirty="0" smtClean="0">
                  <a:solidFill>
                    <a:srgbClr val="006600"/>
                  </a:solidFill>
                </a:rPr>
                <a:t>kwantyzacji </a:t>
              </a:r>
              <a:r>
                <a:rPr lang="pl-PL" sz="2000" dirty="0">
                  <a:solidFill>
                    <a:srgbClr val="006600"/>
                  </a:solidFill>
                </a:rPr>
                <a:t>jest </a:t>
              </a:r>
              <a:r>
                <a:rPr lang="pl-PL" sz="2000" dirty="0" smtClean="0">
                  <a:solidFill>
                    <a:srgbClr val="006600"/>
                  </a:solidFill>
                </a:rPr>
                <a:t>stała.</a:t>
              </a:r>
              <a:endParaRPr lang="pl-PL" sz="2000" dirty="0">
                <a:solidFill>
                  <a:srgbClr val="006600"/>
                </a:solidFill>
              </a:endParaRPr>
            </a:p>
          </p:txBody>
        </p:sp>
        <p:sp>
          <p:nvSpPr>
            <p:cNvPr id="89111" name="Text Box 23"/>
            <p:cNvSpPr txBox="1">
              <a:spLocks noChangeArrowheads="1"/>
            </p:cNvSpPr>
            <p:nvPr/>
          </p:nvSpPr>
          <p:spPr bwMode="auto">
            <a:xfrm>
              <a:off x="4137791" y="5727798"/>
              <a:ext cx="485775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2000" dirty="0">
                  <a:solidFill>
                    <a:schemeClr val="accent6"/>
                  </a:solidFill>
                </a:rPr>
                <a:t>S</a:t>
              </a:r>
              <a:r>
                <a:rPr lang="pl-PL" sz="2000" dirty="0" smtClean="0">
                  <a:solidFill>
                    <a:schemeClr val="accent6"/>
                  </a:solidFill>
                </a:rPr>
                <a:t>zerokość </a:t>
              </a:r>
              <a:r>
                <a:rPr lang="pl-PL" sz="2000" dirty="0">
                  <a:solidFill>
                    <a:schemeClr val="accent6"/>
                  </a:solidFill>
                </a:rPr>
                <a:t>przedziału kwantowania dostosowuje się do chwilowej wartości </a:t>
              </a:r>
              <a:r>
                <a:rPr lang="pl-PL" sz="2000" dirty="0" smtClean="0">
                  <a:solidFill>
                    <a:schemeClr val="accent6"/>
                  </a:solidFill>
                </a:rPr>
                <a:t>próbki.</a:t>
              </a:r>
              <a:endParaRPr lang="pl-PL" sz="2000" dirty="0">
                <a:solidFill>
                  <a:schemeClr val="accent6"/>
                </a:solidFill>
              </a:endParaRPr>
            </a:p>
          </p:txBody>
        </p:sp>
        <p:graphicFrame>
          <p:nvGraphicFramePr>
            <p:cNvPr id="8" name="Obiek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873650"/>
                </p:ext>
              </p:extLst>
            </p:nvPr>
          </p:nvGraphicFramePr>
          <p:xfrm>
            <a:off x="1331091" y="2203450"/>
            <a:ext cx="2806700" cy="4502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08" name="Równanie" r:id="rId8" imgW="1218960" imgH="1955520" progId="Equation.3">
                    <p:embed/>
                  </p:oleObj>
                </mc:Choice>
                <mc:Fallback>
                  <p:oleObj name="Równanie" r:id="rId8" imgW="1218960" imgH="195552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331091" y="2203450"/>
                          <a:ext cx="2806700" cy="45021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Prostokąt 9"/>
            <p:cNvSpPr/>
            <p:nvPr/>
          </p:nvSpPr>
          <p:spPr bwMode="auto">
            <a:xfrm>
              <a:off x="1258724" y="4836566"/>
              <a:ext cx="2443094" cy="927737"/>
            </a:xfrm>
            <a:prstGeom prst="rect">
              <a:avLst/>
            </a:prstGeom>
            <a:solidFill>
              <a:srgbClr val="006600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Prostokąt 10"/>
            <p:cNvSpPr/>
            <p:nvPr/>
          </p:nvSpPr>
          <p:spPr bwMode="auto">
            <a:xfrm>
              <a:off x="1258724" y="5885710"/>
              <a:ext cx="1815442" cy="802062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51E1-F9F0-4F04-87E6-0CCFA1B42761}" type="slidenum">
              <a:rPr lang="pl-PL" smtClean="0"/>
              <a:pPr/>
              <a:t>28</a:t>
            </a:fld>
            <a:endParaRPr lang="pl-PL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511041" y="3847419"/>
            <a:ext cx="4632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800" dirty="0" smtClean="0"/>
              <a:t>Teoretyczna krzywej kompresji </a:t>
            </a:r>
            <a:r>
              <a:rPr lang="pl-PL" sz="1800" i="1" dirty="0" smtClean="0"/>
              <a:t>SQR</a:t>
            </a:r>
            <a:r>
              <a:rPr lang="pl-PL" sz="1800" dirty="0" smtClean="0"/>
              <a:t> = </a:t>
            </a:r>
            <a:r>
              <a:rPr lang="pl-PL" sz="1800" dirty="0" err="1" smtClean="0"/>
              <a:t>const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solidFill>
                  <a:srgbClr val="FF0000"/>
                </a:solidFill>
              </a:rPr>
              <a:t>(nie obejmuje ujemnych wartości sygnału!)</a:t>
            </a:r>
            <a:endParaRPr lang="pl-PL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022" y="-278674"/>
            <a:ext cx="7772400" cy="1143000"/>
          </a:xfrm>
        </p:spPr>
        <p:txBody>
          <a:bodyPr/>
          <a:lstStyle/>
          <a:p>
            <a:pPr algn="ctr"/>
            <a:r>
              <a:rPr lang="pl-PL" sz="3600" b="1" dirty="0"/>
              <a:t>Kompresja </a:t>
            </a:r>
            <a:r>
              <a:rPr kumimoji="0" lang="pl-PL" sz="3600" b="1" i="1" dirty="0">
                <a:cs typeface="Times New Roman" pitchFamily="18" charset="0"/>
              </a:rPr>
              <a:t>μ</a:t>
            </a:r>
            <a:r>
              <a:rPr lang="pl-PL" sz="3600" b="1" dirty="0"/>
              <a:t> </a:t>
            </a:r>
            <a:r>
              <a:rPr lang="pl-PL" sz="3600" b="1" dirty="0" smtClean="0"/>
              <a:t>(</a:t>
            </a:r>
            <a:r>
              <a:rPr kumimoji="0" lang="pl-PL" sz="3600" b="1" i="1" dirty="0" smtClean="0">
                <a:cs typeface="Times New Roman" pitchFamily="18" charset="0"/>
              </a:rPr>
              <a:t>μ </a:t>
            </a:r>
            <a:r>
              <a:rPr kumimoji="0" lang="pl-PL" sz="3600" b="1" dirty="0" smtClean="0">
                <a:cs typeface="Times New Roman" pitchFamily="18" charset="0"/>
              </a:rPr>
              <a:t>= 100…300)</a:t>
            </a:r>
            <a:endParaRPr lang="pl-PL" sz="3600" b="1" dirty="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81000" y="15875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43" name="Equation" r:id="rId3" imgW="152280" imgH="164880" progId="Equation.DSMT4">
                  <p:embed/>
                </p:oleObj>
              </mc:Choice>
              <mc:Fallback>
                <p:oleObj name="Equation" r:id="rId3" imgW="152280" imgH="1648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875"/>
                        <a:ext cx="1524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36158"/>
              </p:ext>
            </p:extLst>
          </p:nvPr>
        </p:nvGraphicFramePr>
        <p:xfrm>
          <a:off x="1365530" y="810351"/>
          <a:ext cx="4818063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44" name="Równanie" r:id="rId5" imgW="2057400" imgH="914400" progId="Equation.3">
                  <p:embed/>
                </p:oleObj>
              </mc:Choice>
              <mc:Fallback>
                <p:oleObj name="Równanie" r:id="rId5" imgW="205740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65530" y="810351"/>
                        <a:ext cx="4818063" cy="213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073022" y="281722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sz="3600" b="1" kern="0" dirty="0" smtClean="0"/>
              <a:t>Kompresja </a:t>
            </a:r>
            <a:r>
              <a:rPr kumimoji="0" lang="pl-PL" sz="3600" i="1" kern="0" dirty="0" smtClean="0">
                <a:cs typeface="Times New Roman" pitchFamily="18" charset="0"/>
              </a:rPr>
              <a:t>A (A </a:t>
            </a:r>
            <a:r>
              <a:rPr kumimoji="0" lang="pl-PL" sz="3600" i="1" dirty="0" smtClean="0">
                <a:cs typeface="Times New Roman" pitchFamily="18" charset="0"/>
              </a:rPr>
              <a:t>=</a:t>
            </a:r>
            <a:r>
              <a:rPr kumimoji="0" lang="pl-PL" sz="3600" dirty="0" smtClean="0">
                <a:cs typeface="Times New Roman" pitchFamily="18" charset="0"/>
              </a:rPr>
              <a:t> </a:t>
            </a:r>
            <a:r>
              <a:rPr kumimoji="0" lang="pl-PL" sz="3600" dirty="0">
                <a:cs typeface="Times New Roman" pitchFamily="18" charset="0"/>
              </a:rPr>
              <a:t>100…300)</a:t>
            </a:r>
            <a:r>
              <a:rPr lang="pl-PL" sz="3600" b="1" kern="0" dirty="0" smtClean="0"/>
              <a:t> </a:t>
            </a:r>
            <a:endParaRPr lang="pl-PL" sz="3600" b="1" kern="0" dirty="0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49550"/>
              </p:ext>
            </p:extLst>
          </p:nvPr>
        </p:nvGraphicFramePr>
        <p:xfrm>
          <a:off x="1365530" y="3960223"/>
          <a:ext cx="5821771" cy="1058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45" name="Równanie" r:id="rId7" imgW="2514600" imgH="457200" progId="Equation.3">
                  <p:embed/>
                </p:oleObj>
              </mc:Choice>
              <mc:Fallback>
                <p:oleObj name="Równanie" r:id="rId7" imgW="2514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65530" y="3960223"/>
                        <a:ext cx="5821771" cy="1058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365530" y="5197652"/>
            <a:ext cx="731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 smtClean="0"/>
              <a:t>Krzywe kompresji </a:t>
            </a:r>
            <a:r>
              <a:rPr lang="pl-PL" i="1" dirty="0" smtClean="0"/>
              <a:t>µ</a:t>
            </a:r>
            <a:r>
              <a:rPr lang="pl-PL" dirty="0" smtClean="0"/>
              <a:t> oraz </a:t>
            </a:r>
            <a:r>
              <a:rPr lang="pl-PL" i="1" dirty="0" smtClean="0"/>
              <a:t>A</a:t>
            </a:r>
            <a:r>
              <a:rPr lang="pl-PL" dirty="0" smtClean="0"/>
              <a:t> są liniowe dla małych wartości sygnału i logarytmiczne dla dużych wartości sygnału.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925-B7F6-4A5F-9AB6-B20208268016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859921"/>
              </p:ext>
            </p:extLst>
          </p:nvPr>
        </p:nvGraphicFramePr>
        <p:xfrm>
          <a:off x="804223" y="1870128"/>
          <a:ext cx="8128002" cy="4901814"/>
        </p:xfrm>
        <a:graphic>
          <a:graphicData uri="http://schemas.openxmlformats.org/drawingml/2006/table">
            <a:tbl>
              <a:tblPr firstRow="1" bandRow="1"/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81696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1696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16969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16969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1696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81696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Dowolny kształt 38"/>
          <p:cNvSpPr/>
          <p:nvPr/>
        </p:nvSpPr>
        <p:spPr>
          <a:xfrm>
            <a:off x="798450" y="387445"/>
            <a:ext cx="8104909" cy="5688308"/>
          </a:xfrm>
          <a:custGeom>
            <a:avLst/>
            <a:gdLst>
              <a:gd name="connsiteX0" fmla="*/ 0 w 8676409"/>
              <a:gd name="connsiteY0" fmla="*/ 4085205 h 4085205"/>
              <a:gd name="connsiteX1" fmla="*/ 1600200 w 8676409"/>
              <a:gd name="connsiteY1" fmla="*/ 1851160 h 4085205"/>
              <a:gd name="connsiteX2" fmla="*/ 2847109 w 8676409"/>
              <a:gd name="connsiteY2" fmla="*/ 2703214 h 4085205"/>
              <a:gd name="connsiteX3" fmla="*/ 4655128 w 8676409"/>
              <a:gd name="connsiteY3" fmla="*/ 884805 h 4085205"/>
              <a:gd name="connsiteX4" fmla="*/ 7377546 w 8676409"/>
              <a:gd name="connsiteY4" fmla="*/ 136660 h 4085205"/>
              <a:gd name="connsiteX5" fmla="*/ 8676409 w 8676409"/>
              <a:gd name="connsiteY5" fmla="*/ 3586442 h 4085205"/>
              <a:gd name="connsiteX0" fmla="*/ 0 w 8676409"/>
              <a:gd name="connsiteY0" fmla="*/ 4102488 h 4102488"/>
              <a:gd name="connsiteX1" fmla="*/ 1600200 w 8676409"/>
              <a:gd name="connsiteY1" fmla="*/ 1868443 h 4102488"/>
              <a:gd name="connsiteX2" fmla="*/ 3358140 w 8676409"/>
              <a:gd name="connsiteY2" fmla="*/ 3593333 h 4102488"/>
              <a:gd name="connsiteX3" fmla="*/ 4655128 w 8676409"/>
              <a:gd name="connsiteY3" fmla="*/ 902088 h 4102488"/>
              <a:gd name="connsiteX4" fmla="*/ 7377546 w 8676409"/>
              <a:gd name="connsiteY4" fmla="*/ 153943 h 4102488"/>
              <a:gd name="connsiteX5" fmla="*/ 8676409 w 8676409"/>
              <a:gd name="connsiteY5" fmla="*/ 3603725 h 4102488"/>
              <a:gd name="connsiteX0" fmla="*/ 0 w 8676409"/>
              <a:gd name="connsiteY0" fmla="*/ 4102488 h 4102488"/>
              <a:gd name="connsiteX1" fmla="*/ 1533544 w 8676409"/>
              <a:gd name="connsiteY1" fmla="*/ 1639843 h 4102488"/>
              <a:gd name="connsiteX2" fmla="*/ 3358140 w 8676409"/>
              <a:gd name="connsiteY2" fmla="*/ 3593333 h 4102488"/>
              <a:gd name="connsiteX3" fmla="*/ 4655128 w 8676409"/>
              <a:gd name="connsiteY3" fmla="*/ 902088 h 4102488"/>
              <a:gd name="connsiteX4" fmla="*/ 7377546 w 8676409"/>
              <a:gd name="connsiteY4" fmla="*/ 153943 h 4102488"/>
              <a:gd name="connsiteX5" fmla="*/ 8676409 w 8676409"/>
              <a:gd name="connsiteY5" fmla="*/ 3603725 h 4102488"/>
              <a:gd name="connsiteX0" fmla="*/ 0 w 8676409"/>
              <a:gd name="connsiteY0" fmla="*/ 4151086 h 4151086"/>
              <a:gd name="connsiteX1" fmla="*/ 1533544 w 8676409"/>
              <a:gd name="connsiteY1" fmla="*/ 1688441 h 4151086"/>
              <a:gd name="connsiteX2" fmla="*/ 3358140 w 8676409"/>
              <a:gd name="connsiteY2" fmla="*/ 3641931 h 4151086"/>
              <a:gd name="connsiteX3" fmla="*/ 4521816 w 8676409"/>
              <a:gd name="connsiteY3" fmla="*/ 753259 h 4151086"/>
              <a:gd name="connsiteX4" fmla="*/ 7377546 w 8676409"/>
              <a:gd name="connsiteY4" fmla="*/ 202541 h 4151086"/>
              <a:gd name="connsiteX5" fmla="*/ 8676409 w 8676409"/>
              <a:gd name="connsiteY5" fmla="*/ 3652323 h 4151086"/>
              <a:gd name="connsiteX0" fmla="*/ 0 w 8676409"/>
              <a:gd name="connsiteY0" fmla="*/ 3982854 h 3982854"/>
              <a:gd name="connsiteX1" fmla="*/ 1533544 w 8676409"/>
              <a:gd name="connsiteY1" fmla="*/ 1520209 h 3982854"/>
              <a:gd name="connsiteX2" fmla="*/ 3358140 w 8676409"/>
              <a:gd name="connsiteY2" fmla="*/ 3473699 h 3982854"/>
              <a:gd name="connsiteX3" fmla="*/ 4521816 w 8676409"/>
              <a:gd name="connsiteY3" fmla="*/ 585027 h 3982854"/>
              <a:gd name="connsiteX4" fmla="*/ 7377546 w 8676409"/>
              <a:gd name="connsiteY4" fmla="*/ 34309 h 3982854"/>
              <a:gd name="connsiteX5" fmla="*/ 7721003 w 8676409"/>
              <a:gd name="connsiteY5" fmla="*/ 1146136 h 3982854"/>
              <a:gd name="connsiteX6" fmla="*/ 8676409 w 8676409"/>
              <a:gd name="connsiteY6" fmla="*/ 3484091 h 3982854"/>
              <a:gd name="connsiteX0" fmla="*/ 0 w 8698628"/>
              <a:gd name="connsiteY0" fmla="*/ 3982854 h 3982854"/>
              <a:gd name="connsiteX1" fmla="*/ 1533544 w 8698628"/>
              <a:gd name="connsiteY1" fmla="*/ 1520209 h 3982854"/>
              <a:gd name="connsiteX2" fmla="*/ 3358140 w 8698628"/>
              <a:gd name="connsiteY2" fmla="*/ 3473699 h 3982854"/>
              <a:gd name="connsiteX3" fmla="*/ 4521816 w 8698628"/>
              <a:gd name="connsiteY3" fmla="*/ 585027 h 3982854"/>
              <a:gd name="connsiteX4" fmla="*/ 7377546 w 8698628"/>
              <a:gd name="connsiteY4" fmla="*/ 34309 h 3982854"/>
              <a:gd name="connsiteX5" fmla="*/ 7721003 w 8698628"/>
              <a:gd name="connsiteY5" fmla="*/ 1146136 h 3982854"/>
              <a:gd name="connsiteX6" fmla="*/ 8698628 w 8698628"/>
              <a:gd name="connsiteY6" fmla="*/ 3764646 h 3982854"/>
              <a:gd name="connsiteX0" fmla="*/ 0 w 8665300"/>
              <a:gd name="connsiteY0" fmla="*/ 3982854 h 3982854"/>
              <a:gd name="connsiteX1" fmla="*/ 1533544 w 8665300"/>
              <a:gd name="connsiteY1" fmla="*/ 1520209 h 3982854"/>
              <a:gd name="connsiteX2" fmla="*/ 3358140 w 8665300"/>
              <a:gd name="connsiteY2" fmla="*/ 3473699 h 3982854"/>
              <a:gd name="connsiteX3" fmla="*/ 4521816 w 8665300"/>
              <a:gd name="connsiteY3" fmla="*/ 585027 h 3982854"/>
              <a:gd name="connsiteX4" fmla="*/ 7377546 w 8665300"/>
              <a:gd name="connsiteY4" fmla="*/ 34309 h 3982854"/>
              <a:gd name="connsiteX5" fmla="*/ 7721003 w 8665300"/>
              <a:gd name="connsiteY5" fmla="*/ 1146136 h 3982854"/>
              <a:gd name="connsiteX6" fmla="*/ 8665300 w 8665300"/>
              <a:gd name="connsiteY6" fmla="*/ 2070928 h 3982854"/>
              <a:gd name="connsiteX0" fmla="*/ 0 w 8665300"/>
              <a:gd name="connsiteY0" fmla="*/ 3707997 h 3707997"/>
              <a:gd name="connsiteX1" fmla="*/ 1533544 w 8665300"/>
              <a:gd name="connsiteY1" fmla="*/ 1245352 h 3707997"/>
              <a:gd name="connsiteX2" fmla="*/ 3358140 w 8665300"/>
              <a:gd name="connsiteY2" fmla="*/ 3198842 h 3707997"/>
              <a:gd name="connsiteX3" fmla="*/ 4521816 w 8665300"/>
              <a:gd name="connsiteY3" fmla="*/ 310170 h 3707997"/>
              <a:gd name="connsiteX4" fmla="*/ 6855406 w 8665300"/>
              <a:gd name="connsiteY4" fmla="*/ 143916 h 3707997"/>
              <a:gd name="connsiteX5" fmla="*/ 7721003 w 8665300"/>
              <a:gd name="connsiteY5" fmla="*/ 871279 h 3707997"/>
              <a:gd name="connsiteX6" fmla="*/ 8665300 w 8665300"/>
              <a:gd name="connsiteY6" fmla="*/ 1796071 h 3707997"/>
              <a:gd name="connsiteX0" fmla="*/ 0 w 8665300"/>
              <a:gd name="connsiteY0" fmla="*/ 4054174 h 4054174"/>
              <a:gd name="connsiteX1" fmla="*/ 1533544 w 8665300"/>
              <a:gd name="connsiteY1" fmla="*/ 1591529 h 4054174"/>
              <a:gd name="connsiteX2" fmla="*/ 3358140 w 8665300"/>
              <a:gd name="connsiteY2" fmla="*/ 3545019 h 4054174"/>
              <a:gd name="connsiteX3" fmla="*/ 4521816 w 8665300"/>
              <a:gd name="connsiteY3" fmla="*/ 656347 h 4054174"/>
              <a:gd name="connsiteX4" fmla="*/ 5832414 w 8665300"/>
              <a:gd name="connsiteY4" fmla="*/ 1719 h 4054174"/>
              <a:gd name="connsiteX5" fmla="*/ 6855406 w 8665300"/>
              <a:gd name="connsiteY5" fmla="*/ 490093 h 4054174"/>
              <a:gd name="connsiteX6" fmla="*/ 7721003 w 8665300"/>
              <a:gd name="connsiteY6" fmla="*/ 1217456 h 4054174"/>
              <a:gd name="connsiteX7" fmla="*/ 8665300 w 8665300"/>
              <a:gd name="connsiteY7" fmla="*/ 2142248 h 4054174"/>
              <a:gd name="connsiteX0" fmla="*/ 0 w 8665300"/>
              <a:gd name="connsiteY0" fmla="*/ 4053982 h 4053982"/>
              <a:gd name="connsiteX1" fmla="*/ 1533544 w 8665300"/>
              <a:gd name="connsiteY1" fmla="*/ 1591337 h 4053982"/>
              <a:gd name="connsiteX2" fmla="*/ 3358140 w 8665300"/>
              <a:gd name="connsiteY2" fmla="*/ 3544827 h 4053982"/>
              <a:gd name="connsiteX3" fmla="*/ 4521816 w 8665300"/>
              <a:gd name="connsiteY3" fmla="*/ 656155 h 4053982"/>
              <a:gd name="connsiteX4" fmla="*/ 5832414 w 8665300"/>
              <a:gd name="connsiteY4" fmla="*/ 1527 h 4053982"/>
              <a:gd name="connsiteX5" fmla="*/ 6855406 w 8665300"/>
              <a:gd name="connsiteY5" fmla="*/ 489901 h 4053982"/>
              <a:gd name="connsiteX6" fmla="*/ 7098881 w 8665300"/>
              <a:gd name="connsiteY6" fmla="*/ 957491 h 4053982"/>
              <a:gd name="connsiteX7" fmla="*/ 7721003 w 8665300"/>
              <a:gd name="connsiteY7" fmla="*/ 1217264 h 4053982"/>
              <a:gd name="connsiteX8" fmla="*/ 8665300 w 8665300"/>
              <a:gd name="connsiteY8" fmla="*/ 2142056 h 4053982"/>
              <a:gd name="connsiteX0" fmla="*/ 0 w 8665300"/>
              <a:gd name="connsiteY0" fmla="*/ 5688308 h 5688308"/>
              <a:gd name="connsiteX1" fmla="*/ 1533544 w 8665300"/>
              <a:gd name="connsiteY1" fmla="*/ 3225663 h 5688308"/>
              <a:gd name="connsiteX2" fmla="*/ 3358140 w 8665300"/>
              <a:gd name="connsiteY2" fmla="*/ 5179153 h 5688308"/>
              <a:gd name="connsiteX3" fmla="*/ 4521816 w 8665300"/>
              <a:gd name="connsiteY3" fmla="*/ 2290481 h 5688308"/>
              <a:gd name="connsiteX4" fmla="*/ 5832414 w 8665300"/>
              <a:gd name="connsiteY4" fmla="*/ 1635853 h 5688308"/>
              <a:gd name="connsiteX5" fmla="*/ 6855406 w 8665300"/>
              <a:gd name="connsiteY5" fmla="*/ 2124227 h 5688308"/>
              <a:gd name="connsiteX6" fmla="*/ 7247853 w 8665300"/>
              <a:gd name="connsiteY6" fmla="*/ 5371 h 5688308"/>
              <a:gd name="connsiteX7" fmla="*/ 7721003 w 8665300"/>
              <a:gd name="connsiteY7" fmla="*/ 2851590 h 5688308"/>
              <a:gd name="connsiteX8" fmla="*/ 8665300 w 8665300"/>
              <a:gd name="connsiteY8" fmla="*/ 3776382 h 568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5300" h="5688308">
                <a:moveTo>
                  <a:pt x="0" y="5688308"/>
                </a:moveTo>
                <a:cubicBezTo>
                  <a:pt x="562841" y="4686451"/>
                  <a:pt x="973854" y="3310522"/>
                  <a:pt x="1533544" y="3225663"/>
                </a:cubicBezTo>
                <a:cubicBezTo>
                  <a:pt x="2093234" y="3140804"/>
                  <a:pt x="2860095" y="5335017"/>
                  <a:pt x="3358140" y="5179153"/>
                </a:cubicBezTo>
                <a:cubicBezTo>
                  <a:pt x="3856185" y="5023289"/>
                  <a:pt x="4109437" y="2881031"/>
                  <a:pt x="4521816" y="2290481"/>
                </a:cubicBezTo>
                <a:cubicBezTo>
                  <a:pt x="4934195" y="1699931"/>
                  <a:pt x="5443482" y="1663562"/>
                  <a:pt x="5832414" y="1635853"/>
                </a:cubicBezTo>
                <a:cubicBezTo>
                  <a:pt x="6221346" y="1608144"/>
                  <a:pt x="6619500" y="2395974"/>
                  <a:pt x="6855406" y="2124227"/>
                </a:cubicBezTo>
                <a:cubicBezTo>
                  <a:pt x="7091313" y="1852480"/>
                  <a:pt x="7103587" y="-115856"/>
                  <a:pt x="7247853" y="5371"/>
                </a:cubicBezTo>
                <a:cubicBezTo>
                  <a:pt x="7392119" y="126598"/>
                  <a:pt x="7509925" y="2622990"/>
                  <a:pt x="7721003" y="2851590"/>
                </a:cubicBezTo>
                <a:cubicBezTo>
                  <a:pt x="7937480" y="3426554"/>
                  <a:pt x="8541245" y="3371137"/>
                  <a:pt x="8665300" y="3776382"/>
                </a:cubicBezTo>
              </a:path>
            </a:pathLst>
          </a:cu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Elipsa 39"/>
          <p:cNvSpPr/>
          <p:nvPr/>
        </p:nvSpPr>
        <p:spPr>
          <a:xfrm>
            <a:off x="2116708" y="3603753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Elipsa 40"/>
          <p:cNvSpPr/>
          <p:nvPr/>
        </p:nvSpPr>
        <p:spPr>
          <a:xfrm>
            <a:off x="753422" y="6030725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Elipsa 41"/>
          <p:cNvSpPr/>
          <p:nvPr/>
        </p:nvSpPr>
        <p:spPr>
          <a:xfrm>
            <a:off x="6184404" y="1993165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4832894" y="3001083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Elipsa 43"/>
          <p:cNvSpPr/>
          <p:nvPr/>
        </p:nvSpPr>
        <p:spPr>
          <a:xfrm>
            <a:off x="3472031" y="5248289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753422" y="6377090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8884308" y="3886041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832894" y="3103952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6184404" y="2278221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7545193" y="682360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2117053" y="3932800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Elipsa 51"/>
          <p:cNvSpPr/>
          <p:nvPr/>
        </p:nvSpPr>
        <p:spPr>
          <a:xfrm>
            <a:off x="8879113" y="4112563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Prostokąt 52"/>
          <p:cNvSpPr/>
          <p:nvPr/>
        </p:nvSpPr>
        <p:spPr>
          <a:xfrm>
            <a:off x="3472031" y="5541313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pole tekstowe 58"/>
          <p:cNvSpPr txBox="1"/>
          <p:nvPr/>
        </p:nvSpPr>
        <p:spPr>
          <a:xfrm>
            <a:off x="1454404" y="2139276"/>
            <a:ext cx="304121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s</a:t>
            </a:r>
            <a:r>
              <a:rPr lang="pl-PL" b="1" dirty="0" smtClean="0">
                <a:solidFill>
                  <a:srgbClr val="0070C0"/>
                </a:solidFill>
              </a:rPr>
              <a:t>ygnał analogowy </a:t>
            </a:r>
            <a:r>
              <a:rPr lang="pl-PL" b="1" i="1" dirty="0" smtClean="0">
                <a:solidFill>
                  <a:srgbClr val="0070C0"/>
                </a:solidFill>
              </a:rPr>
              <a:t>x</a:t>
            </a:r>
            <a:r>
              <a:rPr lang="pl-PL" b="1" dirty="0" smtClean="0">
                <a:solidFill>
                  <a:srgbClr val="0070C0"/>
                </a:solidFill>
              </a:rPr>
              <a:t>(</a:t>
            </a:r>
            <a:r>
              <a:rPr lang="pl-PL" b="1" i="1" dirty="0" smtClean="0">
                <a:solidFill>
                  <a:srgbClr val="0070C0"/>
                </a:solidFill>
              </a:rPr>
              <a:t>t</a:t>
            </a:r>
            <a:r>
              <a:rPr lang="pl-PL" b="1" dirty="0" smtClean="0">
                <a:solidFill>
                  <a:srgbClr val="0070C0"/>
                </a:solidFill>
              </a:rPr>
              <a:t>)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3155350" y="6011614"/>
            <a:ext cx="245208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próbkowanie sygnału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62" name="pole tekstowe 61"/>
          <p:cNvSpPr txBox="1"/>
          <p:nvPr/>
        </p:nvSpPr>
        <p:spPr>
          <a:xfrm rot="16200000">
            <a:off x="-891256" y="4006026"/>
            <a:ext cx="2470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6600"/>
                </a:solidFill>
              </a:rPr>
              <a:t>kwantyzacja sygnału</a:t>
            </a:r>
            <a:endParaRPr lang="pl-PL" b="1" dirty="0">
              <a:solidFill>
                <a:srgbClr val="006600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767215" y="6723455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767215" y="183453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767215" y="264225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6" name="Prostokąt 65"/>
          <p:cNvSpPr/>
          <p:nvPr/>
        </p:nvSpPr>
        <p:spPr>
          <a:xfrm>
            <a:off x="767215" y="345759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7" name="Prostokąt 66"/>
          <p:cNvSpPr/>
          <p:nvPr/>
        </p:nvSpPr>
        <p:spPr>
          <a:xfrm>
            <a:off x="767215" y="428055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8" name="Prostokąt 67"/>
          <p:cNvSpPr/>
          <p:nvPr/>
        </p:nvSpPr>
        <p:spPr>
          <a:xfrm>
            <a:off x="767215" y="508065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9" name="Prostokąt 68"/>
          <p:cNvSpPr/>
          <p:nvPr/>
        </p:nvSpPr>
        <p:spPr>
          <a:xfrm>
            <a:off x="767215" y="588837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72" name="Prostokąt 71"/>
          <p:cNvSpPr/>
          <p:nvPr/>
        </p:nvSpPr>
        <p:spPr>
          <a:xfrm>
            <a:off x="5905676" y="4488941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3" name="pole tekstowe 72"/>
          <p:cNvSpPr txBox="1"/>
          <p:nvPr/>
        </p:nvSpPr>
        <p:spPr>
          <a:xfrm>
            <a:off x="6042755" y="4274889"/>
            <a:ext cx="291155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p</a:t>
            </a:r>
            <a:r>
              <a:rPr lang="pl-PL" b="1" dirty="0" smtClean="0"/>
              <a:t>oziom kwantyzacji</a:t>
            </a:r>
            <a:endParaRPr lang="pl-PL" b="1" dirty="0"/>
          </a:p>
        </p:txBody>
      </p:sp>
      <p:sp>
        <p:nvSpPr>
          <p:cNvPr id="74" name="Elipsa 73"/>
          <p:cNvSpPr/>
          <p:nvPr/>
        </p:nvSpPr>
        <p:spPr>
          <a:xfrm>
            <a:off x="5917843" y="4895146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5" name="pole tekstowe 74"/>
          <p:cNvSpPr txBox="1"/>
          <p:nvPr/>
        </p:nvSpPr>
        <p:spPr>
          <a:xfrm>
            <a:off x="6054922" y="4683089"/>
            <a:ext cx="274637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p</a:t>
            </a:r>
            <a:r>
              <a:rPr lang="pl-PL" b="1" dirty="0" smtClean="0"/>
              <a:t>róbka sygnału </a:t>
            </a:r>
            <a:r>
              <a:rPr lang="pl-PL" b="1" i="1" dirty="0" smtClean="0"/>
              <a:t>x</a:t>
            </a:r>
            <a:r>
              <a:rPr lang="pl-PL" b="1" dirty="0" smtClean="0"/>
              <a:t>(</a:t>
            </a:r>
            <a:r>
              <a:rPr lang="pl-PL" b="1" i="1" dirty="0" smtClean="0"/>
              <a:t>t</a:t>
            </a:r>
            <a:r>
              <a:rPr lang="pl-PL" b="1" dirty="0" smtClean="0"/>
              <a:t>)</a:t>
            </a:r>
            <a:endParaRPr lang="pl-PL" b="1" dirty="0"/>
          </a:p>
        </p:txBody>
      </p:sp>
      <p:sp>
        <p:nvSpPr>
          <p:cNvPr id="76" name="Prostokąt 75"/>
          <p:cNvSpPr/>
          <p:nvPr/>
        </p:nvSpPr>
        <p:spPr>
          <a:xfrm>
            <a:off x="5912948" y="5381548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77" name="pole tekstowe 76"/>
          <p:cNvSpPr txBox="1"/>
          <p:nvPr/>
        </p:nvSpPr>
        <p:spPr>
          <a:xfrm>
            <a:off x="6065919" y="5163448"/>
            <a:ext cx="281319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granice</a:t>
            </a:r>
            <a:r>
              <a:rPr lang="pl-PL" b="1" dirty="0" smtClean="0"/>
              <a:t> przedziałów</a:t>
            </a:r>
            <a:br>
              <a:rPr lang="pl-PL" b="1" dirty="0" smtClean="0"/>
            </a:br>
            <a:r>
              <a:rPr lang="pl-PL" b="1" dirty="0" smtClean="0"/>
              <a:t>kwantyzacji</a:t>
            </a:r>
            <a:endParaRPr lang="pl-PL" b="1" dirty="0"/>
          </a:p>
        </p:txBody>
      </p:sp>
      <p:sp>
        <p:nvSpPr>
          <p:cNvPr id="2" name="pole tekstowe 1"/>
          <p:cNvSpPr txBox="1"/>
          <p:nvPr/>
        </p:nvSpPr>
        <p:spPr>
          <a:xfrm>
            <a:off x="881166" y="6211669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006600"/>
                </a:solidFill>
              </a:rPr>
              <a:t>0</a:t>
            </a: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881166" y="5428307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56" name="pole tekstowe 55"/>
          <p:cNvSpPr txBox="1"/>
          <p:nvPr/>
        </p:nvSpPr>
        <p:spPr>
          <a:xfrm>
            <a:off x="881166" y="4549224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57" name="pole tekstowe 56"/>
          <p:cNvSpPr txBox="1"/>
          <p:nvPr/>
        </p:nvSpPr>
        <p:spPr>
          <a:xfrm>
            <a:off x="881166" y="3729074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58" name="pole tekstowe 57"/>
          <p:cNvSpPr txBox="1"/>
          <p:nvPr/>
        </p:nvSpPr>
        <p:spPr>
          <a:xfrm>
            <a:off x="881166" y="2917248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71" name="pole tekstowe 70"/>
          <p:cNvSpPr txBox="1"/>
          <p:nvPr/>
        </p:nvSpPr>
        <p:spPr>
          <a:xfrm>
            <a:off x="881166" y="2105698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5</a:t>
            </a:r>
          </a:p>
        </p:txBody>
      </p:sp>
      <p:graphicFrame>
        <p:nvGraphicFramePr>
          <p:cNvPr id="84" name="Tabela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93260"/>
              </p:ext>
            </p:extLst>
          </p:nvPr>
        </p:nvGraphicFramePr>
        <p:xfrm>
          <a:off x="804220" y="234391"/>
          <a:ext cx="8128008" cy="163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8"/>
                <a:gridCol w="1354668"/>
                <a:gridCol w="1354668"/>
                <a:gridCol w="1354668"/>
                <a:gridCol w="1354668"/>
                <a:gridCol w="1354668"/>
              </a:tblGrid>
              <a:tr h="81805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805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2" name="pole tekstowe 91"/>
          <p:cNvSpPr txBox="1"/>
          <p:nvPr/>
        </p:nvSpPr>
        <p:spPr>
          <a:xfrm>
            <a:off x="881166" y="1300642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93" name="pole tekstowe 92"/>
          <p:cNvSpPr txBox="1"/>
          <p:nvPr/>
        </p:nvSpPr>
        <p:spPr>
          <a:xfrm>
            <a:off x="881166" y="421559"/>
            <a:ext cx="18473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94" name="Elipsa 93"/>
          <p:cNvSpPr/>
          <p:nvPr/>
        </p:nvSpPr>
        <p:spPr>
          <a:xfrm>
            <a:off x="7532631" y="374800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5" name="pole tekstowe 104"/>
          <p:cNvSpPr txBox="1"/>
          <p:nvPr/>
        </p:nvSpPr>
        <p:spPr>
          <a:xfrm>
            <a:off x="881166" y="498260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006600"/>
                </a:solidFill>
              </a:rPr>
              <a:t>7</a:t>
            </a: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661928" y="4548371"/>
            <a:ext cx="394550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pl-PL" sz="2000" dirty="0">
                <a:solidFill>
                  <a:srgbClr val="006600"/>
                </a:solidFill>
              </a:rPr>
              <a:t>numer poziomu </a:t>
            </a:r>
            <a:r>
              <a:rPr lang="pl-PL" sz="2000" dirty="0" smtClean="0">
                <a:solidFill>
                  <a:srgbClr val="006600"/>
                </a:solidFill>
              </a:rPr>
              <a:t>sygnału (0, 1,…,7)</a:t>
            </a:r>
            <a:endParaRPr lang="pl-PL" sz="2000" dirty="0">
              <a:solidFill>
                <a:srgbClr val="006600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767215" y="208818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54" name="Prostokąt 53"/>
          <p:cNvSpPr/>
          <p:nvPr/>
        </p:nvSpPr>
        <p:spPr>
          <a:xfrm>
            <a:off x="753422" y="1004851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-16197" y="19504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/>
              <a:t>+</a:t>
            </a:r>
            <a:r>
              <a:rPr lang="pl-PL" sz="2000" i="1" dirty="0" err="1" smtClean="0"/>
              <a:t>X</a:t>
            </a:r>
            <a:r>
              <a:rPr lang="pl-PL" sz="2000" baseline="-25000" dirty="0" err="1" smtClean="0"/>
              <a:t>max</a:t>
            </a:r>
            <a:endParaRPr lang="pl-PL" sz="2000" i="1" baseline="-25000" dirty="0"/>
          </a:p>
        </p:txBody>
      </p:sp>
      <p:sp>
        <p:nvSpPr>
          <p:cNvPr id="60" name="pole tekstowe 59"/>
          <p:cNvSpPr txBox="1"/>
          <p:nvPr/>
        </p:nvSpPr>
        <p:spPr>
          <a:xfrm>
            <a:off x="-27699" y="6496035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>
                <a:sym typeface="Symbol" panose="05050102010706020507" pitchFamily="18" charset="2"/>
              </a:rPr>
              <a:t></a:t>
            </a:r>
            <a:r>
              <a:rPr lang="pl-PL" sz="2000" i="1" dirty="0" err="1" smtClean="0"/>
              <a:t>X</a:t>
            </a:r>
            <a:r>
              <a:rPr lang="pl-PL" sz="2000" baseline="-25000" dirty="0" err="1" smtClean="0"/>
              <a:t>max</a:t>
            </a:r>
            <a:endParaRPr lang="pl-PL" sz="2000" i="1" baseline="-25000" dirty="0"/>
          </a:p>
        </p:txBody>
      </p:sp>
    </p:spTree>
    <p:extLst>
      <p:ext uri="{BB962C8B-B14F-4D97-AF65-F5344CB8AC3E}">
        <p14:creationId xmlns:p14="http://schemas.microsoft.com/office/powerpoint/2010/main" val="21665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6488" y="0"/>
            <a:ext cx="7772400" cy="1143000"/>
          </a:xfrm>
        </p:spPr>
        <p:txBody>
          <a:bodyPr/>
          <a:lstStyle/>
          <a:p>
            <a:pPr algn="ctr"/>
            <a:r>
              <a:rPr kumimoji="0" lang="pl-PL" sz="3600" b="1" dirty="0" smtClean="0"/>
              <a:t>Krzywe </a:t>
            </a:r>
            <a:r>
              <a:rPr kumimoji="0" lang="pl-PL" sz="3600" b="1" dirty="0"/>
              <a:t>kompresji </a:t>
            </a:r>
            <a:r>
              <a:rPr kumimoji="0" lang="pl-PL" sz="3600" b="1" i="1" dirty="0">
                <a:cs typeface="Times New Roman" pitchFamily="18" charset="0"/>
              </a:rPr>
              <a:t>μ</a:t>
            </a:r>
            <a:r>
              <a:rPr kumimoji="0" lang="pl-PL" sz="3600" b="1" dirty="0"/>
              <a:t> i </a:t>
            </a:r>
            <a:r>
              <a:rPr kumimoji="0" lang="pl-PL" sz="3600" b="1" i="1" dirty="0" smtClean="0"/>
              <a:t>A</a:t>
            </a:r>
            <a:endParaRPr kumimoji="0" lang="pl-PL" sz="3600" b="1" dirty="0"/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447787"/>
              </p:ext>
            </p:extLst>
          </p:nvPr>
        </p:nvGraphicFramePr>
        <p:xfrm>
          <a:off x="1572714" y="1143000"/>
          <a:ext cx="3390900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56" name="Wykres" r:id="rId4" imgW="3391281" imgH="3172358" progId="Excel.Chart.8">
                  <p:embed/>
                </p:oleObj>
              </mc:Choice>
              <mc:Fallback>
                <p:oleObj name="Wykres" r:id="rId4" imgW="3391281" imgH="3172358" progId="Excel.Char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2714" y="1143000"/>
                        <a:ext cx="3390900" cy="317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769980"/>
              </p:ext>
            </p:extLst>
          </p:nvPr>
        </p:nvGraphicFramePr>
        <p:xfrm>
          <a:off x="5144589" y="1143000"/>
          <a:ext cx="3390900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57" name="Wykres" r:id="rId7" imgW="3391281" imgH="3172358" progId="Excel.Chart.8">
                  <p:embed/>
                </p:oleObj>
              </mc:Choice>
              <mc:Fallback>
                <p:oleObj name="Wykres" r:id="rId7" imgW="3391281" imgH="3172358" progId="Excel.Char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4589" y="1143000"/>
                        <a:ext cx="3390900" cy="317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2737486" y="2548545"/>
            <a:ext cx="857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i="1" dirty="0">
                <a:cs typeface="Times New Roman" pitchFamily="18" charset="0"/>
              </a:rPr>
              <a:t>μ</a:t>
            </a:r>
            <a:r>
              <a:rPr lang="pl-PL" sz="1600" dirty="0"/>
              <a:t>=0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2439489" y="2219960"/>
            <a:ext cx="857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i="1" dirty="0">
                <a:cs typeface="Times New Roman" pitchFamily="18" charset="0"/>
              </a:rPr>
              <a:t>μ</a:t>
            </a:r>
            <a:r>
              <a:rPr lang="pl-PL" sz="1600" dirty="0"/>
              <a:t>=5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2087064" y="1756945"/>
            <a:ext cx="857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i="1" dirty="0">
                <a:cs typeface="Times New Roman" pitchFamily="18" charset="0"/>
              </a:rPr>
              <a:t>μ</a:t>
            </a:r>
            <a:r>
              <a:rPr lang="pl-PL" sz="1600" dirty="0"/>
              <a:t>=100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5689102" y="1542633"/>
            <a:ext cx="857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i="1" dirty="0"/>
              <a:t>A</a:t>
            </a:r>
            <a:r>
              <a:rPr lang="pl-PL" sz="1600" dirty="0"/>
              <a:t>=100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6078039" y="2121689"/>
            <a:ext cx="857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i="1" dirty="0"/>
              <a:t>A</a:t>
            </a:r>
            <a:r>
              <a:rPr lang="pl-PL" sz="1600" dirty="0"/>
              <a:t>=2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6866437" y="2538412"/>
            <a:ext cx="857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i="1" dirty="0"/>
              <a:t>A</a:t>
            </a:r>
            <a:r>
              <a:rPr lang="pl-PL" sz="1600" dirty="0"/>
              <a:t>=1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672046" y="4777482"/>
            <a:ext cx="67752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K</a:t>
            </a:r>
            <a:r>
              <a:rPr lang="pl-PL" dirty="0" smtClean="0"/>
              <a:t>wantyzacja </a:t>
            </a:r>
            <a:r>
              <a:rPr lang="pl-PL" dirty="0"/>
              <a:t>małych wartości sygnału jest bardzo </a:t>
            </a:r>
            <a:r>
              <a:rPr lang="pl-PL" dirty="0" smtClean="0"/>
              <a:t>dokładna z uwagi na liniowość charakterystyk (ekstremalny kąt nachylenia ~ 87</a:t>
            </a:r>
            <a:r>
              <a:rPr lang="pl-PL" baseline="30000" dirty="0" smtClean="0"/>
              <a:t>o</a:t>
            </a:r>
            <a:r>
              <a:rPr lang="pl-PL" dirty="0" smtClean="0"/>
              <a:t>…88</a:t>
            </a:r>
            <a:r>
              <a:rPr lang="pl-PL" baseline="30000" dirty="0" smtClean="0"/>
              <a:t>o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51E1-F9F0-4F04-87E6-0CCFA1B42761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849313" y="0"/>
            <a:ext cx="8294687" cy="1143000"/>
          </a:xfrm>
        </p:spPr>
        <p:txBody>
          <a:bodyPr/>
          <a:lstStyle/>
          <a:p>
            <a:pPr algn="ctr"/>
            <a:r>
              <a:rPr kumimoji="0" lang="pl-PL" sz="3600" b="1" i="1" dirty="0" smtClean="0"/>
              <a:t>SQR</a:t>
            </a:r>
            <a:r>
              <a:rPr kumimoji="0" lang="pl-PL" sz="3600" b="1" dirty="0" smtClean="0"/>
              <a:t> </a:t>
            </a:r>
            <a:r>
              <a:rPr kumimoji="0" lang="pl-PL" sz="3600" b="1" dirty="0"/>
              <a:t>w kompresji </a:t>
            </a:r>
            <a:r>
              <a:rPr kumimoji="0" lang="pl-PL" sz="3600" b="1" i="1" dirty="0"/>
              <a:t>A </a:t>
            </a:r>
            <a:r>
              <a:rPr kumimoji="0" lang="pl-PL" sz="3600" b="1" dirty="0"/>
              <a:t>dla </a:t>
            </a:r>
            <a:r>
              <a:rPr kumimoji="0" lang="pl-PL" sz="3600" b="1" dirty="0" smtClean="0"/>
              <a:t>słabych </a:t>
            </a:r>
            <a:r>
              <a:rPr kumimoji="0" lang="pl-PL" sz="3600" b="1" dirty="0"/>
              <a:t>sygnałów</a:t>
            </a:r>
            <a:r>
              <a:rPr kumimoji="0" lang="pl-PL" sz="3600" b="1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849313" y="5689937"/>
            <a:ext cx="795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sz="2000" dirty="0" smtClean="0"/>
              <a:t>Kwantyzacja na liniowej części krzywej kompresji </a:t>
            </a:r>
            <a:r>
              <a:rPr lang="pl-PL" sz="2000" u="sng" dirty="0" smtClean="0"/>
              <a:t>nie </a:t>
            </a:r>
            <a:r>
              <a:rPr lang="pl-PL" sz="2000" u="sng" dirty="0"/>
              <a:t>zapewnia stałości </a:t>
            </a:r>
            <a:r>
              <a:rPr lang="pl-PL" sz="2000" i="1" u="sng" dirty="0" smtClean="0"/>
              <a:t>SQR</a:t>
            </a:r>
            <a:r>
              <a:rPr lang="pl-PL" sz="2000" dirty="0" smtClean="0"/>
              <a:t> </a:t>
            </a:r>
            <a:r>
              <a:rPr lang="pl-PL" sz="2000" dirty="0"/>
              <a:t>dla sygnałów </a:t>
            </a:r>
            <a:r>
              <a:rPr lang="pl-PL" sz="2000" dirty="0" smtClean="0"/>
              <a:t>słabych, ale zapewnia </a:t>
            </a:r>
            <a:r>
              <a:rPr lang="pl-PL" sz="2000" u="sng" dirty="0" smtClean="0"/>
              <a:t>zysk kompresji </a:t>
            </a:r>
            <a:r>
              <a:rPr lang="pl-PL" sz="2000" i="1" dirty="0" smtClean="0"/>
              <a:t>g</a:t>
            </a:r>
            <a:r>
              <a:rPr lang="pl-PL" sz="2000" dirty="0" smtClean="0"/>
              <a:t>[</a:t>
            </a:r>
            <a:r>
              <a:rPr lang="pl-PL" sz="2000" dirty="0" err="1" smtClean="0"/>
              <a:t>dB</a:t>
            </a:r>
            <a:r>
              <a:rPr lang="pl-PL" sz="2000" dirty="0" smtClean="0"/>
              <a:t>].</a:t>
            </a:r>
            <a:endParaRPr lang="pl-PL" sz="2000" i="1" dirty="0"/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grpSp>
        <p:nvGrpSpPr>
          <p:cNvPr id="10" name="Grupa 9"/>
          <p:cNvGrpSpPr/>
          <p:nvPr/>
        </p:nvGrpSpPr>
        <p:grpSpPr>
          <a:xfrm>
            <a:off x="849313" y="1028700"/>
            <a:ext cx="7886700" cy="2369998"/>
            <a:chOff x="849313" y="1028700"/>
            <a:chExt cx="7886700" cy="2369998"/>
          </a:xfrm>
        </p:grpSpPr>
        <p:sp>
          <p:nvSpPr>
            <p:cNvPr id="90119" name="Text Box 7"/>
            <p:cNvSpPr txBox="1">
              <a:spLocks noChangeArrowheads="1"/>
            </p:cNvSpPr>
            <p:nvPr/>
          </p:nvSpPr>
          <p:spPr bwMode="auto">
            <a:xfrm>
              <a:off x="849313" y="1028700"/>
              <a:ext cx="7839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2000" dirty="0"/>
                <a:t>Dla </a:t>
              </a:r>
              <a:r>
                <a:rPr lang="pl-PL" sz="2000" dirty="0" smtClean="0"/>
                <a:t>słabych </a:t>
              </a:r>
              <a:r>
                <a:rPr lang="pl-PL" sz="2000" dirty="0"/>
                <a:t>wartości </a:t>
              </a:r>
              <a:r>
                <a:rPr lang="pl-PL" sz="2000" dirty="0" smtClean="0"/>
                <a:t>sygnału kompresja </a:t>
              </a:r>
              <a:r>
                <a:rPr lang="pl-PL" sz="2000" i="1" dirty="0" smtClean="0"/>
                <a:t>A</a:t>
              </a:r>
              <a:r>
                <a:rPr lang="pl-PL" sz="2000" dirty="0" smtClean="0"/>
                <a:t> ma charakter liniowy:</a:t>
              </a:r>
              <a:endParaRPr lang="pl-PL" sz="2000" dirty="0"/>
            </a:p>
          </p:txBody>
        </p:sp>
        <p:graphicFrame>
          <p:nvGraphicFramePr>
            <p:cNvPr id="2" name="Obiek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2241697"/>
                </p:ext>
              </p:extLst>
            </p:nvPr>
          </p:nvGraphicFramePr>
          <p:xfrm>
            <a:off x="971233" y="1566103"/>
            <a:ext cx="5093426" cy="565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16" name="Równanie" r:id="rId3" imgW="1942920" imgH="215640" progId="Equation.3">
                    <p:embed/>
                  </p:oleObj>
                </mc:Choice>
                <mc:Fallback>
                  <p:oleObj name="Równanie" r:id="rId3" imgW="194292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71233" y="1566103"/>
                          <a:ext cx="5093426" cy="565936"/>
                        </a:xfrm>
                        <a:prstGeom prst="rect">
                          <a:avLst/>
                        </a:prstGeom>
                        <a:solidFill>
                          <a:srgbClr val="FFFF00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849313" y="2383035"/>
              <a:ext cx="7886700" cy="10156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2000" dirty="0" smtClean="0"/>
                <a:t>Sygnały słabe są kwantowane w sposób równomierny, ale szerokość przedziału kwantyzacji zmniejsza się </a:t>
              </a:r>
              <a:r>
                <a:rPr lang="pl-PL" sz="2000" i="1" u="sng" dirty="0" smtClean="0"/>
                <a:t>g</a:t>
              </a:r>
              <a:r>
                <a:rPr lang="pl-PL" sz="2000" u="sng" dirty="0" smtClean="0"/>
                <a:t> = </a:t>
              </a:r>
              <a:r>
                <a:rPr lang="pl-PL" sz="2000" i="1" u="sng" dirty="0" smtClean="0"/>
                <a:t>A</a:t>
              </a:r>
              <a:r>
                <a:rPr lang="pl-PL" sz="2000" u="sng" dirty="0" smtClean="0"/>
                <a:t>/(1 + </a:t>
              </a:r>
              <a:r>
                <a:rPr lang="pl-PL" sz="2000" u="sng" dirty="0" err="1" smtClean="0"/>
                <a:t>ln</a:t>
              </a:r>
              <a:r>
                <a:rPr lang="pl-PL" sz="2000" i="1" u="sng" dirty="0" err="1" smtClean="0"/>
                <a:t>A</a:t>
              </a:r>
              <a:r>
                <a:rPr lang="pl-PL" sz="2000" u="sng" dirty="0" smtClean="0"/>
                <a:t>)</a:t>
              </a:r>
              <a:r>
                <a:rPr lang="pl-PL" sz="2000" dirty="0" smtClean="0"/>
                <a:t> - krotnie i w takim samym stopniu wzrasta liczba poziomów kwantowania: </a:t>
              </a:r>
              <a:r>
                <a:rPr lang="pl-PL" sz="2000" i="1" u="sng" dirty="0"/>
                <a:t>L</a:t>
              </a:r>
              <a:r>
                <a:rPr lang="pl-PL" sz="2000" u="sng" dirty="0" smtClean="0"/>
                <a:t> </a:t>
              </a:r>
              <a:r>
                <a:rPr lang="pl-PL" sz="2000" b="0" u="sng" dirty="0" smtClean="0"/>
                <a:t>→</a:t>
              </a:r>
              <a:r>
                <a:rPr lang="pl-PL" sz="2000" u="sng" dirty="0" smtClean="0"/>
                <a:t> </a:t>
              </a:r>
              <a:r>
                <a:rPr lang="pl-PL" sz="2000" i="1" u="sng" dirty="0" err="1" smtClean="0"/>
                <a:t>gL</a:t>
              </a:r>
              <a:r>
                <a:rPr lang="pl-PL" sz="2000" dirty="0" smtClean="0"/>
                <a:t>.</a:t>
              </a:r>
            </a:p>
          </p:txBody>
        </p:sp>
      </p:grp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51E1-F9F0-4F04-87E6-0CCFA1B42761}" type="slidenum">
              <a:rPr lang="pl-PL" smtClean="0"/>
              <a:pPr/>
              <a:t>31</a:t>
            </a:fld>
            <a:endParaRPr lang="pl-PL"/>
          </a:p>
        </p:txBody>
      </p:sp>
      <p:grpSp>
        <p:nvGrpSpPr>
          <p:cNvPr id="11" name="Grupa 10"/>
          <p:cNvGrpSpPr/>
          <p:nvPr/>
        </p:nvGrpSpPr>
        <p:grpSpPr>
          <a:xfrm>
            <a:off x="881063" y="3488054"/>
            <a:ext cx="7886700" cy="2076908"/>
            <a:chOff x="881063" y="3488054"/>
            <a:chExt cx="7886700" cy="2076908"/>
          </a:xfrm>
        </p:grpSpPr>
        <p:graphicFrame>
          <p:nvGraphicFramePr>
            <p:cNvPr id="3" name="Obiek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0360157"/>
                </p:ext>
              </p:extLst>
            </p:nvPr>
          </p:nvGraphicFramePr>
          <p:xfrm>
            <a:off x="971233" y="4036922"/>
            <a:ext cx="4994638" cy="1000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17" name="Równanie" r:id="rId5" imgW="2412720" imgH="482400" progId="Equation.3">
                    <p:embed/>
                  </p:oleObj>
                </mc:Choice>
                <mc:Fallback>
                  <p:oleObj name="Równanie" r:id="rId5" imgW="2412720" imgH="482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71233" y="4036922"/>
                          <a:ext cx="4994638" cy="1000244"/>
                        </a:xfrm>
                        <a:prstGeom prst="rect">
                          <a:avLst/>
                        </a:prstGeom>
                        <a:solidFill>
                          <a:srgbClr val="009900">
                            <a:alpha val="25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Nawias klamrowy zamykający 7"/>
            <p:cNvSpPr/>
            <p:nvPr/>
          </p:nvSpPr>
          <p:spPr bwMode="auto">
            <a:xfrm rot="5400000">
              <a:off x="4252811" y="4526586"/>
              <a:ext cx="357052" cy="1130637"/>
            </a:xfrm>
            <a:prstGeom prst="righ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3634968" y="5195630"/>
              <a:ext cx="17322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800" dirty="0"/>
                <a:t>zysk kompresji </a:t>
              </a: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881063" y="3488054"/>
              <a:ext cx="7886700" cy="4308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2200" i="1" dirty="0" smtClean="0"/>
                <a:t>SQR</a:t>
              </a:r>
              <a:r>
                <a:rPr lang="pl-PL" sz="2200" dirty="0" smtClean="0"/>
                <a:t> dla kwantyzacji równomiernej wynosi:</a:t>
              </a:r>
              <a:endParaRPr lang="pl-PL" sz="2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0"/>
            <a:ext cx="8286750" cy="1143000"/>
          </a:xfrm>
        </p:spPr>
        <p:txBody>
          <a:bodyPr/>
          <a:lstStyle/>
          <a:p>
            <a:pPr algn="ctr"/>
            <a:r>
              <a:rPr kumimoji="0" lang="pl-PL" sz="3600" b="1" i="1" dirty="0"/>
              <a:t>SQR</a:t>
            </a:r>
            <a:r>
              <a:rPr kumimoji="0" lang="pl-PL" sz="3600" b="1" dirty="0"/>
              <a:t> w kompresji </a:t>
            </a:r>
            <a:r>
              <a:rPr kumimoji="0" lang="pl-PL" sz="3600" b="1" i="1" dirty="0"/>
              <a:t>A</a:t>
            </a:r>
            <a:r>
              <a:rPr kumimoji="0" lang="pl-PL" sz="3600" b="1" dirty="0"/>
              <a:t> dla silnych sygnałów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979714" y="1019968"/>
            <a:ext cx="7524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/>
              <a:t>Silne sygnały podlegają kompresji </a:t>
            </a:r>
            <a:r>
              <a:rPr lang="pl-PL" dirty="0" smtClean="0"/>
              <a:t>logarytmicznej:</a:t>
            </a:r>
            <a:endParaRPr lang="pl-PL" dirty="0"/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39439"/>
              </p:ext>
            </p:extLst>
          </p:nvPr>
        </p:nvGraphicFramePr>
        <p:xfrm>
          <a:off x="979714" y="1586730"/>
          <a:ext cx="54102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48" name="Równanie" r:id="rId3" imgW="2336760" imgH="431640" progId="Equation.3">
                  <p:embed/>
                </p:oleObj>
              </mc:Choice>
              <mc:Fallback>
                <p:oleObj name="Równanie" r:id="rId3" imgW="2336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9714" y="1586730"/>
                        <a:ext cx="5410200" cy="1000125"/>
                      </a:xfrm>
                      <a:prstGeom prst="rect">
                        <a:avLst/>
                      </a:prstGeom>
                      <a:solidFill>
                        <a:srgbClr val="FFFF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rostokąt 1"/>
          <p:cNvSpPr/>
          <p:nvPr/>
        </p:nvSpPr>
        <p:spPr>
          <a:xfrm>
            <a:off x="979714" y="2710674"/>
            <a:ext cx="7937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i="1" dirty="0"/>
              <a:t>SQR</a:t>
            </a:r>
            <a:r>
              <a:rPr lang="pl-PL" dirty="0"/>
              <a:t> dla </a:t>
            </a:r>
            <a:r>
              <a:rPr lang="pl-PL" dirty="0" smtClean="0"/>
              <a:t>kwantyzacji logarytmicznej </a:t>
            </a:r>
            <a:r>
              <a:rPr lang="pl-PL" dirty="0"/>
              <a:t>wynosi:</a:t>
            </a: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880740"/>
              </p:ext>
            </p:extLst>
          </p:nvPr>
        </p:nvGraphicFramePr>
        <p:xfrm>
          <a:off x="1052513" y="3228975"/>
          <a:ext cx="384492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49" name="Równanie" r:id="rId5" imgW="1320480" imgH="266400" progId="Equation.3">
                  <p:embed/>
                </p:oleObj>
              </mc:Choice>
              <mc:Fallback>
                <p:oleObj name="Równanie" r:id="rId5" imgW="13204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2513" y="3228975"/>
                        <a:ext cx="3844925" cy="776288"/>
                      </a:xfrm>
                      <a:prstGeom prst="rect">
                        <a:avLst/>
                      </a:prstGeom>
                      <a:solidFill>
                        <a:srgbClr val="0099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rostokąt 11"/>
          <p:cNvSpPr/>
          <p:nvPr/>
        </p:nvSpPr>
        <p:spPr>
          <a:xfrm>
            <a:off x="979714" y="4031025"/>
            <a:ext cx="7937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/>
              <a:t>i</a:t>
            </a:r>
            <a:r>
              <a:rPr lang="pl-PL" dirty="0" smtClean="0"/>
              <a:t> jest </a:t>
            </a:r>
            <a:r>
              <a:rPr lang="pl-PL" u="sng" dirty="0" smtClean="0"/>
              <a:t>niezależny od poziomu kwantowanego sygnału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51E1-F9F0-4F04-87E6-0CCFA1B42761}" type="slidenum">
              <a:rPr lang="pl-PL" smtClean="0"/>
              <a:pPr/>
              <a:t>32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5063" y="0"/>
            <a:ext cx="7772400" cy="1143000"/>
          </a:xfrm>
        </p:spPr>
        <p:txBody>
          <a:bodyPr/>
          <a:lstStyle/>
          <a:p>
            <a:pPr algn="ctr"/>
            <a:r>
              <a:rPr kumimoji="0" lang="pl-PL" sz="3600" b="1" dirty="0" smtClean="0"/>
              <a:t>Zależność </a:t>
            </a:r>
            <a:r>
              <a:rPr kumimoji="0" lang="pl-PL" sz="3600" b="1" i="1" dirty="0" smtClean="0"/>
              <a:t>SQR</a:t>
            </a:r>
            <a:r>
              <a:rPr kumimoji="0" lang="pl-PL" sz="3600" b="1" dirty="0" smtClean="0"/>
              <a:t> </a:t>
            </a:r>
            <a:r>
              <a:rPr kumimoji="0" lang="pl-PL" sz="3600" b="1" dirty="0"/>
              <a:t>od poziomu </a:t>
            </a:r>
            <a:r>
              <a:rPr kumimoji="0" lang="pl-PL" sz="3600" b="1" dirty="0" smtClean="0"/>
              <a:t>sygnału</a:t>
            </a:r>
            <a:br>
              <a:rPr kumimoji="0" lang="pl-PL" sz="3600" b="1" dirty="0" smtClean="0"/>
            </a:br>
            <a:r>
              <a:rPr kumimoji="0" lang="pl-PL" sz="3600" b="1" dirty="0" smtClean="0"/>
              <a:t>kompresja </a:t>
            </a:r>
            <a:r>
              <a:rPr kumimoji="0" lang="pl-PL" sz="3600" b="1" i="1" dirty="0" smtClean="0"/>
              <a:t>A</a:t>
            </a:r>
            <a:endParaRPr kumimoji="0" lang="pl-PL" sz="3600" b="1" i="1" dirty="0"/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1345203" y="1474468"/>
            <a:ext cx="6014587" cy="3556000"/>
            <a:chOff x="1851476" y="1928813"/>
            <a:chExt cx="6014587" cy="3556000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2428875" y="4962525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rot="16200000">
              <a:off x="1204119" y="3764757"/>
              <a:ext cx="3438525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167" name="Line 7"/>
            <p:cNvSpPr>
              <a:spLocks noChangeShapeType="1"/>
            </p:cNvSpPr>
            <p:nvPr/>
          </p:nvSpPr>
          <p:spPr bwMode="auto">
            <a:xfrm flipV="1">
              <a:off x="2921000" y="2085975"/>
              <a:ext cx="3060700" cy="3143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170" name="Line 10"/>
            <p:cNvSpPr>
              <a:spLocks noChangeShapeType="1"/>
            </p:cNvSpPr>
            <p:nvPr/>
          </p:nvSpPr>
          <p:spPr bwMode="auto">
            <a:xfrm flipV="1">
              <a:off x="2867025" y="4379913"/>
              <a:ext cx="1143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171" name="Line 11"/>
            <p:cNvSpPr>
              <a:spLocks noChangeShapeType="1"/>
            </p:cNvSpPr>
            <p:nvPr/>
          </p:nvSpPr>
          <p:spPr bwMode="auto">
            <a:xfrm flipV="1">
              <a:off x="2857500" y="3817938"/>
              <a:ext cx="1143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173" name="Line 13"/>
            <p:cNvSpPr>
              <a:spLocks noChangeShapeType="1"/>
            </p:cNvSpPr>
            <p:nvPr/>
          </p:nvSpPr>
          <p:spPr bwMode="auto">
            <a:xfrm>
              <a:off x="2867025" y="3267075"/>
              <a:ext cx="114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2867025" y="2673350"/>
              <a:ext cx="114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183" name="Text Box 23"/>
            <p:cNvSpPr txBox="1">
              <a:spLocks noChangeArrowheads="1"/>
            </p:cNvSpPr>
            <p:nvPr/>
          </p:nvSpPr>
          <p:spPr bwMode="auto">
            <a:xfrm>
              <a:off x="2514600" y="4210050"/>
              <a:ext cx="5524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/>
                <a:t>10</a:t>
              </a:r>
            </a:p>
          </p:txBody>
        </p:sp>
        <p:sp>
          <p:nvSpPr>
            <p:cNvPr id="92184" name="Text Box 24"/>
            <p:cNvSpPr txBox="1">
              <a:spLocks noChangeArrowheads="1"/>
            </p:cNvSpPr>
            <p:nvPr/>
          </p:nvSpPr>
          <p:spPr bwMode="auto">
            <a:xfrm>
              <a:off x="2514600" y="3657600"/>
              <a:ext cx="5524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/>
                <a:t>20</a:t>
              </a:r>
            </a:p>
          </p:txBody>
        </p:sp>
        <p:sp>
          <p:nvSpPr>
            <p:cNvPr id="92185" name="Text Box 25"/>
            <p:cNvSpPr txBox="1">
              <a:spLocks noChangeArrowheads="1"/>
            </p:cNvSpPr>
            <p:nvPr/>
          </p:nvSpPr>
          <p:spPr bwMode="auto">
            <a:xfrm>
              <a:off x="2514600" y="3095625"/>
              <a:ext cx="5524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/>
                <a:t>30</a:t>
              </a:r>
            </a:p>
          </p:txBody>
        </p:sp>
        <p:sp>
          <p:nvSpPr>
            <p:cNvPr id="92186" name="Text Box 26"/>
            <p:cNvSpPr txBox="1">
              <a:spLocks noChangeArrowheads="1"/>
            </p:cNvSpPr>
            <p:nvPr/>
          </p:nvSpPr>
          <p:spPr bwMode="auto">
            <a:xfrm>
              <a:off x="2514600" y="2495550"/>
              <a:ext cx="5524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/>
                <a:t>40</a:t>
              </a:r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auto">
            <a:xfrm flipV="1">
              <a:off x="3473450" y="4894263"/>
              <a:ext cx="47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190" name="Line 30"/>
            <p:cNvSpPr>
              <a:spLocks noChangeShapeType="1"/>
            </p:cNvSpPr>
            <p:nvPr/>
          </p:nvSpPr>
          <p:spPr bwMode="auto">
            <a:xfrm flipV="1">
              <a:off x="4033838" y="4894263"/>
              <a:ext cx="4762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191" name="Line 31"/>
            <p:cNvSpPr>
              <a:spLocks noChangeShapeType="1"/>
            </p:cNvSpPr>
            <p:nvPr/>
          </p:nvSpPr>
          <p:spPr bwMode="auto">
            <a:xfrm flipV="1">
              <a:off x="4622800" y="4894263"/>
              <a:ext cx="47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192" name="Line 32"/>
            <p:cNvSpPr>
              <a:spLocks noChangeShapeType="1"/>
            </p:cNvSpPr>
            <p:nvPr/>
          </p:nvSpPr>
          <p:spPr bwMode="auto">
            <a:xfrm flipV="1">
              <a:off x="5213350" y="4894263"/>
              <a:ext cx="47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193" name="Line 33"/>
            <p:cNvSpPr>
              <a:spLocks noChangeShapeType="1"/>
            </p:cNvSpPr>
            <p:nvPr/>
          </p:nvSpPr>
          <p:spPr bwMode="auto">
            <a:xfrm flipV="1">
              <a:off x="5808663" y="4894263"/>
              <a:ext cx="4762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195" name="Text Box 35"/>
            <p:cNvSpPr txBox="1">
              <a:spLocks noChangeArrowheads="1"/>
            </p:cNvSpPr>
            <p:nvPr/>
          </p:nvSpPr>
          <p:spPr bwMode="auto">
            <a:xfrm>
              <a:off x="5681663" y="5019675"/>
              <a:ext cx="5524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/>
                <a:t>0</a:t>
              </a:r>
            </a:p>
          </p:txBody>
        </p:sp>
        <p:sp>
          <p:nvSpPr>
            <p:cNvPr id="92196" name="Text Box 36"/>
            <p:cNvSpPr txBox="1">
              <a:spLocks noChangeArrowheads="1"/>
            </p:cNvSpPr>
            <p:nvPr/>
          </p:nvSpPr>
          <p:spPr bwMode="auto">
            <a:xfrm>
              <a:off x="4981575" y="5018088"/>
              <a:ext cx="5000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/>
                <a:t>-10</a:t>
              </a:r>
            </a:p>
          </p:txBody>
        </p:sp>
        <p:sp>
          <p:nvSpPr>
            <p:cNvPr id="92197" name="Text Box 37"/>
            <p:cNvSpPr txBox="1">
              <a:spLocks noChangeArrowheads="1"/>
            </p:cNvSpPr>
            <p:nvPr/>
          </p:nvSpPr>
          <p:spPr bwMode="auto">
            <a:xfrm>
              <a:off x="4376738" y="5018088"/>
              <a:ext cx="5000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/>
                <a:t>-20</a:t>
              </a:r>
            </a:p>
          </p:txBody>
        </p:sp>
        <p:sp>
          <p:nvSpPr>
            <p:cNvPr id="92198" name="Text Box 38"/>
            <p:cNvSpPr txBox="1">
              <a:spLocks noChangeArrowheads="1"/>
            </p:cNvSpPr>
            <p:nvPr/>
          </p:nvSpPr>
          <p:spPr bwMode="auto">
            <a:xfrm>
              <a:off x="3783013" y="5018088"/>
              <a:ext cx="5000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/>
                <a:t>-30</a:t>
              </a:r>
            </a:p>
          </p:txBody>
        </p:sp>
        <p:sp>
          <p:nvSpPr>
            <p:cNvPr id="92199" name="Text Box 39"/>
            <p:cNvSpPr txBox="1">
              <a:spLocks noChangeArrowheads="1"/>
            </p:cNvSpPr>
            <p:nvPr/>
          </p:nvSpPr>
          <p:spPr bwMode="auto">
            <a:xfrm>
              <a:off x="3227388" y="5018088"/>
              <a:ext cx="5000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/>
                <a:t>-40</a:t>
              </a:r>
            </a:p>
          </p:txBody>
        </p:sp>
        <p:sp>
          <p:nvSpPr>
            <p:cNvPr id="92200" name="Text Box 40"/>
            <p:cNvSpPr txBox="1">
              <a:spLocks noChangeArrowheads="1"/>
            </p:cNvSpPr>
            <p:nvPr/>
          </p:nvSpPr>
          <p:spPr bwMode="auto">
            <a:xfrm>
              <a:off x="2520950" y="5018088"/>
              <a:ext cx="5000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/>
                <a:t>-50</a:t>
              </a:r>
            </a:p>
          </p:txBody>
        </p:sp>
        <p:sp>
          <p:nvSpPr>
            <p:cNvPr id="92202" name="Line 42"/>
            <p:cNvSpPr>
              <a:spLocks noChangeShapeType="1"/>
            </p:cNvSpPr>
            <p:nvPr/>
          </p:nvSpPr>
          <p:spPr bwMode="auto">
            <a:xfrm flipV="1">
              <a:off x="3478213" y="3009900"/>
              <a:ext cx="2541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203" name="Line 43"/>
            <p:cNvSpPr>
              <a:spLocks noChangeShapeType="1"/>
            </p:cNvSpPr>
            <p:nvPr/>
          </p:nvSpPr>
          <p:spPr bwMode="auto">
            <a:xfrm flipV="1">
              <a:off x="2921000" y="3000375"/>
              <a:ext cx="557213" cy="676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204" name="Line 44"/>
            <p:cNvSpPr>
              <a:spLocks noChangeShapeType="1"/>
            </p:cNvSpPr>
            <p:nvPr/>
          </p:nvSpPr>
          <p:spPr bwMode="auto">
            <a:xfrm flipV="1">
              <a:off x="3343275" y="3152775"/>
              <a:ext cx="0" cy="1619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92206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1073598"/>
                </p:ext>
              </p:extLst>
            </p:nvPr>
          </p:nvGraphicFramePr>
          <p:xfrm>
            <a:off x="5988050" y="5027613"/>
            <a:ext cx="719138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54" name="Equation" r:id="rId3" imgW="482400" imgH="253800" progId="Equation.DSMT4">
                    <p:embed/>
                  </p:oleObj>
                </mc:Choice>
                <mc:Fallback>
                  <p:oleObj name="Equation" r:id="rId3" imgW="482400" imgH="253800" progId="Equation.DSMT4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8050" y="5027613"/>
                          <a:ext cx="719138" cy="379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07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5105985"/>
                </p:ext>
              </p:extLst>
            </p:nvPr>
          </p:nvGraphicFramePr>
          <p:xfrm>
            <a:off x="1990725" y="2103438"/>
            <a:ext cx="91122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55" name="Equation" r:id="rId5" imgW="609480" imgH="203040" progId="Equation.DSMT4">
                    <p:embed/>
                  </p:oleObj>
                </mc:Choice>
                <mc:Fallback>
                  <p:oleObj name="Equation" r:id="rId5" imgW="609480" imgH="203040" progId="Equation.DSMT4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0725" y="2103438"/>
                          <a:ext cx="911225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09" name="Text Box 49"/>
            <p:cNvSpPr txBox="1">
              <a:spLocks noChangeArrowheads="1"/>
            </p:cNvSpPr>
            <p:nvPr/>
          </p:nvSpPr>
          <p:spPr bwMode="auto">
            <a:xfrm>
              <a:off x="5213350" y="3124200"/>
              <a:ext cx="168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pl-PL"/>
            </a:p>
          </p:txBody>
        </p:sp>
        <p:sp>
          <p:nvSpPr>
            <p:cNvPr id="92210" name="Text Box 50"/>
            <p:cNvSpPr txBox="1">
              <a:spLocks noChangeArrowheads="1"/>
            </p:cNvSpPr>
            <p:nvPr/>
          </p:nvSpPr>
          <p:spPr bwMode="auto">
            <a:xfrm>
              <a:off x="5213350" y="3124200"/>
              <a:ext cx="18732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600" dirty="0"/>
                <a:t>Kompresja typu </a:t>
              </a:r>
              <a:r>
                <a:rPr lang="pl-PL" sz="1600" i="1" dirty="0"/>
                <a:t>A</a:t>
              </a:r>
            </a:p>
          </p:txBody>
        </p:sp>
        <p:sp>
          <p:nvSpPr>
            <p:cNvPr id="92211" name="Text Box 51"/>
            <p:cNvSpPr txBox="1">
              <a:spLocks noChangeArrowheads="1"/>
            </p:cNvSpPr>
            <p:nvPr/>
          </p:nvSpPr>
          <p:spPr bwMode="auto">
            <a:xfrm>
              <a:off x="5992813" y="1928813"/>
              <a:ext cx="187325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600" dirty="0" smtClean="0"/>
                <a:t>Kwantyzacja równomierna</a:t>
              </a:r>
              <a:endParaRPr lang="pl-PL" sz="1600" dirty="0"/>
            </a:p>
          </p:txBody>
        </p:sp>
        <p:sp>
          <p:nvSpPr>
            <p:cNvPr id="92212" name="Text Box 52"/>
            <p:cNvSpPr txBox="1">
              <a:spLocks noChangeArrowheads="1"/>
            </p:cNvSpPr>
            <p:nvPr/>
          </p:nvSpPr>
          <p:spPr bwMode="auto">
            <a:xfrm>
              <a:off x="3374231" y="3372485"/>
              <a:ext cx="1546225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600" dirty="0"/>
                <a:t>Zysk kompresji </a:t>
              </a:r>
              <a:r>
                <a:rPr lang="pl-PL" sz="1600" i="1" dirty="0" smtClean="0"/>
                <a:t>g </a:t>
              </a:r>
              <a:r>
                <a:rPr lang="pl-PL" sz="1600" dirty="0" smtClean="0"/>
                <a:t>= 25[</a:t>
              </a:r>
              <a:r>
                <a:rPr lang="pl-PL" sz="1600" dirty="0" err="1" smtClean="0"/>
                <a:t>dB</a:t>
              </a:r>
              <a:r>
                <a:rPr lang="pl-PL" sz="1600" dirty="0"/>
                <a:t>]</a:t>
              </a:r>
            </a:p>
          </p:txBody>
        </p:sp>
        <p:sp>
          <p:nvSpPr>
            <p:cNvPr id="2" name="pole tekstowe 1"/>
            <p:cNvSpPr txBox="1"/>
            <p:nvPr/>
          </p:nvSpPr>
          <p:spPr>
            <a:xfrm>
              <a:off x="1851476" y="2064822"/>
              <a:ext cx="106952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sz="1800" i="1" dirty="0" smtClean="0"/>
                <a:t>SQR</a:t>
              </a:r>
              <a:r>
                <a:rPr lang="pl-PL" sz="1800" dirty="0" smtClean="0"/>
                <a:t>[</a:t>
              </a:r>
              <a:r>
                <a:rPr lang="pl-PL" sz="1800" dirty="0" err="1" smtClean="0"/>
                <a:t>dB</a:t>
              </a:r>
              <a:r>
                <a:rPr lang="pl-PL" sz="1800" dirty="0" smtClean="0"/>
                <a:t>]</a:t>
              </a:r>
              <a:endParaRPr lang="pl-PL" sz="1800" dirty="0"/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5918383" y="5065712"/>
              <a:ext cx="104103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l-PL" sz="1800" i="1" dirty="0"/>
                <a:t>P</a:t>
              </a:r>
              <a:r>
                <a:rPr lang="pl-PL" sz="1800" dirty="0" smtClean="0"/>
                <a:t>[</a:t>
              </a:r>
              <a:r>
                <a:rPr lang="pl-PL" sz="1800" dirty="0" err="1" smtClean="0"/>
                <a:t>dB</a:t>
              </a:r>
              <a:r>
                <a:rPr lang="pl-PL" sz="1800" dirty="0" smtClean="0"/>
                <a:t>]</a:t>
              </a:r>
              <a:endParaRPr lang="pl-PL" sz="1800" dirty="0"/>
            </a:p>
          </p:txBody>
        </p:sp>
      </p:grp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526095"/>
              </p:ext>
            </p:extLst>
          </p:nvPr>
        </p:nvGraphicFramePr>
        <p:xfrm>
          <a:off x="6549646" y="3022051"/>
          <a:ext cx="2357817" cy="1135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6" name="Równanie" r:id="rId7" imgW="1371600" imgH="660240" progId="Equation.3">
                  <p:embed/>
                </p:oleObj>
              </mc:Choice>
              <mc:Fallback>
                <p:oleObj name="Równanie" r:id="rId7" imgW="137160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49646" y="3022051"/>
                        <a:ext cx="2357817" cy="1135245"/>
                      </a:xfrm>
                      <a:prstGeom prst="rect">
                        <a:avLst/>
                      </a:prstGeom>
                      <a:solidFill>
                        <a:srgbClr val="FFFF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51E1-F9F0-4F04-87E6-0CCFA1B42761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4588" y="238125"/>
            <a:ext cx="7772400" cy="866775"/>
          </a:xfrm>
        </p:spPr>
        <p:txBody>
          <a:bodyPr/>
          <a:lstStyle/>
          <a:p>
            <a:pPr algn="ctr"/>
            <a:r>
              <a:rPr kumimoji="0" lang="pl-PL" sz="3600" b="1"/>
              <a:t>Kompresor i ekspander</a:t>
            </a:r>
            <a:r>
              <a:rPr kumimoji="0" lang="pl-PL" sz="36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771650" y="1485900"/>
            <a:ext cx="62865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 smtClean="0"/>
              <a:t>W celu prawidłowego odtworzenia próbek sygnału</a:t>
            </a:r>
            <a:r>
              <a:rPr lang="pl-PL" dirty="0"/>
              <a:t> </a:t>
            </a:r>
            <a:r>
              <a:rPr lang="pl-PL" dirty="0" smtClean="0"/>
              <a:t>w </a:t>
            </a:r>
            <a:r>
              <a:rPr lang="pl-PL" dirty="0"/>
              <a:t>odbiorniku należy zastosować </a:t>
            </a:r>
            <a:r>
              <a:rPr lang="pl-PL" u="sng" dirty="0" smtClean="0"/>
              <a:t>ekspander</a:t>
            </a:r>
            <a:r>
              <a:rPr lang="pl-PL" dirty="0" smtClean="0"/>
              <a:t> o charakterystyce odwrotnej do </a:t>
            </a:r>
            <a:r>
              <a:rPr lang="pl-PL" u="sng" dirty="0" smtClean="0"/>
              <a:t>kompresji</a:t>
            </a:r>
            <a:r>
              <a:rPr lang="pl-PL" dirty="0" smtClean="0"/>
              <a:t>.</a:t>
            </a:r>
            <a:endParaRPr lang="pl-PL" dirty="0"/>
          </a:p>
          <a:p>
            <a:pPr>
              <a:spcBef>
                <a:spcPct val="50000"/>
              </a:spcBef>
            </a:pPr>
            <a:r>
              <a:rPr lang="pl-PL" dirty="0"/>
              <a:t>Połączenie układu </a:t>
            </a:r>
            <a:r>
              <a:rPr lang="pl-PL" u="sng" dirty="0"/>
              <a:t>kompresora</a:t>
            </a:r>
            <a:r>
              <a:rPr lang="pl-PL" dirty="0"/>
              <a:t> i </a:t>
            </a:r>
            <a:r>
              <a:rPr lang="pl-PL" u="sng" dirty="0"/>
              <a:t>ekspandera </a:t>
            </a:r>
            <a:r>
              <a:rPr lang="pl-PL" dirty="0"/>
              <a:t>nazywane jest </a:t>
            </a:r>
            <a:r>
              <a:rPr lang="pl-PL" u="sng" dirty="0"/>
              <a:t>kompanderem</a:t>
            </a:r>
            <a:r>
              <a:rPr lang="pl-PL" i="1" dirty="0" smtClean="0"/>
              <a:t>.</a:t>
            </a:r>
            <a:endParaRPr lang="pl-PL" i="1" dirty="0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51E1-F9F0-4F04-87E6-0CCFA1B42761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0"/>
            <a:ext cx="7991475" cy="1143000"/>
          </a:xfrm>
        </p:spPr>
        <p:txBody>
          <a:bodyPr/>
          <a:lstStyle/>
          <a:p>
            <a:pPr algn="ctr"/>
            <a:r>
              <a:rPr kumimoji="0" lang="pl-PL" sz="3200" b="1" dirty="0" smtClean="0"/>
              <a:t>Podsumowanie - kompresja</a:t>
            </a:r>
            <a:br>
              <a:rPr kumimoji="0" lang="pl-PL" sz="3200" b="1" dirty="0" smtClean="0"/>
            </a:br>
            <a:r>
              <a:rPr kumimoji="0" lang="pl-PL" sz="3200" b="1" dirty="0" smtClean="0"/>
              <a:t>liniowo- logarytmiczna</a:t>
            </a:r>
            <a:endParaRPr kumimoji="0" lang="pl-PL" sz="3200" b="1" dirty="0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106488" y="1143000"/>
            <a:ext cx="7877175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l-PL" sz="2200" dirty="0"/>
              <a:t> </a:t>
            </a:r>
            <a:r>
              <a:rPr lang="pl-PL" sz="2200" dirty="0" smtClean="0"/>
              <a:t>Sygnały </a:t>
            </a:r>
            <a:r>
              <a:rPr lang="pl-PL" sz="2200" dirty="0"/>
              <a:t>słabe są kwantowane dokładniej w porównaniu z sygnałami silnymi, kwantowanymi </a:t>
            </a:r>
            <a:r>
              <a:rPr lang="pl-PL" sz="2200" dirty="0" smtClean="0"/>
              <a:t>rzadziej.</a:t>
            </a:r>
            <a:endParaRPr lang="pl-PL" sz="22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sz="2200" dirty="0" smtClean="0"/>
              <a:t> Kompresja zapewnia </a:t>
            </a:r>
            <a:r>
              <a:rPr lang="pl-PL" sz="2200" dirty="0"/>
              <a:t>stałą wartość odstępu sygnał – błąd  </a:t>
            </a:r>
            <a:r>
              <a:rPr lang="pl-PL" sz="2200" dirty="0" smtClean="0"/>
              <a:t>kwantowania </a:t>
            </a:r>
            <a:r>
              <a:rPr lang="pl-PL" sz="2200" dirty="0"/>
              <a:t>w szerokim zakresie zmienności </a:t>
            </a:r>
            <a:r>
              <a:rPr lang="pl-PL" sz="2200" dirty="0" smtClean="0"/>
              <a:t>poziomu sygnału.</a:t>
            </a:r>
            <a:endParaRPr lang="pl-PL" sz="22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sz="2200" dirty="0" smtClean="0"/>
              <a:t> Przy tym samym poziomie sygnału </a:t>
            </a:r>
            <a:r>
              <a:rPr lang="pl-PL" sz="2200" dirty="0"/>
              <a:t>i  tej samej liczbie poziomów </a:t>
            </a:r>
            <a:r>
              <a:rPr lang="pl-PL" sz="2200" dirty="0" smtClean="0"/>
              <a:t>kwantyzacji kompresja </a:t>
            </a:r>
            <a:r>
              <a:rPr lang="pl-PL" sz="2200" dirty="0"/>
              <a:t>zwiększa dokładność </a:t>
            </a:r>
            <a:r>
              <a:rPr lang="pl-PL" sz="2200" dirty="0" smtClean="0"/>
              <a:t>kwantyzacji </a:t>
            </a:r>
            <a:r>
              <a:rPr lang="pl-PL" sz="2200" dirty="0"/>
              <a:t>w porównaniu z </a:t>
            </a:r>
            <a:r>
              <a:rPr lang="pl-PL" sz="2200" dirty="0" smtClean="0"/>
              <a:t>kwantyzacją równomierną.</a:t>
            </a:r>
            <a:endParaRPr lang="pl-PL" sz="22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sz="2200" dirty="0" smtClean="0"/>
              <a:t> Kompresja pozwala </a:t>
            </a:r>
            <a:r>
              <a:rPr lang="pl-PL" sz="2200" dirty="0"/>
              <a:t>na zmniejszenie szybkości transmisji bez szkody dla jakości </a:t>
            </a:r>
            <a:r>
              <a:rPr lang="pl-PL" sz="2200" dirty="0" smtClean="0"/>
              <a:t>przetwarzania.</a:t>
            </a:r>
            <a:endParaRPr lang="pl-PL" sz="22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sz="2200" dirty="0" smtClean="0"/>
              <a:t> Kompresja </a:t>
            </a:r>
            <a:r>
              <a:rPr lang="pl-PL" sz="2200" dirty="0"/>
              <a:t>sygnałów słabych powiększa odstęp – błąd kwantowania o zysk </a:t>
            </a:r>
            <a:r>
              <a:rPr lang="pl-PL" sz="2200" dirty="0" smtClean="0"/>
              <a:t>kompresji.</a:t>
            </a:r>
            <a:endParaRPr lang="pl-PL" sz="22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sz="2200" dirty="0" smtClean="0"/>
              <a:t> Kompresja pozwala skrócić długość </a:t>
            </a:r>
            <a:r>
              <a:rPr lang="pl-PL" sz="2200" smtClean="0"/>
              <a:t>słów kodowych.</a:t>
            </a:r>
            <a:endParaRPr lang="pl-PL" sz="2200" dirty="0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51E1-F9F0-4F04-87E6-0CCFA1B42761}" type="slidenum">
              <a:rPr lang="pl-PL" smtClean="0"/>
              <a:pPr/>
              <a:t>35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859921"/>
              </p:ext>
            </p:extLst>
          </p:nvPr>
        </p:nvGraphicFramePr>
        <p:xfrm>
          <a:off x="804223" y="1870128"/>
          <a:ext cx="8128002" cy="4901814"/>
        </p:xfrm>
        <a:graphic>
          <a:graphicData uri="http://schemas.openxmlformats.org/drawingml/2006/table">
            <a:tbl>
              <a:tblPr firstRow="1" bandRow="1"/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81696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1696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16969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16969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16969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81696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Dowolny kształt 38"/>
          <p:cNvSpPr/>
          <p:nvPr/>
        </p:nvSpPr>
        <p:spPr>
          <a:xfrm>
            <a:off x="798450" y="387445"/>
            <a:ext cx="8104909" cy="5688308"/>
          </a:xfrm>
          <a:custGeom>
            <a:avLst/>
            <a:gdLst>
              <a:gd name="connsiteX0" fmla="*/ 0 w 8676409"/>
              <a:gd name="connsiteY0" fmla="*/ 4085205 h 4085205"/>
              <a:gd name="connsiteX1" fmla="*/ 1600200 w 8676409"/>
              <a:gd name="connsiteY1" fmla="*/ 1851160 h 4085205"/>
              <a:gd name="connsiteX2" fmla="*/ 2847109 w 8676409"/>
              <a:gd name="connsiteY2" fmla="*/ 2703214 h 4085205"/>
              <a:gd name="connsiteX3" fmla="*/ 4655128 w 8676409"/>
              <a:gd name="connsiteY3" fmla="*/ 884805 h 4085205"/>
              <a:gd name="connsiteX4" fmla="*/ 7377546 w 8676409"/>
              <a:gd name="connsiteY4" fmla="*/ 136660 h 4085205"/>
              <a:gd name="connsiteX5" fmla="*/ 8676409 w 8676409"/>
              <a:gd name="connsiteY5" fmla="*/ 3586442 h 4085205"/>
              <a:gd name="connsiteX0" fmla="*/ 0 w 8676409"/>
              <a:gd name="connsiteY0" fmla="*/ 4102488 h 4102488"/>
              <a:gd name="connsiteX1" fmla="*/ 1600200 w 8676409"/>
              <a:gd name="connsiteY1" fmla="*/ 1868443 h 4102488"/>
              <a:gd name="connsiteX2" fmla="*/ 3358140 w 8676409"/>
              <a:gd name="connsiteY2" fmla="*/ 3593333 h 4102488"/>
              <a:gd name="connsiteX3" fmla="*/ 4655128 w 8676409"/>
              <a:gd name="connsiteY3" fmla="*/ 902088 h 4102488"/>
              <a:gd name="connsiteX4" fmla="*/ 7377546 w 8676409"/>
              <a:gd name="connsiteY4" fmla="*/ 153943 h 4102488"/>
              <a:gd name="connsiteX5" fmla="*/ 8676409 w 8676409"/>
              <a:gd name="connsiteY5" fmla="*/ 3603725 h 4102488"/>
              <a:gd name="connsiteX0" fmla="*/ 0 w 8676409"/>
              <a:gd name="connsiteY0" fmla="*/ 4102488 h 4102488"/>
              <a:gd name="connsiteX1" fmla="*/ 1533544 w 8676409"/>
              <a:gd name="connsiteY1" fmla="*/ 1639843 h 4102488"/>
              <a:gd name="connsiteX2" fmla="*/ 3358140 w 8676409"/>
              <a:gd name="connsiteY2" fmla="*/ 3593333 h 4102488"/>
              <a:gd name="connsiteX3" fmla="*/ 4655128 w 8676409"/>
              <a:gd name="connsiteY3" fmla="*/ 902088 h 4102488"/>
              <a:gd name="connsiteX4" fmla="*/ 7377546 w 8676409"/>
              <a:gd name="connsiteY4" fmla="*/ 153943 h 4102488"/>
              <a:gd name="connsiteX5" fmla="*/ 8676409 w 8676409"/>
              <a:gd name="connsiteY5" fmla="*/ 3603725 h 4102488"/>
              <a:gd name="connsiteX0" fmla="*/ 0 w 8676409"/>
              <a:gd name="connsiteY0" fmla="*/ 4151086 h 4151086"/>
              <a:gd name="connsiteX1" fmla="*/ 1533544 w 8676409"/>
              <a:gd name="connsiteY1" fmla="*/ 1688441 h 4151086"/>
              <a:gd name="connsiteX2" fmla="*/ 3358140 w 8676409"/>
              <a:gd name="connsiteY2" fmla="*/ 3641931 h 4151086"/>
              <a:gd name="connsiteX3" fmla="*/ 4521816 w 8676409"/>
              <a:gd name="connsiteY3" fmla="*/ 753259 h 4151086"/>
              <a:gd name="connsiteX4" fmla="*/ 7377546 w 8676409"/>
              <a:gd name="connsiteY4" fmla="*/ 202541 h 4151086"/>
              <a:gd name="connsiteX5" fmla="*/ 8676409 w 8676409"/>
              <a:gd name="connsiteY5" fmla="*/ 3652323 h 4151086"/>
              <a:gd name="connsiteX0" fmla="*/ 0 w 8676409"/>
              <a:gd name="connsiteY0" fmla="*/ 3982854 h 3982854"/>
              <a:gd name="connsiteX1" fmla="*/ 1533544 w 8676409"/>
              <a:gd name="connsiteY1" fmla="*/ 1520209 h 3982854"/>
              <a:gd name="connsiteX2" fmla="*/ 3358140 w 8676409"/>
              <a:gd name="connsiteY2" fmla="*/ 3473699 h 3982854"/>
              <a:gd name="connsiteX3" fmla="*/ 4521816 w 8676409"/>
              <a:gd name="connsiteY3" fmla="*/ 585027 h 3982854"/>
              <a:gd name="connsiteX4" fmla="*/ 7377546 w 8676409"/>
              <a:gd name="connsiteY4" fmla="*/ 34309 h 3982854"/>
              <a:gd name="connsiteX5" fmla="*/ 7721003 w 8676409"/>
              <a:gd name="connsiteY5" fmla="*/ 1146136 h 3982854"/>
              <a:gd name="connsiteX6" fmla="*/ 8676409 w 8676409"/>
              <a:gd name="connsiteY6" fmla="*/ 3484091 h 3982854"/>
              <a:gd name="connsiteX0" fmla="*/ 0 w 8698628"/>
              <a:gd name="connsiteY0" fmla="*/ 3982854 h 3982854"/>
              <a:gd name="connsiteX1" fmla="*/ 1533544 w 8698628"/>
              <a:gd name="connsiteY1" fmla="*/ 1520209 h 3982854"/>
              <a:gd name="connsiteX2" fmla="*/ 3358140 w 8698628"/>
              <a:gd name="connsiteY2" fmla="*/ 3473699 h 3982854"/>
              <a:gd name="connsiteX3" fmla="*/ 4521816 w 8698628"/>
              <a:gd name="connsiteY3" fmla="*/ 585027 h 3982854"/>
              <a:gd name="connsiteX4" fmla="*/ 7377546 w 8698628"/>
              <a:gd name="connsiteY4" fmla="*/ 34309 h 3982854"/>
              <a:gd name="connsiteX5" fmla="*/ 7721003 w 8698628"/>
              <a:gd name="connsiteY5" fmla="*/ 1146136 h 3982854"/>
              <a:gd name="connsiteX6" fmla="*/ 8698628 w 8698628"/>
              <a:gd name="connsiteY6" fmla="*/ 3764646 h 3982854"/>
              <a:gd name="connsiteX0" fmla="*/ 0 w 8665300"/>
              <a:gd name="connsiteY0" fmla="*/ 3982854 h 3982854"/>
              <a:gd name="connsiteX1" fmla="*/ 1533544 w 8665300"/>
              <a:gd name="connsiteY1" fmla="*/ 1520209 h 3982854"/>
              <a:gd name="connsiteX2" fmla="*/ 3358140 w 8665300"/>
              <a:gd name="connsiteY2" fmla="*/ 3473699 h 3982854"/>
              <a:gd name="connsiteX3" fmla="*/ 4521816 w 8665300"/>
              <a:gd name="connsiteY3" fmla="*/ 585027 h 3982854"/>
              <a:gd name="connsiteX4" fmla="*/ 7377546 w 8665300"/>
              <a:gd name="connsiteY4" fmla="*/ 34309 h 3982854"/>
              <a:gd name="connsiteX5" fmla="*/ 7721003 w 8665300"/>
              <a:gd name="connsiteY5" fmla="*/ 1146136 h 3982854"/>
              <a:gd name="connsiteX6" fmla="*/ 8665300 w 8665300"/>
              <a:gd name="connsiteY6" fmla="*/ 2070928 h 3982854"/>
              <a:gd name="connsiteX0" fmla="*/ 0 w 8665300"/>
              <a:gd name="connsiteY0" fmla="*/ 3707997 h 3707997"/>
              <a:gd name="connsiteX1" fmla="*/ 1533544 w 8665300"/>
              <a:gd name="connsiteY1" fmla="*/ 1245352 h 3707997"/>
              <a:gd name="connsiteX2" fmla="*/ 3358140 w 8665300"/>
              <a:gd name="connsiteY2" fmla="*/ 3198842 h 3707997"/>
              <a:gd name="connsiteX3" fmla="*/ 4521816 w 8665300"/>
              <a:gd name="connsiteY3" fmla="*/ 310170 h 3707997"/>
              <a:gd name="connsiteX4" fmla="*/ 6855406 w 8665300"/>
              <a:gd name="connsiteY4" fmla="*/ 143916 h 3707997"/>
              <a:gd name="connsiteX5" fmla="*/ 7721003 w 8665300"/>
              <a:gd name="connsiteY5" fmla="*/ 871279 h 3707997"/>
              <a:gd name="connsiteX6" fmla="*/ 8665300 w 8665300"/>
              <a:gd name="connsiteY6" fmla="*/ 1796071 h 3707997"/>
              <a:gd name="connsiteX0" fmla="*/ 0 w 8665300"/>
              <a:gd name="connsiteY0" fmla="*/ 4054174 h 4054174"/>
              <a:gd name="connsiteX1" fmla="*/ 1533544 w 8665300"/>
              <a:gd name="connsiteY1" fmla="*/ 1591529 h 4054174"/>
              <a:gd name="connsiteX2" fmla="*/ 3358140 w 8665300"/>
              <a:gd name="connsiteY2" fmla="*/ 3545019 h 4054174"/>
              <a:gd name="connsiteX3" fmla="*/ 4521816 w 8665300"/>
              <a:gd name="connsiteY3" fmla="*/ 656347 h 4054174"/>
              <a:gd name="connsiteX4" fmla="*/ 5832414 w 8665300"/>
              <a:gd name="connsiteY4" fmla="*/ 1719 h 4054174"/>
              <a:gd name="connsiteX5" fmla="*/ 6855406 w 8665300"/>
              <a:gd name="connsiteY5" fmla="*/ 490093 h 4054174"/>
              <a:gd name="connsiteX6" fmla="*/ 7721003 w 8665300"/>
              <a:gd name="connsiteY6" fmla="*/ 1217456 h 4054174"/>
              <a:gd name="connsiteX7" fmla="*/ 8665300 w 8665300"/>
              <a:gd name="connsiteY7" fmla="*/ 2142248 h 4054174"/>
              <a:gd name="connsiteX0" fmla="*/ 0 w 8665300"/>
              <a:gd name="connsiteY0" fmla="*/ 4053982 h 4053982"/>
              <a:gd name="connsiteX1" fmla="*/ 1533544 w 8665300"/>
              <a:gd name="connsiteY1" fmla="*/ 1591337 h 4053982"/>
              <a:gd name="connsiteX2" fmla="*/ 3358140 w 8665300"/>
              <a:gd name="connsiteY2" fmla="*/ 3544827 h 4053982"/>
              <a:gd name="connsiteX3" fmla="*/ 4521816 w 8665300"/>
              <a:gd name="connsiteY3" fmla="*/ 656155 h 4053982"/>
              <a:gd name="connsiteX4" fmla="*/ 5832414 w 8665300"/>
              <a:gd name="connsiteY4" fmla="*/ 1527 h 4053982"/>
              <a:gd name="connsiteX5" fmla="*/ 6855406 w 8665300"/>
              <a:gd name="connsiteY5" fmla="*/ 489901 h 4053982"/>
              <a:gd name="connsiteX6" fmla="*/ 7098881 w 8665300"/>
              <a:gd name="connsiteY6" fmla="*/ 957491 h 4053982"/>
              <a:gd name="connsiteX7" fmla="*/ 7721003 w 8665300"/>
              <a:gd name="connsiteY7" fmla="*/ 1217264 h 4053982"/>
              <a:gd name="connsiteX8" fmla="*/ 8665300 w 8665300"/>
              <a:gd name="connsiteY8" fmla="*/ 2142056 h 4053982"/>
              <a:gd name="connsiteX0" fmla="*/ 0 w 8665300"/>
              <a:gd name="connsiteY0" fmla="*/ 5688308 h 5688308"/>
              <a:gd name="connsiteX1" fmla="*/ 1533544 w 8665300"/>
              <a:gd name="connsiteY1" fmla="*/ 3225663 h 5688308"/>
              <a:gd name="connsiteX2" fmla="*/ 3358140 w 8665300"/>
              <a:gd name="connsiteY2" fmla="*/ 5179153 h 5688308"/>
              <a:gd name="connsiteX3" fmla="*/ 4521816 w 8665300"/>
              <a:gd name="connsiteY3" fmla="*/ 2290481 h 5688308"/>
              <a:gd name="connsiteX4" fmla="*/ 5832414 w 8665300"/>
              <a:gd name="connsiteY4" fmla="*/ 1635853 h 5688308"/>
              <a:gd name="connsiteX5" fmla="*/ 6855406 w 8665300"/>
              <a:gd name="connsiteY5" fmla="*/ 2124227 h 5688308"/>
              <a:gd name="connsiteX6" fmla="*/ 7247853 w 8665300"/>
              <a:gd name="connsiteY6" fmla="*/ 5371 h 5688308"/>
              <a:gd name="connsiteX7" fmla="*/ 7721003 w 8665300"/>
              <a:gd name="connsiteY7" fmla="*/ 2851590 h 5688308"/>
              <a:gd name="connsiteX8" fmla="*/ 8665300 w 8665300"/>
              <a:gd name="connsiteY8" fmla="*/ 3776382 h 568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5300" h="5688308">
                <a:moveTo>
                  <a:pt x="0" y="5688308"/>
                </a:moveTo>
                <a:cubicBezTo>
                  <a:pt x="562841" y="4686451"/>
                  <a:pt x="973854" y="3310522"/>
                  <a:pt x="1533544" y="3225663"/>
                </a:cubicBezTo>
                <a:cubicBezTo>
                  <a:pt x="2093234" y="3140804"/>
                  <a:pt x="2860095" y="5335017"/>
                  <a:pt x="3358140" y="5179153"/>
                </a:cubicBezTo>
                <a:cubicBezTo>
                  <a:pt x="3856185" y="5023289"/>
                  <a:pt x="4109437" y="2881031"/>
                  <a:pt x="4521816" y="2290481"/>
                </a:cubicBezTo>
                <a:cubicBezTo>
                  <a:pt x="4934195" y="1699931"/>
                  <a:pt x="5443482" y="1663562"/>
                  <a:pt x="5832414" y="1635853"/>
                </a:cubicBezTo>
                <a:cubicBezTo>
                  <a:pt x="6221346" y="1608144"/>
                  <a:pt x="6619500" y="2395974"/>
                  <a:pt x="6855406" y="2124227"/>
                </a:cubicBezTo>
                <a:cubicBezTo>
                  <a:pt x="7091313" y="1852480"/>
                  <a:pt x="7103587" y="-115856"/>
                  <a:pt x="7247853" y="5371"/>
                </a:cubicBezTo>
                <a:cubicBezTo>
                  <a:pt x="7392119" y="126598"/>
                  <a:pt x="7509925" y="2622990"/>
                  <a:pt x="7721003" y="2851590"/>
                </a:cubicBezTo>
                <a:cubicBezTo>
                  <a:pt x="7937480" y="3426554"/>
                  <a:pt x="8541245" y="3371137"/>
                  <a:pt x="8665300" y="3776382"/>
                </a:cubicBezTo>
              </a:path>
            </a:pathLst>
          </a:cu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Elipsa 39"/>
          <p:cNvSpPr/>
          <p:nvPr/>
        </p:nvSpPr>
        <p:spPr>
          <a:xfrm>
            <a:off x="2116708" y="3603753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Elipsa 40"/>
          <p:cNvSpPr/>
          <p:nvPr/>
        </p:nvSpPr>
        <p:spPr>
          <a:xfrm>
            <a:off x="753422" y="6030725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Elipsa 41"/>
          <p:cNvSpPr/>
          <p:nvPr/>
        </p:nvSpPr>
        <p:spPr>
          <a:xfrm>
            <a:off x="6184404" y="1993165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4832894" y="3001083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Elipsa 43"/>
          <p:cNvSpPr/>
          <p:nvPr/>
        </p:nvSpPr>
        <p:spPr>
          <a:xfrm>
            <a:off x="3472031" y="5248289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753422" y="6377090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8884308" y="3886041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832894" y="3103952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6184404" y="2278221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7545193" y="682360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2117053" y="3932800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Elipsa 51"/>
          <p:cNvSpPr/>
          <p:nvPr/>
        </p:nvSpPr>
        <p:spPr>
          <a:xfrm>
            <a:off x="8879113" y="4112563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Prostokąt 52"/>
          <p:cNvSpPr/>
          <p:nvPr/>
        </p:nvSpPr>
        <p:spPr>
          <a:xfrm>
            <a:off x="3472031" y="5541313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pole tekstowe 58"/>
          <p:cNvSpPr txBox="1"/>
          <p:nvPr/>
        </p:nvSpPr>
        <p:spPr>
          <a:xfrm>
            <a:off x="1186502" y="2062984"/>
            <a:ext cx="304121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s</a:t>
            </a:r>
            <a:r>
              <a:rPr lang="pl-PL" b="1" dirty="0" smtClean="0">
                <a:solidFill>
                  <a:srgbClr val="0070C0"/>
                </a:solidFill>
              </a:rPr>
              <a:t>ygnał analogowy </a:t>
            </a:r>
            <a:r>
              <a:rPr lang="pl-PL" b="1" i="1" dirty="0" smtClean="0">
                <a:solidFill>
                  <a:srgbClr val="0070C0"/>
                </a:solidFill>
              </a:rPr>
              <a:t>x</a:t>
            </a:r>
            <a:r>
              <a:rPr lang="pl-PL" b="1" dirty="0" smtClean="0">
                <a:solidFill>
                  <a:srgbClr val="0070C0"/>
                </a:solidFill>
              </a:rPr>
              <a:t>(</a:t>
            </a:r>
            <a:r>
              <a:rPr lang="pl-PL" b="1" i="1" dirty="0" smtClean="0">
                <a:solidFill>
                  <a:srgbClr val="0070C0"/>
                </a:solidFill>
              </a:rPr>
              <a:t>t</a:t>
            </a:r>
            <a:r>
              <a:rPr lang="pl-PL" b="1" dirty="0" smtClean="0">
                <a:solidFill>
                  <a:srgbClr val="0070C0"/>
                </a:solidFill>
              </a:rPr>
              <a:t>)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1142855" y="2546375"/>
            <a:ext cx="3477490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rgbClr val="006600"/>
                </a:solidFill>
              </a:rPr>
              <a:t>s</a:t>
            </a:r>
            <a:r>
              <a:rPr lang="pl-PL" b="1" dirty="0" smtClean="0">
                <a:solidFill>
                  <a:srgbClr val="006600"/>
                </a:solidFill>
              </a:rPr>
              <a:t>ygnał skwantowany </a:t>
            </a:r>
            <a:r>
              <a:rPr lang="pl-PL" b="1" i="1" dirty="0" smtClean="0">
                <a:solidFill>
                  <a:srgbClr val="006600"/>
                </a:solidFill>
              </a:rPr>
              <a:t>v</a:t>
            </a:r>
            <a:r>
              <a:rPr lang="pl-PL" b="1" dirty="0" smtClean="0">
                <a:solidFill>
                  <a:srgbClr val="006600"/>
                </a:solidFill>
              </a:rPr>
              <a:t>(</a:t>
            </a:r>
            <a:r>
              <a:rPr lang="pl-PL" b="1" i="1" dirty="0" smtClean="0">
                <a:solidFill>
                  <a:srgbClr val="006600"/>
                </a:solidFill>
              </a:rPr>
              <a:t>t</a:t>
            </a:r>
            <a:r>
              <a:rPr lang="pl-PL" b="1" dirty="0" smtClean="0">
                <a:solidFill>
                  <a:srgbClr val="006600"/>
                </a:solidFill>
              </a:rPr>
              <a:t>)</a:t>
            </a:r>
            <a:br>
              <a:rPr lang="pl-PL" b="1" dirty="0" smtClean="0">
                <a:solidFill>
                  <a:srgbClr val="006600"/>
                </a:solidFill>
              </a:rPr>
            </a:br>
            <a:r>
              <a:rPr lang="pl-PL" sz="2000" b="1" dirty="0" smtClean="0">
                <a:solidFill>
                  <a:srgbClr val="006600"/>
                </a:solidFill>
              </a:rPr>
              <a:t>(</a:t>
            </a:r>
            <a:r>
              <a:rPr lang="pl-PL" sz="2000" b="1" i="1" dirty="0" smtClean="0">
                <a:solidFill>
                  <a:srgbClr val="006600"/>
                </a:solidFill>
              </a:rPr>
              <a:t>L</a:t>
            </a:r>
            <a:r>
              <a:rPr lang="pl-PL" sz="2000" b="1" dirty="0" smtClean="0">
                <a:solidFill>
                  <a:srgbClr val="006600"/>
                </a:solidFill>
              </a:rPr>
              <a:t> = 8 poziomów kwantyzacji)</a:t>
            </a:r>
            <a:endParaRPr lang="pl-PL" sz="1600" b="1" dirty="0">
              <a:solidFill>
                <a:srgbClr val="006600"/>
              </a:solidFill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3155059" y="5868136"/>
            <a:ext cx="245208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próbkowanie sygnału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62" name="pole tekstowe 61"/>
          <p:cNvSpPr txBox="1"/>
          <p:nvPr/>
        </p:nvSpPr>
        <p:spPr>
          <a:xfrm rot="16200000">
            <a:off x="-891256" y="4006026"/>
            <a:ext cx="2470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6600"/>
                </a:solidFill>
              </a:rPr>
              <a:t>kwantyzacja sygnału</a:t>
            </a:r>
            <a:endParaRPr lang="pl-PL" b="1" dirty="0">
              <a:solidFill>
                <a:srgbClr val="006600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767215" y="6723455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767215" y="183453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767215" y="264225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6" name="Prostokąt 65"/>
          <p:cNvSpPr/>
          <p:nvPr/>
        </p:nvSpPr>
        <p:spPr>
          <a:xfrm>
            <a:off x="767215" y="345759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7" name="Prostokąt 66"/>
          <p:cNvSpPr/>
          <p:nvPr/>
        </p:nvSpPr>
        <p:spPr>
          <a:xfrm>
            <a:off x="767215" y="428055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8" name="Prostokąt 67"/>
          <p:cNvSpPr/>
          <p:nvPr/>
        </p:nvSpPr>
        <p:spPr>
          <a:xfrm>
            <a:off x="767215" y="508065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69" name="Prostokąt 68"/>
          <p:cNvSpPr/>
          <p:nvPr/>
        </p:nvSpPr>
        <p:spPr>
          <a:xfrm>
            <a:off x="767215" y="588837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81166" y="6211669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006600"/>
                </a:solidFill>
              </a:rPr>
              <a:t>0</a:t>
            </a: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881166" y="5428307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56" name="pole tekstowe 55"/>
          <p:cNvSpPr txBox="1"/>
          <p:nvPr/>
        </p:nvSpPr>
        <p:spPr>
          <a:xfrm>
            <a:off x="881166" y="4549224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57" name="pole tekstowe 56"/>
          <p:cNvSpPr txBox="1"/>
          <p:nvPr/>
        </p:nvSpPr>
        <p:spPr>
          <a:xfrm>
            <a:off x="881166" y="3729074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58" name="pole tekstowe 57"/>
          <p:cNvSpPr txBox="1"/>
          <p:nvPr/>
        </p:nvSpPr>
        <p:spPr>
          <a:xfrm>
            <a:off x="881166" y="2917248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71" name="pole tekstowe 70"/>
          <p:cNvSpPr txBox="1"/>
          <p:nvPr/>
        </p:nvSpPr>
        <p:spPr>
          <a:xfrm>
            <a:off x="881166" y="2105698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190128" y="6082915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>
                <a:solidFill>
                  <a:srgbClr val="C00000"/>
                </a:solidFill>
              </a:rPr>
              <a:t>l</a:t>
            </a:r>
            <a:r>
              <a:rPr lang="pl-PL" baseline="-25000" dirty="0" smtClean="0">
                <a:solidFill>
                  <a:srgbClr val="C00000"/>
                </a:solidFill>
              </a:rPr>
              <a:t>10</a:t>
            </a:r>
            <a:endParaRPr lang="pl-PL" i="1" baseline="-25000" dirty="0">
              <a:solidFill>
                <a:srgbClr val="C00000"/>
              </a:solidFill>
            </a:endParaRPr>
          </a:p>
        </p:txBody>
      </p:sp>
      <p:sp>
        <p:nvSpPr>
          <p:cNvPr id="80" name="pole tekstowe 79"/>
          <p:cNvSpPr txBox="1"/>
          <p:nvPr/>
        </p:nvSpPr>
        <p:spPr>
          <a:xfrm>
            <a:off x="2630138" y="61792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3</a:t>
            </a:r>
            <a:endParaRPr lang="pl-PL" baseline="-25000" dirty="0">
              <a:solidFill>
                <a:srgbClr val="C00000"/>
              </a:solidFill>
            </a:endParaRPr>
          </a:p>
        </p:txBody>
      </p:sp>
      <p:sp>
        <p:nvSpPr>
          <p:cNvPr id="81" name="pole tekstowe 80"/>
          <p:cNvSpPr txBox="1"/>
          <p:nvPr/>
        </p:nvSpPr>
        <p:spPr>
          <a:xfrm>
            <a:off x="4005442" y="61792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1</a:t>
            </a:r>
            <a:endParaRPr lang="pl-PL" baseline="-25000" dirty="0">
              <a:solidFill>
                <a:srgbClr val="C00000"/>
              </a:solidFill>
            </a:endParaRPr>
          </a:p>
        </p:txBody>
      </p:sp>
      <p:sp>
        <p:nvSpPr>
          <p:cNvPr id="82" name="pole tekstowe 81"/>
          <p:cNvSpPr txBox="1"/>
          <p:nvPr/>
        </p:nvSpPr>
        <p:spPr>
          <a:xfrm>
            <a:off x="5359699" y="61792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4</a:t>
            </a:r>
            <a:endParaRPr lang="pl-PL" baseline="-25000" dirty="0">
              <a:solidFill>
                <a:srgbClr val="C00000"/>
              </a:solidFill>
            </a:endParaRPr>
          </a:p>
        </p:txBody>
      </p:sp>
      <p:sp>
        <p:nvSpPr>
          <p:cNvPr id="83" name="pole tekstowe 82"/>
          <p:cNvSpPr txBox="1"/>
          <p:nvPr/>
        </p:nvSpPr>
        <p:spPr>
          <a:xfrm>
            <a:off x="6692649" y="61792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5</a:t>
            </a:r>
            <a:endParaRPr lang="pl-PL" baseline="-25000" dirty="0">
              <a:solidFill>
                <a:srgbClr val="C00000"/>
              </a:solidFill>
            </a:endParaRPr>
          </a:p>
        </p:txBody>
      </p:sp>
      <p:sp>
        <p:nvSpPr>
          <p:cNvPr id="85" name="pole tekstowe 84"/>
          <p:cNvSpPr txBox="1"/>
          <p:nvPr/>
        </p:nvSpPr>
        <p:spPr>
          <a:xfrm>
            <a:off x="7994167" y="61792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7</a:t>
            </a:r>
            <a:endParaRPr lang="pl-PL" baseline="-25000" dirty="0">
              <a:solidFill>
                <a:srgbClr val="C00000"/>
              </a:solidFill>
            </a:endParaRPr>
          </a:p>
        </p:txBody>
      </p:sp>
      <p:graphicFrame>
        <p:nvGraphicFramePr>
          <p:cNvPr id="84" name="Tabela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93260"/>
              </p:ext>
            </p:extLst>
          </p:nvPr>
        </p:nvGraphicFramePr>
        <p:xfrm>
          <a:off x="804220" y="234391"/>
          <a:ext cx="8128008" cy="163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8"/>
                <a:gridCol w="1354668"/>
                <a:gridCol w="1354668"/>
                <a:gridCol w="1354668"/>
                <a:gridCol w="1354668"/>
                <a:gridCol w="1354668"/>
              </a:tblGrid>
              <a:tr h="81805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805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2" name="pole tekstowe 91"/>
          <p:cNvSpPr txBox="1"/>
          <p:nvPr/>
        </p:nvSpPr>
        <p:spPr>
          <a:xfrm>
            <a:off x="881166" y="1300642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93" name="pole tekstowe 92"/>
          <p:cNvSpPr txBox="1"/>
          <p:nvPr/>
        </p:nvSpPr>
        <p:spPr>
          <a:xfrm>
            <a:off x="881166" y="421559"/>
            <a:ext cx="18473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94" name="Elipsa 93"/>
          <p:cNvSpPr/>
          <p:nvPr/>
        </p:nvSpPr>
        <p:spPr>
          <a:xfrm>
            <a:off x="7532631" y="374800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5" name="pole tekstowe 104"/>
          <p:cNvSpPr txBox="1"/>
          <p:nvPr/>
        </p:nvSpPr>
        <p:spPr>
          <a:xfrm>
            <a:off x="881166" y="498260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006600"/>
                </a:solidFill>
              </a:rPr>
              <a:t>7</a:t>
            </a:r>
            <a:endParaRPr lang="pl-PL" sz="1800" dirty="0">
              <a:solidFill>
                <a:srgbClr val="006600"/>
              </a:solidFill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815965" y="722811"/>
            <a:ext cx="8119029" cy="5697146"/>
            <a:chOff x="815965" y="722811"/>
            <a:chExt cx="8119029" cy="5697146"/>
          </a:xfrm>
        </p:grpSpPr>
        <p:grpSp>
          <p:nvGrpSpPr>
            <p:cNvPr id="95" name="Grupa 94"/>
            <p:cNvGrpSpPr/>
            <p:nvPr/>
          </p:nvGrpSpPr>
          <p:grpSpPr>
            <a:xfrm>
              <a:off x="815965" y="2314954"/>
              <a:ext cx="6746770" cy="4105003"/>
              <a:chOff x="798450" y="2312233"/>
              <a:chExt cx="6746770" cy="4105003"/>
            </a:xfrm>
          </p:grpSpPr>
          <p:cxnSp>
            <p:nvCxnSpPr>
              <p:cNvPr id="96" name="Łącznik prosty 95"/>
              <p:cNvCxnSpPr/>
              <p:nvPr/>
            </p:nvCxnSpPr>
            <p:spPr bwMode="auto">
              <a:xfrm flipV="1">
                <a:off x="798450" y="6409616"/>
                <a:ext cx="1351810" cy="762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Łącznik prosty 96"/>
              <p:cNvCxnSpPr/>
              <p:nvPr/>
            </p:nvCxnSpPr>
            <p:spPr bwMode="auto">
              <a:xfrm flipV="1">
                <a:off x="2150260" y="3949445"/>
                <a:ext cx="1351810" cy="762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8" name="Łącznik prosty 97"/>
              <p:cNvCxnSpPr/>
              <p:nvPr/>
            </p:nvCxnSpPr>
            <p:spPr bwMode="auto">
              <a:xfrm flipV="1">
                <a:off x="3493753" y="5577947"/>
                <a:ext cx="1351810" cy="762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Łącznik prosty 98"/>
              <p:cNvCxnSpPr/>
              <p:nvPr/>
            </p:nvCxnSpPr>
            <p:spPr bwMode="auto">
              <a:xfrm flipV="1">
                <a:off x="4843581" y="3139547"/>
                <a:ext cx="1351810" cy="762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0" name="Łącznik prosty 99"/>
              <p:cNvCxnSpPr/>
              <p:nvPr/>
            </p:nvCxnSpPr>
            <p:spPr bwMode="auto">
              <a:xfrm flipV="1">
                <a:off x="6193410" y="2312233"/>
                <a:ext cx="1351810" cy="762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1" name="Łącznik prosty 100"/>
              <p:cNvCxnSpPr/>
              <p:nvPr/>
            </p:nvCxnSpPr>
            <p:spPr bwMode="auto">
              <a:xfrm flipH="1">
                <a:off x="2150260" y="3971109"/>
                <a:ext cx="757" cy="2438507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Łącznik prosty 101"/>
              <p:cNvCxnSpPr/>
              <p:nvPr/>
            </p:nvCxnSpPr>
            <p:spPr bwMode="auto">
              <a:xfrm flipH="1">
                <a:off x="4862980" y="3148149"/>
                <a:ext cx="757" cy="2438507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Łącznik prosty 102"/>
              <p:cNvCxnSpPr/>
              <p:nvPr/>
            </p:nvCxnSpPr>
            <p:spPr bwMode="auto">
              <a:xfrm>
                <a:off x="3499000" y="3963596"/>
                <a:ext cx="3071" cy="1623059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4" name="Łącznik prosty 103"/>
              <p:cNvCxnSpPr/>
              <p:nvPr/>
            </p:nvCxnSpPr>
            <p:spPr bwMode="auto">
              <a:xfrm flipH="1">
                <a:off x="6206012" y="2317676"/>
                <a:ext cx="5708" cy="829491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" name="Łącznik prosty 4"/>
            <p:cNvCxnSpPr/>
            <p:nvPr/>
          </p:nvCxnSpPr>
          <p:spPr bwMode="auto">
            <a:xfrm flipV="1">
              <a:off x="7579390" y="722811"/>
              <a:ext cx="1355604" cy="63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Łącznik prosty 6"/>
            <p:cNvCxnSpPr/>
            <p:nvPr/>
          </p:nvCxnSpPr>
          <p:spPr bwMode="auto">
            <a:xfrm>
              <a:off x="7562735" y="722811"/>
              <a:ext cx="16655" cy="159976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Prostokąt 2"/>
          <p:cNvSpPr/>
          <p:nvPr/>
        </p:nvSpPr>
        <p:spPr>
          <a:xfrm>
            <a:off x="1887607" y="4527597"/>
            <a:ext cx="394550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pl-PL" sz="2000" dirty="0">
                <a:solidFill>
                  <a:srgbClr val="006600"/>
                </a:solidFill>
              </a:rPr>
              <a:t>numer poziomu </a:t>
            </a:r>
            <a:r>
              <a:rPr lang="pl-PL" sz="2000" dirty="0" smtClean="0">
                <a:solidFill>
                  <a:srgbClr val="006600"/>
                </a:solidFill>
              </a:rPr>
              <a:t>sygnału (0, 1,…,7)</a:t>
            </a:r>
            <a:endParaRPr lang="pl-PL" sz="2000" dirty="0">
              <a:solidFill>
                <a:srgbClr val="006600"/>
              </a:solidFill>
            </a:endParaRPr>
          </a:p>
        </p:txBody>
      </p:sp>
      <p:grpSp>
        <p:nvGrpSpPr>
          <p:cNvPr id="106" name="Grupa 105"/>
          <p:cNvGrpSpPr/>
          <p:nvPr/>
        </p:nvGrpSpPr>
        <p:grpSpPr>
          <a:xfrm>
            <a:off x="344017" y="432590"/>
            <a:ext cx="8348362" cy="516882"/>
            <a:chOff x="167457" y="6344095"/>
            <a:chExt cx="8348362" cy="516882"/>
          </a:xfrm>
        </p:grpSpPr>
        <p:sp>
          <p:nvSpPr>
            <p:cNvPr id="107" name="pole tekstowe 106"/>
            <p:cNvSpPr txBox="1"/>
            <p:nvPr/>
          </p:nvSpPr>
          <p:spPr>
            <a:xfrm>
              <a:off x="167457" y="6344095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i="1" dirty="0">
                  <a:solidFill>
                    <a:srgbClr val="C00000"/>
                  </a:solidFill>
                </a:rPr>
                <a:t>l</a:t>
              </a:r>
              <a:r>
                <a:rPr lang="pl-PL" baseline="-25000" dirty="0" smtClean="0">
                  <a:solidFill>
                    <a:srgbClr val="C00000"/>
                  </a:solidFill>
                </a:rPr>
                <a:t>2</a:t>
              </a:r>
              <a:endParaRPr lang="pl-PL" i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08" name="pole tekstowe 107"/>
            <p:cNvSpPr txBox="1"/>
            <p:nvPr/>
          </p:nvSpPr>
          <p:spPr>
            <a:xfrm>
              <a:off x="1114413" y="6399312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solidFill>
                    <a:srgbClr val="C00000"/>
                  </a:solidFill>
                </a:rPr>
                <a:t>000</a:t>
              </a:r>
              <a:endParaRPr lang="pl-PL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09" name="pole tekstowe 108"/>
            <p:cNvSpPr txBox="1"/>
            <p:nvPr/>
          </p:nvSpPr>
          <p:spPr>
            <a:xfrm>
              <a:off x="2462074" y="6399312"/>
              <a:ext cx="629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solidFill>
                    <a:srgbClr val="C00000"/>
                  </a:solidFill>
                </a:rPr>
                <a:t>011</a:t>
              </a:r>
              <a:endParaRPr lang="pl-PL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0" name="pole tekstowe 109"/>
            <p:cNvSpPr txBox="1"/>
            <p:nvPr/>
          </p:nvSpPr>
          <p:spPr>
            <a:xfrm>
              <a:off x="3832465" y="6399312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solidFill>
                    <a:srgbClr val="C00000"/>
                  </a:solidFill>
                </a:rPr>
                <a:t>001</a:t>
              </a:r>
              <a:endParaRPr lang="pl-PL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1" name="pole tekstowe 110"/>
            <p:cNvSpPr txBox="1"/>
            <p:nvPr/>
          </p:nvSpPr>
          <p:spPr>
            <a:xfrm>
              <a:off x="5235108" y="6399312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>
                  <a:solidFill>
                    <a:srgbClr val="C00000"/>
                  </a:solidFill>
                </a:rPr>
                <a:t>1</a:t>
              </a:r>
              <a:r>
                <a:rPr lang="pl-PL" dirty="0" smtClean="0">
                  <a:solidFill>
                    <a:srgbClr val="C00000"/>
                  </a:solidFill>
                </a:rPr>
                <a:t>00</a:t>
              </a:r>
              <a:endParaRPr lang="pl-PL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2" name="pole tekstowe 111"/>
            <p:cNvSpPr txBox="1"/>
            <p:nvPr/>
          </p:nvSpPr>
          <p:spPr>
            <a:xfrm>
              <a:off x="6516089" y="6399312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solidFill>
                    <a:srgbClr val="C00000"/>
                  </a:solidFill>
                </a:rPr>
                <a:t>101</a:t>
              </a:r>
              <a:endParaRPr lang="pl-PL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3" name="pole tekstowe 112"/>
            <p:cNvSpPr txBox="1"/>
            <p:nvPr/>
          </p:nvSpPr>
          <p:spPr>
            <a:xfrm>
              <a:off x="7903472" y="6399312"/>
              <a:ext cx="61234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solidFill>
                    <a:srgbClr val="C00000"/>
                  </a:solidFill>
                </a:rPr>
                <a:t>111</a:t>
              </a:r>
              <a:endParaRPr lang="pl-PL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86" name="Prostokąt 85"/>
          <p:cNvSpPr/>
          <p:nvPr/>
        </p:nvSpPr>
        <p:spPr>
          <a:xfrm>
            <a:off x="5905676" y="4488941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ole tekstowe 86"/>
          <p:cNvSpPr txBox="1"/>
          <p:nvPr/>
        </p:nvSpPr>
        <p:spPr>
          <a:xfrm>
            <a:off x="6042755" y="4274889"/>
            <a:ext cx="291155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p</a:t>
            </a:r>
            <a:r>
              <a:rPr lang="pl-PL" b="1" dirty="0" smtClean="0"/>
              <a:t>oziom kwantyzacji</a:t>
            </a:r>
            <a:endParaRPr lang="pl-PL" b="1" dirty="0"/>
          </a:p>
        </p:txBody>
      </p:sp>
      <p:sp>
        <p:nvSpPr>
          <p:cNvPr id="88" name="Elipsa 87"/>
          <p:cNvSpPr/>
          <p:nvPr/>
        </p:nvSpPr>
        <p:spPr>
          <a:xfrm>
            <a:off x="5917843" y="4895146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9" name="pole tekstowe 88"/>
          <p:cNvSpPr txBox="1"/>
          <p:nvPr/>
        </p:nvSpPr>
        <p:spPr>
          <a:xfrm>
            <a:off x="6054922" y="4683089"/>
            <a:ext cx="232956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p</a:t>
            </a:r>
            <a:r>
              <a:rPr lang="pl-PL" b="1" dirty="0" smtClean="0"/>
              <a:t>róbka sygnału</a:t>
            </a:r>
            <a:endParaRPr lang="pl-PL" b="1" dirty="0"/>
          </a:p>
        </p:txBody>
      </p:sp>
      <p:sp>
        <p:nvSpPr>
          <p:cNvPr id="90" name="Prostokąt 89"/>
          <p:cNvSpPr/>
          <p:nvPr/>
        </p:nvSpPr>
        <p:spPr>
          <a:xfrm>
            <a:off x="5908831" y="5394596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91" name="pole tekstowe 90"/>
          <p:cNvSpPr txBox="1"/>
          <p:nvPr/>
        </p:nvSpPr>
        <p:spPr>
          <a:xfrm>
            <a:off x="6042755" y="5164112"/>
            <a:ext cx="283635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granice</a:t>
            </a:r>
            <a:r>
              <a:rPr lang="pl-PL" b="1" dirty="0" smtClean="0"/>
              <a:t> przedziałów</a:t>
            </a:r>
            <a:br>
              <a:rPr lang="pl-PL" b="1" dirty="0" smtClean="0"/>
            </a:br>
            <a:r>
              <a:rPr lang="pl-PL" b="1" dirty="0" smtClean="0"/>
              <a:t>kwantyzacji</a:t>
            </a:r>
            <a:endParaRPr lang="pl-PL" b="1" dirty="0"/>
          </a:p>
        </p:txBody>
      </p:sp>
      <p:sp>
        <p:nvSpPr>
          <p:cNvPr id="74" name="Prostokąt 73"/>
          <p:cNvSpPr/>
          <p:nvPr/>
        </p:nvSpPr>
        <p:spPr>
          <a:xfrm>
            <a:off x="761506" y="190765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75" name="Prostokąt 74"/>
          <p:cNvSpPr/>
          <p:nvPr/>
        </p:nvSpPr>
        <p:spPr>
          <a:xfrm>
            <a:off x="748925" y="1014703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76" name="pole tekstowe 75"/>
          <p:cNvSpPr txBox="1"/>
          <p:nvPr/>
        </p:nvSpPr>
        <p:spPr>
          <a:xfrm>
            <a:off x="-85931" y="70836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/>
              <a:t>+X</a:t>
            </a:r>
            <a:r>
              <a:rPr lang="pl-PL" sz="2000" baseline="-25000" dirty="0" smtClean="0"/>
              <a:t>MAX</a:t>
            </a:r>
            <a:endParaRPr lang="pl-PL" sz="2000" i="1" baseline="-25000" dirty="0"/>
          </a:p>
        </p:txBody>
      </p:sp>
      <p:sp>
        <p:nvSpPr>
          <p:cNvPr id="77" name="pole tekstowe 76"/>
          <p:cNvSpPr txBox="1"/>
          <p:nvPr/>
        </p:nvSpPr>
        <p:spPr>
          <a:xfrm>
            <a:off x="-63323" y="6416863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>
                <a:sym typeface="Symbol" panose="05050102010706020507" pitchFamily="18" charset="2"/>
              </a:rPr>
              <a:t></a:t>
            </a:r>
            <a:r>
              <a:rPr lang="pl-PL" sz="2000" i="1" dirty="0" smtClean="0"/>
              <a:t>X</a:t>
            </a:r>
            <a:r>
              <a:rPr lang="pl-PL" sz="2000" baseline="-25000" dirty="0" smtClean="0"/>
              <a:t>MAX</a:t>
            </a:r>
            <a:endParaRPr lang="pl-PL" sz="2000" i="1" baseline="-25000" dirty="0"/>
          </a:p>
        </p:txBody>
      </p:sp>
      <p:sp>
        <p:nvSpPr>
          <p:cNvPr id="79" name="pole tekstowe 78"/>
          <p:cNvSpPr txBox="1"/>
          <p:nvPr/>
        </p:nvSpPr>
        <p:spPr>
          <a:xfrm>
            <a:off x="1290973" y="6179228"/>
            <a:ext cx="33855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0</a:t>
            </a:r>
            <a:endParaRPr lang="pl-PL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4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1152525" y="0"/>
            <a:ext cx="7772400" cy="1143000"/>
          </a:xfrm>
        </p:spPr>
        <p:txBody>
          <a:bodyPr/>
          <a:lstStyle/>
          <a:p>
            <a:pPr algn="ctr"/>
            <a:r>
              <a:rPr lang="pl-PL" sz="3600" b="1" dirty="0" smtClean="0"/>
              <a:t>Modulacja kodowo-impulsowa</a:t>
            </a:r>
            <a:br>
              <a:rPr lang="pl-PL" sz="3600" b="1" dirty="0" smtClean="0"/>
            </a:br>
            <a:r>
              <a:rPr lang="pl-PL" sz="3600" b="1" dirty="0" smtClean="0"/>
              <a:t>(</a:t>
            </a:r>
            <a:r>
              <a:rPr lang="pl-PL" sz="3600" b="1" dirty="0" err="1" smtClean="0"/>
              <a:t>Pulse</a:t>
            </a:r>
            <a:r>
              <a:rPr lang="pl-PL" sz="3600" b="1" dirty="0" smtClean="0"/>
              <a:t> </a:t>
            </a:r>
            <a:r>
              <a:rPr lang="pl-PL" sz="3600" b="1" dirty="0" err="1" smtClean="0"/>
              <a:t>Code</a:t>
            </a:r>
            <a:r>
              <a:rPr lang="pl-PL" sz="3600" b="1" dirty="0" smtClean="0"/>
              <a:t> </a:t>
            </a:r>
            <a:r>
              <a:rPr lang="pl-PL" sz="3600" b="1" dirty="0" err="1" smtClean="0"/>
              <a:t>Modulation</a:t>
            </a:r>
            <a:r>
              <a:rPr lang="pl-PL" sz="3600" b="1" dirty="0" smtClean="0"/>
              <a:t>)</a:t>
            </a:r>
            <a:endParaRPr lang="pl-PL" sz="3600" b="1" dirty="0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418138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74868" y="1700233"/>
            <a:ext cx="256147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006600"/>
                </a:solidFill>
              </a:rPr>
              <a:t>PRÓBKOWANIE</a:t>
            </a:r>
            <a:endParaRPr lang="pl-PL" dirty="0">
              <a:solidFill>
                <a:srgbClr val="0066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56433" y="3047885"/>
            <a:ext cx="259834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000099"/>
                </a:solidFill>
              </a:rPr>
              <a:t>KWANTYZACJA</a:t>
            </a:r>
            <a:endParaRPr lang="pl-PL" dirty="0">
              <a:solidFill>
                <a:srgbClr val="000099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071235" y="4152706"/>
            <a:ext cx="2168735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solidFill>
                  <a:srgbClr val="C00000"/>
                </a:solidFill>
              </a:rPr>
              <a:t>KODOWANIE</a:t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dirty="0" smtClean="0">
                <a:solidFill>
                  <a:srgbClr val="C00000"/>
                </a:solidFill>
              </a:rPr>
              <a:t>BINARNE</a:t>
            </a:r>
            <a:endParaRPr lang="pl-PL" dirty="0">
              <a:solidFill>
                <a:srgbClr val="C00000"/>
              </a:solidFill>
            </a:endParaRPr>
          </a:p>
        </p:txBody>
      </p:sp>
      <p:cxnSp>
        <p:nvCxnSpPr>
          <p:cNvPr id="9" name="Łącznik prosty ze strzałką 8"/>
          <p:cNvCxnSpPr>
            <a:stCxn id="3" idx="0"/>
          </p:cNvCxnSpPr>
          <p:nvPr/>
        </p:nvCxnSpPr>
        <p:spPr bwMode="auto">
          <a:xfrm flipV="1">
            <a:off x="2155603" y="1003548"/>
            <a:ext cx="0" cy="69668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11" name="Łącznik prosty ze strzałką 10"/>
          <p:cNvCxnSpPr>
            <a:stCxn id="3" idx="2"/>
            <a:endCxn id="6" idx="0"/>
          </p:cNvCxnSpPr>
          <p:nvPr/>
        </p:nvCxnSpPr>
        <p:spPr bwMode="auto">
          <a:xfrm>
            <a:off x="2155603" y="2161898"/>
            <a:ext cx="0" cy="88598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Łącznik prosty ze strzałką 12"/>
          <p:cNvCxnSpPr>
            <a:stCxn id="6" idx="2"/>
            <a:endCxn id="7" idx="0"/>
          </p:cNvCxnSpPr>
          <p:nvPr/>
        </p:nvCxnSpPr>
        <p:spPr bwMode="auto">
          <a:xfrm>
            <a:off x="2155603" y="3509550"/>
            <a:ext cx="0" cy="6431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Łącznik prosty ze strzałką 14"/>
          <p:cNvCxnSpPr>
            <a:stCxn id="7" idx="2"/>
          </p:cNvCxnSpPr>
          <p:nvPr/>
        </p:nvCxnSpPr>
        <p:spPr bwMode="auto">
          <a:xfrm>
            <a:off x="2155603" y="4983703"/>
            <a:ext cx="4123" cy="83362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pole tekstowe 15"/>
          <p:cNvSpPr txBox="1"/>
          <p:nvPr/>
        </p:nvSpPr>
        <p:spPr>
          <a:xfrm>
            <a:off x="2219836" y="122890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/>
              <a:t>x</a:t>
            </a:r>
            <a:r>
              <a:rPr lang="pl-PL" dirty="0" smtClean="0"/>
              <a:t>(</a:t>
            </a:r>
            <a:r>
              <a:rPr lang="pl-PL" i="1" dirty="0" smtClean="0"/>
              <a:t>t</a:t>
            </a:r>
            <a:r>
              <a:rPr lang="pl-PL" dirty="0" smtClean="0"/>
              <a:t>)</a:t>
            </a:r>
            <a:endParaRPr lang="pl-PL" i="1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1109608" y="5206123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PCM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4997609" y="1629010"/>
            <a:ext cx="3172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err="1">
                <a:solidFill>
                  <a:srgbClr val="006600"/>
                </a:solidFill>
              </a:rPr>
              <a:t>Tw</a:t>
            </a:r>
            <a:r>
              <a:rPr lang="pl-PL" sz="1800" dirty="0">
                <a:solidFill>
                  <a:srgbClr val="006600"/>
                </a:solidFill>
              </a:rPr>
              <a:t>. </a:t>
            </a:r>
            <a:r>
              <a:rPr lang="pl-PL" sz="1800" dirty="0" err="1" smtClean="0">
                <a:solidFill>
                  <a:srgbClr val="006600"/>
                </a:solidFill>
              </a:rPr>
              <a:t>Nyquista</a:t>
            </a:r>
            <a:r>
              <a:rPr lang="pl-PL" sz="1800" dirty="0" smtClean="0">
                <a:solidFill>
                  <a:srgbClr val="006600"/>
                </a:solidFill>
              </a:rPr>
              <a:t> - PAM</a:t>
            </a:r>
            <a:r>
              <a:rPr lang="pl-PL" sz="1800" dirty="0">
                <a:solidFill>
                  <a:srgbClr val="006600"/>
                </a:solidFill>
              </a:rPr>
              <a:t/>
            </a:r>
            <a:br>
              <a:rPr lang="pl-PL" sz="1800" dirty="0">
                <a:solidFill>
                  <a:srgbClr val="006600"/>
                </a:solidFill>
              </a:rPr>
            </a:br>
            <a:r>
              <a:rPr lang="pl-PL" sz="1800" dirty="0" smtClean="0">
                <a:solidFill>
                  <a:srgbClr val="006600"/>
                </a:solidFill>
              </a:rPr>
              <a:t>(</a:t>
            </a:r>
            <a:r>
              <a:rPr lang="pl-PL" sz="1800" dirty="0" err="1" smtClean="0">
                <a:solidFill>
                  <a:srgbClr val="006600"/>
                </a:solidFill>
              </a:rPr>
              <a:t>Pulse</a:t>
            </a:r>
            <a:r>
              <a:rPr lang="pl-PL" sz="1800" dirty="0" smtClean="0">
                <a:solidFill>
                  <a:srgbClr val="006600"/>
                </a:solidFill>
              </a:rPr>
              <a:t> </a:t>
            </a:r>
            <a:r>
              <a:rPr lang="pl-PL" sz="1800" dirty="0" err="1" smtClean="0">
                <a:solidFill>
                  <a:srgbClr val="006600"/>
                </a:solidFill>
              </a:rPr>
              <a:t>Amplitude</a:t>
            </a:r>
            <a:r>
              <a:rPr lang="pl-PL" sz="1800" dirty="0" smtClean="0">
                <a:solidFill>
                  <a:srgbClr val="006600"/>
                </a:solidFill>
              </a:rPr>
              <a:t> </a:t>
            </a:r>
            <a:r>
              <a:rPr lang="pl-PL" sz="1800" dirty="0" err="1" smtClean="0">
                <a:solidFill>
                  <a:srgbClr val="006600"/>
                </a:solidFill>
              </a:rPr>
              <a:t>Modulation</a:t>
            </a:r>
            <a:r>
              <a:rPr lang="pl-PL" sz="1800" dirty="0" smtClean="0">
                <a:solidFill>
                  <a:srgbClr val="006600"/>
                </a:solidFill>
              </a:rPr>
              <a:t>)</a:t>
            </a: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2278701" y="2401163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solidFill>
                  <a:srgbClr val="006600"/>
                </a:solidFill>
              </a:rPr>
              <a:t>x</a:t>
            </a:r>
            <a:r>
              <a:rPr lang="pl-PL" dirty="0" smtClean="0">
                <a:solidFill>
                  <a:srgbClr val="006600"/>
                </a:solidFill>
              </a:rPr>
              <a:t>(</a:t>
            </a:r>
            <a:r>
              <a:rPr lang="pl-PL" i="1" dirty="0">
                <a:solidFill>
                  <a:srgbClr val="006600"/>
                </a:solidFill>
              </a:rPr>
              <a:t>k</a:t>
            </a:r>
            <a:r>
              <a:rPr lang="pl-PL" i="1" dirty="0" smtClean="0">
                <a:solidFill>
                  <a:srgbClr val="006600"/>
                </a:solidFill>
              </a:rPr>
              <a:t>T</a:t>
            </a:r>
            <a:r>
              <a:rPr lang="pl-PL" baseline="-25000" dirty="0" smtClean="0">
                <a:solidFill>
                  <a:srgbClr val="006600"/>
                </a:solidFill>
              </a:rPr>
              <a:t>0</a:t>
            </a:r>
            <a:r>
              <a:rPr lang="pl-PL" dirty="0" smtClean="0">
                <a:solidFill>
                  <a:srgbClr val="006600"/>
                </a:solidFill>
              </a:rPr>
              <a:t>)</a:t>
            </a:r>
            <a:endParaRPr lang="pl-PL" i="1" dirty="0">
              <a:solidFill>
                <a:srgbClr val="00660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2371534" y="3644090"/>
            <a:ext cx="2166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 smtClean="0">
                <a:solidFill>
                  <a:srgbClr val="000099"/>
                </a:solidFill>
              </a:rPr>
              <a:t>x</a:t>
            </a:r>
            <a:r>
              <a:rPr lang="pl-PL" dirty="0" smtClean="0">
                <a:solidFill>
                  <a:srgbClr val="000099"/>
                </a:solidFill>
              </a:rPr>
              <a:t>(</a:t>
            </a:r>
            <a:r>
              <a:rPr lang="pl-PL" i="1" dirty="0">
                <a:solidFill>
                  <a:srgbClr val="000099"/>
                </a:solidFill>
              </a:rPr>
              <a:t>k</a:t>
            </a:r>
            <a:r>
              <a:rPr lang="pl-PL" i="1" dirty="0" smtClean="0">
                <a:solidFill>
                  <a:srgbClr val="000099"/>
                </a:solidFill>
              </a:rPr>
              <a:t>T</a:t>
            </a:r>
            <a:r>
              <a:rPr lang="pl-PL" baseline="-25000" dirty="0" smtClean="0">
                <a:solidFill>
                  <a:srgbClr val="000099"/>
                </a:solidFill>
              </a:rPr>
              <a:t>0</a:t>
            </a:r>
            <a:r>
              <a:rPr lang="pl-PL" dirty="0" smtClean="0">
                <a:solidFill>
                  <a:srgbClr val="000099"/>
                </a:solidFill>
              </a:rPr>
              <a:t>) </a:t>
            </a:r>
            <a:r>
              <a:rPr lang="pl-PL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</a:t>
            </a:r>
            <a:r>
              <a:rPr lang="pl-PL" i="1" dirty="0" smtClean="0">
                <a:solidFill>
                  <a:srgbClr val="000099"/>
                </a:solidFill>
              </a:rPr>
              <a:t> </a:t>
            </a:r>
            <a:r>
              <a:rPr lang="pl-PL" i="1" dirty="0">
                <a:solidFill>
                  <a:srgbClr val="000099"/>
                </a:solidFill>
              </a:rPr>
              <a:t>v</a:t>
            </a:r>
            <a:r>
              <a:rPr lang="pl-PL" dirty="0">
                <a:solidFill>
                  <a:srgbClr val="000099"/>
                </a:solidFill>
              </a:rPr>
              <a:t>(</a:t>
            </a:r>
            <a:r>
              <a:rPr lang="pl-PL" i="1" dirty="0">
                <a:solidFill>
                  <a:srgbClr val="000099"/>
                </a:solidFill>
              </a:rPr>
              <a:t>kT</a:t>
            </a:r>
            <a:r>
              <a:rPr lang="pl-PL" baseline="-25000" dirty="0">
                <a:solidFill>
                  <a:srgbClr val="000099"/>
                </a:solidFill>
              </a:rPr>
              <a:t>0</a:t>
            </a:r>
            <a:r>
              <a:rPr lang="pl-PL" dirty="0" smtClean="0">
                <a:solidFill>
                  <a:srgbClr val="000099"/>
                </a:solidFill>
              </a:rPr>
              <a:t>)</a:t>
            </a:r>
            <a:endParaRPr lang="pl-PL" dirty="0">
              <a:solidFill>
                <a:srgbClr val="000099"/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2268413" y="5186302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>
                <a:solidFill>
                  <a:srgbClr val="C00000"/>
                </a:solidFill>
              </a:rPr>
              <a:t>l</a:t>
            </a:r>
            <a:r>
              <a:rPr lang="pl-PL" baseline="-25000" dirty="0" smtClean="0">
                <a:solidFill>
                  <a:srgbClr val="C00000"/>
                </a:solidFill>
              </a:rPr>
              <a:t>10</a:t>
            </a:r>
            <a:r>
              <a:rPr lang="pl-PL" dirty="0" smtClean="0">
                <a:solidFill>
                  <a:srgbClr val="C00000"/>
                </a:solidFill>
              </a:rPr>
              <a:t> → </a:t>
            </a:r>
            <a:r>
              <a:rPr lang="pl-PL" i="1" dirty="0">
                <a:solidFill>
                  <a:srgbClr val="C00000"/>
                </a:solidFill>
              </a:rPr>
              <a:t>l</a:t>
            </a:r>
            <a:r>
              <a:rPr lang="pl-PL" baseline="-25000" dirty="0" smtClean="0">
                <a:solidFill>
                  <a:srgbClr val="C00000"/>
                </a:solidFill>
              </a:rPr>
              <a:t>2</a:t>
            </a:r>
            <a:endParaRPr lang="pl-PL" i="1" baseline="-25000" dirty="0">
              <a:solidFill>
                <a:srgbClr val="C00000"/>
              </a:solidFill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4997609" y="2671463"/>
            <a:ext cx="3717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l-PL" sz="1800" dirty="0">
                <a:solidFill>
                  <a:srgbClr val="000099"/>
                </a:solidFill>
              </a:rPr>
              <a:t>Aproksymacja </a:t>
            </a:r>
            <a:r>
              <a:rPr lang="pl-PL" sz="1800" dirty="0" smtClean="0">
                <a:solidFill>
                  <a:srgbClr val="000099"/>
                </a:solidFill>
              </a:rPr>
              <a:t>sygnału </a:t>
            </a:r>
            <a:r>
              <a:rPr lang="pl-PL" sz="1800" i="1" dirty="0" smtClean="0">
                <a:solidFill>
                  <a:srgbClr val="000099"/>
                </a:solidFill>
              </a:rPr>
              <a:t>x</a:t>
            </a:r>
            <a:r>
              <a:rPr lang="pl-PL" sz="1800" dirty="0" smtClean="0">
                <a:solidFill>
                  <a:srgbClr val="000099"/>
                </a:solidFill>
              </a:rPr>
              <a:t>(</a:t>
            </a:r>
            <a:r>
              <a:rPr lang="pl-PL" sz="1800" i="1" dirty="0" smtClean="0">
                <a:solidFill>
                  <a:srgbClr val="000099"/>
                </a:solidFill>
              </a:rPr>
              <a:t>t</a:t>
            </a:r>
            <a:r>
              <a:rPr lang="pl-PL" sz="1800" dirty="0" smtClean="0">
                <a:solidFill>
                  <a:srgbClr val="000099"/>
                </a:solidFill>
              </a:rPr>
              <a:t>) stałym poziomem kwantyzacji </a:t>
            </a:r>
            <a:r>
              <a:rPr lang="pl-PL" sz="1800" i="1" dirty="0" smtClean="0">
                <a:solidFill>
                  <a:srgbClr val="000099"/>
                </a:solidFill>
              </a:rPr>
              <a:t>v</a:t>
            </a:r>
            <a:r>
              <a:rPr lang="pl-PL" sz="1800" dirty="0" smtClean="0">
                <a:solidFill>
                  <a:srgbClr val="000099"/>
                </a:solidFill>
              </a:rPr>
              <a:t>(</a:t>
            </a:r>
            <a:r>
              <a:rPr lang="pl-PL" sz="1800" i="1" dirty="0" smtClean="0">
                <a:solidFill>
                  <a:srgbClr val="000099"/>
                </a:solidFill>
              </a:rPr>
              <a:t>kT</a:t>
            </a:r>
            <a:r>
              <a:rPr lang="pl-PL" sz="1800" baseline="-25000" dirty="0" smtClean="0">
                <a:solidFill>
                  <a:srgbClr val="000099"/>
                </a:solidFill>
              </a:rPr>
              <a:t>0</a:t>
            </a:r>
            <a:r>
              <a:rPr lang="pl-PL" sz="1800" dirty="0">
                <a:solidFill>
                  <a:srgbClr val="000099"/>
                </a:solidFill>
              </a:rPr>
              <a:t>)</a:t>
            </a:r>
            <a:r>
              <a:rPr lang="pl-PL" sz="1800" dirty="0" smtClean="0">
                <a:solidFill>
                  <a:srgbClr val="000099"/>
                </a:solidFill>
              </a:rPr>
              <a:t/>
            </a:r>
            <a:br>
              <a:rPr lang="pl-PL" sz="1800" dirty="0" smtClean="0">
                <a:solidFill>
                  <a:srgbClr val="000099"/>
                </a:solidFill>
              </a:rPr>
            </a:br>
            <a:r>
              <a:rPr lang="pl-PL" sz="1800" i="1" dirty="0" smtClean="0">
                <a:solidFill>
                  <a:srgbClr val="000099"/>
                </a:solidFill>
              </a:rPr>
              <a:t>x</a:t>
            </a:r>
            <a:r>
              <a:rPr lang="pl-PL" sz="1800" dirty="0" smtClean="0">
                <a:solidFill>
                  <a:srgbClr val="000099"/>
                </a:solidFill>
              </a:rPr>
              <a:t>(</a:t>
            </a:r>
            <a:r>
              <a:rPr lang="pl-PL" sz="1800" i="1" dirty="0" smtClean="0">
                <a:solidFill>
                  <a:srgbClr val="000099"/>
                </a:solidFill>
              </a:rPr>
              <a:t>t</a:t>
            </a:r>
            <a:r>
              <a:rPr lang="pl-PL" sz="1800" dirty="0" smtClean="0">
                <a:solidFill>
                  <a:srgbClr val="000099"/>
                </a:solidFill>
              </a:rPr>
              <a:t>) </a:t>
            </a:r>
            <a:r>
              <a:rPr lang="pl-PL" sz="1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</a:t>
            </a:r>
            <a:r>
              <a:rPr lang="pl-PL" sz="1800" i="1" dirty="0">
                <a:solidFill>
                  <a:srgbClr val="000099"/>
                </a:solidFill>
              </a:rPr>
              <a:t>v</a:t>
            </a:r>
            <a:r>
              <a:rPr lang="pl-PL" sz="1800" dirty="0">
                <a:solidFill>
                  <a:srgbClr val="000099"/>
                </a:solidFill>
              </a:rPr>
              <a:t>(</a:t>
            </a:r>
            <a:r>
              <a:rPr lang="pl-PL" sz="1800" i="1" dirty="0">
                <a:solidFill>
                  <a:srgbClr val="000099"/>
                </a:solidFill>
              </a:rPr>
              <a:t>kT</a:t>
            </a:r>
            <a:r>
              <a:rPr lang="pl-PL" sz="1800" baseline="-25000" dirty="0">
                <a:solidFill>
                  <a:srgbClr val="000099"/>
                </a:solidFill>
              </a:rPr>
              <a:t>0</a:t>
            </a:r>
            <a:r>
              <a:rPr lang="pl-PL" sz="1800" dirty="0" smtClean="0">
                <a:solidFill>
                  <a:srgbClr val="000099"/>
                </a:solidFill>
              </a:rPr>
              <a:t>), </a:t>
            </a:r>
            <a:r>
              <a:rPr lang="pl-PL" sz="1800" i="1" dirty="0" smtClean="0">
                <a:solidFill>
                  <a:srgbClr val="000099"/>
                </a:solidFill>
              </a:rPr>
              <a:t>kT</a:t>
            </a:r>
            <a:r>
              <a:rPr lang="pl-PL" sz="1800" baseline="-25000" dirty="0" smtClean="0">
                <a:solidFill>
                  <a:srgbClr val="000099"/>
                </a:solidFill>
              </a:rPr>
              <a:t>0 </a:t>
            </a:r>
            <a:r>
              <a:rPr lang="pl-PL" sz="1800" dirty="0" smtClean="0">
                <a:solidFill>
                  <a:srgbClr val="000099"/>
                </a:solidFill>
              </a:rPr>
              <a:t>&lt; </a:t>
            </a:r>
            <a:r>
              <a:rPr lang="pl-PL" sz="1800" i="1" dirty="0" smtClean="0">
                <a:solidFill>
                  <a:srgbClr val="000099"/>
                </a:solidFill>
              </a:rPr>
              <a:t>t </a:t>
            </a:r>
            <a:r>
              <a:rPr lang="pl-PL" sz="1800" dirty="0" smtClean="0">
                <a:solidFill>
                  <a:srgbClr val="000099"/>
                </a:solidFill>
              </a:rPr>
              <a:t>&lt; (</a:t>
            </a:r>
            <a:r>
              <a:rPr lang="pl-PL" sz="1800" i="1" dirty="0" smtClean="0">
                <a:solidFill>
                  <a:srgbClr val="000099"/>
                </a:solidFill>
              </a:rPr>
              <a:t>k</a:t>
            </a:r>
            <a:r>
              <a:rPr lang="pl-PL" sz="1800" dirty="0" smtClean="0">
                <a:solidFill>
                  <a:srgbClr val="000099"/>
                </a:solidFill>
              </a:rPr>
              <a:t> + 1)</a:t>
            </a:r>
            <a:r>
              <a:rPr lang="pl-PL" sz="1800" i="1" dirty="0" smtClean="0">
                <a:solidFill>
                  <a:srgbClr val="000099"/>
                </a:solidFill>
              </a:rPr>
              <a:t>T</a:t>
            </a:r>
            <a:r>
              <a:rPr lang="pl-PL" sz="1800" baseline="-25000" dirty="0" smtClean="0">
                <a:solidFill>
                  <a:srgbClr val="000099"/>
                </a:solidFill>
              </a:rPr>
              <a:t>0</a:t>
            </a:r>
            <a:endParaRPr lang="pl-PL" sz="1800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</a:pPr>
            <a:r>
              <a:rPr lang="pl-PL" sz="1800" i="1" dirty="0">
                <a:solidFill>
                  <a:srgbClr val="000099"/>
                </a:solidFill>
              </a:rPr>
              <a:t>v</a:t>
            </a:r>
            <a:r>
              <a:rPr lang="pl-PL" sz="1800" dirty="0">
                <a:solidFill>
                  <a:srgbClr val="000099"/>
                </a:solidFill>
              </a:rPr>
              <a:t>(</a:t>
            </a:r>
            <a:r>
              <a:rPr lang="pl-PL" sz="1800" i="1" dirty="0">
                <a:solidFill>
                  <a:srgbClr val="000099"/>
                </a:solidFill>
              </a:rPr>
              <a:t>kT</a:t>
            </a:r>
            <a:r>
              <a:rPr lang="pl-PL" sz="1800" baseline="-25000" dirty="0">
                <a:solidFill>
                  <a:srgbClr val="000099"/>
                </a:solidFill>
              </a:rPr>
              <a:t>0</a:t>
            </a:r>
            <a:r>
              <a:rPr lang="pl-PL" sz="1800" dirty="0">
                <a:solidFill>
                  <a:srgbClr val="000099"/>
                </a:solidFill>
              </a:rPr>
              <a:t>) = </a:t>
            </a:r>
            <a:r>
              <a:rPr lang="pl-PL" sz="1800" i="1" dirty="0">
                <a:solidFill>
                  <a:srgbClr val="000099"/>
                </a:solidFill>
              </a:rPr>
              <a:t>v</a:t>
            </a:r>
            <a:r>
              <a:rPr lang="pl-PL" sz="1800" baseline="-25000" dirty="0">
                <a:solidFill>
                  <a:srgbClr val="000099"/>
                </a:solidFill>
              </a:rPr>
              <a:t>0</a:t>
            </a:r>
            <a:r>
              <a:rPr lang="pl-PL" sz="1800" i="1" dirty="0">
                <a:solidFill>
                  <a:srgbClr val="000099"/>
                </a:solidFill>
              </a:rPr>
              <a:t> ,v</a:t>
            </a:r>
            <a:r>
              <a:rPr lang="pl-PL" sz="1800" baseline="-25000" dirty="0">
                <a:solidFill>
                  <a:srgbClr val="000099"/>
                </a:solidFill>
              </a:rPr>
              <a:t>1</a:t>
            </a:r>
            <a:r>
              <a:rPr lang="pl-PL" sz="1800" i="1" dirty="0">
                <a:solidFill>
                  <a:srgbClr val="000099"/>
                </a:solidFill>
              </a:rPr>
              <a:t> ,v</a:t>
            </a:r>
            <a:r>
              <a:rPr lang="pl-PL" sz="1800" baseline="-25000" dirty="0">
                <a:solidFill>
                  <a:srgbClr val="000099"/>
                </a:solidFill>
              </a:rPr>
              <a:t>2</a:t>
            </a:r>
            <a:r>
              <a:rPr lang="pl-PL" sz="1800" i="1" dirty="0">
                <a:solidFill>
                  <a:srgbClr val="000099"/>
                </a:solidFill>
              </a:rPr>
              <a:t> ,…, </a:t>
            </a:r>
            <a:r>
              <a:rPr lang="pl-PL" sz="1800" i="1" dirty="0" err="1">
                <a:solidFill>
                  <a:srgbClr val="000099"/>
                </a:solidFill>
              </a:rPr>
              <a:t>v</a:t>
            </a:r>
            <a:r>
              <a:rPr lang="pl-PL" sz="1800" i="1" baseline="-25000" dirty="0" err="1">
                <a:solidFill>
                  <a:srgbClr val="000099"/>
                </a:solidFill>
              </a:rPr>
              <a:t>l</a:t>
            </a:r>
            <a:r>
              <a:rPr lang="pl-PL" sz="1800" i="1" dirty="0">
                <a:solidFill>
                  <a:srgbClr val="000099"/>
                </a:solidFill>
              </a:rPr>
              <a:t> ,…, </a:t>
            </a:r>
            <a:r>
              <a:rPr lang="pl-PL" sz="1800" i="1" dirty="0" smtClean="0">
                <a:solidFill>
                  <a:srgbClr val="000099"/>
                </a:solidFill>
              </a:rPr>
              <a:t>v</a:t>
            </a:r>
            <a:r>
              <a:rPr lang="pl-PL" sz="1800" i="1" baseline="-25000" dirty="0" smtClean="0">
                <a:solidFill>
                  <a:srgbClr val="000099"/>
                </a:solidFill>
              </a:rPr>
              <a:t>L</a:t>
            </a:r>
            <a:r>
              <a:rPr lang="pl-PL" sz="1800" baseline="-25000" dirty="0" smtClean="0">
                <a:solidFill>
                  <a:srgbClr val="000099"/>
                </a:solidFill>
              </a:rPr>
              <a:t>-1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4292661" y="4255827"/>
            <a:ext cx="49122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800" dirty="0" smtClean="0">
                <a:solidFill>
                  <a:srgbClr val="C00000"/>
                </a:solidFill>
              </a:rPr>
              <a:t>Zapis dziesiętnego numeru poziomu kwantowania </a:t>
            </a:r>
            <a:r>
              <a:rPr lang="pl-PL" sz="1800" i="1" dirty="0" smtClean="0">
                <a:solidFill>
                  <a:srgbClr val="C00000"/>
                </a:solidFill>
              </a:rPr>
              <a:t>l</a:t>
            </a:r>
            <a:r>
              <a:rPr lang="pl-PL" sz="1800" baseline="-25000" dirty="0" smtClean="0">
                <a:solidFill>
                  <a:srgbClr val="C00000"/>
                </a:solidFill>
              </a:rPr>
              <a:t>10</a:t>
            </a:r>
            <a:r>
              <a:rPr lang="pl-PL" sz="1800" dirty="0" smtClean="0">
                <a:solidFill>
                  <a:srgbClr val="C00000"/>
                </a:solidFill>
              </a:rPr>
              <a:t> w </a:t>
            </a:r>
            <a:r>
              <a:rPr lang="pl-PL" sz="1800" dirty="0">
                <a:solidFill>
                  <a:srgbClr val="C00000"/>
                </a:solidFill>
              </a:rPr>
              <a:t>układzie dwójkowym </a:t>
            </a:r>
            <a:r>
              <a:rPr lang="pl-PL" sz="1800" i="1" dirty="0">
                <a:solidFill>
                  <a:srgbClr val="C00000"/>
                </a:solidFill>
              </a:rPr>
              <a:t>l</a:t>
            </a:r>
            <a:r>
              <a:rPr lang="pl-PL" sz="1800" baseline="-25000" dirty="0" smtClean="0">
                <a:solidFill>
                  <a:srgbClr val="C00000"/>
                </a:solidFill>
              </a:rPr>
              <a:t>10</a:t>
            </a:r>
            <a:r>
              <a:rPr lang="pl-PL" sz="1800" dirty="0" smtClean="0">
                <a:solidFill>
                  <a:srgbClr val="C00000"/>
                </a:solidFill>
              </a:rPr>
              <a:t> </a:t>
            </a:r>
            <a:r>
              <a:rPr lang="pl-PL" sz="1800" dirty="0">
                <a:solidFill>
                  <a:srgbClr val="C00000"/>
                </a:solidFill>
              </a:rPr>
              <a:t>→</a:t>
            </a:r>
            <a:r>
              <a:rPr lang="pl-PL" sz="1800" dirty="0" smtClean="0">
                <a:solidFill>
                  <a:srgbClr val="C00000"/>
                </a:solidFill>
              </a:rPr>
              <a:t> </a:t>
            </a:r>
            <a:r>
              <a:rPr lang="pl-PL" sz="1800" i="1" dirty="0">
                <a:solidFill>
                  <a:srgbClr val="C00000"/>
                </a:solidFill>
              </a:rPr>
              <a:t>l</a:t>
            </a:r>
            <a:r>
              <a:rPr lang="pl-PL" sz="1800" baseline="-25000" dirty="0" smtClean="0">
                <a:solidFill>
                  <a:srgbClr val="C00000"/>
                </a:solidFill>
              </a:rPr>
              <a:t>2</a:t>
            </a:r>
            <a:endParaRPr lang="pl-PL" sz="1800" dirty="0">
              <a:solidFill>
                <a:srgbClr val="C0000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925-B7F6-4A5F-9AB6-B20208268016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4997609" y="1259678"/>
            <a:ext cx="22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/>
              <a:t>Sygnał informacyjny</a:t>
            </a:r>
            <a:endParaRPr lang="pl-PL" sz="18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1292338" y="5806094"/>
            <a:ext cx="1854995" cy="707886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ctr"/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TRANSMISJA</a:t>
            </a:r>
            <a:b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BITÓW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5034376" y="5852278"/>
            <a:ext cx="3967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Kody transmisyjne</a:t>
            </a:r>
          </a:p>
          <a:p>
            <a:pPr>
              <a:spcBef>
                <a:spcPts val="0"/>
              </a:spcBef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Kluczowanie</a:t>
            </a:r>
            <a:endParaRPr lang="pl-PL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036369"/>
              </p:ext>
            </p:extLst>
          </p:nvPr>
        </p:nvGraphicFramePr>
        <p:xfrm>
          <a:off x="609711" y="1593478"/>
          <a:ext cx="8128002" cy="4901820"/>
        </p:xfrm>
        <a:graphic>
          <a:graphicData uri="http://schemas.openxmlformats.org/drawingml/2006/table">
            <a:tbl>
              <a:tblPr firstRow="1" bandRow="1"/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4084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084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084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084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084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084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084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084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084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084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084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084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olny kształt 2"/>
          <p:cNvSpPr/>
          <p:nvPr/>
        </p:nvSpPr>
        <p:spPr>
          <a:xfrm>
            <a:off x="603938" y="694777"/>
            <a:ext cx="8104909" cy="5104326"/>
          </a:xfrm>
          <a:custGeom>
            <a:avLst/>
            <a:gdLst>
              <a:gd name="connsiteX0" fmla="*/ 0 w 8676409"/>
              <a:gd name="connsiteY0" fmla="*/ 4085205 h 4085205"/>
              <a:gd name="connsiteX1" fmla="*/ 1600200 w 8676409"/>
              <a:gd name="connsiteY1" fmla="*/ 1851160 h 4085205"/>
              <a:gd name="connsiteX2" fmla="*/ 2847109 w 8676409"/>
              <a:gd name="connsiteY2" fmla="*/ 2703214 h 4085205"/>
              <a:gd name="connsiteX3" fmla="*/ 4655128 w 8676409"/>
              <a:gd name="connsiteY3" fmla="*/ 884805 h 4085205"/>
              <a:gd name="connsiteX4" fmla="*/ 7377546 w 8676409"/>
              <a:gd name="connsiteY4" fmla="*/ 136660 h 4085205"/>
              <a:gd name="connsiteX5" fmla="*/ 8676409 w 8676409"/>
              <a:gd name="connsiteY5" fmla="*/ 3586442 h 4085205"/>
              <a:gd name="connsiteX0" fmla="*/ 0 w 8676409"/>
              <a:gd name="connsiteY0" fmla="*/ 4102488 h 4102488"/>
              <a:gd name="connsiteX1" fmla="*/ 1600200 w 8676409"/>
              <a:gd name="connsiteY1" fmla="*/ 1868443 h 4102488"/>
              <a:gd name="connsiteX2" fmla="*/ 3358140 w 8676409"/>
              <a:gd name="connsiteY2" fmla="*/ 3593333 h 4102488"/>
              <a:gd name="connsiteX3" fmla="*/ 4655128 w 8676409"/>
              <a:gd name="connsiteY3" fmla="*/ 902088 h 4102488"/>
              <a:gd name="connsiteX4" fmla="*/ 7377546 w 8676409"/>
              <a:gd name="connsiteY4" fmla="*/ 153943 h 4102488"/>
              <a:gd name="connsiteX5" fmla="*/ 8676409 w 8676409"/>
              <a:gd name="connsiteY5" fmla="*/ 3603725 h 4102488"/>
              <a:gd name="connsiteX0" fmla="*/ 0 w 8676409"/>
              <a:gd name="connsiteY0" fmla="*/ 4102488 h 4102488"/>
              <a:gd name="connsiteX1" fmla="*/ 1533544 w 8676409"/>
              <a:gd name="connsiteY1" fmla="*/ 1639843 h 4102488"/>
              <a:gd name="connsiteX2" fmla="*/ 3358140 w 8676409"/>
              <a:gd name="connsiteY2" fmla="*/ 3593333 h 4102488"/>
              <a:gd name="connsiteX3" fmla="*/ 4655128 w 8676409"/>
              <a:gd name="connsiteY3" fmla="*/ 902088 h 4102488"/>
              <a:gd name="connsiteX4" fmla="*/ 7377546 w 8676409"/>
              <a:gd name="connsiteY4" fmla="*/ 153943 h 4102488"/>
              <a:gd name="connsiteX5" fmla="*/ 8676409 w 8676409"/>
              <a:gd name="connsiteY5" fmla="*/ 3603725 h 4102488"/>
              <a:gd name="connsiteX0" fmla="*/ 0 w 8676409"/>
              <a:gd name="connsiteY0" fmla="*/ 4151086 h 4151086"/>
              <a:gd name="connsiteX1" fmla="*/ 1533544 w 8676409"/>
              <a:gd name="connsiteY1" fmla="*/ 1688441 h 4151086"/>
              <a:gd name="connsiteX2" fmla="*/ 3358140 w 8676409"/>
              <a:gd name="connsiteY2" fmla="*/ 3641931 h 4151086"/>
              <a:gd name="connsiteX3" fmla="*/ 4521816 w 8676409"/>
              <a:gd name="connsiteY3" fmla="*/ 753259 h 4151086"/>
              <a:gd name="connsiteX4" fmla="*/ 7377546 w 8676409"/>
              <a:gd name="connsiteY4" fmla="*/ 202541 h 4151086"/>
              <a:gd name="connsiteX5" fmla="*/ 8676409 w 8676409"/>
              <a:gd name="connsiteY5" fmla="*/ 3652323 h 4151086"/>
              <a:gd name="connsiteX0" fmla="*/ 0 w 8676409"/>
              <a:gd name="connsiteY0" fmla="*/ 3982854 h 3982854"/>
              <a:gd name="connsiteX1" fmla="*/ 1533544 w 8676409"/>
              <a:gd name="connsiteY1" fmla="*/ 1520209 h 3982854"/>
              <a:gd name="connsiteX2" fmla="*/ 3358140 w 8676409"/>
              <a:gd name="connsiteY2" fmla="*/ 3473699 h 3982854"/>
              <a:gd name="connsiteX3" fmla="*/ 4521816 w 8676409"/>
              <a:gd name="connsiteY3" fmla="*/ 585027 h 3982854"/>
              <a:gd name="connsiteX4" fmla="*/ 7377546 w 8676409"/>
              <a:gd name="connsiteY4" fmla="*/ 34309 h 3982854"/>
              <a:gd name="connsiteX5" fmla="*/ 7721003 w 8676409"/>
              <a:gd name="connsiteY5" fmla="*/ 1146136 h 3982854"/>
              <a:gd name="connsiteX6" fmla="*/ 8676409 w 8676409"/>
              <a:gd name="connsiteY6" fmla="*/ 3484091 h 3982854"/>
              <a:gd name="connsiteX0" fmla="*/ 0 w 8698628"/>
              <a:gd name="connsiteY0" fmla="*/ 3982854 h 3982854"/>
              <a:gd name="connsiteX1" fmla="*/ 1533544 w 8698628"/>
              <a:gd name="connsiteY1" fmla="*/ 1520209 h 3982854"/>
              <a:gd name="connsiteX2" fmla="*/ 3358140 w 8698628"/>
              <a:gd name="connsiteY2" fmla="*/ 3473699 h 3982854"/>
              <a:gd name="connsiteX3" fmla="*/ 4521816 w 8698628"/>
              <a:gd name="connsiteY3" fmla="*/ 585027 h 3982854"/>
              <a:gd name="connsiteX4" fmla="*/ 7377546 w 8698628"/>
              <a:gd name="connsiteY4" fmla="*/ 34309 h 3982854"/>
              <a:gd name="connsiteX5" fmla="*/ 7721003 w 8698628"/>
              <a:gd name="connsiteY5" fmla="*/ 1146136 h 3982854"/>
              <a:gd name="connsiteX6" fmla="*/ 8698628 w 8698628"/>
              <a:gd name="connsiteY6" fmla="*/ 3764646 h 3982854"/>
              <a:gd name="connsiteX0" fmla="*/ 0 w 8665300"/>
              <a:gd name="connsiteY0" fmla="*/ 3982854 h 3982854"/>
              <a:gd name="connsiteX1" fmla="*/ 1533544 w 8665300"/>
              <a:gd name="connsiteY1" fmla="*/ 1520209 h 3982854"/>
              <a:gd name="connsiteX2" fmla="*/ 3358140 w 8665300"/>
              <a:gd name="connsiteY2" fmla="*/ 3473699 h 3982854"/>
              <a:gd name="connsiteX3" fmla="*/ 4521816 w 8665300"/>
              <a:gd name="connsiteY3" fmla="*/ 585027 h 3982854"/>
              <a:gd name="connsiteX4" fmla="*/ 7377546 w 8665300"/>
              <a:gd name="connsiteY4" fmla="*/ 34309 h 3982854"/>
              <a:gd name="connsiteX5" fmla="*/ 7721003 w 8665300"/>
              <a:gd name="connsiteY5" fmla="*/ 1146136 h 3982854"/>
              <a:gd name="connsiteX6" fmla="*/ 8665300 w 8665300"/>
              <a:gd name="connsiteY6" fmla="*/ 2070928 h 3982854"/>
              <a:gd name="connsiteX0" fmla="*/ 0 w 8665300"/>
              <a:gd name="connsiteY0" fmla="*/ 3707997 h 3707997"/>
              <a:gd name="connsiteX1" fmla="*/ 1533544 w 8665300"/>
              <a:gd name="connsiteY1" fmla="*/ 1245352 h 3707997"/>
              <a:gd name="connsiteX2" fmla="*/ 3358140 w 8665300"/>
              <a:gd name="connsiteY2" fmla="*/ 3198842 h 3707997"/>
              <a:gd name="connsiteX3" fmla="*/ 4521816 w 8665300"/>
              <a:gd name="connsiteY3" fmla="*/ 310170 h 3707997"/>
              <a:gd name="connsiteX4" fmla="*/ 6855406 w 8665300"/>
              <a:gd name="connsiteY4" fmla="*/ 143916 h 3707997"/>
              <a:gd name="connsiteX5" fmla="*/ 7721003 w 8665300"/>
              <a:gd name="connsiteY5" fmla="*/ 871279 h 3707997"/>
              <a:gd name="connsiteX6" fmla="*/ 8665300 w 8665300"/>
              <a:gd name="connsiteY6" fmla="*/ 1796071 h 3707997"/>
              <a:gd name="connsiteX0" fmla="*/ 0 w 8665300"/>
              <a:gd name="connsiteY0" fmla="*/ 4054174 h 4054174"/>
              <a:gd name="connsiteX1" fmla="*/ 1533544 w 8665300"/>
              <a:gd name="connsiteY1" fmla="*/ 1591529 h 4054174"/>
              <a:gd name="connsiteX2" fmla="*/ 3358140 w 8665300"/>
              <a:gd name="connsiteY2" fmla="*/ 3545019 h 4054174"/>
              <a:gd name="connsiteX3" fmla="*/ 4521816 w 8665300"/>
              <a:gd name="connsiteY3" fmla="*/ 656347 h 4054174"/>
              <a:gd name="connsiteX4" fmla="*/ 5832414 w 8665300"/>
              <a:gd name="connsiteY4" fmla="*/ 1719 h 4054174"/>
              <a:gd name="connsiteX5" fmla="*/ 6855406 w 8665300"/>
              <a:gd name="connsiteY5" fmla="*/ 490093 h 4054174"/>
              <a:gd name="connsiteX6" fmla="*/ 7721003 w 8665300"/>
              <a:gd name="connsiteY6" fmla="*/ 1217456 h 4054174"/>
              <a:gd name="connsiteX7" fmla="*/ 8665300 w 8665300"/>
              <a:gd name="connsiteY7" fmla="*/ 2142248 h 4054174"/>
              <a:gd name="connsiteX0" fmla="*/ 0 w 8665300"/>
              <a:gd name="connsiteY0" fmla="*/ 4053982 h 4053982"/>
              <a:gd name="connsiteX1" fmla="*/ 1533544 w 8665300"/>
              <a:gd name="connsiteY1" fmla="*/ 1591337 h 4053982"/>
              <a:gd name="connsiteX2" fmla="*/ 3358140 w 8665300"/>
              <a:gd name="connsiteY2" fmla="*/ 3544827 h 4053982"/>
              <a:gd name="connsiteX3" fmla="*/ 4521816 w 8665300"/>
              <a:gd name="connsiteY3" fmla="*/ 656155 h 4053982"/>
              <a:gd name="connsiteX4" fmla="*/ 5832414 w 8665300"/>
              <a:gd name="connsiteY4" fmla="*/ 1527 h 4053982"/>
              <a:gd name="connsiteX5" fmla="*/ 6855406 w 8665300"/>
              <a:gd name="connsiteY5" fmla="*/ 489901 h 4053982"/>
              <a:gd name="connsiteX6" fmla="*/ 7098881 w 8665300"/>
              <a:gd name="connsiteY6" fmla="*/ 957491 h 4053982"/>
              <a:gd name="connsiteX7" fmla="*/ 7721003 w 8665300"/>
              <a:gd name="connsiteY7" fmla="*/ 1217264 h 4053982"/>
              <a:gd name="connsiteX8" fmla="*/ 8665300 w 8665300"/>
              <a:gd name="connsiteY8" fmla="*/ 2142056 h 4053982"/>
              <a:gd name="connsiteX0" fmla="*/ 0 w 8665300"/>
              <a:gd name="connsiteY0" fmla="*/ 5106600 h 5106600"/>
              <a:gd name="connsiteX1" fmla="*/ 1533544 w 8665300"/>
              <a:gd name="connsiteY1" fmla="*/ 2643955 h 5106600"/>
              <a:gd name="connsiteX2" fmla="*/ 3358140 w 8665300"/>
              <a:gd name="connsiteY2" fmla="*/ 4597445 h 5106600"/>
              <a:gd name="connsiteX3" fmla="*/ 4521816 w 8665300"/>
              <a:gd name="connsiteY3" fmla="*/ 1708773 h 5106600"/>
              <a:gd name="connsiteX4" fmla="*/ 5832414 w 8665300"/>
              <a:gd name="connsiteY4" fmla="*/ 1054145 h 5106600"/>
              <a:gd name="connsiteX5" fmla="*/ 7013688 w 8665300"/>
              <a:gd name="connsiteY5" fmla="*/ 18519 h 5106600"/>
              <a:gd name="connsiteX6" fmla="*/ 7098881 w 8665300"/>
              <a:gd name="connsiteY6" fmla="*/ 2010109 h 5106600"/>
              <a:gd name="connsiteX7" fmla="*/ 7721003 w 8665300"/>
              <a:gd name="connsiteY7" fmla="*/ 2269882 h 5106600"/>
              <a:gd name="connsiteX8" fmla="*/ 8665300 w 8665300"/>
              <a:gd name="connsiteY8" fmla="*/ 3194674 h 5106600"/>
              <a:gd name="connsiteX0" fmla="*/ 0 w 8665300"/>
              <a:gd name="connsiteY0" fmla="*/ 5109445 h 5109445"/>
              <a:gd name="connsiteX1" fmla="*/ 1533544 w 8665300"/>
              <a:gd name="connsiteY1" fmla="*/ 2646800 h 5109445"/>
              <a:gd name="connsiteX2" fmla="*/ 3358140 w 8665300"/>
              <a:gd name="connsiteY2" fmla="*/ 4600290 h 5109445"/>
              <a:gd name="connsiteX3" fmla="*/ 4521816 w 8665300"/>
              <a:gd name="connsiteY3" fmla="*/ 1711618 h 5109445"/>
              <a:gd name="connsiteX4" fmla="*/ 5813793 w 8665300"/>
              <a:gd name="connsiteY4" fmla="*/ 1004738 h 5109445"/>
              <a:gd name="connsiteX5" fmla="*/ 7013688 w 8665300"/>
              <a:gd name="connsiteY5" fmla="*/ 21364 h 5109445"/>
              <a:gd name="connsiteX6" fmla="*/ 7098881 w 8665300"/>
              <a:gd name="connsiteY6" fmla="*/ 2012954 h 5109445"/>
              <a:gd name="connsiteX7" fmla="*/ 7721003 w 8665300"/>
              <a:gd name="connsiteY7" fmla="*/ 2272727 h 5109445"/>
              <a:gd name="connsiteX8" fmla="*/ 8665300 w 8665300"/>
              <a:gd name="connsiteY8" fmla="*/ 3197519 h 5109445"/>
              <a:gd name="connsiteX0" fmla="*/ 0 w 8665300"/>
              <a:gd name="connsiteY0" fmla="*/ 5109445 h 5109445"/>
              <a:gd name="connsiteX1" fmla="*/ 1533544 w 8665300"/>
              <a:gd name="connsiteY1" fmla="*/ 2646800 h 5109445"/>
              <a:gd name="connsiteX2" fmla="*/ 3358140 w 8665300"/>
              <a:gd name="connsiteY2" fmla="*/ 4600290 h 5109445"/>
              <a:gd name="connsiteX3" fmla="*/ 4521816 w 8665300"/>
              <a:gd name="connsiteY3" fmla="*/ 1711618 h 5109445"/>
              <a:gd name="connsiteX4" fmla="*/ 5813793 w 8665300"/>
              <a:gd name="connsiteY4" fmla="*/ 1004738 h 5109445"/>
              <a:gd name="connsiteX5" fmla="*/ 6604017 w 8665300"/>
              <a:gd name="connsiteY5" fmla="*/ 21364 h 5109445"/>
              <a:gd name="connsiteX6" fmla="*/ 7098881 w 8665300"/>
              <a:gd name="connsiteY6" fmla="*/ 2012954 h 5109445"/>
              <a:gd name="connsiteX7" fmla="*/ 7721003 w 8665300"/>
              <a:gd name="connsiteY7" fmla="*/ 2272727 h 5109445"/>
              <a:gd name="connsiteX8" fmla="*/ 8665300 w 8665300"/>
              <a:gd name="connsiteY8" fmla="*/ 3197519 h 5109445"/>
              <a:gd name="connsiteX0" fmla="*/ 0 w 8665300"/>
              <a:gd name="connsiteY0" fmla="*/ 5104326 h 5104326"/>
              <a:gd name="connsiteX1" fmla="*/ 1533544 w 8665300"/>
              <a:gd name="connsiteY1" fmla="*/ 2641681 h 5104326"/>
              <a:gd name="connsiteX2" fmla="*/ 3358140 w 8665300"/>
              <a:gd name="connsiteY2" fmla="*/ 4595171 h 5104326"/>
              <a:gd name="connsiteX3" fmla="*/ 4521816 w 8665300"/>
              <a:gd name="connsiteY3" fmla="*/ 1706499 h 5104326"/>
              <a:gd name="connsiteX4" fmla="*/ 5813793 w 8665300"/>
              <a:gd name="connsiteY4" fmla="*/ 999619 h 5104326"/>
              <a:gd name="connsiteX5" fmla="*/ 6604017 w 8665300"/>
              <a:gd name="connsiteY5" fmla="*/ 16245 h 5104326"/>
              <a:gd name="connsiteX6" fmla="*/ 7052328 w 8665300"/>
              <a:gd name="connsiteY6" fmla="*/ 1859789 h 5104326"/>
              <a:gd name="connsiteX7" fmla="*/ 7721003 w 8665300"/>
              <a:gd name="connsiteY7" fmla="*/ 2267608 h 5104326"/>
              <a:gd name="connsiteX8" fmla="*/ 8665300 w 8665300"/>
              <a:gd name="connsiteY8" fmla="*/ 3192400 h 510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5300" h="5104326">
                <a:moveTo>
                  <a:pt x="0" y="5104326"/>
                </a:moveTo>
                <a:cubicBezTo>
                  <a:pt x="562841" y="4102469"/>
                  <a:pt x="973854" y="2726540"/>
                  <a:pt x="1533544" y="2641681"/>
                </a:cubicBezTo>
                <a:cubicBezTo>
                  <a:pt x="2093234" y="2556822"/>
                  <a:pt x="2860095" y="4751035"/>
                  <a:pt x="3358140" y="4595171"/>
                </a:cubicBezTo>
                <a:cubicBezTo>
                  <a:pt x="3856185" y="4439307"/>
                  <a:pt x="4112541" y="2305758"/>
                  <a:pt x="4521816" y="1706499"/>
                </a:cubicBezTo>
                <a:cubicBezTo>
                  <a:pt x="4931092" y="1107240"/>
                  <a:pt x="5466760" y="1281328"/>
                  <a:pt x="5813793" y="999619"/>
                </a:cubicBezTo>
                <a:cubicBezTo>
                  <a:pt x="6160827" y="717910"/>
                  <a:pt x="6397595" y="-127117"/>
                  <a:pt x="6604017" y="16245"/>
                </a:cubicBezTo>
                <a:cubicBezTo>
                  <a:pt x="6810439" y="159607"/>
                  <a:pt x="6866164" y="1484562"/>
                  <a:pt x="7052328" y="1859789"/>
                </a:cubicBezTo>
                <a:cubicBezTo>
                  <a:pt x="7238492" y="2235016"/>
                  <a:pt x="7509925" y="2039008"/>
                  <a:pt x="7721003" y="2267608"/>
                </a:cubicBezTo>
                <a:cubicBezTo>
                  <a:pt x="7937480" y="2842572"/>
                  <a:pt x="8541245" y="2787155"/>
                  <a:pt x="8665300" y="3192400"/>
                </a:cubicBezTo>
              </a:path>
            </a:pathLst>
          </a:cu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/>
          <p:nvPr/>
        </p:nvSpPr>
        <p:spPr>
          <a:xfrm>
            <a:off x="1922196" y="3327103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558910" y="5754075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5989892" y="1649997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3277519" y="4971639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7335861" y="2723393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911239" y="1123427"/>
            <a:ext cx="302358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s</a:t>
            </a:r>
            <a:r>
              <a:rPr lang="pl-PL" b="1" dirty="0" smtClean="0">
                <a:solidFill>
                  <a:srgbClr val="0070C0"/>
                </a:solidFill>
              </a:rPr>
              <a:t>ygnał analogowy </a:t>
            </a:r>
            <a:r>
              <a:rPr lang="pl-PL" b="1" i="1" dirty="0" smtClean="0">
                <a:solidFill>
                  <a:srgbClr val="0070C0"/>
                </a:solidFill>
              </a:rPr>
              <a:t>x</a:t>
            </a:r>
            <a:r>
              <a:rPr lang="pl-PL" b="1" dirty="0" smtClean="0">
                <a:solidFill>
                  <a:srgbClr val="0070C0"/>
                </a:solidFill>
              </a:rPr>
              <a:t>(</a:t>
            </a:r>
            <a:r>
              <a:rPr lang="pl-PL" b="1" i="1" dirty="0" smtClean="0">
                <a:solidFill>
                  <a:srgbClr val="0070C0"/>
                </a:solidFill>
              </a:rPr>
              <a:t>t</a:t>
            </a:r>
            <a:r>
              <a:rPr lang="pl-PL" b="1" dirty="0" smtClean="0">
                <a:solidFill>
                  <a:srgbClr val="0070C0"/>
                </a:solidFill>
              </a:rPr>
              <a:t>)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911239" y="1528554"/>
            <a:ext cx="3605474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rgbClr val="006600"/>
                </a:solidFill>
              </a:rPr>
              <a:t>s</a:t>
            </a:r>
            <a:r>
              <a:rPr lang="pl-PL" b="1" dirty="0" smtClean="0">
                <a:solidFill>
                  <a:srgbClr val="006600"/>
                </a:solidFill>
              </a:rPr>
              <a:t>ygnał skwantowany </a:t>
            </a:r>
            <a:r>
              <a:rPr lang="pl-PL" b="1" i="1" dirty="0" smtClean="0">
                <a:solidFill>
                  <a:srgbClr val="006600"/>
                </a:solidFill>
              </a:rPr>
              <a:t>v</a:t>
            </a:r>
            <a:r>
              <a:rPr lang="pl-PL" dirty="0">
                <a:solidFill>
                  <a:srgbClr val="006600"/>
                </a:solidFill>
              </a:rPr>
              <a:t>(</a:t>
            </a:r>
            <a:r>
              <a:rPr lang="pl-PL" b="1" i="1" dirty="0" smtClean="0">
                <a:solidFill>
                  <a:srgbClr val="006600"/>
                </a:solidFill>
              </a:rPr>
              <a:t>t</a:t>
            </a:r>
            <a:r>
              <a:rPr lang="pl-PL" b="1" dirty="0" smtClean="0">
                <a:solidFill>
                  <a:srgbClr val="006600"/>
                </a:solidFill>
              </a:rPr>
              <a:t>)</a:t>
            </a:r>
            <a:br>
              <a:rPr lang="pl-PL" b="1" dirty="0" smtClean="0">
                <a:solidFill>
                  <a:srgbClr val="006600"/>
                </a:solidFill>
              </a:rPr>
            </a:br>
            <a:r>
              <a:rPr lang="pl-PL" sz="2000" b="1" dirty="0" smtClean="0">
                <a:solidFill>
                  <a:srgbClr val="006600"/>
                </a:solidFill>
              </a:rPr>
              <a:t>(</a:t>
            </a:r>
            <a:r>
              <a:rPr lang="pl-PL" sz="2000" b="1" i="1" dirty="0" smtClean="0">
                <a:solidFill>
                  <a:srgbClr val="006600"/>
                </a:solidFill>
              </a:rPr>
              <a:t>L</a:t>
            </a:r>
            <a:r>
              <a:rPr lang="pl-PL" sz="2000" b="1" dirty="0" smtClean="0">
                <a:solidFill>
                  <a:srgbClr val="006600"/>
                </a:solidFill>
              </a:rPr>
              <a:t> = 16 poziomów kwantyzacji)</a:t>
            </a:r>
            <a:endParaRPr lang="pl-PL" sz="3200" b="1" dirty="0">
              <a:solidFill>
                <a:srgbClr val="006600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557179" y="5851419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3277519" y="5065157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1922196" y="3398107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4626952" y="2543567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5989892" y="1765006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7335861" y="2590326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8731360" y="3835913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Dowolny kształt 20"/>
          <p:cNvSpPr/>
          <p:nvPr/>
        </p:nvSpPr>
        <p:spPr>
          <a:xfrm>
            <a:off x="604631" y="1795832"/>
            <a:ext cx="8757083" cy="4107180"/>
          </a:xfrm>
          <a:custGeom>
            <a:avLst/>
            <a:gdLst>
              <a:gd name="connsiteX0" fmla="*/ 0 w 8770620"/>
              <a:gd name="connsiteY0" fmla="*/ 4107180 h 4107180"/>
              <a:gd name="connsiteX1" fmla="*/ 1356360 w 8770620"/>
              <a:gd name="connsiteY1" fmla="*/ 4107180 h 4107180"/>
              <a:gd name="connsiteX2" fmla="*/ 1356360 w 8770620"/>
              <a:gd name="connsiteY2" fmla="*/ 1645920 h 4107180"/>
              <a:gd name="connsiteX3" fmla="*/ 2712720 w 8770620"/>
              <a:gd name="connsiteY3" fmla="*/ 1638300 h 4107180"/>
              <a:gd name="connsiteX4" fmla="*/ 2712720 w 8770620"/>
              <a:gd name="connsiteY4" fmla="*/ 3322320 h 4107180"/>
              <a:gd name="connsiteX5" fmla="*/ 4061460 w 8770620"/>
              <a:gd name="connsiteY5" fmla="*/ 3307080 h 4107180"/>
              <a:gd name="connsiteX6" fmla="*/ 4069080 w 8770620"/>
              <a:gd name="connsiteY6" fmla="*/ 784860 h 4107180"/>
              <a:gd name="connsiteX7" fmla="*/ 5425440 w 8770620"/>
              <a:gd name="connsiteY7" fmla="*/ 777240 h 4107180"/>
              <a:gd name="connsiteX8" fmla="*/ 5425440 w 8770620"/>
              <a:gd name="connsiteY8" fmla="*/ 7620 h 4107180"/>
              <a:gd name="connsiteX9" fmla="*/ 6774180 w 8770620"/>
              <a:gd name="connsiteY9" fmla="*/ 0 h 4107180"/>
              <a:gd name="connsiteX10" fmla="*/ 6781800 w 8770620"/>
              <a:gd name="connsiteY10" fmla="*/ 845820 h 4107180"/>
              <a:gd name="connsiteX11" fmla="*/ 8138160 w 8770620"/>
              <a:gd name="connsiteY11" fmla="*/ 845820 h 4107180"/>
              <a:gd name="connsiteX12" fmla="*/ 8138160 w 8770620"/>
              <a:gd name="connsiteY12" fmla="*/ 2087880 h 4107180"/>
              <a:gd name="connsiteX13" fmla="*/ 8770620 w 8770620"/>
              <a:gd name="connsiteY13" fmla="*/ 2087880 h 410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70620" h="4107180">
                <a:moveTo>
                  <a:pt x="0" y="4107180"/>
                </a:moveTo>
                <a:lnTo>
                  <a:pt x="1356360" y="4107180"/>
                </a:lnTo>
                <a:lnTo>
                  <a:pt x="1356360" y="1645920"/>
                </a:lnTo>
                <a:lnTo>
                  <a:pt x="2712720" y="1638300"/>
                </a:lnTo>
                <a:lnTo>
                  <a:pt x="2712720" y="3322320"/>
                </a:lnTo>
                <a:lnTo>
                  <a:pt x="4061460" y="3307080"/>
                </a:lnTo>
                <a:lnTo>
                  <a:pt x="4069080" y="784860"/>
                </a:lnTo>
                <a:lnTo>
                  <a:pt x="5425440" y="777240"/>
                </a:lnTo>
                <a:lnTo>
                  <a:pt x="5425440" y="7620"/>
                </a:lnTo>
                <a:lnTo>
                  <a:pt x="6774180" y="0"/>
                </a:lnTo>
                <a:lnTo>
                  <a:pt x="6781800" y="845820"/>
                </a:lnTo>
                <a:lnTo>
                  <a:pt x="8138160" y="845820"/>
                </a:lnTo>
                <a:lnTo>
                  <a:pt x="8138160" y="2087880"/>
                </a:lnTo>
                <a:lnTo>
                  <a:pt x="8770620" y="2087880"/>
                </a:lnTo>
              </a:path>
            </a:pathLst>
          </a:cu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2869310" y="5481915"/>
            <a:ext cx="245208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próbkowanie sygnału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 rot="16200000">
            <a:off x="86112" y="4152549"/>
            <a:ext cx="2359685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6600"/>
                </a:solidFill>
              </a:rPr>
              <a:t>kwantyzacja sygnału</a:t>
            </a:r>
            <a:endParaRPr lang="pl-PL" b="1" dirty="0">
              <a:solidFill>
                <a:srgbClr val="006600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6083410" y="4311470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ole tekstowe 24"/>
          <p:cNvSpPr txBox="1"/>
          <p:nvPr/>
        </p:nvSpPr>
        <p:spPr>
          <a:xfrm>
            <a:off x="6220489" y="4097418"/>
            <a:ext cx="291155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p</a:t>
            </a:r>
            <a:r>
              <a:rPr lang="pl-PL" b="1" dirty="0" smtClean="0"/>
              <a:t>oziom kwantyzacji</a:t>
            </a:r>
            <a:endParaRPr lang="pl-PL" b="1" dirty="0"/>
          </a:p>
        </p:txBody>
      </p:sp>
      <p:sp>
        <p:nvSpPr>
          <p:cNvPr id="26" name="Elipsa 25"/>
          <p:cNvSpPr/>
          <p:nvPr/>
        </p:nvSpPr>
        <p:spPr>
          <a:xfrm>
            <a:off x="6119096" y="4722305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6256175" y="4510248"/>
            <a:ext cx="232956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p</a:t>
            </a:r>
            <a:r>
              <a:rPr lang="pl-PL" b="1" dirty="0" smtClean="0"/>
              <a:t>róbka sygnału</a:t>
            </a:r>
            <a:endParaRPr lang="pl-PL" b="1" dirty="0"/>
          </a:p>
        </p:txBody>
      </p:sp>
      <p:sp>
        <p:nvSpPr>
          <p:cNvPr id="28" name="Prostokąt 27"/>
          <p:cNvSpPr/>
          <p:nvPr/>
        </p:nvSpPr>
        <p:spPr>
          <a:xfrm>
            <a:off x="6106930" y="5156452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29" name="pole tekstowe 28"/>
          <p:cNvSpPr txBox="1"/>
          <p:nvPr/>
        </p:nvSpPr>
        <p:spPr>
          <a:xfrm>
            <a:off x="6256175" y="4923078"/>
            <a:ext cx="287586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granice</a:t>
            </a:r>
            <a:r>
              <a:rPr lang="pl-PL" b="1" dirty="0" smtClean="0"/>
              <a:t> przedziałów</a:t>
            </a:r>
            <a:br>
              <a:rPr lang="pl-PL" b="1" dirty="0" smtClean="0"/>
            </a:br>
            <a:r>
              <a:rPr lang="pl-PL" b="1" dirty="0" smtClean="0"/>
              <a:t>kwantyzacji</a:t>
            </a:r>
            <a:endParaRPr lang="pl-PL" b="1" dirty="0"/>
          </a:p>
        </p:txBody>
      </p:sp>
      <p:sp>
        <p:nvSpPr>
          <p:cNvPr id="30" name="Prostokąt 29"/>
          <p:cNvSpPr/>
          <p:nvPr/>
        </p:nvSpPr>
        <p:spPr>
          <a:xfrm>
            <a:off x="572703" y="6446805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572703" y="155788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572703" y="236560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572703" y="318094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572703" y="400390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572703" y="480400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572703" y="5611720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673854" y="6112800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006600"/>
                </a:solidFill>
              </a:rPr>
              <a:t>0</a:t>
            </a: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272621" y="5701457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41" name="pole tekstowe 40"/>
          <p:cNvSpPr txBox="1"/>
          <p:nvPr/>
        </p:nvSpPr>
        <p:spPr>
          <a:xfrm>
            <a:off x="272621" y="5270547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42" name="pole tekstowe 41"/>
          <p:cNvSpPr txBox="1"/>
          <p:nvPr/>
        </p:nvSpPr>
        <p:spPr>
          <a:xfrm>
            <a:off x="272621" y="4868436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43" name="pole tekstowe 42"/>
          <p:cNvSpPr txBox="1"/>
          <p:nvPr/>
        </p:nvSpPr>
        <p:spPr>
          <a:xfrm>
            <a:off x="272621" y="4429664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272621" y="4027940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45" name="pole tekstowe 44"/>
          <p:cNvSpPr txBox="1"/>
          <p:nvPr/>
        </p:nvSpPr>
        <p:spPr>
          <a:xfrm>
            <a:off x="272621" y="3622513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46" name="pole tekstowe 45"/>
          <p:cNvSpPr txBox="1"/>
          <p:nvPr/>
        </p:nvSpPr>
        <p:spPr>
          <a:xfrm>
            <a:off x="272621" y="3196974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7</a:t>
            </a:r>
          </a:p>
        </p:txBody>
      </p:sp>
      <p:sp>
        <p:nvSpPr>
          <p:cNvPr id="47" name="pole tekstowe 46"/>
          <p:cNvSpPr txBox="1"/>
          <p:nvPr/>
        </p:nvSpPr>
        <p:spPr>
          <a:xfrm>
            <a:off x="272621" y="2766064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8</a:t>
            </a:r>
          </a:p>
        </p:txBody>
      </p:sp>
      <p:sp>
        <p:nvSpPr>
          <p:cNvPr id="48" name="pole tekstowe 47"/>
          <p:cNvSpPr txBox="1"/>
          <p:nvPr/>
        </p:nvSpPr>
        <p:spPr>
          <a:xfrm>
            <a:off x="272621" y="2399418"/>
            <a:ext cx="30008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006600"/>
                </a:solidFill>
              </a:rPr>
              <a:t>9</a:t>
            </a:r>
          </a:p>
        </p:txBody>
      </p:sp>
      <p:sp>
        <p:nvSpPr>
          <p:cNvPr id="49" name="pole tekstowe 48"/>
          <p:cNvSpPr txBox="1"/>
          <p:nvPr/>
        </p:nvSpPr>
        <p:spPr>
          <a:xfrm>
            <a:off x="157205" y="1996268"/>
            <a:ext cx="41549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006600"/>
                </a:solidFill>
              </a:rPr>
              <a:t>10</a:t>
            </a: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50" name="pole tekstowe 49"/>
          <p:cNvSpPr txBox="1"/>
          <p:nvPr/>
        </p:nvSpPr>
        <p:spPr>
          <a:xfrm>
            <a:off x="169964" y="1572412"/>
            <a:ext cx="40273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006600"/>
                </a:solidFill>
              </a:rPr>
              <a:t>11</a:t>
            </a: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51" name="pole tekstowe 50"/>
          <p:cNvSpPr txBox="1"/>
          <p:nvPr/>
        </p:nvSpPr>
        <p:spPr>
          <a:xfrm>
            <a:off x="192039" y="64952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i="1" dirty="0">
                <a:solidFill>
                  <a:srgbClr val="C00000"/>
                </a:solidFill>
              </a:rPr>
              <a:t>l</a:t>
            </a:r>
            <a:r>
              <a:rPr lang="pl-PL" sz="1800" baseline="-25000" dirty="0" smtClean="0">
                <a:solidFill>
                  <a:srgbClr val="C00000"/>
                </a:solidFill>
              </a:rPr>
              <a:t>2</a:t>
            </a:r>
            <a:endParaRPr lang="pl-PL" sz="1800" i="1" baseline="-25000" dirty="0">
              <a:solidFill>
                <a:srgbClr val="C00000"/>
              </a:solidFill>
            </a:endParaRPr>
          </a:p>
        </p:txBody>
      </p:sp>
      <p:sp>
        <p:nvSpPr>
          <p:cNvPr id="52" name="pole tekstowe 51"/>
          <p:cNvSpPr txBox="1"/>
          <p:nvPr/>
        </p:nvSpPr>
        <p:spPr>
          <a:xfrm>
            <a:off x="115095" y="605652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i="1" dirty="0" smtClean="0">
                <a:solidFill>
                  <a:srgbClr val="C00000"/>
                </a:solidFill>
              </a:rPr>
              <a:t>l</a:t>
            </a:r>
            <a:r>
              <a:rPr lang="pl-PL" sz="1800" baseline="-25000" dirty="0" smtClean="0">
                <a:solidFill>
                  <a:srgbClr val="C00000"/>
                </a:solidFill>
              </a:rPr>
              <a:t>10</a:t>
            </a:r>
            <a:endParaRPr lang="pl-PL" sz="1800" i="1" baseline="-25000" dirty="0">
              <a:solidFill>
                <a:srgbClr val="C00000"/>
              </a:solidFill>
            </a:endParaRPr>
          </a:p>
        </p:txBody>
      </p:sp>
      <p:sp>
        <p:nvSpPr>
          <p:cNvPr id="53" name="pole tekstowe 52"/>
          <p:cNvSpPr txBox="1"/>
          <p:nvPr/>
        </p:nvSpPr>
        <p:spPr>
          <a:xfrm>
            <a:off x="1261461" y="60935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C00000"/>
                </a:solidFill>
              </a:rPr>
              <a:t>1</a:t>
            </a:r>
            <a:endParaRPr lang="pl-PL" sz="1800" baseline="-25000" dirty="0">
              <a:solidFill>
                <a:srgbClr val="C00000"/>
              </a:solidFill>
            </a:endParaRPr>
          </a:p>
        </p:txBody>
      </p:sp>
      <p:sp>
        <p:nvSpPr>
          <p:cNvPr id="54" name="pole tekstowe 53"/>
          <p:cNvSpPr txBox="1"/>
          <p:nvPr/>
        </p:nvSpPr>
        <p:spPr>
          <a:xfrm>
            <a:off x="1016448" y="650124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C00000"/>
                </a:solidFill>
              </a:rPr>
              <a:t>0001</a:t>
            </a:r>
            <a:endParaRPr lang="pl-PL" sz="1800" baseline="-25000" dirty="0">
              <a:solidFill>
                <a:srgbClr val="C00000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2449210" y="60935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C00000"/>
                </a:solidFill>
              </a:rPr>
              <a:t>7</a:t>
            </a:r>
            <a:endParaRPr lang="pl-PL" sz="1800" baseline="-25000" dirty="0">
              <a:solidFill>
                <a:srgbClr val="C00000"/>
              </a:solidFill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2285071" y="6501571"/>
            <a:ext cx="62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C00000"/>
                </a:solidFill>
              </a:rPr>
              <a:t>0111</a:t>
            </a:r>
            <a:endParaRPr lang="pl-PL" sz="1800" baseline="-25000" dirty="0">
              <a:solidFill>
                <a:srgbClr val="C00000"/>
              </a:solidFill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3791943" y="60935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C00000"/>
                </a:solidFill>
              </a:rPr>
              <a:t>3</a:t>
            </a:r>
            <a:endParaRPr lang="pl-PL" sz="1800" baseline="-25000" dirty="0">
              <a:solidFill>
                <a:srgbClr val="C00000"/>
              </a:solidFill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3627804" y="6501571"/>
            <a:ext cx="633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C00000"/>
                </a:solidFill>
              </a:rPr>
              <a:t>0011</a:t>
            </a:r>
            <a:endParaRPr lang="pl-PL" sz="1800" baseline="-25000" dirty="0">
              <a:solidFill>
                <a:srgbClr val="C00000"/>
              </a:solidFill>
            </a:endParaRPr>
          </a:p>
        </p:txBody>
      </p:sp>
      <p:sp>
        <p:nvSpPr>
          <p:cNvPr id="59" name="pole tekstowe 58"/>
          <p:cNvSpPr txBox="1"/>
          <p:nvPr/>
        </p:nvSpPr>
        <p:spPr>
          <a:xfrm>
            <a:off x="5024255" y="60935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C00000"/>
                </a:solidFill>
              </a:rPr>
              <a:t>9</a:t>
            </a:r>
            <a:endParaRPr lang="pl-PL" sz="1800" baseline="-25000" dirty="0">
              <a:solidFill>
                <a:srgbClr val="C00000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4860116" y="650157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C00000"/>
                </a:solidFill>
              </a:rPr>
              <a:t>1001</a:t>
            </a:r>
            <a:endParaRPr lang="pl-PL" sz="1800" baseline="-25000" dirty="0">
              <a:solidFill>
                <a:srgbClr val="C00000"/>
              </a:solidFill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6530596" y="6093559"/>
            <a:ext cx="40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C00000"/>
                </a:solidFill>
              </a:rPr>
              <a:t>11</a:t>
            </a:r>
            <a:endParaRPr lang="pl-PL" sz="1800" baseline="-25000" dirty="0">
              <a:solidFill>
                <a:srgbClr val="C00000"/>
              </a:solidFill>
            </a:endParaRPr>
          </a:p>
        </p:txBody>
      </p:sp>
      <p:sp>
        <p:nvSpPr>
          <p:cNvPr id="62" name="pole tekstowe 61"/>
          <p:cNvSpPr txBox="1"/>
          <p:nvPr/>
        </p:nvSpPr>
        <p:spPr>
          <a:xfrm>
            <a:off x="6366457" y="6501571"/>
            <a:ext cx="633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C00000"/>
                </a:solidFill>
              </a:rPr>
              <a:t>1011</a:t>
            </a:r>
            <a:endParaRPr lang="pl-PL" sz="1800" baseline="-25000" dirty="0">
              <a:solidFill>
                <a:srgbClr val="C00000"/>
              </a:solidFill>
            </a:endParaRPr>
          </a:p>
        </p:txBody>
      </p:sp>
      <p:sp>
        <p:nvSpPr>
          <p:cNvPr id="63" name="pole tekstowe 62"/>
          <p:cNvSpPr txBox="1"/>
          <p:nvPr/>
        </p:nvSpPr>
        <p:spPr>
          <a:xfrm>
            <a:off x="7865998" y="60935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rgbClr val="C00000"/>
                </a:solidFill>
              </a:rPr>
              <a:t>9</a:t>
            </a:r>
            <a:endParaRPr lang="pl-PL" sz="1800" baseline="-25000" dirty="0">
              <a:solidFill>
                <a:srgbClr val="C00000"/>
              </a:solidFill>
            </a:endParaRPr>
          </a:p>
        </p:txBody>
      </p:sp>
      <p:graphicFrame>
        <p:nvGraphicFramePr>
          <p:cNvPr id="65" name="Tabela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184189"/>
              </p:ext>
            </p:extLst>
          </p:nvPr>
        </p:nvGraphicFramePr>
        <p:xfrm>
          <a:off x="615987" y="101732"/>
          <a:ext cx="811871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630"/>
                <a:gridCol w="1355630"/>
                <a:gridCol w="1355630"/>
                <a:gridCol w="1355630"/>
                <a:gridCol w="1355630"/>
                <a:gridCol w="1340560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4" name="pole tekstowe 63"/>
          <p:cNvSpPr txBox="1"/>
          <p:nvPr/>
        </p:nvSpPr>
        <p:spPr>
          <a:xfrm>
            <a:off x="7701859" y="650157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C00000"/>
                </a:solidFill>
              </a:rPr>
              <a:t>1001</a:t>
            </a:r>
            <a:endParaRPr lang="pl-PL" sz="1800" baseline="-25000" dirty="0">
              <a:solidFill>
                <a:srgbClr val="C00000"/>
              </a:solidFill>
            </a:endParaRPr>
          </a:p>
        </p:txBody>
      </p:sp>
      <p:sp>
        <p:nvSpPr>
          <p:cNvPr id="66" name="pole tekstowe 65"/>
          <p:cNvSpPr txBox="1"/>
          <p:nvPr/>
        </p:nvSpPr>
        <p:spPr>
          <a:xfrm>
            <a:off x="157205" y="1193723"/>
            <a:ext cx="41549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006600"/>
                </a:solidFill>
              </a:rPr>
              <a:t>12</a:t>
            </a: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67" name="pole tekstowe 66"/>
          <p:cNvSpPr txBox="1"/>
          <p:nvPr/>
        </p:nvSpPr>
        <p:spPr>
          <a:xfrm>
            <a:off x="157205" y="825734"/>
            <a:ext cx="41549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006600"/>
                </a:solidFill>
              </a:rPr>
              <a:t>13</a:t>
            </a: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68" name="pole tekstowe 67"/>
          <p:cNvSpPr txBox="1"/>
          <p:nvPr/>
        </p:nvSpPr>
        <p:spPr>
          <a:xfrm>
            <a:off x="157205" y="139200"/>
            <a:ext cx="41549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006600"/>
                </a:solidFill>
              </a:rPr>
              <a:t>15</a:t>
            </a: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69" name="pole tekstowe 68"/>
          <p:cNvSpPr txBox="1"/>
          <p:nvPr/>
        </p:nvSpPr>
        <p:spPr>
          <a:xfrm>
            <a:off x="157205" y="474080"/>
            <a:ext cx="41549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olidFill>
                  <a:srgbClr val="006600"/>
                </a:solidFill>
              </a:rPr>
              <a:t>14</a:t>
            </a: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4626952" y="2723393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8684601" y="3835913"/>
            <a:ext cx="93518" cy="935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907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40526" y="714299"/>
            <a:ext cx="5651822" cy="101566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sz="2000" i="1" dirty="0" smtClean="0">
                <a:solidFill>
                  <a:srgbClr val="000099"/>
                </a:solidFill>
              </a:rPr>
              <a:t>x</a:t>
            </a:r>
            <a:r>
              <a:rPr lang="pl-PL" sz="2000" dirty="0" smtClean="0">
                <a:solidFill>
                  <a:srgbClr val="000099"/>
                </a:solidFill>
              </a:rPr>
              <a:t>(</a:t>
            </a:r>
            <a:r>
              <a:rPr lang="pl-PL" sz="2000" i="1" dirty="0">
                <a:solidFill>
                  <a:srgbClr val="000099"/>
                </a:solidFill>
              </a:rPr>
              <a:t>k</a:t>
            </a:r>
            <a:r>
              <a:rPr lang="pl-PL" sz="2000" i="1" dirty="0" smtClean="0">
                <a:solidFill>
                  <a:srgbClr val="000099"/>
                </a:solidFill>
              </a:rPr>
              <a:t>T</a:t>
            </a:r>
            <a:r>
              <a:rPr lang="pl-PL" sz="2000" baseline="-25000" dirty="0" smtClean="0">
                <a:solidFill>
                  <a:srgbClr val="000099"/>
                </a:solidFill>
              </a:rPr>
              <a:t>0</a:t>
            </a:r>
            <a:r>
              <a:rPr lang="pl-PL" sz="2000" dirty="0" smtClean="0">
                <a:solidFill>
                  <a:srgbClr val="000099"/>
                </a:solidFill>
              </a:rPr>
              <a:t>) </a:t>
            </a:r>
            <a:r>
              <a:rPr lang="pl-PL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</a:t>
            </a:r>
            <a:r>
              <a:rPr lang="pl-PL" sz="2000" i="1" dirty="0" smtClean="0">
                <a:solidFill>
                  <a:srgbClr val="000099"/>
                </a:solidFill>
              </a:rPr>
              <a:t> v</a:t>
            </a:r>
            <a:r>
              <a:rPr lang="pl-PL" sz="2000" dirty="0" smtClean="0">
                <a:solidFill>
                  <a:srgbClr val="000099"/>
                </a:solidFill>
              </a:rPr>
              <a:t>(</a:t>
            </a:r>
            <a:r>
              <a:rPr lang="pl-PL" sz="2000" i="1" dirty="0" smtClean="0">
                <a:solidFill>
                  <a:srgbClr val="000099"/>
                </a:solidFill>
              </a:rPr>
              <a:t>kT</a:t>
            </a:r>
            <a:r>
              <a:rPr lang="pl-PL" sz="2000" baseline="-25000" dirty="0" smtClean="0">
                <a:solidFill>
                  <a:srgbClr val="000099"/>
                </a:solidFill>
              </a:rPr>
              <a:t>0</a:t>
            </a:r>
            <a:r>
              <a:rPr lang="pl-PL" sz="2000" dirty="0" smtClean="0">
                <a:solidFill>
                  <a:srgbClr val="000099"/>
                </a:solidFill>
              </a:rPr>
              <a:t>)</a:t>
            </a:r>
            <a:r>
              <a:rPr lang="pl-PL" sz="2000" i="1" dirty="0">
                <a:solidFill>
                  <a:srgbClr val="000099"/>
                </a:solidFill>
              </a:rPr>
              <a:t> </a:t>
            </a:r>
            <a:r>
              <a:rPr lang="pl-PL" sz="2000" i="1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→ </a:t>
            </a:r>
            <a:r>
              <a:rPr lang="pl-PL" sz="2000" i="1" dirty="0" smtClean="0">
                <a:solidFill>
                  <a:srgbClr val="000099"/>
                </a:solidFill>
              </a:rPr>
              <a:t>l</a:t>
            </a:r>
            <a:r>
              <a:rPr lang="pl-PL" sz="2000" baseline="-25000" dirty="0" smtClean="0">
                <a:solidFill>
                  <a:srgbClr val="000099"/>
                </a:solidFill>
              </a:rPr>
              <a:t>10</a:t>
            </a:r>
            <a:r>
              <a:rPr lang="pl-PL" sz="2000" i="1" dirty="0" smtClean="0">
                <a:solidFill>
                  <a:srgbClr val="000099"/>
                </a:solidFill>
              </a:rPr>
              <a:t> = </a:t>
            </a:r>
            <a:r>
              <a:rPr lang="pl-PL" sz="2000" dirty="0" smtClean="0">
                <a:solidFill>
                  <a:srgbClr val="000099"/>
                </a:solidFill>
              </a:rPr>
              <a:t>0, 1,…, </a:t>
            </a:r>
            <a:r>
              <a:rPr lang="pl-PL" sz="2000" i="1" dirty="0" smtClean="0">
                <a:solidFill>
                  <a:srgbClr val="000099"/>
                </a:solidFill>
              </a:rPr>
              <a:t>L</a:t>
            </a:r>
            <a:r>
              <a:rPr lang="pl-PL" sz="2000" dirty="0" smtClean="0">
                <a:solidFill>
                  <a:srgbClr val="000099"/>
                </a:solidFill>
              </a:rPr>
              <a:t>-1 </a:t>
            </a:r>
            <a:r>
              <a:rPr lang="pl-PL" sz="200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→ </a:t>
            </a:r>
            <a:r>
              <a:rPr lang="pl-PL" sz="2000" i="1" dirty="0" smtClean="0">
                <a:solidFill>
                  <a:srgbClr val="000099"/>
                </a:solidFill>
              </a:rPr>
              <a:t>l</a:t>
            </a:r>
            <a:r>
              <a:rPr lang="pl-PL" sz="2000" baseline="-25000" dirty="0">
                <a:solidFill>
                  <a:srgbClr val="000099"/>
                </a:solidFill>
              </a:rPr>
              <a:t>2</a:t>
            </a:r>
            <a:endParaRPr lang="pl-PL" sz="2000" dirty="0" smtClean="0">
              <a:solidFill>
                <a:srgbClr val="000099"/>
              </a:solidFill>
            </a:endParaRPr>
          </a:p>
          <a:p>
            <a:r>
              <a:rPr lang="pl-PL" sz="2000" dirty="0">
                <a:solidFill>
                  <a:srgbClr val="C00000"/>
                </a:solidFill>
              </a:rPr>
              <a:t>Kodowanie </a:t>
            </a:r>
            <a:r>
              <a:rPr lang="pl-PL" sz="2000" dirty="0" smtClean="0">
                <a:solidFill>
                  <a:srgbClr val="C00000"/>
                </a:solidFill>
              </a:rPr>
              <a:t>binarne to </a:t>
            </a:r>
            <a:r>
              <a:rPr lang="pl-PL" sz="2000" dirty="0">
                <a:solidFill>
                  <a:srgbClr val="C00000"/>
                </a:solidFill>
              </a:rPr>
              <a:t>zapis </a:t>
            </a:r>
            <a:r>
              <a:rPr lang="pl-PL" sz="2000" dirty="0" smtClean="0">
                <a:solidFill>
                  <a:srgbClr val="C00000"/>
                </a:solidFill>
              </a:rPr>
              <a:t>w układzie </a:t>
            </a:r>
            <a:r>
              <a:rPr lang="pl-PL" sz="2000" dirty="0">
                <a:solidFill>
                  <a:srgbClr val="C00000"/>
                </a:solidFill>
              </a:rPr>
              <a:t>dwójkowym dziesiętnego numeru poziomu </a:t>
            </a:r>
            <a:r>
              <a:rPr lang="pl-PL" sz="2000" i="1" dirty="0">
                <a:solidFill>
                  <a:srgbClr val="C00000"/>
                </a:solidFill>
              </a:rPr>
              <a:t>l</a:t>
            </a:r>
            <a:r>
              <a:rPr lang="pl-PL" sz="2000" baseline="-25000" dirty="0">
                <a:solidFill>
                  <a:srgbClr val="C00000"/>
                </a:solidFill>
              </a:rPr>
              <a:t>10</a:t>
            </a:r>
            <a:r>
              <a:rPr lang="pl-PL" sz="2000" dirty="0">
                <a:solidFill>
                  <a:srgbClr val="C00000"/>
                </a:solidFill>
              </a:rPr>
              <a:t> → </a:t>
            </a:r>
            <a:r>
              <a:rPr lang="pl-PL" sz="2000" i="1" dirty="0" smtClean="0">
                <a:solidFill>
                  <a:srgbClr val="C00000"/>
                </a:solidFill>
              </a:rPr>
              <a:t>l</a:t>
            </a:r>
            <a:r>
              <a:rPr lang="pl-PL" sz="2000" baseline="-25000" dirty="0" smtClean="0">
                <a:solidFill>
                  <a:srgbClr val="C00000"/>
                </a:solidFill>
              </a:rPr>
              <a:t>2</a:t>
            </a:r>
            <a:endParaRPr lang="pl-PL" sz="2000" i="1" baseline="-25000" dirty="0">
              <a:solidFill>
                <a:srgbClr val="C0000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925-B7F6-4A5F-9AB6-B20208268016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151168" y="-29106"/>
            <a:ext cx="40703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pl-PL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Kodowanie </a:t>
            </a:r>
            <a:r>
              <a:rPr kumimoji="1" lang="pl-PL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</a:t>
            </a:r>
            <a:r>
              <a:rPr kumimoji="1" lang="pl-PL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inarne</a:t>
            </a:r>
            <a:endParaRPr kumimoji="1" lang="pl-PL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997522" y="4407396"/>
            <a:ext cx="4579831" cy="16004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 smtClean="0"/>
              <a:t>Częstotliwość impulsów</a:t>
            </a:r>
            <a:br>
              <a:rPr lang="pl-PL" sz="2000" dirty="0" smtClean="0"/>
            </a:br>
            <a:r>
              <a:rPr lang="pl-PL" sz="1800" dirty="0" smtClean="0"/>
              <a:t>(próbkowanie/kwantyzacja jednego sygnału)</a:t>
            </a:r>
            <a:endParaRPr lang="pl-PL" sz="1800" i="1" baseline="-25000" dirty="0"/>
          </a:p>
          <a:p>
            <a:pPr>
              <a:spcBef>
                <a:spcPct val="50000"/>
              </a:spcBef>
            </a:pPr>
            <a:r>
              <a:rPr lang="pl-PL" sz="2000" dirty="0" smtClean="0">
                <a:solidFill>
                  <a:srgbClr val="006600"/>
                </a:solidFill>
              </a:rPr>
              <a:t>PAM – </a:t>
            </a:r>
            <a:r>
              <a:rPr lang="pl-PL" sz="2000" i="1" dirty="0" smtClean="0">
                <a:solidFill>
                  <a:srgbClr val="006600"/>
                </a:solidFill>
              </a:rPr>
              <a:t>f</a:t>
            </a:r>
            <a:r>
              <a:rPr lang="pl-PL" sz="2000" baseline="-25000" dirty="0" smtClean="0">
                <a:solidFill>
                  <a:srgbClr val="006600"/>
                </a:solidFill>
              </a:rPr>
              <a:t>0</a:t>
            </a:r>
            <a:r>
              <a:rPr lang="pl-PL" sz="2000" dirty="0" smtClean="0">
                <a:solidFill>
                  <a:srgbClr val="006600"/>
                </a:solidFill>
              </a:rPr>
              <a:t> = 1/</a:t>
            </a:r>
            <a:r>
              <a:rPr lang="pl-PL" sz="2000" i="1" dirty="0" smtClean="0">
                <a:solidFill>
                  <a:srgbClr val="006600"/>
                </a:solidFill>
              </a:rPr>
              <a:t>T</a:t>
            </a:r>
            <a:r>
              <a:rPr lang="pl-PL" sz="2000" baseline="-25000" dirty="0" smtClean="0">
                <a:solidFill>
                  <a:srgbClr val="006600"/>
                </a:solidFill>
              </a:rPr>
              <a:t>0</a:t>
            </a:r>
          </a:p>
          <a:p>
            <a:pPr>
              <a:spcBef>
                <a:spcPct val="50000"/>
              </a:spcBef>
            </a:pPr>
            <a:r>
              <a:rPr lang="pl-PL" sz="2000" dirty="0">
                <a:solidFill>
                  <a:srgbClr val="006600"/>
                </a:solidFill>
              </a:rPr>
              <a:t>PCM –</a:t>
            </a:r>
            <a:r>
              <a:rPr lang="pl-PL" sz="2000" dirty="0" smtClean="0">
                <a:solidFill>
                  <a:srgbClr val="006600"/>
                </a:solidFill>
              </a:rPr>
              <a:t> </a:t>
            </a:r>
            <a:r>
              <a:rPr lang="pl-PL" sz="2000" i="1" dirty="0" smtClean="0">
                <a:solidFill>
                  <a:srgbClr val="006600"/>
                </a:solidFill>
              </a:rPr>
              <a:t>R×f</a:t>
            </a:r>
            <a:r>
              <a:rPr lang="pl-PL" sz="2000" baseline="-25000" dirty="0" smtClean="0">
                <a:solidFill>
                  <a:srgbClr val="006600"/>
                </a:solidFill>
              </a:rPr>
              <a:t>0</a:t>
            </a:r>
            <a:r>
              <a:rPr lang="pl-PL" sz="2000" dirty="0" smtClean="0">
                <a:solidFill>
                  <a:srgbClr val="006600"/>
                </a:solidFill>
              </a:rPr>
              <a:t> </a:t>
            </a:r>
            <a:r>
              <a:rPr lang="pl-PL" sz="2000" dirty="0">
                <a:solidFill>
                  <a:srgbClr val="006600"/>
                </a:solidFill>
              </a:rPr>
              <a:t>= </a:t>
            </a:r>
            <a:r>
              <a:rPr lang="pl-PL" sz="2000" i="1" dirty="0">
                <a:solidFill>
                  <a:srgbClr val="006600"/>
                </a:solidFill>
              </a:rPr>
              <a:t>R× </a:t>
            </a:r>
            <a:r>
              <a:rPr lang="pl-PL" sz="2000" dirty="0" smtClean="0">
                <a:solidFill>
                  <a:srgbClr val="006600"/>
                </a:solidFill>
              </a:rPr>
              <a:t>(1/</a:t>
            </a:r>
            <a:r>
              <a:rPr lang="pl-PL" sz="2000" i="1" dirty="0" smtClean="0">
                <a:solidFill>
                  <a:srgbClr val="006600"/>
                </a:solidFill>
              </a:rPr>
              <a:t>T</a:t>
            </a:r>
            <a:r>
              <a:rPr lang="pl-PL" sz="2000" baseline="-25000" dirty="0" smtClean="0">
                <a:solidFill>
                  <a:srgbClr val="006600"/>
                </a:solidFill>
              </a:rPr>
              <a:t>0</a:t>
            </a:r>
            <a:r>
              <a:rPr lang="pl-PL" sz="2000" dirty="0" smtClean="0">
                <a:solidFill>
                  <a:srgbClr val="006600"/>
                </a:solidFill>
              </a:rPr>
              <a:t>)</a:t>
            </a:r>
            <a:endParaRPr lang="pl-PL" sz="2000" dirty="0">
              <a:solidFill>
                <a:srgbClr val="006600"/>
              </a:solidFill>
            </a:endParaRPr>
          </a:p>
        </p:txBody>
      </p:sp>
      <p:grpSp>
        <p:nvGrpSpPr>
          <p:cNvPr id="36" name="Grupa 35"/>
          <p:cNvGrpSpPr/>
          <p:nvPr/>
        </p:nvGrpSpPr>
        <p:grpSpPr>
          <a:xfrm>
            <a:off x="940526" y="2068026"/>
            <a:ext cx="6566263" cy="2002640"/>
            <a:chOff x="940526" y="1856513"/>
            <a:chExt cx="6566263" cy="2002640"/>
          </a:xfrm>
        </p:grpSpPr>
        <p:grpSp>
          <p:nvGrpSpPr>
            <p:cNvPr id="33" name="Grupa 32"/>
            <p:cNvGrpSpPr/>
            <p:nvPr/>
          </p:nvGrpSpPr>
          <p:grpSpPr>
            <a:xfrm>
              <a:off x="1003614" y="1923750"/>
              <a:ext cx="6434608" cy="1935403"/>
              <a:chOff x="1003614" y="1923750"/>
              <a:chExt cx="6434608" cy="1935403"/>
            </a:xfrm>
          </p:grpSpPr>
          <p:sp>
            <p:nvSpPr>
              <p:cNvPr id="3" name="pole tekstowe 2"/>
              <p:cNvSpPr txBox="1"/>
              <p:nvPr/>
            </p:nvSpPr>
            <p:spPr>
              <a:xfrm>
                <a:off x="1078596" y="1923750"/>
                <a:ext cx="6359626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2000" dirty="0" smtClean="0"/>
                  <a:t>Liczba poziomów kwantyzacji </a:t>
                </a:r>
                <a:r>
                  <a:rPr lang="pl-PL" sz="2000" i="1" dirty="0"/>
                  <a:t>L</a:t>
                </a:r>
                <a:r>
                  <a:rPr lang="pl-PL" sz="2000" i="1" dirty="0" smtClean="0"/>
                  <a:t> </a:t>
                </a:r>
                <a:r>
                  <a:rPr lang="pl-PL" sz="2000" dirty="0" smtClean="0"/>
                  <a:t>jest potęgą liczby 2:</a:t>
                </a:r>
              </a:p>
              <a:p>
                <a:r>
                  <a:rPr lang="pl-PL" sz="2000" i="1" dirty="0"/>
                  <a:t>L</a:t>
                </a:r>
                <a:r>
                  <a:rPr lang="pl-PL" sz="2000" dirty="0" smtClean="0"/>
                  <a:t> = 2</a:t>
                </a:r>
                <a:r>
                  <a:rPr lang="pl-PL" sz="2000" i="1" baseline="30000" dirty="0" smtClean="0"/>
                  <a:t>R</a:t>
                </a:r>
                <a:r>
                  <a:rPr lang="pl-PL" sz="2000" dirty="0" smtClean="0"/>
                  <a:t>;</a:t>
                </a:r>
                <a:r>
                  <a:rPr lang="pl-PL" sz="2000" i="1" dirty="0" smtClean="0"/>
                  <a:t> </a:t>
                </a:r>
                <a:r>
                  <a:rPr lang="pl-PL" sz="2000" dirty="0" smtClean="0"/>
                  <a:t>dziesiętny numer poziomu kwantyzacji </a:t>
                </a:r>
                <a:r>
                  <a:rPr lang="pl-PL" sz="2000" i="1" dirty="0">
                    <a:solidFill>
                      <a:srgbClr val="C00000"/>
                    </a:solidFill>
                  </a:rPr>
                  <a:t>l</a:t>
                </a:r>
                <a:r>
                  <a:rPr lang="pl-PL" sz="2000" baseline="-25000" dirty="0" smtClean="0">
                    <a:solidFill>
                      <a:srgbClr val="C00000"/>
                    </a:solidFill>
                  </a:rPr>
                  <a:t>10</a:t>
                </a:r>
                <a:r>
                  <a:rPr lang="pl-PL" sz="2000" dirty="0" smtClean="0"/>
                  <a:t> można</a:t>
                </a:r>
                <a:br>
                  <a:rPr lang="pl-PL" sz="2000" dirty="0" smtClean="0"/>
                </a:br>
                <a:r>
                  <a:rPr lang="pl-PL" sz="2000" dirty="0" smtClean="0"/>
                  <a:t>przedstawić w reprezentacji dwójkowej (binarnej) </a:t>
                </a:r>
                <a:r>
                  <a:rPr lang="pl-PL" sz="2000" i="1" dirty="0">
                    <a:solidFill>
                      <a:srgbClr val="C00000"/>
                    </a:solidFill>
                  </a:rPr>
                  <a:t>l</a:t>
                </a:r>
                <a:r>
                  <a:rPr lang="pl-PL" sz="2000" baseline="-25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pl-PL" sz="2000" dirty="0" smtClean="0"/>
                  <a:t>:</a:t>
                </a:r>
              </a:p>
            </p:txBody>
          </p:sp>
          <p:graphicFrame>
            <p:nvGraphicFramePr>
              <p:cNvPr id="4" name="Obiek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16308848"/>
                  </p:ext>
                </p:extLst>
              </p:nvPr>
            </p:nvGraphicFramePr>
            <p:xfrm>
              <a:off x="1074242" y="2816420"/>
              <a:ext cx="4643438" cy="8096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213" name="Equation" r:id="rId3" imgW="2476440" imgH="431640" progId="Equation.3">
                      <p:embed/>
                    </p:oleObj>
                  </mc:Choice>
                  <mc:Fallback>
                    <p:oleObj name="Equation" r:id="rId3" imgW="2476440" imgH="431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074242" y="2816420"/>
                            <a:ext cx="4643438" cy="80962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" name="pole tekstowe 25"/>
              <p:cNvSpPr txBox="1"/>
              <p:nvPr/>
            </p:nvSpPr>
            <p:spPr>
              <a:xfrm>
                <a:off x="1003614" y="3459043"/>
                <a:ext cx="48269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2000" i="1" dirty="0" smtClean="0"/>
                  <a:t>R</a:t>
                </a:r>
                <a:r>
                  <a:rPr lang="pl-PL" sz="2000" dirty="0" smtClean="0"/>
                  <a:t> – długość słowa kodowego (liczba bitów)</a:t>
                </a:r>
                <a:endParaRPr lang="pl-PL" sz="2000" i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34" name="Prostokąt 33"/>
            <p:cNvSpPr/>
            <p:nvPr/>
          </p:nvSpPr>
          <p:spPr bwMode="auto">
            <a:xfrm>
              <a:off x="940526" y="1856513"/>
              <a:ext cx="6566263" cy="200264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9" name="Łącznik prosty ze strzałką 8"/>
          <p:cNvCxnSpPr/>
          <p:nvPr/>
        </p:nvCxnSpPr>
        <p:spPr bwMode="auto">
          <a:xfrm>
            <a:off x="6439087" y="5265622"/>
            <a:ext cx="53546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grpSp>
        <p:nvGrpSpPr>
          <p:cNvPr id="11" name="Grupa 10"/>
          <p:cNvGrpSpPr/>
          <p:nvPr/>
        </p:nvGrpSpPr>
        <p:grpSpPr>
          <a:xfrm>
            <a:off x="5674072" y="4137903"/>
            <a:ext cx="3371436" cy="2058566"/>
            <a:chOff x="5674072" y="4137903"/>
            <a:chExt cx="3371436" cy="2058566"/>
          </a:xfrm>
        </p:grpSpPr>
        <p:grpSp>
          <p:nvGrpSpPr>
            <p:cNvPr id="37" name="Grupa 36"/>
            <p:cNvGrpSpPr/>
            <p:nvPr/>
          </p:nvGrpSpPr>
          <p:grpSpPr>
            <a:xfrm>
              <a:off x="5674072" y="4137903"/>
              <a:ext cx="3371436" cy="2058566"/>
              <a:chOff x="5717680" y="4036559"/>
              <a:chExt cx="3371436" cy="2058566"/>
            </a:xfrm>
            <a:solidFill>
              <a:schemeClr val="bg1"/>
            </a:solidFill>
          </p:grpSpPr>
          <p:sp>
            <p:nvSpPr>
              <p:cNvPr id="8" name="pole tekstowe 7"/>
              <p:cNvSpPr txBox="1"/>
              <p:nvPr/>
            </p:nvSpPr>
            <p:spPr>
              <a:xfrm>
                <a:off x="5717680" y="5633460"/>
                <a:ext cx="33714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pl-PL" i="1" dirty="0" smtClean="0">
                    <a:solidFill>
                      <a:srgbClr val="C00000"/>
                    </a:solidFill>
                  </a:rPr>
                  <a:t>l</a:t>
                </a:r>
                <a:r>
                  <a:rPr lang="pl-PL" baseline="-25000" dirty="0" smtClean="0">
                    <a:solidFill>
                      <a:srgbClr val="C00000"/>
                    </a:solidFill>
                  </a:rPr>
                  <a:t>10</a:t>
                </a:r>
                <a:r>
                  <a:rPr lang="pl-PL" dirty="0" smtClean="0"/>
                  <a:t> = </a:t>
                </a:r>
                <a:r>
                  <a:rPr lang="pl-PL" dirty="0" smtClean="0">
                    <a:solidFill>
                      <a:srgbClr val="C00000"/>
                    </a:solidFill>
                  </a:rPr>
                  <a:t>13</a:t>
                </a:r>
                <a:r>
                  <a:rPr lang="pl-PL" dirty="0" smtClean="0"/>
                  <a:t> → </a:t>
                </a:r>
                <a:r>
                  <a:rPr lang="pl-PL" i="1" dirty="0" smtClean="0">
                    <a:solidFill>
                      <a:srgbClr val="C00000"/>
                    </a:solidFill>
                  </a:rPr>
                  <a:t>l</a:t>
                </a:r>
                <a:r>
                  <a:rPr lang="pl-PL" baseline="-25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pl-PL" dirty="0" smtClean="0"/>
                  <a:t> = </a:t>
                </a:r>
                <a:r>
                  <a:rPr lang="pl-PL" dirty="0" smtClean="0">
                    <a:solidFill>
                      <a:srgbClr val="C00000"/>
                    </a:solidFill>
                  </a:rPr>
                  <a:t>(1, 0, 1, 1)</a:t>
                </a:r>
                <a:endParaRPr lang="pl-PL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0" name="Łącznik prosty ze strzałką 9"/>
              <p:cNvCxnSpPr/>
              <p:nvPr/>
            </p:nvCxnSpPr>
            <p:spPr bwMode="auto">
              <a:xfrm flipV="1">
                <a:off x="5975093" y="5487225"/>
                <a:ext cx="2893746" cy="1"/>
              </a:xfrm>
              <a:prstGeom prst="straightConnector1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5" name="Łącznik prosty 14"/>
              <p:cNvCxnSpPr/>
              <p:nvPr/>
            </p:nvCxnSpPr>
            <p:spPr bwMode="auto">
              <a:xfrm>
                <a:off x="8638067" y="4482553"/>
                <a:ext cx="8709" cy="1008617"/>
              </a:xfrm>
              <a:prstGeom prst="line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Prostokąt 22"/>
              <p:cNvSpPr/>
              <p:nvPr/>
            </p:nvSpPr>
            <p:spPr>
              <a:xfrm>
                <a:off x="6433080" y="4454604"/>
                <a:ext cx="2108269" cy="400110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pl-PL" sz="2000" dirty="0" smtClean="0">
                    <a:solidFill>
                      <a:srgbClr val="C00000"/>
                    </a:solidFill>
                  </a:rPr>
                  <a:t>   1      0      1       1</a:t>
                </a:r>
                <a:endParaRPr lang="pl-PL" sz="2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9" name="Prostokąt 28"/>
              <p:cNvSpPr/>
              <p:nvPr/>
            </p:nvSpPr>
            <p:spPr bwMode="auto">
              <a:xfrm>
                <a:off x="7548148" y="4798906"/>
                <a:ext cx="529993" cy="690265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Prostokąt 29"/>
              <p:cNvSpPr/>
              <p:nvPr/>
            </p:nvSpPr>
            <p:spPr bwMode="auto">
              <a:xfrm>
                <a:off x="8088119" y="4798906"/>
                <a:ext cx="529993" cy="690265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2" name="Łącznik prosty 11"/>
              <p:cNvCxnSpPr/>
              <p:nvPr/>
            </p:nvCxnSpPr>
            <p:spPr bwMode="auto">
              <a:xfrm>
                <a:off x="6473987" y="4482553"/>
                <a:ext cx="8709" cy="1008617"/>
              </a:xfrm>
              <a:prstGeom prst="line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" name="Prostokąt 15"/>
              <p:cNvSpPr/>
              <p:nvPr/>
            </p:nvSpPr>
            <p:spPr bwMode="auto">
              <a:xfrm>
                <a:off x="6482695" y="4798906"/>
                <a:ext cx="529993" cy="690265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8" name="Łącznik prosty 17"/>
              <p:cNvCxnSpPr/>
              <p:nvPr/>
            </p:nvCxnSpPr>
            <p:spPr bwMode="auto">
              <a:xfrm>
                <a:off x="6675534" y="5484283"/>
                <a:ext cx="304800" cy="0"/>
              </a:xfrm>
              <a:prstGeom prst="line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" name="pole tekstowe 21"/>
              <p:cNvSpPr txBox="1"/>
              <p:nvPr/>
            </p:nvSpPr>
            <p:spPr>
              <a:xfrm>
                <a:off x="7327732" y="4036559"/>
                <a:ext cx="492443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pl-PL" i="1" dirty="0" smtClean="0"/>
                  <a:t>T</a:t>
                </a:r>
                <a:r>
                  <a:rPr lang="pl-PL" baseline="-25000" dirty="0" smtClean="0"/>
                  <a:t>0</a:t>
                </a:r>
                <a:endParaRPr lang="pl-PL" baseline="-25000" dirty="0"/>
              </a:p>
            </p:txBody>
          </p:sp>
          <p:cxnSp>
            <p:nvCxnSpPr>
              <p:cNvPr id="17" name="Łącznik prosty 16"/>
              <p:cNvCxnSpPr/>
              <p:nvPr/>
            </p:nvCxnSpPr>
            <p:spPr bwMode="auto">
              <a:xfrm>
                <a:off x="7013735" y="5491170"/>
                <a:ext cx="549871" cy="0"/>
              </a:xfrm>
              <a:prstGeom prst="line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Łącznik prosty ze strzałką 13"/>
              <p:cNvCxnSpPr/>
              <p:nvPr/>
            </p:nvCxnSpPr>
            <p:spPr bwMode="auto">
              <a:xfrm>
                <a:off x="6473987" y="4496448"/>
                <a:ext cx="2159726" cy="0"/>
              </a:xfrm>
              <a:prstGeom prst="straightConnector1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28" name="pole tekstowe 27"/>
            <p:cNvSpPr txBox="1"/>
            <p:nvPr/>
          </p:nvSpPr>
          <p:spPr>
            <a:xfrm>
              <a:off x="5807471" y="5075133"/>
              <a:ext cx="57259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sz="1600" i="1" dirty="0" smtClean="0"/>
                <a:t>T</a:t>
              </a:r>
              <a:r>
                <a:rPr lang="pl-PL" sz="1600" baseline="-25000" dirty="0" smtClean="0"/>
                <a:t>0</a:t>
              </a:r>
              <a:r>
                <a:rPr lang="pl-PL" sz="1600" dirty="0" smtClean="0"/>
                <a:t>/</a:t>
              </a:r>
              <a:r>
                <a:rPr lang="pl-PL" sz="1600" i="1" dirty="0" smtClean="0"/>
                <a:t>R</a:t>
              </a:r>
              <a:endParaRPr lang="pl-PL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86416" y="-167508"/>
            <a:ext cx="7772400" cy="1143000"/>
          </a:xfrm>
        </p:spPr>
        <p:txBody>
          <a:bodyPr/>
          <a:lstStyle/>
          <a:p>
            <a:r>
              <a:rPr lang="pl-PL" sz="3600" b="1" dirty="0" smtClean="0"/>
              <a:t>Kwantyzacja</a:t>
            </a:r>
            <a:endParaRPr lang="pl-PL" sz="3600" b="1" dirty="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925-B7F6-4A5F-9AB6-B20208268016}" type="slidenum">
              <a:rPr lang="pl-PL" smtClean="0"/>
              <a:pPr/>
              <a:t>8</a:t>
            </a:fld>
            <a:endParaRPr lang="pl-PL" dirty="0"/>
          </a:p>
        </p:txBody>
      </p:sp>
      <p:grpSp>
        <p:nvGrpSpPr>
          <p:cNvPr id="7" name="Grupa 6"/>
          <p:cNvGrpSpPr/>
          <p:nvPr/>
        </p:nvGrpSpPr>
        <p:grpSpPr>
          <a:xfrm>
            <a:off x="2130551" y="1342451"/>
            <a:ext cx="6528302" cy="4002408"/>
            <a:chOff x="2130551" y="1342451"/>
            <a:chExt cx="6528302" cy="4002408"/>
          </a:xfrm>
        </p:grpSpPr>
        <p:grpSp>
          <p:nvGrpSpPr>
            <p:cNvPr id="17" name="Grupa 16"/>
            <p:cNvGrpSpPr/>
            <p:nvPr/>
          </p:nvGrpSpPr>
          <p:grpSpPr>
            <a:xfrm>
              <a:off x="2130551" y="1671684"/>
              <a:ext cx="4679552" cy="3673175"/>
              <a:chOff x="2341048" y="983566"/>
              <a:chExt cx="4679552" cy="3673175"/>
            </a:xfrm>
          </p:grpSpPr>
          <p:sp>
            <p:nvSpPr>
              <p:cNvPr id="10259" name="Text Box 19"/>
              <p:cNvSpPr txBox="1">
                <a:spLocks noChangeArrowheads="1"/>
              </p:cNvSpPr>
              <p:nvPr/>
            </p:nvSpPr>
            <p:spPr bwMode="auto">
              <a:xfrm>
                <a:off x="4595694" y="3372830"/>
                <a:ext cx="1282700" cy="549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pl-PL" sz="1200"/>
              </a:p>
              <a:p>
                <a:pPr algn="ctr">
                  <a:spcBef>
                    <a:spcPct val="50000"/>
                  </a:spcBef>
                </a:pPr>
                <a:endParaRPr lang="pl-PL" sz="1200"/>
              </a:p>
            </p:txBody>
          </p:sp>
          <p:sp>
            <p:nvSpPr>
              <p:cNvPr id="10297" name="Text Box 57"/>
              <p:cNvSpPr txBox="1">
                <a:spLocks noChangeArrowheads="1"/>
              </p:cNvSpPr>
              <p:nvPr/>
            </p:nvSpPr>
            <p:spPr bwMode="auto">
              <a:xfrm>
                <a:off x="2341048" y="3948855"/>
                <a:ext cx="4679552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sz="2000" i="1" dirty="0" smtClean="0"/>
                  <a:t>δ</a:t>
                </a:r>
                <a:r>
                  <a:rPr lang="pl-PL" sz="2000" i="1" baseline="-25000" dirty="0"/>
                  <a:t>l</a:t>
                </a:r>
                <a:r>
                  <a:rPr lang="pl-PL" sz="2000" dirty="0" smtClean="0"/>
                  <a:t> </a:t>
                </a:r>
                <a:r>
                  <a:rPr lang="pl-PL" sz="2000" dirty="0"/>
                  <a:t>= </a:t>
                </a:r>
                <a:r>
                  <a:rPr lang="pl-PL" sz="2000" i="1" dirty="0"/>
                  <a:t>X</a:t>
                </a:r>
                <a:r>
                  <a:rPr lang="pl-PL" sz="2000" i="1" baseline="-25000" dirty="0" smtClean="0"/>
                  <a:t>l</a:t>
                </a:r>
                <a:r>
                  <a:rPr lang="pl-PL" sz="2000" baseline="-25000" dirty="0" smtClean="0"/>
                  <a:t>+1</a:t>
                </a:r>
                <a:r>
                  <a:rPr lang="pl-PL" sz="2000" dirty="0" smtClean="0"/>
                  <a:t> </a:t>
                </a:r>
                <a:r>
                  <a:rPr lang="pl-PL" sz="2000" dirty="0"/>
                  <a:t>– </a:t>
                </a:r>
                <a:r>
                  <a:rPr lang="pl-PL" sz="2000" i="1" dirty="0" err="1"/>
                  <a:t>X</a:t>
                </a:r>
                <a:r>
                  <a:rPr lang="pl-PL" sz="2000" i="1" baseline="-25000" dirty="0" err="1" smtClean="0"/>
                  <a:t>l</a:t>
                </a:r>
                <a:r>
                  <a:rPr lang="pl-PL" sz="2000" dirty="0"/>
                  <a:t/>
                </a:r>
                <a:br>
                  <a:rPr lang="pl-PL" sz="2000" dirty="0"/>
                </a:br>
                <a:r>
                  <a:rPr lang="pl-PL" sz="2000" dirty="0" smtClean="0"/>
                  <a:t>szerokość </a:t>
                </a:r>
                <a:r>
                  <a:rPr lang="pl-PL" sz="2000" i="1" dirty="0" smtClean="0"/>
                  <a:t>l</a:t>
                </a:r>
                <a:r>
                  <a:rPr lang="pl-PL" sz="2000" dirty="0" smtClean="0"/>
                  <a:t>-tego przedziału kwantyzacji</a:t>
                </a:r>
              </a:p>
            </p:txBody>
          </p:sp>
          <p:cxnSp>
            <p:nvCxnSpPr>
              <p:cNvPr id="3" name="Łącznik prosty 2"/>
              <p:cNvCxnSpPr/>
              <p:nvPr/>
            </p:nvCxnSpPr>
            <p:spPr bwMode="auto">
              <a:xfrm>
                <a:off x="3188457" y="3140961"/>
                <a:ext cx="3706206" cy="3167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Prostokąt 48"/>
              <p:cNvSpPr/>
              <p:nvPr/>
            </p:nvSpPr>
            <p:spPr>
              <a:xfrm rot="16200000">
                <a:off x="3562281" y="3102912"/>
                <a:ext cx="93518" cy="93518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>
                  <a:solidFill>
                    <a:srgbClr val="000099"/>
                  </a:solidFill>
                </a:endParaRPr>
              </a:p>
            </p:txBody>
          </p:sp>
          <p:sp>
            <p:nvSpPr>
              <p:cNvPr id="50" name="Prostokąt 49"/>
              <p:cNvSpPr/>
              <p:nvPr/>
            </p:nvSpPr>
            <p:spPr>
              <a:xfrm rot="16200000">
                <a:off x="6545585" y="3110039"/>
                <a:ext cx="93518" cy="93518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>
                  <a:solidFill>
                    <a:srgbClr val="000099"/>
                  </a:solidFill>
                </a:endParaRPr>
              </a:p>
            </p:txBody>
          </p:sp>
          <p:sp>
            <p:nvSpPr>
              <p:cNvPr id="51" name="Prostokąt 50"/>
              <p:cNvSpPr/>
              <p:nvPr/>
            </p:nvSpPr>
            <p:spPr>
              <a:xfrm rot="16200000">
                <a:off x="4065572" y="3102912"/>
                <a:ext cx="93518" cy="93518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>
                  <a:solidFill>
                    <a:srgbClr val="000099"/>
                  </a:solidFill>
                </a:endParaRPr>
              </a:p>
            </p:txBody>
          </p:sp>
          <p:sp>
            <p:nvSpPr>
              <p:cNvPr id="52" name="Prostokąt 51"/>
              <p:cNvSpPr/>
              <p:nvPr/>
            </p:nvSpPr>
            <p:spPr>
              <a:xfrm rot="16200000">
                <a:off x="5184136" y="3102912"/>
                <a:ext cx="93518" cy="93518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>
                  <a:solidFill>
                    <a:srgbClr val="000099"/>
                  </a:solidFill>
                </a:endParaRPr>
              </a:p>
            </p:txBody>
          </p:sp>
          <p:sp>
            <p:nvSpPr>
              <p:cNvPr id="54" name="pole tekstowe 53"/>
              <p:cNvSpPr txBox="1"/>
              <p:nvPr/>
            </p:nvSpPr>
            <p:spPr>
              <a:xfrm>
                <a:off x="4948107" y="3154122"/>
                <a:ext cx="6671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i="1" dirty="0">
                    <a:solidFill>
                      <a:srgbClr val="000099"/>
                    </a:solidFill>
                  </a:rPr>
                  <a:t>X</a:t>
                </a:r>
                <a:r>
                  <a:rPr lang="pl-PL" i="1" baseline="-25000" dirty="0" smtClean="0">
                    <a:solidFill>
                      <a:srgbClr val="000099"/>
                    </a:solidFill>
                  </a:rPr>
                  <a:t>l</a:t>
                </a:r>
                <a:r>
                  <a:rPr lang="pl-PL" baseline="-25000" dirty="0" smtClean="0">
                    <a:solidFill>
                      <a:srgbClr val="000099"/>
                    </a:solidFill>
                  </a:rPr>
                  <a:t>+1</a:t>
                </a:r>
                <a:endParaRPr lang="pl-PL" baseline="-25000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55" name="pole tekstowe 54"/>
              <p:cNvSpPr txBox="1"/>
              <p:nvPr/>
            </p:nvSpPr>
            <p:spPr>
              <a:xfrm>
                <a:off x="3852756" y="3172634"/>
                <a:ext cx="4475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i="1" dirty="0" err="1">
                    <a:solidFill>
                      <a:srgbClr val="000099"/>
                    </a:solidFill>
                  </a:rPr>
                  <a:t>X</a:t>
                </a:r>
                <a:r>
                  <a:rPr lang="pl-PL" i="1" baseline="-25000" dirty="0" err="1" smtClean="0">
                    <a:solidFill>
                      <a:srgbClr val="000099"/>
                    </a:solidFill>
                  </a:rPr>
                  <a:t>l</a:t>
                </a:r>
                <a:endParaRPr lang="pl-PL" baseline="-25000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2" name="Dowolny kształt 11"/>
              <p:cNvSpPr/>
              <p:nvPr/>
            </p:nvSpPr>
            <p:spPr bwMode="auto">
              <a:xfrm>
                <a:off x="3596640" y="1489166"/>
                <a:ext cx="2403566" cy="1654628"/>
              </a:xfrm>
              <a:custGeom>
                <a:avLst/>
                <a:gdLst>
                  <a:gd name="connsiteX0" fmla="*/ 0 w 2403566"/>
                  <a:gd name="connsiteY0" fmla="*/ 1654628 h 1654628"/>
                  <a:gd name="connsiteX1" fmla="*/ 8709 w 2403566"/>
                  <a:gd name="connsiteY1" fmla="*/ 1210491 h 1654628"/>
                  <a:gd name="connsiteX2" fmla="*/ 531223 w 2403566"/>
                  <a:gd name="connsiteY2" fmla="*/ 1219200 h 1654628"/>
                  <a:gd name="connsiteX3" fmla="*/ 539931 w 2403566"/>
                  <a:gd name="connsiteY3" fmla="*/ 487680 h 1654628"/>
                  <a:gd name="connsiteX4" fmla="*/ 1637211 w 2403566"/>
                  <a:gd name="connsiteY4" fmla="*/ 496388 h 1654628"/>
                  <a:gd name="connsiteX5" fmla="*/ 1645920 w 2403566"/>
                  <a:gd name="connsiteY5" fmla="*/ 0 h 1654628"/>
                  <a:gd name="connsiteX6" fmla="*/ 2403566 w 2403566"/>
                  <a:gd name="connsiteY6" fmla="*/ 0 h 1654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03566" h="1654628">
                    <a:moveTo>
                      <a:pt x="0" y="1654628"/>
                    </a:moveTo>
                    <a:lnTo>
                      <a:pt x="8709" y="1210491"/>
                    </a:lnTo>
                    <a:lnTo>
                      <a:pt x="531223" y="1219200"/>
                    </a:lnTo>
                    <a:lnTo>
                      <a:pt x="539931" y="487680"/>
                    </a:lnTo>
                    <a:lnTo>
                      <a:pt x="1637211" y="496388"/>
                    </a:lnTo>
                    <a:lnTo>
                      <a:pt x="1645920" y="0"/>
                    </a:lnTo>
                    <a:lnTo>
                      <a:pt x="2403566" y="0"/>
                    </a:lnTo>
                  </a:path>
                </a:pathLst>
              </a:custGeom>
              <a:noFill/>
              <a:ln w="254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Prostokąt 12"/>
              <p:cNvSpPr/>
              <p:nvPr/>
            </p:nvSpPr>
            <p:spPr>
              <a:xfrm>
                <a:off x="4714825" y="1478838"/>
                <a:ext cx="3786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i="1" dirty="0" err="1" smtClean="0">
                    <a:solidFill>
                      <a:srgbClr val="006600"/>
                    </a:solidFill>
                  </a:rPr>
                  <a:t>v</a:t>
                </a:r>
                <a:r>
                  <a:rPr lang="pl-PL" i="1" baseline="-25000" dirty="0" err="1">
                    <a:solidFill>
                      <a:srgbClr val="006600"/>
                    </a:solidFill>
                  </a:rPr>
                  <a:t>l</a:t>
                </a:r>
                <a:endParaRPr lang="pl-PL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4" name="Prostokąt 13"/>
              <p:cNvSpPr/>
              <p:nvPr/>
            </p:nvSpPr>
            <p:spPr>
              <a:xfrm>
                <a:off x="5357081" y="983566"/>
                <a:ext cx="5982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i="1" dirty="0" smtClean="0">
                    <a:solidFill>
                      <a:srgbClr val="006600"/>
                    </a:solidFill>
                  </a:rPr>
                  <a:t>v</a:t>
                </a:r>
                <a:r>
                  <a:rPr lang="pl-PL" i="1" baseline="-25000" dirty="0">
                    <a:solidFill>
                      <a:srgbClr val="006600"/>
                    </a:solidFill>
                  </a:rPr>
                  <a:t>l</a:t>
                </a:r>
                <a:r>
                  <a:rPr lang="pl-PL" baseline="-25000" dirty="0" smtClean="0">
                    <a:solidFill>
                      <a:srgbClr val="006600"/>
                    </a:solidFill>
                  </a:rPr>
                  <a:t>+1</a:t>
                </a:r>
                <a:endParaRPr lang="pl-PL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27" name="Prostokąt 26"/>
              <p:cNvSpPr/>
              <p:nvPr/>
            </p:nvSpPr>
            <p:spPr>
              <a:xfrm>
                <a:off x="3562281" y="2216727"/>
                <a:ext cx="5501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i="1" dirty="0" smtClean="0">
                    <a:solidFill>
                      <a:srgbClr val="006600"/>
                    </a:solidFill>
                  </a:rPr>
                  <a:t>v</a:t>
                </a:r>
                <a:r>
                  <a:rPr lang="pl-PL" i="1" baseline="-25000" dirty="0">
                    <a:solidFill>
                      <a:srgbClr val="006600"/>
                    </a:solidFill>
                  </a:rPr>
                  <a:t>l</a:t>
                </a:r>
                <a:r>
                  <a:rPr lang="pl-PL" baseline="-25000" dirty="0" smtClean="0">
                    <a:solidFill>
                      <a:srgbClr val="006600"/>
                    </a:solidFill>
                  </a:rPr>
                  <a:t>-1</a:t>
                </a:r>
                <a:endParaRPr lang="pl-PL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16" name="Łącznik prosty ze strzałką 15"/>
              <p:cNvCxnSpPr/>
              <p:nvPr/>
            </p:nvCxnSpPr>
            <p:spPr bwMode="auto">
              <a:xfrm>
                <a:off x="4065572" y="3828586"/>
                <a:ext cx="1212082" cy="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21" name="Prostokąt 20"/>
            <p:cNvSpPr/>
            <p:nvPr/>
          </p:nvSpPr>
          <p:spPr>
            <a:xfrm>
              <a:off x="4631488" y="3798156"/>
              <a:ext cx="93518" cy="9351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rgbClr val="000099"/>
                </a:solidFill>
              </a:endParaRPr>
            </a:p>
          </p:txBody>
        </p:sp>
        <p:sp>
          <p:nvSpPr>
            <p:cNvPr id="5" name="Prostokąt 4"/>
            <p:cNvSpPr/>
            <p:nvPr/>
          </p:nvSpPr>
          <p:spPr>
            <a:xfrm>
              <a:off x="6537760" y="3922307"/>
              <a:ext cx="212109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000" dirty="0"/>
                <a:t>s</a:t>
              </a:r>
              <a:r>
                <a:rPr lang="pl-PL" sz="2000" dirty="0" smtClean="0"/>
                <a:t>ygnał wejściowy </a:t>
              </a:r>
              <a:endParaRPr lang="pl-PL" sz="2000" dirty="0"/>
            </a:p>
          </p:txBody>
        </p:sp>
        <p:cxnSp>
          <p:nvCxnSpPr>
            <p:cNvPr id="26" name="Łącznik prosty 25"/>
            <p:cNvCxnSpPr/>
            <p:nvPr/>
          </p:nvCxnSpPr>
          <p:spPr bwMode="auto">
            <a:xfrm flipV="1">
              <a:off x="3191804" y="1342451"/>
              <a:ext cx="0" cy="296145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Prostokąt 24"/>
            <p:cNvSpPr/>
            <p:nvPr/>
          </p:nvSpPr>
          <p:spPr>
            <a:xfrm>
              <a:off x="2130551" y="1574498"/>
              <a:ext cx="2135521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pl-PL" sz="2000" dirty="0"/>
                <a:t>s</a:t>
              </a:r>
              <a:r>
                <a:rPr lang="pl-PL" sz="2000" dirty="0" smtClean="0"/>
                <a:t>ygnał wyjściowy </a:t>
              </a:r>
              <a:endParaRPr lang="pl-PL" sz="2000" dirty="0"/>
            </a:p>
          </p:txBody>
        </p:sp>
        <p:cxnSp>
          <p:nvCxnSpPr>
            <p:cNvPr id="6" name="Łącznik prosty 5"/>
            <p:cNvCxnSpPr/>
            <p:nvPr/>
          </p:nvCxnSpPr>
          <p:spPr bwMode="auto">
            <a:xfrm>
              <a:off x="5802313" y="2177284"/>
              <a:ext cx="532775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Prostokąt 27"/>
          <p:cNvSpPr/>
          <p:nvPr/>
        </p:nvSpPr>
        <p:spPr>
          <a:xfrm rot="16200000">
            <a:off x="3154654" y="2627287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30" name="Prostokąt 29"/>
          <p:cNvSpPr/>
          <p:nvPr/>
        </p:nvSpPr>
        <p:spPr>
          <a:xfrm rot="16200000">
            <a:off x="3151552" y="2106413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31" name="Prostokąt 30"/>
          <p:cNvSpPr/>
          <p:nvPr/>
        </p:nvSpPr>
        <p:spPr>
          <a:xfrm rot="16200000">
            <a:off x="3154035" y="3359956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cxnSp>
        <p:nvCxnSpPr>
          <p:cNvPr id="11" name="Łącznik prosty 10"/>
          <p:cNvCxnSpPr>
            <a:stCxn id="21" idx="0"/>
          </p:cNvCxnSpPr>
          <p:nvPr/>
        </p:nvCxnSpPr>
        <p:spPr bwMode="auto">
          <a:xfrm flipV="1">
            <a:off x="4678247" y="2674045"/>
            <a:ext cx="15396" cy="112411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Łącznik prosty 17"/>
          <p:cNvCxnSpPr>
            <a:stCxn id="28" idx="0"/>
            <a:endCxn id="12" idx="3"/>
          </p:cNvCxnSpPr>
          <p:nvPr/>
        </p:nvCxnSpPr>
        <p:spPr bwMode="auto">
          <a:xfrm flipV="1">
            <a:off x="3154654" y="2664964"/>
            <a:ext cx="771420" cy="908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Prostokąt 18"/>
          <p:cNvSpPr/>
          <p:nvPr/>
        </p:nvSpPr>
        <p:spPr>
          <a:xfrm>
            <a:off x="1172825" y="5407514"/>
            <a:ext cx="60901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rgbClr val="003300"/>
                </a:solidFill>
              </a:rPr>
              <a:t>Kwantyzacja równomierna	</a:t>
            </a:r>
            <a:r>
              <a:rPr lang="el-GR" sz="2000" dirty="0" smtClean="0">
                <a:solidFill>
                  <a:srgbClr val="003300"/>
                </a:solidFill>
                <a:cs typeface="Times New Roman" panose="02020603050405020304" pitchFamily="18" charset="0"/>
              </a:rPr>
              <a:t>δ</a:t>
            </a:r>
            <a:r>
              <a:rPr lang="pl-PL" sz="2000" i="1" baseline="-25000" dirty="0" smtClean="0">
                <a:solidFill>
                  <a:srgbClr val="003300"/>
                </a:solidFill>
                <a:cs typeface="Times New Roman" panose="02020603050405020304" pitchFamily="18" charset="0"/>
              </a:rPr>
              <a:t>l</a:t>
            </a:r>
            <a:r>
              <a:rPr lang="pl-PL" sz="2000" dirty="0" smtClean="0">
                <a:solidFill>
                  <a:srgbClr val="003300"/>
                </a:solidFill>
                <a:cs typeface="Times New Roman" panose="02020603050405020304" pitchFamily="18" charset="0"/>
              </a:rPr>
              <a:t> = </a:t>
            </a:r>
            <a:r>
              <a:rPr lang="el-GR" sz="2000" dirty="0" smtClean="0">
                <a:solidFill>
                  <a:srgbClr val="003300"/>
                </a:solidFill>
                <a:cs typeface="Times New Roman" panose="02020603050405020304" pitchFamily="18" charset="0"/>
              </a:rPr>
              <a:t>δ</a:t>
            </a:r>
            <a:r>
              <a:rPr lang="pl-PL" sz="2000" dirty="0" smtClean="0">
                <a:solidFill>
                  <a:srgbClr val="003300"/>
                </a:solidFill>
                <a:cs typeface="Times New Roman" panose="02020603050405020304" pitchFamily="18" charset="0"/>
              </a:rPr>
              <a:t> = </a:t>
            </a:r>
            <a:r>
              <a:rPr lang="pl-PL" sz="2000" dirty="0" err="1" smtClean="0">
                <a:solidFill>
                  <a:srgbClr val="003300"/>
                </a:solidFill>
                <a:cs typeface="Times New Roman" panose="02020603050405020304" pitchFamily="18" charset="0"/>
              </a:rPr>
              <a:t>const</a:t>
            </a:r>
            <a:endParaRPr lang="pl-PL" sz="2000" dirty="0" smtClean="0">
              <a:solidFill>
                <a:srgbClr val="003300"/>
              </a:solidFill>
              <a:cs typeface="Times New Roman" panose="02020603050405020304" pitchFamily="18" charset="0"/>
            </a:endParaRPr>
          </a:p>
          <a:p>
            <a:endParaRPr lang="pl-PL" sz="2000" dirty="0" smtClean="0">
              <a:solidFill>
                <a:srgbClr val="003300"/>
              </a:solidFill>
              <a:cs typeface="Times New Roman" panose="02020603050405020304" pitchFamily="18" charset="0"/>
            </a:endParaRPr>
          </a:p>
          <a:p>
            <a:r>
              <a:rPr lang="pl-PL" sz="2000" dirty="0" smtClean="0">
                <a:solidFill>
                  <a:srgbClr val="003300"/>
                </a:solidFill>
                <a:cs typeface="Times New Roman" panose="02020603050405020304" pitchFamily="18" charset="0"/>
              </a:rPr>
              <a:t>Kwantyzacja nierównomierna	</a:t>
            </a:r>
            <a:r>
              <a:rPr lang="el-GR" sz="2000" dirty="0" smtClean="0">
                <a:solidFill>
                  <a:srgbClr val="003300"/>
                </a:solidFill>
                <a:cs typeface="Times New Roman" panose="02020603050405020304" pitchFamily="18" charset="0"/>
              </a:rPr>
              <a:t>δ</a:t>
            </a:r>
            <a:r>
              <a:rPr lang="pl-PL" sz="2000" i="1" baseline="-25000" dirty="0">
                <a:solidFill>
                  <a:srgbClr val="003300"/>
                </a:solidFill>
                <a:cs typeface="Times New Roman" panose="02020603050405020304" pitchFamily="18" charset="0"/>
              </a:rPr>
              <a:t>l</a:t>
            </a:r>
            <a:r>
              <a:rPr lang="pl-PL" sz="2000" dirty="0">
                <a:solidFill>
                  <a:srgbClr val="003300"/>
                </a:solidFill>
                <a:cs typeface="Times New Roman" panose="02020603050405020304" pitchFamily="18" charset="0"/>
              </a:rPr>
              <a:t> = </a:t>
            </a:r>
            <a:r>
              <a:rPr lang="pl-PL" sz="2000" dirty="0" err="1" smtClean="0">
                <a:solidFill>
                  <a:srgbClr val="003300"/>
                </a:solidFill>
                <a:cs typeface="Times New Roman" panose="02020603050405020304" pitchFamily="18" charset="0"/>
              </a:rPr>
              <a:t>var</a:t>
            </a:r>
            <a:endParaRPr lang="pl-PL" sz="2000" dirty="0">
              <a:solidFill>
                <a:srgbClr val="003300"/>
              </a:solidFill>
            </a:endParaRPr>
          </a:p>
        </p:txBody>
      </p:sp>
      <p:sp>
        <p:nvSpPr>
          <p:cNvPr id="32" name="pole tekstowe 31"/>
          <p:cNvSpPr txBox="1"/>
          <p:nvPr/>
        </p:nvSpPr>
        <p:spPr>
          <a:xfrm>
            <a:off x="4266072" y="3356243"/>
            <a:ext cx="258917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sz="1800" i="1" dirty="0" smtClean="0">
                <a:solidFill>
                  <a:srgbClr val="FF0000"/>
                </a:solidFill>
              </a:rPr>
              <a:t>x</a:t>
            </a:r>
            <a:r>
              <a:rPr lang="pl-PL" sz="1800" dirty="0" smtClean="0">
                <a:solidFill>
                  <a:srgbClr val="FF0000"/>
                </a:solidFill>
              </a:rPr>
              <a:t>(</a:t>
            </a:r>
            <a:r>
              <a:rPr lang="pl-PL" sz="1800" i="1" dirty="0" smtClean="0">
                <a:solidFill>
                  <a:srgbClr val="FF0000"/>
                </a:solidFill>
              </a:rPr>
              <a:t>kT</a:t>
            </a:r>
            <a:r>
              <a:rPr lang="pl-PL" sz="1800" baseline="-25000" dirty="0" smtClean="0">
                <a:solidFill>
                  <a:srgbClr val="FF0000"/>
                </a:solidFill>
              </a:rPr>
              <a:t>0</a:t>
            </a:r>
            <a:r>
              <a:rPr lang="pl-PL" sz="1800" dirty="0" smtClean="0">
                <a:solidFill>
                  <a:srgbClr val="FF0000"/>
                </a:solidFill>
              </a:rPr>
              <a:t>)</a:t>
            </a:r>
            <a:r>
              <a:rPr lang="pl-PL" sz="1800" i="1" baseline="-25000" dirty="0" smtClean="0">
                <a:solidFill>
                  <a:srgbClr val="FF0000"/>
                </a:solidFill>
              </a:rPr>
              <a:t> </a:t>
            </a:r>
            <a:r>
              <a:rPr lang="pl-PL" sz="1800" dirty="0" smtClean="0">
                <a:solidFill>
                  <a:srgbClr val="FF0000"/>
                </a:solidFill>
              </a:rPr>
              <a:t>– próbka sygnału</a:t>
            </a:r>
            <a:r>
              <a:rPr lang="pl-PL" sz="1800" i="1" dirty="0" smtClean="0">
                <a:solidFill>
                  <a:srgbClr val="FF0000"/>
                </a:solidFill>
              </a:rPr>
              <a:t> </a:t>
            </a:r>
            <a:endParaRPr lang="pl-PL" sz="1800" i="1" dirty="0">
              <a:solidFill>
                <a:srgbClr val="FF0000"/>
              </a:solidFill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1503770" y="2482820"/>
            <a:ext cx="137088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sz="2000" i="1" dirty="0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pl-PL" sz="2000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pl-PL" sz="2000" i="1" dirty="0" smtClean="0">
                <a:solidFill>
                  <a:srgbClr val="FF0000"/>
                </a:solidFill>
                <a:latin typeface="+mj-lt"/>
              </a:rPr>
              <a:t>kT</a:t>
            </a:r>
            <a:r>
              <a:rPr lang="pl-PL" sz="2000" baseline="-25000" dirty="0" smtClean="0">
                <a:solidFill>
                  <a:srgbClr val="FF0000"/>
                </a:solidFill>
                <a:latin typeface="+mj-lt"/>
              </a:rPr>
              <a:t>0</a:t>
            </a:r>
            <a:r>
              <a:rPr lang="pl-PL" sz="2000" dirty="0" smtClean="0">
                <a:solidFill>
                  <a:srgbClr val="FF0000"/>
                </a:solidFill>
                <a:latin typeface="+mj-lt"/>
              </a:rPr>
              <a:t>) </a:t>
            </a:r>
            <a:r>
              <a:rPr lang="pl-PL" sz="2000" dirty="0" smtClean="0">
                <a:solidFill>
                  <a:srgbClr val="006600"/>
                </a:solidFill>
                <a:latin typeface="+mj-lt"/>
                <a:cs typeface="Arial" panose="020B0604020202020204" pitchFamily="34" charset="0"/>
              </a:rPr>
              <a:t>≈ </a:t>
            </a:r>
            <a:r>
              <a:rPr lang="pl-PL" sz="2000" i="1" dirty="0" err="1" smtClean="0">
                <a:solidFill>
                  <a:srgbClr val="00660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pl-PL" sz="2000" i="1" baseline="-25000" dirty="0" err="1" smtClean="0">
                <a:solidFill>
                  <a:srgbClr val="006600"/>
                </a:solidFill>
                <a:latin typeface="+mj-lt"/>
                <a:cs typeface="Arial" panose="020B0604020202020204" pitchFamily="34" charset="0"/>
              </a:rPr>
              <a:t>l</a:t>
            </a:r>
            <a:r>
              <a:rPr lang="pl-PL" sz="2000" i="1" baseline="-25000" dirty="0" smtClean="0">
                <a:solidFill>
                  <a:srgbClr val="FF0000"/>
                </a:solidFill>
                <a:latin typeface="+mj-lt"/>
              </a:rPr>
              <a:t>  </a:t>
            </a:r>
            <a:endParaRPr lang="pl-PL" sz="2000" i="1" baseline="-25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067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0"/>
            <a:ext cx="7772400" cy="1143000"/>
          </a:xfrm>
        </p:spPr>
        <p:txBody>
          <a:bodyPr/>
          <a:lstStyle/>
          <a:p>
            <a:pPr algn="ctr"/>
            <a:r>
              <a:rPr lang="pl-PL" sz="3600" b="1" dirty="0"/>
              <a:t>Błąd </a:t>
            </a:r>
            <a:r>
              <a:rPr lang="pl-PL" sz="3600" b="1" dirty="0" smtClean="0"/>
              <a:t>i szum kwantyzacji</a:t>
            </a:r>
            <a:endParaRPr lang="pl-PL" sz="3600" b="1" dirty="0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013046" y="917579"/>
            <a:ext cx="80215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dirty="0">
                <a:solidFill>
                  <a:srgbClr val="333333"/>
                </a:solidFill>
              </a:rPr>
              <a:t>Procesowi </a:t>
            </a:r>
            <a:r>
              <a:rPr lang="pl-PL" dirty="0" smtClean="0">
                <a:solidFill>
                  <a:srgbClr val="333333"/>
                </a:solidFill>
              </a:rPr>
              <a:t>kwantyzacji </a:t>
            </a:r>
            <a:r>
              <a:rPr lang="pl-PL" dirty="0">
                <a:solidFill>
                  <a:srgbClr val="333333"/>
                </a:solidFill>
              </a:rPr>
              <a:t>towarzyszy </a:t>
            </a:r>
            <a:r>
              <a:rPr lang="pl-PL" dirty="0" smtClean="0">
                <a:solidFill>
                  <a:srgbClr val="333333"/>
                </a:solidFill>
              </a:rPr>
              <a:t>bezpowrotna utrata </a:t>
            </a:r>
            <a:r>
              <a:rPr lang="pl-PL" dirty="0">
                <a:solidFill>
                  <a:srgbClr val="333333"/>
                </a:solidFill>
              </a:rPr>
              <a:t>informacji o dokładnej wartości </a:t>
            </a:r>
            <a:r>
              <a:rPr lang="pl-PL" dirty="0" smtClean="0">
                <a:solidFill>
                  <a:srgbClr val="333333"/>
                </a:solidFill>
              </a:rPr>
              <a:t>próbki </a:t>
            </a:r>
            <a:r>
              <a:rPr lang="pl-PL" dirty="0">
                <a:solidFill>
                  <a:srgbClr val="333333"/>
                </a:solidFill>
              </a:rPr>
              <a:t>– różnicę między próbką </a:t>
            </a:r>
            <a:r>
              <a:rPr lang="pl-PL" dirty="0" smtClean="0">
                <a:solidFill>
                  <a:srgbClr val="333333"/>
                </a:solidFill>
              </a:rPr>
              <a:t>analogową a </a:t>
            </a:r>
            <a:r>
              <a:rPr lang="pl-PL" dirty="0">
                <a:solidFill>
                  <a:srgbClr val="333333"/>
                </a:solidFill>
              </a:rPr>
              <a:t>jej skwantowaną wartością nazywamy </a:t>
            </a:r>
            <a:r>
              <a:rPr lang="pl-PL" dirty="0">
                <a:solidFill>
                  <a:srgbClr val="FF0000"/>
                </a:solidFill>
              </a:rPr>
              <a:t>błędem </a:t>
            </a:r>
            <a:r>
              <a:rPr lang="pl-PL" dirty="0" smtClean="0">
                <a:solidFill>
                  <a:srgbClr val="FF0000"/>
                </a:solidFill>
              </a:rPr>
              <a:t>kwantyzacji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i="1" dirty="0" smtClean="0">
                <a:solidFill>
                  <a:srgbClr val="FF0000"/>
                </a:solidFill>
              </a:rPr>
              <a:t>x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i="1" dirty="0">
                <a:solidFill>
                  <a:srgbClr val="FF0000"/>
                </a:solidFill>
              </a:rPr>
              <a:t>k</a:t>
            </a:r>
            <a:r>
              <a:rPr lang="pl-PL" i="1" dirty="0" smtClean="0">
                <a:solidFill>
                  <a:srgbClr val="FF0000"/>
                </a:solidFill>
              </a:rPr>
              <a:t>T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r>
              <a:rPr lang="pl-PL" dirty="0">
                <a:solidFill>
                  <a:srgbClr val="FF0000"/>
                </a:solidFill>
              </a:rPr>
              <a:t>) –</a:t>
            </a:r>
            <a:r>
              <a:rPr lang="pl-PL" i="1" dirty="0" smtClean="0">
                <a:solidFill>
                  <a:srgbClr val="FF0000"/>
                </a:solidFill>
              </a:rPr>
              <a:t> v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i="1" dirty="0">
                <a:solidFill>
                  <a:srgbClr val="FF0000"/>
                </a:solidFill>
              </a:rPr>
              <a:t>kT</a:t>
            </a:r>
            <a:r>
              <a:rPr lang="pl-PL" baseline="-25000" dirty="0">
                <a:solidFill>
                  <a:srgbClr val="FF0000"/>
                </a:solidFill>
              </a:rPr>
              <a:t>0</a:t>
            </a:r>
            <a:r>
              <a:rPr lang="pl-PL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5802313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669900"/>
                </a:solidFill>
              </a:rPr>
              <a:t>„Sygnały i systemy” </a:t>
            </a:r>
            <a:r>
              <a:rPr lang="pl-PL" sz="1400" dirty="0">
                <a:solidFill>
                  <a:srgbClr val="669900"/>
                </a:solidFill>
                <a:sym typeface="Symbol" pitchFamily="18" charset="2"/>
              </a:rPr>
              <a:t></a:t>
            </a:r>
            <a:r>
              <a:rPr lang="pl-PL" sz="1400" dirty="0">
                <a:solidFill>
                  <a:srgbClr val="669900"/>
                </a:solidFill>
              </a:rPr>
              <a:t> Zdzisław Papir</a:t>
            </a:r>
            <a:endParaRPr lang="pl-PL" b="0" dirty="0">
              <a:solidFill>
                <a:srgbClr val="669900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 bwMode="auto">
          <a:xfrm flipH="1">
            <a:off x="5535561" y="2657837"/>
            <a:ext cx="8088" cy="220913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Prostokąt 6"/>
          <p:cNvSpPr/>
          <p:nvPr/>
        </p:nvSpPr>
        <p:spPr>
          <a:xfrm>
            <a:off x="5487917" y="4477051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497697" y="2916114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5497697" y="4034678"/>
            <a:ext cx="93518" cy="935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761770" y="3771286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err="1" smtClean="0">
                <a:solidFill>
                  <a:srgbClr val="000099"/>
                </a:solidFill>
              </a:rPr>
              <a:t>X</a:t>
            </a:r>
            <a:r>
              <a:rPr lang="pl-PL" i="1" baseline="-25000" dirty="0" err="1">
                <a:solidFill>
                  <a:srgbClr val="000099"/>
                </a:solidFill>
              </a:rPr>
              <a:t>l</a:t>
            </a:r>
            <a:r>
              <a:rPr lang="pl-PL" i="1" dirty="0" smtClean="0"/>
              <a:t> </a:t>
            </a:r>
            <a:endParaRPr lang="pl-PL" i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761770" y="2657837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solidFill>
                  <a:srgbClr val="000099"/>
                </a:solidFill>
              </a:rPr>
              <a:t>X</a:t>
            </a:r>
            <a:r>
              <a:rPr lang="pl-PL" i="1" baseline="-25000" dirty="0">
                <a:solidFill>
                  <a:srgbClr val="000099"/>
                </a:solidFill>
              </a:rPr>
              <a:t>l</a:t>
            </a:r>
            <a:r>
              <a:rPr lang="pl-PL" baseline="-25000" dirty="0" smtClean="0">
                <a:solidFill>
                  <a:srgbClr val="000099"/>
                </a:solidFill>
              </a:rPr>
              <a:t>+1</a:t>
            </a:r>
            <a:endParaRPr lang="pl-PL" baseline="-25000" dirty="0">
              <a:solidFill>
                <a:srgbClr val="000099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4751990" y="4194977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solidFill>
                  <a:srgbClr val="000099"/>
                </a:solidFill>
              </a:rPr>
              <a:t>X</a:t>
            </a:r>
            <a:r>
              <a:rPr lang="pl-PL" i="1" baseline="-25000" dirty="0">
                <a:solidFill>
                  <a:srgbClr val="000099"/>
                </a:solidFill>
              </a:rPr>
              <a:t>l</a:t>
            </a:r>
            <a:r>
              <a:rPr lang="pl-PL" baseline="-25000" dirty="0" smtClean="0">
                <a:solidFill>
                  <a:srgbClr val="000099"/>
                </a:solidFill>
              </a:rPr>
              <a:t>-1</a:t>
            </a:r>
            <a:endParaRPr lang="pl-PL" baseline="-25000" dirty="0">
              <a:solidFill>
                <a:srgbClr val="000099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5497697" y="3724527"/>
            <a:ext cx="93518" cy="9351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5515073" y="3250461"/>
            <a:ext cx="93518" cy="935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0099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5669972" y="3033364"/>
            <a:ext cx="258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i="1" dirty="0" smtClean="0">
                <a:solidFill>
                  <a:srgbClr val="FF0000"/>
                </a:solidFill>
              </a:rPr>
              <a:t>x</a:t>
            </a:r>
            <a:r>
              <a:rPr lang="pl-PL" sz="1800" dirty="0" smtClean="0">
                <a:solidFill>
                  <a:srgbClr val="FF0000"/>
                </a:solidFill>
              </a:rPr>
              <a:t>(</a:t>
            </a:r>
            <a:r>
              <a:rPr lang="pl-PL" sz="1800" i="1" dirty="0" smtClean="0">
                <a:solidFill>
                  <a:srgbClr val="FF0000"/>
                </a:solidFill>
              </a:rPr>
              <a:t>kT</a:t>
            </a:r>
            <a:r>
              <a:rPr lang="pl-PL" sz="1800" baseline="-25000" dirty="0" smtClean="0">
                <a:solidFill>
                  <a:srgbClr val="FF0000"/>
                </a:solidFill>
              </a:rPr>
              <a:t>0</a:t>
            </a:r>
            <a:r>
              <a:rPr lang="pl-PL" sz="1800" dirty="0" smtClean="0">
                <a:solidFill>
                  <a:srgbClr val="FF0000"/>
                </a:solidFill>
              </a:rPr>
              <a:t>)</a:t>
            </a:r>
            <a:r>
              <a:rPr lang="pl-PL" sz="1800" i="1" baseline="-25000" dirty="0" smtClean="0">
                <a:solidFill>
                  <a:srgbClr val="FF0000"/>
                </a:solidFill>
              </a:rPr>
              <a:t> </a:t>
            </a:r>
            <a:r>
              <a:rPr lang="pl-PL" sz="1800" dirty="0" smtClean="0">
                <a:solidFill>
                  <a:srgbClr val="FF0000"/>
                </a:solidFill>
              </a:rPr>
              <a:t>– próbka sygnału</a:t>
            </a:r>
            <a:r>
              <a:rPr lang="pl-PL" sz="1800" i="1" dirty="0" smtClean="0">
                <a:solidFill>
                  <a:srgbClr val="FF0000"/>
                </a:solidFill>
              </a:rPr>
              <a:t> </a:t>
            </a:r>
            <a:endParaRPr lang="pl-PL" sz="1800" i="1" dirty="0">
              <a:solidFill>
                <a:srgbClr val="FF0000"/>
              </a:solidFill>
            </a:endParaRPr>
          </a:p>
        </p:txBody>
      </p:sp>
      <p:cxnSp>
        <p:nvCxnSpPr>
          <p:cNvPr id="4" name="Łącznik prosty 3"/>
          <p:cNvCxnSpPr/>
          <p:nvPr/>
        </p:nvCxnSpPr>
        <p:spPr bwMode="auto">
          <a:xfrm flipH="1">
            <a:off x="4441734" y="3294004"/>
            <a:ext cx="112009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Łącznik prosty 19"/>
          <p:cNvCxnSpPr/>
          <p:nvPr/>
        </p:nvCxnSpPr>
        <p:spPr bwMode="auto">
          <a:xfrm flipH="1">
            <a:off x="4433025" y="3759913"/>
            <a:ext cx="1107036" cy="3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Łącznik prosty ze strzałką 17"/>
          <p:cNvCxnSpPr/>
          <p:nvPr/>
        </p:nvCxnSpPr>
        <p:spPr bwMode="auto">
          <a:xfrm>
            <a:off x="4433025" y="3294004"/>
            <a:ext cx="0" cy="4772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Prostokąt 22"/>
          <p:cNvSpPr/>
          <p:nvPr/>
        </p:nvSpPr>
        <p:spPr>
          <a:xfrm>
            <a:off x="2422046" y="3343979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800" dirty="0">
                <a:solidFill>
                  <a:srgbClr val="FF0000"/>
                </a:solidFill>
              </a:rPr>
              <a:t>b</a:t>
            </a:r>
            <a:r>
              <a:rPr lang="pl-PL" sz="1800" dirty="0" smtClean="0">
                <a:solidFill>
                  <a:srgbClr val="FF0000"/>
                </a:solidFill>
              </a:rPr>
              <a:t>łąd kwantyzacji </a:t>
            </a:r>
            <a:r>
              <a:rPr lang="pl-PL" sz="1800" i="1" dirty="0" smtClean="0">
                <a:solidFill>
                  <a:srgbClr val="FF0000"/>
                </a:solidFill>
              </a:rPr>
              <a:t>q </a:t>
            </a:r>
            <a:endParaRPr lang="pl-PL" sz="1800" dirty="0">
              <a:solidFill>
                <a:srgbClr val="FF000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8FEB-9733-4F00-83D8-76F90BC4B2B9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990986" y="4979042"/>
            <a:ext cx="80215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>
                <a:solidFill>
                  <a:srgbClr val="333333"/>
                </a:solidFill>
              </a:rPr>
              <a:t>R</a:t>
            </a:r>
            <a:r>
              <a:rPr lang="pl-PL" dirty="0" smtClean="0">
                <a:solidFill>
                  <a:srgbClr val="333333"/>
                </a:solidFill>
              </a:rPr>
              <a:t>óżnicę pomiędzy sygnałem analogowym a jego  skwantowanymi wartościami </a:t>
            </a:r>
            <a:r>
              <a:rPr lang="pl-PL" dirty="0">
                <a:solidFill>
                  <a:srgbClr val="333333"/>
                </a:solidFill>
              </a:rPr>
              <a:t>nazywamy </a:t>
            </a:r>
            <a:r>
              <a:rPr lang="pl-PL" u="sng" dirty="0" smtClean="0">
                <a:solidFill>
                  <a:srgbClr val="FF0000"/>
                </a:solidFill>
              </a:rPr>
              <a:t>szumem</a:t>
            </a:r>
            <a:r>
              <a:rPr lang="pl-PL" u="sng" dirty="0" smtClean="0">
                <a:solidFill>
                  <a:srgbClr val="333333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kwantyzacji</a:t>
            </a:r>
            <a:r>
              <a:rPr lang="pl-PL" dirty="0">
                <a:solidFill>
                  <a:srgbClr val="333333"/>
                </a:solidFill>
              </a:rPr>
              <a:t> </a:t>
            </a:r>
            <a:r>
              <a:rPr lang="pl-PL" i="1" dirty="0" smtClean="0">
                <a:solidFill>
                  <a:srgbClr val="FF0000"/>
                </a:solidFill>
              </a:rPr>
              <a:t>x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i="1" dirty="0">
                <a:solidFill>
                  <a:srgbClr val="FF0000"/>
                </a:solidFill>
              </a:rPr>
              <a:t>t</a:t>
            </a:r>
            <a:r>
              <a:rPr lang="pl-PL" dirty="0" smtClean="0">
                <a:solidFill>
                  <a:srgbClr val="FF0000"/>
                </a:solidFill>
              </a:rPr>
              <a:t>) </a:t>
            </a:r>
            <a:r>
              <a:rPr lang="pl-PL" dirty="0">
                <a:solidFill>
                  <a:srgbClr val="FF0000"/>
                </a:solidFill>
              </a:rPr>
              <a:t>–</a:t>
            </a:r>
            <a:r>
              <a:rPr lang="pl-PL" i="1" dirty="0" smtClean="0">
                <a:solidFill>
                  <a:srgbClr val="FF0000"/>
                </a:solidFill>
              </a:rPr>
              <a:t> v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i="1" dirty="0" smtClean="0">
                <a:solidFill>
                  <a:srgbClr val="FF0000"/>
                </a:solidFill>
              </a:rPr>
              <a:t>t</a:t>
            </a:r>
            <a:r>
              <a:rPr lang="pl-PL" dirty="0" smtClean="0">
                <a:solidFill>
                  <a:srgbClr val="FF0000"/>
                </a:solidFill>
              </a:rPr>
              <a:t>).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5697836" y="3528746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i="1" dirty="0">
                <a:solidFill>
                  <a:srgbClr val="006600"/>
                </a:solidFill>
              </a:rPr>
              <a:t>v</a:t>
            </a:r>
            <a:r>
              <a:rPr lang="pl-PL" sz="1800" dirty="0" smtClean="0">
                <a:solidFill>
                  <a:srgbClr val="006600"/>
                </a:solidFill>
              </a:rPr>
              <a:t>(</a:t>
            </a:r>
            <a:r>
              <a:rPr lang="pl-PL" sz="1800" i="1" dirty="0" smtClean="0">
                <a:solidFill>
                  <a:srgbClr val="006600"/>
                </a:solidFill>
              </a:rPr>
              <a:t>kT</a:t>
            </a:r>
            <a:r>
              <a:rPr lang="pl-PL" sz="1800" baseline="-25000" dirty="0" smtClean="0">
                <a:solidFill>
                  <a:srgbClr val="006600"/>
                </a:solidFill>
              </a:rPr>
              <a:t>0</a:t>
            </a:r>
            <a:r>
              <a:rPr lang="pl-PL" sz="1800" dirty="0" smtClean="0">
                <a:solidFill>
                  <a:srgbClr val="006600"/>
                </a:solidFill>
              </a:rPr>
              <a:t>)</a:t>
            </a:r>
            <a:r>
              <a:rPr lang="pl-PL" sz="1800" i="1" baseline="-25000" dirty="0" smtClean="0">
                <a:solidFill>
                  <a:srgbClr val="006600"/>
                </a:solidFill>
              </a:rPr>
              <a:t> </a:t>
            </a:r>
            <a:r>
              <a:rPr lang="pl-PL" sz="1800" dirty="0" smtClean="0">
                <a:solidFill>
                  <a:srgbClr val="006600"/>
                </a:solidFill>
              </a:rPr>
              <a:t>– poziom kwantyzacji</a:t>
            </a:r>
            <a:br>
              <a:rPr lang="pl-PL" sz="1800" dirty="0" smtClean="0">
                <a:solidFill>
                  <a:srgbClr val="006600"/>
                </a:solidFill>
              </a:rPr>
            </a:br>
            <a:r>
              <a:rPr lang="pl-PL" sz="1800" i="1" dirty="0" smtClean="0">
                <a:solidFill>
                  <a:srgbClr val="006600"/>
                </a:solidFill>
              </a:rPr>
              <a:t>v</a:t>
            </a:r>
            <a:r>
              <a:rPr lang="pl-PL" sz="1800" dirty="0" smtClean="0">
                <a:solidFill>
                  <a:srgbClr val="006600"/>
                </a:solidFill>
              </a:rPr>
              <a:t>(</a:t>
            </a:r>
            <a:r>
              <a:rPr lang="pl-PL" sz="1800" i="1" dirty="0" smtClean="0">
                <a:solidFill>
                  <a:srgbClr val="006600"/>
                </a:solidFill>
              </a:rPr>
              <a:t>kT</a:t>
            </a:r>
            <a:r>
              <a:rPr lang="pl-PL" sz="1800" baseline="-25000" dirty="0" smtClean="0">
                <a:solidFill>
                  <a:srgbClr val="006600"/>
                </a:solidFill>
              </a:rPr>
              <a:t>0</a:t>
            </a:r>
            <a:r>
              <a:rPr lang="pl-PL" sz="1800" dirty="0" smtClean="0">
                <a:solidFill>
                  <a:srgbClr val="006600"/>
                </a:solidFill>
              </a:rPr>
              <a:t>) = </a:t>
            </a:r>
            <a:r>
              <a:rPr lang="pl-PL" sz="1800" i="1" dirty="0" smtClean="0">
                <a:solidFill>
                  <a:srgbClr val="006600"/>
                </a:solidFill>
              </a:rPr>
              <a:t>v</a:t>
            </a:r>
            <a:r>
              <a:rPr lang="pl-PL" sz="1800" baseline="-25000" dirty="0" smtClean="0">
                <a:solidFill>
                  <a:srgbClr val="006600"/>
                </a:solidFill>
              </a:rPr>
              <a:t>0</a:t>
            </a:r>
            <a:r>
              <a:rPr lang="pl-PL" sz="1800" i="1" dirty="0" smtClean="0">
                <a:solidFill>
                  <a:srgbClr val="006600"/>
                </a:solidFill>
              </a:rPr>
              <a:t> </a:t>
            </a:r>
            <a:r>
              <a:rPr lang="pl-PL" sz="1800" i="1" dirty="0">
                <a:solidFill>
                  <a:srgbClr val="006600"/>
                </a:solidFill>
              </a:rPr>
              <a:t>,v</a:t>
            </a:r>
            <a:r>
              <a:rPr lang="pl-PL" sz="1800" baseline="-25000" dirty="0">
                <a:solidFill>
                  <a:srgbClr val="006600"/>
                </a:solidFill>
              </a:rPr>
              <a:t>1</a:t>
            </a:r>
            <a:r>
              <a:rPr lang="pl-PL" sz="1800" i="1" dirty="0">
                <a:solidFill>
                  <a:srgbClr val="006600"/>
                </a:solidFill>
              </a:rPr>
              <a:t> ,v</a:t>
            </a:r>
            <a:r>
              <a:rPr lang="pl-PL" sz="1800" baseline="-25000" dirty="0">
                <a:solidFill>
                  <a:srgbClr val="006600"/>
                </a:solidFill>
              </a:rPr>
              <a:t>2</a:t>
            </a:r>
            <a:r>
              <a:rPr lang="pl-PL" sz="1800" i="1" dirty="0">
                <a:solidFill>
                  <a:srgbClr val="006600"/>
                </a:solidFill>
              </a:rPr>
              <a:t> ,…, </a:t>
            </a:r>
            <a:r>
              <a:rPr lang="pl-PL" sz="1800" i="1" dirty="0" err="1">
                <a:solidFill>
                  <a:srgbClr val="006600"/>
                </a:solidFill>
              </a:rPr>
              <a:t>v</a:t>
            </a:r>
            <a:r>
              <a:rPr lang="pl-PL" sz="1800" i="1" baseline="-25000" dirty="0" err="1">
                <a:solidFill>
                  <a:srgbClr val="006600"/>
                </a:solidFill>
              </a:rPr>
              <a:t>l</a:t>
            </a:r>
            <a:r>
              <a:rPr lang="pl-PL" sz="1800" i="1" dirty="0">
                <a:solidFill>
                  <a:srgbClr val="006600"/>
                </a:solidFill>
              </a:rPr>
              <a:t> ,…, </a:t>
            </a:r>
            <a:r>
              <a:rPr lang="pl-PL" sz="1800" i="1" dirty="0" smtClean="0">
                <a:solidFill>
                  <a:srgbClr val="006600"/>
                </a:solidFill>
              </a:rPr>
              <a:t>v</a:t>
            </a:r>
            <a:r>
              <a:rPr lang="pl-PL" sz="1800" i="1" baseline="-25000" dirty="0" smtClean="0">
                <a:solidFill>
                  <a:srgbClr val="006600"/>
                </a:solidFill>
              </a:rPr>
              <a:t>L</a:t>
            </a:r>
            <a:r>
              <a:rPr lang="pl-PL" sz="1800" baseline="-25000" dirty="0" smtClean="0">
                <a:solidFill>
                  <a:srgbClr val="006600"/>
                </a:solidFill>
              </a:rPr>
              <a:t>-1</a:t>
            </a:r>
            <a:endParaRPr lang="pl-PL" sz="1800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oria_sygnaw_Program&amp;Literatura">
  <a:themeElements>
    <a:clrScheme name="Teoria_sygnaw_Program&amp;Literatura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Teoria_sygnaw_Program&amp;Literatur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oria_sygnaw_Program&amp;Literatur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_sygnaw_Program&amp;Literatur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_sygnaw_Program&amp;Literatur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_sygnaw_Program&amp;Literatur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_sygnaw_Program&amp;Literatur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_sygnaw_Program&amp;Literatur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Designs\Piasek pustyni.pot</Template>
  <TotalTime>7897</TotalTime>
  <Words>2010</Words>
  <Application>Microsoft Office PowerPoint</Application>
  <PresentationFormat>Pokaz na ekranie (4:3)</PresentationFormat>
  <Paragraphs>403</Paragraphs>
  <Slides>35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4</vt:i4>
      </vt:variant>
      <vt:variant>
        <vt:lpstr>Tytuły slajdów</vt:lpstr>
      </vt:variant>
      <vt:variant>
        <vt:i4>35</vt:i4>
      </vt:variant>
    </vt:vector>
  </HeadingPairs>
  <TitlesOfParts>
    <vt:vector size="44" baseType="lpstr">
      <vt:lpstr>Arial</vt:lpstr>
      <vt:lpstr>Monotype Sorts</vt:lpstr>
      <vt:lpstr>Symbol</vt:lpstr>
      <vt:lpstr>Times New Roman</vt:lpstr>
      <vt:lpstr>Teoria_sygnaw_Program&amp;Literatura</vt:lpstr>
      <vt:lpstr>Equation</vt:lpstr>
      <vt:lpstr>Wykres</vt:lpstr>
      <vt:lpstr>Równanie</vt:lpstr>
      <vt:lpstr>Obraz - mapa bitowa</vt:lpstr>
      <vt:lpstr>MODULACJA KODOWO-IMPULSOWA (05) (przetwarzanie A/C i C/A)  PULSE CODE MODULATION (PCM) (A/D and D/A conversion)</vt:lpstr>
      <vt:lpstr>Plan wykładu</vt:lpstr>
      <vt:lpstr>Prezentacja programu PowerPoint</vt:lpstr>
      <vt:lpstr>Prezentacja programu PowerPoint</vt:lpstr>
      <vt:lpstr>Modulacja kodowo-impulsowa (Pulse Code Modulation)</vt:lpstr>
      <vt:lpstr>Prezentacja programu PowerPoint</vt:lpstr>
      <vt:lpstr>Prezentacja programu PowerPoint</vt:lpstr>
      <vt:lpstr>Kwantyzacja</vt:lpstr>
      <vt:lpstr>Błąd i szum kwantyzacji</vt:lpstr>
      <vt:lpstr>Szum kwantyzacji</vt:lpstr>
      <vt:lpstr>Prezentacja programu PowerPoint</vt:lpstr>
      <vt:lpstr>Prezentacja programu PowerPoint</vt:lpstr>
      <vt:lpstr>Prezentacja programu PowerPoint</vt:lpstr>
      <vt:lpstr>Błąd kwantyzacji równomiernej</vt:lpstr>
      <vt:lpstr>Błąd kwantyzacji równomiernej</vt:lpstr>
      <vt:lpstr>Błąd kwantyzacji równomiernej</vt:lpstr>
      <vt:lpstr>Odstęp sygnał – szum kwantyzacji</vt:lpstr>
      <vt:lpstr>Podsumowanie - kwantyzacja</vt:lpstr>
      <vt:lpstr>Błąd kwantyzacji równomiernej</vt:lpstr>
      <vt:lpstr>Kwantyzacja nierównomierna</vt:lpstr>
      <vt:lpstr>Idea kwantyzacji nierównomiernej</vt:lpstr>
      <vt:lpstr>Błąd kwantyzacji nierównomiernej</vt:lpstr>
      <vt:lpstr>Kwantyzacja adaptacyjna</vt:lpstr>
      <vt:lpstr>Kompresja sygnału</vt:lpstr>
      <vt:lpstr>Kompresja – błąd kwantyzacji</vt:lpstr>
      <vt:lpstr>Kompresja – odstęp SQR</vt:lpstr>
      <vt:lpstr>Kompresja – odstęp SQR</vt:lpstr>
      <vt:lpstr>Krzywa kompresji SQR = const</vt:lpstr>
      <vt:lpstr>Kompresja μ (μ = 100…300)</vt:lpstr>
      <vt:lpstr>Krzywe kompresji μ i A</vt:lpstr>
      <vt:lpstr>SQR w kompresji A dla słabych sygnałów </vt:lpstr>
      <vt:lpstr>SQR w kompresji A dla silnych sygnałów</vt:lpstr>
      <vt:lpstr>Zależność SQR od poziomu sygnału kompresja A</vt:lpstr>
      <vt:lpstr>Kompresor i ekspander </vt:lpstr>
      <vt:lpstr>Podsumowanie - kompresja liniowo- logarytmiczna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PecHa</dc:creator>
  <cp:lastModifiedBy>Zdzisław</cp:lastModifiedBy>
  <cp:revision>608</cp:revision>
  <dcterms:created xsi:type="dcterms:W3CDTF">2003-12-08T18:19:19Z</dcterms:created>
  <dcterms:modified xsi:type="dcterms:W3CDTF">2023-06-22T15:23:51Z</dcterms:modified>
</cp:coreProperties>
</file>