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8" r:id="rId2"/>
    <p:sldId id="259" r:id="rId3"/>
    <p:sldId id="338" r:id="rId4"/>
    <p:sldId id="339" r:id="rId5"/>
    <p:sldId id="347" r:id="rId6"/>
    <p:sldId id="348" r:id="rId7"/>
    <p:sldId id="340" r:id="rId8"/>
    <p:sldId id="358" r:id="rId9"/>
    <p:sldId id="270" r:id="rId10"/>
    <p:sldId id="271" r:id="rId11"/>
    <p:sldId id="272" r:id="rId12"/>
    <p:sldId id="321" r:id="rId13"/>
    <p:sldId id="273" r:id="rId14"/>
    <p:sldId id="260" r:id="rId15"/>
    <p:sldId id="261" r:id="rId16"/>
    <p:sldId id="262" r:id="rId17"/>
    <p:sldId id="263" r:id="rId18"/>
    <p:sldId id="341" r:id="rId19"/>
    <p:sldId id="354" r:id="rId20"/>
    <p:sldId id="356" r:id="rId21"/>
    <p:sldId id="355" r:id="rId22"/>
    <p:sldId id="352" r:id="rId23"/>
    <p:sldId id="342" r:id="rId24"/>
    <p:sldId id="343" r:id="rId25"/>
    <p:sldId id="344" r:id="rId26"/>
    <p:sldId id="345" r:id="rId27"/>
    <p:sldId id="346" r:id="rId28"/>
    <p:sldId id="268" r:id="rId29"/>
    <p:sldId id="269" r:id="rId30"/>
    <p:sldId id="359" r:id="rId31"/>
    <p:sldId id="274" r:id="rId32"/>
    <p:sldId id="357" r:id="rId33"/>
    <p:sldId id="350" r:id="rId34"/>
    <p:sldId id="351" r:id="rId3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CCFFCC"/>
    <a:srgbClr val="66FFFF"/>
    <a:srgbClr val="006600"/>
    <a:srgbClr val="FF99CC"/>
    <a:srgbClr val="CC00CC"/>
    <a:srgbClr val="3366FF"/>
    <a:srgbClr val="009900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723" autoAdjust="0"/>
    <p:restoredTop sz="86421" autoAdjust="0"/>
  </p:normalViewPr>
  <p:slideViewPr>
    <p:cSldViewPr>
      <p:cViewPr varScale="1">
        <p:scale>
          <a:sx n="55" d="100"/>
          <a:sy n="55" d="100"/>
        </p:scale>
        <p:origin x="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2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88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28.xml"/><Relationship Id="rId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5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4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141CBD-7C87-410B-9448-DB72DA81E2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510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B4965E-7383-4B4B-B528-BD5D3B952A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70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5A3BA-34EE-448E-A6CD-2A0A8F3788A0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5632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386291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CB696-82B7-483E-B632-413A50E2907C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688130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B20B5-FE81-4978-AA81-9430A7D60C18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86055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81758-DFC9-4112-8092-81B94E98C11B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403571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0428C-7F62-4AC7-AE55-5F59C1425D9C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730097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3CFF8-68F5-43B7-994E-265341F0AEFB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93152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EEA3B-88A4-491A-8648-5F19A40F5D2A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636262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EEA3B-88A4-491A-8648-5F19A40F5D2A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717587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58833-4897-4AE2-9729-0DA80B7B717D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956794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4965E-7383-4B4B-B528-BD5D3B952ADB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262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3236E-B408-4B64-B66B-2B6DEF3D1E79}" type="slidenum">
              <a:rPr lang="pl-PL" smtClean="0"/>
              <a:pPr/>
              <a:t>31</a:t>
            </a:fld>
            <a:endParaRPr lang="pl-PL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6906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EBA4E-D0AD-42FC-9B2E-2B75080B3298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77560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434AB-E69F-4511-B87C-13A2A61BD6BB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13900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434AB-E69F-4511-B87C-13A2A61BD6BB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326208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EEA3B-88A4-491A-8648-5F19A40F5D2A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803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EAC84-5065-469B-93F9-0AA9471CB184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66194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1FB1C-B8B1-433C-985B-B303162FBA42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68230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B3664-E6F5-4FEF-941F-01FC1195D1DA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556260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B3664-E6F5-4FEF-941F-01FC1195D1DA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51293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6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0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60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3" y="172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8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7" y="174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7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4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1" y="174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1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86422F0-90D1-4526-BEDC-449CD22769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9250C-9950-4479-B0C2-7292954A27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468C6-D819-460D-9F29-EA241ABCE6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4525-1687-4A0A-97D4-244B17CAB1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A435-9EBE-41D6-890A-3247B50752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60C5-C873-4718-BE80-80132531F7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C1FD-CECD-4FC9-8683-AEDBDC584D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60B77-C3C1-49E7-9330-26F708162F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3A70-C2B1-485C-80A7-0A16371CA3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DDEE-577D-493E-99B9-AB10E665C3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0A85-92F9-42F4-A69A-4137F20F27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45064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76" y="1671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63" y="175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39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2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03" y="1662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48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39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1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25" y="1665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72" y="174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59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75" y="1688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88" y="1715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4505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4506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D5C4A106-C243-4625-BFE9-ECF63E669C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5.wmf"/><Relationship Id="rId10" Type="http://schemas.openxmlformats.org/officeDocument/2006/relationships/image" Target="../media/image21.jpeg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jpe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9.wmf"/><Relationship Id="rId5" Type="http://schemas.openxmlformats.org/officeDocument/2006/relationships/image" Target="../media/image35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6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4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1.jpeg"/><Relationship Id="rId5" Type="http://schemas.openxmlformats.org/officeDocument/2006/relationships/image" Target="../media/image63.wmf"/><Relationship Id="rId10" Type="http://schemas.openxmlformats.org/officeDocument/2006/relationships/image" Target="../media/image65.wmf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oleObject" Target="../embeddings/oleObject7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7.wmf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2.bin"/><Relationship Id="rId5" Type="http://schemas.openxmlformats.org/officeDocument/2006/relationships/image" Target="../media/image66.wmf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68.wmf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74.wmf"/><Relationship Id="rId10" Type="http://schemas.openxmlformats.org/officeDocument/2006/relationships/image" Target="../media/image76.wmf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7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7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0.wmf"/><Relationship Id="rId9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8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8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90.wmf"/><Relationship Id="rId4" Type="http://schemas.openxmlformats.org/officeDocument/2006/relationships/image" Target="../media/image21.jpeg"/><Relationship Id="rId9" Type="http://schemas.openxmlformats.org/officeDocument/2006/relationships/oleObject" Target="../embeddings/oleObject94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95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10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7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21.jpeg"/><Relationship Id="rId4" Type="http://schemas.openxmlformats.org/officeDocument/2006/relationships/image" Target="../media/image9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9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5.bin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pl-PL" b="1" dirty="0" smtClean="0">
                <a:latin typeface="Comic Sans MS" pitchFamily="66" charset="0"/>
              </a:rPr>
              <a:t>Właściwości energetyczne</a:t>
            </a:r>
            <a:br>
              <a:rPr lang="pl-PL" b="1" dirty="0" smtClean="0">
                <a:latin typeface="Comic Sans MS" pitchFamily="66" charset="0"/>
              </a:rPr>
            </a:br>
            <a:r>
              <a:rPr lang="pl-PL" b="1" dirty="0" smtClean="0">
                <a:latin typeface="Comic Sans MS" pitchFamily="66" charset="0"/>
              </a:rPr>
              <a:t>sygnałów</a:t>
            </a:r>
            <a:endParaRPr lang="pl-PL" dirty="0" smtClean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43608" y="1484784"/>
            <a:ext cx="7992888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Definicja energii i mocy sygnału</a:t>
            </a:r>
            <a:endParaRPr lang="pl-PL" b="1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Energia i moc sygnału w dziedzinie częstotliwości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Funkcja autokorelacji sygnału energetycznego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Funkcja autokorelacji sygnału mocy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Klasyfikacja sygnałów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Właściwości autokorelacji oraz widmowej gęstości</a:t>
            </a:r>
            <a:b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energii i mocy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Definicje funkcji autokorelacji - zestawienie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Funkcja korelacji jako miara podobieństwa sygnałów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l-PL" b="1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pl-PL" b="1" dirty="0" smtClean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l-PL" sz="6000" b="1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endParaRPr lang="pl-PL" sz="60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Współczynnik korelacji jako miara podobieństwa sygnałów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aphicFrame>
        <p:nvGraphicFramePr>
          <p:cNvPr id="19" name="Object 1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936836"/>
              </p:ext>
            </p:extLst>
          </p:nvPr>
        </p:nvGraphicFramePr>
        <p:xfrm>
          <a:off x="2666473" y="1198478"/>
          <a:ext cx="4032349" cy="71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0" name="Equation" r:id="rId4" imgW="2298600" imgH="406080" progId="Equation.3">
                  <p:embed/>
                </p:oleObj>
              </mc:Choice>
              <mc:Fallback>
                <p:oleObj name="Equation" r:id="rId4" imgW="2298600" imgH="406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473" y="1198478"/>
                        <a:ext cx="4032349" cy="7121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2700"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050683" y="5763794"/>
            <a:ext cx="7864717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ym typeface="Symbol" pitchFamily="18" charset="2"/>
              </a:rPr>
              <a:t>Współczynnik </a:t>
            </a:r>
            <a:r>
              <a:rPr lang="pl-PL" b="1" i="1" dirty="0" smtClean="0">
                <a:sym typeface="Symbol" pitchFamily="18" charset="2"/>
              </a:rPr>
              <a:t></a:t>
            </a:r>
            <a:r>
              <a:rPr lang="pl-PL" b="1" dirty="0" smtClean="0">
                <a:sym typeface="Symbol" pitchFamily="18" charset="2"/>
              </a:rPr>
              <a:t> jest nazywany współczynnikiem korelacji</a:t>
            </a:r>
            <a:br>
              <a:rPr lang="pl-PL" b="1" dirty="0" smtClean="0">
                <a:sym typeface="Symbol" pitchFamily="18" charset="2"/>
              </a:rPr>
            </a:br>
            <a:r>
              <a:rPr lang="pl-PL" b="1" dirty="0" smtClean="0">
                <a:sym typeface="Symbol" pitchFamily="18" charset="2"/>
              </a:rPr>
              <a:t>(podobieństwa) dwóch sygnałów </a:t>
            </a:r>
            <a:r>
              <a:rPr lang="pl-PL" b="1" i="1" dirty="0">
                <a:sym typeface="Symbol" pitchFamily="18" charset="2"/>
              </a:rPr>
              <a:t>x</a:t>
            </a:r>
            <a:r>
              <a:rPr lang="pl-PL" b="1" dirty="0">
                <a:sym typeface="Symbol" pitchFamily="18" charset="2"/>
              </a:rPr>
              <a:t>(</a:t>
            </a:r>
            <a:r>
              <a:rPr lang="pl-PL" b="1" i="1" dirty="0">
                <a:sym typeface="Symbol" pitchFamily="18" charset="2"/>
              </a:rPr>
              <a:t>t</a:t>
            </a:r>
            <a:r>
              <a:rPr lang="pl-PL" b="1" dirty="0">
                <a:sym typeface="Symbol" pitchFamily="18" charset="2"/>
              </a:rPr>
              <a:t>) </a:t>
            </a:r>
            <a:r>
              <a:rPr lang="pl-PL" b="1" dirty="0" smtClean="0">
                <a:sym typeface="Symbol" pitchFamily="18" charset="2"/>
              </a:rPr>
              <a:t>oraz </a:t>
            </a:r>
            <a:r>
              <a:rPr lang="pl-PL" b="1" i="1" dirty="0">
                <a:sym typeface="Symbol" pitchFamily="18" charset="2"/>
              </a:rPr>
              <a:t></a:t>
            </a:r>
            <a:r>
              <a:rPr lang="pl-PL" b="1" dirty="0">
                <a:sym typeface="Symbol" pitchFamily="18" charset="2"/>
              </a:rPr>
              <a:t>(</a:t>
            </a:r>
            <a:r>
              <a:rPr lang="pl-PL" b="1" i="1" dirty="0">
                <a:sym typeface="Symbol" pitchFamily="18" charset="2"/>
              </a:rPr>
              <a:t>t</a:t>
            </a:r>
            <a:r>
              <a:rPr lang="pl-PL" b="1" dirty="0">
                <a:sym typeface="Symbol" pitchFamily="18" charset="2"/>
              </a:rPr>
              <a:t>).</a:t>
            </a:r>
          </a:p>
        </p:txBody>
      </p:sp>
      <p:sp>
        <p:nvSpPr>
          <p:cNvPr id="22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grpSp>
        <p:nvGrpSpPr>
          <p:cNvPr id="23" name="Grupa 22"/>
          <p:cNvGrpSpPr/>
          <p:nvPr/>
        </p:nvGrpSpPr>
        <p:grpSpPr>
          <a:xfrm>
            <a:off x="2204784" y="4322137"/>
            <a:ext cx="4752528" cy="1175015"/>
            <a:chOff x="2204784" y="4322137"/>
            <a:chExt cx="4752528" cy="1175015"/>
          </a:xfrm>
        </p:grpSpPr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2603465" y="5127820"/>
              <a:ext cx="40895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800" b="1" dirty="0" smtClean="0"/>
                <a:t>Nierówność Schwarza (wersja całkowa)</a:t>
              </a:r>
              <a:endParaRPr lang="pl-PL" sz="1800" b="1" dirty="0"/>
            </a:p>
          </p:txBody>
        </p:sp>
        <p:graphicFrame>
          <p:nvGraphicFramePr>
            <p:cNvPr id="25" name="Object 10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4152793"/>
                </p:ext>
              </p:extLst>
            </p:nvPr>
          </p:nvGraphicFramePr>
          <p:xfrm>
            <a:off x="2204784" y="4322137"/>
            <a:ext cx="4752528" cy="805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1" name="Równanie" r:id="rId6" imgW="2400120" imgH="406080" progId="Equation.3">
                    <p:embed/>
                  </p:oleObj>
                </mc:Choice>
                <mc:Fallback>
                  <p:oleObj name="Równanie" r:id="rId6" imgW="2400120" imgH="40608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4784" y="4322137"/>
                          <a:ext cx="4752528" cy="805683"/>
                        </a:xfrm>
                        <a:prstGeom prst="rect">
                          <a:avLst/>
                        </a:prstGeom>
                        <a:solidFill>
                          <a:srgbClr val="FFFF66">
                            <a:alpha val="50000"/>
                          </a:srgbClr>
                        </a:solidFill>
                        <a:ln w="12700">
                          <a:solidFill>
                            <a:schemeClr val="tx1"/>
                          </a:solidFill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upa 26"/>
          <p:cNvGrpSpPr/>
          <p:nvPr/>
        </p:nvGrpSpPr>
        <p:grpSpPr>
          <a:xfrm>
            <a:off x="6558632" y="2357221"/>
            <a:ext cx="2378075" cy="2353700"/>
            <a:chOff x="6558632" y="2357221"/>
            <a:chExt cx="2378075" cy="2353700"/>
          </a:xfrm>
        </p:grpSpPr>
        <p:graphicFrame>
          <p:nvGraphicFramePr>
            <p:cNvPr id="28" name="Object 10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9869967"/>
                </p:ext>
              </p:extLst>
            </p:nvPr>
          </p:nvGraphicFramePr>
          <p:xfrm>
            <a:off x="6558632" y="2760115"/>
            <a:ext cx="2378075" cy="1333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2" name="Równanie" r:id="rId8" imgW="1358640" imgH="761760" progId="Equation.3">
                    <p:embed/>
                  </p:oleObj>
                </mc:Choice>
                <mc:Fallback>
                  <p:oleObj name="Równanie" r:id="rId8" imgW="135864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8632" y="2760115"/>
                          <a:ext cx="2378075" cy="13335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Łącznik łamany 28"/>
            <p:cNvCxnSpPr/>
            <p:nvPr/>
          </p:nvCxnSpPr>
          <p:spPr bwMode="auto">
            <a:xfrm flipV="1">
              <a:off x="6957312" y="4079558"/>
              <a:ext cx="952500" cy="631363"/>
            </a:xfrm>
            <a:prstGeom prst="bentConnector3">
              <a:avLst>
                <a:gd name="adj1" fmla="val 99582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6693046" y="2357221"/>
              <a:ext cx="21403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800" b="1" dirty="0" smtClean="0"/>
                <a:t>Pełne podobieństwo</a:t>
              </a:r>
              <a:endParaRPr lang="pl-PL" sz="1800" b="1" dirty="0"/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358740" y="2357221"/>
            <a:ext cx="2244725" cy="2367758"/>
            <a:chOff x="358740" y="2357221"/>
            <a:chExt cx="2244725" cy="2367758"/>
          </a:xfrm>
        </p:grpSpPr>
        <p:graphicFrame>
          <p:nvGraphicFramePr>
            <p:cNvPr id="32" name="Object 10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784692"/>
                </p:ext>
              </p:extLst>
            </p:nvPr>
          </p:nvGraphicFramePr>
          <p:xfrm>
            <a:off x="358740" y="2760115"/>
            <a:ext cx="2244725" cy="1333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3" name="Równanie" r:id="rId10" imgW="1282680" imgH="761760" progId="Equation.3">
                    <p:embed/>
                  </p:oleObj>
                </mc:Choice>
                <mc:Fallback>
                  <p:oleObj name="Równanie" r:id="rId10" imgW="128268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40" y="2760115"/>
                          <a:ext cx="2244725" cy="13335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Łącznik łamany 32"/>
            <p:cNvCxnSpPr>
              <a:endCxn id="32" idx="2"/>
            </p:cNvCxnSpPr>
            <p:nvPr/>
          </p:nvCxnSpPr>
          <p:spPr bwMode="auto">
            <a:xfrm rot="10800000">
              <a:off x="1481102" y="4093616"/>
              <a:ext cx="723682" cy="631363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430173" y="2357221"/>
              <a:ext cx="2101857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800" b="1" dirty="0" smtClean="0"/>
                <a:t>Brak podobieństwa</a:t>
              </a:r>
              <a:endParaRPr lang="pl-PL" sz="1800" b="1" dirty="0"/>
            </a:p>
          </p:txBody>
        </p:sp>
      </p:grpSp>
      <p:grpSp>
        <p:nvGrpSpPr>
          <p:cNvPr id="36" name="Grupa 35"/>
          <p:cNvGrpSpPr/>
          <p:nvPr/>
        </p:nvGrpSpPr>
        <p:grpSpPr>
          <a:xfrm>
            <a:off x="2852856" y="1910665"/>
            <a:ext cx="3456384" cy="2127806"/>
            <a:chOff x="2852856" y="1910665"/>
            <a:chExt cx="3456384" cy="2127806"/>
          </a:xfrm>
        </p:grpSpPr>
        <p:graphicFrame>
          <p:nvGraphicFramePr>
            <p:cNvPr id="37" name="Object 10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89677066"/>
                </p:ext>
              </p:extLst>
            </p:nvPr>
          </p:nvGraphicFramePr>
          <p:xfrm>
            <a:off x="2852856" y="2815260"/>
            <a:ext cx="3456384" cy="1223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4" name="Równanie" r:id="rId12" imgW="1777680" imgH="660240" progId="Equation.3">
                    <p:embed/>
                  </p:oleObj>
                </mc:Choice>
                <mc:Fallback>
                  <p:oleObj name="Równanie" r:id="rId12" imgW="1777680" imgH="66024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856" y="2815260"/>
                          <a:ext cx="3456384" cy="1223211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12700">
                          <a:solidFill>
                            <a:schemeClr val="tx1"/>
                          </a:solidFill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Łącznik prosty ze strzałką 37"/>
            <p:cNvCxnSpPr>
              <a:endCxn id="37" idx="0"/>
            </p:cNvCxnSpPr>
            <p:nvPr/>
          </p:nvCxnSpPr>
          <p:spPr bwMode="auto">
            <a:xfrm>
              <a:off x="4581048" y="1910665"/>
              <a:ext cx="0" cy="9045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11267" name="Object 1025"/>
          <p:cNvGraphicFramePr>
            <a:graphicFrameLocks/>
          </p:cNvGraphicFramePr>
          <p:nvPr/>
        </p:nvGraphicFramePr>
        <p:xfrm>
          <a:off x="5029200" y="1371600"/>
          <a:ext cx="3903663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" name="Równanie" r:id="rId4" imgW="1777680" imgH="672840" progId="Equation.3">
                  <p:embed/>
                </p:oleObj>
              </mc:Choice>
              <mc:Fallback>
                <p:oleObj name="Równanie" r:id="rId4" imgW="1777680" imgH="672840" progId="Equation.3">
                  <p:embed/>
                  <p:pic>
                    <p:nvPicPr>
                      <p:cNvPr id="0" name="Object 10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71600"/>
                        <a:ext cx="3903663" cy="1477963"/>
                      </a:xfrm>
                      <a:prstGeom prst="rect">
                        <a:avLst/>
                      </a:prstGeom>
                      <a:solidFill>
                        <a:srgbClr val="CC99FF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1143000" y="5257800"/>
            <a:ext cx="7864717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ym typeface="Symbol" pitchFamily="18" charset="2"/>
              </a:rPr>
              <a:t> Współczynnik </a:t>
            </a:r>
            <a:r>
              <a:rPr lang="pl-PL" b="1" i="1" dirty="0" smtClean="0">
                <a:sym typeface="Symbol" pitchFamily="18" charset="2"/>
              </a:rPr>
              <a:t></a:t>
            </a:r>
            <a:r>
              <a:rPr lang="pl-PL" b="1" dirty="0" smtClean="0">
                <a:sym typeface="Symbol" pitchFamily="18" charset="2"/>
              </a:rPr>
              <a:t> jest nazywany współczynnikiem korelacji</a:t>
            </a:r>
            <a:br>
              <a:rPr lang="pl-PL" b="1" dirty="0" smtClean="0">
                <a:sym typeface="Symbol" pitchFamily="18" charset="2"/>
              </a:rPr>
            </a:br>
            <a:r>
              <a:rPr lang="pl-PL" b="1" dirty="0" smtClean="0">
                <a:sym typeface="Symbol" pitchFamily="18" charset="2"/>
              </a:rPr>
              <a:t>dwóch sygnałów </a:t>
            </a:r>
            <a:r>
              <a:rPr lang="pl-PL" b="1" i="1" dirty="0">
                <a:sym typeface="Symbol" pitchFamily="18" charset="2"/>
              </a:rPr>
              <a:t>x</a:t>
            </a:r>
            <a:r>
              <a:rPr lang="pl-PL" b="1" dirty="0">
                <a:sym typeface="Symbol" pitchFamily="18" charset="2"/>
              </a:rPr>
              <a:t>(</a:t>
            </a:r>
            <a:r>
              <a:rPr lang="pl-PL" b="1" i="1" dirty="0">
                <a:sym typeface="Symbol" pitchFamily="18" charset="2"/>
              </a:rPr>
              <a:t>t</a:t>
            </a:r>
            <a:r>
              <a:rPr lang="pl-PL" b="1" dirty="0">
                <a:sym typeface="Symbol" pitchFamily="18" charset="2"/>
              </a:rPr>
              <a:t>) </a:t>
            </a:r>
            <a:r>
              <a:rPr lang="pl-PL" b="1" dirty="0" smtClean="0">
                <a:sym typeface="Symbol" pitchFamily="18" charset="2"/>
              </a:rPr>
              <a:t>oraz </a:t>
            </a:r>
            <a:r>
              <a:rPr lang="pl-PL" b="1" i="1" dirty="0">
                <a:sym typeface="Symbol" pitchFamily="18" charset="2"/>
              </a:rPr>
              <a:t></a:t>
            </a:r>
            <a:r>
              <a:rPr lang="pl-PL" b="1" dirty="0">
                <a:sym typeface="Symbol" pitchFamily="18" charset="2"/>
              </a:rPr>
              <a:t>(</a:t>
            </a:r>
            <a:r>
              <a:rPr lang="pl-PL" b="1" i="1" dirty="0">
                <a:sym typeface="Symbol" pitchFamily="18" charset="2"/>
              </a:rPr>
              <a:t>t</a:t>
            </a:r>
            <a:r>
              <a:rPr lang="pl-PL" b="1" dirty="0" smtClean="0">
                <a:sym typeface="Symbol" pitchFamily="18" charset="2"/>
              </a:rPr>
              <a:t>).</a:t>
            </a:r>
            <a:endParaRPr lang="pl-PL" b="1" dirty="0">
              <a:sym typeface="Symbol" pitchFamily="18" charset="2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Współczynnik korelacji jako miara podobieństwa sygnałów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187624" y="1700808"/>
            <a:ext cx="3329758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ym typeface="Symbol" pitchFamily="18" charset="2"/>
              </a:rPr>
              <a:t>Normalizacja sygnałów</a:t>
            </a:r>
          </a:p>
          <a:p>
            <a:r>
              <a:rPr lang="pl-PL" b="1" i="1" dirty="0" smtClean="0">
                <a:sym typeface="Symbol" pitchFamily="18" charset="2"/>
              </a:rPr>
              <a:t>x</a:t>
            </a:r>
            <a:r>
              <a:rPr lang="pl-PL" b="1" dirty="0" smtClean="0">
                <a:sym typeface="Symbol" pitchFamily="18" charset="2"/>
              </a:rPr>
              <a:t>(</a:t>
            </a:r>
            <a:r>
              <a:rPr lang="pl-PL" b="1" i="1" dirty="0" smtClean="0">
                <a:sym typeface="Symbol" pitchFamily="18" charset="2"/>
              </a:rPr>
              <a:t>t</a:t>
            </a:r>
            <a:r>
              <a:rPr lang="pl-PL" b="1" dirty="0">
                <a:sym typeface="Symbol" pitchFamily="18" charset="2"/>
              </a:rPr>
              <a:t>) </a:t>
            </a:r>
            <a:r>
              <a:rPr lang="pl-PL" b="1" dirty="0" smtClean="0">
                <a:sym typeface="Symbol" pitchFamily="18" charset="2"/>
              </a:rPr>
              <a:t>oraz </a:t>
            </a:r>
            <a:r>
              <a:rPr lang="pl-PL" b="1" i="1" dirty="0">
                <a:sym typeface="Symbol" pitchFamily="18" charset="2"/>
              </a:rPr>
              <a:t></a:t>
            </a:r>
            <a:r>
              <a:rPr lang="pl-PL" b="1" dirty="0">
                <a:sym typeface="Symbol" pitchFamily="18" charset="2"/>
              </a:rPr>
              <a:t>(</a:t>
            </a:r>
            <a:r>
              <a:rPr lang="pl-PL" b="1" i="1" dirty="0">
                <a:sym typeface="Symbol" pitchFamily="18" charset="2"/>
              </a:rPr>
              <a:t>t</a:t>
            </a:r>
            <a:r>
              <a:rPr lang="pl-PL" b="1" dirty="0" smtClean="0">
                <a:sym typeface="Symbol" pitchFamily="18" charset="2"/>
              </a:rPr>
              <a:t>)</a:t>
            </a:r>
            <a:endParaRPr lang="pl-PL" b="1" dirty="0">
              <a:sym typeface="Symbol" pitchFamily="18" charset="2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grpSp>
        <p:nvGrpSpPr>
          <p:cNvPr id="3" name="Grupa 2"/>
          <p:cNvGrpSpPr/>
          <p:nvPr/>
        </p:nvGrpSpPr>
        <p:grpSpPr>
          <a:xfrm>
            <a:off x="1157288" y="3048000"/>
            <a:ext cx="7696200" cy="2098559"/>
            <a:chOff x="1157288" y="3048000"/>
            <a:chExt cx="7696200" cy="2098559"/>
          </a:xfrm>
        </p:grpSpPr>
        <p:sp>
          <p:nvSpPr>
            <p:cNvPr id="11271" name="Text Box 4"/>
            <p:cNvSpPr txBox="1">
              <a:spLocks noChangeArrowheads="1"/>
            </p:cNvSpPr>
            <p:nvPr/>
          </p:nvSpPr>
          <p:spPr bwMode="auto">
            <a:xfrm>
              <a:off x="1157288" y="3124200"/>
              <a:ext cx="172354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Nierówność</a:t>
              </a:r>
            </a:p>
            <a:p>
              <a:r>
                <a:rPr lang="pl-PL" b="1" dirty="0" smtClean="0"/>
                <a:t>Schwarza:</a:t>
              </a:r>
              <a:endParaRPr lang="pl-PL" b="1" dirty="0"/>
            </a:p>
          </p:txBody>
        </p:sp>
        <p:graphicFrame>
          <p:nvGraphicFramePr>
            <p:cNvPr id="11266" name="Object 10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18707988"/>
                </p:ext>
              </p:extLst>
            </p:nvPr>
          </p:nvGraphicFramePr>
          <p:xfrm>
            <a:off x="3581400" y="3048000"/>
            <a:ext cx="5272088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5" name="Równanie" r:id="rId6" imgW="2400120" imgH="406080" progId="Equation.3">
                    <p:embed/>
                  </p:oleObj>
                </mc:Choice>
                <mc:Fallback>
                  <p:oleObj name="Równanie" r:id="rId6" imgW="2400120" imgH="406080" progId="Equation.3">
                    <p:embed/>
                    <p:pic>
                      <p:nvPicPr>
                        <p:cNvPr id="0" name="Object 10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3048000"/>
                          <a:ext cx="5272088" cy="893763"/>
                        </a:xfrm>
                        <a:prstGeom prst="rect">
                          <a:avLst/>
                        </a:prstGeom>
                        <a:solidFill>
                          <a:srgbClr val="FFFF66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3" name="Text Box 16"/>
            <p:cNvSpPr txBox="1">
              <a:spLocks noChangeArrowheads="1"/>
            </p:cNvSpPr>
            <p:nvPr/>
          </p:nvSpPr>
          <p:spPr bwMode="auto">
            <a:xfrm>
              <a:off x="1157288" y="4384675"/>
              <a:ext cx="14911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w efekcie:</a:t>
              </a:r>
              <a:endParaRPr lang="pl-PL" b="1" dirty="0"/>
            </a:p>
          </p:txBody>
        </p:sp>
        <p:graphicFrame>
          <p:nvGraphicFramePr>
            <p:cNvPr id="11268" name="Object 10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1841110"/>
                </p:ext>
              </p:extLst>
            </p:nvPr>
          </p:nvGraphicFramePr>
          <p:xfrm>
            <a:off x="5486400" y="4114800"/>
            <a:ext cx="1371600" cy="884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6" name="Równanie" r:id="rId8" imgW="393480" imgH="253800" progId="Equation.3">
                    <p:embed/>
                  </p:oleObj>
                </mc:Choice>
                <mc:Fallback>
                  <p:oleObj name="Równanie" r:id="rId8" imgW="393480" imgH="25380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0" y="4114800"/>
                          <a:ext cx="1371600" cy="884238"/>
                        </a:xfrm>
                        <a:prstGeom prst="rect">
                          <a:avLst/>
                        </a:prstGeom>
                        <a:solidFill>
                          <a:srgbClr val="99FF66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773368" y="4066439"/>
              <a:ext cx="1080120" cy="108012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11267" name="Object 1025"/>
          <p:cNvGraphicFramePr>
            <a:graphicFrameLocks/>
          </p:cNvGraphicFramePr>
          <p:nvPr/>
        </p:nvGraphicFramePr>
        <p:xfrm>
          <a:off x="6012160" y="1196752"/>
          <a:ext cx="288032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14" name="Równanie" r:id="rId4" imgW="1777680" imgH="672840" progId="Equation.3">
                  <p:embed/>
                </p:oleObj>
              </mc:Choice>
              <mc:Fallback>
                <p:oleObj name="Równanie" r:id="rId4" imgW="1777680" imgH="672840" progId="Equation.3">
                  <p:embed/>
                  <p:pic>
                    <p:nvPicPr>
                      <p:cNvPr id="0" name="Object 10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196752"/>
                        <a:ext cx="2880320" cy="1296144"/>
                      </a:xfrm>
                      <a:prstGeom prst="rect">
                        <a:avLst/>
                      </a:prstGeom>
                      <a:solidFill>
                        <a:srgbClr val="CC99FF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Współczynnik korelacji - przykład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cxnSp>
        <p:nvCxnSpPr>
          <p:cNvPr id="13" name="Łącznik prosty ze strzałką 12"/>
          <p:cNvCxnSpPr/>
          <p:nvPr/>
        </p:nvCxnSpPr>
        <p:spPr bwMode="auto">
          <a:xfrm>
            <a:off x="1619672" y="3429000"/>
            <a:ext cx="48965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Łącznik prosty ze strzałką 14"/>
          <p:cNvCxnSpPr/>
          <p:nvPr/>
        </p:nvCxnSpPr>
        <p:spPr bwMode="auto">
          <a:xfrm>
            <a:off x="2051720" y="1196752"/>
            <a:ext cx="0" cy="25922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6" name="Łuk 15"/>
          <p:cNvSpPr/>
          <p:nvPr/>
        </p:nvSpPr>
        <p:spPr bwMode="auto">
          <a:xfrm>
            <a:off x="-324544" y="1844824"/>
            <a:ext cx="4824536" cy="3168352"/>
          </a:xfrm>
          <a:prstGeom prst="arc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Łącznik prosty 19"/>
          <p:cNvCxnSpPr/>
          <p:nvPr/>
        </p:nvCxnSpPr>
        <p:spPr bwMode="auto">
          <a:xfrm>
            <a:off x="2051720" y="1844824"/>
            <a:ext cx="24482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Łącznik prosty 21"/>
          <p:cNvCxnSpPr/>
          <p:nvPr/>
        </p:nvCxnSpPr>
        <p:spPr bwMode="auto">
          <a:xfrm flipV="1">
            <a:off x="4499992" y="1844824"/>
            <a:ext cx="0" cy="15841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Łącznik prosty 24"/>
          <p:cNvCxnSpPr/>
          <p:nvPr/>
        </p:nvCxnSpPr>
        <p:spPr bwMode="auto">
          <a:xfrm>
            <a:off x="2053793" y="1837209"/>
            <a:ext cx="2446199" cy="15917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6" name="Obiekt 25"/>
          <p:cNvGraphicFramePr>
            <a:graphicFrameLocks noChangeAspect="1"/>
          </p:cNvGraphicFramePr>
          <p:nvPr/>
        </p:nvGraphicFramePr>
        <p:xfrm>
          <a:off x="4067944" y="1196752"/>
          <a:ext cx="125378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15" name="Równanie" r:id="rId6" imgW="469800" imgH="215640" progId="Equation.3">
                  <p:embed/>
                </p:oleObj>
              </mc:Choice>
              <mc:Fallback>
                <p:oleObj name="Równanie" r:id="rId6" imgW="4698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196752"/>
                        <a:ext cx="125378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1259632" y="2564904"/>
          <a:ext cx="17970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16" name="Równanie" r:id="rId8" imgW="672840" imgH="215640" progId="Equation.3">
                  <p:embed/>
                </p:oleObj>
              </mc:Choice>
              <mc:Fallback>
                <p:oleObj name="Równanie" r:id="rId8" imgW="6728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1797050" cy="5762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0" name="Object 8"/>
          <p:cNvGraphicFramePr>
            <a:graphicFrameLocks noChangeAspect="1"/>
          </p:cNvGraphicFramePr>
          <p:nvPr/>
        </p:nvGraphicFramePr>
        <p:xfrm>
          <a:off x="3707904" y="2204864"/>
          <a:ext cx="2000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17" name="Równanie" r:id="rId10" imgW="749160" imgH="228600" progId="Equation.3">
                  <p:embed/>
                </p:oleObj>
              </mc:Choice>
              <mc:Fallback>
                <p:oleObj name="Równanie" r:id="rId10" imgW="7491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04864"/>
                        <a:ext cx="200025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iekt 28"/>
          <p:cNvGraphicFramePr>
            <a:graphicFrameLocks noChangeAspect="1"/>
          </p:cNvGraphicFramePr>
          <p:nvPr/>
        </p:nvGraphicFramePr>
        <p:xfrm>
          <a:off x="7092280" y="2564904"/>
          <a:ext cx="172819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18" name="Równanie" r:id="rId12" imgW="609480" imgH="457200" progId="Equation.3">
                  <p:embed/>
                </p:oleObj>
              </mc:Choice>
              <mc:Fallback>
                <p:oleObj name="Równanie" r:id="rId12" imgW="60948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564904"/>
                        <a:ext cx="1728192" cy="129614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1157288" y="4478338"/>
            <a:ext cx="3774752" cy="2149475"/>
            <a:chOff x="1157288" y="4478338"/>
            <a:chExt cx="3774752" cy="2149475"/>
          </a:xfrm>
        </p:grpSpPr>
        <p:graphicFrame>
          <p:nvGraphicFramePr>
            <p:cNvPr id="17" name="Obiek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9490344"/>
                </p:ext>
              </p:extLst>
            </p:nvPr>
          </p:nvGraphicFramePr>
          <p:xfrm>
            <a:off x="1157288" y="4478338"/>
            <a:ext cx="2751137" cy="2149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019" name="Równanie" r:id="rId14" imgW="1396800" imgH="1091880" progId="Equation.3">
                    <p:embed/>
                  </p:oleObj>
                </mc:Choice>
                <mc:Fallback>
                  <p:oleObj name="Równanie" r:id="rId14" imgW="1396800" imgH="1091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7288" y="4478338"/>
                          <a:ext cx="2751137" cy="2149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1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067944" y="5085184"/>
              <a:ext cx="864096" cy="864096"/>
            </a:xfrm>
            <a:prstGeom prst="rect">
              <a:avLst/>
            </a:prstGeom>
            <a:noFill/>
          </p:spPr>
        </p:pic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11" name="Grupa 10"/>
          <p:cNvGrpSpPr/>
          <p:nvPr/>
        </p:nvGrpSpPr>
        <p:grpSpPr>
          <a:xfrm>
            <a:off x="971600" y="1151790"/>
            <a:ext cx="7530929" cy="2287440"/>
            <a:chOff x="971600" y="1151790"/>
            <a:chExt cx="7530929" cy="2287440"/>
          </a:xfrm>
        </p:grpSpPr>
        <p:graphicFrame>
          <p:nvGraphicFramePr>
            <p:cNvPr id="12290" name="Object 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76094793"/>
                </p:ext>
              </p:extLst>
            </p:nvPr>
          </p:nvGraphicFramePr>
          <p:xfrm>
            <a:off x="4346625" y="1999815"/>
            <a:ext cx="4155904" cy="1439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5" name="Równanie" r:id="rId4" imgW="1942920" imgH="672840" progId="Equation.3">
                    <p:embed/>
                  </p:oleObj>
                </mc:Choice>
                <mc:Fallback>
                  <p:oleObj name="Równanie" r:id="rId4" imgW="1942920" imgH="672840" progId="Equation.3">
                    <p:embed/>
                    <p:pic>
                      <p:nvPicPr>
                        <p:cNvPr id="0" name="Object 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6625" y="1999815"/>
                          <a:ext cx="4155904" cy="1439415"/>
                        </a:xfrm>
                        <a:prstGeom prst="rect">
                          <a:avLst/>
                        </a:prstGeom>
                        <a:solidFill>
                          <a:srgbClr val="CC99FF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4" name="Text Box 12"/>
            <p:cNvSpPr txBox="1">
              <a:spLocks noChangeArrowheads="1"/>
            </p:cNvSpPr>
            <p:nvPr/>
          </p:nvSpPr>
          <p:spPr bwMode="auto">
            <a:xfrm>
              <a:off x="971600" y="1151790"/>
              <a:ext cx="642759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Współczynnik korelacji powinien uwzględniać</a:t>
              </a:r>
            </a:p>
            <a:p>
              <a:r>
                <a:rPr lang="pl-PL" b="1" dirty="0" smtClean="0"/>
                <a:t>przesunięcie sygnałów:</a:t>
              </a:r>
              <a:endParaRPr lang="pl-PL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4373265" y="3723808"/>
            <a:ext cx="3375025" cy="1365913"/>
            <a:chOff x="4373265" y="3723808"/>
            <a:chExt cx="3375025" cy="1365913"/>
          </a:xfrm>
        </p:grpSpPr>
        <p:graphicFrame>
          <p:nvGraphicFramePr>
            <p:cNvPr id="12291" name="Objec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6391818"/>
                </p:ext>
              </p:extLst>
            </p:nvPr>
          </p:nvGraphicFramePr>
          <p:xfrm>
            <a:off x="4373265" y="4364233"/>
            <a:ext cx="3375025" cy="725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6" name="Equation" r:id="rId6" imgW="1536480" imgH="330120" progId="Equation.3">
                    <p:embed/>
                  </p:oleObj>
                </mc:Choice>
                <mc:Fallback>
                  <p:oleObj name="Equation" r:id="rId6" imgW="1536480" imgH="330120" progId="Equation.3">
                    <p:embed/>
                    <p:pic>
                      <p:nvPicPr>
                        <p:cNvPr id="0" name="Object 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265" y="4364233"/>
                          <a:ext cx="3375025" cy="725488"/>
                        </a:xfrm>
                        <a:prstGeom prst="rect">
                          <a:avLst/>
                        </a:prstGeom>
                        <a:solidFill>
                          <a:srgbClr val="99FF66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5" name="Text Box 14"/>
            <p:cNvSpPr txBox="1">
              <a:spLocks noChangeArrowheads="1"/>
            </p:cNvSpPr>
            <p:nvPr/>
          </p:nvSpPr>
          <p:spPr bwMode="auto">
            <a:xfrm>
              <a:off x="4388644" y="3723808"/>
              <a:ext cx="309411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dirty="0" smtClean="0">
                  <a:solidFill>
                    <a:srgbClr val="FF0000"/>
                  </a:solidFill>
                </a:rPr>
                <a:t>Funkcja </a:t>
              </a:r>
              <a:r>
                <a:rPr lang="pl-PL" sz="1800" b="1" dirty="0" err="1" smtClean="0">
                  <a:solidFill>
                    <a:srgbClr val="FF0000"/>
                  </a:solidFill>
                </a:rPr>
                <a:t>interkorelacji</a:t>
              </a:r>
              <a:r>
                <a:rPr lang="pl-PL" sz="1800" b="1" dirty="0">
                  <a:solidFill>
                    <a:srgbClr val="FF0000"/>
                  </a:solidFill>
                </a:rPr>
                <a:t/>
              </a:r>
              <a:br>
                <a:rPr lang="pl-PL" sz="1800" b="1" dirty="0">
                  <a:solidFill>
                    <a:srgbClr val="FF0000"/>
                  </a:solidFill>
                </a:rPr>
              </a:br>
              <a:r>
                <a:rPr lang="pl-PL" sz="1800" b="1" dirty="0" smtClean="0"/>
                <a:t>dwóch sygnałów</a:t>
              </a:r>
              <a:r>
                <a:rPr lang="pl-PL" sz="1800" b="1" dirty="0" smtClean="0">
                  <a:solidFill>
                    <a:srgbClr val="FF0000"/>
                  </a:solidFill>
                </a:rPr>
                <a:t> </a:t>
              </a:r>
              <a:r>
                <a:rPr lang="pl-PL" sz="1800" b="1" i="1" dirty="0"/>
                <a:t>x</a:t>
              </a:r>
              <a:r>
                <a:rPr lang="pl-PL" sz="1800" b="1" dirty="0"/>
                <a:t>(</a:t>
              </a:r>
              <a:r>
                <a:rPr lang="pl-PL" sz="1800" b="1" i="1" dirty="0"/>
                <a:t>t</a:t>
              </a:r>
              <a:r>
                <a:rPr lang="pl-PL" sz="1800" b="1" dirty="0"/>
                <a:t>) </a:t>
              </a:r>
              <a:r>
                <a:rPr lang="pl-PL" sz="1800" b="1" dirty="0" smtClean="0"/>
                <a:t>oraz</a:t>
              </a:r>
              <a:r>
                <a:rPr lang="pl-PL" sz="1800" b="1" i="1" dirty="0" smtClean="0">
                  <a:sym typeface="Symbol" pitchFamily="18" charset="2"/>
                </a:rPr>
                <a:t></a:t>
              </a:r>
              <a:r>
                <a:rPr lang="pl-PL" sz="1800" b="1" dirty="0">
                  <a:sym typeface="Symbol" pitchFamily="18" charset="2"/>
                </a:rPr>
                <a:t>(</a:t>
              </a:r>
              <a:r>
                <a:rPr lang="pl-PL" sz="1800" b="1" i="1" dirty="0">
                  <a:sym typeface="Symbol" pitchFamily="18" charset="2"/>
                </a:rPr>
                <a:t>t</a:t>
              </a:r>
              <a:r>
                <a:rPr lang="pl-PL" sz="1800" b="1" dirty="0">
                  <a:sym typeface="Symbol" pitchFamily="18" charset="2"/>
                </a:rPr>
                <a:t>)</a:t>
              </a:r>
              <a:r>
                <a:rPr lang="pl-PL" sz="1800" b="1" dirty="0"/>
                <a:t>:</a:t>
              </a: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388644" y="5101758"/>
            <a:ext cx="3262312" cy="1328788"/>
            <a:chOff x="4388644" y="5101758"/>
            <a:chExt cx="3262312" cy="1328788"/>
          </a:xfrm>
        </p:grpSpPr>
        <p:sp>
          <p:nvSpPr>
            <p:cNvPr id="12296" name="Text Box 15"/>
            <p:cNvSpPr txBox="1">
              <a:spLocks noChangeArrowheads="1"/>
            </p:cNvSpPr>
            <p:nvPr/>
          </p:nvSpPr>
          <p:spPr bwMode="auto">
            <a:xfrm>
              <a:off x="4388644" y="5101758"/>
              <a:ext cx="236699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dirty="0" smtClean="0"/>
                <a:t>Funkcja </a:t>
              </a:r>
              <a:r>
                <a:rPr lang="pl-PL" sz="1800" b="1" dirty="0" smtClean="0">
                  <a:solidFill>
                    <a:srgbClr val="FF0000"/>
                  </a:solidFill>
                </a:rPr>
                <a:t>autokorelacji</a:t>
              </a:r>
              <a:r>
                <a:rPr lang="pl-PL" sz="1800" b="1" dirty="0"/>
                <a:t/>
              </a:r>
              <a:br>
                <a:rPr lang="pl-PL" sz="1800" b="1" dirty="0"/>
              </a:br>
              <a:r>
                <a:rPr lang="pl-PL" sz="1800" b="1" dirty="0" smtClean="0"/>
                <a:t>sygnału </a:t>
              </a:r>
              <a:r>
                <a:rPr lang="pl-PL" sz="1800" b="1" i="1" dirty="0"/>
                <a:t>x</a:t>
              </a:r>
              <a:r>
                <a:rPr lang="pl-PL" sz="1800" b="1" dirty="0"/>
                <a:t>(</a:t>
              </a:r>
              <a:r>
                <a:rPr lang="pl-PL" sz="1800" b="1" i="1" dirty="0"/>
                <a:t>t</a:t>
              </a:r>
              <a:r>
                <a:rPr lang="pl-PL" sz="1800" b="1" dirty="0"/>
                <a:t>):</a:t>
              </a:r>
            </a:p>
          </p:txBody>
        </p:sp>
        <p:graphicFrame>
          <p:nvGraphicFramePr>
            <p:cNvPr id="12292" name="Objec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5049642"/>
                </p:ext>
              </p:extLst>
            </p:nvPr>
          </p:nvGraphicFramePr>
          <p:xfrm>
            <a:off x="4388644" y="5705058"/>
            <a:ext cx="3262312" cy="725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7" name="Równanie" r:id="rId8" imgW="1485720" imgH="330120" progId="Equation.3">
                    <p:embed/>
                  </p:oleObj>
                </mc:Choice>
                <mc:Fallback>
                  <p:oleObj name="Równanie" r:id="rId8" imgW="1485720" imgH="330120" progId="Equation.3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644" y="5705058"/>
                          <a:ext cx="3262312" cy="725488"/>
                        </a:xfrm>
                        <a:prstGeom prst="rect">
                          <a:avLst/>
                        </a:prstGeom>
                        <a:solidFill>
                          <a:srgbClr val="99FF66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Funkcja korelacji jako miara podobieństwa sygnałów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grpSp>
        <p:nvGrpSpPr>
          <p:cNvPr id="25" name="Grupa 24"/>
          <p:cNvGrpSpPr/>
          <p:nvPr/>
        </p:nvGrpSpPr>
        <p:grpSpPr>
          <a:xfrm>
            <a:off x="1019046" y="1991577"/>
            <a:ext cx="2710810" cy="1982019"/>
            <a:chOff x="1019046" y="1991577"/>
            <a:chExt cx="2710810" cy="1982019"/>
          </a:xfrm>
        </p:grpSpPr>
        <p:grpSp>
          <p:nvGrpSpPr>
            <p:cNvPr id="24" name="Grupa 23"/>
            <p:cNvGrpSpPr/>
            <p:nvPr/>
          </p:nvGrpSpPr>
          <p:grpSpPr>
            <a:xfrm>
              <a:off x="1019046" y="2018350"/>
              <a:ext cx="2256810" cy="1955246"/>
              <a:chOff x="1019046" y="2018350"/>
              <a:chExt cx="2256810" cy="1955246"/>
            </a:xfrm>
          </p:grpSpPr>
          <p:grpSp>
            <p:nvGrpSpPr>
              <p:cNvPr id="8" name="Grupa 7"/>
              <p:cNvGrpSpPr/>
              <p:nvPr/>
            </p:nvGrpSpPr>
            <p:grpSpPr>
              <a:xfrm>
                <a:off x="1019046" y="2018350"/>
                <a:ext cx="2256810" cy="1558850"/>
                <a:chOff x="1019046" y="2018350"/>
                <a:chExt cx="2256810" cy="1558850"/>
              </a:xfrm>
            </p:grpSpPr>
            <p:cxnSp>
              <p:nvCxnSpPr>
                <p:cNvPr id="4" name="Łącznik prosty ze strzałką 3"/>
                <p:cNvCxnSpPr/>
                <p:nvPr/>
              </p:nvCxnSpPr>
              <p:spPr bwMode="auto">
                <a:xfrm>
                  <a:off x="1187624" y="2738430"/>
                  <a:ext cx="2088232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" name="Trójkąt równoramienny 4"/>
                <p:cNvSpPr/>
                <p:nvPr/>
              </p:nvSpPr>
              <p:spPr bwMode="auto">
                <a:xfrm>
                  <a:off x="1475656" y="2018350"/>
                  <a:ext cx="482104" cy="720080"/>
                </a:xfrm>
                <a:prstGeom prst="triangle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4" name="Łącznik prosty ze strzałką 13"/>
                <p:cNvCxnSpPr/>
                <p:nvPr/>
              </p:nvCxnSpPr>
              <p:spPr bwMode="auto">
                <a:xfrm>
                  <a:off x="1187624" y="3577200"/>
                  <a:ext cx="2088232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5" name="Trójkąt równoramienny 14"/>
                <p:cNvSpPr/>
                <p:nvPr/>
              </p:nvSpPr>
              <p:spPr bwMode="auto">
                <a:xfrm>
                  <a:off x="2361704" y="2857120"/>
                  <a:ext cx="482104" cy="720080"/>
                </a:xfrm>
                <a:prstGeom prst="triangle">
                  <a:avLst/>
                </a:prstGeom>
                <a:noFill/>
                <a:ln w="25400" cap="flat" cmpd="sng" algn="ctr">
                  <a:solidFill>
                    <a:srgbClr val="00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aphicFrame>
              <p:nvGraphicFramePr>
                <p:cNvPr id="6" name="Obiekt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02580060"/>
                    </p:ext>
                  </p:extLst>
                </p:nvPr>
              </p:nvGraphicFramePr>
              <p:xfrm>
                <a:off x="1901006" y="2229906"/>
                <a:ext cx="412520" cy="33394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8" name="Równanie" r:id="rId10" imgW="266400" imgH="215640" progId="Equation.3">
                        <p:embed/>
                      </p:oleObj>
                    </mc:Choice>
                    <mc:Fallback>
                      <p:oleObj name="Równanie" r:id="rId10" imgW="266400" imgH="21564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901006" y="2229906"/>
                              <a:ext cx="412520" cy="33394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7" name="Obiekt 1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98622238"/>
                    </p:ext>
                  </p:extLst>
                </p:nvPr>
              </p:nvGraphicFramePr>
              <p:xfrm>
                <a:off x="2843808" y="3146628"/>
                <a:ext cx="393700" cy="3333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9" name="Równanie" r:id="rId12" imgW="253800" imgH="215640" progId="Equation.3">
                        <p:embed/>
                      </p:oleObj>
                    </mc:Choice>
                    <mc:Fallback>
                      <p:oleObj name="Równanie" r:id="rId12" imgW="253800" imgH="21564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843808" y="3146628"/>
                              <a:ext cx="393700" cy="33337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" name="pole tekstowe 6"/>
                <p:cNvSpPr txBox="1"/>
                <p:nvPr/>
              </p:nvSpPr>
              <p:spPr>
                <a:xfrm>
                  <a:off x="1019046" y="2969726"/>
                  <a:ext cx="132549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sz="1600" b="1" dirty="0"/>
                    <a:t>k</a:t>
                  </a:r>
                  <a:r>
                    <a:rPr lang="pl-PL" sz="1600" b="1" dirty="0" smtClean="0"/>
                    <a:t>orelacja = 0</a:t>
                  </a:r>
                  <a:endParaRPr lang="pl-PL" sz="1600" b="1" dirty="0"/>
                </a:p>
              </p:txBody>
            </p:sp>
          </p:grpSp>
          <p:cxnSp>
            <p:nvCxnSpPr>
              <p:cNvPr id="16" name="Łącznik prosty ze strzałką 15"/>
              <p:cNvCxnSpPr/>
              <p:nvPr/>
            </p:nvCxnSpPr>
            <p:spPr bwMode="auto">
              <a:xfrm>
                <a:off x="1697657" y="3933056"/>
                <a:ext cx="911076" cy="0"/>
              </a:xfrm>
              <a:prstGeom prst="straightConnector1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graphicFrame>
            <p:nvGraphicFramePr>
              <p:cNvPr id="32" name="Obiekt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028453"/>
                  </p:ext>
                </p:extLst>
              </p:nvPr>
            </p:nvGraphicFramePr>
            <p:xfrm>
              <a:off x="1922629" y="3546095"/>
              <a:ext cx="389780" cy="4275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20" name="Equation" r:id="rId14" imgW="126720" imgH="139680" progId="Equation.3">
                      <p:embed/>
                    </p:oleObj>
                  </mc:Choice>
                  <mc:Fallback>
                    <p:oleObj name="Equation" r:id="rId14" imgW="126720" imgH="1396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922629" y="3546095"/>
                            <a:ext cx="389780" cy="42750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09093176"/>
                </p:ext>
              </p:extLst>
            </p:nvPr>
          </p:nvGraphicFramePr>
          <p:xfrm>
            <a:off x="2361704" y="1991577"/>
            <a:ext cx="1368152" cy="405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21" name="Equation" r:id="rId16" imgW="1028520" imgH="330120" progId="Equation.3">
                    <p:embed/>
                  </p:oleObj>
                </mc:Choice>
                <mc:Fallback>
                  <p:oleObj name="Equation" r:id="rId16" imgW="1028520" imgH="33012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1704" y="1991577"/>
                          <a:ext cx="1368152" cy="405875"/>
                        </a:xfrm>
                        <a:prstGeom prst="rect">
                          <a:avLst/>
                        </a:prstGeom>
                        <a:solidFill>
                          <a:srgbClr val="99FF66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upa 2"/>
          <p:cNvGrpSpPr/>
          <p:nvPr/>
        </p:nvGrpSpPr>
        <p:grpSpPr>
          <a:xfrm>
            <a:off x="1187624" y="4319077"/>
            <a:ext cx="2411584" cy="2153537"/>
            <a:chOff x="1187624" y="4319077"/>
            <a:chExt cx="2411584" cy="2153537"/>
          </a:xfrm>
        </p:grpSpPr>
        <p:grpSp>
          <p:nvGrpSpPr>
            <p:cNvPr id="9" name="Grupa 8"/>
            <p:cNvGrpSpPr/>
            <p:nvPr/>
          </p:nvGrpSpPr>
          <p:grpSpPr>
            <a:xfrm>
              <a:off x="1187624" y="4319077"/>
              <a:ext cx="2411584" cy="1558850"/>
              <a:chOff x="1187624" y="4319077"/>
              <a:chExt cx="2411584" cy="1558850"/>
            </a:xfrm>
          </p:grpSpPr>
          <p:cxnSp>
            <p:nvCxnSpPr>
              <p:cNvPr id="18" name="Łącznik prosty ze strzałką 17"/>
              <p:cNvCxnSpPr/>
              <p:nvPr/>
            </p:nvCxnSpPr>
            <p:spPr bwMode="auto">
              <a:xfrm>
                <a:off x="1187624" y="5039157"/>
                <a:ext cx="2088232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9" name="Trójkąt równoramienny 18"/>
              <p:cNvSpPr/>
              <p:nvPr/>
            </p:nvSpPr>
            <p:spPr bwMode="auto">
              <a:xfrm>
                <a:off x="1475656" y="4319077"/>
                <a:ext cx="482104" cy="720080"/>
              </a:xfrm>
              <a:prstGeom prst="triangl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0" name="Łącznik prosty ze strzałką 19"/>
              <p:cNvCxnSpPr/>
              <p:nvPr/>
            </p:nvCxnSpPr>
            <p:spPr bwMode="auto">
              <a:xfrm>
                <a:off x="1187624" y="5877927"/>
                <a:ext cx="2088232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1" name="Trójkąt równoramienny 20"/>
              <p:cNvSpPr/>
              <p:nvPr/>
            </p:nvSpPr>
            <p:spPr bwMode="auto">
              <a:xfrm>
                <a:off x="1495892" y="5157846"/>
                <a:ext cx="482104" cy="720080"/>
              </a:xfrm>
              <a:prstGeom prst="triangle">
                <a:avLst/>
              </a:prstGeom>
              <a:noFill/>
              <a:ln w="254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aphicFrame>
            <p:nvGraphicFramePr>
              <p:cNvPr id="22" name="Obiek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24423965"/>
                  </p:ext>
                </p:extLst>
              </p:nvPr>
            </p:nvGraphicFramePr>
            <p:xfrm>
              <a:off x="1928857" y="4533072"/>
              <a:ext cx="412520" cy="3339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22" name="Równanie" r:id="rId18" imgW="266400" imgH="215640" progId="Equation.3">
                      <p:embed/>
                    </p:oleObj>
                  </mc:Choice>
                  <mc:Fallback>
                    <p:oleObj name="Równanie" r:id="rId18" imgW="26640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1928857" y="4533072"/>
                            <a:ext cx="412520" cy="33394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iek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7533443"/>
                  </p:ext>
                </p:extLst>
              </p:nvPr>
            </p:nvGraphicFramePr>
            <p:xfrm>
              <a:off x="1977996" y="5447354"/>
              <a:ext cx="393700" cy="33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23" name="Równanie" r:id="rId20" imgW="253800" imgH="215640" progId="Equation.3">
                      <p:embed/>
                    </p:oleObj>
                  </mc:Choice>
                  <mc:Fallback>
                    <p:oleObj name="Równanie" r:id="rId20" imgW="25380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1977996" y="5447354"/>
                            <a:ext cx="393700" cy="3333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" name="pole tekstowe 25"/>
              <p:cNvSpPr txBox="1"/>
              <p:nvPr/>
            </p:nvSpPr>
            <p:spPr>
              <a:xfrm>
                <a:off x="2273717" y="5123654"/>
                <a:ext cx="13254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600" b="1" dirty="0"/>
                  <a:t>k</a:t>
                </a:r>
                <a:r>
                  <a:rPr lang="pl-PL" sz="1600" b="1" dirty="0" smtClean="0"/>
                  <a:t>orelacja = 1</a:t>
                </a:r>
                <a:endParaRPr lang="pl-PL" sz="1600" b="1" dirty="0"/>
              </a:p>
            </p:txBody>
          </p:sp>
        </p:grpSp>
        <p:graphicFrame>
          <p:nvGraphicFramePr>
            <p:cNvPr id="34" name="Objec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31031809"/>
                </p:ext>
              </p:extLst>
            </p:nvPr>
          </p:nvGraphicFramePr>
          <p:xfrm>
            <a:off x="1420527" y="6067802"/>
            <a:ext cx="1622425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24" name="Equation" r:id="rId22" imgW="1218960" imgH="330120" progId="Equation.3">
                    <p:embed/>
                  </p:oleObj>
                </mc:Choice>
                <mc:Fallback>
                  <p:oleObj name="Equation" r:id="rId22" imgW="1218960" imgH="33012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0527" y="6067802"/>
                          <a:ext cx="1622425" cy="404812"/>
                        </a:xfrm>
                        <a:prstGeom prst="rect">
                          <a:avLst/>
                        </a:prstGeom>
                        <a:solidFill>
                          <a:srgbClr val="99FF66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1108220" y="3103448"/>
            <a:ext cx="3861784" cy="1569660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/>
              <a:t>Sygnał mocy spełnia warunek </a:t>
            </a:r>
            <a:r>
              <a:rPr lang="pl-PL" sz="1600" b="1" i="1" dirty="0" smtClean="0"/>
              <a:t>P</a:t>
            </a:r>
            <a:r>
              <a:rPr lang="pl-PL" sz="1600" b="1" dirty="0" smtClean="0"/>
              <a:t> </a:t>
            </a:r>
            <a:r>
              <a:rPr lang="pl-PL" sz="1600" b="1" dirty="0"/>
              <a:t>&lt; </a:t>
            </a:r>
            <a:r>
              <a:rPr lang="pl-PL" sz="1600" b="1" dirty="0">
                <a:sym typeface="Symbol" pitchFamily="18" charset="2"/>
              </a:rPr>
              <a:t></a:t>
            </a:r>
            <a:r>
              <a:rPr lang="pl-PL" sz="1600" b="1" dirty="0" smtClean="0">
                <a:sym typeface="Symbol" pitchFamily="18" charset="2"/>
              </a:rPr>
              <a:t>.</a:t>
            </a:r>
          </a:p>
          <a:p>
            <a:r>
              <a:rPr lang="pl-PL" sz="1600" b="1" dirty="0" smtClean="0"/>
              <a:t>W </a:t>
            </a:r>
            <a:r>
              <a:rPr lang="pl-PL" sz="1600" b="1" dirty="0"/>
              <a:t>zbiorze sygnałów „regularnych” </a:t>
            </a:r>
            <a:r>
              <a:rPr lang="pl-PL" sz="1600" b="1" dirty="0" smtClean="0"/>
              <a:t>tylko</a:t>
            </a:r>
          </a:p>
          <a:p>
            <a:r>
              <a:rPr lang="pl-PL" sz="1600" b="1" dirty="0" smtClean="0">
                <a:solidFill>
                  <a:srgbClr val="FF0000"/>
                </a:solidFill>
              </a:rPr>
              <a:t>sygnały okresowe</a:t>
            </a:r>
            <a:r>
              <a:rPr lang="pl-PL" sz="1600" b="1" dirty="0" smtClean="0"/>
              <a:t> mogą być</a:t>
            </a:r>
          </a:p>
          <a:p>
            <a:r>
              <a:rPr lang="pl-PL" sz="1600" b="1" dirty="0" smtClean="0">
                <a:solidFill>
                  <a:srgbClr val="FF0000"/>
                </a:solidFill>
              </a:rPr>
              <a:t>deterministycznymi </a:t>
            </a:r>
            <a:r>
              <a:rPr lang="pl-PL" sz="1600" b="1" dirty="0">
                <a:solidFill>
                  <a:srgbClr val="FF0000"/>
                </a:solidFill>
              </a:rPr>
              <a:t>sygnałami mocy</a:t>
            </a:r>
            <a:r>
              <a:rPr lang="pl-PL" sz="1600" b="1" dirty="0" smtClean="0"/>
              <a:t>.</a:t>
            </a:r>
          </a:p>
          <a:p>
            <a:r>
              <a:rPr lang="pl-PL" sz="1600" b="1" dirty="0" smtClean="0"/>
              <a:t>Specjalne sygnały mocy: składowa stała, </a:t>
            </a:r>
            <a:r>
              <a:rPr lang="pl-PL" sz="1600" b="1" dirty="0" smtClean="0">
                <a:sym typeface="Symbol" pitchFamily="18" charset="2"/>
              </a:rPr>
              <a:t>1(</a:t>
            </a:r>
            <a:r>
              <a:rPr lang="pl-PL" sz="1600" b="1" i="1" dirty="0" smtClean="0">
                <a:sym typeface="Symbol" pitchFamily="18" charset="2"/>
              </a:rPr>
              <a:t>t</a:t>
            </a:r>
            <a:r>
              <a:rPr lang="pl-PL" sz="1600" b="1" dirty="0" smtClean="0">
                <a:sym typeface="Symbol" pitchFamily="18" charset="2"/>
              </a:rPr>
              <a:t>), </a:t>
            </a:r>
            <a:r>
              <a:rPr lang="pl-PL" sz="1600" b="1" dirty="0" err="1" smtClean="0">
                <a:sym typeface="Symbol" pitchFamily="18" charset="2"/>
              </a:rPr>
              <a:t>sgn</a:t>
            </a:r>
            <a:r>
              <a:rPr lang="pl-PL" sz="1600" b="1" i="1" dirty="0" err="1" smtClean="0">
                <a:sym typeface="Symbol" pitchFamily="18" charset="2"/>
              </a:rPr>
              <a:t>t</a:t>
            </a:r>
            <a:r>
              <a:rPr lang="pl-PL" sz="1600" b="1" dirty="0" smtClean="0">
                <a:sym typeface="Symbol" pitchFamily="18" charset="2"/>
              </a:rPr>
              <a:t> …</a:t>
            </a:r>
            <a:endParaRPr lang="pl-PL" sz="1600" b="1" dirty="0"/>
          </a:p>
        </p:txBody>
      </p:sp>
      <p:sp>
        <p:nvSpPr>
          <p:cNvPr id="2055" name="Rectangle 30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772400" cy="1143000"/>
          </a:xfrm>
          <a:noFill/>
        </p:spPr>
        <p:txBody>
          <a:bodyPr/>
          <a:lstStyle/>
          <a:p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Definicja mocy sygnału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1043608" y="836712"/>
            <a:ext cx="7841838" cy="2158752"/>
            <a:chOff x="1043608" y="836712"/>
            <a:chExt cx="7841838" cy="2158752"/>
          </a:xfrm>
        </p:grpSpPr>
        <p:graphicFrame>
          <p:nvGraphicFramePr>
            <p:cNvPr id="2050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4024684"/>
                </p:ext>
              </p:extLst>
            </p:nvPr>
          </p:nvGraphicFramePr>
          <p:xfrm>
            <a:off x="4832559" y="1706727"/>
            <a:ext cx="4052887" cy="91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5" name="Równanie" r:id="rId4" imgW="2184120" imgH="495000" progId="Equation.3">
                    <p:embed/>
                  </p:oleObj>
                </mc:Choice>
                <mc:Fallback>
                  <p:oleObj name="Równanie" r:id="rId4" imgW="2184120" imgH="4950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2559" y="1706727"/>
                          <a:ext cx="4052887" cy="917575"/>
                        </a:xfrm>
                        <a:prstGeom prst="rect">
                          <a:avLst/>
                        </a:prstGeom>
                        <a:solidFill>
                          <a:srgbClr val="FFCC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" name="Grupa 20"/>
            <p:cNvGrpSpPr/>
            <p:nvPr/>
          </p:nvGrpSpPr>
          <p:grpSpPr>
            <a:xfrm>
              <a:off x="1043608" y="836712"/>
              <a:ext cx="3558877" cy="2158752"/>
              <a:chOff x="1907704" y="1295400"/>
              <a:chExt cx="3558877" cy="2158752"/>
            </a:xfrm>
          </p:grpSpPr>
          <p:sp>
            <p:nvSpPr>
              <p:cNvPr id="2056" name="Rectangle 7"/>
              <p:cNvSpPr>
                <a:spLocks noChangeArrowheads="1"/>
              </p:cNvSpPr>
              <p:nvPr/>
            </p:nvSpPr>
            <p:spPr bwMode="auto">
              <a:xfrm>
                <a:off x="3241675" y="2425700"/>
                <a:ext cx="1762373" cy="469900"/>
              </a:xfrm>
              <a:prstGeom prst="rect">
                <a:avLst/>
              </a:prstGeom>
              <a:solidFill>
                <a:srgbClr val="CCFF66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57" name="Line 8"/>
              <p:cNvSpPr>
                <a:spLocks noChangeShapeType="1"/>
              </p:cNvSpPr>
              <p:nvPr/>
            </p:nvSpPr>
            <p:spPr bwMode="auto">
              <a:xfrm>
                <a:off x="2133600" y="2692400"/>
                <a:ext cx="1108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0" name="Text Box 11"/>
              <p:cNvSpPr txBox="1">
                <a:spLocks noChangeArrowheads="1"/>
              </p:cNvSpPr>
              <p:nvPr/>
            </p:nvSpPr>
            <p:spPr bwMode="auto">
              <a:xfrm>
                <a:off x="1907704" y="2132856"/>
                <a:ext cx="13208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 dirty="0"/>
                  <a:t>i</a:t>
                </a:r>
                <a:r>
                  <a:rPr lang="pl-PL" b="1" dirty="0"/>
                  <a:t>(</a:t>
                </a:r>
                <a:r>
                  <a:rPr lang="pl-PL" b="1" i="1" dirty="0"/>
                  <a:t>t</a:t>
                </a:r>
                <a:r>
                  <a:rPr lang="pl-PL" b="1" dirty="0"/>
                  <a:t>) = </a:t>
                </a:r>
                <a:r>
                  <a:rPr lang="pl-PL" b="1" i="1" dirty="0"/>
                  <a:t>x</a:t>
                </a:r>
                <a:r>
                  <a:rPr lang="pl-PL" b="1" dirty="0"/>
                  <a:t>(</a:t>
                </a:r>
                <a:r>
                  <a:rPr lang="pl-PL" b="1" i="1" dirty="0"/>
                  <a:t>t</a:t>
                </a:r>
                <a:r>
                  <a:rPr lang="pl-PL" b="1" dirty="0"/>
                  <a:t>)</a:t>
                </a:r>
                <a:endParaRPr lang="pl-PL" i="1" dirty="0"/>
              </a:p>
            </p:txBody>
          </p:sp>
          <p:sp>
            <p:nvSpPr>
              <p:cNvPr id="2061" name="Text Box 12"/>
              <p:cNvSpPr txBox="1">
                <a:spLocks noChangeArrowheads="1"/>
              </p:cNvSpPr>
              <p:nvPr/>
            </p:nvSpPr>
            <p:spPr bwMode="auto">
              <a:xfrm>
                <a:off x="3491880" y="2996952"/>
                <a:ext cx="14065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 dirty="0"/>
                  <a:t>u</a:t>
                </a:r>
                <a:r>
                  <a:rPr lang="pl-PL" b="1" dirty="0"/>
                  <a:t>(</a:t>
                </a:r>
                <a:r>
                  <a:rPr lang="pl-PL" b="1" i="1" dirty="0"/>
                  <a:t>t</a:t>
                </a:r>
                <a:r>
                  <a:rPr lang="pl-PL" b="1" dirty="0"/>
                  <a:t>) = </a:t>
                </a:r>
                <a:r>
                  <a:rPr lang="pl-PL" b="1" i="1" dirty="0"/>
                  <a:t>x</a:t>
                </a:r>
                <a:r>
                  <a:rPr lang="pl-PL" b="1" dirty="0"/>
                  <a:t>(</a:t>
                </a:r>
                <a:r>
                  <a:rPr lang="pl-PL" b="1" i="1" dirty="0"/>
                  <a:t>t</a:t>
                </a:r>
                <a:r>
                  <a:rPr lang="pl-PL" b="1" dirty="0"/>
                  <a:t>)</a:t>
                </a:r>
                <a:endParaRPr lang="pl-PL" i="1" dirty="0"/>
              </a:p>
            </p:txBody>
          </p:sp>
          <p:sp>
            <p:nvSpPr>
              <p:cNvPr id="2062" name="Line 13"/>
              <p:cNvSpPr>
                <a:spLocks noChangeShapeType="1"/>
              </p:cNvSpPr>
              <p:nvPr/>
            </p:nvSpPr>
            <p:spPr bwMode="auto">
              <a:xfrm flipH="1" flipV="1">
                <a:off x="3491880" y="2996952"/>
                <a:ext cx="1440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 flipV="1">
                <a:off x="3962400" y="1295400"/>
                <a:ext cx="942975" cy="939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 flipV="1">
                <a:off x="4092575" y="1409700"/>
                <a:ext cx="942975" cy="939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 flipV="1">
                <a:off x="4273550" y="1409700"/>
                <a:ext cx="942975" cy="939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2066" name="Text Box 18"/>
              <p:cNvSpPr txBox="1">
                <a:spLocks noChangeArrowheads="1"/>
              </p:cNvSpPr>
              <p:nvPr/>
            </p:nvSpPr>
            <p:spPr bwMode="auto">
              <a:xfrm>
                <a:off x="2743200" y="1447800"/>
                <a:ext cx="1498600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3200" b="1" i="1" dirty="0">
                    <a:solidFill>
                      <a:srgbClr val="FF0000"/>
                    </a:solidFill>
                  </a:rPr>
                  <a:t>P = E/T</a:t>
                </a:r>
                <a:endParaRPr lang="pl-PL" i="1" dirty="0"/>
              </a:p>
            </p:txBody>
          </p:sp>
          <p:sp>
            <p:nvSpPr>
              <p:cNvPr id="2067" name="Text Box 19"/>
              <p:cNvSpPr txBox="1">
                <a:spLocks noChangeArrowheads="1"/>
              </p:cNvSpPr>
              <p:nvPr/>
            </p:nvSpPr>
            <p:spPr bwMode="auto">
              <a:xfrm>
                <a:off x="3419872" y="2420888"/>
                <a:ext cx="117633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 dirty="0"/>
                  <a:t>R</a:t>
                </a:r>
                <a:r>
                  <a:rPr lang="pl-PL" b="1" dirty="0"/>
                  <a:t> = 1 </a:t>
                </a:r>
                <a:r>
                  <a:rPr lang="pl-PL" b="1" dirty="0">
                    <a:sym typeface="Symbol" pitchFamily="18" charset="2"/>
                  </a:rPr>
                  <a:t></a:t>
                </a:r>
                <a:endParaRPr lang="pl-PL" i="1" dirty="0"/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5004048" y="2708920"/>
                <a:ext cx="462533" cy="119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grpSp>
        <p:nvGrpSpPr>
          <p:cNvPr id="6" name="Grupa 5"/>
          <p:cNvGrpSpPr/>
          <p:nvPr/>
        </p:nvGrpSpPr>
        <p:grpSpPr>
          <a:xfrm>
            <a:off x="5308735" y="3094861"/>
            <a:ext cx="3722688" cy="1328737"/>
            <a:chOff x="5208805" y="2132429"/>
            <a:chExt cx="3722688" cy="1328737"/>
          </a:xfrm>
        </p:grpSpPr>
        <p:graphicFrame>
          <p:nvGraphicFramePr>
            <p:cNvPr id="2051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9338796"/>
                </p:ext>
              </p:extLst>
            </p:nvPr>
          </p:nvGraphicFramePr>
          <p:xfrm>
            <a:off x="5208805" y="2132429"/>
            <a:ext cx="3722688" cy="1328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6" name="Równanie" r:id="rId6" imgW="1841400" imgH="660240" progId="Equation.3">
                    <p:embed/>
                  </p:oleObj>
                </mc:Choice>
                <mc:Fallback>
                  <p:oleObj name="Równanie" r:id="rId6" imgW="1841400" imgH="6602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8805" y="2132429"/>
                          <a:ext cx="3722688" cy="1328737"/>
                        </a:xfrm>
                        <a:prstGeom prst="rect">
                          <a:avLst/>
                        </a:prstGeom>
                        <a:solidFill>
                          <a:srgbClr val="66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pole tekstowe 22"/>
            <p:cNvSpPr txBox="1"/>
            <p:nvPr/>
          </p:nvSpPr>
          <p:spPr>
            <a:xfrm>
              <a:off x="5641235" y="2961793"/>
              <a:ext cx="31446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- uśrednianie po czasie</a:t>
              </a:r>
              <a:endParaRPr lang="pl-PL" b="1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  <p:graphicFrame>
        <p:nvGraphicFramePr>
          <p:cNvPr id="2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992468"/>
              </p:ext>
            </p:extLst>
          </p:nvPr>
        </p:nvGraphicFramePr>
        <p:xfrm>
          <a:off x="6412048" y="4584007"/>
          <a:ext cx="26193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7" name="Equation" r:id="rId8" imgW="1295280" imgH="571320" progId="Equation.3">
                  <p:embed/>
                </p:oleObj>
              </mc:Choice>
              <mc:Fallback>
                <p:oleObj name="Equation" r:id="rId8" imgW="1295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048" y="4584007"/>
                        <a:ext cx="2619375" cy="114935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Prostokąt 27"/>
          <p:cNvSpPr/>
          <p:nvPr/>
        </p:nvSpPr>
        <p:spPr>
          <a:xfrm>
            <a:off x="1043608" y="4977908"/>
            <a:ext cx="4926875" cy="830997"/>
          </a:xfrm>
          <a:prstGeom prst="rect">
            <a:avLst/>
          </a:prstGeom>
          <a:solidFill>
            <a:srgbClr val="66FF99"/>
          </a:solidFill>
        </p:spPr>
        <p:txBody>
          <a:bodyPr wrap="square">
            <a:spAutoFit/>
          </a:bodyPr>
          <a:lstStyle/>
          <a:p>
            <a:r>
              <a:rPr lang="pl-PL" sz="1600" b="1" dirty="0" smtClean="0"/>
              <a:t>Sygnały okresowe i specjalne </a:t>
            </a:r>
            <a:r>
              <a:rPr lang="pl-PL" sz="1600" b="1" dirty="0" smtClean="0"/>
              <a:t>nie posiadają transformaty Fouriera</a:t>
            </a:r>
            <a:r>
              <a:rPr lang="pl-PL" sz="1600" b="1" dirty="0"/>
              <a:t> </a:t>
            </a:r>
            <a:r>
              <a:rPr lang="pl-PL" sz="1600" b="1" dirty="0" smtClean="0"/>
              <a:t>(chyba że skorzystamy</a:t>
            </a:r>
            <a:br>
              <a:rPr lang="pl-PL" sz="1600" b="1" dirty="0" smtClean="0"/>
            </a:br>
            <a:r>
              <a:rPr lang="pl-PL" sz="1600" b="1" dirty="0" smtClean="0"/>
              <a:t>z delty </a:t>
            </a:r>
            <a:r>
              <a:rPr lang="pl-PL" sz="1600" b="1" dirty="0" err="1" smtClean="0"/>
              <a:t>Diraca</a:t>
            </a:r>
            <a:r>
              <a:rPr lang="pl-PL" sz="1600" b="1" dirty="0" smtClean="0"/>
              <a:t>).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5423" y="402159"/>
            <a:ext cx="77724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Uśrednianie po czasie</a:t>
            </a:r>
          </a:p>
        </p:txBody>
      </p:sp>
      <p:sp>
        <p:nvSpPr>
          <p:cNvPr id="37" name="Symbol zastępczy numeru slajdu 1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graphicFrame>
        <p:nvGraphicFramePr>
          <p:cNvPr id="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934994"/>
              </p:ext>
            </p:extLst>
          </p:nvPr>
        </p:nvGraphicFramePr>
        <p:xfrm>
          <a:off x="6441689" y="598923"/>
          <a:ext cx="24066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" name="Equation" r:id="rId4" imgW="1130040" imgH="393480" progId="Equation.3">
                  <p:embed/>
                </p:oleObj>
              </mc:Choice>
              <mc:Fallback>
                <p:oleObj name="Equation" r:id="rId4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689" y="598923"/>
                        <a:ext cx="2406650" cy="83820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i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170215"/>
              </p:ext>
            </p:extLst>
          </p:nvPr>
        </p:nvGraphicFramePr>
        <p:xfrm>
          <a:off x="2840296" y="5110163"/>
          <a:ext cx="4937125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" name="Równanie" r:id="rId6" imgW="2374560" imgH="622080" progId="Equation.3">
                  <p:embed/>
                </p:oleObj>
              </mc:Choice>
              <mc:Fallback>
                <p:oleObj name="Równanie" r:id="rId6" imgW="23745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296" y="5110163"/>
                        <a:ext cx="4937125" cy="1290637"/>
                      </a:xfrm>
                      <a:prstGeom prst="rect">
                        <a:avLst/>
                      </a:prstGeom>
                      <a:solidFill>
                        <a:srgbClr val="FFFF99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upa 39"/>
          <p:cNvGrpSpPr/>
          <p:nvPr/>
        </p:nvGrpSpPr>
        <p:grpSpPr>
          <a:xfrm>
            <a:off x="979166" y="1981913"/>
            <a:ext cx="6873550" cy="3101871"/>
            <a:chOff x="979166" y="1981913"/>
            <a:chExt cx="6873550" cy="3101871"/>
          </a:xfrm>
        </p:grpSpPr>
        <p:sp>
          <p:nvSpPr>
            <p:cNvPr id="41" name="pole tekstowe 40"/>
            <p:cNvSpPr txBox="1"/>
            <p:nvPr/>
          </p:nvSpPr>
          <p:spPr>
            <a:xfrm>
              <a:off x="5128893" y="2495614"/>
              <a:ext cx="2723823" cy="1200329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pl-PL" b="1" i="1" dirty="0"/>
                <a:t>x</a:t>
              </a:r>
              <a:r>
                <a:rPr lang="pl-PL" b="1" i="1" baseline="-25000" dirty="0" smtClean="0"/>
                <a:t>i </a:t>
              </a:r>
              <a:r>
                <a:rPr lang="pl-PL" b="1" dirty="0" smtClean="0"/>
                <a:t>– próbka sygnału</a:t>
              </a:r>
            </a:p>
            <a:p>
              <a:r>
                <a:rPr lang="pl-PL" b="1" i="1" dirty="0" smtClean="0"/>
                <a:t>i </a:t>
              </a:r>
              <a:r>
                <a:rPr lang="pl-PL" b="1" dirty="0" smtClean="0"/>
                <a:t>– numer próbki</a:t>
              </a:r>
            </a:p>
            <a:p>
              <a:r>
                <a:rPr lang="pl-PL" b="1" i="1" dirty="0" smtClean="0"/>
                <a:t>N</a:t>
              </a:r>
              <a:r>
                <a:rPr lang="pl-PL" b="1" dirty="0" smtClean="0"/>
                <a:t> </a:t>
              </a:r>
              <a:r>
                <a:rPr lang="pl-PL" b="1" dirty="0"/>
                <a:t>– </a:t>
              </a:r>
              <a:r>
                <a:rPr lang="pl-PL" b="1" dirty="0" smtClean="0"/>
                <a:t>liczba próbek</a:t>
              </a:r>
            </a:p>
          </p:txBody>
        </p:sp>
        <p:grpSp>
          <p:nvGrpSpPr>
            <p:cNvPr id="42" name="Grupa 41"/>
            <p:cNvGrpSpPr/>
            <p:nvPr/>
          </p:nvGrpSpPr>
          <p:grpSpPr>
            <a:xfrm>
              <a:off x="979166" y="1981913"/>
              <a:ext cx="3223274" cy="3101871"/>
              <a:chOff x="1043608" y="1844824"/>
              <a:chExt cx="3223274" cy="3101871"/>
            </a:xfrm>
          </p:grpSpPr>
          <p:grpSp>
            <p:nvGrpSpPr>
              <p:cNvPr id="43" name="Group 1124"/>
              <p:cNvGrpSpPr>
                <a:grpSpLocks/>
              </p:cNvGrpSpPr>
              <p:nvPr/>
            </p:nvGrpSpPr>
            <p:grpSpPr bwMode="auto">
              <a:xfrm>
                <a:off x="1608338" y="1844824"/>
                <a:ext cx="2387598" cy="2147402"/>
                <a:chOff x="816" y="1536"/>
                <a:chExt cx="1584" cy="1072"/>
              </a:xfrm>
            </p:grpSpPr>
            <p:sp>
              <p:nvSpPr>
                <p:cNvPr id="71" name="Freeform 1125"/>
                <p:cNvSpPr>
                  <a:spLocks/>
                </p:cNvSpPr>
                <p:nvPr/>
              </p:nvSpPr>
              <p:spPr bwMode="auto">
                <a:xfrm>
                  <a:off x="912" y="1608"/>
                  <a:ext cx="1344" cy="1000"/>
                </a:xfrm>
                <a:custGeom>
                  <a:avLst/>
                  <a:gdLst>
                    <a:gd name="T0" fmla="*/ 0 w 1344"/>
                    <a:gd name="T1" fmla="*/ 312 h 1000"/>
                    <a:gd name="T2" fmla="*/ 144 w 1344"/>
                    <a:gd name="T3" fmla="*/ 792 h 1000"/>
                    <a:gd name="T4" fmla="*/ 192 w 1344"/>
                    <a:gd name="T5" fmla="*/ 456 h 1000"/>
                    <a:gd name="T6" fmla="*/ 240 w 1344"/>
                    <a:gd name="T7" fmla="*/ 24 h 1000"/>
                    <a:gd name="T8" fmla="*/ 288 w 1344"/>
                    <a:gd name="T9" fmla="*/ 312 h 1000"/>
                    <a:gd name="T10" fmla="*/ 336 w 1344"/>
                    <a:gd name="T11" fmla="*/ 72 h 1000"/>
                    <a:gd name="T12" fmla="*/ 384 w 1344"/>
                    <a:gd name="T13" fmla="*/ 456 h 1000"/>
                    <a:gd name="T14" fmla="*/ 480 w 1344"/>
                    <a:gd name="T15" fmla="*/ 264 h 1000"/>
                    <a:gd name="T16" fmla="*/ 576 w 1344"/>
                    <a:gd name="T17" fmla="*/ 936 h 1000"/>
                    <a:gd name="T18" fmla="*/ 672 w 1344"/>
                    <a:gd name="T19" fmla="*/ 648 h 1000"/>
                    <a:gd name="T20" fmla="*/ 960 w 1344"/>
                    <a:gd name="T21" fmla="*/ 696 h 1000"/>
                    <a:gd name="T22" fmla="*/ 1104 w 1344"/>
                    <a:gd name="T23" fmla="*/ 360 h 1000"/>
                    <a:gd name="T24" fmla="*/ 1344 w 1344"/>
                    <a:gd name="T25" fmla="*/ 360 h 100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44"/>
                    <a:gd name="T40" fmla="*/ 0 h 1000"/>
                    <a:gd name="T41" fmla="*/ 1344 w 1344"/>
                    <a:gd name="T42" fmla="*/ 1000 h 100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44" h="1000">
                      <a:moveTo>
                        <a:pt x="0" y="312"/>
                      </a:moveTo>
                      <a:cubicBezTo>
                        <a:pt x="56" y="540"/>
                        <a:pt x="112" y="768"/>
                        <a:pt x="144" y="792"/>
                      </a:cubicBezTo>
                      <a:cubicBezTo>
                        <a:pt x="176" y="816"/>
                        <a:pt x="176" y="584"/>
                        <a:pt x="192" y="456"/>
                      </a:cubicBezTo>
                      <a:cubicBezTo>
                        <a:pt x="208" y="328"/>
                        <a:pt x="224" y="48"/>
                        <a:pt x="240" y="24"/>
                      </a:cubicBezTo>
                      <a:cubicBezTo>
                        <a:pt x="256" y="0"/>
                        <a:pt x="272" y="304"/>
                        <a:pt x="288" y="312"/>
                      </a:cubicBezTo>
                      <a:cubicBezTo>
                        <a:pt x="304" y="320"/>
                        <a:pt x="320" y="48"/>
                        <a:pt x="336" y="72"/>
                      </a:cubicBezTo>
                      <a:cubicBezTo>
                        <a:pt x="352" y="96"/>
                        <a:pt x="360" y="424"/>
                        <a:pt x="384" y="456"/>
                      </a:cubicBezTo>
                      <a:cubicBezTo>
                        <a:pt x="408" y="488"/>
                        <a:pt x="448" y="184"/>
                        <a:pt x="480" y="264"/>
                      </a:cubicBezTo>
                      <a:cubicBezTo>
                        <a:pt x="512" y="344"/>
                        <a:pt x="544" y="872"/>
                        <a:pt x="576" y="936"/>
                      </a:cubicBezTo>
                      <a:cubicBezTo>
                        <a:pt x="608" y="1000"/>
                        <a:pt x="608" y="688"/>
                        <a:pt x="672" y="648"/>
                      </a:cubicBezTo>
                      <a:cubicBezTo>
                        <a:pt x="736" y="608"/>
                        <a:pt x="888" y="744"/>
                        <a:pt x="960" y="696"/>
                      </a:cubicBezTo>
                      <a:cubicBezTo>
                        <a:pt x="1032" y="648"/>
                        <a:pt x="1040" y="416"/>
                        <a:pt x="1104" y="360"/>
                      </a:cubicBezTo>
                      <a:cubicBezTo>
                        <a:pt x="1168" y="304"/>
                        <a:pt x="1256" y="332"/>
                        <a:pt x="1344" y="360"/>
                      </a:cubicBezTo>
                    </a:path>
                  </a:pathLst>
                </a:custGeom>
                <a:noFill/>
                <a:ln w="28575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2" name="Line 1126"/>
                <p:cNvSpPr>
                  <a:spLocks noChangeShapeType="1"/>
                </p:cNvSpPr>
                <p:nvPr/>
              </p:nvSpPr>
              <p:spPr bwMode="auto">
                <a:xfrm>
                  <a:off x="816" y="2112"/>
                  <a:ext cx="15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3" name="Line 1127"/>
                <p:cNvSpPr>
                  <a:spLocks noChangeShapeType="1"/>
                </p:cNvSpPr>
                <p:nvPr/>
              </p:nvSpPr>
              <p:spPr bwMode="auto">
                <a:xfrm flipV="1">
                  <a:off x="864" y="1536"/>
                  <a:ext cx="0" cy="105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aphicFrame>
            <p:nvGraphicFramePr>
              <p:cNvPr id="44" name="Obiekt 4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45183399"/>
                  </p:ext>
                </p:extLst>
              </p:nvPr>
            </p:nvGraphicFramePr>
            <p:xfrm>
              <a:off x="1043608" y="2218854"/>
              <a:ext cx="398102" cy="5531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72" name="Równanie" r:id="rId8" imgW="152280" imgH="228600" progId="Equation.3">
                      <p:embed/>
                    </p:oleObj>
                  </mc:Choice>
                  <mc:Fallback>
                    <p:oleObj name="Równanie" r:id="rId8" imgW="1522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3608" y="2218854"/>
                            <a:ext cx="398102" cy="55311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5" name="Elipsa 44"/>
              <p:cNvSpPr/>
              <p:nvPr/>
            </p:nvSpPr>
            <p:spPr bwMode="auto">
              <a:xfrm>
                <a:off x="1876882" y="3428552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Elipsa 45"/>
              <p:cNvSpPr/>
              <p:nvPr/>
            </p:nvSpPr>
            <p:spPr bwMode="auto">
              <a:xfrm>
                <a:off x="2098148" y="2259482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Elipsa 46"/>
              <p:cNvSpPr/>
              <p:nvPr/>
            </p:nvSpPr>
            <p:spPr bwMode="auto">
              <a:xfrm>
                <a:off x="2918719" y="3294058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Elipsa 47"/>
              <p:cNvSpPr/>
              <p:nvPr/>
            </p:nvSpPr>
            <p:spPr bwMode="auto">
              <a:xfrm>
                <a:off x="2503213" y="3273025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Elipsa 48"/>
              <p:cNvSpPr/>
              <p:nvPr/>
            </p:nvSpPr>
            <p:spPr bwMode="auto">
              <a:xfrm>
                <a:off x="2296372" y="2848633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Elipsa 49"/>
              <p:cNvSpPr/>
              <p:nvPr/>
            </p:nvSpPr>
            <p:spPr bwMode="auto">
              <a:xfrm>
                <a:off x="2717925" y="3242976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1" name="Łącznik prosty 50"/>
              <p:cNvCxnSpPr/>
              <p:nvPr/>
            </p:nvCxnSpPr>
            <p:spPr bwMode="auto">
              <a:xfrm>
                <a:off x="1926488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Łącznik prosty 51"/>
              <p:cNvCxnSpPr/>
              <p:nvPr/>
            </p:nvCxnSpPr>
            <p:spPr bwMode="auto">
              <a:xfrm>
                <a:off x="2134105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Łącznik prosty 52"/>
              <p:cNvCxnSpPr/>
              <p:nvPr/>
            </p:nvCxnSpPr>
            <p:spPr bwMode="auto">
              <a:xfrm>
                <a:off x="2341723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Łącznik prosty 53"/>
              <p:cNvCxnSpPr/>
              <p:nvPr/>
            </p:nvCxnSpPr>
            <p:spPr bwMode="auto">
              <a:xfrm>
                <a:off x="2549340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Łącznik prosty 54"/>
              <p:cNvCxnSpPr/>
              <p:nvPr/>
            </p:nvCxnSpPr>
            <p:spPr bwMode="auto">
              <a:xfrm>
                <a:off x="2756957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Łącznik prosty 55"/>
              <p:cNvCxnSpPr/>
              <p:nvPr/>
            </p:nvCxnSpPr>
            <p:spPr bwMode="auto">
              <a:xfrm>
                <a:off x="2964574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Łącznik prosty 56"/>
              <p:cNvCxnSpPr/>
              <p:nvPr/>
            </p:nvCxnSpPr>
            <p:spPr bwMode="auto">
              <a:xfrm>
                <a:off x="3172191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Łącznik prosty 57"/>
              <p:cNvCxnSpPr/>
              <p:nvPr/>
            </p:nvCxnSpPr>
            <p:spPr bwMode="auto">
              <a:xfrm>
                <a:off x="3379809" y="2299138"/>
                <a:ext cx="0" cy="14538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Elipsa 58"/>
              <p:cNvSpPr/>
              <p:nvPr/>
            </p:nvSpPr>
            <p:spPr bwMode="auto">
              <a:xfrm>
                <a:off x="3117516" y="3351993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" name="Elipsa 59"/>
              <p:cNvSpPr/>
              <p:nvPr/>
            </p:nvSpPr>
            <p:spPr bwMode="auto">
              <a:xfrm>
                <a:off x="3330066" y="2725563"/>
                <a:ext cx="98098" cy="90863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1" name="Łącznik prosty ze strzałką 60"/>
              <p:cNvCxnSpPr/>
              <p:nvPr/>
            </p:nvCxnSpPr>
            <p:spPr bwMode="auto">
              <a:xfrm flipV="1">
                <a:off x="3174996" y="3662078"/>
                <a:ext cx="222958" cy="457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2" name="Łącznik prosty 61"/>
              <p:cNvCxnSpPr/>
              <p:nvPr/>
            </p:nvCxnSpPr>
            <p:spPr bwMode="auto">
              <a:xfrm flipH="1">
                <a:off x="3126369" y="3620011"/>
                <a:ext cx="98098" cy="908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Łącznik prosty 62"/>
              <p:cNvCxnSpPr/>
              <p:nvPr/>
            </p:nvCxnSpPr>
            <p:spPr bwMode="auto">
              <a:xfrm flipH="1">
                <a:off x="3340473" y="3623015"/>
                <a:ext cx="98098" cy="9086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aphicFrame>
            <p:nvGraphicFramePr>
              <p:cNvPr id="64" name="Obiekt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06633492"/>
                  </p:ext>
                </p:extLst>
              </p:nvPr>
            </p:nvGraphicFramePr>
            <p:xfrm>
              <a:off x="3496053" y="3480353"/>
              <a:ext cx="445075" cy="3847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73" name="Równanie" r:id="rId10" imgW="190440" imgH="177480" progId="Equation.3">
                      <p:embed/>
                    </p:oleObj>
                  </mc:Choice>
                  <mc:Fallback>
                    <p:oleObj name="Równanie" r:id="rId10" imgW="19044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96053" y="3480353"/>
                            <a:ext cx="445075" cy="38476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5" name="Obiekt 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21569"/>
                  </p:ext>
                </p:extLst>
              </p:nvPr>
            </p:nvGraphicFramePr>
            <p:xfrm>
              <a:off x="3569970" y="2371777"/>
              <a:ext cx="696912" cy="522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74" name="Equation" r:id="rId12" imgW="266400" imgH="215640" progId="Equation.3">
                      <p:embed/>
                    </p:oleObj>
                  </mc:Choice>
                  <mc:Fallback>
                    <p:oleObj name="Equation" r:id="rId12" imgW="26640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9970" y="2371777"/>
                            <a:ext cx="696912" cy="52228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6" name="Grupa 65"/>
              <p:cNvGrpSpPr/>
              <p:nvPr/>
            </p:nvGrpSpPr>
            <p:grpSpPr>
              <a:xfrm>
                <a:off x="1517741" y="4009174"/>
                <a:ext cx="2102960" cy="937521"/>
                <a:chOff x="1517741" y="4009174"/>
                <a:chExt cx="2102960" cy="937521"/>
              </a:xfrm>
            </p:grpSpPr>
            <p:cxnSp>
              <p:nvCxnSpPr>
                <p:cNvPr id="67" name="Łącznik prosty ze strzałką 66"/>
                <p:cNvCxnSpPr/>
                <p:nvPr/>
              </p:nvCxnSpPr>
              <p:spPr bwMode="auto">
                <a:xfrm>
                  <a:off x="1864400" y="4416668"/>
                  <a:ext cx="147146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arrow"/>
                </a:ln>
                <a:effectLst/>
              </p:spPr>
            </p:cxnSp>
            <p:graphicFrame>
              <p:nvGraphicFramePr>
                <p:cNvPr id="68" name="Obiekt 6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75867942"/>
                    </p:ext>
                  </p:extLst>
                </p:nvPr>
              </p:nvGraphicFramePr>
              <p:xfrm>
                <a:off x="1864400" y="4598394"/>
                <a:ext cx="1152417" cy="3483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75" name="Equation" r:id="rId14" imgW="545760" imgH="177480" progId="Equation.3">
                        <p:embed/>
                      </p:oleObj>
                    </mc:Choice>
                    <mc:Fallback>
                      <p:oleObj name="Equation" r:id="rId14" imgW="54576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64400" y="4598394"/>
                              <a:ext cx="1152417" cy="348301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9" name="Obiekt 6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82744320"/>
                    </p:ext>
                  </p:extLst>
                </p:nvPr>
              </p:nvGraphicFramePr>
              <p:xfrm>
                <a:off x="1517741" y="4009179"/>
                <a:ext cx="693318" cy="3651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76" name="Equation" r:id="rId16" imgW="380880" imgH="215640" progId="Equation.3">
                        <p:embed/>
                      </p:oleObj>
                    </mc:Choice>
                    <mc:Fallback>
                      <p:oleObj name="Equation" r:id="rId16" imgW="3808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17741" y="4009179"/>
                              <a:ext cx="693318" cy="365120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0" name="Obiekt 6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51612150"/>
                    </p:ext>
                  </p:extLst>
                </p:nvPr>
              </p:nvGraphicFramePr>
              <p:xfrm>
                <a:off x="2904738" y="4009174"/>
                <a:ext cx="715963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77" name="Equation" r:id="rId18" imgW="393480" imgH="215640" progId="Equation.3">
                        <p:embed/>
                      </p:oleObj>
                    </mc:Choice>
                    <mc:Fallback>
                      <p:oleObj name="Equation" r:id="rId18" imgW="3934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04738" y="4009174"/>
                              <a:ext cx="715963" cy="365125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772400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Moc sygnału okresowego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66757"/>
              </p:ext>
            </p:extLst>
          </p:nvPr>
        </p:nvGraphicFramePr>
        <p:xfrm>
          <a:off x="1212327" y="4581128"/>
          <a:ext cx="4696698" cy="129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" name="Równanie" r:id="rId4" imgW="2387520" imgH="660240" progId="Equation.3">
                  <p:embed/>
                </p:oleObj>
              </mc:Choice>
              <mc:Fallback>
                <p:oleObj name="Równanie" r:id="rId4" imgW="2387520" imgH="660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327" y="4581128"/>
                        <a:ext cx="4696698" cy="1298988"/>
                      </a:xfrm>
                      <a:prstGeom prst="rect">
                        <a:avLst/>
                      </a:prstGeom>
                      <a:solidFill>
                        <a:srgbClr val="CC99FF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1196341" y="6002863"/>
            <a:ext cx="521412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Moc sygnału okresowego wyznaczamy</a:t>
            </a:r>
            <a:br>
              <a:rPr lang="pl-PL" b="1" dirty="0" smtClean="0"/>
            </a:br>
            <a:r>
              <a:rPr lang="pl-PL" b="1" dirty="0" smtClean="0"/>
              <a:t>uśredniając </a:t>
            </a:r>
            <a:r>
              <a:rPr lang="pl-PL" b="1" dirty="0" smtClean="0"/>
              <a:t>moc za </a:t>
            </a:r>
            <a:r>
              <a:rPr lang="pl-PL" b="1" dirty="0" smtClean="0"/>
              <a:t>jeden okres.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1116013" y="3267075"/>
            <a:ext cx="4787069" cy="857250"/>
            <a:chOff x="1116013" y="3267075"/>
            <a:chExt cx="4787069" cy="857250"/>
          </a:xfrm>
        </p:grpSpPr>
        <p:pic>
          <p:nvPicPr>
            <p:cNvPr id="12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10994" y="3285107"/>
              <a:ext cx="792088" cy="792088"/>
            </a:xfrm>
            <a:prstGeom prst="rect">
              <a:avLst/>
            </a:prstGeom>
            <a:noFill/>
          </p:spPr>
        </p:pic>
        <p:graphicFrame>
          <p:nvGraphicFramePr>
            <p:cNvPr id="1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2139007"/>
                </p:ext>
              </p:extLst>
            </p:nvPr>
          </p:nvGraphicFramePr>
          <p:xfrm>
            <a:off x="1116013" y="3267075"/>
            <a:ext cx="3730625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8" name="Equation" r:id="rId7" imgW="1981080" imgH="457200" progId="Equation.3">
                    <p:embed/>
                  </p:oleObj>
                </mc:Choice>
                <mc:Fallback>
                  <p:oleObj name="Equation" r:id="rId7" imgW="19810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6013" y="3267075"/>
                          <a:ext cx="3730625" cy="857250"/>
                        </a:xfrm>
                        <a:prstGeom prst="rect">
                          <a:avLst/>
                        </a:prstGeom>
                        <a:solidFill>
                          <a:srgbClr val="99FF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upa 3"/>
          <p:cNvGrpSpPr/>
          <p:nvPr/>
        </p:nvGrpSpPr>
        <p:grpSpPr>
          <a:xfrm>
            <a:off x="1061885" y="965043"/>
            <a:ext cx="6232860" cy="2157570"/>
            <a:chOff x="1061885" y="965043"/>
            <a:chExt cx="6232860" cy="2157570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1061885" y="965043"/>
              <a:ext cx="6232860" cy="830997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Uśrednianie po czasie wielkości okresowej jest</a:t>
              </a:r>
              <a:br>
                <a:rPr lang="pl-PL" b="1" dirty="0" smtClean="0"/>
              </a:br>
              <a:r>
                <a:rPr lang="pl-PL" b="1" dirty="0" smtClean="0"/>
                <a:t>równoważne uśrednianiu za okres.</a:t>
              </a: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8750645"/>
                </p:ext>
              </p:extLst>
            </p:nvPr>
          </p:nvGraphicFramePr>
          <p:xfrm>
            <a:off x="1577975" y="1920875"/>
            <a:ext cx="3654425" cy="1201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9" name="Equation" r:id="rId9" imgW="2006280" imgH="660240" progId="Equation.3">
                    <p:embed/>
                  </p:oleObj>
                </mc:Choice>
                <mc:Fallback>
                  <p:oleObj name="Equation" r:id="rId9" imgW="200628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7975" y="1920875"/>
                          <a:ext cx="3654425" cy="1201738"/>
                        </a:xfrm>
                        <a:prstGeom prst="rect">
                          <a:avLst/>
                        </a:prstGeom>
                        <a:solidFill>
                          <a:srgbClr val="99FF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32" name="Rectangle 104"/>
          <p:cNvSpPr>
            <a:spLocks noGrp="1" noChangeArrowheads="1"/>
          </p:cNvSpPr>
          <p:nvPr>
            <p:ph type="title"/>
          </p:nvPr>
        </p:nvSpPr>
        <p:spPr>
          <a:xfrm>
            <a:off x="914400" y="-20827"/>
            <a:ext cx="7772400" cy="1143000"/>
          </a:xfrm>
          <a:noFill/>
        </p:spPr>
        <p:txBody>
          <a:bodyPr/>
          <a:lstStyle/>
          <a:p>
            <a:r>
              <a:rPr lang="pl-PL" sz="2400" b="1" dirty="0" smtClean="0">
                <a:solidFill>
                  <a:srgbClr val="008000"/>
                </a:solidFill>
                <a:latin typeface="Verdana" pitchFamily="34" charset="0"/>
              </a:rPr>
              <a:t>Moc sygnału harmonicznego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grpSp>
        <p:nvGrpSpPr>
          <p:cNvPr id="10" name="Grupa 9"/>
          <p:cNvGrpSpPr/>
          <p:nvPr/>
        </p:nvGrpSpPr>
        <p:grpSpPr>
          <a:xfrm>
            <a:off x="1185341" y="992273"/>
            <a:ext cx="7973899" cy="2449658"/>
            <a:chOff x="1185341" y="992273"/>
            <a:chExt cx="7973899" cy="2449658"/>
          </a:xfrm>
        </p:grpSpPr>
        <p:graphicFrame>
          <p:nvGraphicFramePr>
            <p:cNvPr id="5122" name="Object 20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6552482"/>
                </p:ext>
              </p:extLst>
            </p:nvPr>
          </p:nvGraphicFramePr>
          <p:xfrm>
            <a:off x="4642898" y="1306445"/>
            <a:ext cx="2444079" cy="1297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23" name="Równanie" r:id="rId4" imgW="1193760" imgH="634680" progId="Equation.3">
                    <p:embed/>
                  </p:oleObj>
                </mc:Choice>
                <mc:Fallback>
                  <p:oleObj name="Równanie" r:id="rId4" imgW="1193760" imgH="634680" progId="Equation.3">
                    <p:embed/>
                    <p:pic>
                      <p:nvPicPr>
                        <p:cNvPr id="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2898" y="1306445"/>
                          <a:ext cx="2444079" cy="1297242"/>
                        </a:xfrm>
                        <a:prstGeom prst="rect">
                          <a:avLst/>
                        </a:prstGeom>
                        <a:solidFill>
                          <a:srgbClr val="FFC000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34" name="Group 93"/>
            <p:cNvGrpSpPr>
              <a:grpSpLocks/>
            </p:cNvGrpSpPr>
            <p:nvPr/>
          </p:nvGrpSpPr>
          <p:grpSpPr bwMode="auto">
            <a:xfrm>
              <a:off x="1334614" y="1278877"/>
              <a:ext cx="2006224" cy="1762412"/>
              <a:chOff x="1176" y="690"/>
              <a:chExt cx="3204" cy="2814"/>
            </a:xfrm>
          </p:grpSpPr>
          <p:sp>
            <p:nvSpPr>
              <p:cNvPr id="5143" name="Freeform 86"/>
              <p:cNvSpPr>
                <a:spLocks/>
              </p:cNvSpPr>
              <p:nvPr/>
            </p:nvSpPr>
            <p:spPr bwMode="auto">
              <a:xfrm>
                <a:off x="1176" y="1086"/>
                <a:ext cx="402" cy="1014"/>
              </a:xfrm>
              <a:custGeom>
                <a:avLst/>
                <a:gdLst>
                  <a:gd name="T0" fmla="*/ 6 w 402"/>
                  <a:gd name="T1" fmla="*/ 996 h 1014"/>
                  <a:gd name="T2" fmla="*/ 12 w 402"/>
                  <a:gd name="T3" fmla="*/ 966 h 1014"/>
                  <a:gd name="T4" fmla="*/ 24 w 402"/>
                  <a:gd name="T5" fmla="*/ 942 h 1014"/>
                  <a:gd name="T6" fmla="*/ 30 w 402"/>
                  <a:gd name="T7" fmla="*/ 912 h 1014"/>
                  <a:gd name="T8" fmla="*/ 42 w 402"/>
                  <a:gd name="T9" fmla="*/ 888 h 1014"/>
                  <a:gd name="T10" fmla="*/ 54 w 402"/>
                  <a:gd name="T11" fmla="*/ 858 h 1014"/>
                  <a:gd name="T12" fmla="*/ 60 w 402"/>
                  <a:gd name="T13" fmla="*/ 834 h 1014"/>
                  <a:gd name="T14" fmla="*/ 72 w 402"/>
                  <a:gd name="T15" fmla="*/ 810 h 1014"/>
                  <a:gd name="T16" fmla="*/ 78 w 402"/>
                  <a:gd name="T17" fmla="*/ 780 h 1014"/>
                  <a:gd name="T18" fmla="*/ 90 w 402"/>
                  <a:gd name="T19" fmla="*/ 756 h 1014"/>
                  <a:gd name="T20" fmla="*/ 102 w 402"/>
                  <a:gd name="T21" fmla="*/ 732 h 1014"/>
                  <a:gd name="T22" fmla="*/ 108 w 402"/>
                  <a:gd name="T23" fmla="*/ 702 h 1014"/>
                  <a:gd name="T24" fmla="*/ 120 w 402"/>
                  <a:gd name="T25" fmla="*/ 678 h 1014"/>
                  <a:gd name="T26" fmla="*/ 126 w 402"/>
                  <a:gd name="T27" fmla="*/ 654 h 1014"/>
                  <a:gd name="T28" fmla="*/ 138 w 402"/>
                  <a:gd name="T29" fmla="*/ 624 h 1014"/>
                  <a:gd name="T30" fmla="*/ 150 w 402"/>
                  <a:gd name="T31" fmla="*/ 600 h 1014"/>
                  <a:gd name="T32" fmla="*/ 156 w 402"/>
                  <a:gd name="T33" fmla="*/ 576 h 1014"/>
                  <a:gd name="T34" fmla="*/ 168 w 402"/>
                  <a:gd name="T35" fmla="*/ 552 h 1014"/>
                  <a:gd name="T36" fmla="*/ 174 w 402"/>
                  <a:gd name="T37" fmla="*/ 522 h 1014"/>
                  <a:gd name="T38" fmla="*/ 186 w 402"/>
                  <a:gd name="T39" fmla="*/ 498 h 1014"/>
                  <a:gd name="T40" fmla="*/ 198 w 402"/>
                  <a:gd name="T41" fmla="*/ 474 h 1014"/>
                  <a:gd name="T42" fmla="*/ 204 w 402"/>
                  <a:gd name="T43" fmla="*/ 450 h 1014"/>
                  <a:gd name="T44" fmla="*/ 216 w 402"/>
                  <a:gd name="T45" fmla="*/ 426 h 1014"/>
                  <a:gd name="T46" fmla="*/ 222 w 402"/>
                  <a:gd name="T47" fmla="*/ 402 h 1014"/>
                  <a:gd name="T48" fmla="*/ 234 w 402"/>
                  <a:gd name="T49" fmla="*/ 378 h 1014"/>
                  <a:gd name="T50" fmla="*/ 246 w 402"/>
                  <a:gd name="T51" fmla="*/ 354 h 1014"/>
                  <a:gd name="T52" fmla="*/ 252 w 402"/>
                  <a:gd name="T53" fmla="*/ 330 h 1014"/>
                  <a:gd name="T54" fmla="*/ 264 w 402"/>
                  <a:gd name="T55" fmla="*/ 306 h 1014"/>
                  <a:gd name="T56" fmla="*/ 270 w 402"/>
                  <a:gd name="T57" fmla="*/ 282 h 1014"/>
                  <a:gd name="T58" fmla="*/ 282 w 402"/>
                  <a:gd name="T59" fmla="*/ 264 h 1014"/>
                  <a:gd name="T60" fmla="*/ 294 w 402"/>
                  <a:gd name="T61" fmla="*/ 240 h 1014"/>
                  <a:gd name="T62" fmla="*/ 300 w 402"/>
                  <a:gd name="T63" fmla="*/ 216 h 1014"/>
                  <a:gd name="T64" fmla="*/ 312 w 402"/>
                  <a:gd name="T65" fmla="*/ 198 h 1014"/>
                  <a:gd name="T66" fmla="*/ 318 w 402"/>
                  <a:gd name="T67" fmla="*/ 174 h 1014"/>
                  <a:gd name="T68" fmla="*/ 330 w 402"/>
                  <a:gd name="T69" fmla="*/ 156 h 1014"/>
                  <a:gd name="T70" fmla="*/ 342 w 402"/>
                  <a:gd name="T71" fmla="*/ 132 h 1014"/>
                  <a:gd name="T72" fmla="*/ 348 w 402"/>
                  <a:gd name="T73" fmla="*/ 114 h 1014"/>
                  <a:gd name="T74" fmla="*/ 360 w 402"/>
                  <a:gd name="T75" fmla="*/ 90 h 1014"/>
                  <a:gd name="T76" fmla="*/ 372 w 402"/>
                  <a:gd name="T77" fmla="*/ 72 h 1014"/>
                  <a:gd name="T78" fmla="*/ 378 w 402"/>
                  <a:gd name="T79" fmla="*/ 54 h 1014"/>
                  <a:gd name="T80" fmla="*/ 390 w 402"/>
                  <a:gd name="T81" fmla="*/ 30 h 1014"/>
                  <a:gd name="T82" fmla="*/ 396 w 402"/>
                  <a:gd name="T83" fmla="*/ 12 h 101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02"/>
                  <a:gd name="T127" fmla="*/ 0 h 1014"/>
                  <a:gd name="T128" fmla="*/ 402 w 402"/>
                  <a:gd name="T129" fmla="*/ 1014 h 101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02" h="1014">
                    <a:moveTo>
                      <a:pt x="0" y="1014"/>
                    </a:moveTo>
                    <a:lnTo>
                      <a:pt x="0" y="1002"/>
                    </a:lnTo>
                    <a:lnTo>
                      <a:pt x="6" y="996"/>
                    </a:lnTo>
                    <a:lnTo>
                      <a:pt x="6" y="984"/>
                    </a:lnTo>
                    <a:lnTo>
                      <a:pt x="12" y="978"/>
                    </a:lnTo>
                    <a:lnTo>
                      <a:pt x="12" y="966"/>
                    </a:lnTo>
                    <a:lnTo>
                      <a:pt x="18" y="960"/>
                    </a:lnTo>
                    <a:lnTo>
                      <a:pt x="18" y="948"/>
                    </a:lnTo>
                    <a:lnTo>
                      <a:pt x="24" y="942"/>
                    </a:lnTo>
                    <a:lnTo>
                      <a:pt x="24" y="930"/>
                    </a:lnTo>
                    <a:lnTo>
                      <a:pt x="30" y="924"/>
                    </a:lnTo>
                    <a:lnTo>
                      <a:pt x="30" y="912"/>
                    </a:lnTo>
                    <a:lnTo>
                      <a:pt x="36" y="906"/>
                    </a:lnTo>
                    <a:lnTo>
                      <a:pt x="36" y="894"/>
                    </a:lnTo>
                    <a:lnTo>
                      <a:pt x="42" y="888"/>
                    </a:lnTo>
                    <a:lnTo>
                      <a:pt x="48" y="876"/>
                    </a:lnTo>
                    <a:lnTo>
                      <a:pt x="48" y="870"/>
                    </a:lnTo>
                    <a:lnTo>
                      <a:pt x="54" y="858"/>
                    </a:lnTo>
                    <a:lnTo>
                      <a:pt x="54" y="852"/>
                    </a:lnTo>
                    <a:lnTo>
                      <a:pt x="60" y="840"/>
                    </a:lnTo>
                    <a:lnTo>
                      <a:pt x="60" y="834"/>
                    </a:lnTo>
                    <a:lnTo>
                      <a:pt x="66" y="828"/>
                    </a:lnTo>
                    <a:lnTo>
                      <a:pt x="66" y="816"/>
                    </a:lnTo>
                    <a:lnTo>
                      <a:pt x="72" y="810"/>
                    </a:lnTo>
                    <a:lnTo>
                      <a:pt x="72" y="798"/>
                    </a:lnTo>
                    <a:lnTo>
                      <a:pt x="78" y="792"/>
                    </a:lnTo>
                    <a:lnTo>
                      <a:pt x="78" y="780"/>
                    </a:lnTo>
                    <a:lnTo>
                      <a:pt x="84" y="774"/>
                    </a:lnTo>
                    <a:lnTo>
                      <a:pt x="84" y="762"/>
                    </a:lnTo>
                    <a:lnTo>
                      <a:pt x="90" y="756"/>
                    </a:lnTo>
                    <a:lnTo>
                      <a:pt x="96" y="744"/>
                    </a:lnTo>
                    <a:lnTo>
                      <a:pt x="96" y="738"/>
                    </a:lnTo>
                    <a:lnTo>
                      <a:pt x="102" y="732"/>
                    </a:lnTo>
                    <a:lnTo>
                      <a:pt x="102" y="720"/>
                    </a:lnTo>
                    <a:lnTo>
                      <a:pt x="108" y="714"/>
                    </a:lnTo>
                    <a:lnTo>
                      <a:pt x="108" y="702"/>
                    </a:lnTo>
                    <a:lnTo>
                      <a:pt x="114" y="696"/>
                    </a:lnTo>
                    <a:lnTo>
                      <a:pt x="114" y="684"/>
                    </a:lnTo>
                    <a:lnTo>
                      <a:pt x="120" y="678"/>
                    </a:lnTo>
                    <a:lnTo>
                      <a:pt x="120" y="666"/>
                    </a:lnTo>
                    <a:lnTo>
                      <a:pt x="126" y="660"/>
                    </a:lnTo>
                    <a:lnTo>
                      <a:pt x="126" y="654"/>
                    </a:lnTo>
                    <a:lnTo>
                      <a:pt x="132" y="642"/>
                    </a:lnTo>
                    <a:lnTo>
                      <a:pt x="132" y="636"/>
                    </a:lnTo>
                    <a:lnTo>
                      <a:pt x="138" y="624"/>
                    </a:lnTo>
                    <a:lnTo>
                      <a:pt x="144" y="618"/>
                    </a:lnTo>
                    <a:lnTo>
                      <a:pt x="144" y="606"/>
                    </a:lnTo>
                    <a:lnTo>
                      <a:pt x="150" y="600"/>
                    </a:lnTo>
                    <a:lnTo>
                      <a:pt x="150" y="594"/>
                    </a:lnTo>
                    <a:lnTo>
                      <a:pt x="156" y="582"/>
                    </a:lnTo>
                    <a:lnTo>
                      <a:pt x="156" y="576"/>
                    </a:lnTo>
                    <a:lnTo>
                      <a:pt x="162" y="564"/>
                    </a:lnTo>
                    <a:lnTo>
                      <a:pt x="162" y="558"/>
                    </a:lnTo>
                    <a:lnTo>
                      <a:pt x="168" y="552"/>
                    </a:lnTo>
                    <a:lnTo>
                      <a:pt x="168" y="540"/>
                    </a:lnTo>
                    <a:lnTo>
                      <a:pt x="174" y="534"/>
                    </a:lnTo>
                    <a:lnTo>
                      <a:pt x="174" y="522"/>
                    </a:lnTo>
                    <a:lnTo>
                      <a:pt x="180" y="516"/>
                    </a:lnTo>
                    <a:lnTo>
                      <a:pt x="186" y="510"/>
                    </a:lnTo>
                    <a:lnTo>
                      <a:pt x="186" y="498"/>
                    </a:lnTo>
                    <a:lnTo>
                      <a:pt x="192" y="492"/>
                    </a:lnTo>
                    <a:lnTo>
                      <a:pt x="192" y="486"/>
                    </a:lnTo>
                    <a:lnTo>
                      <a:pt x="198" y="474"/>
                    </a:lnTo>
                    <a:lnTo>
                      <a:pt x="198" y="468"/>
                    </a:lnTo>
                    <a:lnTo>
                      <a:pt x="204" y="456"/>
                    </a:lnTo>
                    <a:lnTo>
                      <a:pt x="204" y="450"/>
                    </a:lnTo>
                    <a:lnTo>
                      <a:pt x="210" y="444"/>
                    </a:lnTo>
                    <a:lnTo>
                      <a:pt x="210" y="432"/>
                    </a:lnTo>
                    <a:lnTo>
                      <a:pt x="216" y="426"/>
                    </a:lnTo>
                    <a:lnTo>
                      <a:pt x="216" y="420"/>
                    </a:lnTo>
                    <a:lnTo>
                      <a:pt x="222" y="408"/>
                    </a:lnTo>
                    <a:lnTo>
                      <a:pt x="222" y="402"/>
                    </a:lnTo>
                    <a:lnTo>
                      <a:pt x="228" y="396"/>
                    </a:lnTo>
                    <a:lnTo>
                      <a:pt x="234" y="384"/>
                    </a:lnTo>
                    <a:lnTo>
                      <a:pt x="234" y="378"/>
                    </a:lnTo>
                    <a:lnTo>
                      <a:pt x="240" y="372"/>
                    </a:lnTo>
                    <a:lnTo>
                      <a:pt x="240" y="360"/>
                    </a:lnTo>
                    <a:lnTo>
                      <a:pt x="246" y="354"/>
                    </a:lnTo>
                    <a:lnTo>
                      <a:pt x="246" y="348"/>
                    </a:lnTo>
                    <a:lnTo>
                      <a:pt x="252" y="336"/>
                    </a:lnTo>
                    <a:lnTo>
                      <a:pt x="252" y="330"/>
                    </a:lnTo>
                    <a:lnTo>
                      <a:pt x="258" y="324"/>
                    </a:lnTo>
                    <a:lnTo>
                      <a:pt x="258" y="318"/>
                    </a:lnTo>
                    <a:lnTo>
                      <a:pt x="264" y="306"/>
                    </a:lnTo>
                    <a:lnTo>
                      <a:pt x="264" y="300"/>
                    </a:lnTo>
                    <a:lnTo>
                      <a:pt x="270" y="294"/>
                    </a:lnTo>
                    <a:lnTo>
                      <a:pt x="270" y="282"/>
                    </a:lnTo>
                    <a:lnTo>
                      <a:pt x="276" y="276"/>
                    </a:lnTo>
                    <a:lnTo>
                      <a:pt x="282" y="270"/>
                    </a:lnTo>
                    <a:lnTo>
                      <a:pt x="282" y="264"/>
                    </a:lnTo>
                    <a:lnTo>
                      <a:pt x="288" y="252"/>
                    </a:lnTo>
                    <a:lnTo>
                      <a:pt x="288" y="246"/>
                    </a:lnTo>
                    <a:lnTo>
                      <a:pt x="294" y="240"/>
                    </a:lnTo>
                    <a:lnTo>
                      <a:pt x="294" y="234"/>
                    </a:lnTo>
                    <a:lnTo>
                      <a:pt x="300" y="228"/>
                    </a:lnTo>
                    <a:lnTo>
                      <a:pt x="300" y="216"/>
                    </a:lnTo>
                    <a:lnTo>
                      <a:pt x="306" y="210"/>
                    </a:lnTo>
                    <a:lnTo>
                      <a:pt x="306" y="204"/>
                    </a:lnTo>
                    <a:lnTo>
                      <a:pt x="312" y="198"/>
                    </a:lnTo>
                    <a:lnTo>
                      <a:pt x="312" y="186"/>
                    </a:lnTo>
                    <a:lnTo>
                      <a:pt x="318" y="180"/>
                    </a:lnTo>
                    <a:lnTo>
                      <a:pt x="318" y="174"/>
                    </a:lnTo>
                    <a:lnTo>
                      <a:pt x="324" y="168"/>
                    </a:lnTo>
                    <a:lnTo>
                      <a:pt x="330" y="162"/>
                    </a:lnTo>
                    <a:lnTo>
                      <a:pt x="330" y="156"/>
                    </a:lnTo>
                    <a:lnTo>
                      <a:pt x="336" y="144"/>
                    </a:lnTo>
                    <a:lnTo>
                      <a:pt x="336" y="138"/>
                    </a:lnTo>
                    <a:lnTo>
                      <a:pt x="342" y="132"/>
                    </a:lnTo>
                    <a:lnTo>
                      <a:pt x="342" y="126"/>
                    </a:lnTo>
                    <a:lnTo>
                      <a:pt x="348" y="120"/>
                    </a:lnTo>
                    <a:lnTo>
                      <a:pt x="348" y="114"/>
                    </a:lnTo>
                    <a:lnTo>
                      <a:pt x="354" y="102"/>
                    </a:lnTo>
                    <a:lnTo>
                      <a:pt x="354" y="96"/>
                    </a:lnTo>
                    <a:lnTo>
                      <a:pt x="360" y="90"/>
                    </a:lnTo>
                    <a:lnTo>
                      <a:pt x="360" y="84"/>
                    </a:lnTo>
                    <a:lnTo>
                      <a:pt x="366" y="78"/>
                    </a:lnTo>
                    <a:lnTo>
                      <a:pt x="372" y="72"/>
                    </a:lnTo>
                    <a:lnTo>
                      <a:pt x="372" y="66"/>
                    </a:lnTo>
                    <a:lnTo>
                      <a:pt x="378" y="60"/>
                    </a:lnTo>
                    <a:lnTo>
                      <a:pt x="378" y="54"/>
                    </a:lnTo>
                    <a:lnTo>
                      <a:pt x="384" y="48"/>
                    </a:lnTo>
                    <a:lnTo>
                      <a:pt x="384" y="36"/>
                    </a:lnTo>
                    <a:lnTo>
                      <a:pt x="390" y="30"/>
                    </a:lnTo>
                    <a:lnTo>
                      <a:pt x="390" y="24"/>
                    </a:lnTo>
                    <a:lnTo>
                      <a:pt x="396" y="18"/>
                    </a:lnTo>
                    <a:lnTo>
                      <a:pt x="396" y="12"/>
                    </a:lnTo>
                    <a:lnTo>
                      <a:pt x="402" y="6"/>
                    </a:lnTo>
                    <a:lnTo>
                      <a:pt x="402" y="0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4" name="Freeform 87"/>
              <p:cNvSpPr>
                <a:spLocks/>
              </p:cNvSpPr>
              <p:nvPr/>
            </p:nvSpPr>
            <p:spPr bwMode="auto">
              <a:xfrm>
                <a:off x="1578" y="690"/>
                <a:ext cx="684" cy="396"/>
              </a:xfrm>
              <a:custGeom>
                <a:avLst/>
                <a:gdLst>
                  <a:gd name="T0" fmla="*/ 6 w 684"/>
                  <a:gd name="T1" fmla="*/ 384 h 396"/>
                  <a:gd name="T2" fmla="*/ 18 w 684"/>
                  <a:gd name="T3" fmla="*/ 366 h 396"/>
                  <a:gd name="T4" fmla="*/ 30 w 684"/>
                  <a:gd name="T5" fmla="*/ 348 h 396"/>
                  <a:gd name="T6" fmla="*/ 36 w 684"/>
                  <a:gd name="T7" fmla="*/ 330 h 396"/>
                  <a:gd name="T8" fmla="*/ 54 w 684"/>
                  <a:gd name="T9" fmla="*/ 306 h 396"/>
                  <a:gd name="T10" fmla="*/ 66 w 684"/>
                  <a:gd name="T11" fmla="*/ 288 h 396"/>
                  <a:gd name="T12" fmla="*/ 72 w 684"/>
                  <a:gd name="T13" fmla="*/ 270 h 396"/>
                  <a:gd name="T14" fmla="*/ 90 w 684"/>
                  <a:gd name="T15" fmla="*/ 246 h 396"/>
                  <a:gd name="T16" fmla="*/ 96 w 684"/>
                  <a:gd name="T17" fmla="*/ 228 h 396"/>
                  <a:gd name="T18" fmla="*/ 108 w 684"/>
                  <a:gd name="T19" fmla="*/ 216 h 396"/>
                  <a:gd name="T20" fmla="*/ 132 w 684"/>
                  <a:gd name="T21" fmla="*/ 186 h 396"/>
                  <a:gd name="T22" fmla="*/ 144 w 684"/>
                  <a:gd name="T23" fmla="*/ 162 h 396"/>
                  <a:gd name="T24" fmla="*/ 162 w 684"/>
                  <a:gd name="T25" fmla="*/ 144 h 396"/>
                  <a:gd name="T26" fmla="*/ 180 w 684"/>
                  <a:gd name="T27" fmla="*/ 120 h 396"/>
                  <a:gd name="T28" fmla="*/ 198 w 684"/>
                  <a:gd name="T29" fmla="*/ 102 h 396"/>
                  <a:gd name="T30" fmla="*/ 216 w 684"/>
                  <a:gd name="T31" fmla="*/ 84 h 396"/>
                  <a:gd name="T32" fmla="*/ 234 w 684"/>
                  <a:gd name="T33" fmla="*/ 66 h 396"/>
                  <a:gd name="T34" fmla="*/ 252 w 684"/>
                  <a:gd name="T35" fmla="*/ 54 h 396"/>
                  <a:gd name="T36" fmla="*/ 270 w 684"/>
                  <a:gd name="T37" fmla="*/ 36 h 396"/>
                  <a:gd name="T38" fmla="*/ 288 w 684"/>
                  <a:gd name="T39" fmla="*/ 30 h 396"/>
                  <a:gd name="T40" fmla="*/ 306 w 684"/>
                  <a:gd name="T41" fmla="*/ 18 h 396"/>
                  <a:gd name="T42" fmla="*/ 324 w 684"/>
                  <a:gd name="T43" fmla="*/ 12 h 396"/>
                  <a:gd name="T44" fmla="*/ 342 w 684"/>
                  <a:gd name="T45" fmla="*/ 6 h 396"/>
                  <a:gd name="T46" fmla="*/ 360 w 684"/>
                  <a:gd name="T47" fmla="*/ 0 h 396"/>
                  <a:gd name="T48" fmla="*/ 378 w 684"/>
                  <a:gd name="T49" fmla="*/ 0 h 396"/>
                  <a:gd name="T50" fmla="*/ 396 w 684"/>
                  <a:gd name="T51" fmla="*/ 0 h 396"/>
                  <a:gd name="T52" fmla="*/ 414 w 684"/>
                  <a:gd name="T53" fmla="*/ 0 h 396"/>
                  <a:gd name="T54" fmla="*/ 432 w 684"/>
                  <a:gd name="T55" fmla="*/ 0 h 396"/>
                  <a:gd name="T56" fmla="*/ 450 w 684"/>
                  <a:gd name="T57" fmla="*/ 6 h 396"/>
                  <a:gd name="T58" fmla="*/ 468 w 684"/>
                  <a:gd name="T59" fmla="*/ 12 h 396"/>
                  <a:gd name="T60" fmla="*/ 486 w 684"/>
                  <a:gd name="T61" fmla="*/ 18 h 396"/>
                  <a:gd name="T62" fmla="*/ 504 w 684"/>
                  <a:gd name="T63" fmla="*/ 30 h 396"/>
                  <a:gd name="T64" fmla="*/ 522 w 684"/>
                  <a:gd name="T65" fmla="*/ 42 h 396"/>
                  <a:gd name="T66" fmla="*/ 540 w 684"/>
                  <a:gd name="T67" fmla="*/ 54 h 396"/>
                  <a:gd name="T68" fmla="*/ 558 w 684"/>
                  <a:gd name="T69" fmla="*/ 72 h 396"/>
                  <a:gd name="T70" fmla="*/ 576 w 684"/>
                  <a:gd name="T71" fmla="*/ 84 h 396"/>
                  <a:gd name="T72" fmla="*/ 594 w 684"/>
                  <a:gd name="T73" fmla="*/ 102 h 396"/>
                  <a:gd name="T74" fmla="*/ 612 w 684"/>
                  <a:gd name="T75" fmla="*/ 120 h 396"/>
                  <a:gd name="T76" fmla="*/ 630 w 684"/>
                  <a:gd name="T77" fmla="*/ 144 h 396"/>
                  <a:gd name="T78" fmla="*/ 648 w 684"/>
                  <a:gd name="T79" fmla="*/ 168 h 396"/>
                  <a:gd name="T80" fmla="*/ 660 w 684"/>
                  <a:gd name="T81" fmla="*/ 180 h 396"/>
                  <a:gd name="T82" fmla="*/ 678 w 684"/>
                  <a:gd name="T83" fmla="*/ 204 h 39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84"/>
                  <a:gd name="T127" fmla="*/ 0 h 396"/>
                  <a:gd name="T128" fmla="*/ 684 w 684"/>
                  <a:gd name="T129" fmla="*/ 396 h 39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84" h="396">
                    <a:moveTo>
                      <a:pt x="0" y="396"/>
                    </a:moveTo>
                    <a:lnTo>
                      <a:pt x="6" y="390"/>
                    </a:lnTo>
                    <a:lnTo>
                      <a:pt x="6" y="384"/>
                    </a:lnTo>
                    <a:lnTo>
                      <a:pt x="12" y="378"/>
                    </a:lnTo>
                    <a:lnTo>
                      <a:pt x="18" y="372"/>
                    </a:lnTo>
                    <a:lnTo>
                      <a:pt x="18" y="366"/>
                    </a:lnTo>
                    <a:lnTo>
                      <a:pt x="24" y="360"/>
                    </a:lnTo>
                    <a:lnTo>
                      <a:pt x="24" y="354"/>
                    </a:lnTo>
                    <a:lnTo>
                      <a:pt x="30" y="348"/>
                    </a:lnTo>
                    <a:lnTo>
                      <a:pt x="30" y="342"/>
                    </a:lnTo>
                    <a:lnTo>
                      <a:pt x="36" y="336"/>
                    </a:lnTo>
                    <a:lnTo>
                      <a:pt x="36" y="330"/>
                    </a:lnTo>
                    <a:lnTo>
                      <a:pt x="42" y="324"/>
                    </a:lnTo>
                    <a:lnTo>
                      <a:pt x="42" y="318"/>
                    </a:lnTo>
                    <a:lnTo>
                      <a:pt x="54" y="306"/>
                    </a:lnTo>
                    <a:lnTo>
                      <a:pt x="54" y="300"/>
                    </a:lnTo>
                    <a:lnTo>
                      <a:pt x="60" y="294"/>
                    </a:lnTo>
                    <a:lnTo>
                      <a:pt x="66" y="288"/>
                    </a:lnTo>
                    <a:lnTo>
                      <a:pt x="66" y="282"/>
                    </a:lnTo>
                    <a:lnTo>
                      <a:pt x="72" y="276"/>
                    </a:lnTo>
                    <a:lnTo>
                      <a:pt x="72" y="270"/>
                    </a:lnTo>
                    <a:lnTo>
                      <a:pt x="84" y="258"/>
                    </a:lnTo>
                    <a:lnTo>
                      <a:pt x="84" y="252"/>
                    </a:lnTo>
                    <a:lnTo>
                      <a:pt x="90" y="246"/>
                    </a:lnTo>
                    <a:lnTo>
                      <a:pt x="90" y="240"/>
                    </a:lnTo>
                    <a:lnTo>
                      <a:pt x="102" y="228"/>
                    </a:lnTo>
                    <a:lnTo>
                      <a:pt x="96" y="228"/>
                    </a:lnTo>
                    <a:lnTo>
                      <a:pt x="102" y="228"/>
                    </a:lnTo>
                    <a:lnTo>
                      <a:pt x="108" y="222"/>
                    </a:lnTo>
                    <a:lnTo>
                      <a:pt x="108" y="216"/>
                    </a:lnTo>
                    <a:lnTo>
                      <a:pt x="120" y="204"/>
                    </a:lnTo>
                    <a:lnTo>
                      <a:pt x="120" y="198"/>
                    </a:lnTo>
                    <a:lnTo>
                      <a:pt x="132" y="186"/>
                    </a:lnTo>
                    <a:lnTo>
                      <a:pt x="132" y="180"/>
                    </a:lnTo>
                    <a:lnTo>
                      <a:pt x="144" y="168"/>
                    </a:lnTo>
                    <a:lnTo>
                      <a:pt x="144" y="162"/>
                    </a:lnTo>
                    <a:lnTo>
                      <a:pt x="150" y="156"/>
                    </a:lnTo>
                    <a:lnTo>
                      <a:pt x="156" y="150"/>
                    </a:lnTo>
                    <a:lnTo>
                      <a:pt x="162" y="144"/>
                    </a:lnTo>
                    <a:lnTo>
                      <a:pt x="174" y="132"/>
                    </a:lnTo>
                    <a:lnTo>
                      <a:pt x="174" y="126"/>
                    </a:lnTo>
                    <a:lnTo>
                      <a:pt x="180" y="120"/>
                    </a:lnTo>
                    <a:lnTo>
                      <a:pt x="186" y="114"/>
                    </a:lnTo>
                    <a:lnTo>
                      <a:pt x="192" y="108"/>
                    </a:lnTo>
                    <a:lnTo>
                      <a:pt x="198" y="102"/>
                    </a:lnTo>
                    <a:lnTo>
                      <a:pt x="204" y="96"/>
                    </a:lnTo>
                    <a:lnTo>
                      <a:pt x="210" y="90"/>
                    </a:lnTo>
                    <a:lnTo>
                      <a:pt x="216" y="84"/>
                    </a:lnTo>
                    <a:lnTo>
                      <a:pt x="222" y="78"/>
                    </a:lnTo>
                    <a:lnTo>
                      <a:pt x="228" y="72"/>
                    </a:lnTo>
                    <a:lnTo>
                      <a:pt x="234" y="66"/>
                    </a:lnTo>
                    <a:lnTo>
                      <a:pt x="240" y="60"/>
                    </a:lnTo>
                    <a:lnTo>
                      <a:pt x="246" y="60"/>
                    </a:lnTo>
                    <a:lnTo>
                      <a:pt x="252" y="54"/>
                    </a:lnTo>
                    <a:lnTo>
                      <a:pt x="258" y="48"/>
                    </a:lnTo>
                    <a:lnTo>
                      <a:pt x="264" y="42"/>
                    </a:lnTo>
                    <a:lnTo>
                      <a:pt x="270" y="36"/>
                    </a:lnTo>
                    <a:lnTo>
                      <a:pt x="276" y="36"/>
                    </a:lnTo>
                    <a:lnTo>
                      <a:pt x="282" y="30"/>
                    </a:lnTo>
                    <a:lnTo>
                      <a:pt x="288" y="30"/>
                    </a:lnTo>
                    <a:lnTo>
                      <a:pt x="294" y="24"/>
                    </a:lnTo>
                    <a:lnTo>
                      <a:pt x="300" y="24"/>
                    </a:lnTo>
                    <a:lnTo>
                      <a:pt x="306" y="18"/>
                    </a:lnTo>
                    <a:lnTo>
                      <a:pt x="312" y="18"/>
                    </a:lnTo>
                    <a:lnTo>
                      <a:pt x="318" y="12"/>
                    </a:lnTo>
                    <a:lnTo>
                      <a:pt x="324" y="12"/>
                    </a:lnTo>
                    <a:lnTo>
                      <a:pt x="330" y="6"/>
                    </a:lnTo>
                    <a:lnTo>
                      <a:pt x="336" y="6"/>
                    </a:lnTo>
                    <a:lnTo>
                      <a:pt x="342" y="6"/>
                    </a:lnTo>
                    <a:lnTo>
                      <a:pt x="348" y="6"/>
                    </a:lnTo>
                    <a:lnTo>
                      <a:pt x="354" y="0"/>
                    </a:lnTo>
                    <a:lnTo>
                      <a:pt x="360" y="0"/>
                    </a:lnTo>
                    <a:lnTo>
                      <a:pt x="366" y="0"/>
                    </a:lnTo>
                    <a:lnTo>
                      <a:pt x="372" y="0"/>
                    </a:lnTo>
                    <a:lnTo>
                      <a:pt x="378" y="0"/>
                    </a:lnTo>
                    <a:lnTo>
                      <a:pt x="384" y="0"/>
                    </a:lnTo>
                    <a:lnTo>
                      <a:pt x="390" y="0"/>
                    </a:lnTo>
                    <a:lnTo>
                      <a:pt x="396" y="0"/>
                    </a:lnTo>
                    <a:lnTo>
                      <a:pt x="402" y="0"/>
                    </a:lnTo>
                    <a:lnTo>
                      <a:pt x="408" y="0"/>
                    </a:lnTo>
                    <a:lnTo>
                      <a:pt x="414" y="0"/>
                    </a:lnTo>
                    <a:lnTo>
                      <a:pt x="420" y="0"/>
                    </a:lnTo>
                    <a:lnTo>
                      <a:pt x="426" y="0"/>
                    </a:lnTo>
                    <a:lnTo>
                      <a:pt x="432" y="0"/>
                    </a:lnTo>
                    <a:lnTo>
                      <a:pt x="438" y="0"/>
                    </a:lnTo>
                    <a:lnTo>
                      <a:pt x="444" y="6"/>
                    </a:lnTo>
                    <a:lnTo>
                      <a:pt x="450" y="6"/>
                    </a:lnTo>
                    <a:lnTo>
                      <a:pt x="456" y="6"/>
                    </a:lnTo>
                    <a:lnTo>
                      <a:pt x="462" y="12"/>
                    </a:lnTo>
                    <a:lnTo>
                      <a:pt x="468" y="12"/>
                    </a:lnTo>
                    <a:lnTo>
                      <a:pt x="474" y="12"/>
                    </a:lnTo>
                    <a:lnTo>
                      <a:pt x="480" y="18"/>
                    </a:lnTo>
                    <a:lnTo>
                      <a:pt x="486" y="18"/>
                    </a:lnTo>
                    <a:lnTo>
                      <a:pt x="492" y="24"/>
                    </a:lnTo>
                    <a:lnTo>
                      <a:pt x="498" y="24"/>
                    </a:lnTo>
                    <a:lnTo>
                      <a:pt x="504" y="30"/>
                    </a:lnTo>
                    <a:lnTo>
                      <a:pt x="510" y="36"/>
                    </a:lnTo>
                    <a:lnTo>
                      <a:pt x="516" y="36"/>
                    </a:lnTo>
                    <a:lnTo>
                      <a:pt x="522" y="42"/>
                    </a:lnTo>
                    <a:lnTo>
                      <a:pt x="528" y="42"/>
                    </a:lnTo>
                    <a:lnTo>
                      <a:pt x="534" y="48"/>
                    </a:lnTo>
                    <a:lnTo>
                      <a:pt x="540" y="54"/>
                    </a:lnTo>
                    <a:lnTo>
                      <a:pt x="546" y="60"/>
                    </a:lnTo>
                    <a:lnTo>
                      <a:pt x="552" y="66"/>
                    </a:lnTo>
                    <a:lnTo>
                      <a:pt x="558" y="72"/>
                    </a:lnTo>
                    <a:lnTo>
                      <a:pt x="564" y="78"/>
                    </a:lnTo>
                    <a:lnTo>
                      <a:pt x="570" y="78"/>
                    </a:lnTo>
                    <a:lnTo>
                      <a:pt x="576" y="84"/>
                    </a:lnTo>
                    <a:lnTo>
                      <a:pt x="582" y="90"/>
                    </a:lnTo>
                    <a:lnTo>
                      <a:pt x="588" y="96"/>
                    </a:lnTo>
                    <a:lnTo>
                      <a:pt x="594" y="102"/>
                    </a:lnTo>
                    <a:lnTo>
                      <a:pt x="600" y="108"/>
                    </a:lnTo>
                    <a:lnTo>
                      <a:pt x="606" y="120"/>
                    </a:lnTo>
                    <a:lnTo>
                      <a:pt x="612" y="120"/>
                    </a:lnTo>
                    <a:lnTo>
                      <a:pt x="618" y="126"/>
                    </a:lnTo>
                    <a:lnTo>
                      <a:pt x="624" y="138"/>
                    </a:lnTo>
                    <a:lnTo>
                      <a:pt x="630" y="144"/>
                    </a:lnTo>
                    <a:lnTo>
                      <a:pt x="636" y="150"/>
                    </a:lnTo>
                    <a:lnTo>
                      <a:pt x="648" y="162"/>
                    </a:lnTo>
                    <a:lnTo>
                      <a:pt x="648" y="168"/>
                    </a:lnTo>
                    <a:lnTo>
                      <a:pt x="660" y="180"/>
                    </a:lnTo>
                    <a:lnTo>
                      <a:pt x="654" y="180"/>
                    </a:lnTo>
                    <a:lnTo>
                      <a:pt x="660" y="180"/>
                    </a:lnTo>
                    <a:lnTo>
                      <a:pt x="672" y="192"/>
                    </a:lnTo>
                    <a:lnTo>
                      <a:pt x="672" y="198"/>
                    </a:lnTo>
                    <a:lnTo>
                      <a:pt x="678" y="204"/>
                    </a:lnTo>
                    <a:lnTo>
                      <a:pt x="678" y="210"/>
                    </a:lnTo>
                    <a:lnTo>
                      <a:pt x="684" y="216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5" name="Freeform 88"/>
              <p:cNvSpPr>
                <a:spLocks/>
              </p:cNvSpPr>
              <p:nvPr/>
            </p:nvSpPr>
            <p:spPr bwMode="auto">
              <a:xfrm>
                <a:off x="2262" y="906"/>
                <a:ext cx="420" cy="942"/>
              </a:xfrm>
              <a:custGeom>
                <a:avLst/>
                <a:gdLst>
                  <a:gd name="T0" fmla="*/ 6 w 420"/>
                  <a:gd name="T1" fmla="*/ 12 h 942"/>
                  <a:gd name="T2" fmla="*/ 24 w 420"/>
                  <a:gd name="T3" fmla="*/ 36 h 942"/>
                  <a:gd name="T4" fmla="*/ 42 w 420"/>
                  <a:gd name="T5" fmla="*/ 60 h 942"/>
                  <a:gd name="T6" fmla="*/ 48 w 420"/>
                  <a:gd name="T7" fmla="*/ 78 h 942"/>
                  <a:gd name="T8" fmla="*/ 60 w 420"/>
                  <a:gd name="T9" fmla="*/ 96 h 942"/>
                  <a:gd name="T10" fmla="*/ 66 w 420"/>
                  <a:gd name="T11" fmla="*/ 114 h 942"/>
                  <a:gd name="T12" fmla="*/ 78 w 420"/>
                  <a:gd name="T13" fmla="*/ 132 h 942"/>
                  <a:gd name="T14" fmla="*/ 90 w 420"/>
                  <a:gd name="T15" fmla="*/ 150 h 942"/>
                  <a:gd name="T16" fmla="*/ 96 w 420"/>
                  <a:gd name="T17" fmla="*/ 168 h 942"/>
                  <a:gd name="T18" fmla="*/ 108 w 420"/>
                  <a:gd name="T19" fmla="*/ 186 h 942"/>
                  <a:gd name="T20" fmla="*/ 120 w 420"/>
                  <a:gd name="T21" fmla="*/ 204 h 942"/>
                  <a:gd name="T22" fmla="*/ 126 w 420"/>
                  <a:gd name="T23" fmla="*/ 222 h 942"/>
                  <a:gd name="T24" fmla="*/ 138 w 420"/>
                  <a:gd name="T25" fmla="*/ 240 h 942"/>
                  <a:gd name="T26" fmla="*/ 144 w 420"/>
                  <a:gd name="T27" fmla="*/ 264 h 942"/>
                  <a:gd name="T28" fmla="*/ 156 w 420"/>
                  <a:gd name="T29" fmla="*/ 282 h 942"/>
                  <a:gd name="T30" fmla="*/ 168 w 420"/>
                  <a:gd name="T31" fmla="*/ 300 h 942"/>
                  <a:gd name="T32" fmla="*/ 174 w 420"/>
                  <a:gd name="T33" fmla="*/ 324 h 942"/>
                  <a:gd name="T34" fmla="*/ 186 w 420"/>
                  <a:gd name="T35" fmla="*/ 342 h 942"/>
                  <a:gd name="T36" fmla="*/ 192 w 420"/>
                  <a:gd name="T37" fmla="*/ 366 h 942"/>
                  <a:gd name="T38" fmla="*/ 204 w 420"/>
                  <a:gd name="T39" fmla="*/ 384 h 942"/>
                  <a:gd name="T40" fmla="*/ 216 w 420"/>
                  <a:gd name="T41" fmla="*/ 408 h 942"/>
                  <a:gd name="T42" fmla="*/ 222 w 420"/>
                  <a:gd name="T43" fmla="*/ 432 h 942"/>
                  <a:gd name="T44" fmla="*/ 234 w 420"/>
                  <a:gd name="T45" fmla="*/ 456 h 942"/>
                  <a:gd name="T46" fmla="*/ 240 w 420"/>
                  <a:gd name="T47" fmla="*/ 474 h 942"/>
                  <a:gd name="T48" fmla="*/ 252 w 420"/>
                  <a:gd name="T49" fmla="*/ 498 h 942"/>
                  <a:gd name="T50" fmla="*/ 264 w 420"/>
                  <a:gd name="T51" fmla="*/ 522 h 942"/>
                  <a:gd name="T52" fmla="*/ 270 w 420"/>
                  <a:gd name="T53" fmla="*/ 546 h 942"/>
                  <a:gd name="T54" fmla="*/ 282 w 420"/>
                  <a:gd name="T55" fmla="*/ 570 h 942"/>
                  <a:gd name="T56" fmla="*/ 288 w 420"/>
                  <a:gd name="T57" fmla="*/ 594 h 942"/>
                  <a:gd name="T58" fmla="*/ 300 w 420"/>
                  <a:gd name="T59" fmla="*/ 618 h 942"/>
                  <a:gd name="T60" fmla="*/ 312 w 420"/>
                  <a:gd name="T61" fmla="*/ 642 h 942"/>
                  <a:gd name="T62" fmla="*/ 318 w 420"/>
                  <a:gd name="T63" fmla="*/ 666 h 942"/>
                  <a:gd name="T64" fmla="*/ 330 w 420"/>
                  <a:gd name="T65" fmla="*/ 690 h 942"/>
                  <a:gd name="T66" fmla="*/ 336 w 420"/>
                  <a:gd name="T67" fmla="*/ 720 h 942"/>
                  <a:gd name="T68" fmla="*/ 348 w 420"/>
                  <a:gd name="T69" fmla="*/ 744 h 942"/>
                  <a:gd name="T70" fmla="*/ 360 w 420"/>
                  <a:gd name="T71" fmla="*/ 768 h 942"/>
                  <a:gd name="T72" fmla="*/ 366 w 420"/>
                  <a:gd name="T73" fmla="*/ 792 h 942"/>
                  <a:gd name="T74" fmla="*/ 378 w 420"/>
                  <a:gd name="T75" fmla="*/ 816 h 942"/>
                  <a:gd name="T76" fmla="*/ 384 w 420"/>
                  <a:gd name="T77" fmla="*/ 846 h 942"/>
                  <a:gd name="T78" fmla="*/ 396 w 420"/>
                  <a:gd name="T79" fmla="*/ 870 h 942"/>
                  <a:gd name="T80" fmla="*/ 408 w 420"/>
                  <a:gd name="T81" fmla="*/ 894 h 942"/>
                  <a:gd name="T82" fmla="*/ 414 w 420"/>
                  <a:gd name="T83" fmla="*/ 924 h 94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20"/>
                  <a:gd name="T127" fmla="*/ 0 h 942"/>
                  <a:gd name="T128" fmla="*/ 420 w 420"/>
                  <a:gd name="T129" fmla="*/ 942 h 94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20" h="942">
                    <a:moveTo>
                      <a:pt x="0" y="0"/>
                    </a:moveTo>
                    <a:lnTo>
                      <a:pt x="6" y="6"/>
                    </a:lnTo>
                    <a:lnTo>
                      <a:pt x="6" y="12"/>
                    </a:lnTo>
                    <a:lnTo>
                      <a:pt x="18" y="24"/>
                    </a:lnTo>
                    <a:lnTo>
                      <a:pt x="18" y="30"/>
                    </a:lnTo>
                    <a:lnTo>
                      <a:pt x="24" y="36"/>
                    </a:lnTo>
                    <a:lnTo>
                      <a:pt x="30" y="42"/>
                    </a:lnTo>
                    <a:lnTo>
                      <a:pt x="30" y="48"/>
                    </a:lnTo>
                    <a:lnTo>
                      <a:pt x="42" y="60"/>
                    </a:lnTo>
                    <a:lnTo>
                      <a:pt x="42" y="66"/>
                    </a:lnTo>
                    <a:lnTo>
                      <a:pt x="48" y="72"/>
                    </a:lnTo>
                    <a:lnTo>
                      <a:pt x="48" y="78"/>
                    </a:lnTo>
                    <a:lnTo>
                      <a:pt x="54" y="84"/>
                    </a:lnTo>
                    <a:lnTo>
                      <a:pt x="54" y="90"/>
                    </a:lnTo>
                    <a:lnTo>
                      <a:pt x="60" y="96"/>
                    </a:lnTo>
                    <a:lnTo>
                      <a:pt x="60" y="102"/>
                    </a:lnTo>
                    <a:lnTo>
                      <a:pt x="66" y="108"/>
                    </a:lnTo>
                    <a:lnTo>
                      <a:pt x="66" y="114"/>
                    </a:lnTo>
                    <a:lnTo>
                      <a:pt x="72" y="120"/>
                    </a:lnTo>
                    <a:lnTo>
                      <a:pt x="78" y="126"/>
                    </a:lnTo>
                    <a:lnTo>
                      <a:pt x="78" y="132"/>
                    </a:lnTo>
                    <a:lnTo>
                      <a:pt x="84" y="138"/>
                    </a:lnTo>
                    <a:lnTo>
                      <a:pt x="84" y="144"/>
                    </a:lnTo>
                    <a:lnTo>
                      <a:pt x="90" y="150"/>
                    </a:lnTo>
                    <a:lnTo>
                      <a:pt x="90" y="156"/>
                    </a:lnTo>
                    <a:lnTo>
                      <a:pt x="96" y="162"/>
                    </a:lnTo>
                    <a:lnTo>
                      <a:pt x="96" y="168"/>
                    </a:lnTo>
                    <a:lnTo>
                      <a:pt x="102" y="174"/>
                    </a:lnTo>
                    <a:lnTo>
                      <a:pt x="102" y="180"/>
                    </a:lnTo>
                    <a:lnTo>
                      <a:pt x="108" y="186"/>
                    </a:lnTo>
                    <a:lnTo>
                      <a:pt x="108" y="192"/>
                    </a:lnTo>
                    <a:lnTo>
                      <a:pt x="114" y="198"/>
                    </a:lnTo>
                    <a:lnTo>
                      <a:pt x="120" y="204"/>
                    </a:lnTo>
                    <a:lnTo>
                      <a:pt x="120" y="210"/>
                    </a:lnTo>
                    <a:lnTo>
                      <a:pt x="126" y="216"/>
                    </a:lnTo>
                    <a:lnTo>
                      <a:pt x="126" y="222"/>
                    </a:lnTo>
                    <a:lnTo>
                      <a:pt x="132" y="228"/>
                    </a:lnTo>
                    <a:lnTo>
                      <a:pt x="132" y="234"/>
                    </a:lnTo>
                    <a:lnTo>
                      <a:pt x="138" y="240"/>
                    </a:lnTo>
                    <a:lnTo>
                      <a:pt x="138" y="246"/>
                    </a:lnTo>
                    <a:lnTo>
                      <a:pt x="144" y="252"/>
                    </a:lnTo>
                    <a:lnTo>
                      <a:pt x="144" y="264"/>
                    </a:lnTo>
                    <a:lnTo>
                      <a:pt x="150" y="270"/>
                    </a:lnTo>
                    <a:lnTo>
                      <a:pt x="150" y="276"/>
                    </a:lnTo>
                    <a:lnTo>
                      <a:pt x="156" y="282"/>
                    </a:lnTo>
                    <a:lnTo>
                      <a:pt x="156" y="288"/>
                    </a:lnTo>
                    <a:lnTo>
                      <a:pt x="162" y="294"/>
                    </a:lnTo>
                    <a:lnTo>
                      <a:pt x="168" y="300"/>
                    </a:lnTo>
                    <a:lnTo>
                      <a:pt x="168" y="306"/>
                    </a:lnTo>
                    <a:lnTo>
                      <a:pt x="174" y="318"/>
                    </a:lnTo>
                    <a:lnTo>
                      <a:pt x="174" y="324"/>
                    </a:lnTo>
                    <a:lnTo>
                      <a:pt x="180" y="330"/>
                    </a:lnTo>
                    <a:lnTo>
                      <a:pt x="180" y="336"/>
                    </a:lnTo>
                    <a:lnTo>
                      <a:pt x="186" y="342"/>
                    </a:lnTo>
                    <a:lnTo>
                      <a:pt x="186" y="348"/>
                    </a:lnTo>
                    <a:lnTo>
                      <a:pt x="192" y="360"/>
                    </a:lnTo>
                    <a:lnTo>
                      <a:pt x="192" y="366"/>
                    </a:lnTo>
                    <a:lnTo>
                      <a:pt x="198" y="372"/>
                    </a:lnTo>
                    <a:lnTo>
                      <a:pt x="198" y="378"/>
                    </a:lnTo>
                    <a:lnTo>
                      <a:pt x="204" y="384"/>
                    </a:lnTo>
                    <a:lnTo>
                      <a:pt x="204" y="396"/>
                    </a:lnTo>
                    <a:lnTo>
                      <a:pt x="210" y="402"/>
                    </a:lnTo>
                    <a:lnTo>
                      <a:pt x="216" y="408"/>
                    </a:lnTo>
                    <a:lnTo>
                      <a:pt x="216" y="414"/>
                    </a:lnTo>
                    <a:lnTo>
                      <a:pt x="222" y="426"/>
                    </a:lnTo>
                    <a:lnTo>
                      <a:pt x="222" y="432"/>
                    </a:lnTo>
                    <a:lnTo>
                      <a:pt x="228" y="438"/>
                    </a:lnTo>
                    <a:lnTo>
                      <a:pt x="228" y="444"/>
                    </a:lnTo>
                    <a:lnTo>
                      <a:pt x="234" y="456"/>
                    </a:lnTo>
                    <a:lnTo>
                      <a:pt x="234" y="462"/>
                    </a:lnTo>
                    <a:lnTo>
                      <a:pt x="240" y="468"/>
                    </a:lnTo>
                    <a:lnTo>
                      <a:pt x="240" y="474"/>
                    </a:lnTo>
                    <a:lnTo>
                      <a:pt x="246" y="486"/>
                    </a:lnTo>
                    <a:lnTo>
                      <a:pt x="246" y="492"/>
                    </a:lnTo>
                    <a:lnTo>
                      <a:pt x="252" y="498"/>
                    </a:lnTo>
                    <a:lnTo>
                      <a:pt x="252" y="510"/>
                    </a:lnTo>
                    <a:lnTo>
                      <a:pt x="258" y="516"/>
                    </a:lnTo>
                    <a:lnTo>
                      <a:pt x="264" y="522"/>
                    </a:lnTo>
                    <a:lnTo>
                      <a:pt x="264" y="528"/>
                    </a:lnTo>
                    <a:lnTo>
                      <a:pt x="270" y="540"/>
                    </a:lnTo>
                    <a:lnTo>
                      <a:pt x="270" y="546"/>
                    </a:lnTo>
                    <a:lnTo>
                      <a:pt x="276" y="552"/>
                    </a:lnTo>
                    <a:lnTo>
                      <a:pt x="276" y="564"/>
                    </a:lnTo>
                    <a:lnTo>
                      <a:pt x="282" y="570"/>
                    </a:lnTo>
                    <a:lnTo>
                      <a:pt x="282" y="576"/>
                    </a:lnTo>
                    <a:lnTo>
                      <a:pt x="288" y="588"/>
                    </a:lnTo>
                    <a:lnTo>
                      <a:pt x="288" y="594"/>
                    </a:lnTo>
                    <a:lnTo>
                      <a:pt x="294" y="600"/>
                    </a:lnTo>
                    <a:lnTo>
                      <a:pt x="294" y="612"/>
                    </a:lnTo>
                    <a:lnTo>
                      <a:pt x="300" y="618"/>
                    </a:lnTo>
                    <a:lnTo>
                      <a:pt x="306" y="624"/>
                    </a:lnTo>
                    <a:lnTo>
                      <a:pt x="306" y="636"/>
                    </a:lnTo>
                    <a:lnTo>
                      <a:pt x="312" y="642"/>
                    </a:lnTo>
                    <a:lnTo>
                      <a:pt x="312" y="648"/>
                    </a:lnTo>
                    <a:lnTo>
                      <a:pt x="318" y="660"/>
                    </a:lnTo>
                    <a:lnTo>
                      <a:pt x="318" y="666"/>
                    </a:lnTo>
                    <a:lnTo>
                      <a:pt x="324" y="678"/>
                    </a:lnTo>
                    <a:lnTo>
                      <a:pt x="324" y="684"/>
                    </a:lnTo>
                    <a:lnTo>
                      <a:pt x="330" y="690"/>
                    </a:lnTo>
                    <a:lnTo>
                      <a:pt x="330" y="702"/>
                    </a:lnTo>
                    <a:lnTo>
                      <a:pt x="336" y="708"/>
                    </a:lnTo>
                    <a:lnTo>
                      <a:pt x="336" y="720"/>
                    </a:lnTo>
                    <a:lnTo>
                      <a:pt x="342" y="726"/>
                    </a:lnTo>
                    <a:lnTo>
                      <a:pt x="342" y="732"/>
                    </a:lnTo>
                    <a:lnTo>
                      <a:pt x="348" y="744"/>
                    </a:lnTo>
                    <a:lnTo>
                      <a:pt x="354" y="750"/>
                    </a:lnTo>
                    <a:lnTo>
                      <a:pt x="354" y="762"/>
                    </a:lnTo>
                    <a:lnTo>
                      <a:pt x="360" y="768"/>
                    </a:lnTo>
                    <a:lnTo>
                      <a:pt x="360" y="774"/>
                    </a:lnTo>
                    <a:lnTo>
                      <a:pt x="366" y="786"/>
                    </a:lnTo>
                    <a:lnTo>
                      <a:pt x="366" y="792"/>
                    </a:lnTo>
                    <a:lnTo>
                      <a:pt x="372" y="804"/>
                    </a:lnTo>
                    <a:lnTo>
                      <a:pt x="372" y="810"/>
                    </a:lnTo>
                    <a:lnTo>
                      <a:pt x="378" y="816"/>
                    </a:lnTo>
                    <a:lnTo>
                      <a:pt x="378" y="828"/>
                    </a:lnTo>
                    <a:lnTo>
                      <a:pt x="384" y="834"/>
                    </a:lnTo>
                    <a:lnTo>
                      <a:pt x="384" y="846"/>
                    </a:lnTo>
                    <a:lnTo>
                      <a:pt x="390" y="852"/>
                    </a:lnTo>
                    <a:lnTo>
                      <a:pt x="390" y="864"/>
                    </a:lnTo>
                    <a:lnTo>
                      <a:pt x="396" y="870"/>
                    </a:lnTo>
                    <a:lnTo>
                      <a:pt x="402" y="876"/>
                    </a:lnTo>
                    <a:lnTo>
                      <a:pt x="402" y="888"/>
                    </a:lnTo>
                    <a:lnTo>
                      <a:pt x="408" y="894"/>
                    </a:lnTo>
                    <a:lnTo>
                      <a:pt x="408" y="906"/>
                    </a:lnTo>
                    <a:lnTo>
                      <a:pt x="414" y="912"/>
                    </a:lnTo>
                    <a:lnTo>
                      <a:pt x="414" y="924"/>
                    </a:lnTo>
                    <a:lnTo>
                      <a:pt x="420" y="930"/>
                    </a:lnTo>
                    <a:lnTo>
                      <a:pt x="420" y="942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6" name="Freeform 89"/>
              <p:cNvSpPr>
                <a:spLocks/>
              </p:cNvSpPr>
              <p:nvPr/>
            </p:nvSpPr>
            <p:spPr bwMode="auto">
              <a:xfrm>
                <a:off x="2682" y="1848"/>
                <a:ext cx="408" cy="1068"/>
              </a:xfrm>
              <a:custGeom>
                <a:avLst/>
                <a:gdLst>
                  <a:gd name="T0" fmla="*/ 6 w 408"/>
                  <a:gd name="T1" fmla="*/ 18 h 1068"/>
                  <a:gd name="T2" fmla="*/ 18 w 408"/>
                  <a:gd name="T3" fmla="*/ 42 h 1068"/>
                  <a:gd name="T4" fmla="*/ 30 w 408"/>
                  <a:gd name="T5" fmla="*/ 66 h 1068"/>
                  <a:gd name="T6" fmla="*/ 36 w 408"/>
                  <a:gd name="T7" fmla="*/ 96 h 1068"/>
                  <a:gd name="T8" fmla="*/ 48 w 408"/>
                  <a:gd name="T9" fmla="*/ 120 h 1068"/>
                  <a:gd name="T10" fmla="*/ 54 w 408"/>
                  <a:gd name="T11" fmla="*/ 150 h 1068"/>
                  <a:gd name="T12" fmla="*/ 66 w 408"/>
                  <a:gd name="T13" fmla="*/ 174 h 1068"/>
                  <a:gd name="T14" fmla="*/ 78 w 408"/>
                  <a:gd name="T15" fmla="*/ 198 h 1068"/>
                  <a:gd name="T16" fmla="*/ 84 w 408"/>
                  <a:gd name="T17" fmla="*/ 228 h 1068"/>
                  <a:gd name="T18" fmla="*/ 96 w 408"/>
                  <a:gd name="T19" fmla="*/ 252 h 1068"/>
                  <a:gd name="T20" fmla="*/ 102 w 408"/>
                  <a:gd name="T21" fmla="*/ 282 h 1068"/>
                  <a:gd name="T22" fmla="*/ 114 w 408"/>
                  <a:gd name="T23" fmla="*/ 306 h 1068"/>
                  <a:gd name="T24" fmla="*/ 126 w 408"/>
                  <a:gd name="T25" fmla="*/ 336 h 1068"/>
                  <a:gd name="T26" fmla="*/ 132 w 408"/>
                  <a:gd name="T27" fmla="*/ 360 h 1068"/>
                  <a:gd name="T28" fmla="*/ 144 w 408"/>
                  <a:gd name="T29" fmla="*/ 384 h 1068"/>
                  <a:gd name="T30" fmla="*/ 150 w 408"/>
                  <a:gd name="T31" fmla="*/ 414 h 1068"/>
                  <a:gd name="T32" fmla="*/ 162 w 408"/>
                  <a:gd name="T33" fmla="*/ 438 h 1068"/>
                  <a:gd name="T34" fmla="*/ 174 w 408"/>
                  <a:gd name="T35" fmla="*/ 468 h 1068"/>
                  <a:gd name="T36" fmla="*/ 180 w 408"/>
                  <a:gd name="T37" fmla="*/ 492 h 1068"/>
                  <a:gd name="T38" fmla="*/ 192 w 408"/>
                  <a:gd name="T39" fmla="*/ 516 h 1068"/>
                  <a:gd name="T40" fmla="*/ 198 w 408"/>
                  <a:gd name="T41" fmla="*/ 546 h 1068"/>
                  <a:gd name="T42" fmla="*/ 210 w 408"/>
                  <a:gd name="T43" fmla="*/ 570 h 1068"/>
                  <a:gd name="T44" fmla="*/ 222 w 408"/>
                  <a:gd name="T45" fmla="*/ 594 h 1068"/>
                  <a:gd name="T46" fmla="*/ 228 w 408"/>
                  <a:gd name="T47" fmla="*/ 624 h 1068"/>
                  <a:gd name="T48" fmla="*/ 240 w 408"/>
                  <a:gd name="T49" fmla="*/ 648 h 1068"/>
                  <a:gd name="T50" fmla="*/ 246 w 408"/>
                  <a:gd name="T51" fmla="*/ 672 h 1068"/>
                  <a:gd name="T52" fmla="*/ 258 w 408"/>
                  <a:gd name="T53" fmla="*/ 696 h 1068"/>
                  <a:gd name="T54" fmla="*/ 270 w 408"/>
                  <a:gd name="T55" fmla="*/ 720 h 1068"/>
                  <a:gd name="T56" fmla="*/ 276 w 408"/>
                  <a:gd name="T57" fmla="*/ 750 h 1068"/>
                  <a:gd name="T58" fmla="*/ 288 w 408"/>
                  <a:gd name="T59" fmla="*/ 774 h 1068"/>
                  <a:gd name="T60" fmla="*/ 294 w 408"/>
                  <a:gd name="T61" fmla="*/ 798 h 1068"/>
                  <a:gd name="T62" fmla="*/ 306 w 408"/>
                  <a:gd name="T63" fmla="*/ 822 h 1068"/>
                  <a:gd name="T64" fmla="*/ 318 w 408"/>
                  <a:gd name="T65" fmla="*/ 846 h 1068"/>
                  <a:gd name="T66" fmla="*/ 324 w 408"/>
                  <a:gd name="T67" fmla="*/ 870 h 1068"/>
                  <a:gd name="T68" fmla="*/ 336 w 408"/>
                  <a:gd name="T69" fmla="*/ 894 h 1068"/>
                  <a:gd name="T70" fmla="*/ 348 w 408"/>
                  <a:gd name="T71" fmla="*/ 918 h 1068"/>
                  <a:gd name="T72" fmla="*/ 354 w 408"/>
                  <a:gd name="T73" fmla="*/ 942 h 1068"/>
                  <a:gd name="T74" fmla="*/ 366 w 408"/>
                  <a:gd name="T75" fmla="*/ 966 h 1068"/>
                  <a:gd name="T76" fmla="*/ 372 w 408"/>
                  <a:gd name="T77" fmla="*/ 984 h 1068"/>
                  <a:gd name="T78" fmla="*/ 384 w 408"/>
                  <a:gd name="T79" fmla="*/ 1008 h 1068"/>
                  <a:gd name="T80" fmla="*/ 396 w 408"/>
                  <a:gd name="T81" fmla="*/ 1032 h 1068"/>
                  <a:gd name="T82" fmla="*/ 402 w 408"/>
                  <a:gd name="T83" fmla="*/ 1056 h 106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08"/>
                  <a:gd name="T127" fmla="*/ 0 h 1068"/>
                  <a:gd name="T128" fmla="*/ 408 w 408"/>
                  <a:gd name="T129" fmla="*/ 1068 h 106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08" h="1068">
                    <a:moveTo>
                      <a:pt x="0" y="0"/>
                    </a:moveTo>
                    <a:lnTo>
                      <a:pt x="6" y="6"/>
                    </a:lnTo>
                    <a:lnTo>
                      <a:pt x="6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8" y="42"/>
                    </a:lnTo>
                    <a:lnTo>
                      <a:pt x="24" y="48"/>
                    </a:lnTo>
                    <a:lnTo>
                      <a:pt x="24" y="60"/>
                    </a:lnTo>
                    <a:lnTo>
                      <a:pt x="30" y="66"/>
                    </a:lnTo>
                    <a:lnTo>
                      <a:pt x="30" y="78"/>
                    </a:lnTo>
                    <a:lnTo>
                      <a:pt x="36" y="84"/>
                    </a:lnTo>
                    <a:lnTo>
                      <a:pt x="36" y="96"/>
                    </a:lnTo>
                    <a:lnTo>
                      <a:pt x="42" y="102"/>
                    </a:lnTo>
                    <a:lnTo>
                      <a:pt x="42" y="114"/>
                    </a:lnTo>
                    <a:lnTo>
                      <a:pt x="48" y="120"/>
                    </a:lnTo>
                    <a:lnTo>
                      <a:pt x="48" y="132"/>
                    </a:lnTo>
                    <a:lnTo>
                      <a:pt x="54" y="138"/>
                    </a:lnTo>
                    <a:lnTo>
                      <a:pt x="54" y="150"/>
                    </a:lnTo>
                    <a:lnTo>
                      <a:pt x="60" y="156"/>
                    </a:lnTo>
                    <a:lnTo>
                      <a:pt x="60" y="162"/>
                    </a:lnTo>
                    <a:lnTo>
                      <a:pt x="66" y="174"/>
                    </a:lnTo>
                    <a:lnTo>
                      <a:pt x="72" y="180"/>
                    </a:lnTo>
                    <a:lnTo>
                      <a:pt x="72" y="192"/>
                    </a:lnTo>
                    <a:lnTo>
                      <a:pt x="78" y="198"/>
                    </a:lnTo>
                    <a:lnTo>
                      <a:pt x="78" y="210"/>
                    </a:lnTo>
                    <a:lnTo>
                      <a:pt x="84" y="216"/>
                    </a:lnTo>
                    <a:lnTo>
                      <a:pt x="84" y="228"/>
                    </a:lnTo>
                    <a:lnTo>
                      <a:pt x="90" y="234"/>
                    </a:lnTo>
                    <a:lnTo>
                      <a:pt x="90" y="246"/>
                    </a:lnTo>
                    <a:lnTo>
                      <a:pt x="96" y="252"/>
                    </a:lnTo>
                    <a:lnTo>
                      <a:pt x="96" y="264"/>
                    </a:lnTo>
                    <a:lnTo>
                      <a:pt x="102" y="270"/>
                    </a:lnTo>
                    <a:lnTo>
                      <a:pt x="102" y="282"/>
                    </a:lnTo>
                    <a:lnTo>
                      <a:pt x="108" y="288"/>
                    </a:lnTo>
                    <a:lnTo>
                      <a:pt x="108" y="300"/>
                    </a:lnTo>
                    <a:lnTo>
                      <a:pt x="114" y="306"/>
                    </a:lnTo>
                    <a:lnTo>
                      <a:pt x="120" y="318"/>
                    </a:lnTo>
                    <a:lnTo>
                      <a:pt x="120" y="324"/>
                    </a:lnTo>
                    <a:lnTo>
                      <a:pt x="126" y="336"/>
                    </a:lnTo>
                    <a:lnTo>
                      <a:pt x="126" y="342"/>
                    </a:lnTo>
                    <a:lnTo>
                      <a:pt x="132" y="348"/>
                    </a:lnTo>
                    <a:lnTo>
                      <a:pt x="132" y="360"/>
                    </a:lnTo>
                    <a:lnTo>
                      <a:pt x="138" y="366"/>
                    </a:lnTo>
                    <a:lnTo>
                      <a:pt x="138" y="378"/>
                    </a:lnTo>
                    <a:lnTo>
                      <a:pt x="144" y="384"/>
                    </a:lnTo>
                    <a:lnTo>
                      <a:pt x="144" y="396"/>
                    </a:lnTo>
                    <a:lnTo>
                      <a:pt x="150" y="402"/>
                    </a:lnTo>
                    <a:lnTo>
                      <a:pt x="150" y="414"/>
                    </a:lnTo>
                    <a:lnTo>
                      <a:pt x="156" y="420"/>
                    </a:lnTo>
                    <a:lnTo>
                      <a:pt x="156" y="432"/>
                    </a:lnTo>
                    <a:lnTo>
                      <a:pt x="162" y="438"/>
                    </a:lnTo>
                    <a:lnTo>
                      <a:pt x="168" y="450"/>
                    </a:lnTo>
                    <a:lnTo>
                      <a:pt x="168" y="456"/>
                    </a:lnTo>
                    <a:lnTo>
                      <a:pt x="174" y="468"/>
                    </a:lnTo>
                    <a:lnTo>
                      <a:pt x="174" y="474"/>
                    </a:lnTo>
                    <a:lnTo>
                      <a:pt x="180" y="480"/>
                    </a:lnTo>
                    <a:lnTo>
                      <a:pt x="180" y="492"/>
                    </a:lnTo>
                    <a:lnTo>
                      <a:pt x="186" y="498"/>
                    </a:lnTo>
                    <a:lnTo>
                      <a:pt x="186" y="510"/>
                    </a:lnTo>
                    <a:lnTo>
                      <a:pt x="192" y="516"/>
                    </a:lnTo>
                    <a:lnTo>
                      <a:pt x="192" y="528"/>
                    </a:lnTo>
                    <a:lnTo>
                      <a:pt x="198" y="534"/>
                    </a:lnTo>
                    <a:lnTo>
                      <a:pt x="198" y="546"/>
                    </a:lnTo>
                    <a:lnTo>
                      <a:pt x="204" y="552"/>
                    </a:lnTo>
                    <a:lnTo>
                      <a:pt x="210" y="564"/>
                    </a:lnTo>
                    <a:lnTo>
                      <a:pt x="210" y="570"/>
                    </a:lnTo>
                    <a:lnTo>
                      <a:pt x="216" y="576"/>
                    </a:lnTo>
                    <a:lnTo>
                      <a:pt x="216" y="588"/>
                    </a:lnTo>
                    <a:lnTo>
                      <a:pt x="222" y="594"/>
                    </a:lnTo>
                    <a:lnTo>
                      <a:pt x="222" y="606"/>
                    </a:lnTo>
                    <a:lnTo>
                      <a:pt x="228" y="612"/>
                    </a:lnTo>
                    <a:lnTo>
                      <a:pt x="228" y="624"/>
                    </a:lnTo>
                    <a:lnTo>
                      <a:pt x="234" y="630"/>
                    </a:lnTo>
                    <a:lnTo>
                      <a:pt x="234" y="636"/>
                    </a:lnTo>
                    <a:lnTo>
                      <a:pt x="240" y="648"/>
                    </a:lnTo>
                    <a:lnTo>
                      <a:pt x="240" y="654"/>
                    </a:lnTo>
                    <a:lnTo>
                      <a:pt x="246" y="666"/>
                    </a:lnTo>
                    <a:lnTo>
                      <a:pt x="246" y="672"/>
                    </a:lnTo>
                    <a:lnTo>
                      <a:pt x="252" y="678"/>
                    </a:lnTo>
                    <a:lnTo>
                      <a:pt x="258" y="690"/>
                    </a:lnTo>
                    <a:lnTo>
                      <a:pt x="258" y="696"/>
                    </a:lnTo>
                    <a:lnTo>
                      <a:pt x="264" y="708"/>
                    </a:lnTo>
                    <a:lnTo>
                      <a:pt x="264" y="714"/>
                    </a:lnTo>
                    <a:lnTo>
                      <a:pt x="270" y="720"/>
                    </a:lnTo>
                    <a:lnTo>
                      <a:pt x="270" y="732"/>
                    </a:lnTo>
                    <a:lnTo>
                      <a:pt x="276" y="738"/>
                    </a:lnTo>
                    <a:lnTo>
                      <a:pt x="276" y="750"/>
                    </a:lnTo>
                    <a:lnTo>
                      <a:pt x="282" y="756"/>
                    </a:lnTo>
                    <a:lnTo>
                      <a:pt x="282" y="762"/>
                    </a:lnTo>
                    <a:lnTo>
                      <a:pt x="288" y="774"/>
                    </a:lnTo>
                    <a:lnTo>
                      <a:pt x="288" y="780"/>
                    </a:lnTo>
                    <a:lnTo>
                      <a:pt x="294" y="792"/>
                    </a:lnTo>
                    <a:lnTo>
                      <a:pt x="294" y="798"/>
                    </a:lnTo>
                    <a:lnTo>
                      <a:pt x="300" y="804"/>
                    </a:lnTo>
                    <a:lnTo>
                      <a:pt x="306" y="816"/>
                    </a:lnTo>
                    <a:lnTo>
                      <a:pt x="306" y="822"/>
                    </a:lnTo>
                    <a:lnTo>
                      <a:pt x="312" y="828"/>
                    </a:lnTo>
                    <a:lnTo>
                      <a:pt x="312" y="840"/>
                    </a:lnTo>
                    <a:lnTo>
                      <a:pt x="318" y="846"/>
                    </a:lnTo>
                    <a:lnTo>
                      <a:pt x="318" y="852"/>
                    </a:lnTo>
                    <a:lnTo>
                      <a:pt x="324" y="864"/>
                    </a:lnTo>
                    <a:lnTo>
                      <a:pt x="324" y="870"/>
                    </a:lnTo>
                    <a:lnTo>
                      <a:pt x="330" y="876"/>
                    </a:lnTo>
                    <a:lnTo>
                      <a:pt x="330" y="888"/>
                    </a:lnTo>
                    <a:lnTo>
                      <a:pt x="336" y="894"/>
                    </a:lnTo>
                    <a:lnTo>
                      <a:pt x="336" y="900"/>
                    </a:lnTo>
                    <a:lnTo>
                      <a:pt x="342" y="912"/>
                    </a:lnTo>
                    <a:lnTo>
                      <a:pt x="348" y="918"/>
                    </a:lnTo>
                    <a:lnTo>
                      <a:pt x="348" y="924"/>
                    </a:lnTo>
                    <a:lnTo>
                      <a:pt x="354" y="930"/>
                    </a:lnTo>
                    <a:lnTo>
                      <a:pt x="354" y="942"/>
                    </a:lnTo>
                    <a:lnTo>
                      <a:pt x="360" y="948"/>
                    </a:lnTo>
                    <a:lnTo>
                      <a:pt x="360" y="954"/>
                    </a:lnTo>
                    <a:lnTo>
                      <a:pt x="366" y="966"/>
                    </a:lnTo>
                    <a:lnTo>
                      <a:pt x="366" y="972"/>
                    </a:lnTo>
                    <a:lnTo>
                      <a:pt x="372" y="978"/>
                    </a:lnTo>
                    <a:lnTo>
                      <a:pt x="372" y="984"/>
                    </a:lnTo>
                    <a:lnTo>
                      <a:pt x="378" y="996"/>
                    </a:lnTo>
                    <a:lnTo>
                      <a:pt x="378" y="1002"/>
                    </a:lnTo>
                    <a:lnTo>
                      <a:pt x="384" y="1008"/>
                    </a:lnTo>
                    <a:lnTo>
                      <a:pt x="384" y="1014"/>
                    </a:lnTo>
                    <a:lnTo>
                      <a:pt x="390" y="1026"/>
                    </a:lnTo>
                    <a:lnTo>
                      <a:pt x="396" y="1032"/>
                    </a:lnTo>
                    <a:lnTo>
                      <a:pt x="396" y="1038"/>
                    </a:lnTo>
                    <a:lnTo>
                      <a:pt x="402" y="1044"/>
                    </a:lnTo>
                    <a:lnTo>
                      <a:pt x="402" y="1056"/>
                    </a:lnTo>
                    <a:lnTo>
                      <a:pt x="408" y="1062"/>
                    </a:lnTo>
                    <a:lnTo>
                      <a:pt x="408" y="1068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7" name="Freeform 90"/>
              <p:cNvSpPr>
                <a:spLocks/>
              </p:cNvSpPr>
              <p:nvPr/>
            </p:nvSpPr>
            <p:spPr bwMode="auto">
              <a:xfrm>
                <a:off x="3090" y="2916"/>
                <a:ext cx="606" cy="588"/>
              </a:xfrm>
              <a:custGeom>
                <a:avLst/>
                <a:gdLst>
                  <a:gd name="T0" fmla="*/ 6 w 606"/>
                  <a:gd name="T1" fmla="*/ 12 h 588"/>
                  <a:gd name="T2" fmla="*/ 18 w 606"/>
                  <a:gd name="T3" fmla="*/ 36 h 588"/>
                  <a:gd name="T4" fmla="*/ 24 w 606"/>
                  <a:gd name="T5" fmla="*/ 54 h 588"/>
                  <a:gd name="T6" fmla="*/ 36 w 606"/>
                  <a:gd name="T7" fmla="*/ 78 h 588"/>
                  <a:gd name="T8" fmla="*/ 48 w 606"/>
                  <a:gd name="T9" fmla="*/ 96 h 588"/>
                  <a:gd name="T10" fmla="*/ 54 w 606"/>
                  <a:gd name="T11" fmla="*/ 120 h 588"/>
                  <a:gd name="T12" fmla="*/ 66 w 606"/>
                  <a:gd name="T13" fmla="*/ 138 h 588"/>
                  <a:gd name="T14" fmla="*/ 72 w 606"/>
                  <a:gd name="T15" fmla="*/ 156 h 588"/>
                  <a:gd name="T16" fmla="*/ 84 w 606"/>
                  <a:gd name="T17" fmla="*/ 174 h 588"/>
                  <a:gd name="T18" fmla="*/ 96 w 606"/>
                  <a:gd name="T19" fmla="*/ 192 h 588"/>
                  <a:gd name="T20" fmla="*/ 102 w 606"/>
                  <a:gd name="T21" fmla="*/ 210 h 588"/>
                  <a:gd name="T22" fmla="*/ 114 w 606"/>
                  <a:gd name="T23" fmla="*/ 228 h 588"/>
                  <a:gd name="T24" fmla="*/ 126 w 606"/>
                  <a:gd name="T25" fmla="*/ 246 h 588"/>
                  <a:gd name="T26" fmla="*/ 132 w 606"/>
                  <a:gd name="T27" fmla="*/ 264 h 588"/>
                  <a:gd name="T28" fmla="*/ 144 w 606"/>
                  <a:gd name="T29" fmla="*/ 282 h 588"/>
                  <a:gd name="T30" fmla="*/ 150 w 606"/>
                  <a:gd name="T31" fmla="*/ 300 h 588"/>
                  <a:gd name="T32" fmla="*/ 168 w 606"/>
                  <a:gd name="T33" fmla="*/ 324 h 588"/>
                  <a:gd name="T34" fmla="*/ 186 w 606"/>
                  <a:gd name="T35" fmla="*/ 348 h 588"/>
                  <a:gd name="T36" fmla="*/ 192 w 606"/>
                  <a:gd name="T37" fmla="*/ 366 h 588"/>
                  <a:gd name="T38" fmla="*/ 204 w 606"/>
                  <a:gd name="T39" fmla="*/ 384 h 588"/>
                  <a:gd name="T40" fmla="*/ 216 w 606"/>
                  <a:gd name="T41" fmla="*/ 396 h 588"/>
                  <a:gd name="T42" fmla="*/ 240 w 606"/>
                  <a:gd name="T43" fmla="*/ 426 h 588"/>
                  <a:gd name="T44" fmla="*/ 258 w 606"/>
                  <a:gd name="T45" fmla="*/ 450 h 588"/>
                  <a:gd name="T46" fmla="*/ 270 w 606"/>
                  <a:gd name="T47" fmla="*/ 468 h 588"/>
                  <a:gd name="T48" fmla="*/ 288 w 606"/>
                  <a:gd name="T49" fmla="*/ 486 h 588"/>
                  <a:gd name="T50" fmla="*/ 306 w 606"/>
                  <a:gd name="T51" fmla="*/ 504 h 588"/>
                  <a:gd name="T52" fmla="*/ 324 w 606"/>
                  <a:gd name="T53" fmla="*/ 522 h 588"/>
                  <a:gd name="T54" fmla="*/ 342 w 606"/>
                  <a:gd name="T55" fmla="*/ 534 h 588"/>
                  <a:gd name="T56" fmla="*/ 360 w 606"/>
                  <a:gd name="T57" fmla="*/ 546 h 588"/>
                  <a:gd name="T58" fmla="*/ 378 w 606"/>
                  <a:gd name="T59" fmla="*/ 558 h 588"/>
                  <a:gd name="T60" fmla="*/ 396 w 606"/>
                  <a:gd name="T61" fmla="*/ 570 h 588"/>
                  <a:gd name="T62" fmla="*/ 414 w 606"/>
                  <a:gd name="T63" fmla="*/ 576 h 588"/>
                  <a:gd name="T64" fmla="*/ 432 w 606"/>
                  <a:gd name="T65" fmla="*/ 582 h 588"/>
                  <a:gd name="T66" fmla="*/ 450 w 606"/>
                  <a:gd name="T67" fmla="*/ 588 h 588"/>
                  <a:gd name="T68" fmla="*/ 468 w 606"/>
                  <a:gd name="T69" fmla="*/ 588 h 588"/>
                  <a:gd name="T70" fmla="*/ 486 w 606"/>
                  <a:gd name="T71" fmla="*/ 588 h 588"/>
                  <a:gd name="T72" fmla="*/ 504 w 606"/>
                  <a:gd name="T73" fmla="*/ 588 h 588"/>
                  <a:gd name="T74" fmla="*/ 522 w 606"/>
                  <a:gd name="T75" fmla="*/ 588 h 588"/>
                  <a:gd name="T76" fmla="*/ 540 w 606"/>
                  <a:gd name="T77" fmla="*/ 582 h 588"/>
                  <a:gd name="T78" fmla="*/ 558 w 606"/>
                  <a:gd name="T79" fmla="*/ 576 h 588"/>
                  <a:gd name="T80" fmla="*/ 576 w 606"/>
                  <a:gd name="T81" fmla="*/ 570 h 588"/>
                  <a:gd name="T82" fmla="*/ 594 w 606"/>
                  <a:gd name="T83" fmla="*/ 558 h 58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06"/>
                  <a:gd name="T127" fmla="*/ 0 h 588"/>
                  <a:gd name="T128" fmla="*/ 606 w 606"/>
                  <a:gd name="T129" fmla="*/ 588 h 58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06" h="588">
                    <a:moveTo>
                      <a:pt x="0" y="0"/>
                    </a:moveTo>
                    <a:lnTo>
                      <a:pt x="6" y="6"/>
                    </a:lnTo>
                    <a:lnTo>
                      <a:pt x="6" y="12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8" y="36"/>
                    </a:lnTo>
                    <a:lnTo>
                      <a:pt x="18" y="42"/>
                    </a:lnTo>
                    <a:lnTo>
                      <a:pt x="24" y="48"/>
                    </a:lnTo>
                    <a:lnTo>
                      <a:pt x="24" y="54"/>
                    </a:lnTo>
                    <a:lnTo>
                      <a:pt x="30" y="66"/>
                    </a:lnTo>
                    <a:lnTo>
                      <a:pt x="36" y="72"/>
                    </a:lnTo>
                    <a:lnTo>
                      <a:pt x="36" y="78"/>
                    </a:lnTo>
                    <a:lnTo>
                      <a:pt x="42" y="84"/>
                    </a:lnTo>
                    <a:lnTo>
                      <a:pt x="42" y="90"/>
                    </a:lnTo>
                    <a:lnTo>
                      <a:pt x="48" y="96"/>
                    </a:lnTo>
                    <a:lnTo>
                      <a:pt x="48" y="102"/>
                    </a:lnTo>
                    <a:lnTo>
                      <a:pt x="54" y="108"/>
                    </a:lnTo>
                    <a:lnTo>
                      <a:pt x="54" y="120"/>
                    </a:lnTo>
                    <a:lnTo>
                      <a:pt x="60" y="126"/>
                    </a:lnTo>
                    <a:lnTo>
                      <a:pt x="60" y="132"/>
                    </a:lnTo>
                    <a:lnTo>
                      <a:pt x="66" y="138"/>
                    </a:lnTo>
                    <a:lnTo>
                      <a:pt x="66" y="144"/>
                    </a:lnTo>
                    <a:lnTo>
                      <a:pt x="72" y="150"/>
                    </a:lnTo>
                    <a:lnTo>
                      <a:pt x="72" y="156"/>
                    </a:lnTo>
                    <a:lnTo>
                      <a:pt x="78" y="162"/>
                    </a:lnTo>
                    <a:lnTo>
                      <a:pt x="84" y="168"/>
                    </a:lnTo>
                    <a:lnTo>
                      <a:pt x="84" y="174"/>
                    </a:lnTo>
                    <a:lnTo>
                      <a:pt x="90" y="180"/>
                    </a:lnTo>
                    <a:lnTo>
                      <a:pt x="90" y="186"/>
                    </a:lnTo>
                    <a:lnTo>
                      <a:pt x="96" y="192"/>
                    </a:lnTo>
                    <a:lnTo>
                      <a:pt x="96" y="198"/>
                    </a:lnTo>
                    <a:lnTo>
                      <a:pt x="102" y="204"/>
                    </a:lnTo>
                    <a:lnTo>
                      <a:pt x="102" y="210"/>
                    </a:lnTo>
                    <a:lnTo>
                      <a:pt x="108" y="216"/>
                    </a:lnTo>
                    <a:lnTo>
                      <a:pt x="108" y="222"/>
                    </a:lnTo>
                    <a:lnTo>
                      <a:pt x="114" y="228"/>
                    </a:lnTo>
                    <a:lnTo>
                      <a:pt x="114" y="234"/>
                    </a:lnTo>
                    <a:lnTo>
                      <a:pt x="120" y="240"/>
                    </a:lnTo>
                    <a:lnTo>
                      <a:pt x="126" y="246"/>
                    </a:lnTo>
                    <a:lnTo>
                      <a:pt x="126" y="252"/>
                    </a:lnTo>
                    <a:lnTo>
                      <a:pt x="132" y="258"/>
                    </a:lnTo>
                    <a:lnTo>
                      <a:pt x="132" y="264"/>
                    </a:lnTo>
                    <a:lnTo>
                      <a:pt x="138" y="270"/>
                    </a:lnTo>
                    <a:lnTo>
                      <a:pt x="138" y="276"/>
                    </a:lnTo>
                    <a:lnTo>
                      <a:pt x="144" y="282"/>
                    </a:lnTo>
                    <a:lnTo>
                      <a:pt x="144" y="288"/>
                    </a:lnTo>
                    <a:lnTo>
                      <a:pt x="150" y="294"/>
                    </a:lnTo>
                    <a:lnTo>
                      <a:pt x="150" y="300"/>
                    </a:lnTo>
                    <a:lnTo>
                      <a:pt x="162" y="312"/>
                    </a:lnTo>
                    <a:lnTo>
                      <a:pt x="162" y="318"/>
                    </a:lnTo>
                    <a:lnTo>
                      <a:pt x="168" y="324"/>
                    </a:lnTo>
                    <a:lnTo>
                      <a:pt x="174" y="330"/>
                    </a:lnTo>
                    <a:lnTo>
                      <a:pt x="174" y="336"/>
                    </a:lnTo>
                    <a:lnTo>
                      <a:pt x="186" y="348"/>
                    </a:lnTo>
                    <a:lnTo>
                      <a:pt x="186" y="354"/>
                    </a:lnTo>
                    <a:lnTo>
                      <a:pt x="192" y="360"/>
                    </a:lnTo>
                    <a:lnTo>
                      <a:pt x="192" y="366"/>
                    </a:lnTo>
                    <a:lnTo>
                      <a:pt x="198" y="372"/>
                    </a:lnTo>
                    <a:lnTo>
                      <a:pt x="204" y="378"/>
                    </a:lnTo>
                    <a:lnTo>
                      <a:pt x="204" y="384"/>
                    </a:lnTo>
                    <a:lnTo>
                      <a:pt x="216" y="396"/>
                    </a:lnTo>
                    <a:lnTo>
                      <a:pt x="210" y="396"/>
                    </a:lnTo>
                    <a:lnTo>
                      <a:pt x="216" y="396"/>
                    </a:lnTo>
                    <a:lnTo>
                      <a:pt x="228" y="408"/>
                    </a:lnTo>
                    <a:lnTo>
                      <a:pt x="228" y="414"/>
                    </a:lnTo>
                    <a:lnTo>
                      <a:pt x="240" y="426"/>
                    </a:lnTo>
                    <a:lnTo>
                      <a:pt x="240" y="432"/>
                    </a:lnTo>
                    <a:lnTo>
                      <a:pt x="246" y="438"/>
                    </a:lnTo>
                    <a:lnTo>
                      <a:pt x="258" y="450"/>
                    </a:lnTo>
                    <a:lnTo>
                      <a:pt x="258" y="456"/>
                    </a:lnTo>
                    <a:lnTo>
                      <a:pt x="264" y="462"/>
                    </a:lnTo>
                    <a:lnTo>
                      <a:pt x="270" y="468"/>
                    </a:lnTo>
                    <a:lnTo>
                      <a:pt x="276" y="474"/>
                    </a:lnTo>
                    <a:lnTo>
                      <a:pt x="282" y="480"/>
                    </a:lnTo>
                    <a:lnTo>
                      <a:pt x="288" y="486"/>
                    </a:lnTo>
                    <a:lnTo>
                      <a:pt x="294" y="492"/>
                    </a:lnTo>
                    <a:lnTo>
                      <a:pt x="300" y="498"/>
                    </a:lnTo>
                    <a:lnTo>
                      <a:pt x="306" y="504"/>
                    </a:lnTo>
                    <a:lnTo>
                      <a:pt x="312" y="510"/>
                    </a:lnTo>
                    <a:lnTo>
                      <a:pt x="318" y="516"/>
                    </a:lnTo>
                    <a:lnTo>
                      <a:pt x="324" y="522"/>
                    </a:lnTo>
                    <a:lnTo>
                      <a:pt x="330" y="528"/>
                    </a:lnTo>
                    <a:lnTo>
                      <a:pt x="336" y="534"/>
                    </a:lnTo>
                    <a:lnTo>
                      <a:pt x="342" y="534"/>
                    </a:lnTo>
                    <a:lnTo>
                      <a:pt x="348" y="540"/>
                    </a:lnTo>
                    <a:lnTo>
                      <a:pt x="354" y="546"/>
                    </a:lnTo>
                    <a:lnTo>
                      <a:pt x="360" y="546"/>
                    </a:lnTo>
                    <a:lnTo>
                      <a:pt x="366" y="552"/>
                    </a:lnTo>
                    <a:lnTo>
                      <a:pt x="372" y="558"/>
                    </a:lnTo>
                    <a:lnTo>
                      <a:pt x="378" y="558"/>
                    </a:lnTo>
                    <a:lnTo>
                      <a:pt x="384" y="564"/>
                    </a:lnTo>
                    <a:lnTo>
                      <a:pt x="390" y="570"/>
                    </a:lnTo>
                    <a:lnTo>
                      <a:pt x="396" y="570"/>
                    </a:lnTo>
                    <a:lnTo>
                      <a:pt x="402" y="570"/>
                    </a:lnTo>
                    <a:lnTo>
                      <a:pt x="408" y="576"/>
                    </a:lnTo>
                    <a:lnTo>
                      <a:pt x="414" y="576"/>
                    </a:lnTo>
                    <a:lnTo>
                      <a:pt x="420" y="582"/>
                    </a:lnTo>
                    <a:lnTo>
                      <a:pt x="426" y="582"/>
                    </a:lnTo>
                    <a:lnTo>
                      <a:pt x="432" y="582"/>
                    </a:lnTo>
                    <a:lnTo>
                      <a:pt x="438" y="588"/>
                    </a:lnTo>
                    <a:lnTo>
                      <a:pt x="444" y="588"/>
                    </a:lnTo>
                    <a:lnTo>
                      <a:pt x="450" y="588"/>
                    </a:lnTo>
                    <a:lnTo>
                      <a:pt x="456" y="588"/>
                    </a:lnTo>
                    <a:lnTo>
                      <a:pt x="462" y="588"/>
                    </a:lnTo>
                    <a:lnTo>
                      <a:pt x="468" y="588"/>
                    </a:lnTo>
                    <a:lnTo>
                      <a:pt x="474" y="588"/>
                    </a:lnTo>
                    <a:lnTo>
                      <a:pt x="480" y="588"/>
                    </a:lnTo>
                    <a:lnTo>
                      <a:pt x="486" y="588"/>
                    </a:lnTo>
                    <a:lnTo>
                      <a:pt x="492" y="588"/>
                    </a:lnTo>
                    <a:lnTo>
                      <a:pt x="498" y="588"/>
                    </a:lnTo>
                    <a:lnTo>
                      <a:pt x="504" y="588"/>
                    </a:lnTo>
                    <a:lnTo>
                      <a:pt x="510" y="588"/>
                    </a:lnTo>
                    <a:lnTo>
                      <a:pt x="516" y="588"/>
                    </a:lnTo>
                    <a:lnTo>
                      <a:pt x="522" y="588"/>
                    </a:lnTo>
                    <a:lnTo>
                      <a:pt x="528" y="588"/>
                    </a:lnTo>
                    <a:lnTo>
                      <a:pt x="534" y="582"/>
                    </a:lnTo>
                    <a:lnTo>
                      <a:pt x="540" y="582"/>
                    </a:lnTo>
                    <a:lnTo>
                      <a:pt x="546" y="582"/>
                    </a:lnTo>
                    <a:lnTo>
                      <a:pt x="552" y="582"/>
                    </a:lnTo>
                    <a:lnTo>
                      <a:pt x="558" y="576"/>
                    </a:lnTo>
                    <a:lnTo>
                      <a:pt x="564" y="576"/>
                    </a:lnTo>
                    <a:lnTo>
                      <a:pt x="570" y="570"/>
                    </a:lnTo>
                    <a:lnTo>
                      <a:pt x="576" y="570"/>
                    </a:lnTo>
                    <a:lnTo>
                      <a:pt x="582" y="564"/>
                    </a:lnTo>
                    <a:lnTo>
                      <a:pt x="588" y="564"/>
                    </a:lnTo>
                    <a:lnTo>
                      <a:pt x="594" y="558"/>
                    </a:lnTo>
                    <a:lnTo>
                      <a:pt x="600" y="558"/>
                    </a:lnTo>
                    <a:lnTo>
                      <a:pt x="606" y="552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8" name="Freeform 91"/>
              <p:cNvSpPr>
                <a:spLocks/>
              </p:cNvSpPr>
              <p:nvPr/>
            </p:nvSpPr>
            <p:spPr bwMode="auto">
              <a:xfrm>
                <a:off x="3696" y="2574"/>
                <a:ext cx="504" cy="894"/>
              </a:xfrm>
              <a:custGeom>
                <a:avLst/>
                <a:gdLst>
                  <a:gd name="T0" fmla="*/ 12 w 504"/>
                  <a:gd name="T1" fmla="*/ 882 h 894"/>
                  <a:gd name="T2" fmla="*/ 30 w 504"/>
                  <a:gd name="T3" fmla="*/ 870 h 894"/>
                  <a:gd name="T4" fmla="*/ 48 w 504"/>
                  <a:gd name="T5" fmla="*/ 858 h 894"/>
                  <a:gd name="T6" fmla="*/ 66 w 504"/>
                  <a:gd name="T7" fmla="*/ 840 h 894"/>
                  <a:gd name="T8" fmla="*/ 84 w 504"/>
                  <a:gd name="T9" fmla="*/ 822 h 894"/>
                  <a:gd name="T10" fmla="*/ 102 w 504"/>
                  <a:gd name="T11" fmla="*/ 798 h 894"/>
                  <a:gd name="T12" fmla="*/ 120 w 504"/>
                  <a:gd name="T13" fmla="*/ 780 h 894"/>
                  <a:gd name="T14" fmla="*/ 138 w 504"/>
                  <a:gd name="T15" fmla="*/ 756 h 894"/>
                  <a:gd name="T16" fmla="*/ 162 w 504"/>
                  <a:gd name="T17" fmla="*/ 726 h 894"/>
                  <a:gd name="T18" fmla="*/ 180 w 504"/>
                  <a:gd name="T19" fmla="*/ 702 h 894"/>
                  <a:gd name="T20" fmla="*/ 186 w 504"/>
                  <a:gd name="T21" fmla="*/ 684 h 894"/>
                  <a:gd name="T22" fmla="*/ 204 w 504"/>
                  <a:gd name="T23" fmla="*/ 660 h 894"/>
                  <a:gd name="T24" fmla="*/ 216 w 504"/>
                  <a:gd name="T25" fmla="*/ 642 h 894"/>
                  <a:gd name="T26" fmla="*/ 228 w 504"/>
                  <a:gd name="T27" fmla="*/ 618 h 894"/>
                  <a:gd name="T28" fmla="*/ 240 w 504"/>
                  <a:gd name="T29" fmla="*/ 600 h 894"/>
                  <a:gd name="T30" fmla="*/ 246 w 504"/>
                  <a:gd name="T31" fmla="*/ 582 h 894"/>
                  <a:gd name="T32" fmla="*/ 258 w 504"/>
                  <a:gd name="T33" fmla="*/ 564 h 894"/>
                  <a:gd name="T34" fmla="*/ 270 w 504"/>
                  <a:gd name="T35" fmla="*/ 546 h 894"/>
                  <a:gd name="T36" fmla="*/ 276 w 504"/>
                  <a:gd name="T37" fmla="*/ 528 h 894"/>
                  <a:gd name="T38" fmla="*/ 288 w 504"/>
                  <a:gd name="T39" fmla="*/ 510 h 894"/>
                  <a:gd name="T40" fmla="*/ 294 w 504"/>
                  <a:gd name="T41" fmla="*/ 486 h 894"/>
                  <a:gd name="T42" fmla="*/ 306 w 504"/>
                  <a:gd name="T43" fmla="*/ 468 h 894"/>
                  <a:gd name="T44" fmla="*/ 318 w 504"/>
                  <a:gd name="T45" fmla="*/ 450 h 894"/>
                  <a:gd name="T46" fmla="*/ 324 w 504"/>
                  <a:gd name="T47" fmla="*/ 432 h 894"/>
                  <a:gd name="T48" fmla="*/ 336 w 504"/>
                  <a:gd name="T49" fmla="*/ 408 h 894"/>
                  <a:gd name="T50" fmla="*/ 342 w 504"/>
                  <a:gd name="T51" fmla="*/ 390 h 894"/>
                  <a:gd name="T52" fmla="*/ 354 w 504"/>
                  <a:gd name="T53" fmla="*/ 366 h 894"/>
                  <a:gd name="T54" fmla="*/ 366 w 504"/>
                  <a:gd name="T55" fmla="*/ 348 h 894"/>
                  <a:gd name="T56" fmla="*/ 372 w 504"/>
                  <a:gd name="T57" fmla="*/ 324 h 894"/>
                  <a:gd name="T58" fmla="*/ 384 w 504"/>
                  <a:gd name="T59" fmla="*/ 300 h 894"/>
                  <a:gd name="T60" fmla="*/ 390 w 504"/>
                  <a:gd name="T61" fmla="*/ 282 h 894"/>
                  <a:gd name="T62" fmla="*/ 402 w 504"/>
                  <a:gd name="T63" fmla="*/ 258 h 894"/>
                  <a:gd name="T64" fmla="*/ 414 w 504"/>
                  <a:gd name="T65" fmla="*/ 234 h 894"/>
                  <a:gd name="T66" fmla="*/ 420 w 504"/>
                  <a:gd name="T67" fmla="*/ 210 h 894"/>
                  <a:gd name="T68" fmla="*/ 432 w 504"/>
                  <a:gd name="T69" fmla="*/ 186 h 894"/>
                  <a:gd name="T70" fmla="*/ 438 w 504"/>
                  <a:gd name="T71" fmla="*/ 162 h 894"/>
                  <a:gd name="T72" fmla="*/ 450 w 504"/>
                  <a:gd name="T73" fmla="*/ 138 h 894"/>
                  <a:gd name="T74" fmla="*/ 462 w 504"/>
                  <a:gd name="T75" fmla="*/ 114 h 894"/>
                  <a:gd name="T76" fmla="*/ 468 w 504"/>
                  <a:gd name="T77" fmla="*/ 90 h 894"/>
                  <a:gd name="T78" fmla="*/ 480 w 504"/>
                  <a:gd name="T79" fmla="*/ 66 h 894"/>
                  <a:gd name="T80" fmla="*/ 486 w 504"/>
                  <a:gd name="T81" fmla="*/ 42 h 894"/>
                  <a:gd name="T82" fmla="*/ 498 w 504"/>
                  <a:gd name="T83" fmla="*/ 18 h 89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04"/>
                  <a:gd name="T127" fmla="*/ 0 h 894"/>
                  <a:gd name="T128" fmla="*/ 504 w 504"/>
                  <a:gd name="T129" fmla="*/ 894 h 89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04" h="894">
                    <a:moveTo>
                      <a:pt x="0" y="894"/>
                    </a:moveTo>
                    <a:lnTo>
                      <a:pt x="6" y="888"/>
                    </a:lnTo>
                    <a:lnTo>
                      <a:pt x="12" y="882"/>
                    </a:lnTo>
                    <a:lnTo>
                      <a:pt x="18" y="882"/>
                    </a:lnTo>
                    <a:lnTo>
                      <a:pt x="24" y="876"/>
                    </a:lnTo>
                    <a:lnTo>
                      <a:pt x="30" y="870"/>
                    </a:lnTo>
                    <a:lnTo>
                      <a:pt x="36" y="870"/>
                    </a:lnTo>
                    <a:lnTo>
                      <a:pt x="42" y="864"/>
                    </a:lnTo>
                    <a:lnTo>
                      <a:pt x="48" y="858"/>
                    </a:lnTo>
                    <a:lnTo>
                      <a:pt x="54" y="852"/>
                    </a:lnTo>
                    <a:lnTo>
                      <a:pt x="60" y="846"/>
                    </a:lnTo>
                    <a:lnTo>
                      <a:pt x="66" y="840"/>
                    </a:lnTo>
                    <a:lnTo>
                      <a:pt x="72" y="834"/>
                    </a:lnTo>
                    <a:lnTo>
                      <a:pt x="78" y="828"/>
                    </a:lnTo>
                    <a:lnTo>
                      <a:pt x="84" y="822"/>
                    </a:lnTo>
                    <a:lnTo>
                      <a:pt x="90" y="816"/>
                    </a:lnTo>
                    <a:lnTo>
                      <a:pt x="102" y="804"/>
                    </a:lnTo>
                    <a:lnTo>
                      <a:pt x="102" y="798"/>
                    </a:lnTo>
                    <a:lnTo>
                      <a:pt x="108" y="792"/>
                    </a:lnTo>
                    <a:lnTo>
                      <a:pt x="114" y="786"/>
                    </a:lnTo>
                    <a:lnTo>
                      <a:pt x="120" y="780"/>
                    </a:lnTo>
                    <a:lnTo>
                      <a:pt x="126" y="774"/>
                    </a:lnTo>
                    <a:lnTo>
                      <a:pt x="138" y="762"/>
                    </a:lnTo>
                    <a:lnTo>
                      <a:pt x="138" y="756"/>
                    </a:lnTo>
                    <a:lnTo>
                      <a:pt x="150" y="744"/>
                    </a:lnTo>
                    <a:lnTo>
                      <a:pt x="150" y="738"/>
                    </a:lnTo>
                    <a:lnTo>
                      <a:pt x="162" y="726"/>
                    </a:lnTo>
                    <a:lnTo>
                      <a:pt x="162" y="720"/>
                    </a:lnTo>
                    <a:lnTo>
                      <a:pt x="168" y="714"/>
                    </a:lnTo>
                    <a:lnTo>
                      <a:pt x="180" y="702"/>
                    </a:lnTo>
                    <a:lnTo>
                      <a:pt x="180" y="696"/>
                    </a:lnTo>
                    <a:lnTo>
                      <a:pt x="186" y="690"/>
                    </a:lnTo>
                    <a:lnTo>
                      <a:pt x="186" y="684"/>
                    </a:lnTo>
                    <a:lnTo>
                      <a:pt x="198" y="672"/>
                    </a:lnTo>
                    <a:lnTo>
                      <a:pt x="198" y="666"/>
                    </a:lnTo>
                    <a:lnTo>
                      <a:pt x="204" y="660"/>
                    </a:lnTo>
                    <a:lnTo>
                      <a:pt x="204" y="654"/>
                    </a:lnTo>
                    <a:lnTo>
                      <a:pt x="210" y="648"/>
                    </a:lnTo>
                    <a:lnTo>
                      <a:pt x="216" y="642"/>
                    </a:lnTo>
                    <a:lnTo>
                      <a:pt x="216" y="636"/>
                    </a:lnTo>
                    <a:lnTo>
                      <a:pt x="228" y="624"/>
                    </a:lnTo>
                    <a:lnTo>
                      <a:pt x="228" y="618"/>
                    </a:lnTo>
                    <a:lnTo>
                      <a:pt x="234" y="612"/>
                    </a:lnTo>
                    <a:lnTo>
                      <a:pt x="234" y="606"/>
                    </a:lnTo>
                    <a:lnTo>
                      <a:pt x="240" y="600"/>
                    </a:lnTo>
                    <a:lnTo>
                      <a:pt x="240" y="594"/>
                    </a:lnTo>
                    <a:lnTo>
                      <a:pt x="246" y="588"/>
                    </a:lnTo>
                    <a:lnTo>
                      <a:pt x="246" y="582"/>
                    </a:lnTo>
                    <a:lnTo>
                      <a:pt x="252" y="576"/>
                    </a:lnTo>
                    <a:lnTo>
                      <a:pt x="252" y="570"/>
                    </a:lnTo>
                    <a:lnTo>
                      <a:pt x="258" y="564"/>
                    </a:lnTo>
                    <a:lnTo>
                      <a:pt x="264" y="558"/>
                    </a:lnTo>
                    <a:lnTo>
                      <a:pt x="264" y="552"/>
                    </a:lnTo>
                    <a:lnTo>
                      <a:pt x="270" y="546"/>
                    </a:lnTo>
                    <a:lnTo>
                      <a:pt x="270" y="540"/>
                    </a:lnTo>
                    <a:lnTo>
                      <a:pt x="276" y="534"/>
                    </a:lnTo>
                    <a:lnTo>
                      <a:pt x="276" y="528"/>
                    </a:lnTo>
                    <a:lnTo>
                      <a:pt x="282" y="522"/>
                    </a:lnTo>
                    <a:lnTo>
                      <a:pt x="282" y="516"/>
                    </a:lnTo>
                    <a:lnTo>
                      <a:pt x="288" y="510"/>
                    </a:lnTo>
                    <a:lnTo>
                      <a:pt x="288" y="504"/>
                    </a:lnTo>
                    <a:lnTo>
                      <a:pt x="294" y="498"/>
                    </a:lnTo>
                    <a:lnTo>
                      <a:pt x="294" y="486"/>
                    </a:lnTo>
                    <a:lnTo>
                      <a:pt x="300" y="480"/>
                    </a:lnTo>
                    <a:lnTo>
                      <a:pt x="300" y="474"/>
                    </a:lnTo>
                    <a:lnTo>
                      <a:pt x="306" y="468"/>
                    </a:lnTo>
                    <a:lnTo>
                      <a:pt x="312" y="462"/>
                    </a:lnTo>
                    <a:lnTo>
                      <a:pt x="312" y="456"/>
                    </a:lnTo>
                    <a:lnTo>
                      <a:pt x="318" y="450"/>
                    </a:lnTo>
                    <a:lnTo>
                      <a:pt x="318" y="444"/>
                    </a:lnTo>
                    <a:lnTo>
                      <a:pt x="324" y="438"/>
                    </a:lnTo>
                    <a:lnTo>
                      <a:pt x="324" y="432"/>
                    </a:lnTo>
                    <a:lnTo>
                      <a:pt x="330" y="420"/>
                    </a:lnTo>
                    <a:lnTo>
                      <a:pt x="330" y="414"/>
                    </a:lnTo>
                    <a:lnTo>
                      <a:pt x="336" y="408"/>
                    </a:lnTo>
                    <a:lnTo>
                      <a:pt x="336" y="402"/>
                    </a:lnTo>
                    <a:lnTo>
                      <a:pt x="342" y="396"/>
                    </a:lnTo>
                    <a:lnTo>
                      <a:pt x="342" y="390"/>
                    </a:lnTo>
                    <a:lnTo>
                      <a:pt x="348" y="378"/>
                    </a:lnTo>
                    <a:lnTo>
                      <a:pt x="354" y="372"/>
                    </a:lnTo>
                    <a:lnTo>
                      <a:pt x="354" y="366"/>
                    </a:lnTo>
                    <a:lnTo>
                      <a:pt x="360" y="360"/>
                    </a:lnTo>
                    <a:lnTo>
                      <a:pt x="360" y="354"/>
                    </a:lnTo>
                    <a:lnTo>
                      <a:pt x="366" y="348"/>
                    </a:lnTo>
                    <a:lnTo>
                      <a:pt x="366" y="336"/>
                    </a:lnTo>
                    <a:lnTo>
                      <a:pt x="372" y="330"/>
                    </a:lnTo>
                    <a:lnTo>
                      <a:pt x="372" y="324"/>
                    </a:lnTo>
                    <a:lnTo>
                      <a:pt x="378" y="318"/>
                    </a:lnTo>
                    <a:lnTo>
                      <a:pt x="378" y="306"/>
                    </a:lnTo>
                    <a:lnTo>
                      <a:pt x="384" y="300"/>
                    </a:lnTo>
                    <a:lnTo>
                      <a:pt x="384" y="294"/>
                    </a:lnTo>
                    <a:lnTo>
                      <a:pt x="390" y="288"/>
                    </a:lnTo>
                    <a:lnTo>
                      <a:pt x="390" y="282"/>
                    </a:lnTo>
                    <a:lnTo>
                      <a:pt x="396" y="270"/>
                    </a:lnTo>
                    <a:lnTo>
                      <a:pt x="402" y="264"/>
                    </a:lnTo>
                    <a:lnTo>
                      <a:pt x="402" y="258"/>
                    </a:lnTo>
                    <a:lnTo>
                      <a:pt x="408" y="252"/>
                    </a:lnTo>
                    <a:lnTo>
                      <a:pt x="408" y="240"/>
                    </a:lnTo>
                    <a:lnTo>
                      <a:pt x="414" y="234"/>
                    </a:lnTo>
                    <a:lnTo>
                      <a:pt x="414" y="228"/>
                    </a:lnTo>
                    <a:lnTo>
                      <a:pt x="420" y="216"/>
                    </a:lnTo>
                    <a:lnTo>
                      <a:pt x="420" y="210"/>
                    </a:lnTo>
                    <a:lnTo>
                      <a:pt x="426" y="204"/>
                    </a:lnTo>
                    <a:lnTo>
                      <a:pt x="426" y="198"/>
                    </a:lnTo>
                    <a:lnTo>
                      <a:pt x="432" y="186"/>
                    </a:lnTo>
                    <a:lnTo>
                      <a:pt x="432" y="180"/>
                    </a:lnTo>
                    <a:lnTo>
                      <a:pt x="438" y="174"/>
                    </a:lnTo>
                    <a:lnTo>
                      <a:pt x="438" y="162"/>
                    </a:lnTo>
                    <a:lnTo>
                      <a:pt x="444" y="156"/>
                    </a:lnTo>
                    <a:lnTo>
                      <a:pt x="450" y="150"/>
                    </a:lnTo>
                    <a:lnTo>
                      <a:pt x="450" y="138"/>
                    </a:lnTo>
                    <a:lnTo>
                      <a:pt x="456" y="132"/>
                    </a:lnTo>
                    <a:lnTo>
                      <a:pt x="456" y="126"/>
                    </a:lnTo>
                    <a:lnTo>
                      <a:pt x="462" y="114"/>
                    </a:lnTo>
                    <a:lnTo>
                      <a:pt x="462" y="108"/>
                    </a:lnTo>
                    <a:lnTo>
                      <a:pt x="468" y="102"/>
                    </a:lnTo>
                    <a:lnTo>
                      <a:pt x="468" y="90"/>
                    </a:lnTo>
                    <a:lnTo>
                      <a:pt x="474" y="84"/>
                    </a:lnTo>
                    <a:lnTo>
                      <a:pt x="474" y="78"/>
                    </a:lnTo>
                    <a:lnTo>
                      <a:pt x="480" y="66"/>
                    </a:lnTo>
                    <a:lnTo>
                      <a:pt x="480" y="60"/>
                    </a:lnTo>
                    <a:lnTo>
                      <a:pt x="486" y="48"/>
                    </a:lnTo>
                    <a:lnTo>
                      <a:pt x="486" y="42"/>
                    </a:lnTo>
                    <a:lnTo>
                      <a:pt x="492" y="36"/>
                    </a:lnTo>
                    <a:lnTo>
                      <a:pt x="498" y="24"/>
                    </a:lnTo>
                    <a:lnTo>
                      <a:pt x="498" y="18"/>
                    </a:lnTo>
                    <a:lnTo>
                      <a:pt x="504" y="12"/>
                    </a:lnTo>
                    <a:lnTo>
                      <a:pt x="504" y="0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49" name="Freeform 92"/>
              <p:cNvSpPr>
                <a:spLocks/>
              </p:cNvSpPr>
              <p:nvPr/>
            </p:nvSpPr>
            <p:spPr bwMode="auto">
              <a:xfrm>
                <a:off x="4200" y="2100"/>
                <a:ext cx="180" cy="474"/>
              </a:xfrm>
              <a:custGeom>
                <a:avLst/>
                <a:gdLst>
                  <a:gd name="T0" fmla="*/ 0 w 180"/>
                  <a:gd name="T1" fmla="*/ 474 h 474"/>
                  <a:gd name="T2" fmla="*/ 6 w 180"/>
                  <a:gd name="T3" fmla="*/ 468 h 474"/>
                  <a:gd name="T4" fmla="*/ 6 w 180"/>
                  <a:gd name="T5" fmla="*/ 456 h 474"/>
                  <a:gd name="T6" fmla="*/ 12 w 180"/>
                  <a:gd name="T7" fmla="*/ 450 h 474"/>
                  <a:gd name="T8" fmla="*/ 12 w 180"/>
                  <a:gd name="T9" fmla="*/ 444 h 474"/>
                  <a:gd name="T10" fmla="*/ 18 w 180"/>
                  <a:gd name="T11" fmla="*/ 432 h 474"/>
                  <a:gd name="T12" fmla="*/ 18 w 180"/>
                  <a:gd name="T13" fmla="*/ 426 h 474"/>
                  <a:gd name="T14" fmla="*/ 24 w 180"/>
                  <a:gd name="T15" fmla="*/ 414 h 474"/>
                  <a:gd name="T16" fmla="*/ 24 w 180"/>
                  <a:gd name="T17" fmla="*/ 408 h 474"/>
                  <a:gd name="T18" fmla="*/ 30 w 180"/>
                  <a:gd name="T19" fmla="*/ 402 h 474"/>
                  <a:gd name="T20" fmla="*/ 36 w 180"/>
                  <a:gd name="T21" fmla="*/ 390 h 474"/>
                  <a:gd name="T22" fmla="*/ 36 w 180"/>
                  <a:gd name="T23" fmla="*/ 384 h 474"/>
                  <a:gd name="T24" fmla="*/ 42 w 180"/>
                  <a:gd name="T25" fmla="*/ 372 h 474"/>
                  <a:gd name="T26" fmla="*/ 42 w 180"/>
                  <a:gd name="T27" fmla="*/ 366 h 474"/>
                  <a:gd name="T28" fmla="*/ 48 w 180"/>
                  <a:gd name="T29" fmla="*/ 354 h 474"/>
                  <a:gd name="T30" fmla="*/ 48 w 180"/>
                  <a:gd name="T31" fmla="*/ 348 h 474"/>
                  <a:gd name="T32" fmla="*/ 54 w 180"/>
                  <a:gd name="T33" fmla="*/ 342 h 474"/>
                  <a:gd name="T34" fmla="*/ 54 w 180"/>
                  <a:gd name="T35" fmla="*/ 330 h 474"/>
                  <a:gd name="T36" fmla="*/ 60 w 180"/>
                  <a:gd name="T37" fmla="*/ 324 h 474"/>
                  <a:gd name="T38" fmla="*/ 60 w 180"/>
                  <a:gd name="T39" fmla="*/ 312 h 474"/>
                  <a:gd name="T40" fmla="*/ 66 w 180"/>
                  <a:gd name="T41" fmla="*/ 306 h 474"/>
                  <a:gd name="T42" fmla="*/ 66 w 180"/>
                  <a:gd name="T43" fmla="*/ 294 h 474"/>
                  <a:gd name="T44" fmla="*/ 72 w 180"/>
                  <a:gd name="T45" fmla="*/ 288 h 474"/>
                  <a:gd name="T46" fmla="*/ 72 w 180"/>
                  <a:gd name="T47" fmla="*/ 276 h 474"/>
                  <a:gd name="T48" fmla="*/ 78 w 180"/>
                  <a:gd name="T49" fmla="*/ 270 h 474"/>
                  <a:gd name="T50" fmla="*/ 84 w 180"/>
                  <a:gd name="T51" fmla="*/ 264 h 474"/>
                  <a:gd name="T52" fmla="*/ 84 w 180"/>
                  <a:gd name="T53" fmla="*/ 252 h 474"/>
                  <a:gd name="T54" fmla="*/ 90 w 180"/>
                  <a:gd name="T55" fmla="*/ 246 h 474"/>
                  <a:gd name="T56" fmla="*/ 90 w 180"/>
                  <a:gd name="T57" fmla="*/ 234 h 474"/>
                  <a:gd name="T58" fmla="*/ 96 w 180"/>
                  <a:gd name="T59" fmla="*/ 228 h 474"/>
                  <a:gd name="T60" fmla="*/ 96 w 180"/>
                  <a:gd name="T61" fmla="*/ 216 h 474"/>
                  <a:gd name="T62" fmla="*/ 102 w 180"/>
                  <a:gd name="T63" fmla="*/ 210 h 474"/>
                  <a:gd name="T64" fmla="*/ 102 w 180"/>
                  <a:gd name="T65" fmla="*/ 198 h 474"/>
                  <a:gd name="T66" fmla="*/ 108 w 180"/>
                  <a:gd name="T67" fmla="*/ 192 h 474"/>
                  <a:gd name="T68" fmla="*/ 108 w 180"/>
                  <a:gd name="T69" fmla="*/ 180 h 474"/>
                  <a:gd name="T70" fmla="*/ 114 w 180"/>
                  <a:gd name="T71" fmla="*/ 174 h 474"/>
                  <a:gd name="T72" fmla="*/ 114 w 180"/>
                  <a:gd name="T73" fmla="*/ 168 h 474"/>
                  <a:gd name="T74" fmla="*/ 120 w 180"/>
                  <a:gd name="T75" fmla="*/ 156 h 474"/>
                  <a:gd name="T76" fmla="*/ 120 w 180"/>
                  <a:gd name="T77" fmla="*/ 150 h 474"/>
                  <a:gd name="T78" fmla="*/ 126 w 180"/>
                  <a:gd name="T79" fmla="*/ 138 h 474"/>
                  <a:gd name="T80" fmla="*/ 132 w 180"/>
                  <a:gd name="T81" fmla="*/ 132 h 474"/>
                  <a:gd name="T82" fmla="*/ 132 w 180"/>
                  <a:gd name="T83" fmla="*/ 120 h 474"/>
                  <a:gd name="T84" fmla="*/ 138 w 180"/>
                  <a:gd name="T85" fmla="*/ 114 h 474"/>
                  <a:gd name="T86" fmla="*/ 138 w 180"/>
                  <a:gd name="T87" fmla="*/ 102 h 474"/>
                  <a:gd name="T88" fmla="*/ 144 w 180"/>
                  <a:gd name="T89" fmla="*/ 96 h 474"/>
                  <a:gd name="T90" fmla="*/ 144 w 180"/>
                  <a:gd name="T91" fmla="*/ 84 h 474"/>
                  <a:gd name="T92" fmla="*/ 150 w 180"/>
                  <a:gd name="T93" fmla="*/ 78 h 474"/>
                  <a:gd name="T94" fmla="*/ 150 w 180"/>
                  <a:gd name="T95" fmla="*/ 66 h 474"/>
                  <a:gd name="T96" fmla="*/ 156 w 180"/>
                  <a:gd name="T97" fmla="*/ 60 h 474"/>
                  <a:gd name="T98" fmla="*/ 156 w 180"/>
                  <a:gd name="T99" fmla="*/ 48 h 474"/>
                  <a:gd name="T100" fmla="*/ 162 w 180"/>
                  <a:gd name="T101" fmla="*/ 42 h 474"/>
                  <a:gd name="T102" fmla="*/ 162 w 180"/>
                  <a:gd name="T103" fmla="*/ 30 h 474"/>
                  <a:gd name="T104" fmla="*/ 168 w 180"/>
                  <a:gd name="T105" fmla="*/ 24 h 474"/>
                  <a:gd name="T106" fmla="*/ 174 w 180"/>
                  <a:gd name="T107" fmla="*/ 12 h 474"/>
                  <a:gd name="T108" fmla="*/ 174 w 180"/>
                  <a:gd name="T109" fmla="*/ 6 h 474"/>
                  <a:gd name="T110" fmla="*/ 180 w 180"/>
                  <a:gd name="T111" fmla="*/ 0 h 47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0"/>
                  <a:gd name="T169" fmla="*/ 0 h 474"/>
                  <a:gd name="T170" fmla="*/ 180 w 180"/>
                  <a:gd name="T171" fmla="*/ 474 h 47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0" h="474">
                    <a:moveTo>
                      <a:pt x="0" y="474"/>
                    </a:moveTo>
                    <a:lnTo>
                      <a:pt x="6" y="468"/>
                    </a:lnTo>
                    <a:lnTo>
                      <a:pt x="6" y="456"/>
                    </a:lnTo>
                    <a:lnTo>
                      <a:pt x="12" y="450"/>
                    </a:lnTo>
                    <a:lnTo>
                      <a:pt x="12" y="444"/>
                    </a:lnTo>
                    <a:lnTo>
                      <a:pt x="18" y="432"/>
                    </a:lnTo>
                    <a:lnTo>
                      <a:pt x="18" y="426"/>
                    </a:lnTo>
                    <a:lnTo>
                      <a:pt x="24" y="414"/>
                    </a:lnTo>
                    <a:lnTo>
                      <a:pt x="24" y="408"/>
                    </a:lnTo>
                    <a:lnTo>
                      <a:pt x="30" y="402"/>
                    </a:lnTo>
                    <a:lnTo>
                      <a:pt x="36" y="390"/>
                    </a:lnTo>
                    <a:lnTo>
                      <a:pt x="36" y="384"/>
                    </a:lnTo>
                    <a:lnTo>
                      <a:pt x="42" y="372"/>
                    </a:lnTo>
                    <a:lnTo>
                      <a:pt x="42" y="366"/>
                    </a:lnTo>
                    <a:lnTo>
                      <a:pt x="48" y="354"/>
                    </a:lnTo>
                    <a:lnTo>
                      <a:pt x="48" y="348"/>
                    </a:lnTo>
                    <a:lnTo>
                      <a:pt x="54" y="342"/>
                    </a:lnTo>
                    <a:lnTo>
                      <a:pt x="54" y="330"/>
                    </a:lnTo>
                    <a:lnTo>
                      <a:pt x="60" y="324"/>
                    </a:lnTo>
                    <a:lnTo>
                      <a:pt x="60" y="312"/>
                    </a:lnTo>
                    <a:lnTo>
                      <a:pt x="66" y="306"/>
                    </a:lnTo>
                    <a:lnTo>
                      <a:pt x="66" y="294"/>
                    </a:lnTo>
                    <a:lnTo>
                      <a:pt x="72" y="288"/>
                    </a:lnTo>
                    <a:lnTo>
                      <a:pt x="72" y="276"/>
                    </a:lnTo>
                    <a:lnTo>
                      <a:pt x="78" y="270"/>
                    </a:lnTo>
                    <a:lnTo>
                      <a:pt x="84" y="264"/>
                    </a:lnTo>
                    <a:lnTo>
                      <a:pt x="84" y="252"/>
                    </a:lnTo>
                    <a:lnTo>
                      <a:pt x="90" y="246"/>
                    </a:lnTo>
                    <a:lnTo>
                      <a:pt x="90" y="234"/>
                    </a:lnTo>
                    <a:lnTo>
                      <a:pt x="96" y="228"/>
                    </a:lnTo>
                    <a:lnTo>
                      <a:pt x="96" y="216"/>
                    </a:lnTo>
                    <a:lnTo>
                      <a:pt x="102" y="210"/>
                    </a:lnTo>
                    <a:lnTo>
                      <a:pt x="102" y="198"/>
                    </a:lnTo>
                    <a:lnTo>
                      <a:pt x="108" y="192"/>
                    </a:lnTo>
                    <a:lnTo>
                      <a:pt x="108" y="180"/>
                    </a:lnTo>
                    <a:lnTo>
                      <a:pt x="114" y="174"/>
                    </a:lnTo>
                    <a:lnTo>
                      <a:pt x="114" y="168"/>
                    </a:lnTo>
                    <a:lnTo>
                      <a:pt x="120" y="156"/>
                    </a:lnTo>
                    <a:lnTo>
                      <a:pt x="120" y="150"/>
                    </a:lnTo>
                    <a:lnTo>
                      <a:pt x="126" y="138"/>
                    </a:lnTo>
                    <a:lnTo>
                      <a:pt x="132" y="132"/>
                    </a:lnTo>
                    <a:lnTo>
                      <a:pt x="132" y="120"/>
                    </a:lnTo>
                    <a:lnTo>
                      <a:pt x="138" y="114"/>
                    </a:lnTo>
                    <a:lnTo>
                      <a:pt x="138" y="102"/>
                    </a:lnTo>
                    <a:lnTo>
                      <a:pt x="144" y="96"/>
                    </a:lnTo>
                    <a:lnTo>
                      <a:pt x="144" y="84"/>
                    </a:lnTo>
                    <a:lnTo>
                      <a:pt x="150" y="78"/>
                    </a:lnTo>
                    <a:lnTo>
                      <a:pt x="150" y="66"/>
                    </a:lnTo>
                    <a:lnTo>
                      <a:pt x="156" y="60"/>
                    </a:lnTo>
                    <a:lnTo>
                      <a:pt x="156" y="48"/>
                    </a:lnTo>
                    <a:lnTo>
                      <a:pt x="162" y="42"/>
                    </a:lnTo>
                    <a:lnTo>
                      <a:pt x="162" y="30"/>
                    </a:lnTo>
                    <a:lnTo>
                      <a:pt x="168" y="24"/>
                    </a:lnTo>
                    <a:lnTo>
                      <a:pt x="174" y="12"/>
                    </a:lnTo>
                    <a:lnTo>
                      <a:pt x="174" y="6"/>
                    </a:lnTo>
                    <a:lnTo>
                      <a:pt x="180" y="0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5135" name="Line 94"/>
            <p:cNvSpPr>
              <a:spLocks noChangeShapeType="1"/>
            </p:cNvSpPr>
            <p:nvPr/>
          </p:nvSpPr>
          <p:spPr bwMode="auto">
            <a:xfrm>
              <a:off x="1185341" y="2156600"/>
              <a:ext cx="2531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36" name="Line 95"/>
            <p:cNvSpPr>
              <a:spLocks noChangeShapeType="1"/>
            </p:cNvSpPr>
            <p:nvPr/>
          </p:nvSpPr>
          <p:spPr bwMode="auto">
            <a:xfrm flipV="1">
              <a:off x="1191312" y="992273"/>
              <a:ext cx="0" cy="13374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37" name="Line 96"/>
            <p:cNvSpPr>
              <a:spLocks noChangeShapeType="1"/>
            </p:cNvSpPr>
            <p:nvPr/>
          </p:nvSpPr>
          <p:spPr bwMode="auto">
            <a:xfrm>
              <a:off x="1191312" y="1326644"/>
              <a:ext cx="477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5124" name="Object 20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922515"/>
                </p:ext>
              </p:extLst>
            </p:nvPr>
          </p:nvGraphicFramePr>
          <p:xfrm>
            <a:off x="1334614" y="1087808"/>
            <a:ext cx="184103" cy="20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24" name="Równanie" r:id="rId6" imgW="126720" imgH="139680" progId="Equation.3">
                    <p:embed/>
                  </p:oleObj>
                </mc:Choice>
                <mc:Fallback>
                  <p:oleObj name="Równanie" r:id="rId6" imgW="126720" imgH="139680" progId="Equation.3">
                    <p:embed/>
                    <p:pic>
                      <p:nvPicPr>
                        <p:cNvPr id="0" name="Object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614" y="1087808"/>
                          <a:ext cx="184103" cy="2040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6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47017" y="1497317"/>
              <a:ext cx="792088" cy="792088"/>
            </a:xfrm>
            <a:prstGeom prst="rect">
              <a:avLst/>
            </a:prstGeom>
            <a:noFill/>
          </p:spPr>
        </p:pic>
        <p:sp>
          <p:nvSpPr>
            <p:cNvPr id="28" name="Prostokąt 27"/>
            <p:cNvSpPr/>
            <p:nvPr/>
          </p:nvSpPr>
          <p:spPr>
            <a:xfrm>
              <a:off x="3180465" y="2857156"/>
              <a:ext cx="5978775" cy="584775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pl-PL" sz="1600" b="1" dirty="0" smtClean="0">
                  <a:sym typeface="Symbol" pitchFamily="18" charset="2"/>
                </a:rPr>
                <a:t>Moc sygnału harmonicznego nie zależy ani od jego częstotliwości, </a:t>
              </a:r>
              <a:br>
                <a:rPr lang="pl-PL" sz="1600" b="1" dirty="0" smtClean="0">
                  <a:sym typeface="Symbol" pitchFamily="18" charset="2"/>
                </a:rPr>
              </a:br>
              <a:r>
                <a:rPr lang="pl-PL" sz="1600" b="1" dirty="0" smtClean="0">
                  <a:sym typeface="Symbol" pitchFamily="18" charset="2"/>
                </a:rPr>
                <a:t>ani od jego fazy początkowej, a wyłącznie od amplitudy.</a:t>
              </a:r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1155194" y="3913530"/>
            <a:ext cx="7772400" cy="2329806"/>
            <a:chOff x="1155194" y="3913530"/>
            <a:chExt cx="7772400" cy="2329806"/>
          </a:xfrm>
        </p:grpSpPr>
        <p:sp>
          <p:nvSpPr>
            <p:cNvPr id="30" name="Rectangle 104"/>
            <p:cNvSpPr txBox="1">
              <a:spLocks noChangeArrowheads="1"/>
            </p:cNvSpPr>
            <p:nvPr/>
          </p:nvSpPr>
          <p:spPr bwMode="auto">
            <a:xfrm>
              <a:off x="1155194" y="3913530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pl-PL" sz="2400" b="1" kern="0" dirty="0" smtClean="0">
                  <a:solidFill>
                    <a:srgbClr val="008000"/>
                  </a:solidFill>
                  <a:latin typeface="Verdana" pitchFamily="34" charset="0"/>
                </a:rPr>
                <a:t>Moc sygnału stałego</a:t>
              </a:r>
            </a:p>
          </p:txBody>
        </p:sp>
        <p:graphicFrame>
          <p:nvGraphicFramePr>
            <p:cNvPr id="31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387399"/>
                </p:ext>
              </p:extLst>
            </p:nvPr>
          </p:nvGraphicFramePr>
          <p:xfrm>
            <a:off x="1304174" y="4886999"/>
            <a:ext cx="3496426" cy="1356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25" name="Równanie" r:id="rId9" imgW="2705040" imgH="1054080" progId="Equation.3">
                    <p:embed/>
                  </p:oleObj>
                </mc:Choice>
                <mc:Fallback>
                  <p:oleObj name="Równanie" r:id="rId9" imgW="2705040" imgH="1054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4174" y="4886999"/>
                          <a:ext cx="3496426" cy="1356337"/>
                        </a:xfrm>
                        <a:prstGeom prst="rect">
                          <a:avLst/>
                        </a:prstGeom>
                        <a:solidFill>
                          <a:srgbClr val="66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upa 8"/>
          <p:cNvGrpSpPr/>
          <p:nvPr/>
        </p:nvGrpSpPr>
        <p:grpSpPr>
          <a:xfrm>
            <a:off x="5015568" y="4254197"/>
            <a:ext cx="3879588" cy="1742786"/>
            <a:chOff x="5015568" y="4254197"/>
            <a:chExt cx="3879588" cy="1742786"/>
          </a:xfrm>
        </p:grpSpPr>
        <p:graphicFrame>
          <p:nvGraphicFramePr>
            <p:cNvPr id="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5751766"/>
                </p:ext>
              </p:extLst>
            </p:nvPr>
          </p:nvGraphicFramePr>
          <p:xfrm>
            <a:off x="7236296" y="5245555"/>
            <a:ext cx="871537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26" name="Równanie" r:id="rId11" imgW="393480" imgH="241200" progId="Equation.3">
                    <p:embed/>
                  </p:oleObj>
                </mc:Choice>
                <mc:Fallback>
                  <p:oleObj name="Równanie" r:id="rId11" imgW="39348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6296" y="5245555"/>
                          <a:ext cx="871537" cy="534987"/>
                        </a:xfrm>
                        <a:prstGeom prst="rect">
                          <a:avLst/>
                        </a:prstGeom>
                        <a:solidFill>
                          <a:srgbClr val="66FFFF">
                            <a:alpha val="50000"/>
                          </a:srgbClr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Prostokąt 4"/>
            <p:cNvSpPr/>
            <p:nvPr/>
          </p:nvSpPr>
          <p:spPr>
            <a:xfrm>
              <a:off x="5015568" y="4254197"/>
              <a:ext cx="38795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b="1" kern="0" dirty="0" smtClean="0">
                  <a:solidFill>
                    <a:srgbClr val="008000"/>
                  </a:solidFill>
                  <a:latin typeface="Verdana" pitchFamily="34" charset="0"/>
                </a:rPr>
                <a:t>Równoważność mocy</a:t>
              </a:r>
              <a:endParaRPr lang="pl-PL" b="1" kern="0" dirty="0">
                <a:solidFill>
                  <a:srgbClr val="008000"/>
                </a:solidFill>
                <a:latin typeface="Verdana" pitchFamily="34" charset="0"/>
              </a:endParaRPr>
            </a:p>
          </p:txBody>
        </p:sp>
        <p:graphicFrame>
          <p:nvGraphicFramePr>
            <p:cNvPr id="6" name="Obi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0162277"/>
                </p:ext>
              </p:extLst>
            </p:nvPr>
          </p:nvGraphicFramePr>
          <p:xfrm>
            <a:off x="5142130" y="4880174"/>
            <a:ext cx="1460442" cy="11168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27" name="Równanie" r:id="rId13" imgW="647640" imgH="495000" progId="Equation.3">
                    <p:embed/>
                  </p:oleObj>
                </mc:Choice>
                <mc:Fallback>
                  <p:oleObj name="Równanie" r:id="rId13" imgW="647640" imgH="495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142130" y="4880174"/>
                          <a:ext cx="1460442" cy="1116809"/>
                        </a:xfrm>
                        <a:prstGeom prst="rect">
                          <a:avLst/>
                        </a:prstGeom>
                        <a:solidFill>
                          <a:srgbClr val="66FF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Prostokąt 6"/>
            <p:cNvSpPr/>
            <p:nvPr/>
          </p:nvSpPr>
          <p:spPr>
            <a:xfrm>
              <a:off x="6813604" y="4852018"/>
              <a:ext cx="1902957" cy="338554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pl-PL" sz="1600" b="1" dirty="0"/>
                <a:t>Wartość skuteczna:</a:t>
              </a: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1215195" y="1333713"/>
            <a:ext cx="2961569" cy="351288"/>
            <a:chOff x="5136272" y="6029841"/>
            <a:chExt cx="2961569" cy="351288"/>
          </a:xfrm>
        </p:grpSpPr>
        <p:sp>
          <p:nvSpPr>
            <p:cNvPr id="37" name="Line 98"/>
            <p:cNvSpPr>
              <a:spLocks noChangeShapeType="1"/>
            </p:cNvSpPr>
            <p:nvPr/>
          </p:nvSpPr>
          <p:spPr bwMode="auto">
            <a:xfrm>
              <a:off x="5136272" y="6268677"/>
              <a:ext cx="22928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38" name="Object 20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5224330"/>
                </p:ext>
              </p:extLst>
            </p:nvPr>
          </p:nvGraphicFramePr>
          <p:xfrm>
            <a:off x="7524634" y="6029841"/>
            <a:ext cx="573207" cy="35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28" name="Równanie" r:id="rId15" imgW="393480" imgH="241200" progId="Equation.3">
                    <p:embed/>
                  </p:oleObj>
                </mc:Choice>
                <mc:Fallback>
                  <p:oleObj name="Równanie" r:id="rId15" imgW="393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4634" y="6029841"/>
                          <a:ext cx="573207" cy="351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4"/>
          <p:cNvSpPr txBox="1">
            <a:spLocks noChangeArrowheads="1"/>
          </p:cNvSpPr>
          <p:nvPr/>
        </p:nvSpPr>
        <p:spPr>
          <a:xfrm>
            <a:off x="467544" y="1412776"/>
            <a:ext cx="8676456" cy="1143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3200" b="1" kern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  <a:t>Odpowiednik  t</a:t>
            </a:r>
            <a:r>
              <a:rPr kumimoji="1" lang="pl-PL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wierdzenia</a:t>
            </a:r>
            <a:r>
              <a:rPr kumimoji="1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1" lang="pl-PL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Parseval</a:t>
            </a:r>
            <a:r>
              <a:rPr kumimoji="1" lang="pl-PL" sz="3200" b="1" kern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  <a:t>a</a:t>
            </a:r>
            <a:endParaRPr kumimoji="1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1196625" y="0"/>
            <a:ext cx="7772400" cy="1143000"/>
          </a:xfrm>
        </p:spPr>
        <p:txBody>
          <a:bodyPr/>
          <a:lstStyle/>
          <a:p>
            <a:r>
              <a:rPr lang="pl-PL" b="1" kern="1200" dirty="0" smtClean="0">
                <a:solidFill>
                  <a:schemeClr val="bg2"/>
                </a:solidFill>
                <a:latin typeface="Comic Sans MS" pitchFamily="66" charset="0"/>
                <a:ea typeface="+mn-ea"/>
                <a:cs typeface="+mn-cs"/>
              </a:rPr>
              <a:t>Moc sygnału</a:t>
            </a:r>
            <a:br>
              <a:rPr lang="pl-PL" b="1" kern="1200" dirty="0" smtClean="0">
                <a:solidFill>
                  <a:schemeClr val="bg2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pl-PL" b="1" kern="1200" dirty="0" smtClean="0">
                <a:solidFill>
                  <a:schemeClr val="bg2"/>
                </a:solidFill>
                <a:latin typeface="Comic Sans MS" pitchFamily="66" charset="0"/>
                <a:ea typeface="+mn-ea"/>
                <a:cs typeface="+mn-cs"/>
              </a:rPr>
              <a:t>w dziedzinie częstotliwości</a:t>
            </a:r>
          </a:p>
        </p:txBody>
      </p:sp>
      <p:sp>
        <p:nvSpPr>
          <p:cNvPr id="20613" name="Line 159"/>
          <p:cNvSpPr>
            <a:spLocks noChangeShapeType="1"/>
          </p:cNvSpPr>
          <p:nvPr/>
        </p:nvSpPr>
        <p:spPr bwMode="auto">
          <a:xfrm>
            <a:off x="7467600" y="381000"/>
            <a:ext cx="0" cy="1143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23824"/>
              </p:ext>
            </p:extLst>
          </p:nvPr>
        </p:nvGraphicFramePr>
        <p:xfrm>
          <a:off x="1002503" y="2008385"/>
          <a:ext cx="55911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496" name="Equation" r:id="rId3" imgW="2133360" imgH="495000" progId="Equation.3">
                  <p:embed/>
                </p:oleObj>
              </mc:Choice>
              <mc:Fallback>
                <p:oleObj name="Equation" r:id="rId3" imgW="2133360" imgH="495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503" y="2008385"/>
                        <a:ext cx="5591175" cy="1298575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graphicFrame>
        <p:nvGraphicFramePr>
          <p:cNvPr id="11" name="Object 30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669258"/>
              </p:ext>
            </p:extLst>
          </p:nvPr>
        </p:nvGraphicFramePr>
        <p:xfrm>
          <a:off x="1002503" y="3614737"/>
          <a:ext cx="6480175" cy="29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497" name="Equation" r:id="rId5" imgW="2400120" imgH="1091880" progId="Equation.3">
                  <p:embed/>
                </p:oleObj>
              </mc:Choice>
              <mc:Fallback>
                <p:oleObj name="Equation" r:id="rId5" imgW="240012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503" y="3614737"/>
                        <a:ext cx="6480175" cy="29384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6926112" y="2158314"/>
            <a:ext cx="1885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Widmowa</a:t>
            </a:r>
            <a:br>
              <a:rPr lang="pl-PL" b="1" dirty="0" smtClean="0"/>
            </a:br>
            <a:r>
              <a:rPr lang="pl-PL" b="1" dirty="0" smtClean="0"/>
              <a:t>gęstość mocy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074"/>
          <p:cNvSpPr>
            <a:spLocks noChangeArrowheads="1"/>
          </p:cNvSpPr>
          <p:nvPr/>
        </p:nvSpPr>
        <p:spPr bwMode="auto">
          <a:xfrm>
            <a:off x="914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600" b="1" dirty="0">
                <a:solidFill>
                  <a:srgbClr val="008000"/>
                </a:solidFill>
                <a:latin typeface="+mn-lt"/>
                <a:ea typeface="+mj-ea"/>
                <a:cs typeface="+mj-cs"/>
              </a:rPr>
              <a:t>Funkcja autokorelacji</a:t>
            </a:r>
            <a:br>
              <a:rPr kumimoji="1" lang="pl-PL" sz="3600" b="1" dirty="0">
                <a:solidFill>
                  <a:srgbClr val="008000"/>
                </a:solidFill>
                <a:latin typeface="+mn-lt"/>
                <a:ea typeface="+mj-ea"/>
                <a:cs typeface="+mj-cs"/>
              </a:rPr>
            </a:br>
            <a:r>
              <a:rPr kumimoji="1" lang="pl-PL" sz="3600" b="1" dirty="0">
                <a:solidFill>
                  <a:srgbClr val="008000"/>
                </a:solidFill>
                <a:latin typeface="+mn-lt"/>
                <a:ea typeface="+mj-ea"/>
                <a:cs typeface="+mj-cs"/>
              </a:rPr>
              <a:t>okresowego sygnału mocy</a:t>
            </a:r>
          </a:p>
        </p:txBody>
      </p:sp>
      <p:sp>
        <p:nvSpPr>
          <p:cNvPr id="7175" name="Text Box 3075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7172" name="Object 30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64892"/>
              </p:ext>
            </p:extLst>
          </p:nvPr>
        </p:nvGraphicFramePr>
        <p:xfrm>
          <a:off x="1043608" y="2592719"/>
          <a:ext cx="67056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535" name="Równanie" r:id="rId4" imgW="2234880" imgH="431640" progId="Equation.3">
                  <p:embed/>
                </p:oleObj>
              </mc:Choice>
              <mc:Fallback>
                <p:oleObj name="Równanie" r:id="rId4" imgW="2234880" imgH="431640" progId="Equation.3">
                  <p:embed/>
                  <p:pic>
                    <p:nvPicPr>
                      <p:cNvPr id="0" name="Object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592719"/>
                        <a:ext cx="6705600" cy="12922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1285788" y="5665420"/>
            <a:ext cx="5832648" cy="914400"/>
            <a:chOff x="1285788" y="5665420"/>
            <a:chExt cx="5832648" cy="914400"/>
          </a:xfrm>
        </p:grpSpPr>
        <p:graphicFrame>
          <p:nvGraphicFramePr>
            <p:cNvPr id="6" name="Obi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4622741"/>
                </p:ext>
              </p:extLst>
            </p:nvPr>
          </p:nvGraphicFramePr>
          <p:xfrm>
            <a:off x="1285788" y="5665420"/>
            <a:ext cx="4625975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536" name="Równanie" r:id="rId6" imgW="2311200" imgH="457200" progId="Equation.3">
                    <p:embed/>
                  </p:oleObj>
                </mc:Choice>
                <mc:Fallback>
                  <p:oleObj name="Równanie" r:id="rId6" imgW="2311200" imgH="457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788" y="5665420"/>
                          <a:ext cx="4625975" cy="914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54340" y="5665420"/>
              <a:ext cx="864096" cy="864096"/>
            </a:xfrm>
            <a:prstGeom prst="rect">
              <a:avLst/>
            </a:prstGeom>
            <a:noFill/>
          </p:spPr>
        </p:pic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14400" y="1382135"/>
            <a:ext cx="7962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W zbiorze sygnałów „regularnych” tylko </a:t>
            </a:r>
            <a:r>
              <a:rPr lang="pl-PL" b="1" dirty="0" smtClean="0">
                <a:solidFill>
                  <a:srgbClr val="FF0000"/>
                </a:solidFill>
              </a:rPr>
              <a:t>sygnały okresowe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mogą być </a:t>
            </a:r>
            <a:r>
              <a:rPr lang="pl-PL" b="1" dirty="0" smtClean="0">
                <a:solidFill>
                  <a:srgbClr val="FF0000"/>
                </a:solidFill>
              </a:rPr>
              <a:t>deterministycznymi sygnałami mocy</a:t>
            </a:r>
            <a:r>
              <a:rPr lang="pl-PL" b="1" dirty="0" smtClean="0"/>
              <a:t>; ich funkcja</a:t>
            </a:r>
            <a:br>
              <a:rPr lang="pl-PL" b="1" dirty="0" smtClean="0"/>
            </a:br>
            <a:r>
              <a:rPr lang="pl-PL" b="1" dirty="0" smtClean="0"/>
              <a:t>korelacji jest też okresowa: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916156" y="4078183"/>
            <a:ext cx="8046640" cy="1346305"/>
            <a:chOff x="916156" y="4078183"/>
            <a:chExt cx="8046640" cy="1346305"/>
          </a:xfrm>
        </p:grpSpPr>
        <p:grpSp>
          <p:nvGrpSpPr>
            <p:cNvPr id="9" name="Grupa 8"/>
            <p:cNvGrpSpPr/>
            <p:nvPr/>
          </p:nvGrpSpPr>
          <p:grpSpPr>
            <a:xfrm>
              <a:off x="916156" y="4078183"/>
              <a:ext cx="8046640" cy="1346305"/>
              <a:chOff x="914400" y="3859018"/>
              <a:chExt cx="8046640" cy="1346305"/>
            </a:xfrm>
          </p:grpSpPr>
          <p:sp>
            <p:nvSpPr>
              <p:cNvPr id="10" name="Prostokąt 9"/>
              <p:cNvSpPr/>
              <p:nvPr/>
            </p:nvSpPr>
            <p:spPr>
              <a:xfrm>
                <a:off x="914400" y="3859018"/>
                <a:ext cx="804664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b="1" dirty="0" smtClean="0"/>
                  <a:t>Sygnały okresowe posiadają </a:t>
                </a:r>
                <a:r>
                  <a:rPr lang="pl-PL" b="1" dirty="0" smtClean="0"/>
                  <a:t>szereg </a:t>
                </a:r>
                <a:r>
                  <a:rPr lang="pl-PL" b="1" dirty="0" smtClean="0"/>
                  <a:t>Fouriera</a:t>
                </a:r>
                <a:r>
                  <a:rPr lang="pl-PL" b="1" dirty="0"/>
                  <a:t>:</a:t>
                </a:r>
                <a:endParaRPr lang="pl-PL" dirty="0"/>
              </a:p>
            </p:txBody>
          </p:sp>
          <p:graphicFrame>
            <p:nvGraphicFramePr>
              <p:cNvPr id="11" name="Obiek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37174764"/>
                  </p:ext>
                </p:extLst>
              </p:nvPr>
            </p:nvGraphicFramePr>
            <p:xfrm>
              <a:off x="1881019" y="4209960"/>
              <a:ext cx="5037138" cy="995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62537" name="Equation" r:id="rId9" imgW="2184120" imgH="431640" progId="Equation.3">
                      <p:embed/>
                    </p:oleObj>
                  </mc:Choice>
                  <mc:Fallback>
                    <p:oleObj name="Equation" r:id="rId9" imgW="2184120" imgH="431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881019" y="4209960"/>
                            <a:ext cx="5037138" cy="9953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3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615124" y="4467924"/>
              <a:ext cx="864096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Definicja energii sygnału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2339752" y="3861048"/>
          <a:ext cx="45720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Equation" r:id="rId4" imgW="2361960" imgH="469800" progId="Equation.3">
                  <p:embed/>
                </p:oleObj>
              </mc:Choice>
              <mc:Fallback>
                <p:oleObj name="Equation" r:id="rId4" imgW="2361960" imgH="4698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861048"/>
                        <a:ext cx="4572000" cy="909638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0" name="Group 23"/>
          <p:cNvGrpSpPr>
            <a:grpSpLocks/>
          </p:cNvGrpSpPr>
          <p:nvPr/>
        </p:nvGrpSpPr>
        <p:grpSpPr bwMode="auto">
          <a:xfrm>
            <a:off x="2133600" y="1295400"/>
            <a:ext cx="5292725" cy="2230438"/>
            <a:chOff x="1536" y="1056"/>
            <a:chExt cx="3334" cy="1405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1536" y="1056"/>
              <a:ext cx="3334" cy="1405"/>
              <a:chOff x="811" y="2712"/>
              <a:chExt cx="3334" cy="1405"/>
            </a:xfrm>
          </p:grpSpPr>
          <p:sp>
            <p:nvSpPr>
              <p:cNvPr id="1034" name="Rectangle 9"/>
              <p:cNvSpPr>
                <a:spLocks noChangeArrowheads="1"/>
              </p:cNvSpPr>
              <p:nvPr/>
            </p:nvSpPr>
            <p:spPr bwMode="auto">
              <a:xfrm>
                <a:off x="1509" y="3424"/>
                <a:ext cx="1592" cy="296"/>
              </a:xfrm>
              <a:prstGeom prst="rect">
                <a:avLst/>
              </a:prstGeom>
              <a:solidFill>
                <a:srgbClr val="CCFF66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35" name="Line 10"/>
              <p:cNvSpPr>
                <a:spLocks noChangeShapeType="1"/>
              </p:cNvSpPr>
              <p:nvPr/>
            </p:nvSpPr>
            <p:spPr bwMode="auto">
              <a:xfrm>
                <a:off x="811" y="3592"/>
                <a:ext cx="6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36" name="Line 11"/>
              <p:cNvSpPr>
                <a:spLocks noChangeShapeType="1"/>
              </p:cNvSpPr>
              <p:nvPr/>
            </p:nvSpPr>
            <p:spPr bwMode="auto">
              <a:xfrm>
                <a:off x="3104" y="3592"/>
                <a:ext cx="6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37" name="Line 12"/>
              <p:cNvSpPr>
                <a:spLocks noChangeShapeType="1"/>
              </p:cNvSpPr>
              <p:nvPr/>
            </p:nvSpPr>
            <p:spPr bwMode="auto">
              <a:xfrm>
                <a:off x="3541" y="3592"/>
                <a:ext cx="6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1038" name="Text Box 13"/>
              <p:cNvSpPr txBox="1">
                <a:spLocks noChangeArrowheads="1"/>
              </p:cNvSpPr>
              <p:nvPr/>
            </p:nvSpPr>
            <p:spPr bwMode="auto">
              <a:xfrm>
                <a:off x="3259" y="3136"/>
                <a:ext cx="8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/>
                  <a:t>i</a:t>
                </a:r>
                <a:r>
                  <a:rPr lang="pl-PL" b="1"/>
                  <a:t>(</a:t>
                </a:r>
                <a:r>
                  <a:rPr lang="pl-PL" b="1" i="1"/>
                  <a:t>t</a:t>
                </a:r>
                <a:r>
                  <a:rPr lang="pl-PL" b="1"/>
                  <a:t>) = </a:t>
                </a:r>
                <a:r>
                  <a:rPr lang="pl-PL" b="1" i="1"/>
                  <a:t>x</a:t>
                </a:r>
                <a:r>
                  <a:rPr lang="pl-PL" b="1"/>
                  <a:t>(</a:t>
                </a:r>
                <a:r>
                  <a:rPr lang="pl-PL" b="1" i="1"/>
                  <a:t>t</a:t>
                </a:r>
                <a:r>
                  <a:rPr lang="pl-PL" b="1"/>
                  <a:t>)</a:t>
                </a:r>
                <a:endParaRPr lang="pl-PL" i="1"/>
              </a:p>
            </p:txBody>
          </p:sp>
          <p:sp>
            <p:nvSpPr>
              <p:cNvPr id="1039" name="Text Box 14"/>
              <p:cNvSpPr txBox="1">
                <a:spLocks noChangeArrowheads="1"/>
              </p:cNvSpPr>
              <p:nvPr/>
            </p:nvSpPr>
            <p:spPr bwMode="auto">
              <a:xfrm>
                <a:off x="1893" y="3829"/>
                <a:ext cx="8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/>
                  <a:t>u</a:t>
                </a:r>
                <a:r>
                  <a:rPr lang="pl-PL" b="1"/>
                  <a:t>(</a:t>
                </a:r>
                <a:r>
                  <a:rPr lang="pl-PL" b="1" i="1"/>
                  <a:t>t</a:t>
                </a:r>
                <a:r>
                  <a:rPr lang="pl-PL" b="1"/>
                  <a:t>) = </a:t>
                </a:r>
                <a:r>
                  <a:rPr lang="pl-PL" b="1" i="1"/>
                  <a:t>x</a:t>
                </a:r>
                <a:r>
                  <a:rPr lang="pl-PL" b="1"/>
                  <a:t>(</a:t>
                </a:r>
                <a:r>
                  <a:rPr lang="pl-PL" b="1" i="1"/>
                  <a:t>t</a:t>
                </a:r>
                <a:r>
                  <a:rPr lang="pl-PL" b="1"/>
                  <a:t>)</a:t>
                </a:r>
                <a:endParaRPr lang="pl-PL" i="1"/>
              </a:p>
            </p:txBody>
          </p:sp>
          <p:sp>
            <p:nvSpPr>
              <p:cNvPr id="1040" name="Line 15"/>
              <p:cNvSpPr>
                <a:spLocks noChangeShapeType="1"/>
              </p:cNvSpPr>
              <p:nvPr/>
            </p:nvSpPr>
            <p:spPr bwMode="auto">
              <a:xfrm flipH="1" flipV="1">
                <a:off x="1687" y="3829"/>
                <a:ext cx="1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1041" name="Group 16"/>
              <p:cNvGrpSpPr>
                <a:grpSpLocks/>
              </p:cNvGrpSpPr>
              <p:nvPr/>
            </p:nvGrpSpPr>
            <p:grpSpPr bwMode="auto">
              <a:xfrm>
                <a:off x="1867" y="2712"/>
                <a:ext cx="886" cy="664"/>
                <a:chOff x="2558" y="2328"/>
                <a:chExt cx="886" cy="664"/>
              </a:xfrm>
            </p:grpSpPr>
            <p:sp>
              <p:nvSpPr>
                <p:cNvPr id="104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654" y="2328"/>
                  <a:ext cx="594" cy="5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104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736" y="2400"/>
                  <a:ext cx="594" cy="5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104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50" y="2400"/>
                  <a:ext cx="594" cy="5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104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558" y="2402"/>
                  <a:ext cx="287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sz="3200" b="1" i="1">
                      <a:solidFill>
                        <a:srgbClr val="FF0000"/>
                      </a:solidFill>
                    </a:rPr>
                    <a:t>E</a:t>
                  </a:r>
                  <a:endParaRPr lang="pl-PL" i="1"/>
                </a:p>
              </p:txBody>
            </p:sp>
          </p:grpSp>
        </p:grpSp>
        <p:sp>
          <p:nvSpPr>
            <p:cNvPr id="1033" name="Text Box 22"/>
            <p:cNvSpPr txBox="1">
              <a:spLocks noChangeArrowheads="1"/>
            </p:cNvSpPr>
            <p:nvPr/>
          </p:nvSpPr>
          <p:spPr bwMode="auto">
            <a:xfrm>
              <a:off x="2645" y="1752"/>
              <a:ext cx="7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R</a:t>
              </a:r>
              <a:r>
                <a:rPr lang="pl-PL" b="1"/>
                <a:t> = 1 </a:t>
              </a:r>
              <a:r>
                <a:rPr lang="pl-PL" b="1">
                  <a:sym typeface="Symbol" pitchFamily="18" charset="2"/>
                </a:rPr>
                <a:t></a:t>
              </a:r>
              <a:endParaRPr lang="pl-PL" i="1"/>
            </a:p>
          </p:txBody>
        </p:sp>
      </p:grpSp>
      <p:sp>
        <p:nvSpPr>
          <p:cNvPr id="1031" name="Text Box 25"/>
          <p:cNvSpPr txBox="1">
            <a:spLocks noChangeArrowheads="1"/>
          </p:cNvSpPr>
          <p:nvPr/>
        </p:nvSpPr>
        <p:spPr bwMode="auto">
          <a:xfrm>
            <a:off x="2098725" y="4941168"/>
            <a:ext cx="5140190" cy="461665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b="1" dirty="0" smtClean="0"/>
              <a:t>Sygnał jest energetyczny, jeżeli </a:t>
            </a:r>
            <a:r>
              <a:rPr lang="pl-PL" b="1" i="1" dirty="0"/>
              <a:t>E</a:t>
            </a:r>
            <a:r>
              <a:rPr lang="pl-PL" b="1" dirty="0"/>
              <a:t> &lt; </a:t>
            </a:r>
            <a:r>
              <a:rPr lang="pl-PL" b="1" dirty="0">
                <a:sym typeface="Symbol" pitchFamily="18" charset="2"/>
              </a:rPr>
              <a:t></a:t>
            </a:r>
            <a:r>
              <a:rPr lang="pl-PL" b="1" dirty="0" smtClean="0">
                <a:sym typeface="Symbol" pitchFamily="18" charset="2"/>
              </a:rPr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grpSp>
        <p:nvGrpSpPr>
          <p:cNvPr id="4" name="Grupa 3"/>
          <p:cNvGrpSpPr/>
          <p:nvPr/>
        </p:nvGrpSpPr>
        <p:grpSpPr>
          <a:xfrm>
            <a:off x="1060450" y="5495595"/>
            <a:ext cx="7799388" cy="1200329"/>
            <a:chOff x="1060450" y="5495595"/>
            <a:chExt cx="7799388" cy="1200329"/>
          </a:xfrm>
        </p:grpSpPr>
        <p:sp>
          <p:nvSpPr>
            <p:cNvPr id="21" name="Prostokąt 20"/>
            <p:cNvSpPr/>
            <p:nvPr/>
          </p:nvSpPr>
          <p:spPr>
            <a:xfrm>
              <a:off x="1060450" y="5495595"/>
              <a:ext cx="4572000" cy="1200329"/>
            </a:xfrm>
            <a:prstGeom prst="rect">
              <a:avLst/>
            </a:prstGeom>
            <a:solidFill>
              <a:srgbClr val="FF99CC">
                <a:alpha val="34000"/>
              </a:srgbClr>
            </a:solidFill>
          </p:spPr>
          <p:txBody>
            <a:bodyPr>
              <a:spAutoFit/>
            </a:bodyPr>
            <a:lstStyle/>
            <a:p>
              <a:pPr algn="ctr"/>
              <a:r>
                <a:rPr lang="pl-PL" b="1" dirty="0" smtClean="0">
                  <a:sym typeface="Symbol" pitchFamily="18" charset="2"/>
                </a:rPr>
                <a:t>Sygnały energetyczne posiadają</a:t>
              </a:r>
              <a:br>
                <a:rPr lang="pl-PL" b="1" dirty="0" smtClean="0">
                  <a:sym typeface="Symbol" pitchFamily="18" charset="2"/>
                </a:rPr>
              </a:br>
              <a:r>
                <a:rPr lang="pl-PL" b="1" dirty="0" smtClean="0">
                  <a:sym typeface="Symbol" pitchFamily="18" charset="2"/>
                </a:rPr>
                <a:t>reprezentację widmową</a:t>
              </a:r>
              <a:br>
                <a:rPr lang="pl-PL" b="1" dirty="0" smtClean="0">
                  <a:sym typeface="Symbol" pitchFamily="18" charset="2"/>
                </a:rPr>
              </a:br>
              <a:r>
                <a:rPr lang="pl-PL" b="1" dirty="0" smtClean="0">
                  <a:sym typeface="Symbol" pitchFamily="18" charset="2"/>
                </a:rPr>
                <a:t>w postaci transformaty Fouriera.</a:t>
              </a:r>
              <a:endParaRPr lang="pl-PL" b="1" dirty="0"/>
            </a:p>
          </p:txBody>
        </p:sp>
        <p:graphicFrame>
          <p:nvGraphicFramePr>
            <p:cNvPr id="3" name="Obi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7800834"/>
                </p:ext>
              </p:extLst>
            </p:nvPr>
          </p:nvGraphicFramePr>
          <p:xfrm>
            <a:off x="5821363" y="5502275"/>
            <a:ext cx="3038475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7" name="Równanie" r:id="rId6" imgW="1346040" imgH="330120" progId="Equation.3">
                    <p:embed/>
                  </p:oleObj>
                </mc:Choice>
                <mc:Fallback>
                  <p:oleObj name="Równanie" r:id="rId6" imgW="1346040" imgH="3301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821363" y="5502275"/>
                          <a:ext cx="3038475" cy="746125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4"/>
          <p:cNvSpPr txBox="1">
            <a:spLocks noChangeArrowheads="1"/>
          </p:cNvSpPr>
          <p:nvPr/>
        </p:nvSpPr>
        <p:spPr>
          <a:xfrm>
            <a:off x="467544" y="1412776"/>
            <a:ext cx="8676456" cy="1143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3200" b="1" kern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  <a:t>Odpowiednik  t</a:t>
            </a:r>
            <a:r>
              <a:rPr kumimoji="1" lang="pl-PL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wierdzenia</a:t>
            </a:r>
            <a:r>
              <a:rPr kumimoji="1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1" lang="pl-PL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Parseval</a:t>
            </a:r>
            <a:r>
              <a:rPr kumimoji="1" lang="pl-PL" sz="3200" b="1" kern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  <a:t>a</a:t>
            </a:r>
            <a:endParaRPr kumimoji="1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1196625" y="0"/>
            <a:ext cx="7772400" cy="1143000"/>
          </a:xfrm>
        </p:spPr>
        <p:txBody>
          <a:bodyPr/>
          <a:lstStyle/>
          <a:p>
            <a:r>
              <a:rPr lang="pl-PL" b="1" kern="1200" dirty="0" smtClean="0">
                <a:solidFill>
                  <a:schemeClr val="bg2"/>
                </a:solidFill>
                <a:latin typeface="Comic Sans MS" pitchFamily="66" charset="0"/>
                <a:ea typeface="+mn-ea"/>
                <a:cs typeface="+mn-cs"/>
              </a:rPr>
              <a:t>Moc sygnału</a:t>
            </a:r>
            <a:br>
              <a:rPr lang="pl-PL" b="1" kern="1200" dirty="0" smtClean="0">
                <a:solidFill>
                  <a:schemeClr val="bg2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pl-PL" b="1" kern="1200" dirty="0" smtClean="0">
                <a:solidFill>
                  <a:schemeClr val="bg2"/>
                </a:solidFill>
                <a:latin typeface="Comic Sans MS" pitchFamily="66" charset="0"/>
                <a:ea typeface="+mn-ea"/>
                <a:cs typeface="+mn-cs"/>
              </a:rPr>
              <a:t>w dziedzinie częstotliwości</a:t>
            </a:r>
          </a:p>
        </p:txBody>
      </p:sp>
      <p:sp>
        <p:nvSpPr>
          <p:cNvPr id="20613" name="Line 159"/>
          <p:cNvSpPr>
            <a:spLocks noChangeShapeType="1"/>
          </p:cNvSpPr>
          <p:nvPr/>
        </p:nvSpPr>
        <p:spPr bwMode="auto">
          <a:xfrm>
            <a:off x="7467600" y="381000"/>
            <a:ext cx="0" cy="1143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55866"/>
              </p:ext>
            </p:extLst>
          </p:nvPr>
        </p:nvGraphicFramePr>
        <p:xfrm>
          <a:off x="2123728" y="1988840"/>
          <a:ext cx="55911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050" name="Equation" r:id="rId3" imgW="2133360" imgH="495000" progId="Equation.3">
                  <p:embed/>
                </p:oleObj>
              </mc:Choice>
              <mc:Fallback>
                <p:oleObj name="Equation" r:id="rId3" imgW="21333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88840"/>
                        <a:ext cx="5591175" cy="1298575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4773"/>
              </p:ext>
            </p:extLst>
          </p:nvPr>
        </p:nvGraphicFramePr>
        <p:xfrm>
          <a:off x="2699792" y="4005064"/>
          <a:ext cx="381563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051" name="Równanie" r:id="rId5" imgW="1396800" imgH="317160" progId="Equation.3">
                  <p:embed/>
                </p:oleObj>
              </mc:Choice>
              <mc:Fallback>
                <p:oleObj name="Równanie" r:id="rId5" imgW="1396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005064"/>
                        <a:ext cx="3815632" cy="864096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245471" y="3501008"/>
            <a:ext cx="5359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009900"/>
                </a:solidFill>
              </a:rPr>
              <a:t>Widmowa gęstość mocy (widmo mocy):</a:t>
            </a:r>
            <a:endParaRPr lang="pl-PL" dirty="0"/>
          </a:p>
        </p:txBody>
      </p:sp>
      <p:graphicFrame>
        <p:nvGraphicFramePr>
          <p:cNvPr id="817159" name="Object 12"/>
          <p:cNvGraphicFramePr>
            <a:graphicFrameLocks noChangeAspect="1"/>
          </p:cNvGraphicFramePr>
          <p:nvPr/>
        </p:nvGraphicFramePr>
        <p:xfrm>
          <a:off x="2376773" y="5229200"/>
          <a:ext cx="5097388" cy="127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052" name="Równanie" r:id="rId7" imgW="2019240" imgH="507960" progId="Equation.3">
                  <p:embed/>
                </p:oleObj>
              </mc:Choice>
              <mc:Fallback>
                <p:oleObj name="Równanie" r:id="rId7" imgW="2019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773" y="5229200"/>
                        <a:ext cx="5097388" cy="1276547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56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1196625" y="0"/>
            <a:ext cx="7772400" cy="1143000"/>
          </a:xfrm>
        </p:spPr>
        <p:txBody>
          <a:bodyPr/>
          <a:lstStyle/>
          <a:p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Moc sygnału</a:t>
            </a:r>
            <a:br>
              <a:rPr lang="pl-PL" sz="3600" b="1" dirty="0" smtClean="0">
                <a:solidFill>
                  <a:srgbClr val="00800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w dziedzinie częstotliwości</a:t>
            </a:r>
          </a:p>
        </p:txBody>
      </p:sp>
      <p:sp>
        <p:nvSpPr>
          <p:cNvPr id="20613" name="Line 159"/>
          <p:cNvSpPr>
            <a:spLocks noChangeShapeType="1"/>
          </p:cNvSpPr>
          <p:nvPr/>
        </p:nvSpPr>
        <p:spPr bwMode="auto">
          <a:xfrm>
            <a:off x="7467600" y="381000"/>
            <a:ext cx="0" cy="1143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pSp>
        <p:nvGrpSpPr>
          <p:cNvPr id="39" name="Grupa 38"/>
          <p:cNvGrpSpPr/>
          <p:nvPr/>
        </p:nvGrpSpPr>
        <p:grpSpPr>
          <a:xfrm>
            <a:off x="1066800" y="1286892"/>
            <a:ext cx="8077200" cy="2671763"/>
            <a:chOff x="1066800" y="1286892"/>
            <a:chExt cx="8077200" cy="2671763"/>
          </a:xfrm>
        </p:grpSpPr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7251700" y="3496692"/>
              <a:ext cx="8937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czas </a:t>
              </a:r>
              <a:r>
                <a:rPr lang="pl-PL" b="1" i="1" dirty="0"/>
                <a:t>t</a:t>
              </a:r>
              <a:endParaRPr lang="pl-PL" dirty="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rot="5400000" flipV="1">
              <a:off x="4991100" y="-567308"/>
              <a:ext cx="0" cy="784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1066800" y="2264792"/>
              <a:ext cx="1905000" cy="863600"/>
            </a:xfrm>
            <a:custGeom>
              <a:avLst/>
              <a:gdLst>
                <a:gd name="T0" fmla="*/ 1200 w 1200"/>
                <a:gd name="T1" fmla="*/ 112 h 544"/>
                <a:gd name="T2" fmla="*/ 960 w 1200"/>
                <a:gd name="T3" fmla="*/ 352 h 544"/>
                <a:gd name="T4" fmla="*/ 672 w 1200"/>
                <a:gd name="T5" fmla="*/ 496 h 544"/>
                <a:gd name="T6" fmla="*/ 480 w 1200"/>
                <a:gd name="T7" fmla="*/ 64 h 544"/>
                <a:gd name="T8" fmla="*/ 288 w 1200"/>
                <a:gd name="T9" fmla="*/ 112 h 544"/>
                <a:gd name="T10" fmla="*/ 0 w 1200"/>
                <a:gd name="T11" fmla="*/ 496 h 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00"/>
                <a:gd name="T19" fmla="*/ 0 h 544"/>
                <a:gd name="T20" fmla="*/ 1200 w 1200"/>
                <a:gd name="T21" fmla="*/ 544 h 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00" h="544">
                  <a:moveTo>
                    <a:pt x="1200" y="112"/>
                  </a:moveTo>
                  <a:cubicBezTo>
                    <a:pt x="1124" y="200"/>
                    <a:pt x="1048" y="288"/>
                    <a:pt x="960" y="352"/>
                  </a:cubicBezTo>
                  <a:cubicBezTo>
                    <a:pt x="872" y="416"/>
                    <a:pt x="752" y="544"/>
                    <a:pt x="672" y="496"/>
                  </a:cubicBezTo>
                  <a:cubicBezTo>
                    <a:pt x="592" y="448"/>
                    <a:pt x="544" y="128"/>
                    <a:pt x="480" y="64"/>
                  </a:cubicBezTo>
                  <a:cubicBezTo>
                    <a:pt x="416" y="0"/>
                    <a:pt x="368" y="40"/>
                    <a:pt x="288" y="112"/>
                  </a:cubicBezTo>
                  <a:cubicBezTo>
                    <a:pt x="208" y="184"/>
                    <a:pt x="104" y="340"/>
                    <a:pt x="0" y="496"/>
                  </a:cubicBezTo>
                </a:path>
              </a:pathLst>
            </a:custGeom>
            <a:noFill/>
            <a:ln w="508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00600" y="1286892"/>
              <a:ext cx="4343400" cy="2349500"/>
            </a:xfrm>
            <a:custGeom>
              <a:avLst/>
              <a:gdLst>
                <a:gd name="T0" fmla="*/ 0 w 2736"/>
                <a:gd name="T1" fmla="*/ 488 h 1480"/>
                <a:gd name="T2" fmla="*/ 192 w 2736"/>
                <a:gd name="T3" fmla="*/ 680 h 1480"/>
                <a:gd name="T4" fmla="*/ 432 w 2736"/>
                <a:gd name="T5" fmla="*/ 536 h 1480"/>
                <a:gd name="T6" fmla="*/ 576 w 2736"/>
                <a:gd name="T7" fmla="*/ 248 h 1480"/>
                <a:gd name="T8" fmla="*/ 864 w 2736"/>
                <a:gd name="T9" fmla="*/ 8 h 1480"/>
                <a:gd name="T10" fmla="*/ 1296 w 2736"/>
                <a:gd name="T11" fmla="*/ 200 h 1480"/>
                <a:gd name="T12" fmla="*/ 1632 w 2736"/>
                <a:gd name="T13" fmla="*/ 584 h 1480"/>
                <a:gd name="T14" fmla="*/ 1872 w 2736"/>
                <a:gd name="T15" fmla="*/ 920 h 1480"/>
                <a:gd name="T16" fmla="*/ 2160 w 2736"/>
                <a:gd name="T17" fmla="*/ 1400 h 1480"/>
                <a:gd name="T18" fmla="*/ 2400 w 2736"/>
                <a:gd name="T19" fmla="*/ 1400 h 1480"/>
                <a:gd name="T20" fmla="*/ 2544 w 2736"/>
                <a:gd name="T21" fmla="*/ 920 h 1480"/>
                <a:gd name="T22" fmla="*/ 2736 w 2736"/>
                <a:gd name="T23" fmla="*/ 920 h 14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36"/>
                <a:gd name="T37" fmla="*/ 0 h 1480"/>
                <a:gd name="T38" fmla="*/ 2736 w 2736"/>
                <a:gd name="T39" fmla="*/ 1480 h 14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36" h="1480">
                  <a:moveTo>
                    <a:pt x="0" y="488"/>
                  </a:moveTo>
                  <a:cubicBezTo>
                    <a:pt x="60" y="580"/>
                    <a:pt x="120" y="672"/>
                    <a:pt x="192" y="680"/>
                  </a:cubicBezTo>
                  <a:cubicBezTo>
                    <a:pt x="264" y="688"/>
                    <a:pt x="368" y="608"/>
                    <a:pt x="432" y="536"/>
                  </a:cubicBezTo>
                  <a:cubicBezTo>
                    <a:pt x="496" y="464"/>
                    <a:pt x="504" y="336"/>
                    <a:pt x="576" y="248"/>
                  </a:cubicBezTo>
                  <a:cubicBezTo>
                    <a:pt x="648" y="160"/>
                    <a:pt x="744" y="16"/>
                    <a:pt x="864" y="8"/>
                  </a:cubicBezTo>
                  <a:cubicBezTo>
                    <a:pt x="984" y="0"/>
                    <a:pt x="1168" y="104"/>
                    <a:pt x="1296" y="200"/>
                  </a:cubicBezTo>
                  <a:cubicBezTo>
                    <a:pt x="1424" y="296"/>
                    <a:pt x="1536" y="464"/>
                    <a:pt x="1632" y="584"/>
                  </a:cubicBezTo>
                  <a:cubicBezTo>
                    <a:pt x="1728" y="704"/>
                    <a:pt x="1784" y="784"/>
                    <a:pt x="1872" y="920"/>
                  </a:cubicBezTo>
                  <a:cubicBezTo>
                    <a:pt x="1960" y="1056"/>
                    <a:pt x="2072" y="1320"/>
                    <a:pt x="2160" y="1400"/>
                  </a:cubicBezTo>
                  <a:cubicBezTo>
                    <a:pt x="2248" y="1480"/>
                    <a:pt x="2336" y="1480"/>
                    <a:pt x="2400" y="1400"/>
                  </a:cubicBezTo>
                  <a:cubicBezTo>
                    <a:pt x="2464" y="1320"/>
                    <a:pt x="2488" y="1000"/>
                    <a:pt x="2544" y="920"/>
                  </a:cubicBezTo>
                  <a:cubicBezTo>
                    <a:pt x="2600" y="840"/>
                    <a:pt x="2668" y="880"/>
                    <a:pt x="2736" y="920"/>
                  </a:cubicBezTo>
                </a:path>
              </a:pathLst>
            </a:custGeom>
            <a:noFill/>
            <a:ln w="508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2971800" y="1525017"/>
              <a:ext cx="1828800" cy="1257300"/>
            </a:xfrm>
            <a:custGeom>
              <a:avLst/>
              <a:gdLst>
                <a:gd name="T0" fmla="*/ 0 w 1152"/>
                <a:gd name="T1" fmla="*/ 584 h 792"/>
                <a:gd name="T2" fmla="*/ 288 w 1152"/>
                <a:gd name="T3" fmla="*/ 440 h 792"/>
                <a:gd name="T4" fmla="*/ 480 w 1152"/>
                <a:gd name="T5" fmla="*/ 728 h 792"/>
                <a:gd name="T6" fmla="*/ 672 w 1152"/>
                <a:gd name="T7" fmla="*/ 680 h 792"/>
                <a:gd name="T8" fmla="*/ 1008 w 1152"/>
                <a:gd name="T9" fmla="*/ 56 h 792"/>
                <a:gd name="T10" fmla="*/ 1152 w 1152"/>
                <a:gd name="T11" fmla="*/ 344 h 7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792"/>
                <a:gd name="T20" fmla="*/ 1152 w 1152"/>
                <a:gd name="T21" fmla="*/ 792 h 7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792">
                  <a:moveTo>
                    <a:pt x="0" y="584"/>
                  </a:moveTo>
                  <a:cubicBezTo>
                    <a:pt x="104" y="500"/>
                    <a:pt x="208" y="416"/>
                    <a:pt x="288" y="440"/>
                  </a:cubicBezTo>
                  <a:cubicBezTo>
                    <a:pt x="368" y="464"/>
                    <a:pt x="416" y="688"/>
                    <a:pt x="480" y="728"/>
                  </a:cubicBezTo>
                  <a:cubicBezTo>
                    <a:pt x="544" y="768"/>
                    <a:pt x="584" y="792"/>
                    <a:pt x="672" y="680"/>
                  </a:cubicBezTo>
                  <a:cubicBezTo>
                    <a:pt x="760" y="568"/>
                    <a:pt x="928" y="112"/>
                    <a:pt x="1008" y="56"/>
                  </a:cubicBezTo>
                  <a:cubicBezTo>
                    <a:pt x="1088" y="0"/>
                    <a:pt x="1120" y="172"/>
                    <a:pt x="1152" y="344"/>
                  </a:cubicBezTo>
                </a:path>
              </a:pathLst>
            </a:custGeom>
            <a:noFill/>
            <a:ln w="50800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2971800" y="2442592"/>
              <a:ext cx="0" cy="914400"/>
            </a:xfrm>
            <a:prstGeom prst="line">
              <a:avLst/>
            </a:prstGeom>
            <a:noFill/>
            <a:ln w="31750">
              <a:solidFill>
                <a:srgbClr val="CC0099"/>
              </a:solidFill>
              <a:prstDash val="sys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4800600" y="2061592"/>
              <a:ext cx="0" cy="1295400"/>
            </a:xfrm>
            <a:prstGeom prst="line">
              <a:avLst/>
            </a:prstGeom>
            <a:noFill/>
            <a:ln w="31750">
              <a:solidFill>
                <a:srgbClr val="CC0099"/>
              </a:solidFill>
              <a:prstDash val="sys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2267744" y="2887092"/>
              <a:ext cx="708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/>
                <a:t>-</a:t>
              </a:r>
              <a:r>
                <a:rPr lang="pl-PL" b="1" i="1" dirty="0"/>
                <a:t>T</a:t>
              </a:r>
              <a:r>
                <a:rPr lang="pl-PL" b="1" dirty="0"/>
                <a:t>/2</a:t>
              </a:r>
              <a:endParaRPr lang="pl-PL" dirty="0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>
              <a:off x="2971800" y="3039492"/>
              <a:ext cx="182880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3657600" y="2810892"/>
              <a:ext cx="747713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>
                  <a:solidFill>
                    <a:srgbClr val="CC0099"/>
                  </a:solidFill>
                </a:rPr>
                <a:t>x</a:t>
              </a:r>
              <a:r>
                <a:rPr lang="pl-PL" b="1" i="1" baseline="-25000">
                  <a:solidFill>
                    <a:srgbClr val="CC0099"/>
                  </a:solidFill>
                </a:rPr>
                <a:t>T</a:t>
              </a:r>
              <a:r>
                <a:rPr lang="pl-PL" b="1">
                  <a:solidFill>
                    <a:srgbClr val="CC0099"/>
                  </a:solidFill>
                </a:rPr>
                <a:t>(</a:t>
              </a:r>
              <a:r>
                <a:rPr lang="pl-PL" b="1" i="1">
                  <a:solidFill>
                    <a:srgbClr val="CC0099"/>
                  </a:solidFill>
                </a:rPr>
                <a:t>t</a:t>
              </a:r>
              <a:r>
                <a:rPr lang="pl-PL" b="1">
                  <a:solidFill>
                    <a:srgbClr val="CC0099"/>
                  </a:solidFill>
                </a:rPr>
                <a:t>)</a:t>
              </a:r>
              <a:endParaRPr lang="pl-PL" sz="2000"/>
            </a:p>
          </p:txBody>
        </p:sp>
        <p:sp>
          <p:nvSpPr>
            <p:cNvPr id="30" name="Text Box 45"/>
            <p:cNvSpPr txBox="1">
              <a:spLocks noChangeArrowheads="1"/>
            </p:cNvSpPr>
            <p:nvPr/>
          </p:nvSpPr>
          <p:spPr bwMode="auto">
            <a:xfrm>
              <a:off x="4860032" y="2887092"/>
              <a:ext cx="779463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/>
                <a:t>+</a:t>
              </a:r>
              <a:r>
                <a:rPr lang="pl-PL" b="1" i="1" dirty="0"/>
                <a:t>T</a:t>
              </a:r>
              <a:r>
                <a:rPr lang="pl-PL" b="1" dirty="0"/>
                <a:t>/2</a:t>
              </a:r>
              <a:endParaRPr lang="pl-PL" dirty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508104" y="2167012"/>
              <a:ext cx="2154757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i="1" dirty="0">
                  <a:solidFill>
                    <a:schemeClr val="tx2"/>
                  </a:solidFill>
                </a:rPr>
                <a:t>x</a:t>
              </a:r>
              <a:r>
                <a:rPr lang="pl-PL" sz="2000" b="1" dirty="0">
                  <a:solidFill>
                    <a:schemeClr val="tx2"/>
                  </a:solidFill>
                </a:rPr>
                <a:t>(</a:t>
              </a:r>
              <a:r>
                <a:rPr lang="pl-PL" sz="2000" b="1" i="1" dirty="0">
                  <a:solidFill>
                    <a:schemeClr val="tx2"/>
                  </a:solidFill>
                </a:rPr>
                <a:t>t</a:t>
              </a:r>
              <a:r>
                <a:rPr lang="pl-PL" sz="2000" b="1" dirty="0" smtClean="0">
                  <a:solidFill>
                    <a:schemeClr val="tx2"/>
                  </a:solidFill>
                </a:rPr>
                <a:t>) – sygnał mocy</a:t>
              </a:r>
              <a:endParaRPr lang="pl-PL" sz="1800" dirty="0"/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2627784" y="3463156"/>
              <a:ext cx="2428870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i="1" dirty="0" err="1" smtClean="0">
                  <a:solidFill>
                    <a:srgbClr val="CC00CC"/>
                  </a:solidFill>
                </a:rPr>
                <a:t>x</a:t>
              </a:r>
              <a:r>
                <a:rPr lang="pl-PL" sz="2000" b="1" i="1" baseline="-25000" dirty="0" err="1" smtClean="0">
                  <a:solidFill>
                    <a:srgbClr val="CC00CC"/>
                  </a:solidFill>
                </a:rPr>
                <a:t>T</a:t>
              </a:r>
              <a:r>
                <a:rPr lang="pl-PL" sz="2000" b="1" dirty="0" smtClean="0">
                  <a:solidFill>
                    <a:srgbClr val="CC00CC"/>
                  </a:solidFill>
                </a:rPr>
                <a:t>(</a:t>
              </a:r>
              <a:r>
                <a:rPr lang="pl-PL" sz="2000" b="1" i="1" dirty="0" smtClean="0">
                  <a:solidFill>
                    <a:srgbClr val="CC00CC"/>
                  </a:solidFill>
                </a:rPr>
                <a:t>t</a:t>
              </a:r>
              <a:r>
                <a:rPr lang="pl-PL" sz="2000" b="1" dirty="0" smtClean="0">
                  <a:solidFill>
                    <a:srgbClr val="CC00CC"/>
                  </a:solidFill>
                </a:rPr>
                <a:t>) – sygnał energii</a:t>
              </a:r>
              <a:endParaRPr lang="pl-PL" sz="18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graphicFrame>
        <p:nvGraphicFramePr>
          <p:cNvPr id="22" name="Obi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822576"/>
              </p:ext>
            </p:extLst>
          </p:nvPr>
        </p:nvGraphicFramePr>
        <p:xfrm>
          <a:off x="1547664" y="3979863"/>
          <a:ext cx="6332537" cy="257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950" name="Equation" r:id="rId3" imgW="3403440" imgH="1384200" progId="Equation.3">
                  <p:embed/>
                </p:oleObj>
              </mc:Choice>
              <mc:Fallback>
                <p:oleObj name="Equation" r:id="rId3" imgW="340344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979863"/>
                        <a:ext cx="6332537" cy="2573337"/>
                      </a:xfrm>
                      <a:prstGeom prst="rect">
                        <a:avLst/>
                      </a:prstGeom>
                      <a:solidFill>
                        <a:srgbClr val="FFCC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1196625" y="0"/>
            <a:ext cx="7772400" cy="1143000"/>
          </a:xfrm>
        </p:spPr>
        <p:txBody>
          <a:bodyPr/>
          <a:lstStyle/>
          <a:p>
            <a:r>
              <a:rPr lang="pl-PL" sz="3600" b="1" dirty="0">
                <a:solidFill>
                  <a:srgbClr val="008000"/>
                </a:solidFill>
                <a:latin typeface="+mn-lt"/>
              </a:rPr>
              <a:t>Moc sygnału okresowego</a:t>
            </a:r>
            <a:br>
              <a:rPr lang="pl-PL" sz="3600" b="1" dirty="0">
                <a:solidFill>
                  <a:srgbClr val="008000"/>
                </a:solidFill>
                <a:latin typeface="+mn-lt"/>
              </a:rPr>
            </a:br>
            <a:r>
              <a:rPr lang="pl-PL" sz="3600" b="1" dirty="0">
                <a:solidFill>
                  <a:srgbClr val="008000"/>
                </a:solidFill>
                <a:latin typeface="+mn-lt"/>
              </a:rPr>
              <a:t>w dziedzinie częstotliwości</a:t>
            </a:r>
          </a:p>
        </p:txBody>
      </p:sp>
      <p:sp>
        <p:nvSpPr>
          <p:cNvPr id="20613" name="Line 159"/>
          <p:cNvSpPr>
            <a:spLocks noChangeShapeType="1"/>
          </p:cNvSpPr>
          <p:nvPr/>
        </p:nvSpPr>
        <p:spPr bwMode="auto">
          <a:xfrm>
            <a:off x="7467600" y="381000"/>
            <a:ext cx="0" cy="1143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1259632" y="1556792"/>
          <a:ext cx="335438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70" name="Równanie" r:id="rId3" imgW="1104840" imgH="431640" progId="Equation.3">
                  <p:embed/>
                </p:oleObj>
              </mc:Choice>
              <mc:Fallback>
                <p:oleObj name="Równanie" r:id="rId3" imgW="1104840" imgH="431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556792"/>
                        <a:ext cx="3354388" cy="1311275"/>
                      </a:xfrm>
                      <a:prstGeom prst="rect">
                        <a:avLst/>
                      </a:prstGeom>
                      <a:solidFill>
                        <a:srgbClr val="9999FF">
                          <a:alpha val="4900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1259632" y="1124744"/>
            <a:ext cx="402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Wykładniczy szereg Fouriera</a:t>
            </a:r>
            <a:endParaRPr lang="pl-PL" b="1" dirty="0"/>
          </a:p>
        </p:txBody>
      </p:sp>
      <p:grpSp>
        <p:nvGrpSpPr>
          <p:cNvPr id="6" name="Grupa 5"/>
          <p:cNvGrpSpPr/>
          <p:nvPr/>
        </p:nvGrpSpPr>
        <p:grpSpPr>
          <a:xfrm>
            <a:off x="1259632" y="4653136"/>
            <a:ext cx="5553075" cy="2204864"/>
            <a:chOff x="1259632" y="4653136"/>
            <a:chExt cx="5553075" cy="2204864"/>
          </a:xfrm>
        </p:grpSpPr>
        <p:graphicFrame>
          <p:nvGraphicFramePr>
            <p:cNvPr id="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0349179"/>
                </p:ext>
              </p:extLst>
            </p:nvPr>
          </p:nvGraphicFramePr>
          <p:xfrm>
            <a:off x="1259632" y="5157192"/>
            <a:ext cx="5553075" cy="958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571" name="Równanie" r:id="rId5" imgW="2489040" imgH="431640" progId="Equation.3">
                    <p:embed/>
                  </p:oleObj>
                </mc:Choice>
                <mc:Fallback>
                  <p:oleObj name="Równanie" r:id="rId5" imgW="248904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9632" y="5157192"/>
                          <a:ext cx="5553075" cy="958850"/>
                        </a:xfrm>
                        <a:prstGeom prst="rect">
                          <a:avLst/>
                        </a:prstGeom>
                        <a:solidFill>
                          <a:srgbClr val="9999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" name="Nawias klamrowy otwierający 144"/>
            <p:cNvSpPr/>
            <p:nvPr/>
          </p:nvSpPr>
          <p:spPr bwMode="auto">
            <a:xfrm rot="16200000">
              <a:off x="4405482" y="5611742"/>
              <a:ext cx="450050" cy="1125126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6" name="pole tekstowe 145"/>
            <p:cNvSpPr txBox="1"/>
            <p:nvPr/>
          </p:nvSpPr>
          <p:spPr>
            <a:xfrm>
              <a:off x="4067944" y="6211669"/>
              <a:ext cx="18004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800" b="1" dirty="0" smtClean="0">
                  <a:latin typeface="Albertus Medium"/>
                </a:rPr>
                <a:t>Całkowita moc</a:t>
              </a:r>
              <a:br>
                <a:rPr lang="pl-PL" sz="1800" b="1" dirty="0" smtClean="0">
                  <a:latin typeface="Albertus Medium"/>
                </a:rPr>
              </a:br>
              <a:r>
                <a:rPr lang="pl-PL" sz="1800" b="1" dirty="0" smtClean="0">
                  <a:latin typeface="Albertus Medium"/>
                </a:rPr>
                <a:t>sygnału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1259632" y="4653136"/>
              <a:ext cx="2210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Moc ułamkowa</a:t>
              </a:r>
              <a:endParaRPr lang="pl-PL" b="1" dirty="0"/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1173163" y="2852936"/>
            <a:ext cx="6207149" cy="1622227"/>
            <a:chOff x="1173163" y="2852936"/>
            <a:chExt cx="6207149" cy="1622227"/>
          </a:xfrm>
        </p:grpSpPr>
        <p:graphicFrame>
          <p:nvGraphicFramePr>
            <p:cNvPr id="817156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4195055"/>
                </p:ext>
              </p:extLst>
            </p:nvPr>
          </p:nvGraphicFramePr>
          <p:xfrm>
            <a:off x="1173163" y="3267075"/>
            <a:ext cx="5021262" cy="1208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572" name="Równanie" r:id="rId7" imgW="1841400" imgH="444240" progId="Equation.3">
                    <p:embed/>
                  </p:oleObj>
                </mc:Choice>
                <mc:Fallback>
                  <p:oleObj name="Równanie" r:id="rId7" imgW="1841400" imgH="444240" progId="Equation.3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3163" y="3267075"/>
                          <a:ext cx="5021262" cy="1208088"/>
                        </a:xfrm>
                        <a:prstGeom prst="rect">
                          <a:avLst/>
                        </a:prstGeom>
                        <a:solidFill>
                          <a:srgbClr val="FF99CC">
                            <a:alpha val="49001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pole tekstowe 11"/>
            <p:cNvSpPr txBox="1"/>
            <p:nvPr/>
          </p:nvSpPr>
          <p:spPr>
            <a:xfrm>
              <a:off x="1259632" y="2852936"/>
              <a:ext cx="3141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Twierdzenie </a:t>
              </a:r>
              <a:r>
                <a:rPr lang="pl-PL" b="1" dirty="0" err="1" smtClean="0"/>
                <a:t>Parsevala</a:t>
              </a:r>
              <a:endParaRPr lang="pl-PL" b="1" dirty="0"/>
            </a:p>
          </p:txBody>
        </p:sp>
        <p:pic>
          <p:nvPicPr>
            <p:cNvPr id="15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516216" y="3429000"/>
              <a:ext cx="864096" cy="864096"/>
            </a:xfrm>
            <a:prstGeom prst="rect">
              <a:avLst/>
            </a:prstGeom>
            <a:noFill/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Moc ułamkowa</a:t>
            </a:r>
            <a:endParaRPr lang="pl-PL" sz="4000" b="1" dirty="0" smtClean="0">
              <a:solidFill>
                <a:srgbClr val="008000"/>
              </a:solidFill>
              <a:latin typeface="+mn-lt"/>
            </a:endParaRPr>
          </a:p>
        </p:txBody>
      </p:sp>
      <p:grpSp>
        <p:nvGrpSpPr>
          <p:cNvPr id="2" name="Grupa 142"/>
          <p:cNvGrpSpPr/>
          <p:nvPr/>
        </p:nvGrpSpPr>
        <p:grpSpPr>
          <a:xfrm>
            <a:off x="1376645" y="1898830"/>
            <a:ext cx="5343525" cy="4010025"/>
            <a:chOff x="1371600" y="2514600"/>
            <a:chExt cx="5343525" cy="4010025"/>
          </a:xfrm>
        </p:grpSpPr>
        <p:sp>
          <p:nvSpPr>
            <p:cNvPr id="20485" name="Rectangle 12"/>
            <p:cNvSpPr>
              <a:spLocks noChangeArrowheads="1"/>
            </p:cNvSpPr>
            <p:nvPr/>
          </p:nvSpPr>
          <p:spPr bwMode="auto">
            <a:xfrm>
              <a:off x="1371600" y="2514600"/>
              <a:ext cx="5343525" cy="4010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86" name="Rectangle 13"/>
            <p:cNvSpPr>
              <a:spLocks noChangeArrowheads="1"/>
            </p:cNvSpPr>
            <p:nvPr/>
          </p:nvSpPr>
          <p:spPr bwMode="auto">
            <a:xfrm>
              <a:off x="2066925" y="2819400"/>
              <a:ext cx="4133850" cy="32575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87" name="Rectangle 14"/>
            <p:cNvSpPr>
              <a:spLocks noChangeArrowheads="1"/>
            </p:cNvSpPr>
            <p:nvPr/>
          </p:nvSpPr>
          <p:spPr bwMode="auto">
            <a:xfrm>
              <a:off x="2066925" y="2819400"/>
              <a:ext cx="4133850" cy="3257550"/>
            </a:xfrm>
            <a:prstGeom prst="rect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88" name="Line 15"/>
            <p:cNvSpPr>
              <a:spLocks noChangeShapeType="1"/>
            </p:cNvSpPr>
            <p:nvPr/>
          </p:nvSpPr>
          <p:spPr bwMode="auto">
            <a:xfrm>
              <a:off x="2066925" y="2819400"/>
              <a:ext cx="413385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89" name="Line 16"/>
            <p:cNvSpPr>
              <a:spLocks noChangeShapeType="1"/>
            </p:cNvSpPr>
            <p:nvPr/>
          </p:nvSpPr>
          <p:spPr bwMode="auto">
            <a:xfrm>
              <a:off x="2066925" y="6076950"/>
              <a:ext cx="413385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0" name="Line 17"/>
            <p:cNvSpPr>
              <a:spLocks noChangeShapeType="1"/>
            </p:cNvSpPr>
            <p:nvPr/>
          </p:nvSpPr>
          <p:spPr bwMode="auto">
            <a:xfrm flipV="1">
              <a:off x="6200775" y="2819400"/>
              <a:ext cx="1588" cy="32575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1" name="Line 18"/>
            <p:cNvSpPr>
              <a:spLocks noChangeShapeType="1"/>
            </p:cNvSpPr>
            <p:nvPr/>
          </p:nvSpPr>
          <p:spPr bwMode="auto">
            <a:xfrm flipV="1">
              <a:off x="2066925" y="2819400"/>
              <a:ext cx="1588" cy="32575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2" name="Line 19"/>
            <p:cNvSpPr>
              <a:spLocks noChangeShapeType="1"/>
            </p:cNvSpPr>
            <p:nvPr/>
          </p:nvSpPr>
          <p:spPr bwMode="auto">
            <a:xfrm>
              <a:off x="2066925" y="6076950"/>
              <a:ext cx="413385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3" name="Line 20"/>
            <p:cNvSpPr>
              <a:spLocks noChangeShapeType="1"/>
            </p:cNvSpPr>
            <p:nvPr/>
          </p:nvSpPr>
          <p:spPr bwMode="auto">
            <a:xfrm flipV="1">
              <a:off x="2066925" y="2819400"/>
              <a:ext cx="1588" cy="32575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4" name="Line 21"/>
            <p:cNvSpPr>
              <a:spLocks noChangeShapeType="1"/>
            </p:cNvSpPr>
            <p:nvPr/>
          </p:nvSpPr>
          <p:spPr bwMode="auto">
            <a:xfrm flipV="1">
              <a:off x="206692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5" name="Line 22"/>
            <p:cNvSpPr>
              <a:spLocks noChangeShapeType="1"/>
            </p:cNvSpPr>
            <p:nvPr/>
          </p:nvSpPr>
          <p:spPr bwMode="auto">
            <a:xfrm>
              <a:off x="206692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6" name="Rectangle 23"/>
            <p:cNvSpPr>
              <a:spLocks noChangeArrowheads="1"/>
            </p:cNvSpPr>
            <p:nvPr/>
          </p:nvSpPr>
          <p:spPr bwMode="auto">
            <a:xfrm>
              <a:off x="2028825" y="6105525"/>
              <a:ext cx="76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20497" name="Line 24"/>
            <p:cNvSpPr>
              <a:spLocks noChangeShapeType="1"/>
            </p:cNvSpPr>
            <p:nvPr/>
          </p:nvSpPr>
          <p:spPr bwMode="auto">
            <a:xfrm flipV="1">
              <a:off x="265747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8" name="Line 25"/>
            <p:cNvSpPr>
              <a:spLocks noChangeShapeType="1"/>
            </p:cNvSpPr>
            <p:nvPr/>
          </p:nvSpPr>
          <p:spPr bwMode="auto">
            <a:xfrm>
              <a:off x="265747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9" name="Rectangle 26"/>
            <p:cNvSpPr>
              <a:spLocks noChangeArrowheads="1"/>
            </p:cNvSpPr>
            <p:nvPr/>
          </p:nvSpPr>
          <p:spPr bwMode="auto">
            <a:xfrm>
              <a:off x="2619375" y="6105525"/>
              <a:ext cx="76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5</a:t>
              </a:r>
              <a:endParaRPr lang="pl-PL"/>
            </a:p>
          </p:txBody>
        </p:sp>
        <p:sp>
          <p:nvSpPr>
            <p:cNvPr id="20500" name="Line 27"/>
            <p:cNvSpPr>
              <a:spLocks noChangeShapeType="1"/>
            </p:cNvSpPr>
            <p:nvPr/>
          </p:nvSpPr>
          <p:spPr bwMode="auto">
            <a:xfrm flipV="1">
              <a:off x="324802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1" name="Line 28"/>
            <p:cNvSpPr>
              <a:spLocks noChangeShapeType="1"/>
            </p:cNvSpPr>
            <p:nvPr/>
          </p:nvSpPr>
          <p:spPr bwMode="auto">
            <a:xfrm>
              <a:off x="324802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2" name="Rectangle 29"/>
            <p:cNvSpPr>
              <a:spLocks noChangeArrowheads="1"/>
            </p:cNvSpPr>
            <p:nvPr/>
          </p:nvSpPr>
          <p:spPr bwMode="auto">
            <a:xfrm>
              <a:off x="3162300" y="6105525"/>
              <a:ext cx="1524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pl-PL"/>
            </a:p>
          </p:txBody>
        </p:sp>
        <p:sp>
          <p:nvSpPr>
            <p:cNvPr id="20503" name="Line 30"/>
            <p:cNvSpPr>
              <a:spLocks noChangeShapeType="1"/>
            </p:cNvSpPr>
            <p:nvPr/>
          </p:nvSpPr>
          <p:spPr bwMode="auto">
            <a:xfrm flipV="1">
              <a:off x="383857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4" name="Line 31"/>
            <p:cNvSpPr>
              <a:spLocks noChangeShapeType="1"/>
            </p:cNvSpPr>
            <p:nvPr/>
          </p:nvSpPr>
          <p:spPr bwMode="auto">
            <a:xfrm>
              <a:off x="383857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5" name="Rectangle 32"/>
            <p:cNvSpPr>
              <a:spLocks noChangeArrowheads="1"/>
            </p:cNvSpPr>
            <p:nvPr/>
          </p:nvSpPr>
          <p:spPr bwMode="auto">
            <a:xfrm>
              <a:off x="3752850" y="6105525"/>
              <a:ext cx="1524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15</a:t>
              </a:r>
              <a:endParaRPr lang="pl-PL"/>
            </a:p>
          </p:txBody>
        </p:sp>
        <p:sp>
          <p:nvSpPr>
            <p:cNvPr id="20506" name="Line 33"/>
            <p:cNvSpPr>
              <a:spLocks noChangeShapeType="1"/>
            </p:cNvSpPr>
            <p:nvPr/>
          </p:nvSpPr>
          <p:spPr bwMode="auto">
            <a:xfrm flipV="1">
              <a:off x="442912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7" name="Line 34"/>
            <p:cNvSpPr>
              <a:spLocks noChangeShapeType="1"/>
            </p:cNvSpPr>
            <p:nvPr/>
          </p:nvSpPr>
          <p:spPr bwMode="auto">
            <a:xfrm>
              <a:off x="442912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8" name="Rectangle 35"/>
            <p:cNvSpPr>
              <a:spLocks noChangeArrowheads="1"/>
            </p:cNvSpPr>
            <p:nvPr/>
          </p:nvSpPr>
          <p:spPr bwMode="auto">
            <a:xfrm>
              <a:off x="4343400" y="6105525"/>
              <a:ext cx="1524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20</a:t>
              </a:r>
              <a:endParaRPr lang="pl-PL"/>
            </a:p>
          </p:txBody>
        </p:sp>
        <p:sp>
          <p:nvSpPr>
            <p:cNvPr id="20509" name="Line 36"/>
            <p:cNvSpPr>
              <a:spLocks noChangeShapeType="1"/>
            </p:cNvSpPr>
            <p:nvPr/>
          </p:nvSpPr>
          <p:spPr bwMode="auto">
            <a:xfrm flipV="1">
              <a:off x="501967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0" name="Line 37"/>
            <p:cNvSpPr>
              <a:spLocks noChangeShapeType="1"/>
            </p:cNvSpPr>
            <p:nvPr/>
          </p:nvSpPr>
          <p:spPr bwMode="auto">
            <a:xfrm>
              <a:off x="501967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1" name="Rectangle 38"/>
            <p:cNvSpPr>
              <a:spLocks noChangeArrowheads="1"/>
            </p:cNvSpPr>
            <p:nvPr/>
          </p:nvSpPr>
          <p:spPr bwMode="auto">
            <a:xfrm>
              <a:off x="4933950" y="6105525"/>
              <a:ext cx="1524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25</a:t>
              </a:r>
              <a:endParaRPr lang="pl-PL"/>
            </a:p>
          </p:txBody>
        </p:sp>
        <p:sp>
          <p:nvSpPr>
            <p:cNvPr id="20512" name="Line 39"/>
            <p:cNvSpPr>
              <a:spLocks noChangeShapeType="1"/>
            </p:cNvSpPr>
            <p:nvPr/>
          </p:nvSpPr>
          <p:spPr bwMode="auto">
            <a:xfrm flipV="1">
              <a:off x="561022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3" name="Line 40"/>
            <p:cNvSpPr>
              <a:spLocks noChangeShapeType="1"/>
            </p:cNvSpPr>
            <p:nvPr/>
          </p:nvSpPr>
          <p:spPr bwMode="auto">
            <a:xfrm>
              <a:off x="561022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4" name="Rectangle 41"/>
            <p:cNvSpPr>
              <a:spLocks noChangeArrowheads="1"/>
            </p:cNvSpPr>
            <p:nvPr/>
          </p:nvSpPr>
          <p:spPr bwMode="auto">
            <a:xfrm>
              <a:off x="5524500" y="6105525"/>
              <a:ext cx="1524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30</a:t>
              </a:r>
              <a:endParaRPr lang="pl-PL"/>
            </a:p>
          </p:txBody>
        </p:sp>
        <p:sp>
          <p:nvSpPr>
            <p:cNvPr id="20515" name="Line 42"/>
            <p:cNvSpPr>
              <a:spLocks noChangeShapeType="1"/>
            </p:cNvSpPr>
            <p:nvPr/>
          </p:nvSpPr>
          <p:spPr bwMode="auto">
            <a:xfrm flipV="1">
              <a:off x="6200775" y="6029325"/>
              <a:ext cx="1588" cy="47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6" name="Line 43"/>
            <p:cNvSpPr>
              <a:spLocks noChangeShapeType="1"/>
            </p:cNvSpPr>
            <p:nvPr/>
          </p:nvSpPr>
          <p:spPr bwMode="auto">
            <a:xfrm>
              <a:off x="6200775" y="2819400"/>
              <a:ext cx="1588" cy="38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7" name="Rectangle 44"/>
            <p:cNvSpPr>
              <a:spLocks noChangeArrowheads="1"/>
            </p:cNvSpPr>
            <p:nvPr/>
          </p:nvSpPr>
          <p:spPr bwMode="auto">
            <a:xfrm>
              <a:off x="6115050" y="6105525"/>
              <a:ext cx="1524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35</a:t>
              </a:r>
              <a:endParaRPr lang="pl-PL"/>
            </a:p>
          </p:txBody>
        </p:sp>
        <p:sp>
          <p:nvSpPr>
            <p:cNvPr id="20518" name="Line 45"/>
            <p:cNvSpPr>
              <a:spLocks noChangeShapeType="1"/>
            </p:cNvSpPr>
            <p:nvPr/>
          </p:nvSpPr>
          <p:spPr bwMode="auto">
            <a:xfrm>
              <a:off x="2066925" y="6076950"/>
              <a:ext cx="3810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9" name="Line 46"/>
            <p:cNvSpPr>
              <a:spLocks noChangeShapeType="1"/>
            </p:cNvSpPr>
            <p:nvPr/>
          </p:nvSpPr>
          <p:spPr bwMode="auto">
            <a:xfrm flipH="1">
              <a:off x="6153150" y="6076950"/>
              <a:ext cx="476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0" name="Rectangle 47"/>
            <p:cNvSpPr>
              <a:spLocks noChangeArrowheads="1"/>
            </p:cNvSpPr>
            <p:nvPr/>
          </p:nvSpPr>
          <p:spPr bwMode="auto">
            <a:xfrm>
              <a:off x="1943100" y="5991225"/>
              <a:ext cx="76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20521" name="Line 48"/>
            <p:cNvSpPr>
              <a:spLocks noChangeShapeType="1"/>
            </p:cNvSpPr>
            <p:nvPr/>
          </p:nvSpPr>
          <p:spPr bwMode="auto">
            <a:xfrm>
              <a:off x="2066925" y="5257800"/>
              <a:ext cx="3810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2" name="Line 49"/>
            <p:cNvSpPr>
              <a:spLocks noChangeShapeType="1"/>
            </p:cNvSpPr>
            <p:nvPr/>
          </p:nvSpPr>
          <p:spPr bwMode="auto">
            <a:xfrm flipH="1">
              <a:off x="6153150" y="5257800"/>
              <a:ext cx="476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3" name="Rectangle 50"/>
            <p:cNvSpPr>
              <a:spLocks noChangeArrowheads="1"/>
            </p:cNvSpPr>
            <p:nvPr/>
          </p:nvSpPr>
          <p:spPr bwMode="auto">
            <a:xfrm>
              <a:off x="1733550" y="5172075"/>
              <a:ext cx="2667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0.05</a:t>
              </a:r>
              <a:endParaRPr lang="pl-PL"/>
            </a:p>
          </p:txBody>
        </p:sp>
        <p:sp>
          <p:nvSpPr>
            <p:cNvPr id="20524" name="Line 51"/>
            <p:cNvSpPr>
              <a:spLocks noChangeShapeType="1"/>
            </p:cNvSpPr>
            <p:nvPr/>
          </p:nvSpPr>
          <p:spPr bwMode="auto">
            <a:xfrm>
              <a:off x="2066925" y="4448175"/>
              <a:ext cx="3810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5" name="Line 52"/>
            <p:cNvSpPr>
              <a:spLocks noChangeShapeType="1"/>
            </p:cNvSpPr>
            <p:nvPr/>
          </p:nvSpPr>
          <p:spPr bwMode="auto">
            <a:xfrm flipH="1">
              <a:off x="6153150" y="4448175"/>
              <a:ext cx="476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6" name="Rectangle 53"/>
            <p:cNvSpPr>
              <a:spLocks noChangeArrowheads="1"/>
            </p:cNvSpPr>
            <p:nvPr/>
          </p:nvSpPr>
          <p:spPr bwMode="auto">
            <a:xfrm>
              <a:off x="1819275" y="4362450"/>
              <a:ext cx="1905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0.1</a:t>
              </a:r>
              <a:endParaRPr lang="pl-PL"/>
            </a:p>
          </p:txBody>
        </p:sp>
        <p:sp>
          <p:nvSpPr>
            <p:cNvPr id="20527" name="Line 54"/>
            <p:cNvSpPr>
              <a:spLocks noChangeShapeType="1"/>
            </p:cNvSpPr>
            <p:nvPr/>
          </p:nvSpPr>
          <p:spPr bwMode="auto">
            <a:xfrm>
              <a:off x="2066925" y="3629025"/>
              <a:ext cx="3810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8" name="Line 55"/>
            <p:cNvSpPr>
              <a:spLocks noChangeShapeType="1"/>
            </p:cNvSpPr>
            <p:nvPr/>
          </p:nvSpPr>
          <p:spPr bwMode="auto">
            <a:xfrm flipH="1">
              <a:off x="6153150" y="3629025"/>
              <a:ext cx="476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9" name="Rectangle 56"/>
            <p:cNvSpPr>
              <a:spLocks noChangeArrowheads="1"/>
            </p:cNvSpPr>
            <p:nvPr/>
          </p:nvSpPr>
          <p:spPr bwMode="auto">
            <a:xfrm>
              <a:off x="1733550" y="3543300"/>
              <a:ext cx="2667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0.15</a:t>
              </a:r>
              <a:endParaRPr lang="pl-PL"/>
            </a:p>
          </p:txBody>
        </p:sp>
        <p:sp>
          <p:nvSpPr>
            <p:cNvPr id="20530" name="Line 57"/>
            <p:cNvSpPr>
              <a:spLocks noChangeShapeType="1"/>
            </p:cNvSpPr>
            <p:nvPr/>
          </p:nvSpPr>
          <p:spPr bwMode="auto">
            <a:xfrm>
              <a:off x="2066925" y="2819400"/>
              <a:ext cx="3810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1" name="Line 58"/>
            <p:cNvSpPr>
              <a:spLocks noChangeShapeType="1"/>
            </p:cNvSpPr>
            <p:nvPr/>
          </p:nvSpPr>
          <p:spPr bwMode="auto">
            <a:xfrm flipH="1">
              <a:off x="6153150" y="2819400"/>
              <a:ext cx="476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2" name="Rectangle 59"/>
            <p:cNvSpPr>
              <a:spLocks noChangeArrowheads="1"/>
            </p:cNvSpPr>
            <p:nvPr/>
          </p:nvSpPr>
          <p:spPr bwMode="auto">
            <a:xfrm>
              <a:off x="1819275" y="2733675"/>
              <a:ext cx="1905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0.2</a:t>
              </a:r>
              <a:endParaRPr lang="pl-PL"/>
            </a:p>
          </p:txBody>
        </p:sp>
        <p:sp>
          <p:nvSpPr>
            <p:cNvPr id="20533" name="Line 60"/>
            <p:cNvSpPr>
              <a:spLocks noChangeShapeType="1"/>
            </p:cNvSpPr>
            <p:nvPr/>
          </p:nvSpPr>
          <p:spPr bwMode="auto">
            <a:xfrm>
              <a:off x="2066925" y="2819400"/>
              <a:ext cx="413385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4" name="Line 61"/>
            <p:cNvSpPr>
              <a:spLocks noChangeShapeType="1"/>
            </p:cNvSpPr>
            <p:nvPr/>
          </p:nvSpPr>
          <p:spPr bwMode="auto">
            <a:xfrm>
              <a:off x="2066925" y="6076950"/>
              <a:ext cx="413385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5" name="Line 62"/>
            <p:cNvSpPr>
              <a:spLocks noChangeShapeType="1"/>
            </p:cNvSpPr>
            <p:nvPr/>
          </p:nvSpPr>
          <p:spPr bwMode="auto">
            <a:xfrm flipV="1">
              <a:off x="6200775" y="2819400"/>
              <a:ext cx="1588" cy="32575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6" name="Line 63"/>
            <p:cNvSpPr>
              <a:spLocks noChangeShapeType="1"/>
            </p:cNvSpPr>
            <p:nvPr/>
          </p:nvSpPr>
          <p:spPr bwMode="auto">
            <a:xfrm flipV="1">
              <a:off x="2066925" y="2819400"/>
              <a:ext cx="1588" cy="32575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7" name="Oval 64"/>
            <p:cNvSpPr>
              <a:spLocks noChangeArrowheads="1"/>
            </p:cNvSpPr>
            <p:nvPr/>
          </p:nvSpPr>
          <p:spPr bwMode="auto">
            <a:xfrm>
              <a:off x="2047875" y="28003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8" name="Oval 65"/>
            <p:cNvSpPr>
              <a:spLocks noChangeArrowheads="1"/>
            </p:cNvSpPr>
            <p:nvPr/>
          </p:nvSpPr>
          <p:spPr bwMode="auto">
            <a:xfrm>
              <a:off x="2162175" y="34575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9" name="Oval 66"/>
            <p:cNvSpPr>
              <a:spLocks noChangeArrowheads="1"/>
            </p:cNvSpPr>
            <p:nvPr/>
          </p:nvSpPr>
          <p:spPr bwMode="auto">
            <a:xfrm>
              <a:off x="2276475" y="47529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0" name="Oval 67"/>
            <p:cNvSpPr>
              <a:spLocks noChangeArrowheads="1"/>
            </p:cNvSpPr>
            <p:nvPr/>
          </p:nvSpPr>
          <p:spPr bwMode="auto">
            <a:xfrm>
              <a:off x="2400300" y="51911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1" name="Oval 68"/>
            <p:cNvSpPr>
              <a:spLocks noChangeArrowheads="1"/>
            </p:cNvSpPr>
            <p:nvPr/>
          </p:nvSpPr>
          <p:spPr bwMode="auto">
            <a:xfrm>
              <a:off x="2514600" y="54006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2" name="Oval 69"/>
            <p:cNvSpPr>
              <a:spLocks noChangeArrowheads="1"/>
            </p:cNvSpPr>
            <p:nvPr/>
          </p:nvSpPr>
          <p:spPr bwMode="auto">
            <a:xfrm>
              <a:off x="2638425" y="55340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3" name="Oval 70"/>
            <p:cNvSpPr>
              <a:spLocks noChangeArrowheads="1"/>
            </p:cNvSpPr>
            <p:nvPr/>
          </p:nvSpPr>
          <p:spPr bwMode="auto">
            <a:xfrm>
              <a:off x="2752725" y="5619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4" name="Oval 71"/>
            <p:cNvSpPr>
              <a:spLocks noChangeArrowheads="1"/>
            </p:cNvSpPr>
            <p:nvPr/>
          </p:nvSpPr>
          <p:spPr bwMode="auto">
            <a:xfrm>
              <a:off x="2867025" y="56864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5" name="Oval 72"/>
            <p:cNvSpPr>
              <a:spLocks noChangeArrowheads="1"/>
            </p:cNvSpPr>
            <p:nvPr/>
          </p:nvSpPr>
          <p:spPr bwMode="auto">
            <a:xfrm>
              <a:off x="2990850" y="57245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6" name="Oval 73"/>
            <p:cNvSpPr>
              <a:spLocks noChangeArrowheads="1"/>
            </p:cNvSpPr>
            <p:nvPr/>
          </p:nvSpPr>
          <p:spPr bwMode="auto">
            <a:xfrm>
              <a:off x="3105150" y="57626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7" name="Oval 74"/>
            <p:cNvSpPr>
              <a:spLocks noChangeArrowheads="1"/>
            </p:cNvSpPr>
            <p:nvPr/>
          </p:nvSpPr>
          <p:spPr bwMode="auto">
            <a:xfrm>
              <a:off x="3228975" y="57912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8" name="Oval 75"/>
            <p:cNvSpPr>
              <a:spLocks noChangeArrowheads="1"/>
            </p:cNvSpPr>
            <p:nvPr/>
          </p:nvSpPr>
          <p:spPr bwMode="auto">
            <a:xfrm>
              <a:off x="3343275" y="58197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9" name="Oval 76"/>
            <p:cNvSpPr>
              <a:spLocks noChangeArrowheads="1"/>
            </p:cNvSpPr>
            <p:nvPr/>
          </p:nvSpPr>
          <p:spPr bwMode="auto">
            <a:xfrm>
              <a:off x="3457575" y="58388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0" name="Oval 77"/>
            <p:cNvSpPr>
              <a:spLocks noChangeArrowheads="1"/>
            </p:cNvSpPr>
            <p:nvPr/>
          </p:nvSpPr>
          <p:spPr bwMode="auto">
            <a:xfrm>
              <a:off x="3581400" y="58578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1" name="Oval 78"/>
            <p:cNvSpPr>
              <a:spLocks noChangeArrowheads="1"/>
            </p:cNvSpPr>
            <p:nvPr/>
          </p:nvSpPr>
          <p:spPr bwMode="auto">
            <a:xfrm>
              <a:off x="3695700" y="58674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2" name="Oval 79"/>
            <p:cNvSpPr>
              <a:spLocks noChangeArrowheads="1"/>
            </p:cNvSpPr>
            <p:nvPr/>
          </p:nvSpPr>
          <p:spPr bwMode="auto">
            <a:xfrm>
              <a:off x="3819525" y="58769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3" name="Oval 80"/>
            <p:cNvSpPr>
              <a:spLocks noChangeArrowheads="1"/>
            </p:cNvSpPr>
            <p:nvPr/>
          </p:nvSpPr>
          <p:spPr bwMode="auto">
            <a:xfrm>
              <a:off x="3933825" y="5886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4" name="Oval 81"/>
            <p:cNvSpPr>
              <a:spLocks noChangeArrowheads="1"/>
            </p:cNvSpPr>
            <p:nvPr/>
          </p:nvSpPr>
          <p:spPr bwMode="auto">
            <a:xfrm>
              <a:off x="4048125" y="58959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5" name="Oval 82"/>
            <p:cNvSpPr>
              <a:spLocks noChangeArrowheads="1"/>
            </p:cNvSpPr>
            <p:nvPr/>
          </p:nvSpPr>
          <p:spPr bwMode="auto">
            <a:xfrm>
              <a:off x="4171950" y="59055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6" name="Oval 83"/>
            <p:cNvSpPr>
              <a:spLocks noChangeArrowheads="1"/>
            </p:cNvSpPr>
            <p:nvPr/>
          </p:nvSpPr>
          <p:spPr bwMode="auto">
            <a:xfrm>
              <a:off x="4286250" y="59150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7" name="Oval 84"/>
            <p:cNvSpPr>
              <a:spLocks noChangeArrowheads="1"/>
            </p:cNvSpPr>
            <p:nvPr/>
          </p:nvSpPr>
          <p:spPr bwMode="auto">
            <a:xfrm>
              <a:off x="4410075" y="59245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8" name="Oval 85"/>
            <p:cNvSpPr>
              <a:spLocks noChangeArrowheads="1"/>
            </p:cNvSpPr>
            <p:nvPr/>
          </p:nvSpPr>
          <p:spPr bwMode="auto">
            <a:xfrm>
              <a:off x="4524375" y="59340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59" name="Oval 86"/>
            <p:cNvSpPr>
              <a:spLocks noChangeArrowheads="1"/>
            </p:cNvSpPr>
            <p:nvPr/>
          </p:nvSpPr>
          <p:spPr bwMode="auto">
            <a:xfrm>
              <a:off x="4638675" y="59340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0" name="Oval 87"/>
            <p:cNvSpPr>
              <a:spLocks noChangeArrowheads="1"/>
            </p:cNvSpPr>
            <p:nvPr/>
          </p:nvSpPr>
          <p:spPr bwMode="auto">
            <a:xfrm>
              <a:off x="4762500" y="5943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1" name="Oval 88"/>
            <p:cNvSpPr>
              <a:spLocks noChangeArrowheads="1"/>
            </p:cNvSpPr>
            <p:nvPr/>
          </p:nvSpPr>
          <p:spPr bwMode="auto">
            <a:xfrm>
              <a:off x="4876800" y="5943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2" name="Oval 89"/>
            <p:cNvSpPr>
              <a:spLocks noChangeArrowheads="1"/>
            </p:cNvSpPr>
            <p:nvPr/>
          </p:nvSpPr>
          <p:spPr bwMode="auto">
            <a:xfrm>
              <a:off x="5000625" y="59531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3" name="Oval 90"/>
            <p:cNvSpPr>
              <a:spLocks noChangeArrowheads="1"/>
            </p:cNvSpPr>
            <p:nvPr/>
          </p:nvSpPr>
          <p:spPr bwMode="auto">
            <a:xfrm>
              <a:off x="5114925" y="59531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4" name="Oval 91"/>
            <p:cNvSpPr>
              <a:spLocks noChangeArrowheads="1"/>
            </p:cNvSpPr>
            <p:nvPr/>
          </p:nvSpPr>
          <p:spPr bwMode="auto">
            <a:xfrm>
              <a:off x="5229225" y="595312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5" name="Oval 92"/>
            <p:cNvSpPr>
              <a:spLocks noChangeArrowheads="1"/>
            </p:cNvSpPr>
            <p:nvPr/>
          </p:nvSpPr>
          <p:spPr bwMode="auto">
            <a:xfrm>
              <a:off x="5353050" y="59626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6" name="Oval 93"/>
            <p:cNvSpPr>
              <a:spLocks noChangeArrowheads="1"/>
            </p:cNvSpPr>
            <p:nvPr/>
          </p:nvSpPr>
          <p:spPr bwMode="auto">
            <a:xfrm>
              <a:off x="5467350" y="59626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7" name="Oval 94"/>
            <p:cNvSpPr>
              <a:spLocks noChangeArrowheads="1"/>
            </p:cNvSpPr>
            <p:nvPr/>
          </p:nvSpPr>
          <p:spPr bwMode="auto">
            <a:xfrm>
              <a:off x="5591175" y="59626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8" name="Oval 95"/>
            <p:cNvSpPr>
              <a:spLocks noChangeArrowheads="1"/>
            </p:cNvSpPr>
            <p:nvPr/>
          </p:nvSpPr>
          <p:spPr bwMode="auto">
            <a:xfrm>
              <a:off x="5705475" y="59721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69" name="Oval 96"/>
            <p:cNvSpPr>
              <a:spLocks noChangeArrowheads="1"/>
            </p:cNvSpPr>
            <p:nvPr/>
          </p:nvSpPr>
          <p:spPr bwMode="auto">
            <a:xfrm>
              <a:off x="5819775" y="59721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0" name="Oval 97"/>
            <p:cNvSpPr>
              <a:spLocks noChangeArrowheads="1"/>
            </p:cNvSpPr>
            <p:nvPr/>
          </p:nvSpPr>
          <p:spPr bwMode="auto">
            <a:xfrm>
              <a:off x="5943600" y="59721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1" name="Oval 98"/>
            <p:cNvSpPr>
              <a:spLocks noChangeArrowheads="1"/>
            </p:cNvSpPr>
            <p:nvPr/>
          </p:nvSpPr>
          <p:spPr bwMode="auto">
            <a:xfrm>
              <a:off x="6057900" y="5972175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2" name="Oval 99"/>
            <p:cNvSpPr>
              <a:spLocks noChangeArrowheads="1"/>
            </p:cNvSpPr>
            <p:nvPr/>
          </p:nvSpPr>
          <p:spPr bwMode="auto">
            <a:xfrm>
              <a:off x="6181725" y="59817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3" name="Line 100"/>
            <p:cNvSpPr>
              <a:spLocks noChangeShapeType="1"/>
            </p:cNvSpPr>
            <p:nvPr/>
          </p:nvSpPr>
          <p:spPr bwMode="auto">
            <a:xfrm flipV="1">
              <a:off x="2066925" y="2819400"/>
              <a:ext cx="1588" cy="32575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4" name="Line 101"/>
            <p:cNvSpPr>
              <a:spLocks noChangeShapeType="1"/>
            </p:cNvSpPr>
            <p:nvPr/>
          </p:nvSpPr>
          <p:spPr bwMode="auto">
            <a:xfrm flipV="1">
              <a:off x="2181225" y="3476625"/>
              <a:ext cx="1588" cy="26003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5" name="Line 102"/>
            <p:cNvSpPr>
              <a:spLocks noChangeShapeType="1"/>
            </p:cNvSpPr>
            <p:nvPr/>
          </p:nvSpPr>
          <p:spPr bwMode="auto">
            <a:xfrm flipV="1">
              <a:off x="2295525" y="4772025"/>
              <a:ext cx="1588" cy="13049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6" name="Line 103"/>
            <p:cNvSpPr>
              <a:spLocks noChangeShapeType="1"/>
            </p:cNvSpPr>
            <p:nvPr/>
          </p:nvSpPr>
          <p:spPr bwMode="auto">
            <a:xfrm flipV="1">
              <a:off x="2419350" y="5210175"/>
              <a:ext cx="1588" cy="8667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7" name="Line 104"/>
            <p:cNvSpPr>
              <a:spLocks noChangeShapeType="1"/>
            </p:cNvSpPr>
            <p:nvPr/>
          </p:nvSpPr>
          <p:spPr bwMode="auto">
            <a:xfrm flipV="1">
              <a:off x="2533650" y="5419725"/>
              <a:ext cx="1588" cy="6572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8" name="Line 105"/>
            <p:cNvSpPr>
              <a:spLocks noChangeShapeType="1"/>
            </p:cNvSpPr>
            <p:nvPr/>
          </p:nvSpPr>
          <p:spPr bwMode="auto">
            <a:xfrm flipV="1">
              <a:off x="2657475" y="5553075"/>
              <a:ext cx="1588" cy="5238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79" name="Line 106"/>
            <p:cNvSpPr>
              <a:spLocks noChangeShapeType="1"/>
            </p:cNvSpPr>
            <p:nvPr/>
          </p:nvSpPr>
          <p:spPr bwMode="auto">
            <a:xfrm flipV="1">
              <a:off x="2771775" y="5638800"/>
              <a:ext cx="1588" cy="4381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0" name="Line 107"/>
            <p:cNvSpPr>
              <a:spLocks noChangeShapeType="1"/>
            </p:cNvSpPr>
            <p:nvPr/>
          </p:nvSpPr>
          <p:spPr bwMode="auto">
            <a:xfrm flipV="1">
              <a:off x="2886075" y="5705475"/>
              <a:ext cx="1588" cy="3714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1" name="Line 108"/>
            <p:cNvSpPr>
              <a:spLocks noChangeShapeType="1"/>
            </p:cNvSpPr>
            <p:nvPr/>
          </p:nvSpPr>
          <p:spPr bwMode="auto">
            <a:xfrm flipV="1">
              <a:off x="3009900" y="5743575"/>
              <a:ext cx="1588" cy="3333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2" name="Line 109"/>
            <p:cNvSpPr>
              <a:spLocks noChangeShapeType="1"/>
            </p:cNvSpPr>
            <p:nvPr/>
          </p:nvSpPr>
          <p:spPr bwMode="auto">
            <a:xfrm flipV="1">
              <a:off x="3124200" y="5781675"/>
              <a:ext cx="1588" cy="2952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3" name="Line 110"/>
            <p:cNvSpPr>
              <a:spLocks noChangeShapeType="1"/>
            </p:cNvSpPr>
            <p:nvPr/>
          </p:nvSpPr>
          <p:spPr bwMode="auto">
            <a:xfrm flipV="1">
              <a:off x="3248025" y="5810250"/>
              <a:ext cx="1588" cy="2667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4" name="Line 111"/>
            <p:cNvSpPr>
              <a:spLocks noChangeShapeType="1"/>
            </p:cNvSpPr>
            <p:nvPr/>
          </p:nvSpPr>
          <p:spPr bwMode="auto">
            <a:xfrm flipV="1">
              <a:off x="3362325" y="5838825"/>
              <a:ext cx="1588" cy="2381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5" name="Line 112"/>
            <p:cNvSpPr>
              <a:spLocks noChangeShapeType="1"/>
            </p:cNvSpPr>
            <p:nvPr/>
          </p:nvSpPr>
          <p:spPr bwMode="auto">
            <a:xfrm flipV="1">
              <a:off x="3476625" y="5857875"/>
              <a:ext cx="1588" cy="2190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6" name="Line 113"/>
            <p:cNvSpPr>
              <a:spLocks noChangeShapeType="1"/>
            </p:cNvSpPr>
            <p:nvPr/>
          </p:nvSpPr>
          <p:spPr bwMode="auto">
            <a:xfrm flipV="1">
              <a:off x="3600450" y="5876925"/>
              <a:ext cx="1588" cy="2000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7" name="Line 114"/>
            <p:cNvSpPr>
              <a:spLocks noChangeShapeType="1"/>
            </p:cNvSpPr>
            <p:nvPr/>
          </p:nvSpPr>
          <p:spPr bwMode="auto">
            <a:xfrm flipV="1">
              <a:off x="3714750" y="5886450"/>
              <a:ext cx="1588" cy="1905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8" name="Line 115"/>
            <p:cNvSpPr>
              <a:spLocks noChangeShapeType="1"/>
            </p:cNvSpPr>
            <p:nvPr/>
          </p:nvSpPr>
          <p:spPr bwMode="auto">
            <a:xfrm flipV="1">
              <a:off x="3838575" y="5895975"/>
              <a:ext cx="1588" cy="1809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89" name="Line 116"/>
            <p:cNvSpPr>
              <a:spLocks noChangeShapeType="1"/>
            </p:cNvSpPr>
            <p:nvPr/>
          </p:nvSpPr>
          <p:spPr bwMode="auto">
            <a:xfrm flipV="1">
              <a:off x="3952875" y="5905500"/>
              <a:ext cx="1588" cy="1714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0" name="Line 117"/>
            <p:cNvSpPr>
              <a:spLocks noChangeShapeType="1"/>
            </p:cNvSpPr>
            <p:nvPr/>
          </p:nvSpPr>
          <p:spPr bwMode="auto">
            <a:xfrm flipV="1">
              <a:off x="4067175" y="5915025"/>
              <a:ext cx="1588" cy="1619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1" name="Line 118"/>
            <p:cNvSpPr>
              <a:spLocks noChangeShapeType="1"/>
            </p:cNvSpPr>
            <p:nvPr/>
          </p:nvSpPr>
          <p:spPr bwMode="auto">
            <a:xfrm flipV="1">
              <a:off x="4191000" y="5924550"/>
              <a:ext cx="1588" cy="152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2" name="Line 119"/>
            <p:cNvSpPr>
              <a:spLocks noChangeShapeType="1"/>
            </p:cNvSpPr>
            <p:nvPr/>
          </p:nvSpPr>
          <p:spPr bwMode="auto">
            <a:xfrm flipV="1">
              <a:off x="4305300" y="5934075"/>
              <a:ext cx="1588" cy="1428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3" name="Line 120"/>
            <p:cNvSpPr>
              <a:spLocks noChangeShapeType="1"/>
            </p:cNvSpPr>
            <p:nvPr/>
          </p:nvSpPr>
          <p:spPr bwMode="auto">
            <a:xfrm flipV="1">
              <a:off x="4429125" y="5943600"/>
              <a:ext cx="1588" cy="1333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4" name="Line 121"/>
            <p:cNvSpPr>
              <a:spLocks noChangeShapeType="1"/>
            </p:cNvSpPr>
            <p:nvPr/>
          </p:nvSpPr>
          <p:spPr bwMode="auto">
            <a:xfrm flipV="1">
              <a:off x="4543425" y="5953125"/>
              <a:ext cx="1588" cy="1238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5" name="Line 122"/>
            <p:cNvSpPr>
              <a:spLocks noChangeShapeType="1"/>
            </p:cNvSpPr>
            <p:nvPr/>
          </p:nvSpPr>
          <p:spPr bwMode="auto">
            <a:xfrm flipV="1">
              <a:off x="4657725" y="5953125"/>
              <a:ext cx="1588" cy="1238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6" name="Line 123"/>
            <p:cNvSpPr>
              <a:spLocks noChangeShapeType="1"/>
            </p:cNvSpPr>
            <p:nvPr/>
          </p:nvSpPr>
          <p:spPr bwMode="auto">
            <a:xfrm flipV="1">
              <a:off x="4781550" y="5962650"/>
              <a:ext cx="1588" cy="1143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7" name="Line 124"/>
            <p:cNvSpPr>
              <a:spLocks noChangeShapeType="1"/>
            </p:cNvSpPr>
            <p:nvPr/>
          </p:nvSpPr>
          <p:spPr bwMode="auto">
            <a:xfrm flipV="1">
              <a:off x="4895850" y="5962650"/>
              <a:ext cx="1588" cy="1143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8" name="Line 125"/>
            <p:cNvSpPr>
              <a:spLocks noChangeShapeType="1"/>
            </p:cNvSpPr>
            <p:nvPr/>
          </p:nvSpPr>
          <p:spPr bwMode="auto">
            <a:xfrm flipV="1">
              <a:off x="5019675" y="5972175"/>
              <a:ext cx="1588" cy="1047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99" name="Line 126"/>
            <p:cNvSpPr>
              <a:spLocks noChangeShapeType="1"/>
            </p:cNvSpPr>
            <p:nvPr/>
          </p:nvSpPr>
          <p:spPr bwMode="auto">
            <a:xfrm flipV="1">
              <a:off x="5133975" y="5972175"/>
              <a:ext cx="1588" cy="1047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0" name="Line 127"/>
            <p:cNvSpPr>
              <a:spLocks noChangeShapeType="1"/>
            </p:cNvSpPr>
            <p:nvPr/>
          </p:nvSpPr>
          <p:spPr bwMode="auto">
            <a:xfrm flipV="1">
              <a:off x="5248275" y="5972175"/>
              <a:ext cx="1588" cy="1047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1" name="Line 128"/>
            <p:cNvSpPr>
              <a:spLocks noChangeShapeType="1"/>
            </p:cNvSpPr>
            <p:nvPr/>
          </p:nvSpPr>
          <p:spPr bwMode="auto">
            <a:xfrm flipV="1">
              <a:off x="5372100" y="5981700"/>
              <a:ext cx="1588" cy="952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2" name="Line 129"/>
            <p:cNvSpPr>
              <a:spLocks noChangeShapeType="1"/>
            </p:cNvSpPr>
            <p:nvPr/>
          </p:nvSpPr>
          <p:spPr bwMode="auto">
            <a:xfrm flipV="1">
              <a:off x="5486400" y="5981700"/>
              <a:ext cx="1588" cy="952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3" name="Line 130"/>
            <p:cNvSpPr>
              <a:spLocks noChangeShapeType="1"/>
            </p:cNvSpPr>
            <p:nvPr/>
          </p:nvSpPr>
          <p:spPr bwMode="auto">
            <a:xfrm flipV="1">
              <a:off x="5610225" y="5981700"/>
              <a:ext cx="1588" cy="952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4" name="Line 131"/>
            <p:cNvSpPr>
              <a:spLocks noChangeShapeType="1"/>
            </p:cNvSpPr>
            <p:nvPr/>
          </p:nvSpPr>
          <p:spPr bwMode="auto">
            <a:xfrm flipV="1">
              <a:off x="5724525" y="5991225"/>
              <a:ext cx="1588" cy="857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5" name="Line 132"/>
            <p:cNvSpPr>
              <a:spLocks noChangeShapeType="1"/>
            </p:cNvSpPr>
            <p:nvPr/>
          </p:nvSpPr>
          <p:spPr bwMode="auto">
            <a:xfrm flipV="1">
              <a:off x="5838825" y="5991225"/>
              <a:ext cx="1588" cy="857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6" name="Line 133"/>
            <p:cNvSpPr>
              <a:spLocks noChangeShapeType="1"/>
            </p:cNvSpPr>
            <p:nvPr/>
          </p:nvSpPr>
          <p:spPr bwMode="auto">
            <a:xfrm flipV="1">
              <a:off x="5962650" y="5991225"/>
              <a:ext cx="1588" cy="857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7" name="Line 134"/>
            <p:cNvSpPr>
              <a:spLocks noChangeShapeType="1"/>
            </p:cNvSpPr>
            <p:nvPr/>
          </p:nvSpPr>
          <p:spPr bwMode="auto">
            <a:xfrm flipV="1">
              <a:off x="6076950" y="5991225"/>
              <a:ext cx="1588" cy="857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8" name="Line 135"/>
            <p:cNvSpPr>
              <a:spLocks noChangeShapeType="1"/>
            </p:cNvSpPr>
            <p:nvPr/>
          </p:nvSpPr>
          <p:spPr bwMode="auto">
            <a:xfrm flipV="1">
              <a:off x="6200775" y="6000750"/>
              <a:ext cx="1588" cy="762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09" name="Rectangle 136"/>
            <p:cNvSpPr>
              <a:spLocks noChangeArrowheads="1"/>
            </p:cNvSpPr>
            <p:nvPr/>
          </p:nvSpPr>
          <p:spPr bwMode="auto">
            <a:xfrm>
              <a:off x="3990975" y="6296025"/>
              <a:ext cx="3984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pl-PL" sz="1200" b="1" i="1" dirty="0" smtClean="0">
                  <a:solidFill>
                    <a:srgbClr val="000000"/>
                  </a:solidFill>
                  <a:latin typeface="Helvetica" charset="0"/>
                </a:rPr>
                <a:t>kf</a:t>
              </a:r>
              <a:r>
                <a:rPr lang="pl-PL" sz="1200" b="1" baseline="-25000" dirty="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 baseline="-25000" dirty="0"/>
            </a:p>
          </p:txBody>
        </p:sp>
        <p:sp>
          <p:nvSpPr>
            <p:cNvPr id="20610" name="Rectangle 137"/>
            <p:cNvSpPr>
              <a:spLocks noChangeArrowheads="1"/>
            </p:cNvSpPr>
            <p:nvPr/>
          </p:nvSpPr>
          <p:spPr bwMode="auto">
            <a:xfrm rot="-5400000">
              <a:off x="1498601" y="4389437"/>
              <a:ext cx="227012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|X</a:t>
              </a:r>
              <a:r>
                <a:rPr lang="pl-PL" sz="1200" b="1" i="1" baseline="-25000">
                  <a:solidFill>
                    <a:srgbClr val="000000"/>
                  </a:solidFill>
                  <a:latin typeface="Helvetica" charset="0"/>
                </a:rPr>
                <a:t>k</a:t>
              </a:r>
              <a:r>
                <a:rPr lang="pl-PL" sz="1200" b="1">
                  <a:solidFill>
                    <a:srgbClr val="000000"/>
                  </a:solidFill>
                  <a:latin typeface="Helvetica" charset="0"/>
                </a:rPr>
                <a:t>|</a:t>
              </a:r>
              <a:endParaRPr lang="pl-PL"/>
            </a:p>
          </p:txBody>
        </p:sp>
        <p:sp>
          <p:nvSpPr>
            <p:cNvPr id="20611" name="Rectangle 138"/>
            <p:cNvSpPr>
              <a:spLocks noChangeArrowheads="1"/>
            </p:cNvSpPr>
            <p:nvPr/>
          </p:nvSpPr>
          <p:spPr bwMode="auto">
            <a:xfrm>
              <a:off x="2496725" y="4179785"/>
              <a:ext cx="33518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Sygnał piłokształtny </a:t>
              </a:r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– </a:t>
              </a:r>
              <a:r>
                <a:rPr lang="pl-PL" sz="1600" b="1" dirty="0" err="1" smtClean="0">
                  <a:solidFill>
                    <a:srgbClr val="000000"/>
                  </a:solidFill>
                  <a:latin typeface="Helvetica" charset="0"/>
                </a:rPr>
                <a:t>cha-ka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 a-cz</a:t>
              </a:r>
              <a:r>
                <a:rPr lang="pl-PL" sz="1200" b="1" dirty="0" smtClean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pl-PL" dirty="0"/>
            </a:p>
          </p:txBody>
        </p:sp>
        <p:sp>
          <p:nvSpPr>
            <p:cNvPr id="20612" name="Line 158"/>
            <p:cNvSpPr>
              <a:spLocks noChangeShapeType="1"/>
            </p:cNvSpPr>
            <p:nvPr/>
          </p:nvSpPr>
          <p:spPr bwMode="auto">
            <a:xfrm>
              <a:off x="6705600" y="2819400"/>
              <a:ext cx="0" cy="175260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0613" name="Line 159"/>
          <p:cNvSpPr>
            <a:spLocks noChangeShapeType="1"/>
          </p:cNvSpPr>
          <p:nvPr/>
        </p:nvSpPr>
        <p:spPr bwMode="auto">
          <a:xfrm>
            <a:off x="7467600" y="381000"/>
            <a:ext cx="0" cy="1143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6477000" y="3124200"/>
            <a:ext cx="2386013" cy="2057400"/>
            <a:chOff x="4080" y="1968"/>
            <a:chExt cx="1503" cy="1296"/>
          </a:xfrm>
        </p:grpSpPr>
        <p:sp>
          <p:nvSpPr>
            <p:cNvPr id="20615" name="Line 161"/>
            <p:cNvSpPr>
              <a:spLocks noChangeShapeType="1"/>
            </p:cNvSpPr>
            <p:nvPr/>
          </p:nvSpPr>
          <p:spPr bwMode="auto">
            <a:xfrm>
              <a:off x="4368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16" name="Line 163"/>
            <p:cNvSpPr>
              <a:spLocks noChangeShapeType="1"/>
            </p:cNvSpPr>
            <p:nvPr/>
          </p:nvSpPr>
          <p:spPr bwMode="auto">
            <a:xfrm rot="-5400000">
              <a:off x="3912" y="24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17" name="Line 164"/>
            <p:cNvSpPr>
              <a:spLocks noChangeShapeType="1"/>
            </p:cNvSpPr>
            <p:nvPr/>
          </p:nvSpPr>
          <p:spPr bwMode="auto">
            <a:xfrm flipV="1">
              <a:off x="4368" y="2160"/>
              <a:ext cx="72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18" name="Line 165"/>
            <p:cNvSpPr>
              <a:spLocks noChangeShapeType="1"/>
            </p:cNvSpPr>
            <p:nvPr/>
          </p:nvSpPr>
          <p:spPr bwMode="auto">
            <a:xfrm>
              <a:off x="5088" y="2160"/>
              <a:ext cx="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19" name="Text Box 166"/>
            <p:cNvSpPr txBox="1">
              <a:spLocks noChangeArrowheads="1"/>
            </p:cNvSpPr>
            <p:nvPr/>
          </p:nvSpPr>
          <p:spPr bwMode="auto">
            <a:xfrm>
              <a:off x="4848" y="2976"/>
              <a:ext cx="5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  <a:r>
                <a:rPr lang="pl-PL" b="1"/>
                <a:t> = 1</a:t>
              </a:r>
              <a:endParaRPr lang="pl-PL" b="1" i="1"/>
            </a:p>
          </p:txBody>
        </p:sp>
        <p:sp>
          <p:nvSpPr>
            <p:cNvPr id="20620" name="Text Box 167"/>
            <p:cNvSpPr txBox="1">
              <a:spLocks noChangeArrowheads="1"/>
            </p:cNvSpPr>
            <p:nvPr/>
          </p:nvSpPr>
          <p:spPr bwMode="auto">
            <a:xfrm>
              <a:off x="5414" y="25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20621" name="Line 168"/>
            <p:cNvSpPr>
              <a:spLocks noChangeShapeType="1"/>
            </p:cNvSpPr>
            <p:nvPr/>
          </p:nvSpPr>
          <p:spPr bwMode="auto">
            <a:xfrm>
              <a:off x="4272" y="2160"/>
              <a:ext cx="912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22" name="Text Box 169"/>
            <p:cNvSpPr txBox="1">
              <a:spLocks noChangeArrowheads="1"/>
            </p:cNvSpPr>
            <p:nvPr/>
          </p:nvSpPr>
          <p:spPr bwMode="auto">
            <a:xfrm>
              <a:off x="4080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/>
                <a:t>1</a:t>
              </a:r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1241630" y="0"/>
            <a:ext cx="7772400" cy="1143000"/>
          </a:xfrm>
        </p:spPr>
        <p:txBody>
          <a:bodyPr/>
          <a:lstStyle/>
          <a:p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Moc ułamkowa</a:t>
            </a:r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971600" y="1052736"/>
          <a:ext cx="5546501" cy="102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8450" name="Równanie" r:id="rId3" imgW="2933640" imgH="545760" progId="Equation.3">
                  <p:embed/>
                </p:oleObj>
              </mc:Choice>
              <mc:Fallback>
                <p:oleObj name="Równanie" r:id="rId3" imgW="2933640" imgH="5457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5546501" cy="1029292"/>
                      </a:xfrm>
                      <a:prstGeom prst="rect">
                        <a:avLst/>
                      </a:prstGeom>
                      <a:solidFill>
                        <a:srgbClr val="66CCFF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1043608" y="2492896"/>
            <a:ext cx="5343525" cy="401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1738933" y="2797696"/>
            <a:ext cx="4133850" cy="3257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1738933" y="2797696"/>
            <a:ext cx="4133850" cy="3257550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1738933" y="2797696"/>
            <a:ext cx="41338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>
            <a:off x="1738933" y="6055246"/>
            <a:ext cx="41338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V="1">
            <a:off x="5872783" y="2797696"/>
            <a:ext cx="1588" cy="3257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V="1">
            <a:off x="1738933" y="2797696"/>
            <a:ext cx="1588" cy="3257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1738933" y="6055246"/>
            <a:ext cx="41338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V="1">
            <a:off x="1738933" y="2797696"/>
            <a:ext cx="1588" cy="3257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 flipV="1">
            <a:off x="173893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173893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1" name="Rectangle 26"/>
          <p:cNvSpPr>
            <a:spLocks noChangeArrowheads="1"/>
          </p:cNvSpPr>
          <p:nvPr/>
        </p:nvSpPr>
        <p:spPr bwMode="auto">
          <a:xfrm>
            <a:off x="1700833" y="6083821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0</a:t>
            </a:r>
            <a:endParaRPr lang="pl-PL"/>
          </a:p>
        </p:txBody>
      </p:sp>
      <p:sp>
        <p:nvSpPr>
          <p:cNvPr id="21532" name="Line 27"/>
          <p:cNvSpPr>
            <a:spLocks noChangeShapeType="1"/>
          </p:cNvSpPr>
          <p:nvPr/>
        </p:nvSpPr>
        <p:spPr bwMode="auto">
          <a:xfrm flipV="1">
            <a:off x="232948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3" name="Line 28"/>
          <p:cNvSpPr>
            <a:spLocks noChangeShapeType="1"/>
          </p:cNvSpPr>
          <p:nvPr/>
        </p:nvSpPr>
        <p:spPr bwMode="auto">
          <a:xfrm>
            <a:off x="232948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4" name="Rectangle 29"/>
          <p:cNvSpPr>
            <a:spLocks noChangeArrowheads="1"/>
          </p:cNvSpPr>
          <p:nvPr/>
        </p:nvSpPr>
        <p:spPr bwMode="auto">
          <a:xfrm>
            <a:off x="2291383" y="6083821"/>
            <a:ext cx="84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5</a:t>
            </a:r>
            <a:endParaRPr lang="pl-PL"/>
          </a:p>
        </p:txBody>
      </p:sp>
      <p:sp>
        <p:nvSpPr>
          <p:cNvPr id="21535" name="Line 30"/>
          <p:cNvSpPr>
            <a:spLocks noChangeShapeType="1"/>
          </p:cNvSpPr>
          <p:nvPr/>
        </p:nvSpPr>
        <p:spPr bwMode="auto">
          <a:xfrm flipV="1">
            <a:off x="292003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6" name="Line 31"/>
          <p:cNvSpPr>
            <a:spLocks noChangeShapeType="1"/>
          </p:cNvSpPr>
          <p:nvPr/>
        </p:nvSpPr>
        <p:spPr bwMode="auto">
          <a:xfrm>
            <a:off x="292003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7" name="Rectangle 32"/>
          <p:cNvSpPr>
            <a:spLocks noChangeArrowheads="1"/>
          </p:cNvSpPr>
          <p:nvPr/>
        </p:nvSpPr>
        <p:spPr bwMode="auto">
          <a:xfrm>
            <a:off x="2834308" y="60838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10</a:t>
            </a:r>
            <a:endParaRPr lang="pl-PL"/>
          </a:p>
        </p:txBody>
      </p:sp>
      <p:sp>
        <p:nvSpPr>
          <p:cNvPr id="21538" name="Line 33"/>
          <p:cNvSpPr>
            <a:spLocks noChangeShapeType="1"/>
          </p:cNvSpPr>
          <p:nvPr/>
        </p:nvSpPr>
        <p:spPr bwMode="auto">
          <a:xfrm flipV="1">
            <a:off x="351058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39" name="Line 34"/>
          <p:cNvSpPr>
            <a:spLocks noChangeShapeType="1"/>
          </p:cNvSpPr>
          <p:nvPr/>
        </p:nvSpPr>
        <p:spPr bwMode="auto">
          <a:xfrm>
            <a:off x="351058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0" name="Rectangle 35"/>
          <p:cNvSpPr>
            <a:spLocks noChangeArrowheads="1"/>
          </p:cNvSpPr>
          <p:nvPr/>
        </p:nvSpPr>
        <p:spPr bwMode="auto">
          <a:xfrm>
            <a:off x="3424858" y="60838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15</a:t>
            </a:r>
            <a:endParaRPr lang="pl-PL"/>
          </a:p>
        </p:txBody>
      </p:sp>
      <p:sp>
        <p:nvSpPr>
          <p:cNvPr id="21541" name="Line 36"/>
          <p:cNvSpPr>
            <a:spLocks noChangeShapeType="1"/>
          </p:cNvSpPr>
          <p:nvPr/>
        </p:nvSpPr>
        <p:spPr bwMode="auto">
          <a:xfrm flipV="1">
            <a:off x="410113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2" name="Line 37"/>
          <p:cNvSpPr>
            <a:spLocks noChangeShapeType="1"/>
          </p:cNvSpPr>
          <p:nvPr/>
        </p:nvSpPr>
        <p:spPr bwMode="auto">
          <a:xfrm>
            <a:off x="410113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3" name="Rectangle 38"/>
          <p:cNvSpPr>
            <a:spLocks noChangeArrowheads="1"/>
          </p:cNvSpPr>
          <p:nvPr/>
        </p:nvSpPr>
        <p:spPr bwMode="auto">
          <a:xfrm>
            <a:off x="4015408" y="60838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20</a:t>
            </a:r>
            <a:endParaRPr lang="pl-PL"/>
          </a:p>
        </p:txBody>
      </p:sp>
      <p:sp>
        <p:nvSpPr>
          <p:cNvPr id="21544" name="Line 39"/>
          <p:cNvSpPr>
            <a:spLocks noChangeShapeType="1"/>
          </p:cNvSpPr>
          <p:nvPr/>
        </p:nvSpPr>
        <p:spPr bwMode="auto">
          <a:xfrm flipV="1">
            <a:off x="469168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5" name="Line 40"/>
          <p:cNvSpPr>
            <a:spLocks noChangeShapeType="1"/>
          </p:cNvSpPr>
          <p:nvPr/>
        </p:nvSpPr>
        <p:spPr bwMode="auto">
          <a:xfrm>
            <a:off x="469168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6" name="Rectangle 41"/>
          <p:cNvSpPr>
            <a:spLocks noChangeArrowheads="1"/>
          </p:cNvSpPr>
          <p:nvPr/>
        </p:nvSpPr>
        <p:spPr bwMode="auto">
          <a:xfrm>
            <a:off x="4605958" y="60838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25</a:t>
            </a:r>
            <a:endParaRPr lang="pl-PL"/>
          </a:p>
        </p:txBody>
      </p:sp>
      <p:sp>
        <p:nvSpPr>
          <p:cNvPr id="21547" name="Line 42"/>
          <p:cNvSpPr>
            <a:spLocks noChangeShapeType="1"/>
          </p:cNvSpPr>
          <p:nvPr/>
        </p:nvSpPr>
        <p:spPr bwMode="auto">
          <a:xfrm flipV="1">
            <a:off x="528223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8" name="Line 43"/>
          <p:cNvSpPr>
            <a:spLocks noChangeShapeType="1"/>
          </p:cNvSpPr>
          <p:nvPr/>
        </p:nvSpPr>
        <p:spPr bwMode="auto">
          <a:xfrm>
            <a:off x="528223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49" name="Rectangle 44"/>
          <p:cNvSpPr>
            <a:spLocks noChangeArrowheads="1"/>
          </p:cNvSpPr>
          <p:nvPr/>
        </p:nvSpPr>
        <p:spPr bwMode="auto">
          <a:xfrm>
            <a:off x="5196508" y="60838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30</a:t>
            </a:r>
            <a:endParaRPr lang="pl-PL"/>
          </a:p>
        </p:txBody>
      </p:sp>
      <p:sp>
        <p:nvSpPr>
          <p:cNvPr id="21550" name="Line 45"/>
          <p:cNvSpPr>
            <a:spLocks noChangeShapeType="1"/>
          </p:cNvSpPr>
          <p:nvPr/>
        </p:nvSpPr>
        <p:spPr bwMode="auto">
          <a:xfrm flipV="1">
            <a:off x="5872783" y="6007621"/>
            <a:ext cx="1588" cy="47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51" name="Line 46"/>
          <p:cNvSpPr>
            <a:spLocks noChangeShapeType="1"/>
          </p:cNvSpPr>
          <p:nvPr/>
        </p:nvSpPr>
        <p:spPr bwMode="auto">
          <a:xfrm>
            <a:off x="5872783" y="2797696"/>
            <a:ext cx="1588" cy="38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52" name="Rectangle 47"/>
          <p:cNvSpPr>
            <a:spLocks noChangeArrowheads="1"/>
          </p:cNvSpPr>
          <p:nvPr/>
        </p:nvSpPr>
        <p:spPr bwMode="auto">
          <a:xfrm>
            <a:off x="5787058" y="60838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35</a:t>
            </a:r>
            <a:endParaRPr lang="pl-PL"/>
          </a:p>
        </p:txBody>
      </p:sp>
      <p:sp>
        <p:nvSpPr>
          <p:cNvPr id="21553" name="Line 48"/>
          <p:cNvSpPr>
            <a:spLocks noChangeShapeType="1"/>
          </p:cNvSpPr>
          <p:nvPr/>
        </p:nvSpPr>
        <p:spPr bwMode="auto">
          <a:xfrm>
            <a:off x="1738933" y="6055246"/>
            <a:ext cx="3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54" name="Line 49"/>
          <p:cNvSpPr>
            <a:spLocks noChangeShapeType="1"/>
          </p:cNvSpPr>
          <p:nvPr/>
        </p:nvSpPr>
        <p:spPr bwMode="auto">
          <a:xfrm flipH="1">
            <a:off x="5825158" y="6055246"/>
            <a:ext cx="476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55" name="Rectangle 50"/>
          <p:cNvSpPr>
            <a:spLocks noChangeArrowheads="1"/>
          </p:cNvSpPr>
          <p:nvPr/>
        </p:nvSpPr>
        <p:spPr bwMode="auto">
          <a:xfrm>
            <a:off x="1529383" y="596952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75</a:t>
            </a:r>
            <a:endParaRPr lang="pl-PL"/>
          </a:p>
        </p:txBody>
      </p:sp>
      <p:sp>
        <p:nvSpPr>
          <p:cNvPr id="21556" name="Line 51"/>
          <p:cNvSpPr>
            <a:spLocks noChangeShapeType="1"/>
          </p:cNvSpPr>
          <p:nvPr/>
        </p:nvSpPr>
        <p:spPr bwMode="auto">
          <a:xfrm>
            <a:off x="1738933" y="5398021"/>
            <a:ext cx="3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57" name="Line 52"/>
          <p:cNvSpPr>
            <a:spLocks noChangeShapeType="1"/>
          </p:cNvSpPr>
          <p:nvPr/>
        </p:nvSpPr>
        <p:spPr bwMode="auto">
          <a:xfrm flipH="1">
            <a:off x="5825158" y="5398021"/>
            <a:ext cx="476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58" name="Rectangle 53"/>
          <p:cNvSpPr>
            <a:spLocks noChangeArrowheads="1"/>
          </p:cNvSpPr>
          <p:nvPr/>
        </p:nvSpPr>
        <p:spPr bwMode="auto">
          <a:xfrm>
            <a:off x="1529383" y="5312296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80</a:t>
            </a:r>
            <a:endParaRPr lang="pl-PL"/>
          </a:p>
        </p:txBody>
      </p:sp>
      <p:sp>
        <p:nvSpPr>
          <p:cNvPr id="21559" name="Line 54"/>
          <p:cNvSpPr>
            <a:spLocks noChangeShapeType="1"/>
          </p:cNvSpPr>
          <p:nvPr/>
        </p:nvSpPr>
        <p:spPr bwMode="auto">
          <a:xfrm>
            <a:off x="1738933" y="4750321"/>
            <a:ext cx="3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0" name="Line 55"/>
          <p:cNvSpPr>
            <a:spLocks noChangeShapeType="1"/>
          </p:cNvSpPr>
          <p:nvPr/>
        </p:nvSpPr>
        <p:spPr bwMode="auto">
          <a:xfrm flipH="1">
            <a:off x="5825158" y="4750321"/>
            <a:ext cx="476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1" name="Rectangle 56"/>
          <p:cNvSpPr>
            <a:spLocks noChangeArrowheads="1"/>
          </p:cNvSpPr>
          <p:nvPr/>
        </p:nvSpPr>
        <p:spPr bwMode="auto">
          <a:xfrm>
            <a:off x="1529383" y="4664596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85</a:t>
            </a:r>
            <a:endParaRPr lang="pl-PL"/>
          </a:p>
        </p:txBody>
      </p:sp>
      <p:sp>
        <p:nvSpPr>
          <p:cNvPr id="21562" name="Line 57"/>
          <p:cNvSpPr>
            <a:spLocks noChangeShapeType="1"/>
          </p:cNvSpPr>
          <p:nvPr/>
        </p:nvSpPr>
        <p:spPr bwMode="auto">
          <a:xfrm>
            <a:off x="1738933" y="4093096"/>
            <a:ext cx="3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3" name="Line 58"/>
          <p:cNvSpPr>
            <a:spLocks noChangeShapeType="1"/>
          </p:cNvSpPr>
          <p:nvPr/>
        </p:nvSpPr>
        <p:spPr bwMode="auto">
          <a:xfrm flipH="1">
            <a:off x="5825158" y="4093096"/>
            <a:ext cx="476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4" name="Rectangle 59"/>
          <p:cNvSpPr>
            <a:spLocks noChangeArrowheads="1"/>
          </p:cNvSpPr>
          <p:nvPr/>
        </p:nvSpPr>
        <p:spPr bwMode="auto">
          <a:xfrm>
            <a:off x="1529383" y="400737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90</a:t>
            </a:r>
            <a:endParaRPr lang="pl-PL"/>
          </a:p>
        </p:txBody>
      </p:sp>
      <p:sp>
        <p:nvSpPr>
          <p:cNvPr id="21565" name="Line 60"/>
          <p:cNvSpPr>
            <a:spLocks noChangeShapeType="1"/>
          </p:cNvSpPr>
          <p:nvPr/>
        </p:nvSpPr>
        <p:spPr bwMode="auto">
          <a:xfrm>
            <a:off x="1738933" y="3445396"/>
            <a:ext cx="3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6" name="Line 61"/>
          <p:cNvSpPr>
            <a:spLocks noChangeShapeType="1"/>
          </p:cNvSpPr>
          <p:nvPr/>
        </p:nvSpPr>
        <p:spPr bwMode="auto">
          <a:xfrm flipH="1">
            <a:off x="5825158" y="3445396"/>
            <a:ext cx="476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7" name="Rectangle 62"/>
          <p:cNvSpPr>
            <a:spLocks noChangeArrowheads="1"/>
          </p:cNvSpPr>
          <p:nvPr/>
        </p:nvSpPr>
        <p:spPr bwMode="auto">
          <a:xfrm>
            <a:off x="1529383" y="3359671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95</a:t>
            </a:r>
            <a:endParaRPr lang="pl-PL"/>
          </a:p>
        </p:txBody>
      </p:sp>
      <p:sp>
        <p:nvSpPr>
          <p:cNvPr id="21568" name="Line 63"/>
          <p:cNvSpPr>
            <a:spLocks noChangeShapeType="1"/>
          </p:cNvSpPr>
          <p:nvPr/>
        </p:nvSpPr>
        <p:spPr bwMode="auto">
          <a:xfrm>
            <a:off x="1738933" y="2797696"/>
            <a:ext cx="38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69" name="Line 64"/>
          <p:cNvSpPr>
            <a:spLocks noChangeShapeType="1"/>
          </p:cNvSpPr>
          <p:nvPr/>
        </p:nvSpPr>
        <p:spPr bwMode="auto">
          <a:xfrm flipH="1">
            <a:off x="5825158" y="2797696"/>
            <a:ext cx="476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70" name="Rectangle 65"/>
          <p:cNvSpPr>
            <a:spLocks noChangeArrowheads="1"/>
          </p:cNvSpPr>
          <p:nvPr/>
        </p:nvSpPr>
        <p:spPr bwMode="auto">
          <a:xfrm>
            <a:off x="1443658" y="2711971"/>
            <a:ext cx="252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>
                <a:solidFill>
                  <a:srgbClr val="000000"/>
                </a:solidFill>
                <a:latin typeface="Helvetica" charset="0"/>
              </a:rPr>
              <a:t>100</a:t>
            </a:r>
            <a:endParaRPr lang="pl-PL"/>
          </a:p>
        </p:txBody>
      </p:sp>
      <p:sp>
        <p:nvSpPr>
          <p:cNvPr id="21571" name="Line 66"/>
          <p:cNvSpPr>
            <a:spLocks noChangeShapeType="1"/>
          </p:cNvSpPr>
          <p:nvPr/>
        </p:nvSpPr>
        <p:spPr bwMode="auto">
          <a:xfrm>
            <a:off x="1738933" y="2797696"/>
            <a:ext cx="41338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72" name="Line 67"/>
          <p:cNvSpPr>
            <a:spLocks noChangeShapeType="1"/>
          </p:cNvSpPr>
          <p:nvPr/>
        </p:nvSpPr>
        <p:spPr bwMode="auto">
          <a:xfrm>
            <a:off x="1738933" y="6055246"/>
            <a:ext cx="41338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73" name="Line 68"/>
          <p:cNvSpPr>
            <a:spLocks noChangeShapeType="1"/>
          </p:cNvSpPr>
          <p:nvPr/>
        </p:nvSpPr>
        <p:spPr bwMode="auto">
          <a:xfrm flipV="1">
            <a:off x="5872783" y="2797696"/>
            <a:ext cx="1588" cy="3257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74" name="Line 69"/>
          <p:cNvSpPr>
            <a:spLocks noChangeShapeType="1"/>
          </p:cNvSpPr>
          <p:nvPr/>
        </p:nvSpPr>
        <p:spPr bwMode="auto">
          <a:xfrm flipV="1">
            <a:off x="1738933" y="2797696"/>
            <a:ext cx="1588" cy="3257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75" name="Freeform 70"/>
          <p:cNvSpPr>
            <a:spLocks/>
          </p:cNvSpPr>
          <p:nvPr/>
        </p:nvSpPr>
        <p:spPr bwMode="auto">
          <a:xfrm>
            <a:off x="1738933" y="2845321"/>
            <a:ext cx="4133850" cy="3209925"/>
          </a:xfrm>
          <a:custGeom>
            <a:avLst/>
            <a:gdLst>
              <a:gd name="T0" fmla="*/ 0 w 2604"/>
              <a:gd name="T1" fmla="*/ 2022 h 2022"/>
              <a:gd name="T2" fmla="*/ 72 w 2604"/>
              <a:gd name="T3" fmla="*/ 2022 h 2022"/>
              <a:gd name="T4" fmla="*/ 72 w 2604"/>
              <a:gd name="T5" fmla="*/ 774 h 2022"/>
              <a:gd name="T6" fmla="*/ 144 w 2604"/>
              <a:gd name="T7" fmla="*/ 774 h 2022"/>
              <a:gd name="T8" fmla="*/ 144 w 2604"/>
              <a:gd name="T9" fmla="*/ 462 h 2022"/>
              <a:gd name="T10" fmla="*/ 222 w 2604"/>
              <a:gd name="T11" fmla="*/ 462 h 2022"/>
              <a:gd name="T12" fmla="*/ 222 w 2604"/>
              <a:gd name="T13" fmla="*/ 324 h 2022"/>
              <a:gd name="T14" fmla="*/ 294 w 2604"/>
              <a:gd name="T15" fmla="*/ 324 h 2022"/>
              <a:gd name="T16" fmla="*/ 294 w 2604"/>
              <a:gd name="T17" fmla="*/ 246 h 2022"/>
              <a:gd name="T18" fmla="*/ 372 w 2604"/>
              <a:gd name="T19" fmla="*/ 246 h 2022"/>
              <a:gd name="T20" fmla="*/ 372 w 2604"/>
              <a:gd name="T21" fmla="*/ 192 h 2022"/>
              <a:gd name="T22" fmla="*/ 444 w 2604"/>
              <a:gd name="T23" fmla="*/ 192 h 2022"/>
              <a:gd name="T24" fmla="*/ 444 w 2604"/>
              <a:gd name="T25" fmla="*/ 156 h 2022"/>
              <a:gd name="T26" fmla="*/ 516 w 2604"/>
              <a:gd name="T27" fmla="*/ 156 h 2022"/>
              <a:gd name="T28" fmla="*/ 516 w 2604"/>
              <a:gd name="T29" fmla="*/ 132 h 2022"/>
              <a:gd name="T30" fmla="*/ 594 w 2604"/>
              <a:gd name="T31" fmla="*/ 132 h 2022"/>
              <a:gd name="T32" fmla="*/ 594 w 2604"/>
              <a:gd name="T33" fmla="*/ 114 h 2022"/>
              <a:gd name="T34" fmla="*/ 666 w 2604"/>
              <a:gd name="T35" fmla="*/ 114 h 2022"/>
              <a:gd name="T36" fmla="*/ 666 w 2604"/>
              <a:gd name="T37" fmla="*/ 96 h 2022"/>
              <a:gd name="T38" fmla="*/ 744 w 2604"/>
              <a:gd name="T39" fmla="*/ 96 h 2022"/>
              <a:gd name="T40" fmla="*/ 744 w 2604"/>
              <a:gd name="T41" fmla="*/ 84 h 2022"/>
              <a:gd name="T42" fmla="*/ 816 w 2604"/>
              <a:gd name="T43" fmla="*/ 84 h 2022"/>
              <a:gd name="T44" fmla="*/ 816 w 2604"/>
              <a:gd name="T45" fmla="*/ 78 h 2022"/>
              <a:gd name="T46" fmla="*/ 888 w 2604"/>
              <a:gd name="T47" fmla="*/ 78 h 2022"/>
              <a:gd name="T48" fmla="*/ 888 w 2604"/>
              <a:gd name="T49" fmla="*/ 66 h 2022"/>
              <a:gd name="T50" fmla="*/ 966 w 2604"/>
              <a:gd name="T51" fmla="*/ 66 h 2022"/>
              <a:gd name="T52" fmla="*/ 966 w 2604"/>
              <a:gd name="T53" fmla="*/ 60 h 2022"/>
              <a:gd name="T54" fmla="*/ 1038 w 2604"/>
              <a:gd name="T55" fmla="*/ 60 h 2022"/>
              <a:gd name="T56" fmla="*/ 1038 w 2604"/>
              <a:gd name="T57" fmla="*/ 54 h 2022"/>
              <a:gd name="T58" fmla="*/ 1116 w 2604"/>
              <a:gd name="T59" fmla="*/ 54 h 2022"/>
              <a:gd name="T60" fmla="*/ 1116 w 2604"/>
              <a:gd name="T61" fmla="*/ 48 h 2022"/>
              <a:gd name="T62" fmla="*/ 1188 w 2604"/>
              <a:gd name="T63" fmla="*/ 48 h 2022"/>
              <a:gd name="T64" fmla="*/ 1188 w 2604"/>
              <a:gd name="T65" fmla="*/ 42 h 2022"/>
              <a:gd name="T66" fmla="*/ 1260 w 2604"/>
              <a:gd name="T67" fmla="*/ 42 h 2022"/>
              <a:gd name="T68" fmla="*/ 1260 w 2604"/>
              <a:gd name="T69" fmla="*/ 36 h 2022"/>
              <a:gd name="T70" fmla="*/ 1338 w 2604"/>
              <a:gd name="T71" fmla="*/ 36 h 2022"/>
              <a:gd name="T72" fmla="*/ 1410 w 2604"/>
              <a:gd name="T73" fmla="*/ 36 h 2022"/>
              <a:gd name="T74" fmla="*/ 1410 w 2604"/>
              <a:gd name="T75" fmla="*/ 30 h 2022"/>
              <a:gd name="T76" fmla="*/ 1488 w 2604"/>
              <a:gd name="T77" fmla="*/ 30 h 2022"/>
              <a:gd name="T78" fmla="*/ 1560 w 2604"/>
              <a:gd name="T79" fmla="*/ 30 h 2022"/>
              <a:gd name="T80" fmla="*/ 1560 w 2604"/>
              <a:gd name="T81" fmla="*/ 24 h 2022"/>
              <a:gd name="T82" fmla="*/ 1632 w 2604"/>
              <a:gd name="T83" fmla="*/ 24 h 2022"/>
              <a:gd name="T84" fmla="*/ 1710 w 2604"/>
              <a:gd name="T85" fmla="*/ 24 h 2022"/>
              <a:gd name="T86" fmla="*/ 1710 w 2604"/>
              <a:gd name="T87" fmla="*/ 18 h 2022"/>
              <a:gd name="T88" fmla="*/ 1782 w 2604"/>
              <a:gd name="T89" fmla="*/ 18 h 2022"/>
              <a:gd name="T90" fmla="*/ 1860 w 2604"/>
              <a:gd name="T91" fmla="*/ 18 h 2022"/>
              <a:gd name="T92" fmla="*/ 1932 w 2604"/>
              <a:gd name="T93" fmla="*/ 18 h 2022"/>
              <a:gd name="T94" fmla="*/ 1932 w 2604"/>
              <a:gd name="T95" fmla="*/ 12 h 2022"/>
              <a:gd name="T96" fmla="*/ 2004 w 2604"/>
              <a:gd name="T97" fmla="*/ 12 h 2022"/>
              <a:gd name="T98" fmla="*/ 2082 w 2604"/>
              <a:gd name="T99" fmla="*/ 12 h 2022"/>
              <a:gd name="T100" fmla="*/ 2154 w 2604"/>
              <a:gd name="T101" fmla="*/ 12 h 2022"/>
              <a:gd name="T102" fmla="*/ 2232 w 2604"/>
              <a:gd name="T103" fmla="*/ 12 h 2022"/>
              <a:gd name="T104" fmla="*/ 2232 w 2604"/>
              <a:gd name="T105" fmla="*/ 6 h 2022"/>
              <a:gd name="T106" fmla="*/ 2304 w 2604"/>
              <a:gd name="T107" fmla="*/ 6 h 2022"/>
              <a:gd name="T108" fmla="*/ 2376 w 2604"/>
              <a:gd name="T109" fmla="*/ 6 h 2022"/>
              <a:gd name="T110" fmla="*/ 2454 w 2604"/>
              <a:gd name="T111" fmla="*/ 6 h 2022"/>
              <a:gd name="T112" fmla="*/ 2526 w 2604"/>
              <a:gd name="T113" fmla="*/ 6 h 2022"/>
              <a:gd name="T114" fmla="*/ 2604 w 2604"/>
              <a:gd name="T115" fmla="*/ 6 h 2022"/>
              <a:gd name="T116" fmla="*/ 2604 w 2604"/>
              <a:gd name="T117" fmla="*/ 0 h 20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604"/>
              <a:gd name="T178" fmla="*/ 0 h 2022"/>
              <a:gd name="T179" fmla="*/ 2604 w 2604"/>
              <a:gd name="T180" fmla="*/ 2022 h 20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604" h="2022">
                <a:moveTo>
                  <a:pt x="0" y="2022"/>
                </a:moveTo>
                <a:lnTo>
                  <a:pt x="72" y="2022"/>
                </a:lnTo>
                <a:lnTo>
                  <a:pt x="72" y="774"/>
                </a:lnTo>
                <a:lnTo>
                  <a:pt x="144" y="774"/>
                </a:lnTo>
                <a:lnTo>
                  <a:pt x="144" y="462"/>
                </a:lnTo>
                <a:lnTo>
                  <a:pt x="222" y="462"/>
                </a:lnTo>
                <a:lnTo>
                  <a:pt x="222" y="324"/>
                </a:lnTo>
                <a:lnTo>
                  <a:pt x="294" y="324"/>
                </a:lnTo>
                <a:lnTo>
                  <a:pt x="294" y="246"/>
                </a:lnTo>
                <a:lnTo>
                  <a:pt x="372" y="246"/>
                </a:lnTo>
                <a:lnTo>
                  <a:pt x="372" y="192"/>
                </a:lnTo>
                <a:lnTo>
                  <a:pt x="444" y="192"/>
                </a:lnTo>
                <a:lnTo>
                  <a:pt x="444" y="156"/>
                </a:lnTo>
                <a:lnTo>
                  <a:pt x="516" y="156"/>
                </a:lnTo>
                <a:lnTo>
                  <a:pt x="516" y="132"/>
                </a:lnTo>
                <a:lnTo>
                  <a:pt x="594" y="132"/>
                </a:lnTo>
                <a:lnTo>
                  <a:pt x="594" y="114"/>
                </a:lnTo>
                <a:lnTo>
                  <a:pt x="666" y="114"/>
                </a:lnTo>
                <a:lnTo>
                  <a:pt x="666" y="96"/>
                </a:lnTo>
                <a:lnTo>
                  <a:pt x="744" y="96"/>
                </a:lnTo>
                <a:lnTo>
                  <a:pt x="744" y="84"/>
                </a:lnTo>
                <a:lnTo>
                  <a:pt x="816" y="84"/>
                </a:lnTo>
                <a:lnTo>
                  <a:pt x="816" y="78"/>
                </a:lnTo>
                <a:lnTo>
                  <a:pt x="888" y="78"/>
                </a:lnTo>
                <a:lnTo>
                  <a:pt x="888" y="66"/>
                </a:lnTo>
                <a:lnTo>
                  <a:pt x="966" y="66"/>
                </a:lnTo>
                <a:lnTo>
                  <a:pt x="966" y="60"/>
                </a:lnTo>
                <a:lnTo>
                  <a:pt x="1038" y="60"/>
                </a:lnTo>
                <a:lnTo>
                  <a:pt x="1038" y="54"/>
                </a:lnTo>
                <a:lnTo>
                  <a:pt x="1116" y="54"/>
                </a:lnTo>
                <a:lnTo>
                  <a:pt x="1116" y="48"/>
                </a:lnTo>
                <a:lnTo>
                  <a:pt x="1188" y="48"/>
                </a:lnTo>
                <a:lnTo>
                  <a:pt x="1188" y="42"/>
                </a:lnTo>
                <a:lnTo>
                  <a:pt x="1260" y="42"/>
                </a:lnTo>
                <a:lnTo>
                  <a:pt x="1260" y="36"/>
                </a:lnTo>
                <a:lnTo>
                  <a:pt x="1338" y="36"/>
                </a:lnTo>
                <a:lnTo>
                  <a:pt x="1410" y="36"/>
                </a:lnTo>
                <a:lnTo>
                  <a:pt x="1410" y="30"/>
                </a:lnTo>
                <a:lnTo>
                  <a:pt x="1488" y="30"/>
                </a:lnTo>
                <a:lnTo>
                  <a:pt x="1560" y="30"/>
                </a:lnTo>
                <a:lnTo>
                  <a:pt x="1560" y="24"/>
                </a:lnTo>
                <a:lnTo>
                  <a:pt x="1632" y="24"/>
                </a:lnTo>
                <a:lnTo>
                  <a:pt x="1710" y="24"/>
                </a:lnTo>
                <a:lnTo>
                  <a:pt x="1710" y="18"/>
                </a:lnTo>
                <a:lnTo>
                  <a:pt x="1782" y="18"/>
                </a:lnTo>
                <a:lnTo>
                  <a:pt x="1860" y="18"/>
                </a:lnTo>
                <a:lnTo>
                  <a:pt x="1932" y="18"/>
                </a:lnTo>
                <a:lnTo>
                  <a:pt x="1932" y="12"/>
                </a:lnTo>
                <a:lnTo>
                  <a:pt x="2004" y="12"/>
                </a:lnTo>
                <a:lnTo>
                  <a:pt x="2082" y="12"/>
                </a:lnTo>
                <a:lnTo>
                  <a:pt x="2154" y="12"/>
                </a:lnTo>
                <a:lnTo>
                  <a:pt x="2232" y="12"/>
                </a:lnTo>
                <a:lnTo>
                  <a:pt x="2232" y="6"/>
                </a:lnTo>
                <a:lnTo>
                  <a:pt x="2304" y="6"/>
                </a:lnTo>
                <a:lnTo>
                  <a:pt x="2376" y="6"/>
                </a:lnTo>
                <a:lnTo>
                  <a:pt x="2454" y="6"/>
                </a:lnTo>
                <a:lnTo>
                  <a:pt x="2526" y="6"/>
                </a:lnTo>
                <a:lnTo>
                  <a:pt x="2604" y="6"/>
                </a:lnTo>
                <a:lnTo>
                  <a:pt x="2604" y="0"/>
                </a:lnTo>
              </a:path>
            </a:pathLst>
          </a:cu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76" name="Rectangle 71"/>
          <p:cNvSpPr>
            <a:spLocks noChangeArrowheads="1"/>
          </p:cNvSpPr>
          <p:nvPr/>
        </p:nvSpPr>
        <p:spPr bwMode="auto">
          <a:xfrm>
            <a:off x="3672508" y="6264796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 i="1" dirty="0" smtClean="0">
                <a:solidFill>
                  <a:srgbClr val="000000"/>
                </a:solidFill>
                <a:latin typeface="Helvetica" charset="0"/>
              </a:rPr>
              <a:t>kf</a:t>
            </a:r>
            <a:r>
              <a:rPr lang="pl-PL" sz="1200" b="1" baseline="-25000" dirty="0">
                <a:solidFill>
                  <a:srgbClr val="000000"/>
                </a:solidFill>
                <a:latin typeface="Helvetica" charset="0"/>
              </a:rPr>
              <a:t>0</a:t>
            </a:r>
            <a:endParaRPr lang="pl-PL" baseline="-25000" dirty="0"/>
          </a:p>
        </p:txBody>
      </p:sp>
      <p:sp>
        <p:nvSpPr>
          <p:cNvPr id="21577" name="Rectangle 72"/>
          <p:cNvSpPr>
            <a:spLocks noChangeArrowheads="1"/>
          </p:cNvSpPr>
          <p:nvPr/>
        </p:nvSpPr>
        <p:spPr bwMode="auto">
          <a:xfrm rot="16200000">
            <a:off x="934071" y="4335984"/>
            <a:ext cx="7794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200" b="1" dirty="0" err="1" smtClean="0">
                <a:solidFill>
                  <a:srgbClr val="000000"/>
                </a:solidFill>
                <a:latin typeface="Helvetica" charset="0"/>
              </a:rPr>
              <a:t>P</a:t>
            </a:r>
            <a:r>
              <a:rPr lang="pl-PL" sz="1200" b="1" baseline="-25000" dirty="0" err="1" smtClean="0">
                <a:solidFill>
                  <a:srgbClr val="000000"/>
                </a:solidFill>
                <a:latin typeface="Helvetica" charset="0"/>
              </a:rPr>
              <a:t>f</a:t>
            </a:r>
            <a:r>
              <a:rPr lang="pl-PL" sz="1200" b="1" dirty="0" smtClean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pl-PL" sz="1200" b="1" i="1" dirty="0" smtClean="0">
                <a:solidFill>
                  <a:srgbClr val="000000"/>
                </a:solidFill>
                <a:latin typeface="Helvetica" charset="0"/>
              </a:rPr>
              <a:t>k</a:t>
            </a:r>
            <a:r>
              <a:rPr lang="pl-PL" sz="1200" b="1" i="1" dirty="0" smtClean="0">
                <a:solidFill>
                  <a:srgbClr val="000000"/>
                </a:solidFill>
                <a:latin typeface="Helvetica" charset="0"/>
                <a:sym typeface="Symbol"/>
              </a:rPr>
              <a:t></a:t>
            </a:r>
            <a:r>
              <a:rPr lang="pl-PL" sz="1200" b="1" baseline="-25000" dirty="0" smtClean="0">
                <a:solidFill>
                  <a:srgbClr val="000000"/>
                </a:solidFill>
                <a:latin typeface="Helvetica" charset="0"/>
              </a:rPr>
              <a:t>0</a:t>
            </a:r>
            <a:r>
              <a:rPr lang="pl-PL" sz="1200" b="1" dirty="0" smtClean="0">
                <a:solidFill>
                  <a:srgbClr val="000000"/>
                </a:solidFill>
                <a:latin typeface="Helvetica" charset="0"/>
              </a:rPr>
              <a:t>) </a:t>
            </a:r>
            <a:r>
              <a:rPr lang="pl-PL" sz="1200" b="1" dirty="0">
                <a:solidFill>
                  <a:srgbClr val="000000"/>
                </a:solidFill>
                <a:latin typeface="Helvetica" charset="0"/>
              </a:rPr>
              <a:t>[%]</a:t>
            </a:r>
            <a:endParaRPr lang="pl-PL" dirty="0"/>
          </a:p>
        </p:txBody>
      </p:sp>
      <p:sp>
        <p:nvSpPr>
          <p:cNvPr id="21578" name="Rectangle 73"/>
          <p:cNvSpPr>
            <a:spLocks noChangeArrowheads="1"/>
          </p:cNvSpPr>
          <p:nvPr/>
        </p:nvSpPr>
        <p:spPr bwMode="auto">
          <a:xfrm>
            <a:off x="2051720" y="4869160"/>
            <a:ext cx="37173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 dirty="0" smtClean="0">
                <a:solidFill>
                  <a:srgbClr val="000000"/>
                </a:solidFill>
                <a:latin typeface="Helvetica" charset="0"/>
              </a:rPr>
              <a:t>S</a:t>
            </a:r>
            <a:r>
              <a:rPr lang="pl-PL" sz="1600" b="1" dirty="0" err="1" smtClean="0">
                <a:solidFill>
                  <a:srgbClr val="000000"/>
                </a:solidFill>
                <a:latin typeface="Helvetica" charset="0"/>
              </a:rPr>
              <a:t>ygnał</a:t>
            </a:r>
            <a:r>
              <a:rPr lang="pl-PL" sz="1600" b="1" dirty="0" smtClean="0">
                <a:solidFill>
                  <a:srgbClr val="000000"/>
                </a:solidFill>
                <a:latin typeface="Helvetica" charset="0"/>
              </a:rPr>
              <a:t> piłokształtny </a:t>
            </a:r>
            <a:r>
              <a:rPr lang="pl-PL" sz="1600" b="1" dirty="0">
                <a:solidFill>
                  <a:srgbClr val="000000"/>
                </a:solidFill>
                <a:latin typeface="Helvetica" charset="0"/>
              </a:rPr>
              <a:t>– </a:t>
            </a:r>
            <a:r>
              <a:rPr lang="pl-PL" sz="1600" b="1" dirty="0" smtClean="0">
                <a:solidFill>
                  <a:srgbClr val="000000"/>
                </a:solidFill>
                <a:latin typeface="Helvetica" charset="0"/>
              </a:rPr>
              <a:t>moc ułamkowa</a:t>
            </a:r>
            <a:r>
              <a:rPr lang="pl-PL" sz="12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endParaRPr lang="pl-PL" dirty="0"/>
          </a:p>
        </p:txBody>
      </p:sp>
      <p:graphicFrame>
        <p:nvGraphicFramePr>
          <p:cNvPr id="21507" name="Object 1025"/>
          <p:cNvGraphicFramePr>
            <a:graphicFrameLocks noChangeAspect="1"/>
          </p:cNvGraphicFramePr>
          <p:nvPr/>
        </p:nvGraphicFramePr>
        <p:xfrm>
          <a:off x="6284913" y="3429000"/>
          <a:ext cx="2544762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8451" name="Równanie" r:id="rId5" imgW="1002960" imgH="685800" progId="Equation.3">
                  <p:embed/>
                </p:oleObj>
              </mc:Choice>
              <mc:Fallback>
                <p:oleObj name="Równanie" r:id="rId5" imgW="1002960" imgH="6858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3429000"/>
                        <a:ext cx="2544762" cy="1739900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6757987" y="620688"/>
            <a:ext cx="2386013" cy="2057400"/>
            <a:chOff x="4080" y="1968"/>
            <a:chExt cx="1503" cy="1296"/>
          </a:xfrm>
        </p:grpSpPr>
        <p:sp>
          <p:nvSpPr>
            <p:cNvPr id="21512" name="Line 76"/>
            <p:cNvSpPr>
              <a:spLocks noChangeShapeType="1"/>
            </p:cNvSpPr>
            <p:nvPr/>
          </p:nvSpPr>
          <p:spPr bwMode="auto">
            <a:xfrm>
              <a:off x="4368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3" name="Line 77"/>
            <p:cNvSpPr>
              <a:spLocks noChangeShapeType="1"/>
            </p:cNvSpPr>
            <p:nvPr/>
          </p:nvSpPr>
          <p:spPr bwMode="auto">
            <a:xfrm rot="-5400000">
              <a:off x="3912" y="24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4" name="Line 78"/>
            <p:cNvSpPr>
              <a:spLocks noChangeShapeType="1"/>
            </p:cNvSpPr>
            <p:nvPr/>
          </p:nvSpPr>
          <p:spPr bwMode="auto">
            <a:xfrm flipV="1">
              <a:off x="4368" y="2160"/>
              <a:ext cx="72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5" name="Line 79"/>
            <p:cNvSpPr>
              <a:spLocks noChangeShapeType="1"/>
            </p:cNvSpPr>
            <p:nvPr/>
          </p:nvSpPr>
          <p:spPr bwMode="auto">
            <a:xfrm>
              <a:off x="5088" y="2160"/>
              <a:ext cx="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6" name="Text Box 80"/>
            <p:cNvSpPr txBox="1">
              <a:spLocks noChangeArrowheads="1"/>
            </p:cNvSpPr>
            <p:nvPr/>
          </p:nvSpPr>
          <p:spPr bwMode="auto">
            <a:xfrm>
              <a:off x="4848" y="2976"/>
              <a:ext cx="5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  <a:r>
                <a:rPr lang="pl-PL" b="1"/>
                <a:t> = 1</a:t>
              </a:r>
              <a:endParaRPr lang="pl-PL" b="1" i="1"/>
            </a:p>
          </p:txBody>
        </p:sp>
        <p:sp>
          <p:nvSpPr>
            <p:cNvPr id="21517" name="Text Box 81"/>
            <p:cNvSpPr txBox="1">
              <a:spLocks noChangeArrowheads="1"/>
            </p:cNvSpPr>
            <p:nvPr/>
          </p:nvSpPr>
          <p:spPr bwMode="auto">
            <a:xfrm>
              <a:off x="5414" y="25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21518" name="Line 82"/>
            <p:cNvSpPr>
              <a:spLocks noChangeShapeType="1"/>
            </p:cNvSpPr>
            <p:nvPr/>
          </p:nvSpPr>
          <p:spPr bwMode="auto">
            <a:xfrm>
              <a:off x="4272" y="2160"/>
              <a:ext cx="912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9" name="Text Box 83"/>
            <p:cNvSpPr txBox="1">
              <a:spLocks noChangeArrowheads="1"/>
            </p:cNvSpPr>
            <p:nvPr/>
          </p:nvSpPr>
          <p:spPr bwMode="auto">
            <a:xfrm>
              <a:off x="4080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1</a:t>
              </a: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49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Moc ułamkowa</a:t>
            </a:r>
            <a:br>
              <a:rPr lang="pl-PL" sz="3600" b="1" dirty="0" smtClean="0">
                <a:solidFill>
                  <a:srgbClr val="00800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(sygnał piłokształtny - 90%)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762000" y="1676400"/>
            <a:ext cx="6335713" cy="4754563"/>
            <a:chOff x="912" y="1056"/>
            <a:chExt cx="3991" cy="2995"/>
          </a:xfrm>
        </p:grpSpPr>
        <p:sp>
          <p:nvSpPr>
            <p:cNvPr id="33806" name="Rectangle 9"/>
            <p:cNvSpPr>
              <a:spLocks noChangeArrowheads="1"/>
            </p:cNvSpPr>
            <p:nvPr/>
          </p:nvSpPr>
          <p:spPr bwMode="auto">
            <a:xfrm>
              <a:off x="912" y="1056"/>
              <a:ext cx="3991" cy="2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7" name="Rectangle 10"/>
            <p:cNvSpPr>
              <a:spLocks noChangeArrowheads="1"/>
            </p:cNvSpPr>
            <p:nvPr/>
          </p:nvSpPr>
          <p:spPr bwMode="auto">
            <a:xfrm>
              <a:off x="1431" y="1284"/>
              <a:ext cx="3088" cy="24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8" name="Rectangle 11"/>
            <p:cNvSpPr>
              <a:spLocks noChangeArrowheads="1"/>
            </p:cNvSpPr>
            <p:nvPr/>
          </p:nvSpPr>
          <p:spPr bwMode="auto">
            <a:xfrm>
              <a:off x="1431" y="1284"/>
              <a:ext cx="3088" cy="2433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9" name="Line 12"/>
            <p:cNvSpPr>
              <a:spLocks noChangeShapeType="1"/>
            </p:cNvSpPr>
            <p:nvPr/>
          </p:nvSpPr>
          <p:spPr bwMode="auto">
            <a:xfrm>
              <a:off x="1431" y="1284"/>
              <a:ext cx="30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0" name="Line 13"/>
            <p:cNvSpPr>
              <a:spLocks noChangeShapeType="1"/>
            </p:cNvSpPr>
            <p:nvPr/>
          </p:nvSpPr>
          <p:spPr bwMode="auto">
            <a:xfrm>
              <a:off x="1431" y="3717"/>
              <a:ext cx="30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1" name="Line 14"/>
            <p:cNvSpPr>
              <a:spLocks noChangeShapeType="1"/>
            </p:cNvSpPr>
            <p:nvPr/>
          </p:nvSpPr>
          <p:spPr bwMode="auto">
            <a:xfrm flipV="1">
              <a:off x="4519" y="1284"/>
              <a:ext cx="1" cy="243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2" name="Line 15"/>
            <p:cNvSpPr>
              <a:spLocks noChangeShapeType="1"/>
            </p:cNvSpPr>
            <p:nvPr/>
          </p:nvSpPr>
          <p:spPr bwMode="auto">
            <a:xfrm flipV="1">
              <a:off x="1431" y="1284"/>
              <a:ext cx="1" cy="243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3" name="Line 16"/>
            <p:cNvSpPr>
              <a:spLocks noChangeShapeType="1"/>
            </p:cNvSpPr>
            <p:nvPr/>
          </p:nvSpPr>
          <p:spPr bwMode="auto">
            <a:xfrm>
              <a:off x="1431" y="3717"/>
              <a:ext cx="30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4" name="Line 17"/>
            <p:cNvSpPr>
              <a:spLocks noChangeShapeType="1"/>
            </p:cNvSpPr>
            <p:nvPr/>
          </p:nvSpPr>
          <p:spPr bwMode="auto">
            <a:xfrm flipV="1">
              <a:off x="1431" y="1284"/>
              <a:ext cx="1" cy="243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5" name="Line 18"/>
            <p:cNvSpPr>
              <a:spLocks noChangeShapeType="1"/>
            </p:cNvSpPr>
            <p:nvPr/>
          </p:nvSpPr>
          <p:spPr bwMode="auto">
            <a:xfrm flipV="1">
              <a:off x="1431" y="3681"/>
              <a:ext cx="1" cy="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6" name="Line 19"/>
            <p:cNvSpPr>
              <a:spLocks noChangeShapeType="1"/>
            </p:cNvSpPr>
            <p:nvPr/>
          </p:nvSpPr>
          <p:spPr bwMode="auto">
            <a:xfrm>
              <a:off x="1431" y="1284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7" name="Rectangle 20"/>
            <p:cNvSpPr>
              <a:spLocks noChangeArrowheads="1"/>
            </p:cNvSpPr>
            <p:nvPr/>
          </p:nvSpPr>
          <p:spPr bwMode="auto">
            <a:xfrm>
              <a:off x="1403" y="3738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33818" name="Line 21"/>
            <p:cNvSpPr>
              <a:spLocks noChangeShapeType="1"/>
            </p:cNvSpPr>
            <p:nvPr/>
          </p:nvSpPr>
          <p:spPr bwMode="auto">
            <a:xfrm flipV="1">
              <a:off x="2456" y="3681"/>
              <a:ext cx="1" cy="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19" name="Line 22"/>
            <p:cNvSpPr>
              <a:spLocks noChangeShapeType="1"/>
            </p:cNvSpPr>
            <p:nvPr/>
          </p:nvSpPr>
          <p:spPr bwMode="auto">
            <a:xfrm>
              <a:off x="2456" y="1284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0" name="Rectangle 23"/>
            <p:cNvSpPr>
              <a:spLocks noChangeArrowheads="1"/>
            </p:cNvSpPr>
            <p:nvPr/>
          </p:nvSpPr>
          <p:spPr bwMode="auto">
            <a:xfrm>
              <a:off x="2378" y="3738"/>
              <a:ext cx="14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0.5</a:t>
              </a:r>
              <a:endParaRPr lang="pl-PL"/>
            </a:p>
          </p:txBody>
        </p:sp>
        <p:sp>
          <p:nvSpPr>
            <p:cNvPr id="33821" name="Line 24"/>
            <p:cNvSpPr>
              <a:spLocks noChangeShapeType="1"/>
            </p:cNvSpPr>
            <p:nvPr/>
          </p:nvSpPr>
          <p:spPr bwMode="auto">
            <a:xfrm flipV="1">
              <a:off x="3487" y="3681"/>
              <a:ext cx="1" cy="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2" name="Line 25"/>
            <p:cNvSpPr>
              <a:spLocks noChangeShapeType="1"/>
            </p:cNvSpPr>
            <p:nvPr/>
          </p:nvSpPr>
          <p:spPr bwMode="auto">
            <a:xfrm>
              <a:off x="3487" y="1284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3" name="Rectangle 26"/>
            <p:cNvSpPr>
              <a:spLocks noChangeArrowheads="1"/>
            </p:cNvSpPr>
            <p:nvPr/>
          </p:nvSpPr>
          <p:spPr bwMode="auto">
            <a:xfrm>
              <a:off x="3459" y="3738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33824" name="Line 27"/>
            <p:cNvSpPr>
              <a:spLocks noChangeShapeType="1"/>
            </p:cNvSpPr>
            <p:nvPr/>
          </p:nvSpPr>
          <p:spPr bwMode="auto">
            <a:xfrm flipV="1">
              <a:off x="4519" y="3681"/>
              <a:ext cx="1" cy="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5" name="Line 28"/>
            <p:cNvSpPr>
              <a:spLocks noChangeShapeType="1"/>
            </p:cNvSpPr>
            <p:nvPr/>
          </p:nvSpPr>
          <p:spPr bwMode="auto">
            <a:xfrm>
              <a:off x="4519" y="1284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6" name="Rectangle 29"/>
            <p:cNvSpPr>
              <a:spLocks noChangeArrowheads="1"/>
            </p:cNvSpPr>
            <p:nvPr/>
          </p:nvSpPr>
          <p:spPr bwMode="auto">
            <a:xfrm>
              <a:off x="4441" y="3738"/>
              <a:ext cx="14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1.5</a:t>
              </a:r>
              <a:endParaRPr lang="pl-PL"/>
            </a:p>
          </p:txBody>
        </p:sp>
        <p:sp>
          <p:nvSpPr>
            <p:cNvPr id="33827" name="Line 30"/>
            <p:cNvSpPr>
              <a:spLocks noChangeShapeType="1"/>
            </p:cNvSpPr>
            <p:nvPr/>
          </p:nvSpPr>
          <p:spPr bwMode="auto">
            <a:xfrm>
              <a:off x="1431" y="3717"/>
              <a:ext cx="2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8" name="Line 31"/>
            <p:cNvSpPr>
              <a:spLocks noChangeShapeType="1"/>
            </p:cNvSpPr>
            <p:nvPr/>
          </p:nvSpPr>
          <p:spPr bwMode="auto">
            <a:xfrm flipH="1">
              <a:off x="4484" y="3717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29" name="Rectangle 32"/>
            <p:cNvSpPr>
              <a:spLocks noChangeArrowheads="1"/>
            </p:cNvSpPr>
            <p:nvPr/>
          </p:nvSpPr>
          <p:spPr bwMode="auto">
            <a:xfrm>
              <a:off x="1339" y="3653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33830" name="Line 33"/>
            <p:cNvSpPr>
              <a:spLocks noChangeShapeType="1"/>
            </p:cNvSpPr>
            <p:nvPr/>
          </p:nvSpPr>
          <p:spPr bwMode="auto">
            <a:xfrm>
              <a:off x="1431" y="3226"/>
              <a:ext cx="2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31" name="Line 34"/>
            <p:cNvSpPr>
              <a:spLocks noChangeShapeType="1"/>
            </p:cNvSpPr>
            <p:nvPr/>
          </p:nvSpPr>
          <p:spPr bwMode="auto">
            <a:xfrm flipH="1">
              <a:off x="4484" y="3226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32" name="Rectangle 35"/>
            <p:cNvSpPr>
              <a:spLocks noChangeArrowheads="1"/>
            </p:cNvSpPr>
            <p:nvPr/>
          </p:nvSpPr>
          <p:spPr bwMode="auto">
            <a:xfrm>
              <a:off x="1246" y="3162"/>
              <a:ext cx="14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0.2</a:t>
              </a:r>
              <a:endParaRPr lang="pl-PL"/>
            </a:p>
          </p:txBody>
        </p:sp>
        <p:sp>
          <p:nvSpPr>
            <p:cNvPr id="33833" name="Line 36"/>
            <p:cNvSpPr>
              <a:spLocks noChangeShapeType="1"/>
            </p:cNvSpPr>
            <p:nvPr/>
          </p:nvSpPr>
          <p:spPr bwMode="auto">
            <a:xfrm>
              <a:off x="1431" y="2742"/>
              <a:ext cx="2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34" name="Line 37"/>
            <p:cNvSpPr>
              <a:spLocks noChangeShapeType="1"/>
            </p:cNvSpPr>
            <p:nvPr/>
          </p:nvSpPr>
          <p:spPr bwMode="auto">
            <a:xfrm flipH="1">
              <a:off x="4484" y="2742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35" name="Rectangle 38"/>
            <p:cNvSpPr>
              <a:spLocks noChangeArrowheads="1"/>
            </p:cNvSpPr>
            <p:nvPr/>
          </p:nvSpPr>
          <p:spPr bwMode="auto">
            <a:xfrm>
              <a:off x="1246" y="2678"/>
              <a:ext cx="14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0.4</a:t>
              </a:r>
              <a:endParaRPr lang="pl-PL"/>
            </a:p>
          </p:txBody>
        </p:sp>
        <p:sp>
          <p:nvSpPr>
            <p:cNvPr id="33836" name="Line 39"/>
            <p:cNvSpPr>
              <a:spLocks noChangeShapeType="1"/>
            </p:cNvSpPr>
            <p:nvPr/>
          </p:nvSpPr>
          <p:spPr bwMode="auto">
            <a:xfrm>
              <a:off x="1431" y="2251"/>
              <a:ext cx="2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37" name="Line 40"/>
            <p:cNvSpPr>
              <a:spLocks noChangeShapeType="1"/>
            </p:cNvSpPr>
            <p:nvPr/>
          </p:nvSpPr>
          <p:spPr bwMode="auto">
            <a:xfrm flipH="1">
              <a:off x="4484" y="2251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38" name="Rectangle 41"/>
            <p:cNvSpPr>
              <a:spLocks noChangeArrowheads="1"/>
            </p:cNvSpPr>
            <p:nvPr/>
          </p:nvSpPr>
          <p:spPr bwMode="auto">
            <a:xfrm>
              <a:off x="1246" y="2187"/>
              <a:ext cx="14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0.6</a:t>
              </a:r>
              <a:endParaRPr lang="pl-PL"/>
            </a:p>
          </p:txBody>
        </p:sp>
        <p:sp>
          <p:nvSpPr>
            <p:cNvPr id="33839" name="Line 42"/>
            <p:cNvSpPr>
              <a:spLocks noChangeShapeType="1"/>
            </p:cNvSpPr>
            <p:nvPr/>
          </p:nvSpPr>
          <p:spPr bwMode="auto">
            <a:xfrm>
              <a:off x="1431" y="1767"/>
              <a:ext cx="2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0" name="Line 43"/>
            <p:cNvSpPr>
              <a:spLocks noChangeShapeType="1"/>
            </p:cNvSpPr>
            <p:nvPr/>
          </p:nvSpPr>
          <p:spPr bwMode="auto">
            <a:xfrm flipH="1">
              <a:off x="4484" y="1767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1" name="Rectangle 44"/>
            <p:cNvSpPr>
              <a:spLocks noChangeArrowheads="1"/>
            </p:cNvSpPr>
            <p:nvPr/>
          </p:nvSpPr>
          <p:spPr bwMode="auto">
            <a:xfrm>
              <a:off x="1246" y="1703"/>
              <a:ext cx="14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0.8</a:t>
              </a:r>
              <a:endParaRPr lang="pl-PL"/>
            </a:p>
          </p:txBody>
        </p:sp>
        <p:sp>
          <p:nvSpPr>
            <p:cNvPr id="33842" name="Line 45"/>
            <p:cNvSpPr>
              <a:spLocks noChangeShapeType="1"/>
            </p:cNvSpPr>
            <p:nvPr/>
          </p:nvSpPr>
          <p:spPr bwMode="auto">
            <a:xfrm>
              <a:off x="1431" y="1284"/>
              <a:ext cx="29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3" name="Line 46"/>
            <p:cNvSpPr>
              <a:spLocks noChangeShapeType="1"/>
            </p:cNvSpPr>
            <p:nvPr/>
          </p:nvSpPr>
          <p:spPr bwMode="auto">
            <a:xfrm flipH="1">
              <a:off x="4484" y="1284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4" name="Rectangle 47"/>
            <p:cNvSpPr>
              <a:spLocks noChangeArrowheads="1"/>
            </p:cNvSpPr>
            <p:nvPr/>
          </p:nvSpPr>
          <p:spPr bwMode="auto">
            <a:xfrm>
              <a:off x="1339" y="1220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33845" name="Line 48"/>
            <p:cNvSpPr>
              <a:spLocks noChangeShapeType="1"/>
            </p:cNvSpPr>
            <p:nvPr/>
          </p:nvSpPr>
          <p:spPr bwMode="auto">
            <a:xfrm>
              <a:off x="1431" y="1284"/>
              <a:ext cx="30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6" name="Line 49"/>
            <p:cNvSpPr>
              <a:spLocks noChangeShapeType="1"/>
            </p:cNvSpPr>
            <p:nvPr/>
          </p:nvSpPr>
          <p:spPr bwMode="auto">
            <a:xfrm>
              <a:off x="1431" y="3717"/>
              <a:ext cx="30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7" name="Line 50"/>
            <p:cNvSpPr>
              <a:spLocks noChangeShapeType="1"/>
            </p:cNvSpPr>
            <p:nvPr/>
          </p:nvSpPr>
          <p:spPr bwMode="auto">
            <a:xfrm flipV="1">
              <a:off x="4519" y="1284"/>
              <a:ext cx="1" cy="243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8" name="Line 51"/>
            <p:cNvSpPr>
              <a:spLocks noChangeShapeType="1"/>
            </p:cNvSpPr>
            <p:nvPr/>
          </p:nvSpPr>
          <p:spPr bwMode="auto">
            <a:xfrm flipV="1">
              <a:off x="1431" y="1284"/>
              <a:ext cx="1" cy="243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49" name="Freeform 52"/>
            <p:cNvSpPr>
              <a:spLocks/>
            </p:cNvSpPr>
            <p:nvPr/>
          </p:nvSpPr>
          <p:spPr bwMode="auto">
            <a:xfrm>
              <a:off x="1431" y="2500"/>
              <a:ext cx="548" cy="1003"/>
            </a:xfrm>
            <a:custGeom>
              <a:avLst/>
              <a:gdLst>
                <a:gd name="T0" fmla="*/ 7 w 548"/>
                <a:gd name="T1" fmla="*/ 43 h 1003"/>
                <a:gd name="T2" fmla="*/ 15 w 548"/>
                <a:gd name="T3" fmla="*/ 86 h 1003"/>
                <a:gd name="T4" fmla="*/ 29 w 548"/>
                <a:gd name="T5" fmla="*/ 143 h 1003"/>
                <a:gd name="T6" fmla="*/ 36 w 548"/>
                <a:gd name="T7" fmla="*/ 185 h 1003"/>
                <a:gd name="T8" fmla="*/ 50 w 548"/>
                <a:gd name="T9" fmla="*/ 242 h 1003"/>
                <a:gd name="T10" fmla="*/ 57 w 548"/>
                <a:gd name="T11" fmla="*/ 285 h 1003"/>
                <a:gd name="T12" fmla="*/ 72 w 548"/>
                <a:gd name="T13" fmla="*/ 342 h 1003"/>
                <a:gd name="T14" fmla="*/ 79 w 548"/>
                <a:gd name="T15" fmla="*/ 377 h 1003"/>
                <a:gd name="T16" fmla="*/ 93 w 548"/>
                <a:gd name="T17" fmla="*/ 420 h 1003"/>
                <a:gd name="T18" fmla="*/ 100 w 548"/>
                <a:gd name="T19" fmla="*/ 470 h 1003"/>
                <a:gd name="T20" fmla="*/ 114 w 548"/>
                <a:gd name="T21" fmla="*/ 513 h 1003"/>
                <a:gd name="T22" fmla="*/ 121 w 548"/>
                <a:gd name="T23" fmla="*/ 562 h 1003"/>
                <a:gd name="T24" fmla="*/ 136 w 548"/>
                <a:gd name="T25" fmla="*/ 598 h 1003"/>
                <a:gd name="T26" fmla="*/ 143 w 548"/>
                <a:gd name="T27" fmla="*/ 641 h 1003"/>
                <a:gd name="T28" fmla="*/ 157 w 548"/>
                <a:gd name="T29" fmla="*/ 676 h 1003"/>
                <a:gd name="T30" fmla="*/ 164 w 548"/>
                <a:gd name="T31" fmla="*/ 712 h 1003"/>
                <a:gd name="T32" fmla="*/ 178 w 548"/>
                <a:gd name="T33" fmla="*/ 747 h 1003"/>
                <a:gd name="T34" fmla="*/ 185 w 548"/>
                <a:gd name="T35" fmla="*/ 783 h 1003"/>
                <a:gd name="T36" fmla="*/ 200 w 548"/>
                <a:gd name="T37" fmla="*/ 804 h 1003"/>
                <a:gd name="T38" fmla="*/ 207 w 548"/>
                <a:gd name="T39" fmla="*/ 840 h 1003"/>
                <a:gd name="T40" fmla="*/ 221 w 548"/>
                <a:gd name="T41" fmla="*/ 861 h 1003"/>
                <a:gd name="T42" fmla="*/ 228 w 548"/>
                <a:gd name="T43" fmla="*/ 882 h 1003"/>
                <a:gd name="T44" fmla="*/ 242 w 548"/>
                <a:gd name="T45" fmla="*/ 911 h 1003"/>
                <a:gd name="T46" fmla="*/ 256 w 548"/>
                <a:gd name="T47" fmla="*/ 932 h 1003"/>
                <a:gd name="T48" fmla="*/ 278 w 548"/>
                <a:gd name="T49" fmla="*/ 961 h 1003"/>
                <a:gd name="T50" fmla="*/ 292 w 548"/>
                <a:gd name="T51" fmla="*/ 982 h 1003"/>
                <a:gd name="T52" fmla="*/ 313 w 548"/>
                <a:gd name="T53" fmla="*/ 996 h 1003"/>
                <a:gd name="T54" fmla="*/ 335 w 548"/>
                <a:gd name="T55" fmla="*/ 1003 h 1003"/>
                <a:gd name="T56" fmla="*/ 356 w 548"/>
                <a:gd name="T57" fmla="*/ 996 h 1003"/>
                <a:gd name="T58" fmla="*/ 377 w 548"/>
                <a:gd name="T59" fmla="*/ 989 h 1003"/>
                <a:gd name="T60" fmla="*/ 399 w 548"/>
                <a:gd name="T61" fmla="*/ 968 h 1003"/>
                <a:gd name="T62" fmla="*/ 427 w 548"/>
                <a:gd name="T63" fmla="*/ 939 h 1003"/>
                <a:gd name="T64" fmla="*/ 441 w 548"/>
                <a:gd name="T65" fmla="*/ 918 h 1003"/>
                <a:gd name="T66" fmla="*/ 449 w 548"/>
                <a:gd name="T67" fmla="*/ 897 h 1003"/>
                <a:gd name="T68" fmla="*/ 463 w 548"/>
                <a:gd name="T69" fmla="*/ 875 h 1003"/>
                <a:gd name="T70" fmla="*/ 477 w 548"/>
                <a:gd name="T71" fmla="*/ 847 h 1003"/>
                <a:gd name="T72" fmla="*/ 491 w 548"/>
                <a:gd name="T73" fmla="*/ 826 h 1003"/>
                <a:gd name="T74" fmla="*/ 498 w 548"/>
                <a:gd name="T75" fmla="*/ 797 h 1003"/>
                <a:gd name="T76" fmla="*/ 513 w 548"/>
                <a:gd name="T77" fmla="*/ 776 h 1003"/>
                <a:gd name="T78" fmla="*/ 520 w 548"/>
                <a:gd name="T79" fmla="*/ 747 h 1003"/>
                <a:gd name="T80" fmla="*/ 534 w 548"/>
                <a:gd name="T81" fmla="*/ 719 h 1003"/>
                <a:gd name="T82" fmla="*/ 541 w 548"/>
                <a:gd name="T83" fmla="*/ 690 h 10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8"/>
                <a:gd name="T127" fmla="*/ 0 h 1003"/>
                <a:gd name="T128" fmla="*/ 548 w 548"/>
                <a:gd name="T129" fmla="*/ 1003 h 100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8" h="1003">
                  <a:moveTo>
                    <a:pt x="0" y="0"/>
                  </a:moveTo>
                  <a:lnTo>
                    <a:pt x="0" y="29"/>
                  </a:lnTo>
                  <a:lnTo>
                    <a:pt x="7" y="43"/>
                  </a:lnTo>
                  <a:lnTo>
                    <a:pt x="7" y="57"/>
                  </a:lnTo>
                  <a:lnTo>
                    <a:pt x="15" y="71"/>
                  </a:lnTo>
                  <a:lnTo>
                    <a:pt x="15" y="86"/>
                  </a:lnTo>
                  <a:lnTo>
                    <a:pt x="22" y="100"/>
                  </a:lnTo>
                  <a:lnTo>
                    <a:pt x="22" y="128"/>
                  </a:lnTo>
                  <a:lnTo>
                    <a:pt x="29" y="143"/>
                  </a:lnTo>
                  <a:lnTo>
                    <a:pt x="29" y="157"/>
                  </a:lnTo>
                  <a:lnTo>
                    <a:pt x="36" y="171"/>
                  </a:lnTo>
                  <a:lnTo>
                    <a:pt x="36" y="185"/>
                  </a:lnTo>
                  <a:lnTo>
                    <a:pt x="43" y="199"/>
                  </a:lnTo>
                  <a:lnTo>
                    <a:pt x="43" y="228"/>
                  </a:lnTo>
                  <a:lnTo>
                    <a:pt x="50" y="242"/>
                  </a:lnTo>
                  <a:lnTo>
                    <a:pt x="50" y="256"/>
                  </a:lnTo>
                  <a:lnTo>
                    <a:pt x="57" y="271"/>
                  </a:lnTo>
                  <a:lnTo>
                    <a:pt x="57" y="285"/>
                  </a:lnTo>
                  <a:lnTo>
                    <a:pt x="64" y="299"/>
                  </a:lnTo>
                  <a:lnTo>
                    <a:pt x="64" y="328"/>
                  </a:lnTo>
                  <a:lnTo>
                    <a:pt x="72" y="342"/>
                  </a:lnTo>
                  <a:lnTo>
                    <a:pt x="72" y="356"/>
                  </a:lnTo>
                  <a:lnTo>
                    <a:pt x="79" y="370"/>
                  </a:lnTo>
                  <a:lnTo>
                    <a:pt x="79" y="377"/>
                  </a:lnTo>
                  <a:lnTo>
                    <a:pt x="86" y="392"/>
                  </a:lnTo>
                  <a:lnTo>
                    <a:pt x="86" y="406"/>
                  </a:lnTo>
                  <a:lnTo>
                    <a:pt x="93" y="420"/>
                  </a:lnTo>
                  <a:lnTo>
                    <a:pt x="93" y="448"/>
                  </a:lnTo>
                  <a:lnTo>
                    <a:pt x="100" y="463"/>
                  </a:lnTo>
                  <a:lnTo>
                    <a:pt x="100" y="470"/>
                  </a:lnTo>
                  <a:lnTo>
                    <a:pt x="107" y="484"/>
                  </a:lnTo>
                  <a:lnTo>
                    <a:pt x="107" y="498"/>
                  </a:lnTo>
                  <a:lnTo>
                    <a:pt x="114" y="513"/>
                  </a:lnTo>
                  <a:lnTo>
                    <a:pt x="114" y="534"/>
                  </a:lnTo>
                  <a:lnTo>
                    <a:pt x="121" y="548"/>
                  </a:lnTo>
                  <a:lnTo>
                    <a:pt x="121" y="562"/>
                  </a:lnTo>
                  <a:lnTo>
                    <a:pt x="128" y="569"/>
                  </a:lnTo>
                  <a:lnTo>
                    <a:pt x="128" y="584"/>
                  </a:lnTo>
                  <a:lnTo>
                    <a:pt x="136" y="598"/>
                  </a:lnTo>
                  <a:lnTo>
                    <a:pt x="136" y="619"/>
                  </a:lnTo>
                  <a:lnTo>
                    <a:pt x="143" y="626"/>
                  </a:lnTo>
                  <a:lnTo>
                    <a:pt x="143" y="641"/>
                  </a:lnTo>
                  <a:lnTo>
                    <a:pt x="150" y="655"/>
                  </a:lnTo>
                  <a:lnTo>
                    <a:pt x="150" y="662"/>
                  </a:lnTo>
                  <a:lnTo>
                    <a:pt x="157" y="676"/>
                  </a:lnTo>
                  <a:lnTo>
                    <a:pt x="157" y="683"/>
                  </a:lnTo>
                  <a:lnTo>
                    <a:pt x="164" y="690"/>
                  </a:lnTo>
                  <a:lnTo>
                    <a:pt x="164" y="712"/>
                  </a:lnTo>
                  <a:lnTo>
                    <a:pt x="171" y="726"/>
                  </a:lnTo>
                  <a:lnTo>
                    <a:pt x="171" y="733"/>
                  </a:lnTo>
                  <a:lnTo>
                    <a:pt x="178" y="747"/>
                  </a:lnTo>
                  <a:lnTo>
                    <a:pt x="178" y="754"/>
                  </a:lnTo>
                  <a:lnTo>
                    <a:pt x="185" y="762"/>
                  </a:lnTo>
                  <a:lnTo>
                    <a:pt x="185" y="783"/>
                  </a:lnTo>
                  <a:lnTo>
                    <a:pt x="192" y="790"/>
                  </a:lnTo>
                  <a:lnTo>
                    <a:pt x="192" y="797"/>
                  </a:lnTo>
                  <a:lnTo>
                    <a:pt x="200" y="804"/>
                  </a:lnTo>
                  <a:lnTo>
                    <a:pt x="200" y="818"/>
                  </a:lnTo>
                  <a:lnTo>
                    <a:pt x="207" y="826"/>
                  </a:lnTo>
                  <a:lnTo>
                    <a:pt x="207" y="840"/>
                  </a:lnTo>
                  <a:lnTo>
                    <a:pt x="214" y="847"/>
                  </a:lnTo>
                  <a:lnTo>
                    <a:pt x="214" y="854"/>
                  </a:lnTo>
                  <a:lnTo>
                    <a:pt x="221" y="861"/>
                  </a:lnTo>
                  <a:lnTo>
                    <a:pt x="221" y="868"/>
                  </a:lnTo>
                  <a:lnTo>
                    <a:pt x="228" y="875"/>
                  </a:lnTo>
                  <a:lnTo>
                    <a:pt x="228" y="882"/>
                  </a:lnTo>
                  <a:lnTo>
                    <a:pt x="235" y="890"/>
                  </a:lnTo>
                  <a:lnTo>
                    <a:pt x="235" y="904"/>
                  </a:lnTo>
                  <a:lnTo>
                    <a:pt x="242" y="911"/>
                  </a:lnTo>
                  <a:lnTo>
                    <a:pt x="249" y="918"/>
                  </a:lnTo>
                  <a:lnTo>
                    <a:pt x="249" y="925"/>
                  </a:lnTo>
                  <a:lnTo>
                    <a:pt x="256" y="932"/>
                  </a:lnTo>
                  <a:lnTo>
                    <a:pt x="256" y="939"/>
                  </a:lnTo>
                  <a:lnTo>
                    <a:pt x="264" y="947"/>
                  </a:lnTo>
                  <a:lnTo>
                    <a:pt x="278" y="961"/>
                  </a:lnTo>
                  <a:lnTo>
                    <a:pt x="278" y="968"/>
                  </a:lnTo>
                  <a:lnTo>
                    <a:pt x="285" y="975"/>
                  </a:lnTo>
                  <a:lnTo>
                    <a:pt x="292" y="982"/>
                  </a:lnTo>
                  <a:lnTo>
                    <a:pt x="299" y="989"/>
                  </a:lnTo>
                  <a:lnTo>
                    <a:pt x="306" y="996"/>
                  </a:lnTo>
                  <a:lnTo>
                    <a:pt x="313" y="996"/>
                  </a:lnTo>
                  <a:lnTo>
                    <a:pt x="321" y="996"/>
                  </a:lnTo>
                  <a:lnTo>
                    <a:pt x="328" y="1003"/>
                  </a:lnTo>
                  <a:lnTo>
                    <a:pt x="335" y="1003"/>
                  </a:lnTo>
                  <a:lnTo>
                    <a:pt x="342" y="1003"/>
                  </a:lnTo>
                  <a:lnTo>
                    <a:pt x="349" y="1003"/>
                  </a:lnTo>
                  <a:lnTo>
                    <a:pt x="356" y="996"/>
                  </a:lnTo>
                  <a:lnTo>
                    <a:pt x="363" y="996"/>
                  </a:lnTo>
                  <a:lnTo>
                    <a:pt x="370" y="996"/>
                  </a:lnTo>
                  <a:lnTo>
                    <a:pt x="377" y="989"/>
                  </a:lnTo>
                  <a:lnTo>
                    <a:pt x="385" y="982"/>
                  </a:lnTo>
                  <a:lnTo>
                    <a:pt x="392" y="975"/>
                  </a:lnTo>
                  <a:lnTo>
                    <a:pt x="399" y="968"/>
                  </a:lnTo>
                  <a:lnTo>
                    <a:pt x="406" y="961"/>
                  </a:lnTo>
                  <a:lnTo>
                    <a:pt x="413" y="954"/>
                  </a:lnTo>
                  <a:lnTo>
                    <a:pt x="427" y="939"/>
                  </a:lnTo>
                  <a:lnTo>
                    <a:pt x="427" y="932"/>
                  </a:lnTo>
                  <a:lnTo>
                    <a:pt x="434" y="925"/>
                  </a:lnTo>
                  <a:lnTo>
                    <a:pt x="441" y="918"/>
                  </a:lnTo>
                  <a:lnTo>
                    <a:pt x="441" y="911"/>
                  </a:lnTo>
                  <a:lnTo>
                    <a:pt x="449" y="904"/>
                  </a:lnTo>
                  <a:lnTo>
                    <a:pt x="449" y="897"/>
                  </a:lnTo>
                  <a:lnTo>
                    <a:pt x="456" y="890"/>
                  </a:lnTo>
                  <a:lnTo>
                    <a:pt x="463" y="882"/>
                  </a:lnTo>
                  <a:lnTo>
                    <a:pt x="463" y="875"/>
                  </a:lnTo>
                  <a:lnTo>
                    <a:pt x="470" y="868"/>
                  </a:lnTo>
                  <a:lnTo>
                    <a:pt x="470" y="854"/>
                  </a:lnTo>
                  <a:lnTo>
                    <a:pt x="477" y="847"/>
                  </a:lnTo>
                  <a:lnTo>
                    <a:pt x="484" y="840"/>
                  </a:lnTo>
                  <a:lnTo>
                    <a:pt x="484" y="833"/>
                  </a:lnTo>
                  <a:lnTo>
                    <a:pt x="491" y="826"/>
                  </a:lnTo>
                  <a:lnTo>
                    <a:pt x="491" y="811"/>
                  </a:lnTo>
                  <a:lnTo>
                    <a:pt x="498" y="804"/>
                  </a:lnTo>
                  <a:lnTo>
                    <a:pt x="498" y="797"/>
                  </a:lnTo>
                  <a:lnTo>
                    <a:pt x="506" y="790"/>
                  </a:lnTo>
                  <a:lnTo>
                    <a:pt x="506" y="783"/>
                  </a:lnTo>
                  <a:lnTo>
                    <a:pt x="513" y="776"/>
                  </a:lnTo>
                  <a:lnTo>
                    <a:pt x="513" y="762"/>
                  </a:lnTo>
                  <a:lnTo>
                    <a:pt x="520" y="754"/>
                  </a:lnTo>
                  <a:lnTo>
                    <a:pt x="520" y="747"/>
                  </a:lnTo>
                  <a:lnTo>
                    <a:pt x="527" y="740"/>
                  </a:lnTo>
                  <a:lnTo>
                    <a:pt x="527" y="733"/>
                  </a:lnTo>
                  <a:lnTo>
                    <a:pt x="534" y="719"/>
                  </a:lnTo>
                  <a:lnTo>
                    <a:pt x="534" y="712"/>
                  </a:lnTo>
                  <a:lnTo>
                    <a:pt x="541" y="705"/>
                  </a:lnTo>
                  <a:lnTo>
                    <a:pt x="541" y="690"/>
                  </a:lnTo>
                  <a:lnTo>
                    <a:pt x="548" y="683"/>
                  </a:lnTo>
                  <a:lnTo>
                    <a:pt x="548" y="676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0" name="Freeform 53"/>
            <p:cNvSpPr>
              <a:spLocks/>
            </p:cNvSpPr>
            <p:nvPr/>
          </p:nvSpPr>
          <p:spPr bwMode="auto">
            <a:xfrm>
              <a:off x="1979" y="2386"/>
              <a:ext cx="705" cy="790"/>
            </a:xfrm>
            <a:custGeom>
              <a:avLst/>
              <a:gdLst>
                <a:gd name="T0" fmla="*/ 7 w 705"/>
                <a:gd name="T1" fmla="*/ 776 h 790"/>
                <a:gd name="T2" fmla="*/ 22 w 705"/>
                <a:gd name="T3" fmla="*/ 740 h 790"/>
                <a:gd name="T4" fmla="*/ 29 w 705"/>
                <a:gd name="T5" fmla="*/ 719 h 790"/>
                <a:gd name="T6" fmla="*/ 43 w 705"/>
                <a:gd name="T7" fmla="*/ 683 h 790"/>
                <a:gd name="T8" fmla="*/ 50 w 705"/>
                <a:gd name="T9" fmla="*/ 662 h 790"/>
                <a:gd name="T10" fmla="*/ 64 w 705"/>
                <a:gd name="T11" fmla="*/ 634 h 790"/>
                <a:gd name="T12" fmla="*/ 71 w 705"/>
                <a:gd name="T13" fmla="*/ 605 h 790"/>
                <a:gd name="T14" fmla="*/ 86 w 705"/>
                <a:gd name="T15" fmla="*/ 577 h 790"/>
                <a:gd name="T16" fmla="*/ 93 w 705"/>
                <a:gd name="T17" fmla="*/ 548 h 790"/>
                <a:gd name="T18" fmla="*/ 107 w 705"/>
                <a:gd name="T19" fmla="*/ 520 h 790"/>
                <a:gd name="T20" fmla="*/ 114 w 705"/>
                <a:gd name="T21" fmla="*/ 491 h 790"/>
                <a:gd name="T22" fmla="*/ 128 w 705"/>
                <a:gd name="T23" fmla="*/ 470 h 790"/>
                <a:gd name="T24" fmla="*/ 135 w 705"/>
                <a:gd name="T25" fmla="*/ 442 h 790"/>
                <a:gd name="T26" fmla="*/ 150 w 705"/>
                <a:gd name="T27" fmla="*/ 420 h 790"/>
                <a:gd name="T28" fmla="*/ 157 w 705"/>
                <a:gd name="T29" fmla="*/ 392 h 790"/>
                <a:gd name="T30" fmla="*/ 171 w 705"/>
                <a:gd name="T31" fmla="*/ 370 h 790"/>
                <a:gd name="T32" fmla="*/ 178 w 705"/>
                <a:gd name="T33" fmla="*/ 342 h 790"/>
                <a:gd name="T34" fmla="*/ 192 w 705"/>
                <a:gd name="T35" fmla="*/ 321 h 790"/>
                <a:gd name="T36" fmla="*/ 207 w 705"/>
                <a:gd name="T37" fmla="*/ 299 h 790"/>
                <a:gd name="T38" fmla="*/ 221 w 705"/>
                <a:gd name="T39" fmla="*/ 271 h 790"/>
                <a:gd name="T40" fmla="*/ 242 w 705"/>
                <a:gd name="T41" fmla="*/ 242 h 790"/>
                <a:gd name="T42" fmla="*/ 256 w 705"/>
                <a:gd name="T43" fmla="*/ 214 h 790"/>
                <a:gd name="T44" fmla="*/ 278 w 705"/>
                <a:gd name="T45" fmla="*/ 185 h 790"/>
                <a:gd name="T46" fmla="*/ 299 w 705"/>
                <a:gd name="T47" fmla="*/ 164 h 790"/>
                <a:gd name="T48" fmla="*/ 320 w 705"/>
                <a:gd name="T49" fmla="*/ 150 h 790"/>
                <a:gd name="T50" fmla="*/ 342 w 705"/>
                <a:gd name="T51" fmla="*/ 136 h 790"/>
                <a:gd name="T52" fmla="*/ 363 w 705"/>
                <a:gd name="T53" fmla="*/ 128 h 790"/>
                <a:gd name="T54" fmla="*/ 384 w 705"/>
                <a:gd name="T55" fmla="*/ 121 h 790"/>
                <a:gd name="T56" fmla="*/ 406 w 705"/>
                <a:gd name="T57" fmla="*/ 114 h 790"/>
                <a:gd name="T58" fmla="*/ 427 w 705"/>
                <a:gd name="T59" fmla="*/ 114 h 790"/>
                <a:gd name="T60" fmla="*/ 448 w 705"/>
                <a:gd name="T61" fmla="*/ 114 h 790"/>
                <a:gd name="T62" fmla="*/ 470 w 705"/>
                <a:gd name="T63" fmla="*/ 114 h 790"/>
                <a:gd name="T64" fmla="*/ 491 w 705"/>
                <a:gd name="T65" fmla="*/ 107 h 790"/>
                <a:gd name="T66" fmla="*/ 512 w 705"/>
                <a:gd name="T67" fmla="*/ 107 h 790"/>
                <a:gd name="T68" fmla="*/ 534 w 705"/>
                <a:gd name="T69" fmla="*/ 107 h 790"/>
                <a:gd name="T70" fmla="*/ 555 w 705"/>
                <a:gd name="T71" fmla="*/ 107 h 790"/>
                <a:gd name="T72" fmla="*/ 576 w 705"/>
                <a:gd name="T73" fmla="*/ 100 h 790"/>
                <a:gd name="T74" fmla="*/ 598 w 705"/>
                <a:gd name="T75" fmla="*/ 93 h 790"/>
                <a:gd name="T76" fmla="*/ 619 w 705"/>
                <a:gd name="T77" fmla="*/ 79 h 790"/>
                <a:gd name="T78" fmla="*/ 641 w 705"/>
                <a:gd name="T79" fmla="*/ 64 h 790"/>
                <a:gd name="T80" fmla="*/ 662 w 705"/>
                <a:gd name="T81" fmla="*/ 43 h 790"/>
                <a:gd name="T82" fmla="*/ 683 w 705"/>
                <a:gd name="T83" fmla="*/ 22 h 7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5"/>
                <a:gd name="T127" fmla="*/ 0 h 790"/>
                <a:gd name="T128" fmla="*/ 705 w 705"/>
                <a:gd name="T129" fmla="*/ 790 h 7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5" h="790">
                  <a:moveTo>
                    <a:pt x="0" y="790"/>
                  </a:moveTo>
                  <a:lnTo>
                    <a:pt x="7" y="783"/>
                  </a:lnTo>
                  <a:lnTo>
                    <a:pt x="7" y="776"/>
                  </a:lnTo>
                  <a:lnTo>
                    <a:pt x="14" y="769"/>
                  </a:lnTo>
                  <a:lnTo>
                    <a:pt x="14" y="747"/>
                  </a:lnTo>
                  <a:lnTo>
                    <a:pt x="22" y="740"/>
                  </a:lnTo>
                  <a:lnTo>
                    <a:pt x="22" y="733"/>
                  </a:lnTo>
                  <a:lnTo>
                    <a:pt x="29" y="726"/>
                  </a:lnTo>
                  <a:lnTo>
                    <a:pt x="29" y="719"/>
                  </a:lnTo>
                  <a:lnTo>
                    <a:pt x="36" y="705"/>
                  </a:lnTo>
                  <a:lnTo>
                    <a:pt x="36" y="691"/>
                  </a:lnTo>
                  <a:lnTo>
                    <a:pt x="43" y="683"/>
                  </a:lnTo>
                  <a:lnTo>
                    <a:pt x="43" y="676"/>
                  </a:lnTo>
                  <a:lnTo>
                    <a:pt x="50" y="669"/>
                  </a:lnTo>
                  <a:lnTo>
                    <a:pt x="50" y="662"/>
                  </a:lnTo>
                  <a:lnTo>
                    <a:pt x="57" y="648"/>
                  </a:lnTo>
                  <a:lnTo>
                    <a:pt x="57" y="641"/>
                  </a:lnTo>
                  <a:lnTo>
                    <a:pt x="64" y="634"/>
                  </a:lnTo>
                  <a:lnTo>
                    <a:pt x="64" y="619"/>
                  </a:lnTo>
                  <a:lnTo>
                    <a:pt x="71" y="612"/>
                  </a:lnTo>
                  <a:lnTo>
                    <a:pt x="71" y="605"/>
                  </a:lnTo>
                  <a:lnTo>
                    <a:pt x="78" y="591"/>
                  </a:lnTo>
                  <a:lnTo>
                    <a:pt x="78" y="584"/>
                  </a:lnTo>
                  <a:lnTo>
                    <a:pt x="86" y="577"/>
                  </a:lnTo>
                  <a:lnTo>
                    <a:pt x="86" y="562"/>
                  </a:lnTo>
                  <a:lnTo>
                    <a:pt x="93" y="555"/>
                  </a:lnTo>
                  <a:lnTo>
                    <a:pt x="93" y="548"/>
                  </a:lnTo>
                  <a:lnTo>
                    <a:pt x="100" y="534"/>
                  </a:lnTo>
                  <a:lnTo>
                    <a:pt x="100" y="527"/>
                  </a:lnTo>
                  <a:lnTo>
                    <a:pt x="107" y="520"/>
                  </a:lnTo>
                  <a:lnTo>
                    <a:pt x="107" y="506"/>
                  </a:lnTo>
                  <a:lnTo>
                    <a:pt x="114" y="498"/>
                  </a:lnTo>
                  <a:lnTo>
                    <a:pt x="114" y="491"/>
                  </a:lnTo>
                  <a:lnTo>
                    <a:pt x="121" y="484"/>
                  </a:lnTo>
                  <a:lnTo>
                    <a:pt x="121" y="477"/>
                  </a:lnTo>
                  <a:lnTo>
                    <a:pt x="128" y="470"/>
                  </a:lnTo>
                  <a:lnTo>
                    <a:pt x="128" y="463"/>
                  </a:lnTo>
                  <a:lnTo>
                    <a:pt x="135" y="456"/>
                  </a:lnTo>
                  <a:lnTo>
                    <a:pt x="135" y="442"/>
                  </a:lnTo>
                  <a:lnTo>
                    <a:pt x="142" y="434"/>
                  </a:lnTo>
                  <a:lnTo>
                    <a:pt x="142" y="427"/>
                  </a:lnTo>
                  <a:lnTo>
                    <a:pt x="150" y="420"/>
                  </a:lnTo>
                  <a:lnTo>
                    <a:pt x="150" y="413"/>
                  </a:lnTo>
                  <a:lnTo>
                    <a:pt x="157" y="406"/>
                  </a:lnTo>
                  <a:lnTo>
                    <a:pt x="157" y="392"/>
                  </a:lnTo>
                  <a:lnTo>
                    <a:pt x="164" y="385"/>
                  </a:lnTo>
                  <a:lnTo>
                    <a:pt x="164" y="378"/>
                  </a:lnTo>
                  <a:lnTo>
                    <a:pt x="171" y="370"/>
                  </a:lnTo>
                  <a:lnTo>
                    <a:pt x="171" y="363"/>
                  </a:lnTo>
                  <a:lnTo>
                    <a:pt x="178" y="356"/>
                  </a:lnTo>
                  <a:lnTo>
                    <a:pt x="178" y="342"/>
                  </a:lnTo>
                  <a:lnTo>
                    <a:pt x="185" y="335"/>
                  </a:lnTo>
                  <a:lnTo>
                    <a:pt x="192" y="328"/>
                  </a:lnTo>
                  <a:lnTo>
                    <a:pt x="192" y="321"/>
                  </a:lnTo>
                  <a:lnTo>
                    <a:pt x="199" y="313"/>
                  </a:lnTo>
                  <a:lnTo>
                    <a:pt x="199" y="306"/>
                  </a:lnTo>
                  <a:lnTo>
                    <a:pt x="207" y="299"/>
                  </a:lnTo>
                  <a:lnTo>
                    <a:pt x="207" y="292"/>
                  </a:lnTo>
                  <a:lnTo>
                    <a:pt x="221" y="278"/>
                  </a:lnTo>
                  <a:lnTo>
                    <a:pt x="221" y="271"/>
                  </a:lnTo>
                  <a:lnTo>
                    <a:pt x="228" y="264"/>
                  </a:lnTo>
                  <a:lnTo>
                    <a:pt x="228" y="257"/>
                  </a:lnTo>
                  <a:lnTo>
                    <a:pt x="242" y="242"/>
                  </a:lnTo>
                  <a:lnTo>
                    <a:pt x="242" y="235"/>
                  </a:lnTo>
                  <a:lnTo>
                    <a:pt x="256" y="221"/>
                  </a:lnTo>
                  <a:lnTo>
                    <a:pt x="256" y="214"/>
                  </a:lnTo>
                  <a:lnTo>
                    <a:pt x="263" y="207"/>
                  </a:lnTo>
                  <a:lnTo>
                    <a:pt x="278" y="193"/>
                  </a:lnTo>
                  <a:lnTo>
                    <a:pt x="278" y="185"/>
                  </a:lnTo>
                  <a:lnTo>
                    <a:pt x="285" y="178"/>
                  </a:lnTo>
                  <a:lnTo>
                    <a:pt x="292" y="178"/>
                  </a:lnTo>
                  <a:lnTo>
                    <a:pt x="299" y="164"/>
                  </a:lnTo>
                  <a:lnTo>
                    <a:pt x="306" y="164"/>
                  </a:lnTo>
                  <a:lnTo>
                    <a:pt x="313" y="157"/>
                  </a:lnTo>
                  <a:lnTo>
                    <a:pt x="320" y="150"/>
                  </a:lnTo>
                  <a:lnTo>
                    <a:pt x="327" y="143"/>
                  </a:lnTo>
                  <a:lnTo>
                    <a:pt x="335" y="143"/>
                  </a:lnTo>
                  <a:lnTo>
                    <a:pt x="342" y="136"/>
                  </a:lnTo>
                  <a:lnTo>
                    <a:pt x="349" y="136"/>
                  </a:lnTo>
                  <a:lnTo>
                    <a:pt x="356" y="128"/>
                  </a:lnTo>
                  <a:lnTo>
                    <a:pt x="363" y="128"/>
                  </a:lnTo>
                  <a:lnTo>
                    <a:pt x="370" y="121"/>
                  </a:lnTo>
                  <a:lnTo>
                    <a:pt x="377" y="121"/>
                  </a:lnTo>
                  <a:lnTo>
                    <a:pt x="384" y="121"/>
                  </a:lnTo>
                  <a:lnTo>
                    <a:pt x="391" y="114"/>
                  </a:lnTo>
                  <a:lnTo>
                    <a:pt x="399" y="114"/>
                  </a:lnTo>
                  <a:lnTo>
                    <a:pt x="406" y="114"/>
                  </a:lnTo>
                  <a:lnTo>
                    <a:pt x="413" y="114"/>
                  </a:lnTo>
                  <a:lnTo>
                    <a:pt x="420" y="114"/>
                  </a:lnTo>
                  <a:lnTo>
                    <a:pt x="427" y="114"/>
                  </a:lnTo>
                  <a:lnTo>
                    <a:pt x="434" y="114"/>
                  </a:lnTo>
                  <a:lnTo>
                    <a:pt x="441" y="114"/>
                  </a:lnTo>
                  <a:lnTo>
                    <a:pt x="448" y="114"/>
                  </a:lnTo>
                  <a:lnTo>
                    <a:pt x="456" y="114"/>
                  </a:lnTo>
                  <a:lnTo>
                    <a:pt x="463" y="114"/>
                  </a:lnTo>
                  <a:lnTo>
                    <a:pt x="470" y="114"/>
                  </a:lnTo>
                  <a:lnTo>
                    <a:pt x="477" y="114"/>
                  </a:lnTo>
                  <a:lnTo>
                    <a:pt x="484" y="107"/>
                  </a:lnTo>
                  <a:lnTo>
                    <a:pt x="491" y="107"/>
                  </a:lnTo>
                  <a:lnTo>
                    <a:pt x="498" y="107"/>
                  </a:lnTo>
                  <a:lnTo>
                    <a:pt x="505" y="107"/>
                  </a:lnTo>
                  <a:lnTo>
                    <a:pt x="512" y="107"/>
                  </a:lnTo>
                  <a:lnTo>
                    <a:pt x="520" y="107"/>
                  </a:lnTo>
                  <a:lnTo>
                    <a:pt x="527" y="107"/>
                  </a:lnTo>
                  <a:lnTo>
                    <a:pt x="534" y="107"/>
                  </a:lnTo>
                  <a:lnTo>
                    <a:pt x="541" y="107"/>
                  </a:lnTo>
                  <a:lnTo>
                    <a:pt x="548" y="107"/>
                  </a:lnTo>
                  <a:lnTo>
                    <a:pt x="555" y="107"/>
                  </a:lnTo>
                  <a:lnTo>
                    <a:pt x="562" y="107"/>
                  </a:lnTo>
                  <a:lnTo>
                    <a:pt x="569" y="100"/>
                  </a:lnTo>
                  <a:lnTo>
                    <a:pt x="576" y="100"/>
                  </a:lnTo>
                  <a:lnTo>
                    <a:pt x="584" y="100"/>
                  </a:lnTo>
                  <a:lnTo>
                    <a:pt x="591" y="93"/>
                  </a:lnTo>
                  <a:lnTo>
                    <a:pt x="598" y="93"/>
                  </a:lnTo>
                  <a:lnTo>
                    <a:pt x="605" y="86"/>
                  </a:lnTo>
                  <a:lnTo>
                    <a:pt x="612" y="86"/>
                  </a:lnTo>
                  <a:lnTo>
                    <a:pt x="619" y="79"/>
                  </a:lnTo>
                  <a:lnTo>
                    <a:pt x="626" y="72"/>
                  </a:lnTo>
                  <a:lnTo>
                    <a:pt x="633" y="72"/>
                  </a:lnTo>
                  <a:lnTo>
                    <a:pt x="641" y="64"/>
                  </a:lnTo>
                  <a:lnTo>
                    <a:pt x="648" y="57"/>
                  </a:lnTo>
                  <a:lnTo>
                    <a:pt x="655" y="50"/>
                  </a:lnTo>
                  <a:lnTo>
                    <a:pt x="662" y="43"/>
                  </a:lnTo>
                  <a:lnTo>
                    <a:pt x="669" y="43"/>
                  </a:lnTo>
                  <a:lnTo>
                    <a:pt x="676" y="29"/>
                  </a:lnTo>
                  <a:lnTo>
                    <a:pt x="683" y="22"/>
                  </a:lnTo>
                  <a:lnTo>
                    <a:pt x="690" y="15"/>
                  </a:lnTo>
                  <a:lnTo>
                    <a:pt x="705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1" name="Freeform 54"/>
            <p:cNvSpPr>
              <a:spLocks/>
            </p:cNvSpPr>
            <p:nvPr/>
          </p:nvSpPr>
          <p:spPr bwMode="auto">
            <a:xfrm>
              <a:off x="2684" y="1490"/>
              <a:ext cx="576" cy="896"/>
            </a:xfrm>
            <a:custGeom>
              <a:avLst/>
              <a:gdLst>
                <a:gd name="T0" fmla="*/ 7 w 576"/>
                <a:gd name="T1" fmla="*/ 882 h 896"/>
                <a:gd name="T2" fmla="*/ 21 w 576"/>
                <a:gd name="T3" fmla="*/ 861 h 896"/>
                <a:gd name="T4" fmla="*/ 35 w 576"/>
                <a:gd name="T5" fmla="*/ 840 h 896"/>
                <a:gd name="T6" fmla="*/ 49 w 576"/>
                <a:gd name="T7" fmla="*/ 811 h 896"/>
                <a:gd name="T8" fmla="*/ 64 w 576"/>
                <a:gd name="T9" fmla="*/ 790 h 896"/>
                <a:gd name="T10" fmla="*/ 71 w 576"/>
                <a:gd name="T11" fmla="*/ 768 h 896"/>
                <a:gd name="T12" fmla="*/ 85 w 576"/>
                <a:gd name="T13" fmla="*/ 747 h 896"/>
                <a:gd name="T14" fmla="*/ 92 w 576"/>
                <a:gd name="T15" fmla="*/ 719 h 896"/>
                <a:gd name="T16" fmla="*/ 106 w 576"/>
                <a:gd name="T17" fmla="*/ 697 h 896"/>
                <a:gd name="T18" fmla="*/ 113 w 576"/>
                <a:gd name="T19" fmla="*/ 669 h 896"/>
                <a:gd name="T20" fmla="*/ 128 w 576"/>
                <a:gd name="T21" fmla="*/ 647 h 896"/>
                <a:gd name="T22" fmla="*/ 135 w 576"/>
                <a:gd name="T23" fmla="*/ 619 h 896"/>
                <a:gd name="T24" fmla="*/ 149 w 576"/>
                <a:gd name="T25" fmla="*/ 598 h 896"/>
                <a:gd name="T26" fmla="*/ 156 w 576"/>
                <a:gd name="T27" fmla="*/ 562 h 896"/>
                <a:gd name="T28" fmla="*/ 170 w 576"/>
                <a:gd name="T29" fmla="*/ 541 h 896"/>
                <a:gd name="T30" fmla="*/ 177 w 576"/>
                <a:gd name="T31" fmla="*/ 512 h 896"/>
                <a:gd name="T32" fmla="*/ 192 w 576"/>
                <a:gd name="T33" fmla="*/ 484 h 896"/>
                <a:gd name="T34" fmla="*/ 199 w 576"/>
                <a:gd name="T35" fmla="*/ 455 h 896"/>
                <a:gd name="T36" fmla="*/ 213 w 576"/>
                <a:gd name="T37" fmla="*/ 427 h 896"/>
                <a:gd name="T38" fmla="*/ 220 w 576"/>
                <a:gd name="T39" fmla="*/ 398 h 896"/>
                <a:gd name="T40" fmla="*/ 234 w 576"/>
                <a:gd name="T41" fmla="*/ 370 h 896"/>
                <a:gd name="T42" fmla="*/ 241 w 576"/>
                <a:gd name="T43" fmla="*/ 341 h 896"/>
                <a:gd name="T44" fmla="*/ 256 w 576"/>
                <a:gd name="T45" fmla="*/ 320 h 896"/>
                <a:gd name="T46" fmla="*/ 263 w 576"/>
                <a:gd name="T47" fmla="*/ 292 h 896"/>
                <a:gd name="T48" fmla="*/ 277 w 576"/>
                <a:gd name="T49" fmla="*/ 263 h 896"/>
                <a:gd name="T50" fmla="*/ 284 w 576"/>
                <a:gd name="T51" fmla="*/ 235 h 896"/>
                <a:gd name="T52" fmla="*/ 298 w 576"/>
                <a:gd name="T53" fmla="*/ 213 h 896"/>
                <a:gd name="T54" fmla="*/ 305 w 576"/>
                <a:gd name="T55" fmla="*/ 185 h 896"/>
                <a:gd name="T56" fmla="*/ 320 w 576"/>
                <a:gd name="T57" fmla="*/ 164 h 896"/>
                <a:gd name="T58" fmla="*/ 327 w 576"/>
                <a:gd name="T59" fmla="*/ 142 h 896"/>
                <a:gd name="T60" fmla="*/ 348 w 576"/>
                <a:gd name="T61" fmla="*/ 114 h 896"/>
                <a:gd name="T62" fmla="*/ 369 w 576"/>
                <a:gd name="T63" fmla="*/ 78 h 896"/>
                <a:gd name="T64" fmla="*/ 384 w 576"/>
                <a:gd name="T65" fmla="*/ 50 h 896"/>
                <a:gd name="T66" fmla="*/ 405 w 576"/>
                <a:gd name="T67" fmla="*/ 28 h 896"/>
                <a:gd name="T68" fmla="*/ 426 w 576"/>
                <a:gd name="T69" fmla="*/ 7 h 896"/>
                <a:gd name="T70" fmla="*/ 448 w 576"/>
                <a:gd name="T71" fmla="*/ 0 h 896"/>
                <a:gd name="T72" fmla="*/ 469 w 576"/>
                <a:gd name="T73" fmla="*/ 0 h 896"/>
                <a:gd name="T74" fmla="*/ 490 w 576"/>
                <a:gd name="T75" fmla="*/ 14 h 896"/>
                <a:gd name="T76" fmla="*/ 512 w 576"/>
                <a:gd name="T77" fmla="*/ 28 h 896"/>
                <a:gd name="T78" fmla="*/ 533 w 576"/>
                <a:gd name="T79" fmla="*/ 50 h 896"/>
                <a:gd name="T80" fmla="*/ 547 w 576"/>
                <a:gd name="T81" fmla="*/ 78 h 896"/>
                <a:gd name="T82" fmla="*/ 569 w 576"/>
                <a:gd name="T83" fmla="*/ 114 h 8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76"/>
                <a:gd name="T127" fmla="*/ 0 h 896"/>
                <a:gd name="T128" fmla="*/ 576 w 576"/>
                <a:gd name="T129" fmla="*/ 896 h 8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76" h="896">
                  <a:moveTo>
                    <a:pt x="0" y="896"/>
                  </a:moveTo>
                  <a:lnTo>
                    <a:pt x="0" y="889"/>
                  </a:lnTo>
                  <a:lnTo>
                    <a:pt x="7" y="882"/>
                  </a:lnTo>
                  <a:lnTo>
                    <a:pt x="14" y="875"/>
                  </a:lnTo>
                  <a:lnTo>
                    <a:pt x="14" y="868"/>
                  </a:lnTo>
                  <a:lnTo>
                    <a:pt x="21" y="861"/>
                  </a:lnTo>
                  <a:lnTo>
                    <a:pt x="28" y="854"/>
                  </a:lnTo>
                  <a:lnTo>
                    <a:pt x="28" y="847"/>
                  </a:lnTo>
                  <a:lnTo>
                    <a:pt x="35" y="840"/>
                  </a:lnTo>
                  <a:lnTo>
                    <a:pt x="42" y="832"/>
                  </a:lnTo>
                  <a:lnTo>
                    <a:pt x="42" y="818"/>
                  </a:lnTo>
                  <a:lnTo>
                    <a:pt x="49" y="811"/>
                  </a:lnTo>
                  <a:lnTo>
                    <a:pt x="56" y="804"/>
                  </a:lnTo>
                  <a:lnTo>
                    <a:pt x="56" y="797"/>
                  </a:lnTo>
                  <a:lnTo>
                    <a:pt x="64" y="790"/>
                  </a:lnTo>
                  <a:lnTo>
                    <a:pt x="64" y="783"/>
                  </a:lnTo>
                  <a:lnTo>
                    <a:pt x="71" y="775"/>
                  </a:lnTo>
                  <a:lnTo>
                    <a:pt x="71" y="768"/>
                  </a:lnTo>
                  <a:lnTo>
                    <a:pt x="78" y="761"/>
                  </a:lnTo>
                  <a:lnTo>
                    <a:pt x="78" y="754"/>
                  </a:lnTo>
                  <a:lnTo>
                    <a:pt x="85" y="747"/>
                  </a:lnTo>
                  <a:lnTo>
                    <a:pt x="85" y="733"/>
                  </a:lnTo>
                  <a:lnTo>
                    <a:pt x="92" y="726"/>
                  </a:lnTo>
                  <a:lnTo>
                    <a:pt x="92" y="719"/>
                  </a:lnTo>
                  <a:lnTo>
                    <a:pt x="99" y="711"/>
                  </a:lnTo>
                  <a:lnTo>
                    <a:pt x="99" y="704"/>
                  </a:lnTo>
                  <a:lnTo>
                    <a:pt x="106" y="697"/>
                  </a:lnTo>
                  <a:lnTo>
                    <a:pt x="106" y="690"/>
                  </a:lnTo>
                  <a:lnTo>
                    <a:pt x="113" y="683"/>
                  </a:lnTo>
                  <a:lnTo>
                    <a:pt x="113" y="669"/>
                  </a:lnTo>
                  <a:lnTo>
                    <a:pt x="120" y="662"/>
                  </a:lnTo>
                  <a:lnTo>
                    <a:pt x="120" y="655"/>
                  </a:lnTo>
                  <a:lnTo>
                    <a:pt x="128" y="647"/>
                  </a:lnTo>
                  <a:lnTo>
                    <a:pt x="128" y="640"/>
                  </a:lnTo>
                  <a:lnTo>
                    <a:pt x="135" y="633"/>
                  </a:lnTo>
                  <a:lnTo>
                    <a:pt x="135" y="619"/>
                  </a:lnTo>
                  <a:lnTo>
                    <a:pt x="142" y="612"/>
                  </a:lnTo>
                  <a:lnTo>
                    <a:pt x="142" y="605"/>
                  </a:lnTo>
                  <a:lnTo>
                    <a:pt x="149" y="598"/>
                  </a:lnTo>
                  <a:lnTo>
                    <a:pt x="149" y="591"/>
                  </a:lnTo>
                  <a:lnTo>
                    <a:pt x="156" y="583"/>
                  </a:lnTo>
                  <a:lnTo>
                    <a:pt x="156" y="562"/>
                  </a:lnTo>
                  <a:lnTo>
                    <a:pt x="163" y="555"/>
                  </a:lnTo>
                  <a:lnTo>
                    <a:pt x="163" y="548"/>
                  </a:lnTo>
                  <a:lnTo>
                    <a:pt x="170" y="541"/>
                  </a:lnTo>
                  <a:lnTo>
                    <a:pt x="170" y="534"/>
                  </a:lnTo>
                  <a:lnTo>
                    <a:pt x="177" y="526"/>
                  </a:lnTo>
                  <a:lnTo>
                    <a:pt x="177" y="512"/>
                  </a:lnTo>
                  <a:lnTo>
                    <a:pt x="185" y="505"/>
                  </a:lnTo>
                  <a:lnTo>
                    <a:pt x="185" y="491"/>
                  </a:lnTo>
                  <a:lnTo>
                    <a:pt x="192" y="484"/>
                  </a:lnTo>
                  <a:lnTo>
                    <a:pt x="192" y="477"/>
                  </a:lnTo>
                  <a:lnTo>
                    <a:pt x="199" y="470"/>
                  </a:lnTo>
                  <a:lnTo>
                    <a:pt x="199" y="455"/>
                  </a:lnTo>
                  <a:lnTo>
                    <a:pt x="206" y="448"/>
                  </a:lnTo>
                  <a:lnTo>
                    <a:pt x="206" y="434"/>
                  </a:lnTo>
                  <a:lnTo>
                    <a:pt x="213" y="427"/>
                  </a:lnTo>
                  <a:lnTo>
                    <a:pt x="213" y="420"/>
                  </a:lnTo>
                  <a:lnTo>
                    <a:pt x="220" y="413"/>
                  </a:lnTo>
                  <a:lnTo>
                    <a:pt x="220" y="398"/>
                  </a:lnTo>
                  <a:lnTo>
                    <a:pt x="227" y="391"/>
                  </a:lnTo>
                  <a:lnTo>
                    <a:pt x="227" y="377"/>
                  </a:lnTo>
                  <a:lnTo>
                    <a:pt x="234" y="370"/>
                  </a:lnTo>
                  <a:lnTo>
                    <a:pt x="234" y="363"/>
                  </a:lnTo>
                  <a:lnTo>
                    <a:pt x="241" y="349"/>
                  </a:lnTo>
                  <a:lnTo>
                    <a:pt x="241" y="341"/>
                  </a:lnTo>
                  <a:lnTo>
                    <a:pt x="249" y="334"/>
                  </a:lnTo>
                  <a:lnTo>
                    <a:pt x="249" y="327"/>
                  </a:lnTo>
                  <a:lnTo>
                    <a:pt x="256" y="320"/>
                  </a:lnTo>
                  <a:lnTo>
                    <a:pt x="256" y="306"/>
                  </a:lnTo>
                  <a:lnTo>
                    <a:pt x="263" y="299"/>
                  </a:lnTo>
                  <a:lnTo>
                    <a:pt x="263" y="292"/>
                  </a:lnTo>
                  <a:lnTo>
                    <a:pt x="270" y="285"/>
                  </a:lnTo>
                  <a:lnTo>
                    <a:pt x="270" y="270"/>
                  </a:lnTo>
                  <a:lnTo>
                    <a:pt x="277" y="263"/>
                  </a:lnTo>
                  <a:lnTo>
                    <a:pt x="277" y="249"/>
                  </a:lnTo>
                  <a:lnTo>
                    <a:pt x="284" y="242"/>
                  </a:lnTo>
                  <a:lnTo>
                    <a:pt x="284" y="235"/>
                  </a:lnTo>
                  <a:lnTo>
                    <a:pt x="291" y="228"/>
                  </a:lnTo>
                  <a:lnTo>
                    <a:pt x="291" y="221"/>
                  </a:lnTo>
                  <a:lnTo>
                    <a:pt x="298" y="213"/>
                  </a:lnTo>
                  <a:lnTo>
                    <a:pt x="298" y="199"/>
                  </a:lnTo>
                  <a:lnTo>
                    <a:pt x="305" y="192"/>
                  </a:lnTo>
                  <a:lnTo>
                    <a:pt x="305" y="185"/>
                  </a:lnTo>
                  <a:lnTo>
                    <a:pt x="313" y="178"/>
                  </a:lnTo>
                  <a:lnTo>
                    <a:pt x="313" y="171"/>
                  </a:lnTo>
                  <a:lnTo>
                    <a:pt x="320" y="164"/>
                  </a:lnTo>
                  <a:lnTo>
                    <a:pt x="320" y="157"/>
                  </a:lnTo>
                  <a:lnTo>
                    <a:pt x="327" y="149"/>
                  </a:lnTo>
                  <a:lnTo>
                    <a:pt x="327" y="142"/>
                  </a:lnTo>
                  <a:lnTo>
                    <a:pt x="334" y="135"/>
                  </a:lnTo>
                  <a:lnTo>
                    <a:pt x="334" y="128"/>
                  </a:lnTo>
                  <a:lnTo>
                    <a:pt x="348" y="114"/>
                  </a:lnTo>
                  <a:lnTo>
                    <a:pt x="348" y="100"/>
                  </a:lnTo>
                  <a:lnTo>
                    <a:pt x="355" y="92"/>
                  </a:lnTo>
                  <a:lnTo>
                    <a:pt x="369" y="78"/>
                  </a:lnTo>
                  <a:lnTo>
                    <a:pt x="369" y="64"/>
                  </a:lnTo>
                  <a:lnTo>
                    <a:pt x="377" y="57"/>
                  </a:lnTo>
                  <a:lnTo>
                    <a:pt x="384" y="50"/>
                  </a:lnTo>
                  <a:lnTo>
                    <a:pt x="398" y="36"/>
                  </a:lnTo>
                  <a:lnTo>
                    <a:pt x="398" y="28"/>
                  </a:lnTo>
                  <a:lnTo>
                    <a:pt x="405" y="28"/>
                  </a:lnTo>
                  <a:lnTo>
                    <a:pt x="412" y="21"/>
                  </a:lnTo>
                  <a:lnTo>
                    <a:pt x="419" y="14"/>
                  </a:lnTo>
                  <a:lnTo>
                    <a:pt x="426" y="7"/>
                  </a:lnTo>
                  <a:lnTo>
                    <a:pt x="434" y="7"/>
                  </a:lnTo>
                  <a:lnTo>
                    <a:pt x="441" y="0"/>
                  </a:lnTo>
                  <a:lnTo>
                    <a:pt x="448" y="0"/>
                  </a:lnTo>
                  <a:lnTo>
                    <a:pt x="455" y="0"/>
                  </a:lnTo>
                  <a:lnTo>
                    <a:pt x="462" y="0"/>
                  </a:lnTo>
                  <a:lnTo>
                    <a:pt x="469" y="0"/>
                  </a:lnTo>
                  <a:lnTo>
                    <a:pt x="476" y="7"/>
                  </a:lnTo>
                  <a:lnTo>
                    <a:pt x="483" y="7"/>
                  </a:lnTo>
                  <a:lnTo>
                    <a:pt x="490" y="14"/>
                  </a:lnTo>
                  <a:lnTo>
                    <a:pt x="498" y="14"/>
                  </a:lnTo>
                  <a:lnTo>
                    <a:pt x="505" y="21"/>
                  </a:lnTo>
                  <a:lnTo>
                    <a:pt x="512" y="28"/>
                  </a:lnTo>
                  <a:lnTo>
                    <a:pt x="519" y="36"/>
                  </a:lnTo>
                  <a:lnTo>
                    <a:pt x="526" y="43"/>
                  </a:lnTo>
                  <a:lnTo>
                    <a:pt x="533" y="50"/>
                  </a:lnTo>
                  <a:lnTo>
                    <a:pt x="533" y="57"/>
                  </a:lnTo>
                  <a:lnTo>
                    <a:pt x="547" y="71"/>
                  </a:lnTo>
                  <a:lnTo>
                    <a:pt x="547" y="78"/>
                  </a:lnTo>
                  <a:lnTo>
                    <a:pt x="562" y="92"/>
                  </a:lnTo>
                  <a:lnTo>
                    <a:pt x="562" y="107"/>
                  </a:lnTo>
                  <a:lnTo>
                    <a:pt x="569" y="114"/>
                  </a:lnTo>
                  <a:lnTo>
                    <a:pt x="569" y="121"/>
                  </a:lnTo>
                  <a:lnTo>
                    <a:pt x="576" y="128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2" name="Freeform 55"/>
            <p:cNvSpPr>
              <a:spLocks/>
            </p:cNvSpPr>
            <p:nvPr/>
          </p:nvSpPr>
          <p:spPr bwMode="auto">
            <a:xfrm>
              <a:off x="3260" y="1618"/>
              <a:ext cx="448" cy="1743"/>
            </a:xfrm>
            <a:custGeom>
              <a:avLst/>
              <a:gdLst>
                <a:gd name="T0" fmla="*/ 7 w 448"/>
                <a:gd name="T1" fmla="*/ 14 h 1743"/>
                <a:gd name="T2" fmla="*/ 14 w 448"/>
                <a:gd name="T3" fmla="*/ 43 h 1743"/>
                <a:gd name="T4" fmla="*/ 28 w 448"/>
                <a:gd name="T5" fmla="*/ 71 h 1743"/>
                <a:gd name="T6" fmla="*/ 35 w 448"/>
                <a:gd name="T7" fmla="*/ 107 h 1743"/>
                <a:gd name="T8" fmla="*/ 50 w 448"/>
                <a:gd name="T9" fmla="*/ 128 h 1743"/>
                <a:gd name="T10" fmla="*/ 57 w 448"/>
                <a:gd name="T11" fmla="*/ 171 h 1743"/>
                <a:gd name="T12" fmla="*/ 71 w 448"/>
                <a:gd name="T13" fmla="*/ 199 h 1743"/>
                <a:gd name="T14" fmla="*/ 78 w 448"/>
                <a:gd name="T15" fmla="*/ 249 h 1743"/>
                <a:gd name="T16" fmla="*/ 92 w 448"/>
                <a:gd name="T17" fmla="*/ 278 h 1743"/>
                <a:gd name="T18" fmla="*/ 99 w 448"/>
                <a:gd name="T19" fmla="*/ 327 h 1743"/>
                <a:gd name="T20" fmla="*/ 114 w 448"/>
                <a:gd name="T21" fmla="*/ 363 h 1743"/>
                <a:gd name="T22" fmla="*/ 121 w 448"/>
                <a:gd name="T23" fmla="*/ 413 h 1743"/>
                <a:gd name="T24" fmla="*/ 135 w 448"/>
                <a:gd name="T25" fmla="*/ 455 h 1743"/>
                <a:gd name="T26" fmla="*/ 142 w 448"/>
                <a:gd name="T27" fmla="*/ 498 h 1743"/>
                <a:gd name="T28" fmla="*/ 156 w 448"/>
                <a:gd name="T29" fmla="*/ 548 h 1743"/>
                <a:gd name="T30" fmla="*/ 163 w 448"/>
                <a:gd name="T31" fmla="*/ 591 h 1743"/>
                <a:gd name="T32" fmla="*/ 178 w 448"/>
                <a:gd name="T33" fmla="*/ 647 h 1743"/>
                <a:gd name="T34" fmla="*/ 185 w 448"/>
                <a:gd name="T35" fmla="*/ 690 h 1743"/>
                <a:gd name="T36" fmla="*/ 199 w 448"/>
                <a:gd name="T37" fmla="*/ 747 h 1743"/>
                <a:gd name="T38" fmla="*/ 206 w 448"/>
                <a:gd name="T39" fmla="*/ 790 h 1743"/>
                <a:gd name="T40" fmla="*/ 220 w 448"/>
                <a:gd name="T41" fmla="*/ 832 h 1743"/>
                <a:gd name="T42" fmla="*/ 227 w 448"/>
                <a:gd name="T43" fmla="*/ 896 h 1743"/>
                <a:gd name="T44" fmla="*/ 242 w 448"/>
                <a:gd name="T45" fmla="*/ 939 h 1743"/>
                <a:gd name="T46" fmla="*/ 249 w 448"/>
                <a:gd name="T47" fmla="*/ 996 h 1743"/>
                <a:gd name="T48" fmla="*/ 263 w 448"/>
                <a:gd name="T49" fmla="*/ 1039 h 1743"/>
                <a:gd name="T50" fmla="*/ 270 w 448"/>
                <a:gd name="T51" fmla="*/ 1096 h 1743"/>
                <a:gd name="T52" fmla="*/ 284 w 448"/>
                <a:gd name="T53" fmla="*/ 1138 h 1743"/>
                <a:gd name="T54" fmla="*/ 292 w 448"/>
                <a:gd name="T55" fmla="*/ 1195 h 1743"/>
                <a:gd name="T56" fmla="*/ 306 w 448"/>
                <a:gd name="T57" fmla="*/ 1238 h 1743"/>
                <a:gd name="T58" fmla="*/ 313 w 448"/>
                <a:gd name="T59" fmla="*/ 1288 h 1743"/>
                <a:gd name="T60" fmla="*/ 327 w 448"/>
                <a:gd name="T61" fmla="*/ 1330 h 1743"/>
                <a:gd name="T62" fmla="*/ 334 w 448"/>
                <a:gd name="T63" fmla="*/ 1380 h 1743"/>
                <a:gd name="T64" fmla="*/ 348 w 448"/>
                <a:gd name="T65" fmla="*/ 1416 h 1743"/>
                <a:gd name="T66" fmla="*/ 356 w 448"/>
                <a:gd name="T67" fmla="*/ 1451 h 1743"/>
                <a:gd name="T68" fmla="*/ 370 w 448"/>
                <a:gd name="T69" fmla="*/ 1501 h 1743"/>
                <a:gd name="T70" fmla="*/ 377 w 448"/>
                <a:gd name="T71" fmla="*/ 1537 h 1743"/>
                <a:gd name="T72" fmla="*/ 391 w 448"/>
                <a:gd name="T73" fmla="*/ 1572 h 1743"/>
                <a:gd name="T74" fmla="*/ 398 w 448"/>
                <a:gd name="T75" fmla="*/ 1608 h 1743"/>
                <a:gd name="T76" fmla="*/ 412 w 448"/>
                <a:gd name="T77" fmla="*/ 1644 h 1743"/>
                <a:gd name="T78" fmla="*/ 420 w 448"/>
                <a:gd name="T79" fmla="*/ 1672 h 1743"/>
                <a:gd name="T80" fmla="*/ 434 w 448"/>
                <a:gd name="T81" fmla="*/ 1700 h 1743"/>
                <a:gd name="T82" fmla="*/ 441 w 448"/>
                <a:gd name="T83" fmla="*/ 1729 h 17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8"/>
                <a:gd name="T127" fmla="*/ 0 h 1743"/>
                <a:gd name="T128" fmla="*/ 448 w 448"/>
                <a:gd name="T129" fmla="*/ 1743 h 17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8" h="1743">
                  <a:moveTo>
                    <a:pt x="0" y="0"/>
                  </a:moveTo>
                  <a:lnTo>
                    <a:pt x="0" y="7"/>
                  </a:lnTo>
                  <a:lnTo>
                    <a:pt x="7" y="14"/>
                  </a:lnTo>
                  <a:lnTo>
                    <a:pt x="7" y="29"/>
                  </a:lnTo>
                  <a:lnTo>
                    <a:pt x="14" y="36"/>
                  </a:lnTo>
                  <a:lnTo>
                    <a:pt x="14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28" y="71"/>
                  </a:lnTo>
                  <a:lnTo>
                    <a:pt x="28" y="85"/>
                  </a:lnTo>
                  <a:lnTo>
                    <a:pt x="35" y="93"/>
                  </a:lnTo>
                  <a:lnTo>
                    <a:pt x="35" y="107"/>
                  </a:lnTo>
                  <a:lnTo>
                    <a:pt x="43" y="114"/>
                  </a:lnTo>
                  <a:lnTo>
                    <a:pt x="43" y="121"/>
                  </a:lnTo>
                  <a:lnTo>
                    <a:pt x="50" y="128"/>
                  </a:lnTo>
                  <a:lnTo>
                    <a:pt x="50" y="142"/>
                  </a:lnTo>
                  <a:lnTo>
                    <a:pt x="57" y="149"/>
                  </a:lnTo>
                  <a:lnTo>
                    <a:pt x="57" y="171"/>
                  </a:lnTo>
                  <a:lnTo>
                    <a:pt x="64" y="185"/>
                  </a:lnTo>
                  <a:lnTo>
                    <a:pt x="64" y="192"/>
                  </a:lnTo>
                  <a:lnTo>
                    <a:pt x="71" y="199"/>
                  </a:lnTo>
                  <a:lnTo>
                    <a:pt x="71" y="213"/>
                  </a:lnTo>
                  <a:lnTo>
                    <a:pt x="78" y="221"/>
                  </a:lnTo>
                  <a:lnTo>
                    <a:pt x="78" y="249"/>
                  </a:lnTo>
                  <a:lnTo>
                    <a:pt x="85" y="256"/>
                  </a:lnTo>
                  <a:lnTo>
                    <a:pt x="85" y="270"/>
                  </a:lnTo>
                  <a:lnTo>
                    <a:pt x="92" y="278"/>
                  </a:lnTo>
                  <a:lnTo>
                    <a:pt x="92" y="292"/>
                  </a:lnTo>
                  <a:lnTo>
                    <a:pt x="99" y="306"/>
                  </a:lnTo>
                  <a:lnTo>
                    <a:pt x="99" y="327"/>
                  </a:lnTo>
                  <a:lnTo>
                    <a:pt x="107" y="342"/>
                  </a:lnTo>
                  <a:lnTo>
                    <a:pt x="107" y="356"/>
                  </a:lnTo>
                  <a:lnTo>
                    <a:pt x="114" y="363"/>
                  </a:lnTo>
                  <a:lnTo>
                    <a:pt x="114" y="377"/>
                  </a:lnTo>
                  <a:lnTo>
                    <a:pt x="121" y="391"/>
                  </a:lnTo>
                  <a:lnTo>
                    <a:pt x="121" y="413"/>
                  </a:lnTo>
                  <a:lnTo>
                    <a:pt x="128" y="427"/>
                  </a:lnTo>
                  <a:lnTo>
                    <a:pt x="128" y="441"/>
                  </a:lnTo>
                  <a:lnTo>
                    <a:pt x="135" y="455"/>
                  </a:lnTo>
                  <a:lnTo>
                    <a:pt x="135" y="470"/>
                  </a:lnTo>
                  <a:lnTo>
                    <a:pt x="142" y="484"/>
                  </a:lnTo>
                  <a:lnTo>
                    <a:pt x="142" y="498"/>
                  </a:lnTo>
                  <a:lnTo>
                    <a:pt x="149" y="505"/>
                  </a:lnTo>
                  <a:lnTo>
                    <a:pt x="149" y="534"/>
                  </a:lnTo>
                  <a:lnTo>
                    <a:pt x="156" y="548"/>
                  </a:lnTo>
                  <a:lnTo>
                    <a:pt x="156" y="562"/>
                  </a:lnTo>
                  <a:lnTo>
                    <a:pt x="163" y="576"/>
                  </a:lnTo>
                  <a:lnTo>
                    <a:pt x="163" y="591"/>
                  </a:lnTo>
                  <a:lnTo>
                    <a:pt x="171" y="605"/>
                  </a:lnTo>
                  <a:lnTo>
                    <a:pt x="171" y="633"/>
                  </a:lnTo>
                  <a:lnTo>
                    <a:pt x="178" y="647"/>
                  </a:lnTo>
                  <a:lnTo>
                    <a:pt x="178" y="662"/>
                  </a:lnTo>
                  <a:lnTo>
                    <a:pt x="185" y="676"/>
                  </a:lnTo>
                  <a:lnTo>
                    <a:pt x="185" y="690"/>
                  </a:lnTo>
                  <a:lnTo>
                    <a:pt x="192" y="704"/>
                  </a:lnTo>
                  <a:lnTo>
                    <a:pt x="192" y="733"/>
                  </a:lnTo>
                  <a:lnTo>
                    <a:pt x="199" y="747"/>
                  </a:lnTo>
                  <a:lnTo>
                    <a:pt x="199" y="761"/>
                  </a:lnTo>
                  <a:lnTo>
                    <a:pt x="206" y="776"/>
                  </a:lnTo>
                  <a:lnTo>
                    <a:pt x="206" y="790"/>
                  </a:lnTo>
                  <a:lnTo>
                    <a:pt x="213" y="804"/>
                  </a:lnTo>
                  <a:lnTo>
                    <a:pt x="213" y="818"/>
                  </a:lnTo>
                  <a:lnTo>
                    <a:pt x="220" y="832"/>
                  </a:lnTo>
                  <a:lnTo>
                    <a:pt x="220" y="861"/>
                  </a:lnTo>
                  <a:lnTo>
                    <a:pt x="227" y="875"/>
                  </a:lnTo>
                  <a:lnTo>
                    <a:pt x="227" y="896"/>
                  </a:lnTo>
                  <a:lnTo>
                    <a:pt x="235" y="911"/>
                  </a:lnTo>
                  <a:lnTo>
                    <a:pt x="235" y="925"/>
                  </a:lnTo>
                  <a:lnTo>
                    <a:pt x="242" y="939"/>
                  </a:lnTo>
                  <a:lnTo>
                    <a:pt x="242" y="968"/>
                  </a:lnTo>
                  <a:lnTo>
                    <a:pt x="249" y="982"/>
                  </a:lnTo>
                  <a:lnTo>
                    <a:pt x="249" y="996"/>
                  </a:lnTo>
                  <a:lnTo>
                    <a:pt x="256" y="1010"/>
                  </a:lnTo>
                  <a:lnTo>
                    <a:pt x="256" y="1025"/>
                  </a:lnTo>
                  <a:lnTo>
                    <a:pt x="263" y="1039"/>
                  </a:lnTo>
                  <a:lnTo>
                    <a:pt x="263" y="1067"/>
                  </a:lnTo>
                  <a:lnTo>
                    <a:pt x="270" y="1081"/>
                  </a:lnTo>
                  <a:lnTo>
                    <a:pt x="270" y="1096"/>
                  </a:lnTo>
                  <a:lnTo>
                    <a:pt x="277" y="1110"/>
                  </a:lnTo>
                  <a:lnTo>
                    <a:pt x="277" y="1124"/>
                  </a:lnTo>
                  <a:lnTo>
                    <a:pt x="284" y="1138"/>
                  </a:lnTo>
                  <a:lnTo>
                    <a:pt x="284" y="1153"/>
                  </a:lnTo>
                  <a:lnTo>
                    <a:pt x="292" y="1167"/>
                  </a:lnTo>
                  <a:lnTo>
                    <a:pt x="292" y="1195"/>
                  </a:lnTo>
                  <a:lnTo>
                    <a:pt x="299" y="1210"/>
                  </a:lnTo>
                  <a:lnTo>
                    <a:pt x="299" y="1224"/>
                  </a:lnTo>
                  <a:lnTo>
                    <a:pt x="306" y="1238"/>
                  </a:lnTo>
                  <a:lnTo>
                    <a:pt x="306" y="1252"/>
                  </a:lnTo>
                  <a:lnTo>
                    <a:pt x="313" y="1259"/>
                  </a:lnTo>
                  <a:lnTo>
                    <a:pt x="313" y="1288"/>
                  </a:lnTo>
                  <a:lnTo>
                    <a:pt x="320" y="1302"/>
                  </a:lnTo>
                  <a:lnTo>
                    <a:pt x="320" y="1316"/>
                  </a:lnTo>
                  <a:lnTo>
                    <a:pt x="327" y="1330"/>
                  </a:lnTo>
                  <a:lnTo>
                    <a:pt x="327" y="1345"/>
                  </a:lnTo>
                  <a:lnTo>
                    <a:pt x="334" y="1352"/>
                  </a:lnTo>
                  <a:lnTo>
                    <a:pt x="334" y="1380"/>
                  </a:lnTo>
                  <a:lnTo>
                    <a:pt x="341" y="1395"/>
                  </a:lnTo>
                  <a:lnTo>
                    <a:pt x="341" y="1402"/>
                  </a:lnTo>
                  <a:lnTo>
                    <a:pt x="348" y="1416"/>
                  </a:lnTo>
                  <a:lnTo>
                    <a:pt x="348" y="1430"/>
                  </a:lnTo>
                  <a:lnTo>
                    <a:pt x="356" y="1444"/>
                  </a:lnTo>
                  <a:lnTo>
                    <a:pt x="356" y="1451"/>
                  </a:lnTo>
                  <a:lnTo>
                    <a:pt x="363" y="1466"/>
                  </a:lnTo>
                  <a:lnTo>
                    <a:pt x="363" y="1487"/>
                  </a:lnTo>
                  <a:lnTo>
                    <a:pt x="370" y="1501"/>
                  </a:lnTo>
                  <a:lnTo>
                    <a:pt x="370" y="1508"/>
                  </a:lnTo>
                  <a:lnTo>
                    <a:pt x="377" y="1523"/>
                  </a:lnTo>
                  <a:lnTo>
                    <a:pt x="377" y="1537"/>
                  </a:lnTo>
                  <a:lnTo>
                    <a:pt x="384" y="1544"/>
                  </a:lnTo>
                  <a:lnTo>
                    <a:pt x="384" y="1565"/>
                  </a:lnTo>
                  <a:lnTo>
                    <a:pt x="391" y="1572"/>
                  </a:lnTo>
                  <a:lnTo>
                    <a:pt x="391" y="1587"/>
                  </a:lnTo>
                  <a:lnTo>
                    <a:pt x="398" y="1594"/>
                  </a:lnTo>
                  <a:lnTo>
                    <a:pt x="398" y="1608"/>
                  </a:lnTo>
                  <a:lnTo>
                    <a:pt x="405" y="1615"/>
                  </a:lnTo>
                  <a:lnTo>
                    <a:pt x="405" y="1636"/>
                  </a:lnTo>
                  <a:lnTo>
                    <a:pt x="412" y="1644"/>
                  </a:lnTo>
                  <a:lnTo>
                    <a:pt x="412" y="1651"/>
                  </a:lnTo>
                  <a:lnTo>
                    <a:pt x="420" y="1665"/>
                  </a:lnTo>
                  <a:lnTo>
                    <a:pt x="420" y="1672"/>
                  </a:lnTo>
                  <a:lnTo>
                    <a:pt x="427" y="1679"/>
                  </a:lnTo>
                  <a:lnTo>
                    <a:pt x="427" y="1686"/>
                  </a:lnTo>
                  <a:lnTo>
                    <a:pt x="434" y="1700"/>
                  </a:lnTo>
                  <a:lnTo>
                    <a:pt x="434" y="1715"/>
                  </a:lnTo>
                  <a:lnTo>
                    <a:pt x="441" y="1722"/>
                  </a:lnTo>
                  <a:lnTo>
                    <a:pt x="441" y="1729"/>
                  </a:lnTo>
                  <a:lnTo>
                    <a:pt x="448" y="1736"/>
                  </a:lnTo>
                  <a:lnTo>
                    <a:pt x="448" y="1743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3" name="Freeform 56"/>
            <p:cNvSpPr>
              <a:spLocks/>
            </p:cNvSpPr>
            <p:nvPr/>
          </p:nvSpPr>
          <p:spPr bwMode="auto">
            <a:xfrm>
              <a:off x="3708" y="2579"/>
              <a:ext cx="605" cy="924"/>
            </a:xfrm>
            <a:custGeom>
              <a:avLst/>
              <a:gdLst>
                <a:gd name="T0" fmla="*/ 7 w 605"/>
                <a:gd name="T1" fmla="*/ 803 h 924"/>
                <a:gd name="T2" fmla="*/ 28 w 605"/>
                <a:gd name="T3" fmla="*/ 832 h 924"/>
                <a:gd name="T4" fmla="*/ 50 w 605"/>
                <a:gd name="T5" fmla="*/ 868 h 924"/>
                <a:gd name="T6" fmla="*/ 64 w 605"/>
                <a:gd name="T7" fmla="*/ 896 h 924"/>
                <a:gd name="T8" fmla="*/ 85 w 605"/>
                <a:gd name="T9" fmla="*/ 910 h 924"/>
                <a:gd name="T10" fmla="*/ 107 w 605"/>
                <a:gd name="T11" fmla="*/ 924 h 924"/>
                <a:gd name="T12" fmla="*/ 128 w 605"/>
                <a:gd name="T13" fmla="*/ 924 h 924"/>
                <a:gd name="T14" fmla="*/ 149 w 605"/>
                <a:gd name="T15" fmla="*/ 917 h 924"/>
                <a:gd name="T16" fmla="*/ 171 w 605"/>
                <a:gd name="T17" fmla="*/ 896 h 924"/>
                <a:gd name="T18" fmla="*/ 192 w 605"/>
                <a:gd name="T19" fmla="*/ 875 h 924"/>
                <a:gd name="T20" fmla="*/ 221 w 605"/>
                <a:gd name="T21" fmla="*/ 846 h 924"/>
                <a:gd name="T22" fmla="*/ 242 w 605"/>
                <a:gd name="T23" fmla="*/ 811 h 924"/>
                <a:gd name="T24" fmla="*/ 249 w 605"/>
                <a:gd name="T25" fmla="*/ 782 h 924"/>
                <a:gd name="T26" fmla="*/ 270 w 605"/>
                <a:gd name="T27" fmla="*/ 747 h 924"/>
                <a:gd name="T28" fmla="*/ 278 w 605"/>
                <a:gd name="T29" fmla="*/ 725 h 924"/>
                <a:gd name="T30" fmla="*/ 292 w 605"/>
                <a:gd name="T31" fmla="*/ 704 h 924"/>
                <a:gd name="T32" fmla="*/ 299 w 605"/>
                <a:gd name="T33" fmla="*/ 675 h 924"/>
                <a:gd name="T34" fmla="*/ 313 w 605"/>
                <a:gd name="T35" fmla="*/ 654 h 924"/>
                <a:gd name="T36" fmla="*/ 320 w 605"/>
                <a:gd name="T37" fmla="*/ 618 h 924"/>
                <a:gd name="T38" fmla="*/ 334 w 605"/>
                <a:gd name="T39" fmla="*/ 597 h 924"/>
                <a:gd name="T40" fmla="*/ 342 w 605"/>
                <a:gd name="T41" fmla="*/ 562 h 924"/>
                <a:gd name="T42" fmla="*/ 356 w 605"/>
                <a:gd name="T43" fmla="*/ 540 h 924"/>
                <a:gd name="T44" fmla="*/ 363 w 605"/>
                <a:gd name="T45" fmla="*/ 505 h 924"/>
                <a:gd name="T46" fmla="*/ 377 w 605"/>
                <a:gd name="T47" fmla="*/ 483 h 924"/>
                <a:gd name="T48" fmla="*/ 384 w 605"/>
                <a:gd name="T49" fmla="*/ 448 h 924"/>
                <a:gd name="T50" fmla="*/ 398 w 605"/>
                <a:gd name="T51" fmla="*/ 426 h 924"/>
                <a:gd name="T52" fmla="*/ 406 w 605"/>
                <a:gd name="T53" fmla="*/ 391 h 924"/>
                <a:gd name="T54" fmla="*/ 420 w 605"/>
                <a:gd name="T55" fmla="*/ 369 h 924"/>
                <a:gd name="T56" fmla="*/ 427 w 605"/>
                <a:gd name="T57" fmla="*/ 334 h 924"/>
                <a:gd name="T58" fmla="*/ 441 w 605"/>
                <a:gd name="T59" fmla="*/ 313 h 924"/>
                <a:gd name="T60" fmla="*/ 448 w 605"/>
                <a:gd name="T61" fmla="*/ 291 h 924"/>
                <a:gd name="T62" fmla="*/ 462 w 605"/>
                <a:gd name="T63" fmla="*/ 263 h 924"/>
                <a:gd name="T64" fmla="*/ 470 w 605"/>
                <a:gd name="T65" fmla="*/ 241 h 924"/>
                <a:gd name="T66" fmla="*/ 484 w 605"/>
                <a:gd name="T67" fmla="*/ 213 h 924"/>
                <a:gd name="T68" fmla="*/ 491 w 605"/>
                <a:gd name="T69" fmla="*/ 192 h 924"/>
                <a:gd name="T70" fmla="*/ 505 w 605"/>
                <a:gd name="T71" fmla="*/ 163 h 924"/>
                <a:gd name="T72" fmla="*/ 519 w 605"/>
                <a:gd name="T73" fmla="*/ 135 h 924"/>
                <a:gd name="T74" fmla="*/ 534 w 605"/>
                <a:gd name="T75" fmla="*/ 106 h 924"/>
                <a:gd name="T76" fmla="*/ 548 w 605"/>
                <a:gd name="T77" fmla="*/ 85 h 924"/>
                <a:gd name="T78" fmla="*/ 562 w 605"/>
                <a:gd name="T79" fmla="*/ 56 h 924"/>
                <a:gd name="T80" fmla="*/ 576 w 605"/>
                <a:gd name="T81" fmla="*/ 35 h 924"/>
                <a:gd name="T82" fmla="*/ 598 w 605"/>
                <a:gd name="T83" fmla="*/ 14 h 9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5"/>
                <a:gd name="T127" fmla="*/ 0 h 924"/>
                <a:gd name="T128" fmla="*/ 605 w 605"/>
                <a:gd name="T129" fmla="*/ 924 h 9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5" h="924">
                  <a:moveTo>
                    <a:pt x="0" y="782"/>
                  </a:moveTo>
                  <a:lnTo>
                    <a:pt x="7" y="789"/>
                  </a:lnTo>
                  <a:lnTo>
                    <a:pt x="7" y="803"/>
                  </a:lnTo>
                  <a:lnTo>
                    <a:pt x="14" y="811"/>
                  </a:lnTo>
                  <a:lnTo>
                    <a:pt x="14" y="818"/>
                  </a:lnTo>
                  <a:lnTo>
                    <a:pt x="28" y="832"/>
                  </a:lnTo>
                  <a:lnTo>
                    <a:pt x="28" y="846"/>
                  </a:lnTo>
                  <a:lnTo>
                    <a:pt x="36" y="853"/>
                  </a:lnTo>
                  <a:lnTo>
                    <a:pt x="50" y="868"/>
                  </a:lnTo>
                  <a:lnTo>
                    <a:pt x="50" y="882"/>
                  </a:lnTo>
                  <a:lnTo>
                    <a:pt x="57" y="889"/>
                  </a:lnTo>
                  <a:lnTo>
                    <a:pt x="64" y="896"/>
                  </a:lnTo>
                  <a:lnTo>
                    <a:pt x="71" y="903"/>
                  </a:lnTo>
                  <a:lnTo>
                    <a:pt x="78" y="910"/>
                  </a:lnTo>
                  <a:lnTo>
                    <a:pt x="85" y="910"/>
                  </a:lnTo>
                  <a:lnTo>
                    <a:pt x="93" y="917"/>
                  </a:lnTo>
                  <a:lnTo>
                    <a:pt x="100" y="917"/>
                  </a:lnTo>
                  <a:lnTo>
                    <a:pt x="107" y="924"/>
                  </a:lnTo>
                  <a:lnTo>
                    <a:pt x="114" y="924"/>
                  </a:lnTo>
                  <a:lnTo>
                    <a:pt x="121" y="924"/>
                  </a:lnTo>
                  <a:lnTo>
                    <a:pt x="128" y="924"/>
                  </a:lnTo>
                  <a:lnTo>
                    <a:pt x="135" y="924"/>
                  </a:lnTo>
                  <a:lnTo>
                    <a:pt x="142" y="917"/>
                  </a:lnTo>
                  <a:lnTo>
                    <a:pt x="149" y="917"/>
                  </a:lnTo>
                  <a:lnTo>
                    <a:pt x="157" y="910"/>
                  </a:lnTo>
                  <a:lnTo>
                    <a:pt x="164" y="910"/>
                  </a:lnTo>
                  <a:lnTo>
                    <a:pt x="171" y="896"/>
                  </a:lnTo>
                  <a:lnTo>
                    <a:pt x="178" y="896"/>
                  </a:lnTo>
                  <a:lnTo>
                    <a:pt x="185" y="889"/>
                  </a:lnTo>
                  <a:lnTo>
                    <a:pt x="192" y="875"/>
                  </a:lnTo>
                  <a:lnTo>
                    <a:pt x="199" y="868"/>
                  </a:lnTo>
                  <a:lnTo>
                    <a:pt x="206" y="860"/>
                  </a:lnTo>
                  <a:lnTo>
                    <a:pt x="221" y="846"/>
                  </a:lnTo>
                  <a:lnTo>
                    <a:pt x="221" y="832"/>
                  </a:lnTo>
                  <a:lnTo>
                    <a:pt x="228" y="825"/>
                  </a:lnTo>
                  <a:lnTo>
                    <a:pt x="242" y="811"/>
                  </a:lnTo>
                  <a:lnTo>
                    <a:pt x="242" y="796"/>
                  </a:lnTo>
                  <a:lnTo>
                    <a:pt x="249" y="789"/>
                  </a:lnTo>
                  <a:lnTo>
                    <a:pt x="249" y="782"/>
                  </a:lnTo>
                  <a:lnTo>
                    <a:pt x="263" y="768"/>
                  </a:lnTo>
                  <a:lnTo>
                    <a:pt x="263" y="754"/>
                  </a:lnTo>
                  <a:lnTo>
                    <a:pt x="270" y="747"/>
                  </a:lnTo>
                  <a:lnTo>
                    <a:pt x="270" y="739"/>
                  </a:lnTo>
                  <a:lnTo>
                    <a:pt x="278" y="732"/>
                  </a:lnTo>
                  <a:lnTo>
                    <a:pt x="278" y="725"/>
                  </a:lnTo>
                  <a:lnTo>
                    <a:pt x="285" y="718"/>
                  </a:lnTo>
                  <a:lnTo>
                    <a:pt x="285" y="711"/>
                  </a:lnTo>
                  <a:lnTo>
                    <a:pt x="292" y="704"/>
                  </a:lnTo>
                  <a:lnTo>
                    <a:pt x="292" y="690"/>
                  </a:lnTo>
                  <a:lnTo>
                    <a:pt x="299" y="683"/>
                  </a:lnTo>
                  <a:lnTo>
                    <a:pt x="299" y="675"/>
                  </a:lnTo>
                  <a:lnTo>
                    <a:pt x="306" y="668"/>
                  </a:lnTo>
                  <a:lnTo>
                    <a:pt x="306" y="661"/>
                  </a:lnTo>
                  <a:lnTo>
                    <a:pt x="313" y="654"/>
                  </a:lnTo>
                  <a:lnTo>
                    <a:pt x="313" y="633"/>
                  </a:lnTo>
                  <a:lnTo>
                    <a:pt x="320" y="626"/>
                  </a:lnTo>
                  <a:lnTo>
                    <a:pt x="320" y="618"/>
                  </a:lnTo>
                  <a:lnTo>
                    <a:pt x="327" y="611"/>
                  </a:lnTo>
                  <a:lnTo>
                    <a:pt x="327" y="604"/>
                  </a:lnTo>
                  <a:lnTo>
                    <a:pt x="334" y="597"/>
                  </a:lnTo>
                  <a:lnTo>
                    <a:pt x="334" y="583"/>
                  </a:lnTo>
                  <a:lnTo>
                    <a:pt x="342" y="576"/>
                  </a:lnTo>
                  <a:lnTo>
                    <a:pt x="342" y="562"/>
                  </a:lnTo>
                  <a:lnTo>
                    <a:pt x="349" y="554"/>
                  </a:lnTo>
                  <a:lnTo>
                    <a:pt x="349" y="547"/>
                  </a:lnTo>
                  <a:lnTo>
                    <a:pt x="356" y="540"/>
                  </a:lnTo>
                  <a:lnTo>
                    <a:pt x="356" y="533"/>
                  </a:lnTo>
                  <a:lnTo>
                    <a:pt x="363" y="526"/>
                  </a:lnTo>
                  <a:lnTo>
                    <a:pt x="363" y="505"/>
                  </a:lnTo>
                  <a:lnTo>
                    <a:pt x="370" y="498"/>
                  </a:lnTo>
                  <a:lnTo>
                    <a:pt x="370" y="490"/>
                  </a:lnTo>
                  <a:lnTo>
                    <a:pt x="377" y="483"/>
                  </a:lnTo>
                  <a:lnTo>
                    <a:pt x="377" y="476"/>
                  </a:lnTo>
                  <a:lnTo>
                    <a:pt x="384" y="469"/>
                  </a:lnTo>
                  <a:lnTo>
                    <a:pt x="384" y="448"/>
                  </a:lnTo>
                  <a:lnTo>
                    <a:pt x="391" y="441"/>
                  </a:lnTo>
                  <a:lnTo>
                    <a:pt x="391" y="434"/>
                  </a:lnTo>
                  <a:lnTo>
                    <a:pt x="398" y="426"/>
                  </a:lnTo>
                  <a:lnTo>
                    <a:pt x="398" y="419"/>
                  </a:lnTo>
                  <a:lnTo>
                    <a:pt x="406" y="412"/>
                  </a:lnTo>
                  <a:lnTo>
                    <a:pt x="406" y="391"/>
                  </a:lnTo>
                  <a:lnTo>
                    <a:pt x="413" y="384"/>
                  </a:lnTo>
                  <a:lnTo>
                    <a:pt x="413" y="377"/>
                  </a:lnTo>
                  <a:lnTo>
                    <a:pt x="420" y="369"/>
                  </a:lnTo>
                  <a:lnTo>
                    <a:pt x="420" y="362"/>
                  </a:lnTo>
                  <a:lnTo>
                    <a:pt x="427" y="355"/>
                  </a:lnTo>
                  <a:lnTo>
                    <a:pt x="427" y="334"/>
                  </a:lnTo>
                  <a:lnTo>
                    <a:pt x="434" y="327"/>
                  </a:lnTo>
                  <a:lnTo>
                    <a:pt x="434" y="320"/>
                  </a:lnTo>
                  <a:lnTo>
                    <a:pt x="441" y="313"/>
                  </a:lnTo>
                  <a:lnTo>
                    <a:pt x="441" y="305"/>
                  </a:lnTo>
                  <a:lnTo>
                    <a:pt x="448" y="298"/>
                  </a:lnTo>
                  <a:lnTo>
                    <a:pt x="448" y="291"/>
                  </a:lnTo>
                  <a:lnTo>
                    <a:pt x="455" y="284"/>
                  </a:lnTo>
                  <a:lnTo>
                    <a:pt x="455" y="270"/>
                  </a:lnTo>
                  <a:lnTo>
                    <a:pt x="462" y="263"/>
                  </a:lnTo>
                  <a:lnTo>
                    <a:pt x="462" y="256"/>
                  </a:lnTo>
                  <a:lnTo>
                    <a:pt x="470" y="249"/>
                  </a:lnTo>
                  <a:lnTo>
                    <a:pt x="470" y="241"/>
                  </a:lnTo>
                  <a:lnTo>
                    <a:pt x="477" y="234"/>
                  </a:lnTo>
                  <a:lnTo>
                    <a:pt x="477" y="220"/>
                  </a:lnTo>
                  <a:lnTo>
                    <a:pt x="484" y="213"/>
                  </a:lnTo>
                  <a:lnTo>
                    <a:pt x="484" y="206"/>
                  </a:lnTo>
                  <a:lnTo>
                    <a:pt x="491" y="199"/>
                  </a:lnTo>
                  <a:lnTo>
                    <a:pt x="491" y="192"/>
                  </a:lnTo>
                  <a:lnTo>
                    <a:pt x="498" y="185"/>
                  </a:lnTo>
                  <a:lnTo>
                    <a:pt x="498" y="170"/>
                  </a:lnTo>
                  <a:lnTo>
                    <a:pt x="505" y="163"/>
                  </a:lnTo>
                  <a:lnTo>
                    <a:pt x="505" y="156"/>
                  </a:lnTo>
                  <a:lnTo>
                    <a:pt x="519" y="142"/>
                  </a:lnTo>
                  <a:lnTo>
                    <a:pt x="519" y="135"/>
                  </a:lnTo>
                  <a:lnTo>
                    <a:pt x="527" y="128"/>
                  </a:lnTo>
                  <a:lnTo>
                    <a:pt x="527" y="113"/>
                  </a:lnTo>
                  <a:lnTo>
                    <a:pt x="534" y="106"/>
                  </a:lnTo>
                  <a:lnTo>
                    <a:pt x="541" y="99"/>
                  </a:lnTo>
                  <a:lnTo>
                    <a:pt x="541" y="92"/>
                  </a:lnTo>
                  <a:lnTo>
                    <a:pt x="548" y="85"/>
                  </a:lnTo>
                  <a:lnTo>
                    <a:pt x="548" y="78"/>
                  </a:lnTo>
                  <a:lnTo>
                    <a:pt x="562" y="64"/>
                  </a:lnTo>
                  <a:lnTo>
                    <a:pt x="562" y="56"/>
                  </a:lnTo>
                  <a:lnTo>
                    <a:pt x="569" y="49"/>
                  </a:lnTo>
                  <a:lnTo>
                    <a:pt x="569" y="42"/>
                  </a:lnTo>
                  <a:lnTo>
                    <a:pt x="576" y="35"/>
                  </a:lnTo>
                  <a:lnTo>
                    <a:pt x="583" y="28"/>
                  </a:lnTo>
                  <a:lnTo>
                    <a:pt x="591" y="21"/>
                  </a:lnTo>
                  <a:lnTo>
                    <a:pt x="598" y="14"/>
                  </a:lnTo>
                  <a:lnTo>
                    <a:pt x="598" y="7"/>
                  </a:lnTo>
                  <a:lnTo>
                    <a:pt x="605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4" name="Freeform 57"/>
            <p:cNvSpPr>
              <a:spLocks/>
            </p:cNvSpPr>
            <p:nvPr/>
          </p:nvSpPr>
          <p:spPr bwMode="auto">
            <a:xfrm>
              <a:off x="4313" y="2500"/>
              <a:ext cx="206" cy="79"/>
            </a:xfrm>
            <a:custGeom>
              <a:avLst/>
              <a:gdLst>
                <a:gd name="T0" fmla="*/ 0 w 206"/>
                <a:gd name="T1" fmla="*/ 79 h 79"/>
                <a:gd name="T2" fmla="*/ 7 w 206"/>
                <a:gd name="T3" fmla="*/ 71 h 79"/>
                <a:gd name="T4" fmla="*/ 14 w 206"/>
                <a:gd name="T5" fmla="*/ 64 h 79"/>
                <a:gd name="T6" fmla="*/ 21 w 206"/>
                <a:gd name="T7" fmla="*/ 57 h 79"/>
                <a:gd name="T8" fmla="*/ 42 w 206"/>
                <a:gd name="T9" fmla="*/ 43 h 79"/>
                <a:gd name="T10" fmla="*/ 42 w 206"/>
                <a:gd name="T11" fmla="*/ 36 h 79"/>
                <a:gd name="T12" fmla="*/ 50 w 206"/>
                <a:gd name="T13" fmla="*/ 36 h 79"/>
                <a:gd name="T14" fmla="*/ 57 w 206"/>
                <a:gd name="T15" fmla="*/ 29 h 79"/>
                <a:gd name="T16" fmla="*/ 64 w 206"/>
                <a:gd name="T17" fmla="*/ 22 h 79"/>
                <a:gd name="T18" fmla="*/ 71 w 206"/>
                <a:gd name="T19" fmla="*/ 22 h 79"/>
                <a:gd name="T20" fmla="*/ 78 w 206"/>
                <a:gd name="T21" fmla="*/ 14 h 79"/>
                <a:gd name="T22" fmla="*/ 85 w 206"/>
                <a:gd name="T23" fmla="*/ 14 h 79"/>
                <a:gd name="T24" fmla="*/ 92 w 206"/>
                <a:gd name="T25" fmla="*/ 7 h 79"/>
                <a:gd name="T26" fmla="*/ 99 w 206"/>
                <a:gd name="T27" fmla="*/ 7 h 79"/>
                <a:gd name="T28" fmla="*/ 106 w 206"/>
                <a:gd name="T29" fmla="*/ 7 h 79"/>
                <a:gd name="T30" fmla="*/ 114 w 206"/>
                <a:gd name="T31" fmla="*/ 0 h 79"/>
                <a:gd name="T32" fmla="*/ 121 w 206"/>
                <a:gd name="T33" fmla="*/ 0 h 79"/>
                <a:gd name="T34" fmla="*/ 128 w 206"/>
                <a:gd name="T35" fmla="*/ 0 h 79"/>
                <a:gd name="T36" fmla="*/ 135 w 206"/>
                <a:gd name="T37" fmla="*/ 0 h 79"/>
                <a:gd name="T38" fmla="*/ 142 w 206"/>
                <a:gd name="T39" fmla="*/ 0 h 79"/>
                <a:gd name="T40" fmla="*/ 149 w 206"/>
                <a:gd name="T41" fmla="*/ 0 h 79"/>
                <a:gd name="T42" fmla="*/ 156 w 206"/>
                <a:gd name="T43" fmla="*/ 0 h 79"/>
                <a:gd name="T44" fmla="*/ 163 w 206"/>
                <a:gd name="T45" fmla="*/ 0 h 79"/>
                <a:gd name="T46" fmla="*/ 171 w 206"/>
                <a:gd name="T47" fmla="*/ 0 h 79"/>
                <a:gd name="T48" fmla="*/ 178 w 206"/>
                <a:gd name="T49" fmla="*/ 0 h 79"/>
                <a:gd name="T50" fmla="*/ 185 w 206"/>
                <a:gd name="T51" fmla="*/ 0 h 79"/>
                <a:gd name="T52" fmla="*/ 192 w 206"/>
                <a:gd name="T53" fmla="*/ 0 h 79"/>
                <a:gd name="T54" fmla="*/ 199 w 206"/>
                <a:gd name="T55" fmla="*/ 0 h 79"/>
                <a:gd name="T56" fmla="*/ 206 w 206"/>
                <a:gd name="T57" fmla="*/ 0 h 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6"/>
                <a:gd name="T88" fmla="*/ 0 h 79"/>
                <a:gd name="T89" fmla="*/ 206 w 206"/>
                <a:gd name="T90" fmla="*/ 79 h 7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6" h="79">
                  <a:moveTo>
                    <a:pt x="0" y="79"/>
                  </a:moveTo>
                  <a:lnTo>
                    <a:pt x="7" y="71"/>
                  </a:lnTo>
                  <a:lnTo>
                    <a:pt x="14" y="64"/>
                  </a:lnTo>
                  <a:lnTo>
                    <a:pt x="21" y="57"/>
                  </a:lnTo>
                  <a:lnTo>
                    <a:pt x="42" y="43"/>
                  </a:lnTo>
                  <a:lnTo>
                    <a:pt x="42" y="36"/>
                  </a:lnTo>
                  <a:lnTo>
                    <a:pt x="50" y="36"/>
                  </a:lnTo>
                  <a:lnTo>
                    <a:pt x="57" y="29"/>
                  </a:lnTo>
                  <a:lnTo>
                    <a:pt x="64" y="22"/>
                  </a:lnTo>
                  <a:lnTo>
                    <a:pt x="71" y="22"/>
                  </a:lnTo>
                  <a:lnTo>
                    <a:pt x="78" y="14"/>
                  </a:lnTo>
                  <a:lnTo>
                    <a:pt x="85" y="14"/>
                  </a:lnTo>
                  <a:lnTo>
                    <a:pt x="92" y="7"/>
                  </a:lnTo>
                  <a:lnTo>
                    <a:pt x="99" y="7"/>
                  </a:lnTo>
                  <a:lnTo>
                    <a:pt x="106" y="7"/>
                  </a:lnTo>
                  <a:lnTo>
                    <a:pt x="114" y="0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35" y="0"/>
                  </a:lnTo>
                  <a:lnTo>
                    <a:pt x="142" y="0"/>
                  </a:lnTo>
                  <a:lnTo>
                    <a:pt x="149" y="0"/>
                  </a:lnTo>
                  <a:lnTo>
                    <a:pt x="156" y="0"/>
                  </a:lnTo>
                  <a:lnTo>
                    <a:pt x="163" y="0"/>
                  </a:lnTo>
                  <a:lnTo>
                    <a:pt x="171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2" y="0"/>
                  </a:lnTo>
                  <a:lnTo>
                    <a:pt x="199" y="0"/>
                  </a:lnTo>
                  <a:lnTo>
                    <a:pt x="206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5" name="Freeform 58"/>
            <p:cNvSpPr>
              <a:spLocks/>
            </p:cNvSpPr>
            <p:nvPr/>
          </p:nvSpPr>
          <p:spPr bwMode="auto">
            <a:xfrm>
              <a:off x="1431" y="2650"/>
              <a:ext cx="897" cy="1067"/>
            </a:xfrm>
            <a:custGeom>
              <a:avLst/>
              <a:gdLst>
                <a:gd name="T0" fmla="*/ 7 w 897"/>
                <a:gd name="T1" fmla="*/ 1046 h 1067"/>
                <a:gd name="T2" fmla="*/ 29 w 897"/>
                <a:gd name="T3" fmla="*/ 1024 h 1067"/>
                <a:gd name="T4" fmla="*/ 50 w 897"/>
                <a:gd name="T5" fmla="*/ 996 h 1067"/>
                <a:gd name="T6" fmla="*/ 72 w 897"/>
                <a:gd name="T7" fmla="*/ 974 h 1067"/>
                <a:gd name="T8" fmla="*/ 93 w 897"/>
                <a:gd name="T9" fmla="*/ 946 h 1067"/>
                <a:gd name="T10" fmla="*/ 114 w 897"/>
                <a:gd name="T11" fmla="*/ 925 h 1067"/>
                <a:gd name="T12" fmla="*/ 136 w 897"/>
                <a:gd name="T13" fmla="*/ 896 h 1067"/>
                <a:gd name="T14" fmla="*/ 164 w 897"/>
                <a:gd name="T15" fmla="*/ 868 h 1067"/>
                <a:gd name="T16" fmla="*/ 178 w 897"/>
                <a:gd name="T17" fmla="*/ 846 h 1067"/>
                <a:gd name="T18" fmla="*/ 207 w 897"/>
                <a:gd name="T19" fmla="*/ 818 h 1067"/>
                <a:gd name="T20" fmla="*/ 221 w 897"/>
                <a:gd name="T21" fmla="*/ 797 h 1067"/>
                <a:gd name="T22" fmla="*/ 242 w 897"/>
                <a:gd name="T23" fmla="*/ 768 h 1067"/>
                <a:gd name="T24" fmla="*/ 264 w 897"/>
                <a:gd name="T25" fmla="*/ 747 h 1067"/>
                <a:gd name="T26" fmla="*/ 285 w 897"/>
                <a:gd name="T27" fmla="*/ 718 h 1067"/>
                <a:gd name="T28" fmla="*/ 306 w 897"/>
                <a:gd name="T29" fmla="*/ 697 h 1067"/>
                <a:gd name="T30" fmla="*/ 328 w 897"/>
                <a:gd name="T31" fmla="*/ 668 h 1067"/>
                <a:gd name="T32" fmla="*/ 349 w 897"/>
                <a:gd name="T33" fmla="*/ 647 h 1067"/>
                <a:gd name="T34" fmla="*/ 370 w 897"/>
                <a:gd name="T35" fmla="*/ 619 h 1067"/>
                <a:gd name="T36" fmla="*/ 399 w 897"/>
                <a:gd name="T37" fmla="*/ 590 h 1067"/>
                <a:gd name="T38" fmla="*/ 413 w 897"/>
                <a:gd name="T39" fmla="*/ 569 h 1067"/>
                <a:gd name="T40" fmla="*/ 441 w 897"/>
                <a:gd name="T41" fmla="*/ 540 h 1067"/>
                <a:gd name="T42" fmla="*/ 456 w 897"/>
                <a:gd name="T43" fmla="*/ 519 h 1067"/>
                <a:gd name="T44" fmla="*/ 477 w 897"/>
                <a:gd name="T45" fmla="*/ 491 h 1067"/>
                <a:gd name="T46" fmla="*/ 498 w 897"/>
                <a:gd name="T47" fmla="*/ 469 h 1067"/>
                <a:gd name="T48" fmla="*/ 520 w 897"/>
                <a:gd name="T49" fmla="*/ 441 h 1067"/>
                <a:gd name="T50" fmla="*/ 541 w 897"/>
                <a:gd name="T51" fmla="*/ 419 h 1067"/>
                <a:gd name="T52" fmla="*/ 562 w 897"/>
                <a:gd name="T53" fmla="*/ 391 h 1067"/>
                <a:gd name="T54" fmla="*/ 584 w 897"/>
                <a:gd name="T55" fmla="*/ 370 h 1067"/>
                <a:gd name="T56" fmla="*/ 605 w 897"/>
                <a:gd name="T57" fmla="*/ 341 h 1067"/>
                <a:gd name="T58" fmla="*/ 634 w 897"/>
                <a:gd name="T59" fmla="*/ 313 h 1067"/>
                <a:gd name="T60" fmla="*/ 648 w 897"/>
                <a:gd name="T61" fmla="*/ 291 h 1067"/>
                <a:gd name="T62" fmla="*/ 676 w 897"/>
                <a:gd name="T63" fmla="*/ 263 h 1067"/>
                <a:gd name="T64" fmla="*/ 690 w 897"/>
                <a:gd name="T65" fmla="*/ 242 h 1067"/>
                <a:gd name="T66" fmla="*/ 712 w 897"/>
                <a:gd name="T67" fmla="*/ 213 h 1067"/>
                <a:gd name="T68" fmla="*/ 733 w 897"/>
                <a:gd name="T69" fmla="*/ 192 h 1067"/>
                <a:gd name="T70" fmla="*/ 762 w 897"/>
                <a:gd name="T71" fmla="*/ 163 h 1067"/>
                <a:gd name="T72" fmla="*/ 776 w 897"/>
                <a:gd name="T73" fmla="*/ 142 h 1067"/>
                <a:gd name="T74" fmla="*/ 797 w 897"/>
                <a:gd name="T75" fmla="*/ 114 h 1067"/>
                <a:gd name="T76" fmla="*/ 819 w 897"/>
                <a:gd name="T77" fmla="*/ 92 h 1067"/>
                <a:gd name="T78" fmla="*/ 840 w 897"/>
                <a:gd name="T79" fmla="*/ 64 h 1067"/>
                <a:gd name="T80" fmla="*/ 868 w 897"/>
                <a:gd name="T81" fmla="*/ 35 h 1067"/>
                <a:gd name="T82" fmla="*/ 883 w 897"/>
                <a:gd name="T83" fmla="*/ 14 h 10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97"/>
                <a:gd name="T127" fmla="*/ 0 h 1067"/>
                <a:gd name="T128" fmla="*/ 897 w 897"/>
                <a:gd name="T129" fmla="*/ 1067 h 106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97" h="1067">
                  <a:moveTo>
                    <a:pt x="0" y="1067"/>
                  </a:moveTo>
                  <a:lnTo>
                    <a:pt x="0" y="1053"/>
                  </a:lnTo>
                  <a:lnTo>
                    <a:pt x="7" y="1046"/>
                  </a:lnTo>
                  <a:lnTo>
                    <a:pt x="15" y="1038"/>
                  </a:lnTo>
                  <a:lnTo>
                    <a:pt x="22" y="1031"/>
                  </a:lnTo>
                  <a:lnTo>
                    <a:pt x="29" y="1024"/>
                  </a:lnTo>
                  <a:lnTo>
                    <a:pt x="36" y="1017"/>
                  </a:lnTo>
                  <a:lnTo>
                    <a:pt x="50" y="1003"/>
                  </a:lnTo>
                  <a:lnTo>
                    <a:pt x="50" y="996"/>
                  </a:lnTo>
                  <a:lnTo>
                    <a:pt x="57" y="989"/>
                  </a:lnTo>
                  <a:lnTo>
                    <a:pt x="64" y="981"/>
                  </a:lnTo>
                  <a:lnTo>
                    <a:pt x="72" y="974"/>
                  </a:lnTo>
                  <a:lnTo>
                    <a:pt x="86" y="960"/>
                  </a:lnTo>
                  <a:lnTo>
                    <a:pt x="86" y="953"/>
                  </a:lnTo>
                  <a:lnTo>
                    <a:pt x="93" y="946"/>
                  </a:lnTo>
                  <a:lnTo>
                    <a:pt x="100" y="939"/>
                  </a:lnTo>
                  <a:lnTo>
                    <a:pt x="107" y="932"/>
                  </a:lnTo>
                  <a:lnTo>
                    <a:pt x="114" y="925"/>
                  </a:lnTo>
                  <a:lnTo>
                    <a:pt x="128" y="910"/>
                  </a:lnTo>
                  <a:lnTo>
                    <a:pt x="128" y="903"/>
                  </a:lnTo>
                  <a:lnTo>
                    <a:pt x="136" y="896"/>
                  </a:lnTo>
                  <a:lnTo>
                    <a:pt x="143" y="889"/>
                  </a:lnTo>
                  <a:lnTo>
                    <a:pt x="150" y="882"/>
                  </a:lnTo>
                  <a:lnTo>
                    <a:pt x="164" y="868"/>
                  </a:lnTo>
                  <a:lnTo>
                    <a:pt x="164" y="861"/>
                  </a:lnTo>
                  <a:lnTo>
                    <a:pt x="171" y="853"/>
                  </a:lnTo>
                  <a:lnTo>
                    <a:pt x="178" y="846"/>
                  </a:lnTo>
                  <a:lnTo>
                    <a:pt x="185" y="839"/>
                  </a:lnTo>
                  <a:lnTo>
                    <a:pt x="192" y="832"/>
                  </a:lnTo>
                  <a:lnTo>
                    <a:pt x="207" y="818"/>
                  </a:lnTo>
                  <a:lnTo>
                    <a:pt x="207" y="811"/>
                  </a:lnTo>
                  <a:lnTo>
                    <a:pt x="214" y="804"/>
                  </a:lnTo>
                  <a:lnTo>
                    <a:pt x="221" y="797"/>
                  </a:lnTo>
                  <a:lnTo>
                    <a:pt x="228" y="789"/>
                  </a:lnTo>
                  <a:lnTo>
                    <a:pt x="242" y="775"/>
                  </a:lnTo>
                  <a:lnTo>
                    <a:pt x="242" y="768"/>
                  </a:lnTo>
                  <a:lnTo>
                    <a:pt x="249" y="761"/>
                  </a:lnTo>
                  <a:lnTo>
                    <a:pt x="256" y="754"/>
                  </a:lnTo>
                  <a:lnTo>
                    <a:pt x="264" y="747"/>
                  </a:lnTo>
                  <a:lnTo>
                    <a:pt x="271" y="740"/>
                  </a:lnTo>
                  <a:lnTo>
                    <a:pt x="285" y="725"/>
                  </a:lnTo>
                  <a:lnTo>
                    <a:pt x="285" y="718"/>
                  </a:lnTo>
                  <a:lnTo>
                    <a:pt x="292" y="711"/>
                  </a:lnTo>
                  <a:lnTo>
                    <a:pt x="299" y="704"/>
                  </a:lnTo>
                  <a:lnTo>
                    <a:pt x="306" y="697"/>
                  </a:lnTo>
                  <a:lnTo>
                    <a:pt x="321" y="683"/>
                  </a:lnTo>
                  <a:lnTo>
                    <a:pt x="321" y="676"/>
                  </a:lnTo>
                  <a:lnTo>
                    <a:pt x="328" y="668"/>
                  </a:lnTo>
                  <a:lnTo>
                    <a:pt x="335" y="661"/>
                  </a:lnTo>
                  <a:lnTo>
                    <a:pt x="342" y="654"/>
                  </a:lnTo>
                  <a:lnTo>
                    <a:pt x="349" y="647"/>
                  </a:lnTo>
                  <a:lnTo>
                    <a:pt x="363" y="633"/>
                  </a:lnTo>
                  <a:lnTo>
                    <a:pt x="363" y="626"/>
                  </a:lnTo>
                  <a:lnTo>
                    <a:pt x="370" y="619"/>
                  </a:lnTo>
                  <a:lnTo>
                    <a:pt x="377" y="612"/>
                  </a:lnTo>
                  <a:lnTo>
                    <a:pt x="385" y="604"/>
                  </a:lnTo>
                  <a:lnTo>
                    <a:pt x="399" y="590"/>
                  </a:lnTo>
                  <a:lnTo>
                    <a:pt x="399" y="583"/>
                  </a:lnTo>
                  <a:lnTo>
                    <a:pt x="406" y="576"/>
                  </a:lnTo>
                  <a:lnTo>
                    <a:pt x="413" y="569"/>
                  </a:lnTo>
                  <a:lnTo>
                    <a:pt x="420" y="562"/>
                  </a:lnTo>
                  <a:lnTo>
                    <a:pt x="427" y="555"/>
                  </a:lnTo>
                  <a:lnTo>
                    <a:pt x="441" y="540"/>
                  </a:lnTo>
                  <a:lnTo>
                    <a:pt x="441" y="533"/>
                  </a:lnTo>
                  <a:lnTo>
                    <a:pt x="449" y="526"/>
                  </a:lnTo>
                  <a:lnTo>
                    <a:pt x="456" y="519"/>
                  </a:lnTo>
                  <a:lnTo>
                    <a:pt x="463" y="512"/>
                  </a:lnTo>
                  <a:lnTo>
                    <a:pt x="477" y="498"/>
                  </a:lnTo>
                  <a:lnTo>
                    <a:pt x="477" y="491"/>
                  </a:lnTo>
                  <a:lnTo>
                    <a:pt x="484" y="483"/>
                  </a:lnTo>
                  <a:lnTo>
                    <a:pt x="491" y="476"/>
                  </a:lnTo>
                  <a:lnTo>
                    <a:pt x="498" y="469"/>
                  </a:lnTo>
                  <a:lnTo>
                    <a:pt x="506" y="462"/>
                  </a:lnTo>
                  <a:lnTo>
                    <a:pt x="520" y="448"/>
                  </a:lnTo>
                  <a:lnTo>
                    <a:pt x="520" y="441"/>
                  </a:lnTo>
                  <a:lnTo>
                    <a:pt x="527" y="434"/>
                  </a:lnTo>
                  <a:lnTo>
                    <a:pt x="534" y="427"/>
                  </a:lnTo>
                  <a:lnTo>
                    <a:pt x="541" y="419"/>
                  </a:lnTo>
                  <a:lnTo>
                    <a:pt x="555" y="405"/>
                  </a:lnTo>
                  <a:lnTo>
                    <a:pt x="555" y="398"/>
                  </a:lnTo>
                  <a:lnTo>
                    <a:pt x="562" y="391"/>
                  </a:lnTo>
                  <a:lnTo>
                    <a:pt x="570" y="384"/>
                  </a:lnTo>
                  <a:lnTo>
                    <a:pt x="577" y="377"/>
                  </a:lnTo>
                  <a:lnTo>
                    <a:pt x="584" y="370"/>
                  </a:lnTo>
                  <a:lnTo>
                    <a:pt x="598" y="355"/>
                  </a:lnTo>
                  <a:lnTo>
                    <a:pt x="598" y="348"/>
                  </a:lnTo>
                  <a:lnTo>
                    <a:pt x="605" y="341"/>
                  </a:lnTo>
                  <a:lnTo>
                    <a:pt x="612" y="334"/>
                  </a:lnTo>
                  <a:lnTo>
                    <a:pt x="619" y="327"/>
                  </a:lnTo>
                  <a:lnTo>
                    <a:pt x="634" y="313"/>
                  </a:lnTo>
                  <a:lnTo>
                    <a:pt x="634" y="306"/>
                  </a:lnTo>
                  <a:lnTo>
                    <a:pt x="641" y="298"/>
                  </a:lnTo>
                  <a:lnTo>
                    <a:pt x="648" y="291"/>
                  </a:lnTo>
                  <a:lnTo>
                    <a:pt x="655" y="284"/>
                  </a:lnTo>
                  <a:lnTo>
                    <a:pt x="662" y="277"/>
                  </a:lnTo>
                  <a:lnTo>
                    <a:pt x="676" y="263"/>
                  </a:lnTo>
                  <a:lnTo>
                    <a:pt x="676" y="256"/>
                  </a:lnTo>
                  <a:lnTo>
                    <a:pt x="683" y="249"/>
                  </a:lnTo>
                  <a:lnTo>
                    <a:pt x="690" y="242"/>
                  </a:lnTo>
                  <a:lnTo>
                    <a:pt x="698" y="234"/>
                  </a:lnTo>
                  <a:lnTo>
                    <a:pt x="712" y="220"/>
                  </a:lnTo>
                  <a:lnTo>
                    <a:pt x="712" y="213"/>
                  </a:lnTo>
                  <a:lnTo>
                    <a:pt x="719" y="206"/>
                  </a:lnTo>
                  <a:lnTo>
                    <a:pt x="726" y="199"/>
                  </a:lnTo>
                  <a:lnTo>
                    <a:pt x="733" y="192"/>
                  </a:lnTo>
                  <a:lnTo>
                    <a:pt x="740" y="185"/>
                  </a:lnTo>
                  <a:lnTo>
                    <a:pt x="747" y="178"/>
                  </a:lnTo>
                  <a:lnTo>
                    <a:pt x="762" y="163"/>
                  </a:lnTo>
                  <a:lnTo>
                    <a:pt x="762" y="156"/>
                  </a:lnTo>
                  <a:lnTo>
                    <a:pt x="769" y="149"/>
                  </a:lnTo>
                  <a:lnTo>
                    <a:pt x="776" y="142"/>
                  </a:lnTo>
                  <a:lnTo>
                    <a:pt x="790" y="128"/>
                  </a:lnTo>
                  <a:lnTo>
                    <a:pt x="790" y="121"/>
                  </a:lnTo>
                  <a:lnTo>
                    <a:pt x="797" y="114"/>
                  </a:lnTo>
                  <a:lnTo>
                    <a:pt x="804" y="106"/>
                  </a:lnTo>
                  <a:lnTo>
                    <a:pt x="811" y="99"/>
                  </a:lnTo>
                  <a:lnTo>
                    <a:pt x="819" y="92"/>
                  </a:lnTo>
                  <a:lnTo>
                    <a:pt x="826" y="85"/>
                  </a:lnTo>
                  <a:lnTo>
                    <a:pt x="840" y="71"/>
                  </a:lnTo>
                  <a:lnTo>
                    <a:pt x="840" y="64"/>
                  </a:lnTo>
                  <a:lnTo>
                    <a:pt x="847" y="57"/>
                  </a:lnTo>
                  <a:lnTo>
                    <a:pt x="854" y="49"/>
                  </a:lnTo>
                  <a:lnTo>
                    <a:pt x="868" y="35"/>
                  </a:lnTo>
                  <a:lnTo>
                    <a:pt x="868" y="28"/>
                  </a:lnTo>
                  <a:lnTo>
                    <a:pt x="875" y="21"/>
                  </a:lnTo>
                  <a:lnTo>
                    <a:pt x="883" y="14"/>
                  </a:lnTo>
                  <a:lnTo>
                    <a:pt x="890" y="7"/>
                  </a:lnTo>
                  <a:lnTo>
                    <a:pt x="897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6" name="Freeform 59"/>
            <p:cNvSpPr>
              <a:spLocks/>
            </p:cNvSpPr>
            <p:nvPr/>
          </p:nvSpPr>
          <p:spPr bwMode="auto">
            <a:xfrm>
              <a:off x="2328" y="1575"/>
              <a:ext cx="910" cy="1075"/>
            </a:xfrm>
            <a:custGeom>
              <a:avLst/>
              <a:gdLst>
                <a:gd name="T0" fmla="*/ 21 w 910"/>
                <a:gd name="T1" fmla="*/ 1053 h 1075"/>
                <a:gd name="T2" fmla="*/ 35 w 910"/>
                <a:gd name="T3" fmla="*/ 1032 h 1075"/>
                <a:gd name="T4" fmla="*/ 57 w 910"/>
                <a:gd name="T5" fmla="*/ 1004 h 1075"/>
                <a:gd name="T6" fmla="*/ 78 w 910"/>
                <a:gd name="T7" fmla="*/ 982 h 1075"/>
                <a:gd name="T8" fmla="*/ 99 w 910"/>
                <a:gd name="T9" fmla="*/ 954 h 1075"/>
                <a:gd name="T10" fmla="*/ 128 w 910"/>
                <a:gd name="T11" fmla="*/ 925 h 1075"/>
                <a:gd name="T12" fmla="*/ 142 w 910"/>
                <a:gd name="T13" fmla="*/ 904 h 1075"/>
                <a:gd name="T14" fmla="*/ 163 w 910"/>
                <a:gd name="T15" fmla="*/ 883 h 1075"/>
                <a:gd name="T16" fmla="*/ 185 w 910"/>
                <a:gd name="T17" fmla="*/ 854 h 1075"/>
                <a:gd name="T18" fmla="*/ 206 w 910"/>
                <a:gd name="T19" fmla="*/ 826 h 1075"/>
                <a:gd name="T20" fmla="*/ 227 w 910"/>
                <a:gd name="T21" fmla="*/ 804 h 1075"/>
                <a:gd name="T22" fmla="*/ 256 w 910"/>
                <a:gd name="T23" fmla="*/ 776 h 1075"/>
                <a:gd name="T24" fmla="*/ 270 w 910"/>
                <a:gd name="T25" fmla="*/ 755 h 1075"/>
                <a:gd name="T26" fmla="*/ 292 w 910"/>
                <a:gd name="T27" fmla="*/ 726 h 1075"/>
                <a:gd name="T28" fmla="*/ 313 w 910"/>
                <a:gd name="T29" fmla="*/ 705 h 1075"/>
                <a:gd name="T30" fmla="*/ 334 w 910"/>
                <a:gd name="T31" fmla="*/ 676 h 1075"/>
                <a:gd name="T32" fmla="*/ 363 w 910"/>
                <a:gd name="T33" fmla="*/ 648 h 1075"/>
                <a:gd name="T34" fmla="*/ 377 w 910"/>
                <a:gd name="T35" fmla="*/ 626 h 1075"/>
                <a:gd name="T36" fmla="*/ 405 w 910"/>
                <a:gd name="T37" fmla="*/ 598 h 1075"/>
                <a:gd name="T38" fmla="*/ 420 w 910"/>
                <a:gd name="T39" fmla="*/ 577 h 1075"/>
                <a:gd name="T40" fmla="*/ 441 w 910"/>
                <a:gd name="T41" fmla="*/ 548 h 1075"/>
                <a:gd name="T42" fmla="*/ 462 w 910"/>
                <a:gd name="T43" fmla="*/ 527 h 1075"/>
                <a:gd name="T44" fmla="*/ 484 w 910"/>
                <a:gd name="T45" fmla="*/ 498 h 1075"/>
                <a:gd name="T46" fmla="*/ 505 w 910"/>
                <a:gd name="T47" fmla="*/ 477 h 1075"/>
                <a:gd name="T48" fmla="*/ 526 w 910"/>
                <a:gd name="T49" fmla="*/ 449 h 1075"/>
                <a:gd name="T50" fmla="*/ 555 w 910"/>
                <a:gd name="T51" fmla="*/ 420 h 1075"/>
                <a:gd name="T52" fmla="*/ 569 w 910"/>
                <a:gd name="T53" fmla="*/ 399 h 1075"/>
                <a:gd name="T54" fmla="*/ 597 w 910"/>
                <a:gd name="T55" fmla="*/ 370 h 1075"/>
                <a:gd name="T56" fmla="*/ 612 w 910"/>
                <a:gd name="T57" fmla="*/ 349 h 1075"/>
                <a:gd name="T58" fmla="*/ 633 w 910"/>
                <a:gd name="T59" fmla="*/ 321 h 1075"/>
                <a:gd name="T60" fmla="*/ 654 w 910"/>
                <a:gd name="T61" fmla="*/ 299 h 1075"/>
                <a:gd name="T62" fmla="*/ 676 w 910"/>
                <a:gd name="T63" fmla="*/ 271 h 1075"/>
                <a:gd name="T64" fmla="*/ 697 w 910"/>
                <a:gd name="T65" fmla="*/ 249 h 1075"/>
                <a:gd name="T66" fmla="*/ 718 w 910"/>
                <a:gd name="T67" fmla="*/ 221 h 1075"/>
                <a:gd name="T68" fmla="*/ 740 w 910"/>
                <a:gd name="T69" fmla="*/ 200 h 1075"/>
                <a:gd name="T70" fmla="*/ 761 w 910"/>
                <a:gd name="T71" fmla="*/ 171 h 1075"/>
                <a:gd name="T72" fmla="*/ 790 w 910"/>
                <a:gd name="T73" fmla="*/ 143 h 1075"/>
                <a:gd name="T74" fmla="*/ 804 w 910"/>
                <a:gd name="T75" fmla="*/ 121 h 1075"/>
                <a:gd name="T76" fmla="*/ 832 w 910"/>
                <a:gd name="T77" fmla="*/ 93 h 1075"/>
                <a:gd name="T78" fmla="*/ 846 w 910"/>
                <a:gd name="T79" fmla="*/ 72 h 1075"/>
                <a:gd name="T80" fmla="*/ 868 w 910"/>
                <a:gd name="T81" fmla="*/ 43 h 1075"/>
                <a:gd name="T82" fmla="*/ 889 w 910"/>
                <a:gd name="T83" fmla="*/ 22 h 10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10"/>
                <a:gd name="T127" fmla="*/ 0 h 1075"/>
                <a:gd name="T128" fmla="*/ 910 w 910"/>
                <a:gd name="T129" fmla="*/ 1075 h 10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10" h="1075">
                  <a:moveTo>
                    <a:pt x="0" y="1075"/>
                  </a:moveTo>
                  <a:lnTo>
                    <a:pt x="7" y="1068"/>
                  </a:lnTo>
                  <a:lnTo>
                    <a:pt x="21" y="1053"/>
                  </a:lnTo>
                  <a:lnTo>
                    <a:pt x="21" y="1046"/>
                  </a:lnTo>
                  <a:lnTo>
                    <a:pt x="28" y="1039"/>
                  </a:lnTo>
                  <a:lnTo>
                    <a:pt x="35" y="1032"/>
                  </a:lnTo>
                  <a:lnTo>
                    <a:pt x="50" y="1018"/>
                  </a:lnTo>
                  <a:lnTo>
                    <a:pt x="50" y="1011"/>
                  </a:lnTo>
                  <a:lnTo>
                    <a:pt x="57" y="1004"/>
                  </a:lnTo>
                  <a:lnTo>
                    <a:pt x="64" y="996"/>
                  </a:lnTo>
                  <a:lnTo>
                    <a:pt x="71" y="989"/>
                  </a:lnTo>
                  <a:lnTo>
                    <a:pt x="78" y="982"/>
                  </a:lnTo>
                  <a:lnTo>
                    <a:pt x="85" y="975"/>
                  </a:lnTo>
                  <a:lnTo>
                    <a:pt x="99" y="961"/>
                  </a:lnTo>
                  <a:lnTo>
                    <a:pt x="99" y="954"/>
                  </a:lnTo>
                  <a:lnTo>
                    <a:pt x="107" y="947"/>
                  </a:lnTo>
                  <a:lnTo>
                    <a:pt x="114" y="939"/>
                  </a:lnTo>
                  <a:lnTo>
                    <a:pt x="128" y="925"/>
                  </a:lnTo>
                  <a:lnTo>
                    <a:pt x="128" y="918"/>
                  </a:lnTo>
                  <a:lnTo>
                    <a:pt x="135" y="911"/>
                  </a:lnTo>
                  <a:lnTo>
                    <a:pt x="142" y="904"/>
                  </a:lnTo>
                  <a:lnTo>
                    <a:pt x="149" y="897"/>
                  </a:lnTo>
                  <a:lnTo>
                    <a:pt x="156" y="890"/>
                  </a:lnTo>
                  <a:lnTo>
                    <a:pt x="163" y="883"/>
                  </a:lnTo>
                  <a:lnTo>
                    <a:pt x="178" y="868"/>
                  </a:lnTo>
                  <a:lnTo>
                    <a:pt x="178" y="861"/>
                  </a:lnTo>
                  <a:lnTo>
                    <a:pt x="185" y="854"/>
                  </a:lnTo>
                  <a:lnTo>
                    <a:pt x="192" y="847"/>
                  </a:lnTo>
                  <a:lnTo>
                    <a:pt x="206" y="833"/>
                  </a:lnTo>
                  <a:lnTo>
                    <a:pt x="206" y="826"/>
                  </a:lnTo>
                  <a:lnTo>
                    <a:pt x="213" y="819"/>
                  </a:lnTo>
                  <a:lnTo>
                    <a:pt x="220" y="811"/>
                  </a:lnTo>
                  <a:lnTo>
                    <a:pt x="227" y="804"/>
                  </a:lnTo>
                  <a:lnTo>
                    <a:pt x="235" y="797"/>
                  </a:lnTo>
                  <a:lnTo>
                    <a:pt x="242" y="790"/>
                  </a:lnTo>
                  <a:lnTo>
                    <a:pt x="256" y="776"/>
                  </a:lnTo>
                  <a:lnTo>
                    <a:pt x="256" y="769"/>
                  </a:lnTo>
                  <a:lnTo>
                    <a:pt x="263" y="762"/>
                  </a:lnTo>
                  <a:lnTo>
                    <a:pt x="270" y="755"/>
                  </a:lnTo>
                  <a:lnTo>
                    <a:pt x="284" y="740"/>
                  </a:lnTo>
                  <a:lnTo>
                    <a:pt x="284" y="733"/>
                  </a:lnTo>
                  <a:lnTo>
                    <a:pt x="292" y="726"/>
                  </a:lnTo>
                  <a:lnTo>
                    <a:pt x="299" y="719"/>
                  </a:lnTo>
                  <a:lnTo>
                    <a:pt x="306" y="712"/>
                  </a:lnTo>
                  <a:lnTo>
                    <a:pt x="313" y="705"/>
                  </a:lnTo>
                  <a:lnTo>
                    <a:pt x="327" y="690"/>
                  </a:lnTo>
                  <a:lnTo>
                    <a:pt x="327" y="683"/>
                  </a:lnTo>
                  <a:lnTo>
                    <a:pt x="334" y="676"/>
                  </a:lnTo>
                  <a:lnTo>
                    <a:pt x="341" y="669"/>
                  </a:lnTo>
                  <a:lnTo>
                    <a:pt x="348" y="662"/>
                  </a:lnTo>
                  <a:lnTo>
                    <a:pt x="363" y="648"/>
                  </a:lnTo>
                  <a:lnTo>
                    <a:pt x="363" y="641"/>
                  </a:lnTo>
                  <a:lnTo>
                    <a:pt x="370" y="634"/>
                  </a:lnTo>
                  <a:lnTo>
                    <a:pt x="377" y="626"/>
                  </a:lnTo>
                  <a:lnTo>
                    <a:pt x="384" y="619"/>
                  </a:lnTo>
                  <a:lnTo>
                    <a:pt x="391" y="612"/>
                  </a:lnTo>
                  <a:lnTo>
                    <a:pt x="405" y="598"/>
                  </a:lnTo>
                  <a:lnTo>
                    <a:pt x="405" y="591"/>
                  </a:lnTo>
                  <a:lnTo>
                    <a:pt x="412" y="584"/>
                  </a:lnTo>
                  <a:lnTo>
                    <a:pt x="420" y="577"/>
                  </a:lnTo>
                  <a:lnTo>
                    <a:pt x="427" y="570"/>
                  </a:lnTo>
                  <a:lnTo>
                    <a:pt x="441" y="555"/>
                  </a:lnTo>
                  <a:lnTo>
                    <a:pt x="441" y="548"/>
                  </a:lnTo>
                  <a:lnTo>
                    <a:pt x="448" y="541"/>
                  </a:lnTo>
                  <a:lnTo>
                    <a:pt x="455" y="534"/>
                  </a:lnTo>
                  <a:lnTo>
                    <a:pt x="462" y="527"/>
                  </a:lnTo>
                  <a:lnTo>
                    <a:pt x="469" y="520"/>
                  </a:lnTo>
                  <a:lnTo>
                    <a:pt x="484" y="506"/>
                  </a:lnTo>
                  <a:lnTo>
                    <a:pt x="484" y="498"/>
                  </a:lnTo>
                  <a:lnTo>
                    <a:pt x="491" y="491"/>
                  </a:lnTo>
                  <a:lnTo>
                    <a:pt x="498" y="484"/>
                  </a:lnTo>
                  <a:lnTo>
                    <a:pt x="505" y="477"/>
                  </a:lnTo>
                  <a:lnTo>
                    <a:pt x="519" y="463"/>
                  </a:lnTo>
                  <a:lnTo>
                    <a:pt x="519" y="456"/>
                  </a:lnTo>
                  <a:lnTo>
                    <a:pt x="526" y="449"/>
                  </a:lnTo>
                  <a:lnTo>
                    <a:pt x="533" y="441"/>
                  </a:lnTo>
                  <a:lnTo>
                    <a:pt x="541" y="434"/>
                  </a:lnTo>
                  <a:lnTo>
                    <a:pt x="555" y="420"/>
                  </a:lnTo>
                  <a:lnTo>
                    <a:pt x="555" y="413"/>
                  </a:lnTo>
                  <a:lnTo>
                    <a:pt x="562" y="406"/>
                  </a:lnTo>
                  <a:lnTo>
                    <a:pt x="569" y="399"/>
                  </a:lnTo>
                  <a:lnTo>
                    <a:pt x="576" y="392"/>
                  </a:lnTo>
                  <a:lnTo>
                    <a:pt x="583" y="385"/>
                  </a:lnTo>
                  <a:lnTo>
                    <a:pt x="597" y="370"/>
                  </a:lnTo>
                  <a:lnTo>
                    <a:pt x="597" y="363"/>
                  </a:lnTo>
                  <a:lnTo>
                    <a:pt x="605" y="356"/>
                  </a:lnTo>
                  <a:lnTo>
                    <a:pt x="612" y="349"/>
                  </a:lnTo>
                  <a:lnTo>
                    <a:pt x="619" y="342"/>
                  </a:lnTo>
                  <a:lnTo>
                    <a:pt x="633" y="328"/>
                  </a:lnTo>
                  <a:lnTo>
                    <a:pt x="633" y="321"/>
                  </a:lnTo>
                  <a:lnTo>
                    <a:pt x="640" y="313"/>
                  </a:lnTo>
                  <a:lnTo>
                    <a:pt x="647" y="306"/>
                  </a:lnTo>
                  <a:lnTo>
                    <a:pt x="654" y="299"/>
                  </a:lnTo>
                  <a:lnTo>
                    <a:pt x="661" y="292"/>
                  </a:lnTo>
                  <a:lnTo>
                    <a:pt x="676" y="278"/>
                  </a:lnTo>
                  <a:lnTo>
                    <a:pt x="676" y="271"/>
                  </a:lnTo>
                  <a:lnTo>
                    <a:pt x="683" y="264"/>
                  </a:lnTo>
                  <a:lnTo>
                    <a:pt x="690" y="256"/>
                  </a:lnTo>
                  <a:lnTo>
                    <a:pt x="697" y="249"/>
                  </a:lnTo>
                  <a:lnTo>
                    <a:pt x="711" y="235"/>
                  </a:lnTo>
                  <a:lnTo>
                    <a:pt x="711" y="228"/>
                  </a:lnTo>
                  <a:lnTo>
                    <a:pt x="718" y="221"/>
                  </a:lnTo>
                  <a:lnTo>
                    <a:pt x="725" y="214"/>
                  </a:lnTo>
                  <a:lnTo>
                    <a:pt x="733" y="207"/>
                  </a:lnTo>
                  <a:lnTo>
                    <a:pt x="740" y="200"/>
                  </a:lnTo>
                  <a:lnTo>
                    <a:pt x="754" y="185"/>
                  </a:lnTo>
                  <a:lnTo>
                    <a:pt x="754" y="178"/>
                  </a:lnTo>
                  <a:lnTo>
                    <a:pt x="761" y="171"/>
                  </a:lnTo>
                  <a:lnTo>
                    <a:pt x="768" y="164"/>
                  </a:lnTo>
                  <a:lnTo>
                    <a:pt x="775" y="157"/>
                  </a:lnTo>
                  <a:lnTo>
                    <a:pt x="790" y="143"/>
                  </a:lnTo>
                  <a:lnTo>
                    <a:pt x="790" y="136"/>
                  </a:lnTo>
                  <a:lnTo>
                    <a:pt x="797" y="128"/>
                  </a:lnTo>
                  <a:lnTo>
                    <a:pt x="804" y="121"/>
                  </a:lnTo>
                  <a:lnTo>
                    <a:pt x="811" y="114"/>
                  </a:lnTo>
                  <a:lnTo>
                    <a:pt x="818" y="107"/>
                  </a:lnTo>
                  <a:lnTo>
                    <a:pt x="832" y="93"/>
                  </a:lnTo>
                  <a:lnTo>
                    <a:pt x="832" y="86"/>
                  </a:lnTo>
                  <a:lnTo>
                    <a:pt x="839" y="79"/>
                  </a:lnTo>
                  <a:lnTo>
                    <a:pt x="846" y="72"/>
                  </a:lnTo>
                  <a:lnTo>
                    <a:pt x="854" y="64"/>
                  </a:lnTo>
                  <a:lnTo>
                    <a:pt x="868" y="50"/>
                  </a:lnTo>
                  <a:lnTo>
                    <a:pt x="868" y="43"/>
                  </a:lnTo>
                  <a:lnTo>
                    <a:pt x="875" y="36"/>
                  </a:lnTo>
                  <a:lnTo>
                    <a:pt x="882" y="29"/>
                  </a:lnTo>
                  <a:lnTo>
                    <a:pt x="889" y="22"/>
                  </a:lnTo>
                  <a:lnTo>
                    <a:pt x="896" y="15"/>
                  </a:lnTo>
                  <a:lnTo>
                    <a:pt x="910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7" name="Freeform 60"/>
            <p:cNvSpPr>
              <a:spLocks/>
            </p:cNvSpPr>
            <p:nvPr/>
          </p:nvSpPr>
          <p:spPr bwMode="auto">
            <a:xfrm>
              <a:off x="3238" y="1284"/>
              <a:ext cx="249" cy="291"/>
            </a:xfrm>
            <a:custGeom>
              <a:avLst/>
              <a:gdLst>
                <a:gd name="T0" fmla="*/ 0 w 249"/>
                <a:gd name="T1" fmla="*/ 291 h 291"/>
                <a:gd name="T2" fmla="*/ 0 w 249"/>
                <a:gd name="T3" fmla="*/ 284 h 291"/>
                <a:gd name="T4" fmla="*/ 8 w 249"/>
                <a:gd name="T5" fmla="*/ 277 h 291"/>
                <a:gd name="T6" fmla="*/ 15 w 249"/>
                <a:gd name="T7" fmla="*/ 270 h 291"/>
                <a:gd name="T8" fmla="*/ 22 w 249"/>
                <a:gd name="T9" fmla="*/ 263 h 291"/>
                <a:gd name="T10" fmla="*/ 36 w 249"/>
                <a:gd name="T11" fmla="*/ 249 h 291"/>
                <a:gd name="T12" fmla="*/ 36 w 249"/>
                <a:gd name="T13" fmla="*/ 242 h 291"/>
                <a:gd name="T14" fmla="*/ 43 w 249"/>
                <a:gd name="T15" fmla="*/ 234 h 291"/>
                <a:gd name="T16" fmla="*/ 50 w 249"/>
                <a:gd name="T17" fmla="*/ 227 h 291"/>
                <a:gd name="T18" fmla="*/ 57 w 249"/>
                <a:gd name="T19" fmla="*/ 220 h 291"/>
                <a:gd name="T20" fmla="*/ 65 w 249"/>
                <a:gd name="T21" fmla="*/ 213 h 291"/>
                <a:gd name="T22" fmla="*/ 72 w 249"/>
                <a:gd name="T23" fmla="*/ 206 h 291"/>
                <a:gd name="T24" fmla="*/ 86 w 249"/>
                <a:gd name="T25" fmla="*/ 192 h 291"/>
                <a:gd name="T26" fmla="*/ 86 w 249"/>
                <a:gd name="T27" fmla="*/ 185 h 291"/>
                <a:gd name="T28" fmla="*/ 93 w 249"/>
                <a:gd name="T29" fmla="*/ 178 h 291"/>
                <a:gd name="T30" fmla="*/ 100 w 249"/>
                <a:gd name="T31" fmla="*/ 170 h 291"/>
                <a:gd name="T32" fmla="*/ 114 w 249"/>
                <a:gd name="T33" fmla="*/ 156 h 291"/>
                <a:gd name="T34" fmla="*/ 114 w 249"/>
                <a:gd name="T35" fmla="*/ 149 h 291"/>
                <a:gd name="T36" fmla="*/ 121 w 249"/>
                <a:gd name="T37" fmla="*/ 142 h 291"/>
                <a:gd name="T38" fmla="*/ 129 w 249"/>
                <a:gd name="T39" fmla="*/ 135 h 291"/>
                <a:gd name="T40" fmla="*/ 136 w 249"/>
                <a:gd name="T41" fmla="*/ 128 h 291"/>
                <a:gd name="T42" fmla="*/ 143 w 249"/>
                <a:gd name="T43" fmla="*/ 121 h 291"/>
                <a:gd name="T44" fmla="*/ 150 w 249"/>
                <a:gd name="T45" fmla="*/ 114 h 291"/>
                <a:gd name="T46" fmla="*/ 164 w 249"/>
                <a:gd name="T47" fmla="*/ 99 h 291"/>
                <a:gd name="T48" fmla="*/ 164 w 249"/>
                <a:gd name="T49" fmla="*/ 92 h 291"/>
                <a:gd name="T50" fmla="*/ 171 w 249"/>
                <a:gd name="T51" fmla="*/ 85 h 291"/>
                <a:gd name="T52" fmla="*/ 178 w 249"/>
                <a:gd name="T53" fmla="*/ 78 h 291"/>
                <a:gd name="T54" fmla="*/ 193 w 249"/>
                <a:gd name="T55" fmla="*/ 64 h 291"/>
                <a:gd name="T56" fmla="*/ 193 w 249"/>
                <a:gd name="T57" fmla="*/ 57 h 291"/>
                <a:gd name="T58" fmla="*/ 200 w 249"/>
                <a:gd name="T59" fmla="*/ 49 h 291"/>
                <a:gd name="T60" fmla="*/ 207 w 249"/>
                <a:gd name="T61" fmla="*/ 42 h 291"/>
                <a:gd name="T62" fmla="*/ 214 w 249"/>
                <a:gd name="T63" fmla="*/ 35 h 291"/>
                <a:gd name="T64" fmla="*/ 221 w 249"/>
                <a:gd name="T65" fmla="*/ 28 h 291"/>
                <a:gd name="T66" fmla="*/ 228 w 249"/>
                <a:gd name="T67" fmla="*/ 21 h 291"/>
                <a:gd name="T68" fmla="*/ 242 w 249"/>
                <a:gd name="T69" fmla="*/ 7 h 291"/>
                <a:gd name="T70" fmla="*/ 242 w 249"/>
                <a:gd name="T71" fmla="*/ 0 h 291"/>
                <a:gd name="T72" fmla="*/ 249 w 249"/>
                <a:gd name="T73" fmla="*/ 0 h 2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"/>
                <a:gd name="T112" fmla="*/ 0 h 291"/>
                <a:gd name="T113" fmla="*/ 249 w 249"/>
                <a:gd name="T114" fmla="*/ 291 h 2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" h="291">
                  <a:moveTo>
                    <a:pt x="0" y="291"/>
                  </a:moveTo>
                  <a:lnTo>
                    <a:pt x="0" y="284"/>
                  </a:lnTo>
                  <a:lnTo>
                    <a:pt x="8" y="277"/>
                  </a:lnTo>
                  <a:lnTo>
                    <a:pt x="15" y="270"/>
                  </a:lnTo>
                  <a:lnTo>
                    <a:pt x="22" y="263"/>
                  </a:lnTo>
                  <a:lnTo>
                    <a:pt x="36" y="249"/>
                  </a:lnTo>
                  <a:lnTo>
                    <a:pt x="36" y="242"/>
                  </a:lnTo>
                  <a:lnTo>
                    <a:pt x="43" y="234"/>
                  </a:lnTo>
                  <a:lnTo>
                    <a:pt x="50" y="227"/>
                  </a:lnTo>
                  <a:lnTo>
                    <a:pt x="57" y="220"/>
                  </a:lnTo>
                  <a:lnTo>
                    <a:pt x="65" y="213"/>
                  </a:lnTo>
                  <a:lnTo>
                    <a:pt x="72" y="206"/>
                  </a:lnTo>
                  <a:lnTo>
                    <a:pt x="86" y="192"/>
                  </a:lnTo>
                  <a:lnTo>
                    <a:pt x="86" y="185"/>
                  </a:lnTo>
                  <a:lnTo>
                    <a:pt x="93" y="178"/>
                  </a:lnTo>
                  <a:lnTo>
                    <a:pt x="100" y="170"/>
                  </a:lnTo>
                  <a:lnTo>
                    <a:pt x="114" y="156"/>
                  </a:lnTo>
                  <a:lnTo>
                    <a:pt x="114" y="149"/>
                  </a:lnTo>
                  <a:lnTo>
                    <a:pt x="121" y="142"/>
                  </a:lnTo>
                  <a:lnTo>
                    <a:pt x="129" y="135"/>
                  </a:lnTo>
                  <a:lnTo>
                    <a:pt x="136" y="128"/>
                  </a:lnTo>
                  <a:lnTo>
                    <a:pt x="143" y="121"/>
                  </a:lnTo>
                  <a:lnTo>
                    <a:pt x="150" y="114"/>
                  </a:lnTo>
                  <a:lnTo>
                    <a:pt x="164" y="99"/>
                  </a:lnTo>
                  <a:lnTo>
                    <a:pt x="164" y="92"/>
                  </a:lnTo>
                  <a:lnTo>
                    <a:pt x="171" y="85"/>
                  </a:lnTo>
                  <a:lnTo>
                    <a:pt x="178" y="78"/>
                  </a:lnTo>
                  <a:lnTo>
                    <a:pt x="193" y="64"/>
                  </a:lnTo>
                  <a:lnTo>
                    <a:pt x="193" y="57"/>
                  </a:lnTo>
                  <a:lnTo>
                    <a:pt x="200" y="49"/>
                  </a:lnTo>
                  <a:lnTo>
                    <a:pt x="207" y="42"/>
                  </a:lnTo>
                  <a:lnTo>
                    <a:pt x="214" y="35"/>
                  </a:lnTo>
                  <a:lnTo>
                    <a:pt x="221" y="28"/>
                  </a:lnTo>
                  <a:lnTo>
                    <a:pt x="228" y="21"/>
                  </a:lnTo>
                  <a:lnTo>
                    <a:pt x="242" y="7"/>
                  </a:lnTo>
                  <a:lnTo>
                    <a:pt x="242" y="0"/>
                  </a:lnTo>
                  <a:lnTo>
                    <a:pt x="249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8" name="Freeform 61"/>
            <p:cNvSpPr>
              <a:spLocks/>
            </p:cNvSpPr>
            <p:nvPr/>
          </p:nvSpPr>
          <p:spPr bwMode="auto">
            <a:xfrm>
              <a:off x="3487" y="2650"/>
              <a:ext cx="897" cy="1067"/>
            </a:xfrm>
            <a:custGeom>
              <a:avLst/>
              <a:gdLst>
                <a:gd name="T0" fmla="*/ 8 w 897"/>
                <a:gd name="T1" fmla="*/ 1053 h 1067"/>
                <a:gd name="T2" fmla="*/ 29 w 897"/>
                <a:gd name="T3" fmla="*/ 1024 h 1067"/>
                <a:gd name="T4" fmla="*/ 50 w 897"/>
                <a:gd name="T5" fmla="*/ 1003 h 1067"/>
                <a:gd name="T6" fmla="*/ 72 w 897"/>
                <a:gd name="T7" fmla="*/ 974 h 1067"/>
                <a:gd name="T8" fmla="*/ 100 w 897"/>
                <a:gd name="T9" fmla="*/ 946 h 1067"/>
                <a:gd name="T10" fmla="*/ 114 w 897"/>
                <a:gd name="T11" fmla="*/ 925 h 1067"/>
                <a:gd name="T12" fmla="*/ 136 w 897"/>
                <a:gd name="T13" fmla="*/ 903 h 1067"/>
                <a:gd name="T14" fmla="*/ 157 w 897"/>
                <a:gd name="T15" fmla="*/ 875 h 1067"/>
                <a:gd name="T16" fmla="*/ 178 w 897"/>
                <a:gd name="T17" fmla="*/ 846 h 1067"/>
                <a:gd name="T18" fmla="*/ 200 w 897"/>
                <a:gd name="T19" fmla="*/ 825 h 1067"/>
                <a:gd name="T20" fmla="*/ 228 w 897"/>
                <a:gd name="T21" fmla="*/ 797 h 1067"/>
                <a:gd name="T22" fmla="*/ 242 w 897"/>
                <a:gd name="T23" fmla="*/ 775 h 1067"/>
                <a:gd name="T24" fmla="*/ 264 w 897"/>
                <a:gd name="T25" fmla="*/ 747 h 1067"/>
                <a:gd name="T26" fmla="*/ 285 w 897"/>
                <a:gd name="T27" fmla="*/ 725 h 1067"/>
                <a:gd name="T28" fmla="*/ 306 w 897"/>
                <a:gd name="T29" fmla="*/ 697 h 1067"/>
                <a:gd name="T30" fmla="*/ 328 w 897"/>
                <a:gd name="T31" fmla="*/ 676 h 1067"/>
                <a:gd name="T32" fmla="*/ 349 w 897"/>
                <a:gd name="T33" fmla="*/ 647 h 1067"/>
                <a:gd name="T34" fmla="*/ 378 w 897"/>
                <a:gd name="T35" fmla="*/ 619 h 1067"/>
                <a:gd name="T36" fmla="*/ 392 w 897"/>
                <a:gd name="T37" fmla="*/ 597 h 1067"/>
                <a:gd name="T38" fmla="*/ 420 w 897"/>
                <a:gd name="T39" fmla="*/ 569 h 1067"/>
                <a:gd name="T40" fmla="*/ 434 w 897"/>
                <a:gd name="T41" fmla="*/ 547 h 1067"/>
                <a:gd name="T42" fmla="*/ 456 w 897"/>
                <a:gd name="T43" fmla="*/ 519 h 1067"/>
                <a:gd name="T44" fmla="*/ 477 w 897"/>
                <a:gd name="T45" fmla="*/ 498 h 1067"/>
                <a:gd name="T46" fmla="*/ 499 w 897"/>
                <a:gd name="T47" fmla="*/ 469 h 1067"/>
                <a:gd name="T48" fmla="*/ 527 w 897"/>
                <a:gd name="T49" fmla="*/ 441 h 1067"/>
                <a:gd name="T50" fmla="*/ 541 w 897"/>
                <a:gd name="T51" fmla="*/ 419 h 1067"/>
                <a:gd name="T52" fmla="*/ 563 w 897"/>
                <a:gd name="T53" fmla="*/ 398 h 1067"/>
                <a:gd name="T54" fmla="*/ 584 w 897"/>
                <a:gd name="T55" fmla="*/ 370 h 1067"/>
                <a:gd name="T56" fmla="*/ 605 w 897"/>
                <a:gd name="T57" fmla="*/ 341 h 1067"/>
                <a:gd name="T58" fmla="*/ 627 w 897"/>
                <a:gd name="T59" fmla="*/ 320 h 1067"/>
                <a:gd name="T60" fmla="*/ 655 w 897"/>
                <a:gd name="T61" fmla="*/ 291 h 1067"/>
                <a:gd name="T62" fmla="*/ 669 w 897"/>
                <a:gd name="T63" fmla="*/ 270 h 1067"/>
                <a:gd name="T64" fmla="*/ 691 w 897"/>
                <a:gd name="T65" fmla="*/ 242 h 1067"/>
                <a:gd name="T66" fmla="*/ 712 w 897"/>
                <a:gd name="T67" fmla="*/ 220 h 1067"/>
                <a:gd name="T68" fmla="*/ 733 w 897"/>
                <a:gd name="T69" fmla="*/ 192 h 1067"/>
                <a:gd name="T70" fmla="*/ 755 w 897"/>
                <a:gd name="T71" fmla="*/ 170 h 1067"/>
                <a:gd name="T72" fmla="*/ 776 w 897"/>
                <a:gd name="T73" fmla="*/ 142 h 1067"/>
                <a:gd name="T74" fmla="*/ 797 w 897"/>
                <a:gd name="T75" fmla="*/ 121 h 1067"/>
                <a:gd name="T76" fmla="*/ 819 w 897"/>
                <a:gd name="T77" fmla="*/ 92 h 1067"/>
                <a:gd name="T78" fmla="*/ 847 w 897"/>
                <a:gd name="T79" fmla="*/ 64 h 1067"/>
                <a:gd name="T80" fmla="*/ 861 w 897"/>
                <a:gd name="T81" fmla="*/ 42 h 1067"/>
                <a:gd name="T82" fmla="*/ 890 w 897"/>
                <a:gd name="T83" fmla="*/ 14 h 10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97"/>
                <a:gd name="T127" fmla="*/ 0 h 1067"/>
                <a:gd name="T128" fmla="*/ 897 w 897"/>
                <a:gd name="T129" fmla="*/ 1067 h 106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97" h="1067">
                  <a:moveTo>
                    <a:pt x="0" y="1067"/>
                  </a:moveTo>
                  <a:lnTo>
                    <a:pt x="0" y="1060"/>
                  </a:lnTo>
                  <a:lnTo>
                    <a:pt x="8" y="1053"/>
                  </a:lnTo>
                  <a:lnTo>
                    <a:pt x="22" y="1038"/>
                  </a:lnTo>
                  <a:lnTo>
                    <a:pt x="22" y="1031"/>
                  </a:lnTo>
                  <a:lnTo>
                    <a:pt x="29" y="1024"/>
                  </a:lnTo>
                  <a:lnTo>
                    <a:pt x="36" y="1017"/>
                  </a:lnTo>
                  <a:lnTo>
                    <a:pt x="43" y="1010"/>
                  </a:lnTo>
                  <a:lnTo>
                    <a:pt x="50" y="1003"/>
                  </a:lnTo>
                  <a:lnTo>
                    <a:pt x="57" y="996"/>
                  </a:lnTo>
                  <a:lnTo>
                    <a:pt x="72" y="981"/>
                  </a:lnTo>
                  <a:lnTo>
                    <a:pt x="72" y="974"/>
                  </a:lnTo>
                  <a:lnTo>
                    <a:pt x="79" y="967"/>
                  </a:lnTo>
                  <a:lnTo>
                    <a:pt x="86" y="960"/>
                  </a:lnTo>
                  <a:lnTo>
                    <a:pt x="100" y="946"/>
                  </a:lnTo>
                  <a:lnTo>
                    <a:pt x="100" y="939"/>
                  </a:lnTo>
                  <a:lnTo>
                    <a:pt x="107" y="932"/>
                  </a:lnTo>
                  <a:lnTo>
                    <a:pt x="114" y="925"/>
                  </a:lnTo>
                  <a:lnTo>
                    <a:pt x="121" y="917"/>
                  </a:lnTo>
                  <a:lnTo>
                    <a:pt x="129" y="910"/>
                  </a:lnTo>
                  <a:lnTo>
                    <a:pt x="136" y="903"/>
                  </a:lnTo>
                  <a:lnTo>
                    <a:pt x="150" y="889"/>
                  </a:lnTo>
                  <a:lnTo>
                    <a:pt x="150" y="882"/>
                  </a:lnTo>
                  <a:lnTo>
                    <a:pt x="157" y="875"/>
                  </a:lnTo>
                  <a:lnTo>
                    <a:pt x="164" y="868"/>
                  </a:lnTo>
                  <a:lnTo>
                    <a:pt x="178" y="853"/>
                  </a:lnTo>
                  <a:lnTo>
                    <a:pt x="178" y="846"/>
                  </a:lnTo>
                  <a:lnTo>
                    <a:pt x="185" y="839"/>
                  </a:lnTo>
                  <a:lnTo>
                    <a:pt x="193" y="832"/>
                  </a:lnTo>
                  <a:lnTo>
                    <a:pt x="200" y="825"/>
                  </a:lnTo>
                  <a:lnTo>
                    <a:pt x="207" y="818"/>
                  </a:lnTo>
                  <a:lnTo>
                    <a:pt x="214" y="811"/>
                  </a:lnTo>
                  <a:lnTo>
                    <a:pt x="228" y="797"/>
                  </a:lnTo>
                  <a:lnTo>
                    <a:pt x="228" y="789"/>
                  </a:lnTo>
                  <a:lnTo>
                    <a:pt x="235" y="782"/>
                  </a:lnTo>
                  <a:lnTo>
                    <a:pt x="242" y="775"/>
                  </a:lnTo>
                  <a:lnTo>
                    <a:pt x="257" y="761"/>
                  </a:lnTo>
                  <a:lnTo>
                    <a:pt x="257" y="754"/>
                  </a:lnTo>
                  <a:lnTo>
                    <a:pt x="264" y="747"/>
                  </a:lnTo>
                  <a:lnTo>
                    <a:pt x="271" y="740"/>
                  </a:lnTo>
                  <a:lnTo>
                    <a:pt x="278" y="732"/>
                  </a:lnTo>
                  <a:lnTo>
                    <a:pt x="285" y="725"/>
                  </a:lnTo>
                  <a:lnTo>
                    <a:pt x="299" y="711"/>
                  </a:lnTo>
                  <a:lnTo>
                    <a:pt x="299" y="704"/>
                  </a:lnTo>
                  <a:lnTo>
                    <a:pt x="306" y="697"/>
                  </a:lnTo>
                  <a:lnTo>
                    <a:pt x="314" y="690"/>
                  </a:lnTo>
                  <a:lnTo>
                    <a:pt x="321" y="683"/>
                  </a:lnTo>
                  <a:lnTo>
                    <a:pt x="328" y="676"/>
                  </a:lnTo>
                  <a:lnTo>
                    <a:pt x="342" y="661"/>
                  </a:lnTo>
                  <a:lnTo>
                    <a:pt x="342" y="654"/>
                  </a:lnTo>
                  <a:lnTo>
                    <a:pt x="349" y="647"/>
                  </a:lnTo>
                  <a:lnTo>
                    <a:pt x="356" y="640"/>
                  </a:lnTo>
                  <a:lnTo>
                    <a:pt x="363" y="633"/>
                  </a:lnTo>
                  <a:lnTo>
                    <a:pt x="378" y="619"/>
                  </a:lnTo>
                  <a:lnTo>
                    <a:pt x="378" y="612"/>
                  </a:lnTo>
                  <a:lnTo>
                    <a:pt x="385" y="604"/>
                  </a:lnTo>
                  <a:lnTo>
                    <a:pt x="392" y="597"/>
                  </a:lnTo>
                  <a:lnTo>
                    <a:pt x="399" y="590"/>
                  </a:lnTo>
                  <a:lnTo>
                    <a:pt x="406" y="583"/>
                  </a:lnTo>
                  <a:lnTo>
                    <a:pt x="420" y="569"/>
                  </a:lnTo>
                  <a:lnTo>
                    <a:pt x="420" y="562"/>
                  </a:lnTo>
                  <a:lnTo>
                    <a:pt x="427" y="555"/>
                  </a:lnTo>
                  <a:lnTo>
                    <a:pt x="434" y="547"/>
                  </a:lnTo>
                  <a:lnTo>
                    <a:pt x="449" y="533"/>
                  </a:lnTo>
                  <a:lnTo>
                    <a:pt x="449" y="526"/>
                  </a:lnTo>
                  <a:lnTo>
                    <a:pt x="456" y="519"/>
                  </a:lnTo>
                  <a:lnTo>
                    <a:pt x="463" y="512"/>
                  </a:lnTo>
                  <a:lnTo>
                    <a:pt x="470" y="505"/>
                  </a:lnTo>
                  <a:lnTo>
                    <a:pt x="477" y="498"/>
                  </a:lnTo>
                  <a:lnTo>
                    <a:pt x="484" y="491"/>
                  </a:lnTo>
                  <a:lnTo>
                    <a:pt x="499" y="476"/>
                  </a:lnTo>
                  <a:lnTo>
                    <a:pt x="499" y="469"/>
                  </a:lnTo>
                  <a:lnTo>
                    <a:pt x="506" y="462"/>
                  </a:lnTo>
                  <a:lnTo>
                    <a:pt x="513" y="455"/>
                  </a:lnTo>
                  <a:lnTo>
                    <a:pt x="527" y="441"/>
                  </a:lnTo>
                  <a:lnTo>
                    <a:pt x="527" y="434"/>
                  </a:lnTo>
                  <a:lnTo>
                    <a:pt x="534" y="427"/>
                  </a:lnTo>
                  <a:lnTo>
                    <a:pt x="541" y="419"/>
                  </a:lnTo>
                  <a:lnTo>
                    <a:pt x="548" y="412"/>
                  </a:lnTo>
                  <a:lnTo>
                    <a:pt x="555" y="405"/>
                  </a:lnTo>
                  <a:lnTo>
                    <a:pt x="563" y="398"/>
                  </a:lnTo>
                  <a:lnTo>
                    <a:pt x="577" y="384"/>
                  </a:lnTo>
                  <a:lnTo>
                    <a:pt x="577" y="377"/>
                  </a:lnTo>
                  <a:lnTo>
                    <a:pt x="584" y="370"/>
                  </a:lnTo>
                  <a:lnTo>
                    <a:pt x="591" y="363"/>
                  </a:lnTo>
                  <a:lnTo>
                    <a:pt x="605" y="348"/>
                  </a:lnTo>
                  <a:lnTo>
                    <a:pt x="605" y="341"/>
                  </a:lnTo>
                  <a:lnTo>
                    <a:pt x="612" y="334"/>
                  </a:lnTo>
                  <a:lnTo>
                    <a:pt x="619" y="327"/>
                  </a:lnTo>
                  <a:lnTo>
                    <a:pt x="627" y="320"/>
                  </a:lnTo>
                  <a:lnTo>
                    <a:pt x="634" y="313"/>
                  </a:lnTo>
                  <a:lnTo>
                    <a:pt x="641" y="306"/>
                  </a:lnTo>
                  <a:lnTo>
                    <a:pt x="655" y="291"/>
                  </a:lnTo>
                  <a:lnTo>
                    <a:pt x="655" y="284"/>
                  </a:lnTo>
                  <a:lnTo>
                    <a:pt x="662" y="277"/>
                  </a:lnTo>
                  <a:lnTo>
                    <a:pt x="669" y="270"/>
                  </a:lnTo>
                  <a:lnTo>
                    <a:pt x="676" y="263"/>
                  </a:lnTo>
                  <a:lnTo>
                    <a:pt x="691" y="249"/>
                  </a:lnTo>
                  <a:lnTo>
                    <a:pt x="691" y="242"/>
                  </a:lnTo>
                  <a:lnTo>
                    <a:pt x="698" y="234"/>
                  </a:lnTo>
                  <a:lnTo>
                    <a:pt x="705" y="227"/>
                  </a:lnTo>
                  <a:lnTo>
                    <a:pt x="712" y="220"/>
                  </a:lnTo>
                  <a:lnTo>
                    <a:pt x="719" y="213"/>
                  </a:lnTo>
                  <a:lnTo>
                    <a:pt x="733" y="199"/>
                  </a:lnTo>
                  <a:lnTo>
                    <a:pt x="733" y="192"/>
                  </a:lnTo>
                  <a:lnTo>
                    <a:pt x="740" y="185"/>
                  </a:lnTo>
                  <a:lnTo>
                    <a:pt x="748" y="178"/>
                  </a:lnTo>
                  <a:lnTo>
                    <a:pt x="755" y="170"/>
                  </a:lnTo>
                  <a:lnTo>
                    <a:pt x="769" y="156"/>
                  </a:lnTo>
                  <a:lnTo>
                    <a:pt x="769" y="149"/>
                  </a:lnTo>
                  <a:lnTo>
                    <a:pt x="776" y="142"/>
                  </a:lnTo>
                  <a:lnTo>
                    <a:pt x="783" y="135"/>
                  </a:lnTo>
                  <a:lnTo>
                    <a:pt x="790" y="128"/>
                  </a:lnTo>
                  <a:lnTo>
                    <a:pt x="797" y="121"/>
                  </a:lnTo>
                  <a:lnTo>
                    <a:pt x="812" y="106"/>
                  </a:lnTo>
                  <a:lnTo>
                    <a:pt x="812" y="99"/>
                  </a:lnTo>
                  <a:lnTo>
                    <a:pt x="819" y="92"/>
                  </a:lnTo>
                  <a:lnTo>
                    <a:pt x="826" y="85"/>
                  </a:lnTo>
                  <a:lnTo>
                    <a:pt x="833" y="78"/>
                  </a:lnTo>
                  <a:lnTo>
                    <a:pt x="847" y="64"/>
                  </a:lnTo>
                  <a:lnTo>
                    <a:pt x="847" y="57"/>
                  </a:lnTo>
                  <a:lnTo>
                    <a:pt x="854" y="49"/>
                  </a:lnTo>
                  <a:lnTo>
                    <a:pt x="861" y="42"/>
                  </a:lnTo>
                  <a:lnTo>
                    <a:pt x="868" y="35"/>
                  </a:lnTo>
                  <a:lnTo>
                    <a:pt x="876" y="28"/>
                  </a:lnTo>
                  <a:lnTo>
                    <a:pt x="890" y="14"/>
                  </a:lnTo>
                  <a:lnTo>
                    <a:pt x="890" y="7"/>
                  </a:lnTo>
                  <a:lnTo>
                    <a:pt x="897" y="0"/>
                  </a:lnTo>
                </a:path>
              </a:pathLst>
            </a:custGeom>
            <a:noFill/>
            <a:ln w="22225">
              <a:solidFill>
                <a:srgbClr val="008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59" name="Freeform 62"/>
            <p:cNvSpPr>
              <a:spLocks/>
            </p:cNvSpPr>
            <p:nvPr/>
          </p:nvSpPr>
          <p:spPr bwMode="auto">
            <a:xfrm>
              <a:off x="4384" y="2500"/>
              <a:ext cx="135" cy="150"/>
            </a:xfrm>
            <a:custGeom>
              <a:avLst/>
              <a:gdLst>
                <a:gd name="T0" fmla="*/ 0 w 135"/>
                <a:gd name="T1" fmla="*/ 150 h 150"/>
                <a:gd name="T2" fmla="*/ 7 w 135"/>
                <a:gd name="T3" fmla="*/ 143 h 150"/>
                <a:gd name="T4" fmla="*/ 14 w 135"/>
                <a:gd name="T5" fmla="*/ 135 h 150"/>
                <a:gd name="T6" fmla="*/ 28 w 135"/>
                <a:gd name="T7" fmla="*/ 121 h 150"/>
                <a:gd name="T8" fmla="*/ 28 w 135"/>
                <a:gd name="T9" fmla="*/ 114 h 150"/>
                <a:gd name="T10" fmla="*/ 35 w 135"/>
                <a:gd name="T11" fmla="*/ 107 h 150"/>
                <a:gd name="T12" fmla="*/ 43 w 135"/>
                <a:gd name="T13" fmla="*/ 100 h 150"/>
                <a:gd name="T14" fmla="*/ 50 w 135"/>
                <a:gd name="T15" fmla="*/ 93 h 150"/>
                <a:gd name="T16" fmla="*/ 64 w 135"/>
                <a:gd name="T17" fmla="*/ 79 h 150"/>
                <a:gd name="T18" fmla="*/ 64 w 135"/>
                <a:gd name="T19" fmla="*/ 71 h 150"/>
                <a:gd name="T20" fmla="*/ 71 w 135"/>
                <a:gd name="T21" fmla="*/ 64 h 150"/>
                <a:gd name="T22" fmla="*/ 78 w 135"/>
                <a:gd name="T23" fmla="*/ 57 h 150"/>
                <a:gd name="T24" fmla="*/ 85 w 135"/>
                <a:gd name="T25" fmla="*/ 50 h 150"/>
                <a:gd name="T26" fmla="*/ 92 w 135"/>
                <a:gd name="T27" fmla="*/ 43 h 150"/>
                <a:gd name="T28" fmla="*/ 107 w 135"/>
                <a:gd name="T29" fmla="*/ 29 h 150"/>
                <a:gd name="T30" fmla="*/ 107 w 135"/>
                <a:gd name="T31" fmla="*/ 22 h 150"/>
                <a:gd name="T32" fmla="*/ 114 w 135"/>
                <a:gd name="T33" fmla="*/ 14 h 150"/>
                <a:gd name="T34" fmla="*/ 121 w 135"/>
                <a:gd name="T35" fmla="*/ 7 h 150"/>
                <a:gd name="T36" fmla="*/ 128 w 135"/>
                <a:gd name="T37" fmla="*/ 0 h 150"/>
                <a:gd name="T38" fmla="*/ 135 w 135"/>
                <a:gd name="T39" fmla="*/ 0 h 15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"/>
                <a:gd name="T61" fmla="*/ 0 h 150"/>
                <a:gd name="T62" fmla="*/ 135 w 135"/>
                <a:gd name="T63" fmla="*/ 150 h 15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" h="150">
                  <a:moveTo>
                    <a:pt x="0" y="150"/>
                  </a:moveTo>
                  <a:lnTo>
                    <a:pt x="7" y="143"/>
                  </a:lnTo>
                  <a:lnTo>
                    <a:pt x="14" y="135"/>
                  </a:lnTo>
                  <a:lnTo>
                    <a:pt x="28" y="121"/>
                  </a:lnTo>
                  <a:lnTo>
                    <a:pt x="28" y="114"/>
                  </a:lnTo>
                  <a:lnTo>
                    <a:pt x="35" y="107"/>
                  </a:lnTo>
                  <a:lnTo>
                    <a:pt x="43" y="100"/>
                  </a:lnTo>
                  <a:lnTo>
                    <a:pt x="50" y="93"/>
                  </a:lnTo>
                  <a:lnTo>
                    <a:pt x="64" y="79"/>
                  </a:lnTo>
                  <a:lnTo>
                    <a:pt x="64" y="71"/>
                  </a:lnTo>
                  <a:lnTo>
                    <a:pt x="71" y="64"/>
                  </a:lnTo>
                  <a:lnTo>
                    <a:pt x="78" y="57"/>
                  </a:lnTo>
                  <a:lnTo>
                    <a:pt x="85" y="50"/>
                  </a:lnTo>
                  <a:lnTo>
                    <a:pt x="92" y="43"/>
                  </a:lnTo>
                  <a:lnTo>
                    <a:pt x="107" y="29"/>
                  </a:lnTo>
                  <a:lnTo>
                    <a:pt x="107" y="22"/>
                  </a:lnTo>
                  <a:lnTo>
                    <a:pt x="114" y="14"/>
                  </a:lnTo>
                  <a:lnTo>
                    <a:pt x="121" y="7"/>
                  </a:lnTo>
                  <a:lnTo>
                    <a:pt x="128" y="0"/>
                  </a:lnTo>
                  <a:lnTo>
                    <a:pt x="135" y="0"/>
                  </a:lnTo>
                </a:path>
              </a:pathLst>
            </a:custGeom>
            <a:noFill/>
            <a:ln w="22225">
              <a:solidFill>
                <a:srgbClr val="008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60" name="Rectangle 63"/>
            <p:cNvSpPr>
              <a:spLocks noChangeArrowheads="1"/>
            </p:cNvSpPr>
            <p:nvPr/>
          </p:nvSpPr>
          <p:spPr bwMode="auto">
            <a:xfrm>
              <a:off x="1915" y="1092"/>
              <a:ext cx="22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Sygnał piłokształtny - aproksymacja</a:t>
              </a:r>
              <a:endParaRPr lang="pl-PL" sz="2800" dirty="0"/>
            </a:p>
          </p:txBody>
        </p:sp>
        <p:sp>
          <p:nvSpPr>
            <p:cNvPr id="33861" name="Rectangle 64"/>
            <p:cNvSpPr>
              <a:spLocks noChangeArrowheads="1"/>
            </p:cNvSpPr>
            <p:nvPr/>
          </p:nvSpPr>
          <p:spPr bwMode="auto">
            <a:xfrm>
              <a:off x="1709" y="1632"/>
              <a:ext cx="9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2 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harmoniczne</a:t>
              </a:r>
              <a:endParaRPr lang="pl-PL" sz="2800" dirty="0"/>
            </a:p>
          </p:txBody>
        </p:sp>
        <p:sp>
          <p:nvSpPr>
            <p:cNvPr id="33862" name="Rectangle 65"/>
            <p:cNvSpPr>
              <a:spLocks noChangeArrowheads="1"/>
            </p:cNvSpPr>
            <p:nvPr/>
          </p:nvSpPr>
          <p:spPr bwMode="auto">
            <a:xfrm>
              <a:off x="1709" y="1767"/>
              <a:ext cx="11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90% 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mocy sygnału</a:t>
              </a:r>
              <a:r>
                <a:rPr lang="pl-PL" sz="1400" b="1" dirty="0" smtClean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pl-PL" dirty="0"/>
            </a:p>
          </p:txBody>
        </p:sp>
        <p:sp>
          <p:nvSpPr>
            <p:cNvPr id="33863" name="Line 66"/>
            <p:cNvSpPr>
              <a:spLocks noChangeShapeType="1"/>
            </p:cNvSpPr>
            <p:nvPr/>
          </p:nvSpPr>
          <p:spPr bwMode="auto">
            <a:xfrm>
              <a:off x="3480" y="1291"/>
              <a:ext cx="1" cy="2419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6629400" y="3124200"/>
            <a:ext cx="2386013" cy="2057400"/>
            <a:chOff x="4080" y="1968"/>
            <a:chExt cx="1503" cy="1296"/>
          </a:xfrm>
        </p:grpSpPr>
        <p:sp>
          <p:nvSpPr>
            <p:cNvPr id="33798" name="Line 69"/>
            <p:cNvSpPr>
              <a:spLocks noChangeShapeType="1"/>
            </p:cNvSpPr>
            <p:nvPr/>
          </p:nvSpPr>
          <p:spPr bwMode="auto">
            <a:xfrm>
              <a:off x="4368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799" name="Line 70"/>
            <p:cNvSpPr>
              <a:spLocks noChangeShapeType="1"/>
            </p:cNvSpPr>
            <p:nvPr/>
          </p:nvSpPr>
          <p:spPr bwMode="auto">
            <a:xfrm rot="-5400000">
              <a:off x="3912" y="24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0" name="Line 71"/>
            <p:cNvSpPr>
              <a:spLocks noChangeShapeType="1"/>
            </p:cNvSpPr>
            <p:nvPr/>
          </p:nvSpPr>
          <p:spPr bwMode="auto">
            <a:xfrm flipV="1">
              <a:off x="4368" y="2160"/>
              <a:ext cx="72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1" name="Line 72"/>
            <p:cNvSpPr>
              <a:spLocks noChangeShapeType="1"/>
            </p:cNvSpPr>
            <p:nvPr/>
          </p:nvSpPr>
          <p:spPr bwMode="auto">
            <a:xfrm>
              <a:off x="5088" y="2160"/>
              <a:ext cx="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2" name="Text Box 73"/>
            <p:cNvSpPr txBox="1">
              <a:spLocks noChangeArrowheads="1"/>
            </p:cNvSpPr>
            <p:nvPr/>
          </p:nvSpPr>
          <p:spPr bwMode="auto">
            <a:xfrm>
              <a:off x="4848" y="2976"/>
              <a:ext cx="5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  <a:r>
                <a:rPr lang="pl-PL" b="1"/>
                <a:t> = 1</a:t>
              </a:r>
              <a:endParaRPr lang="pl-PL" b="1" i="1"/>
            </a:p>
          </p:txBody>
        </p:sp>
        <p:sp>
          <p:nvSpPr>
            <p:cNvPr id="33803" name="Text Box 74"/>
            <p:cNvSpPr txBox="1">
              <a:spLocks noChangeArrowheads="1"/>
            </p:cNvSpPr>
            <p:nvPr/>
          </p:nvSpPr>
          <p:spPr bwMode="auto">
            <a:xfrm>
              <a:off x="5414" y="25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33804" name="Line 75"/>
            <p:cNvSpPr>
              <a:spLocks noChangeShapeType="1"/>
            </p:cNvSpPr>
            <p:nvPr/>
          </p:nvSpPr>
          <p:spPr bwMode="auto">
            <a:xfrm>
              <a:off x="4272" y="2160"/>
              <a:ext cx="912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805" name="Text Box 76"/>
            <p:cNvSpPr txBox="1">
              <a:spLocks noChangeArrowheads="1"/>
            </p:cNvSpPr>
            <p:nvPr/>
          </p:nvSpPr>
          <p:spPr bwMode="auto">
            <a:xfrm>
              <a:off x="4080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1</a:t>
              </a:r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066800" y="1752600"/>
            <a:ext cx="6188075" cy="4643438"/>
            <a:chOff x="912" y="1104"/>
            <a:chExt cx="3898" cy="2925"/>
          </a:xfrm>
        </p:grpSpPr>
        <p:sp>
          <p:nvSpPr>
            <p:cNvPr id="34830" name="Rectangle 5"/>
            <p:cNvSpPr>
              <a:spLocks noChangeArrowheads="1"/>
            </p:cNvSpPr>
            <p:nvPr/>
          </p:nvSpPr>
          <p:spPr bwMode="auto">
            <a:xfrm>
              <a:off x="912" y="1104"/>
              <a:ext cx="3898" cy="2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1" name="Rectangle 6"/>
            <p:cNvSpPr>
              <a:spLocks noChangeArrowheads="1"/>
            </p:cNvSpPr>
            <p:nvPr/>
          </p:nvSpPr>
          <p:spPr bwMode="auto">
            <a:xfrm>
              <a:off x="1419" y="1326"/>
              <a:ext cx="3016" cy="23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2" name="Rectangle 7"/>
            <p:cNvSpPr>
              <a:spLocks noChangeArrowheads="1"/>
            </p:cNvSpPr>
            <p:nvPr/>
          </p:nvSpPr>
          <p:spPr bwMode="auto">
            <a:xfrm>
              <a:off x="1419" y="1326"/>
              <a:ext cx="3016" cy="237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3" name="Line 8"/>
            <p:cNvSpPr>
              <a:spLocks noChangeShapeType="1"/>
            </p:cNvSpPr>
            <p:nvPr/>
          </p:nvSpPr>
          <p:spPr bwMode="auto">
            <a:xfrm>
              <a:off x="1419" y="1326"/>
              <a:ext cx="301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4" name="Line 9"/>
            <p:cNvSpPr>
              <a:spLocks noChangeShapeType="1"/>
            </p:cNvSpPr>
            <p:nvPr/>
          </p:nvSpPr>
          <p:spPr bwMode="auto">
            <a:xfrm>
              <a:off x="1419" y="3703"/>
              <a:ext cx="301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5" name="Line 10"/>
            <p:cNvSpPr>
              <a:spLocks noChangeShapeType="1"/>
            </p:cNvSpPr>
            <p:nvPr/>
          </p:nvSpPr>
          <p:spPr bwMode="auto">
            <a:xfrm flipV="1">
              <a:off x="4435" y="1326"/>
              <a:ext cx="1" cy="237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6" name="Line 11"/>
            <p:cNvSpPr>
              <a:spLocks noChangeShapeType="1"/>
            </p:cNvSpPr>
            <p:nvPr/>
          </p:nvSpPr>
          <p:spPr bwMode="auto">
            <a:xfrm flipV="1">
              <a:off x="1419" y="1326"/>
              <a:ext cx="1" cy="237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7" name="Line 12"/>
            <p:cNvSpPr>
              <a:spLocks noChangeShapeType="1"/>
            </p:cNvSpPr>
            <p:nvPr/>
          </p:nvSpPr>
          <p:spPr bwMode="auto">
            <a:xfrm>
              <a:off x="1419" y="3703"/>
              <a:ext cx="301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8" name="Line 13"/>
            <p:cNvSpPr>
              <a:spLocks noChangeShapeType="1"/>
            </p:cNvSpPr>
            <p:nvPr/>
          </p:nvSpPr>
          <p:spPr bwMode="auto">
            <a:xfrm flipV="1">
              <a:off x="1419" y="1326"/>
              <a:ext cx="1" cy="237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39" name="Line 14"/>
            <p:cNvSpPr>
              <a:spLocks noChangeShapeType="1"/>
            </p:cNvSpPr>
            <p:nvPr/>
          </p:nvSpPr>
          <p:spPr bwMode="auto">
            <a:xfrm flipV="1">
              <a:off x="1419" y="3668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0" name="Line 15"/>
            <p:cNvSpPr>
              <a:spLocks noChangeShapeType="1"/>
            </p:cNvSpPr>
            <p:nvPr/>
          </p:nvSpPr>
          <p:spPr bwMode="auto">
            <a:xfrm>
              <a:off x="1419" y="1326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1" name="Rectangle 16"/>
            <p:cNvSpPr>
              <a:spLocks noChangeArrowheads="1"/>
            </p:cNvSpPr>
            <p:nvPr/>
          </p:nvSpPr>
          <p:spPr bwMode="auto">
            <a:xfrm>
              <a:off x="1391" y="3723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34842" name="Line 17"/>
            <p:cNvSpPr>
              <a:spLocks noChangeShapeType="1"/>
            </p:cNvSpPr>
            <p:nvPr/>
          </p:nvSpPr>
          <p:spPr bwMode="auto">
            <a:xfrm flipV="1">
              <a:off x="2420" y="3668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3" name="Line 18"/>
            <p:cNvSpPr>
              <a:spLocks noChangeShapeType="1"/>
            </p:cNvSpPr>
            <p:nvPr/>
          </p:nvSpPr>
          <p:spPr bwMode="auto">
            <a:xfrm>
              <a:off x="2420" y="1326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4" name="Rectangle 19"/>
            <p:cNvSpPr>
              <a:spLocks noChangeArrowheads="1"/>
            </p:cNvSpPr>
            <p:nvPr/>
          </p:nvSpPr>
          <p:spPr bwMode="auto">
            <a:xfrm>
              <a:off x="2343" y="3723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0.5</a:t>
              </a:r>
              <a:endParaRPr lang="pl-PL"/>
            </a:p>
          </p:txBody>
        </p:sp>
        <p:sp>
          <p:nvSpPr>
            <p:cNvPr id="34845" name="Line 20"/>
            <p:cNvSpPr>
              <a:spLocks noChangeShapeType="1"/>
            </p:cNvSpPr>
            <p:nvPr/>
          </p:nvSpPr>
          <p:spPr bwMode="auto">
            <a:xfrm flipV="1">
              <a:off x="3427" y="3668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6" name="Line 21"/>
            <p:cNvSpPr>
              <a:spLocks noChangeShapeType="1"/>
            </p:cNvSpPr>
            <p:nvPr/>
          </p:nvSpPr>
          <p:spPr bwMode="auto">
            <a:xfrm>
              <a:off x="3427" y="1326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7" name="Rectangle 22"/>
            <p:cNvSpPr>
              <a:spLocks noChangeArrowheads="1"/>
            </p:cNvSpPr>
            <p:nvPr/>
          </p:nvSpPr>
          <p:spPr bwMode="auto">
            <a:xfrm>
              <a:off x="3399" y="3723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34848" name="Line 23"/>
            <p:cNvSpPr>
              <a:spLocks noChangeShapeType="1"/>
            </p:cNvSpPr>
            <p:nvPr/>
          </p:nvSpPr>
          <p:spPr bwMode="auto">
            <a:xfrm flipV="1">
              <a:off x="4435" y="3668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49" name="Line 24"/>
            <p:cNvSpPr>
              <a:spLocks noChangeShapeType="1"/>
            </p:cNvSpPr>
            <p:nvPr/>
          </p:nvSpPr>
          <p:spPr bwMode="auto">
            <a:xfrm>
              <a:off x="4435" y="1326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0" name="Rectangle 25"/>
            <p:cNvSpPr>
              <a:spLocks noChangeArrowheads="1"/>
            </p:cNvSpPr>
            <p:nvPr/>
          </p:nvSpPr>
          <p:spPr bwMode="auto">
            <a:xfrm>
              <a:off x="4358" y="3723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1.5</a:t>
              </a:r>
              <a:endParaRPr lang="pl-PL"/>
            </a:p>
          </p:txBody>
        </p:sp>
        <p:sp>
          <p:nvSpPr>
            <p:cNvPr id="34851" name="Line 26"/>
            <p:cNvSpPr>
              <a:spLocks noChangeShapeType="1"/>
            </p:cNvSpPr>
            <p:nvPr/>
          </p:nvSpPr>
          <p:spPr bwMode="auto">
            <a:xfrm>
              <a:off x="1419" y="3703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2" name="Line 27"/>
            <p:cNvSpPr>
              <a:spLocks noChangeShapeType="1"/>
            </p:cNvSpPr>
            <p:nvPr/>
          </p:nvSpPr>
          <p:spPr bwMode="auto">
            <a:xfrm flipH="1">
              <a:off x="4400" y="3703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3" name="Rectangle 28"/>
            <p:cNvSpPr>
              <a:spLocks noChangeArrowheads="1"/>
            </p:cNvSpPr>
            <p:nvPr/>
          </p:nvSpPr>
          <p:spPr bwMode="auto">
            <a:xfrm>
              <a:off x="1329" y="364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34854" name="Line 29"/>
            <p:cNvSpPr>
              <a:spLocks noChangeShapeType="1"/>
            </p:cNvSpPr>
            <p:nvPr/>
          </p:nvSpPr>
          <p:spPr bwMode="auto">
            <a:xfrm>
              <a:off x="1419" y="3223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5" name="Line 30"/>
            <p:cNvSpPr>
              <a:spLocks noChangeShapeType="1"/>
            </p:cNvSpPr>
            <p:nvPr/>
          </p:nvSpPr>
          <p:spPr bwMode="auto">
            <a:xfrm flipH="1">
              <a:off x="4400" y="3223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6" name="Rectangle 31"/>
            <p:cNvSpPr>
              <a:spLocks noChangeArrowheads="1"/>
            </p:cNvSpPr>
            <p:nvPr/>
          </p:nvSpPr>
          <p:spPr bwMode="auto">
            <a:xfrm>
              <a:off x="1239" y="316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0.2</a:t>
              </a:r>
              <a:endParaRPr lang="pl-PL"/>
            </a:p>
          </p:txBody>
        </p:sp>
        <p:sp>
          <p:nvSpPr>
            <p:cNvPr id="34857" name="Line 32"/>
            <p:cNvSpPr>
              <a:spLocks noChangeShapeType="1"/>
            </p:cNvSpPr>
            <p:nvPr/>
          </p:nvSpPr>
          <p:spPr bwMode="auto">
            <a:xfrm>
              <a:off x="1419" y="2751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8" name="Line 33"/>
            <p:cNvSpPr>
              <a:spLocks noChangeShapeType="1"/>
            </p:cNvSpPr>
            <p:nvPr/>
          </p:nvSpPr>
          <p:spPr bwMode="auto">
            <a:xfrm flipH="1">
              <a:off x="4400" y="2751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9" name="Rectangle 34"/>
            <p:cNvSpPr>
              <a:spLocks noChangeArrowheads="1"/>
            </p:cNvSpPr>
            <p:nvPr/>
          </p:nvSpPr>
          <p:spPr bwMode="auto">
            <a:xfrm>
              <a:off x="1239" y="2688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0.4</a:t>
              </a:r>
              <a:endParaRPr lang="pl-PL"/>
            </a:p>
          </p:txBody>
        </p:sp>
        <p:sp>
          <p:nvSpPr>
            <p:cNvPr id="34860" name="Line 35"/>
            <p:cNvSpPr>
              <a:spLocks noChangeShapeType="1"/>
            </p:cNvSpPr>
            <p:nvPr/>
          </p:nvSpPr>
          <p:spPr bwMode="auto">
            <a:xfrm>
              <a:off x="1419" y="2271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1" name="Line 36"/>
            <p:cNvSpPr>
              <a:spLocks noChangeShapeType="1"/>
            </p:cNvSpPr>
            <p:nvPr/>
          </p:nvSpPr>
          <p:spPr bwMode="auto">
            <a:xfrm flipH="1">
              <a:off x="4400" y="2271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2" name="Rectangle 37"/>
            <p:cNvSpPr>
              <a:spLocks noChangeArrowheads="1"/>
            </p:cNvSpPr>
            <p:nvPr/>
          </p:nvSpPr>
          <p:spPr bwMode="auto">
            <a:xfrm>
              <a:off x="1239" y="2209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0.6</a:t>
              </a:r>
              <a:endParaRPr lang="pl-PL"/>
            </a:p>
          </p:txBody>
        </p:sp>
        <p:sp>
          <p:nvSpPr>
            <p:cNvPr id="34863" name="Line 38"/>
            <p:cNvSpPr>
              <a:spLocks noChangeShapeType="1"/>
            </p:cNvSpPr>
            <p:nvPr/>
          </p:nvSpPr>
          <p:spPr bwMode="auto">
            <a:xfrm>
              <a:off x="1419" y="1799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4" name="Line 39"/>
            <p:cNvSpPr>
              <a:spLocks noChangeShapeType="1"/>
            </p:cNvSpPr>
            <p:nvPr/>
          </p:nvSpPr>
          <p:spPr bwMode="auto">
            <a:xfrm flipH="1">
              <a:off x="4400" y="1799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5" name="Rectangle 40"/>
            <p:cNvSpPr>
              <a:spLocks noChangeArrowheads="1"/>
            </p:cNvSpPr>
            <p:nvPr/>
          </p:nvSpPr>
          <p:spPr bwMode="auto">
            <a:xfrm>
              <a:off x="1239" y="1736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0.8</a:t>
              </a:r>
              <a:endParaRPr lang="pl-PL"/>
            </a:p>
          </p:txBody>
        </p:sp>
        <p:sp>
          <p:nvSpPr>
            <p:cNvPr id="34866" name="Line 41"/>
            <p:cNvSpPr>
              <a:spLocks noChangeShapeType="1"/>
            </p:cNvSpPr>
            <p:nvPr/>
          </p:nvSpPr>
          <p:spPr bwMode="auto">
            <a:xfrm>
              <a:off x="1419" y="1326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7" name="Line 42"/>
            <p:cNvSpPr>
              <a:spLocks noChangeShapeType="1"/>
            </p:cNvSpPr>
            <p:nvPr/>
          </p:nvSpPr>
          <p:spPr bwMode="auto">
            <a:xfrm flipH="1">
              <a:off x="4400" y="1326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8" name="Rectangle 43"/>
            <p:cNvSpPr>
              <a:spLocks noChangeArrowheads="1"/>
            </p:cNvSpPr>
            <p:nvPr/>
          </p:nvSpPr>
          <p:spPr bwMode="auto">
            <a:xfrm>
              <a:off x="1329" y="1264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34869" name="Line 44"/>
            <p:cNvSpPr>
              <a:spLocks noChangeShapeType="1"/>
            </p:cNvSpPr>
            <p:nvPr/>
          </p:nvSpPr>
          <p:spPr bwMode="auto">
            <a:xfrm>
              <a:off x="1419" y="1326"/>
              <a:ext cx="301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0" name="Line 45"/>
            <p:cNvSpPr>
              <a:spLocks noChangeShapeType="1"/>
            </p:cNvSpPr>
            <p:nvPr/>
          </p:nvSpPr>
          <p:spPr bwMode="auto">
            <a:xfrm>
              <a:off x="1419" y="3703"/>
              <a:ext cx="301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1" name="Line 46"/>
            <p:cNvSpPr>
              <a:spLocks noChangeShapeType="1"/>
            </p:cNvSpPr>
            <p:nvPr/>
          </p:nvSpPr>
          <p:spPr bwMode="auto">
            <a:xfrm flipV="1">
              <a:off x="4435" y="1326"/>
              <a:ext cx="1" cy="237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2" name="Line 47"/>
            <p:cNvSpPr>
              <a:spLocks noChangeShapeType="1"/>
            </p:cNvSpPr>
            <p:nvPr/>
          </p:nvSpPr>
          <p:spPr bwMode="auto">
            <a:xfrm flipV="1">
              <a:off x="1419" y="1326"/>
              <a:ext cx="1" cy="237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3" name="Freeform 48"/>
            <p:cNvSpPr>
              <a:spLocks/>
            </p:cNvSpPr>
            <p:nvPr/>
          </p:nvSpPr>
          <p:spPr bwMode="auto">
            <a:xfrm>
              <a:off x="1419" y="2514"/>
              <a:ext cx="521" cy="1154"/>
            </a:xfrm>
            <a:custGeom>
              <a:avLst/>
              <a:gdLst>
                <a:gd name="T0" fmla="*/ 7 w 521"/>
                <a:gd name="T1" fmla="*/ 84 h 1154"/>
                <a:gd name="T2" fmla="*/ 14 w 521"/>
                <a:gd name="T3" fmla="*/ 167 h 1154"/>
                <a:gd name="T4" fmla="*/ 28 w 521"/>
                <a:gd name="T5" fmla="*/ 278 h 1154"/>
                <a:gd name="T6" fmla="*/ 35 w 521"/>
                <a:gd name="T7" fmla="*/ 362 h 1154"/>
                <a:gd name="T8" fmla="*/ 49 w 521"/>
                <a:gd name="T9" fmla="*/ 466 h 1154"/>
                <a:gd name="T10" fmla="*/ 56 w 521"/>
                <a:gd name="T11" fmla="*/ 542 h 1154"/>
                <a:gd name="T12" fmla="*/ 70 w 521"/>
                <a:gd name="T13" fmla="*/ 640 h 1154"/>
                <a:gd name="T14" fmla="*/ 77 w 521"/>
                <a:gd name="T15" fmla="*/ 709 h 1154"/>
                <a:gd name="T16" fmla="*/ 91 w 521"/>
                <a:gd name="T17" fmla="*/ 772 h 1154"/>
                <a:gd name="T18" fmla="*/ 97 w 521"/>
                <a:gd name="T19" fmla="*/ 848 h 1154"/>
                <a:gd name="T20" fmla="*/ 111 w 521"/>
                <a:gd name="T21" fmla="*/ 904 h 1154"/>
                <a:gd name="T22" fmla="*/ 118 w 521"/>
                <a:gd name="T23" fmla="*/ 966 h 1154"/>
                <a:gd name="T24" fmla="*/ 132 w 521"/>
                <a:gd name="T25" fmla="*/ 1008 h 1154"/>
                <a:gd name="T26" fmla="*/ 139 w 521"/>
                <a:gd name="T27" fmla="*/ 1057 h 1154"/>
                <a:gd name="T28" fmla="*/ 153 w 521"/>
                <a:gd name="T29" fmla="*/ 1084 h 1154"/>
                <a:gd name="T30" fmla="*/ 160 w 521"/>
                <a:gd name="T31" fmla="*/ 1112 h 1154"/>
                <a:gd name="T32" fmla="*/ 181 w 521"/>
                <a:gd name="T33" fmla="*/ 1140 h 1154"/>
                <a:gd name="T34" fmla="*/ 195 w 521"/>
                <a:gd name="T35" fmla="*/ 1154 h 1154"/>
                <a:gd name="T36" fmla="*/ 216 w 521"/>
                <a:gd name="T37" fmla="*/ 1140 h 1154"/>
                <a:gd name="T38" fmla="*/ 229 w 521"/>
                <a:gd name="T39" fmla="*/ 1119 h 1154"/>
                <a:gd name="T40" fmla="*/ 243 w 521"/>
                <a:gd name="T41" fmla="*/ 1098 h 1154"/>
                <a:gd name="T42" fmla="*/ 257 w 521"/>
                <a:gd name="T43" fmla="*/ 1070 h 1154"/>
                <a:gd name="T44" fmla="*/ 264 w 521"/>
                <a:gd name="T45" fmla="*/ 1043 h 1154"/>
                <a:gd name="T46" fmla="*/ 278 w 521"/>
                <a:gd name="T47" fmla="*/ 1008 h 1154"/>
                <a:gd name="T48" fmla="*/ 285 w 521"/>
                <a:gd name="T49" fmla="*/ 973 h 1154"/>
                <a:gd name="T50" fmla="*/ 299 w 521"/>
                <a:gd name="T51" fmla="*/ 945 h 1154"/>
                <a:gd name="T52" fmla="*/ 306 w 521"/>
                <a:gd name="T53" fmla="*/ 904 h 1154"/>
                <a:gd name="T54" fmla="*/ 320 w 521"/>
                <a:gd name="T55" fmla="*/ 869 h 1154"/>
                <a:gd name="T56" fmla="*/ 327 w 521"/>
                <a:gd name="T57" fmla="*/ 827 h 1154"/>
                <a:gd name="T58" fmla="*/ 341 w 521"/>
                <a:gd name="T59" fmla="*/ 792 h 1154"/>
                <a:gd name="T60" fmla="*/ 348 w 521"/>
                <a:gd name="T61" fmla="*/ 751 h 1154"/>
                <a:gd name="T62" fmla="*/ 361 w 521"/>
                <a:gd name="T63" fmla="*/ 723 h 1154"/>
                <a:gd name="T64" fmla="*/ 368 w 521"/>
                <a:gd name="T65" fmla="*/ 688 h 1154"/>
                <a:gd name="T66" fmla="*/ 382 w 521"/>
                <a:gd name="T67" fmla="*/ 660 h 1154"/>
                <a:gd name="T68" fmla="*/ 389 w 521"/>
                <a:gd name="T69" fmla="*/ 626 h 1154"/>
                <a:gd name="T70" fmla="*/ 403 w 521"/>
                <a:gd name="T71" fmla="*/ 605 h 1154"/>
                <a:gd name="T72" fmla="*/ 410 w 521"/>
                <a:gd name="T73" fmla="*/ 577 h 1154"/>
                <a:gd name="T74" fmla="*/ 424 w 521"/>
                <a:gd name="T75" fmla="*/ 556 h 1154"/>
                <a:gd name="T76" fmla="*/ 445 w 521"/>
                <a:gd name="T77" fmla="*/ 528 h 1154"/>
                <a:gd name="T78" fmla="*/ 466 w 521"/>
                <a:gd name="T79" fmla="*/ 508 h 1154"/>
                <a:gd name="T80" fmla="*/ 487 w 521"/>
                <a:gd name="T81" fmla="*/ 501 h 1154"/>
                <a:gd name="T82" fmla="*/ 507 w 521"/>
                <a:gd name="T83" fmla="*/ 501 h 11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1"/>
                <a:gd name="T127" fmla="*/ 0 h 1154"/>
                <a:gd name="T128" fmla="*/ 521 w 521"/>
                <a:gd name="T129" fmla="*/ 1154 h 11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1" h="1154">
                  <a:moveTo>
                    <a:pt x="0" y="0"/>
                  </a:moveTo>
                  <a:lnTo>
                    <a:pt x="0" y="56"/>
                  </a:lnTo>
                  <a:lnTo>
                    <a:pt x="7" y="84"/>
                  </a:lnTo>
                  <a:lnTo>
                    <a:pt x="7" y="112"/>
                  </a:lnTo>
                  <a:lnTo>
                    <a:pt x="14" y="139"/>
                  </a:lnTo>
                  <a:lnTo>
                    <a:pt x="14" y="167"/>
                  </a:lnTo>
                  <a:lnTo>
                    <a:pt x="21" y="195"/>
                  </a:lnTo>
                  <a:lnTo>
                    <a:pt x="21" y="251"/>
                  </a:lnTo>
                  <a:lnTo>
                    <a:pt x="28" y="278"/>
                  </a:lnTo>
                  <a:lnTo>
                    <a:pt x="28" y="306"/>
                  </a:lnTo>
                  <a:lnTo>
                    <a:pt x="35" y="334"/>
                  </a:lnTo>
                  <a:lnTo>
                    <a:pt x="35" y="362"/>
                  </a:lnTo>
                  <a:lnTo>
                    <a:pt x="42" y="390"/>
                  </a:lnTo>
                  <a:lnTo>
                    <a:pt x="42" y="438"/>
                  </a:lnTo>
                  <a:lnTo>
                    <a:pt x="49" y="466"/>
                  </a:lnTo>
                  <a:lnTo>
                    <a:pt x="49" y="494"/>
                  </a:lnTo>
                  <a:lnTo>
                    <a:pt x="56" y="515"/>
                  </a:lnTo>
                  <a:lnTo>
                    <a:pt x="56" y="542"/>
                  </a:lnTo>
                  <a:lnTo>
                    <a:pt x="63" y="570"/>
                  </a:lnTo>
                  <a:lnTo>
                    <a:pt x="63" y="619"/>
                  </a:lnTo>
                  <a:lnTo>
                    <a:pt x="70" y="640"/>
                  </a:lnTo>
                  <a:lnTo>
                    <a:pt x="70" y="660"/>
                  </a:lnTo>
                  <a:lnTo>
                    <a:pt x="77" y="688"/>
                  </a:lnTo>
                  <a:lnTo>
                    <a:pt x="77" y="709"/>
                  </a:lnTo>
                  <a:lnTo>
                    <a:pt x="84" y="730"/>
                  </a:lnTo>
                  <a:lnTo>
                    <a:pt x="84" y="751"/>
                  </a:lnTo>
                  <a:lnTo>
                    <a:pt x="91" y="772"/>
                  </a:lnTo>
                  <a:lnTo>
                    <a:pt x="91" y="813"/>
                  </a:lnTo>
                  <a:lnTo>
                    <a:pt x="97" y="834"/>
                  </a:lnTo>
                  <a:lnTo>
                    <a:pt x="97" y="848"/>
                  </a:lnTo>
                  <a:lnTo>
                    <a:pt x="104" y="869"/>
                  </a:lnTo>
                  <a:lnTo>
                    <a:pt x="104" y="883"/>
                  </a:lnTo>
                  <a:lnTo>
                    <a:pt x="111" y="904"/>
                  </a:lnTo>
                  <a:lnTo>
                    <a:pt x="111" y="938"/>
                  </a:lnTo>
                  <a:lnTo>
                    <a:pt x="118" y="952"/>
                  </a:lnTo>
                  <a:lnTo>
                    <a:pt x="118" y="966"/>
                  </a:lnTo>
                  <a:lnTo>
                    <a:pt x="125" y="980"/>
                  </a:lnTo>
                  <a:lnTo>
                    <a:pt x="125" y="994"/>
                  </a:lnTo>
                  <a:lnTo>
                    <a:pt x="132" y="1008"/>
                  </a:lnTo>
                  <a:lnTo>
                    <a:pt x="132" y="1036"/>
                  </a:lnTo>
                  <a:lnTo>
                    <a:pt x="139" y="1043"/>
                  </a:lnTo>
                  <a:lnTo>
                    <a:pt x="139" y="1057"/>
                  </a:lnTo>
                  <a:lnTo>
                    <a:pt x="146" y="1063"/>
                  </a:lnTo>
                  <a:lnTo>
                    <a:pt x="146" y="1077"/>
                  </a:lnTo>
                  <a:lnTo>
                    <a:pt x="153" y="1084"/>
                  </a:lnTo>
                  <a:lnTo>
                    <a:pt x="153" y="1091"/>
                  </a:lnTo>
                  <a:lnTo>
                    <a:pt x="160" y="1098"/>
                  </a:lnTo>
                  <a:lnTo>
                    <a:pt x="160" y="1112"/>
                  </a:lnTo>
                  <a:lnTo>
                    <a:pt x="167" y="1119"/>
                  </a:lnTo>
                  <a:lnTo>
                    <a:pt x="167" y="1126"/>
                  </a:lnTo>
                  <a:lnTo>
                    <a:pt x="181" y="1140"/>
                  </a:lnTo>
                  <a:lnTo>
                    <a:pt x="181" y="1147"/>
                  </a:lnTo>
                  <a:lnTo>
                    <a:pt x="188" y="1154"/>
                  </a:lnTo>
                  <a:lnTo>
                    <a:pt x="195" y="1154"/>
                  </a:lnTo>
                  <a:lnTo>
                    <a:pt x="202" y="1154"/>
                  </a:lnTo>
                  <a:lnTo>
                    <a:pt x="209" y="1147"/>
                  </a:lnTo>
                  <a:lnTo>
                    <a:pt x="216" y="1140"/>
                  </a:lnTo>
                  <a:lnTo>
                    <a:pt x="223" y="1133"/>
                  </a:lnTo>
                  <a:lnTo>
                    <a:pt x="229" y="1126"/>
                  </a:lnTo>
                  <a:lnTo>
                    <a:pt x="229" y="1119"/>
                  </a:lnTo>
                  <a:lnTo>
                    <a:pt x="236" y="1112"/>
                  </a:lnTo>
                  <a:lnTo>
                    <a:pt x="243" y="1105"/>
                  </a:lnTo>
                  <a:lnTo>
                    <a:pt x="243" y="1098"/>
                  </a:lnTo>
                  <a:lnTo>
                    <a:pt x="250" y="1091"/>
                  </a:lnTo>
                  <a:lnTo>
                    <a:pt x="250" y="1077"/>
                  </a:lnTo>
                  <a:lnTo>
                    <a:pt x="257" y="1070"/>
                  </a:lnTo>
                  <a:lnTo>
                    <a:pt x="257" y="1057"/>
                  </a:lnTo>
                  <a:lnTo>
                    <a:pt x="264" y="1050"/>
                  </a:lnTo>
                  <a:lnTo>
                    <a:pt x="264" y="1043"/>
                  </a:lnTo>
                  <a:lnTo>
                    <a:pt x="271" y="1036"/>
                  </a:lnTo>
                  <a:lnTo>
                    <a:pt x="271" y="1015"/>
                  </a:lnTo>
                  <a:lnTo>
                    <a:pt x="278" y="1008"/>
                  </a:lnTo>
                  <a:lnTo>
                    <a:pt x="278" y="994"/>
                  </a:lnTo>
                  <a:lnTo>
                    <a:pt x="285" y="987"/>
                  </a:lnTo>
                  <a:lnTo>
                    <a:pt x="285" y="973"/>
                  </a:lnTo>
                  <a:lnTo>
                    <a:pt x="292" y="966"/>
                  </a:lnTo>
                  <a:lnTo>
                    <a:pt x="292" y="952"/>
                  </a:lnTo>
                  <a:lnTo>
                    <a:pt x="299" y="945"/>
                  </a:lnTo>
                  <a:lnTo>
                    <a:pt x="299" y="925"/>
                  </a:lnTo>
                  <a:lnTo>
                    <a:pt x="306" y="911"/>
                  </a:lnTo>
                  <a:lnTo>
                    <a:pt x="306" y="904"/>
                  </a:lnTo>
                  <a:lnTo>
                    <a:pt x="313" y="890"/>
                  </a:lnTo>
                  <a:lnTo>
                    <a:pt x="313" y="883"/>
                  </a:lnTo>
                  <a:lnTo>
                    <a:pt x="320" y="869"/>
                  </a:lnTo>
                  <a:lnTo>
                    <a:pt x="320" y="848"/>
                  </a:lnTo>
                  <a:lnTo>
                    <a:pt x="327" y="834"/>
                  </a:lnTo>
                  <a:lnTo>
                    <a:pt x="327" y="827"/>
                  </a:lnTo>
                  <a:lnTo>
                    <a:pt x="334" y="813"/>
                  </a:lnTo>
                  <a:lnTo>
                    <a:pt x="334" y="806"/>
                  </a:lnTo>
                  <a:lnTo>
                    <a:pt x="341" y="792"/>
                  </a:lnTo>
                  <a:lnTo>
                    <a:pt x="341" y="772"/>
                  </a:lnTo>
                  <a:lnTo>
                    <a:pt x="348" y="765"/>
                  </a:lnTo>
                  <a:lnTo>
                    <a:pt x="348" y="751"/>
                  </a:lnTo>
                  <a:lnTo>
                    <a:pt x="355" y="744"/>
                  </a:lnTo>
                  <a:lnTo>
                    <a:pt x="355" y="730"/>
                  </a:lnTo>
                  <a:lnTo>
                    <a:pt x="361" y="723"/>
                  </a:lnTo>
                  <a:lnTo>
                    <a:pt x="361" y="716"/>
                  </a:lnTo>
                  <a:lnTo>
                    <a:pt x="368" y="702"/>
                  </a:lnTo>
                  <a:lnTo>
                    <a:pt x="368" y="688"/>
                  </a:lnTo>
                  <a:lnTo>
                    <a:pt x="375" y="674"/>
                  </a:lnTo>
                  <a:lnTo>
                    <a:pt x="375" y="667"/>
                  </a:lnTo>
                  <a:lnTo>
                    <a:pt x="382" y="660"/>
                  </a:lnTo>
                  <a:lnTo>
                    <a:pt x="382" y="654"/>
                  </a:lnTo>
                  <a:lnTo>
                    <a:pt x="389" y="640"/>
                  </a:lnTo>
                  <a:lnTo>
                    <a:pt x="389" y="626"/>
                  </a:lnTo>
                  <a:lnTo>
                    <a:pt x="396" y="619"/>
                  </a:lnTo>
                  <a:lnTo>
                    <a:pt x="396" y="612"/>
                  </a:lnTo>
                  <a:lnTo>
                    <a:pt x="403" y="605"/>
                  </a:lnTo>
                  <a:lnTo>
                    <a:pt x="403" y="598"/>
                  </a:lnTo>
                  <a:lnTo>
                    <a:pt x="410" y="591"/>
                  </a:lnTo>
                  <a:lnTo>
                    <a:pt x="410" y="577"/>
                  </a:lnTo>
                  <a:lnTo>
                    <a:pt x="417" y="570"/>
                  </a:lnTo>
                  <a:lnTo>
                    <a:pt x="424" y="563"/>
                  </a:lnTo>
                  <a:lnTo>
                    <a:pt x="424" y="556"/>
                  </a:lnTo>
                  <a:lnTo>
                    <a:pt x="438" y="542"/>
                  </a:lnTo>
                  <a:lnTo>
                    <a:pt x="438" y="535"/>
                  </a:lnTo>
                  <a:lnTo>
                    <a:pt x="445" y="528"/>
                  </a:lnTo>
                  <a:lnTo>
                    <a:pt x="452" y="522"/>
                  </a:lnTo>
                  <a:lnTo>
                    <a:pt x="459" y="515"/>
                  </a:lnTo>
                  <a:lnTo>
                    <a:pt x="466" y="508"/>
                  </a:lnTo>
                  <a:lnTo>
                    <a:pt x="473" y="508"/>
                  </a:lnTo>
                  <a:lnTo>
                    <a:pt x="480" y="501"/>
                  </a:lnTo>
                  <a:lnTo>
                    <a:pt x="487" y="501"/>
                  </a:lnTo>
                  <a:lnTo>
                    <a:pt x="494" y="501"/>
                  </a:lnTo>
                  <a:lnTo>
                    <a:pt x="500" y="501"/>
                  </a:lnTo>
                  <a:lnTo>
                    <a:pt x="507" y="501"/>
                  </a:lnTo>
                  <a:lnTo>
                    <a:pt x="514" y="501"/>
                  </a:lnTo>
                  <a:lnTo>
                    <a:pt x="521" y="508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4" name="Freeform 49"/>
            <p:cNvSpPr>
              <a:spLocks/>
            </p:cNvSpPr>
            <p:nvPr/>
          </p:nvSpPr>
          <p:spPr bwMode="auto">
            <a:xfrm>
              <a:off x="1940" y="2285"/>
              <a:ext cx="688" cy="757"/>
            </a:xfrm>
            <a:custGeom>
              <a:avLst/>
              <a:gdLst>
                <a:gd name="T0" fmla="*/ 14 w 688"/>
                <a:gd name="T1" fmla="*/ 737 h 757"/>
                <a:gd name="T2" fmla="*/ 35 w 688"/>
                <a:gd name="T3" fmla="*/ 744 h 757"/>
                <a:gd name="T4" fmla="*/ 56 w 688"/>
                <a:gd name="T5" fmla="*/ 751 h 757"/>
                <a:gd name="T6" fmla="*/ 77 w 688"/>
                <a:gd name="T7" fmla="*/ 757 h 757"/>
                <a:gd name="T8" fmla="*/ 98 w 688"/>
                <a:gd name="T9" fmla="*/ 751 h 757"/>
                <a:gd name="T10" fmla="*/ 118 w 688"/>
                <a:gd name="T11" fmla="*/ 744 h 757"/>
                <a:gd name="T12" fmla="*/ 139 w 688"/>
                <a:gd name="T13" fmla="*/ 723 h 757"/>
                <a:gd name="T14" fmla="*/ 167 w 688"/>
                <a:gd name="T15" fmla="*/ 695 h 757"/>
                <a:gd name="T16" fmla="*/ 188 w 688"/>
                <a:gd name="T17" fmla="*/ 660 h 757"/>
                <a:gd name="T18" fmla="*/ 195 w 688"/>
                <a:gd name="T19" fmla="*/ 632 h 757"/>
                <a:gd name="T20" fmla="*/ 209 w 688"/>
                <a:gd name="T21" fmla="*/ 612 h 757"/>
                <a:gd name="T22" fmla="*/ 216 w 688"/>
                <a:gd name="T23" fmla="*/ 584 h 757"/>
                <a:gd name="T24" fmla="*/ 230 w 688"/>
                <a:gd name="T25" fmla="*/ 563 h 757"/>
                <a:gd name="T26" fmla="*/ 237 w 688"/>
                <a:gd name="T27" fmla="*/ 535 h 757"/>
                <a:gd name="T28" fmla="*/ 250 w 688"/>
                <a:gd name="T29" fmla="*/ 514 h 757"/>
                <a:gd name="T30" fmla="*/ 257 w 688"/>
                <a:gd name="T31" fmla="*/ 487 h 757"/>
                <a:gd name="T32" fmla="*/ 271 w 688"/>
                <a:gd name="T33" fmla="*/ 466 h 757"/>
                <a:gd name="T34" fmla="*/ 278 w 688"/>
                <a:gd name="T35" fmla="*/ 438 h 757"/>
                <a:gd name="T36" fmla="*/ 292 w 688"/>
                <a:gd name="T37" fmla="*/ 417 h 757"/>
                <a:gd name="T38" fmla="*/ 299 w 688"/>
                <a:gd name="T39" fmla="*/ 396 h 757"/>
                <a:gd name="T40" fmla="*/ 313 w 688"/>
                <a:gd name="T41" fmla="*/ 368 h 757"/>
                <a:gd name="T42" fmla="*/ 327 w 688"/>
                <a:gd name="T43" fmla="*/ 334 h 757"/>
                <a:gd name="T44" fmla="*/ 348 w 688"/>
                <a:gd name="T45" fmla="*/ 306 h 757"/>
                <a:gd name="T46" fmla="*/ 369 w 688"/>
                <a:gd name="T47" fmla="*/ 278 h 757"/>
                <a:gd name="T48" fmla="*/ 382 w 688"/>
                <a:gd name="T49" fmla="*/ 257 h 757"/>
                <a:gd name="T50" fmla="*/ 403 w 688"/>
                <a:gd name="T51" fmla="*/ 243 h 757"/>
                <a:gd name="T52" fmla="*/ 424 w 688"/>
                <a:gd name="T53" fmla="*/ 229 h 757"/>
                <a:gd name="T54" fmla="*/ 445 w 688"/>
                <a:gd name="T55" fmla="*/ 229 h 757"/>
                <a:gd name="T56" fmla="*/ 466 w 688"/>
                <a:gd name="T57" fmla="*/ 229 h 757"/>
                <a:gd name="T58" fmla="*/ 487 w 688"/>
                <a:gd name="T59" fmla="*/ 222 h 757"/>
                <a:gd name="T60" fmla="*/ 507 w 688"/>
                <a:gd name="T61" fmla="*/ 222 h 757"/>
                <a:gd name="T62" fmla="*/ 528 w 688"/>
                <a:gd name="T63" fmla="*/ 222 h 757"/>
                <a:gd name="T64" fmla="*/ 549 w 688"/>
                <a:gd name="T65" fmla="*/ 216 h 757"/>
                <a:gd name="T66" fmla="*/ 570 w 688"/>
                <a:gd name="T67" fmla="*/ 202 h 757"/>
                <a:gd name="T68" fmla="*/ 591 w 688"/>
                <a:gd name="T69" fmla="*/ 181 h 757"/>
                <a:gd name="T70" fmla="*/ 605 w 688"/>
                <a:gd name="T71" fmla="*/ 160 h 757"/>
                <a:gd name="T72" fmla="*/ 626 w 688"/>
                <a:gd name="T73" fmla="*/ 132 h 757"/>
                <a:gd name="T74" fmla="*/ 633 w 688"/>
                <a:gd name="T75" fmla="*/ 111 h 757"/>
                <a:gd name="T76" fmla="*/ 646 w 688"/>
                <a:gd name="T77" fmla="*/ 84 h 757"/>
                <a:gd name="T78" fmla="*/ 660 w 688"/>
                <a:gd name="T79" fmla="*/ 63 h 757"/>
                <a:gd name="T80" fmla="*/ 667 w 688"/>
                <a:gd name="T81" fmla="*/ 42 h 757"/>
                <a:gd name="T82" fmla="*/ 681 w 688"/>
                <a:gd name="T83" fmla="*/ 14 h 7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88"/>
                <a:gd name="T127" fmla="*/ 0 h 757"/>
                <a:gd name="T128" fmla="*/ 688 w 688"/>
                <a:gd name="T129" fmla="*/ 757 h 7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88" h="757">
                  <a:moveTo>
                    <a:pt x="0" y="737"/>
                  </a:moveTo>
                  <a:lnTo>
                    <a:pt x="7" y="737"/>
                  </a:lnTo>
                  <a:lnTo>
                    <a:pt x="14" y="737"/>
                  </a:lnTo>
                  <a:lnTo>
                    <a:pt x="21" y="744"/>
                  </a:lnTo>
                  <a:lnTo>
                    <a:pt x="28" y="744"/>
                  </a:lnTo>
                  <a:lnTo>
                    <a:pt x="35" y="744"/>
                  </a:lnTo>
                  <a:lnTo>
                    <a:pt x="42" y="751"/>
                  </a:lnTo>
                  <a:lnTo>
                    <a:pt x="49" y="751"/>
                  </a:lnTo>
                  <a:lnTo>
                    <a:pt x="56" y="751"/>
                  </a:lnTo>
                  <a:lnTo>
                    <a:pt x="63" y="751"/>
                  </a:lnTo>
                  <a:lnTo>
                    <a:pt x="70" y="757"/>
                  </a:lnTo>
                  <a:lnTo>
                    <a:pt x="77" y="757"/>
                  </a:lnTo>
                  <a:lnTo>
                    <a:pt x="84" y="757"/>
                  </a:lnTo>
                  <a:lnTo>
                    <a:pt x="91" y="751"/>
                  </a:lnTo>
                  <a:lnTo>
                    <a:pt x="98" y="751"/>
                  </a:lnTo>
                  <a:lnTo>
                    <a:pt x="105" y="751"/>
                  </a:lnTo>
                  <a:lnTo>
                    <a:pt x="111" y="744"/>
                  </a:lnTo>
                  <a:lnTo>
                    <a:pt x="118" y="744"/>
                  </a:lnTo>
                  <a:lnTo>
                    <a:pt x="125" y="737"/>
                  </a:lnTo>
                  <a:lnTo>
                    <a:pt x="132" y="730"/>
                  </a:lnTo>
                  <a:lnTo>
                    <a:pt x="139" y="723"/>
                  </a:lnTo>
                  <a:lnTo>
                    <a:pt x="146" y="716"/>
                  </a:lnTo>
                  <a:lnTo>
                    <a:pt x="153" y="709"/>
                  </a:lnTo>
                  <a:lnTo>
                    <a:pt x="167" y="695"/>
                  </a:lnTo>
                  <a:lnTo>
                    <a:pt x="167" y="681"/>
                  </a:lnTo>
                  <a:lnTo>
                    <a:pt x="174" y="674"/>
                  </a:lnTo>
                  <a:lnTo>
                    <a:pt x="188" y="660"/>
                  </a:lnTo>
                  <a:lnTo>
                    <a:pt x="188" y="646"/>
                  </a:lnTo>
                  <a:lnTo>
                    <a:pt x="195" y="639"/>
                  </a:lnTo>
                  <a:lnTo>
                    <a:pt x="195" y="632"/>
                  </a:lnTo>
                  <a:lnTo>
                    <a:pt x="202" y="625"/>
                  </a:lnTo>
                  <a:lnTo>
                    <a:pt x="202" y="619"/>
                  </a:lnTo>
                  <a:lnTo>
                    <a:pt x="209" y="612"/>
                  </a:lnTo>
                  <a:lnTo>
                    <a:pt x="209" y="605"/>
                  </a:lnTo>
                  <a:lnTo>
                    <a:pt x="216" y="598"/>
                  </a:lnTo>
                  <a:lnTo>
                    <a:pt x="216" y="584"/>
                  </a:lnTo>
                  <a:lnTo>
                    <a:pt x="223" y="577"/>
                  </a:lnTo>
                  <a:lnTo>
                    <a:pt x="223" y="570"/>
                  </a:lnTo>
                  <a:lnTo>
                    <a:pt x="230" y="563"/>
                  </a:lnTo>
                  <a:lnTo>
                    <a:pt x="230" y="556"/>
                  </a:lnTo>
                  <a:lnTo>
                    <a:pt x="237" y="549"/>
                  </a:lnTo>
                  <a:lnTo>
                    <a:pt x="237" y="535"/>
                  </a:lnTo>
                  <a:lnTo>
                    <a:pt x="243" y="528"/>
                  </a:lnTo>
                  <a:lnTo>
                    <a:pt x="243" y="521"/>
                  </a:lnTo>
                  <a:lnTo>
                    <a:pt x="250" y="514"/>
                  </a:lnTo>
                  <a:lnTo>
                    <a:pt x="250" y="507"/>
                  </a:lnTo>
                  <a:lnTo>
                    <a:pt x="257" y="500"/>
                  </a:lnTo>
                  <a:lnTo>
                    <a:pt x="257" y="487"/>
                  </a:lnTo>
                  <a:lnTo>
                    <a:pt x="264" y="480"/>
                  </a:lnTo>
                  <a:lnTo>
                    <a:pt x="264" y="473"/>
                  </a:lnTo>
                  <a:lnTo>
                    <a:pt x="271" y="466"/>
                  </a:lnTo>
                  <a:lnTo>
                    <a:pt x="271" y="459"/>
                  </a:lnTo>
                  <a:lnTo>
                    <a:pt x="278" y="452"/>
                  </a:lnTo>
                  <a:lnTo>
                    <a:pt x="278" y="438"/>
                  </a:lnTo>
                  <a:lnTo>
                    <a:pt x="285" y="431"/>
                  </a:lnTo>
                  <a:lnTo>
                    <a:pt x="285" y="424"/>
                  </a:lnTo>
                  <a:lnTo>
                    <a:pt x="292" y="417"/>
                  </a:lnTo>
                  <a:lnTo>
                    <a:pt x="292" y="410"/>
                  </a:lnTo>
                  <a:lnTo>
                    <a:pt x="299" y="403"/>
                  </a:lnTo>
                  <a:lnTo>
                    <a:pt x="299" y="396"/>
                  </a:lnTo>
                  <a:lnTo>
                    <a:pt x="306" y="389"/>
                  </a:lnTo>
                  <a:lnTo>
                    <a:pt x="306" y="375"/>
                  </a:lnTo>
                  <a:lnTo>
                    <a:pt x="313" y="368"/>
                  </a:lnTo>
                  <a:lnTo>
                    <a:pt x="313" y="361"/>
                  </a:lnTo>
                  <a:lnTo>
                    <a:pt x="327" y="348"/>
                  </a:lnTo>
                  <a:lnTo>
                    <a:pt x="327" y="334"/>
                  </a:lnTo>
                  <a:lnTo>
                    <a:pt x="341" y="320"/>
                  </a:lnTo>
                  <a:lnTo>
                    <a:pt x="341" y="313"/>
                  </a:lnTo>
                  <a:lnTo>
                    <a:pt x="348" y="306"/>
                  </a:lnTo>
                  <a:lnTo>
                    <a:pt x="348" y="299"/>
                  </a:lnTo>
                  <a:lnTo>
                    <a:pt x="355" y="292"/>
                  </a:lnTo>
                  <a:lnTo>
                    <a:pt x="369" y="278"/>
                  </a:lnTo>
                  <a:lnTo>
                    <a:pt x="369" y="271"/>
                  </a:lnTo>
                  <a:lnTo>
                    <a:pt x="375" y="264"/>
                  </a:lnTo>
                  <a:lnTo>
                    <a:pt x="382" y="257"/>
                  </a:lnTo>
                  <a:lnTo>
                    <a:pt x="389" y="250"/>
                  </a:lnTo>
                  <a:lnTo>
                    <a:pt x="396" y="243"/>
                  </a:lnTo>
                  <a:lnTo>
                    <a:pt x="403" y="243"/>
                  </a:lnTo>
                  <a:lnTo>
                    <a:pt x="410" y="236"/>
                  </a:lnTo>
                  <a:lnTo>
                    <a:pt x="417" y="236"/>
                  </a:lnTo>
                  <a:lnTo>
                    <a:pt x="424" y="229"/>
                  </a:lnTo>
                  <a:lnTo>
                    <a:pt x="431" y="229"/>
                  </a:lnTo>
                  <a:lnTo>
                    <a:pt x="438" y="229"/>
                  </a:lnTo>
                  <a:lnTo>
                    <a:pt x="445" y="229"/>
                  </a:lnTo>
                  <a:lnTo>
                    <a:pt x="452" y="229"/>
                  </a:lnTo>
                  <a:lnTo>
                    <a:pt x="459" y="229"/>
                  </a:lnTo>
                  <a:lnTo>
                    <a:pt x="466" y="229"/>
                  </a:lnTo>
                  <a:lnTo>
                    <a:pt x="473" y="229"/>
                  </a:lnTo>
                  <a:lnTo>
                    <a:pt x="480" y="229"/>
                  </a:lnTo>
                  <a:lnTo>
                    <a:pt x="487" y="222"/>
                  </a:lnTo>
                  <a:lnTo>
                    <a:pt x="494" y="222"/>
                  </a:lnTo>
                  <a:lnTo>
                    <a:pt x="501" y="222"/>
                  </a:lnTo>
                  <a:lnTo>
                    <a:pt x="507" y="222"/>
                  </a:lnTo>
                  <a:lnTo>
                    <a:pt x="514" y="222"/>
                  </a:lnTo>
                  <a:lnTo>
                    <a:pt x="521" y="222"/>
                  </a:lnTo>
                  <a:lnTo>
                    <a:pt x="528" y="222"/>
                  </a:lnTo>
                  <a:lnTo>
                    <a:pt x="535" y="216"/>
                  </a:lnTo>
                  <a:lnTo>
                    <a:pt x="542" y="216"/>
                  </a:lnTo>
                  <a:lnTo>
                    <a:pt x="549" y="216"/>
                  </a:lnTo>
                  <a:lnTo>
                    <a:pt x="556" y="209"/>
                  </a:lnTo>
                  <a:lnTo>
                    <a:pt x="563" y="202"/>
                  </a:lnTo>
                  <a:lnTo>
                    <a:pt x="570" y="202"/>
                  </a:lnTo>
                  <a:lnTo>
                    <a:pt x="577" y="195"/>
                  </a:lnTo>
                  <a:lnTo>
                    <a:pt x="584" y="188"/>
                  </a:lnTo>
                  <a:lnTo>
                    <a:pt x="591" y="181"/>
                  </a:lnTo>
                  <a:lnTo>
                    <a:pt x="598" y="174"/>
                  </a:lnTo>
                  <a:lnTo>
                    <a:pt x="605" y="167"/>
                  </a:lnTo>
                  <a:lnTo>
                    <a:pt x="605" y="160"/>
                  </a:lnTo>
                  <a:lnTo>
                    <a:pt x="619" y="146"/>
                  </a:lnTo>
                  <a:lnTo>
                    <a:pt x="619" y="139"/>
                  </a:lnTo>
                  <a:lnTo>
                    <a:pt x="626" y="132"/>
                  </a:lnTo>
                  <a:lnTo>
                    <a:pt x="626" y="125"/>
                  </a:lnTo>
                  <a:lnTo>
                    <a:pt x="633" y="118"/>
                  </a:lnTo>
                  <a:lnTo>
                    <a:pt x="633" y="111"/>
                  </a:lnTo>
                  <a:lnTo>
                    <a:pt x="640" y="104"/>
                  </a:lnTo>
                  <a:lnTo>
                    <a:pt x="646" y="97"/>
                  </a:lnTo>
                  <a:lnTo>
                    <a:pt x="646" y="84"/>
                  </a:lnTo>
                  <a:lnTo>
                    <a:pt x="653" y="77"/>
                  </a:lnTo>
                  <a:lnTo>
                    <a:pt x="653" y="70"/>
                  </a:lnTo>
                  <a:lnTo>
                    <a:pt x="660" y="63"/>
                  </a:lnTo>
                  <a:lnTo>
                    <a:pt x="660" y="56"/>
                  </a:lnTo>
                  <a:lnTo>
                    <a:pt x="667" y="49"/>
                  </a:lnTo>
                  <a:lnTo>
                    <a:pt x="667" y="42"/>
                  </a:lnTo>
                  <a:lnTo>
                    <a:pt x="674" y="35"/>
                  </a:lnTo>
                  <a:lnTo>
                    <a:pt x="674" y="21"/>
                  </a:lnTo>
                  <a:lnTo>
                    <a:pt x="681" y="14"/>
                  </a:lnTo>
                  <a:lnTo>
                    <a:pt x="681" y="7"/>
                  </a:lnTo>
                  <a:lnTo>
                    <a:pt x="688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5" name="Freeform 50"/>
            <p:cNvSpPr>
              <a:spLocks/>
            </p:cNvSpPr>
            <p:nvPr/>
          </p:nvSpPr>
          <p:spPr bwMode="auto">
            <a:xfrm>
              <a:off x="2628" y="1354"/>
              <a:ext cx="605" cy="931"/>
            </a:xfrm>
            <a:custGeom>
              <a:avLst/>
              <a:gdLst>
                <a:gd name="T0" fmla="*/ 7 w 605"/>
                <a:gd name="T1" fmla="*/ 917 h 931"/>
                <a:gd name="T2" fmla="*/ 14 w 605"/>
                <a:gd name="T3" fmla="*/ 889 h 931"/>
                <a:gd name="T4" fmla="*/ 28 w 605"/>
                <a:gd name="T5" fmla="*/ 869 h 931"/>
                <a:gd name="T6" fmla="*/ 35 w 605"/>
                <a:gd name="T7" fmla="*/ 841 h 931"/>
                <a:gd name="T8" fmla="*/ 49 w 605"/>
                <a:gd name="T9" fmla="*/ 820 h 931"/>
                <a:gd name="T10" fmla="*/ 56 w 605"/>
                <a:gd name="T11" fmla="*/ 792 h 931"/>
                <a:gd name="T12" fmla="*/ 70 w 605"/>
                <a:gd name="T13" fmla="*/ 771 h 931"/>
                <a:gd name="T14" fmla="*/ 77 w 605"/>
                <a:gd name="T15" fmla="*/ 744 h 931"/>
                <a:gd name="T16" fmla="*/ 90 w 605"/>
                <a:gd name="T17" fmla="*/ 723 h 931"/>
                <a:gd name="T18" fmla="*/ 104 w 605"/>
                <a:gd name="T19" fmla="*/ 695 h 931"/>
                <a:gd name="T20" fmla="*/ 125 w 605"/>
                <a:gd name="T21" fmla="*/ 667 h 931"/>
                <a:gd name="T22" fmla="*/ 146 w 605"/>
                <a:gd name="T23" fmla="*/ 646 h 931"/>
                <a:gd name="T24" fmla="*/ 167 w 605"/>
                <a:gd name="T25" fmla="*/ 632 h 931"/>
                <a:gd name="T26" fmla="*/ 188 w 605"/>
                <a:gd name="T27" fmla="*/ 625 h 931"/>
                <a:gd name="T28" fmla="*/ 209 w 605"/>
                <a:gd name="T29" fmla="*/ 632 h 931"/>
                <a:gd name="T30" fmla="*/ 229 w 605"/>
                <a:gd name="T31" fmla="*/ 632 h 931"/>
                <a:gd name="T32" fmla="*/ 250 w 605"/>
                <a:gd name="T33" fmla="*/ 639 h 931"/>
                <a:gd name="T34" fmla="*/ 271 w 605"/>
                <a:gd name="T35" fmla="*/ 646 h 931"/>
                <a:gd name="T36" fmla="*/ 292 w 605"/>
                <a:gd name="T37" fmla="*/ 653 h 931"/>
                <a:gd name="T38" fmla="*/ 313 w 605"/>
                <a:gd name="T39" fmla="*/ 646 h 931"/>
                <a:gd name="T40" fmla="*/ 334 w 605"/>
                <a:gd name="T41" fmla="*/ 639 h 931"/>
                <a:gd name="T42" fmla="*/ 361 w 605"/>
                <a:gd name="T43" fmla="*/ 612 h 931"/>
                <a:gd name="T44" fmla="*/ 375 w 605"/>
                <a:gd name="T45" fmla="*/ 591 h 931"/>
                <a:gd name="T46" fmla="*/ 382 w 605"/>
                <a:gd name="T47" fmla="*/ 570 h 931"/>
                <a:gd name="T48" fmla="*/ 396 w 605"/>
                <a:gd name="T49" fmla="*/ 549 h 931"/>
                <a:gd name="T50" fmla="*/ 403 w 605"/>
                <a:gd name="T51" fmla="*/ 521 h 931"/>
                <a:gd name="T52" fmla="*/ 417 w 605"/>
                <a:gd name="T53" fmla="*/ 493 h 931"/>
                <a:gd name="T54" fmla="*/ 424 w 605"/>
                <a:gd name="T55" fmla="*/ 459 h 931"/>
                <a:gd name="T56" fmla="*/ 438 w 605"/>
                <a:gd name="T57" fmla="*/ 431 h 931"/>
                <a:gd name="T58" fmla="*/ 445 w 605"/>
                <a:gd name="T59" fmla="*/ 389 h 931"/>
                <a:gd name="T60" fmla="*/ 459 w 605"/>
                <a:gd name="T61" fmla="*/ 361 h 931"/>
                <a:gd name="T62" fmla="*/ 466 w 605"/>
                <a:gd name="T63" fmla="*/ 320 h 931"/>
                <a:gd name="T64" fmla="*/ 480 w 605"/>
                <a:gd name="T65" fmla="*/ 285 h 931"/>
                <a:gd name="T66" fmla="*/ 486 w 605"/>
                <a:gd name="T67" fmla="*/ 250 h 931"/>
                <a:gd name="T68" fmla="*/ 500 w 605"/>
                <a:gd name="T69" fmla="*/ 209 h 931"/>
                <a:gd name="T70" fmla="*/ 507 w 605"/>
                <a:gd name="T71" fmla="*/ 181 h 931"/>
                <a:gd name="T72" fmla="*/ 521 w 605"/>
                <a:gd name="T73" fmla="*/ 139 h 931"/>
                <a:gd name="T74" fmla="*/ 528 w 605"/>
                <a:gd name="T75" fmla="*/ 111 h 931"/>
                <a:gd name="T76" fmla="*/ 542 w 605"/>
                <a:gd name="T77" fmla="*/ 77 h 931"/>
                <a:gd name="T78" fmla="*/ 549 w 605"/>
                <a:gd name="T79" fmla="*/ 56 h 931"/>
                <a:gd name="T80" fmla="*/ 570 w 605"/>
                <a:gd name="T81" fmla="*/ 21 h 931"/>
                <a:gd name="T82" fmla="*/ 591 w 605"/>
                <a:gd name="T83" fmla="*/ 0 h 9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5"/>
                <a:gd name="T127" fmla="*/ 0 h 931"/>
                <a:gd name="T128" fmla="*/ 605 w 605"/>
                <a:gd name="T129" fmla="*/ 931 h 9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5" h="931">
                  <a:moveTo>
                    <a:pt x="0" y="931"/>
                  </a:moveTo>
                  <a:lnTo>
                    <a:pt x="0" y="924"/>
                  </a:lnTo>
                  <a:lnTo>
                    <a:pt x="7" y="917"/>
                  </a:lnTo>
                  <a:lnTo>
                    <a:pt x="7" y="903"/>
                  </a:lnTo>
                  <a:lnTo>
                    <a:pt x="14" y="896"/>
                  </a:lnTo>
                  <a:lnTo>
                    <a:pt x="14" y="889"/>
                  </a:lnTo>
                  <a:lnTo>
                    <a:pt x="21" y="883"/>
                  </a:lnTo>
                  <a:lnTo>
                    <a:pt x="21" y="876"/>
                  </a:lnTo>
                  <a:lnTo>
                    <a:pt x="28" y="869"/>
                  </a:lnTo>
                  <a:lnTo>
                    <a:pt x="28" y="855"/>
                  </a:lnTo>
                  <a:lnTo>
                    <a:pt x="35" y="848"/>
                  </a:lnTo>
                  <a:lnTo>
                    <a:pt x="35" y="841"/>
                  </a:lnTo>
                  <a:lnTo>
                    <a:pt x="42" y="834"/>
                  </a:lnTo>
                  <a:lnTo>
                    <a:pt x="42" y="827"/>
                  </a:lnTo>
                  <a:lnTo>
                    <a:pt x="49" y="820"/>
                  </a:lnTo>
                  <a:lnTo>
                    <a:pt x="49" y="813"/>
                  </a:lnTo>
                  <a:lnTo>
                    <a:pt x="56" y="806"/>
                  </a:lnTo>
                  <a:lnTo>
                    <a:pt x="56" y="792"/>
                  </a:lnTo>
                  <a:lnTo>
                    <a:pt x="63" y="785"/>
                  </a:lnTo>
                  <a:lnTo>
                    <a:pt x="63" y="778"/>
                  </a:lnTo>
                  <a:lnTo>
                    <a:pt x="70" y="771"/>
                  </a:lnTo>
                  <a:lnTo>
                    <a:pt x="70" y="764"/>
                  </a:lnTo>
                  <a:lnTo>
                    <a:pt x="77" y="757"/>
                  </a:lnTo>
                  <a:lnTo>
                    <a:pt x="77" y="744"/>
                  </a:lnTo>
                  <a:lnTo>
                    <a:pt x="84" y="737"/>
                  </a:lnTo>
                  <a:lnTo>
                    <a:pt x="84" y="730"/>
                  </a:lnTo>
                  <a:lnTo>
                    <a:pt x="90" y="723"/>
                  </a:lnTo>
                  <a:lnTo>
                    <a:pt x="97" y="716"/>
                  </a:lnTo>
                  <a:lnTo>
                    <a:pt x="97" y="702"/>
                  </a:lnTo>
                  <a:lnTo>
                    <a:pt x="104" y="695"/>
                  </a:lnTo>
                  <a:lnTo>
                    <a:pt x="111" y="688"/>
                  </a:lnTo>
                  <a:lnTo>
                    <a:pt x="125" y="674"/>
                  </a:lnTo>
                  <a:lnTo>
                    <a:pt x="125" y="667"/>
                  </a:lnTo>
                  <a:lnTo>
                    <a:pt x="132" y="660"/>
                  </a:lnTo>
                  <a:lnTo>
                    <a:pt x="139" y="653"/>
                  </a:lnTo>
                  <a:lnTo>
                    <a:pt x="146" y="646"/>
                  </a:lnTo>
                  <a:lnTo>
                    <a:pt x="153" y="639"/>
                  </a:lnTo>
                  <a:lnTo>
                    <a:pt x="160" y="639"/>
                  </a:lnTo>
                  <a:lnTo>
                    <a:pt x="167" y="632"/>
                  </a:lnTo>
                  <a:lnTo>
                    <a:pt x="174" y="632"/>
                  </a:lnTo>
                  <a:lnTo>
                    <a:pt x="181" y="632"/>
                  </a:lnTo>
                  <a:lnTo>
                    <a:pt x="188" y="625"/>
                  </a:lnTo>
                  <a:lnTo>
                    <a:pt x="195" y="625"/>
                  </a:lnTo>
                  <a:lnTo>
                    <a:pt x="202" y="625"/>
                  </a:lnTo>
                  <a:lnTo>
                    <a:pt x="209" y="632"/>
                  </a:lnTo>
                  <a:lnTo>
                    <a:pt x="216" y="632"/>
                  </a:lnTo>
                  <a:lnTo>
                    <a:pt x="222" y="632"/>
                  </a:lnTo>
                  <a:lnTo>
                    <a:pt x="229" y="632"/>
                  </a:lnTo>
                  <a:lnTo>
                    <a:pt x="236" y="639"/>
                  </a:lnTo>
                  <a:lnTo>
                    <a:pt x="243" y="639"/>
                  </a:lnTo>
                  <a:lnTo>
                    <a:pt x="250" y="639"/>
                  </a:lnTo>
                  <a:lnTo>
                    <a:pt x="257" y="646"/>
                  </a:lnTo>
                  <a:lnTo>
                    <a:pt x="264" y="646"/>
                  </a:lnTo>
                  <a:lnTo>
                    <a:pt x="271" y="646"/>
                  </a:lnTo>
                  <a:lnTo>
                    <a:pt x="278" y="653"/>
                  </a:lnTo>
                  <a:lnTo>
                    <a:pt x="285" y="653"/>
                  </a:lnTo>
                  <a:lnTo>
                    <a:pt x="292" y="653"/>
                  </a:lnTo>
                  <a:lnTo>
                    <a:pt x="299" y="653"/>
                  </a:lnTo>
                  <a:lnTo>
                    <a:pt x="306" y="653"/>
                  </a:lnTo>
                  <a:lnTo>
                    <a:pt x="313" y="646"/>
                  </a:lnTo>
                  <a:lnTo>
                    <a:pt x="320" y="646"/>
                  </a:lnTo>
                  <a:lnTo>
                    <a:pt x="327" y="639"/>
                  </a:lnTo>
                  <a:lnTo>
                    <a:pt x="334" y="639"/>
                  </a:lnTo>
                  <a:lnTo>
                    <a:pt x="341" y="632"/>
                  </a:lnTo>
                  <a:lnTo>
                    <a:pt x="348" y="625"/>
                  </a:lnTo>
                  <a:lnTo>
                    <a:pt x="361" y="612"/>
                  </a:lnTo>
                  <a:lnTo>
                    <a:pt x="361" y="605"/>
                  </a:lnTo>
                  <a:lnTo>
                    <a:pt x="368" y="598"/>
                  </a:lnTo>
                  <a:lnTo>
                    <a:pt x="375" y="591"/>
                  </a:lnTo>
                  <a:lnTo>
                    <a:pt x="375" y="584"/>
                  </a:lnTo>
                  <a:lnTo>
                    <a:pt x="382" y="577"/>
                  </a:lnTo>
                  <a:lnTo>
                    <a:pt x="382" y="570"/>
                  </a:lnTo>
                  <a:lnTo>
                    <a:pt x="389" y="563"/>
                  </a:lnTo>
                  <a:lnTo>
                    <a:pt x="389" y="556"/>
                  </a:lnTo>
                  <a:lnTo>
                    <a:pt x="396" y="549"/>
                  </a:lnTo>
                  <a:lnTo>
                    <a:pt x="396" y="535"/>
                  </a:lnTo>
                  <a:lnTo>
                    <a:pt x="403" y="528"/>
                  </a:lnTo>
                  <a:lnTo>
                    <a:pt x="403" y="521"/>
                  </a:lnTo>
                  <a:lnTo>
                    <a:pt x="410" y="514"/>
                  </a:lnTo>
                  <a:lnTo>
                    <a:pt x="410" y="500"/>
                  </a:lnTo>
                  <a:lnTo>
                    <a:pt x="417" y="493"/>
                  </a:lnTo>
                  <a:lnTo>
                    <a:pt x="417" y="486"/>
                  </a:lnTo>
                  <a:lnTo>
                    <a:pt x="424" y="480"/>
                  </a:lnTo>
                  <a:lnTo>
                    <a:pt x="424" y="459"/>
                  </a:lnTo>
                  <a:lnTo>
                    <a:pt x="431" y="452"/>
                  </a:lnTo>
                  <a:lnTo>
                    <a:pt x="431" y="438"/>
                  </a:lnTo>
                  <a:lnTo>
                    <a:pt x="438" y="431"/>
                  </a:lnTo>
                  <a:lnTo>
                    <a:pt x="438" y="424"/>
                  </a:lnTo>
                  <a:lnTo>
                    <a:pt x="445" y="410"/>
                  </a:lnTo>
                  <a:lnTo>
                    <a:pt x="445" y="389"/>
                  </a:lnTo>
                  <a:lnTo>
                    <a:pt x="452" y="382"/>
                  </a:lnTo>
                  <a:lnTo>
                    <a:pt x="452" y="368"/>
                  </a:lnTo>
                  <a:lnTo>
                    <a:pt x="459" y="361"/>
                  </a:lnTo>
                  <a:lnTo>
                    <a:pt x="459" y="348"/>
                  </a:lnTo>
                  <a:lnTo>
                    <a:pt x="466" y="341"/>
                  </a:lnTo>
                  <a:lnTo>
                    <a:pt x="466" y="320"/>
                  </a:lnTo>
                  <a:lnTo>
                    <a:pt x="473" y="306"/>
                  </a:lnTo>
                  <a:lnTo>
                    <a:pt x="473" y="292"/>
                  </a:lnTo>
                  <a:lnTo>
                    <a:pt x="480" y="285"/>
                  </a:lnTo>
                  <a:lnTo>
                    <a:pt x="480" y="271"/>
                  </a:lnTo>
                  <a:lnTo>
                    <a:pt x="486" y="264"/>
                  </a:lnTo>
                  <a:lnTo>
                    <a:pt x="486" y="250"/>
                  </a:lnTo>
                  <a:lnTo>
                    <a:pt x="493" y="243"/>
                  </a:lnTo>
                  <a:lnTo>
                    <a:pt x="493" y="222"/>
                  </a:lnTo>
                  <a:lnTo>
                    <a:pt x="500" y="209"/>
                  </a:lnTo>
                  <a:lnTo>
                    <a:pt x="500" y="202"/>
                  </a:lnTo>
                  <a:lnTo>
                    <a:pt x="507" y="188"/>
                  </a:lnTo>
                  <a:lnTo>
                    <a:pt x="507" y="181"/>
                  </a:lnTo>
                  <a:lnTo>
                    <a:pt x="514" y="167"/>
                  </a:lnTo>
                  <a:lnTo>
                    <a:pt x="514" y="146"/>
                  </a:lnTo>
                  <a:lnTo>
                    <a:pt x="521" y="139"/>
                  </a:lnTo>
                  <a:lnTo>
                    <a:pt x="521" y="132"/>
                  </a:lnTo>
                  <a:lnTo>
                    <a:pt x="528" y="118"/>
                  </a:lnTo>
                  <a:lnTo>
                    <a:pt x="528" y="111"/>
                  </a:lnTo>
                  <a:lnTo>
                    <a:pt x="535" y="104"/>
                  </a:lnTo>
                  <a:lnTo>
                    <a:pt x="535" y="84"/>
                  </a:lnTo>
                  <a:lnTo>
                    <a:pt x="542" y="77"/>
                  </a:lnTo>
                  <a:lnTo>
                    <a:pt x="542" y="70"/>
                  </a:lnTo>
                  <a:lnTo>
                    <a:pt x="549" y="63"/>
                  </a:lnTo>
                  <a:lnTo>
                    <a:pt x="549" y="56"/>
                  </a:lnTo>
                  <a:lnTo>
                    <a:pt x="563" y="42"/>
                  </a:lnTo>
                  <a:lnTo>
                    <a:pt x="563" y="28"/>
                  </a:lnTo>
                  <a:lnTo>
                    <a:pt x="570" y="21"/>
                  </a:lnTo>
                  <a:lnTo>
                    <a:pt x="577" y="14"/>
                  </a:lnTo>
                  <a:lnTo>
                    <a:pt x="584" y="7"/>
                  </a:lnTo>
                  <a:lnTo>
                    <a:pt x="591" y="0"/>
                  </a:lnTo>
                  <a:lnTo>
                    <a:pt x="598" y="0"/>
                  </a:lnTo>
                  <a:lnTo>
                    <a:pt x="605" y="7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6" name="Freeform 51"/>
            <p:cNvSpPr>
              <a:spLocks/>
            </p:cNvSpPr>
            <p:nvPr/>
          </p:nvSpPr>
          <p:spPr bwMode="auto">
            <a:xfrm>
              <a:off x="3233" y="1361"/>
              <a:ext cx="486" cy="2307"/>
            </a:xfrm>
            <a:custGeom>
              <a:avLst/>
              <a:gdLst>
                <a:gd name="T0" fmla="*/ 14 w 486"/>
                <a:gd name="T1" fmla="*/ 7 h 2307"/>
                <a:gd name="T2" fmla="*/ 27 w 486"/>
                <a:gd name="T3" fmla="*/ 42 h 2307"/>
                <a:gd name="T4" fmla="*/ 41 w 486"/>
                <a:gd name="T5" fmla="*/ 63 h 2307"/>
                <a:gd name="T6" fmla="*/ 48 w 486"/>
                <a:gd name="T7" fmla="*/ 104 h 2307"/>
                <a:gd name="T8" fmla="*/ 62 w 486"/>
                <a:gd name="T9" fmla="*/ 139 h 2307"/>
                <a:gd name="T10" fmla="*/ 69 w 486"/>
                <a:gd name="T11" fmla="*/ 195 h 2307"/>
                <a:gd name="T12" fmla="*/ 83 w 486"/>
                <a:gd name="T13" fmla="*/ 243 h 2307"/>
                <a:gd name="T14" fmla="*/ 90 w 486"/>
                <a:gd name="T15" fmla="*/ 313 h 2307"/>
                <a:gd name="T16" fmla="*/ 104 w 486"/>
                <a:gd name="T17" fmla="*/ 375 h 2307"/>
                <a:gd name="T18" fmla="*/ 111 w 486"/>
                <a:gd name="T19" fmla="*/ 438 h 2307"/>
                <a:gd name="T20" fmla="*/ 125 w 486"/>
                <a:gd name="T21" fmla="*/ 528 h 2307"/>
                <a:gd name="T22" fmla="*/ 132 w 486"/>
                <a:gd name="T23" fmla="*/ 605 h 2307"/>
                <a:gd name="T24" fmla="*/ 146 w 486"/>
                <a:gd name="T25" fmla="*/ 709 h 2307"/>
                <a:gd name="T26" fmla="*/ 152 w 486"/>
                <a:gd name="T27" fmla="*/ 785 h 2307"/>
                <a:gd name="T28" fmla="*/ 166 w 486"/>
                <a:gd name="T29" fmla="*/ 896 h 2307"/>
                <a:gd name="T30" fmla="*/ 173 w 486"/>
                <a:gd name="T31" fmla="*/ 980 h 2307"/>
                <a:gd name="T32" fmla="*/ 187 w 486"/>
                <a:gd name="T33" fmla="*/ 1063 h 2307"/>
                <a:gd name="T34" fmla="*/ 194 w 486"/>
                <a:gd name="T35" fmla="*/ 1181 h 2307"/>
                <a:gd name="T36" fmla="*/ 208 w 486"/>
                <a:gd name="T37" fmla="*/ 1265 h 2307"/>
                <a:gd name="T38" fmla="*/ 215 w 486"/>
                <a:gd name="T39" fmla="*/ 1376 h 2307"/>
                <a:gd name="T40" fmla="*/ 229 w 486"/>
                <a:gd name="T41" fmla="*/ 1459 h 2307"/>
                <a:gd name="T42" fmla="*/ 236 w 486"/>
                <a:gd name="T43" fmla="*/ 1570 h 2307"/>
                <a:gd name="T44" fmla="*/ 250 w 486"/>
                <a:gd name="T45" fmla="*/ 1647 h 2307"/>
                <a:gd name="T46" fmla="*/ 257 w 486"/>
                <a:gd name="T47" fmla="*/ 1744 h 2307"/>
                <a:gd name="T48" fmla="*/ 271 w 486"/>
                <a:gd name="T49" fmla="*/ 1813 h 2307"/>
                <a:gd name="T50" fmla="*/ 278 w 486"/>
                <a:gd name="T51" fmla="*/ 1904 h 2307"/>
                <a:gd name="T52" fmla="*/ 291 w 486"/>
                <a:gd name="T53" fmla="*/ 1966 h 2307"/>
                <a:gd name="T54" fmla="*/ 298 w 486"/>
                <a:gd name="T55" fmla="*/ 2036 h 2307"/>
                <a:gd name="T56" fmla="*/ 312 w 486"/>
                <a:gd name="T57" fmla="*/ 2091 h 2307"/>
                <a:gd name="T58" fmla="*/ 319 w 486"/>
                <a:gd name="T59" fmla="*/ 2133 h 2307"/>
                <a:gd name="T60" fmla="*/ 333 w 486"/>
                <a:gd name="T61" fmla="*/ 2189 h 2307"/>
                <a:gd name="T62" fmla="*/ 340 w 486"/>
                <a:gd name="T63" fmla="*/ 2216 h 2307"/>
                <a:gd name="T64" fmla="*/ 354 w 486"/>
                <a:gd name="T65" fmla="*/ 2251 h 2307"/>
                <a:gd name="T66" fmla="*/ 361 w 486"/>
                <a:gd name="T67" fmla="*/ 2272 h 2307"/>
                <a:gd name="T68" fmla="*/ 375 w 486"/>
                <a:gd name="T69" fmla="*/ 2300 h 2307"/>
                <a:gd name="T70" fmla="*/ 396 w 486"/>
                <a:gd name="T71" fmla="*/ 2307 h 2307"/>
                <a:gd name="T72" fmla="*/ 416 w 486"/>
                <a:gd name="T73" fmla="*/ 2286 h 2307"/>
                <a:gd name="T74" fmla="*/ 437 w 486"/>
                <a:gd name="T75" fmla="*/ 2251 h 2307"/>
                <a:gd name="T76" fmla="*/ 451 w 486"/>
                <a:gd name="T77" fmla="*/ 2230 h 2307"/>
                <a:gd name="T78" fmla="*/ 458 w 486"/>
                <a:gd name="T79" fmla="*/ 2196 h 2307"/>
                <a:gd name="T80" fmla="*/ 472 w 486"/>
                <a:gd name="T81" fmla="*/ 2168 h 2307"/>
                <a:gd name="T82" fmla="*/ 479 w 486"/>
                <a:gd name="T83" fmla="*/ 2140 h 23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86"/>
                <a:gd name="T127" fmla="*/ 0 h 2307"/>
                <a:gd name="T128" fmla="*/ 486 w 486"/>
                <a:gd name="T129" fmla="*/ 2307 h 23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86" h="2307">
                  <a:moveTo>
                    <a:pt x="0" y="0"/>
                  </a:moveTo>
                  <a:lnTo>
                    <a:pt x="7" y="0"/>
                  </a:lnTo>
                  <a:lnTo>
                    <a:pt x="14" y="7"/>
                  </a:lnTo>
                  <a:lnTo>
                    <a:pt x="20" y="21"/>
                  </a:lnTo>
                  <a:lnTo>
                    <a:pt x="27" y="28"/>
                  </a:lnTo>
                  <a:lnTo>
                    <a:pt x="27" y="42"/>
                  </a:lnTo>
                  <a:lnTo>
                    <a:pt x="34" y="49"/>
                  </a:lnTo>
                  <a:lnTo>
                    <a:pt x="34" y="56"/>
                  </a:lnTo>
                  <a:lnTo>
                    <a:pt x="41" y="63"/>
                  </a:lnTo>
                  <a:lnTo>
                    <a:pt x="41" y="70"/>
                  </a:lnTo>
                  <a:lnTo>
                    <a:pt x="48" y="83"/>
                  </a:lnTo>
                  <a:lnTo>
                    <a:pt x="48" y="104"/>
                  </a:lnTo>
                  <a:lnTo>
                    <a:pt x="55" y="111"/>
                  </a:lnTo>
                  <a:lnTo>
                    <a:pt x="55" y="125"/>
                  </a:lnTo>
                  <a:lnTo>
                    <a:pt x="62" y="139"/>
                  </a:lnTo>
                  <a:lnTo>
                    <a:pt x="62" y="153"/>
                  </a:lnTo>
                  <a:lnTo>
                    <a:pt x="69" y="167"/>
                  </a:lnTo>
                  <a:lnTo>
                    <a:pt x="69" y="195"/>
                  </a:lnTo>
                  <a:lnTo>
                    <a:pt x="76" y="209"/>
                  </a:lnTo>
                  <a:lnTo>
                    <a:pt x="76" y="229"/>
                  </a:lnTo>
                  <a:lnTo>
                    <a:pt x="83" y="243"/>
                  </a:lnTo>
                  <a:lnTo>
                    <a:pt x="83" y="264"/>
                  </a:lnTo>
                  <a:lnTo>
                    <a:pt x="90" y="278"/>
                  </a:lnTo>
                  <a:lnTo>
                    <a:pt x="90" y="313"/>
                  </a:lnTo>
                  <a:lnTo>
                    <a:pt x="97" y="334"/>
                  </a:lnTo>
                  <a:lnTo>
                    <a:pt x="97" y="354"/>
                  </a:lnTo>
                  <a:lnTo>
                    <a:pt x="104" y="375"/>
                  </a:lnTo>
                  <a:lnTo>
                    <a:pt x="104" y="396"/>
                  </a:lnTo>
                  <a:lnTo>
                    <a:pt x="111" y="417"/>
                  </a:lnTo>
                  <a:lnTo>
                    <a:pt x="111" y="438"/>
                  </a:lnTo>
                  <a:lnTo>
                    <a:pt x="118" y="459"/>
                  </a:lnTo>
                  <a:lnTo>
                    <a:pt x="118" y="507"/>
                  </a:lnTo>
                  <a:lnTo>
                    <a:pt x="125" y="528"/>
                  </a:lnTo>
                  <a:lnTo>
                    <a:pt x="125" y="556"/>
                  </a:lnTo>
                  <a:lnTo>
                    <a:pt x="132" y="577"/>
                  </a:lnTo>
                  <a:lnTo>
                    <a:pt x="132" y="605"/>
                  </a:lnTo>
                  <a:lnTo>
                    <a:pt x="139" y="632"/>
                  </a:lnTo>
                  <a:lnTo>
                    <a:pt x="139" y="681"/>
                  </a:lnTo>
                  <a:lnTo>
                    <a:pt x="146" y="709"/>
                  </a:lnTo>
                  <a:lnTo>
                    <a:pt x="146" y="730"/>
                  </a:lnTo>
                  <a:lnTo>
                    <a:pt x="152" y="757"/>
                  </a:lnTo>
                  <a:lnTo>
                    <a:pt x="152" y="785"/>
                  </a:lnTo>
                  <a:lnTo>
                    <a:pt x="159" y="813"/>
                  </a:lnTo>
                  <a:lnTo>
                    <a:pt x="159" y="869"/>
                  </a:lnTo>
                  <a:lnTo>
                    <a:pt x="166" y="896"/>
                  </a:lnTo>
                  <a:lnTo>
                    <a:pt x="166" y="924"/>
                  </a:lnTo>
                  <a:lnTo>
                    <a:pt x="173" y="952"/>
                  </a:lnTo>
                  <a:lnTo>
                    <a:pt x="173" y="980"/>
                  </a:lnTo>
                  <a:lnTo>
                    <a:pt x="180" y="1008"/>
                  </a:lnTo>
                  <a:lnTo>
                    <a:pt x="180" y="1035"/>
                  </a:lnTo>
                  <a:lnTo>
                    <a:pt x="187" y="1063"/>
                  </a:lnTo>
                  <a:lnTo>
                    <a:pt x="187" y="1119"/>
                  </a:lnTo>
                  <a:lnTo>
                    <a:pt x="194" y="1146"/>
                  </a:lnTo>
                  <a:lnTo>
                    <a:pt x="194" y="1181"/>
                  </a:lnTo>
                  <a:lnTo>
                    <a:pt x="201" y="1209"/>
                  </a:lnTo>
                  <a:lnTo>
                    <a:pt x="201" y="1237"/>
                  </a:lnTo>
                  <a:lnTo>
                    <a:pt x="208" y="1265"/>
                  </a:lnTo>
                  <a:lnTo>
                    <a:pt x="208" y="1320"/>
                  </a:lnTo>
                  <a:lnTo>
                    <a:pt x="215" y="1348"/>
                  </a:lnTo>
                  <a:lnTo>
                    <a:pt x="215" y="1376"/>
                  </a:lnTo>
                  <a:lnTo>
                    <a:pt x="222" y="1404"/>
                  </a:lnTo>
                  <a:lnTo>
                    <a:pt x="222" y="1431"/>
                  </a:lnTo>
                  <a:lnTo>
                    <a:pt x="229" y="1459"/>
                  </a:lnTo>
                  <a:lnTo>
                    <a:pt x="229" y="1515"/>
                  </a:lnTo>
                  <a:lnTo>
                    <a:pt x="236" y="1543"/>
                  </a:lnTo>
                  <a:lnTo>
                    <a:pt x="236" y="1570"/>
                  </a:lnTo>
                  <a:lnTo>
                    <a:pt x="243" y="1591"/>
                  </a:lnTo>
                  <a:lnTo>
                    <a:pt x="243" y="1619"/>
                  </a:lnTo>
                  <a:lnTo>
                    <a:pt x="250" y="1647"/>
                  </a:lnTo>
                  <a:lnTo>
                    <a:pt x="250" y="1668"/>
                  </a:lnTo>
                  <a:lnTo>
                    <a:pt x="257" y="1695"/>
                  </a:lnTo>
                  <a:lnTo>
                    <a:pt x="257" y="1744"/>
                  </a:lnTo>
                  <a:lnTo>
                    <a:pt x="264" y="1772"/>
                  </a:lnTo>
                  <a:lnTo>
                    <a:pt x="264" y="1793"/>
                  </a:lnTo>
                  <a:lnTo>
                    <a:pt x="271" y="1813"/>
                  </a:lnTo>
                  <a:lnTo>
                    <a:pt x="271" y="1841"/>
                  </a:lnTo>
                  <a:lnTo>
                    <a:pt x="278" y="1862"/>
                  </a:lnTo>
                  <a:lnTo>
                    <a:pt x="278" y="1904"/>
                  </a:lnTo>
                  <a:lnTo>
                    <a:pt x="284" y="1925"/>
                  </a:lnTo>
                  <a:lnTo>
                    <a:pt x="284" y="1945"/>
                  </a:lnTo>
                  <a:lnTo>
                    <a:pt x="291" y="1966"/>
                  </a:lnTo>
                  <a:lnTo>
                    <a:pt x="291" y="1987"/>
                  </a:lnTo>
                  <a:lnTo>
                    <a:pt x="298" y="2001"/>
                  </a:lnTo>
                  <a:lnTo>
                    <a:pt x="298" y="2036"/>
                  </a:lnTo>
                  <a:lnTo>
                    <a:pt x="305" y="2057"/>
                  </a:lnTo>
                  <a:lnTo>
                    <a:pt x="305" y="2071"/>
                  </a:lnTo>
                  <a:lnTo>
                    <a:pt x="312" y="2091"/>
                  </a:lnTo>
                  <a:lnTo>
                    <a:pt x="312" y="2105"/>
                  </a:lnTo>
                  <a:lnTo>
                    <a:pt x="319" y="2119"/>
                  </a:lnTo>
                  <a:lnTo>
                    <a:pt x="319" y="2133"/>
                  </a:lnTo>
                  <a:lnTo>
                    <a:pt x="326" y="2147"/>
                  </a:lnTo>
                  <a:lnTo>
                    <a:pt x="326" y="2175"/>
                  </a:lnTo>
                  <a:lnTo>
                    <a:pt x="333" y="2189"/>
                  </a:lnTo>
                  <a:lnTo>
                    <a:pt x="333" y="2196"/>
                  </a:lnTo>
                  <a:lnTo>
                    <a:pt x="340" y="2210"/>
                  </a:lnTo>
                  <a:lnTo>
                    <a:pt x="340" y="2216"/>
                  </a:lnTo>
                  <a:lnTo>
                    <a:pt x="347" y="2230"/>
                  </a:lnTo>
                  <a:lnTo>
                    <a:pt x="347" y="2244"/>
                  </a:lnTo>
                  <a:lnTo>
                    <a:pt x="354" y="2251"/>
                  </a:lnTo>
                  <a:lnTo>
                    <a:pt x="354" y="2258"/>
                  </a:lnTo>
                  <a:lnTo>
                    <a:pt x="361" y="2265"/>
                  </a:lnTo>
                  <a:lnTo>
                    <a:pt x="361" y="2272"/>
                  </a:lnTo>
                  <a:lnTo>
                    <a:pt x="368" y="2279"/>
                  </a:lnTo>
                  <a:lnTo>
                    <a:pt x="368" y="2293"/>
                  </a:lnTo>
                  <a:lnTo>
                    <a:pt x="375" y="2300"/>
                  </a:lnTo>
                  <a:lnTo>
                    <a:pt x="382" y="2300"/>
                  </a:lnTo>
                  <a:lnTo>
                    <a:pt x="389" y="2307"/>
                  </a:lnTo>
                  <a:lnTo>
                    <a:pt x="396" y="2307"/>
                  </a:lnTo>
                  <a:lnTo>
                    <a:pt x="403" y="2300"/>
                  </a:lnTo>
                  <a:lnTo>
                    <a:pt x="410" y="2300"/>
                  </a:lnTo>
                  <a:lnTo>
                    <a:pt x="416" y="2286"/>
                  </a:lnTo>
                  <a:lnTo>
                    <a:pt x="423" y="2279"/>
                  </a:lnTo>
                  <a:lnTo>
                    <a:pt x="437" y="2265"/>
                  </a:lnTo>
                  <a:lnTo>
                    <a:pt x="437" y="2251"/>
                  </a:lnTo>
                  <a:lnTo>
                    <a:pt x="444" y="2244"/>
                  </a:lnTo>
                  <a:lnTo>
                    <a:pt x="444" y="2237"/>
                  </a:lnTo>
                  <a:lnTo>
                    <a:pt x="451" y="2230"/>
                  </a:lnTo>
                  <a:lnTo>
                    <a:pt x="451" y="2223"/>
                  </a:lnTo>
                  <a:lnTo>
                    <a:pt x="458" y="2210"/>
                  </a:lnTo>
                  <a:lnTo>
                    <a:pt x="458" y="2196"/>
                  </a:lnTo>
                  <a:lnTo>
                    <a:pt x="465" y="2189"/>
                  </a:lnTo>
                  <a:lnTo>
                    <a:pt x="465" y="2175"/>
                  </a:lnTo>
                  <a:lnTo>
                    <a:pt x="472" y="2168"/>
                  </a:lnTo>
                  <a:lnTo>
                    <a:pt x="472" y="2161"/>
                  </a:lnTo>
                  <a:lnTo>
                    <a:pt x="479" y="2147"/>
                  </a:lnTo>
                  <a:lnTo>
                    <a:pt x="479" y="2140"/>
                  </a:lnTo>
                  <a:lnTo>
                    <a:pt x="486" y="2126"/>
                  </a:lnTo>
                  <a:lnTo>
                    <a:pt x="486" y="2105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7" name="Freeform 52"/>
            <p:cNvSpPr>
              <a:spLocks/>
            </p:cNvSpPr>
            <p:nvPr/>
          </p:nvSpPr>
          <p:spPr bwMode="auto">
            <a:xfrm>
              <a:off x="3719" y="2549"/>
              <a:ext cx="604" cy="917"/>
            </a:xfrm>
            <a:custGeom>
              <a:avLst/>
              <a:gdLst>
                <a:gd name="T0" fmla="*/ 7 w 604"/>
                <a:gd name="T1" fmla="*/ 896 h 917"/>
                <a:gd name="T2" fmla="*/ 21 w 604"/>
                <a:gd name="T3" fmla="*/ 869 h 917"/>
                <a:gd name="T4" fmla="*/ 28 w 604"/>
                <a:gd name="T5" fmla="*/ 827 h 917"/>
                <a:gd name="T6" fmla="*/ 42 w 604"/>
                <a:gd name="T7" fmla="*/ 792 h 917"/>
                <a:gd name="T8" fmla="*/ 49 w 604"/>
                <a:gd name="T9" fmla="*/ 751 h 917"/>
                <a:gd name="T10" fmla="*/ 62 w 604"/>
                <a:gd name="T11" fmla="*/ 716 h 917"/>
                <a:gd name="T12" fmla="*/ 69 w 604"/>
                <a:gd name="T13" fmla="*/ 681 h 917"/>
                <a:gd name="T14" fmla="*/ 83 w 604"/>
                <a:gd name="T15" fmla="*/ 653 h 917"/>
                <a:gd name="T16" fmla="*/ 90 w 604"/>
                <a:gd name="T17" fmla="*/ 619 h 917"/>
                <a:gd name="T18" fmla="*/ 104 w 604"/>
                <a:gd name="T19" fmla="*/ 591 h 917"/>
                <a:gd name="T20" fmla="*/ 111 w 604"/>
                <a:gd name="T21" fmla="*/ 563 h 917"/>
                <a:gd name="T22" fmla="*/ 132 w 604"/>
                <a:gd name="T23" fmla="*/ 535 h 917"/>
                <a:gd name="T24" fmla="*/ 139 w 604"/>
                <a:gd name="T25" fmla="*/ 514 h 917"/>
                <a:gd name="T26" fmla="*/ 160 w 604"/>
                <a:gd name="T27" fmla="*/ 487 h 917"/>
                <a:gd name="T28" fmla="*/ 181 w 604"/>
                <a:gd name="T29" fmla="*/ 473 h 917"/>
                <a:gd name="T30" fmla="*/ 201 w 604"/>
                <a:gd name="T31" fmla="*/ 466 h 917"/>
                <a:gd name="T32" fmla="*/ 222 w 604"/>
                <a:gd name="T33" fmla="*/ 466 h 917"/>
                <a:gd name="T34" fmla="*/ 243 w 604"/>
                <a:gd name="T35" fmla="*/ 473 h 917"/>
                <a:gd name="T36" fmla="*/ 264 w 604"/>
                <a:gd name="T37" fmla="*/ 480 h 917"/>
                <a:gd name="T38" fmla="*/ 285 w 604"/>
                <a:gd name="T39" fmla="*/ 487 h 917"/>
                <a:gd name="T40" fmla="*/ 306 w 604"/>
                <a:gd name="T41" fmla="*/ 493 h 917"/>
                <a:gd name="T42" fmla="*/ 327 w 604"/>
                <a:gd name="T43" fmla="*/ 487 h 917"/>
                <a:gd name="T44" fmla="*/ 347 w 604"/>
                <a:gd name="T45" fmla="*/ 480 h 917"/>
                <a:gd name="T46" fmla="*/ 368 w 604"/>
                <a:gd name="T47" fmla="*/ 459 h 917"/>
                <a:gd name="T48" fmla="*/ 396 w 604"/>
                <a:gd name="T49" fmla="*/ 431 h 917"/>
                <a:gd name="T50" fmla="*/ 410 w 604"/>
                <a:gd name="T51" fmla="*/ 410 h 917"/>
                <a:gd name="T52" fmla="*/ 424 w 604"/>
                <a:gd name="T53" fmla="*/ 382 h 917"/>
                <a:gd name="T54" fmla="*/ 431 w 604"/>
                <a:gd name="T55" fmla="*/ 361 h 917"/>
                <a:gd name="T56" fmla="*/ 445 w 604"/>
                <a:gd name="T57" fmla="*/ 334 h 917"/>
                <a:gd name="T58" fmla="*/ 452 w 604"/>
                <a:gd name="T59" fmla="*/ 313 h 917"/>
                <a:gd name="T60" fmla="*/ 465 w 604"/>
                <a:gd name="T61" fmla="*/ 285 h 917"/>
                <a:gd name="T62" fmla="*/ 472 w 604"/>
                <a:gd name="T63" fmla="*/ 264 h 917"/>
                <a:gd name="T64" fmla="*/ 486 w 604"/>
                <a:gd name="T65" fmla="*/ 236 h 917"/>
                <a:gd name="T66" fmla="*/ 493 w 604"/>
                <a:gd name="T67" fmla="*/ 216 h 917"/>
                <a:gd name="T68" fmla="*/ 507 w 604"/>
                <a:gd name="T69" fmla="*/ 195 h 917"/>
                <a:gd name="T70" fmla="*/ 514 w 604"/>
                <a:gd name="T71" fmla="*/ 167 h 917"/>
                <a:gd name="T72" fmla="*/ 528 w 604"/>
                <a:gd name="T73" fmla="*/ 146 h 917"/>
                <a:gd name="T74" fmla="*/ 535 w 604"/>
                <a:gd name="T75" fmla="*/ 118 h 917"/>
                <a:gd name="T76" fmla="*/ 549 w 604"/>
                <a:gd name="T77" fmla="*/ 97 h 917"/>
                <a:gd name="T78" fmla="*/ 563 w 604"/>
                <a:gd name="T79" fmla="*/ 70 h 917"/>
                <a:gd name="T80" fmla="*/ 577 w 604"/>
                <a:gd name="T81" fmla="*/ 49 h 917"/>
                <a:gd name="T82" fmla="*/ 591 w 604"/>
                <a:gd name="T83" fmla="*/ 21 h 9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4"/>
                <a:gd name="T127" fmla="*/ 0 h 917"/>
                <a:gd name="T128" fmla="*/ 604 w 604"/>
                <a:gd name="T129" fmla="*/ 917 h 9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4" h="917">
                  <a:moveTo>
                    <a:pt x="0" y="917"/>
                  </a:moveTo>
                  <a:lnTo>
                    <a:pt x="7" y="910"/>
                  </a:lnTo>
                  <a:lnTo>
                    <a:pt x="7" y="896"/>
                  </a:lnTo>
                  <a:lnTo>
                    <a:pt x="14" y="890"/>
                  </a:lnTo>
                  <a:lnTo>
                    <a:pt x="14" y="876"/>
                  </a:lnTo>
                  <a:lnTo>
                    <a:pt x="21" y="869"/>
                  </a:lnTo>
                  <a:lnTo>
                    <a:pt x="21" y="848"/>
                  </a:lnTo>
                  <a:lnTo>
                    <a:pt x="28" y="834"/>
                  </a:lnTo>
                  <a:lnTo>
                    <a:pt x="28" y="827"/>
                  </a:lnTo>
                  <a:lnTo>
                    <a:pt x="35" y="813"/>
                  </a:lnTo>
                  <a:lnTo>
                    <a:pt x="35" y="799"/>
                  </a:lnTo>
                  <a:lnTo>
                    <a:pt x="42" y="792"/>
                  </a:lnTo>
                  <a:lnTo>
                    <a:pt x="42" y="771"/>
                  </a:lnTo>
                  <a:lnTo>
                    <a:pt x="49" y="757"/>
                  </a:lnTo>
                  <a:lnTo>
                    <a:pt x="49" y="751"/>
                  </a:lnTo>
                  <a:lnTo>
                    <a:pt x="56" y="737"/>
                  </a:lnTo>
                  <a:lnTo>
                    <a:pt x="56" y="730"/>
                  </a:lnTo>
                  <a:lnTo>
                    <a:pt x="62" y="716"/>
                  </a:lnTo>
                  <a:lnTo>
                    <a:pt x="62" y="709"/>
                  </a:lnTo>
                  <a:lnTo>
                    <a:pt x="69" y="695"/>
                  </a:lnTo>
                  <a:lnTo>
                    <a:pt x="69" y="681"/>
                  </a:lnTo>
                  <a:lnTo>
                    <a:pt x="76" y="667"/>
                  </a:lnTo>
                  <a:lnTo>
                    <a:pt x="76" y="660"/>
                  </a:lnTo>
                  <a:lnTo>
                    <a:pt x="83" y="653"/>
                  </a:lnTo>
                  <a:lnTo>
                    <a:pt x="83" y="639"/>
                  </a:lnTo>
                  <a:lnTo>
                    <a:pt x="90" y="632"/>
                  </a:lnTo>
                  <a:lnTo>
                    <a:pt x="90" y="619"/>
                  </a:lnTo>
                  <a:lnTo>
                    <a:pt x="97" y="605"/>
                  </a:lnTo>
                  <a:lnTo>
                    <a:pt x="97" y="598"/>
                  </a:lnTo>
                  <a:lnTo>
                    <a:pt x="104" y="591"/>
                  </a:lnTo>
                  <a:lnTo>
                    <a:pt x="104" y="584"/>
                  </a:lnTo>
                  <a:lnTo>
                    <a:pt x="111" y="577"/>
                  </a:lnTo>
                  <a:lnTo>
                    <a:pt x="111" y="563"/>
                  </a:lnTo>
                  <a:lnTo>
                    <a:pt x="118" y="556"/>
                  </a:lnTo>
                  <a:lnTo>
                    <a:pt x="118" y="549"/>
                  </a:lnTo>
                  <a:lnTo>
                    <a:pt x="132" y="535"/>
                  </a:lnTo>
                  <a:lnTo>
                    <a:pt x="132" y="528"/>
                  </a:lnTo>
                  <a:lnTo>
                    <a:pt x="139" y="521"/>
                  </a:lnTo>
                  <a:lnTo>
                    <a:pt x="139" y="514"/>
                  </a:lnTo>
                  <a:lnTo>
                    <a:pt x="146" y="507"/>
                  </a:lnTo>
                  <a:lnTo>
                    <a:pt x="160" y="493"/>
                  </a:lnTo>
                  <a:lnTo>
                    <a:pt x="160" y="487"/>
                  </a:lnTo>
                  <a:lnTo>
                    <a:pt x="167" y="480"/>
                  </a:lnTo>
                  <a:lnTo>
                    <a:pt x="174" y="480"/>
                  </a:lnTo>
                  <a:lnTo>
                    <a:pt x="181" y="473"/>
                  </a:lnTo>
                  <a:lnTo>
                    <a:pt x="188" y="473"/>
                  </a:lnTo>
                  <a:lnTo>
                    <a:pt x="195" y="466"/>
                  </a:lnTo>
                  <a:lnTo>
                    <a:pt x="201" y="466"/>
                  </a:lnTo>
                  <a:lnTo>
                    <a:pt x="208" y="466"/>
                  </a:lnTo>
                  <a:lnTo>
                    <a:pt x="215" y="466"/>
                  </a:lnTo>
                  <a:lnTo>
                    <a:pt x="222" y="466"/>
                  </a:lnTo>
                  <a:lnTo>
                    <a:pt x="229" y="473"/>
                  </a:lnTo>
                  <a:lnTo>
                    <a:pt x="236" y="473"/>
                  </a:lnTo>
                  <a:lnTo>
                    <a:pt x="243" y="473"/>
                  </a:lnTo>
                  <a:lnTo>
                    <a:pt x="250" y="480"/>
                  </a:lnTo>
                  <a:lnTo>
                    <a:pt x="257" y="480"/>
                  </a:lnTo>
                  <a:lnTo>
                    <a:pt x="264" y="480"/>
                  </a:lnTo>
                  <a:lnTo>
                    <a:pt x="271" y="480"/>
                  </a:lnTo>
                  <a:lnTo>
                    <a:pt x="278" y="487"/>
                  </a:lnTo>
                  <a:lnTo>
                    <a:pt x="285" y="487"/>
                  </a:lnTo>
                  <a:lnTo>
                    <a:pt x="292" y="487"/>
                  </a:lnTo>
                  <a:lnTo>
                    <a:pt x="299" y="493"/>
                  </a:lnTo>
                  <a:lnTo>
                    <a:pt x="306" y="493"/>
                  </a:lnTo>
                  <a:lnTo>
                    <a:pt x="313" y="493"/>
                  </a:lnTo>
                  <a:lnTo>
                    <a:pt x="320" y="487"/>
                  </a:lnTo>
                  <a:lnTo>
                    <a:pt x="327" y="487"/>
                  </a:lnTo>
                  <a:lnTo>
                    <a:pt x="333" y="487"/>
                  </a:lnTo>
                  <a:lnTo>
                    <a:pt x="340" y="480"/>
                  </a:lnTo>
                  <a:lnTo>
                    <a:pt x="347" y="480"/>
                  </a:lnTo>
                  <a:lnTo>
                    <a:pt x="354" y="473"/>
                  </a:lnTo>
                  <a:lnTo>
                    <a:pt x="361" y="466"/>
                  </a:lnTo>
                  <a:lnTo>
                    <a:pt x="368" y="459"/>
                  </a:lnTo>
                  <a:lnTo>
                    <a:pt x="375" y="452"/>
                  </a:lnTo>
                  <a:lnTo>
                    <a:pt x="382" y="445"/>
                  </a:lnTo>
                  <a:lnTo>
                    <a:pt x="396" y="431"/>
                  </a:lnTo>
                  <a:lnTo>
                    <a:pt x="396" y="424"/>
                  </a:lnTo>
                  <a:lnTo>
                    <a:pt x="403" y="417"/>
                  </a:lnTo>
                  <a:lnTo>
                    <a:pt x="410" y="410"/>
                  </a:lnTo>
                  <a:lnTo>
                    <a:pt x="410" y="396"/>
                  </a:lnTo>
                  <a:lnTo>
                    <a:pt x="417" y="389"/>
                  </a:lnTo>
                  <a:lnTo>
                    <a:pt x="424" y="382"/>
                  </a:lnTo>
                  <a:lnTo>
                    <a:pt x="424" y="375"/>
                  </a:lnTo>
                  <a:lnTo>
                    <a:pt x="431" y="368"/>
                  </a:lnTo>
                  <a:lnTo>
                    <a:pt x="431" y="361"/>
                  </a:lnTo>
                  <a:lnTo>
                    <a:pt x="438" y="355"/>
                  </a:lnTo>
                  <a:lnTo>
                    <a:pt x="438" y="341"/>
                  </a:lnTo>
                  <a:lnTo>
                    <a:pt x="445" y="334"/>
                  </a:lnTo>
                  <a:lnTo>
                    <a:pt x="445" y="327"/>
                  </a:lnTo>
                  <a:lnTo>
                    <a:pt x="452" y="320"/>
                  </a:lnTo>
                  <a:lnTo>
                    <a:pt x="452" y="313"/>
                  </a:lnTo>
                  <a:lnTo>
                    <a:pt x="459" y="306"/>
                  </a:lnTo>
                  <a:lnTo>
                    <a:pt x="459" y="292"/>
                  </a:lnTo>
                  <a:lnTo>
                    <a:pt x="465" y="285"/>
                  </a:lnTo>
                  <a:lnTo>
                    <a:pt x="465" y="278"/>
                  </a:lnTo>
                  <a:lnTo>
                    <a:pt x="472" y="271"/>
                  </a:lnTo>
                  <a:lnTo>
                    <a:pt x="472" y="264"/>
                  </a:lnTo>
                  <a:lnTo>
                    <a:pt x="479" y="257"/>
                  </a:lnTo>
                  <a:lnTo>
                    <a:pt x="479" y="243"/>
                  </a:lnTo>
                  <a:lnTo>
                    <a:pt x="486" y="236"/>
                  </a:lnTo>
                  <a:lnTo>
                    <a:pt x="486" y="229"/>
                  </a:lnTo>
                  <a:lnTo>
                    <a:pt x="493" y="223"/>
                  </a:lnTo>
                  <a:lnTo>
                    <a:pt x="493" y="216"/>
                  </a:lnTo>
                  <a:lnTo>
                    <a:pt x="500" y="209"/>
                  </a:lnTo>
                  <a:lnTo>
                    <a:pt x="500" y="202"/>
                  </a:lnTo>
                  <a:lnTo>
                    <a:pt x="507" y="195"/>
                  </a:lnTo>
                  <a:lnTo>
                    <a:pt x="507" y="181"/>
                  </a:lnTo>
                  <a:lnTo>
                    <a:pt x="514" y="174"/>
                  </a:lnTo>
                  <a:lnTo>
                    <a:pt x="514" y="167"/>
                  </a:lnTo>
                  <a:lnTo>
                    <a:pt x="521" y="160"/>
                  </a:lnTo>
                  <a:lnTo>
                    <a:pt x="521" y="153"/>
                  </a:lnTo>
                  <a:lnTo>
                    <a:pt x="528" y="146"/>
                  </a:lnTo>
                  <a:lnTo>
                    <a:pt x="528" y="132"/>
                  </a:lnTo>
                  <a:lnTo>
                    <a:pt x="535" y="125"/>
                  </a:lnTo>
                  <a:lnTo>
                    <a:pt x="535" y="118"/>
                  </a:lnTo>
                  <a:lnTo>
                    <a:pt x="542" y="111"/>
                  </a:lnTo>
                  <a:lnTo>
                    <a:pt x="542" y="104"/>
                  </a:lnTo>
                  <a:lnTo>
                    <a:pt x="549" y="97"/>
                  </a:lnTo>
                  <a:lnTo>
                    <a:pt x="549" y="84"/>
                  </a:lnTo>
                  <a:lnTo>
                    <a:pt x="556" y="77"/>
                  </a:lnTo>
                  <a:lnTo>
                    <a:pt x="563" y="70"/>
                  </a:lnTo>
                  <a:lnTo>
                    <a:pt x="563" y="63"/>
                  </a:lnTo>
                  <a:lnTo>
                    <a:pt x="570" y="56"/>
                  </a:lnTo>
                  <a:lnTo>
                    <a:pt x="577" y="49"/>
                  </a:lnTo>
                  <a:lnTo>
                    <a:pt x="577" y="42"/>
                  </a:lnTo>
                  <a:lnTo>
                    <a:pt x="591" y="28"/>
                  </a:lnTo>
                  <a:lnTo>
                    <a:pt x="591" y="21"/>
                  </a:lnTo>
                  <a:lnTo>
                    <a:pt x="604" y="7"/>
                  </a:lnTo>
                  <a:lnTo>
                    <a:pt x="604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8" name="Freeform 53"/>
            <p:cNvSpPr>
              <a:spLocks/>
            </p:cNvSpPr>
            <p:nvPr/>
          </p:nvSpPr>
          <p:spPr bwMode="auto">
            <a:xfrm>
              <a:off x="4323" y="2514"/>
              <a:ext cx="112" cy="35"/>
            </a:xfrm>
            <a:custGeom>
              <a:avLst/>
              <a:gdLst>
                <a:gd name="T0" fmla="*/ 0 w 112"/>
                <a:gd name="T1" fmla="*/ 35 h 35"/>
                <a:gd name="T2" fmla="*/ 7 w 112"/>
                <a:gd name="T3" fmla="*/ 28 h 35"/>
                <a:gd name="T4" fmla="*/ 14 w 112"/>
                <a:gd name="T5" fmla="*/ 21 h 35"/>
                <a:gd name="T6" fmla="*/ 21 w 112"/>
                <a:gd name="T7" fmla="*/ 21 h 35"/>
                <a:gd name="T8" fmla="*/ 28 w 112"/>
                <a:gd name="T9" fmla="*/ 14 h 35"/>
                <a:gd name="T10" fmla="*/ 35 w 112"/>
                <a:gd name="T11" fmla="*/ 14 h 35"/>
                <a:gd name="T12" fmla="*/ 42 w 112"/>
                <a:gd name="T13" fmla="*/ 7 h 35"/>
                <a:gd name="T14" fmla="*/ 49 w 112"/>
                <a:gd name="T15" fmla="*/ 7 h 35"/>
                <a:gd name="T16" fmla="*/ 56 w 112"/>
                <a:gd name="T17" fmla="*/ 0 h 35"/>
                <a:gd name="T18" fmla="*/ 63 w 112"/>
                <a:gd name="T19" fmla="*/ 0 h 35"/>
                <a:gd name="T20" fmla="*/ 70 w 112"/>
                <a:gd name="T21" fmla="*/ 0 h 35"/>
                <a:gd name="T22" fmla="*/ 77 w 112"/>
                <a:gd name="T23" fmla="*/ 0 h 35"/>
                <a:gd name="T24" fmla="*/ 84 w 112"/>
                <a:gd name="T25" fmla="*/ 0 h 35"/>
                <a:gd name="T26" fmla="*/ 91 w 112"/>
                <a:gd name="T27" fmla="*/ 0 h 35"/>
                <a:gd name="T28" fmla="*/ 98 w 112"/>
                <a:gd name="T29" fmla="*/ 0 h 35"/>
                <a:gd name="T30" fmla="*/ 105 w 112"/>
                <a:gd name="T31" fmla="*/ 0 h 35"/>
                <a:gd name="T32" fmla="*/ 112 w 112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2"/>
                <a:gd name="T52" fmla="*/ 0 h 35"/>
                <a:gd name="T53" fmla="*/ 112 w 112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2" h="35">
                  <a:moveTo>
                    <a:pt x="0" y="35"/>
                  </a:moveTo>
                  <a:lnTo>
                    <a:pt x="7" y="28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8" y="14"/>
                  </a:lnTo>
                  <a:lnTo>
                    <a:pt x="35" y="14"/>
                  </a:lnTo>
                  <a:lnTo>
                    <a:pt x="42" y="7"/>
                  </a:lnTo>
                  <a:lnTo>
                    <a:pt x="49" y="7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4" y="0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9" name="Freeform 54"/>
            <p:cNvSpPr>
              <a:spLocks/>
            </p:cNvSpPr>
            <p:nvPr/>
          </p:nvSpPr>
          <p:spPr bwMode="auto">
            <a:xfrm>
              <a:off x="1419" y="2660"/>
              <a:ext cx="876" cy="1043"/>
            </a:xfrm>
            <a:custGeom>
              <a:avLst/>
              <a:gdLst>
                <a:gd name="T0" fmla="*/ 7 w 876"/>
                <a:gd name="T1" fmla="*/ 1022 h 1043"/>
                <a:gd name="T2" fmla="*/ 28 w 876"/>
                <a:gd name="T3" fmla="*/ 1001 h 1043"/>
                <a:gd name="T4" fmla="*/ 49 w 876"/>
                <a:gd name="T5" fmla="*/ 973 h 1043"/>
                <a:gd name="T6" fmla="*/ 70 w 876"/>
                <a:gd name="T7" fmla="*/ 952 h 1043"/>
                <a:gd name="T8" fmla="*/ 91 w 876"/>
                <a:gd name="T9" fmla="*/ 924 h 1043"/>
                <a:gd name="T10" fmla="*/ 111 w 876"/>
                <a:gd name="T11" fmla="*/ 904 h 1043"/>
                <a:gd name="T12" fmla="*/ 132 w 876"/>
                <a:gd name="T13" fmla="*/ 876 h 1043"/>
                <a:gd name="T14" fmla="*/ 160 w 876"/>
                <a:gd name="T15" fmla="*/ 848 h 1043"/>
                <a:gd name="T16" fmla="*/ 174 w 876"/>
                <a:gd name="T17" fmla="*/ 827 h 1043"/>
                <a:gd name="T18" fmla="*/ 202 w 876"/>
                <a:gd name="T19" fmla="*/ 799 h 1043"/>
                <a:gd name="T20" fmla="*/ 216 w 876"/>
                <a:gd name="T21" fmla="*/ 779 h 1043"/>
                <a:gd name="T22" fmla="*/ 236 w 876"/>
                <a:gd name="T23" fmla="*/ 751 h 1043"/>
                <a:gd name="T24" fmla="*/ 257 w 876"/>
                <a:gd name="T25" fmla="*/ 730 h 1043"/>
                <a:gd name="T26" fmla="*/ 278 w 876"/>
                <a:gd name="T27" fmla="*/ 702 h 1043"/>
                <a:gd name="T28" fmla="*/ 299 w 876"/>
                <a:gd name="T29" fmla="*/ 681 h 1043"/>
                <a:gd name="T30" fmla="*/ 320 w 876"/>
                <a:gd name="T31" fmla="*/ 653 h 1043"/>
                <a:gd name="T32" fmla="*/ 341 w 876"/>
                <a:gd name="T33" fmla="*/ 633 h 1043"/>
                <a:gd name="T34" fmla="*/ 361 w 876"/>
                <a:gd name="T35" fmla="*/ 605 h 1043"/>
                <a:gd name="T36" fmla="*/ 389 w 876"/>
                <a:gd name="T37" fmla="*/ 577 h 1043"/>
                <a:gd name="T38" fmla="*/ 403 w 876"/>
                <a:gd name="T39" fmla="*/ 556 h 1043"/>
                <a:gd name="T40" fmla="*/ 431 w 876"/>
                <a:gd name="T41" fmla="*/ 528 h 1043"/>
                <a:gd name="T42" fmla="*/ 445 w 876"/>
                <a:gd name="T43" fmla="*/ 508 h 1043"/>
                <a:gd name="T44" fmla="*/ 466 w 876"/>
                <a:gd name="T45" fmla="*/ 480 h 1043"/>
                <a:gd name="T46" fmla="*/ 487 w 876"/>
                <a:gd name="T47" fmla="*/ 459 h 1043"/>
                <a:gd name="T48" fmla="*/ 507 w 876"/>
                <a:gd name="T49" fmla="*/ 431 h 1043"/>
                <a:gd name="T50" fmla="*/ 528 w 876"/>
                <a:gd name="T51" fmla="*/ 410 h 1043"/>
                <a:gd name="T52" fmla="*/ 549 w 876"/>
                <a:gd name="T53" fmla="*/ 382 h 1043"/>
                <a:gd name="T54" fmla="*/ 570 w 876"/>
                <a:gd name="T55" fmla="*/ 362 h 1043"/>
                <a:gd name="T56" fmla="*/ 591 w 876"/>
                <a:gd name="T57" fmla="*/ 334 h 1043"/>
                <a:gd name="T58" fmla="*/ 619 w 876"/>
                <a:gd name="T59" fmla="*/ 306 h 1043"/>
                <a:gd name="T60" fmla="*/ 632 w 876"/>
                <a:gd name="T61" fmla="*/ 285 h 1043"/>
                <a:gd name="T62" fmla="*/ 660 w 876"/>
                <a:gd name="T63" fmla="*/ 257 h 1043"/>
                <a:gd name="T64" fmla="*/ 674 w 876"/>
                <a:gd name="T65" fmla="*/ 237 h 1043"/>
                <a:gd name="T66" fmla="*/ 695 w 876"/>
                <a:gd name="T67" fmla="*/ 209 h 1043"/>
                <a:gd name="T68" fmla="*/ 716 w 876"/>
                <a:gd name="T69" fmla="*/ 188 h 1043"/>
                <a:gd name="T70" fmla="*/ 744 w 876"/>
                <a:gd name="T71" fmla="*/ 160 h 1043"/>
                <a:gd name="T72" fmla="*/ 758 w 876"/>
                <a:gd name="T73" fmla="*/ 139 h 1043"/>
                <a:gd name="T74" fmla="*/ 778 w 876"/>
                <a:gd name="T75" fmla="*/ 112 h 1043"/>
                <a:gd name="T76" fmla="*/ 799 w 876"/>
                <a:gd name="T77" fmla="*/ 91 h 1043"/>
                <a:gd name="T78" fmla="*/ 820 w 876"/>
                <a:gd name="T79" fmla="*/ 63 h 1043"/>
                <a:gd name="T80" fmla="*/ 848 w 876"/>
                <a:gd name="T81" fmla="*/ 35 h 1043"/>
                <a:gd name="T82" fmla="*/ 862 w 876"/>
                <a:gd name="T83" fmla="*/ 14 h 10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76"/>
                <a:gd name="T127" fmla="*/ 0 h 1043"/>
                <a:gd name="T128" fmla="*/ 876 w 876"/>
                <a:gd name="T129" fmla="*/ 1043 h 10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76" h="1043">
                  <a:moveTo>
                    <a:pt x="0" y="1043"/>
                  </a:moveTo>
                  <a:lnTo>
                    <a:pt x="0" y="1029"/>
                  </a:lnTo>
                  <a:lnTo>
                    <a:pt x="7" y="1022"/>
                  </a:lnTo>
                  <a:lnTo>
                    <a:pt x="14" y="1015"/>
                  </a:lnTo>
                  <a:lnTo>
                    <a:pt x="21" y="1008"/>
                  </a:lnTo>
                  <a:lnTo>
                    <a:pt x="28" y="1001"/>
                  </a:lnTo>
                  <a:lnTo>
                    <a:pt x="35" y="994"/>
                  </a:lnTo>
                  <a:lnTo>
                    <a:pt x="49" y="980"/>
                  </a:lnTo>
                  <a:lnTo>
                    <a:pt x="49" y="973"/>
                  </a:lnTo>
                  <a:lnTo>
                    <a:pt x="56" y="966"/>
                  </a:lnTo>
                  <a:lnTo>
                    <a:pt x="63" y="959"/>
                  </a:lnTo>
                  <a:lnTo>
                    <a:pt x="70" y="952"/>
                  </a:lnTo>
                  <a:lnTo>
                    <a:pt x="84" y="938"/>
                  </a:lnTo>
                  <a:lnTo>
                    <a:pt x="84" y="931"/>
                  </a:lnTo>
                  <a:lnTo>
                    <a:pt x="91" y="924"/>
                  </a:lnTo>
                  <a:lnTo>
                    <a:pt x="97" y="917"/>
                  </a:lnTo>
                  <a:lnTo>
                    <a:pt x="104" y="911"/>
                  </a:lnTo>
                  <a:lnTo>
                    <a:pt x="111" y="904"/>
                  </a:lnTo>
                  <a:lnTo>
                    <a:pt x="125" y="890"/>
                  </a:lnTo>
                  <a:lnTo>
                    <a:pt x="125" y="883"/>
                  </a:lnTo>
                  <a:lnTo>
                    <a:pt x="132" y="876"/>
                  </a:lnTo>
                  <a:lnTo>
                    <a:pt x="139" y="869"/>
                  </a:lnTo>
                  <a:lnTo>
                    <a:pt x="146" y="862"/>
                  </a:lnTo>
                  <a:lnTo>
                    <a:pt x="160" y="848"/>
                  </a:lnTo>
                  <a:lnTo>
                    <a:pt x="160" y="841"/>
                  </a:lnTo>
                  <a:lnTo>
                    <a:pt x="167" y="834"/>
                  </a:lnTo>
                  <a:lnTo>
                    <a:pt x="174" y="827"/>
                  </a:lnTo>
                  <a:lnTo>
                    <a:pt x="181" y="820"/>
                  </a:lnTo>
                  <a:lnTo>
                    <a:pt x="188" y="813"/>
                  </a:lnTo>
                  <a:lnTo>
                    <a:pt x="202" y="799"/>
                  </a:lnTo>
                  <a:lnTo>
                    <a:pt x="202" y="792"/>
                  </a:lnTo>
                  <a:lnTo>
                    <a:pt x="209" y="785"/>
                  </a:lnTo>
                  <a:lnTo>
                    <a:pt x="216" y="779"/>
                  </a:lnTo>
                  <a:lnTo>
                    <a:pt x="223" y="772"/>
                  </a:lnTo>
                  <a:lnTo>
                    <a:pt x="236" y="758"/>
                  </a:lnTo>
                  <a:lnTo>
                    <a:pt x="236" y="751"/>
                  </a:lnTo>
                  <a:lnTo>
                    <a:pt x="243" y="744"/>
                  </a:lnTo>
                  <a:lnTo>
                    <a:pt x="250" y="737"/>
                  </a:lnTo>
                  <a:lnTo>
                    <a:pt x="257" y="730"/>
                  </a:lnTo>
                  <a:lnTo>
                    <a:pt x="264" y="723"/>
                  </a:lnTo>
                  <a:lnTo>
                    <a:pt x="278" y="709"/>
                  </a:lnTo>
                  <a:lnTo>
                    <a:pt x="278" y="702"/>
                  </a:lnTo>
                  <a:lnTo>
                    <a:pt x="285" y="695"/>
                  </a:lnTo>
                  <a:lnTo>
                    <a:pt x="292" y="688"/>
                  </a:lnTo>
                  <a:lnTo>
                    <a:pt x="299" y="681"/>
                  </a:lnTo>
                  <a:lnTo>
                    <a:pt x="313" y="667"/>
                  </a:lnTo>
                  <a:lnTo>
                    <a:pt x="313" y="660"/>
                  </a:lnTo>
                  <a:lnTo>
                    <a:pt x="320" y="653"/>
                  </a:lnTo>
                  <a:lnTo>
                    <a:pt x="327" y="646"/>
                  </a:lnTo>
                  <a:lnTo>
                    <a:pt x="334" y="640"/>
                  </a:lnTo>
                  <a:lnTo>
                    <a:pt x="341" y="633"/>
                  </a:lnTo>
                  <a:lnTo>
                    <a:pt x="355" y="619"/>
                  </a:lnTo>
                  <a:lnTo>
                    <a:pt x="355" y="612"/>
                  </a:lnTo>
                  <a:lnTo>
                    <a:pt x="361" y="605"/>
                  </a:lnTo>
                  <a:lnTo>
                    <a:pt x="368" y="598"/>
                  </a:lnTo>
                  <a:lnTo>
                    <a:pt x="375" y="591"/>
                  </a:lnTo>
                  <a:lnTo>
                    <a:pt x="389" y="577"/>
                  </a:lnTo>
                  <a:lnTo>
                    <a:pt x="389" y="570"/>
                  </a:lnTo>
                  <a:lnTo>
                    <a:pt x="396" y="563"/>
                  </a:lnTo>
                  <a:lnTo>
                    <a:pt x="403" y="556"/>
                  </a:lnTo>
                  <a:lnTo>
                    <a:pt x="410" y="549"/>
                  </a:lnTo>
                  <a:lnTo>
                    <a:pt x="417" y="542"/>
                  </a:lnTo>
                  <a:lnTo>
                    <a:pt x="431" y="528"/>
                  </a:lnTo>
                  <a:lnTo>
                    <a:pt x="431" y="521"/>
                  </a:lnTo>
                  <a:lnTo>
                    <a:pt x="438" y="514"/>
                  </a:lnTo>
                  <a:lnTo>
                    <a:pt x="445" y="508"/>
                  </a:lnTo>
                  <a:lnTo>
                    <a:pt x="452" y="501"/>
                  </a:lnTo>
                  <a:lnTo>
                    <a:pt x="466" y="487"/>
                  </a:lnTo>
                  <a:lnTo>
                    <a:pt x="466" y="480"/>
                  </a:lnTo>
                  <a:lnTo>
                    <a:pt x="473" y="473"/>
                  </a:lnTo>
                  <a:lnTo>
                    <a:pt x="480" y="466"/>
                  </a:lnTo>
                  <a:lnTo>
                    <a:pt x="487" y="459"/>
                  </a:lnTo>
                  <a:lnTo>
                    <a:pt x="494" y="452"/>
                  </a:lnTo>
                  <a:lnTo>
                    <a:pt x="507" y="438"/>
                  </a:lnTo>
                  <a:lnTo>
                    <a:pt x="507" y="431"/>
                  </a:lnTo>
                  <a:lnTo>
                    <a:pt x="514" y="424"/>
                  </a:lnTo>
                  <a:lnTo>
                    <a:pt x="521" y="417"/>
                  </a:lnTo>
                  <a:lnTo>
                    <a:pt x="528" y="410"/>
                  </a:lnTo>
                  <a:lnTo>
                    <a:pt x="542" y="396"/>
                  </a:lnTo>
                  <a:lnTo>
                    <a:pt x="542" y="389"/>
                  </a:lnTo>
                  <a:lnTo>
                    <a:pt x="549" y="382"/>
                  </a:lnTo>
                  <a:lnTo>
                    <a:pt x="556" y="376"/>
                  </a:lnTo>
                  <a:lnTo>
                    <a:pt x="563" y="369"/>
                  </a:lnTo>
                  <a:lnTo>
                    <a:pt x="570" y="362"/>
                  </a:lnTo>
                  <a:lnTo>
                    <a:pt x="584" y="348"/>
                  </a:lnTo>
                  <a:lnTo>
                    <a:pt x="584" y="341"/>
                  </a:lnTo>
                  <a:lnTo>
                    <a:pt x="591" y="334"/>
                  </a:lnTo>
                  <a:lnTo>
                    <a:pt x="598" y="327"/>
                  </a:lnTo>
                  <a:lnTo>
                    <a:pt x="605" y="320"/>
                  </a:lnTo>
                  <a:lnTo>
                    <a:pt x="619" y="306"/>
                  </a:lnTo>
                  <a:lnTo>
                    <a:pt x="619" y="299"/>
                  </a:lnTo>
                  <a:lnTo>
                    <a:pt x="626" y="292"/>
                  </a:lnTo>
                  <a:lnTo>
                    <a:pt x="632" y="285"/>
                  </a:lnTo>
                  <a:lnTo>
                    <a:pt x="639" y="278"/>
                  </a:lnTo>
                  <a:lnTo>
                    <a:pt x="646" y="271"/>
                  </a:lnTo>
                  <a:lnTo>
                    <a:pt x="660" y="257"/>
                  </a:lnTo>
                  <a:lnTo>
                    <a:pt x="660" y="250"/>
                  </a:lnTo>
                  <a:lnTo>
                    <a:pt x="667" y="244"/>
                  </a:lnTo>
                  <a:lnTo>
                    <a:pt x="674" y="237"/>
                  </a:lnTo>
                  <a:lnTo>
                    <a:pt x="681" y="230"/>
                  </a:lnTo>
                  <a:lnTo>
                    <a:pt x="695" y="216"/>
                  </a:lnTo>
                  <a:lnTo>
                    <a:pt x="695" y="209"/>
                  </a:lnTo>
                  <a:lnTo>
                    <a:pt x="702" y="202"/>
                  </a:lnTo>
                  <a:lnTo>
                    <a:pt x="709" y="195"/>
                  </a:lnTo>
                  <a:lnTo>
                    <a:pt x="716" y="188"/>
                  </a:lnTo>
                  <a:lnTo>
                    <a:pt x="723" y="181"/>
                  </a:lnTo>
                  <a:lnTo>
                    <a:pt x="730" y="174"/>
                  </a:lnTo>
                  <a:lnTo>
                    <a:pt x="744" y="160"/>
                  </a:lnTo>
                  <a:lnTo>
                    <a:pt x="744" y="153"/>
                  </a:lnTo>
                  <a:lnTo>
                    <a:pt x="751" y="146"/>
                  </a:lnTo>
                  <a:lnTo>
                    <a:pt x="758" y="139"/>
                  </a:lnTo>
                  <a:lnTo>
                    <a:pt x="771" y="125"/>
                  </a:lnTo>
                  <a:lnTo>
                    <a:pt x="771" y="118"/>
                  </a:lnTo>
                  <a:lnTo>
                    <a:pt x="778" y="112"/>
                  </a:lnTo>
                  <a:lnTo>
                    <a:pt x="785" y="105"/>
                  </a:lnTo>
                  <a:lnTo>
                    <a:pt x="792" y="98"/>
                  </a:lnTo>
                  <a:lnTo>
                    <a:pt x="799" y="91"/>
                  </a:lnTo>
                  <a:lnTo>
                    <a:pt x="806" y="84"/>
                  </a:lnTo>
                  <a:lnTo>
                    <a:pt x="820" y="70"/>
                  </a:lnTo>
                  <a:lnTo>
                    <a:pt x="820" y="63"/>
                  </a:lnTo>
                  <a:lnTo>
                    <a:pt x="827" y="56"/>
                  </a:lnTo>
                  <a:lnTo>
                    <a:pt x="834" y="49"/>
                  </a:lnTo>
                  <a:lnTo>
                    <a:pt x="848" y="35"/>
                  </a:lnTo>
                  <a:lnTo>
                    <a:pt x="848" y="28"/>
                  </a:lnTo>
                  <a:lnTo>
                    <a:pt x="855" y="21"/>
                  </a:lnTo>
                  <a:lnTo>
                    <a:pt x="862" y="14"/>
                  </a:lnTo>
                  <a:lnTo>
                    <a:pt x="869" y="7"/>
                  </a:lnTo>
                  <a:lnTo>
                    <a:pt x="876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80" name="Freeform 55"/>
            <p:cNvSpPr>
              <a:spLocks/>
            </p:cNvSpPr>
            <p:nvPr/>
          </p:nvSpPr>
          <p:spPr bwMode="auto">
            <a:xfrm>
              <a:off x="2295" y="1611"/>
              <a:ext cx="889" cy="1049"/>
            </a:xfrm>
            <a:custGeom>
              <a:avLst/>
              <a:gdLst>
                <a:gd name="T0" fmla="*/ 20 w 889"/>
                <a:gd name="T1" fmla="*/ 1028 h 1049"/>
                <a:gd name="T2" fmla="*/ 34 w 889"/>
                <a:gd name="T3" fmla="*/ 1008 h 1049"/>
                <a:gd name="T4" fmla="*/ 55 w 889"/>
                <a:gd name="T5" fmla="*/ 980 h 1049"/>
                <a:gd name="T6" fmla="*/ 76 w 889"/>
                <a:gd name="T7" fmla="*/ 959 h 1049"/>
                <a:gd name="T8" fmla="*/ 97 w 889"/>
                <a:gd name="T9" fmla="*/ 931 h 1049"/>
                <a:gd name="T10" fmla="*/ 125 w 889"/>
                <a:gd name="T11" fmla="*/ 903 h 1049"/>
                <a:gd name="T12" fmla="*/ 139 w 889"/>
                <a:gd name="T13" fmla="*/ 883 h 1049"/>
                <a:gd name="T14" fmla="*/ 159 w 889"/>
                <a:gd name="T15" fmla="*/ 862 h 1049"/>
                <a:gd name="T16" fmla="*/ 180 w 889"/>
                <a:gd name="T17" fmla="*/ 834 h 1049"/>
                <a:gd name="T18" fmla="*/ 201 w 889"/>
                <a:gd name="T19" fmla="*/ 806 h 1049"/>
                <a:gd name="T20" fmla="*/ 222 w 889"/>
                <a:gd name="T21" fmla="*/ 785 h 1049"/>
                <a:gd name="T22" fmla="*/ 250 w 889"/>
                <a:gd name="T23" fmla="*/ 758 h 1049"/>
                <a:gd name="T24" fmla="*/ 264 w 889"/>
                <a:gd name="T25" fmla="*/ 737 h 1049"/>
                <a:gd name="T26" fmla="*/ 285 w 889"/>
                <a:gd name="T27" fmla="*/ 709 h 1049"/>
                <a:gd name="T28" fmla="*/ 305 w 889"/>
                <a:gd name="T29" fmla="*/ 688 h 1049"/>
                <a:gd name="T30" fmla="*/ 326 w 889"/>
                <a:gd name="T31" fmla="*/ 660 h 1049"/>
                <a:gd name="T32" fmla="*/ 354 w 889"/>
                <a:gd name="T33" fmla="*/ 632 h 1049"/>
                <a:gd name="T34" fmla="*/ 368 w 889"/>
                <a:gd name="T35" fmla="*/ 612 h 1049"/>
                <a:gd name="T36" fmla="*/ 396 w 889"/>
                <a:gd name="T37" fmla="*/ 584 h 1049"/>
                <a:gd name="T38" fmla="*/ 410 w 889"/>
                <a:gd name="T39" fmla="*/ 563 h 1049"/>
                <a:gd name="T40" fmla="*/ 430 w 889"/>
                <a:gd name="T41" fmla="*/ 535 h 1049"/>
                <a:gd name="T42" fmla="*/ 451 w 889"/>
                <a:gd name="T43" fmla="*/ 514 h 1049"/>
                <a:gd name="T44" fmla="*/ 472 w 889"/>
                <a:gd name="T45" fmla="*/ 487 h 1049"/>
                <a:gd name="T46" fmla="*/ 493 w 889"/>
                <a:gd name="T47" fmla="*/ 466 h 1049"/>
                <a:gd name="T48" fmla="*/ 514 w 889"/>
                <a:gd name="T49" fmla="*/ 438 h 1049"/>
                <a:gd name="T50" fmla="*/ 542 w 889"/>
                <a:gd name="T51" fmla="*/ 410 h 1049"/>
                <a:gd name="T52" fmla="*/ 555 w 889"/>
                <a:gd name="T53" fmla="*/ 389 h 1049"/>
                <a:gd name="T54" fmla="*/ 583 w 889"/>
                <a:gd name="T55" fmla="*/ 361 h 1049"/>
                <a:gd name="T56" fmla="*/ 597 w 889"/>
                <a:gd name="T57" fmla="*/ 341 h 1049"/>
                <a:gd name="T58" fmla="*/ 618 w 889"/>
                <a:gd name="T59" fmla="*/ 313 h 1049"/>
                <a:gd name="T60" fmla="*/ 639 w 889"/>
                <a:gd name="T61" fmla="*/ 292 h 1049"/>
                <a:gd name="T62" fmla="*/ 660 w 889"/>
                <a:gd name="T63" fmla="*/ 264 h 1049"/>
                <a:gd name="T64" fmla="*/ 681 w 889"/>
                <a:gd name="T65" fmla="*/ 243 h 1049"/>
                <a:gd name="T66" fmla="*/ 701 w 889"/>
                <a:gd name="T67" fmla="*/ 216 h 1049"/>
                <a:gd name="T68" fmla="*/ 722 w 889"/>
                <a:gd name="T69" fmla="*/ 195 h 1049"/>
                <a:gd name="T70" fmla="*/ 743 w 889"/>
                <a:gd name="T71" fmla="*/ 167 h 1049"/>
                <a:gd name="T72" fmla="*/ 771 w 889"/>
                <a:gd name="T73" fmla="*/ 139 h 1049"/>
                <a:gd name="T74" fmla="*/ 785 w 889"/>
                <a:gd name="T75" fmla="*/ 118 h 1049"/>
                <a:gd name="T76" fmla="*/ 813 w 889"/>
                <a:gd name="T77" fmla="*/ 91 h 1049"/>
                <a:gd name="T78" fmla="*/ 826 w 889"/>
                <a:gd name="T79" fmla="*/ 70 h 1049"/>
                <a:gd name="T80" fmla="*/ 847 w 889"/>
                <a:gd name="T81" fmla="*/ 42 h 1049"/>
                <a:gd name="T82" fmla="*/ 868 w 889"/>
                <a:gd name="T83" fmla="*/ 21 h 10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9"/>
                <a:gd name="T127" fmla="*/ 0 h 1049"/>
                <a:gd name="T128" fmla="*/ 889 w 889"/>
                <a:gd name="T129" fmla="*/ 1049 h 10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9" h="1049">
                  <a:moveTo>
                    <a:pt x="0" y="1049"/>
                  </a:moveTo>
                  <a:lnTo>
                    <a:pt x="7" y="1042"/>
                  </a:lnTo>
                  <a:lnTo>
                    <a:pt x="20" y="1028"/>
                  </a:lnTo>
                  <a:lnTo>
                    <a:pt x="20" y="1022"/>
                  </a:lnTo>
                  <a:lnTo>
                    <a:pt x="27" y="1015"/>
                  </a:lnTo>
                  <a:lnTo>
                    <a:pt x="34" y="1008"/>
                  </a:lnTo>
                  <a:lnTo>
                    <a:pt x="48" y="994"/>
                  </a:lnTo>
                  <a:lnTo>
                    <a:pt x="48" y="987"/>
                  </a:lnTo>
                  <a:lnTo>
                    <a:pt x="55" y="980"/>
                  </a:lnTo>
                  <a:lnTo>
                    <a:pt x="62" y="973"/>
                  </a:lnTo>
                  <a:lnTo>
                    <a:pt x="69" y="966"/>
                  </a:lnTo>
                  <a:lnTo>
                    <a:pt x="76" y="959"/>
                  </a:lnTo>
                  <a:lnTo>
                    <a:pt x="83" y="952"/>
                  </a:lnTo>
                  <a:lnTo>
                    <a:pt x="97" y="938"/>
                  </a:lnTo>
                  <a:lnTo>
                    <a:pt x="97" y="931"/>
                  </a:lnTo>
                  <a:lnTo>
                    <a:pt x="104" y="924"/>
                  </a:lnTo>
                  <a:lnTo>
                    <a:pt x="111" y="917"/>
                  </a:lnTo>
                  <a:lnTo>
                    <a:pt x="125" y="903"/>
                  </a:lnTo>
                  <a:lnTo>
                    <a:pt x="125" y="896"/>
                  </a:lnTo>
                  <a:lnTo>
                    <a:pt x="132" y="890"/>
                  </a:lnTo>
                  <a:lnTo>
                    <a:pt x="139" y="883"/>
                  </a:lnTo>
                  <a:lnTo>
                    <a:pt x="146" y="876"/>
                  </a:lnTo>
                  <a:lnTo>
                    <a:pt x="152" y="869"/>
                  </a:lnTo>
                  <a:lnTo>
                    <a:pt x="159" y="862"/>
                  </a:lnTo>
                  <a:lnTo>
                    <a:pt x="173" y="848"/>
                  </a:lnTo>
                  <a:lnTo>
                    <a:pt x="173" y="841"/>
                  </a:lnTo>
                  <a:lnTo>
                    <a:pt x="180" y="834"/>
                  </a:lnTo>
                  <a:lnTo>
                    <a:pt x="187" y="827"/>
                  </a:lnTo>
                  <a:lnTo>
                    <a:pt x="201" y="813"/>
                  </a:lnTo>
                  <a:lnTo>
                    <a:pt x="201" y="806"/>
                  </a:lnTo>
                  <a:lnTo>
                    <a:pt x="208" y="799"/>
                  </a:lnTo>
                  <a:lnTo>
                    <a:pt x="215" y="792"/>
                  </a:lnTo>
                  <a:lnTo>
                    <a:pt x="222" y="785"/>
                  </a:lnTo>
                  <a:lnTo>
                    <a:pt x="229" y="778"/>
                  </a:lnTo>
                  <a:lnTo>
                    <a:pt x="236" y="771"/>
                  </a:lnTo>
                  <a:lnTo>
                    <a:pt x="250" y="758"/>
                  </a:lnTo>
                  <a:lnTo>
                    <a:pt x="250" y="751"/>
                  </a:lnTo>
                  <a:lnTo>
                    <a:pt x="257" y="744"/>
                  </a:lnTo>
                  <a:lnTo>
                    <a:pt x="264" y="737"/>
                  </a:lnTo>
                  <a:lnTo>
                    <a:pt x="278" y="723"/>
                  </a:lnTo>
                  <a:lnTo>
                    <a:pt x="278" y="716"/>
                  </a:lnTo>
                  <a:lnTo>
                    <a:pt x="285" y="709"/>
                  </a:lnTo>
                  <a:lnTo>
                    <a:pt x="291" y="702"/>
                  </a:lnTo>
                  <a:lnTo>
                    <a:pt x="298" y="695"/>
                  </a:lnTo>
                  <a:lnTo>
                    <a:pt x="305" y="688"/>
                  </a:lnTo>
                  <a:lnTo>
                    <a:pt x="319" y="674"/>
                  </a:lnTo>
                  <a:lnTo>
                    <a:pt x="319" y="667"/>
                  </a:lnTo>
                  <a:lnTo>
                    <a:pt x="326" y="660"/>
                  </a:lnTo>
                  <a:lnTo>
                    <a:pt x="333" y="653"/>
                  </a:lnTo>
                  <a:lnTo>
                    <a:pt x="340" y="646"/>
                  </a:lnTo>
                  <a:lnTo>
                    <a:pt x="354" y="632"/>
                  </a:lnTo>
                  <a:lnTo>
                    <a:pt x="354" y="626"/>
                  </a:lnTo>
                  <a:lnTo>
                    <a:pt x="361" y="619"/>
                  </a:lnTo>
                  <a:lnTo>
                    <a:pt x="368" y="612"/>
                  </a:lnTo>
                  <a:lnTo>
                    <a:pt x="375" y="605"/>
                  </a:lnTo>
                  <a:lnTo>
                    <a:pt x="382" y="598"/>
                  </a:lnTo>
                  <a:lnTo>
                    <a:pt x="396" y="584"/>
                  </a:lnTo>
                  <a:lnTo>
                    <a:pt x="396" y="577"/>
                  </a:lnTo>
                  <a:lnTo>
                    <a:pt x="403" y="570"/>
                  </a:lnTo>
                  <a:lnTo>
                    <a:pt x="410" y="563"/>
                  </a:lnTo>
                  <a:lnTo>
                    <a:pt x="417" y="556"/>
                  </a:lnTo>
                  <a:lnTo>
                    <a:pt x="430" y="542"/>
                  </a:lnTo>
                  <a:lnTo>
                    <a:pt x="430" y="535"/>
                  </a:lnTo>
                  <a:lnTo>
                    <a:pt x="437" y="528"/>
                  </a:lnTo>
                  <a:lnTo>
                    <a:pt x="444" y="521"/>
                  </a:lnTo>
                  <a:lnTo>
                    <a:pt x="451" y="514"/>
                  </a:lnTo>
                  <a:lnTo>
                    <a:pt x="458" y="507"/>
                  </a:lnTo>
                  <a:lnTo>
                    <a:pt x="472" y="494"/>
                  </a:lnTo>
                  <a:lnTo>
                    <a:pt x="472" y="487"/>
                  </a:lnTo>
                  <a:lnTo>
                    <a:pt x="479" y="480"/>
                  </a:lnTo>
                  <a:lnTo>
                    <a:pt x="486" y="473"/>
                  </a:lnTo>
                  <a:lnTo>
                    <a:pt x="493" y="466"/>
                  </a:lnTo>
                  <a:lnTo>
                    <a:pt x="507" y="452"/>
                  </a:lnTo>
                  <a:lnTo>
                    <a:pt x="507" y="445"/>
                  </a:lnTo>
                  <a:lnTo>
                    <a:pt x="514" y="438"/>
                  </a:lnTo>
                  <a:lnTo>
                    <a:pt x="521" y="431"/>
                  </a:lnTo>
                  <a:lnTo>
                    <a:pt x="528" y="424"/>
                  </a:lnTo>
                  <a:lnTo>
                    <a:pt x="542" y="410"/>
                  </a:lnTo>
                  <a:lnTo>
                    <a:pt x="542" y="403"/>
                  </a:lnTo>
                  <a:lnTo>
                    <a:pt x="549" y="396"/>
                  </a:lnTo>
                  <a:lnTo>
                    <a:pt x="555" y="389"/>
                  </a:lnTo>
                  <a:lnTo>
                    <a:pt x="562" y="382"/>
                  </a:lnTo>
                  <a:lnTo>
                    <a:pt x="569" y="375"/>
                  </a:lnTo>
                  <a:lnTo>
                    <a:pt x="583" y="361"/>
                  </a:lnTo>
                  <a:lnTo>
                    <a:pt x="583" y="355"/>
                  </a:lnTo>
                  <a:lnTo>
                    <a:pt x="590" y="348"/>
                  </a:lnTo>
                  <a:lnTo>
                    <a:pt x="597" y="341"/>
                  </a:lnTo>
                  <a:lnTo>
                    <a:pt x="604" y="334"/>
                  </a:lnTo>
                  <a:lnTo>
                    <a:pt x="618" y="320"/>
                  </a:lnTo>
                  <a:lnTo>
                    <a:pt x="618" y="313"/>
                  </a:lnTo>
                  <a:lnTo>
                    <a:pt x="625" y="306"/>
                  </a:lnTo>
                  <a:lnTo>
                    <a:pt x="632" y="299"/>
                  </a:lnTo>
                  <a:lnTo>
                    <a:pt x="639" y="292"/>
                  </a:lnTo>
                  <a:lnTo>
                    <a:pt x="646" y="285"/>
                  </a:lnTo>
                  <a:lnTo>
                    <a:pt x="660" y="271"/>
                  </a:lnTo>
                  <a:lnTo>
                    <a:pt x="660" y="264"/>
                  </a:lnTo>
                  <a:lnTo>
                    <a:pt x="667" y="257"/>
                  </a:lnTo>
                  <a:lnTo>
                    <a:pt x="674" y="250"/>
                  </a:lnTo>
                  <a:lnTo>
                    <a:pt x="681" y="243"/>
                  </a:lnTo>
                  <a:lnTo>
                    <a:pt x="694" y="229"/>
                  </a:lnTo>
                  <a:lnTo>
                    <a:pt x="694" y="223"/>
                  </a:lnTo>
                  <a:lnTo>
                    <a:pt x="701" y="216"/>
                  </a:lnTo>
                  <a:lnTo>
                    <a:pt x="708" y="209"/>
                  </a:lnTo>
                  <a:lnTo>
                    <a:pt x="715" y="202"/>
                  </a:lnTo>
                  <a:lnTo>
                    <a:pt x="722" y="195"/>
                  </a:lnTo>
                  <a:lnTo>
                    <a:pt x="736" y="181"/>
                  </a:lnTo>
                  <a:lnTo>
                    <a:pt x="736" y="174"/>
                  </a:lnTo>
                  <a:lnTo>
                    <a:pt x="743" y="167"/>
                  </a:lnTo>
                  <a:lnTo>
                    <a:pt x="750" y="160"/>
                  </a:lnTo>
                  <a:lnTo>
                    <a:pt x="757" y="153"/>
                  </a:lnTo>
                  <a:lnTo>
                    <a:pt x="771" y="139"/>
                  </a:lnTo>
                  <a:lnTo>
                    <a:pt x="771" y="132"/>
                  </a:lnTo>
                  <a:lnTo>
                    <a:pt x="778" y="125"/>
                  </a:lnTo>
                  <a:lnTo>
                    <a:pt x="785" y="118"/>
                  </a:lnTo>
                  <a:lnTo>
                    <a:pt x="792" y="111"/>
                  </a:lnTo>
                  <a:lnTo>
                    <a:pt x="799" y="104"/>
                  </a:lnTo>
                  <a:lnTo>
                    <a:pt x="813" y="91"/>
                  </a:lnTo>
                  <a:lnTo>
                    <a:pt x="813" y="84"/>
                  </a:lnTo>
                  <a:lnTo>
                    <a:pt x="819" y="77"/>
                  </a:lnTo>
                  <a:lnTo>
                    <a:pt x="826" y="70"/>
                  </a:lnTo>
                  <a:lnTo>
                    <a:pt x="833" y="63"/>
                  </a:lnTo>
                  <a:lnTo>
                    <a:pt x="847" y="49"/>
                  </a:lnTo>
                  <a:lnTo>
                    <a:pt x="847" y="42"/>
                  </a:lnTo>
                  <a:lnTo>
                    <a:pt x="854" y="35"/>
                  </a:lnTo>
                  <a:lnTo>
                    <a:pt x="861" y="28"/>
                  </a:lnTo>
                  <a:lnTo>
                    <a:pt x="868" y="21"/>
                  </a:lnTo>
                  <a:lnTo>
                    <a:pt x="875" y="14"/>
                  </a:lnTo>
                  <a:lnTo>
                    <a:pt x="889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81" name="Freeform 56"/>
            <p:cNvSpPr>
              <a:spLocks/>
            </p:cNvSpPr>
            <p:nvPr/>
          </p:nvSpPr>
          <p:spPr bwMode="auto">
            <a:xfrm>
              <a:off x="3184" y="1326"/>
              <a:ext cx="243" cy="285"/>
            </a:xfrm>
            <a:custGeom>
              <a:avLst/>
              <a:gdLst>
                <a:gd name="T0" fmla="*/ 0 w 243"/>
                <a:gd name="T1" fmla="*/ 285 h 285"/>
                <a:gd name="T2" fmla="*/ 0 w 243"/>
                <a:gd name="T3" fmla="*/ 278 h 285"/>
                <a:gd name="T4" fmla="*/ 7 w 243"/>
                <a:gd name="T5" fmla="*/ 271 h 285"/>
                <a:gd name="T6" fmla="*/ 14 w 243"/>
                <a:gd name="T7" fmla="*/ 264 h 285"/>
                <a:gd name="T8" fmla="*/ 21 w 243"/>
                <a:gd name="T9" fmla="*/ 257 h 285"/>
                <a:gd name="T10" fmla="*/ 35 w 243"/>
                <a:gd name="T11" fmla="*/ 244 h 285"/>
                <a:gd name="T12" fmla="*/ 35 w 243"/>
                <a:gd name="T13" fmla="*/ 237 h 285"/>
                <a:gd name="T14" fmla="*/ 42 w 243"/>
                <a:gd name="T15" fmla="*/ 230 h 285"/>
                <a:gd name="T16" fmla="*/ 49 w 243"/>
                <a:gd name="T17" fmla="*/ 223 h 285"/>
                <a:gd name="T18" fmla="*/ 56 w 243"/>
                <a:gd name="T19" fmla="*/ 216 h 285"/>
                <a:gd name="T20" fmla="*/ 63 w 243"/>
                <a:gd name="T21" fmla="*/ 209 h 285"/>
                <a:gd name="T22" fmla="*/ 69 w 243"/>
                <a:gd name="T23" fmla="*/ 202 h 285"/>
                <a:gd name="T24" fmla="*/ 83 w 243"/>
                <a:gd name="T25" fmla="*/ 188 h 285"/>
                <a:gd name="T26" fmla="*/ 83 w 243"/>
                <a:gd name="T27" fmla="*/ 181 h 285"/>
                <a:gd name="T28" fmla="*/ 90 w 243"/>
                <a:gd name="T29" fmla="*/ 174 h 285"/>
                <a:gd name="T30" fmla="*/ 97 w 243"/>
                <a:gd name="T31" fmla="*/ 167 h 285"/>
                <a:gd name="T32" fmla="*/ 111 w 243"/>
                <a:gd name="T33" fmla="*/ 153 h 285"/>
                <a:gd name="T34" fmla="*/ 111 w 243"/>
                <a:gd name="T35" fmla="*/ 146 h 285"/>
                <a:gd name="T36" fmla="*/ 118 w 243"/>
                <a:gd name="T37" fmla="*/ 139 h 285"/>
                <a:gd name="T38" fmla="*/ 125 w 243"/>
                <a:gd name="T39" fmla="*/ 132 h 285"/>
                <a:gd name="T40" fmla="*/ 132 w 243"/>
                <a:gd name="T41" fmla="*/ 125 h 285"/>
                <a:gd name="T42" fmla="*/ 139 w 243"/>
                <a:gd name="T43" fmla="*/ 118 h 285"/>
                <a:gd name="T44" fmla="*/ 146 w 243"/>
                <a:gd name="T45" fmla="*/ 112 h 285"/>
                <a:gd name="T46" fmla="*/ 160 w 243"/>
                <a:gd name="T47" fmla="*/ 98 h 285"/>
                <a:gd name="T48" fmla="*/ 160 w 243"/>
                <a:gd name="T49" fmla="*/ 91 h 285"/>
                <a:gd name="T50" fmla="*/ 167 w 243"/>
                <a:gd name="T51" fmla="*/ 84 h 285"/>
                <a:gd name="T52" fmla="*/ 174 w 243"/>
                <a:gd name="T53" fmla="*/ 77 h 285"/>
                <a:gd name="T54" fmla="*/ 188 w 243"/>
                <a:gd name="T55" fmla="*/ 63 h 285"/>
                <a:gd name="T56" fmla="*/ 188 w 243"/>
                <a:gd name="T57" fmla="*/ 56 h 285"/>
                <a:gd name="T58" fmla="*/ 195 w 243"/>
                <a:gd name="T59" fmla="*/ 49 h 285"/>
                <a:gd name="T60" fmla="*/ 201 w 243"/>
                <a:gd name="T61" fmla="*/ 42 h 285"/>
                <a:gd name="T62" fmla="*/ 208 w 243"/>
                <a:gd name="T63" fmla="*/ 35 h 285"/>
                <a:gd name="T64" fmla="*/ 215 w 243"/>
                <a:gd name="T65" fmla="*/ 28 h 285"/>
                <a:gd name="T66" fmla="*/ 222 w 243"/>
                <a:gd name="T67" fmla="*/ 21 h 285"/>
                <a:gd name="T68" fmla="*/ 236 w 243"/>
                <a:gd name="T69" fmla="*/ 7 h 285"/>
                <a:gd name="T70" fmla="*/ 236 w 243"/>
                <a:gd name="T71" fmla="*/ 0 h 285"/>
                <a:gd name="T72" fmla="*/ 243 w 243"/>
                <a:gd name="T73" fmla="*/ 0 h 28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3"/>
                <a:gd name="T112" fmla="*/ 0 h 285"/>
                <a:gd name="T113" fmla="*/ 243 w 243"/>
                <a:gd name="T114" fmla="*/ 285 h 28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3" h="285">
                  <a:moveTo>
                    <a:pt x="0" y="285"/>
                  </a:moveTo>
                  <a:lnTo>
                    <a:pt x="0" y="278"/>
                  </a:lnTo>
                  <a:lnTo>
                    <a:pt x="7" y="271"/>
                  </a:lnTo>
                  <a:lnTo>
                    <a:pt x="14" y="264"/>
                  </a:lnTo>
                  <a:lnTo>
                    <a:pt x="21" y="257"/>
                  </a:lnTo>
                  <a:lnTo>
                    <a:pt x="35" y="244"/>
                  </a:lnTo>
                  <a:lnTo>
                    <a:pt x="35" y="237"/>
                  </a:lnTo>
                  <a:lnTo>
                    <a:pt x="42" y="230"/>
                  </a:lnTo>
                  <a:lnTo>
                    <a:pt x="49" y="223"/>
                  </a:lnTo>
                  <a:lnTo>
                    <a:pt x="56" y="216"/>
                  </a:lnTo>
                  <a:lnTo>
                    <a:pt x="63" y="209"/>
                  </a:lnTo>
                  <a:lnTo>
                    <a:pt x="69" y="202"/>
                  </a:lnTo>
                  <a:lnTo>
                    <a:pt x="83" y="188"/>
                  </a:lnTo>
                  <a:lnTo>
                    <a:pt x="83" y="181"/>
                  </a:lnTo>
                  <a:lnTo>
                    <a:pt x="90" y="174"/>
                  </a:lnTo>
                  <a:lnTo>
                    <a:pt x="97" y="167"/>
                  </a:lnTo>
                  <a:lnTo>
                    <a:pt x="111" y="153"/>
                  </a:lnTo>
                  <a:lnTo>
                    <a:pt x="111" y="146"/>
                  </a:lnTo>
                  <a:lnTo>
                    <a:pt x="118" y="139"/>
                  </a:lnTo>
                  <a:lnTo>
                    <a:pt x="125" y="132"/>
                  </a:lnTo>
                  <a:lnTo>
                    <a:pt x="132" y="125"/>
                  </a:lnTo>
                  <a:lnTo>
                    <a:pt x="139" y="118"/>
                  </a:lnTo>
                  <a:lnTo>
                    <a:pt x="146" y="112"/>
                  </a:lnTo>
                  <a:lnTo>
                    <a:pt x="160" y="98"/>
                  </a:lnTo>
                  <a:lnTo>
                    <a:pt x="160" y="91"/>
                  </a:lnTo>
                  <a:lnTo>
                    <a:pt x="167" y="84"/>
                  </a:lnTo>
                  <a:lnTo>
                    <a:pt x="174" y="77"/>
                  </a:lnTo>
                  <a:lnTo>
                    <a:pt x="188" y="63"/>
                  </a:lnTo>
                  <a:lnTo>
                    <a:pt x="188" y="56"/>
                  </a:lnTo>
                  <a:lnTo>
                    <a:pt x="195" y="49"/>
                  </a:lnTo>
                  <a:lnTo>
                    <a:pt x="201" y="42"/>
                  </a:lnTo>
                  <a:lnTo>
                    <a:pt x="208" y="35"/>
                  </a:lnTo>
                  <a:lnTo>
                    <a:pt x="215" y="28"/>
                  </a:lnTo>
                  <a:lnTo>
                    <a:pt x="222" y="21"/>
                  </a:lnTo>
                  <a:lnTo>
                    <a:pt x="236" y="7"/>
                  </a:lnTo>
                  <a:lnTo>
                    <a:pt x="236" y="0"/>
                  </a:lnTo>
                  <a:lnTo>
                    <a:pt x="243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82" name="Freeform 57"/>
            <p:cNvSpPr>
              <a:spLocks/>
            </p:cNvSpPr>
            <p:nvPr/>
          </p:nvSpPr>
          <p:spPr bwMode="auto">
            <a:xfrm>
              <a:off x="3427" y="2660"/>
              <a:ext cx="876" cy="1043"/>
            </a:xfrm>
            <a:custGeom>
              <a:avLst/>
              <a:gdLst>
                <a:gd name="T0" fmla="*/ 7 w 876"/>
                <a:gd name="T1" fmla="*/ 1029 h 1043"/>
                <a:gd name="T2" fmla="*/ 28 w 876"/>
                <a:gd name="T3" fmla="*/ 1001 h 1043"/>
                <a:gd name="T4" fmla="*/ 49 w 876"/>
                <a:gd name="T5" fmla="*/ 980 h 1043"/>
                <a:gd name="T6" fmla="*/ 70 w 876"/>
                <a:gd name="T7" fmla="*/ 952 h 1043"/>
                <a:gd name="T8" fmla="*/ 97 w 876"/>
                <a:gd name="T9" fmla="*/ 924 h 1043"/>
                <a:gd name="T10" fmla="*/ 111 w 876"/>
                <a:gd name="T11" fmla="*/ 904 h 1043"/>
                <a:gd name="T12" fmla="*/ 132 w 876"/>
                <a:gd name="T13" fmla="*/ 883 h 1043"/>
                <a:gd name="T14" fmla="*/ 153 w 876"/>
                <a:gd name="T15" fmla="*/ 855 h 1043"/>
                <a:gd name="T16" fmla="*/ 174 w 876"/>
                <a:gd name="T17" fmla="*/ 827 h 1043"/>
                <a:gd name="T18" fmla="*/ 195 w 876"/>
                <a:gd name="T19" fmla="*/ 806 h 1043"/>
                <a:gd name="T20" fmla="*/ 222 w 876"/>
                <a:gd name="T21" fmla="*/ 779 h 1043"/>
                <a:gd name="T22" fmla="*/ 236 w 876"/>
                <a:gd name="T23" fmla="*/ 758 h 1043"/>
                <a:gd name="T24" fmla="*/ 257 w 876"/>
                <a:gd name="T25" fmla="*/ 730 h 1043"/>
                <a:gd name="T26" fmla="*/ 278 w 876"/>
                <a:gd name="T27" fmla="*/ 709 h 1043"/>
                <a:gd name="T28" fmla="*/ 299 w 876"/>
                <a:gd name="T29" fmla="*/ 681 h 1043"/>
                <a:gd name="T30" fmla="*/ 320 w 876"/>
                <a:gd name="T31" fmla="*/ 660 h 1043"/>
                <a:gd name="T32" fmla="*/ 341 w 876"/>
                <a:gd name="T33" fmla="*/ 633 h 1043"/>
                <a:gd name="T34" fmla="*/ 368 w 876"/>
                <a:gd name="T35" fmla="*/ 605 h 1043"/>
                <a:gd name="T36" fmla="*/ 382 w 876"/>
                <a:gd name="T37" fmla="*/ 584 h 1043"/>
                <a:gd name="T38" fmla="*/ 410 w 876"/>
                <a:gd name="T39" fmla="*/ 556 h 1043"/>
                <a:gd name="T40" fmla="*/ 424 w 876"/>
                <a:gd name="T41" fmla="*/ 535 h 1043"/>
                <a:gd name="T42" fmla="*/ 445 w 876"/>
                <a:gd name="T43" fmla="*/ 508 h 1043"/>
                <a:gd name="T44" fmla="*/ 466 w 876"/>
                <a:gd name="T45" fmla="*/ 487 h 1043"/>
                <a:gd name="T46" fmla="*/ 487 w 876"/>
                <a:gd name="T47" fmla="*/ 459 h 1043"/>
                <a:gd name="T48" fmla="*/ 514 w 876"/>
                <a:gd name="T49" fmla="*/ 431 h 1043"/>
                <a:gd name="T50" fmla="*/ 528 w 876"/>
                <a:gd name="T51" fmla="*/ 410 h 1043"/>
                <a:gd name="T52" fmla="*/ 549 w 876"/>
                <a:gd name="T53" fmla="*/ 389 h 1043"/>
                <a:gd name="T54" fmla="*/ 570 w 876"/>
                <a:gd name="T55" fmla="*/ 362 h 1043"/>
                <a:gd name="T56" fmla="*/ 591 w 876"/>
                <a:gd name="T57" fmla="*/ 334 h 1043"/>
                <a:gd name="T58" fmla="*/ 612 w 876"/>
                <a:gd name="T59" fmla="*/ 313 h 1043"/>
                <a:gd name="T60" fmla="*/ 639 w 876"/>
                <a:gd name="T61" fmla="*/ 285 h 1043"/>
                <a:gd name="T62" fmla="*/ 653 w 876"/>
                <a:gd name="T63" fmla="*/ 264 h 1043"/>
                <a:gd name="T64" fmla="*/ 674 w 876"/>
                <a:gd name="T65" fmla="*/ 237 h 1043"/>
                <a:gd name="T66" fmla="*/ 695 w 876"/>
                <a:gd name="T67" fmla="*/ 216 h 1043"/>
                <a:gd name="T68" fmla="*/ 716 w 876"/>
                <a:gd name="T69" fmla="*/ 188 h 1043"/>
                <a:gd name="T70" fmla="*/ 737 w 876"/>
                <a:gd name="T71" fmla="*/ 167 h 1043"/>
                <a:gd name="T72" fmla="*/ 757 w 876"/>
                <a:gd name="T73" fmla="*/ 139 h 1043"/>
                <a:gd name="T74" fmla="*/ 778 w 876"/>
                <a:gd name="T75" fmla="*/ 118 h 1043"/>
                <a:gd name="T76" fmla="*/ 799 w 876"/>
                <a:gd name="T77" fmla="*/ 91 h 1043"/>
                <a:gd name="T78" fmla="*/ 827 w 876"/>
                <a:gd name="T79" fmla="*/ 63 h 1043"/>
                <a:gd name="T80" fmla="*/ 841 w 876"/>
                <a:gd name="T81" fmla="*/ 42 h 1043"/>
                <a:gd name="T82" fmla="*/ 869 w 876"/>
                <a:gd name="T83" fmla="*/ 14 h 10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76"/>
                <a:gd name="T127" fmla="*/ 0 h 1043"/>
                <a:gd name="T128" fmla="*/ 876 w 876"/>
                <a:gd name="T129" fmla="*/ 1043 h 10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76" h="1043">
                  <a:moveTo>
                    <a:pt x="0" y="1043"/>
                  </a:moveTo>
                  <a:lnTo>
                    <a:pt x="0" y="1036"/>
                  </a:lnTo>
                  <a:lnTo>
                    <a:pt x="7" y="1029"/>
                  </a:lnTo>
                  <a:lnTo>
                    <a:pt x="21" y="1015"/>
                  </a:lnTo>
                  <a:lnTo>
                    <a:pt x="21" y="1008"/>
                  </a:lnTo>
                  <a:lnTo>
                    <a:pt x="28" y="1001"/>
                  </a:lnTo>
                  <a:lnTo>
                    <a:pt x="35" y="994"/>
                  </a:lnTo>
                  <a:lnTo>
                    <a:pt x="42" y="987"/>
                  </a:lnTo>
                  <a:lnTo>
                    <a:pt x="49" y="980"/>
                  </a:lnTo>
                  <a:lnTo>
                    <a:pt x="56" y="973"/>
                  </a:lnTo>
                  <a:lnTo>
                    <a:pt x="70" y="959"/>
                  </a:lnTo>
                  <a:lnTo>
                    <a:pt x="70" y="952"/>
                  </a:lnTo>
                  <a:lnTo>
                    <a:pt x="77" y="945"/>
                  </a:lnTo>
                  <a:lnTo>
                    <a:pt x="84" y="938"/>
                  </a:lnTo>
                  <a:lnTo>
                    <a:pt x="97" y="924"/>
                  </a:lnTo>
                  <a:lnTo>
                    <a:pt x="97" y="917"/>
                  </a:lnTo>
                  <a:lnTo>
                    <a:pt x="104" y="911"/>
                  </a:lnTo>
                  <a:lnTo>
                    <a:pt x="111" y="904"/>
                  </a:lnTo>
                  <a:lnTo>
                    <a:pt x="118" y="897"/>
                  </a:lnTo>
                  <a:lnTo>
                    <a:pt x="125" y="890"/>
                  </a:lnTo>
                  <a:lnTo>
                    <a:pt x="132" y="883"/>
                  </a:lnTo>
                  <a:lnTo>
                    <a:pt x="146" y="869"/>
                  </a:lnTo>
                  <a:lnTo>
                    <a:pt x="146" y="862"/>
                  </a:lnTo>
                  <a:lnTo>
                    <a:pt x="153" y="855"/>
                  </a:lnTo>
                  <a:lnTo>
                    <a:pt x="160" y="848"/>
                  </a:lnTo>
                  <a:lnTo>
                    <a:pt x="174" y="834"/>
                  </a:lnTo>
                  <a:lnTo>
                    <a:pt x="174" y="827"/>
                  </a:lnTo>
                  <a:lnTo>
                    <a:pt x="181" y="820"/>
                  </a:lnTo>
                  <a:lnTo>
                    <a:pt x="188" y="813"/>
                  </a:lnTo>
                  <a:lnTo>
                    <a:pt x="195" y="806"/>
                  </a:lnTo>
                  <a:lnTo>
                    <a:pt x="202" y="799"/>
                  </a:lnTo>
                  <a:lnTo>
                    <a:pt x="209" y="792"/>
                  </a:lnTo>
                  <a:lnTo>
                    <a:pt x="222" y="779"/>
                  </a:lnTo>
                  <a:lnTo>
                    <a:pt x="222" y="772"/>
                  </a:lnTo>
                  <a:lnTo>
                    <a:pt x="229" y="765"/>
                  </a:lnTo>
                  <a:lnTo>
                    <a:pt x="236" y="758"/>
                  </a:lnTo>
                  <a:lnTo>
                    <a:pt x="250" y="744"/>
                  </a:lnTo>
                  <a:lnTo>
                    <a:pt x="250" y="737"/>
                  </a:lnTo>
                  <a:lnTo>
                    <a:pt x="257" y="730"/>
                  </a:lnTo>
                  <a:lnTo>
                    <a:pt x="264" y="723"/>
                  </a:lnTo>
                  <a:lnTo>
                    <a:pt x="271" y="716"/>
                  </a:lnTo>
                  <a:lnTo>
                    <a:pt x="278" y="709"/>
                  </a:lnTo>
                  <a:lnTo>
                    <a:pt x="292" y="695"/>
                  </a:lnTo>
                  <a:lnTo>
                    <a:pt x="292" y="688"/>
                  </a:lnTo>
                  <a:lnTo>
                    <a:pt x="299" y="681"/>
                  </a:lnTo>
                  <a:lnTo>
                    <a:pt x="306" y="674"/>
                  </a:lnTo>
                  <a:lnTo>
                    <a:pt x="313" y="667"/>
                  </a:lnTo>
                  <a:lnTo>
                    <a:pt x="320" y="660"/>
                  </a:lnTo>
                  <a:lnTo>
                    <a:pt x="334" y="646"/>
                  </a:lnTo>
                  <a:lnTo>
                    <a:pt x="334" y="640"/>
                  </a:lnTo>
                  <a:lnTo>
                    <a:pt x="341" y="633"/>
                  </a:lnTo>
                  <a:lnTo>
                    <a:pt x="348" y="626"/>
                  </a:lnTo>
                  <a:lnTo>
                    <a:pt x="354" y="619"/>
                  </a:lnTo>
                  <a:lnTo>
                    <a:pt x="368" y="605"/>
                  </a:lnTo>
                  <a:lnTo>
                    <a:pt x="368" y="598"/>
                  </a:lnTo>
                  <a:lnTo>
                    <a:pt x="375" y="591"/>
                  </a:lnTo>
                  <a:lnTo>
                    <a:pt x="382" y="584"/>
                  </a:lnTo>
                  <a:lnTo>
                    <a:pt x="389" y="577"/>
                  </a:lnTo>
                  <a:lnTo>
                    <a:pt x="396" y="570"/>
                  </a:lnTo>
                  <a:lnTo>
                    <a:pt x="410" y="556"/>
                  </a:lnTo>
                  <a:lnTo>
                    <a:pt x="410" y="549"/>
                  </a:lnTo>
                  <a:lnTo>
                    <a:pt x="417" y="542"/>
                  </a:lnTo>
                  <a:lnTo>
                    <a:pt x="424" y="535"/>
                  </a:lnTo>
                  <a:lnTo>
                    <a:pt x="438" y="521"/>
                  </a:lnTo>
                  <a:lnTo>
                    <a:pt x="438" y="514"/>
                  </a:lnTo>
                  <a:lnTo>
                    <a:pt x="445" y="508"/>
                  </a:lnTo>
                  <a:lnTo>
                    <a:pt x="452" y="501"/>
                  </a:lnTo>
                  <a:lnTo>
                    <a:pt x="459" y="494"/>
                  </a:lnTo>
                  <a:lnTo>
                    <a:pt x="466" y="487"/>
                  </a:lnTo>
                  <a:lnTo>
                    <a:pt x="473" y="480"/>
                  </a:lnTo>
                  <a:lnTo>
                    <a:pt x="487" y="466"/>
                  </a:lnTo>
                  <a:lnTo>
                    <a:pt x="487" y="459"/>
                  </a:lnTo>
                  <a:lnTo>
                    <a:pt x="493" y="452"/>
                  </a:lnTo>
                  <a:lnTo>
                    <a:pt x="500" y="445"/>
                  </a:lnTo>
                  <a:lnTo>
                    <a:pt x="514" y="431"/>
                  </a:lnTo>
                  <a:lnTo>
                    <a:pt x="514" y="424"/>
                  </a:lnTo>
                  <a:lnTo>
                    <a:pt x="521" y="417"/>
                  </a:lnTo>
                  <a:lnTo>
                    <a:pt x="528" y="410"/>
                  </a:lnTo>
                  <a:lnTo>
                    <a:pt x="535" y="403"/>
                  </a:lnTo>
                  <a:lnTo>
                    <a:pt x="542" y="396"/>
                  </a:lnTo>
                  <a:lnTo>
                    <a:pt x="549" y="389"/>
                  </a:lnTo>
                  <a:lnTo>
                    <a:pt x="563" y="376"/>
                  </a:lnTo>
                  <a:lnTo>
                    <a:pt x="563" y="369"/>
                  </a:lnTo>
                  <a:lnTo>
                    <a:pt x="570" y="362"/>
                  </a:lnTo>
                  <a:lnTo>
                    <a:pt x="577" y="355"/>
                  </a:lnTo>
                  <a:lnTo>
                    <a:pt x="591" y="341"/>
                  </a:lnTo>
                  <a:lnTo>
                    <a:pt x="591" y="334"/>
                  </a:lnTo>
                  <a:lnTo>
                    <a:pt x="598" y="327"/>
                  </a:lnTo>
                  <a:lnTo>
                    <a:pt x="605" y="320"/>
                  </a:lnTo>
                  <a:lnTo>
                    <a:pt x="612" y="313"/>
                  </a:lnTo>
                  <a:lnTo>
                    <a:pt x="619" y="306"/>
                  </a:lnTo>
                  <a:lnTo>
                    <a:pt x="625" y="299"/>
                  </a:lnTo>
                  <a:lnTo>
                    <a:pt x="639" y="285"/>
                  </a:lnTo>
                  <a:lnTo>
                    <a:pt x="639" y="278"/>
                  </a:lnTo>
                  <a:lnTo>
                    <a:pt x="646" y="271"/>
                  </a:lnTo>
                  <a:lnTo>
                    <a:pt x="653" y="264"/>
                  </a:lnTo>
                  <a:lnTo>
                    <a:pt x="660" y="257"/>
                  </a:lnTo>
                  <a:lnTo>
                    <a:pt x="674" y="244"/>
                  </a:lnTo>
                  <a:lnTo>
                    <a:pt x="674" y="237"/>
                  </a:lnTo>
                  <a:lnTo>
                    <a:pt x="681" y="230"/>
                  </a:lnTo>
                  <a:lnTo>
                    <a:pt x="688" y="223"/>
                  </a:lnTo>
                  <a:lnTo>
                    <a:pt x="695" y="216"/>
                  </a:lnTo>
                  <a:lnTo>
                    <a:pt x="702" y="209"/>
                  </a:lnTo>
                  <a:lnTo>
                    <a:pt x="716" y="195"/>
                  </a:lnTo>
                  <a:lnTo>
                    <a:pt x="716" y="188"/>
                  </a:lnTo>
                  <a:lnTo>
                    <a:pt x="723" y="181"/>
                  </a:lnTo>
                  <a:lnTo>
                    <a:pt x="730" y="174"/>
                  </a:lnTo>
                  <a:lnTo>
                    <a:pt x="737" y="167"/>
                  </a:lnTo>
                  <a:lnTo>
                    <a:pt x="751" y="153"/>
                  </a:lnTo>
                  <a:lnTo>
                    <a:pt x="751" y="146"/>
                  </a:lnTo>
                  <a:lnTo>
                    <a:pt x="757" y="139"/>
                  </a:lnTo>
                  <a:lnTo>
                    <a:pt x="764" y="132"/>
                  </a:lnTo>
                  <a:lnTo>
                    <a:pt x="771" y="125"/>
                  </a:lnTo>
                  <a:lnTo>
                    <a:pt x="778" y="118"/>
                  </a:lnTo>
                  <a:lnTo>
                    <a:pt x="792" y="105"/>
                  </a:lnTo>
                  <a:lnTo>
                    <a:pt x="792" y="98"/>
                  </a:lnTo>
                  <a:lnTo>
                    <a:pt x="799" y="91"/>
                  </a:lnTo>
                  <a:lnTo>
                    <a:pt x="806" y="84"/>
                  </a:lnTo>
                  <a:lnTo>
                    <a:pt x="813" y="77"/>
                  </a:lnTo>
                  <a:lnTo>
                    <a:pt x="827" y="63"/>
                  </a:lnTo>
                  <a:lnTo>
                    <a:pt x="827" y="56"/>
                  </a:lnTo>
                  <a:lnTo>
                    <a:pt x="834" y="49"/>
                  </a:lnTo>
                  <a:lnTo>
                    <a:pt x="841" y="42"/>
                  </a:lnTo>
                  <a:lnTo>
                    <a:pt x="848" y="35"/>
                  </a:lnTo>
                  <a:lnTo>
                    <a:pt x="855" y="28"/>
                  </a:lnTo>
                  <a:lnTo>
                    <a:pt x="869" y="14"/>
                  </a:lnTo>
                  <a:lnTo>
                    <a:pt x="869" y="7"/>
                  </a:lnTo>
                  <a:lnTo>
                    <a:pt x="876" y="0"/>
                  </a:lnTo>
                </a:path>
              </a:pathLst>
            </a:custGeom>
            <a:noFill/>
            <a:ln w="22225">
              <a:solidFill>
                <a:srgbClr val="008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83" name="Freeform 58"/>
            <p:cNvSpPr>
              <a:spLocks/>
            </p:cNvSpPr>
            <p:nvPr/>
          </p:nvSpPr>
          <p:spPr bwMode="auto">
            <a:xfrm>
              <a:off x="4303" y="2514"/>
              <a:ext cx="132" cy="146"/>
            </a:xfrm>
            <a:custGeom>
              <a:avLst/>
              <a:gdLst>
                <a:gd name="T0" fmla="*/ 0 w 132"/>
                <a:gd name="T1" fmla="*/ 146 h 146"/>
                <a:gd name="T2" fmla="*/ 7 w 132"/>
                <a:gd name="T3" fmla="*/ 139 h 146"/>
                <a:gd name="T4" fmla="*/ 13 w 132"/>
                <a:gd name="T5" fmla="*/ 132 h 146"/>
                <a:gd name="T6" fmla="*/ 27 w 132"/>
                <a:gd name="T7" fmla="*/ 119 h 146"/>
                <a:gd name="T8" fmla="*/ 27 w 132"/>
                <a:gd name="T9" fmla="*/ 112 h 146"/>
                <a:gd name="T10" fmla="*/ 34 w 132"/>
                <a:gd name="T11" fmla="*/ 105 h 146"/>
                <a:gd name="T12" fmla="*/ 41 w 132"/>
                <a:gd name="T13" fmla="*/ 98 h 146"/>
                <a:gd name="T14" fmla="*/ 48 w 132"/>
                <a:gd name="T15" fmla="*/ 91 h 146"/>
                <a:gd name="T16" fmla="*/ 62 w 132"/>
                <a:gd name="T17" fmla="*/ 77 h 146"/>
                <a:gd name="T18" fmla="*/ 62 w 132"/>
                <a:gd name="T19" fmla="*/ 70 h 146"/>
                <a:gd name="T20" fmla="*/ 69 w 132"/>
                <a:gd name="T21" fmla="*/ 63 h 146"/>
                <a:gd name="T22" fmla="*/ 76 w 132"/>
                <a:gd name="T23" fmla="*/ 56 h 146"/>
                <a:gd name="T24" fmla="*/ 83 w 132"/>
                <a:gd name="T25" fmla="*/ 49 h 146"/>
                <a:gd name="T26" fmla="*/ 90 w 132"/>
                <a:gd name="T27" fmla="*/ 42 h 146"/>
                <a:gd name="T28" fmla="*/ 104 w 132"/>
                <a:gd name="T29" fmla="*/ 28 h 146"/>
                <a:gd name="T30" fmla="*/ 104 w 132"/>
                <a:gd name="T31" fmla="*/ 21 h 146"/>
                <a:gd name="T32" fmla="*/ 111 w 132"/>
                <a:gd name="T33" fmla="*/ 14 h 146"/>
                <a:gd name="T34" fmla="*/ 118 w 132"/>
                <a:gd name="T35" fmla="*/ 7 h 146"/>
                <a:gd name="T36" fmla="*/ 125 w 132"/>
                <a:gd name="T37" fmla="*/ 0 h 146"/>
                <a:gd name="T38" fmla="*/ 132 w 132"/>
                <a:gd name="T39" fmla="*/ 0 h 1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2"/>
                <a:gd name="T61" fmla="*/ 0 h 146"/>
                <a:gd name="T62" fmla="*/ 132 w 132"/>
                <a:gd name="T63" fmla="*/ 146 h 14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2" h="146">
                  <a:moveTo>
                    <a:pt x="0" y="146"/>
                  </a:moveTo>
                  <a:lnTo>
                    <a:pt x="7" y="139"/>
                  </a:lnTo>
                  <a:lnTo>
                    <a:pt x="13" y="132"/>
                  </a:lnTo>
                  <a:lnTo>
                    <a:pt x="27" y="119"/>
                  </a:lnTo>
                  <a:lnTo>
                    <a:pt x="27" y="112"/>
                  </a:lnTo>
                  <a:lnTo>
                    <a:pt x="34" y="105"/>
                  </a:lnTo>
                  <a:lnTo>
                    <a:pt x="41" y="98"/>
                  </a:lnTo>
                  <a:lnTo>
                    <a:pt x="48" y="91"/>
                  </a:lnTo>
                  <a:lnTo>
                    <a:pt x="62" y="77"/>
                  </a:lnTo>
                  <a:lnTo>
                    <a:pt x="62" y="70"/>
                  </a:lnTo>
                  <a:lnTo>
                    <a:pt x="69" y="63"/>
                  </a:lnTo>
                  <a:lnTo>
                    <a:pt x="76" y="56"/>
                  </a:lnTo>
                  <a:lnTo>
                    <a:pt x="83" y="49"/>
                  </a:lnTo>
                  <a:lnTo>
                    <a:pt x="90" y="42"/>
                  </a:lnTo>
                  <a:lnTo>
                    <a:pt x="104" y="28"/>
                  </a:lnTo>
                  <a:lnTo>
                    <a:pt x="104" y="21"/>
                  </a:lnTo>
                  <a:lnTo>
                    <a:pt x="111" y="14"/>
                  </a:lnTo>
                  <a:lnTo>
                    <a:pt x="118" y="7"/>
                  </a:lnTo>
                  <a:lnTo>
                    <a:pt x="125" y="0"/>
                  </a:lnTo>
                  <a:lnTo>
                    <a:pt x="132" y="0"/>
                  </a:lnTo>
                </a:path>
              </a:pathLst>
            </a:custGeom>
            <a:noFill/>
            <a:ln w="22225">
              <a:solidFill>
                <a:srgbClr val="008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85" name="Rectangle 60"/>
            <p:cNvSpPr>
              <a:spLocks noChangeArrowheads="1"/>
            </p:cNvSpPr>
            <p:nvPr/>
          </p:nvSpPr>
          <p:spPr bwMode="auto">
            <a:xfrm>
              <a:off x="1787" y="1834"/>
              <a:ext cx="9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4 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harmoniczne</a:t>
              </a:r>
              <a:endParaRPr lang="pl-PL" sz="2800" dirty="0"/>
            </a:p>
          </p:txBody>
        </p:sp>
        <p:sp>
          <p:nvSpPr>
            <p:cNvPr id="34886" name="Rectangle 61"/>
            <p:cNvSpPr>
              <a:spLocks noChangeArrowheads="1"/>
            </p:cNvSpPr>
            <p:nvPr/>
          </p:nvSpPr>
          <p:spPr bwMode="auto">
            <a:xfrm>
              <a:off x="1787" y="1966"/>
              <a:ext cx="146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95% 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mocy sygnału</a:t>
              </a:r>
              <a:r>
                <a:rPr lang="pl-PL" sz="1400" b="1" dirty="0" smtClean="0">
                  <a:solidFill>
                    <a:srgbClr val="000000"/>
                  </a:solidFill>
                  <a:latin typeface="Helvetica" charset="0"/>
                </a:rPr>
                <a:t>          </a:t>
              </a:r>
              <a:endParaRPr lang="pl-PL" dirty="0"/>
            </a:p>
          </p:txBody>
        </p:sp>
        <p:sp>
          <p:nvSpPr>
            <p:cNvPr id="34887" name="Line 62"/>
            <p:cNvSpPr>
              <a:spLocks noChangeShapeType="1"/>
            </p:cNvSpPr>
            <p:nvPr/>
          </p:nvSpPr>
          <p:spPr bwMode="auto">
            <a:xfrm>
              <a:off x="3420" y="1326"/>
              <a:ext cx="1" cy="2370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6757988" y="3124200"/>
            <a:ext cx="2386012" cy="2057400"/>
            <a:chOff x="4080" y="1968"/>
            <a:chExt cx="1503" cy="1296"/>
          </a:xfrm>
        </p:grpSpPr>
        <p:sp>
          <p:nvSpPr>
            <p:cNvPr id="34822" name="Line 65"/>
            <p:cNvSpPr>
              <a:spLocks noChangeShapeType="1"/>
            </p:cNvSpPr>
            <p:nvPr/>
          </p:nvSpPr>
          <p:spPr bwMode="auto">
            <a:xfrm>
              <a:off x="4368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23" name="Line 66"/>
            <p:cNvSpPr>
              <a:spLocks noChangeShapeType="1"/>
            </p:cNvSpPr>
            <p:nvPr/>
          </p:nvSpPr>
          <p:spPr bwMode="auto">
            <a:xfrm rot="-5400000">
              <a:off x="3912" y="24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24" name="Line 67"/>
            <p:cNvSpPr>
              <a:spLocks noChangeShapeType="1"/>
            </p:cNvSpPr>
            <p:nvPr/>
          </p:nvSpPr>
          <p:spPr bwMode="auto">
            <a:xfrm flipV="1">
              <a:off x="4368" y="2160"/>
              <a:ext cx="72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25" name="Line 68"/>
            <p:cNvSpPr>
              <a:spLocks noChangeShapeType="1"/>
            </p:cNvSpPr>
            <p:nvPr/>
          </p:nvSpPr>
          <p:spPr bwMode="auto">
            <a:xfrm>
              <a:off x="5088" y="2160"/>
              <a:ext cx="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26" name="Text Box 69"/>
            <p:cNvSpPr txBox="1">
              <a:spLocks noChangeArrowheads="1"/>
            </p:cNvSpPr>
            <p:nvPr/>
          </p:nvSpPr>
          <p:spPr bwMode="auto">
            <a:xfrm>
              <a:off x="4848" y="2976"/>
              <a:ext cx="5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  <a:r>
                <a:rPr lang="pl-PL" b="1"/>
                <a:t> = 1</a:t>
              </a:r>
              <a:endParaRPr lang="pl-PL" b="1" i="1"/>
            </a:p>
          </p:txBody>
        </p:sp>
        <p:sp>
          <p:nvSpPr>
            <p:cNvPr id="34827" name="Text Box 70"/>
            <p:cNvSpPr txBox="1">
              <a:spLocks noChangeArrowheads="1"/>
            </p:cNvSpPr>
            <p:nvPr/>
          </p:nvSpPr>
          <p:spPr bwMode="auto">
            <a:xfrm>
              <a:off x="5414" y="25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34828" name="Line 71"/>
            <p:cNvSpPr>
              <a:spLocks noChangeShapeType="1"/>
            </p:cNvSpPr>
            <p:nvPr/>
          </p:nvSpPr>
          <p:spPr bwMode="auto">
            <a:xfrm>
              <a:off x="4272" y="2160"/>
              <a:ext cx="912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29" name="Text Box 72"/>
            <p:cNvSpPr txBox="1">
              <a:spLocks noChangeArrowheads="1"/>
            </p:cNvSpPr>
            <p:nvPr/>
          </p:nvSpPr>
          <p:spPr bwMode="auto">
            <a:xfrm>
              <a:off x="4080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1</a:t>
              </a:r>
            </a:p>
          </p:txBody>
        </p:sp>
      </p:grp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1371600" y="26064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Moc ułamkowa</a:t>
            </a:r>
            <a:br>
              <a:rPr kumimoji="1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1" lang="pl-P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(sygnał piłokształtny - 95%)</a:t>
            </a:r>
          </a:p>
        </p:txBody>
      </p:sp>
      <p:sp>
        <p:nvSpPr>
          <p:cNvPr id="74" name="Rectangle 63"/>
          <p:cNvSpPr>
            <a:spLocks noChangeArrowheads="1"/>
          </p:cNvSpPr>
          <p:nvPr/>
        </p:nvSpPr>
        <p:spPr bwMode="auto">
          <a:xfrm>
            <a:off x="2354263" y="1733550"/>
            <a:ext cx="352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600" b="1" dirty="0" smtClean="0">
                <a:solidFill>
                  <a:srgbClr val="000000"/>
                </a:solidFill>
                <a:latin typeface="Helvetica" charset="0"/>
              </a:rPr>
              <a:t>Sygnał piłokształtny - aproksymacja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26"/>
          <p:cNvSpPr txBox="1">
            <a:spLocks noChangeArrowheads="1"/>
          </p:cNvSpPr>
          <p:nvPr/>
        </p:nvSpPr>
        <p:spPr bwMode="auto">
          <a:xfrm>
            <a:off x="601980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 err="1" smtClean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 smtClean="0">
                <a:solidFill>
                  <a:schemeClr val="bg2"/>
                </a:solidFill>
              </a:rPr>
              <a:t>Zdzisław</a:t>
            </a:r>
            <a:r>
              <a:rPr lang="pl-PL" sz="1400" b="1" dirty="0" smtClean="0">
                <a:solidFill>
                  <a:schemeClr val="bg2"/>
                </a:solidFill>
              </a:rPr>
              <a:t> </a:t>
            </a:r>
            <a:r>
              <a:rPr lang="pl-PL" sz="1400" b="1" dirty="0">
                <a:solidFill>
                  <a:schemeClr val="bg2"/>
                </a:solidFill>
              </a:rPr>
              <a:t>Papir</a:t>
            </a:r>
            <a:endParaRPr lang="pl-PL" dirty="0"/>
          </a:p>
        </p:txBody>
      </p:sp>
      <p:grpSp>
        <p:nvGrpSpPr>
          <p:cNvPr id="2" name="Group 1092"/>
          <p:cNvGrpSpPr>
            <a:grpSpLocks/>
          </p:cNvGrpSpPr>
          <p:nvPr/>
        </p:nvGrpSpPr>
        <p:grpSpPr bwMode="auto">
          <a:xfrm>
            <a:off x="990600" y="1676400"/>
            <a:ext cx="6262688" cy="4699000"/>
            <a:chOff x="864" y="1056"/>
            <a:chExt cx="3945" cy="2960"/>
          </a:xfrm>
        </p:grpSpPr>
        <p:sp>
          <p:nvSpPr>
            <p:cNvPr id="35854" name="Rectangle 1029"/>
            <p:cNvSpPr>
              <a:spLocks noChangeArrowheads="1"/>
            </p:cNvSpPr>
            <p:nvPr/>
          </p:nvSpPr>
          <p:spPr bwMode="auto">
            <a:xfrm>
              <a:off x="864" y="1056"/>
              <a:ext cx="3945" cy="29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5" name="Rectangle 1030"/>
            <p:cNvSpPr>
              <a:spLocks noChangeArrowheads="1"/>
            </p:cNvSpPr>
            <p:nvPr/>
          </p:nvSpPr>
          <p:spPr bwMode="auto">
            <a:xfrm>
              <a:off x="1377" y="1281"/>
              <a:ext cx="3052" cy="2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6" name="Rectangle 1031"/>
            <p:cNvSpPr>
              <a:spLocks noChangeArrowheads="1"/>
            </p:cNvSpPr>
            <p:nvPr/>
          </p:nvSpPr>
          <p:spPr bwMode="auto">
            <a:xfrm>
              <a:off x="1377" y="1281"/>
              <a:ext cx="3052" cy="2405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7" name="Line 1032"/>
            <p:cNvSpPr>
              <a:spLocks noChangeShapeType="1"/>
            </p:cNvSpPr>
            <p:nvPr/>
          </p:nvSpPr>
          <p:spPr bwMode="auto">
            <a:xfrm>
              <a:off x="1377" y="1281"/>
              <a:ext cx="305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8" name="Line 1033"/>
            <p:cNvSpPr>
              <a:spLocks noChangeShapeType="1"/>
            </p:cNvSpPr>
            <p:nvPr/>
          </p:nvSpPr>
          <p:spPr bwMode="auto">
            <a:xfrm>
              <a:off x="1377" y="3686"/>
              <a:ext cx="305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9" name="Line 1034"/>
            <p:cNvSpPr>
              <a:spLocks noChangeShapeType="1"/>
            </p:cNvSpPr>
            <p:nvPr/>
          </p:nvSpPr>
          <p:spPr bwMode="auto">
            <a:xfrm flipV="1">
              <a:off x="4429" y="1281"/>
              <a:ext cx="1" cy="2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0" name="Line 1035"/>
            <p:cNvSpPr>
              <a:spLocks noChangeShapeType="1"/>
            </p:cNvSpPr>
            <p:nvPr/>
          </p:nvSpPr>
          <p:spPr bwMode="auto">
            <a:xfrm flipV="1">
              <a:off x="1377" y="1281"/>
              <a:ext cx="1" cy="2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1" name="Line 1036"/>
            <p:cNvSpPr>
              <a:spLocks noChangeShapeType="1"/>
            </p:cNvSpPr>
            <p:nvPr/>
          </p:nvSpPr>
          <p:spPr bwMode="auto">
            <a:xfrm>
              <a:off x="1377" y="3686"/>
              <a:ext cx="305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2" name="Line 1037"/>
            <p:cNvSpPr>
              <a:spLocks noChangeShapeType="1"/>
            </p:cNvSpPr>
            <p:nvPr/>
          </p:nvSpPr>
          <p:spPr bwMode="auto">
            <a:xfrm flipV="1">
              <a:off x="1377" y="1281"/>
              <a:ext cx="1" cy="2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3" name="Line 1038"/>
            <p:cNvSpPr>
              <a:spLocks noChangeShapeType="1"/>
            </p:cNvSpPr>
            <p:nvPr/>
          </p:nvSpPr>
          <p:spPr bwMode="auto">
            <a:xfrm flipV="1">
              <a:off x="1377" y="3651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4" name="Line 1039"/>
            <p:cNvSpPr>
              <a:spLocks noChangeShapeType="1"/>
            </p:cNvSpPr>
            <p:nvPr/>
          </p:nvSpPr>
          <p:spPr bwMode="auto">
            <a:xfrm>
              <a:off x="1377" y="1281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5" name="Rectangle 1040"/>
            <p:cNvSpPr>
              <a:spLocks noChangeArrowheads="1"/>
            </p:cNvSpPr>
            <p:nvPr/>
          </p:nvSpPr>
          <p:spPr bwMode="auto">
            <a:xfrm>
              <a:off x="1349" y="370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35866" name="Line 1041"/>
            <p:cNvSpPr>
              <a:spLocks noChangeShapeType="1"/>
            </p:cNvSpPr>
            <p:nvPr/>
          </p:nvSpPr>
          <p:spPr bwMode="auto">
            <a:xfrm flipV="1">
              <a:off x="2390" y="3651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7" name="Line 1042"/>
            <p:cNvSpPr>
              <a:spLocks noChangeShapeType="1"/>
            </p:cNvSpPr>
            <p:nvPr/>
          </p:nvSpPr>
          <p:spPr bwMode="auto">
            <a:xfrm>
              <a:off x="2390" y="1281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68" name="Rectangle 1043"/>
            <p:cNvSpPr>
              <a:spLocks noChangeArrowheads="1"/>
            </p:cNvSpPr>
            <p:nvPr/>
          </p:nvSpPr>
          <p:spPr bwMode="auto">
            <a:xfrm>
              <a:off x="2312" y="3707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0.5</a:t>
              </a:r>
              <a:endParaRPr lang="pl-PL"/>
            </a:p>
          </p:txBody>
        </p:sp>
        <p:sp>
          <p:nvSpPr>
            <p:cNvPr id="35869" name="Line 1044"/>
            <p:cNvSpPr>
              <a:spLocks noChangeShapeType="1"/>
            </p:cNvSpPr>
            <p:nvPr/>
          </p:nvSpPr>
          <p:spPr bwMode="auto">
            <a:xfrm flipV="1">
              <a:off x="3409" y="3651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0" name="Line 1045"/>
            <p:cNvSpPr>
              <a:spLocks noChangeShapeType="1"/>
            </p:cNvSpPr>
            <p:nvPr/>
          </p:nvSpPr>
          <p:spPr bwMode="auto">
            <a:xfrm>
              <a:off x="3409" y="1281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1" name="Rectangle 1046"/>
            <p:cNvSpPr>
              <a:spLocks noChangeArrowheads="1"/>
            </p:cNvSpPr>
            <p:nvPr/>
          </p:nvSpPr>
          <p:spPr bwMode="auto">
            <a:xfrm>
              <a:off x="3381" y="370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35872" name="Line 1047"/>
            <p:cNvSpPr>
              <a:spLocks noChangeShapeType="1"/>
            </p:cNvSpPr>
            <p:nvPr/>
          </p:nvSpPr>
          <p:spPr bwMode="auto">
            <a:xfrm flipV="1">
              <a:off x="4429" y="3651"/>
              <a:ext cx="1" cy="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3" name="Line 1048"/>
            <p:cNvSpPr>
              <a:spLocks noChangeShapeType="1"/>
            </p:cNvSpPr>
            <p:nvPr/>
          </p:nvSpPr>
          <p:spPr bwMode="auto">
            <a:xfrm>
              <a:off x="4429" y="1281"/>
              <a:ext cx="1" cy="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4" name="Rectangle 1049"/>
            <p:cNvSpPr>
              <a:spLocks noChangeArrowheads="1"/>
            </p:cNvSpPr>
            <p:nvPr/>
          </p:nvSpPr>
          <p:spPr bwMode="auto">
            <a:xfrm>
              <a:off x="4352" y="3707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1.5</a:t>
              </a:r>
              <a:endParaRPr lang="pl-PL"/>
            </a:p>
          </p:txBody>
        </p:sp>
        <p:sp>
          <p:nvSpPr>
            <p:cNvPr id="35875" name="Line 1050"/>
            <p:cNvSpPr>
              <a:spLocks noChangeShapeType="1"/>
            </p:cNvSpPr>
            <p:nvPr/>
          </p:nvSpPr>
          <p:spPr bwMode="auto">
            <a:xfrm>
              <a:off x="1377" y="3686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6" name="Line 1051"/>
            <p:cNvSpPr>
              <a:spLocks noChangeShapeType="1"/>
            </p:cNvSpPr>
            <p:nvPr/>
          </p:nvSpPr>
          <p:spPr bwMode="auto">
            <a:xfrm flipH="1">
              <a:off x="4394" y="3686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7" name="Rectangle 1052"/>
            <p:cNvSpPr>
              <a:spLocks noChangeArrowheads="1"/>
            </p:cNvSpPr>
            <p:nvPr/>
          </p:nvSpPr>
          <p:spPr bwMode="auto">
            <a:xfrm>
              <a:off x="1159" y="3622"/>
              <a:ext cx="1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-0.2</a:t>
              </a:r>
              <a:endParaRPr lang="pl-PL"/>
            </a:p>
          </p:txBody>
        </p:sp>
        <p:sp>
          <p:nvSpPr>
            <p:cNvPr id="35878" name="Line 1053"/>
            <p:cNvSpPr>
              <a:spLocks noChangeShapeType="1"/>
            </p:cNvSpPr>
            <p:nvPr/>
          </p:nvSpPr>
          <p:spPr bwMode="auto">
            <a:xfrm>
              <a:off x="1377" y="3341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79" name="Line 1054"/>
            <p:cNvSpPr>
              <a:spLocks noChangeShapeType="1"/>
            </p:cNvSpPr>
            <p:nvPr/>
          </p:nvSpPr>
          <p:spPr bwMode="auto">
            <a:xfrm flipH="1">
              <a:off x="4394" y="3341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0" name="Rectangle 1055"/>
            <p:cNvSpPr>
              <a:spLocks noChangeArrowheads="1"/>
            </p:cNvSpPr>
            <p:nvPr/>
          </p:nvSpPr>
          <p:spPr bwMode="auto">
            <a:xfrm>
              <a:off x="1286" y="327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l-PL"/>
            </a:p>
          </p:txBody>
        </p:sp>
        <p:sp>
          <p:nvSpPr>
            <p:cNvPr id="35881" name="Line 1056"/>
            <p:cNvSpPr>
              <a:spLocks noChangeShapeType="1"/>
            </p:cNvSpPr>
            <p:nvPr/>
          </p:nvSpPr>
          <p:spPr bwMode="auto">
            <a:xfrm>
              <a:off x="1377" y="2997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2" name="Line 1057"/>
            <p:cNvSpPr>
              <a:spLocks noChangeShapeType="1"/>
            </p:cNvSpPr>
            <p:nvPr/>
          </p:nvSpPr>
          <p:spPr bwMode="auto">
            <a:xfrm flipH="1">
              <a:off x="4394" y="2997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3" name="Rectangle 1058"/>
            <p:cNvSpPr>
              <a:spLocks noChangeArrowheads="1"/>
            </p:cNvSpPr>
            <p:nvPr/>
          </p:nvSpPr>
          <p:spPr bwMode="auto">
            <a:xfrm>
              <a:off x="1194" y="2933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0.2</a:t>
              </a:r>
              <a:endParaRPr lang="pl-PL"/>
            </a:p>
          </p:txBody>
        </p:sp>
        <p:sp>
          <p:nvSpPr>
            <p:cNvPr id="35884" name="Line 1059"/>
            <p:cNvSpPr>
              <a:spLocks noChangeShapeType="1"/>
            </p:cNvSpPr>
            <p:nvPr/>
          </p:nvSpPr>
          <p:spPr bwMode="auto">
            <a:xfrm>
              <a:off x="1377" y="2652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5" name="Line 1060"/>
            <p:cNvSpPr>
              <a:spLocks noChangeShapeType="1"/>
            </p:cNvSpPr>
            <p:nvPr/>
          </p:nvSpPr>
          <p:spPr bwMode="auto">
            <a:xfrm flipH="1">
              <a:off x="4394" y="2652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6" name="Rectangle 1061"/>
            <p:cNvSpPr>
              <a:spLocks noChangeArrowheads="1"/>
            </p:cNvSpPr>
            <p:nvPr/>
          </p:nvSpPr>
          <p:spPr bwMode="auto">
            <a:xfrm>
              <a:off x="1194" y="2589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0.4</a:t>
              </a:r>
              <a:endParaRPr lang="pl-PL"/>
            </a:p>
          </p:txBody>
        </p:sp>
        <p:sp>
          <p:nvSpPr>
            <p:cNvPr id="35887" name="Line 1062"/>
            <p:cNvSpPr>
              <a:spLocks noChangeShapeType="1"/>
            </p:cNvSpPr>
            <p:nvPr/>
          </p:nvSpPr>
          <p:spPr bwMode="auto">
            <a:xfrm>
              <a:off x="1377" y="2308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8" name="Line 1063"/>
            <p:cNvSpPr>
              <a:spLocks noChangeShapeType="1"/>
            </p:cNvSpPr>
            <p:nvPr/>
          </p:nvSpPr>
          <p:spPr bwMode="auto">
            <a:xfrm flipH="1">
              <a:off x="4394" y="2308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89" name="Rectangle 1064"/>
            <p:cNvSpPr>
              <a:spLocks noChangeArrowheads="1"/>
            </p:cNvSpPr>
            <p:nvPr/>
          </p:nvSpPr>
          <p:spPr bwMode="auto">
            <a:xfrm>
              <a:off x="1194" y="2244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0.6</a:t>
              </a:r>
              <a:endParaRPr lang="pl-PL"/>
            </a:p>
          </p:txBody>
        </p:sp>
        <p:sp>
          <p:nvSpPr>
            <p:cNvPr id="35890" name="Line 1065"/>
            <p:cNvSpPr>
              <a:spLocks noChangeShapeType="1"/>
            </p:cNvSpPr>
            <p:nvPr/>
          </p:nvSpPr>
          <p:spPr bwMode="auto">
            <a:xfrm>
              <a:off x="1377" y="1963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91" name="Line 1066"/>
            <p:cNvSpPr>
              <a:spLocks noChangeShapeType="1"/>
            </p:cNvSpPr>
            <p:nvPr/>
          </p:nvSpPr>
          <p:spPr bwMode="auto">
            <a:xfrm flipH="1">
              <a:off x="4394" y="1963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92" name="Rectangle 1067"/>
            <p:cNvSpPr>
              <a:spLocks noChangeArrowheads="1"/>
            </p:cNvSpPr>
            <p:nvPr/>
          </p:nvSpPr>
          <p:spPr bwMode="auto">
            <a:xfrm>
              <a:off x="1194" y="1900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0.8</a:t>
              </a:r>
              <a:endParaRPr lang="pl-PL"/>
            </a:p>
          </p:txBody>
        </p:sp>
        <p:sp>
          <p:nvSpPr>
            <p:cNvPr id="35893" name="Line 1068"/>
            <p:cNvSpPr>
              <a:spLocks noChangeShapeType="1"/>
            </p:cNvSpPr>
            <p:nvPr/>
          </p:nvSpPr>
          <p:spPr bwMode="auto">
            <a:xfrm>
              <a:off x="1377" y="1619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94" name="Line 1069"/>
            <p:cNvSpPr>
              <a:spLocks noChangeShapeType="1"/>
            </p:cNvSpPr>
            <p:nvPr/>
          </p:nvSpPr>
          <p:spPr bwMode="auto">
            <a:xfrm flipH="1">
              <a:off x="4394" y="1619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95" name="Rectangle 1070"/>
            <p:cNvSpPr>
              <a:spLocks noChangeArrowheads="1"/>
            </p:cNvSpPr>
            <p:nvPr/>
          </p:nvSpPr>
          <p:spPr bwMode="auto">
            <a:xfrm>
              <a:off x="1286" y="1555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l-PL"/>
            </a:p>
          </p:txBody>
        </p:sp>
        <p:sp>
          <p:nvSpPr>
            <p:cNvPr id="35896" name="Line 1071"/>
            <p:cNvSpPr>
              <a:spLocks noChangeShapeType="1"/>
            </p:cNvSpPr>
            <p:nvPr/>
          </p:nvSpPr>
          <p:spPr bwMode="auto">
            <a:xfrm>
              <a:off x="1377" y="1281"/>
              <a:ext cx="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97" name="Line 1072"/>
            <p:cNvSpPr>
              <a:spLocks noChangeShapeType="1"/>
            </p:cNvSpPr>
            <p:nvPr/>
          </p:nvSpPr>
          <p:spPr bwMode="auto">
            <a:xfrm flipH="1">
              <a:off x="4394" y="1281"/>
              <a:ext cx="3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98" name="Rectangle 1073"/>
            <p:cNvSpPr>
              <a:spLocks noChangeArrowheads="1"/>
            </p:cNvSpPr>
            <p:nvPr/>
          </p:nvSpPr>
          <p:spPr bwMode="auto">
            <a:xfrm>
              <a:off x="1194" y="1218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400" b="1">
                  <a:solidFill>
                    <a:srgbClr val="000000"/>
                  </a:solidFill>
                  <a:latin typeface="Helvetica" charset="0"/>
                </a:rPr>
                <a:t>1.2</a:t>
              </a:r>
              <a:endParaRPr lang="pl-PL"/>
            </a:p>
          </p:txBody>
        </p:sp>
        <p:sp>
          <p:nvSpPr>
            <p:cNvPr id="35899" name="Line 1074"/>
            <p:cNvSpPr>
              <a:spLocks noChangeShapeType="1"/>
            </p:cNvSpPr>
            <p:nvPr/>
          </p:nvSpPr>
          <p:spPr bwMode="auto">
            <a:xfrm>
              <a:off x="1377" y="1281"/>
              <a:ext cx="305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0" name="Line 1075"/>
            <p:cNvSpPr>
              <a:spLocks noChangeShapeType="1"/>
            </p:cNvSpPr>
            <p:nvPr/>
          </p:nvSpPr>
          <p:spPr bwMode="auto">
            <a:xfrm>
              <a:off x="1377" y="3686"/>
              <a:ext cx="305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1" name="Line 1076"/>
            <p:cNvSpPr>
              <a:spLocks noChangeShapeType="1"/>
            </p:cNvSpPr>
            <p:nvPr/>
          </p:nvSpPr>
          <p:spPr bwMode="auto">
            <a:xfrm flipV="1">
              <a:off x="4429" y="1281"/>
              <a:ext cx="1" cy="2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2" name="Line 1077"/>
            <p:cNvSpPr>
              <a:spLocks noChangeShapeType="1"/>
            </p:cNvSpPr>
            <p:nvPr/>
          </p:nvSpPr>
          <p:spPr bwMode="auto">
            <a:xfrm flipV="1">
              <a:off x="1377" y="1281"/>
              <a:ext cx="1" cy="240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3" name="Freeform 1078"/>
            <p:cNvSpPr>
              <a:spLocks/>
            </p:cNvSpPr>
            <p:nvPr/>
          </p:nvSpPr>
          <p:spPr bwMode="auto">
            <a:xfrm>
              <a:off x="1377" y="2483"/>
              <a:ext cx="647" cy="957"/>
            </a:xfrm>
            <a:custGeom>
              <a:avLst/>
              <a:gdLst>
                <a:gd name="T0" fmla="*/ 7 w 647"/>
                <a:gd name="T1" fmla="*/ 239 h 957"/>
                <a:gd name="T2" fmla="*/ 14 w 647"/>
                <a:gd name="T3" fmla="*/ 464 h 957"/>
                <a:gd name="T4" fmla="*/ 28 w 647"/>
                <a:gd name="T5" fmla="*/ 718 h 957"/>
                <a:gd name="T6" fmla="*/ 35 w 647"/>
                <a:gd name="T7" fmla="*/ 844 h 957"/>
                <a:gd name="T8" fmla="*/ 50 w 647"/>
                <a:gd name="T9" fmla="*/ 943 h 957"/>
                <a:gd name="T10" fmla="*/ 64 w 647"/>
                <a:gd name="T11" fmla="*/ 936 h 957"/>
                <a:gd name="T12" fmla="*/ 78 w 647"/>
                <a:gd name="T13" fmla="*/ 886 h 957"/>
                <a:gd name="T14" fmla="*/ 85 w 647"/>
                <a:gd name="T15" fmla="*/ 823 h 957"/>
                <a:gd name="T16" fmla="*/ 99 w 647"/>
                <a:gd name="T17" fmla="*/ 746 h 957"/>
                <a:gd name="T18" fmla="*/ 106 w 647"/>
                <a:gd name="T19" fmla="*/ 696 h 957"/>
                <a:gd name="T20" fmla="*/ 120 w 647"/>
                <a:gd name="T21" fmla="*/ 668 h 957"/>
                <a:gd name="T22" fmla="*/ 134 w 647"/>
                <a:gd name="T23" fmla="*/ 682 h 957"/>
                <a:gd name="T24" fmla="*/ 148 w 647"/>
                <a:gd name="T25" fmla="*/ 703 h 957"/>
                <a:gd name="T26" fmla="*/ 155 w 647"/>
                <a:gd name="T27" fmla="*/ 732 h 957"/>
                <a:gd name="T28" fmla="*/ 169 w 647"/>
                <a:gd name="T29" fmla="*/ 760 h 957"/>
                <a:gd name="T30" fmla="*/ 190 w 647"/>
                <a:gd name="T31" fmla="*/ 746 h 957"/>
                <a:gd name="T32" fmla="*/ 197 w 647"/>
                <a:gd name="T33" fmla="*/ 725 h 957"/>
                <a:gd name="T34" fmla="*/ 211 w 647"/>
                <a:gd name="T35" fmla="*/ 682 h 957"/>
                <a:gd name="T36" fmla="*/ 218 w 647"/>
                <a:gd name="T37" fmla="*/ 654 h 957"/>
                <a:gd name="T38" fmla="*/ 232 w 647"/>
                <a:gd name="T39" fmla="*/ 626 h 957"/>
                <a:gd name="T40" fmla="*/ 246 w 647"/>
                <a:gd name="T41" fmla="*/ 598 h 957"/>
                <a:gd name="T42" fmla="*/ 267 w 647"/>
                <a:gd name="T43" fmla="*/ 612 h 957"/>
                <a:gd name="T44" fmla="*/ 289 w 647"/>
                <a:gd name="T45" fmla="*/ 633 h 957"/>
                <a:gd name="T46" fmla="*/ 310 w 647"/>
                <a:gd name="T47" fmla="*/ 626 h 957"/>
                <a:gd name="T48" fmla="*/ 324 w 647"/>
                <a:gd name="T49" fmla="*/ 591 h 957"/>
                <a:gd name="T50" fmla="*/ 338 w 647"/>
                <a:gd name="T51" fmla="*/ 570 h 957"/>
                <a:gd name="T52" fmla="*/ 345 w 647"/>
                <a:gd name="T53" fmla="*/ 542 h 957"/>
                <a:gd name="T54" fmla="*/ 366 w 647"/>
                <a:gd name="T55" fmla="*/ 514 h 957"/>
                <a:gd name="T56" fmla="*/ 387 w 647"/>
                <a:gd name="T57" fmla="*/ 514 h 957"/>
                <a:gd name="T58" fmla="*/ 408 w 647"/>
                <a:gd name="T59" fmla="*/ 521 h 957"/>
                <a:gd name="T60" fmla="*/ 429 w 647"/>
                <a:gd name="T61" fmla="*/ 514 h 957"/>
                <a:gd name="T62" fmla="*/ 443 w 647"/>
                <a:gd name="T63" fmla="*/ 493 h 957"/>
                <a:gd name="T64" fmla="*/ 464 w 647"/>
                <a:gd name="T65" fmla="*/ 464 h 957"/>
                <a:gd name="T66" fmla="*/ 471 w 647"/>
                <a:gd name="T67" fmla="*/ 436 h 957"/>
                <a:gd name="T68" fmla="*/ 485 w 647"/>
                <a:gd name="T69" fmla="*/ 415 h 957"/>
                <a:gd name="T70" fmla="*/ 507 w 647"/>
                <a:gd name="T71" fmla="*/ 408 h 957"/>
                <a:gd name="T72" fmla="*/ 528 w 647"/>
                <a:gd name="T73" fmla="*/ 415 h 957"/>
                <a:gd name="T74" fmla="*/ 549 w 647"/>
                <a:gd name="T75" fmla="*/ 408 h 957"/>
                <a:gd name="T76" fmla="*/ 577 w 647"/>
                <a:gd name="T77" fmla="*/ 380 h 957"/>
                <a:gd name="T78" fmla="*/ 591 w 647"/>
                <a:gd name="T79" fmla="*/ 345 h 957"/>
                <a:gd name="T80" fmla="*/ 612 w 647"/>
                <a:gd name="T81" fmla="*/ 317 h 957"/>
                <a:gd name="T82" fmla="*/ 633 w 647"/>
                <a:gd name="T83" fmla="*/ 310 h 95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47"/>
                <a:gd name="T127" fmla="*/ 0 h 957"/>
                <a:gd name="T128" fmla="*/ 647 w 647"/>
                <a:gd name="T129" fmla="*/ 957 h 95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47" h="957">
                  <a:moveTo>
                    <a:pt x="0" y="0"/>
                  </a:moveTo>
                  <a:lnTo>
                    <a:pt x="0" y="162"/>
                  </a:lnTo>
                  <a:lnTo>
                    <a:pt x="7" y="239"/>
                  </a:lnTo>
                  <a:lnTo>
                    <a:pt x="7" y="317"/>
                  </a:lnTo>
                  <a:lnTo>
                    <a:pt x="14" y="394"/>
                  </a:lnTo>
                  <a:lnTo>
                    <a:pt x="14" y="464"/>
                  </a:lnTo>
                  <a:lnTo>
                    <a:pt x="21" y="535"/>
                  </a:lnTo>
                  <a:lnTo>
                    <a:pt x="21" y="661"/>
                  </a:lnTo>
                  <a:lnTo>
                    <a:pt x="28" y="718"/>
                  </a:lnTo>
                  <a:lnTo>
                    <a:pt x="28" y="767"/>
                  </a:lnTo>
                  <a:lnTo>
                    <a:pt x="35" y="809"/>
                  </a:lnTo>
                  <a:lnTo>
                    <a:pt x="35" y="844"/>
                  </a:lnTo>
                  <a:lnTo>
                    <a:pt x="42" y="879"/>
                  </a:lnTo>
                  <a:lnTo>
                    <a:pt x="42" y="928"/>
                  </a:lnTo>
                  <a:lnTo>
                    <a:pt x="50" y="943"/>
                  </a:lnTo>
                  <a:lnTo>
                    <a:pt x="50" y="950"/>
                  </a:lnTo>
                  <a:lnTo>
                    <a:pt x="64" y="957"/>
                  </a:lnTo>
                  <a:lnTo>
                    <a:pt x="64" y="936"/>
                  </a:lnTo>
                  <a:lnTo>
                    <a:pt x="71" y="921"/>
                  </a:lnTo>
                  <a:lnTo>
                    <a:pt x="71" y="907"/>
                  </a:lnTo>
                  <a:lnTo>
                    <a:pt x="78" y="886"/>
                  </a:lnTo>
                  <a:lnTo>
                    <a:pt x="78" y="865"/>
                  </a:lnTo>
                  <a:lnTo>
                    <a:pt x="85" y="844"/>
                  </a:lnTo>
                  <a:lnTo>
                    <a:pt x="85" y="823"/>
                  </a:lnTo>
                  <a:lnTo>
                    <a:pt x="92" y="802"/>
                  </a:lnTo>
                  <a:lnTo>
                    <a:pt x="92" y="767"/>
                  </a:lnTo>
                  <a:lnTo>
                    <a:pt x="99" y="746"/>
                  </a:lnTo>
                  <a:lnTo>
                    <a:pt x="99" y="732"/>
                  </a:lnTo>
                  <a:lnTo>
                    <a:pt x="106" y="711"/>
                  </a:lnTo>
                  <a:lnTo>
                    <a:pt x="106" y="696"/>
                  </a:lnTo>
                  <a:lnTo>
                    <a:pt x="113" y="689"/>
                  </a:lnTo>
                  <a:lnTo>
                    <a:pt x="113" y="675"/>
                  </a:lnTo>
                  <a:lnTo>
                    <a:pt x="120" y="668"/>
                  </a:lnTo>
                  <a:lnTo>
                    <a:pt x="127" y="668"/>
                  </a:lnTo>
                  <a:lnTo>
                    <a:pt x="134" y="675"/>
                  </a:lnTo>
                  <a:lnTo>
                    <a:pt x="134" y="682"/>
                  </a:lnTo>
                  <a:lnTo>
                    <a:pt x="141" y="689"/>
                  </a:lnTo>
                  <a:lnTo>
                    <a:pt x="141" y="696"/>
                  </a:lnTo>
                  <a:lnTo>
                    <a:pt x="148" y="703"/>
                  </a:lnTo>
                  <a:lnTo>
                    <a:pt x="148" y="711"/>
                  </a:lnTo>
                  <a:lnTo>
                    <a:pt x="155" y="725"/>
                  </a:lnTo>
                  <a:lnTo>
                    <a:pt x="155" y="732"/>
                  </a:lnTo>
                  <a:lnTo>
                    <a:pt x="162" y="739"/>
                  </a:lnTo>
                  <a:lnTo>
                    <a:pt x="162" y="753"/>
                  </a:lnTo>
                  <a:lnTo>
                    <a:pt x="169" y="760"/>
                  </a:lnTo>
                  <a:lnTo>
                    <a:pt x="176" y="760"/>
                  </a:lnTo>
                  <a:lnTo>
                    <a:pt x="183" y="753"/>
                  </a:lnTo>
                  <a:lnTo>
                    <a:pt x="190" y="746"/>
                  </a:lnTo>
                  <a:lnTo>
                    <a:pt x="190" y="739"/>
                  </a:lnTo>
                  <a:lnTo>
                    <a:pt x="197" y="732"/>
                  </a:lnTo>
                  <a:lnTo>
                    <a:pt x="197" y="725"/>
                  </a:lnTo>
                  <a:lnTo>
                    <a:pt x="204" y="718"/>
                  </a:lnTo>
                  <a:lnTo>
                    <a:pt x="204" y="696"/>
                  </a:lnTo>
                  <a:lnTo>
                    <a:pt x="211" y="682"/>
                  </a:lnTo>
                  <a:lnTo>
                    <a:pt x="211" y="675"/>
                  </a:lnTo>
                  <a:lnTo>
                    <a:pt x="218" y="661"/>
                  </a:lnTo>
                  <a:lnTo>
                    <a:pt x="218" y="654"/>
                  </a:lnTo>
                  <a:lnTo>
                    <a:pt x="225" y="647"/>
                  </a:lnTo>
                  <a:lnTo>
                    <a:pt x="225" y="633"/>
                  </a:lnTo>
                  <a:lnTo>
                    <a:pt x="232" y="626"/>
                  </a:lnTo>
                  <a:lnTo>
                    <a:pt x="232" y="612"/>
                  </a:lnTo>
                  <a:lnTo>
                    <a:pt x="239" y="605"/>
                  </a:lnTo>
                  <a:lnTo>
                    <a:pt x="246" y="598"/>
                  </a:lnTo>
                  <a:lnTo>
                    <a:pt x="253" y="605"/>
                  </a:lnTo>
                  <a:lnTo>
                    <a:pt x="260" y="605"/>
                  </a:lnTo>
                  <a:lnTo>
                    <a:pt x="267" y="612"/>
                  </a:lnTo>
                  <a:lnTo>
                    <a:pt x="275" y="626"/>
                  </a:lnTo>
                  <a:lnTo>
                    <a:pt x="282" y="626"/>
                  </a:lnTo>
                  <a:lnTo>
                    <a:pt x="289" y="633"/>
                  </a:lnTo>
                  <a:lnTo>
                    <a:pt x="296" y="633"/>
                  </a:lnTo>
                  <a:lnTo>
                    <a:pt x="303" y="633"/>
                  </a:lnTo>
                  <a:lnTo>
                    <a:pt x="310" y="626"/>
                  </a:lnTo>
                  <a:lnTo>
                    <a:pt x="317" y="612"/>
                  </a:lnTo>
                  <a:lnTo>
                    <a:pt x="324" y="605"/>
                  </a:lnTo>
                  <a:lnTo>
                    <a:pt x="324" y="591"/>
                  </a:lnTo>
                  <a:lnTo>
                    <a:pt x="331" y="584"/>
                  </a:lnTo>
                  <a:lnTo>
                    <a:pt x="331" y="577"/>
                  </a:lnTo>
                  <a:lnTo>
                    <a:pt x="338" y="570"/>
                  </a:lnTo>
                  <a:lnTo>
                    <a:pt x="338" y="563"/>
                  </a:lnTo>
                  <a:lnTo>
                    <a:pt x="345" y="556"/>
                  </a:lnTo>
                  <a:lnTo>
                    <a:pt x="345" y="542"/>
                  </a:lnTo>
                  <a:lnTo>
                    <a:pt x="359" y="528"/>
                  </a:lnTo>
                  <a:lnTo>
                    <a:pt x="359" y="521"/>
                  </a:lnTo>
                  <a:lnTo>
                    <a:pt x="366" y="514"/>
                  </a:lnTo>
                  <a:lnTo>
                    <a:pt x="373" y="507"/>
                  </a:lnTo>
                  <a:lnTo>
                    <a:pt x="380" y="507"/>
                  </a:lnTo>
                  <a:lnTo>
                    <a:pt x="387" y="514"/>
                  </a:lnTo>
                  <a:lnTo>
                    <a:pt x="394" y="514"/>
                  </a:lnTo>
                  <a:lnTo>
                    <a:pt x="401" y="521"/>
                  </a:lnTo>
                  <a:lnTo>
                    <a:pt x="408" y="521"/>
                  </a:lnTo>
                  <a:lnTo>
                    <a:pt x="415" y="521"/>
                  </a:lnTo>
                  <a:lnTo>
                    <a:pt x="422" y="521"/>
                  </a:lnTo>
                  <a:lnTo>
                    <a:pt x="429" y="514"/>
                  </a:lnTo>
                  <a:lnTo>
                    <a:pt x="436" y="507"/>
                  </a:lnTo>
                  <a:lnTo>
                    <a:pt x="443" y="500"/>
                  </a:lnTo>
                  <a:lnTo>
                    <a:pt x="443" y="493"/>
                  </a:lnTo>
                  <a:lnTo>
                    <a:pt x="457" y="478"/>
                  </a:lnTo>
                  <a:lnTo>
                    <a:pt x="457" y="471"/>
                  </a:lnTo>
                  <a:lnTo>
                    <a:pt x="464" y="464"/>
                  </a:lnTo>
                  <a:lnTo>
                    <a:pt x="464" y="450"/>
                  </a:lnTo>
                  <a:lnTo>
                    <a:pt x="471" y="443"/>
                  </a:lnTo>
                  <a:lnTo>
                    <a:pt x="471" y="436"/>
                  </a:lnTo>
                  <a:lnTo>
                    <a:pt x="478" y="429"/>
                  </a:lnTo>
                  <a:lnTo>
                    <a:pt x="492" y="415"/>
                  </a:lnTo>
                  <a:lnTo>
                    <a:pt x="485" y="415"/>
                  </a:lnTo>
                  <a:lnTo>
                    <a:pt x="492" y="415"/>
                  </a:lnTo>
                  <a:lnTo>
                    <a:pt x="500" y="408"/>
                  </a:lnTo>
                  <a:lnTo>
                    <a:pt x="507" y="408"/>
                  </a:lnTo>
                  <a:lnTo>
                    <a:pt x="514" y="408"/>
                  </a:lnTo>
                  <a:lnTo>
                    <a:pt x="521" y="415"/>
                  </a:lnTo>
                  <a:lnTo>
                    <a:pt x="528" y="415"/>
                  </a:lnTo>
                  <a:lnTo>
                    <a:pt x="535" y="415"/>
                  </a:lnTo>
                  <a:lnTo>
                    <a:pt x="542" y="415"/>
                  </a:lnTo>
                  <a:lnTo>
                    <a:pt x="549" y="408"/>
                  </a:lnTo>
                  <a:lnTo>
                    <a:pt x="556" y="401"/>
                  </a:lnTo>
                  <a:lnTo>
                    <a:pt x="563" y="394"/>
                  </a:lnTo>
                  <a:lnTo>
                    <a:pt x="577" y="380"/>
                  </a:lnTo>
                  <a:lnTo>
                    <a:pt x="577" y="366"/>
                  </a:lnTo>
                  <a:lnTo>
                    <a:pt x="591" y="352"/>
                  </a:lnTo>
                  <a:lnTo>
                    <a:pt x="591" y="345"/>
                  </a:lnTo>
                  <a:lnTo>
                    <a:pt x="605" y="331"/>
                  </a:lnTo>
                  <a:lnTo>
                    <a:pt x="605" y="324"/>
                  </a:lnTo>
                  <a:lnTo>
                    <a:pt x="612" y="317"/>
                  </a:lnTo>
                  <a:lnTo>
                    <a:pt x="619" y="310"/>
                  </a:lnTo>
                  <a:lnTo>
                    <a:pt x="626" y="310"/>
                  </a:lnTo>
                  <a:lnTo>
                    <a:pt x="633" y="310"/>
                  </a:lnTo>
                  <a:lnTo>
                    <a:pt x="640" y="310"/>
                  </a:lnTo>
                  <a:lnTo>
                    <a:pt x="647" y="31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4" name="Freeform 1079"/>
            <p:cNvSpPr>
              <a:spLocks/>
            </p:cNvSpPr>
            <p:nvPr/>
          </p:nvSpPr>
          <p:spPr bwMode="auto">
            <a:xfrm>
              <a:off x="2024" y="2104"/>
              <a:ext cx="802" cy="689"/>
            </a:xfrm>
            <a:custGeom>
              <a:avLst/>
              <a:gdLst>
                <a:gd name="T0" fmla="*/ 14 w 802"/>
                <a:gd name="T1" fmla="*/ 689 h 689"/>
                <a:gd name="T2" fmla="*/ 35 w 802"/>
                <a:gd name="T3" fmla="*/ 675 h 689"/>
                <a:gd name="T4" fmla="*/ 49 w 802"/>
                <a:gd name="T5" fmla="*/ 647 h 689"/>
                <a:gd name="T6" fmla="*/ 63 w 802"/>
                <a:gd name="T7" fmla="*/ 625 h 689"/>
                <a:gd name="T8" fmla="*/ 78 w 802"/>
                <a:gd name="T9" fmla="*/ 604 h 689"/>
                <a:gd name="T10" fmla="*/ 99 w 802"/>
                <a:gd name="T11" fmla="*/ 583 h 689"/>
                <a:gd name="T12" fmla="*/ 120 w 802"/>
                <a:gd name="T13" fmla="*/ 583 h 689"/>
                <a:gd name="T14" fmla="*/ 141 w 802"/>
                <a:gd name="T15" fmla="*/ 583 h 689"/>
                <a:gd name="T16" fmla="*/ 162 w 802"/>
                <a:gd name="T17" fmla="*/ 562 h 689"/>
                <a:gd name="T18" fmla="*/ 190 w 802"/>
                <a:gd name="T19" fmla="*/ 527 h 689"/>
                <a:gd name="T20" fmla="*/ 204 w 802"/>
                <a:gd name="T21" fmla="*/ 499 h 689"/>
                <a:gd name="T22" fmla="*/ 218 w 802"/>
                <a:gd name="T23" fmla="*/ 485 h 689"/>
                <a:gd name="T24" fmla="*/ 239 w 802"/>
                <a:gd name="T25" fmla="*/ 478 h 689"/>
                <a:gd name="T26" fmla="*/ 260 w 802"/>
                <a:gd name="T27" fmla="*/ 478 h 689"/>
                <a:gd name="T28" fmla="*/ 281 w 802"/>
                <a:gd name="T29" fmla="*/ 457 h 689"/>
                <a:gd name="T30" fmla="*/ 303 w 802"/>
                <a:gd name="T31" fmla="*/ 436 h 689"/>
                <a:gd name="T32" fmla="*/ 317 w 802"/>
                <a:gd name="T33" fmla="*/ 407 h 689"/>
                <a:gd name="T34" fmla="*/ 338 w 802"/>
                <a:gd name="T35" fmla="*/ 379 h 689"/>
                <a:gd name="T36" fmla="*/ 359 w 802"/>
                <a:gd name="T37" fmla="*/ 379 h 689"/>
                <a:gd name="T38" fmla="*/ 380 w 802"/>
                <a:gd name="T39" fmla="*/ 372 h 689"/>
                <a:gd name="T40" fmla="*/ 401 w 802"/>
                <a:gd name="T41" fmla="*/ 358 h 689"/>
                <a:gd name="T42" fmla="*/ 422 w 802"/>
                <a:gd name="T43" fmla="*/ 337 h 689"/>
                <a:gd name="T44" fmla="*/ 436 w 802"/>
                <a:gd name="T45" fmla="*/ 309 h 689"/>
                <a:gd name="T46" fmla="*/ 457 w 802"/>
                <a:gd name="T47" fmla="*/ 281 h 689"/>
                <a:gd name="T48" fmla="*/ 478 w 802"/>
                <a:gd name="T49" fmla="*/ 274 h 689"/>
                <a:gd name="T50" fmla="*/ 499 w 802"/>
                <a:gd name="T51" fmla="*/ 274 h 689"/>
                <a:gd name="T52" fmla="*/ 520 w 802"/>
                <a:gd name="T53" fmla="*/ 260 h 689"/>
                <a:gd name="T54" fmla="*/ 542 w 802"/>
                <a:gd name="T55" fmla="*/ 239 h 689"/>
                <a:gd name="T56" fmla="*/ 556 w 802"/>
                <a:gd name="T57" fmla="*/ 218 h 689"/>
                <a:gd name="T58" fmla="*/ 563 w 802"/>
                <a:gd name="T59" fmla="*/ 197 h 689"/>
                <a:gd name="T60" fmla="*/ 584 w 802"/>
                <a:gd name="T61" fmla="*/ 175 h 689"/>
                <a:gd name="T62" fmla="*/ 612 w 802"/>
                <a:gd name="T63" fmla="*/ 168 h 689"/>
                <a:gd name="T64" fmla="*/ 633 w 802"/>
                <a:gd name="T65" fmla="*/ 168 h 689"/>
                <a:gd name="T66" fmla="*/ 654 w 802"/>
                <a:gd name="T67" fmla="*/ 147 h 689"/>
                <a:gd name="T68" fmla="*/ 675 w 802"/>
                <a:gd name="T69" fmla="*/ 119 h 689"/>
                <a:gd name="T70" fmla="*/ 682 w 802"/>
                <a:gd name="T71" fmla="*/ 98 h 689"/>
                <a:gd name="T72" fmla="*/ 703 w 802"/>
                <a:gd name="T73" fmla="*/ 70 h 689"/>
                <a:gd name="T74" fmla="*/ 724 w 802"/>
                <a:gd name="T75" fmla="*/ 63 h 689"/>
                <a:gd name="T76" fmla="*/ 745 w 802"/>
                <a:gd name="T77" fmla="*/ 63 h 689"/>
                <a:gd name="T78" fmla="*/ 767 w 802"/>
                <a:gd name="T79" fmla="*/ 56 h 689"/>
                <a:gd name="T80" fmla="*/ 788 w 802"/>
                <a:gd name="T81" fmla="*/ 35 h 689"/>
                <a:gd name="T82" fmla="*/ 795 w 802"/>
                <a:gd name="T83" fmla="*/ 14 h 68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02"/>
                <a:gd name="T127" fmla="*/ 0 h 689"/>
                <a:gd name="T128" fmla="*/ 802 w 802"/>
                <a:gd name="T129" fmla="*/ 689 h 68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02" h="689">
                  <a:moveTo>
                    <a:pt x="0" y="689"/>
                  </a:moveTo>
                  <a:lnTo>
                    <a:pt x="7" y="689"/>
                  </a:lnTo>
                  <a:lnTo>
                    <a:pt x="14" y="689"/>
                  </a:lnTo>
                  <a:lnTo>
                    <a:pt x="21" y="689"/>
                  </a:lnTo>
                  <a:lnTo>
                    <a:pt x="28" y="682"/>
                  </a:lnTo>
                  <a:lnTo>
                    <a:pt x="35" y="675"/>
                  </a:lnTo>
                  <a:lnTo>
                    <a:pt x="42" y="661"/>
                  </a:lnTo>
                  <a:lnTo>
                    <a:pt x="49" y="654"/>
                  </a:lnTo>
                  <a:lnTo>
                    <a:pt x="49" y="647"/>
                  </a:lnTo>
                  <a:lnTo>
                    <a:pt x="56" y="640"/>
                  </a:lnTo>
                  <a:lnTo>
                    <a:pt x="63" y="632"/>
                  </a:lnTo>
                  <a:lnTo>
                    <a:pt x="63" y="625"/>
                  </a:lnTo>
                  <a:lnTo>
                    <a:pt x="70" y="618"/>
                  </a:lnTo>
                  <a:lnTo>
                    <a:pt x="70" y="611"/>
                  </a:lnTo>
                  <a:lnTo>
                    <a:pt x="78" y="604"/>
                  </a:lnTo>
                  <a:lnTo>
                    <a:pt x="85" y="597"/>
                  </a:lnTo>
                  <a:lnTo>
                    <a:pt x="106" y="583"/>
                  </a:lnTo>
                  <a:lnTo>
                    <a:pt x="99" y="583"/>
                  </a:lnTo>
                  <a:lnTo>
                    <a:pt x="106" y="583"/>
                  </a:lnTo>
                  <a:lnTo>
                    <a:pt x="113" y="583"/>
                  </a:lnTo>
                  <a:lnTo>
                    <a:pt x="120" y="583"/>
                  </a:lnTo>
                  <a:lnTo>
                    <a:pt x="127" y="583"/>
                  </a:lnTo>
                  <a:lnTo>
                    <a:pt x="134" y="583"/>
                  </a:lnTo>
                  <a:lnTo>
                    <a:pt x="141" y="583"/>
                  </a:lnTo>
                  <a:lnTo>
                    <a:pt x="148" y="576"/>
                  </a:lnTo>
                  <a:lnTo>
                    <a:pt x="155" y="569"/>
                  </a:lnTo>
                  <a:lnTo>
                    <a:pt x="162" y="562"/>
                  </a:lnTo>
                  <a:lnTo>
                    <a:pt x="176" y="548"/>
                  </a:lnTo>
                  <a:lnTo>
                    <a:pt x="176" y="541"/>
                  </a:lnTo>
                  <a:lnTo>
                    <a:pt x="190" y="527"/>
                  </a:lnTo>
                  <a:lnTo>
                    <a:pt x="190" y="513"/>
                  </a:lnTo>
                  <a:lnTo>
                    <a:pt x="197" y="506"/>
                  </a:lnTo>
                  <a:lnTo>
                    <a:pt x="204" y="499"/>
                  </a:lnTo>
                  <a:lnTo>
                    <a:pt x="218" y="485"/>
                  </a:lnTo>
                  <a:lnTo>
                    <a:pt x="211" y="485"/>
                  </a:lnTo>
                  <a:lnTo>
                    <a:pt x="218" y="485"/>
                  </a:lnTo>
                  <a:lnTo>
                    <a:pt x="225" y="485"/>
                  </a:lnTo>
                  <a:lnTo>
                    <a:pt x="232" y="478"/>
                  </a:lnTo>
                  <a:lnTo>
                    <a:pt x="239" y="478"/>
                  </a:lnTo>
                  <a:lnTo>
                    <a:pt x="246" y="478"/>
                  </a:lnTo>
                  <a:lnTo>
                    <a:pt x="253" y="478"/>
                  </a:lnTo>
                  <a:lnTo>
                    <a:pt x="260" y="478"/>
                  </a:lnTo>
                  <a:lnTo>
                    <a:pt x="267" y="478"/>
                  </a:lnTo>
                  <a:lnTo>
                    <a:pt x="274" y="471"/>
                  </a:lnTo>
                  <a:lnTo>
                    <a:pt x="281" y="457"/>
                  </a:lnTo>
                  <a:lnTo>
                    <a:pt x="288" y="450"/>
                  </a:lnTo>
                  <a:lnTo>
                    <a:pt x="295" y="443"/>
                  </a:lnTo>
                  <a:lnTo>
                    <a:pt x="303" y="436"/>
                  </a:lnTo>
                  <a:lnTo>
                    <a:pt x="303" y="429"/>
                  </a:lnTo>
                  <a:lnTo>
                    <a:pt x="317" y="415"/>
                  </a:lnTo>
                  <a:lnTo>
                    <a:pt x="317" y="407"/>
                  </a:lnTo>
                  <a:lnTo>
                    <a:pt x="324" y="400"/>
                  </a:lnTo>
                  <a:lnTo>
                    <a:pt x="338" y="386"/>
                  </a:lnTo>
                  <a:lnTo>
                    <a:pt x="338" y="379"/>
                  </a:lnTo>
                  <a:lnTo>
                    <a:pt x="345" y="379"/>
                  </a:lnTo>
                  <a:lnTo>
                    <a:pt x="352" y="379"/>
                  </a:lnTo>
                  <a:lnTo>
                    <a:pt x="359" y="379"/>
                  </a:lnTo>
                  <a:lnTo>
                    <a:pt x="366" y="379"/>
                  </a:lnTo>
                  <a:lnTo>
                    <a:pt x="373" y="372"/>
                  </a:lnTo>
                  <a:lnTo>
                    <a:pt x="380" y="372"/>
                  </a:lnTo>
                  <a:lnTo>
                    <a:pt x="387" y="372"/>
                  </a:lnTo>
                  <a:lnTo>
                    <a:pt x="394" y="372"/>
                  </a:lnTo>
                  <a:lnTo>
                    <a:pt x="401" y="358"/>
                  </a:lnTo>
                  <a:lnTo>
                    <a:pt x="408" y="351"/>
                  </a:lnTo>
                  <a:lnTo>
                    <a:pt x="415" y="344"/>
                  </a:lnTo>
                  <a:lnTo>
                    <a:pt x="422" y="337"/>
                  </a:lnTo>
                  <a:lnTo>
                    <a:pt x="422" y="330"/>
                  </a:lnTo>
                  <a:lnTo>
                    <a:pt x="436" y="316"/>
                  </a:lnTo>
                  <a:lnTo>
                    <a:pt x="436" y="309"/>
                  </a:lnTo>
                  <a:lnTo>
                    <a:pt x="450" y="295"/>
                  </a:lnTo>
                  <a:lnTo>
                    <a:pt x="450" y="288"/>
                  </a:lnTo>
                  <a:lnTo>
                    <a:pt x="457" y="281"/>
                  </a:lnTo>
                  <a:lnTo>
                    <a:pt x="464" y="274"/>
                  </a:lnTo>
                  <a:lnTo>
                    <a:pt x="471" y="274"/>
                  </a:lnTo>
                  <a:lnTo>
                    <a:pt x="478" y="274"/>
                  </a:lnTo>
                  <a:lnTo>
                    <a:pt x="485" y="274"/>
                  </a:lnTo>
                  <a:lnTo>
                    <a:pt x="492" y="274"/>
                  </a:lnTo>
                  <a:lnTo>
                    <a:pt x="499" y="274"/>
                  </a:lnTo>
                  <a:lnTo>
                    <a:pt x="506" y="267"/>
                  </a:lnTo>
                  <a:lnTo>
                    <a:pt x="513" y="267"/>
                  </a:lnTo>
                  <a:lnTo>
                    <a:pt x="520" y="260"/>
                  </a:lnTo>
                  <a:lnTo>
                    <a:pt x="528" y="253"/>
                  </a:lnTo>
                  <a:lnTo>
                    <a:pt x="535" y="246"/>
                  </a:lnTo>
                  <a:lnTo>
                    <a:pt x="542" y="239"/>
                  </a:lnTo>
                  <a:lnTo>
                    <a:pt x="542" y="232"/>
                  </a:lnTo>
                  <a:lnTo>
                    <a:pt x="549" y="225"/>
                  </a:lnTo>
                  <a:lnTo>
                    <a:pt x="556" y="218"/>
                  </a:lnTo>
                  <a:lnTo>
                    <a:pt x="556" y="211"/>
                  </a:lnTo>
                  <a:lnTo>
                    <a:pt x="563" y="204"/>
                  </a:lnTo>
                  <a:lnTo>
                    <a:pt x="563" y="197"/>
                  </a:lnTo>
                  <a:lnTo>
                    <a:pt x="570" y="190"/>
                  </a:lnTo>
                  <a:lnTo>
                    <a:pt x="577" y="182"/>
                  </a:lnTo>
                  <a:lnTo>
                    <a:pt x="584" y="175"/>
                  </a:lnTo>
                  <a:lnTo>
                    <a:pt x="598" y="168"/>
                  </a:lnTo>
                  <a:lnTo>
                    <a:pt x="605" y="168"/>
                  </a:lnTo>
                  <a:lnTo>
                    <a:pt x="612" y="168"/>
                  </a:lnTo>
                  <a:lnTo>
                    <a:pt x="619" y="168"/>
                  </a:lnTo>
                  <a:lnTo>
                    <a:pt x="626" y="168"/>
                  </a:lnTo>
                  <a:lnTo>
                    <a:pt x="633" y="168"/>
                  </a:lnTo>
                  <a:lnTo>
                    <a:pt x="640" y="161"/>
                  </a:lnTo>
                  <a:lnTo>
                    <a:pt x="647" y="154"/>
                  </a:lnTo>
                  <a:lnTo>
                    <a:pt x="654" y="147"/>
                  </a:lnTo>
                  <a:lnTo>
                    <a:pt x="668" y="133"/>
                  </a:lnTo>
                  <a:lnTo>
                    <a:pt x="668" y="126"/>
                  </a:lnTo>
                  <a:lnTo>
                    <a:pt x="675" y="119"/>
                  </a:lnTo>
                  <a:lnTo>
                    <a:pt x="675" y="112"/>
                  </a:lnTo>
                  <a:lnTo>
                    <a:pt x="682" y="105"/>
                  </a:lnTo>
                  <a:lnTo>
                    <a:pt x="682" y="98"/>
                  </a:lnTo>
                  <a:lnTo>
                    <a:pt x="689" y="91"/>
                  </a:lnTo>
                  <a:lnTo>
                    <a:pt x="703" y="77"/>
                  </a:lnTo>
                  <a:lnTo>
                    <a:pt x="703" y="70"/>
                  </a:lnTo>
                  <a:lnTo>
                    <a:pt x="710" y="63"/>
                  </a:lnTo>
                  <a:lnTo>
                    <a:pt x="717" y="63"/>
                  </a:lnTo>
                  <a:lnTo>
                    <a:pt x="724" y="63"/>
                  </a:lnTo>
                  <a:lnTo>
                    <a:pt x="731" y="63"/>
                  </a:lnTo>
                  <a:lnTo>
                    <a:pt x="738" y="63"/>
                  </a:lnTo>
                  <a:lnTo>
                    <a:pt x="745" y="63"/>
                  </a:lnTo>
                  <a:lnTo>
                    <a:pt x="753" y="63"/>
                  </a:lnTo>
                  <a:lnTo>
                    <a:pt x="760" y="63"/>
                  </a:lnTo>
                  <a:lnTo>
                    <a:pt x="767" y="56"/>
                  </a:lnTo>
                  <a:lnTo>
                    <a:pt x="774" y="49"/>
                  </a:lnTo>
                  <a:lnTo>
                    <a:pt x="781" y="42"/>
                  </a:lnTo>
                  <a:lnTo>
                    <a:pt x="788" y="35"/>
                  </a:lnTo>
                  <a:lnTo>
                    <a:pt x="788" y="28"/>
                  </a:lnTo>
                  <a:lnTo>
                    <a:pt x="795" y="21"/>
                  </a:lnTo>
                  <a:lnTo>
                    <a:pt x="795" y="14"/>
                  </a:lnTo>
                  <a:lnTo>
                    <a:pt x="802" y="7"/>
                  </a:lnTo>
                  <a:lnTo>
                    <a:pt x="802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5" name="Freeform 1080"/>
            <p:cNvSpPr>
              <a:spLocks/>
            </p:cNvSpPr>
            <p:nvPr/>
          </p:nvSpPr>
          <p:spPr bwMode="auto">
            <a:xfrm>
              <a:off x="2826" y="1520"/>
              <a:ext cx="604" cy="1561"/>
            </a:xfrm>
            <a:custGeom>
              <a:avLst/>
              <a:gdLst>
                <a:gd name="T0" fmla="*/ 14 w 604"/>
                <a:gd name="T1" fmla="*/ 570 h 1561"/>
                <a:gd name="T2" fmla="*/ 21 w 604"/>
                <a:gd name="T3" fmla="*/ 549 h 1561"/>
                <a:gd name="T4" fmla="*/ 42 w 604"/>
                <a:gd name="T5" fmla="*/ 541 h 1561"/>
                <a:gd name="T6" fmla="*/ 63 w 604"/>
                <a:gd name="T7" fmla="*/ 549 h 1561"/>
                <a:gd name="T8" fmla="*/ 84 w 604"/>
                <a:gd name="T9" fmla="*/ 541 h 1561"/>
                <a:gd name="T10" fmla="*/ 105 w 604"/>
                <a:gd name="T11" fmla="*/ 520 h 1561"/>
                <a:gd name="T12" fmla="*/ 112 w 604"/>
                <a:gd name="T13" fmla="*/ 499 h 1561"/>
                <a:gd name="T14" fmla="*/ 126 w 604"/>
                <a:gd name="T15" fmla="*/ 478 h 1561"/>
                <a:gd name="T16" fmla="*/ 140 w 604"/>
                <a:gd name="T17" fmla="*/ 450 h 1561"/>
                <a:gd name="T18" fmla="*/ 161 w 604"/>
                <a:gd name="T19" fmla="*/ 436 h 1561"/>
                <a:gd name="T20" fmla="*/ 183 w 604"/>
                <a:gd name="T21" fmla="*/ 443 h 1561"/>
                <a:gd name="T22" fmla="*/ 204 w 604"/>
                <a:gd name="T23" fmla="*/ 450 h 1561"/>
                <a:gd name="T24" fmla="*/ 225 w 604"/>
                <a:gd name="T25" fmla="*/ 429 h 1561"/>
                <a:gd name="T26" fmla="*/ 232 w 604"/>
                <a:gd name="T27" fmla="*/ 408 h 1561"/>
                <a:gd name="T28" fmla="*/ 246 w 604"/>
                <a:gd name="T29" fmla="*/ 387 h 1561"/>
                <a:gd name="T30" fmla="*/ 253 w 604"/>
                <a:gd name="T31" fmla="*/ 359 h 1561"/>
                <a:gd name="T32" fmla="*/ 274 w 604"/>
                <a:gd name="T33" fmla="*/ 331 h 1561"/>
                <a:gd name="T34" fmla="*/ 288 w 604"/>
                <a:gd name="T35" fmla="*/ 324 h 1561"/>
                <a:gd name="T36" fmla="*/ 309 w 604"/>
                <a:gd name="T37" fmla="*/ 345 h 1561"/>
                <a:gd name="T38" fmla="*/ 330 w 604"/>
                <a:gd name="T39" fmla="*/ 359 h 1561"/>
                <a:gd name="T40" fmla="*/ 351 w 604"/>
                <a:gd name="T41" fmla="*/ 331 h 1561"/>
                <a:gd name="T42" fmla="*/ 358 w 604"/>
                <a:gd name="T43" fmla="*/ 302 h 1561"/>
                <a:gd name="T44" fmla="*/ 372 w 604"/>
                <a:gd name="T45" fmla="*/ 260 h 1561"/>
                <a:gd name="T46" fmla="*/ 379 w 604"/>
                <a:gd name="T47" fmla="*/ 232 h 1561"/>
                <a:gd name="T48" fmla="*/ 393 w 604"/>
                <a:gd name="T49" fmla="*/ 204 h 1561"/>
                <a:gd name="T50" fmla="*/ 415 w 604"/>
                <a:gd name="T51" fmla="*/ 211 h 1561"/>
                <a:gd name="T52" fmla="*/ 429 w 604"/>
                <a:gd name="T53" fmla="*/ 232 h 1561"/>
                <a:gd name="T54" fmla="*/ 436 w 604"/>
                <a:gd name="T55" fmla="*/ 267 h 1561"/>
                <a:gd name="T56" fmla="*/ 457 w 604"/>
                <a:gd name="T57" fmla="*/ 288 h 1561"/>
                <a:gd name="T58" fmla="*/ 471 w 604"/>
                <a:gd name="T59" fmla="*/ 267 h 1561"/>
                <a:gd name="T60" fmla="*/ 478 w 604"/>
                <a:gd name="T61" fmla="*/ 211 h 1561"/>
                <a:gd name="T62" fmla="*/ 492 w 604"/>
                <a:gd name="T63" fmla="*/ 155 h 1561"/>
                <a:gd name="T64" fmla="*/ 499 w 604"/>
                <a:gd name="T65" fmla="*/ 91 h 1561"/>
                <a:gd name="T66" fmla="*/ 513 w 604"/>
                <a:gd name="T67" fmla="*/ 21 h 1561"/>
                <a:gd name="T68" fmla="*/ 527 w 604"/>
                <a:gd name="T69" fmla="*/ 7 h 1561"/>
                <a:gd name="T70" fmla="*/ 534 w 604"/>
                <a:gd name="T71" fmla="*/ 49 h 1561"/>
                <a:gd name="T72" fmla="*/ 548 w 604"/>
                <a:gd name="T73" fmla="*/ 148 h 1561"/>
                <a:gd name="T74" fmla="*/ 555 w 604"/>
                <a:gd name="T75" fmla="*/ 359 h 1561"/>
                <a:gd name="T76" fmla="*/ 569 w 604"/>
                <a:gd name="T77" fmla="*/ 563 h 1561"/>
                <a:gd name="T78" fmla="*/ 576 w 604"/>
                <a:gd name="T79" fmla="*/ 879 h 1561"/>
                <a:gd name="T80" fmla="*/ 590 w 604"/>
                <a:gd name="T81" fmla="*/ 1125 h 1561"/>
                <a:gd name="T82" fmla="*/ 597 w 604"/>
                <a:gd name="T83" fmla="*/ 1427 h 156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4"/>
                <a:gd name="T127" fmla="*/ 0 h 1561"/>
                <a:gd name="T128" fmla="*/ 604 w 604"/>
                <a:gd name="T129" fmla="*/ 1561 h 156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4" h="1561">
                  <a:moveTo>
                    <a:pt x="0" y="584"/>
                  </a:moveTo>
                  <a:lnTo>
                    <a:pt x="7" y="577"/>
                  </a:lnTo>
                  <a:lnTo>
                    <a:pt x="14" y="570"/>
                  </a:lnTo>
                  <a:lnTo>
                    <a:pt x="14" y="563"/>
                  </a:lnTo>
                  <a:lnTo>
                    <a:pt x="28" y="549"/>
                  </a:lnTo>
                  <a:lnTo>
                    <a:pt x="21" y="549"/>
                  </a:lnTo>
                  <a:lnTo>
                    <a:pt x="28" y="549"/>
                  </a:lnTo>
                  <a:lnTo>
                    <a:pt x="35" y="541"/>
                  </a:lnTo>
                  <a:lnTo>
                    <a:pt x="42" y="541"/>
                  </a:lnTo>
                  <a:lnTo>
                    <a:pt x="49" y="541"/>
                  </a:lnTo>
                  <a:lnTo>
                    <a:pt x="56" y="541"/>
                  </a:lnTo>
                  <a:lnTo>
                    <a:pt x="63" y="549"/>
                  </a:lnTo>
                  <a:lnTo>
                    <a:pt x="70" y="549"/>
                  </a:lnTo>
                  <a:lnTo>
                    <a:pt x="77" y="549"/>
                  </a:lnTo>
                  <a:lnTo>
                    <a:pt x="84" y="541"/>
                  </a:lnTo>
                  <a:lnTo>
                    <a:pt x="91" y="534"/>
                  </a:lnTo>
                  <a:lnTo>
                    <a:pt x="98" y="527"/>
                  </a:lnTo>
                  <a:lnTo>
                    <a:pt x="105" y="520"/>
                  </a:lnTo>
                  <a:lnTo>
                    <a:pt x="105" y="513"/>
                  </a:lnTo>
                  <a:lnTo>
                    <a:pt x="112" y="506"/>
                  </a:lnTo>
                  <a:lnTo>
                    <a:pt x="112" y="499"/>
                  </a:lnTo>
                  <a:lnTo>
                    <a:pt x="119" y="492"/>
                  </a:lnTo>
                  <a:lnTo>
                    <a:pt x="119" y="485"/>
                  </a:lnTo>
                  <a:lnTo>
                    <a:pt x="126" y="478"/>
                  </a:lnTo>
                  <a:lnTo>
                    <a:pt x="133" y="471"/>
                  </a:lnTo>
                  <a:lnTo>
                    <a:pt x="133" y="457"/>
                  </a:lnTo>
                  <a:lnTo>
                    <a:pt x="140" y="450"/>
                  </a:lnTo>
                  <a:lnTo>
                    <a:pt x="147" y="443"/>
                  </a:lnTo>
                  <a:lnTo>
                    <a:pt x="154" y="436"/>
                  </a:lnTo>
                  <a:lnTo>
                    <a:pt x="161" y="436"/>
                  </a:lnTo>
                  <a:lnTo>
                    <a:pt x="168" y="436"/>
                  </a:lnTo>
                  <a:lnTo>
                    <a:pt x="176" y="436"/>
                  </a:lnTo>
                  <a:lnTo>
                    <a:pt x="183" y="443"/>
                  </a:lnTo>
                  <a:lnTo>
                    <a:pt x="190" y="443"/>
                  </a:lnTo>
                  <a:lnTo>
                    <a:pt x="197" y="450"/>
                  </a:lnTo>
                  <a:lnTo>
                    <a:pt x="204" y="450"/>
                  </a:lnTo>
                  <a:lnTo>
                    <a:pt x="211" y="443"/>
                  </a:lnTo>
                  <a:lnTo>
                    <a:pt x="218" y="436"/>
                  </a:lnTo>
                  <a:lnTo>
                    <a:pt x="225" y="429"/>
                  </a:lnTo>
                  <a:lnTo>
                    <a:pt x="225" y="422"/>
                  </a:lnTo>
                  <a:lnTo>
                    <a:pt x="232" y="415"/>
                  </a:lnTo>
                  <a:lnTo>
                    <a:pt x="232" y="408"/>
                  </a:lnTo>
                  <a:lnTo>
                    <a:pt x="239" y="401"/>
                  </a:lnTo>
                  <a:lnTo>
                    <a:pt x="239" y="394"/>
                  </a:lnTo>
                  <a:lnTo>
                    <a:pt x="246" y="387"/>
                  </a:lnTo>
                  <a:lnTo>
                    <a:pt x="246" y="373"/>
                  </a:lnTo>
                  <a:lnTo>
                    <a:pt x="253" y="366"/>
                  </a:lnTo>
                  <a:lnTo>
                    <a:pt x="253" y="359"/>
                  </a:lnTo>
                  <a:lnTo>
                    <a:pt x="260" y="352"/>
                  </a:lnTo>
                  <a:lnTo>
                    <a:pt x="260" y="345"/>
                  </a:lnTo>
                  <a:lnTo>
                    <a:pt x="274" y="331"/>
                  </a:lnTo>
                  <a:lnTo>
                    <a:pt x="274" y="324"/>
                  </a:lnTo>
                  <a:lnTo>
                    <a:pt x="281" y="324"/>
                  </a:lnTo>
                  <a:lnTo>
                    <a:pt x="288" y="324"/>
                  </a:lnTo>
                  <a:lnTo>
                    <a:pt x="295" y="331"/>
                  </a:lnTo>
                  <a:lnTo>
                    <a:pt x="302" y="338"/>
                  </a:lnTo>
                  <a:lnTo>
                    <a:pt x="309" y="345"/>
                  </a:lnTo>
                  <a:lnTo>
                    <a:pt x="316" y="352"/>
                  </a:lnTo>
                  <a:lnTo>
                    <a:pt x="323" y="359"/>
                  </a:lnTo>
                  <a:lnTo>
                    <a:pt x="330" y="359"/>
                  </a:lnTo>
                  <a:lnTo>
                    <a:pt x="337" y="352"/>
                  </a:lnTo>
                  <a:lnTo>
                    <a:pt x="344" y="338"/>
                  </a:lnTo>
                  <a:lnTo>
                    <a:pt x="351" y="331"/>
                  </a:lnTo>
                  <a:lnTo>
                    <a:pt x="351" y="324"/>
                  </a:lnTo>
                  <a:lnTo>
                    <a:pt x="358" y="309"/>
                  </a:lnTo>
                  <a:lnTo>
                    <a:pt x="358" y="302"/>
                  </a:lnTo>
                  <a:lnTo>
                    <a:pt x="365" y="295"/>
                  </a:lnTo>
                  <a:lnTo>
                    <a:pt x="365" y="274"/>
                  </a:lnTo>
                  <a:lnTo>
                    <a:pt x="372" y="260"/>
                  </a:lnTo>
                  <a:lnTo>
                    <a:pt x="372" y="253"/>
                  </a:lnTo>
                  <a:lnTo>
                    <a:pt x="379" y="239"/>
                  </a:lnTo>
                  <a:lnTo>
                    <a:pt x="379" y="232"/>
                  </a:lnTo>
                  <a:lnTo>
                    <a:pt x="386" y="225"/>
                  </a:lnTo>
                  <a:lnTo>
                    <a:pt x="386" y="211"/>
                  </a:lnTo>
                  <a:lnTo>
                    <a:pt x="393" y="204"/>
                  </a:lnTo>
                  <a:lnTo>
                    <a:pt x="401" y="197"/>
                  </a:lnTo>
                  <a:lnTo>
                    <a:pt x="408" y="197"/>
                  </a:lnTo>
                  <a:lnTo>
                    <a:pt x="415" y="211"/>
                  </a:lnTo>
                  <a:lnTo>
                    <a:pt x="422" y="218"/>
                  </a:lnTo>
                  <a:lnTo>
                    <a:pt x="422" y="225"/>
                  </a:lnTo>
                  <a:lnTo>
                    <a:pt x="429" y="232"/>
                  </a:lnTo>
                  <a:lnTo>
                    <a:pt x="429" y="246"/>
                  </a:lnTo>
                  <a:lnTo>
                    <a:pt x="436" y="253"/>
                  </a:lnTo>
                  <a:lnTo>
                    <a:pt x="436" y="267"/>
                  </a:lnTo>
                  <a:lnTo>
                    <a:pt x="443" y="274"/>
                  </a:lnTo>
                  <a:lnTo>
                    <a:pt x="443" y="281"/>
                  </a:lnTo>
                  <a:lnTo>
                    <a:pt x="457" y="288"/>
                  </a:lnTo>
                  <a:lnTo>
                    <a:pt x="464" y="281"/>
                  </a:lnTo>
                  <a:lnTo>
                    <a:pt x="464" y="274"/>
                  </a:lnTo>
                  <a:lnTo>
                    <a:pt x="471" y="267"/>
                  </a:lnTo>
                  <a:lnTo>
                    <a:pt x="471" y="260"/>
                  </a:lnTo>
                  <a:lnTo>
                    <a:pt x="478" y="246"/>
                  </a:lnTo>
                  <a:lnTo>
                    <a:pt x="478" y="211"/>
                  </a:lnTo>
                  <a:lnTo>
                    <a:pt x="485" y="190"/>
                  </a:lnTo>
                  <a:lnTo>
                    <a:pt x="485" y="176"/>
                  </a:lnTo>
                  <a:lnTo>
                    <a:pt x="492" y="155"/>
                  </a:lnTo>
                  <a:lnTo>
                    <a:pt x="492" y="134"/>
                  </a:lnTo>
                  <a:lnTo>
                    <a:pt x="499" y="113"/>
                  </a:lnTo>
                  <a:lnTo>
                    <a:pt x="499" y="91"/>
                  </a:lnTo>
                  <a:lnTo>
                    <a:pt x="506" y="70"/>
                  </a:lnTo>
                  <a:lnTo>
                    <a:pt x="506" y="35"/>
                  </a:lnTo>
                  <a:lnTo>
                    <a:pt x="513" y="21"/>
                  </a:lnTo>
                  <a:lnTo>
                    <a:pt x="513" y="7"/>
                  </a:lnTo>
                  <a:lnTo>
                    <a:pt x="520" y="0"/>
                  </a:lnTo>
                  <a:lnTo>
                    <a:pt x="527" y="7"/>
                  </a:lnTo>
                  <a:lnTo>
                    <a:pt x="527" y="14"/>
                  </a:lnTo>
                  <a:lnTo>
                    <a:pt x="534" y="28"/>
                  </a:lnTo>
                  <a:lnTo>
                    <a:pt x="534" y="49"/>
                  </a:lnTo>
                  <a:lnTo>
                    <a:pt x="541" y="77"/>
                  </a:lnTo>
                  <a:lnTo>
                    <a:pt x="541" y="113"/>
                  </a:lnTo>
                  <a:lnTo>
                    <a:pt x="548" y="148"/>
                  </a:lnTo>
                  <a:lnTo>
                    <a:pt x="548" y="239"/>
                  </a:lnTo>
                  <a:lnTo>
                    <a:pt x="555" y="295"/>
                  </a:lnTo>
                  <a:lnTo>
                    <a:pt x="555" y="359"/>
                  </a:lnTo>
                  <a:lnTo>
                    <a:pt x="562" y="422"/>
                  </a:lnTo>
                  <a:lnTo>
                    <a:pt x="562" y="492"/>
                  </a:lnTo>
                  <a:lnTo>
                    <a:pt x="569" y="563"/>
                  </a:lnTo>
                  <a:lnTo>
                    <a:pt x="569" y="640"/>
                  </a:lnTo>
                  <a:lnTo>
                    <a:pt x="576" y="717"/>
                  </a:lnTo>
                  <a:lnTo>
                    <a:pt x="576" y="879"/>
                  </a:lnTo>
                  <a:lnTo>
                    <a:pt x="583" y="956"/>
                  </a:lnTo>
                  <a:lnTo>
                    <a:pt x="583" y="1041"/>
                  </a:lnTo>
                  <a:lnTo>
                    <a:pt x="590" y="1125"/>
                  </a:lnTo>
                  <a:lnTo>
                    <a:pt x="590" y="1202"/>
                  </a:lnTo>
                  <a:lnTo>
                    <a:pt x="597" y="1280"/>
                  </a:lnTo>
                  <a:lnTo>
                    <a:pt x="597" y="1427"/>
                  </a:lnTo>
                  <a:lnTo>
                    <a:pt x="604" y="1498"/>
                  </a:lnTo>
                  <a:lnTo>
                    <a:pt x="604" y="1561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6" name="Freeform 1081"/>
            <p:cNvSpPr>
              <a:spLocks/>
            </p:cNvSpPr>
            <p:nvPr/>
          </p:nvSpPr>
          <p:spPr bwMode="auto">
            <a:xfrm>
              <a:off x="3430" y="2793"/>
              <a:ext cx="633" cy="647"/>
            </a:xfrm>
            <a:custGeom>
              <a:avLst/>
              <a:gdLst>
                <a:gd name="T0" fmla="*/ 7 w 633"/>
                <a:gd name="T1" fmla="*/ 408 h 647"/>
                <a:gd name="T2" fmla="*/ 22 w 633"/>
                <a:gd name="T3" fmla="*/ 569 h 647"/>
                <a:gd name="T4" fmla="*/ 29 w 633"/>
                <a:gd name="T5" fmla="*/ 633 h 647"/>
                <a:gd name="T6" fmla="*/ 43 w 633"/>
                <a:gd name="T7" fmla="*/ 640 h 647"/>
                <a:gd name="T8" fmla="*/ 57 w 633"/>
                <a:gd name="T9" fmla="*/ 597 h 647"/>
                <a:gd name="T10" fmla="*/ 64 w 633"/>
                <a:gd name="T11" fmla="*/ 513 h 647"/>
                <a:gd name="T12" fmla="*/ 78 w 633"/>
                <a:gd name="T13" fmla="*/ 457 h 647"/>
                <a:gd name="T14" fmla="*/ 85 w 633"/>
                <a:gd name="T15" fmla="*/ 386 h 647"/>
                <a:gd name="T16" fmla="*/ 106 w 633"/>
                <a:gd name="T17" fmla="*/ 358 h 647"/>
                <a:gd name="T18" fmla="*/ 113 w 633"/>
                <a:gd name="T19" fmla="*/ 365 h 647"/>
                <a:gd name="T20" fmla="*/ 127 w 633"/>
                <a:gd name="T21" fmla="*/ 386 h 647"/>
                <a:gd name="T22" fmla="*/ 134 w 633"/>
                <a:gd name="T23" fmla="*/ 422 h 647"/>
                <a:gd name="T24" fmla="*/ 148 w 633"/>
                <a:gd name="T25" fmla="*/ 443 h 647"/>
                <a:gd name="T26" fmla="*/ 176 w 633"/>
                <a:gd name="T27" fmla="*/ 429 h 647"/>
                <a:gd name="T28" fmla="*/ 183 w 633"/>
                <a:gd name="T29" fmla="*/ 393 h 647"/>
                <a:gd name="T30" fmla="*/ 197 w 633"/>
                <a:gd name="T31" fmla="*/ 365 h 647"/>
                <a:gd name="T32" fmla="*/ 204 w 633"/>
                <a:gd name="T33" fmla="*/ 323 h 647"/>
                <a:gd name="T34" fmla="*/ 218 w 633"/>
                <a:gd name="T35" fmla="*/ 302 h 647"/>
                <a:gd name="T36" fmla="*/ 232 w 633"/>
                <a:gd name="T37" fmla="*/ 288 h 647"/>
                <a:gd name="T38" fmla="*/ 254 w 633"/>
                <a:gd name="T39" fmla="*/ 309 h 647"/>
                <a:gd name="T40" fmla="*/ 275 w 633"/>
                <a:gd name="T41" fmla="*/ 323 h 647"/>
                <a:gd name="T42" fmla="*/ 296 w 633"/>
                <a:gd name="T43" fmla="*/ 309 h 647"/>
                <a:gd name="T44" fmla="*/ 303 w 633"/>
                <a:gd name="T45" fmla="*/ 288 h 647"/>
                <a:gd name="T46" fmla="*/ 317 w 633"/>
                <a:gd name="T47" fmla="*/ 267 h 647"/>
                <a:gd name="T48" fmla="*/ 324 w 633"/>
                <a:gd name="T49" fmla="*/ 239 h 647"/>
                <a:gd name="T50" fmla="*/ 338 w 633"/>
                <a:gd name="T51" fmla="*/ 218 h 647"/>
                <a:gd name="T52" fmla="*/ 359 w 633"/>
                <a:gd name="T53" fmla="*/ 197 h 647"/>
                <a:gd name="T54" fmla="*/ 380 w 633"/>
                <a:gd name="T55" fmla="*/ 211 h 647"/>
                <a:gd name="T56" fmla="*/ 401 w 633"/>
                <a:gd name="T57" fmla="*/ 211 h 647"/>
                <a:gd name="T58" fmla="*/ 422 w 633"/>
                <a:gd name="T59" fmla="*/ 190 h 647"/>
                <a:gd name="T60" fmla="*/ 436 w 633"/>
                <a:gd name="T61" fmla="*/ 168 h 647"/>
                <a:gd name="T62" fmla="*/ 443 w 633"/>
                <a:gd name="T63" fmla="*/ 147 h 647"/>
                <a:gd name="T64" fmla="*/ 457 w 633"/>
                <a:gd name="T65" fmla="*/ 126 h 647"/>
                <a:gd name="T66" fmla="*/ 486 w 633"/>
                <a:gd name="T67" fmla="*/ 98 h 647"/>
                <a:gd name="T68" fmla="*/ 493 w 633"/>
                <a:gd name="T69" fmla="*/ 98 h 647"/>
                <a:gd name="T70" fmla="*/ 514 w 633"/>
                <a:gd name="T71" fmla="*/ 105 h 647"/>
                <a:gd name="T72" fmla="*/ 535 w 633"/>
                <a:gd name="T73" fmla="*/ 98 h 647"/>
                <a:gd name="T74" fmla="*/ 556 w 633"/>
                <a:gd name="T75" fmla="*/ 70 h 647"/>
                <a:gd name="T76" fmla="*/ 563 w 633"/>
                <a:gd name="T77" fmla="*/ 49 h 647"/>
                <a:gd name="T78" fmla="*/ 577 w 633"/>
                <a:gd name="T79" fmla="*/ 21 h 647"/>
                <a:gd name="T80" fmla="*/ 598 w 633"/>
                <a:gd name="T81" fmla="*/ 0 h 647"/>
                <a:gd name="T82" fmla="*/ 619 w 633"/>
                <a:gd name="T83" fmla="*/ 0 h 6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33"/>
                <a:gd name="T127" fmla="*/ 0 h 647"/>
                <a:gd name="T128" fmla="*/ 633 w 633"/>
                <a:gd name="T129" fmla="*/ 647 h 6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33" h="647">
                  <a:moveTo>
                    <a:pt x="0" y="288"/>
                  </a:moveTo>
                  <a:lnTo>
                    <a:pt x="7" y="351"/>
                  </a:lnTo>
                  <a:lnTo>
                    <a:pt x="7" y="408"/>
                  </a:lnTo>
                  <a:lnTo>
                    <a:pt x="14" y="457"/>
                  </a:lnTo>
                  <a:lnTo>
                    <a:pt x="14" y="534"/>
                  </a:lnTo>
                  <a:lnTo>
                    <a:pt x="22" y="569"/>
                  </a:lnTo>
                  <a:lnTo>
                    <a:pt x="22" y="597"/>
                  </a:lnTo>
                  <a:lnTo>
                    <a:pt x="29" y="618"/>
                  </a:lnTo>
                  <a:lnTo>
                    <a:pt x="29" y="633"/>
                  </a:lnTo>
                  <a:lnTo>
                    <a:pt x="43" y="647"/>
                  </a:lnTo>
                  <a:lnTo>
                    <a:pt x="36" y="647"/>
                  </a:lnTo>
                  <a:lnTo>
                    <a:pt x="43" y="640"/>
                  </a:lnTo>
                  <a:lnTo>
                    <a:pt x="50" y="626"/>
                  </a:lnTo>
                  <a:lnTo>
                    <a:pt x="50" y="611"/>
                  </a:lnTo>
                  <a:lnTo>
                    <a:pt x="57" y="597"/>
                  </a:lnTo>
                  <a:lnTo>
                    <a:pt x="57" y="576"/>
                  </a:lnTo>
                  <a:lnTo>
                    <a:pt x="64" y="555"/>
                  </a:lnTo>
                  <a:lnTo>
                    <a:pt x="64" y="513"/>
                  </a:lnTo>
                  <a:lnTo>
                    <a:pt x="71" y="492"/>
                  </a:lnTo>
                  <a:lnTo>
                    <a:pt x="71" y="471"/>
                  </a:lnTo>
                  <a:lnTo>
                    <a:pt x="78" y="457"/>
                  </a:lnTo>
                  <a:lnTo>
                    <a:pt x="78" y="436"/>
                  </a:lnTo>
                  <a:lnTo>
                    <a:pt x="85" y="422"/>
                  </a:lnTo>
                  <a:lnTo>
                    <a:pt x="85" y="386"/>
                  </a:lnTo>
                  <a:lnTo>
                    <a:pt x="92" y="379"/>
                  </a:lnTo>
                  <a:lnTo>
                    <a:pt x="92" y="372"/>
                  </a:lnTo>
                  <a:lnTo>
                    <a:pt x="106" y="358"/>
                  </a:lnTo>
                  <a:lnTo>
                    <a:pt x="99" y="358"/>
                  </a:lnTo>
                  <a:lnTo>
                    <a:pt x="106" y="358"/>
                  </a:lnTo>
                  <a:lnTo>
                    <a:pt x="113" y="365"/>
                  </a:lnTo>
                  <a:lnTo>
                    <a:pt x="120" y="372"/>
                  </a:lnTo>
                  <a:lnTo>
                    <a:pt x="120" y="379"/>
                  </a:lnTo>
                  <a:lnTo>
                    <a:pt x="127" y="386"/>
                  </a:lnTo>
                  <a:lnTo>
                    <a:pt x="127" y="393"/>
                  </a:lnTo>
                  <a:lnTo>
                    <a:pt x="134" y="401"/>
                  </a:lnTo>
                  <a:lnTo>
                    <a:pt x="134" y="422"/>
                  </a:lnTo>
                  <a:lnTo>
                    <a:pt x="141" y="429"/>
                  </a:lnTo>
                  <a:lnTo>
                    <a:pt x="141" y="436"/>
                  </a:lnTo>
                  <a:lnTo>
                    <a:pt x="148" y="443"/>
                  </a:lnTo>
                  <a:lnTo>
                    <a:pt x="169" y="443"/>
                  </a:lnTo>
                  <a:lnTo>
                    <a:pt x="169" y="436"/>
                  </a:lnTo>
                  <a:lnTo>
                    <a:pt x="176" y="429"/>
                  </a:lnTo>
                  <a:lnTo>
                    <a:pt x="176" y="422"/>
                  </a:lnTo>
                  <a:lnTo>
                    <a:pt x="183" y="415"/>
                  </a:lnTo>
                  <a:lnTo>
                    <a:pt x="183" y="393"/>
                  </a:lnTo>
                  <a:lnTo>
                    <a:pt x="190" y="386"/>
                  </a:lnTo>
                  <a:lnTo>
                    <a:pt x="190" y="372"/>
                  </a:lnTo>
                  <a:lnTo>
                    <a:pt x="197" y="365"/>
                  </a:lnTo>
                  <a:lnTo>
                    <a:pt x="197" y="351"/>
                  </a:lnTo>
                  <a:lnTo>
                    <a:pt x="204" y="344"/>
                  </a:lnTo>
                  <a:lnTo>
                    <a:pt x="204" y="323"/>
                  </a:lnTo>
                  <a:lnTo>
                    <a:pt x="211" y="316"/>
                  </a:lnTo>
                  <a:lnTo>
                    <a:pt x="211" y="309"/>
                  </a:lnTo>
                  <a:lnTo>
                    <a:pt x="218" y="302"/>
                  </a:lnTo>
                  <a:lnTo>
                    <a:pt x="232" y="288"/>
                  </a:lnTo>
                  <a:lnTo>
                    <a:pt x="225" y="288"/>
                  </a:lnTo>
                  <a:lnTo>
                    <a:pt x="232" y="288"/>
                  </a:lnTo>
                  <a:lnTo>
                    <a:pt x="239" y="295"/>
                  </a:lnTo>
                  <a:lnTo>
                    <a:pt x="247" y="302"/>
                  </a:lnTo>
                  <a:lnTo>
                    <a:pt x="254" y="309"/>
                  </a:lnTo>
                  <a:lnTo>
                    <a:pt x="261" y="316"/>
                  </a:lnTo>
                  <a:lnTo>
                    <a:pt x="268" y="323"/>
                  </a:lnTo>
                  <a:lnTo>
                    <a:pt x="275" y="323"/>
                  </a:lnTo>
                  <a:lnTo>
                    <a:pt x="282" y="323"/>
                  </a:lnTo>
                  <a:lnTo>
                    <a:pt x="289" y="316"/>
                  </a:lnTo>
                  <a:lnTo>
                    <a:pt x="296" y="309"/>
                  </a:lnTo>
                  <a:lnTo>
                    <a:pt x="296" y="302"/>
                  </a:lnTo>
                  <a:lnTo>
                    <a:pt x="303" y="295"/>
                  </a:lnTo>
                  <a:lnTo>
                    <a:pt x="303" y="288"/>
                  </a:lnTo>
                  <a:lnTo>
                    <a:pt x="310" y="281"/>
                  </a:lnTo>
                  <a:lnTo>
                    <a:pt x="310" y="274"/>
                  </a:lnTo>
                  <a:lnTo>
                    <a:pt x="317" y="267"/>
                  </a:lnTo>
                  <a:lnTo>
                    <a:pt x="317" y="253"/>
                  </a:lnTo>
                  <a:lnTo>
                    <a:pt x="324" y="246"/>
                  </a:lnTo>
                  <a:lnTo>
                    <a:pt x="324" y="239"/>
                  </a:lnTo>
                  <a:lnTo>
                    <a:pt x="331" y="232"/>
                  </a:lnTo>
                  <a:lnTo>
                    <a:pt x="331" y="225"/>
                  </a:lnTo>
                  <a:lnTo>
                    <a:pt x="338" y="218"/>
                  </a:lnTo>
                  <a:lnTo>
                    <a:pt x="352" y="204"/>
                  </a:lnTo>
                  <a:lnTo>
                    <a:pt x="352" y="197"/>
                  </a:lnTo>
                  <a:lnTo>
                    <a:pt x="359" y="197"/>
                  </a:lnTo>
                  <a:lnTo>
                    <a:pt x="366" y="204"/>
                  </a:lnTo>
                  <a:lnTo>
                    <a:pt x="373" y="204"/>
                  </a:lnTo>
                  <a:lnTo>
                    <a:pt x="380" y="211"/>
                  </a:lnTo>
                  <a:lnTo>
                    <a:pt x="387" y="211"/>
                  </a:lnTo>
                  <a:lnTo>
                    <a:pt x="394" y="211"/>
                  </a:lnTo>
                  <a:lnTo>
                    <a:pt x="401" y="211"/>
                  </a:lnTo>
                  <a:lnTo>
                    <a:pt x="408" y="211"/>
                  </a:lnTo>
                  <a:lnTo>
                    <a:pt x="415" y="197"/>
                  </a:lnTo>
                  <a:lnTo>
                    <a:pt x="422" y="190"/>
                  </a:lnTo>
                  <a:lnTo>
                    <a:pt x="429" y="183"/>
                  </a:lnTo>
                  <a:lnTo>
                    <a:pt x="429" y="176"/>
                  </a:lnTo>
                  <a:lnTo>
                    <a:pt x="436" y="168"/>
                  </a:lnTo>
                  <a:lnTo>
                    <a:pt x="436" y="161"/>
                  </a:lnTo>
                  <a:lnTo>
                    <a:pt x="443" y="154"/>
                  </a:lnTo>
                  <a:lnTo>
                    <a:pt x="443" y="147"/>
                  </a:lnTo>
                  <a:lnTo>
                    <a:pt x="450" y="140"/>
                  </a:lnTo>
                  <a:lnTo>
                    <a:pt x="450" y="133"/>
                  </a:lnTo>
                  <a:lnTo>
                    <a:pt x="457" y="126"/>
                  </a:lnTo>
                  <a:lnTo>
                    <a:pt x="457" y="119"/>
                  </a:lnTo>
                  <a:lnTo>
                    <a:pt x="464" y="112"/>
                  </a:lnTo>
                  <a:lnTo>
                    <a:pt x="486" y="98"/>
                  </a:lnTo>
                  <a:lnTo>
                    <a:pt x="479" y="98"/>
                  </a:lnTo>
                  <a:lnTo>
                    <a:pt x="486" y="98"/>
                  </a:lnTo>
                  <a:lnTo>
                    <a:pt x="493" y="98"/>
                  </a:lnTo>
                  <a:lnTo>
                    <a:pt x="500" y="105"/>
                  </a:lnTo>
                  <a:lnTo>
                    <a:pt x="507" y="105"/>
                  </a:lnTo>
                  <a:lnTo>
                    <a:pt x="514" y="105"/>
                  </a:lnTo>
                  <a:lnTo>
                    <a:pt x="521" y="105"/>
                  </a:lnTo>
                  <a:lnTo>
                    <a:pt x="528" y="98"/>
                  </a:lnTo>
                  <a:lnTo>
                    <a:pt x="535" y="98"/>
                  </a:lnTo>
                  <a:lnTo>
                    <a:pt x="542" y="84"/>
                  </a:lnTo>
                  <a:lnTo>
                    <a:pt x="549" y="77"/>
                  </a:lnTo>
                  <a:lnTo>
                    <a:pt x="556" y="70"/>
                  </a:lnTo>
                  <a:lnTo>
                    <a:pt x="556" y="63"/>
                  </a:lnTo>
                  <a:lnTo>
                    <a:pt x="563" y="56"/>
                  </a:lnTo>
                  <a:lnTo>
                    <a:pt x="563" y="49"/>
                  </a:lnTo>
                  <a:lnTo>
                    <a:pt x="570" y="42"/>
                  </a:lnTo>
                  <a:lnTo>
                    <a:pt x="577" y="35"/>
                  </a:lnTo>
                  <a:lnTo>
                    <a:pt x="577" y="21"/>
                  </a:lnTo>
                  <a:lnTo>
                    <a:pt x="584" y="14"/>
                  </a:lnTo>
                  <a:lnTo>
                    <a:pt x="591" y="7"/>
                  </a:lnTo>
                  <a:lnTo>
                    <a:pt x="598" y="0"/>
                  </a:lnTo>
                  <a:lnTo>
                    <a:pt x="605" y="0"/>
                  </a:lnTo>
                  <a:lnTo>
                    <a:pt x="612" y="0"/>
                  </a:lnTo>
                  <a:lnTo>
                    <a:pt x="619" y="0"/>
                  </a:lnTo>
                  <a:lnTo>
                    <a:pt x="626" y="0"/>
                  </a:lnTo>
                  <a:lnTo>
                    <a:pt x="633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7" name="Freeform 1082"/>
            <p:cNvSpPr>
              <a:spLocks/>
            </p:cNvSpPr>
            <p:nvPr/>
          </p:nvSpPr>
          <p:spPr bwMode="auto">
            <a:xfrm>
              <a:off x="4063" y="2483"/>
              <a:ext cx="366" cy="310"/>
            </a:xfrm>
            <a:custGeom>
              <a:avLst/>
              <a:gdLst>
                <a:gd name="T0" fmla="*/ 0 w 366"/>
                <a:gd name="T1" fmla="*/ 310 h 310"/>
                <a:gd name="T2" fmla="*/ 7 w 366"/>
                <a:gd name="T3" fmla="*/ 310 h 310"/>
                <a:gd name="T4" fmla="*/ 14 w 366"/>
                <a:gd name="T5" fmla="*/ 310 h 310"/>
                <a:gd name="T6" fmla="*/ 21 w 366"/>
                <a:gd name="T7" fmla="*/ 303 h 310"/>
                <a:gd name="T8" fmla="*/ 28 w 366"/>
                <a:gd name="T9" fmla="*/ 296 h 310"/>
                <a:gd name="T10" fmla="*/ 42 w 366"/>
                <a:gd name="T11" fmla="*/ 282 h 310"/>
                <a:gd name="T12" fmla="*/ 42 w 366"/>
                <a:gd name="T13" fmla="*/ 275 h 310"/>
                <a:gd name="T14" fmla="*/ 56 w 366"/>
                <a:gd name="T15" fmla="*/ 261 h 310"/>
                <a:gd name="T16" fmla="*/ 56 w 366"/>
                <a:gd name="T17" fmla="*/ 246 h 310"/>
                <a:gd name="T18" fmla="*/ 64 w 366"/>
                <a:gd name="T19" fmla="*/ 239 h 310"/>
                <a:gd name="T20" fmla="*/ 78 w 366"/>
                <a:gd name="T21" fmla="*/ 225 h 310"/>
                <a:gd name="T22" fmla="*/ 78 w 366"/>
                <a:gd name="T23" fmla="*/ 218 h 310"/>
                <a:gd name="T24" fmla="*/ 85 w 366"/>
                <a:gd name="T25" fmla="*/ 211 h 310"/>
                <a:gd name="T26" fmla="*/ 92 w 366"/>
                <a:gd name="T27" fmla="*/ 204 h 310"/>
                <a:gd name="T28" fmla="*/ 99 w 366"/>
                <a:gd name="T29" fmla="*/ 204 h 310"/>
                <a:gd name="T30" fmla="*/ 106 w 366"/>
                <a:gd name="T31" fmla="*/ 204 h 310"/>
                <a:gd name="T32" fmla="*/ 113 w 366"/>
                <a:gd name="T33" fmla="*/ 204 h 310"/>
                <a:gd name="T34" fmla="*/ 120 w 366"/>
                <a:gd name="T35" fmla="*/ 204 h 310"/>
                <a:gd name="T36" fmla="*/ 127 w 366"/>
                <a:gd name="T37" fmla="*/ 204 h 310"/>
                <a:gd name="T38" fmla="*/ 134 w 366"/>
                <a:gd name="T39" fmla="*/ 204 h 310"/>
                <a:gd name="T40" fmla="*/ 141 w 366"/>
                <a:gd name="T41" fmla="*/ 197 h 310"/>
                <a:gd name="T42" fmla="*/ 148 w 366"/>
                <a:gd name="T43" fmla="*/ 197 h 310"/>
                <a:gd name="T44" fmla="*/ 155 w 366"/>
                <a:gd name="T45" fmla="*/ 183 h 310"/>
                <a:gd name="T46" fmla="*/ 162 w 366"/>
                <a:gd name="T47" fmla="*/ 176 h 310"/>
                <a:gd name="T48" fmla="*/ 169 w 366"/>
                <a:gd name="T49" fmla="*/ 169 h 310"/>
                <a:gd name="T50" fmla="*/ 176 w 366"/>
                <a:gd name="T51" fmla="*/ 162 h 310"/>
                <a:gd name="T52" fmla="*/ 176 w 366"/>
                <a:gd name="T53" fmla="*/ 148 h 310"/>
                <a:gd name="T54" fmla="*/ 183 w 366"/>
                <a:gd name="T55" fmla="*/ 141 h 310"/>
                <a:gd name="T56" fmla="*/ 197 w 366"/>
                <a:gd name="T57" fmla="*/ 127 h 310"/>
                <a:gd name="T58" fmla="*/ 197 w 366"/>
                <a:gd name="T59" fmla="*/ 120 h 310"/>
                <a:gd name="T60" fmla="*/ 204 w 366"/>
                <a:gd name="T61" fmla="*/ 113 h 310"/>
                <a:gd name="T62" fmla="*/ 211 w 366"/>
                <a:gd name="T63" fmla="*/ 106 h 310"/>
                <a:gd name="T64" fmla="*/ 218 w 366"/>
                <a:gd name="T65" fmla="*/ 106 h 310"/>
                <a:gd name="T66" fmla="*/ 225 w 366"/>
                <a:gd name="T67" fmla="*/ 99 h 310"/>
                <a:gd name="T68" fmla="*/ 232 w 366"/>
                <a:gd name="T69" fmla="*/ 99 h 310"/>
                <a:gd name="T70" fmla="*/ 239 w 366"/>
                <a:gd name="T71" fmla="*/ 99 h 310"/>
                <a:gd name="T72" fmla="*/ 246 w 366"/>
                <a:gd name="T73" fmla="*/ 99 h 310"/>
                <a:gd name="T74" fmla="*/ 253 w 366"/>
                <a:gd name="T75" fmla="*/ 99 h 310"/>
                <a:gd name="T76" fmla="*/ 260 w 366"/>
                <a:gd name="T77" fmla="*/ 99 h 310"/>
                <a:gd name="T78" fmla="*/ 267 w 366"/>
                <a:gd name="T79" fmla="*/ 92 h 310"/>
                <a:gd name="T80" fmla="*/ 274 w 366"/>
                <a:gd name="T81" fmla="*/ 85 h 310"/>
                <a:gd name="T82" fmla="*/ 281 w 366"/>
                <a:gd name="T83" fmla="*/ 78 h 310"/>
                <a:gd name="T84" fmla="*/ 289 w 366"/>
                <a:gd name="T85" fmla="*/ 71 h 310"/>
                <a:gd name="T86" fmla="*/ 296 w 366"/>
                <a:gd name="T87" fmla="*/ 64 h 310"/>
                <a:gd name="T88" fmla="*/ 296 w 366"/>
                <a:gd name="T89" fmla="*/ 57 h 310"/>
                <a:gd name="T90" fmla="*/ 303 w 366"/>
                <a:gd name="T91" fmla="*/ 50 h 310"/>
                <a:gd name="T92" fmla="*/ 303 w 366"/>
                <a:gd name="T93" fmla="*/ 43 h 310"/>
                <a:gd name="T94" fmla="*/ 310 w 366"/>
                <a:gd name="T95" fmla="*/ 36 h 310"/>
                <a:gd name="T96" fmla="*/ 317 w 366"/>
                <a:gd name="T97" fmla="*/ 28 h 310"/>
                <a:gd name="T98" fmla="*/ 317 w 366"/>
                <a:gd name="T99" fmla="*/ 21 h 310"/>
                <a:gd name="T100" fmla="*/ 324 w 366"/>
                <a:gd name="T101" fmla="*/ 14 h 310"/>
                <a:gd name="T102" fmla="*/ 331 w 366"/>
                <a:gd name="T103" fmla="*/ 7 h 310"/>
                <a:gd name="T104" fmla="*/ 345 w 366"/>
                <a:gd name="T105" fmla="*/ 0 h 310"/>
                <a:gd name="T106" fmla="*/ 352 w 366"/>
                <a:gd name="T107" fmla="*/ 0 h 310"/>
                <a:gd name="T108" fmla="*/ 359 w 366"/>
                <a:gd name="T109" fmla="*/ 0 h 310"/>
                <a:gd name="T110" fmla="*/ 366 w 366"/>
                <a:gd name="T111" fmla="*/ 0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66"/>
                <a:gd name="T169" fmla="*/ 0 h 310"/>
                <a:gd name="T170" fmla="*/ 366 w 366"/>
                <a:gd name="T171" fmla="*/ 310 h 31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66" h="310">
                  <a:moveTo>
                    <a:pt x="0" y="310"/>
                  </a:moveTo>
                  <a:lnTo>
                    <a:pt x="7" y="310"/>
                  </a:lnTo>
                  <a:lnTo>
                    <a:pt x="14" y="310"/>
                  </a:lnTo>
                  <a:lnTo>
                    <a:pt x="21" y="303"/>
                  </a:lnTo>
                  <a:lnTo>
                    <a:pt x="28" y="296"/>
                  </a:lnTo>
                  <a:lnTo>
                    <a:pt x="42" y="282"/>
                  </a:lnTo>
                  <a:lnTo>
                    <a:pt x="42" y="275"/>
                  </a:lnTo>
                  <a:lnTo>
                    <a:pt x="56" y="261"/>
                  </a:lnTo>
                  <a:lnTo>
                    <a:pt x="56" y="246"/>
                  </a:lnTo>
                  <a:lnTo>
                    <a:pt x="64" y="239"/>
                  </a:lnTo>
                  <a:lnTo>
                    <a:pt x="78" y="225"/>
                  </a:lnTo>
                  <a:lnTo>
                    <a:pt x="78" y="218"/>
                  </a:lnTo>
                  <a:lnTo>
                    <a:pt x="85" y="211"/>
                  </a:lnTo>
                  <a:lnTo>
                    <a:pt x="92" y="204"/>
                  </a:lnTo>
                  <a:lnTo>
                    <a:pt x="99" y="204"/>
                  </a:lnTo>
                  <a:lnTo>
                    <a:pt x="106" y="204"/>
                  </a:lnTo>
                  <a:lnTo>
                    <a:pt x="113" y="204"/>
                  </a:lnTo>
                  <a:lnTo>
                    <a:pt x="120" y="204"/>
                  </a:lnTo>
                  <a:lnTo>
                    <a:pt x="127" y="204"/>
                  </a:lnTo>
                  <a:lnTo>
                    <a:pt x="134" y="204"/>
                  </a:lnTo>
                  <a:lnTo>
                    <a:pt x="141" y="197"/>
                  </a:lnTo>
                  <a:lnTo>
                    <a:pt x="148" y="197"/>
                  </a:lnTo>
                  <a:lnTo>
                    <a:pt x="155" y="183"/>
                  </a:lnTo>
                  <a:lnTo>
                    <a:pt x="162" y="176"/>
                  </a:lnTo>
                  <a:lnTo>
                    <a:pt x="169" y="169"/>
                  </a:lnTo>
                  <a:lnTo>
                    <a:pt x="176" y="162"/>
                  </a:lnTo>
                  <a:lnTo>
                    <a:pt x="176" y="148"/>
                  </a:lnTo>
                  <a:lnTo>
                    <a:pt x="183" y="141"/>
                  </a:lnTo>
                  <a:lnTo>
                    <a:pt x="197" y="127"/>
                  </a:lnTo>
                  <a:lnTo>
                    <a:pt x="197" y="120"/>
                  </a:lnTo>
                  <a:lnTo>
                    <a:pt x="204" y="113"/>
                  </a:lnTo>
                  <a:lnTo>
                    <a:pt x="211" y="106"/>
                  </a:lnTo>
                  <a:lnTo>
                    <a:pt x="218" y="106"/>
                  </a:lnTo>
                  <a:lnTo>
                    <a:pt x="225" y="99"/>
                  </a:lnTo>
                  <a:lnTo>
                    <a:pt x="232" y="99"/>
                  </a:lnTo>
                  <a:lnTo>
                    <a:pt x="239" y="99"/>
                  </a:lnTo>
                  <a:lnTo>
                    <a:pt x="246" y="99"/>
                  </a:lnTo>
                  <a:lnTo>
                    <a:pt x="253" y="99"/>
                  </a:lnTo>
                  <a:lnTo>
                    <a:pt x="260" y="99"/>
                  </a:lnTo>
                  <a:lnTo>
                    <a:pt x="267" y="92"/>
                  </a:lnTo>
                  <a:lnTo>
                    <a:pt x="274" y="85"/>
                  </a:lnTo>
                  <a:lnTo>
                    <a:pt x="281" y="78"/>
                  </a:lnTo>
                  <a:lnTo>
                    <a:pt x="289" y="71"/>
                  </a:lnTo>
                  <a:lnTo>
                    <a:pt x="296" y="64"/>
                  </a:lnTo>
                  <a:lnTo>
                    <a:pt x="296" y="57"/>
                  </a:lnTo>
                  <a:lnTo>
                    <a:pt x="303" y="50"/>
                  </a:lnTo>
                  <a:lnTo>
                    <a:pt x="303" y="43"/>
                  </a:lnTo>
                  <a:lnTo>
                    <a:pt x="310" y="36"/>
                  </a:lnTo>
                  <a:lnTo>
                    <a:pt x="317" y="28"/>
                  </a:lnTo>
                  <a:lnTo>
                    <a:pt x="317" y="21"/>
                  </a:lnTo>
                  <a:lnTo>
                    <a:pt x="324" y="14"/>
                  </a:lnTo>
                  <a:lnTo>
                    <a:pt x="331" y="7"/>
                  </a:lnTo>
                  <a:lnTo>
                    <a:pt x="345" y="0"/>
                  </a:lnTo>
                  <a:lnTo>
                    <a:pt x="352" y="0"/>
                  </a:lnTo>
                  <a:lnTo>
                    <a:pt x="359" y="0"/>
                  </a:lnTo>
                  <a:lnTo>
                    <a:pt x="366" y="0"/>
                  </a:lnTo>
                </a:path>
              </a:pathLst>
            </a:custGeom>
            <a:noFill/>
            <a:ln w="222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8" name="Freeform 1083"/>
            <p:cNvSpPr>
              <a:spLocks/>
            </p:cNvSpPr>
            <p:nvPr/>
          </p:nvSpPr>
          <p:spPr bwMode="auto">
            <a:xfrm>
              <a:off x="1384" y="2582"/>
              <a:ext cx="886" cy="752"/>
            </a:xfrm>
            <a:custGeom>
              <a:avLst/>
              <a:gdLst>
                <a:gd name="T0" fmla="*/ 7 w 886"/>
                <a:gd name="T1" fmla="*/ 738 h 752"/>
                <a:gd name="T2" fmla="*/ 28 w 886"/>
                <a:gd name="T3" fmla="*/ 724 h 752"/>
                <a:gd name="T4" fmla="*/ 50 w 886"/>
                <a:gd name="T5" fmla="*/ 703 h 752"/>
                <a:gd name="T6" fmla="*/ 71 w 886"/>
                <a:gd name="T7" fmla="*/ 689 h 752"/>
                <a:gd name="T8" fmla="*/ 92 w 886"/>
                <a:gd name="T9" fmla="*/ 668 h 752"/>
                <a:gd name="T10" fmla="*/ 113 w 886"/>
                <a:gd name="T11" fmla="*/ 647 h 752"/>
                <a:gd name="T12" fmla="*/ 134 w 886"/>
                <a:gd name="T13" fmla="*/ 633 h 752"/>
                <a:gd name="T14" fmla="*/ 155 w 886"/>
                <a:gd name="T15" fmla="*/ 619 h 752"/>
                <a:gd name="T16" fmla="*/ 176 w 886"/>
                <a:gd name="T17" fmla="*/ 597 h 752"/>
                <a:gd name="T18" fmla="*/ 197 w 886"/>
                <a:gd name="T19" fmla="*/ 576 h 752"/>
                <a:gd name="T20" fmla="*/ 218 w 886"/>
                <a:gd name="T21" fmla="*/ 562 h 752"/>
                <a:gd name="T22" fmla="*/ 239 w 886"/>
                <a:gd name="T23" fmla="*/ 541 h 752"/>
                <a:gd name="T24" fmla="*/ 260 w 886"/>
                <a:gd name="T25" fmla="*/ 527 h 752"/>
                <a:gd name="T26" fmla="*/ 282 w 886"/>
                <a:gd name="T27" fmla="*/ 506 h 752"/>
                <a:gd name="T28" fmla="*/ 303 w 886"/>
                <a:gd name="T29" fmla="*/ 492 h 752"/>
                <a:gd name="T30" fmla="*/ 324 w 886"/>
                <a:gd name="T31" fmla="*/ 471 h 752"/>
                <a:gd name="T32" fmla="*/ 345 w 886"/>
                <a:gd name="T33" fmla="*/ 457 h 752"/>
                <a:gd name="T34" fmla="*/ 366 w 886"/>
                <a:gd name="T35" fmla="*/ 436 h 752"/>
                <a:gd name="T36" fmla="*/ 387 w 886"/>
                <a:gd name="T37" fmla="*/ 422 h 752"/>
                <a:gd name="T38" fmla="*/ 408 w 886"/>
                <a:gd name="T39" fmla="*/ 401 h 752"/>
                <a:gd name="T40" fmla="*/ 429 w 886"/>
                <a:gd name="T41" fmla="*/ 387 h 752"/>
                <a:gd name="T42" fmla="*/ 450 w 886"/>
                <a:gd name="T43" fmla="*/ 365 h 752"/>
                <a:gd name="T44" fmla="*/ 471 w 886"/>
                <a:gd name="T45" fmla="*/ 344 h 752"/>
                <a:gd name="T46" fmla="*/ 493 w 886"/>
                <a:gd name="T47" fmla="*/ 330 h 752"/>
                <a:gd name="T48" fmla="*/ 514 w 886"/>
                <a:gd name="T49" fmla="*/ 316 h 752"/>
                <a:gd name="T50" fmla="*/ 535 w 886"/>
                <a:gd name="T51" fmla="*/ 295 h 752"/>
                <a:gd name="T52" fmla="*/ 556 w 886"/>
                <a:gd name="T53" fmla="*/ 274 h 752"/>
                <a:gd name="T54" fmla="*/ 577 w 886"/>
                <a:gd name="T55" fmla="*/ 260 h 752"/>
                <a:gd name="T56" fmla="*/ 598 w 886"/>
                <a:gd name="T57" fmla="*/ 239 h 752"/>
                <a:gd name="T58" fmla="*/ 619 w 886"/>
                <a:gd name="T59" fmla="*/ 225 h 752"/>
                <a:gd name="T60" fmla="*/ 640 w 886"/>
                <a:gd name="T61" fmla="*/ 204 h 752"/>
                <a:gd name="T62" fmla="*/ 661 w 886"/>
                <a:gd name="T63" fmla="*/ 190 h 752"/>
                <a:gd name="T64" fmla="*/ 682 w 886"/>
                <a:gd name="T65" fmla="*/ 169 h 752"/>
                <a:gd name="T66" fmla="*/ 703 w 886"/>
                <a:gd name="T67" fmla="*/ 154 h 752"/>
                <a:gd name="T68" fmla="*/ 725 w 886"/>
                <a:gd name="T69" fmla="*/ 133 h 752"/>
                <a:gd name="T70" fmla="*/ 746 w 886"/>
                <a:gd name="T71" fmla="*/ 119 h 752"/>
                <a:gd name="T72" fmla="*/ 767 w 886"/>
                <a:gd name="T73" fmla="*/ 98 h 752"/>
                <a:gd name="T74" fmla="*/ 788 w 886"/>
                <a:gd name="T75" fmla="*/ 84 h 752"/>
                <a:gd name="T76" fmla="*/ 809 w 886"/>
                <a:gd name="T77" fmla="*/ 63 h 752"/>
                <a:gd name="T78" fmla="*/ 830 w 886"/>
                <a:gd name="T79" fmla="*/ 42 h 752"/>
                <a:gd name="T80" fmla="*/ 851 w 886"/>
                <a:gd name="T81" fmla="*/ 28 h 752"/>
                <a:gd name="T82" fmla="*/ 872 w 886"/>
                <a:gd name="T83" fmla="*/ 7 h 7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6"/>
                <a:gd name="T127" fmla="*/ 0 h 752"/>
                <a:gd name="T128" fmla="*/ 886 w 886"/>
                <a:gd name="T129" fmla="*/ 752 h 75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6" h="752">
                  <a:moveTo>
                    <a:pt x="0" y="752"/>
                  </a:moveTo>
                  <a:lnTo>
                    <a:pt x="0" y="745"/>
                  </a:lnTo>
                  <a:lnTo>
                    <a:pt x="7" y="738"/>
                  </a:lnTo>
                  <a:lnTo>
                    <a:pt x="14" y="731"/>
                  </a:lnTo>
                  <a:lnTo>
                    <a:pt x="21" y="724"/>
                  </a:lnTo>
                  <a:lnTo>
                    <a:pt x="28" y="724"/>
                  </a:lnTo>
                  <a:lnTo>
                    <a:pt x="35" y="717"/>
                  </a:lnTo>
                  <a:lnTo>
                    <a:pt x="43" y="710"/>
                  </a:lnTo>
                  <a:lnTo>
                    <a:pt x="50" y="703"/>
                  </a:lnTo>
                  <a:lnTo>
                    <a:pt x="57" y="696"/>
                  </a:lnTo>
                  <a:lnTo>
                    <a:pt x="64" y="696"/>
                  </a:lnTo>
                  <a:lnTo>
                    <a:pt x="71" y="689"/>
                  </a:lnTo>
                  <a:lnTo>
                    <a:pt x="78" y="682"/>
                  </a:lnTo>
                  <a:lnTo>
                    <a:pt x="85" y="675"/>
                  </a:lnTo>
                  <a:lnTo>
                    <a:pt x="92" y="668"/>
                  </a:lnTo>
                  <a:lnTo>
                    <a:pt x="99" y="661"/>
                  </a:lnTo>
                  <a:lnTo>
                    <a:pt x="106" y="654"/>
                  </a:lnTo>
                  <a:lnTo>
                    <a:pt x="113" y="647"/>
                  </a:lnTo>
                  <a:lnTo>
                    <a:pt x="120" y="647"/>
                  </a:lnTo>
                  <a:lnTo>
                    <a:pt x="127" y="640"/>
                  </a:lnTo>
                  <a:lnTo>
                    <a:pt x="134" y="633"/>
                  </a:lnTo>
                  <a:lnTo>
                    <a:pt x="141" y="626"/>
                  </a:lnTo>
                  <a:lnTo>
                    <a:pt x="148" y="619"/>
                  </a:lnTo>
                  <a:lnTo>
                    <a:pt x="155" y="619"/>
                  </a:lnTo>
                  <a:lnTo>
                    <a:pt x="162" y="612"/>
                  </a:lnTo>
                  <a:lnTo>
                    <a:pt x="169" y="604"/>
                  </a:lnTo>
                  <a:lnTo>
                    <a:pt x="176" y="597"/>
                  </a:lnTo>
                  <a:lnTo>
                    <a:pt x="183" y="590"/>
                  </a:lnTo>
                  <a:lnTo>
                    <a:pt x="190" y="583"/>
                  </a:lnTo>
                  <a:lnTo>
                    <a:pt x="197" y="576"/>
                  </a:lnTo>
                  <a:lnTo>
                    <a:pt x="204" y="569"/>
                  </a:lnTo>
                  <a:lnTo>
                    <a:pt x="211" y="569"/>
                  </a:lnTo>
                  <a:lnTo>
                    <a:pt x="218" y="562"/>
                  </a:lnTo>
                  <a:lnTo>
                    <a:pt x="225" y="555"/>
                  </a:lnTo>
                  <a:lnTo>
                    <a:pt x="232" y="548"/>
                  </a:lnTo>
                  <a:lnTo>
                    <a:pt x="239" y="541"/>
                  </a:lnTo>
                  <a:lnTo>
                    <a:pt x="246" y="541"/>
                  </a:lnTo>
                  <a:lnTo>
                    <a:pt x="253" y="534"/>
                  </a:lnTo>
                  <a:lnTo>
                    <a:pt x="260" y="527"/>
                  </a:lnTo>
                  <a:lnTo>
                    <a:pt x="268" y="520"/>
                  </a:lnTo>
                  <a:lnTo>
                    <a:pt x="275" y="513"/>
                  </a:lnTo>
                  <a:lnTo>
                    <a:pt x="282" y="506"/>
                  </a:lnTo>
                  <a:lnTo>
                    <a:pt x="289" y="499"/>
                  </a:lnTo>
                  <a:lnTo>
                    <a:pt x="296" y="499"/>
                  </a:lnTo>
                  <a:lnTo>
                    <a:pt x="303" y="492"/>
                  </a:lnTo>
                  <a:lnTo>
                    <a:pt x="310" y="485"/>
                  </a:lnTo>
                  <a:lnTo>
                    <a:pt x="317" y="478"/>
                  </a:lnTo>
                  <a:lnTo>
                    <a:pt x="324" y="471"/>
                  </a:lnTo>
                  <a:lnTo>
                    <a:pt x="331" y="464"/>
                  </a:lnTo>
                  <a:lnTo>
                    <a:pt x="338" y="464"/>
                  </a:lnTo>
                  <a:lnTo>
                    <a:pt x="345" y="457"/>
                  </a:lnTo>
                  <a:lnTo>
                    <a:pt x="352" y="450"/>
                  </a:lnTo>
                  <a:lnTo>
                    <a:pt x="359" y="443"/>
                  </a:lnTo>
                  <a:lnTo>
                    <a:pt x="366" y="436"/>
                  </a:lnTo>
                  <a:lnTo>
                    <a:pt x="373" y="429"/>
                  </a:lnTo>
                  <a:lnTo>
                    <a:pt x="380" y="422"/>
                  </a:lnTo>
                  <a:lnTo>
                    <a:pt x="387" y="422"/>
                  </a:lnTo>
                  <a:lnTo>
                    <a:pt x="394" y="415"/>
                  </a:lnTo>
                  <a:lnTo>
                    <a:pt x="401" y="408"/>
                  </a:lnTo>
                  <a:lnTo>
                    <a:pt x="408" y="401"/>
                  </a:lnTo>
                  <a:lnTo>
                    <a:pt x="415" y="394"/>
                  </a:lnTo>
                  <a:lnTo>
                    <a:pt x="422" y="387"/>
                  </a:lnTo>
                  <a:lnTo>
                    <a:pt x="429" y="387"/>
                  </a:lnTo>
                  <a:lnTo>
                    <a:pt x="436" y="379"/>
                  </a:lnTo>
                  <a:lnTo>
                    <a:pt x="443" y="372"/>
                  </a:lnTo>
                  <a:lnTo>
                    <a:pt x="450" y="365"/>
                  </a:lnTo>
                  <a:lnTo>
                    <a:pt x="457" y="358"/>
                  </a:lnTo>
                  <a:lnTo>
                    <a:pt x="464" y="351"/>
                  </a:lnTo>
                  <a:lnTo>
                    <a:pt x="471" y="344"/>
                  </a:lnTo>
                  <a:lnTo>
                    <a:pt x="478" y="344"/>
                  </a:lnTo>
                  <a:lnTo>
                    <a:pt x="485" y="337"/>
                  </a:lnTo>
                  <a:lnTo>
                    <a:pt x="493" y="330"/>
                  </a:lnTo>
                  <a:lnTo>
                    <a:pt x="500" y="323"/>
                  </a:lnTo>
                  <a:lnTo>
                    <a:pt x="507" y="316"/>
                  </a:lnTo>
                  <a:lnTo>
                    <a:pt x="514" y="316"/>
                  </a:lnTo>
                  <a:lnTo>
                    <a:pt x="521" y="309"/>
                  </a:lnTo>
                  <a:lnTo>
                    <a:pt x="528" y="302"/>
                  </a:lnTo>
                  <a:lnTo>
                    <a:pt x="535" y="295"/>
                  </a:lnTo>
                  <a:lnTo>
                    <a:pt x="542" y="288"/>
                  </a:lnTo>
                  <a:lnTo>
                    <a:pt x="549" y="281"/>
                  </a:lnTo>
                  <a:lnTo>
                    <a:pt x="556" y="274"/>
                  </a:lnTo>
                  <a:lnTo>
                    <a:pt x="563" y="267"/>
                  </a:lnTo>
                  <a:lnTo>
                    <a:pt x="570" y="267"/>
                  </a:lnTo>
                  <a:lnTo>
                    <a:pt x="577" y="260"/>
                  </a:lnTo>
                  <a:lnTo>
                    <a:pt x="584" y="253"/>
                  </a:lnTo>
                  <a:lnTo>
                    <a:pt x="591" y="246"/>
                  </a:lnTo>
                  <a:lnTo>
                    <a:pt x="598" y="239"/>
                  </a:lnTo>
                  <a:lnTo>
                    <a:pt x="605" y="239"/>
                  </a:lnTo>
                  <a:lnTo>
                    <a:pt x="612" y="232"/>
                  </a:lnTo>
                  <a:lnTo>
                    <a:pt x="619" y="225"/>
                  </a:lnTo>
                  <a:lnTo>
                    <a:pt x="626" y="218"/>
                  </a:lnTo>
                  <a:lnTo>
                    <a:pt x="633" y="211"/>
                  </a:lnTo>
                  <a:lnTo>
                    <a:pt x="640" y="204"/>
                  </a:lnTo>
                  <a:lnTo>
                    <a:pt x="647" y="197"/>
                  </a:lnTo>
                  <a:lnTo>
                    <a:pt x="654" y="190"/>
                  </a:lnTo>
                  <a:lnTo>
                    <a:pt x="661" y="190"/>
                  </a:lnTo>
                  <a:lnTo>
                    <a:pt x="668" y="183"/>
                  </a:lnTo>
                  <a:lnTo>
                    <a:pt x="675" y="176"/>
                  </a:lnTo>
                  <a:lnTo>
                    <a:pt x="682" y="169"/>
                  </a:lnTo>
                  <a:lnTo>
                    <a:pt x="689" y="162"/>
                  </a:lnTo>
                  <a:lnTo>
                    <a:pt x="696" y="162"/>
                  </a:lnTo>
                  <a:lnTo>
                    <a:pt x="703" y="154"/>
                  </a:lnTo>
                  <a:lnTo>
                    <a:pt x="710" y="147"/>
                  </a:lnTo>
                  <a:lnTo>
                    <a:pt x="718" y="140"/>
                  </a:lnTo>
                  <a:lnTo>
                    <a:pt x="725" y="133"/>
                  </a:lnTo>
                  <a:lnTo>
                    <a:pt x="732" y="126"/>
                  </a:lnTo>
                  <a:lnTo>
                    <a:pt x="739" y="119"/>
                  </a:lnTo>
                  <a:lnTo>
                    <a:pt x="746" y="119"/>
                  </a:lnTo>
                  <a:lnTo>
                    <a:pt x="753" y="112"/>
                  </a:lnTo>
                  <a:lnTo>
                    <a:pt x="760" y="105"/>
                  </a:lnTo>
                  <a:lnTo>
                    <a:pt x="767" y="98"/>
                  </a:lnTo>
                  <a:lnTo>
                    <a:pt x="774" y="91"/>
                  </a:lnTo>
                  <a:lnTo>
                    <a:pt x="781" y="84"/>
                  </a:lnTo>
                  <a:lnTo>
                    <a:pt x="788" y="84"/>
                  </a:lnTo>
                  <a:lnTo>
                    <a:pt x="795" y="77"/>
                  </a:lnTo>
                  <a:lnTo>
                    <a:pt x="802" y="70"/>
                  </a:lnTo>
                  <a:lnTo>
                    <a:pt x="809" y="63"/>
                  </a:lnTo>
                  <a:lnTo>
                    <a:pt x="816" y="56"/>
                  </a:lnTo>
                  <a:lnTo>
                    <a:pt x="823" y="49"/>
                  </a:lnTo>
                  <a:lnTo>
                    <a:pt x="830" y="42"/>
                  </a:lnTo>
                  <a:lnTo>
                    <a:pt x="837" y="42"/>
                  </a:lnTo>
                  <a:lnTo>
                    <a:pt x="844" y="35"/>
                  </a:lnTo>
                  <a:lnTo>
                    <a:pt x="851" y="28"/>
                  </a:lnTo>
                  <a:lnTo>
                    <a:pt x="858" y="21"/>
                  </a:lnTo>
                  <a:lnTo>
                    <a:pt x="865" y="14"/>
                  </a:lnTo>
                  <a:lnTo>
                    <a:pt x="872" y="7"/>
                  </a:lnTo>
                  <a:lnTo>
                    <a:pt x="879" y="7"/>
                  </a:lnTo>
                  <a:lnTo>
                    <a:pt x="886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09" name="Freeform 1084"/>
            <p:cNvSpPr>
              <a:spLocks/>
            </p:cNvSpPr>
            <p:nvPr/>
          </p:nvSpPr>
          <p:spPr bwMode="auto">
            <a:xfrm>
              <a:off x="2270" y="1822"/>
              <a:ext cx="893" cy="760"/>
            </a:xfrm>
            <a:custGeom>
              <a:avLst/>
              <a:gdLst>
                <a:gd name="T0" fmla="*/ 14 w 893"/>
                <a:gd name="T1" fmla="*/ 746 h 760"/>
                <a:gd name="T2" fmla="*/ 35 w 893"/>
                <a:gd name="T3" fmla="*/ 725 h 760"/>
                <a:gd name="T4" fmla="*/ 57 w 893"/>
                <a:gd name="T5" fmla="*/ 711 h 760"/>
                <a:gd name="T6" fmla="*/ 78 w 893"/>
                <a:gd name="T7" fmla="*/ 697 h 760"/>
                <a:gd name="T8" fmla="*/ 99 w 893"/>
                <a:gd name="T9" fmla="*/ 675 h 760"/>
                <a:gd name="T10" fmla="*/ 120 w 893"/>
                <a:gd name="T11" fmla="*/ 654 h 760"/>
                <a:gd name="T12" fmla="*/ 141 w 893"/>
                <a:gd name="T13" fmla="*/ 640 h 760"/>
                <a:gd name="T14" fmla="*/ 162 w 893"/>
                <a:gd name="T15" fmla="*/ 619 h 760"/>
                <a:gd name="T16" fmla="*/ 183 w 893"/>
                <a:gd name="T17" fmla="*/ 605 h 760"/>
                <a:gd name="T18" fmla="*/ 204 w 893"/>
                <a:gd name="T19" fmla="*/ 584 h 760"/>
                <a:gd name="T20" fmla="*/ 225 w 893"/>
                <a:gd name="T21" fmla="*/ 570 h 760"/>
                <a:gd name="T22" fmla="*/ 246 w 893"/>
                <a:gd name="T23" fmla="*/ 549 h 760"/>
                <a:gd name="T24" fmla="*/ 267 w 893"/>
                <a:gd name="T25" fmla="*/ 535 h 760"/>
                <a:gd name="T26" fmla="*/ 289 w 893"/>
                <a:gd name="T27" fmla="*/ 514 h 760"/>
                <a:gd name="T28" fmla="*/ 310 w 893"/>
                <a:gd name="T29" fmla="*/ 500 h 760"/>
                <a:gd name="T30" fmla="*/ 331 w 893"/>
                <a:gd name="T31" fmla="*/ 479 h 760"/>
                <a:gd name="T32" fmla="*/ 352 w 893"/>
                <a:gd name="T33" fmla="*/ 464 h 760"/>
                <a:gd name="T34" fmla="*/ 373 w 893"/>
                <a:gd name="T35" fmla="*/ 443 h 760"/>
                <a:gd name="T36" fmla="*/ 394 w 893"/>
                <a:gd name="T37" fmla="*/ 422 h 760"/>
                <a:gd name="T38" fmla="*/ 415 w 893"/>
                <a:gd name="T39" fmla="*/ 408 h 760"/>
                <a:gd name="T40" fmla="*/ 436 w 893"/>
                <a:gd name="T41" fmla="*/ 387 h 760"/>
                <a:gd name="T42" fmla="*/ 457 w 893"/>
                <a:gd name="T43" fmla="*/ 373 h 760"/>
                <a:gd name="T44" fmla="*/ 478 w 893"/>
                <a:gd name="T45" fmla="*/ 352 h 760"/>
                <a:gd name="T46" fmla="*/ 499 w 893"/>
                <a:gd name="T47" fmla="*/ 338 h 760"/>
                <a:gd name="T48" fmla="*/ 521 w 893"/>
                <a:gd name="T49" fmla="*/ 317 h 760"/>
                <a:gd name="T50" fmla="*/ 542 w 893"/>
                <a:gd name="T51" fmla="*/ 303 h 760"/>
                <a:gd name="T52" fmla="*/ 563 w 893"/>
                <a:gd name="T53" fmla="*/ 282 h 760"/>
                <a:gd name="T54" fmla="*/ 584 w 893"/>
                <a:gd name="T55" fmla="*/ 268 h 760"/>
                <a:gd name="T56" fmla="*/ 605 w 893"/>
                <a:gd name="T57" fmla="*/ 247 h 760"/>
                <a:gd name="T58" fmla="*/ 626 w 893"/>
                <a:gd name="T59" fmla="*/ 225 h 760"/>
                <a:gd name="T60" fmla="*/ 647 w 893"/>
                <a:gd name="T61" fmla="*/ 211 h 760"/>
                <a:gd name="T62" fmla="*/ 668 w 893"/>
                <a:gd name="T63" fmla="*/ 197 h 760"/>
                <a:gd name="T64" fmla="*/ 689 w 893"/>
                <a:gd name="T65" fmla="*/ 176 h 760"/>
                <a:gd name="T66" fmla="*/ 710 w 893"/>
                <a:gd name="T67" fmla="*/ 155 h 760"/>
                <a:gd name="T68" fmla="*/ 732 w 893"/>
                <a:gd name="T69" fmla="*/ 141 h 760"/>
                <a:gd name="T70" fmla="*/ 753 w 893"/>
                <a:gd name="T71" fmla="*/ 120 h 760"/>
                <a:gd name="T72" fmla="*/ 774 w 893"/>
                <a:gd name="T73" fmla="*/ 106 h 760"/>
                <a:gd name="T74" fmla="*/ 795 w 893"/>
                <a:gd name="T75" fmla="*/ 85 h 760"/>
                <a:gd name="T76" fmla="*/ 816 w 893"/>
                <a:gd name="T77" fmla="*/ 71 h 760"/>
                <a:gd name="T78" fmla="*/ 837 w 893"/>
                <a:gd name="T79" fmla="*/ 50 h 760"/>
                <a:gd name="T80" fmla="*/ 858 w 893"/>
                <a:gd name="T81" fmla="*/ 36 h 760"/>
                <a:gd name="T82" fmla="*/ 879 w 893"/>
                <a:gd name="T83" fmla="*/ 14 h 7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93"/>
                <a:gd name="T127" fmla="*/ 0 h 760"/>
                <a:gd name="T128" fmla="*/ 893 w 893"/>
                <a:gd name="T129" fmla="*/ 760 h 7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93" h="760">
                  <a:moveTo>
                    <a:pt x="0" y="760"/>
                  </a:moveTo>
                  <a:lnTo>
                    <a:pt x="7" y="753"/>
                  </a:lnTo>
                  <a:lnTo>
                    <a:pt x="14" y="746"/>
                  </a:lnTo>
                  <a:lnTo>
                    <a:pt x="21" y="739"/>
                  </a:lnTo>
                  <a:lnTo>
                    <a:pt x="28" y="732"/>
                  </a:lnTo>
                  <a:lnTo>
                    <a:pt x="35" y="725"/>
                  </a:lnTo>
                  <a:lnTo>
                    <a:pt x="42" y="725"/>
                  </a:lnTo>
                  <a:lnTo>
                    <a:pt x="49" y="718"/>
                  </a:lnTo>
                  <a:lnTo>
                    <a:pt x="57" y="711"/>
                  </a:lnTo>
                  <a:lnTo>
                    <a:pt x="64" y="704"/>
                  </a:lnTo>
                  <a:lnTo>
                    <a:pt x="71" y="697"/>
                  </a:lnTo>
                  <a:lnTo>
                    <a:pt x="78" y="697"/>
                  </a:lnTo>
                  <a:lnTo>
                    <a:pt x="85" y="689"/>
                  </a:lnTo>
                  <a:lnTo>
                    <a:pt x="92" y="682"/>
                  </a:lnTo>
                  <a:lnTo>
                    <a:pt x="99" y="675"/>
                  </a:lnTo>
                  <a:lnTo>
                    <a:pt x="106" y="668"/>
                  </a:lnTo>
                  <a:lnTo>
                    <a:pt x="113" y="661"/>
                  </a:lnTo>
                  <a:lnTo>
                    <a:pt x="120" y="654"/>
                  </a:lnTo>
                  <a:lnTo>
                    <a:pt x="127" y="647"/>
                  </a:lnTo>
                  <a:lnTo>
                    <a:pt x="134" y="647"/>
                  </a:lnTo>
                  <a:lnTo>
                    <a:pt x="141" y="640"/>
                  </a:lnTo>
                  <a:lnTo>
                    <a:pt x="148" y="633"/>
                  </a:lnTo>
                  <a:lnTo>
                    <a:pt x="155" y="626"/>
                  </a:lnTo>
                  <a:lnTo>
                    <a:pt x="162" y="619"/>
                  </a:lnTo>
                  <a:lnTo>
                    <a:pt x="169" y="619"/>
                  </a:lnTo>
                  <a:lnTo>
                    <a:pt x="176" y="612"/>
                  </a:lnTo>
                  <a:lnTo>
                    <a:pt x="183" y="605"/>
                  </a:lnTo>
                  <a:lnTo>
                    <a:pt x="190" y="598"/>
                  </a:lnTo>
                  <a:lnTo>
                    <a:pt x="197" y="591"/>
                  </a:lnTo>
                  <a:lnTo>
                    <a:pt x="204" y="584"/>
                  </a:lnTo>
                  <a:lnTo>
                    <a:pt x="211" y="577"/>
                  </a:lnTo>
                  <a:lnTo>
                    <a:pt x="218" y="577"/>
                  </a:lnTo>
                  <a:lnTo>
                    <a:pt x="225" y="570"/>
                  </a:lnTo>
                  <a:lnTo>
                    <a:pt x="232" y="563"/>
                  </a:lnTo>
                  <a:lnTo>
                    <a:pt x="239" y="556"/>
                  </a:lnTo>
                  <a:lnTo>
                    <a:pt x="246" y="549"/>
                  </a:lnTo>
                  <a:lnTo>
                    <a:pt x="253" y="542"/>
                  </a:lnTo>
                  <a:lnTo>
                    <a:pt x="260" y="542"/>
                  </a:lnTo>
                  <a:lnTo>
                    <a:pt x="267" y="535"/>
                  </a:lnTo>
                  <a:lnTo>
                    <a:pt x="274" y="528"/>
                  </a:lnTo>
                  <a:lnTo>
                    <a:pt x="282" y="521"/>
                  </a:lnTo>
                  <a:lnTo>
                    <a:pt x="289" y="514"/>
                  </a:lnTo>
                  <a:lnTo>
                    <a:pt x="296" y="507"/>
                  </a:lnTo>
                  <a:lnTo>
                    <a:pt x="303" y="500"/>
                  </a:lnTo>
                  <a:lnTo>
                    <a:pt x="310" y="500"/>
                  </a:lnTo>
                  <a:lnTo>
                    <a:pt x="317" y="493"/>
                  </a:lnTo>
                  <a:lnTo>
                    <a:pt x="324" y="486"/>
                  </a:lnTo>
                  <a:lnTo>
                    <a:pt x="331" y="479"/>
                  </a:lnTo>
                  <a:lnTo>
                    <a:pt x="338" y="472"/>
                  </a:lnTo>
                  <a:lnTo>
                    <a:pt x="345" y="464"/>
                  </a:lnTo>
                  <a:lnTo>
                    <a:pt x="352" y="464"/>
                  </a:lnTo>
                  <a:lnTo>
                    <a:pt x="359" y="457"/>
                  </a:lnTo>
                  <a:lnTo>
                    <a:pt x="366" y="450"/>
                  </a:lnTo>
                  <a:lnTo>
                    <a:pt x="373" y="443"/>
                  </a:lnTo>
                  <a:lnTo>
                    <a:pt x="380" y="436"/>
                  </a:lnTo>
                  <a:lnTo>
                    <a:pt x="387" y="429"/>
                  </a:lnTo>
                  <a:lnTo>
                    <a:pt x="394" y="422"/>
                  </a:lnTo>
                  <a:lnTo>
                    <a:pt x="401" y="422"/>
                  </a:lnTo>
                  <a:lnTo>
                    <a:pt x="408" y="415"/>
                  </a:lnTo>
                  <a:lnTo>
                    <a:pt x="415" y="408"/>
                  </a:lnTo>
                  <a:lnTo>
                    <a:pt x="422" y="401"/>
                  </a:lnTo>
                  <a:lnTo>
                    <a:pt x="429" y="394"/>
                  </a:lnTo>
                  <a:lnTo>
                    <a:pt x="436" y="387"/>
                  </a:lnTo>
                  <a:lnTo>
                    <a:pt x="443" y="380"/>
                  </a:lnTo>
                  <a:lnTo>
                    <a:pt x="450" y="380"/>
                  </a:lnTo>
                  <a:lnTo>
                    <a:pt x="457" y="373"/>
                  </a:lnTo>
                  <a:lnTo>
                    <a:pt x="464" y="366"/>
                  </a:lnTo>
                  <a:lnTo>
                    <a:pt x="471" y="359"/>
                  </a:lnTo>
                  <a:lnTo>
                    <a:pt x="478" y="352"/>
                  </a:lnTo>
                  <a:lnTo>
                    <a:pt x="485" y="345"/>
                  </a:lnTo>
                  <a:lnTo>
                    <a:pt x="492" y="345"/>
                  </a:lnTo>
                  <a:lnTo>
                    <a:pt x="499" y="338"/>
                  </a:lnTo>
                  <a:lnTo>
                    <a:pt x="507" y="331"/>
                  </a:lnTo>
                  <a:lnTo>
                    <a:pt x="514" y="324"/>
                  </a:lnTo>
                  <a:lnTo>
                    <a:pt x="521" y="317"/>
                  </a:lnTo>
                  <a:lnTo>
                    <a:pt x="528" y="310"/>
                  </a:lnTo>
                  <a:lnTo>
                    <a:pt x="535" y="303"/>
                  </a:lnTo>
                  <a:lnTo>
                    <a:pt x="542" y="303"/>
                  </a:lnTo>
                  <a:lnTo>
                    <a:pt x="549" y="296"/>
                  </a:lnTo>
                  <a:lnTo>
                    <a:pt x="556" y="289"/>
                  </a:lnTo>
                  <a:lnTo>
                    <a:pt x="563" y="282"/>
                  </a:lnTo>
                  <a:lnTo>
                    <a:pt x="570" y="275"/>
                  </a:lnTo>
                  <a:lnTo>
                    <a:pt x="577" y="268"/>
                  </a:lnTo>
                  <a:lnTo>
                    <a:pt x="584" y="268"/>
                  </a:lnTo>
                  <a:lnTo>
                    <a:pt x="591" y="261"/>
                  </a:lnTo>
                  <a:lnTo>
                    <a:pt x="598" y="254"/>
                  </a:lnTo>
                  <a:lnTo>
                    <a:pt x="605" y="247"/>
                  </a:lnTo>
                  <a:lnTo>
                    <a:pt x="612" y="239"/>
                  </a:lnTo>
                  <a:lnTo>
                    <a:pt x="619" y="232"/>
                  </a:lnTo>
                  <a:lnTo>
                    <a:pt x="626" y="225"/>
                  </a:lnTo>
                  <a:lnTo>
                    <a:pt x="633" y="225"/>
                  </a:lnTo>
                  <a:lnTo>
                    <a:pt x="640" y="218"/>
                  </a:lnTo>
                  <a:lnTo>
                    <a:pt x="647" y="211"/>
                  </a:lnTo>
                  <a:lnTo>
                    <a:pt x="654" y="204"/>
                  </a:lnTo>
                  <a:lnTo>
                    <a:pt x="661" y="197"/>
                  </a:lnTo>
                  <a:lnTo>
                    <a:pt x="668" y="197"/>
                  </a:lnTo>
                  <a:lnTo>
                    <a:pt x="675" y="190"/>
                  </a:lnTo>
                  <a:lnTo>
                    <a:pt x="682" y="183"/>
                  </a:lnTo>
                  <a:lnTo>
                    <a:pt x="689" y="176"/>
                  </a:lnTo>
                  <a:lnTo>
                    <a:pt x="696" y="169"/>
                  </a:lnTo>
                  <a:lnTo>
                    <a:pt x="703" y="162"/>
                  </a:lnTo>
                  <a:lnTo>
                    <a:pt x="710" y="155"/>
                  </a:lnTo>
                  <a:lnTo>
                    <a:pt x="717" y="148"/>
                  </a:lnTo>
                  <a:lnTo>
                    <a:pt x="724" y="148"/>
                  </a:lnTo>
                  <a:lnTo>
                    <a:pt x="732" y="141"/>
                  </a:lnTo>
                  <a:lnTo>
                    <a:pt x="739" y="134"/>
                  </a:lnTo>
                  <a:lnTo>
                    <a:pt x="746" y="127"/>
                  </a:lnTo>
                  <a:lnTo>
                    <a:pt x="753" y="120"/>
                  </a:lnTo>
                  <a:lnTo>
                    <a:pt x="760" y="120"/>
                  </a:lnTo>
                  <a:lnTo>
                    <a:pt x="767" y="113"/>
                  </a:lnTo>
                  <a:lnTo>
                    <a:pt x="774" y="106"/>
                  </a:lnTo>
                  <a:lnTo>
                    <a:pt x="781" y="99"/>
                  </a:lnTo>
                  <a:lnTo>
                    <a:pt x="788" y="92"/>
                  </a:lnTo>
                  <a:lnTo>
                    <a:pt x="795" y="85"/>
                  </a:lnTo>
                  <a:lnTo>
                    <a:pt x="802" y="78"/>
                  </a:lnTo>
                  <a:lnTo>
                    <a:pt x="809" y="71"/>
                  </a:lnTo>
                  <a:lnTo>
                    <a:pt x="816" y="71"/>
                  </a:lnTo>
                  <a:lnTo>
                    <a:pt x="823" y="64"/>
                  </a:lnTo>
                  <a:lnTo>
                    <a:pt x="830" y="57"/>
                  </a:lnTo>
                  <a:lnTo>
                    <a:pt x="837" y="50"/>
                  </a:lnTo>
                  <a:lnTo>
                    <a:pt x="844" y="43"/>
                  </a:lnTo>
                  <a:lnTo>
                    <a:pt x="851" y="43"/>
                  </a:lnTo>
                  <a:lnTo>
                    <a:pt x="858" y="36"/>
                  </a:lnTo>
                  <a:lnTo>
                    <a:pt x="865" y="29"/>
                  </a:lnTo>
                  <a:lnTo>
                    <a:pt x="872" y="22"/>
                  </a:lnTo>
                  <a:lnTo>
                    <a:pt x="879" y="14"/>
                  </a:lnTo>
                  <a:lnTo>
                    <a:pt x="886" y="7"/>
                  </a:lnTo>
                  <a:lnTo>
                    <a:pt x="893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10" name="Freeform 1085"/>
            <p:cNvSpPr>
              <a:spLocks/>
            </p:cNvSpPr>
            <p:nvPr/>
          </p:nvSpPr>
          <p:spPr bwMode="auto">
            <a:xfrm>
              <a:off x="3163" y="1619"/>
              <a:ext cx="246" cy="203"/>
            </a:xfrm>
            <a:custGeom>
              <a:avLst/>
              <a:gdLst>
                <a:gd name="T0" fmla="*/ 0 w 246"/>
                <a:gd name="T1" fmla="*/ 203 h 203"/>
                <a:gd name="T2" fmla="*/ 7 w 246"/>
                <a:gd name="T3" fmla="*/ 203 h 203"/>
                <a:gd name="T4" fmla="*/ 14 w 246"/>
                <a:gd name="T5" fmla="*/ 196 h 203"/>
                <a:gd name="T6" fmla="*/ 21 w 246"/>
                <a:gd name="T7" fmla="*/ 189 h 203"/>
                <a:gd name="T8" fmla="*/ 28 w 246"/>
                <a:gd name="T9" fmla="*/ 182 h 203"/>
                <a:gd name="T10" fmla="*/ 35 w 246"/>
                <a:gd name="T11" fmla="*/ 175 h 203"/>
                <a:gd name="T12" fmla="*/ 42 w 246"/>
                <a:gd name="T13" fmla="*/ 168 h 203"/>
                <a:gd name="T14" fmla="*/ 49 w 246"/>
                <a:gd name="T15" fmla="*/ 168 h 203"/>
                <a:gd name="T16" fmla="*/ 56 w 246"/>
                <a:gd name="T17" fmla="*/ 161 h 203"/>
                <a:gd name="T18" fmla="*/ 64 w 246"/>
                <a:gd name="T19" fmla="*/ 154 h 203"/>
                <a:gd name="T20" fmla="*/ 71 w 246"/>
                <a:gd name="T21" fmla="*/ 147 h 203"/>
                <a:gd name="T22" fmla="*/ 78 w 246"/>
                <a:gd name="T23" fmla="*/ 140 h 203"/>
                <a:gd name="T24" fmla="*/ 85 w 246"/>
                <a:gd name="T25" fmla="*/ 133 h 203"/>
                <a:gd name="T26" fmla="*/ 92 w 246"/>
                <a:gd name="T27" fmla="*/ 126 h 203"/>
                <a:gd name="T28" fmla="*/ 99 w 246"/>
                <a:gd name="T29" fmla="*/ 126 h 203"/>
                <a:gd name="T30" fmla="*/ 106 w 246"/>
                <a:gd name="T31" fmla="*/ 119 h 203"/>
                <a:gd name="T32" fmla="*/ 113 w 246"/>
                <a:gd name="T33" fmla="*/ 112 h 203"/>
                <a:gd name="T34" fmla="*/ 120 w 246"/>
                <a:gd name="T35" fmla="*/ 105 h 203"/>
                <a:gd name="T36" fmla="*/ 127 w 246"/>
                <a:gd name="T37" fmla="*/ 98 h 203"/>
                <a:gd name="T38" fmla="*/ 134 w 246"/>
                <a:gd name="T39" fmla="*/ 91 h 203"/>
                <a:gd name="T40" fmla="*/ 141 w 246"/>
                <a:gd name="T41" fmla="*/ 91 h 203"/>
                <a:gd name="T42" fmla="*/ 148 w 246"/>
                <a:gd name="T43" fmla="*/ 84 h 203"/>
                <a:gd name="T44" fmla="*/ 155 w 246"/>
                <a:gd name="T45" fmla="*/ 77 h 203"/>
                <a:gd name="T46" fmla="*/ 162 w 246"/>
                <a:gd name="T47" fmla="*/ 70 h 203"/>
                <a:gd name="T48" fmla="*/ 169 w 246"/>
                <a:gd name="T49" fmla="*/ 63 h 203"/>
                <a:gd name="T50" fmla="*/ 176 w 246"/>
                <a:gd name="T51" fmla="*/ 56 h 203"/>
                <a:gd name="T52" fmla="*/ 183 w 246"/>
                <a:gd name="T53" fmla="*/ 49 h 203"/>
                <a:gd name="T54" fmla="*/ 190 w 246"/>
                <a:gd name="T55" fmla="*/ 49 h 203"/>
                <a:gd name="T56" fmla="*/ 197 w 246"/>
                <a:gd name="T57" fmla="*/ 42 h 203"/>
                <a:gd name="T58" fmla="*/ 204 w 246"/>
                <a:gd name="T59" fmla="*/ 35 h 203"/>
                <a:gd name="T60" fmla="*/ 211 w 246"/>
                <a:gd name="T61" fmla="*/ 28 h 203"/>
                <a:gd name="T62" fmla="*/ 218 w 246"/>
                <a:gd name="T63" fmla="*/ 21 h 203"/>
                <a:gd name="T64" fmla="*/ 225 w 246"/>
                <a:gd name="T65" fmla="*/ 21 h 203"/>
                <a:gd name="T66" fmla="*/ 232 w 246"/>
                <a:gd name="T67" fmla="*/ 14 h 203"/>
                <a:gd name="T68" fmla="*/ 239 w 246"/>
                <a:gd name="T69" fmla="*/ 7 h 203"/>
                <a:gd name="T70" fmla="*/ 246 w 246"/>
                <a:gd name="T71" fmla="*/ 0 h 20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6"/>
                <a:gd name="T109" fmla="*/ 0 h 203"/>
                <a:gd name="T110" fmla="*/ 246 w 246"/>
                <a:gd name="T111" fmla="*/ 203 h 20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6" h="203">
                  <a:moveTo>
                    <a:pt x="0" y="203"/>
                  </a:moveTo>
                  <a:lnTo>
                    <a:pt x="7" y="203"/>
                  </a:lnTo>
                  <a:lnTo>
                    <a:pt x="14" y="196"/>
                  </a:lnTo>
                  <a:lnTo>
                    <a:pt x="21" y="189"/>
                  </a:lnTo>
                  <a:lnTo>
                    <a:pt x="28" y="182"/>
                  </a:lnTo>
                  <a:lnTo>
                    <a:pt x="35" y="175"/>
                  </a:lnTo>
                  <a:lnTo>
                    <a:pt x="42" y="168"/>
                  </a:lnTo>
                  <a:lnTo>
                    <a:pt x="49" y="168"/>
                  </a:lnTo>
                  <a:lnTo>
                    <a:pt x="56" y="161"/>
                  </a:lnTo>
                  <a:lnTo>
                    <a:pt x="64" y="154"/>
                  </a:lnTo>
                  <a:lnTo>
                    <a:pt x="71" y="147"/>
                  </a:lnTo>
                  <a:lnTo>
                    <a:pt x="78" y="140"/>
                  </a:lnTo>
                  <a:lnTo>
                    <a:pt x="85" y="133"/>
                  </a:lnTo>
                  <a:lnTo>
                    <a:pt x="92" y="126"/>
                  </a:lnTo>
                  <a:lnTo>
                    <a:pt x="99" y="126"/>
                  </a:lnTo>
                  <a:lnTo>
                    <a:pt x="106" y="119"/>
                  </a:lnTo>
                  <a:lnTo>
                    <a:pt x="113" y="112"/>
                  </a:lnTo>
                  <a:lnTo>
                    <a:pt x="120" y="105"/>
                  </a:lnTo>
                  <a:lnTo>
                    <a:pt x="127" y="98"/>
                  </a:lnTo>
                  <a:lnTo>
                    <a:pt x="134" y="91"/>
                  </a:lnTo>
                  <a:lnTo>
                    <a:pt x="141" y="91"/>
                  </a:lnTo>
                  <a:lnTo>
                    <a:pt x="148" y="84"/>
                  </a:lnTo>
                  <a:lnTo>
                    <a:pt x="155" y="77"/>
                  </a:lnTo>
                  <a:lnTo>
                    <a:pt x="162" y="70"/>
                  </a:lnTo>
                  <a:lnTo>
                    <a:pt x="169" y="63"/>
                  </a:lnTo>
                  <a:lnTo>
                    <a:pt x="176" y="56"/>
                  </a:lnTo>
                  <a:lnTo>
                    <a:pt x="183" y="49"/>
                  </a:lnTo>
                  <a:lnTo>
                    <a:pt x="190" y="49"/>
                  </a:lnTo>
                  <a:lnTo>
                    <a:pt x="197" y="42"/>
                  </a:lnTo>
                  <a:lnTo>
                    <a:pt x="204" y="35"/>
                  </a:lnTo>
                  <a:lnTo>
                    <a:pt x="211" y="28"/>
                  </a:lnTo>
                  <a:lnTo>
                    <a:pt x="218" y="21"/>
                  </a:lnTo>
                  <a:lnTo>
                    <a:pt x="225" y="21"/>
                  </a:lnTo>
                  <a:lnTo>
                    <a:pt x="232" y="14"/>
                  </a:lnTo>
                  <a:lnTo>
                    <a:pt x="239" y="7"/>
                  </a:lnTo>
                  <a:lnTo>
                    <a:pt x="246" y="0"/>
                  </a:lnTo>
                </a:path>
              </a:pathLst>
            </a:custGeom>
            <a:noFill/>
            <a:ln w="22225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11" name="Freeform 1086"/>
            <p:cNvSpPr>
              <a:spLocks/>
            </p:cNvSpPr>
            <p:nvPr/>
          </p:nvSpPr>
          <p:spPr bwMode="auto">
            <a:xfrm>
              <a:off x="3416" y="2582"/>
              <a:ext cx="886" cy="752"/>
            </a:xfrm>
            <a:custGeom>
              <a:avLst/>
              <a:gdLst>
                <a:gd name="T0" fmla="*/ 7 w 886"/>
                <a:gd name="T1" fmla="*/ 738 h 752"/>
                <a:gd name="T2" fmla="*/ 28 w 886"/>
                <a:gd name="T3" fmla="*/ 724 h 752"/>
                <a:gd name="T4" fmla="*/ 50 w 886"/>
                <a:gd name="T5" fmla="*/ 710 h 752"/>
                <a:gd name="T6" fmla="*/ 71 w 886"/>
                <a:gd name="T7" fmla="*/ 689 h 752"/>
                <a:gd name="T8" fmla="*/ 92 w 886"/>
                <a:gd name="T9" fmla="*/ 668 h 752"/>
                <a:gd name="T10" fmla="*/ 113 w 886"/>
                <a:gd name="T11" fmla="*/ 654 h 752"/>
                <a:gd name="T12" fmla="*/ 134 w 886"/>
                <a:gd name="T13" fmla="*/ 633 h 752"/>
                <a:gd name="T14" fmla="*/ 155 w 886"/>
                <a:gd name="T15" fmla="*/ 619 h 752"/>
                <a:gd name="T16" fmla="*/ 176 w 886"/>
                <a:gd name="T17" fmla="*/ 597 h 752"/>
                <a:gd name="T18" fmla="*/ 197 w 886"/>
                <a:gd name="T19" fmla="*/ 583 h 752"/>
                <a:gd name="T20" fmla="*/ 218 w 886"/>
                <a:gd name="T21" fmla="*/ 562 h 752"/>
                <a:gd name="T22" fmla="*/ 239 w 886"/>
                <a:gd name="T23" fmla="*/ 548 h 752"/>
                <a:gd name="T24" fmla="*/ 261 w 886"/>
                <a:gd name="T25" fmla="*/ 527 h 752"/>
                <a:gd name="T26" fmla="*/ 282 w 886"/>
                <a:gd name="T27" fmla="*/ 513 h 752"/>
                <a:gd name="T28" fmla="*/ 303 w 886"/>
                <a:gd name="T29" fmla="*/ 492 h 752"/>
                <a:gd name="T30" fmla="*/ 324 w 886"/>
                <a:gd name="T31" fmla="*/ 471 h 752"/>
                <a:gd name="T32" fmla="*/ 345 w 886"/>
                <a:gd name="T33" fmla="*/ 457 h 752"/>
                <a:gd name="T34" fmla="*/ 366 w 886"/>
                <a:gd name="T35" fmla="*/ 436 h 752"/>
                <a:gd name="T36" fmla="*/ 387 w 886"/>
                <a:gd name="T37" fmla="*/ 422 h 752"/>
                <a:gd name="T38" fmla="*/ 408 w 886"/>
                <a:gd name="T39" fmla="*/ 401 h 752"/>
                <a:gd name="T40" fmla="*/ 429 w 886"/>
                <a:gd name="T41" fmla="*/ 387 h 752"/>
                <a:gd name="T42" fmla="*/ 450 w 886"/>
                <a:gd name="T43" fmla="*/ 365 h 752"/>
                <a:gd name="T44" fmla="*/ 471 w 886"/>
                <a:gd name="T45" fmla="*/ 351 h 752"/>
                <a:gd name="T46" fmla="*/ 493 w 886"/>
                <a:gd name="T47" fmla="*/ 330 h 752"/>
                <a:gd name="T48" fmla="*/ 514 w 886"/>
                <a:gd name="T49" fmla="*/ 316 h 752"/>
                <a:gd name="T50" fmla="*/ 535 w 886"/>
                <a:gd name="T51" fmla="*/ 295 h 752"/>
                <a:gd name="T52" fmla="*/ 556 w 886"/>
                <a:gd name="T53" fmla="*/ 281 h 752"/>
                <a:gd name="T54" fmla="*/ 577 w 886"/>
                <a:gd name="T55" fmla="*/ 260 h 752"/>
                <a:gd name="T56" fmla="*/ 598 w 886"/>
                <a:gd name="T57" fmla="*/ 246 h 752"/>
                <a:gd name="T58" fmla="*/ 619 w 886"/>
                <a:gd name="T59" fmla="*/ 225 h 752"/>
                <a:gd name="T60" fmla="*/ 640 w 886"/>
                <a:gd name="T61" fmla="*/ 211 h 752"/>
                <a:gd name="T62" fmla="*/ 661 w 886"/>
                <a:gd name="T63" fmla="*/ 190 h 752"/>
                <a:gd name="T64" fmla="*/ 682 w 886"/>
                <a:gd name="T65" fmla="*/ 169 h 752"/>
                <a:gd name="T66" fmla="*/ 703 w 886"/>
                <a:gd name="T67" fmla="*/ 154 h 752"/>
                <a:gd name="T68" fmla="*/ 725 w 886"/>
                <a:gd name="T69" fmla="*/ 133 h 752"/>
                <a:gd name="T70" fmla="*/ 746 w 886"/>
                <a:gd name="T71" fmla="*/ 119 h 752"/>
                <a:gd name="T72" fmla="*/ 767 w 886"/>
                <a:gd name="T73" fmla="*/ 98 h 752"/>
                <a:gd name="T74" fmla="*/ 788 w 886"/>
                <a:gd name="T75" fmla="*/ 84 h 752"/>
                <a:gd name="T76" fmla="*/ 809 w 886"/>
                <a:gd name="T77" fmla="*/ 63 h 752"/>
                <a:gd name="T78" fmla="*/ 830 w 886"/>
                <a:gd name="T79" fmla="*/ 49 h 752"/>
                <a:gd name="T80" fmla="*/ 851 w 886"/>
                <a:gd name="T81" fmla="*/ 28 h 752"/>
                <a:gd name="T82" fmla="*/ 872 w 886"/>
                <a:gd name="T83" fmla="*/ 14 h 7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6"/>
                <a:gd name="T127" fmla="*/ 0 h 752"/>
                <a:gd name="T128" fmla="*/ 886 w 886"/>
                <a:gd name="T129" fmla="*/ 752 h 75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6" h="752">
                  <a:moveTo>
                    <a:pt x="0" y="752"/>
                  </a:moveTo>
                  <a:lnTo>
                    <a:pt x="0" y="745"/>
                  </a:lnTo>
                  <a:lnTo>
                    <a:pt x="7" y="738"/>
                  </a:lnTo>
                  <a:lnTo>
                    <a:pt x="14" y="738"/>
                  </a:lnTo>
                  <a:lnTo>
                    <a:pt x="21" y="731"/>
                  </a:lnTo>
                  <a:lnTo>
                    <a:pt x="28" y="724"/>
                  </a:lnTo>
                  <a:lnTo>
                    <a:pt x="36" y="717"/>
                  </a:lnTo>
                  <a:lnTo>
                    <a:pt x="43" y="710"/>
                  </a:lnTo>
                  <a:lnTo>
                    <a:pt x="50" y="710"/>
                  </a:lnTo>
                  <a:lnTo>
                    <a:pt x="57" y="703"/>
                  </a:lnTo>
                  <a:lnTo>
                    <a:pt x="64" y="696"/>
                  </a:lnTo>
                  <a:lnTo>
                    <a:pt x="71" y="689"/>
                  </a:lnTo>
                  <a:lnTo>
                    <a:pt x="78" y="682"/>
                  </a:lnTo>
                  <a:lnTo>
                    <a:pt x="85" y="675"/>
                  </a:lnTo>
                  <a:lnTo>
                    <a:pt x="92" y="668"/>
                  </a:lnTo>
                  <a:lnTo>
                    <a:pt x="99" y="661"/>
                  </a:lnTo>
                  <a:lnTo>
                    <a:pt x="106" y="661"/>
                  </a:lnTo>
                  <a:lnTo>
                    <a:pt x="113" y="654"/>
                  </a:lnTo>
                  <a:lnTo>
                    <a:pt x="120" y="647"/>
                  </a:lnTo>
                  <a:lnTo>
                    <a:pt x="127" y="640"/>
                  </a:lnTo>
                  <a:lnTo>
                    <a:pt x="134" y="633"/>
                  </a:lnTo>
                  <a:lnTo>
                    <a:pt x="141" y="633"/>
                  </a:lnTo>
                  <a:lnTo>
                    <a:pt x="148" y="626"/>
                  </a:lnTo>
                  <a:lnTo>
                    <a:pt x="155" y="619"/>
                  </a:lnTo>
                  <a:lnTo>
                    <a:pt x="162" y="612"/>
                  </a:lnTo>
                  <a:lnTo>
                    <a:pt x="169" y="604"/>
                  </a:lnTo>
                  <a:lnTo>
                    <a:pt x="176" y="597"/>
                  </a:lnTo>
                  <a:lnTo>
                    <a:pt x="183" y="590"/>
                  </a:lnTo>
                  <a:lnTo>
                    <a:pt x="190" y="590"/>
                  </a:lnTo>
                  <a:lnTo>
                    <a:pt x="197" y="583"/>
                  </a:lnTo>
                  <a:lnTo>
                    <a:pt x="204" y="576"/>
                  </a:lnTo>
                  <a:lnTo>
                    <a:pt x="211" y="569"/>
                  </a:lnTo>
                  <a:lnTo>
                    <a:pt x="218" y="562"/>
                  </a:lnTo>
                  <a:lnTo>
                    <a:pt x="225" y="555"/>
                  </a:lnTo>
                  <a:lnTo>
                    <a:pt x="232" y="555"/>
                  </a:lnTo>
                  <a:lnTo>
                    <a:pt x="239" y="548"/>
                  </a:lnTo>
                  <a:lnTo>
                    <a:pt x="246" y="541"/>
                  </a:lnTo>
                  <a:lnTo>
                    <a:pt x="253" y="534"/>
                  </a:lnTo>
                  <a:lnTo>
                    <a:pt x="261" y="527"/>
                  </a:lnTo>
                  <a:lnTo>
                    <a:pt x="268" y="520"/>
                  </a:lnTo>
                  <a:lnTo>
                    <a:pt x="275" y="513"/>
                  </a:lnTo>
                  <a:lnTo>
                    <a:pt x="282" y="513"/>
                  </a:lnTo>
                  <a:lnTo>
                    <a:pt x="289" y="506"/>
                  </a:lnTo>
                  <a:lnTo>
                    <a:pt x="296" y="499"/>
                  </a:lnTo>
                  <a:lnTo>
                    <a:pt x="303" y="492"/>
                  </a:lnTo>
                  <a:lnTo>
                    <a:pt x="310" y="485"/>
                  </a:lnTo>
                  <a:lnTo>
                    <a:pt x="317" y="478"/>
                  </a:lnTo>
                  <a:lnTo>
                    <a:pt x="324" y="471"/>
                  </a:lnTo>
                  <a:lnTo>
                    <a:pt x="331" y="471"/>
                  </a:lnTo>
                  <a:lnTo>
                    <a:pt x="338" y="464"/>
                  </a:lnTo>
                  <a:lnTo>
                    <a:pt x="345" y="457"/>
                  </a:lnTo>
                  <a:lnTo>
                    <a:pt x="352" y="450"/>
                  </a:lnTo>
                  <a:lnTo>
                    <a:pt x="359" y="443"/>
                  </a:lnTo>
                  <a:lnTo>
                    <a:pt x="366" y="436"/>
                  </a:lnTo>
                  <a:lnTo>
                    <a:pt x="373" y="436"/>
                  </a:lnTo>
                  <a:lnTo>
                    <a:pt x="380" y="429"/>
                  </a:lnTo>
                  <a:lnTo>
                    <a:pt x="387" y="422"/>
                  </a:lnTo>
                  <a:lnTo>
                    <a:pt x="394" y="415"/>
                  </a:lnTo>
                  <a:lnTo>
                    <a:pt x="401" y="408"/>
                  </a:lnTo>
                  <a:lnTo>
                    <a:pt x="408" y="401"/>
                  </a:lnTo>
                  <a:lnTo>
                    <a:pt x="415" y="394"/>
                  </a:lnTo>
                  <a:lnTo>
                    <a:pt x="422" y="394"/>
                  </a:lnTo>
                  <a:lnTo>
                    <a:pt x="429" y="387"/>
                  </a:lnTo>
                  <a:lnTo>
                    <a:pt x="436" y="379"/>
                  </a:lnTo>
                  <a:lnTo>
                    <a:pt x="443" y="372"/>
                  </a:lnTo>
                  <a:lnTo>
                    <a:pt x="450" y="365"/>
                  </a:lnTo>
                  <a:lnTo>
                    <a:pt x="457" y="365"/>
                  </a:lnTo>
                  <a:lnTo>
                    <a:pt x="464" y="358"/>
                  </a:lnTo>
                  <a:lnTo>
                    <a:pt x="471" y="351"/>
                  </a:lnTo>
                  <a:lnTo>
                    <a:pt x="478" y="344"/>
                  </a:lnTo>
                  <a:lnTo>
                    <a:pt x="486" y="337"/>
                  </a:lnTo>
                  <a:lnTo>
                    <a:pt x="493" y="330"/>
                  </a:lnTo>
                  <a:lnTo>
                    <a:pt x="500" y="323"/>
                  </a:lnTo>
                  <a:lnTo>
                    <a:pt x="507" y="316"/>
                  </a:lnTo>
                  <a:lnTo>
                    <a:pt x="514" y="316"/>
                  </a:lnTo>
                  <a:lnTo>
                    <a:pt x="521" y="309"/>
                  </a:lnTo>
                  <a:lnTo>
                    <a:pt x="528" y="302"/>
                  </a:lnTo>
                  <a:lnTo>
                    <a:pt x="535" y="295"/>
                  </a:lnTo>
                  <a:lnTo>
                    <a:pt x="542" y="288"/>
                  </a:lnTo>
                  <a:lnTo>
                    <a:pt x="549" y="288"/>
                  </a:lnTo>
                  <a:lnTo>
                    <a:pt x="556" y="281"/>
                  </a:lnTo>
                  <a:lnTo>
                    <a:pt x="563" y="274"/>
                  </a:lnTo>
                  <a:lnTo>
                    <a:pt x="570" y="267"/>
                  </a:lnTo>
                  <a:lnTo>
                    <a:pt x="577" y="260"/>
                  </a:lnTo>
                  <a:lnTo>
                    <a:pt x="584" y="253"/>
                  </a:lnTo>
                  <a:lnTo>
                    <a:pt x="591" y="246"/>
                  </a:lnTo>
                  <a:lnTo>
                    <a:pt x="598" y="246"/>
                  </a:lnTo>
                  <a:lnTo>
                    <a:pt x="605" y="239"/>
                  </a:lnTo>
                  <a:lnTo>
                    <a:pt x="612" y="232"/>
                  </a:lnTo>
                  <a:lnTo>
                    <a:pt x="619" y="225"/>
                  </a:lnTo>
                  <a:lnTo>
                    <a:pt x="626" y="218"/>
                  </a:lnTo>
                  <a:lnTo>
                    <a:pt x="633" y="211"/>
                  </a:lnTo>
                  <a:lnTo>
                    <a:pt x="640" y="211"/>
                  </a:lnTo>
                  <a:lnTo>
                    <a:pt x="647" y="204"/>
                  </a:lnTo>
                  <a:lnTo>
                    <a:pt x="654" y="197"/>
                  </a:lnTo>
                  <a:lnTo>
                    <a:pt x="661" y="190"/>
                  </a:lnTo>
                  <a:lnTo>
                    <a:pt x="668" y="183"/>
                  </a:lnTo>
                  <a:lnTo>
                    <a:pt x="675" y="176"/>
                  </a:lnTo>
                  <a:lnTo>
                    <a:pt x="682" y="169"/>
                  </a:lnTo>
                  <a:lnTo>
                    <a:pt x="689" y="169"/>
                  </a:lnTo>
                  <a:lnTo>
                    <a:pt x="696" y="162"/>
                  </a:lnTo>
                  <a:lnTo>
                    <a:pt x="703" y="154"/>
                  </a:lnTo>
                  <a:lnTo>
                    <a:pt x="711" y="147"/>
                  </a:lnTo>
                  <a:lnTo>
                    <a:pt x="718" y="140"/>
                  </a:lnTo>
                  <a:lnTo>
                    <a:pt x="725" y="133"/>
                  </a:lnTo>
                  <a:lnTo>
                    <a:pt x="732" y="133"/>
                  </a:lnTo>
                  <a:lnTo>
                    <a:pt x="739" y="126"/>
                  </a:lnTo>
                  <a:lnTo>
                    <a:pt x="746" y="119"/>
                  </a:lnTo>
                  <a:lnTo>
                    <a:pt x="753" y="112"/>
                  </a:lnTo>
                  <a:lnTo>
                    <a:pt x="760" y="105"/>
                  </a:lnTo>
                  <a:lnTo>
                    <a:pt x="767" y="98"/>
                  </a:lnTo>
                  <a:lnTo>
                    <a:pt x="774" y="91"/>
                  </a:lnTo>
                  <a:lnTo>
                    <a:pt x="781" y="91"/>
                  </a:lnTo>
                  <a:lnTo>
                    <a:pt x="788" y="84"/>
                  </a:lnTo>
                  <a:lnTo>
                    <a:pt x="795" y="77"/>
                  </a:lnTo>
                  <a:lnTo>
                    <a:pt x="802" y="70"/>
                  </a:lnTo>
                  <a:lnTo>
                    <a:pt x="809" y="63"/>
                  </a:lnTo>
                  <a:lnTo>
                    <a:pt x="816" y="63"/>
                  </a:lnTo>
                  <a:lnTo>
                    <a:pt x="823" y="56"/>
                  </a:lnTo>
                  <a:lnTo>
                    <a:pt x="830" y="49"/>
                  </a:lnTo>
                  <a:lnTo>
                    <a:pt x="837" y="42"/>
                  </a:lnTo>
                  <a:lnTo>
                    <a:pt x="844" y="35"/>
                  </a:lnTo>
                  <a:lnTo>
                    <a:pt x="851" y="28"/>
                  </a:lnTo>
                  <a:lnTo>
                    <a:pt x="858" y="21"/>
                  </a:lnTo>
                  <a:lnTo>
                    <a:pt x="865" y="14"/>
                  </a:lnTo>
                  <a:lnTo>
                    <a:pt x="872" y="14"/>
                  </a:lnTo>
                  <a:lnTo>
                    <a:pt x="879" y="7"/>
                  </a:lnTo>
                  <a:lnTo>
                    <a:pt x="886" y="0"/>
                  </a:lnTo>
                </a:path>
              </a:pathLst>
            </a:custGeom>
            <a:noFill/>
            <a:ln w="22225">
              <a:solidFill>
                <a:srgbClr val="008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12" name="Freeform 1087"/>
            <p:cNvSpPr>
              <a:spLocks/>
            </p:cNvSpPr>
            <p:nvPr/>
          </p:nvSpPr>
          <p:spPr bwMode="auto">
            <a:xfrm>
              <a:off x="4302" y="2483"/>
              <a:ext cx="127" cy="99"/>
            </a:xfrm>
            <a:custGeom>
              <a:avLst/>
              <a:gdLst>
                <a:gd name="T0" fmla="*/ 0 w 127"/>
                <a:gd name="T1" fmla="*/ 99 h 99"/>
                <a:gd name="T2" fmla="*/ 7 w 127"/>
                <a:gd name="T3" fmla="*/ 92 h 99"/>
                <a:gd name="T4" fmla="*/ 14 w 127"/>
                <a:gd name="T5" fmla="*/ 85 h 99"/>
                <a:gd name="T6" fmla="*/ 21 w 127"/>
                <a:gd name="T7" fmla="*/ 78 h 99"/>
                <a:gd name="T8" fmla="*/ 28 w 127"/>
                <a:gd name="T9" fmla="*/ 78 h 99"/>
                <a:gd name="T10" fmla="*/ 35 w 127"/>
                <a:gd name="T11" fmla="*/ 71 h 99"/>
                <a:gd name="T12" fmla="*/ 42 w 127"/>
                <a:gd name="T13" fmla="*/ 64 h 99"/>
                <a:gd name="T14" fmla="*/ 50 w 127"/>
                <a:gd name="T15" fmla="*/ 57 h 99"/>
                <a:gd name="T16" fmla="*/ 57 w 127"/>
                <a:gd name="T17" fmla="*/ 50 h 99"/>
                <a:gd name="T18" fmla="*/ 64 w 127"/>
                <a:gd name="T19" fmla="*/ 43 h 99"/>
                <a:gd name="T20" fmla="*/ 71 w 127"/>
                <a:gd name="T21" fmla="*/ 43 h 99"/>
                <a:gd name="T22" fmla="*/ 78 w 127"/>
                <a:gd name="T23" fmla="*/ 36 h 99"/>
                <a:gd name="T24" fmla="*/ 85 w 127"/>
                <a:gd name="T25" fmla="*/ 28 h 99"/>
                <a:gd name="T26" fmla="*/ 92 w 127"/>
                <a:gd name="T27" fmla="*/ 21 h 99"/>
                <a:gd name="T28" fmla="*/ 99 w 127"/>
                <a:gd name="T29" fmla="*/ 14 h 99"/>
                <a:gd name="T30" fmla="*/ 106 w 127"/>
                <a:gd name="T31" fmla="*/ 7 h 99"/>
                <a:gd name="T32" fmla="*/ 113 w 127"/>
                <a:gd name="T33" fmla="*/ 0 h 99"/>
                <a:gd name="T34" fmla="*/ 120 w 127"/>
                <a:gd name="T35" fmla="*/ 0 h 99"/>
                <a:gd name="T36" fmla="*/ 127 w 127"/>
                <a:gd name="T37" fmla="*/ 0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7"/>
                <a:gd name="T58" fmla="*/ 0 h 99"/>
                <a:gd name="T59" fmla="*/ 127 w 127"/>
                <a:gd name="T60" fmla="*/ 99 h 9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7" h="99">
                  <a:moveTo>
                    <a:pt x="0" y="99"/>
                  </a:moveTo>
                  <a:lnTo>
                    <a:pt x="7" y="92"/>
                  </a:lnTo>
                  <a:lnTo>
                    <a:pt x="14" y="85"/>
                  </a:lnTo>
                  <a:lnTo>
                    <a:pt x="21" y="78"/>
                  </a:lnTo>
                  <a:lnTo>
                    <a:pt x="28" y="78"/>
                  </a:lnTo>
                  <a:lnTo>
                    <a:pt x="35" y="71"/>
                  </a:lnTo>
                  <a:lnTo>
                    <a:pt x="42" y="64"/>
                  </a:lnTo>
                  <a:lnTo>
                    <a:pt x="50" y="57"/>
                  </a:lnTo>
                  <a:lnTo>
                    <a:pt x="57" y="50"/>
                  </a:lnTo>
                  <a:lnTo>
                    <a:pt x="64" y="43"/>
                  </a:lnTo>
                  <a:lnTo>
                    <a:pt x="71" y="43"/>
                  </a:lnTo>
                  <a:lnTo>
                    <a:pt x="78" y="36"/>
                  </a:lnTo>
                  <a:lnTo>
                    <a:pt x="85" y="28"/>
                  </a:lnTo>
                  <a:lnTo>
                    <a:pt x="92" y="21"/>
                  </a:lnTo>
                  <a:lnTo>
                    <a:pt x="99" y="14"/>
                  </a:lnTo>
                  <a:lnTo>
                    <a:pt x="106" y="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7" y="0"/>
                  </a:lnTo>
                </a:path>
              </a:pathLst>
            </a:custGeom>
            <a:noFill/>
            <a:ln w="22225">
              <a:solidFill>
                <a:srgbClr val="008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14" name="Line 1089"/>
            <p:cNvSpPr>
              <a:spLocks noChangeShapeType="1"/>
            </p:cNvSpPr>
            <p:nvPr/>
          </p:nvSpPr>
          <p:spPr bwMode="auto">
            <a:xfrm>
              <a:off x="3402" y="1619"/>
              <a:ext cx="14" cy="1708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915" name="Rectangle 1090"/>
            <p:cNvSpPr>
              <a:spLocks noChangeArrowheads="1"/>
            </p:cNvSpPr>
            <p:nvPr/>
          </p:nvSpPr>
          <p:spPr bwMode="auto">
            <a:xfrm>
              <a:off x="1715" y="1640"/>
              <a:ext cx="97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16 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harmoniczne</a:t>
              </a:r>
              <a:endParaRPr lang="pl-PL" sz="2800" dirty="0"/>
            </a:p>
          </p:txBody>
        </p:sp>
        <p:sp>
          <p:nvSpPr>
            <p:cNvPr id="35916" name="Rectangle 1091"/>
            <p:cNvSpPr>
              <a:spLocks noChangeArrowheads="1"/>
            </p:cNvSpPr>
            <p:nvPr/>
          </p:nvSpPr>
          <p:spPr bwMode="auto">
            <a:xfrm>
              <a:off x="1715" y="1773"/>
              <a:ext cx="11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 dirty="0">
                  <a:solidFill>
                    <a:srgbClr val="000000"/>
                  </a:solidFill>
                  <a:latin typeface="Helvetica" charset="0"/>
                </a:rPr>
                <a:t>99% </a:t>
              </a:r>
              <a:r>
                <a:rPr lang="pl-PL" sz="1600" b="1" dirty="0" smtClean="0">
                  <a:solidFill>
                    <a:srgbClr val="000000"/>
                  </a:solidFill>
                  <a:latin typeface="Helvetica" charset="0"/>
                </a:rPr>
                <a:t>mocy sygnału</a:t>
              </a:r>
              <a:r>
                <a:rPr lang="pl-PL" sz="1400" b="1" dirty="0" smtClean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pl-PL" dirty="0"/>
            </a:p>
          </p:txBody>
        </p:sp>
      </p:grpSp>
      <p:grpSp>
        <p:nvGrpSpPr>
          <p:cNvPr id="3" name="Group 1093"/>
          <p:cNvGrpSpPr>
            <a:grpSpLocks/>
          </p:cNvGrpSpPr>
          <p:nvPr/>
        </p:nvGrpSpPr>
        <p:grpSpPr bwMode="auto">
          <a:xfrm>
            <a:off x="6757988" y="3124200"/>
            <a:ext cx="2386012" cy="2057400"/>
            <a:chOff x="4080" y="1968"/>
            <a:chExt cx="1503" cy="1296"/>
          </a:xfrm>
        </p:grpSpPr>
        <p:sp>
          <p:nvSpPr>
            <p:cNvPr id="35846" name="Line 1094"/>
            <p:cNvSpPr>
              <a:spLocks noChangeShapeType="1"/>
            </p:cNvSpPr>
            <p:nvPr/>
          </p:nvSpPr>
          <p:spPr bwMode="auto">
            <a:xfrm>
              <a:off x="4368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47" name="Line 1095"/>
            <p:cNvSpPr>
              <a:spLocks noChangeShapeType="1"/>
            </p:cNvSpPr>
            <p:nvPr/>
          </p:nvSpPr>
          <p:spPr bwMode="auto">
            <a:xfrm rot="-5400000">
              <a:off x="3912" y="24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48" name="Line 1096"/>
            <p:cNvSpPr>
              <a:spLocks noChangeShapeType="1"/>
            </p:cNvSpPr>
            <p:nvPr/>
          </p:nvSpPr>
          <p:spPr bwMode="auto">
            <a:xfrm flipV="1">
              <a:off x="4368" y="2160"/>
              <a:ext cx="72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49" name="Line 1097"/>
            <p:cNvSpPr>
              <a:spLocks noChangeShapeType="1"/>
            </p:cNvSpPr>
            <p:nvPr/>
          </p:nvSpPr>
          <p:spPr bwMode="auto">
            <a:xfrm>
              <a:off x="5088" y="2160"/>
              <a:ext cx="0" cy="72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0" name="Text Box 1098"/>
            <p:cNvSpPr txBox="1">
              <a:spLocks noChangeArrowheads="1"/>
            </p:cNvSpPr>
            <p:nvPr/>
          </p:nvSpPr>
          <p:spPr bwMode="auto">
            <a:xfrm>
              <a:off x="4848" y="2976"/>
              <a:ext cx="5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  <a:r>
                <a:rPr lang="pl-PL" b="1"/>
                <a:t> = 1</a:t>
              </a:r>
              <a:endParaRPr lang="pl-PL" b="1" i="1"/>
            </a:p>
          </p:txBody>
        </p:sp>
        <p:sp>
          <p:nvSpPr>
            <p:cNvPr id="35851" name="Text Box 1099"/>
            <p:cNvSpPr txBox="1">
              <a:spLocks noChangeArrowheads="1"/>
            </p:cNvSpPr>
            <p:nvPr/>
          </p:nvSpPr>
          <p:spPr bwMode="auto">
            <a:xfrm>
              <a:off x="5414" y="25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35852" name="Line 1100"/>
            <p:cNvSpPr>
              <a:spLocks noChangeShapeType="1"/>
            </p:cNvSpPr>
            <p:nvPr/>
          </p:nvSpPr>
          <p:spPr bwMode="auto">
            <a:xfrm>
              <a:off x="4272" y="2160"/>
              <a:ext cx="912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853" name="Text Box 1101"/>
            <p:cNvSpPr txBox="1">
              <a:spLocks noChangeArrowheads="1"/>
            </p:cNvSpPr>
            <p:nvPr/>
          </p:nvSpPr>
          <p:spPr bwMode="auto">
            <a:xfrm>
              <a:off x="4080" y="22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1</a:t>
              </a:r>
            </a:p>
          </p:txBody>
        </p:sp>
      </p:grpSp>
      <p:sp>
        <p:nvSpPr>
          <p:cNvPr id="78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2400" cy="1143000"/>
          </a:xfrm>
        </p:spPr>
        <p:txBody>
          <a:bodyPr/>
          <a:lstStyle/>
          <a:p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Moc ułamkowa</a:t>
            </a:r>
            <a:br>
              <a:rPr lang="pl-PL" sz="3600" b="1" dirty="0" smtClean="0">
                <a:solidFill>
                  <a:srgbClr val="00800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(sygnał piłokształtny - 99%)</a:t>
            </a:r>
          </a:p>
        </p:txBody>
      </p:sp>
      <p:sp>
        <p:nvSpPr>
          <p:cNvPr id="79" name="Rectangle 63"/>
          <p:cNvSpPr>
            <a:spLocks noChangeArrowheads="1"/>
          </p:cNvSpPr>
          <p:nvPr/>
        </p:nvSpPr>
        <p:spPr bwMode="auto">
          <a:xfrm>
            <a:off x="2354263" y="1733550"/>
            <a:ext cx="35250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600" b="1" dirty="0" smtClean="0">
                <a:solidFill>
                  <a:srgbClr val="000000"/>
                </a:solidFill>
                <a:latin typeface="Helvetica" charset="0"/>
              </a:rPr>
              <a:t>Sygnał piłokształtny - aproksymacja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074"/>
          <p:cNvSpPr>
            <a:spLocks noChangeArrowheads="1"/>
          </p:cNvSpPr>
          <p:nvPr/>
        </p:nvSpPr>
        <p:spPr bwMode="auto">
          <a:xfrm>
            <a:off x="914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Klasyfikacja sygnałów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7175" name="Text Box 3075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23" name="Grupa 22"/>
          <p:cNvGrpSpPr/>
          <p:nvPr/>
        </p:nvGrpSpPr>
        <p:grpSpPr>
          <a:xfrm>
            <a:off x="0" y="1196752"/>
            <a:ext cx="9144000" cy="4731042"/>
            <a:chOff x="0" y="1196752"/>
            <a:chExt cx="9144000" cy="4731042"/>
          </a:xfrm>
        </p:grpSpPr>
        <p:cxnSp>
          <p:nvCxnSpPr>
            <p:cNvPr id="9" name="Łącznik prosty ze strzałką 8"/>
            <p:cNvCxnSpPr/>
            <p:nvPr/>
          </p:nvCxnSpPr>
          <p:spPr bwMode="auto">
            <a:xfrm>
              <a:off x="4788024" y="1556792"/>
              <a:ext cx="0" cy="4032448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0" name="Łącznik prosty ze strzałką 9"/>
            <p:cNvCxnSpPr/>
            <p:nvPr/>
          </p:nvCxnSpPr>
          <p:spPr bwMode="auto">
            <a:xfrm flipV="1">
              <a:off x="2627784" y="3572145"/>
              <a:ext cx="4392488" cy="871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Prostokąt 12"/>
            <p:cNvSpPr/>
            <p:nvPr/>
          </p:nvSpPr>
          <p:spPr>
            <a:xfrm>
              <a:off x="3491880" y="1196752"/>
              <a:ext cx="27190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pl-PL" sz="1600" b="1" kern="0" dirty="0" smtClean="0">
                  <a:solidFill>
                    <a:srgbClr val="0070C0"/>
                  </a:solidFill>
                  <a:latin typeface="Verdana" pitchFamily="34" charset="0"/>
                </a:rPr>
                <a:t>Sygnały energetyczne</a:t>
              </a:r>
              <a:endParaRPr lang="pl-PL" sz="1600" dirty="0">
                <a:solidFill>
                  <a:srgbClr val="0070C0"/>
                </a:solidFill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3923928" y="5589240"/>
              <a:ext cx="17780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pl-PL" sz="1600" b="1" kern="0" dirty="0" smtClean="0">
                  <a:solidFill>
                    <a:srgbClr val="0070C0"/>
                  </a:solidFill>
                  <a:latin typeface="Verdana" pitchFamily="34" charset="0"/>
                </a:rPr>
                <a:t>Sygnały mocy</a:t>
              </a:r>
              <a:endParaRPr kumimoji="1" lang="pl-PL" sz="1600" b="1" kern="0" dirty="0">
                <a:solidFill>
                  <a:srgbClr val="0070C0"/>
                </a:solidFill>
                <a:latin typeface="Verdana" pitchFamily="34" charset="0"/>
              </a:endParaRP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971610" y="3212976"/>
              <a:ext cx="21723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pl-PL" sz="1600" b="1" kern="0" dirty="0" smtClean="0">
                  <a:solidFill>
                    <a:srgbClr val="006600"/>
                  </a:solidFill>
                  <a:latin typeface="Verdana" pitchFamily="34" charset="0"/>
                </a:rPr>
                <a:t>sygnały</a:t>
              </a:r>
              <a:br>
                <a:rPr kumimoji="1" lang="pl-PL" sz="1600" b="1" kern="0" dirty="0" smtClean="0">
                  <a:solidFill>
                    <a:srgbClr val="006600"/>
                  </a:solidFill>
                  <a:latin typeface="Verdana" pitchFamily="34" charset="0"/>
                </a:rPr>
              </a:br>
              <a:r>
                <a:rPr kumimoji="1" lang="pl-PL" sz="1600" b="1" kern="0" dirty="0" smtClean="0">
                  <a:solidFill>
                    <a:srgbClr val="006600"/>
                  </a:solidFill>
                  <a:latin typeface="Verdana" pitchFamily="34" charset="0"/>
                </a:rPr>
                <a:t>deterministyczne</a:t>
              </a:r>
              <a:endParaRPr lang="pl-PL" sz="1600" dirty="0">
                <a:solidFill>
                  <a:srgbClr val="006600"/>
                </a:solidFill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0" y="3284984"/>
              <a:ext cx="262778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kumimoji="1" lang="pl-PL" sz="1600" b="1" kern="0" dirty="0" smtClean="0">
                  <a:solidFill>
                    <a:srgbClr val="006600"/>
                  </a:solidFill>
                  <a:latin typeface="Verdana" pitchFamily="34" charset="0"/>
                </a:rPr>
                <a:t>sygnały losowe</a:t>
              </a:r>
              <a:br>
                <a:rPr kumimoji="1" lang="pl-PL" sz="1600" b="1" kern="0" dirty="0" smtClean="0">
                  <a:solidFill>
                    <a:srgbClr val="006600"/>
                  </a:solidFill>
                  <a:latin typeface="Verdana" pitchFamily="34" charset="0"/>
                </a:rPr>
              </a:br>
              <a:r>
                <a:rPr kumimoji="1" lang="pl-PL" sz="1600" b="1" kern="0" dirty="0" smtClean="0">
                  <a:solidFill>
                    <a:srgbClr val="006600"/>
                  </a:solidFill>
                  <a:latin typeface="Verdana" pitchFamily="34" charset="0"/>
                </a:rPr>
                <a:t>(informacyjne)</a:t>
              </a:r>
              <a:endParaRPr lang="pl-PL" sz="1600" dirty="0">
                <a:solidFill>
                  <a:srgbClr val="006600"/>
                </a:solidFill>
              </a:endParaRPr>
            </a:p>
          </p:txBody>
        </p:sp>
      </p:grpSp>
      <p:sp>
        <p:nvSpPr>
          <p:cNvPr id="17" name="Prostokąt 16"/>
          <p:cNvSpPr/>
          <p:nvPr/>
        </p:nvSpPr>
        <p:spPr>
          <a:xfrm>
            <a:off x="4829866" y="2204864"/>
            <a:ext cx="3865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pl-PL" sz="1600" b="1" kern="0" dirty="0" smtClean="0">
                <a:solidFill>
                  <a:srgbClr val="006600"/>
                </a:solidFill>
                <a:latin typeface="Verdana" pitchFamily="34" charset="0"/>
              </a:rPr>
              <a:t>transformata Fouriera - TAK</a:t>
            </a:r>
            <a:r>
              <a:rPr kumimoji="1" lang="pl-PL" sz="1600" b="1" kern="0" dirty="0" smtClean="0">
                <a:solidFill>
                  <a:srgbClr val="CC00CC"/>
                </a:solidFill>
                <a:latin typeface="Verdana" pitchFamily="34" charset="0"/>
              </a:rPr>
              <a:t/>
            </a:r>
            <a:br>
              <a:rPr kumimoji="1" lang="pl-PL" sz="1600" b="1" kern="0" dirty="0" smtClean="0">
                <a:solidFill>
                  <a:srgbClr val="CC00CC"/>
                </a:solidFill>
                <a:latin typeface="Verdana" pitchFamily="34" charset="0"/>
              </a:rPr>
            </a:br>
            <a:r>
              <a:rPr kumimoji="1" lang="pl-PL" sz="1600" b="1" kern="0" dirty="0" smtClean="0">
                <a:solidFill>
                  <a:srgbClr val="002060"/>
                </a:solidFill>
                <a:latin typeface="Verdana" pitchFamily="34" charset="0"/>
              </a:rPr>
              <a:t>widmowa gęstość energii – TAK</a:t>
            </a:r>
          </a:p>
          <a:p>
            <a:pPr algn="ctr"/>
            <a:r>
              <a:rPr kumimoji="1" lang="pl-PL" sz="1600" b="1" kern="0" dirty="0">
                <a:solidFill>
                  <a:srgbClr val="002060"/>
                </a:solidFill>
                <a:latin typeface="Verdana" pitchFamily="34" charset="0"/>
              </a:rPr>
              <a:t>f</a:t>
            </a:r>
            <a:r>
              <a:rPr kumimoji="1" lang="pl-PL" sz="1600" b="1" kern="0" dirty="0" smtClean="0">
                <a:solidFill>
                  <a:srgbClr val="002060"/>
                </a:solidFill>
                <a:latin typeface="Verdana" pitchFamily="34" charset="0"/>
              </a:rPr>
              <a:t>unkcja autokorelacji - TAK</a:t>
            </a:r>
            <a:endParaRPr kumimoji="1" lang="pl-PL" sz="1600" b="1" kern="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1653374" y="2276872"/>
            <a:ext cx="2904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pl-PL" sz="1600" b="1" kern="0" dirty="0" smtClean="0">
                <a:solidFill>
                  <a:srgbClr val="C00000"/>
                </a:solidFill>
                <a:latin typeface="Verdana" pitchFamily="34" charset="0"/>
              </a:rPr>
              <a:t>nie ma takich sygnałów</a:t>
            </a:r>
            <a:endParaRPr lang="pl-PL" sz="1600" dirty="0">
              <a:solidFill>
                <a:srgbClr val="C0000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947555" y="4293096"/>
            <a:ext cx="36695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pl-PL" sz="1600" b="1" kern="0" dirty="0" smtClean="0">
                <a:solidFill>
                  <a:srgbClr val="C00000"/>
                </a:solidFill>
                <a:latin typeface="Verdana" pitchFamily="34" charset="0"/>
              </a:rPr>
              <a:t>transformata Fouriera - NIE</a:t>
            </a:r>
            <a:r>
              <a:rPr kumimoji="1" lang="pl-PL" sz="1600" b="1" kern="0" dirty="0" smtClean="0">
                <a:solidFill>
                  <a:srgbClr val="CC00CC"/>
                </a:solidFill>
                <a:latin typeface="Verdana" pitchFamily="34" charset="0"/>
              </a:rPr>
              <a:t/>
            </a:r>
            <a:br>
              <a:rPr kumimoji="1" lang="pl-PL" sz="1600" b="1" kern="0" dirty="0" smtClean="0">
                <a:solidFill>
                  <a:srgbClr val="CC00CC"/>
                </a:solidFill>
                <a:latin typeface="Verdana" pitchFamily="34" charset="0"/>
              </a:rPr>
            </a:br>
            <a:r>
              <a:rPr kumimoji="1" lang="pl-PL" sz="1600" b="1" kern="0" dirty="0" smtClean="0">
                <a:solidFill>
                  <a:srgbClr val="002060"/>
                </a:solidFill>
                <a:latin typeface="Verdana" pitchFamily="34" charset="0"/>
              </a:rPr>
              <a:t>widmowa gęstość mocy – TAK</a:t>
            </a:r>
          </a:p>
          <a:p>
            <a:pPr algn="ctr"/>
            <a:r>
              <a:rPr kumimoji="1" lang="pl-PL" sz="1600" b="1" kern="0" dirty="0">
                <a:solidFill>
                  <a:srgbClr val="002060"/>
                </a:solidFill>
                <a:latin typeface="Verdana" pitchFamily="34" charset="0"/>
              </a:rPr>
              <a:t>f</a:t>
            </a:r>
            <a:r>
              <a:rPr kumimoji="1" lang="pl-PL" sz="1600" b="1" kern="0" dirty="0" smtClean="0">
                <a:solidFill>
                  <a:srgbClr val="002060"/>
                </a:solidFill>
                <a:latin typeface="Verdana" pitchFamily="34" charset="0"/>
              </a:rPr>
              <a:t>unkcja autokorelacji - TAK</a:t>
            </a:r>
            <a:endParaRPr kumimoji="1" lang="pl-PL" sz="1600" b="1" kern="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4966783" y="4072425"/>
            <a:ext cx="36695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pl-PL" sz="1600" b="1" kern="0" dirty="0" smtClean="0">
                <a:latin typeface="Verdana" pitchFamily="34" charset="0"/>
              </a:rPr>
              <a:t>Sygnały okresowe:</a:t>
            </a:r>
          </a:p>
          <a:p>
            <a:pPr algn="ctr"/>
            <a:r>
              <a:rPr kumimoji="1" lang="pl-PL" sz="1600" b="1" kern="0" dirty="0">
                <a:solidFill>
                  <a:srgbClr val="C00000"/>
                </a:solidFill>
                <a:latin typeface="Verdana" pitchFamily="34" charset="0"/>
              </a:rPr>
              <a:t>transformata Fouriera – </a:t>
            </a:r>
            <a:r>
              <a:rPr kumimoji="1" lang="pl-PL" sz="1600" b="1" kern="0" dirty="0" smtClean="0">
                <a:solidFill>
                  <a:srgbClr val="C00000"/>
                </a:solidFill>
                <a:latin typeface="Verdana" pitchFamily="34" charset="0"/>
              </a:rPr>
              <a:t>NIE</a:t>
            </a:r>
            <a:r>
              <a:rPr kumimoji="1" lang="pl-PL" sz="1600" b="1" kern="0" dirty="0" smtClean="0">
                <a:solidFill>
                  <a:srgbClr val="CC00CC"/>
                </a:solidFill>
                <a:latin typeface="Verdana" pitchFamily="34" charset="0"/>
              </a:rPr>
              <a:t/>
            </a:r>
            <a:br>
              <a:rPr kumimoji="1" lang="pl-PL" sz="1600" b="1" kern="0" dirty="0" smtClean="0">
                <a:solidFill>
                  <a:srgbClr val="CC00CC"/>
                </a:solidFill>
                <a:latin typeface="Verdana" pitchFamily="34" charset="0"/>
              </a:rPr>
            </a:br>
            <a:r>
              <a:rPr kumimoji="1" lang="pl-PL" sz="1600" b="1" kern="0" dirty="0" smtClean="0">
                <a:solidFill>
                  <a:srgbClr val="002060"/>
                </a:solidFill>
                <a:latin typeface="Verdana" pitchFamily="34" charset="0"/>
              </a:rPr>
              <a:t>widmowa gęstość mocy – TAK</a:t>
            </a:r>
          </a:p>
          <a:p>
            <a:pPr algn="ctr"/>
            <a:r>
              <a:rPr kumimoji="1" lang="pl-PL" sz="1600" b="1" kern="0" dirty="0">
                <a:solidFill>
                  <a:srgbClr val="002060"/>
                </a:solidFill>
                <a:latin typeface="Verdana" pitchFamily="34" charset="0"/>
              </a:rPr>
              <a:t>f</a:t>
            </a:r>
            <a:r>
              <a:rPr kumimoji="1" lang="pl-PL" sz="1600" b="1" kern="0" dirty="0" smtClean="0">
                <a:solidFill>
                  <a:srgbClr val="002060"/>
                </a:solidFill>
                <a:latin typeface="Verdana" pitchFamily="34" charset="0"/>
              </a:rPr>
              <a:t>unkcja autokorelacji - TAK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851532" y="1092260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2200" b="1" dirty="0" smtClean="0">
                <a:solidFill>
                  <a:srgbClr val="C00000"/>
                </a:solidFill>
                <a:latin typeface="Verdana" pitchFamily="34" charset="0"/>
              </a:rPr>
              <a:t>Właściwości funkcji autokorelacji oraz widmowej gęstości energii/mocy są wspólne dla wszystkich klas sygnałów.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890201" y="3111708"/>
            <a:ext cx="6959021" cy="1619951"/>
            <a:chOff x="899592" y="2855748"/>
            <a:chExt cx="6959021" cy="1619951"/>
          </a:xfrm>
        </p:grpSpPr>
        <p:graphicFrame>
          <p:nvGraphicFramePr>
            <p:cNvPr id="819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6327282"/>
                </p:ext>
              </p:extLst>
            </p:nvPr>
          </p:nvGraphicFramePr>
          <p:xfrm>
            <a:off x="3419872" y="3883561"/>
            <a:ext cx="2305050" cy="592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3" name="Równanie" r:id="rId4" imgW="838080" imgH="215640" progId="Equation.3">
                    <p:embed/>
                  </p:oleObj>
                </mc:Choice>
                <mc:Fallback>
                  <p:oleObj name="Równanie" r:id="rId4" imgW="83808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872" y="3883561"/>
                          <a:ext cx="2305050" cy="592138"/>
                        </a:xfrm>
                        <a:prstGeom prst="rect">
                          <a:avLst/>
                        </a:prstGeom>
                        <a:solidFill>
                          <a:srgbClr val="CCCC00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99592" y="2855748"/>
              <a:ext cx="695902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1. Widmowa gęstość energii/mocy jest transformatą</a:t>
              </a:r>
              <a:br>
                <a:rPr lang="pl-PL" b="1" dirty="0" smtClean="0"/>
              </a:br>
              <a:r>
                <a:rPr lang="pl-PL" b="1" dirty="0" smtClean="0"/>
                <a:t>Fouriera funkcji autokorelacji:</a:t>
              </a:r>
              <a:endParaRPr lang="pl-PL" b="1" dirty="0"/>
            </a:p>
          </p:txBody>
        </p:sp>
      </p:grpSp>
      <p:sp>
        <p:nvSpPr>
          <p:cNvPr id="13" name="Rectangle 3074"/>
          <p:cNvSpPr>
            <a:spLocks noChangeArrowheads="1"/>
          </p:cNvSpPr>
          <p:nvPr/>
        </p:nvSpPr>
        <p:spPr bwMode="auto">
          <a:xfrm>
            <a:off x="914400" y="116632"/>
            <a:ext cx="82296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Właściwości autokorelacji oraz </a:t>
            </a:r>
            <a:b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widmowej gęstości energii i mocy</a:t>
            </a:r>
            <a:endParaRPr kumimoji="1" lang="pl-PL" sz="36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890201" y="4765080"/>
            <a:ext cx="8157298" cy="1784945"/>
            <a:chOff x="899592" y="4509120"/>
            <a:chExt cx="8157298" cy="1784945"/>
          </a:xfrm>
        </p:grpSpPr>
        <p:graphicFrame>
          <p:nvGraphicFramePr>
            <p:cNvPr id="819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9990952"/>
                </p:ext>
              </p:extLst>
            </p:nvPr>
          </p:nvGraphicFramePr>
          <p:xfrm>
            <a:off x="5282555" y="5669607"/>
            <a:ext cx="2461944" cy="624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4" name="Równanie" r:id="rId6" imgW="850680" imgH="215640" progId="Equation.3">
                    <p:embed/>
                  </p:oleObj>
                </mc:Choice>
                <mc:Fallback>
                  <p:oleObj name="Równanie" r:id="rId6" imgW="850680" imgH="2156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2555" y="5669607"/>
                          <a:ext cx="2461944" cy="624458"/>
                        </a:xfrm>
                        <a:prstGeom prst="rect">
                          <a:avLst/>
                        </a:prstGeom>
                        <a:solidFill>
                          <a:srgbClr val="CC99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9403489"/>
                </p:ext>
              </p:extLst>
            </p:nvPr>
          </p:nvGraphicFramePr>
          <p:xfrm>
            <a:off x="2339752" y="5661248"/>
            <a:ext cx="2584971" cy="628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5" name="Równanie" r:id="rId8" imgW="888840" imgH="215640" progId="Equation.3">
                    <p:embed/>
                  </p:oleObj>
                </mc:Choice>
                <mc:Fallback>
                  <p:oleObj name="Równanie" r:id="rId8" imgW="888840" imgH="215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752" y="5661248"/>
                          <a:ext cx="2584971" cy="628292"/>
                        </a:xfrm>
                        <a:prstGeom prst="rect">
                          <a:avLst/>
                        </a:prstGeom>
                        <a:solidFill>
                          <a:srgbClr val="CCCC00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899592" y="4509120"/>
              <a:ext cx="81572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2. Widmowa gęstość energii/mocy oraz funkcja autokorelacji</a:t>
              </a:r>
              <a:br>
                <a:rPr lang="pl-PL" b="1" dirty="0" smtClean="0"/>
              </a:br>
              <a:r>
                <a:rPr lang="pl-PL" b="1" dirty="0" smtClean="0"/>
                <a:t>są funkcjami parzystymi:</a:t>
              </a:r>
              <a:endParaRPr lang="pl-PL" b="1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51532" y="2219236"/>
            <a:ext cx="8063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Widmowa gęstość energii/mocy </a:t>
            </a:r>
            <a:r>
              <a:rPr lang="pl-PL" b="1" dirty="0" smtClean="0"/>
              <a:t>przedstawia rozkład całkowitej energii/mocy w dziedzinie częstotliwości.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1371600" y="5330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43000" y="225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Energia sygnału w dziedzinie częstotliwości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1043608" y="1556792"/>
            <a:ext cx="7952388" cy="2520925"/>
            <a:chOff x="1043608" y="1556792"/>
            <a:chExt cx="7952388" cy="2520925"/>
          </a:xfrm>
        </p:grpSpPr>
        <p:sp>
          <p:nvSpPr>
            <p:cNvPr id="9" name="Rectangle 104"/>
            <p:cNvSpPr txBox="1">
              <a:spLocks noChangeArrowheads="1"/>
            </p:cNvSpPr>
            <p:nvPr/>
          </p:nvSpPr>
          <p:spPr>
            <a:xfrm>
              <a:off x="1043608" y="1556792"/>
              <a:ext cx="7772400" cy="657200"/>
            </a:xfrm>
            <a:prstGeom prst="rect">
              <a:avLst/>
            </a:prstGeom>
            <a:noFill/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pl-PL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Twierdzenie </a:t>
              </a:r>
              <a:r>
                <a:rPr kumimoji="1" lang="pl-PL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Parseval</a:t>
              </a:r>
              <a:r>
                <a:rPr kumimoji="1" lang="pl-PL" sz="3200" b="1" kern="0" dirty="0" smtClean="0">
                  <a:solidFill>
                    <a:srgbClr val="008000"/>
                  </a:solidFill>
                  <a:latin typeface="Verdana" pitchFamily="34" charset="0"/>
                  <a:ea typeface="+mj-ea"/>
                  <a:cs typeface="+mj-cs"/>
                </a:rPr>
                <a:t>a</a:t>
              </a:r>
              <a:endParaRPr kumimoji="1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  <p:graphicFrame>
          <p:nvGraphicFramePr>
            <p:cNvPr id="77005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7280700"/>
                </p:ext>
              </p:extLst>
            </p:nvPr>
          </p:nvGraphicFramePr>
          <p:xfrm>
            <a:off x="1174384" y="2213992"/>
            <a:ext cx="7821612" cy="186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323" name="Equation" r:id="rId4" imgW="2984400" imgH="711000" progId="Equation.3">
                    <p:embed/>
                  </p:oleObj>
                </mc:Choice>
                <mc:Fallback>
                  <p:oleObj name="Equation" r:id="rId4" imgW="2984400" imgH="7110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4384" y="2213992"/>
                          <a:ext cx="7821612" cy="1863725"/>
                        </a:xfrm>
                        <a:prstGeom prst="rect">
                          <a:avLst/>
                        </a:prstGeom>
                        <a:solidFill>
                          <a:srgbClr val="FF99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grpSp>
        <p:nvGrpSpPr>
          <p:cNvPr id="4" name="Grupa 3"/>
          <p:cNvGrpSpPr/>
          <p:nvPr/>
        </p:nvGrpSpPr>
        <p:grpSpPr>
          <a:xfrm>
            <a:off x="1117352" y="5133352"/>
            <a:ext cx="7156735" cy="1464002"/>
            <a:chOff x="1117352" y="5133352"/>
            <a:chExt cx="7156735" cy="1464002"/>
          </a:xfrm>
        </p:grpSpPr>
        <p:graphicFrame>
          <p:nvGraphicFramePr>
            <p:cNvPr id="614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8830494"/>
                </p:ext>
              </p:extLst>
            </p:nvPr>
          </p:nvGraphicFramePr>
          <p:xfrm>
            <a:off x="1121728" y="5667212"/>
            <a:ext cx="2910135" cy="886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324" name="Równanie" r:id="rId6" imgW="914400" imgH="279360" progId="Equation.3">
                    <p:embed/>
                  </p:oleObj>
                </mc:Choice>
                <mc:Fallback>
                  <p:oleObj name="Równanie" r:id="rId6" imgW="914400" imgH="27936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1728" y="5667212"/>
                          <a:ext cx="2910135" cy="886145"/>
                        </a:xfrm>
                        <a:prstGeom prst="rect">
                          <a:avLst/>
                        </a:prstGeom>
                        <a:solidFill>
                          <a:srgbClr val="FFCC66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2" name="Text Box 14"/>
            <p:cNvSpPr txBox="1">
              <a:spLocks noChangeArrowheads="1"/>
            </p:cNvSpPr>
            <p:nvPr/>
          </p:nvSpPr>
          <p:spPr bwMode="auto">
            <a:xfrm>
              <a:off x="1117352" y="5133352"/>
              <a:ext cx="56645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>
                  <a:solidFill>
                    <a:srgbClr val="009900"/>
                  </a:solidFill>
                </a:rPr>
                <a:t>Widmowa gęstość energii (widmo energii)</a:t>
              </a:r>
              <a:endParaRPr lang="pl-PL" dirty="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000930" y="5766357"/>
              <a:ext cx="427315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>
                  <a:solidFill>
                    <a:srgbClr val="009900"/>
                  </a:solidFill>
                </a:rPr>
                <a:t>o</a:t>
              </a:r>
              <a:r>
                <a:rPr lang="pl-PL" b="1" dirty="0" smtClean="0">
                  <a:solidFill>
                    <a:srgbClr val="009900"/>
                  </a:solidFill>
                </a:rPr>
                <a:t>pisuje rozkład energii sygnału</a:t>
              </a:r>
              <a:br>
                <a:rPr lang="pl-PL" b="1" dirty="0" smtClean="0">
                  <a:solidFill>
                    <a:srgbClr val="009900"/>
                  </a:solidFill>
                </a:rPr>
              </a:br>
              <a:r>
                <a:rPr lang="pl-PL" b="1" dirty="0" smtClean="0">
                  <a:solidFill>
                    <a:srgbClr val="009900"/>
                  </a:solidFill>
                </a:rPr>
                <a:t>w dziedzinie częstotliwości.</a:t>
              </a:r>
              <a:endParaRPr lang="pl-PL" dirty="0"/>
            </a:p>
          </p:txBody>
        </p:sp>
      </p:grp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82979" y="4224635"/>
            <a:ext cx="75500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Twierdzenie Parsevala pozwala obliczyć energię sygnału</a:t>
            </a:r>
            <a:br>
              <a:rPr lang="pl-PL" b="1" dirty="0" smtClean="0"/>
            </a:br>
            <a:r>
              <a:rPr lang="pl-PL" b="1" dirty="0" smtClean="0"/>
              <a:t>w dziedzinie czasu lub w dziedzinie częstotliwości.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30</a:t>
            </a:fld>
            <a:endParaRPr lang="pl-PL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913748" y="852694"/>
            <a:ext cx="60460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3. </a:t>
            </a:r>
            <a:r>
              <a:rPr lang="pl-PL" b="1" dirty="0" smtClean="0"/>
              <a:t>Funkcja autokorelacji</a:t>
            </a:r>
            <a:r>
              <a:rPr lang="pl-PL" b="1" dirty="0" smtClean="0"/>
              <a:t> </a:t>
            </a:r>
            <a:r>
              <a:rPr lang="pl-PL" b="1" i="1" dirty="0"/>
              <a:t>R</a:t>
            </a:r>
            <a:r>
              <a:rPr lang="pl-PL" b="1" dirty="0"/>
              <a:t>(</a:t>
            </a:r>
            <a:r>
              <a:rPr lang="el-GR" b="1" i="1" dirty="0"/>
              <a:t>τ</a:t>
            </a:r>
            <a:r>
              <a:rPr lang="pl-PL" b="1" dirty="0"/>
              <a:t> = 0) </a:t>
            </a:r>
            <a:r>
              <a:rPr lang="pl-PL" b="1" dirty="0" smtClean="0"/>
              <a:t>jest równa</a:t>
            </a:r>
            <a:br>
              <a:rPr lang="pl-PL" b="1" dirty="0" smtClean="0"/>
            </a:br>
            <a:r>
              <a:rPr lang="pl-PL" b="1" dirty="0" smtClean="0"/>
              <a:t>energii/mocy sygnału.</a:t>
            </a:r>
            <a:endParaRPr lang="pl-PL" b="1" dirty="0"/>
          </a:p>
        </p:txBody>
      </p:sp>
      <p:sp>
        <p:nvSpPr>
          <p:cNvPr id="5" name="Prostokąt 4"/>
          <p:cNvSpPr/>
          <p:nvPr/>
        </p:nvSpPr>
        <p:spPr bwMode="auto">
          <a:xfrm>
            <a:off x="7056376" y="1705482"/>
            <a:ext cx="2061784" cy="1695600"/>
          </a:xfrm>
          <a:prstGeom prst="rect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3874186" y="4028530"/>
            <a:ext cx="5192562" cy="1423978"/>
            <a:chOff x="3874186" y="4028530"/>
            <a:chExt cx="5192562" cy="1423978"/>
          </a:xfrm>
        </p:grpSpPr>
        <p:pic>
          <p:nvPicPr>
            <p:cNvPr id="7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74186" y="4244412"/>
              <a:ext cx="864096" cy="864096"/>
            </a:xfrm>
            <a:prstGeom prst="rect">
              <a:avLst/>
            </a:prstGeom>
            <a:noFill/>
          </p:spPr>
        </p:pic>
        <p:sp>
          <p:nvSpPr>
            <p:cNvPr id="8" name="Prostokąt 7"/>
            <p:cNvSpPr/>
            <p:nvPr/>
          </p:nvSpPr>
          <p:spPr>
            <a:xfrm>
              <a:off x="4767942" y="4028530"/>
              <a:ext cx="42988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Wskazówka rozważ wyrażenie</a:t>
              </a:r>
              <a:r>
                <a:rPr lang="pl-PL" b="1" dirty="0" smtClean="0"/>
                <a:t>:</a:t>
              </a:r>
              <a:endParaRPr lang="pl-PL" dirty="0"/>
            </a:p>
          </p:txBody>
        </p:sp>
        <p:graphicFrame>
          <p:nvGraphicFramePr>
            <p:cNvPr id="9" name="Obiek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6482913"/>
                </p:ext>
              </p:extLst>
            </p:nvPr>
          </p:nvGraphicFramePr>
          <p:xfrm>
            <a:off x="4875600" y="4498431"/>
            <a:ext cx="4020753" cy="954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915" name="Equation" r:id="rId5" imgW="1498320" imgH="355320" progId="Equation.3">
                    <p:embed/>
                  </p:oleObj>
                </mc:Choice>
                <mc:Fallback>
                  <p:oleObj name="Equation" r:id="rId5" imgW="1498320" imgH="3553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75600" y="4498431"/>
                          <a:ext cx="4020753" cy="954077"/>
                        </a:xfrm>
                        <a:prstGeom prst="rect">
                          <a:avLst/>
                        </a:prstGeom>
                        <a:solidFill>
                          <a:srgbClr val="FF99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30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702501"/>
              </p:ext>
            </p:extLst>
          </p:nvPr>
        </p:nvGraphicFramePr>
        <p:xfrm>
          <a:off x="899592" y="1707463"/>
          <a:ext cx="5919788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916" name="Equation" r:id="rId7" imgW="2565360" imgH="736560" progId="Equation.3">
                  <p:embed/>
                </p:oleObj>
              </mc:Choice>
              <mc:Fallback>
                <p:oleObj name="Equation" r:id="rId7" imgW="25653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07463"/>
                        <a:ext cx="5919788" cy="16938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a 10"/>
          <p:cNvGrpSpPr/>
          <p:nvPr/>
        </p:nvGrpSpPr>
        <p:grpSpPr>
          <a:xfrm>
            <a:off x="663934" y="3496437"/>
            <a:ext cx="8525924" cy="2843683"/>
            <a:chOff x="663934" y="3496437"/>
            <a:chExt cx="8525924" cy="2843683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069868" y="5509123"/>
              <a:ext cx="78886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/>
                <a:t>a</a:t>
              </a:r>
              <a:r>
                <a:rPr lang="pl-PL" b="1" dirty="0" smtClean="0"/>
                <a:t> więc można ją wykorzystywać do badania korelacji</a:t>
              </a:r>
              <a:br>
                <a:rPr lang="pl-PL" b="1" dirty="0" smtClean="0"/>
              </a:br>
              <a:r>
                <a:rPr lang="pl-PL" b="1" dirty="0" smtClean="0"/>
                <a:t>(podobieństwa) sygnału do jego kopii przesuniętej w czasie.</a:t>
              </a:r>
              <a:endParaRPr lang="pl-PL" b="1" dirty="0"/>
            </a:p>
          </p:txBody>
        </p:sp>
        <p:graphicFrame>
          <p:nvGraphicFramePr>
            <p:cNvPr id="1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0372330"/>
                </p:ext>
              </p:extLst>
            </p:nvPr>
          </p:nvGraphicFramePr>
          <p:xfrm>
            <a:off x="1069868" y="4053701"/>
            <a:ext cx="2667000" cy="1298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917" name="Równanie" r:id="rId9" imgW="1041120" imgH="507960" progId="Equation.3">
                    <p:embed/>
                  </p:oleObj>
                </mc:Choice>
                <mc:Fallback>
                  <p:oleObj name="Równanie" r:id="rId9" imgW="104112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9868" y="4053701"/>
                          <a:ext cx="2667000" cy="1298575"/>
                        </a:xfrm>
                        <a:prstGeom prst="rect">
                          <a:avLst/>
                        </a:prstGeom>
                        <a:solidFill>
                          <a:srgbClr val="CC99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663934" y="3496437"/>
              <a:ext cx="8525924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Funkcja autokorelacji jest ograniczona wartością energii/mocy:</a:t>
              </a:r>
              <a:endParaRPr lang="pl-PL" b="1" dirty="0"/>
            </a:p>
          </p:txBody>
        </p:sp>
      </p:grpSp>
      <p:sp>
        <p:nvSpPr>
          <p:cNvPr id="15" name="Prostokąt 14"/>
          <p:cNvSpPr/>
          <p:nvPr/>
        </p:nvSpPr>
        <p:spPr>
          <a:xfrm>
            <a:off x="7056377" y="1720876"/>
            <a:ext cx="20617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/>
              <a:t>deterministyczny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sygnał energii</a:t>
            </a:r>
            <a:endParaRPr lang="pl-PL" sz="2000" dirty="0"/>
          </a:p>
        </p:txBody>
      </p:sp>
      <p:sp>
        <p:nvSpPr>
          <p:cNvPr id="16" name="Prostokąt 15"/>
          <p:cNvSpPr/>
          <p:nvPr/>
        </p:nvSpPr>
        <p:spPr>
          <a:xfrm>
            <a:off x="7056377" y="2530983"/>
            <a:ext cx="20617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/>
              <a:t>deterministyczny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sygnał mocy</a:t>
            </a:r>
            <a:endParaRPr lang="pl-PL" sz="2000" dirty="0"/>
          </a:p>
        </p:txBody>
      </p:sp>
      <p:sp>
        <p:nvSpPr>
          <p:cNvPr id="17" name="Prostokąt 16"/>
          <p:cNvSpPr/>
          <p:nvPr/>
        </p:nvSpPr>
        <p:spPr>
          <a:xfrm>
            <a:off x="899592" y="-93"/>
            <a:ext cx="8115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pl-PL" b="1" dirty="0">
                <a:solidFill>
                  <a:schemeClr val="bg2"/>
                </a:solidFill>
                <a:latin typeface="Comic Sans MS" pitchFamily="66" charset="0"/>
              </a:rPr>
              <a:t>Właściwości autokorelacji oraz </a:t>
            </a:r>
            <a:r>
              <a:rPr kumimoji="1" lang="pl-PL" b="1" dirty="0" smtClean="0">
                <a:solidFill>
                  <a:schemeClr val="bg2"/>
                </a:solidFill>
                <a:latin typeface="Comic Sans MS" pitchFamily="66" charset="0"/>
              </a:rPr>
              <a:t> widmowej </a:t>
            </a:r>
            <a:r>
              <a:rPr kumimoji="1" lang="pl-PL" b="1" dirty="0">
                <a:solidFill>
                  <a:schemeClr val="bg2"/>
                </a:solidFill>
                <a:latin typeface="Comic Sans MS" pitchFamily="66" charset="0"/>
              </a:rPr>
              <a:t>gęstości energii i mocy</a:t>
            </a:r>
            <a:endParaRPr kumimoji="1" lang="pl-PL" b="1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0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801616" y="2693826"/>
            <a:ext cx="1981200" cy="8382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17583"/>
              </p:ext>
            </p:extLst>
          </p:nvPr>
        </p:nvGraphicFramePr>
        <p:xfrm>
          <a:off x="4070350" y="2846388"/>
          <a:ext cx="14779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" name="Równanie" r:id="rId4" imgW="495000" imgH="228600" progId="Equation.3">
                  <p:embed/>
                </p:oleObj>
              </mc:Choice>
              <mc:Fallback>
                <p:oleObj name="Równanie" r:id="rId4" imgW="495000" imgH="228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2846388"/>
                        <a:ext cx="1477963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2734816" y="3141501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5782816" y="3151026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331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185789"/>
              </p:ext>
            </p:extLst>
          </p:nvPr>
        </p:nvGraphicFramePr>
        <p:xfrm>
          <a:off x="2822129" y="2541426"/>
          <a:ext cx="6524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" name="Równanie" r:id="rId6" imgW="317160" imgH="228600" progId="Equation.3">
                  <p:embed/>
                </p:oleObj>
              </mc:Choice>
              <mc:Fallback>
                <p:oleObj name="Równanie" r:id="rId6" imgW="317160" imgH="2286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129" y="2541426"/>
                        <a:ext cx="652462" cy="471488"/>
                      </a:xfrm>
                      <a:prstGeom prst="rect">
                        <a:avLst/>
                      </a:prstGeom>
                      <a:solidFill>
                        <a:srgbClr val="99FF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90171"/>
              </p:ext>
            </p:extLst>
          </p:nvPr>
        </p:nvGraphicFramePr>
        <p:xfrm>
          <a:off x="6149529" y="2617626"/>
          <a:ext cx="6016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8" name="Równanie" r:id="rId8" imgW="291960" imgH="228600" progId="Equation.3">
                  <p:embed/>
                </p:oleObj>
              </mc:Choice>
              <mc:Fallback>
                <p:oleObj name="Równanie" r:id="rId8" imgW="291960" imgH="2286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529" y="2617626"/>
                        <a:ext cx="601662" cy="471488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53087"/>
              </p:ext>
            </p:extLst>
          </p:nvPr>
        </p:nvGraphicFramePr>
        <p:xfrm>
          <a:off x="1287016" y="3227226"/>
          <a:ext cx="22225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9" name="Równanie" r:id="rId10" imgW="939600" imgH="228600" progId="Equation.3">
                  <p:embed/>
                </p:oleObj>
              </mc:Choice>
              <mc:Fallback>
                <p:oleObj name="Równanie" r:id="rId10" imgW="939600" imgH="2286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016" y="3227226"/>
                        <a:ext cx="2222500" cy="541338"/>
                      </a:xfrm>
                      <a:prstGeom prst="rect">
                        <a:avLst/>
                      </a:prstGeom>
                      <a:solidFill>
                        <a:srgbClr val="99FF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23101"/>
              </p:ext>
            </p:extLst>
          </p:nvPr>
        </p:nvGraphicFramePr>
        <p:xfrm>
          <a:off x="6149529" y="3289139"/>
          <a:ext cx="22526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" name="Równanie" r:id="rId12" imgW="952200" imgH="241200" progId="Equation.3">
                  <p:embed/>
                </p:oleObj>
              </mc:Choice>
              <mc:Fallback>
                <p:oleObj name="Równanie" r:id="rId12" imgW="952200" imgH="2412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529" y="3289139"/>
                        <a:ext cx="2252662" cy="571500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92671"/>
              </p:ext>
            </p:extLst>
          </p:nvPr>
        </p:nvGraphicFramePr>
        <p:xfrm>
          <a:off x="2051720" y="4306602"/>
          <a:ext cx="5479380" cy="1816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" name="Równanie" r:id="rId14" imgW="2412720" imgH="799920" progId="Equation.3">
                  <p:embed/>
                </p:oleObj>
              </mc:Choice>
              <mc:Fallback>
                <p:oleObj name="Równanie" r:id="rId14" imgW="2412720" imgH="79992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306602"/>
                        <a:ext cx="5479380" cy="1816796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987974" y="1494870"/>
            <a:ext cx="76402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4. Filtracja zmienia widmową gęstość energii/mocy przez</a:t>
            </a:r>
            <a:br>
              <a:rPr lang="pl-PL" b="1" dirty="0" smtClean="0"/>
            </a:br>
            <a:r>
              <a:rPr lang="pl-PL" b="1" dirty="0" smtClean="0"/>
              <a:t>kwadrat cha-ki a-cz; </a:t>
            </a:r>
            <a:r>
              <a:rPr lang="pl-PL" b="1" dirty="0" err="1" smtClean="0"/>
              <a:t>cha-ka</a:t>
            </a:r>
            <a:r>
              <a:rPr lang="pl-PL" b="1" dirty="0" smtClean="0"/>
              <a:t> </a:t>
            </a:r>
            <a:r>
              <a:rPr lang="pl-PL" b="1" dirty="0" err="1" smtClean="0"/>
              <a:t>f-cz</a:t>
            </a:r>
            <a:r>
              <a:rPr lang="pl-PL" b="1" dirty="0" smtClean="0"/>
              <a:t> nie wnosi zmian.</a:t>
            </a:r>
            <a:endParaRPr lang="pl-PL" b="1" dirty="0"/>
          </a:p>
        </p:txBody>
      </p:sp>
      <p:sp>
        <p:nvSpPr>
          <p:cNvPr id="15" name="Rectangle 3074"/>
          <p:cNvSpPr>
            <a:spLocks noChangeArrowheads="1"/>
          </p:cNvSpPr>
          <p:nvPr/>
        </p:nvSpPr>
        <p:spPr bwMode="auto">
          <a:xfrm>
            <a:off x="909965" y="229865"/>
            <a:ext cx="82296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Właściwości autokorelacji oraz </a:t>
            </a:r>
            <a:b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widmowej gęstości energii i mocy</a:t>
            </a:r>
            <a:endParaRPr kumimoji="1" lang="pl-PL" sz="36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  <p:grpSp>
        <p:nvGrpSpPr>
          <p:cNvPr id="12" name="Grupa 11"/>
          <p:cNvGrpSpPr/>
          <p:nvPr/>
        </p:nvGrpSpPr>
        <p:grpSpPr>
          <a:xfrm>
            <a:off x="883753" y="3397706"/>
            <a:ext cx="8240589" cy="2699882"/>
            <a:chOff x="883753" y="3397706"/>
            <a:chExt cx="8240589" cy="2699882"/>
          </a:xfrm>
        </p:grpSpPr>
        <p:sp>
          <p:nvSpPr>
            <p:cNvPr id="5" name="pole tekstowe 4"/>
            <p:cNvSpPr txBox="1"/>
            <p:nvPr/>
          </p:nvSpPr>
          <p:spPr>
            <a:xfrm>
              <a:off x="883753" y="3397706"/>
              <a:ext cx="82405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Funkcja autokorelacji pewnego sygnału jest dana zależnością:</a:t>
              </a:r>
              <a:endParaRPr lang="pl-PL" b="1" dirty="0"/>
            </a:p>
          </p:txBody>
        </p:sp>
        <p:graphicFrame>
          <p:nvGraphicFramePr>
            <p:cNvPr id="6" name="Object 10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0402892"/>
                </p:ext>
              </p:extLst>
            </p:nvPr>
          </p:nvGraphicFramePr>
          <p:xfrm>
            <a:off x="1043608" y="3989805"/>
            <a:ext cx="3689350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18" name="Equation" r:id="rId3" imgW="1663560" imgH="253800" progId="Equation.3">
                    <p:embed/>
                  </p:oleObj>
                </mc:Choice>
                <mc:Fallback>
                  <p:oleObj name="Equation" r:id="rId3" imgW="16635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3989805"/>
                          <a:ext cx="3689350" cy="5619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pole tekstowe 6"/>
            <p:cNvSpPr txBox="1"/>
            <p:nvPr/>
          </p:nvSpPr>
          <p:spPr>
            <a:xfrm>
              <a:off x="914400" y="4634833"/>
              <a:ext cx="729379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Wyznacz widmową gęstość mocy oraz moc ułamkową.</a:t>
              </a:r>
              <a:br>
                <a:rPr lang="pl-PL" b="1" dirty="0" smtClean="0"/>
              </a:br>
              <a:r>
                <a:rPr lang="pl-PL" b="1" dirty="0" smtClean="0"/>
                <a:t>Wyznacz pasmo sygnału zawierające 50%</a:t>
              </a:r>
              <a:br>
                <a:rPr lang="pl-PL" b="1" dirty="0" smtClean="0"/>
              </a:br>
              <a:r>
                <a:rPr lang="pl-PL" b="1" dirty="0" smtClean="0"/>
                <a:t>całkowitej mocy sygnału.</a:t>
              </a:r>
              <a:endParaRPr lang="pl-PL" b="1" dirty="0"/>
            </a:p>
          </p:txBody>
        </p:sp>
        <p:pic>
          <p:nvPicPr>
            <p:cNvPr id="8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40352" y="5233492"/>
              <a:ext cx="864096" cy="864096"/>
            </a:xfrm>
            <a:prstGeom prst="rect">
              <a:avLst/>
            </a:prstGeom>
            <a:noFill/>
          </p:spPr>
        </p:pic>
      </p:grpSp>
      <p:grpSp>
        <p:nvGrpSpPr>
          <p:cNvPr id="11" name="Grupa 10"/>
          <p:cNvGrpSpPr/>
          <p:nvPr/>
        </p:nvGrpSpPr>
        <p:grpSpPr>
          <a:xfrm>
            <a:off x="1016910" y="759337"/>
            <a:ext cx="7621638" cy="2042534"/>
            <a:chOff x="1016910" y="759337"/>
            <a:chExt cx="7621638" cy="2042534"/>
          </a:xfrm>
        </p:grpSpPr>
        <p:sp>
          <p:nvSpPr>
            <p:cNvPr id="3" name="pole tekstowe 2"/>
            <p:cNvSpPr txBox="1"/>
            <p:nvPr/>
          </p:nvSpPr>
          <p:spPr>
            <a:xfrm>
              <a:off x="1016910" y="759337"/>
              <a:ext cx="762163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Sygnał </a:t>
              </a:r>
              <a:r>
                <a:rPr lang="pl-PL" b="1" i="1" dirty="0" smtClean="0"/>
                <a:t>x</a:t>
              </a:r>
              <a:r>
                <a:rPr lang="pl-PL" b="1" dirty="0" smtClean="0"/>
                <a:t>(</a:t>
              </a:r>
              <a:r>
                <a:rPr lang="pl-PL" b="1" i="1" dirty="0" smtClean="0"/>
                <a:t>t</a:t>
              </a:r>
              <a:r>
                <a:rPr lang="pl-PL" b="1" dirty="0"/>
                <a:t>) </a:t>
              </a:r>
              <a:r>
                <a:rPr lang="pl-PL" b="1" dirty="0" smtClean="0"/>
                <a:t>jest podawany na wejście IFDP z pasmem </a:t>
              </a:r>
              <a:r>
                <a:rPr lang="el-GR" b="1" i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pl-PL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b</a:t>
              </a:r>
              <a:r>
                <a:rPr lang="pl-PL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.</a:t>
              </a:r>
              <a:br>
                <a:rPr lang="pl-PL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pl-PL" b="1" dirty="0" smtClean="0"/>
                <a:t>Wyznacz szerokość pasma </a:t>
              </a:r>
              <a:r>
                <a:rPr lang="el-GR" b="1" i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pl-PL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b</a:t>
              </a:r>
              <a:r>
                <a:rPr lang="pl-PL" b="1" baseline="30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,</a:t>
              </a:r>
              <a:r>
                <a:rPr lang="pl-PL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dla której energia sygnału</a:t>
              </a:r>
              <a:br>
                <a:rPr lang="pl-PL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pl-PL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wyjściowego jest równa ½ energii sygnału wejściowego.</a:t>
              </a:r>
              <a:endParaRPr lang="pl-PL" b="1" dirty="0"/>
            </a:p>
          </p:txBody>
        </p:sp>
        <p:graphicFrame>
          <p:nvGraphicFramePr>
            <p:cNvPr id="4" name="Object 10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1344396"/>
                </p:ext>
              </p:extLst>
            </p:nvPr>
          </p:nvGraphicFramePr>
          <p:xfrm>
            <a:off x="1115616" y="2130528"/>
            <a:ext cx="2421574" cy="506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19" name="Equation" r:id="rId6" imgW="1091880" imgH="228600" progId="Equation.3">
                    <p:embed/>
                  </p:oleObj>
                </mc:Choice>
                <mc:Fallback>
                  <p:oleObj name="Equation" r:id="rId6" imgW="1091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616" y="2130528"/>
                          <a:ext cx="2421574" cy="50696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" name="Picture 22" descr="http://bridportcab.org/wp-content/uploads/2013/09/Work-in-Progress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04048" y="1937775"/>
              <a:ext cx="864096" cy="864096"/>
            </a:xfrm>
            <a:prstGeom prst="rect">
              <a:avLst/>
            </a:prstGeom>
            <a:noFill/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43608" y="81509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sz="3600" b="1" kern="0" dirty="0" smtClean="0">
                <a:solidFill>
                  <a:srgbClr val="008000"/>
                </a:solidFill>
                <a:latin typeface="+mn-lt"/>
              </a:rPr>
              <a:t>Funkcja autokorelacji - przykłady</a:t>
            </a:r>
          </a:p>
        </p:txBody>
      </p:sp>
    </p:spTree>
    <p:extLst>
      <p:ext uri="{BB962C8B-B14F-4D97-AF65-F5344CB8AC3E}">
        <p14:creationId xmlns:p14="http://schemas.microsoft.com/office/powerpoint/2010/main" val="8525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99592" y="152400"/>
            <a:ext cx="82444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Definicje funkcji autokorelacji –</a:t>
            </a:r>
          </a:p>
          <a:p>
            <a:r>
              <a:rPr kumimoji="1"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zestawienie</a:t>
            </a:r>
            <a:endParaRPr kumimoji="1" lang="pl-PL" sz="40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043608" y="1412776"/>
            <a:ext cx="5616624" cy="1451471"/>
            <a:chOff x="1043608" y="1412776"/>
            <a:chExt cx="5616624" cy="1451471"/>
          </a:xfrm>
        </p:grpSpPr>
        <p:grpSp>
          <p:nvGrpSpPr>
            <p:cNvPr id="21" name="Grupa 20"/>
            <p:cNvGrpSpPr/>
            <p:nvPr/>
          </p:nvGrpSpPr>
          <p:grpSpPr>
            <a:xfrm>
              <a:off x="1115616" y="1844824"/>
              <a:ext cx="2624708" cy="1019423"/>
              <a:chOff x="971600" y="5085184"/>
              <a:chExt cx="2624708" cy="1019423"/>
            </a:xfrm>
          </p:grpSpPr>
          <p:sp>
            <p:nvSpPr>
              <p:cNvPr id="22" name="Prostokąt 21"/>
              <p:cNvSpPr/>
              <p:nvPr/>
            </p:nvSpPr>
            <p:spPr>
              <a:xfrm>
                <a:off x="971600" y="5085184"/>
                <a:ext cx="2047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pl-PL" sz="1800" b="1" kern="0" dirty="0" smtClean="0">
                    <a:solidFill>
                      <a:srgbClr val="006600"/>
                    </a:solidFill>
                    <a:latin typeface="Verdana" pitchFamily="34" charset="0"/>
                  </a:rPr>
                  <a:t>Sygnał energii</a:t>
                </a:r>
                <a:endParaRPr lang="pl-PL" sz="1800" dirty="0">
                  <a:solidFill>
                    <a:srgbClr val="006600"/>
                  </a:solidFill>
                </a:endParaRPr>
              </a:p>
            </p:txBody>
          </p:sp>
          <p:graphicFrame>
            <p:nvGraphicFramePr>
              <p:cNvPr id="25" name="Object 9"/>
              <p:cNvGraphicFramePr>
                <a:graphicFrameLocks noChangeAspect="1"/>
              </p:cNvGraphicFramePr>
              <p:nvPr/>
            </p:nvGraphicFramePr>
            <p:xfrm>
              <a:off x="1043608" y="5517232"/>
              <a:ext cx="2552700" cy="587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30" name="Równanie" r:id="rId3" imgW="1434960" imgH="330120" progId="Equation.3">
                      <p:embed/>
                    </p:oleObj>
                  </mc:Choice>
                  <mc:Fallback>
                    <p:oleObj name="Równanie" r:id="rId3" imgW="1434960" imgH="33012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3608" y="5517232"/>
                            <a:ext cx="2552700" cy="5873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99">
                                    <a:alpha val="89999"/>
                                  </a:srgbClr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6" name="pole tekstowe 25"/>
            <p:cNvSpPr txBox="1"/>
            <p:nvPr/>
          </p:nvSpPr>
          <p:spPr>
            <a:xfrm>
              <a:off x="1115616" y="1412776"/>
              <a:ext cx="3826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solidFill>
                    <a:srgbClr val="3366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Funkcja autokorelacji (AKF)</a:t>
              </a:r>
              <a:endParaRPr lang="pl-PL" sz="1800" b="1" dirty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Prostokąt 26"/>
            <p:cNvSpPr/>
            <p:nvPr/>
          </p:nvSpPr>
          <p:spPr bwMode="auto">
            <a:xfrm>
              <a:off x="1043608" y="1412776"/>
              <a:ext cx="5616624" cy="1440160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1043608" y="1700808"/>
            <a:ext cx="5629324" cy="3168352"/>
            <a:chOff x="1043608" y="1700808"/>
            <a:chExt cx="5629324" cy="3168352"/>
          </a:xfrm>
        </p:grpSpPr>
        <p:grpSp>
          <p:nvGrpSpPr>
            <p:cNvPr id="18" name="Grupa 17"/>
            <p:cNvGrpSpPr/>
            <p:nvPr/>
          </p:nvGrpSpPr>
          <p:grpSpPr>
            <a:xfrm>
              <a:off x="1115616" y="3573016"/>
              <a:ext cx="4968552" cy="1204154"/>
              <a:chOff x="971600" y="5085184"/>
              <a:chExt cx="4968552" cy="1204154"/>
            </a:xfrm>
          </p:grpSpPr>
          <p:sp>
            <p:nvSpPr>
              <p:cNvPr id="8" name="Prostokąt 7"/>
              <p:cNvSpPr/>
              <p:nvPr/>
            </p:nvSpPr>
            <p:spPr>
              <a:xfrm>
                <a:off x="971600" y="5085184"/>
                <a:ext cx="41472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pl-PL" sz="1800" b="1" kern="0" dirty="0" smtClean="0">
                    <a:solidFill>
                      <a:srgbClr val="006600"/>
                    </a:solidFill>
                    <a:latin typeface="Verdana" pitchFamily="34" charset="0"/>
                  </a:rPr>
                  <a:t>Sygnał mocy deterministyczny</a:t>
                </a:r>
                <a:endParaRPr lang="pl-PL" sz="1800" dirty="0">
                  <a:solidFill>
                    <a:srgbClr val="006600"/>
                  </a:solidFill>
                </a:endParaRPr>
              </a:p>
            </p:txBody>
          </p:sp>
          <p:graphicFrame>
            <p:nvGraphicFramePr>
              <p:cNvPr id="9" name="Object 9"/>
              <p:cNvGraphicFramePr>
                <a:graphicFrameLocks noChangeAspect="1"/>
              </p:cNvGraphicFramePr>
              <p:nvPr/>
            </p:nvGraphicFramePr>
            <p:xfrm>
              <a:off x="971600" y="5589240"/>
              <a:ext cx="4968552" cy="7000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31" name="Równanie" r:id="rId5" imgW="2793960" imgH="393480" progId="Equation.3">
                      <p:embed/>
                    </p:oleObj>
                  </mc:Choice>
                  <mc:Fallback>
                    <p:oleObj name="Równanie" r:id="rId5" imgW="2793960" imgH="39348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1600" y="5589240"/>
                            <a:ext cx="4968552" cy="7000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99">
                                    <a:alpha val="89999"/>
                                  </a:srgbClr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" name="pole tekstowe 22"/>
            <p:cNvSpPr txBox="1"/>
            <p:nvPr/>
          </p:nvSpPr>
          <p:spPr>
            <a:xfrm>
              <a:off x="1115616" y="3140968"/>
              <a:ext cx="3852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solidFill>
                    <a:srgbClr val="3366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AKF + uśrednianie po czasie</a:t>
              </a:r>
              <a:endParaRPr lang="pl-PL" sz="1800" b="1" dirty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Prostokąt 15"/>
            <p:cNvSpPr/>
            <p:nvPr/>
          </p:nvSpPr>
          <p:spPr bwMode="auto">
            <a:xfrm>
              <a:off x="1043608" y="3140968"/>
              <a:ext cx="5616624" cy="172819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Łącznik łamany 33"/>
            <p:cNvCxnSpPr/>
            <p:nvPr/>
          </p:nvCxnSpPr>
          <p:spPr bwMode="auto">
            <a:xfrm>
              <a:off x="6660232" y="1700808"/>
              <a:ext cx="12700" cy="1872208"/>
            </a:xfrm>
            <a:prstGeom prst="bentConnector3">
              <a:avLst>
                <a:gd name="adj1" fmla="val 7050002"/>
              </a:avLst>
            </a:prstGeom>
            <a:solidFill>
              <a:schemeClr val="accent1"/>
            </a:solidFill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" name="Grupa 11"/>
          <p:cNvGrpSpPr/>
          <p:nvPr/>
        </p:nvGrpSpPr>
        <p:grpSpPr>
          <a:xfrm>
            <a:off x="1043608" y="4017218"/>
            <a:ext cx="5629324" cy="2520280"/>
            <a:chOff x="1043608" y="4005064"/>
            <a:chExt cx="5629324" cy="2520280"/>
          </a:xfrm>
        </p:grpSpPr>
        <p:sp>
          <p:nvSpPr>
            <p:cNvPr id="3" name="Prostokąt 2"/>
            <p:cNvSpPr/>
            <p:nvPr/>
          </p:nvSpPr>
          <p:spPr>
            <a:xfrm>
              <a:off x="1115616" y="5445224"/>
              <a:ext cx="28167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pl-PL" sz="1800" b="1" kern="0" dirty="0" smtClean="0">
                  <a:solidFill>
                    <a:srgbClr val="006600"/>
                  </a:solidFill>
                  <a:latin typeface="Verdana" pitchFamily="34" charset="0"/>
                </a:rPr>
                <a:t>Sygnał mocy losowy</a:t>
              </a:r>
              <a:endParaRPr lang="pl-PL" sz="1800" dirty="0">
                <a:solidFill>
                  <a:srgbClr val="006600"/>
                </a:solidFill>
              </a:endParaRPr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1043608" y="4005064"/>
              <a:ext cx="5629324" cy="2520280"/>
              <a:chOff x="1043608" y="4005064"/>
              <a:chExt cx="5629324" cy="2520280"/>
            </a:xfrm>
          </p:grpSpPr>
          <p:graphicFrame>
            <p:nvGraphicFramePr>
              <p:cNvPr id="4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56472006"/>
                  </p:ext>
                </p:extLst>
              </p:nvPr>
            </p:nvGraphicFramePr>
            <p:xfrm>
              <a:off x="1195388" y="5930900"/>
              <a:ext cx="3006725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32" name="Equation" r:id="rId7" imgW="1396800" imgH="253800" progId="Equation.3">
                      <p:embed/>
                    </p:oleObj>
                  </mc:Choice>
                  <mc:Fallback>
                    <p:oleObj name="Equation" r:id="rId7" imgW="1396800" imgH="2538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95388" y="5930900"/>
                            <a:ext cx="3006725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pole tekstowe 23"/>
              <p:cNvSpPr txBox="1"/>
              <p:nvPr/>
            </p:nvSpPr>
            <p:spPr>
              <a:xfrm>
                <a:off x="1115616" y="5010522"/>
                <a:ext cx="5431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b="1" dirty="0" smtClean="0">
                    <a:solidFill>
                      <a:srgbClr val="3366FF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AKF + uśrednianie po czasie i po zbiorze</a:t>
                </a:r>
                <a:endParaRPr lang="pl-PL" sz="1800" b="1" dirty="0">
                  <a:solidFill>
                    <a:srgbClr val="3366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9" name="Prostokąt 18"/>
              <p:cNvSpPr/>
              <p:nvPr/>
            </p:nvSpPr>
            <p:spPr bwMode="auto">
              <a:xfrm>
                <a:off x="1043608" y="5013176"/>
                <a:ext cx="5616624" cy="1512168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7" name="Łącznik łamany 36"/>
              <p:cNvCxnSpPr>
                <a:stCxn id="16" idx="3"/>
                <a:endCxn id="19" idx="3"/>
              </p:cNvCxnSpPr>
              <p:nvPr/>
            </p:nvCxnSpPr>
            <p:spPr bwMode="auto">
              <a:xfrm>
                <a:off x="6660232" y="4005064"/>
                <a:ext cx="12700" cy="1764196"/>
              </a:xfrm>
              <a:prstGeom prst="bentConnector3">
                <a:avLst>
                  <a:gd name="adj1" fmla="val 7050002"/>
                </a:avLst>
              </a:prstGeom>
              <a:solidFill>
                <a:schemeClr val="accent1"/>
              </a:solidFill>
              <a:ln w="317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27584" y="707886"/>
            <a:ext cx="84505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pl-PL" dirty="0">
                <a:solidFill>
                  <a:srgbClr val="CC00CC"/>
                </a:solidFill>
              </a:rPr>
              <a:t> </a:t>
            </a:r>
            <a:r>
              <a:rPr lang="pl-PL" dirty="0" smtClean="0">
                <a:solidFill>
                  <a:srgbClr val="CC00CC"/>
                </a:solidFill>
              </a:rPr>
              <a:t>Energia lub moc sygnału – zarówno całkowita, jak i w wybranym</a:t>
            </a:r>
            <a:br>
              <a:rPr lang="pl-PL" dirty="0" smtClean="0">
                <a:solidFill>
                  <a:srgbClr val="CC00CC"/>
                </a:solidFill>
              </a:rPr>
            </a:br>
            <a:r>
              <a:rPr lang="pl-PL" dirty="0" smtClean="0">
                <a:solidFill>
                  <a:srgbClr val="CC00CC"/>
                </a:solidFill>
              </a:rPr>
              <a:t>paśmie sygnału – może być wyliczona odpowiednio z widmowej</a:t>
            </a:r>
            <a:br>
              <a:rPr lang="pl-PL" dirty="0" smtClean="0">
                <a:solidFill>
                  <a:srgbClr val="CC00CC"/>
                </a:solidFill>
              </a:rPr>
            </a:br>
            <a:r>
              <a:rPr lang="pl-PL" dirty="0" smtClean="0">
                <a:solidFill>
                  <a:srgbClr val="CC00CC"/>
                </a:solidFill>
              </a:rPr>
              <a:t>gęstości</a:t>
            </a:r>
            <a:r>
              <a:rPr lang="pl-PL" dirty="0">
                <a:solidFill>
                  <a:srgbClr val="CC00CC"/>
                </a:solidFill>
              </a:rPr>
              <a:t> </a:t>
            </a:r>
            <a:r>
              <a:rPr lang="pl-PL" dirty="0" smtClean="0">
                <a:solidFill>
                  <a:srgbClr val="CC00CC"/>
                </a:solidFill>
              </a:rPr>
              <a:t>energii lub mocy.</a:t>
            </a:r>
            <a:endParaRPr lang="pl-PL" dirty="0">
              <a:solidFill>
                <a:srgbClr val="CC00CC"/>
              </a:solidFill>
            </a:endParaRPr>
          </a:p>
        </p:txBody>
      </p:sp>
      <p:sp>
        <p:nvSpPr>
          <p:cNvPr id="8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971600" y="0"/>
            <a:ext cx="35493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4000" b="1" dirty="0">
                <a:solidFill>
                  <a:schemeClr val="bg2"/>
                </a:solidFill>
                <a:latin typeface="Comic Sans MS" pitchFamily="66" charset="0"/>
              </a:rPr>
              <a:t>Podsumowanie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27584" y="5584586"/>
            <a:ext cx="7787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>
                <a:solidFill>
                  <a:srgbClr val="CC00CC"/>
                </a:solidFill>
              </a:rPr>
              <a:t>Funkcja autokorelacji jest miarą </a:t>
            </a:r>
            <a:r>
              <a:rPr lang="pl-PL" dirty="0" err="1" smtClean="0">
                <a:solidFill>
                  <a:srgbClr val="CC00CC"/>
                </a:solidFill>
              </a:rPr>
              <a:t>samopodobieństwa</a:t>
            </a:r>
            <a:r>
              <a:rPr lang="pl-PL" dirty="0" smtClean="0">
                <a:solidFill>
                  <a:srgbClr val="CC00CC"/>
                </a:solidFill>
              </a:rPr>
              <a:t> </a:t>
            </a:r>
            <a:r>
              <a:rPr lang="pl-PL" dirty="0">
                <a:solidFill>
                  <a:srgbClr val="CC00CC"/>
                </a:solidFill>
              </a:rPr>
              <a:t>sygnału</a:t>
            </a:r>
            <a:br>
              <a:rPr lang="pl-PL" dirty="0">
                <a:solidFill>
                  <a:srgbClr val="CC00CC"/>
                </a:solidFill>
              </a:rPr>
            </a:br>
            <a:r>
              <a:rPr lang="pl-PL" dirty="0">
                <a:solidFill>
                  <a:srgbClr val="CC00CC"/>
                </a:solidFill>
              </a:rPr>
              <a:t>z jego przesuniętą w czasie kopią.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27584" y="3716949"/>
            <a:ext cx="83172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pl-PL" dirty="0" smtClean="0"/>
              <a:t> </a:t>
            </a:r>
            <a:r>
              <a:rPr lang="pl-PL" dirty="0">
                <a:solidFill>
                  <a:srgbClr val="CC00CC"/>
                </a:solidFill>
              </a:rPr>
              <a:t>Widmowa gęstość energii/mocy oraz odpowiadające im funkcje</a:t>
            </a:r>
            <a:br>
              <a:rPr lang="pl-PL" dirty="0">
                <a:solidFill>
                  <a:srgbClr val="CC00CC"/>
                </a:solidFill>
              </a:rPr>
            </a:br>
            <a:r>
              <a:rPr lang="pl-PL" dirty="0">
                <a:solidFill>
                  <a:srgbClr val="CC00CC"/>
                </a:solidFill>
              </a:rPr>
              <a:t>autokorelacji posiadają identyczne wspólne właściwości.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27584" y="4611173"/>
            <a:ext cx="79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CC00CC"/>
                </a:solidFill>
              </a:rPr>
              <a:t> </a:t>
            </a:r>
            <a:r>
              <a:rPr lang="pl-PL" dirty="0" smtClean="0"/>
              <a:t>Filtracja </a:t>
            </a:r>
            <a:r>
              <a:rPr lang="pl-PL" dirty="0"/>
              <a:t>zmienia widmową gęstość energii/mocy przez </a:t>
            </a:r>
            <a:r>
              <a:rPr lang="pl-PL" dirty="0" smtClean="0"/>
              <a:t>kwadrat cha-ki </a:t>
            </a:r>
            <a:r>
              <a:rPr lang="pl-PL" dirty="0"/>
              <a:t>a-</a:t>
            </a:r>
            <a:r>
              <a:rPr lang="pl-PL" dirty="0" err="1"/>
              <a:t>cz</a:t>
            </a:r>
            <a:r>
              <a:rPr lang="pl-PL" dirty="0"/>
              <a:t> filtru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827584" y="2004873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l-PL" dirty="0" smtClean="0"/>
              <a:t> Widmowa </a:t>
            </a:r>
            <a:r>
              <a:rPr lang="pl-PL" dirty="0"/>
              <a:t>gęstość energii i mocy sygnału jest transformatą</a:t>
            </a:r>
            <a:br>
              <a:rPr lang="pl-PL" dirty="0"/>
            </a:br>
            <a:r>
              <a:rPr lang="pl-PL" dirty="0"/>
              <a:t>Fouriera funkcji autokorelacji. </a:t>
            </a:r>
            <a:r>
              <a:rPr lang="pl-PL" dirty="0" smtClean="0"/>
              <a:t>Widmowa gęstość energii może być obliczona również jako podniesioną </a:t>
            </a:r>
            <a:r>
              <a:rPr lang="pl-PL" dirty="0"/>
              <a:t>do </a:t>
            </a:r>
            <a:r>
              <a:rPr lang="pl-PL" dirty="0" smtClean="0"/>
              <a:t>kwadratu</a:t>
            </a:r>
            <a:br>
              <a:rPr lang="pl-PL" dirty="0" smtClean="0"/>
            </a:br>
            <a:r>
              <a:rPr lang="pl-PL" dirty="0" smtClean="0"/>
              <a:t>cha-ka </a:t>
            </a:r>
            <a:r>
              <a:rPr lang="pl-PL" dirty="0"/>
              <a:t>a-</a:t>
            </a:r>
            <a:r>
              <a:rPr lang="pl-PL" dirty="0" err="1"/>
              <a:t>cz</a:t>
            </a:r>
            <a:r>
              <a:rPr lang="pl-PL" dirty="0"/>
              <a:t> sygnału.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1371600" y="5330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" name="Rectangle 104"/>
          <p:cNvSpPr txBox="1">
            <a:spLocks noChangeArrowheads="1"/>
          </p:cNvSpPr>
          <p:nvPr/>
        </p:nvSpPr>
        <p:spPr>
          <a:xfrm>
            <a:off x="971600" y="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3200" b="1" kern="0" noProof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  <a:t>Energia sygnału w wybranym</a:t>
            </a:r>
            <a:br>
              <a:rPr kumimoji="1" lang="pl-PL" sz="3200" b="1" kern="0" noProof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</a:br>
            <a:r>
              <a:rPr kumimoji="1" lang="pl-PL" sz="3200" b="1" kern="0" noProof="0" dirty="0" smtClean="0">
                <a:solidFill>
                  <a:srgbClr val="008000"/>
                </a:solidFill>
                <a:latin typeface="Verdana" pitchFamily="34" charset="0"/>
                <a:ea typeface="+mj-ea"/>
                <a:cs typeface="+mj-cs"/>
              </a:rPr>
              <a:t>paśmie częstotliwości</a:t>
            </a:r>
            <a:endParaRPr kumimoji="1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043608" y="1052885"/>
            <a:ext cx="3305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b="1" kern="0" dirty="0" smtClean="0">
                <a:solidFill>
                  <a:srgbClr val="0070C0"/>
                </a:solidFill>
                <a:latin typeface="Verdana" pitchFamily="34" charset="0"/>
              </a:rPr>
              <a:t>Całkowita energia</a:t>
            </a:r>
            <a:endParaRPr lang="pl-PL" dirty="0">
              <a:solidFill>
                <a:srgbClr val="0070C0"/>
              </a:solidFill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1043608" y="1340768"/>
            <a:ext cx="8100392" cy="1240507"/>
            <a:chOff x="1043608" y="1340768"/>
            <a:chExt cx="8100392" cy="1240507"/>
          </a:xfrm>
        </p:grpSpPr>
        <p:graphicFrame>
          <p:nvGraphicFramePr>
            <p:cNvPr id="614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7151711"/>
                </p:ext>
              </p:extLst>
            </p:nvPr>
          </p:nvGraphicFramePr>
          <p:xfrm>
            <a:off x="1043608" y="1484784"/>
            <a:ext cx="5078413" cy="919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717" name="Równanie" r:id="rId4" imgW="2666880" imgH="482400" progId="Equation.3">
                    <p:embed/>
                  </p:oleObj>
                </mc:Choice>
                <mc:Fallback>
                  <p:oleObj name="Równanie" r:id="rId4" imgW="2666880" imgH="4824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1484784"/>
                          <a:ext cx="5078413" cy="919163"/>
                        </a:xfrm>
                        <a:prstGeom prst="rect">
                          <a:avLst/>
                        </a:prstGeom>
                        <a:solidFill>
                          <a:srgbClr val="FF99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8" name="Grupa 37"/>
            <p:cNvGrpSpPr/>
            <p:nvPr/>
          </p:nvGrpSpPr>
          <p:grpSpPr>
            <a:xfrm>
              <a:off x="7020272" y="1340768"/>
              <a:ext cx="2123728" cy="1240507"/>
              <a:chOff x="7020272" y="1340768"/>
              <a:chExt cx="2123728" cy="1240507"/>
            </a:xfrm>
          </p:grpSpPr>
          <p:grpSp>
            <p:nvGrpSpPr>
              <p:cNvPr id="14" name="Grupa 13"/>
              <p:cNvGrpSpPr/>
              <p:nvPr/>
            </p:nvGrpSpPr>
            <p:grpSpPr>
              <a:xfrm>
                <a:off x="7308304" y="1340768"/>
                <a:ext cx="1672549" cy="1008112"/>
                <a:chOff x="1979712" y="1340768"/>
                <a:chExt cx="5256584" cy="3168352"/>
              </a:xfrm>
            </p:grpSpPr>
            <p:sp>
              <p:nvSpPr>
                <p:cNvPr id="15" name="Dowolny kształt 14"/>
                <p:cNvSpPr/>
                <p:nvPr/>
              </p:nvSpPr>
              <p:spPr bwMode="auto">
                <a:xfrm>
                  <a:off x="2658648" y="1793387"/>
                  <a:ext cx="4104107" cy="2435711"/>
                </a:xfrm>
                <a:custGeom>
                  <a:avLst/>
                  <a:gdLst>
                    <a:gd name="connsiteX0" fmla="*/ 0 w 4010025"/>
                    <a:gd name="connsiteY0" fmla="*/ 0 h 2628900"/>
                    <a:gd name="connsiteX1" fmla="*/ 1600200 w 4010025"/>
                    <a:gd name="connsiteY1" fmla="*/ 523875 h 2628900"/>
                    <a:gd name="connsiteX2" fmla="*/ 2457450 w 4010025"/>
                    <a:gd name="connsiteY2" fmla="*/ 2143125 h 2628900"/>
                    <a:gd name="connsiteX3" fmla="*/ 4010025 w 4010025"/>
                    <a:gd name="connsiteY3" fmla="*/ 2628900 h 262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10025" h="2628900">
                      <a:moveTo>
                        <a:pt x="0" y="0"/>
                      </a:moveTo>
                      <a:cubicBezTo>
                        <a:pt x="595312" y="83344"/>
                        <a:pt x="1190625" y="166688"/>
                        <a:pt x="1600200" y="523875"/>
                      </a:cubicBezTo>
                      <a:cubicBezTo>
                        <a:pt x="2009775" y="881062"/>
                        <a:pt x="2055813" y="1792288"/>
                        <a:pt x="2457450" y="2143125"/>
                      </a:cubicBezTo>
                      <a:cubicBezTo>
                        <a:pt x="2859088" y="2493963"/>
                        <a:pt x="3434556" y="2561431"/>
                        <a:pt x="4010025" y="2628900"/>
                      </a:cubicBezTo>
                    </a:path>
                  </a:pathLst>
                </a:cu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6" name="Łącznik prosty ze strzałką 15"/>
                <p:cNvCxnSpPr/>
                <p:nvPr/>
              </p:nvCxnSpPr>
              <p:spPr bwMode="auto">
                <a:xfrm flipV="1">
                  <a:off x="2771800" y="1340768"/>
                  <a:ext cx="0" cy="3168352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7" name="Łącznik prosty ze strzałką 16"/>
                <p:cNvCxnSpPr/>
                <p:nvPr/>
              </p:nvCxnSpPr>
              <p:spPr bwMode="auto">
                <a:xfrm>
                  <a:off x="1979712" y="4221088"/>
                  <a:ext cx="5256584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graphicFrame>
            <p:nvGraphicFramePr>
              <p:cNvPr id="18" name="Obiek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18341214"/>
                  </p:ext>
                </p:extLst>
              </p:nvPr>
            </p:nvGraphicFramePr>
            <p:xfrm>
              <a:off x="8797925" y="2262188"/>
              <a:ext cx="346075" cy="3190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18" name="Equation" r:id="rId6" imgW="152280" imgH="139680" progId="Equation.3">
                      <p:embed/>
                    </p:oleObj>
                  </mc:Choice>
                  <mc:Fallback>
                    <p:oleObj name="Equation" r:id="rId6" imgW="152280" imgH="1396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97925" y="2262188"/>
                            <a:ext cx="346075" cy="3190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71079" name="Object 7"/>
              <p:cNvGraphicFramePr>
                <a:graphicFrameLocks noChangeAspect="1"/>
              </p:cNvGraphicFramePr>
              <p:nvPr/>
            </p:nvGraphicFramePr>
            <p:xfrm>
              <a:off x="7596336" y="2276872"/>
              <a:ext cx="216024" cy="3031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19" name="Równanie" r:id="rId8" imgW="126720" imgH="177480" progId="Equation.3">
                      <p:embed/>
                    </p:oleObj>
                  </mc:Choice>
                  <mc:Fallback>
                    <p:oleObj name="Równanie" r:id="rId8" imgW="126720" imgH="17748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96336" y="2276872"/>
                            <a:ext cx="216024" cy="30314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71080" name="Object 8"/>
              <p:cNvGraphicFramePr>
                <a:graphicFrameLocks noChangeAspect="1"/>
              </p:cNvGraphicFramePr>
              <p:nvPr/>
            </p:nvGraphicFramePr>
            <p:xfrm>
              <a:off x="7020272" y="1412776"/>
              <a:ext cx="500952" cy="3169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0" name="Równanie" r:id="rId10" imgW="342720" imgH="215640" progId="Equation.3">
                      <p:embed/>
                    </p:oleObj>
                  </mc:Choice>
                  <mc:Fallback>
                    <p:oleObj name="Równanie" r:id="rId10" imgW="342720" imgH="21564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20272" y="1412776"/>
                            <a:ext cx="500952" cy="3169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" name="Grupa 5"/>
          <p:cNvGrpSpPr/>
          <p:nvPr/>
        </p:nvGrpSpPr>
        <p:grpSpPr>
          <a:xfrm>
            <a:off x="1043608" y="2760640"/>
            <a:ext cx="8090520" cy="1660863"/>
            <a:chOff x="1043608" y="2760640"/>
            <a:chExt cx="8090520" cy="1660863"/>
          </a:xfrm>
        </p:grpSpPr>
        <p:graphicFrame>
          <p:nvGraphicFramePr>
            <p:cNvPr id="1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1706560"/>
                </p:ext>
              </p:extLst>
            </p:nvPr>
          </p:nvGraphicFramePr>
          <p:xfrm>
            <a:off x="1043608" y="3192688"/>
            <a:ext cx="6120680" cy="1205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721" name="Equation" r:id="rId12" imgW="2514600" imgH="495000" progId="Equation.3">
                    <p:embed/>
                  </p:oleObj>
                </mc:Choice>
                <mc:Fallback>
                  <p:oleObj name="Equation" r:id="rId12" imgW="2514600" imgH="4950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3192688"/>
                          <a:ext cx="6120680" cy="1205857"/>
                        </a:xfrm>
                        <a:prstGeom prst="rect">
                          <a:avLst/>
                        </a:prstGeom>
                        <a:solidFill>
                          <a:srgbClr val="FF99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Prostokąt 11"/>
            <p:cNvSpPr/>
            <p:nvPr/>
          </p:nvSpPr>
          <p:spPr>
            <a:xfrm>
              <a:off x="1043608" y="2760640"/>
              <a:ext cx="51748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pl-PL" b="1" kern="0" dirty="0" smtClean="0">
                  <a:solidFill>
                    <a:srgbClr val="0070C0"/>
                  </a:solidFill>
                  <a:latin typeface="Verdana" pitchFamily="34" charset="0"/>
                </a:rPr>
                <a:t>Energia w wybranym paśmie</a:t>
              </a:r>
              <a:endParaRPr lang="pl-PL" dirty="0">
                <a:solidFill>
                  <a:srgbClr val="0070C0"/>
                </a:solidFill>
              </a:endParaRPr>
            </a:p>
          </p:txBody>
        </p:sp>
        <p:grpSp>
          <p:nvGrpSpPr>
            <p:cNvPr id="39" name="Grupa 38"/>
            <p:cNvGrpSpPr/>
            <p:nvPr/>
          </p:nvGrpSpPr>
          <p:grpSpPr>
            <a:xfrm>
              <a:off x="7010400" y="3096364"/>
              <a:ext cx="2123728" cy="1325139"/>
              <a:chOff x="7020272" y="3140968"/>
              <a:chExt cx="2123728" cy="1325139"/>
            </a:xfrm>
          </p:grpSpPr>
          <p:grpSp>
            <p:nvGrpSpPr>
              <p:cNvPr id="19" name="Grupa 18"/>
              <p:cNvGrpSpPr/>
              <p:nvPr/>
            </p:nvGrpSpPr>
            <p:grpSpPr>
              <a:xfrm>
                <a:off x="7308304" y="3140968"/>
                <a:ext cx="1672549" cy="1008112"/>
                <a:chOff x="1979712" y="1340768"/>
                <a:chExt cx="5256584" cy="3168352"/>
              </a:xfrm>
            </p:grpSpPr>
            <p:sp>
              <p:nvSpPr>
                <p:cNvPr id="20" name="Dowolny kształt 19"/>
                <p:cNvSpPr/>
                <p:nvPr/>
              </p:nvSpPr>
              <p:spPr bwMode="auto">
                <a:xfrm>
                  <a:off x="2658648" y="1793387"/>
                  <a:ext cx="4104107" cy="2435711"/>
                </a:xfrm>
                <a:custGeom>
                  <a:avLst/>
                  <a:gdLst>
                    <a:gd name="connsiteX0" fmla="*/ 0 w 4010025"/>
                    <a:gd name="connsiteY0" fmla="*/ 0 h 2628900"/>
                    <a:gd name="connsiteX1" fmla="*/ 1600200 w 4010025"/>
                    <a:gd name="connsiteY1" fmla="*/ 523875 h 2628900"/>
                    <a:gd name="connsiteX2" fmla="*/ 2457450 w 4010025"/>
                    <a:gd name="connsiteY2" fmla="*/ 2143125 h 2628900"/>
                    <a:gd name="connsiteX3" fmla="*/ 4010025 w 4010025"/>
                    <a:gd name="connsiteY3" fmla="*/ 2628900 h 2628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10025" h="2628900">
                      <a:moveTo>
                        <a:pt x="0" y="0"/>
                      </a:moveTo>
                      <a:cubicBezTo>
                        <a:pt x="595312" y="83344"/>
                        <a:pt x="1190625" y="166688"/>
                        <a:pt x="1600200" y="523875"/>
                      </a:cubicBezTo>
                      <a:cubicBezTo>
                        <a:pt x="2009775" y="881062"/>
                        <a:pt x="2055813" y="1792288"/>
                        <a:pt x="2457450" y="2143125"/>
                      </a:cubicBezTo>
                      <a:cubicBezTo>
                        <a:pt x="2859088" y="2493963"/>
                        <a:pt x="3434556" y="2561431"/>
                        <a:pt x="4010025" y="2628900"/>
                      </a:cubicBezTo>
                    </a:path>
                  </a:pathLst>
                </a:cu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1" name="Łącznik prosty ze strzałką 20"/>
                <p:cNvCxnSpPr/>
                <p:nvPr/>
              </p:nvCxnSpPr>
              <p:spPr bwMode="auto">
                <a:xfrm flipV="1">
                  <a:off x="2771800" y="1340768"/>
                  <a:ext cx="0" cy="3168352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2" name="Łącznik prosty ze strzałką 21"/>
                <p:cNvCxnSpPr/>
                <p:nvPr/>
              </p:nvCxnSpPr>
              <p:spPr bwMode="auto">
                <a:xfrm>
                  <a:off x="1979712" y="4221088"/>
                  <a:ext cx="5256584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graphicFrame>
            <p:nvGraphicFramePr>
              <p:cNvPr id="23" name="Obiek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91081658"/>
                  </p:ext>
                </p:extLst>
              </p:nvPr>
            </p:nvGraphicFramePr>
            <p:xfrm>
              <a:off x="8797925" y="4062413"/>
              <a:ext cx="346075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2" name="Equation" r:id="rId14" imgW="152280" imgH="139680" progId="Equation.3">
                      <p:embed/>
                    </p:oleObj>
                  </mc:Choice>
                  <mc:Fallback>
                    <p:oleObj name="Equation" r:id="rId14" imgW="152280" imgH="1396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97925" y="4062413"/>
                            <a:ext cx="346075" cy="317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8"/>
              <p:cNvGraphicFramePr>
                <a:graphicFrameLocks noChangeAspect="1"/>
              </p:cNvGraphicFramePr>
              <p:nvPr/>
            </p:nvGraphicFramePr>
            <p:xfrm>
              <a:off x="7020272" y="3212976"/>
              <a:ext cx="500952" cy="3169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3" name="Równanie" r:id="rId16" imgW="342720" imgH="215640" progId="Equation.3">
                      <p:embed/>
                    </p:oleObj>
                  </mc:Choice>
                  <mc:Fallback>
                    <p:oleObj name="Równanie" r:id="rId16" imgW="342720" imgH="21564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20272" y="3212976"/>
                            <a:ext cx="500952" cy="31692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7" name="Łącznik prosty 26"/>
              <p:cNvCxnSpPr/>
              <p:nvPr/>
            </p:nvCxnSpPr>
            <p:spPr bwMode="auto">
              <a:xfrm>
                <a:off x="7812360" y="3140968"/>
                <a:ext cx="0" cy="108012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Łącznik prosty 27"/>
              <p:cNvCxnSpPr/>
              <p:nvPr/>
            </p:nvCxnSpPr>
            <p:spPr bwMode="auto">
              <a:xfrm>
                <a:off x="8316416" y="3140968"/>
                <a:ext cx="0" cy="108012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graphicFrame>
            <p:nvGraphicFramePr>
              <p:cNvPr id="771084" name="Object 12"/>
              <p:cNvGraphicFramePr>
                <a:graphicFrameLocks noChangeAspect="1"/>
              </p:cNvGraphicFramePr>
              <p:nvPr/>
            </p:nvGraphicFramePr>
            <p:xfrm>
              <a:off x="7812360" y="4077072"/>
              <a:ext cx="318757" cy="3890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4" name="Równanie" r:id="rId18" imgW="177480" imgH="215640" progId="Equation.3">
                      <p:embed/>
                    </p:oleObj>
                  </mc:Choice>
                  <mc:Fallback>
                    <p:oleObj name="Równanie" r:id="rId18" imgW="177480" imgH="21564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12360" y="4077072"/>
                            <a:ext cx="318757" cy="3890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71085" name="Object 13"/>
              <p:cNvGraphicFramePr>
                <a:graphicFrameLocks noChangeAspect="1"/>
              </p:cNvGraphicFramePr>
              <p:nvPr/>
            </p:nvGraphicFramePr>
            <p:xfrm>
              <a:off x="8316416" y="4077072"/>
              <a:ext cx="342900" cy="388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5" name="Równanie" r:id="rId20" imgW="190440" imgH="215640" progId="Equation.3">
                      <p:embed/>
                    </p:oleObj>
                  </mc:Choice>
                  <mc:Fallback>
                    <p:oleObj name="Równanie" r:id="rId20" imgW="190440" imgH="21564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16416" y="4077072"/>
                            <a:ext cx="342900" cy="3889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043608" y="4797152"/>
            <a:ext cx="8132648" cy="1608411"/>
            <a:chOff x="1043608" y="4797152"/>
            <a:chExt cx="8132648" cy="1608411"/>
          </a:xfrm>
        </p:grpSpPr>
        <p:sp>
          <p:nvSpPr>
            <p:cNvPr id="13" name="Prostokąt 12"/>
            <p:cNvSpPr/>
            <p:nvPr/>
          </p:nvSpPr>
          <p:spPr>
            <a:xfrm>
              <a:off x="1043608" y="4797152"/>
              <a:ext cx="63017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pl-PL" b="1" kern="0" dirty="0" smtClean="0">
                  <a:solidFill>
                    <a:srgbClr val="0070C0"/>
                  </a:solidFill>
                  <a:latin typeface="Verdana" pitchFamily="34" charset="0"/>
                </a:rPr>
                <a:t>Energia do wybranej częstotliwości</a:t>
              </a:r>
              <a:endParaRPr lang="pl-PL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77107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977464"/>
                </p:ext>
              </p:extLst>
            </p:nvPr>
          </p:nvGraphicFramePr>
          <p:xfrm>
            <a:off x="1043608" y="5229225"/>
            <a:ext cx="5037138" cy="1176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726" name="Równanie" r:id="rId22" imgW="2070000" imgH="482400" progId="Equation.3">
                    <p:embed/>
                  </p:oleObj>
                </mc:Choice>
                <mc:Fallback>
                  <p:oleObj name="Równanie" r:id="rId22" imgW="2070000" imgH="482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5229225"/>
                          <a:ext cx="5037138" cy="1176338"/>
                        </a:xfrm>
                        <a:prstGeom prst="rect">
                          <a:avLst/>
                        </a:prstGeom>
                        <a:solidFill>
                          <a:srgbClr val="FF99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upa 3"/>
            <p:cNvGrpSpPr/>
            <p:nvPr/>
          </p:nvGrpSpPr>
          <p:grpSpPr>
            <a:xfrm>
              <a:off x="7020272" y="5157192"/>
              <a:ext cx="2155984" cy="1239253"/>
              <a:chOff x="7020272" y="5157192"/>
              <a:chExt cx="2155984" cy="1239253"/>
            </a:xfrm>
          </p:grpSpPr>
          <p:graphicFrame>
            <p:nvGraphicFramePr>
              <p:cNvPr id="35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4660111"/>
                  </p:ext>
                </p:extLst>
              </p:nvPr>
            </p:nvGraphicFramePr>
            <p:xfrm>
              <a:off x="7596336" y="6093296"/>
              <a:ext cx="216024" cy="3031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7" name="Równanie" r:id="rId24" imgW="126720" imgH="177480" progId="Equation.3">
                      <p:embed/>
                    </p:oleObj>
                  </mc:Choice>
                  <mc:Fallback>
                    <p:oleObj name="Równanie" r:id="rId24" imgW="126720" imgH="1774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96336" y="6093296"/>
                            <a:ext cx="216024" cy="30314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71089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17166695"/>
                  </p:ext>
                </p:extLst>
              </p:nvPr>
            </p:nvGraphicFramePr>
            <p:xfrm>
              <a:off x="8042872" y="6144033"/>
              <a:ext cx="273050" cy="252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0728" name="Równanie" r:id="rId26" imgW="152280" imgH="139680" progId="Equation.3">
                      <p:embed/>
                    </p:oleObj>
                  </mc:Choice>
                  <mc:Fallback>
                    <p:oleObj name="Równanie" r:id="rId26" imgW="152280" imgH="139680" progId="Equation.3">
                      <p:embed/>
                      <p:pic>
                        <p:nvPicPr>
                          <p:cNvPr id="0" name="Picture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42872" y="6144033"/>
                            <a:ext cx="273050" cy="2524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" name="Grupa 2"/>
              <p:cNvGrpSpPr/>
              <p:nvPr/>
            </p:nvGrpSpPr>
            <p:grpSpPr>
              <a:xfrm>
                <a:off x="7020272" y="5157192"/>
                <a:ext cx="2155984" cy="1080120"/>
                <a:chOff x="7020272" y="5157192"/>
                <a:chExt cx="2155984" cy="1080120"/>
              </a:xfrm>
            </p:grpSpPr>
            <p:grpSp>
              <p:nvGrpSpPr>
                <p:cNvPr id="40" name="Grupa 39"/>
                <p:cNvGrpSpPr/>
                <p:nvPr/>
              </p:nvGrpSpPr>
              <p:grpSpPr>
                <a:xfrm>
                  <a:off x="7020272" y="5157192"/>
                  <a:ext cx="1960581" cy="1080120"/>
                  <a:chOff x="7020272" y="5157192"/>
                  <a:chExt cx="1960581" cy="1080120"/>
                </a:xfrm>
              </p:grpSpPr>
              <p:grpSp>
                <p:nvGrpSpPr>
                  <p:cNvPr id="30" name="Grupa 29"/>
                  <p:cNvGrpSpPr/>
                  <p:nvPr/>
                </p:nvGrpSpPr>
                <p:grpSpPr>
                  <a:xfrm>
                    <a:off x="7308304" y="5157192"/>
                    <a:ext cx="1672549" cy="1008112"/>
                    <a:chOff x="1979712" y="1340768"/>
                    <a:chExt cx="5256584" cy="3168352"/>
                  </a:xfrm>
                </p:grpSpPr>
                <p:sp>
                  <p:nvSpPr>
                    <p:cNvPr id="31" name="Dowolny kształt 30"/>
                    <p:cNvSpPr/>
                    <p:nvPr/>
                  </p:nvSpPr>
                  <p:spPr bwMode="auto">
                    <a:xfrm>
                      <a:off x="2658648" y="1793387"/>
                      <a:ext cx="4104107" cy="2435711"/>
                    </a:xfrm>
                    <a:custGeom>
                      <a:avLst/>
                      <a:gdLst>
                        <a:gd name="connsiteX0" fmla="*/ 0 w 4010025"/>
                        <a:gd name="connsiteY0" fmla="*/ 0 h 2628900"/>
                        <a:gd name="connsiteX1" fmla="*/ 1600200 w 4010025"/>
                        <a:gd name="connsiteY1" fmla="*/ 523875 h 2628900"/>
                        <a:gd name="connsiteX2" fmla="*/ 2457450 w 4010025"/>
                        <a:gd name="connsiteY2" fmla="*/ 2143125 h 2628900"/>
                        <a:gd name="connsiteX3" fmla="*/ 4010025 w 4010025"/>
                        <a:gd name="connsiteY3" fmla="*/ 2628900 h 2628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10025" h="2628900">
                          <a:moveTo>
                            <a:pt x="0" y="0"/>
                          </a:moveTo>
                          <a:cubicBezTo>
                            <a:pt x="595312" y="83344"/>
                            <a:pt x="1190625" y="166688"/>
                            <a:pt x="1600200" y="523875"/>
                          </a:cubicBezTo>
                          <a:cubicBezTo>
                            <a:pt x="2009775" y="881062"/>
                            <a:pt x="2055813" y="1792288"/>
                            <a:pt x="2457450" y="2143125"/>
                          </a:cubicBezTo>
                          <a:cubicBezTo>
                            <a:pt x="2859088" y="2493963"/>
                            <a:pt x="3434556" y="2561431"/>
                            <a:pt x="4010025" y="2628900"/>
                          </a:cubicBezTo>
                        </a:path>
                      </a:pathLst>
                    </a:custGeom>
                    <a:noFill/>
                    <a:ln w="317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32" name="Łącznik prosty ze strzałką 31"/>
                    <p:cNvCxnSpPr/>
                    <p:nvPr/>
                  </p:nvCxnSpPr>
                  <p:spPr bwMode="auto">
                    <a:xfrm flipV="1">
                      <a:off x="2771800" y="1340768"/>
                      <a:ext cx="0" cy="3168352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317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cxnSp>
                  <p:nvCxnSpPr>
                    <p:cNvPr id="33" name="Łącznik prosty ze strzałką 32"/>
                    <p:cNvCxnSpPr/>
                    <p:nvPr/>
                  </p:nvCxnSpPr>
                  <p:spPr bwMode="auto">
                    <a:xfrm>
                      <a:off x="1979712" y="4221088"/>
                      <a:ext cx="5256584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317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</p:grpSp>
              <p:graphicFrame>
                <p:nvGraphicFramePr>
                  <p:cNvPr id="36" name="Object 8"/>
                  <p:cNvGraphicFramePr>
                    <a:graphicFrameLocks noChangeAspect="1"/>
                  </p:cNvGraphicFramePr>
                  <p:nvPr/>
                </p:nvGraphicFramePr>
                <p:xfrm>
                  <a:off x="7020272" y="5229200"/>
                  <a:ext cx="500952" cy="31692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0729" name="Równanie" r:id="rId28" imgW="342720" imgH="215640" progId="Equation.3">
                          <p:embed/>
                        </p:oleObj>
                      </mc:Choice>
                      <mc:Fallback>
                        <p:oleObj name="Równanie" r:id="rId28" imgW="342720" imgH="215640" progId="Equation.3">
                          <p:embed/>
                          <p:pic>
                            <p:nvPicPr>
                              <p:cNvPr id="0" name="Picture 1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020272" y="5229200"/>
                                <a:ext cx="500952" cy="316929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37" name="Łącznik prosty 36"/>
                  <p:cNvCxnSpPr/>
                  <p:nvPr/>
                </p:nvCxnSpPr>
                <p:spPr bwMode="auto">
                  <a:xfrm>
                    <a:off x="8028384" y="5157192"/>
                    <a:ext cx="0" cy="108012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aphicFrame>
              <p:nvGraphicFramePr>
                <p:cNvPr id="41" name="Obiekt 4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43798645"/>
                    </p:ext>
                  </p:extLst>
                </p:nvPr>
              </p:nvGraphicFramePr>
              <p:xfrm>
                <a:off x="8830181" y="5739929"/>
                <a:ext cx="346075" cy="3190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90730" name="Equation" r:id="rId29" imgW="152280" imgH="139680" progId="Equation.3">
                        <p:embed/>
                      </p:oleObj>
                    </mc:Choice>
                    <mc:Fallback>
                      <p:oleObj name="Equation" r:id="rId29" imgW="152280" imgH="1396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830181" y="5739929"/>
                              <a:ext cx="346075" cy="3190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2606675" y="1254125"/>
          <a:ext cx="4098925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9" name="Równanie" r:id="rId3" imgW="1714320" imgH="1206360" progId="Equation.3">
                  <p:embed/>
                </p:oleObj>
              </mc:Choice>
              <mc:Fallback>
                <p:oleObj name="Równanie" r:id="rId3" imgW="1714320" imgH="1206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1254125"/>
                        <a:ext cx="4098925" cy="2876550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196625" y="0"/>
            <a:ext cx="7772400" cy="1143000"/>
          </a:xfrm>
        </p:spPr>
        <p:txBody>
          <a:bodyPr/>
          <a:lstStyle/>
          <a:p>
            <a:r>
              <a:rPr lang="pl-PL" sz="3600" b="1" dirty="0">
                <a:solidFill>
                  <a:srgbClr val="008000"/>
                </a:solidFill>
                <a:latin typeface="+mn-lt"/>
              </a:rPr>
              <a:t>Energia ułamkowa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177587" y="4621639"/>
            <a:ext cx="77283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009900"/>
                </a:solidFill>
              </a:rPr>
              <a:t>Energia ułamkowa </a:t>
            </a:r>
            <a:r>
              <a:rPr lang="pl-PL" b="1" i="1" dirty="0" smtClean="0">
                <a:solidFill>
                  <a:srgbClr val="009900"/>
                </a:solidFill>
              </a:rPr>
              <a:t>E</a:t>
            </a:r>
            <a:r>
              <a:rPr lang="pl-PL" b="1" baseline="-25000" dirty="0" smtClean="0">
                <a:solidFill>
                  <a:srgbClr val="009900"/>
                </a:solidFill>
              </a:rPr>
              <a:t>f</a:t>
            </a:r>
            <a:r>
              <a:rPr lang="pl-PL" b="1" dirty="0" smtClean="0">
                <a:solidFill>
                  <a:srgbClr val="009900"/>
                </a:solidFill>
              </a:rPr>
              <a:t>(</a:t>
            </a:r>
            <a:r>
              <a:rPr lang="el-GR" b="1" i="1" dirty="0" smtClean="0">
                <a:solidFill>
                  <a:srgbClr val="009900"/>
                </a:solidFill>
                <a:cs typeface="Times New Roman" panose="02020603050405020304" pitchFamily="18" charset="0"/>
              </a:rPr>
              <a:t>ω</a:t>
            </a:r>
            <a:r>
              <a:rPr lang="pl-PL" b="1" dirty="0" smtClean="0">
                <a:solidFill>
                  <a:srgbClr val="009900"/>
                </a:solidFill>
              </a:rPr>
              <a:t>) informuje jaka część całkowitej</a:t>
            </a:r>
            <a:r>
              <a:rPr lang="pl-PL" b="1" dirty="0">
                <a:solidFill>
                  <a:srgbClr val="009900"/>
                </a:solidFill>
              </a:rPr>
              <a:t/>
            </a:r>
            <a:br>
              <a:rPr lang="pl-PL" b="1" dirty="0">
                <a:solidFill>
                  <a:srgbClr val="009900"/>
                </a:solidFill>
              </a:rPr>
            </a:br>
            <a:r>
              <a:rPr lang="pl-PL" b="1" dirty="0" smtClean="0">
                <a:solidFill>
                  <a:srgbClr val="009900"/>
                </a:solidFill>
              </a:rPr>
              <a:t>energii sygnału jest zawarta w paśmie [0, </a:t>
            </a:r>
            <a:r>
              <a:rPr lang="el-GR" b="1" i="1" dirty="0" smtClean="0">
                <a:solidFill>
                  <a:srgbClr val="009900"/>
                </a:solidFill>
                <a:cs typeface="Times New Roman" panose="02020603050405020304" pitchFamily="18" charset="0"/>
              </a:rPr>
              <a:t>ω</a:t>
            </a:r>
            <a:r>
              <a:rPr lang="pl-PL" b="1" dirty="0" smtClean="0">
                <a:solidFill>
                  <a:srgbClr val="009900"/>
                </a:solidFill>
                <a:cs typeface="Times New Roman" panose="02020603050405020304" pitchFamily="18" charset="0"/>
              </a:rPr>
              <a:t>].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43608" y="1052736"/>
            <a:ext cx="5334000" cy="4048125"/>
            <a:chOff x="712" y="1608"/>
            <a:chExt cx="3360" cy="2550"/>
          </a:xfrm>
        </p:grpSpPr>
        <p:pic>
          <p:nvPicPr>
            <p:cNvPr id="36872" name="Picture 14" descr="C:\Moje dokumenty\Katedra\Dydaktyka\Teoria sygnałów\Właściwości przekształcenia Fouriera\widmo_energii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2" y="1608"/>
              <a:ext cx="3360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3" name="Text Box 19"/>
            <p:cNvSpPr txBox="1">
              <a:spLocks noChangeArrowheads="1"/>
            </p:cNvSpPr>
            <p:nvPr/>
          </p:nvSpPr>
          <p:spPr bwMode="auto">
            <a:xfrm>
              <a:off x="1937" y="3984"/>
              <a:ext cx="961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1200" b="1" dirty="0" smtClean="0">
                  <a:latin typeface="Verdana" pitchFamily="34" charset="0"/>
                </a:rPr>
                <a:t>częstotliwość </a:t>
              </a:r>
              <a:r>
                <a:rPr lang="pl-PL" sz="1200" b="1" i="1" dirty="0">
                  <a:latin typeface="Verdana" pitchFamily="34" charset="0"/>
                </a:rPr>
                <a:t>f</a:t>
              </a:r>
              <a:endParaRPr lang="pl-PL" sz="1200" b="1" dirty="0">
                <a:latin typeface="Verdana" pitchFamily="34" charset="0"/>
              </a:endParaRPr>
            </a:p>
          </p:txBody>
        </p:sp>
        <p:sp>
          <p:nvSpPr>
            <p:cNvPr id="36874" name="Text Box 20"/>
            <p:cNvSpPr txBox="1">
              <a:spLocks noChangeArrowheads="1"/>
            </p:cNvSpPr>
            <p:nvPr/>
          </p:nvSpPr>
          <p:spPr bwMode="auto">
            <a:xfrm>
              <a:off x="1440" y="1632"/>
              <a:ext cx="2114" cy="1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000" b="1" dirty="0" smtClean="0">
                  <a:latin typeface="Verdana" pitchFamily="34" charset="0"/>
                </a:rPr>
                <a:t>Impuls prostokątny – energia ułamkowa</a:t>
              </a:r>
              <a:endParaRPr lang="pl-PL" sz="1000" b="1" dirty="0">
                <a:latin typeface="Verdana" pitchFamily="34" charset="0"/>
              </a:endParaRPr>
            </a:p>
          </p:txBody>
        </p:sp>
        <p:sp>
          <p:nvSpPr>
            <p:cNvPr id="36875" name="Text Box 23"/>
            <p:cNvSpPr txBox="1">
              <a:spLocks noChangeArrowheads="1"/>
            </p:cNvSpPr>
            <p:nvPr/>
          </p:nvSpPr>
          <p:spPr bwMode="auto">
            <a:xfrm>
              <a:off x="1728" y="2832"/>
              <a:ext cx="1662" cy="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000" b="1" dirty="0" err="1" smtClean="0">
                  <a:latin typeface="Verdana" pitchFamily="34" charset="0"/>
                </a:rPr>
                <a:t>Cha-ka</a:t>
              </a:r>
              <a:r>
                <a:rPr lang="pl-PL" sz="1000" b="1" dirty="0" smtClean="0">
                  <a:latin typeface="Verdana" pitchFamily="34" charset="0"/>
                </a:rPr>
                <a:t> a-cz</a:t>
              </a:r>
              <a:endParaRPr lang="pl-PL" sz="1000" b="1" dirty="0">
                <a:latin typeface="Verdana" pitchFamily="34" charset="0"/>
              </a:endParaRPr>
            </a:p>
            <a:p>
              <a:endParaRPr lang="pl-PL" sz="1000" b="1" dirty="0">
                <a:latin typeface="Verdana" pitchFamily="34" charset="0"/>
              </a:endParaRPr>
            </a:p>
            <a:p>
              <a:r>
                <a:rPr lang="pl-PL" sz="1000" b="1" dirty="0" smtClean="0">
                  <a:latin typeface="Verdana" pitchFamily="34" charset="0"/>
                </a:rPr>
                <a:t>Energia ułamkowa</a:t>
              </a:r>
              <a:endParaRPr lang="pl-PL" sz="1000" b="1" dirty="0">
                <a:latin typeface="Verdana" pitchFamily="34" charset="0"/>
              </a:endParaRPr>
            </a:p>
          </p:txBody>
        </p:sp>
        <p:sp>
          <p:nvSpPr>
            <p:cNvPr id="36876" name="Line 25"/>
            <p:cNvSpPr>
              <a:spLocks noChangeShapeType="1"/>
            </p:cNvSpPr>
            <p:nvPr/>
          </p:nvSpPr>
          <p:spPr bwMode="auto">
            <a:xfrm>
              <a:off x="2820" y="2910"/>
              <a:ext cx="30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7" name="Line 26"/>
            <p:cNvSpPr>
              <a:spLocks noChangeShapeType="1"/>
            </p:cNvSpPr>
            <p:nvPr/>
          </p:nvSpPr>
          <p:spPr bwMode="auto">
            <a:xfrm>
              <a:off x="2820" y="3096"/>
              <a:ext cx="30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aphicFrame>
        <p:nvGraphicFramePr>
          <p:cNvPr id="3686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403975"/>
              </p:ext>
            </p:extLst>
          </p:nvPr>
        </p:nvGraphicFramePr>
        <p:xfrm>
          <a:off x="4518025" y="1768475"/>
          <a:ext cx="44942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98" name="Equation" r:id="rId4" imgW="1777680" imgH="393480" progId="Equation.3">
                  <p:embed/>
                </p:oleObj>
              </mc:Choice>
              <mc:Fallback>
                <p:oleObj name="Equation" r:id="rId4" imgW="1777680" imgH="393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1768475"/>
                        <a:ext cx="4494213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16"/>
          <p:cNvSpPr txBox="1">
            <a:spLocks noChangeArrowheads="1"/>
          </p:cNvSpPr>
          <p:nvPr/>
        </p:nvSpPr>
        <p:spPr bwMode="auto">
          <a:xfrm>
            <a:off x="6019800" y="6553200"/>
            <a:ext cx="31582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4519612" y="5013176"/>
          <a:ext cx="4624388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99" name="Equation" r:id="rId6" imgW="1765080" imgH="482400" progId="Equation.3">
                  <p:embed/>
                </p:oleObj>
              </mc:Choice>
              <mc:Fallback>
                <p:oleObj name="Equation" r:id="rId6" imgW="176508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2" y="5013176"/>
                        <a:ext cx="4624388" cy="1260475"/>
                      </a:xfrm>
                      <a:prstGeom prst="rect">
                        <a:avLst/>
                      </a:prstGeom>
                      <a:solidFill>
                        <a:srgbClr val="99CCFF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r>
              <a:rPr lang="pl-PL" sz="3600" b="1" dirty="0" smtClean="0">
                <a:solidFill>
                  <a:srgbClr val="008000"/>
                </a:solidFill>
                <a:latin typeface="+mn-lt"/>
              </a:rPr>
              <a:t>Energia ułamkowa</a:t>
            </a:r>
            <a:endParaRPr lang="pl-PL" sz="4000" b="1" dirty="0" smtClean="0">
              <a:solidFill>
                <a:srgbClr val="008000"/>
              </a:solidFill>
              <a:latin typeface="+mn-lt"/>
            </a:endParaRPr>
          </a:p>
        </p:txBody>
      </p:sp>
      <p:pic>
        <p:nvPicPr>
          <p:cNvPr id="13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5445224"/>
            <a:ext cx="792088" cy="792088"/>
          </a:xfrm>
          <a:prstGeom prst="rect">
            <a:avLst/>
          </a:prstGeom>
          <a:noFill/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074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Funkcja autokorelacji</a:t>
            </a:r>
            <a:b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sygnału energetycznego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7175" name="Text Box 3075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7170" name="Object 30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61140"/>
              </p:ext>
            </p:extLst>
          </p:nvPr>
        </p:nvGraphicFramePr>
        <p:xfrm>
          <a:off x="1835696" y="1440954"/>
          <a:ext cx="27432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117" name="Równanie" r:id="rId4" imgW="914400" imgH="279360" progId="Equation.3">
                  <p:embed/>
                </p:oleObj>
              </mc:Choice>
              <mc:Fallback>
                <p:oleObj name="Równanie" r:id="rId4" imgW="914400" imgH="279360" progId="Equation.3">
                  <p:embed/>
                  <p:pic>
                    <p:nvPicPr>
                      <p:cNvPr id="0" name="Object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440954"/>
                        <a:ext cx="2743200" cy="835025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0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681727"/>
              </p:ext>
            </p:extLst>
          </p:nvPr>
        </p:nvGraphicFramePr>
        <p:xfrm>
          <a:off x="173038" y="2420938"/>
          <a:ext cx="8996362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118" name="Equation" r:id="rId6" imgW="4572000" imgH="1193760" progId="Equation.3">
                  <p:embed/>
                </p:oleObj>
              </mc:Choice>
              <mc:Fallback>
                <p:oleObj name="Equation" r:id="rId6" imgW="4572000" imgH="1193760" progId="Equation.3">
                  <p:embed/>
                  <p:pic>
                    <p:nvPicPr>
                      <p:cNvPr id="0" name="Object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420938"/>
                        <a:ext cx="8996362" cy="23399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078"/>
          <p:cNvGraphicFramePr>
            <a:graphicFrameLocks noChangeAspect="1"/>
          </p:cNvGraphicFramePr>
          <p:nvPr/>
        </p:nvGraphicFramePr>
        <p:xfrm>
          <a:off x="1109539" y="4905772"/>
          <a:ext cx="76200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119" name="Równanie" r:id="rId8" imgW="2539800" imgH="558720" progId="Equation.3">
                  <p:embed/>
                </p:oleObj>
              </mc:Choice>
              <mc:Fallback>
                <p:oleObj name="Równanie" r:id="rId8" imgW="2539800" imgH="558720" progId="Equation.3">
                  <p:embed/>
                  <p:pic>
                    <p:nvPicPr>
                      <p:cNvPr id="0" name="Object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539" y="4905772"/>
                        <a:ext cx="7620000" cy="1670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703578"/>
              </p:ext>
            </p:extLst>
          </p:nvPr>
        </p:nvGraphicFramePr>
        <p:xfrm>
          <a:off x="4919539" y="1520323"/>
          <a:ext cx="2764997" cy="732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120" name="Równanie" r:id="rId10" imgW="1054080" imgH="279360" progId="Equation.3">
                  <p:embed/>
                </p:oleObj>
              </mc:Choice>
              <mc:Fallback>
                <p:oleObj name="Równanie" r:id="rId10" imgW="10540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19539" y="1520323"/>
                        <a:ext cx="2764997" cy="732891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61427" y="10143"/>
            <a:ext cx="806489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pl-PL" sz="3200" b="1" dirty="0" smtClean="0">
                <a:solidFill>
                  <a:schemeClr val="bg2"/>
                </a:solidFill>
                <a:latin typeface="Comic Sans MS" pitchFamily="66" charset="0"/>
              </a:rPr>
              <a:t>Autokorelacja – trzy powody stosowania</a:t>
            </a:r>
            <a:endParaRPr kumimoji="1" lang="pl-PL" sz="32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961427" y="561396"/>
            <a:ext cx="7911892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>
                <a:solidFill>
                  <a:srgbClr val="FF0000"/>
                </a:solidFill>
              </a:rPr>
              <a:t>Wątpliwość</a:t>
            </a:r>
            <a:r>
              <a:rPr lang="pl-PL" sz="1800" b="1" dirty="0" smtClean="0"/>
              <a:t> – </a:t>
            </a:r>
            <a:r>
              <a:rPr lang="pl-PL" sz="1800" b="1" dirty="0" err="1" smtClean="0"/>
              <a:t>tw</a:t>
            </a:r>
            <a:r>
              <a:rPr lang="pl-PL" sz="1800" b="1" dirty="0" smtClean="0"/>
              <a:t>. Parsevala pozwala wyznaczyć widmowy</a:t>
            </a:r>
            <a:br>
              <a:rPr lang="pl-PL" sz="1800" b="1" dirty="0" smtClean="0"/>
            </a:br>
            <a:r>
              <a:rPr lang="pl-PL" sz="1800" b="1" dirty="0" smtClean="0"/>
              <a:t>rozkład energii sygnału – zatem w jakim celu wprowadzamy nowe pojęcie – funkcji autokorelacji? Czysta ciekawość?</a:t>
            </a:r>
            <a:endParaRPr lang="pl-PL" sz="1800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961427" y="1582702"/>
            <a:ext cx="7349592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>
                <a:solidFill>
                  <a:srgbClr val="006600"/>
                </a:solidFill>
              </a:rPr>
              <a:t>Powód #1</a:t>
            </a:r>
            <a:r>
              <a:rPr lang="pl-PL" sz="1800" b="1" dirty="0" smtClean="0"/>
              <a:t> – funkcja (auto)korelacji pozwala badać podobieństwo sygnałów, a ta właściwość jest powszechnie wykorzystywana do detekcji sygnałów informacyjnych w sygnale zaszumionym.</a:t>
            </a:r>
            <a:endParaRPr lang="pl-PL" sz="1800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61427" y="2618364"/>
            <a:ext cx="7349592" cy="12003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>
                <a:solidFill>
                  <a:srgbClr val="006600"/>
                </a:solidFill>
              </a:rPr>
              <a:t>Powód #2</a:t>
            </a:r>
            <a:r>
              <a:rPr lang="pl-PL" sz="1800" b="1" dirty="0" smtClean="0"/>
              <a:t> – tylko sygnały energii posiadają transformatę Fouriera; sygnały mocy (w tym sygnały losowe) nie posiadają transformaty Fouriera. Funkcja autokorelacji i jej transformata Fouriera pozwalają badać widmowy rozkład </a:t>
            </a:r>
            <a:r>
              <a:rPr lang="pl-PL" sz="1800" b="1" dirty="0" smtClean="0"/>
              <a:t>mocy</a:t>
            </a:r>
            <a:r>
              <a:rPr lang="pl-PL" sz="1800" b="1" dirty="0" smtClean="0"/>
              <a:t> </a:t>
            </a:r>
            <a:r>
              <a:rPr lang="pl-PL" sz="1800" b="1" dirty="0"/>
              <a:t>dla tych sygnałów .</a:t>
            </a:r>
            <a:endParaRPr lang="pl-PL" sz="1800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61427" y="3957822"/>
            <a:ext cx="7816964" cy="147732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>
                <a:solidFill>
                  <a:srgbClr val="006600"/>
                </a:solidFill>
              </a:rPr>
              <a:t>Powód #3</a:t>
            </a:r>
            <a:r>
              <a:rPr lang="pl-PL" sz="1800" b="1" dirty="0" smtClean="0"/>
              <a:t> – sygnały losowe (informacyjne) nie mają transformaty Fouriera (brak ich zapisu deterministycznego); ich jedyny opis jest probabilistyczny przez funkcje gęstości prawdopodobieństwa rzędu 1 oraz rzędu 2 (funkcja autokorelacji). </a:t>
            </a:r>
            <a:r>
              <a:rPr lang="pl-PL" sz="1800" b="1" dirty="0" err="1" smtClean="0"/>
              <a:t>Tw</a:t>
            </a:r>
            <a:r>
              <a:rPr lang="pl-PL" sz="1800" b="1" dirty="0" smtClean="0"/>
              <a:t>. Wienera-</a:t>
            </a:r>
            <a:r>
              <a:rPr lang="pl-PL" sz="1800" b="1" dirty="0" err="1" smtClean="0"/>
              <a:t>Chinczyna</a:t>
            </a:r>
            <a:r>
              <a:rPr lang="pl-PL" sz="1800" b="1" dirty="0" smtClean="0"/>
              <a:t> pozwala wyznaczyć widmową gęstość mocy sygnałów losowych.</a:t>
            </a:r>
            <a:endParaRPr lang="pl-PL" sz="1800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961427" y="5574279"/>
            <a:ext cx="7911892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>
                <a:solidFill>
                  <a:srgbClr val="0000CC"/>
                </a:solidFill>
              </a:rPr>
              <a:t>Konkluzja</a:t>
            </a:r>
            <a:r>
              <a:rPr lang="pl-PL" sz="1800" b="1" dirty="0" smtClean="0"/>
              <a:t> – funkcja autokorelacji i jej transformata Fouriera jest </a:t>
            </a:r>
            <a:r>
              <a:rPr lang="pl-PL" sz="1800" b="1" dirty="0" err="1" smtClean="0"/>
              <a:t>uni</a:t>
            </a:r>
            <a:r>
              <a:rPr lang="pl-PL" sz="1800" b="1" dirty="0"/>
              <a:t>-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err="1" smtClean="0"/>
              <a:t>wersalnym</a:t>
            </a:r>
            <a:r>
              <a:rPr lang="pl-PL" sz="1800" b="1" dirty="0" smtClean="0"/>
              <a:t> narzędziem do badania widmowego rozkładu energii/mocy.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95334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 Box 3"/>
          <p:cNvSpPr txBox="1">
            <a:spLocks noChangeArrowheads="1"/>
          </p:cNvSpPr>
          <p:nvPr/>
        </p:nvSpPr>
        <p:spPr bwMode="auto">
          <a:xfrm>
            <a:off x="6019800" y="6550025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30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graphicFrame>
        <p:nvGraphicFramePr>
          <p:cNvPr id="131" name="Object 10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823673"/>
              </p:ext>
            </p:extLst>
          </p:nvPr>
        </p:nvGraphicFramePr>
        <p:xfrm>
          <a:off x="1027838" y="1600375"/>
          <a:ext cx="3545391" cy="147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5" name="Equation" r:id="rId4" imgW="1650960" imgH="685800" progId="Equation.3">
                  <p:embed/>
                </p:oleObj>
              </mc:Choice>
              <mc:Fallback>
                <p:oleObj name="Equation" r:id="rId4" imgW="1650960" imgH="68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838" y="1600375"/>
                        <a:ext cx="3545391" cy="1474659"/>
                      </a:xfrm>
                      <a:prstGeom prst="rect">
                        <a:avLst/>
                      </a:prstGeom>
                      <a:solidFill>
                        <a:srgbClr val="99FF66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729490"/>
              </p:ext>
            </p:extLst>
          </p:nvPr>
        </p:nvGraphicFramePr>
        <p:xfrm>
          <a:off x="1062229" y="3424756"/>
          <a:ext cx="3484002" cy="832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6" name="Równanie" r:id="rId6" imgW="1600200" imgH="355320" progId="Equation.3">
                  <p:embed/>
                </p:oleObj>
              </mc:Choice>
              <mc:Fallback>
                <p:oleObj name="Równanie" r:id="rId6" imgW="1600200" imgH="3553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229" y="3424756"/>
                        <a:ext cx="3484002" cy="832594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Prostokąt 132"/>
          <p:cNvSpPr/>
          <p:nvPr/>
        </p:nvSpPr>
        <p:spPr>
          <a:xfrm>
            <a:off x="980256" y="789330"/>
            <a:ext cx="4119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b="1" dirty="0" smtClean="0"/>
              <a:t>Błąd aproksymacji</a:t>
            </a: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i="1" dirty="0" smtClean="0"/>
              <a:t>x</a:t>
            </a:r>
            <a:r>
              <a:rPr lang="pl-PL" sz="1800" b="1" dirty="0" smtClean="0"/>
              <a:t>(</a:t>
            </a:r>
            <a:r>
              <a:rPr lang="pl-PL" sz="1800" b="1" i="1" dirty="0" smtClean="0"/>
              <a:t>t</a:t>
            </a:r>
            <a:r>
              <a:rPr lang="pl-PL" sz="1800" b="1" dirty="0" smtClean="0"/>
              <a:t>) przez </a:t>
            </a:r>
            <a:r>
              <a:rPr lang="el-GR" sz="1800" b="1" i="1" dirty="0" smtClean="0">
                <a:cs typeface="Times New Roman" panose="02020603050405020304" pitchFamily="18" charset="0"/>
              </a:rPr>
              <a:t>ρ</a:t>
            </a:r>
            <a:r>
              <a:rPr lang="pl-PL" sz="1800" b="1" i="1" dirty="0" smtClean="0">
                <a:cs typeface="Times New Roman" panose="02020603050405020304" pitchFamily="18" charset="0"/>
              </a:rPr>
              <a:t>v</a:t>
            </a:r>
            <a:r>
              <a:rPr lang="pl-PL" sz="1800" b="1" dirty="0" smtClean="0">
                <a:cs typeface="Times New Roman" panose="02020603050405020304" pitchFamily="18" charset="0"/>
              </a:rPr>
              <a:t>(</a:t>
            </a:r>
            <a:r>
              <a:rPr lang="pl-PL" sz="1800" b="1" i="1" dirty="0" smtClean="0">
                <a:cs typeface="Times New Roman" panose="02020603050405020304" pitchFamily="18" charset="0"/>
              </a:rPr>
              <a:t>t</a:t>
            </a:r>
            <a:r>
              <a:rPr lang="pl-PL" sz="1800" b="1" dirty="0" smtClean="0">
                <a:cs typeface="Times New Roman" panose="02020603050405020304" pitchFamily="18" charset="0"/>
              </a:rPr>
              <a:t>) – miara podobieństwa</a:t>
            </a:r>
            <a:endParaRPr lang="pl-PL" sz="1800" dirty="0"/>
          </a:p>
        </p:txBody>
      </p:sp>
      <p:sp>
        <p:nvSpPr>
          <p:cNvPr id="134" name="Prostokąt 133"/>
          <p:cNvSpPr/>
          <p:nvPr/>
        </p:nvSpPr>
        <p:spPr>
          <a:xfrm>
            <a:off x="611560" y="120323"/>
            <a:ext cx="835292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pl-PL" sz="3200" b="1" dirty="0">
                <a:solidFill>
                  <a:schemeClr val="bg2"/>
                </a:solidFill>
                <a:latin typeface="Comic Sans MS" pitchFamily="66" charset="0"/>
              </a:rPr>
              <a:t>Korelacja - miara podobieństwa sygnałów</a:t>
            </a:r>
          </a:p>
        </p:txBody>
      </p:sp>
      <p:grpSp>
        <p:nvGrpSpPr>
          <p:cNvPr id="135" name="Grupa 134"/>
          <p:cNvGrpSpPr/>
          <p:nvPr/>
        </p:nvGrpSpPr>
        <p:grpSpPr>
          <a:xfrm>
            <a:off x="4788024" y="1090695"/>
            <a:ext cx="4129305" cy="3509411"/>
            <a:chOff x="4788024" y="1090695"/>
            <a:chExt cx="4129305" cy="3509411"/>
          </a:xfrm>
        </p:grpSpPr>
        <p:sp>
          <p:nvSpPr>
            <p:cNvPr id="136" name="Rectangle 3"/>
            <p:cNvSpPr>
              <a:spLocks noChangeArrowheads="1"/>
            </p:cNvSpPr>
            <p:nvPr/>
          </p:nvSpPr>
          <p:spPr bwMode="auto">
            <a:xfrm>
              <a:off x="4788024" y="1484784"/>
              <a:ext cx="4129305" cy="30997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37" name="Rectangle 4"/>
            <p:cNvSpPr>
              <a:spLocks noChangeArrowheads="1"/>
            </p:cNvSpPr>
            <p:nvPr/>
          </p:nvSpPr>
          <p:spPr bwMode="auto">
            <a:xfrm>
              <a:off x="5384354" y="1741319"/>
              <a:ext cx="3194304" cy="2629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38" name="Rectangle 5"/>
            <p:cNvSpPr>
              <a:spLocks noChangeArrowheads="1"/>
            </p:cNvSpPr>
            <p:nvPr/>
          </p:nvSpPr>
          <p:spPr bwMode="auto">
            <a:xfrm>
              <a:off x="5322471" y="1717690"/>
              <a:ext cx="3198805" cy="2522589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39" name="Line 6"/>
            <p:cNvSpPr>
              <a:spLocks noChangeShapeType="1"/>
            </p:cNvSpPr>
            <p:nvPr/>
          </p:nvSpPr>
          <p:spPr bwMode="auto">
            <a:xfrm>
              <a:off x="5324721" y="1719941"/>
              <a:ext cx="3194304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0" name="Freeform 7"/>
            <p:cNvSpPr>
              <a:spLocks/>
            </p:cNvSpPr>
            <p:nvPr/>
          </p:nvSpPr>
          <p:spPr bwMode="auto">
            <a:xfrm>
              <a:off x="5324721" y="1719941"/>
              <a:ext cx="3195429" cy="2519214"/>
            </a:xfrm>
            <a:custGeom>
              <a:avLst/>
              <a:gdLst/>
              <a:ahLst/>
              <a:cxnLst>
                <a:cxn ang="0">
                  <a:pos x="0" y="2238"/>
                </a:cxn>
                <a:cxn ang="0">
                  <a:pos x="2839" y="2238"/>
                </a:cxn>
                <a:cxn ang="0">
                  <a:pos x="2839" y="0"/>
                </a:cxn>
              </a:cxnLst>
              <a:rect l="0" t="0" r="r" b="b"/>
              <a:pathLst>
                <a:path w="2840" h="2239">
                  <a:moveTo>
                    <a:pt x="0" y="2238"/>
                  </a:moveTo>
                  <a:lnTo>
                    <a:pt x="2839" y="2238"/>
                  </a:lnTo>
                  <a:lnTo>
                    <a:pt x="283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1" name="Line 8"/>
            <p:cNvSpPr>
              <a:spLocks noChangeShapeType="1"/>
            </p:cNvSpPr>
            <p:nvPr/>
          </p:nvSpPr>
          <p:spPr bwMode="auto">
            <a:xfrm flipV="1">
              <a:off x="5321346" y="1719941"/>
              <a:ext cx="1125" cy="25180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5324721" y="4238029"/>
              <a:ext cx="3194304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3" name="Line 10"/>
            <p:cNvSpPr>
              <a:spLocks noChangeShapeType="1"/>
            </p:cNvSpPr>
            <p:nvPr/>
          </p:nvSpPr>
          <p:spPr bwMode="auto">
            <a:xfrm flipV="1">
              <a:off x="5321346" y="1719941"/>
              <a:ext cx="1125" cy="25180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4" name="Line 11"/>
            <p:cNvSpPr>
              <a:spLocks noChangeShapeType="1"/>
            </p:cNvSpPr>
            <p:nvPr/>
          </p:nvSpPr>
          <p:spPr bwMode="auto">
            <a:xfrm flipV="1">
              <a:off x="5321346" y="4197524"/>
              <a:ext cx="1125" cy="37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5" name="Line 12"/>
            <p:cNvSpPr>
              <a:spLocks noChangeShapeType="1"/>
            </p:cNvSpPr>
            <p:nvPr/>
          </p:nvSpPr>
          <p:spPr bwMode="auto">
            <a:xfrm>
              <a:off x="5324721" y="1719941"/>
              <a:ext cx="1125" cy="303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6" name="Rectangle 13"/>
            <p:cNvSpPr>
              <a:spLocks noChangeArrowheads="1"/>
            </p:cNvSpPr>
            <p:nvPr/>
          </p:nvSpPr>
          <p:spPr bwMode="auto">
            <a:xfrm>
              <a:off x="5214456" y="4260532"/>
              <a:ext cx="20252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-0.5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47" name="Line 14"/>
            <p:cNvSpPr>
              <a:spLocks noChangeShapeType="1"/>
            </p:cNvSpPr>
            <p:nvPr/>
          </p:nvSpPr>
          <p:spPr bwMode="auto">
            <a:xfrm flipV="1">
              <a:off x="6919060" y="4197524"/>
              <a:ext cx="1125" cy="37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8" name="Line 15"/>
            <p:cNvSpPr>
              <a:spLocks noChangeShapeType="1"/>
            </p:cNvSpPr>
            <p:nvPr/>
          </p:nvSpPr>
          <p:spPr bwMode="auto">
            <a:xfrm>
              <a:off x="6922436" y="1719941"/>
              <a:ext cx="1125" cy="303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49" name="Rectangle 16"/>
            <p:cNvSpPr>
              <a:spLocks noChangeArrowheads="1"/>
            </p:cNvSpPr>
            <p:nvPr/>
          </p:nvSpPr>
          <p:spPr bwMode="auto">
            <a:xfrm>
              <a:off x="6893182" y="4260532"/>
              <a:ext cx="65259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50" name="Line 17"/>
            <p:cNvSpPr>
              <a:spLocks noChangeShapeType="1"/>
            </p:cNvSpPr>
            <p:nvPr/>
          </p:nvSpPr>
          <p:spPr bwMode="auto">
            <a:xfrm flipV="1">
              <a:off x="8515650" y="4197524"/>
              <a:ext cx="1125" cy="37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1" name="Line 18"/>
            <p:cNvSpPr>
              <a:spLocks noChangeShapeType="1"/>
            </p:cNvSpPr>
            <p:nvPr/>
          </p:nvSpPr>
          <p:spPr bwMode="auto">
            <a:xfrm>
              <a:off x="8519025" y="1719941"/>
              <a:ext cx="1125" cy="303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2" name="Rectangle 19"/>
            <p:cNvSpPr>
              <a:spLocks noChangeArrowheads="1"/>
            </p:cNvSpPr>
            <p:nvPr/>
          </p:nvSpPr>
          <p:spPr bwMode="auto">
            <a:xfrm>
              <a:off x="8438015" y="4260532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0.5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53" name="Line 20"/>
            <p:cNvSpPr>
              <a:spLocks noChangeShapeType="1"/>
            </p:cNvSpPr>
            <p:nvPr/>
          </p:nvSpPr>
          <p:spPr bwMode="auto">
            <a:xfrm>
              <a:off x="5324721" y="4238029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4" name="Line 21"/>
            <p:cNvSpPr>
              <a:spLocks noChangeShapeType="1"/>
            </p:cNvSpPr>
            <p:nvPr/>
          </p:nvSpPr>
          <p:spPr bwMode="auto">
            <a:xfrm flipH="1">
              <a:off x="8483021" y="4238029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5" name="Rectangle 22"/>
            <p:cNvSpPr>
              <a:spLocks noChangeArrowheads="1"/>
            </p:cNvSpPr>
            <p:nvPr/>
          </p:nvSpPr>
          <p:spPr bwMode="auto">
            <a:xfrm>
              <a:off x="5099686" y="4223372"/>
              <a:ext cx="65259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>
              <a:off x="5324721" y="3876856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7" name="Line 24"/>
            <p:cNvSpPr>
              <a:spLocks noChangeShapeType="1"/>
            </p:cNvSpPr>
            <p:nvPr/>
          </p:nvSpPr>
          <p:spPr bwMode="auto">
            <a:xfrm flipH="1">
              <a:off x="8483021" y="3876856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8" name="Rectangle 25"/>
            <p:cNvSpPr>
              <a:spLocks noChangeArrowheads="1"/>
            </p:cNvSpPr>
            <p:nvPr/>
          </p:nvSpPr>
          <p:spPr bwMode="auto">
            <a:xfrm>
              <a:off x="5004048" y="3863324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0.2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59" name="Line 26"/>
            <p:cNvSpPr>
              <a:spLocks noChangeShapeType="1"/>
            </p:cNvSpPr>
            <p:nvPr/>
          </p:nvSpPr>
          <p:spPr bwMode="auto">
            <a:xfrm>
              <a:off x="5324721" y="3516807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0" name="Line 27"/>
            <p:cNvSpPr>
              <a:spLocks noChangeShapeType="1"/>
            </p:cNvSpPr>
            <p:nvPr/>
          </p:nvSpPr>
          <p:spPr bwMode="auto">
            <a:xfrm flipH="1">
              <a:off x="8483021" y="3516807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1" name="Rectangle 28"/>
            <p:cNvSpPr>
              <a:spLocks noChangeArrowheads="1"/>
            </p:cNvSpPr>
            <p:nvPr/>
          </p:nvSpPr>
          <p:spPr bwMode="auto">
            <a:xfrm>
              <a:off x="5004048" y="3502150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0.4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62" name="Line 29"/>
            <p:cNvSpPr>
              <a:spLocks noChangeShapeType="1"/>
            </p:cNvSpPr>
            <p:nvPr/>
          </p:nvSpPr>
          <p:spPr bwMode="auto">
            <a:xfrm>
              <a:off x="5324721" y="3155634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3" name="Line 30"/>
            <p:cNvSpPr>
              <a:spLocks noChangeShapeType="1"/>
            </p:cNvSpPr>
            <p:nvPr/>
          </p:nvSpPr>
          <p:spPr bwMode="auto">
            <a:xfrm flipH="1">
              <a:off x="8483021" y="3155634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4" name="Rectangle 31"/>
            <p:cNvSpPr>
              <a:spLocks noChangeArrowheads="1"/>
            </p:cNvSpPr>
            <p:nvPr/>
          </p:nvSpPr>
          <p:spPr bwMode="auto">
            <a:xfrm>
              <a:off x="5004048" y="3140977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0.6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65" name="Line 32"/>
            <p:cNvSpPr>
              <a:spLocks noChangeShapeType="1"/>
            </p:cNvSpPr>
            <p:nvPr/>
          </p:nvSpPr>
          <p:spPr bwMode="auto">
            <a:xfrm>
              <a:off x="5324721" y="2795585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6" name="Line 33"/>
            <p:cNvSpPr>
              <a:spLocks noChangeShapeType="1"/>
            </p:cNvSpPr>
            <p:nvPr/>
          </p:nvSpPr>
          <p:spPr bwMode="auto">
            <a:xfrm flipH="1">
              <a:off x="8483021" y="2795585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7" name="Rectangle 34"/>
            <p:cNvSpPr>
              <a:spLocks noChangeArrowheads="1"/>
            </p:cNvSpPr>
            <p:nvPr/>
          </p:nvSpPr>
          <p:spPr bwMode="auto">
            <a:xfrm>
              <a:off x="5004048" y="2780928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0.8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68" name="Line 35"/>
            <p:cNvSpPr>
              <a:spLocks noChangeShapeType="1"/>
            </p:cNvSpPr>
            <p:nvPr/>
          </p:nvSpPr>
          <p:spPr bwMode="auto">
            <a:xfrm>
              <a:off x="5324721" y="2434412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69" name="Line 36"/>
            <p:cNvSpPr>
              <a:spLocks noChangeShapeType="1"/>
            </p:cNvSpPr>
            <p:nvPr/>
          </p:nvSpPr>
          <p:spPr bwMode="auto">
            <a:xfrm flipH="1">
              <a:off x="8483021" y="2434412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0" name="Rectangle 37"/>
            <p:cNvSpPr>
              <a:spLocks noChangeArrowheads="1"/>
            </p:cNvSpPr>
            <p:nvPr/>
          </p:nvSpPr>
          <p:spPr bwMode="auto">
            <a:xfrm>
              <a:off x="5099686" y="2419755"/>
              <a:ext cx="65259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71" name="Line 38"/>
            <p:cNvSpPr>
              <a:spLocks noChangeShapeType="1"/>
            </p:cNvSpPr>
            <p:nvPr/>
          </p:nvSpPr>
          <p:spPr bwMode="auto">
            <a:xfrm>
              <a:off x="5324721" y="2073238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2" name="Line 39"/>
            <p:cNvSpPr>
              <a:spLocks noChangeShapeType="1"/>
            </p:cNvSpPr>
            <p:nvPr/>
          </p:nvSpPr>
          <p:spPr bwMode="auto">
            <a:xfrm flipH="1">
              <a:off x="8483021" y="2073238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3" name="Rectangle 40"/>
            <p:cNvSpPr>
              <a:spLocks noChangeArrowheads="1"/>
            </p:cNvSpPr>
            <p:nvPr/>
          </p:nvSpPr>
          <p:spPr bwMode="auto">
            <a:xfrm>
              <a:off x="5004048" y="2059706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>
                  <a:solidFill>
                    <a:srgbClr val="000000"/>
                  </a:solidFill>
                  <a:latin typeface="Helvetica" pitchFamily="34" charset="0"/>
                </a:rPr>
                <a:t>1.2</a:t>
              </a:r>
              <a:endParaRPr lang="pl-PL" sz="1300" b="1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74" name="Line 41"/>
            <p:cNvSpPr>
              <a:spLocks noChangeShapeType="1"/>
            </p:cNvSpPr>
            <p:nvPr/>
          </p:nvSpPr>
          <p:spPr bwMode="auto">
            <a:xfrm>
              <a:off x="5324721" y="1719941"/>
              <a:ext cx="30379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5" name="Line 42"/>
            <p:cNvSpPr>
              <a:spLocks noChangeShapeType="1"/>
            </p:cNvSpPr>
            <p:nvPr/>
          </p:nvSpPr>
          <p:spPr bwMode="auto">
            <a:xfrm flipH="1">
              <a:off x="8483021" y="1719941"/>
              <a:ext cx="36005" cy="1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6" name="Rectangle 43"/>
            <p:cNvSpPr>
              <a:spLocks noChangeArrowheads="1"/>
            </p:cNvSpPr>
            <p:nvPr/>
          </p:nvSpPr>
          <p:spPr bwMode="auto">
            <a:xfrm>
              <a:off x="5004048" y="1705284"/>
              <a:ext cx="163147" cy="140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 dirty="0">
                  <a:solidFill>
                    <a:srgbClr val="000000"/>
                  </a:solidFill>
                  <a:latin typeface="Helvetica" pitchFamily="34" charset="0"/>
                </a:rPr>
                <a:t>1.4</a:t>
              </a:r>
              <a:endParaRPr lang="pl-PL" sz="1300" b="1" dirty="0">
                <a:solidFill>
                  <a:srgbClr val="000000"/>
                </a:solidFill>
                <a:latin typeface="Helvetica CE" charset="-18"/>
              </a:endParaRPr>
            </a:p>
          </p:txBody>
        </p:sp>
        <p:sp>
          <p:nvSpPr>
            <p:cNvPr id="177" name="Line 44"/>
            <p:cNvSpPr>
              <a:spLocks noChangeShapeType="1"/>
            </p:cNvSpPr>
            <p:nvPr/>
          </p:nvSpPr>
          <p:spPr bwMode="auto">
            <a:xfrm>
              <a:off x="5324721" y="1719941"/>
              <a:ext cx="3194304" cy="1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8" name="Freeform 45"/>
            <p:cNvSpPr>
              <a:spLocks/>
            </p:cNvSpPr>
            <p:nvPr/>
          </p:nvSpPr>
          <p:spPr bwMode="auto">
            <a:xfrm>
              <a:off x="5324721" y="1719941"/>
              <a:ext cx="3195429" cy="2519214"/>
            </a:xfrm>
            <a:custGeom>
              <a:avLst/>
              <a:gdLst/>
              <a:ahLst/>
              <a:cxnLst>
                <a:cxn ang="0">
                  <a:pos x="0" y="2238"/>
                </a:cxn>
                <a:cxn ang="0">
                  <a:pos x="2839" y="2238"/>
                </a:cxn>
                <a:cxn ang="0">
                  <a:pos x="2839" y="0"/>
                </a:cxn>
              </a:cxnLst>
              <a:rect l="0" t="0" r="r" b="b"/>
              <a:pathLst>
                <a:path w="2840" h="2239">
                  <a:moveTo>
                    <a:pt x="0" y="2238"/>
                  </a:moveTo>
                  <a:lnTo>
                    <a:pt x="2839" y="2238"/>
                  </a:lnTo>
                  <a:lnTo>
                    <a:pt x="2839" y="0"/>
                  </a:lnTo>
                </a:path>
              </a:pathLst>
            </a:custGeom>
            <a:noFill/>
            <a:ln w="381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79" name="Line 46"/>
            <p:cNvSpPr>
              <a:spLocks noChangeShapeType="1"/>
            </p:cNvSpPr>
            <p:nvPr/>
          </p:nvSpPr>
          <p:spPr bwMode="auto">
            <a:xfrm flipV="1">
              <a:off x="5321346" y="1719941"/>
              <a:ext cx="1125" cy="251808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80" name="Freeform 47"/>
            <p:cNvSpPr>
              <a:spLocks/>
            </p:cNvSpPr>
            <p:nvPr/>
          </p:nvSpPr>
          <p:spPr bwMode="auto">
            <a:xfrm>
              <a:off x="5324721" y="2434412"/>
              <a:ext cx="936126" cy="11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33" y="0"/>
                </a:cxn>
                <a:cxn ang="0">
                  <a:pos x="53" y="0"/>
                </a:cxn>
                <a:cxn ang="0">
                  <a:pos x="72" y="0"/>
                </a:cxn>
                <a:cxn ang="0">
                  <a:pos x="92" y="0"/>
                </a:cxn>
                <a:cxn ang="0">
                  <a:pos x="112" y="0"/>
                </a:cxn>
                <a:cxn ang="0">
                  <a:pos x="131" y="0"/>
                </a:cxn>
                <a:cxn ang="0">
                  <a:pos x="151" y="0"/>
                </a:cxn>
                <a:cxn ang="0">
                  <a:pos x="171" y="0"/>
                </a:cxn>
                <a:cxn ang="0">
                  <a:pos x="190" y="0"/>
                </a:cxn>
                <a:cxn ang="0">
                  <a:pos x="210" y="0"/>
                </a:cxn>
                <a:cxn ang="0">
                  <a:pos x="229" y="0"/>
                </a:cxn>
                <a:cxn ang="0">
                  <a:pos x="249" y="0"/>
                </a:cxn>
                <a:cxn ang="0">
                  <a:pos x="269" y="0"/>
                </a:cxn>
                <a:cxn ang="0">
                  <a:pos x="288" y="0"/>
                </a:cxn>
                <a:cxn ang="0">
                  <a:pos x="308" y="0"/>
                </a:cxn>
                <a:cxn ang="0">
                  <a:pos x="328" y="0"/>
                </a:cxn>
                <a:cxn ang="0">
                  <a:pos x="347" y="0"/>
                </a:cxn>
                <a:cxn ang="0">
                  <a:pos x="367" y="0"/>
                </a:cxn>
                <a:cxn ang="0">
                  <a:pos x="386" y="0"/>
                </a:cxn>
                <a:cxn ang="0">
                  <a:pos x="406" y="0"/>
                </a:cxn>
                <a:cxn ang="0">
                  <a:pos x="426" y="0"/>
                </a:cxn>
                <a:cxn ang="0">
                  <a:pos x="445" y="0"/>
                </a:cxn>
                <a:cxn ang="0">
                  <a:pos x="465" y="0"/>
                </a:cxn>
                <a:cxn ang="0">
                  <a:pos x="485" y="0"/>
                </a:cxn>
                <a:cxn ang="0">
                  <a:pos x="504" y="0"/>
                </a:cxn>
                <a:cxn ang="0">
                  <a:pos x="524" y="0"/>
                </a:cxn>
                <a:cxn ang="0">
                  <a:pos x="543" y="0"/>
                </a:cxn>
                <a:cxn ang="0">
                  <a:pos x="563" y="0"/>
                </a:cxn>
                <a:cxn ang="0">
                  <a:pos x="583" y="0"/>
                </a:cxn>
                <a:cxn ang="0">
                  <a:pos x="602" y="0"/>
                </a:cxn>
                <a:cxn ang="0">
                  <a:pos x="622" y="0"/>
                </a:cxn>
                <a:cxn ang="0">
                  <a:pos x="642" y="0"/>
                </a:cxn>
                <a:cxn ang="0">
                  <a:pos x="661" y="0"/>
                </a:cxn>
                <a:cxn ang="0">
                  <a:pos x="681" y="0"/>
                </a:cxn>
                <a:cxn ang="0">
                  <a:pos x="700" y="0"/>
                </a:cxn>
                <a:cxn ang="0">
                  <a:pos x="720" y="0"/>
                </a:cxn>
                <a:cxn ang="0">
                  <a:pos x="740" y="0"/>
                </a:cxn>
                <a:cxn ang="0">
                  <a:pos x="759" y="0"/>
                </a:cxn>
                <a:cxn ang="0">
                  <a:pos x="779" y="0"/>
                </a:cxn>
                <a:cxn ang="0">
                  <a:pos x="799" y="0"/>
                </a:cxn>
                <a:cxn ang="0">
                  <a:pos x="818" y="0"/>
                </a:cxn>
              </a:cxnLst>
              <a:rect l="0" t="0" r="r" b="b"/>
              <a:pathLst>
                <a:path w="832" h="1">
                  <a:moveTo>
                    <a:pt x="0" y="0"/>
                  </a:moveTo>
                  <a:lnTo>
                    <a:pt x="7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9" y="0"/>
                  </a:lnTo>
                  <a:lnTo>
                    <a:pt x="86" y="0"/>
                  </a:lnTo>
                  <a:lnTo>
                    <a:pt x="92" y="0"/>
                  </a:lnTo>
                  <a:lnTo>
                    <a:pt x="99" y="0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5" y="0"/>
                  </a:lnTo>
                  <a:lnTo>
                    <a:pt x="131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4" y="0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0" y="0"/>
                  </a:lnTo>
                  <a:lnTo>
                    <a:pt x="197" y="0"/>
                  </a:lnTo>
                  <a:lnTo>
                    <a:pt x="203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3" y="0"/>
                  </a:lnTo>
                  <a:lnTo>
                    <a:pt x="229" y="0"/>
                  </a:lnTo>
                  <a:lnTo>
                    <a:pt x="236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9" y="0"/>
                  </a:lnTo>
                  <a:lnTo>
                    <a:pt x="275" y="0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5" y="0"/>
                  </a:lnTo>
                  <a:lnTo>
                    <a:pt x="301" y="0"/>
                  </a:lnTo>
                  <a:lnTo>
                    <a:pt x="308" y="0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41" y="0"/>
                  </a:lnTo>
                  <a:lnTo>
                    <a:pt x="347" y="0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7" y="0"/>
                  </a:lnTo>
                  <a:lnTo>
                    <a:pt x="373" y="0"/>
                  </a:lnTo>
                  <a:lnTo>
                    <a:pt x="380" y="0"/>
                  </a:lnTo>
                  <a:lnTo>
                    <a:pt x="386" y="0"/>
                  </a:lnTo>
                  <a:lnTo>
                    <a:pt x="393" y="0"/>
                  </a:lnTo>
                  <a:lnTo>
                    <a:pt x="400" y="0"/>
                  </a:lnTo>
                  <a:lnTo>
                    <a:pt x="406" y="0"/>
                  </a:lnTo>
                  <a:lnTo>
                    <a:pt x="413" y="0"/>
                  </a:lnTo>
                  <a:lnTo>
                    <a:pt x="419" y="0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9" y="0"/>
                  </a:lnTo>
                  <a:lnTo>
                    <a:pt x="445" y="0"/>
                  </a:lnTo>
                  <a:lnTo>
                    <a:pt x="452" y="0"/>
                  </a:lnTo>
                  <a:lnTo>
                    <a:pt x="458" y="0"/>
                  </a:lnTo>
                  <a:lnTo>
                    <a:pt x="465" y="0"/>
                  </a:lnTo>
                  <a:lnTo>
                    <a:pt x="471" y="0"/>
                  </a:lnTo>
                  <a:lnTo>
                    <a:pt x="478" y="0"/>
                  </a:lnTo>
                  <a:lnTo>
                    <a:pt x="485" y="0"/>
                  </a:lnTo>
                  <a:lnTo>
                    <a:pt x="491" y="0"/>
                  </a:lnTo>
                  <a:lnTo>
                    <a:pt x="498" y="0"/>
                  </a:lnTo>
                  <a:lnTo>
                    <a:pt x="504" y="0"/>
                  </a:lnTo>
                  <a:lnTo>
                    <a:pt x="511" y="0"/>
                  </a:lnTo>
                  <a:lnTo>
                    <a:pt x="517" y="0"/>
                  </a:lnTo>
                  <a:lnTo>
                    <a:pt x="524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3" y="0"/>
                  </a:lnTo>
                  <a:lnTo>
                    <a:pt x="550" y="0"/>
                  </a:lnTo>
                  <a:lnTo>
                    <a:pt x="556" y="0"/>
                  </a:lnTo>
                  <a:lnTo>
                    <a:pt x="563" y="0"/>
                  </a:lnTo>
                  <a:lnTo>
                    <a:pt x="570" y="0"/>
                  </a:lnTo>
                  <a:lnTo>
                    <a:pt x="576" y="0"/>
                  </a:lnTo>
                  <a:lnTo>
                    <a:pt x="583" y="0"/>
                  </a:lnTo>
                  <a:lnTo>
                    <a:pt x="589" y="0"/>
                  </a:lnTo>
                  <a:lnTo>
                    <a:pt x="596" y="0"/>
                  </a:lnTo>
                  <a:lnTo>
                    <a:pt x="602" y="0"/>
                  </a:lnTo>
                  <a:lnTo>
                    <a:pt x="609" y="0"/>
                  </a:lnTo>
                  <a:lnTo>
                    <a:pt x="615" y="0"/>
                  </a:lnTo>
                  <a:lnTo>
                    <a:pt x="622" y="0"/>
                  </a:lnTo>
                  <a:lnTo>
                    <a:pt x="628" y="0"/>
                  </a:lnTo>
                  <a:lnTo>
                    <a:pt x="635" y="0"/>
                  </a:lnTo>
                  <a:lnTo>
                    <a:pt x="642" y="0"/>
                  </a:lnTo>
                  <a:lnTo>
                    <a:pt x="648" y="0"/>
                  </a:lnTo>
                  <a:lnTo>
                    <a:pt x="655" y="0"/>
                  </a:lnTo>
                  <a:lnTo>
                    <a:pt x="661" y="0"/>
                  </a:lnTo>
                  <a:lnTo>
                    <a:pt x="668" y="0"/>
                  </a:lnTo>
                  <a:lnTo>
                    <a:pt x="674" y="0"/>
                  </a:lnTo>
                  <a:lnTo>
                    <a:pt x="681" y="0"/>
                  </a:lnTo>
                  <a:lnTo>
                    <a:pt x="687" y="0"/>
                  </a:lnTo>
                  <a:lnTo>
                    <a:pt x="694" y="0"/>
                  </a:lnTo>
                  <a:lnTo>
                    <a:pt x="700" y="0"/>
                  </a:lnTo>
                  <a:lnTo>
                    <a:pt x="707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7" y="0"/>
                  </a:lnTo>
                  <a:lnTo>
                    <a:pt x="733" y="0"/>
                  </a:lnTo>
                  <a:lnTo>
                    <a:pt x="740" y="0"/>
                  </a:lnTo>
                  <a:lnTo>
                    <a:pt x="746" y="0"/>
                  </a:lnTo>
                  <a:lnTo>
                    <a:pt x="753" y="0"/>
                  </a:lnTo>
                  <a:lnTo>
                    <a:pt x="759" y="0"/>
                  </a:lnTo>
                  <a:lnTo>
                    <a:pt x="766" y="0"/>
                  </a:lnTo>
                  <a:lnTo>
                    <a:pt x="772" y="0"/>
                  </a:lnTo>
                  <a:lnTo>
                    <a:pt x="779" y="0"/>
                  </a:lnTo>
                  <a:lnTo>
                    <a:pt x="785" y="0"/>
                  </a:lnTo>
                  <a:lnTo>
                    <a:pt x="792" y="0"/>
                  </a:lnTo>
                  <a:lnTo>
                    <a:pt x="799" y="0"/>
                  </a:lnTo>
                  <a:lnTo>
                    <a:pt x="805" y="0"/>
                  </a:lnTo>
                  <a:lnTo>
                    <a:pt x="812" y="0"/>
                  </a:lnTo>
                  <a:lnTo>
                    <a:pt x="818" y="0"/>
                  </a:lnTo>
                  <a:lnTo>
                    <a:pt x="825" y="0"/>
                  </a:lnTo>
                  <a:lnTo>
                    <a:pt x="831" y="0"/>
                  </a:lnTo>
                </a:path>
              </a:pathLst>
            </a:custGeom>
            <a:noFill/>
            <a:ln w="38100" cap="rnd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81" name="Freeform 48"/>
            <p:cNvSpPr>
              <a:spLocks/>
            </p:cNvSpPr>
            <p:nvPr/>
          </p:nvSpPr>
          <p:spPr bwMode="auto">
            <a:xfrm>
              <a:off x="6259722" y="2434412"/>
              <a:ext cx="936126" cy="112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3" y="0"/>
                </a:cxn>
                <a:cxn ang="0">
                  <a:pos x="53" y="0"/>
                </a:cxn>
                <a:cxn ang="0">
                  <a:pos x="72" y="0"/>
                </a:cxn>
                <a:cxn ang="0">
                  <a:pos x="92" y="0"/>
                </a:cxn>
                <a:cxn ang="0">
                  <a:pos x="111" y="0"/>
                </a:cxn>
                <a:cxn ang="0">
                  <a:pos x="131" y="0"/>
                </a:cxn>
                <a:cxn ang="0">
                  <a:pos x="151" y="0"/>
                </a:cxn>
                <a:cxn ang="0">
                  <a:pos x="170" y="0"/>
                </a:cxn>
                <a:cxn ang="0">
                  <a:pos x="190" y="0"/>
                </a:cxn>
                <a:cxn ang="0">
                  <a:pos x="210" y="0"/>
                </a:cxn>
                <a:cxn ang="0">
                  <a:pos x="229" y="0"/>
                </a:cxn>
                <a:cxn ang="0">
                  <a:pos x="249" y="0"/>
                </a:cxn>
                <a:cxn ang="0">
                  <a:pos x="268" y="0"/>
                </a:cxn>
                <a:cxn ang="0">
                  <a:pos x="288" y="0"/>
                </a:cxn>
                <a:cxn ang="0">
                  <a:pos x="308" y="0"/>
                </a:cxn>
                <a:cxn ang="0">
                  <a:pos x="327" y="0"/>
                </a:cxn>
                <a:cxn ang="0">
                  <a:pos x="347" y="0"/>
                </a:cxn>
                <a:cxn ang="0">
                  <a:pos x="367" y="0"/>
                </a:cxn>
                <a:cxn ang="0">
                  <a:pos x="386" y="0"/>
                </a:cxn>
                <a:cxn ang="0">
                  <a:pos x="406" y="0"/>
                </a:cxn>
                <a:cxn ang="0">
                  <a:pos x="425" y="0"/>
                </a:cxn>
                <a:cxn ang="0">
                  <a:pos x="445" y="0"/>
                </a:cxn>
                <a:cxn ang="0">
                  <a:pos x="465" y="0"/>
                </a:cxn>
                <a:cxn ang="0">
                  <a:pos x="484" y="0"/>
                </a:cxn>
                <a:cxn ang="0">
                  <a:pos x="504" y="0"/>
                </a:cxn>
                <a:cxn ang="0">
                  <a:pos x="524" y="0"/>
                </a:cxn>
                <a:cxn ang="0">
                  <a:pos x="543" y="0"/>
                </a:cxn>
                <a:cxn ang="0">
                  <a:pos x="563" y="0"/>
                </a:cxn>
                <a:cxn ang="0">
                  <a:pos x="582" y="0"/>
                </a:cxn>
                <a:cxn ang="0">
                  <a:pos x="602" y="0"/>
                </a:cxn>
                <a:cxn ang="0">
                  <a:pos x="622" y="0"/>
                </a:cxn>
                <a:cxn ang="0">
                  <a:pos x="641" y="0"/>
                </a:cxn>
                <a:cxn ang="0">
                  <a:pos x="661" y="0"/>
                </a:cxn>
                <a:cxn ang="0">
                  <a:pos x="680" y="0"/>
                </a:cxn>
                <a:cxn ang="0">
                  <a:pos x="700" y="0"/>
                </a:cxn>
                <a:cxn ang="0">
                  <a:pos x="720" y="0"/>
                </a:cxn>
                <a:cxn ang="0">
                  <a:pos x="739" y="0"/>
                </a:cxn>
                <a:cxn ang="0">
                  <a:pos x="759" y="0"/>
                </a:cxn>
                <a:cxn ang="0">
                  <a:pos x="779" y="0"/>
                </a:cxn>
                <a:cxn ang="0">
                  <a:pos x="798" y="0"/>
                </a:cxn>
                <a:cxn ang="0">
                  <a:pos x="818" y="0"/>
                </a:cxn>
              </a:cxnLst>
              <a:rect l="0" t="0" r="r" b="b"/>
              <a:pathLst>
                <a:path w="832" h="1">
                  <a:moveTo>
                    <a:pt x="0" y="0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31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7" y="0"/>
                  </a:lnTo>
                  <a:lnTo>
                    <a:pt x="183" y="0"/>
                  </a:lnTo>
                  <a:lnTo>
                    <a:pt x="190" y="0"/>
                  </a:lnTo>
                  <a:lnTo>
                    <a:pt x="196" y="0"/>
                  </a:lnTo>
                  <a:lnTo>
                    <a:pt x="203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3" y="0"/>
                  </a:lnTo>
                  <a:lnTo>
                    <a:pt x="229" y="0"/>
                  </a:lnTo>
                  <a:lnTo>
                    <a:pt x="236" y="0"/>
                  </a:lnTo>
                  <a:lnTo>
                    <a:pt x="242" y="0"/>
                  </a:lnTo>
                  <a:lnTo>
                    <a:pt x="249" y="0"/>
                  </a:lnTo>
                  <a:lnTo>
                    <a:pt x="255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8" y="0"/>
                  </a:lnTo>
                  <a:lnTo>
                    <a:pt x="295" y="0"/>
                  </a:lnTo>
                  <a:lnTo>
                    <a:pt x="301" y="0"/>
                  </a:lnTo>
                  <a:lnTo>
                    <a:pt x="308" y="0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7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7" y="0"/>
                  </a:lnTo>
                  <a:lnTo>
                    <a:pt x="353" y="0"/>
                  </a:lnTo>
                  <a:lnTo>
                    <a:pt x="360" y="0"/>
                  </a:lnTo>
                  <a:lnTo>
                    <a:pt x="367" y="0"/>
                  </a:lnTo>
                  <a:lnTo>
                    <a:pt x="373" y="0"/>
                  </a:lnTo>
                  <a:lnTo>
                    <a:pt x="380" y="0"/>
                  </a:lnTo>
                  <a:lnTo>
                    <a:pt x="386" y="0"/>
                  </a:lnTo>
                  <a:lnTo>
                    <a:pt x="393" y="0"/>
                  </a:lnTo>
                  <a:lnTo>
                    <a:pt x="399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9" y="0"/>
                  </a:lnTo>
                  <a:lnTo>
                    <a:pt x="425" y="0"/>
                  </a:lnTo>
                  <a:lnTo>
                    <a:pt x="432" y="0"/>
                  </a:lnTo>
                  <a:lnTo>
                    <a:pt x="438" y="0"/>
                  </a:lnTo>
                  <a:lnTo>
                    <a:pt x="445" y="0"/>
                  </a:lnTo>
                  <a:lnTo>
                    <a:pt x="452" y="0"/>
                  </a:lnTo>
                  <a:lnTo>
                    <a:pt x="458" y="0"/>
                  </a:lnTo>
                  <a:lnTo>
                    <a:pt x="465" y="0"/>
                  </a:lnTo>
                  <a:lnTo>
                    <a:pt x="471" y="0"/>
                  </a:lnTo>
                  <a:lnTo>
                    <a:pt x="478" y="0"/>
                  </a:lnTo>
                  <a:lnTo>
                    <a:pt x="484" y="0"/>
                  </a:lnTo>
                  <a:lnTo>
                    <a:pt x="491" y="0"/>
                  </a:lnTo>
                  <a:lnTo>
                    <a:pt x="497" y="0"/>
                  </a:lnTo>
                  <a:lnTo>
                    <a:pt x="504" y="0"/>
                  </a:lnTo>
                  <a:lnTo>
                    <a:pt x="510" y="0"/>
                  </a:lnTo>
                  <a:lnTo>
                    <a:pt x="517" y="0"/>
                  </a:lnTo>
                  <a:lnTo>
                    <a:pt x="524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3" y="0"/>
                  </a:lnTo>
                  <a:lnTo>
                    <a:pt x="550" y="0"/>
                  </a:lnTo>
                  <a:lnTo>
                    <a:pt x="556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6" y="0"/>
                  </a:lnTo>
                  <a:lnTo>
                    <a:pt x="582" y="0"/>
                  </a:lnTo>
                  <a:lnTo>
                    <a:pt x="589" y="0"/>
                  </a:lnTo>
                  <a:lnTo>
                    <a:pt x="595" y="0"/>
                  </a:lnTo>
                  <a:lnTo>
                    <a:pt x="602" y="0"/>
                  </a:lnTo>
                  <a:lnTo>
                    <a:pt x="609" y="0"/>
                  </a:lnTo>
                  <a:lnTo>
                    <a:pt x="615" y="0"/>
                  </a:lnTo>
                  <a:lnTo>
                    <a:pt x="622" y="0"/>
                  </a:lnTo>
                  <a:lnTo>
                    <a:pt x="628" y="0"/>
                  </a:lnTo>
                  <a:lnTo>
                    <a:pt x="635" y="0"/>
                  </a:lnTo>
                  <a:lnTo>
                    <a:pt x="641" y="0"/>
                  </a:lnTo>
                  <a:lnTo>
                    <a:pt x="648" y="0"/>
                  </a:lnTo>
                  <a:lnTo>
                    <a:pt x="654" y="0"/>
                  </a:lnTo>
                  <a:lnTo>
                    <a:pt x="661" y="0"/>
                  </a:lnTo>
                  <a:lnTo>
                    <a:pt x="667" y="0"/>
                  </a:lnTo>
                  <a:lnTo>
                    <a:pt x="674" y="0"/>
                  </a:lnTo>
                  <a:lnTo>
                    <a:pt x="680" y="0"/>
                  </a:lnTo>
                  <a:lnTo>
                    <a:pt x="687" y="0"/>
                  </a:lnTo>
                  <a:lnTo>
                    <a:pt x="694" y="0"/>
                  </a:lnTo>
                  <a:lnTo>
                    <a:pt x="700" y="0"/>
                  </a:lnTo>
                  <a:lnTo>
                    <a:pt x="707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6" y="0"/>
                  </a:lnTo>
                  <a:lnTo>
                    <a:pt x="733" y="0"/>
                  </a:lnTo>
                  <a:lnTo>
                    <a:pt x="739" y="0"/>
                  </a:lnTo>
                  <a:lnTo>
                    <a:pt x="746" y="0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6" y="0"/>
                  </a:lnTo>
                  <a:lnTo>
                    <a:pt x="772" y="0"/>
                  </a:lnTo>
                  <a:lnTo>
                    <a:pt x="779" y="0"/>
                  </a:lnTo>
                  <a:lnTo>
                    <a:pt x="785" y="0"/>
                  </a:lnTo>
                  <a:lnTo>
                    <a:pt x="792" y="0"/>
                  </a:lnTo>
                  <a:lnTo>
                    <a:pt x="798" y="0"/>
                  </a:lnTo>
                  <a:lnTo>
                    <a:pt x="805" y="0"/>
                  </a:lnTo>
                  <a:lnTo>
                    <a:pt x="811" y="0"/>
                  </a:lnTo>
                  <a:lnTo>
                    <a:pt x="818" y="0"/>
                  </a:lnTo>
                  <a:lnTo>
                    <a:pt x="824" y="0"/>
                  </a:lnTo>
                  <a:lnTo>
                    <a:pt x="831" y="0"/>
                  </a:lnTo>
                </a:path>
              </a:pathLst>
            </a:custGeom>
            <a:noFill/>
            <a:ln w="38100" cap="rnd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82" name="Freeform 49"/>
            <p:cNvSpPr>
              <a:spLocks/>
            </p:cNvSpPr>
            <p:nvPr/>
          </p:nvSpPr>
          <p:spPr bwMode="auto">
            <a:xfrm>
              <a:off x="7194722" y="2434412"/>
              <a:ext cx="936126" cy="112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3" y="0"/>
                </a:cxn>
                <a:cxn ang="0">
                  <a:pos x="52" y="0"/>
                </a:cxn>
                <a:cxn ang="0">
                  <a:pos x="72" y="0"/>
                </a:cxn>
                <a:cxn ang="0">
                  <a:pos x="92" y="0"/>
                </a:cxn>
                <a:cxn ang="0">
                  <a:pos x="111" y="0"/>
                </a:cxn>
                <a:cxn ang="0">
                  <a:pos x="131" y="0"/>
                </a:cxn>
                <a:cxn ang="0">
                  <a:pos x="150" y="0"/>
                </a:cxn>
                <a:cxn ang="0">
                  <a:pos x="170" y="0"/>
                </a:cxn>
                <a:cxn ang="0">
                  <a:pos x="190" y="0"/>
                </a:cxn>
                <a:cxn ang="0">
                  <a:pos x="209" y="0"/>
                </a:cxn>
                <a:cxn ang="0">
                  <a:pos x="229" y="0"/>
                </a:cxn>
                <a:cxn ang="0">
                  <a:pos x="248" y="0"/>
                </a:cxn>
                <a:cxn ang="0">
                  <a:pos x="268" y="0"/>
                </a:cxn>
                <a:cxn ang="0">
                  <a:pos x="288" y="0"/>
                </a:cxn>
                <a:cxn ang="0">
                  <a:pos x="307" y="0"/>
                </a:cxn>
                <a:cxn ang="0">
                  <a:pos x="327" y="0"/>
                </a:cxn>
                <a:cxn ang="0">
                  <a:pos x="347" y="0"/>
                </a:cxn>
                <a:cxn ang="0">
                  <a:pos x="366" y="0"/>
                </a:cxn>
                <a:cxn ang="0">
                  <a:pos x="386" y="0"/>
                </a:cxn>
                <a:cxn ang="0">
                  <a:pos x="405" y="0"/>
                </a:cxn>
                <a:cxn ang="0">
                  <a:pos x="425" y="0"/>
                </a:cxn>
                <a:cxn ang="0">
                  <a:pos x="445" y="0"/>
                </a:cxn>
                <a:cxn ang="0">
                  <a:pos x="464" y="0"/>
                </a:cxn>
                <a:cxn ang="0">
                  <a:pos x="484" y="0"/>
                </a:cxn>
                <a:cxn ang="0">
                  <a:pos x="504" y="0"/>
                </a:cxn>
                <a:cxn ang="0">
                  <a:pos x="523" y="0"/>
                </a:cxn>
                <a:cxn ang="0">
                  <a:pos x="543" y="0"/>
                </a:cxn>
                <a:cxn ang="0">
                  <a:pos x="562" y="0"/>
                </a:cxn>
                <a:cxn ang="0">
                  <a:pos x="582" y="0"/>
                </a:cxn>
                <a:cxn ang="0">
                  <a:pos x="602" y="0"/>
                </a:cxn>
                <a:cxn ang="0">
                  <a:pos x="621" y="0"/>
                </a:cxn>
                <a:cxn ang="0">
                  <a:pos x="641" y="0"/>
                </a:cxn>
                <a:cxn ang="0">
                  <a:pos x="661" y="0"/>
                </a:cxn>
                <a:cxn ang="0">
                  <a:pos x="680" y="0"/>
                </a:cxn>
                <a:cxn ang="0">
                  <a:pos x="700" y="0"/>
                </a:cxn>
                <a:cxn ang="0">
                  <a:pos x="719" y="0"/>
                </a:cxn>
                <a:cxn ang="0">
                  <a:pos x="739" y="0"/>
                </a:cxn>
                <a:cxn ang="0">
                  <a:pos x="759" y="0"/>
                </a:cxn>
                <a:cxn ang="0">
                  <a:pos x="778" y="0"/>
                </a:cxn>
                <a:cxn ang="0">
                  <a:pos x="798" y="0"/>
                </a:cxn>
                <a:cxn ang="0">
                  <a:pos x="818" y="0"/>
                </a:cxn>
              </a:cxnLst>
              <a:rect l="0" t="0" r="r" b="b"/>
              <a:pathLst>
                <a:path w="832" h="1">
                  <a:moveTo>
                    <a:pt x="0" y="0"/>
                  </a:moveTo>
                  <a:lnTo>
                    <a:pt x="6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31" y="0"/>
                  </a:lnTo>
                  <a:lnTo>
                    <a:pt x="137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7" y="0"/>
                  </a:lnTo>
                  <a:lnTo>
                    <a:pt x="183" y="0"/>
                  </a:lnTo>
                  <a:lnTo>
                    <a:pt x="190" y="0"/>
                  </a:lnTo>
                  <a:lnTo>
                    <a:pt x="196" y="0"/>
                  </a:lnTo>
                  <a:lnTo>
                    <a:pt x="203" y="0"/>
                  </a:lnTo>
                  <a:lnTo>
                    <a:pt x="209" y="0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9" y="0"/>
                  </a:lnTo>
                  <a:lnTo>
                    <a:pt x="235" y="0"/>
                  </a:lnTo>
                  <a:lnTo>
                    <a:pt x="242" y="0"/>
                  </a:lnTo>
                  <a:lnTo>
                    <a:pt x="248" y="0"/>
                  </a:lnTo>
                  <a:lnTo>
                    <a:pt x="255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301" y="0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0" y="0"/>
                  </a:lnTo>
                  <a:lnTo>
                    <a:pt x="327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7" y="0"/>
                  </a:lnTo>
                  <a:lnTo>
                    <a:pt x="353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3" y="0"/>
                  </a:lnTo>
                  <a:lnTo>
                    <a:pt x="379" y="0"/>
                  </a:lnTo>
                  <a:lnTo>
                    <a:pt x="386" y="0"/>
                  </a:lnTo>
                  <a:lnTo>
                    <a:pt x="392" y="0"/>
                  </a:lnTo>
                  <a:lnTo>
                    <a:pt x="399" y="0"/>
                  </a:lnTo>
                  <a:lnTo>
                    <a:pt x="405" y="0"/>
                  </a:lnTo>
                  <a:lnTo>
                    <a:pt x="412" y="0"/>
                  </a:lnTo>
                  <a:lnTo>
                    <a:pt x="419" y="0"/>
                  </a:lnTo>
                  <a:lnTo>
                    <a:pt x="425" y="0"/>
                  </a:lnTo>
                  <a:lnTo>
                    <a:pt x="432" y="0"/>
                  </a:lnTo>
                  <a:lnTo>
                    <a:pt x="438" y="0"/>
                  </a:lnTo>
                  <a:lnTo>
                    <a:pt x="445" y="0"/>
                  </a:lnTo>
                  <a:lnTo>
                    <a:pt x="451" y="0"/>
                  </a:lnTo>
                  <a:lnTo>
                    <a:pt x="458" y="0"/>
                  </a:lnTo>
                  <a:lnTo>
                    <a:pt x="464" y="0"/>
                  </a:lnTo>
                  <a:lnTo>
                    <a:pt x="471" y="0"/>
                  </a:lnTo>
                  <a:lnTo>
                    <a:pt x="477" y="0"/>
                  </a:lnTo>
                  <a:lnTo>
                    <a:pt x="484" y="0"/>
                  </a:lnTo>
                  <a:lnTo>
                    <a:pt x="491" y="0"/>
                  </a:lnTo>
                  <a:lnTo>
                    <a:pt x="497" y="0"/>
                  </a:lnTo>
                  <a:lnTo>
                    <a:pt x="504" y="0"/>
                  </a:lnTo>
                  <a:lnTo>
                    <a:pt x="510" y="0"/>
                  </a:lnTo>
                  <a:lnTo>
                    <a:pt x="517" y="0"/>
                  </a:lnTo>
                  <a:lnTo>
                    <a:pt x="523" y="0"/>
                  </a:lnTo>
                  <a:lnTo>
                    <a:pt x="530" y="0"/>
                  </a:lnTo>
                  <a:lnTo>
                    <a:pt x="536" y="0"/>
                  </a:lnTo>
                  <a:lnTo>
                    <a:pt x="543" y="0"/>
                  </a:lnTo>
                  <a:lnTo>
                    <a:pt x="549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9" y="0"/>
                  </a:lnTo>
                  <a:lnTo>
                    <a:pt x="576" y="0"/>
                  </a:lnTo>
                  <a:lnTo>
                    <a:pt x="582" y="0"/>
                  </a:lnTo>
                  <a:lnTo>
                    <a:pt x="589" y="0"/>
                  </a:lnTo>
                  <a:lnTo>
                    <a:pt x="595" y="0"/>
                  </a:lnTo>
                  <a:lnTo>
                    <a:pt x="602" y="0"/>
                  </a:lnTo>
                  <a:lnTo>
                    <a:pt x="608" y="0"/>
                  </a:lnTo>
                  <a:lnTo>
                    <a:pt x="615" y="0"/>
                  </a:lnTo>
                  <a:lnTo>
                    <a:pt x="621" y="0"/>
                  </a:lnTo>
                  <a:lnTo>
                    <a:pt x="628" y="0"/>
                  </a:lnTo>
                  <a:lnTo>
                    <a:pt x="634" y="0"/>
                  </a:lnTo>
                  <a:lnTo>
                    <a:pt x="641" y="0"/>
                  </a:lnTo>
                  <a:lnTo>
                    <a:pt x="647" y="0"/>
                  </a:lnTo>
                  <a:lnTo>
                    <a:pt x="654" y="0"/>
                  </a:lnTo>
                  <a:lnTo>
                    <a:pt x="661" y="0"/>
                  </a:lnTo>
                  <a:lnTo>
                    <a:pt x="667" y="0"/>
                  </a:lnTo>
                  <a:lnTo>
                    <a:pt x="674" y="0"/>
                  </a:lnTo>
                  <a:lnTo>
                    <a:pt x="680" y="0"/>
                  </a:lnTo>
                  <a:lnTo>
                    <a:pt x="687" y="0"/>
                  </a:lnTo>
                  <a:lnTo>
                    <a:pt x="693" y="0"/>
                  </a:lnTo>
                  <a:lnTo>
                    <a:pt x="700" y="0"/>
                  </a:lnTo>
                  <a:lnTo>
                    <a:pt x="706" y="0"/>
                  </a:lnTo>
                  <a:lnTo>
                    <a:pt x="713" y="0"/>
                  </a:lnTo>
                  <a:lnTo>
                    <a:pt x="719" y="0"/>
                  </a:lnTo>
                  <a:lnTo>
                    <a:pt x="726" y="0"/>
                  </a:lnTo>
                  <a:lnTo>
                    <a:pt x="733" y="0"/>
                  </a:lnTo>
                  <a:lnTo>
                    <a:pt x="739" y="0"/>
                  </a:lnTo>
                  <a:lnTo>
                    <a:pt x="746" y="0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5" y="0"/>
                  </a:lnTo>
                  <a:lnTo>
                    <a:pt x="772" y="0"/>
                  </a:lnTo>
                  <a:lnTo>
                    <a:pt x="778" y="0"/>
                  </a:lnTo>
                  <a:lnTo>
                    <a:pt x="785" y="0"/>
                  </a:lnTo>
                  <a:lnTo>
                    <a:pt x="791" y="0"/>
                  </a:lnTo>
                  <a:lnTo>
                    <a:pt x="798" y="0"/>
                  </a:lnTo>
                  <a:lnTo>
                    <a:pt x="804" y="0"/>
                  </a:lnTo>
                  <a:lnTo>
                    <a:pt x="811" y="0"/>
                  </a:lnTo>
                  <a:lnTo>
                    <a:pt x="818" y="0"/>
                  </a:lnTo>
                  <a:lnTo>
                    <a:pt x="824" y="0"/>
                  </a:lnTo>
                  <a:lnTo>
                    <a:pt x="831" y="0"/>
                  </a:lnTo>
                </a:path>
              </a:pathLst>
            </a:custGeom>
            <a:noFill/>
            <a:ln w="38100" cap="rnd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83" name="Freeform 50"/>
            <p:cNvSpPr>
              <a:spLocks/>
            </p:cNvSpPr>
            <p:nvPr/>
          </p:nvSpPr>
          <p:spPr bwMode="auto">
            <a:xfrm>
              <a:off x="8129723" y="2434412"/>
              <a:ext cx="390427" cy="1804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9" y="0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65" y="0"/>
                </a:cxn>
                <a:cxn ang="0">
                  <a:pos x="72" y="0"/>
                </a:cxn>
                <a:cxn ang="0">
                  <a:pos x="78" y="0"/>
                </a:cxn>
                <a:cxn ang="0">
                  <a:pos x="85" y="0"/>
                </a:cxn>
                <a:cxn ang="0">
                  <a:pos x="91" y="0"/>
                </a:cxn>
                <a:cxn ang="0">
                  <a:pos x="98" y="0"/>
                </a:cxn>
                <a:cxn ang="0">
                  <a:pos x="104" y="0"/>
                </a:cxn>
                <a:cxn ang="0">
                  <a:pos x="111" y="0"/>
                </a:cxn>
                <a:cxn ang="0">
                  <a:pos x="117" y="0"/>
                </a:cxn>
                <a:cxn ang="0">
                  <a:pos x="124" y="0"/>
                </a:cxn>
                <a:cxn ang="0">
                  <a:pos x="130" y="0"/>
                </a:cxn>
                <a:cxn ang="0">
                  <a:pos x="137" y="0"/>
                </a:cxn>
                <a:cxn ang="0">
                  <a:pos x="144" y="0"/>
                </a:cxn>
                <a:cxn ang="0">
                  <a:pos x="150" y="0"/>
                </a:cxn>
                <a:cxn ang="0">
                  <a:pos x="157" y="0"/>
                </a:cxn>
                <a:cxn ang="0">
                  <a:pos x="163" y="0"/>
                </a:cxn>
                <a:cxn ang="0">
                  <a:pos x="170" y="0"/>
                </a:cxn>
                <a:cxn ang="0">
                  <a:pos x="176" y="0"/>
                </a:cxn>
                <a:cxn ang="0">
                  <a:pos x="183" y="0"/>
                </a:cxn>
                <a:cxn ang="0">
                  <a:pos x="189" y="0"/>
                </a:cxn>
                <a:cxn ang="0">
                  <a:pos x="196" y="0"/>
                </a:cxn>
                <a:cxn ang="0">
                  <a:pos x="202" y="0"/>
                </a:cxn>
                <a:cxn ang="0">
                  <a:pos x="209" y="0"/>
                </a:cxn>
                <a:cxn ang="0">
                  <a:pos x="216" y="0"/>
                </a:cxn>
                <a:cxn ang="0">
                  <a:pos x="222" y="0"/>
                </a:cxn>
                <a:cxn ang="0">
                  <a:pos x="229" y="0"/>
                </a:cxn>
                <a:cxn ang="0">
                  <a:pos x="235" y="0"/>
                </a:cxn>
                <a:cxn ang="0">
                  <a:pos x="242" y="0"/>
                </a:cxn>
                <a:cxn ang="0">
                  <a:pos x="248" y="0"/>
                </a:cxn>
                <a:cxn ang="0">
                  <a:pos x="255" y="0"/>
                </a:cxn>
                <a:cxn ang="0">
                  <a:pos x="261" y="0"/>
                </a:cxn>
                <a:cxn ang="0">
                  <a:pos x="268" y="0"/>
                </a:cxn>
                <a:cxn ang="0">
                  <a:pos x="274" y="0"/>
                </a:cxn>
                <a:cxn ang="0">
                  <a:pos x="281" y="0"/>
                </a:cxn>
                <a:cxn ang="0">
                  <a:pos x="287" y="0"/>
                </a:cxn>
                <a:cxn ang="0">
                  <a:pos x="294" y="0"/>
                </a:cxn>
                <a:cxn ang="0">
                  <a:pos x="301" y="0"/>
                </a:cxn>
                <a:cxn ang="0">
                  <a:pos x="307" y="0"/>
                </a:cxn>
                <a:cxn ang="0">
                  <a:pos x="314" y="0"/>
                </a:cxn>
                <a:cxn ang="0">
                  <a:pos x="320" y="0"/>
                </a:cxn>
                <a:cxn ang="0">
                  <a:pos x="327" y="0"/>
                </a:cxn>
                <a:cxn ang="0">
                  <a:pos x="333" y="0"/>
                </a:cxn>
                <a:cxn ang="0">
                  <a:pos x="340" y="0"/>
                </a:cxn>
                <a:cxn ang="0">
                  <a:pos x="346" y="1603"/>
                </a:cxn>
              </a:cxnLst>
              <a:rect l="0" t="0" r="r" b="b"/>
              <a:pathLst>
                <a:path w="347" h="1604">
                  <a:moveTo>
                    <a:pt x="0" y="0"/>
                  </a:moveTo>
                  <a:lnTo>
                    <a:pt x="6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11" y="0"/>
                  </a:lnTo>
                  <a:lnTo>
                    <a:pt x="117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7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6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9" y="0"/>
                  </a:lnTo>
                  <a:lnTo>
                    <a:pt x="235" y="0"/>
                  </a:lnTo>
                  <a:lnTo>
                    <a:pt x="242" y="0"/>
                  </a:lnTo>
                  <a:lnTo>
                    <a:pt x="248" y="0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1" y="0"/>
                  </a:lnTo>
                  <a:lnTo>
                    <a:pt x="287" y="0"/>
                  </a:lnTo>
                  <a:lnTo>
                    <a:pt x="294" y="0"/>
                  </a:lnTo>
                  <a:lnTo>
                    <a:pt x="301" y="0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0" y="0"/>
                  </a:lnTo>
                  <a:lnTo>
                    <a:pt x="327" y="0"/>
                  </a:lnTo>
                  <a:lnTo>
                    <a:pt x="333" y="0"/>
                  </a:lnTo>
                  <a:lnTo>
                    <a:pt x="340" y="0"/>
                  </a:lnTo>
                  <a:lnTo>
                    <a:pt x="346" y="1603"/>
                  </a:lnTo>
                </a:path>
              </a:pathLst>
            </a:custGeom>
            <a:noFill/>
            <a:ln w="38100" cap="rnd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grpSp>
          <p:nvGrpSpPr>
            <p:cNvPr id="184" name="Grupa 183"/>
            <p:cNvGrpSpPr/>
            <p:nvPr/>
          </p:nvGrpSpPr>
          <p:grpSpPr>
            <a:xfrm>
              <a:off x="5361850" y="2029689"/>
              <a:ext cx="3195429" cy="2210028"/>
              <a:chOff x="5324721" y="1941595"/>
              <a:chExt cx="3195429" cy="2297560"/>
            </a:xfrm>
          </p:grpSpPr>
          <p:sp>
            <p:nvSpPr>
              <p:cNvPr id="196" name="Freeform 51"/>
              <p:cNvSpPr>
                <a:spLocks/>
              </p:cNvSpPr>
              <p:nvPr/>
            </p:nvSpPr>
            <p:spPr bwMode="auto">
              <a:xfrm>
                <a:off x="5324721" y="3163510"/>
                <a:ext cx="495067" cy="1075645"/>
              </a:xfrm>
              <a:custGeom>
                <a:avLst/>
                <a:gdLst/>
                <a:ahLst/>
                <a:cxnLst>
                  <a:cxn ang="0">
                    <a:pos x="7" y="935"/>
                  </a:cxn>
                  <a:cxn ang="0">
                    <a:pos x="14" y="916"/>
                  </a:cxn>
                  <a:cxn ang="0">
                    <a:pos x="27" y="890"/>
                  </a:cxn>
                  <a:cxn ang="0">
                    <a:pos x="33" y="870"/>
                  </a:cxn>
                  <a:cxn ang="0">
                    <a:pos x="46" y="844"/>
                  </a:cxn>
                  <a:cxn ang="0">
                    <a:pos x="53" y="824"/>
                  </a:cxn>
                  <a:cxn ang="0">
                    <a:pos x="66" y="798"/>
                  </a:cxn>
                  <a:cxn ang="0">
                    <a:pos x="72" y="778"/>
                  </a:cxn>
                  <a:cxn ang="0">
                    <a:pos x="86" y="759"/>
                  </a:cxn>
                  <a:cxn ang="0">
                    <a:pos x="92" y="733"/>
                  </a:cxn>
                  <a:cxn ang="0">
                    <a:pos x="105" y="713"/>
                  </a:cxn>
                  <a:cxn ang="0">
                    <a:pos x="118" y="687"/>
                  </a:cxn>
                  <a:cxn ang="0">
                    <a:pos x="125" y="661"/>
                  </a:cxn>
                  <a:cxn ang="0">
                    <a:pos x="138" y="641"/>
                  </a:cxn>
                  <a:cxn ang="0">
                    <a:pos x="144" y="621"/>
                  </a:cxn>
                  <a:cxn ang="0">
                    <a:pos x="157" y="595"/>
                  </a:cxn>
                  <a:cxn ang="0">
                    <a:pos x="164" y="576"/>
                  </a:cxn>
                  <a:cxn ang="0">
                    <a:pos x="177" y="549"/>
                  </a:cxn>
                  <a:cxn ang="0">
                    <a:pos x="184" y="530"/>
                  </a:cxn>
                  <a:cxn ang="0">
                    <a:pos x="197" y="510"/>
                  </a:cxn>
                  <a:cxn ang="0">
                    <a:pos x="203" y="490"/>
                  </a:cxn>
                  <a:cxn ang="0">
                    <a:pos x="216" y="471"/>
                  </a:cxn>
                  <a:cxn ang="0">
                    <a:pos x="223" y="445"/>
                  </a:cxn>
                  <a:cxn ang="0">
                    <a:pos x="236" y="425"/>
                  </a:cxn>
                  <a:cxn ang="0">
                    <a:pos x="249" y="392"/>
                  </a:cxn>
                  <a:cxn ang="0">
                    <a:pos x="262" y="366"/>
                  </a:cxn>
                  <a:cxn ang="0">
                    <a:pos x="269" y="347"/>
                  </a:cxn>
                  <a:cxn ang="0">
                    <a:pos x="282" y="327"/>
                  </a:cxn>
                  <a:cxn ang="0">
                    <a:pos x="295" y="301"/>
                  </a:cxn>
                  <a:cxn ang="0">
                    <a:pos x="301" y="275"/>
                  </a:cxn>
                  <a:cxn ang="0">
                    <a:pos x="314" y="255"/>
                  </a:cxn>
                  <a:cxn ang="0">
                    <a:pos x="321" y="229"/>
                  </a:cxn>
                  <a:cxn ang="0">
                    <a:pos x="334" y="209"/>
                  </a:cxn>
                  <a:cxn ang="0">
                    <a:pos x="347" y="190"/>
                  </a:cxn>
                  <a:cxn ang="0">
                    <a:pos x="360" y="157"/>
                  </a:cxn>
                  <a:cxn ang="0">
                    <a:pos x="373" y="131"/>
                  </a:cxn>
                  <a:cxn ang="0">
                    <a:pos x="380" y="111"/>
                  </a:cxn>
                  <a:cxn ang="0">
                    <a:pos x="393" y="91"/>
                  </a:cxn>
                  <a:cxn ang="0">
                    <a:pos x="400" y="72"/>
                  </a:cxn>
                  <a:cxn ang="0">
                    <a:pos x="413" y="52"/>
                  </a:cxn>
                  <a:cxn ang="0">
                    <a:pos x="419" y="32"/>
                  </a:cxn>
                  <a:cxn ang="0">
                    <a:pos x="432" y="13"/>
                  </a:cxn>
                </a:cxnLst>
                <a:rect l="0" t="0" r="r" b="b"/>
                <a:pathLst>
                  <a:path w="440" h="956">
                    <a:moveTo>
                      <a:pt x="0" y="955"/>
                    </a:moveTo>
                    <a:lnTo>
                      <a:pt x="0" y="942"/>
                    </a:lnTo>
                    <a:lnTo>
                      <a:pt x="7" y="935"/>
                    </a:lnTo>
                    <a:lnTo>
                      <a:pt x="7" y="929"/>
                    </a:lnTo>
                    <a:lnTo>
                      <a:pt x="14" y="922"/>
                    </a:lnTo>
                    <a:lnTo>
                      <a:pt x="14" y="916"/>
                    </a:lnTo>
                    <a:lnTo>
                      <a:pt x="20" y="909"/>
                    </a:lnTo>
                    <a:lnTo>
                      <a:pt x="20" y="896"/>
                    </a:lnTo>
                    <a:lnTo>
                      <a:pt x="27" y="890"/>
                    </a:lnTo>
                    <a:lnTo>
                      <a:pt x="27" y="883"/>
                    </a:lnTo>
                    <a:lnTo>
                      <a:pt x="33" y="877"/>
                    </a:lnTo>
                    <a:lnTo>
                      <a:pt x="33" y="870"/>
                    </a:lnTo>
                    <a:lnTo>
                      <a:pt x="40" y="863"/>
                    </a:lnTo>
                    <a:lnTo>
                      <a:pt x="40" y="850"/>
                    </a:lnTo>
                    <a:lnTo>
                      <a:pt x="46" y="844"/>
                    </a:lnTo>
                    <a:lnTo>
                      <a:pt x="46" y="837"/>
                    </a:lnTo>
                    <a:lnTo>
                      <a:pt x="53" y="831"/>
                    </a:lnTo>
                    <a:lnTo>
                      <a:pt x="53" y="824"/>
                    </a:lnTo>
                    <a:lnTo>
                      <a:pt x="59" y="818"/>
                    </a:lnTo>
                    <a:lnTo>
                      <a:pt x="59" y="805"/>
                    </a:lnTo>
                    <a:lnTo>
                      <a:pt x="66" y="798"/>
                    </a:lnTo>
                    <a:lnTo>
                      <a:pt x="66" y="791"/>
                    </a:lnTo>
                    <a:lnTo>
                      <a:pt x="72" y="785"/>
                    </a:lnTo>
                    <a:lnTo>
                      <a:pt x="72" y="778"/>
                    </a:lnTo>
                    <a:lnTo>
                      <a:pt x="79" y="772"/>
                    </a:lnTo>
                    <a:lnTo>
                      <a:pt x="79" y="765"/>
                    </a:lnTo>
                    <a:lnTo>
                      <a:pt x="86" y="759"/>
                    </a:lnTo>
                    <a:lnTo>
                      <a:pt x="86" y="746"/>
                    </a:lnTo>
                    <a:lnTo>
                      <a:pt x="92" y="739"/>
                    </a:lnTo>
                    <a:lnTo>
                      <a:pt x="92" y="733"/>
                    </a:lnTo>
                    <a:lnTo>
                      <a:pt x="99" y="726"/>
                    </a:lnTo>
                    <a:lnTo>
                      <a:pt x="99" y="719"/>
                    </a:lnTo>
                    <a:lnTo>
                      <a:pt x="105" y="713"/>
                    </a:lnTo>
                    <a:lnTo>
                      <a:pt x="105" y="700"/>
                    </a:lnTo>
                    <a:lnTo>
                      <a:pt x="112" y="693"/>
                    </a:lnTo>
                    <a:lnTo>
                      <a:pt x="118" y="687"/>
                    </a:lnTo>
                    <a:lnTo>
                      <a:pt x="118" y="680"/>
                    </a:lnTo>
                    <a:lnTo>
                      <a:pt x="125" y="674"/>
                    </a:lnTo>
                    <a:lnTo>
                      <a:pt x="125" y="661"/>
                    </a:lnTo>
                    <a:lnTo>
                      <a:pt x="131" y="654"/>
                    </a:lnTo>
                    <a:lnTo>
                      <a:pt x="131" y="648"/>
                    </a:lnTo>
                    <a:lnTo>
                      <a:pt x="138" y="641"/>
                    </a:lnTo>
                    <a:lnTo>
                      <a:pt x="138" y="634"/>
                    </a:lnTo>
                    <a:lnTo>
                      <a:pt x="144" y="628"/>
                    </a:lnTo>
                    <a:lnTo>
                      <a:pt x="144" y="621"/>
                    </a:lnTo>
                    <a:lnTo>
                      <a:pt x="151" y="615"/>
                    </a:lnTo>
                    <a:lnTo>
                      <a:pt x="151" y="602"/>
                    </a:lnTo>
                    <a:lnTo>
                      <a:pt x="157" y="595"/>
                    </a:lnTo>
                    <a:lnTo>
                      <a:pt x="157" y="589"/>
                    </a:lnTo>
                    <a:lnTo>
                      <a:pt x="164" y="582"/>
                    </a:lnTo>
                    <a:lnTo>
                      <a:pt x="164" y="576"/>
                    </a:lnTo>
                    <a:lnTo>
                      <a:pt x="171" y="569"/>
                    </a:lnTo>
                    <a:lnTo>
                      <a:pt x="171" y="556"/>
                    </a:lnTo>
                    <a:lnTo>
                      <a:pt x="177" y="549"/>
                    </a:lnTo>
                    <a:lnTo>
                      <a:pt x="177" y="543"/>
                    </a:lnTo>
                    <a:lnTo>
                      <a:pt x="184" y="536"/>
                    </a:lnTo>
                    <a:lnTo>
                      <a:pt x="184" y="530"/>
                    </a:lnTo>
                    <a:lnTo>
                      <a:pt x="190" y="523"/>
                    </a:lnTo>
                    <a:lnTo>
                      <a:pt x="190" y="517"/>
                    </a:lnTo>
                    <a:lnTo>
                      <a:pt x="197" y="510"/>
                    </a:lnTo>
                    <a:lnTo>
                      <a:pt x="197" y="504"/>
                    </a:lnTo>
                    <a:lnTo>
                      <a:pt x="203" y="497"/>
                    </a:lnTo>
                    <a:lnTo>
                      <a:pt x="203" y="490"/>
                    </a:lnTo>
                    <a:lnTo>
                      <a:pt x="210" y="484"/>
                    </a:lnTo>
                    <a:lnTo>
                      <a:pt x="210" y="477"/>
                    </a:lnTo>
                    <a:lnTo>
                      <a:pt x="216" y="471"/>
                    </a:lnTo>
                    <a:lnTo>
                      <a:pt x="216" y="458"/>
                    </a:lnTo>
                    <a:lnTo>
                      <a:pt x="223" y="451"/>
                    </a:lnTo>
                    <a:lnTo>
                      <a:pt x="223" y="445"/>
                    </a:lnTo>
                    <a:lnTo>
                      <a:pt x="229" y="438"/>
                    </a:lnTo>
                    <a:lnTo>
                      <a:pt x="229" y="432"/>
                    </a:lnTo>
                    <a:lnTo>
                      <a:pt x="236" y="425"/>
                    </a:lnTo>
                    <a:lnTo>
                      <a:pt x="236" y="412"/>
                    </a:lnTo>
                    <a:lnTo>
                      <a:pt x="249" y="399"/>
                    </a:lnTo>
                    <a:lnTo>
                      <a:pt x="249" y="392"/>
                    </a:lnTo>
                    <a:lnTo>
                      <a:pt x="256" y="386"/>
                    </a:lnTo>
                    <a:lnTo>
                      <a:pt x="256" y="373"/>
                    </a:lnTo>
                    <a:lnTo>
                      <a:pt x="262" y="366"/>
                    </a:lnTo>
                    <a:lnTo>
                      <a:pt x="262" y="360"/>
                    </a:lnTo>
                    <a:lnTo>
                      <a:pt x="269" y="353"/>
                    </a:lnTo>
                    <a:lnTo>
                      <a:pt x="269" y="347"/>
                    </a:lnTo>
                    <a:lnTo>
                      <a:pt x="275" y="340"/>
                    </a:lnTo>
                    <a:lnTo>
                      <a:pt x="275" y="333"/>
                    </a:lnTo>
                    <a:lnTo>
                      <a:pt x="282" y="327"/>
                    </a:lnTo>
                    <a:lnTo>
                      <a:pt x="282" y="314"/>
                    </a:lnTo>
                    <a:lnTo>
                      <a:pt x="288" y="307"/>
                    </a:lnTo>
                    <a:lnTo>
                      <a:pt x="295" y="301"/>
                    </a:lnTo>
                    <a:lnTo>
                      <a:pt x="295" y="294"/>
                    </a:lnTo>
                    <a:lnTo>
                      <a:pt x="301" y="288"/>
                    </a:lnTo>
                    <a:lnTo>
                      <a:pt x="301" y="275"/>
                    </a:lnTo>
                    <a:lnTo>
                      <a:pt x="308" y="268"/>
                    </a:lnTo>
                    <a:lnTo>
                      <a:pt x="308" y="261"/>
                    </a:lnTo>
                    <a:lnTo>
                      <a:pt x="314" y="255"/>
                    </a:lnTo>
                    <a:lnTo>
                      <a:pt x="314" y="248"/>
                    </a:lnTo>
                    <a:lnTo>
                      <a:pt x="321" y="242"/>
                    </a:lnTo>
                    <a:lnTo>
                      <a:pt x="321" y="229"/>
                    </a:lnTo>
                    <a:lnTo>
                      <a:pt x="328" y="222"/>
                    </a:lnTo>
                    <a:lnTo>
                      <a:pt x="334" y="216"/>
                    </a:lnTo>
                    <a:lnTo>
                      <a:pt x="334" y="209"/>
                    </a:lnTo>
                    <a:lnTo>
                      <a:pt x="341" y="203"/>
                    </a:lnTo>
                    <a:lnTo>
                      <a:pt x="341" y="196"/>
                    </a:lnTo>
                    <a:lnTo>
                      <a:pt x="347" y="190"/>
                    </a:lnTo>
                    <a:lnTo>
                      <a:pt x="347" y="176"/>
                    </a:lnTo>
                    <a:lnTo>
                      <a:pt x="360" y="163"/>
                    </a:lnTo>
                    <a:lnTo>
                      <a:pt x="360" y="157"/>
                    </a:lnTo>
                    <a:lnTo>
                      <a:pt x="367" y="150"/>
                    </a:lnTo>
                    <a:lnTo>
                      <a:pt x="367" y="137"/>
                    </a:lnTo>
                    <a:lnTo>
                      <a:pt x="373" y="131"/>
                    </a:lnTo>
                    <a:lnTo>
                      <a:pt x="373" y="124"/>
                    </a:lnTo>
                    <a:lnTo>
                      <a:pt x="380" y="118"/>
                    </a:lnTo>
                    <a:lnTo>
                      <a:pt x="380" y="111"/>
                    </a:lnTo>
                    <a:lnTo>
                      <a:pt x="386" y="104"/>
                    </a:lnTo>
                    <a:lnTo>
                      <a:pt x="386" y="98"/>
                    </a:lnTo>
                    <a:lnTo>
                      <a:pt x="393" y="91"/>
                    </a:lnTo>
                    <a:lnTo>
                      <a:pt x="393" y="85"/>
                    </a:lnTo>
                    <a:lnTo>
                      <a:pt x="400" y="78"/>
                    </a:lnTo>
                    <a:lnTo>
                      <a:pt x="400" y="72"/>
                    </a:lnTo>
                    <a:lnTo>
                      <a:pt x="406" y="65"/>
                    </a:lnTo>
                    <a:lnTo>
                      <a:pt x="406" y="59"/>
                    </a:lnTo>
                    <a:lnTo>
                      <a:pt x="413" y="52"/>
                    </a:lnTo>
                    <a:lnTo>
                      <a:pt x="413" y="46"/>
                    </a:lnTo>
                    <a:lnTo>
                      <a:pt x="419" y="39"/>
                    </a:lnTo>
                    <a:lnTo>
                      <a:pt x="419" y="32"/>
                    </a:lnTo>
                    <a:lnTo>
                      <a:pt x="426" y="26"/>
                    </a:lnTo>
                    <a:lnTo>
                      <a:pt x="426" y="19"/>
                    </a:lnTo>
                    <a:lnTo>
                      <a:pt x="432" y="13"/>
                    </a:lnTo>
                    <a:lnTo>
                      <a:pt x="432" y="6"/>
                    </a:lnTo>
                    <a:lnTo>
                      <a:pt x="439" y="0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7" name="Freeform 52"/>
              <p:cNvSpPr>
                <a:spLocks/>
              </p:cNvSpPr>
              <p:nvPr/>
            </p:nvSpPr>
            <p:spPr bwMode="auto">
              <a:xfrm>
                <a:off x="5818663" y="2088990"/>
                <a:ext cx="736974" cy="1075645"/>
              </a:xfrm>
              <a:custGeom>
                <a:avLst/>
                <a:gdLst/>
                <a:ahLst/>
                <a:cxnLst>
                  <a:cxn ang="0">
                    <a:pos x="6" y="942"/>
                  </a:cxn>
                  <a:cxn ang="0">
                    <a:pos x="13" y="922"/>
                  </a:cxn>
                  <a:cxn ang="0">
                    <a:pos x="26" y="902"/>
                  </a:cxn>
                  <a:cxn ang="0">
                    <a:pos x="32" y="883"/>
                  </a:cxn>
                  <a:cxn ang="0">
                    <a:pos x="52" y="857"/>
                  </a:cxn>
                  <a:cxn ang="0">
                    <a:pos x="59" y="830"/>
                  </a:cxn>
                  <a:cxn ang="0">
                    <a:pos x="72" y="811"/>
                  </a:cxn>
                  <a:cxn ang="0">
                    <a:pos x="85" y="785"/>
                  </a:cxn>
                  <a:cxn ang="0">
                    <a:pos x="98" y="765"/>
                  </a:cxn>
                  <a:cxn ang="0">
                    <a:pos x="104" y="745"/>
                  </a:cxn>
                  <a:cxn ang="0">
                    <a:pos x="124" y="719"/>
                  </a:cxn>
                  <a:cxn ang="0">
                    <a:pos x="131" y="700"/>
                  </a:cxn>
                  <a:cxn ang="0">
                    <a:pos x="157" y="660"/>
                  </a:cxn>
                  <a:cxn ang="0">
                    <a:pos x="163" y="641"/>
                  </a:cxn>
                  <a:cxn ang="0">
                    <a:pos x="176" y="621"/>
                  </a:cxn>
                  <a:cxn ang="0">
                    <a:pos x="189" y="601"/>
                  </a:cxn>
                  <a:cxn ang="0">
                    <a:pos x="203" y="575"/>
                  </a:cxn>
                  <a:cxn ang="0">
                    <a:pos x="216" y="556"/>
                  </a:cxn>
                  <a:cxn ang="0">
                    <a:pos x="229" y="536"/>
                  </a:cxn>
                  <a:cxn ang="0">
                    <a:pos x="235" y="516"/>
                  </a:cxn>
                  <a:cxn ang="0">
                    <a:pos x="255" y="484"/>
                  </a:cxn>
                  <a:cxn ang="0">
                    <a:pos x="274" y="451"/>
                  </a:cxn>
                  <a:cxn ang="0">
                    <a:pos x="294" y="431"/>
                  </a:cxn>
                  <a:cxn ang="0">
                    <a:pos x="307" y="405"/>
                  </a:cxn>
                  <a:cxn ang="0">
                    <a:pos x="320" y="386"/>
                  </a:cxn>
                  <a:cxn ang="0">
                    <a:pos x="346" y="353"/>
                  </a:cxn>
                  <a:cxn ang="0">
                    <a:pos x="360" y="333"/>
                  </a:cxn>
                  <a:cxn ang="0">
                    <a:pos x="379" y="307"/>
                  </a:cxn>
                  <a:cxn ang="0">
                    <a:pos x="392" y="281"/>
                  </a:cxn>
                  <a:cxn ang="0">
                    <a:pos x="412" y="255"/>
                  </a:cxn>
                  <a:cxn ang="0">
                    <a:pos x="431" y="229"/>
                  </a:cxn>
                  <a:cxn ang="0">
                    <a:pos x="451" y="202"/>
                  </a:cxn>
                  <a:cxn ang="0">
                    <a:pos x="471" y="183"/>
                  </a:cxn>
                  <a:cxn ang="0">
                    <a:pos x="497" y="157"/>
                  </a:cxn>
                  <a:cxn ang="0">
                    <a:pos x="510" y="137"/>
                  </a:cxn>
                  <a:cxn ang="0">
                    <a:pos x="530" y="117"/>
                  </a:cxn>
                  <a:cxn ang="0">
                    <a:pos x="543" y="104"/>
                  </a:cxn>
                  <a:cxn ang="0">
                    <a:pos x="562" y="78"/>
                  </a:cxn>
                  <a:cxn ang="0">
                    <a:pos x="582" y="65"/>
                  </a:cxn>
                  <a:cxn ang="0">
                    <a:pos x="602" y="45"/>
                  </a:cxn>
                  <a:cxn ang="0">
                    <a:pos x="621" y="26"/>
                  </a:cxn>
                  <a:cxn ang="0">
                    <a:pos x="641" y="6"/>
                  </a:cxn>
                </a:cxnLst>
                <a:rect l="0" t="0" r="r" b="b"/>
                <a:pathLst>
                  <a:path w="655" h="956">
                    <a:moveTo>
                      <a:pt x="0" y="955"/>
                    </a:moveTo>
                    <a:lnTo>
                      <a:pt x="0" y="948"/>
                    </a:lnTo>
                    <a:lnTo>
                      <a:pt x="6" y="942"/>
                    </a:lnTo>
                    <a:lnTo>
                      <a:pt x="6" y="935"/>
                    </a:lnTo>
                    <a:lnTo>
                      <a:pt x="13" y="929"/>
                    </a:lnTo>
                    <a:lnTo>
                      <a:pt x="13" y="922"/>
                    </a:lnTo>
                    <a:lnTo>
                      <a:pt x="19" y="916"/>
                    </a:lnTo>
                    <a:lnTo>
                      <a:pt x="19" y="909"/>
                    </a:lnTo>
                    <a:lnTo>
                      <a:pt x="26" y="902"/>
                    </a:lnTo>
                    <a:lnTo>
                      <a:pt x="26" y="896"/>
                    </a:lnTo>
                    <a:lnTo>
                      <a:pt x="32" y="889"/>
                    </a:lnTo>
                    <a:lnTo>
                      <a:pt x="32" y="883"/>
                    </a:lnTo>
                    <a:lnTo>
                      <a:pt x="39" y="876"/>
                    </a:lnTo>
                    <a:lnTo>
                      <a:pt x="39" y="870"/>
                    </a:lnTo>
                    <a:lnTo>
                      <a:pt x="52" y="857"/>
                    </a:lnTo>
                    <a:lnTo>
                      <a:pt x="52" y="850"/>
                    </a:lnTo>
                    <a:lnTo>
                      <a:pt x="59" y="844"/>
                    </a:lnTo>
                    <a:lnTo>
                      <a:pt x="59" y="830"/>
                    </a:lnTo>
                    <a:lnTo>
                      <a:pt x="65" y="824"/>
                    </a:lnTo>
                    <a:lnTo>
                      <a:pt x="72" y="817"/>
                    </a:lnTo>
                    <a:lnTo>
                      <a:pt x="72" y="811"/>
                    </a:lnTo>
                    <a:lnTo>
                      <a:pt x="78" y="804"/>
                    </a:lnTo>
                    <a:lnTo>
                      <a:pt x="78" y="791"/>
                    </a:lnTo>
                    <a:lnTo>
                      <a:pt x="85" y="785"/>
                    </a:lnTo>
                    <a:lnTo>
                      <a:pt x="91" y="778"/>
                    </a:lnTo>
                    <a:lnTo>
                      <a:pt x="91" y="772"/>
                    </a:lnTo>
                    <a:lnTo>
                      <a:pt x="98" y="765"/>
                    </a:lnTo>
                    <a:lnTo>
                      <a:pt x="98" y="758"/>
                    </a:lnTo>
                    <a:lnTo>
                      <a:pt x="104" y="752"/>
                    </a:lnTo>
                    <a:lnTo>
                      <a:pt x="104" y="745"/>
                    </a:lnTo>
                    <a:lnTo>
                      <a:pt x="117" y="732"/>
                    </a:lnTo>
                    <a:lnTo>
                      <a:pt x="117" y="726"/>
                    </a:lnTo>
                    <a:lnTo>
                      <a:pt x="124" y="719"/>
                    </a:lnTo>
                    <a:lnTo>
                      <a:pt x="124" y="713"/>
                    </a:lnTo>
                    <a:lnTo>
                      <a:pt x="131" y="706"/>
                    </a:lnTo>
                    <a:lnTo>
                      <a:pt x="131" y="700"/>
                    </a:lnTo>
                    <a:lnTo>
                      <a:pt x="144" y="687"/>
                    </a:lnTo>
                    <a:lnTo>
                      <a:pt x="144" y="673"/>
                    </a:lnTo>
                    <a:lnTo>
                      <a:pt x="157" y="660"/>
                    </a:lnTo>
                    <a:lnTo>
                      <a:pt x="157" y="654"/>
                    </a:lnTo>
                    <a:lnTo>
                      <a:pt x="163" y="647"/>
                    </a:lnTo>
                    <a:lnTo>
                      <a:pt x="163" y="641"/>
                    </a:lnTo>
                    <a:lnTo>
                      <a:pt x="170" y="634"/>
                    </a:lnTo>
                    <a:lnTo>
                      <a:pt x="170" y="628"/>
                    </a:lnTo>
                    <a:lnTo>
                      <a:pt x="176" y="621"/>
                    </a:lnTo>
                    <a:lnTo>
                      <a:pt x="183" y="615"/>
                    </a:lnTo>
                    <a:lnTo>
                      <a:pt x="183" y="608"/>
                    </a:lnTo>
                    <a:lnTo>
                      <a:pt x="189" y="601"/>
                    </a:lnTo>
                    <a:lnTo>
                      <a:pt x="189" y="595"/>
                    </a:lnTo>
                    <a:lnTo>
                      <a:pt x="203" y="582"/>
                    </a:lnTo>
                    <a:lnTo>
                      <a:pt x="203" y="575"/>
                    </a:lnTo>
                    <a:lnTo>
                      <a:pt x="209" y="569"/>
                    </a:lnTo>
                    <a:lnTo>
                      <a:pt x="209" y="562"/>
                    </a:lnTo>
                    <a:lnTo>
                      <a:pt x="216" y="556"/>
                    </a:lnTo>
                    <a:lnTo>
                      <a:pt x="216" y="549"/>
                    </a:lnTo>
                    <a:lnTo>
                      <a:pt x="222" y="543"/>
                    </a:lnTo>
                    <a:lnTo>
                      <a:pt x="229" y="536"/>
                    </a:lnTo>
                    <a:lnTo>
                      <a:pt x="229" y="529"/>
                    </a:lnTo>
                    <a:lnTo>
                      <a:pt x="235" y="523"/>
                    </a:lnTo>
                    <a:lnTo>
                      <a:pt x="235" y="516"/>
                    </a:lnTo>
                    <a:lnTo>
                      <a:pt x="242" y="510"/>
                    </a:lnTo>
                    <a:lnTo>
                      <a:pt x="255" y="497"/>
                    </a:lnTo>
                    <a:lnTo>
                      <a:pt x="255" y="484"/>
                    </a:lnTo>
                    <a:lnTo>
                      <a:pt x="261" y="477"/>
                    </a:lnTo>
                    <a:lnTo>
                      <a:pt x="274" y="464"/>
                    </a:lnTo>
                    <a:lnTo>
                      <a:pt x="274" y="451"/>
                    </a:lnTo>
                    <a:lnTo>
                      <a:pt x="281" y="444"/>
                    </a:lnTo>
                    <a:lnTo>
                      <a:pt x="288" y="438"/>
                    </a:lnTo>
                    <a:lnTo>
                      <a:pt x="294" y="431"/>
                    </a:lnTo>
                    <a:lnTo>
                      <a:pt x="294" y="425"/>
                    </a:lnTo>
                    <a:lnTo>
                      <a:pt x="307" y="412"/>
                    </a:lnTo>
                    <a:lnTo>
                      <a:pt x="307" y="405"/>
                    </a:lnTo>
                    <a:lnTo>
                      <a:pt x="314" y="399"/>
                    </a:lnTo>
                    <a:lnTo>
                      <a:pt x="314" y="392"/>
                    </a:lnTo>
                    <a:lnTo>
                      <a:pt x="320" y="386"/>
                    </a:lnTo>
                    <a:lnTo>
                      <a:pt x="333" y="372"/>
                    </a:lnTo>
                    <a:lnTo>
                      <a:pt x="333" y="366"/>
                    </a:lnTo>
                    <a:lnTo>
                      <a:pt x="346" y="353"/>
                    </a:lnTo>
                    <a:lnTo>
                      <a:pt x="346" y="346"/>
                    </a:lnTo>
                    <a:lnTo>
                      <a:pt x="353" y="340"/>
                    </a:lnTo>
                    <a:lnTo>
                      <a:pt x="360" y="333"/>
                    </a:lnTo>
                    <a:lnTo>
                      <a:pt x="360" y="327"/>
                    </a:lnTo>
                    <a:lnTo>
                      <a:pt x="366" y="320"/>
                    </a:lnTo>
                    <a:lnTo>
                      <a:pt x="379" y="307"/>
                    </a:lnTo>
                    <a:lnTo>
                      <a:pt x="379" y="300"/>
                    </a:lnTo>
                    <a:lnTo>
                      <a:pt x="392" y="287"/>
                    </a:lnTo>
                    <a:lnTo>
                      <a:pt x="392" y="281"/>
                    </a:lnTo>
                    <a:lnTo>
                      <a:pt x="399" y="274"/>
                    </a:lnTo>
                    <a:lnTo>
                      <a:pt x="412" y="261"/>
                    </a:lnTo>
                    <a:lnTo>
                      <a:pt x="412" y="255"/>
                    </a:lnTo>
                    <a:lnTo>
                      <a:pt x="418" y="248"/>
                    </a:lnTo>
                    <a:lnTo>
                      <a:pt x="431" y="235"/>
                    </a:lnTo>
                    <a:lnTo>
                      <a:pt x="431" y="229"/>
                    </a:lnTo>
                    <a:lnTo>
                      <a:pt x="438" y="222"/>
                    </a:lnTo>
                    <a:lnTo>
                      <a:pt x="451" y="209"/>
                    </a:lnTo>
                    <a:lnTo>
                      <a:pt x="451" y="202"/>
                    </a:lnTo>
                    <a:lnTo>
                      <a:pt x="458" y="196"/>
                    </a:lnTo>
                    <a:lnTo>
                      <a:pt x="464" y="189"/>
                    </a:lnTo>
                    <a:lnTo>
                      <a:pt x="471" y="183"/>
                    </a:lnTo>
                    <a:lnTo>
                      <a:pt x="477" y="176"/>
                    </a:lnTo>
                    <a:lnTo>
                      <a:pt x="484" y="170"/>
                    </a:lnTo>
                    <a:lnTo>
                      <a:pt x="497" y="157"/>
                    </a:lnTo>
                    <a:lnTo>
                      <a:pt x="497" y="150"/>
                    </a:lnTo>
                    <a:lnTo>
                      <a:pt x="503" y="143"/>
                    </a:lnTo>
                    <a:lnTo>
                      <a:pt x="510" y="137"/>
                    </a:lnTo>
                    <a:lnTo>
                      <a:pt x="516" y="130"/>
                    </a:lnTo>
                    <a:lnTo>
                      <a:pt x="523" y="124"/>
                    </a:lnTo>
                    <a:lnTo>
                      <a:pt x="530" y="117"/>
                    </a:lnTo>
                    <a:lnTo>
                      <a:pt x="543" y="104"/>
                    </a:lnTo>
                    <a:lnTo>
                      <a:pt x="536" y="104"/>
                    </a:lnTo>
                    <a:lnTo>
                      <a:pt x="543" y="104"/>
                    </a:lnTo>
                    <a:lnTo>
                      <a:pt x="549" y="98"/>
                    </a:lnTo>
                    <a:lnTo>
                      <a:pt x="562" y="85"/>
                    </a:lnTo>
                    <a:lnTo>
                      <a:pt x="562" y="78"/>
                    </a:lnTo>
                    <a:lnTo>
                      <a:pt x="569" y="78"/>
                    </a:lnTo>
                    <a:lnTo>
                      <a:pt x="575" y="65"/>
                    </a:lnTo>
                    <a:lnTo>
                      <a:pt x="582" y="65"/>
                    </a:lnTo>
                    <a:lnTo>
                      <a:pt x="588" y="58"/>
                    </a:lnTo>
                    <a:lnTo>
                      <a:pt x="595" y="52"/>
                    </a:lnTo>
                    <a:lnTo>
                      <a:pt x="602" y="45"/>
                    </a:lnTo>
                    <a:lnTo>
                      <a:pt x="608" y="39"/>
                    </a:lnTo>
                    <a:lnTo>
                      <a:pt x="615" y="32"/>
                    </a:lnTo>
                    <a:lnTo>
                      <a:pt x="621" y="26"/>
                    </a:lnTo>
                    <a:lnTo>
                      <a:pt x="628" y="19"/>
                    </a:lnTo>
                    <a:lnTo>
                      <a:pt x="634" y="19"/>
                    </a:lnTo>
                    <a:lnTo>
                      <a:pt x="641" y="6"/>
                    </a:lnTo>
                    <a:lnTo>
                      <a:pt x="647" y="6"/>
                    </a:lnTo>
                    <a:lnTo>
                      <a:pt x="654" y="0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8" name="Freeform 53"/>
              <p:cNvSpPr>
                <a:spLocks/>
              </p:cNvSpPr>
              <p:nvPr/>
            </p:nvSpPr>
            <p:spPr bwMode="auto">
              <a:xfrm>
                <a:off x="6554511" y="1941595"/>
                <a:ext cx="942877" cy="361174"/>
              </a:xfrm>
              <a:custGeom>
                <a:avLst/>
                <a:gdLst/>
                <a:ahLst/>
                <a:cxnLst>
                  <a:cxn ang="0">
                    <a:pos x="13" y="117"/>
                  </a:cxn>
                  <a:cxn ang="0">
                    <a:pos x="33" y="104"/>
                  </a:cxn>
                  <a:cxn ang="0">
                    <a:pos x="52" y="91"/>
                  </a:cxn>
                  <a:cxn ang="0">
                    <a:pos x="72" y="78"/>
                  </a:cxn>
                  <a:cxn ang="0">
                    <a:pos x="91" y="72"/>
                  </a:cxn>
                  <a:cxn ang="0">
                    <a:pos x="111" y="59"/>
                  </a:cxn>
                  <a:cxn ang="0">
                    <a:pos x="131" y="45"/>
                  </a:cxn>
                  <a:cxn ang="0">
                    <a:pos x="150" y="39"/>
                  </a:cxn>
                  <a:cxn ang="0">
                    <a:pos x="170" y="32"/>
                  </a:cxn>
                  <a:cxn ang="0">
                    <a:pos x="190" y="26"/>
                  </a:cxn>
                  <a:cxn ang="0">
                    <a:pos x="209" y="19"/>
                  </a:cxn>
                  <a:cxn ang="0">
                    <a:pos x="229" y="13"/>
                  </a:cxn>
                  <a:cxn ang="0">
                    <a:pos x="248" y="6"/>
                  </a:cxn>
                  <a:cxn ang="0">
                    <a:pos x="268" y="6"/>
                  </a:cxn>
                  <a:cxn ang="0">
                    <a:pos x="288" y="6"/>
                  </a:cxn>
                  <a:cxn ang="0">
                    <a:pos x="307" y="6"/>
                  </a:cxn>
                  <a:cxn ang="0">
                    <a:pos x="327" y="0"/>
                  </a:cxn>
                  <a:cxn ang="0">
                    <a:pos x="347" y="6"/>
                  </a:cxn>
                  <a:cxn ang="0">
                    <a:pos x="366" y="6"/>
                  </a:cxn>
                  <a:cxn ang="0">
                    <a:pos x="386" y="6"/>
                  </a:cxn>
                  <a:cxn ang="0">
                    <a:pos x="405" y="13"/>
                  </a:cxn>
                  <a:cxn ang="0">
                    <a:pos x="425" y="19"/>
                  </a:cxn>
                  <a:cxn ang="0">
                    <a:pos x="445" y="19"/>
                  </a:cxn>
                  <a:cxn ang="0">
                    <a:pos x="464" y="26"/>
                  </a:cxn>
                  <a:cxn ang="0">
                    <a:pos x="484" y="39"/>
                  </a:cxn>
                  <a:cxn ang="0">
                    <a:pos x="504" y="45"/>
                  </a:cxn>
                  <a:cxn ang="0">
                    <a:pos x="523" y="52"/>
                  </a:cxn>
                  <a:cxn ang="0">
                    <a:pos x="543" y="65"/>
                  </a:cxn>
                  <a:cxn ang="0">
                    <a:pos x="562" y="72"/>
                  </a:cxn>
                  <a:cxn ang="0">
                    <a:pos x="582" y="85"/>
                  </a:cxn>
                  <a:cxn ang="0">
                    <a:pos x="602" y="98"/>
                  </a:cxn>
                  <a:cxn ang="0">
                    <a:pos x="621" y="111"/>
                  </a:cxn>
                  <a:cxn ang="0">
                    <a:pos x="641" y="131"/>
                  </a:cxn>
                  <a:cxn ang="0">
                    <a:pos x="661" y="144"/>
                  </a:cxn>
                  <a:cxn ang="0">
                    <a:pos x="680" y="163"/>
                  </a:cxn>
                  <a:cxn ang="0">
                    <a:pos x="700" y="176"/>
                  </a:cxn>
                  <a:cxn ang="0">
                    <a:pos x="719" y="196"/>
                  </a:cxn>
                  <a:cxn ang="0">
                    <a:pos x="739" y="216"/>
                  </a:cxn>
                  <a:cxn ang="0">
                    <a:pos x="759" y="235"/>
                  </a:cxn>
                  <a:cxn ang="0">
                    <a:pos x="778" y="255"/>
                  </a:cxn>
                  <a:cxn ang="0">
                    <a:pos x="798" y="281"/>
                  </a:cxn>
                  <a:cxn ang="0">
                    <a:pos x="817" y="301"/>
                  </a:cxn>
                </a:cxnLst>
                <a:rect l="0" t="0" r="r" b="b"/>
                <a:pathLst>
                  <a:path w="838" h="321">
                    <a:moveTo>
                      <a:pt x="0" y="131"/>
                    </a:moveTo>
                    <a:lnTo>
                      <a:pt x="6" y="124"/>
                    </a:lnTo>
                    <a:lnTo>
                      <a:pt x="13" y="117"/>
                    </a:lnTo>
                    <a:lnTo>
                      <a:pt x="19" y="117"/>
                    </a:lnTo>
                    <a:lnTo>
                      <a:pt x="26" y="111"/>
                    </a:lnTo>
                    <a:lnTo>
                      <a:pt x="33" y="104"/>
                    </a:lnTo>
                    <a:lnTo>
                      <a:pt x="39" y="104"/>
                    </a:lnTo>
                    <a:lnTo>
                      <a:pt x="46" y="98"/>
                    </a:lnTo>
                    <a:lnTo>
                      <a:pt x="52" y="91"/>
                    </a:lnTo>
                    <a:lnTo>
                      <a:pt x="59" y="91"/>
                    </a:lnTo>
                    <a:lnTo>
                      <a:pt x="65" y="85"/>
                    </a:lnTo>
                    <a:lnTo>
                      <a:pt x="72" y="78"/>
                    </a:lnTo>
                    <a:lnTo>
                      <a:pt x="78" y="78"/>
                    </a:lnTo>
                    <a:lnTo>
                      <a:pt x="85" y="72"/>
                    </a:lnTo>
                    <a:lnTo>
                      <a:pt x="91" y="72"/>
                    </a:lnTo>
                    <a:lnTo>
                      <a:pt x="98" y="65"/>
                    </a:lnTo>
                    <a:lnTo>
                      <a:pt x="105" y="59"/>
                    </a:lnTo>
                    <a:lnTo>
                      <a:pt x="111" y="59"/>
                    </a:lnTo>
                    <a:lnTo>
                      <a:pt x="118" y="52"/>
                    </a:lnTo>
                    <a:lnTo>
                      <a:pt x="124" y="52"/>
                    </a:lnTo>
                    <a:lnTo>
                      <a:pt x="131" y="45"/>
                    </a:lnTo>
                    <a:lnTo>
                      <a:pt x="137" y="45"/>
                    </a:lnTo>
                    <a:lnTo>
                      <a:pt x="144" y="39"/>
                    </a:lnTo>
                    <a:lnTo>
                      <a:pt x="150" y="39"/>
                    </a:lnTo>
                    <a:lnTo>
                      <a:pt x="157" y="39"/>
                    </a:lnTo>
                    <a:lnTo>
                      <a:pt x="163" y="32"/>
                    </a:lnTo>
                    <a:lnTo>
                      <a:pt x="170" y="32"/>
                    </a:lnTo>
                    <a:lnTo>
                      <a:pt x="176" y="32"/>
                    </a:lnTo>
                    <a:lnTo>
                      <a:pt x="183" y="26"/>
                    </a:lnTo>
                    <a:lnTo>
                      <a:pt x="190" y="26"/>
                    </a:lnTo>
                    <a:lnTo>
                      <a:pt x="196" y="26"/>
                    </a:lnTo>
                    <a:lnTo>
                      <a:pt x="203" y="19"/>
                    </a:lnTo>
                    <a:lnTo>
                      <a:pt x="209" y="19"/>
                    </a:lnTo>
                    <a:lnTo>
                      <a:pt x="216" y="19"/>
                    </a:lnTo>
                    <a:lnTo>
                      <a:pt x="222" y="13"/>
                    </a:lnTo>
                    <a:lnTo>
                      <a:pt x="229" y="13"/>
                    </a:lnTo>
                    <a:lnTo>
                      <a:pt x="235" y="13"/>
                    </a:lnTo>
                    <a:lnTo>
                      <a:pt x="242" y="13"/>
                    </a:lnTo>
                    <a:lnTo>
                      <a:pt x="248" y="6"/>
                    </a:lnTo>
                    <a:lnTo>
                      <a:pt x="255" y="6"/>
                    </a:lnTo>
                    <a:lnTo>
                      <a:pt x="262" y="6"/>
                    </a:lnTo>
                    <a:lnTo>
                      <a:pt x="268" y="6"/>
                    </a:lnTo>
                    <a:lnTo>
                      <a:pt x="275" y="6"/>
                    </a:lnTo>
                    <a:lnTo>
                      <a:pt x="281" y="6"/>
                    </a:lnTo>
                    <a:lnTo>
                      <a:pt x="288" y="6"/>
                    </a:lnTo>
                    <a:lnTo>
                      <a:pt x="294" y="6"/>
                    </a:lnTo>
                    <a:lnTo>
                      <a:pt x="301" y="6"/>
                    </a:lnTo>
                    <a:lnTo>
                      <a:pt x="307" y="6"/>
                    </a:lnTo>
                    <a:lnTo>
                      <a:pt x="314" y="0"/>
                    </a:lnTo>
                    <a:lnTo>
                      <a:pt x="320" y="0"/>
                    </a:lnTo>
                    <a:lnTo>
                      <a:pt x="327" y="0"/>
                    </a:lnTo>
                    <a:lnTo>
                      <a:pt x="333" y="0"/>
                    </a:lnTo>
                    <a:lnTo>
                      <a:pt x="340" y="6"/>
                    </a:lnTo>
                    <a:lnTo>
                      <a:pt x="347" y="6"/>
                    </a:lnTo>
                    <a:lnTo>
                      <a:pt x="353" y="6"/>
                    </a:lnTo>
                    <a:lnTo>
                      <a:pt x="360" y="6"/>
                    </a:lnTo>
                    <a:lnTo>
                      <a:pt x="366" y="6"/>
                    </a:lnTo>
                    <a:lnTo>
                      <a:pt x="373" y="6"/>
                    </a:lnTo>
                    <a:lnTo>
                      <a:pt x="379" y="6"/>
                    </a:lnTo>
                    <a:lnTo>
                      <a:pt x="386" y="6"/>
                    </a:lnTo>
                    <a:lnTo>
                      <a:pt x="392" y="6"/>
                    </a:lnTo>
                    <a:lnTo>
                      <a:pt x="399" y="13"/>
                    </a:lnTo>
                    <a:lnTo>
                      <a:pt x="405" y="13"/>
                    </a:lnTo>
                    <a:lnTo>
                      <a:pt x="412" y="13"/>
                    </a:lnTo>
                    <a:lnTo>
                      <a:pt x="418" y="13"/>
                    </a:lnTo>
                    <a:lnTo>
                      <a:pt x="425" y="19"/>
                    </a:lnTo>
                    <a:lnTo>
                      <a:pt x="432" y="19"/>
                    </a:lnTo>
                    <a:lnTo>
                      <a:pt x="438" y="19"/>
                    </a:lnTo>
                    <a:lnTo>
                      <a:pt x="445" y="19"/>
                    </a:lnTo>
                    <a:lnTo>
                      <a:pt x="451" y="26"/>
                    </a:lnTo>
                    <a:lnTo>
                      <a:pt x="458" y="26"/>
                    </a:lnTo>
                    <a:lnTo>
                      <a:pt x="464" y="26"/>
                    </a:lnTo>
                    <a:lnTo>
                      <a:pt x="471" y="32"/>
                    </a:lnTo>
                    <a:lnTo>
                      <a:pt x="477" y="32"/>
                    </a:lnTo>
                    <a:lnTo>
                      <a:pt x="484" y="39"/>
                    </a:lnTo>
                    <a:lnTo>
                      <a:pt x="490" y="39"/>
                    </a:lnTo>
                    <a:lnTo>
                      <a:pt x="497" y="39"/>
                    </a:lnTo>
                    <a:lnTo>
                      <a:pt x="504" y="45"/>
                    </a:lnTo>
                    <a:lnTo>
                      <a:pt x="510" y="45"/>
                    </a:lnTo>
                    <a:lnTo>
                      <a:pt x="517" y="52"/>
                    </a:lnTo>
                    <a:lnTo>
                      <a:pt x="523" y="52"/>
                    </a:lnTo>
                    <a:lnTo>
                      <a:pt x="530" y="59"/>
                    </a:lnTo>
                    <a:lnTo>
                      <a:pt x="536" y="59"/>
                    </a:lnTo>
                    <a:lnTo>
                      <a:pt x="543" y="65"/>
                    </a:lnTo>
                    <a:lnTo>
                      <a:pt x="549" y="65"/>
                    </a:lnTo>
                    <a:lnTo>
                      <a:pt x="556" y="72"/>
                    </a:lnTo>
                    <a:lnTo>
                      <a:pt x="562" y="72"/>
                    </a:lnTo>
                    <a:lnTo>
                      <a:pt x="569" y="78"/>
                    </a:lnTo>
                    <a:lnTo>
                      <a:pt x="575" y="85"/>
                    </a:lnTo>
                    <a:lnTo>
                      <a:pt x="582" y="85"/>
                    </a:lnTo>
                    <a:lnTo>
                      <a:pt x="589" y="91"/>
                    </a:lnTo>
                    <a:lnTo>
                      <a:pt x="595" y="98"/>
                    </a:lnTo>
                    <a:lnTo>
                      <a:pt x="602" y="98"/>
                    </a:lnTo>
                    <a:lnTo>
                      <a:pt x="608" y="104"/>
                    </a:lnTo>
                    <a:lnTo>
                      <a:pt x="615" y="111"/>
                    </a:lnTo>
                    <a:lnTo>
                      <a:pt x="621" y="111"/>
                    </a:lnTo>
                    <a:lnTo>
                      <a:pt x="628" y="117"/>
                    </a:lnTo>
                    <a:lnTo>
                      <a:pt x="634" y="124"/>
                    </a:lnTo>
                    <a:lnTo>
                      <a:pt x="641" y="131"/>
                    </a:lnTo>
                    <a:lnTo>
                      <a:pt x="647" y="131"/>
                    </a:lnTo>
                    <a:lnTo>
                      <a:pt x="654" y="137"/>
                    </a:lnTo>
                    <a:lnTo>
                      <a:pt x="661" y="144"/>
                    </a:lnTo>
                    <a:lnTo>
                      <a:pt x="667" y="150"/>
                    </a:lnTo>
                    <a:lnTo>
                      <a:pt x="674" y="157"/>
                    </a:lnTo>
                    <a:lnTo>
                      <a:pt x="680" y="163"/>
                    </a:lnTo>
                    <a:lnTo>
                      <a:pt x="687" y="170"/>
                    </a:lnTo>
                    <a:lnTo>
                      <a:pt x="693" y="170"/>
                    </a:lnTo>
                    <a:lnTo>
                      <a:pt x="700" y="176"/>
                    </a:lnTo>
                    <a:lnTo>
                      <a:pt x="706" y="183"/>
                    </a:lnTo>
                    <a:lnTo>
                      <a:pt x="713" y="189"/>
                    </a:lnTo>
                    <a:lnTo>
                      <a:pt x="719" y="196"/>
                    </a:lnTo>
                    <a:lnTo>
                      <a:pt x="726" y="202"/>
                    </a:lnTo>
                    <a:lnTo>
                      <a:pt x="732" y="209"/>
                    </a:lnTo>
                    <a:lnTo>
                      <a:pt x="739" y="216"/>
                    </a:lnTo>
                    <a:lnTo>
                      <a:pt x="746" y="222"/>
                    </a:lnTo>
                    <a:lnTo>
                      <a:pt x="752" y="229"/>
                    </a:lnTo>
                    <a:lnTo>
                      <a:pt x="759" y="235"/>
                    </a:lnTo>
                    <a:lnTo>
                      <a:pt x="765" y="242"/>
                    </a:lnTo>
                    <a:lnTo>
                      <a:pt x="772" y="248"/>
                    </a:lnTo>
                    <a:lnTo>
                      <a:pt x="778" y="255"/>
                    </a:lnTo>
                    <a:lnTo>
                      <a:pt x="785" y="261"/>
                    </a:lnTo>
                    <a:lnTo>
                      <a:pt x="798" y="274"/>
                    </a:lnTo>
                    <a:lnTo>
                      <a:pt x="798" y="281"/>
                    </a:lnTo>
                    <a:lnTo>
                      <a:pt x="804" y="288"/>
                    </a:lnTo>
                    <a:lnTo>
                      <a:pt x="811" y="294"/>
                    </a:lnTo>
                    <a:lnTo>
                      <a:pt x="817" y="301"/>
                    </a:lnTo>
                    <a:lnTo>
                      <a:pt x="824" y="307"/>
                    </a:lnTo>
                    <a:lnTo>
                      <a:pt x="837" y="320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9" name="Freeform 54"/>
              <p:cNvSpPr>
                <a:spLocks/>
              </p:cNvSpPr>
              <p:nvPr/>
            </p:nvSpPr>
            <p:spPr bwMode="auto">
              <a:xfrm>
                <a:off x="7496263" y="2301644"/>
                <a:ext cx="634585" cy="109139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26" y="40"/>
                  </a:cxn>
                  <a:cxn ang="0">
                    <a:pos x="52" y="66"/>
                  </a:cxn>
                  <a:cxn ang="0">
                    <a:pos x="72" y="92"/>
                  </a:cxn>
                  <a:cxn ang="0">
                    <a:pos x="92" y="118"/>
                  </a:cxn>
                  <a:cxn ang="0">
                    <a:pos x="105" y="138"/>
                  </a:cxn>
                  <a:cxn ang="0">
                    <a:pos x="124" y="164"/>
                  </a:cxn>
                  <a:cxn ang="0">
                    <a:pos x="137" y="190"/>
                  </a:cxn>
                  <a:cxn ang="0">
                    <a:pos x="151" y="210"/>
                  </a:cxn>
                  <a:cxn ang="0">
                    <a:pos x="170" y="236"/>
                  </a:cxn>
                  <a:cxn ang="0">
                    <a:pos x="190" y="262"/>
                  </a:cxn>
                  <a:cxn ang="0">
                    <a:pos x="203" y="288"/>
                  </a:cxn>
                  <a:cxn ang="0">
                    <a:pos x="216" y="314"/>
                  </a:cxn>
                  <a:cxn ang="0">
                    <a:pos x="229" y="334"/>
                  </a:cxn>
                  <a:cxn ang="0">
                    <a:pos x="242" y="354"/>
                  </a:cxn>
                  <a:cxn ang="0">
                    <a:pos x="255" y="373"/>
                  </a:cxn>
                  <a:cxn ang="0">
                    <a:pos x="268" y="399"/>
                  </a:cxn>
                  <a:cxn ang="0">
                    <a:pos x="281" y="419"/>
                  </a:cxn>
                  <a:cxn ang="0">
                    <a:pos x="294" y="439"/>
                  </a:cxn>
                  <a:cxn ang="0">
                    <a:pos x="301" y="458"/>
                  </a:cxn>
                  <a:cxn ang="0">
                    <a:pos x="321" y="484"/>
                  </a:cxn>
                  <a:cxn ang="0">
                    <a:pos x="334" y="511"/>
                  </a:cxn>
                  <a:cxn ang="0">
                    <a:pos x="340" y="530"/>
                  </a:cxn>
                  <a:cxn ang="0">
                    <a:pos x="360" y="556"/>
                  </a:cxn>
                  <a:cxn ang="0">
                    <a:pos x="366" y="576"/>
                  </a:cxn>
                  <a:cxn ang="0">
                    <a:pos x="386" y="602"/>
                  </a:cxn>
                  <a:cxn ang="0">
                    <a:pos x="393" y="628"/>
                  </a:cxn>
                  <a:cxn ang="0">
                    <a:pos x="406" y="655"/>
                  </a:cxn>
                  <a:cxn ang="0">
                    <a:pos x="425" y="681"/>
                  </a:cxn>
                  <a:cxn ang="0">
                    <a:pos x="432" y="700"/>
                  </a:cxn>
                  <a:cxn ang="0">
                    <a:pos x="445" y="720"/>
                  </a:cxn>
                  <a:cxn ang="0">
                    <a:pos x="451" y="740"/>
                  </a:cxn>
                  <a:cxn ang="0">
                    <a:pos x="465" y="759"/>
                  </a:cxn>
                  <a:cxn ang="0">
                    <a:pos x="471" y="779"/>
                  </a:cxn>
                  <a:cxn ang="0">
                    <a:pos x="484" y="798"/>
                  </a:cxn>
                  <a:cxn ang="0">
                    <a:pos x="491" y="818"/>
                  </a:cxn>
                  <a:cxn ang="0">
                    <a:pos x="504" y="838"/>
                  </a:cxn>
                  <a:cxn ang="0">
                    <a:pos x="510" y="857"/>
                  </a:cxn>
                  <a:cxn ang="0">
                    <a:pos x="523" y="877"/>
                  </a:cxn>
                  <a:cxn ang="0">
                    <a:pos x="530" y="897"/>
                  </a:cxn>
                  <a:cxn ang="0">
                    <a:pos x="550" y="929"/>
                  </a:cxn>
                  <a:cxn ang="0">
                    <a:pos x="556" y="956"/>
                  </a:cxn>
                </a:cxnLst>
                <a:rect l="0" t="0" r="r" b="b"/>
                <a:pathLst>
                  <a:path w="564" h="970">
                    <a:moveTo>
                      <a:pt x="0" y="0"/>
                    </a:moveTo>
                    <a:lnTo>
                      <a:pt x="0" y="7"/>
                    </a:lnTo>
                    <a:lnTo>
                      <a:pt x="7" y="13"/>
                    </a:lnTo>
                    <a:lnTo>
                      <a:pt x="13" y="20"/>
                    </a:lnTo>
                    <a:lnTo>
                      <a:pt x="26" y="33"/>
                    </a:lnTo>
                    <a:lnTo>
                      <a:pt x="26" y="40"/>
                    </a:lnTo>
                    <a:lnTo>
                      <a:pt x="33" y="46"/>
                    </a:lnTo>
                    <a:lnTo>
                      <a:pt x="39" y="53"/>
                    </a:lnTo>
                    <a:lnTo>
                      <a:pt x="52" y="66"/>
                    </a:lnTo>
                    <a:lnTo>
                      <a:pt x="52" y="72"/>
                    </a:lnTo>
                    <a:lnTo>
                      <a:pt x="59" y="79"/>
                    </a:lnTo>
                    <a:lnTo>
                      <a:pt x="72" y="92"/>
                    </a:lnTo>
                    <a:lnTo>
                      <a:pt x="72" y="98"/>
                    </a:lnTo>
                    <a:lnTo>
                      <a:pt x="79" y="105"/>
                    </a:lnTo>
                    <a:lnTo>
                      <a:pt x="92" y="118"/>
                    </a:lnTo>
                    <a:lnTo>
                      <a:pt x="92" y="125"/>
                    </a:lnTo>
                    <a:lnTo>
                      <a:pt x="98" y="131"/>
                    </a:lnTo>
                    <a:lnTo>
                      <a:pt x="105" y="138"/>
                    </a:lnTo>
                    <a:lnTo>
                      <a:pt x="105" y="144"/>
                    </a:lnTo>
                    <a:lnTo>
                      <a:pt x="111" y="151"/>
                    </a:lnTo>
                    <a:lnTo>
                      <a:pt x="124" y="164"/>
                    </a:lnTo>
                    <a:lnTo>
                      <a:pt x="124" y="170"/>
                    </a:lnTo>
                    <a:lnTo>
                      <a:pt x="137" y="183"/>
                    </a:lnTo>
                    <a:lnTo>
                      <a:pt x="137" y="190"/>
                    </a:lnTo>
                    <a:lnTo>
                      <a:pt x="144" y="197"/>
                    </a:lnTo>
                    <a:lnTo>
                      <a:pt x="151" y="203"/>
                    </a:lnTo>
                    <a:lnTo>
                      <a:pt x="151" y="210"/>
                    </a:lnTo>
                    <a:lnTo>
                      <a:pt x="164" y="223"/>
                    </a:lnTo>
                    <a:lnTo>
                      <a:pt x="164" y="229"/>
                    </a:lnTo>
                    <a:lnTo>
                      <a:pt x="170" y="236"/>
                    </a:lnTo>
                    <a:lnTo>
                      <a:pt x="170" y="242"/>
                    </a:lnTo>
                    <a:lnTo>
                      <a:pt x="177" y="249"/>
                    </a:lnTo>
                    <a:lnTo>
                      <a:pt x="190" y="262"/>
                    </a:lnTo>
                    <a:lnTo>
                      <a:pt x="190" y="275"/>
                    </a:lnTo>
                    <a:lnTo>
                      <a:pt x="196" y="282"/>
                    </a:lnTo>
                    <a:lnTo>
                      <a:pt x="203" y="288"/>
                    </a:lnTo>
                    <a:lnTo>
                      <a:pt x="209" y="295"/>
                    </a:lnTo>
                    <a:lnTo>
                      <a:pt x="209" y="308"/>
                    </a:lnTo>
                    <a:lnTo>
                      <a:pt x="216" y="314"/>
                    </a:lnTo>
                    <a:lnTo>
                      <a:pt x="223" y="321"/>
                    </a:lnTo>
                    <a:lnTo>
                      <a:pt x="229" y="327"/>
                    </a:lnTo>
                    <a:lnTo>
                      <a:pt x="229" y="334"/>
                    </a:lnTo>
                    <a:lnTo>
                      <a:pt x="236" y="340"/>
                    </a:lnTo>
                    <a:lnTo>
                      <a:pt x="236" y="347"/>
                    </a:lnTo>
                    <a:lnTo>
                      <a:pt x="242" y="354"/>
                    </a:lnTo>
                    <a:lnTo>
                      <a:pt x="249" y="360"/>
                    </a:lnTo>
                    <a:lnTo>
                      <a:pt x="249" y="367"/>
                    </a:lnTo>
                    <a:lnTo>
                      <a:pt x="255" y="373"/>
                    </a:lnTo>
                    <a:lnTo>
                      <a:pt x="255" y="380"/>
                    </a:lnTo>
                    <a:lnTo>
                      <a:pt x="268" y="393"/>
                    </a:lnTo>
                    <a:lnTo>
                      <a:pt x="268" y="399"/>
                    </a:lnTo>
                    <a:lnTo>
                      <a:pt x="275" y="406"/>
                    </a:lnTo>
                    <a:lnTo>
                      <a:pt x="275" y="412"/>
                    </a:lnTo>
                    <a:lnTo>
                      <a:pt x="281" y="419"/>
                    </a:lnTo>
                    <a:lnTo>
                      <a:pt x="281" y="426"/>
                    </a:lnTo>
                    <a:lnTo>
                      <a:pt x="288" y="432"/>
                    </a:lnTo>
                    <a:lnTo>
                      <a:pt x="294" y="439"/>
                    </a:lnTo>
                    <a:lnTo>
                      <a:pt x="294" y="445"/>
                    </a:lnTo>
                    <a:lnTo>
                      <a:pt x="301" y="452"/>
                    </a:lnTo>
                    <a:lnTo>
                      <a:pt x="301" y="458"/>
                    </a:lnTo>
                    <a:lnTo>
                      <a:pt x="314" y="471"/>
                    </a:lnTo>
                    <a:lnTo>
                      <a:pt x="314" y="478"/>
                    </a:lnTo>
                    <a:lnTo>
                      <a:pt x="321" y="484"/>
                    </a:lnTo>
                    <a:lnTo>
                      <a:pt x="321" y="498"/>
                    </a:lnTo>
                    <a:lnTo>
                      <a:pt x="327" y="504"/>
                    </a:lnTo>
                    <a:lnTo>
                      <a:pt x="334" y="511"/>
                    </a:lnTo>
                    <a:lnTo>
                      <a:pt x="334" y="517"/>
                    </a:lnTo>
                    <a:lnTo>
                      <a:pt x="340" y="524"/>
                    </a:lnTo>
                    <a:lnTo>
                      <a:pt x="340" y="530"/>
                    </a:lnTo>
                    <a:lnTo>
                      <a:pt x="353" y="543"/>
                    </a:lnTo>
                    <a:lnTo>
                      <a:pt x="353" y="550"/>
                    </a:lnTo>
                    <a:lnTo>
                      <a:pt x="360" y="556"/>
                    </a:lnTo>
                    <a:lnTo>
                      <a:pt x="360" y="563"/>
                    </a:lnTo>
                    <a:lnTo>
                      <a:pt x="366" y="569"/>
                    </a:lnTo>
                    <a:lnTo>
                      <a:pt x="366" y="576"/>
                    </a:lnTo>
                    <a:lnTo>
                      <a:pt x="373" y="583"/>
                    </a:lnTo>
                    <a:lnTo>
                      <a:pt x="373" y="589"/>
                    </a:lnTo>
                    <a:lnTo>
                      <a:pt x="386" y="602"/>
                    </a:lnTo>
                    <a:lnTo>
                      <a:pt x="386" y="615"/>
                    </a:lnTo>
                    <a:lnTo>
                      <a:pt x="393" y="622"/>
                    </a:lnTo>
                    <a:lnTo>
                      <a:pt x="393" y="628"/>
                    </a:lnTo>
                    <a:lnTo>
                      <a:pt x="399" y="635"/>
                    </a:lnTo>
                    <a:lnTo>
                      <a:pt x="406" y="641"/>
                    </a:lnTo>
                    <a:lnTo>
                      <a:pt x="406" y="655"/>
                    </a:lnTo>
                    <a:lnTo>
                      <a:pt x="419" y="668"/>
                    </a:lnTo>
                    <a:lnTo>
                      <a:pt x="419" y="674"/>
                    </a:lnTo>
                    <a:lnTo>
                      <a:pt x="425" y="681"/>
                    </a:lnTo>
                    <a:lnTo>
                      <a:pt x="425" y="687"/>
                    </a:lnTo>
                    <a:lnTo>
                      <a:pt x="432" y="694"/>
                    </a:lnTo>
                    <a:lnTo>
                      <a:pt x="432" y="700"/>
                    </a:lnTo>
                    <a:lnTo>
                      <a:pt x="438" y="707"/>
                    </a:lnTo>
                    <a:lnTo>
                      <a:pt x="438" y="713"/>
                    </a:lnTo>
                    <a:lnTo>
                      <a:pt x="445" y="720"/>
                    </a:lnTo>
                    <a:lnTo>
                      <a:pt x="445" y="727"/>
                    </a:lnTo>
                    <a:lnTo>
                      <a:pt x="451" y="733"/>
                    </a:lnTo>
                    <a:lnTo>
                      <a:pt x="451" y="740"/>
                    </a:lnTo>
                    <a:lnTo>
                      <a:pt x="458" y="746"/>
                    </a:lnTo>
                    <a:lnTo>
                      <a:pt x="458" y="753"/>
                    </a:lnTo>
                    <a:lnTo>
                      <a:pt x="465" y="759"/>
                    </a:lnTo>
                    <a:lnTo>
                      <a:pt x="465" y="766"/>
                    </a:lnTo>
                    <a:lnTo>
                      <a:pt x="471" y="772"/>
                    </a:lnTo>
                    <a:lnTo>
                      <a:pt x="471" y="779"/>
                    </a:lnTo>
                    <a:lnTo>
                      <a:pt x="478" y="785"/>
                    </a:lnTo>
                    <a:lnTo>
                      <a:pt x="478" y="792"/>
                    </a:lnTo>
                    <a:lnTo>
                      <a:pt x="484" y="798"/>
                    </a:lnTo>
                    <a:lnTo>
                      <a:pt x="484" y="805"/>
                    </a:lnTo>
                    <a:lnTo>
                      <a:pt x="491" y="812"/>
                    </a:lnTo>
                    <a:lnTo>
                      <a:pt x="491" y="818"/>
                    </a:lnTo>
                    <a:lnTo>
                      <a:pt x="497" y="825"/>
                    </a:lnTo>
                    <a:lnTo>
                      <a:pt x="497" y="831"/>
                    </a:lnTo>
                    <a:lnTo>
                      <a:pt x="504" y="838"/>
                    </a:lnTo>
                    <a:lnTo>
                      <a:pt x="504" y="844"/>
                    </a:lnTo>
                    <a:lnTo>
                      <a:pt x="510" y="851"/>
                    </a:lnTo>
                    <a:lnTo>
                      <a:pt x="510" y="857"/>
                    </a:lnTo>
                    <a:lnTo>
                      <a:pt x="517" y="864"/>
                    </a:lnTo>
                    <a:lnTo>
                      <a:pt x="517" y="870"/>
                    </a:lnTo>
                    <a:lnTo>
                      <a:pt x="523" y="877"/>
                    </a:lnTo>
                    <a:lnTo>
                      <a:pt x="523" y="884"/>
                    </a:lnTo>
                    <a:lnTo>
                      <a:pt x="530" y="890"/>
                    </a:lnTo>
                    <a:lnTo>
                      <a:pt x="530" y="897"/>
                    </a:lnTo>
                    <a:lnTo>
                      <a:pt x="536" y="903"/>
                    </a:lnTo>
                    <a:lnTo>
                      <a:pt x="536" y="916"/>
                    </a:lnTo>
                    <a:lnTo>
                      <a:pt x="550" y="929"/>
                    </a:lnTo>
                    <a:lnTo>
                      <a:pt x="550" y="936"/>
                    </a:lnTo>
                    <a:lnTo>
                      <a:pt x="556" y="942"/>
                    </a:lnTo>
                    <a:lnTo>
                      <a:pt x="556" y="956"/>
                    </a:lnTo>
                    <a:lnTo>
                      <a:pt x="563" y="962"/>
                    </a:lnTo>
                    <a:lnTo>
                      <a:pt x="563" y="969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00" name="Freeform 55"/>
              <p:cNvSpPr>
                <a:spLocks/>
              </p:cNvSpPr>
              <p:nvPr/>
            </p:nvSpPr>
            <p:spPr bwMode="auto">
              <a:xfrm>
                <a:off x="8129723" y="3391916"/>
                <a:ext cx="390427" cy="847239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9" y="26"/>
                  </a:cxn>
                  <a:cxn ang="0">
                    <a:pos x="26" y="45"/>
                  </a:cxn>
                  <a:cxn ang="0">
                    <a:pos x="32" y="58"/>
                  </a:cxn>
                  <a:cxn ang="0">
                    <a:pos x="39" y="72"/>
                  </a:cxn>
                  <a:cxn ang="0">
                    <a:pos x="45" y="91"/>
                  </a:cxn>
                  <a:cxn ang="0">
                    <a:pos x="52" y="104"/>
                  </a:cxn>
                  <a:cxn ang="0">
                    <a:pos x="59" y="124"/>
                  </a:cxn>
                  <a:cxn ang="0">
                    <a:pos x="65" y="137"/>
                  </a:cxn>
                  <a:cxn ang="0">
                    <a:pos x="72" y="150"/>
                  </a:cxn>
                  <a:cxn ang="0">
                    <a:pos x="78" y="163"/>
                  </a:cxn>
                  <a:cxn ang="0">
                    <a:pos x="85" y="183"/>
                  </a:cxn>
                  <a:cxn ang="0">
                    <a:pos x="98" y="202"/>
                  </a:cxn>
                  <a:cxn ang="0">
                    <a:pos x="104" y="222"/>
                  </a:cxn>
                  <a:cxn ang="0">
                    <a:pos x="111" y="235"/>
                  </a:cxn>
                  <a:cxn ang="0">
                    <a:pos x="117" y="248"/>
                  </a:cxn>
                  <a:cxn ang="0">
                    <a:pos x="124" y="268"/>
                  </a:cxn>
                  <a:cxn ang="0">
                    <a:pos x="130" y="281"/>
                  </a:cxn>
                  <a:cxn ang="0">
                    <a:pos x="137" y="294"/>
                  </a:cxn>
                  <a:cxn ang="0">
                    <a:pos x="144" y="307"/>
                  </a:cxn>
                  <a:cxn ang="0">
                    <a:pos x="150" y="320"/>
                  </a:cxn>
                  <a:cxn ang="0">
                    <a:pos x="157" y="333"/>
                  </a:cxn>
                  <a:cxn ang="0">
                    <a:pos x="163" y="346"/>
                  </a:cxn>
                  <a:cxn ang="0">
                    <a:pos x="170" y="366"/>
                  </a:cxn>
                  <a:cxn ang="0">
                    <a:pos x="176" y="379"/>
                  </a:cxn>
                  <a:cxn ang="0">
                    <a:pos x="183" y="392"/>
                  </a:cxn>
                  <a:cxn ang="0">
                    <a:pos x="189" y="412"/>
                  </a:cxn>
                  <a:cxn ang="0">
                    <a:pos x="196" y="425"/>
                  </a:cxn>
                  <a:cxn ang="0">
                    <a:pos x="202" y="438"/>
                  </a:cxn>
                  <a:cxn ang="0">
                    <a:pos x="209" y="451"/>
                  </a:cxn>
                  <a:cxn ang="0">
                    <a:pos x="216" y="471"/>
                  </a:cxn>
                  <a:cxn ang="0">
                    <a:pos x="222" y="484"/>
                  </a:cxn>
                  <a:cxn ang="0">
                    <a:pos x="235" y="497"/>
                  </a:cxn>
                  <a:cxn ang="0">
                    <a:pos x="242" y="516"/>
                  </a:cxn>
                  <a:cxn ang="0">
                    <a:pos x="248" y="530"/>
                  </a:cxn>
                  <a:cxn ang="0">
                    <a:pos x="255" y="543"/>
                  </a:cxn>
                  <a:cxn ang="0">
                    <a:pos x="261" y="562"/>
                  </a:cxn>
                  <a:cxn ang="0">
                    <a:pos x="268" y="575"/>
                  </a:cxn>
                  <a:cxn ang="0">
                    <a:pos x="274" y="588"/>
                  </a:cxn>
                  <a:cxn ang="0">
                    <a:pos x="281" y="602"/>
                  </a:cxn>
                  <a:cxn ang="0">
                    <a:pos x="287" y="621"/>
                  </a:cxn>
                  <a:cxn ang="0">
                    <a:pos x="294" y="634"/>
                  </a:cxn>
                  <a:cxn ang="0">
                    <a:pos x="301" y="647"/>
                  </a:cxn>
                  <a:cxn ang="0">
                    <a:pos x="307" y="667"/>
                  </a:cxn>
                  <a:cxn ang="0">
                    <a:pos x="314" y="680"/>
                  </a:cxn>
                  <a:cxn ang="0">
                    <a:pos x="320" y="693"/>
                  </a:cxn>
                  <a:cxn ang="0">
                    <a:pos x="327" y="713"/>
                  </a:cxn>
                  <a:cxn ang="0">
                    <a:pos x="333" y="726"/>
                  </a:cxn>
                  <a:cxn ang="0">
                    <a:pos x="340" y="739"/>
                  </a:cxn>
                  <a:cxn ang="0">
                    <a:pos x="346" y="752"/>
                  </a:cxn>
                </a:cxnLst>
                <a:rect l="0" t="0" r="r" b="b"/>
                <a:pathLst>
                  <a:path w="347" h="753">
                    <a:moveTo>
                      <a:pt x="0" y="0"/>
                    </a:moveTo>
                    <a:lnTo>
                      <a:pt x="6" y="6"/>
                    </a:lnTo>
                    <a:lnTo>
                      <a:pt x="6" y="13"/>
                    </a:lnTo>
                    <a:lnTo>
                      <a:pt x="19" y="26"/>
                    </a:lnTo>
                    <a:lnTo>
                      <a:pt x="19" y="39"/>
                    </a:lnTo>
                    <a:lnTo>
                      <a:pt x="26" y="45"/>
                    </a:lnTo>
                    <a:lnTo>
                      <a:pt x="26" y="52"/>
                    </a:lnTo>
                    <a:lnTo>
                      <a:pt x="32" y="58"/>
                    </a:lnTo>
                    <a:lnTo>
                      <a:pt x="32" y="65"/>
                    </a:lnTo>
                    <a:lnTo>
                      <a:pt x="39" y="72"/>
                    </a:lnTo>
                    <a:lnTo>
                      <a:pt x="39" y="85"/>
                    </a:lnTo>
                    <a:lnTo>
                      <a:pt x="45" y="91"/>
                    </a:lnTo>
                    <a:lnTo>
                      <a:pt x="45" y="98"/>
                    </a:lnTo>
                    <a:lnTo>
                      <a:pt x="52" y="104"/>
                    </a:lnTo>
                    <a:lnTo>
                      <a:pt x="59" y="111"/>
                    </a:lnTo>
                    <a:lnTo>
                      <a:pt x="59" y="124"/>
                    </a:lnTo>
                    <a:lnTo>
                      <a:pt x="65" y="130"/>
                    </a:lnTo>
                    <a:lnTo>
                      <a:pt x="65" y="137"/>
                    </a:lnTo>
                    <a:lnTo>
                      <a:pt x="72" y="144"/>
                    </a:lnTo>
                    <a:lnTo>
                      <a:pt x="72" y="150"/>
                    </a:lnTo>
                    <a:lnTo>
                      <a:pt x="78" y="157"/>
                    </a:lnTo>
                    <a:lnTo>
                      <a:pt x="78" y="163"/>
                    </a:lnTo>
                    <a:lnTo>
                      <a:pt x="85" y="170"/>
                    </a:lnTo>
                    <a:lnTo>
                      <a:pt x="85" y="183"/>
                    </a:lnTo>
                    <a:lnTo>
                      <a:pt x="98" y="196"/>
                    </a:lnTo>
                    <a:lnTo>
                      <a:pt x="98" y="202"/>
                    </a:lnTo>
                    <a:lnTo>
                      <a:pt x="104" y="209"/>
                    </a:lnTo>
                    <a:lnTo>
                      <a:pt x="104" y="222"/>
                    </a:lnTo>
                    <a:lnTo>
                      <a:pt x="111" y="229"/>
                    </a:lnTo>
                    <a:lnTo>
                      <a:pt x="111" y="235"/>
                    </a:lnTo>
                    <a:lnTo>
                      <a:pt x="117" y="242"/>
                    </a:lnTo>
                    <a:lnTo>
                      <a:pt x="117" y="248"/>
                    </a:lnTo>
                    <a:lnTo>
                      <a:pt x="124" y="255"/>
                    </a:lnTo>
                    <a:lnTo>
                      <a:pt x="124" y="268"/>
                    </a:lnTo>
                    <a:lnTo>
                      <a:pt x="130" y="274"/>
                    </a:lnTo>
                    <a:lnTo>
                      <a:pt x="130" y="281"/>
                    </a:lnTo>
                    <a:lnTo>
                      <a:pt x="137" y="287"/>
                    </a:lnTo>
                    <a:lnTo>
                      <a:pt x="137" y="294"/>
                    </a:lnTo>
                    <a:lnTo>
                      <a:pt x="144" y="301"/>
                    </a:lnTo>
                    <a:lnTo>
                      <a:pt x="144" y="307"/>
                    </a:lnTo>
                    <a:lnTo>
                      <a:pt x="150" y="314"/>
                    </a:lnTo>
                    <a:lnTo>
                      <a:pt x="150" y="320"/>
                    </a:lnTo>
                    <a:lnTo>
                      <a:pt x="157" y="327"/>
                    </a:lnTo>
                    <a:lnTo>
                      <a:pt x="157" y="333"/>
                    </a:lnTo>
                    <a:lnTo>
                      <a:pt x="163" y="340"/>
                    </a:lnTo>
                    <a:lnTo>
                      <a:pt x="163" y="346"/>
                    </a:lnTo>
                    <a:lnTo>
                      <a:pt x="170" y="353"/>
                    </a:lnTo>
                    <a:lnTo>
                      <a:pt x="170" y="366"/>
                    </a:lnTo>
                    <a:lnTo>
                      <a:pt x="176" y="373"/>
                    </a:lnTo>
                    <a:lnTo>
                      <a:pt x="176" y="379"/>
                    </a:lnTo>
                    <a:lnTo>
                      <a:pt x="183" y="386"/>
                    </a:lnTo>
                    <a:lnTo>
                      <a:pt x="183" y="392"/>
                    </a:lnTo>
                    <a:lnTo>
                      <a:pt x="189" y="399"/>
                    </a:lnTo>
                    <a:lnTo>
                      <a:pt x="189" y="412"/>
                    </a:lnTo>
                    <a:lnTo>
                      <a:pt x="196" y="418"/>
                    </a:lnTo>
                    <a:lnTo>
                      <a:pt x="196" y="425"/>
                    </a:lnTo>
                    <a:lnTo>
                      <a:pt x="202" y="431"/>
                    </a:lnTo>
                    <a:lnTo>
                      <a:pt x="202" y="438"/>
                    </a:lnTo>
                    <a:lnTo>
                      <a:pt x="209" y="445"/>
                    </a:lnTo>
                    <a:lnTo>
                      <a:pt x="209" y="451"/>
                    </a:lnTo>
                    <a:lnTo>
                      <a:pt x="216" y="458"/>
                    </a:lnTo>
                    <a:lnTo>
                      <a:pt x="216" y="471"/>
                    </a:lnTo>
                    <a:lnTo>
                      <a:pt x="222" y="477"/>
                    </a:lnTo>
                    <a:lnTo>
                      <a:pt x="222" y="484"/>
                    </a:lnTo>
                    <a:lnTo>
                      <a:pt x="229" y="490"/>
                    </a:lnTo>
                    <a:lnTo>
                      <a:pt x="235" y="497"/>
                    </a:lnTo>
                    <a:lnTo>
                      <a:pt x="235" y="510"/>
                    </a:lnTo>
                    <a:lnTo>
                      <a:pt x="242" y="516"/>
                    </a:lnTo>
                    <a:lnTo>
                      <a:pt x="242" y="523"/>
                    </a:lnTo>
                    <a:lnTo>
                      <a:pt x="248" y="530"/>
                    </a:lnTo>
                    <a:lnTo>
                      <a:pt x="248" y="536"/>
                    </a:lnTo>
                    <a:lnTo>
                      <a:pt x="255" y="543"/>
                    </a:lnTo>
                    <a:lnTo>
                      <a:pt x="255" y="556"/>
                    </a:lnTo>
                    <a:lnTo>
                      <a:pt x="261" y="562"/>
                    </a:lnTo>
                    <a:lnTo>
                      <a:pt x="261" y="569"/>
                    </a:lnTo>
                    <a:lnTo>
                      <a:pt x="268" y="575"/>
                    </a:lnTo>
                    <a:lnTo>
                      <a:pt x="268" y="582"/>
                    </a:lnTo>
                    <a:lnTo>
                      <a:pt x="274" y="588"/>
                    </a:lnTo>
                    <a:lnTo>
                      <a:pt x="274" y="595"/>
                    </a:lnTo>
                    <a:lnTo>
                      <a:pt x="281" y="602"/>
                    </a:lnTo>
                    <a:lnTo>
                      <a:pt x="281" y="615"/>
                    </a:lnTo>
                    <a:lnTo>
                      <a:pt x="287" y="621"/>
                    </a:lnTo>
                    <a:lnTo>
                      <a:pt x="287" y="628"/>
                    </a:lnTo>
                    <a:lnTo>
                      <a:pt x="294" y="634"/>
                    </a:lnTo>
                    <a:lnTo>
                      <a:pt x="294" y="641"/>
                    </a:lnTo>
                    <a:lnTo>
                      <a:pt x="301" y="647"/>
                    </a:lnTo>
                    <a:lnTo>
                      <a:pt x="301" y="660"/>
                    </a:lnTo>
                    <a:lnTo>
                      <a:pt x="307" y="667"/>
                    </a:lnTo>
                    <a:lnTo>
                      <a:pt x="307" y="674"/>
                    </a:lnTo>
                    <a:lnTo>
                      <a:pt x="314" y="680"/>
                    </a:lnTo>
                    <a:lnTo>
                      <a:pt x="314" y="687"/>
                    </a:lnTo>
                    <a:lnTo>
                      <a:pt x="320" y="693"/>
                    </a:lnTo>
                    <a:lnTo>
                      <a:pt x="320" y="706"/>
                    </a:lnTo>
                    <a:lnTo>
                      <a:pt x="327" y="713"/>
                    </a:lnTo>
                    <a:lnTo>
                      <a:pt x="327" y="719"/>
                    </a:lnTo>
                    <a:lnTo>
                      <a:pt x="333" y="726"/>
                    </a:lnTo>
                    <a:lnTo>
                      <a:pt x="333" y="732"/>
                    </a:lnTo>
                    <a:lnTo>
                      <a:pt x="340" y="739"/>
                    </a:lnTo>
                    <a:lnTo>
                      <a:pt x="340" y="745"/>
                    </a:lnTo>
                    <a:lnTo>
                      <a:pt x="346" y="752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85" name="Rectangle 56"/>
            <p:cNvSpPr>
              <a:spLocks noChangeArrowheads="1"/>
            </p:cNvSpPr>
            <p:nvPr/>
          </p:nvSpPr>
          <p:spPr bwMode="auto">
            <a:xfrm>
              <a:off x="5384354" y="1543292"/>
              <a:ext cx="0" cy="258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endParaRPr lang="pl-PL">
                <a:latin typeface="Times New Roman" pitchFamily="18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6745787" y="4400051"/>
              <a:ext cx="464871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pl-PL" sz="1300" b="1" dirty="0">
                  <a:solidFill>
                    <a:srgbClr val="000000"/>
                  </a:solidFill>
                  <a:latin typeface="Helvetica" pitchFamily="34" charset="0"/>
                </a:rPr>
                <a:t>czas </a:t>
              </a:r>
              <a:r>
                <a:rPr lang="pl-PL" sz="1300" b="1" i="1" dirty="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pl-PL" sz="1300" b="1" i="1" dirty="0">
                <a:solidFill>
                  <a:srgbClr val="000000"/>
                </a:solidFill>
                <a:latin typeface="Helvetica CE" charset="-18"/>
              </a:endParaRPr>
            </a:p>
          </p:txBody>
        </p:sp>
        <p:graphicFrame>
          <p:nvGraphicFramePr>
            <p:cNvPr id="187" name="Obiekt 1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4392383"/>
                </p:ext>
              </p:extLst>
            </p:nvPr>
          </p:nvGraphicFramePr>
          <p:xfrm>
            <a:off x="6025805" y="2887079"/>
            <a:ext cx="1717675" cy="695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7" name="Equation" r:id="rId8" imgW="1193760" imgH="482400" progId="Equation.3">
                    <p:embed/>
                  </p:oleObj>
                </mc:Choice>
                <mc:Fallback>
                  <p:oleObj name="Equation" r:id="rId8" imgW="119376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025805" y="2887079"/>
                          <a:ext cx="1717675" cy="6953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8" name="Grupa 187"/>
            <p:cNvGrpSpPr/>
            <p:nvPr/>
          </p:nvGrpSpPr>
          <p:grpSpPr>
            <a:xfrm>
              <a:off x="5335911" y="1565487"/>
              <a:ext cx="3195429" cy="2640471"/>
              <a:chOff x="5477121" y="2093995"/>
              <a:chExt cx="3195429" cy="2297560"/>
            </a:xfrm>
          </p:grpSpPr>
          <p:sp>
            <p:nvSpPr>
              <p:cNvPr id="191" name="Freeform 51"/>
              <p:cNvSpPr>
                <a:spLocks/>
              </p:cNvSpPr>
              <p:nvPr/>
            </p:nvSpPr>
            <p:spPr bwMode="auto">
              <a:xfrm>
                <a:off x="5477121" y="3315910"/>
                <a:ext cx="495067" cy="1075645"/>
              </a:xfrm>
              <a:custGeom>
                <a:avLst/>
                <a:gdLst/>
                <a:ahLst/>
                <a:cxnLst>
                  <a:cxn ang="0">
                    <a:pos x="7" y="935"/>
                  </a:cxn>
                  <a:cxn ang="0">
                    <a:pos x="14" y="916"/>
                  </a:cxn>
                  <a:cxn ang="0">
                    <a:pos x="27" y="890"/>
                  </a:cxn>
                  <a:cxn ang="0">
                    <a:pos x="33" y="870"/>
                  </a:cxn>
                  <a:cxn ang="0">
                    <a:pos x="46" y="844"/>
                  </a:cxn>
                  <a:cxn ang="0">
                    <a:pos x="53" y="824"/>
                  </a:cxn>
                  <a:cxn ang="0">
                    <a:pos x="66" y="798"/>
                  </a:cxn>
                  <a:cxn ang="0">
                    <a:pos x="72" y="778"/>
                  </a:cxn>
                  <a:cxn ang="0">
                    <a:pos x="86" y="759"/>
                  </a:cxn>
                  <a:cxn ang="0">
                    <a:pos x="92" y="733"/>
                  </a:cxn>
                  <a:cxn ang="0">
                    <a:pos x="105" y="713"/>
                  </a:cxn>
                  <a:cxn ang="0">
                    <a:pos x="118" y="687"/>
                  </a:cxn>
                  <a:cxn ang="0">
                    <a:pos x="125" y="661"/>
                  </a:cxn>
                  <a:cxn ang="0">
                    <a:pos x="138" y="641"/>
                  </a:cxn>
                  <a:cxn ang="0">
                    <a:pos x="144" y="621"/>
                  </a:cxn>
                  <a:cxn ang="0">
                    <a:pos x="157" y="595"/>
                  </a:cxn>
                  <a:cxn ang="0">
                    <a:pos x="164" y="576"/>
                  </a:cxn>
                  <a:cxn ang="0">
                    <a:pos x="177" y="549"/>
                  </a:cxn>
                  <a:cxn ang="0">
                    <a:pos x="184" y="530"/>
                  </a:cxn>
                  <a:cxn ang="0">
                    <a:pos x="197" y="510"/>
                  </a:cxn>
                  <a:cxn ang="0">
                    <a:pos x="203" y="490"/>
                  </a:cxn>
                  <a:cxn ang="0">
                    <a:pos x="216" y="471"/>
                  </a:cxn>
                  <a:cxn ang="0">
                    <a:pos x="223" y="445"/>
                  </a:cxn>
                  <a:cxn ang="0">
                    <a:pos x="236" y="425"/>
                  </a:cxn>
                  <a:cxn ang="0">
                    <a:pos x="249" y="392"/>
                  </a:cxn>
                  <a:cxn ang="0">
                    <a:pos x="262" y="366"/>
                  </a:cxn>
                  <a:cxn ang="0">
                    <a:pos x="269" y="347"/>
                  </a:cxn>
                  <a:cxn ang="0">
                    <a:pos x="282" y="327"/>
                  </a:cxn>
                  <a:cxn ang="0">
                    <a:pos x="295" y="301"/>
                  </a:cxn>
                  <a:cxn ang="0">
                    <a:pos x="301" y="275"/>
                  </a:cxn>
                  <a:cxn ang="0">
                    <a:pos x="314" y="255"/>
                  </a:cxn>
                  <a:cxn ang="0">
                    <a:pos x="321" y="229"/>
                  </a:cxn>
                  <a:cxn ang="0">
                    <a:pos x="334" y="209"/>
                  </a:cxn>
                  <a:cxn ang="0">
                    <a:pos x="347" y="190"/>
                  </a:cxn>
                  <a:cxn ang="0">
                    <a:pos x="360" y="157"/>
                  </a:cxn>
                  <a:cxn ang="0">
                    <a:pos x="373" y="131"/>
                  </a:cxn>
                  <a:cxn ang="0">
                    <a:pos x="380" y="111"/>
                  </a:cxn>
                  <a:cxn ang="0">
                    <a:pos x="393" y="91"/>
                  </a:cxn>
                  <a:cxn ang="0">
                    <a:pos x="400" y="72"/>
                  </a:cxn>
                  <a:cxn ang="0">
                    <a:pos x="413" y="52"/>
                  </a:cxn>
                  <a:cxn ang="0">
                    <a:pos x="419" y="32"/>
                  </a:cxn>
                  <a:cxn ang="0">
                    <a:pos x="432" y="13"/>
                  </a:cxn>
                </a:cxnLst>
                <a:rect l="0" t="0" r="r" b="b"/>
                <a:pathLst>
                  <a:path w="440" h="956">
                    <a:moveTo>
                      <a:pt x="0" y="955"/>
                    </a:moveTo>
                    <a:lnTo>
                      <a:pt x="0" y="942"/>
                    </a:lnTo>
                    <a:lnTo>
                      <a:pt x="7" y="935"/>
                    </a:lnTo>
                    <a:lnTo>
                      <a:pt x="7" y="929"/>
                    </a:lnTo>
                    <a:lnTo>
                      <a:pt x="14" y="922"/>
                    </a:lnTo>
                    <a:lnTo>
                      <a:pt x="14" y="916"/>
                    </a:lnTo>
                    <a:lnTo>
                      <a:pt x="20" y="909"/>
                    </a:lnTo>
                    <a:lnTo>
                      <a:pt x="20" y="896"/>
                    </a:lnTo>
                    <a:lnTo>
                      <a:pt x="27" y="890"/>
                    </a:lnTo>
                    <a:lnTo>
                      <a:pt x="27" y="883"/>
                    </a:lnTo>
                    <a:lnTo>
                      <a:pt x="33" y="877"/>
                    </a:lnTo>
                    <a:lnTo>
                      <a:pt x="33" y="870"/>
                    </a:lnTo>
                    <a:lnTo>
                      <a:pt x="40" y="863"/>
                    </a:lnTo>
                    <a:lnTo>
                      <a:pt x="40" y="850"/>
                    </a:lnTo>
                    <a:lnTo>
                      <a:pt x="46" y="844"/>
                    </a:lnTo>
                    <a:lnTo>
                      <a:pt x="46" y="837"/>
                    </a:lnTo>
                    <a:lnTo>
                      <a:pt x="53" y="831"/>
                    </a:lnTo>
                    <a:lnTo>
                      <a:pt x="53" y="824"/>
                    </a:lnTo>
                    <a:lnTo>
                      <a:pt x="59" y="818"/>
                    </a:lnTo>
                    <a:lnTo>
                      <a:pt x="59" y="805"/>
                    </a:lnTo>
                    <a:lnTo>
                      <a:pt x="66" y="798"/>
                    </a:lnTo>
                    <a:lnTo>
                      <a:pt x="66" y="791"/>
                    </a:lnTo>
                    <a:lnTo>
                      <a:pt x="72" y="785"/>
                    </a:lnTo>
                    <a:lnTo>
                      <a:pt x="72" y="778"/>
                    </a:lnTo>
                    <a:lnTo>
                      <a:pt x="79" y="772"/>
                    </a:lnTo>
                    <a:lnTo>
                      <a:pt x="79" y="765"/>
                    </a:lnTo>
                    <a:lnTo>
                      <a:pt x="86" y="759"/>
                    </a:lnTo>
                    <a:lnTo>
                      <a:pt x="86" y="746"/>
                    </a:lnTo>
                    <a:lnTo>
                      <a:pt x="92" y="739"/>
                    </a:lnTo>
                    <a:lnTo>
                      <a:pt x="92" y="733"/>
                    </a:lnTo>
                    <a:lnTo>
                      <a:pt x="99" y="726"/>
                    </a:lnTo>
                    <a:lnTo>
                      <a:pt x="99" y="719"/>
                    </a:lnTo>
                    <a:lnTo>
                      <a:pt x="105" y="713"/>
                    </a:lnTo>
                    <a:lnTo>
                      <a:pt x="105" y="700"/>
                    </a:lnTo>
                    <a:lnTo>
                      <a:pt x="112" y="693"/>
                    </a:lnTo>
                    <a:lnTo>
                      <a:pt x="118" y="687"/>
                    </a:lnTo>
                    <a:lnTo>
                      <a:pt x="118" y="680"/>
                    </a:lnTo>
                    <a:lnTo>
                      <a:pt x="125" y="674"/>
                    </a:lnTo>
                    <a:lnTo>
                      <a:pt x="125" y="661"/>
                    </a:lnTo>
                    <a:lnTo>
                      <a:pt x="131" y="654"/>
                    </a:lnTo>
                    <a:lnTo>
                      <a:pt x="131" y="648"/>
                    </a:lnTo>
                    <a:lnTo>
                      <a:pt x="138" y="641"/>
                    </a:lnTo>
                    <a:lnTo>
                      <a:pt x="138" y="634"/>
                    </a:lnTo>
                    <a:lnTo>
                      <a:pt x="144" y="628"/>
                    </a:lnTo>
                    <a:lnTo>
                      <a:pt x="144" y="621"/>
                    </a:lnTo>
                    <a:lnTo>
                      <a:pt x="151" y="615"/>
                    </a:lnTo>
                    <a:lnTo>
                      <a:pt x="151" y="602"/>
                    </a:lnTo>
                    <a:lnTo>
                      <a:pt x="157" y="595"/>
                    </a:lnTo>
                    <a:lnTo>
                      <a:pt x="157" y="589"/>
                    </a:lnTo>
                    <a:lnTo>
                      <a:pt x="164" y="582"/>
                    </a:lnTo>
                    <a:lnTo>
                      <a:pt x="164" y="576"/>
                    </a:lnTo>
                    <a:lnTo>
                      <a:pt x="171" y="569"/>
                    </a:lnTo>
                    <a:lnTo>
                      <a:pt x="171" y="556"/>
                    </a:lnTo>
                    <a:lnTo>
                      <a:pt x="177" y="549"/>
                    </a:lnTo>
                    <a:lnTo>
                      <a:pt x="177" y="543"/>
                    </a:lnTo>
                    <a:lnTo>
                      <a:pt x="184" y="536"/>
                    </a:lnTo>
                    <a:lnTo>
                      <a:pt x="184" y="530"/>
                    </a:lnTo>
                    <a:lnTo>
                      <a:pt x="190" y="523"/>
                    </a:lnTo>
                    <a:lnTo>
                      <a:pt x="190" y="517"/>
                    </a:lnTo>
                    <a:lnTo>
                      <a:pt x="197" y="510"/>
                    </a:lnTo>
                    <a:lnTo>
                      <a:pt x="197" y="504"/>
                    </a:lnTo>
                    <a:lnTo>
                      <a:pt x="203" y="497"/>
                    </a:lnTo>
                    <a:lnTo>
                      <a:pt x="203" y="490"/>
                    </a:lnTo>
                    <a:lnTo>
                      <a:pt x="210" y="484"/>
                    </a:lnTo>
                    <a:lnTo>
                      <a:pt x="210" y="477"/>
                    </a:lnTo>
                    <a:lnTo>
                      <a:pt x="216" y="471"/>
                    </a:lnTo>
                    <a:lnTo>
                      <a:pt x="216" y="458"/>
                    </a:lnTo>
                    <a:lnTo>
                      <a:pt x="223" y="451"/>
                    </a:lnTo>
                    <a:lnTo>
                      <a:pt x="223" y="445"/>
                    </a:lnTo>
                    <a:lnTo>
                      <a:pt x="229" y="438"/>
                    </a:lnTo>
                    <a:lnTo>
                      <a:pt x="229" y="432"/>
                    </a:lnTo>
                    <a:lnTo>
                      <a:pt x="236" y="425"/>
                    </a:lnTo>
                    <a:lnTo>
                      <a:pt x="236" y="412"/>
                    </a:lnTo>
                    <a:lnTo>
                      <a:pt x="249" y="399"/>
                    </a:lnTo>
                    <a:lnTo>
                      <a:pt x="249" y="392"/>
                    </a:lnTo>
                    <a:lnTo>
                      <a:pt x="256" y="386"/>
                    </a:lnTo>
                    <a:lnTo>
                      <a:pt x="256" y="373"/>
                    </a:lnTo>
                    <a:lnTo>
                      <a:pt x="262" y="366"/>
                    </a:lnTo>
                    <a:lnTo>
                      <a:pt x="262" y="360"/>
                    </a:lnTo>
                    <a:lnTo>
                      <a:pt x="269" y="353"/>
                    </a:lnTo>
                    <a:lnTo>
                      <a:pt x="269" y="347"/>
                    </a:lnTo>
                    <a:lnTo>
                      <a:pt x="275" y="340"/>
                    </a:lnTo>
                    <a:lnTo>
                      <a:pt x="275" y="333"/>
                    </a:lnTo>
                    <a:lnTo>
                      <a:pt x="282" y="327"/>
                    </a:lnTo>
                    <a:lnTo>
                      <a:pt x="282" y="314"/>
                    </a:lnTo>
                    <a:lnTo>
                      <a:pt x="288" y="307"/>
                    </a:lnTo>
                    <a:lnTo>
                      <a:pt x="295" y="301"/>
                    </a:lnTo>
                    <a:lnTo>
                      <a:pt x="295" y="294"/>
                    </a:lnTo>
                    <a:lnTo>
                      <a:pt x="301" y="288"/>
                    </a:lnTo>
                    <a:lnTo>
                      <a:pt x="301" y="275"/>
                    </a:lnTo>
                    <a:lnTo>
                      <a:pt x="308" y="268"/>
                    </a:lnTo>
                    <a:lnTo>
                      <a:pt x="308" y="261"/>
                    </a:lnTo>
                    <a:lnTo>
                      <a:pt x="314" y="255"/>
                    </a:lnTo>
                    <a:lnTo>
                      <a:pt x="314" y="248"/>
                    </a:lnTo>
                    <a:lnTo>
                      <a:pt x="321" y="242"/>
                    </a:lnTo>
                    <a:lnTo>
                      <a:pt x="321" y="229"/>
                    </a:lnTo>
                    <a:lnTo>
                      <a:pt x="328" y="222"/>
                    </a:lnTo>
                    <a:lnTo>
                      <a:pt x="334" y="216"/>
                    </a:lnTo>
                    <a:lnTo>
                      <a:pt x="334" y="209"/>
                    </a:lnTo>
                    <a:lnTo>
                      <a:pt x="341" y="203"/>
                    </a:lnTo>
                    <a:lnTo>
                      <a:pt x="341" y="196"/>
                    </a:lnTo>
                    <a:lnTo>
                      <a:pt x="347" y="190"/>
                    </a:lnTo>
                    <a:lnTo>
                      <a:pt x="347" y="176"/>
                    </a:lnTo>
                    <a:lnTo>
                      <a:pt x="360" y="163"/>
                    </a:lnTo>
                    <a:lnTo>
                      <a:pt x="360" y="157"/>
                    </a:lnTo>
                    <a:lnTo>
                      <a:pt x="367" y="150"/>
                    </a:lnTo>
                    <a:lnTo>
                      <a:pt x="367" y="137"/>
                    </a:lnTo>
                    <a:lnTo>
                      <a:pt x="373" y="131"/>
                    </a:lnTo>
                    <a:lnTo>
                      <a:pt x="373" y="124"/>
                    </a:lnTo>
                    <a:lnTo>
                      <a:pt x="380" y="118"/>
                    </a:lnTo>
                    <a:lnTo>
                      <a:pt x="380" y="111"/>
                    </a:lnTo>
                    <a:lnTo>
                      <a:pt x="386" y="104"/>
                    </a:lnTo>
                    <a:lnTo>
                      <a:pt x="386" y="98"/>
                    </a:lnTo>
                    <a:lnTo>
                      <a:pt x="393" y="91"/>
                    </a:lnTo>
                    <a:lnTo>
                      <a:pt x="393" y="85"/>
                    </a:lnTo>
                    <a:lnTo>
                      <a:pt x="400" y="78"/>
                    </a:lnTo>
                    <a:lnTo>
                      <a:pt x="400" y="72"/>
                    </a:lnTo>
                    <a:lnTo>
                      <a:pt x="406" y="65"/>
                    </a:lnTo>
                    <a:lnTo>
                      <a:pt x="406" y="59"/>
                    </a:lnTo>
                    <a:lnTo>
                      <a:pt x="413" y="52"/>
                    </a:lnTo>
                    <a:lnTo>
                      <a:pt x="413" y="46"/>
                    </a:lnTo>
                    <a:lnTo>
                      <a:pt x="419" y="39"/>
                    </a:lnTo>
                    <a:lnTo>
                      <a:pt x="419" y="32"/>
                    </a:lnTo>
                    <a:lnTo>
                      <a:pt x="426" y="26"/>
                    </a:lnTo>
                    <a:lnTo>
                      <a:pt x="426" y="19"/>
                    </a:lnTo>
                    <a:lnTo>
                      <a:pt x="432" y="13"/>
                    </a:lnTo>
                    <a:lnTo>
                      <a:pt x="432" y="6"/>
                    </a:lnTo>
                    <a:lnTo>
                      <a:pt x="439" y="0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2" name="Freeform 52"/>
              <p:cNvSpPr>
                <a:spLocks/>
              </p:cNvSpPr>
              <p:nvPr/>
            </p:nvSpPr>
            <p:spPr bwMode="auto">
              <a:xfrm>
                <a:off x="5971063" y="2241390"/>
                <a:ext cx="736974" cy="1075645"/>
              </a:xfrm>
              <a:custGeom>
                <a:avLst/>
                <a:gdLst/>
                <a:ahLst/>
                <a:cxnLst>
                  <a:cxn ang="0">
                    <a:pos x="6" y="942"/>
                  </a:cxn>
                  <a:cxn ang="0">
                    <a:pos x="13" y="922"/>
                  </a:cxn>
                  <a:cxn ang="0">
                    <a:pos x="26" y="902"/>
                  </a:cxn>
                  <a:cxn ang="0">
                    <a:pos x="32" y="883"/>
                  </a:cxn>
                  <a:cxn ang="0">
                    <a:pos x="52" y="857"/>
                  </a:cxn>
                  <a:cxn ang="0">
                    <a:pos x="59" y="830"/>
                  </a:cxn>
                  <a:cxn ang="0">
                    <a:pos x="72" y="811"/>
                  </a:cxn>
                  <a:cxn ang="0">
                    <a:pos x="85" y="785"/>
                  </a:cxn>
                  <a:cxn ang="0">
                    <a:pos x="98" y="765"/>
                  </a:cxn>
                  <a:cxn ang="0">
                    <a:pos x="104" y="745"/>
                  </a:cxn>
                  <a:cxn ang="0">
                    <a:pos x="124" y="719"/>
                  </a:cxn>
                  <a:cxn ang="0">
                    <a:pos x="131" y="700"/>
                  </a:cxn>
                  <a:cxn ang="0">
                    <a:pos x="157" y="660"/>
                  </a:cxn>
                  <a:cxn ang="0">
                    <a:pos x="163" y="641"/>
                  </a:cxn>
                  <a:cxn ang="0">
                    <a:pos x="176" y="621"/>
                  </a:cxn>
                  <a:cxn ang="0">
                    <a:pos x="189" y="601"/>
                  </a:cxn>
                  <a:cxn ang="0">
                    <a:pos x="203" y="575"/>
                  </a:cxn>
                  <a:cxn ang="0">
                    <a:pos x="216" y="556"/>
                  </a:cxn>
                  <a:cxn ang="0">
                    <a:pos x="229" y="536"/>
                  </a:cxn>
                  <a:cxn ang="0">
                    <a:pos x="235" y="516"/>
                  </a:cxn>
                  <a:cxn ang="0">
                    <a:pos x="255" y="484"/>
                  </a:cxn>
                  <a:cxn ang="0">
                    <a:pos x="274" y="451"/>
                  </a:cxn>
                  <a:cxn ang="0">
                    <a:pos x="294" y="431"/>
                  </a:cxn>
                  <a:cxn ang="0">
                    <a:pos x="307" y="405"/>
                  </a:cxn>
                  <a:cxn ang="0">
                    <a:pos x="320" y="386"/>
                  </a:cxn>
                  <a:cxn ang="0">
                    <a:pos x="346" y="353"/>
                  </a:cxn>
                  <a:cxn ang="0">
                    <a:pos x="360" y="333"/>
                  </a:cxn>
                  <a:cxn ang="0">
                    <a:pos x="379" y="307"/>
                  </a:cxn>
                  <a:cxn ang="0">
                    <a:pos x="392" y="281"/>
                  </a:cxn>
                  <a:cxn ang="0">
                    <a:pos x="412" y="255"/>
                  </a:cxn>
                  <a:cxn ang="0">
                    <a:pos x="431" y="229"/>
                  </a:cxn>
                  <a:cxn ang="0">
                    <a:pos x="451" y="202"/>
                  </a:cxn>
                  <a:cxn ang="0">
                    <a:pos x="471" y="183"/>
                  </a:cxn>
                  <a:cxn ang="0">
                    <a:pos x="497" y="157"/>
                  </a:cxn>
                  <a:cxn ang="0">
                    <a:pos x="510" y="137"/>
                  </a:cxn>
                  <a:cxn ang="0">
                    <a:pos x="530" y="117"/>
                  </a:cxn>
                  <a:cxn ang="0">
                    <a:pos x="543" y="104"/>
                  </a:cxn>
                  <a:cxn ang="0">
                    <a:pos x="562" y="78"/>
                  </a:cxn>
                  <a:cxn ang="0">
                    <a:pos x="582" y="65"/>
                  </a:cxn>
                  <a:cxn ang="0">
                    <a:pos x="602" y="45"/>
                  </a:cxn>
                  <a:cxn ang="0">
                    <a:pos x="621" y="26"/>
                  </a:cxn>
                  <a:cxn ang="0">
                    <a:pos x="641" y="6"/>
                  </a:cxn>
                </a:cxnLst>
                <a:rect l="0" t="0" r="r" b="b"/>
                <a:pathLst>
                  <a:path w="655" h="956">
                    <a:moveTo>
                      <a:pt x="0" y="955"/>
                    </a:moveTo>
                    <a:lnTo>
                      <a:pt x="0" y="948"/>
                    </a:lnTo>
                    <a:lnTo>
                      <a:pt x="6" y="942"/>
                    </a:lnTo>
                    <a:lnTo>
                      <a:pt x="6" y="935"/>
                    </a:lnTo>
                    <a:lnTo>
                      <a:pt x="13" y="929"/>
                    </a:lnTo>
                    <a:lnTo>
                      <a:pt x="13" y="922"/>
                    </a:lnTo>
                    <a:lnTo>
                      <a:pt x="19" y="916"/>
                    </a:lnTo>
                    <a:lnTo>
                      <a:pt x="19" y="909"/>
                    </a:lnTo>
                    <a:lnTo>
                      <a:pt x="26" y="902"/>
                    </a:lnTo>
                    <a:lnTo>
                      <a:pt x="26" y="896"/>
                    </a:lnTo>
                    <a:lnTo>
                      <a:pt x="32" y="889"/>
                    </a:lnTo>
                    <a:lnTo>
                      <a:pt x="32" y="883"/>
                    </a:lnTo>
                    <a:lnTo>
                      <a:pt x="39" y="876"/>
                    </a:lnTo>
                    <a:lnTo>
                      <a:pt x="39" y="870"/>
                    </a:lnTo>
                    <a:lnTo>
                      <a:pt x="52" y="857"/>
                    </a:lnTo>
                    <a:lnTo>
                      <a:pt x="52" y="850"/>
                    </a:lnTo>
                    <a:lnTo>
                      <a:pt x="59" y="844"/>
                    </a:lnTo>
                    <a:lnTo>
                      <a:pt x="59" y="830"/>
                    </a:lnTo>
                    <a:lnTo>
                      <a:pt x="65" y="824"/>
                    </a:lnTo>
                    <a:lnTo>
                      <a:pt x="72" y="817"/>
                    </a:lnTo>
                    <a:lnTo>
                      <a:pt x="72" y="811"/>
                    </a:lnTo>
                    <a:lnTo>
                      <a:pt x="78" y="804"/>
                    </a:lnTo>
                    <a:lnTo>
                      <a:pt x="78" y="791"/>
                    </a:lnTo>
                    <a:lnTo>
                      <a:pt x="85" y="785"/>
                    </a:lnTo>
                    <a:lnTo>
                      <a:pt x="91" y="778"/>
                    </a:lnTo>
                    <a:lnTo>
                      <a:pt x="91" y="772"/>
                    </a:lnTo>
                    <a:lnTo>
                      <a:pt x="98" y="765"/>
                    </a:lnTo>
                    <a:lnTo>
                      <a:pt x="98" y="758"/>
                    </a:lnTo>
                    <a:lnTo>
                      <a:pt x="104" y="752"/>
                    </a:lnTo>
                    <a:lnTo>
                      <a:pt x="104" y="745"/>
                    </a:lnTo>
                    <a:lnTo>
                      <a:pt x="117" y="732"/>
                    </a:lnTo>
                    <a:lnTo>
                      <a:pt x="117" y="726"/>
                    </a:lnTo>
                    <a:lnTo>
                      <a:pt x="124" y="719"/>
                    </a:lnTo>
                    <a:lnTo>
                      <a:pt x="124" y="713"/>
                    </a:lnTo>
                    <a:lnTo>
                      <a:pt x="131" y="706"/>
                    </a:lnTo>
                    <a:lnTo>
                      <a:pt x="131" y="700"/>
                    </a:lnTo>
                    <a:lnTo>
                      <a:pt x="144" y="687"/>
                    </a:lnTo>
                    <a:lnTo>
                      <a:pt x="144" y="673"/>
                    </a:lnTo>
                    <a:lnTo>
                      <a:pt x="157" y="660"/>
                    </a:lnTo>
                    <a:lnTo>
                      <a:pt x="157" y="654"/>
                    </a:lnTo>
                    <a:lnTo>
                      <a:pt x="163" y="647"/>
                    </a:lnTo>
                    <a:lnTo>
                      <a:pt x="163" y="641"/>
                    </a:lnTo>
                    <a:lnTo>
                      <a:pt x="170" y="634"/>
                    </a:lnTo>
                    <a:lnTo>
                      <a:pt x="170" y="628"/>
                    </a:lnTo>
                    <a:lnTo>
                      <a:pt x="176" y="621"/>
                    </a:lnTo>
                    <a:lnTo>
                      <a:pt x="183" y="615"/>
                    </a:lnTo>
                    <a:lnTo>
                      <a:pt x="183" y="608"/>
                    </a:lnTo>
                    <a:lnTo>
                      <a:pt x="189" y="601"/>
                    </a:lnTo>
                    <a:lnTo>
                      <a:pt x="189" y="595"/>
                    </a:lnTo>
                    <a:lnTo>
                      <a:pt x="203" y="582"/>
                    </a:lnTo>
                    <a:lnTo>
                      <a:pt x="203" y="575"/>
                    </a:lnTo>
                    <a:lnTo>
                      <a:pt x="209" y="569"/>
                    </a:lnTo>
                    <a:lnTo>
                      <a:pt x="209" y="562"/>
                    </a:lnTo>
                    <a:lnTo>
                      <a:pt x="216" y="556"/>
                    </a:lnTo>
                    <a:lnTo>
                      <a:pt x="216" y="549"/>
                    </a:lnTo>
                    <a:lnTo>
                      <a:pt x="222" y="543"/>
                    </a:lnTo>
                    <a:lnTo>
                      <a:pt x="229" y="536"/>
                    </a:lnTo>
                    <a:lnTo>
                      <a:pt x="229" y="529"/>
                    </a:lnTo>
                    <a:lnTo>
                      <a:pt x="235" y="523"/>
                    </a:lnTo>
                    <a:lnTo>
                      <a:pt x="235" y="516"/>
                    </a:lnTo>
                    <a:lnTo>
                      <a:pt x="242" y="510"/>
                    </a:lnTo>
                    <a:lnTo>
                      <a:pt x="255" y="497"/>
                    </a:lnTo>
                    <a:lnTo>
                      <a:pt x="255" y="484"/>
                    </a:lnTo>
                    <a:lnTo>
                      <a:pt x="261" y="477"/>
                    </a:lnTo>
                    <a:lnTo>
                      <a:pt x="274" y="464"/>
                    </a:lnTo>
                    <a:lnTo>
                      <a:pt x="274" y="451"/>
                    </a:lnTo>
                    <a:lnTo>
                      <a:pt x="281" y="444"/>
                    </a:lnTo>
                    <a:lnTo>
                      <a:pt x="288" y="438"/>
                    </a:lnTo>
                    <a:lnTo>
                      <a:pt x="294" y="431"/>
                    </a:lnTo>
                    <a:lnTo>
                      <a:pt x="294" y="425"/>
                    </a:lnTo>
                    <a:lnTo>
                      <a:pt x="307" y="412"/>
                    </a:lnTo>
                    <a:lnTo>
                      <a:pt x="307" y="405"/>
                    </a:lnTo>
                    <a:lnTo>
                      <a:pt x="314" y="399"/>
                    </a:lnTo>
                    <a:lnTo>
                      <a:pt x="314" y="392"/>
                    </a:lnTo>
                    <a:lnTo>
                      <a:pt x="320" y="386"/>
                    </a:lnTo>
                    <a:lnTo>
                      <a:pt x="333" y="372"/>
                    </a:lnTo>
                    <a:lnTo>
                      <a:pt x="333" y="366"/>
                    </a:lnTo>
                    <a:lnTo>
                      <a:pt x="346" y="353"/>
                    </a:lnTo>
                    <a:lnTo>
                      <a:pt x="346" y="346"/>
                    </a:lnTo>
                    <a:lnTo>
                      <a:pt x="353" y="340"/>
                    </a:lnTo>
                    <a:lnTo>
                      <a:pt x="360" y="333"/>
                    </a:lnTo>
                    <a:lnTo>
                      <a:pt x="360" y="327"/>
                    </a:lnTo>
                    <a:lnTo>
                      <a:pt x="366" y="320"/>
                    </a:lnTo>
                    <a:lnTo>
                      <a:pt x="379" y="307"/>
                    </a:lnTo>
                    <a:lnTo>
                      <a:pt x="379" y="300"/>
                    </a:lnTo>
                    <a:lnTo>
                      <a:pt x="392" y="287"/>
                    </a:lnTo>
                    <a:lnTo>
                      <a:pt x="392" y="281"/>
                    </a:lnTo>
                    <a:lnTo>
                      <a:pt x="399" y="274"/>
                    </a:lnTo>
                    <a:lnTo>
                      <a:pt x="412" y="261"/>
                    </a:lnTo>
                    <a:lnTo>
                      <a:pt x="412" y="255"/>
                    </a:lnTo>
                    <a:lnTo>
                      <a:pt x="418" y="248"/>
                    </a:lnTo>
                    <a:lnTo>
                      <a:pt x="431" y="235"/>
                    </a:lnTo>
                    <a:lnTo>
                      <a:pt x="431" y="229"/>
                    </a:lnTo>
                    <a:lnTo>
                      <a:pt x="438" y="222"/>
                    </a:lnTo>
                    <a:lnTo>
                      <a:pt x="451" y="209"/>
                    </a:lnTo>
                    <a:lnTo>
                      <a:pt x="451" y="202"/>
                    </a:lnTo>
                    <a:lnTo>
                      <a:pt x="458" y="196"/>
                    </a:lnTo>
                    <a:lnTo>
                      <a:pt x="464" y="189"/>
                    </a:lnTo>
                    <a:lnTo>
                      <a:pt x="471" y="183"/>
                    </a:lnTo>
                    <a:lnTo>
                      <a:pt x="477" y="176"/>
                    </a:lnTo>
                    <a:lnTo>
                      <a:pt x="484" y="170"/>
                    </a:lnTo>
                    <a:lnTo>
                      <a:pt x="497" y="157"/>
                    </a:lnTo>
                    <a:lnTo>
                      <a:pt x="497" y="150"/>
                    </a:lnTo>
                    <a:lnTo>
                      <a:pt x="503" y="143"/>
                    </a:lnTo>
                    <a:lnTo>
                      <a:pt x="510" y="137"/>
                    </a:lnTo>
                    <a:lnTo>
                      <a:pt x="516" y="130"/>
                    </a:lnTo>
                    <a:lnTo>
                      <a:pt x="523" y="124"/>
                    </a:lnTo>
                    <a:lnTo>
                      <a:pt x="530" y="117"/>
                    </a:lnTo>
                    <a:lnTo>
                      <a:pt x="543" y="104"/>
                    </a:lnTo>
                    <a:lnTo>
                      <a:pt x="536" y="104"/>
                    </a:lnTo>
                    <a:lnTo>
                      <a:pt x="543" y="104"/>
                    </a:lnTo>
                    <a:lnTo>
                      <a:pt x="549" y="98"/>
                    </a:lnTo>
                    <a:lnTo>
                      <a:pt x="562" y="85"/>
                    </a:lnTo>
                    <a:lnTo>
                      <a:pt x="562" y="78"/>
                    </a:lnTo>
                    <a:lnTo>
                      <a:pt x="569" y="78"/>
                    </a:lnTo>
                    <a:lnTo>
                      <a:pt x="575" y="65"/>
                    </a:lnTo>
                    <a:lnTo>
                      <a:pt x="582" y="65"/>
                    </a:lnTo>
                    <a:lnTo>
                      <a:pt x="588" y="58"/>
                    </a:lnTo>
                    <a:lnTo>
                      <a:pt x="595" y="52"/>
                    </a:lnTo>
                    <a:lnTo>
                      <a:pt x="602" y="45"/>
                    </a:lnTo>
                    <a:lnTo>
                      <a:pt x="608" y="39"/>
                    </a:lnTo>
                    <a:lnTo>
                      <a:pt x="615" y="32"/>
                    </a:lnTo>
                    <a:lnTo>
                      <a:pt x="621" y="26"/>
                    </a:lnTo>
                    <a:lnTo>
                      <a:pt x="628" y="19"/>
                    </a:lnTo>
                    <a:lnTo>
                      <a:pt x="634" y="19"/>
                    </a:lnTo>
                    <a:lnTo>
                      <a:pt x="641" y="6"/>
                    </a:lnTo>
                    <a:lnTo>
                      <a:pt x="647" y="6"/>
                    </a:lnTo>
                    <a:lnTo>
                      <a:pt x="654" y="0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3" name="Freeform 53"/>
              <p:cNvSpPr>
                <a:spLocks/>
              </p:cNvSpPr>
              <p:nvPr/>
            </p:nvSpPr>
            <p:spPr bwMode="auto">
              <a:xfrm>
                <a:off x="6706911" y="2093995"/>
                <a:ext cx="942877" cy="361174"/>
              </a:xfrm>
              <a:custGeom>
                <a:avLst/>
                <a:gdLst/>
                <a:ahLst/>
                <a:cxnLst>
                  <a:cxn ang="0">
                    <a:pos x="13" y="117"/>
                  </a:cxn>
                  <a:cxn ang="0">
                    <a:pos x="33" y="104"/>
                  </a:cxn>
                  <a:cxn ang="0">
                    <a:pos x="52" y="91"/>
                  </a:cxn>
                  <a:cxn ang="0">
                    <a:pos x="72" y="78"/>
                  </a:cxn>
                  <a:cxn ang="0">
                    <a:pos x="91" y="72"/>
                  </a:cxn>
                  <a:cxn ang="0">
                    <a:pos x="111" y="59"/>
                  </a:cxn>
                  <a:cxn ang="0">
                    <a:pos x="131" y="45"/>
                  </a:cxn>
                  <a:cxn ang="0">
                    <a:pos x="150" y="39"/>
                  </a:cxn>
                  <a:cxn ang="0">
                    <a:pos x="170" y="32"/>
                  </a:cxn>
                  <a:cxn ang="0">
                    <a:pos x="190" y="26"/>
                  </a:cxn>
                  <a:cxn ang="0">
                    <a:pos x="209" y="19"/>
                  </a:cxn>
                  <a:cxn ang="0">
                    <a:pos x="229" y="13"/>
                  </a:cxn>
                  <a:cxn ang="0">
                    <a:pos x="248" y="6"/>
                  </a:cxn>
                  <a:cxn ang="0">
                    <a:pos x="268" y="6"/>
                  </a:cxn>
                  <a:cxn ang="0">
                    <a:pos x="288" y="6"/>
                  </a:cxn>
                  <a:cxn ang="0">
                    <a:pos x="307" y="6"/>
                  </a:cxn>
                  <a:cxn ang="0">
                    <a:pos x="327" y="0"/>
                  </a:cxn>
                  <a:cxn ang="0">
                    <a:pos x="347" y="6"/>
                  </a:cxn>
                  <a:cxn ang="0">
                    <a:pos x="366" y="6"/>
                  </a:cxn>
                  <a:cxn ang="0">
                    <a:pos x="386" y="6"/>
                  </a:cxn>
                  <a:cxn ang="0">
                    <a:pos x="405" y="13"/>
                  </a:cxn>
                  <a:cxn ang="0">
                    <a:pos x="425" y="19"/>
                  </a:cxn>
                  <a:cxn ang="0">
                    <a:pos x="445" y="19"/>
                  </a:cxn>
                  <a:cxn ang="0">
                    <a:pos x="464" y="26"/>
                  </a:cxn>
                  <a:cxn ang="0">
                    <a:pos x="484" y="39"/>
                  </a:cxn>
                  <a:cxn ang="0">
                    <a:pos x="504" y="45"/>
                  </a:cxn>
                  <a:cxn ang="0">
                    <a:pos x="523" y="52"/>
                  </a:cxn>
                  <a:cxn ang="0">
                    <a:pos x="543" y="65"/>
                  </a:cxn>
                  <a:cxn ang="0">
                    <a:pos x="562" y="72"/>
                  </a:cxn>
                  <a:cxn ang="0">
                    <a:pos x="582" y="85"/>
                  </a:cxn>
                  <a:cxn ang="0">
                    <a:pos x="602" y="98"/>
                  </a:cxn>
                  <a:cxn ang="0">
                    <a:pos x="621" y="111"/>
                  </a:cxn>
                  <a:cxn ang="0">
                    <a:pos x="641" y="131"/>
                  </a:cxn>
                  <a:cxn ang="0">
                    <a:pos x="661" y="144"/>
                  </a:cxn>
                  <a:cxn ang="0">
                    <a:pos x="680" y="163"/>
                  </a:cxn>
                  <a:cxn ang="0">
                    <a:pos x="700" y="176"/>
                  </a:cxn>
                  <a:cxn ang="0">
                    <a:pos x="719" y="196"/>
                  </a:cxn>
                  <a:cxn ang="0">
                    <a:pos x="739" y="216"/>
                  </a:cxn>
                  <a:cxn ang="0">
                    <a:pos x="759" y="235"/>
                  </a:cxn>
                  <a:cxn ang="0">
                    <a:pos x="778" y="255"/>
                  </a:cxn>
                  <a:cxn ang="0">
                    <a:pos x="798" y="281"/>
                  </a:cxn>
                  <a:cxn ang="0">
                    <a:pos x="817" y="301"/>
                  </a:cxn>
                </a:cxnLst>
                <a:rect l="0" t="0" r="r" b="b"/>
                <a:pathLst>
                  <a:path w="838" h="321">
                    <a:moveTo>
                      <a:pt x="0" y="131"/>
                    </a:moveTo>
                    <a:lnTo>
                      <a:pt x="6" y="124"/>
                    </a:lnTo>
                    <a:lnTo>
                      <a:pt x="13" y="117"/>
                    </a:lnTo>
                    <a:lnTo>
                      <a:pt x="19" y="117"/>
                    </a:lnTo>
                    <a:lnTo>
                      <a:pt x="26" y="111"/>
                    </a:lnTo>
                    <a:lnTo>
                      <a:pt x="33" y="104"/>
                    </a:lnTo>
                    <a:lnTo>
                      <a:pt x="39" y="104"/>
                    </a:lnTo>
                    <a:lnTo>
                      <a:pt x="46" y="98"/>
                    </a:lnTo>
                    <a:lnTo>
                      <a:pt x="52" y="91"/>
                    </a:lnTo>
                    <a:lnTo>
                      <a:pt x="59" y="91"/>
                    </a:lnTo>
                    <a:lnTo>
                      <a:pt x="65" y="85"/>
                    </a:lnTo>
                    <a:lnTo>
                      <a:pt x="72" y="78"/>
                    </a:lnTo>
                    <a:lnTo>
                      <a:pt x="78" y="78"/>
                    </a:lnTo>
                    <a:lnTo>
                      <a:pt x="85" y="72"/>
                    </a:lnTo>
                    <a:lnTo>
                      <a:pt x="91" y="72"/>
                    </a:lnTo>
                    <a:lnTo>
                      <a:pt x="98" y="65"/>
                    </a:lnTo>
                    <a:lnTo>
                      <a:pt x="105" y="59"/>
                    </a:lnTo>
                    <a:lnTo>
                      <a:pt x="111" y="59"/>
                    </a:lnTo>
                    <a:lnTo>
                      <a:pt x="118" y="52"/>
                    </a:lnTo>
                    <a:lnTo>
                      <a:pt x="124" y="52"/>
                    </a:lnTo>
                    <a:lnTo>
                      <a:pt x="131" y="45"/>
                    </a:lnTo>
                    <a:lnTo>
                      <a:pt x="137" y="45"/>
                    </a:lnTo>
                    <a:lnTo>
                      <a:pt x="144" y="39"/>
                    </a:lnTo>
                    <a:lnTo>
                      <a:pt x="150" y="39"/>
                    </a:lnTo>
                    <a:lnTo>
                      <a:pt x="157" y="39"/>
                    </a:lnTo>
                    <a:lnTo>
                      <a:pt x="163" y="32"/>
                    </a:lnTo>
                    <a:lnTo>
                      <a:pt x="170" y="32"/>
                    </a:lnTo>
                    <a:lnTo>
                      <a:pt x="176" y="32"/>
                    </a:lnTo>
                    <a:lnTo>
                      <a:pt x="183" y="26"/>
                    </a:lnTo>
                    <a:lnTo>
                      <a:pt x="190" y="26"/>
                    </a:lnTo>
                    <a:lnTo>
                      <a:pt x="196" y="26"/>
                    </a:lnTo>
                    <a:lnTo>
                      <a:pt x="203" y="19"/>
                    </a:lnTo>
                    <a:lnTo>
                      <a:pt x="209" y="19"/>
                    </a:lnTo>
                    <a:lnTo>
                      <a:pt x="216" y="19"/>
                    </a:lnTo>
                    <a:lnTo>
                      <a:pt x="222" y="13"/>
                    </a:lnTo>
                    <a:lnTo>
                      <a:pt x="229" y="13"/>
                    </a:lnTo>
                    <a:lnTo>
                      <a:pt x="235" y="13"/>
                    </a:lnTo>
                    <a:lnTo>
                      <a:pt x="242" y="13"/>
                    </a:lnTo>
                    <a:lnTo>
                      <a:pt x="248" y="6"/>
                    </a:lnTo>
                    <a:lnTo>
                      <a:pt x="255" y="6"/>
                    </a:lnTo>
                    <a:lnTo>
                      <a:pt x="262" y="6"/>
                    </a:lnTo>
                    <a:lnTo>
                      <a:pt x="268" y="6"/>
                    </a:lnTo>
                    <a:lnTo>
                      <a:pt x="275" y="6"/>
                    </a:lnTo>
                    <a:lnTo>
                      <a:pt x="281" y="6"/>
                    </a:lnTo>
                    <a:lnTo>
                      <a:pt x="288" y="6"/>
                    </a:lnTo>
                    <a:lnTo>
                      <a:pt x="294" y="6"/>
                    </a:lnTo>
                    <a:lnTo>
                      <a:pt x="301" y="6"/>
                    </a:lnTo>
                    <a:lnTo>
                      <a:pt x="307" y="6"/>
                    </a:lnTo>
                    <a:lnTo>
                      <a:pt x="314" y="0"/>
                    </a:lnTo>
                    <a:lnTo>
                      <a:pt x="320" y="0"/>
                    </a:lnTo>
                    <a:lnTo>
                      <a:pt x="327" y="0"/>
                    </a:lnTo>
                    <a:lnTo>
                      <a:pt x="333" y="0"/>
                    </a:lnTo>
                    <a:lnTo>
                      <a:pt x="340" y="6"/>
                    </a:lnTo>
                    <a:lnTo>
                      <a:pt x="347" y="6"/>
                    </a:lnTo>
                    <a:lnTo>
                      <a:pt x="353" y="6"/>
                    </a:lnTo>
                    <a:lnTo>
                      <a:pt x="360" y="6"/>
                    </a:lnTo>
                    <a:lnTo>
                      <a:pt x="366" y="6"/>
                    </a:lnTo>
                    <a:lnTo>
                      <a:pt x="373" y="6"/>
                    </a:lnTo>
                    <a:lnTo>
                      <a:pt x="379" y="6"/>
                    </a:lnTo>
                    <a:lnTo>
                      <a:pt x="386" y="6"/>
                    </a:lnTo>
                    <a:lnTo>
                      <a:pt x="392" y="6"/>
                    </a:lnTo>
                    <a:lnTo>
                      <a:pt x="399" y="13"/>
                    </a:lnTo>
                    <a:lnTo>
                      <a:pt x="405" y="13"/>
                    </a:lnTo>
                    <a:lnTo>
                      <a:pt x="412" y="13"/>
                    </a:lnTo>
                    <a:lnTo>
                      <a:pt x="418" y="13"/>
                    </a:lnTo>
                    <a:lnTo>
                      <a:pt x="425" y="19"/>
                    </a:lnTo>
                    <a:lnTo>
                      <a:pt x="432" y="19"/>
                    </a:lnTo>
                    <a:lnTo>
                      <a:pt x="438" y="19"/>
                    </a:lnTo>
                    <a:lnTo>
                      <a:pt x="445" y="19"/>
                    </a:lnTo>
                    <a:lnTo>
                      <a:pt x="451" y="26"/>
                    </a:lnTo>
                    <a:lnTo>
                      <a:pt x="458" y="26"/>
                    </a:lnTo>
                    <a:lnTo>
                      <a:pt x="464" y="26"/>
                    </a:lnTo>
                    <a:lnTo>
                      <a:pt x="471" y="32"/>
                    </a:lnTo>
                    <a:lnTo>
                      <a:pt x="477" y="32"/>
                    </a:lnTo>
                    <a:lnTo>
                      <a:pt x="484" y="39"/>
                    </a:lnTo>
                    <a:lnTo>
                      <a:pt x="490" y="39"/>
                    </a:lnTo>
                    <a:lnTo>
                      <a:pt x="497" y="39"/>
                    </a:lnTo>
                    <a:lnTo>
                      <a:pt x="504" y="45"/>
                    </a:lnTo>
                    <a:lnTo>
                      <a:pt x="510" y="45"/>
                    </a:lnTo>
                    <a:lnTo>
                      <a:pt x="517" y="52"/>
                    </a:lnTo>
                    <a:lnTo>
                      <a:pt x="523" y="52"/>
                    </a:lnTo>
                    <a:lnTo>
                      <a:pt x="530" y="59"/>
                    </a:lnTo>
                    <a:lnTo>
                      <a:pt x="536" y="59"/>
                    </a:lnTo>
                    <a:lnTo>
                      <a:pt x="543" y="65"/>
                    </a:lnTo>
                    <a:lnTo>
                      <a:pt x="549" y="65"/>
                    </a:lnTo>
                    <a:lnTo>
                      <a:pt x="556" y="72"/>
                    </a:lnTo>
                    <a:lnTo>
                      <a:pt x="562" y="72"/>
                    </a:lnTo>
                    <a:lnTo>
                      <a:pt x="569" y="78"/>
                    </a:lnTo>
                    <a:lnTo>
                      <a:pt x="575" y="85"/>
                    </a:lnTo>
                    <a:lnTo>
                      <a:pt x="582" y="85"/>
                    </a:lnTo>
                    <a:lnTo>
                      <a:pt x="589" y="91"/>
                    </a:lnTo>
                    <a:lnTo>
                      <a:pt x="595" y="98"/>
                    </a:lnTo>
                    <a:lnTo>
                      <a:pt x="602" y="98"/>
                    </a:lnTo>
                    <a:lnTo>
                      <a:pt x="608" y="104"/>
                    </a:lnTo>
                    <a:lnTo>
                      <a:pt x="615" y="111"/>
                    </a:lnTo>
                    <a:lnTo>
                      <a:pt x="621" y="111"/>
                    </a:lnTo>
                    <a:lnTo>
                      <a:pt x="628" y="117"/>
                    </a:lnTo>
                    <a:lnTo>
                      <a:pt x="634" y="124"/>
                    </a:lnTo>
                    <a:lnTo>
                      <a:pt x="641" y="131"/>
                    </a:lnTo>
                    <a:lnTo>
                      <a:pt x="647" y="131"/>
                    </a:lnTo>
                    <a:lnTo>
                      <a:pt x="654" y="137"/>
                    </a:lnTo>
                    <a:lnTo>
                      <a:pt x="661" y="144"/>
                    </a:lnTo>
                    <a:lnTo>
                      <a:pt x="667" y="150"/>
                    </a:lnTo>
                    <a:lnTo>
                      <a:pt x="674" y="157"/>
                    </a:lnTo>
                    <a:lnTo>
                      <a:pt x="680" y="163"/>
                    </a:lnTo>
                    <a:lnTo>
                      <a:pt x="687" y="170"/>
                    </a:lnTo>
                    <a:lnTo>
                      <a:pt x="693" y="170"/>
                    </a:lnTo>
                    <a:lnTo>
                      <a:pt x="700" y="176"/>
                    </a:lnTo>
                    <a:lnTo>
                      <a:pt x="706" y="183"/>
                    </a:lnTo>
                    <a:lnTo>
                      <a:pt x="713" y="189"/>
                    </a:lnTo>
                    <a:lnTo>
                      <a:pt x="719" y="196"/>
                    </a:lnTo>
                    <a:lnTo>
                      <a:pt x="726" y="202"/>
                    </a:lnTo>
                    <a:lnTo>
                      <a:pt x="732" y="209"/>
                    </a:lnTo>
                    <a:lnTo>
                      <a:pt x="739" y="216"/>
                    </a:lnTo>
                    <a:lnTo>
                      <a:pt x="746" y="222"/>
                    </a:lnTo>
                    <a:lnTo>
                      <a:pt x="752" y="229"/>
                    </a:lnTo>
                    <a:lnTo>
                      <a:pt x="759" y="235"/>
                    </a:lnTo>
                    <a:lnTo>
                      <a:pt x="765" y="242"/>
                    </a:lnTo>
                    <a:lnTo>
                      <a:pt x="772" y="248"/>
                    </a:lnTo>
                    <a:lnTo>
                      <a:pt x="778" y="255"/>
                    </a:lnTo>
                    <a:lnTo>
                      <a:pt x="785" y="261"/>
                    </a:lnTo>
                    <a:lnTo>
                      <a:pt x="798" y="274"/>
                    </a:lnTo>
                    <a:lnTo>
                      <a:pt x="798" y="281"/>
                    </a:lnTo>
                    <a:lnTo>
                      <a:pt x="804" y="288"/>
                    </a:lnTo>
                    <a:lnTo>
                      <a:pt x="811" y="294"/>
                    </a:lnTo>
                    <a:lnTo>
                      <a:pt x="817" y="301"/>
                    </a:lnTo>
                    <a:lnTo>
                      <a:pt x="824" y="307"/>
                    </a:lnTo>
                    <a:lnTo>
                      <a:pt x="837" y="320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4" name="Freeform 54"/>
              <p:cNvSpPr>
                <a:spLocks/>
              </p:cNvSpPr>
              <p:nvPr/>
            </p:nvSpPr>
            <p:spPr bwMode="auto">
              <a:xfrm>
                <a:off x="7648663" y="2454044"/>
                <a:ext cx="634585" cy="109139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26" y="40"/>
                  </a:cxn>
                  <a:cxn ang="0">
                    <a:pos x="52" y="66"/>
                  </a:cxn>
                  <a:cxn ang="0">
                    <a:pos x="72" y="92"/>
                  </a:cxn>
                  <a:cxn ang="0">
                    <a:pos x="92" y="118"/>
                  </a:cxn>
                  <a:cxn ang="0">
                    <a:pos x="105" y="138"/>
                  </a:cxn>
                  <a:cxn ang="0">
                    <a:pos x="124" y="164"/>
                  </a:cxn>
                  <a:cxn ang="0">
                    <a:pos x="137" y="190"/>
                  </a:cxn>
                  <a:cxn ang="0">
                    <a:pos x="151" y="210"/>
                  </a:cxn>
                  <a:cxn ang="0">
                    <a:pos x="170" y="236"/>
                  </a:cxn>
                  <a:cxn ang="0">
                    <a:pos x="190" y="262"/>
                  </a:cxn>
                  <a:cxn ang="0">
                    <a:pos x="203" y="288"/>
                  </a:cxn>
                  <a:cxn ang="0">
                    <a:pos x="216" y="314"/>
                  </a:cxn>
                  <a:cxn ang="0">
                    <a:pos x="229" y="334"/>
                  </a:cxn>
                  <a:cxn ang="0">
                    <a:pos x="242" y="354"/>
                  </a:cxn>
                  <a:cxn ang="0">
                    <a:pos x="255" y="373"/>
                  </a:cxn>
                  <a:cxn ang="0">
                    <a:pos x="268" y="399"/>
                  </a:cxn>
                  <a:cxn ang="0">
                    <a:pos x="281" y="419"/>
                  </a:cxn>
                  <a:cxn ang="0">
                    <a:pos x="294" y="439"/>
                  </a:cxn>
                  <a:cxn ang="0">
                    <a:pos x="301" y="458"/>
                  </a:cxn>
                  <a:cxn ang="0">
                    <a:pos x="321" y="484"/>
                  </a:cxn>
                  <a:cxn ang="0">
                    <a:pos x="334" y="511"/>
                  </a:cxn>
                  <a:cxn ang="0">
                    <a:pos x="340" y="530"/>
                  </a:cxn>
                  <a:cxn ang="0">
                    <a:pos x="360" y="556"/>
                  </a:cxn>
                  <a:cxn ang="0">
                    <a:pos x="366" y="576"/>
                  </a:cxn>
                  <a:cxn ang="0">
                    <a:pos x="386" y="602"/>
                  </a:cxn>
                  <a:cxn ang="0">
                    <a:pos x="393" y="628"/>
                  </a:cxn>
                  <a:cxn ang="0">
                    <a:pos x="406" y="655"/>
                  </a:cxn>
                  <a:cxn ang="0">
                    <a:pos x="425" y="681"/>
                  </a:cxn>
                  <a:cxn ang="0">
                    <a:pos x="432" y="700"/>
                  </a:cxn>
                  <a:cxn ang="0">
                    <a:pos x="445" y="720"/>
                  </a:cxn>
                  <a:cxn ang="0">
                    <a:pos x="451" y="740"/>
                  </a:cxn>
                  <a:cxn ang="0">
                    <a:pos x="465" y="759"/>
                  </a:cxn>
                  <a:cxn ang="0">
                    <a:pos x="471" y="779"/>
                  </a:cxn>
                  <a:cxn ang="0">
                    <a:pos x="484" y="798"/>
                  </a:cxn>
                  <a:cxn ang="0">
                    <a:pos x="491" y="818"/>
                  </a:cxn>
                  <a:cxn ang="0">
                    <a:pos x="504" y="838"/>
                  </a:cxn>
                  <a:cxn ang="0">
                    <a:pos x="510" y="857"/>
                  </a:cxn>
                  <a:cxn ang="0">
                    <a:pos x="523" y="877"/>
                  </a:cxn>
                  <a:cxn ang="0">
                    <a:pos x="530" y="897"/>
                  </a:cxn>
                  <a:cxn ang="0">
                    <a:pos x="550" y="929"/>
                  </a:cxn>
                  <a:cxn ang="0">
                    <a:pos x="556" y="956"/>
                  </a:cxn>
                </a:cxnLst>
                <a:rect l="0" t="0" r="r" b="b"/>
                <a:pathLst>
                  <a:path w="564" h="970">
                    <a:moveTo>
                      <a:pt x="0" y="0"/>
                    </a:moveTo>
                    <a:lnTo>
                      <a:pt x="0" y="7"/>
                    </a:lnTo>
                    <a:lnTo>
                      <a:pt x="7" y="13"/>
                    </a:lnTo>
                    <a:lnTo>
                      <a:pt x="13" y="20"/>
                    </a:lnTo>
                    <a:lnTo>
                      <a:pt x="26" y="33"/>
                    </a:lnTo>
                    <a:lnTo>
                      <a:pt x="26" y="40"/>
                    </a:lnTo>
                    <a:lnTo>
                      <a:pt x="33" y="46"/>
                    </a:lnTo>
                    <a:lnTo>
                      <a:pt x="39" y="53"/>
                    </a:lnTo>
                    <a:lnTo>
                      <a:pt x="52" y="66"/>
                    </a:lnTo>
                    <a:lnTo>
                      <a:pt x="52" y="72"/>
                    </a:lnTo>
                    <a:lnTo>
                      <a:pt x="59" y="79"/>
                    </a:lnTo>
                    <a:lnTo>
                      <a:pt x="72" y="92"/>
                    </a:lnTo>
                    <a:lnTo>
                      <a:pt x="72" y="98"/>
                    </a:lnTo>
                    <a:lnTo>
                      <a:pt x="79" y="105"/>
                    </a:lnTo>
                    <a:lnTo>
                      <a:pt x="92" y="118"/>
                    </a:lnTo>
                    <a:lnTo>
                      <a:pt x="92" y="125"/>
                    </a:lnTo>
                    <a:lnTo>
                      <a:pt x="98" y="131"/>
                    </a:lnTo>
                    <a:lnTo>
                      <a:pt x="105" y="138"/>
                    </a:lnTo>
                    <a:lnTo>
                      <a:pt x="105" y="144"/>
                    </a:lnTo>
                    <a:lnTo>
                      <a:pt x="111" y="151"/>
                    </a:lnTo>
                    <a:lnTo>
                      <a:pt x="124" y="164"/>
                    </a:lnTo>
                    <a:lnTo>
                      <a:pt x="124" y="170"/>
                    </a:lnTo>
                    <a:lnTo>
                      <a:pt x="137" y="183"/>
                    </a:lnTo>
                    <a:lnTo>
                      <a:pt x="137" y="190"/>
                    </a:lnTo>
                    <a:lnTo>
                      <a:pt x="144" y="197"/>
                    </a:lnTo>
                    <a:lnTo>
                      <a:pt x="151" y="203"/>
                    </a:lnTo>
                    <a:lnTo>
                      <a:pt x="151" y="210"/>
                    </a:lnTo>
                    <a:lnTo>
                      <a:pt x="164" y="223"/>
                    </a:lnTo>
                    <a:lnTo>
                      <a:pt x="164" y="229"/>
                    </a:lnTo>
                    <a:lnTo>
                      <a:pt x="170" y="236"/>
                    </a:lnTo>
                    <a:lnTo>
                      <a:pt x="170" y="242"/>
                    </a:lnTo>
                    <a:lnTo>
                      <a:pt x="177" y="249"/>
                    </a:lnTo>
                    <a:lnTo>
                      <a:pt x="190" y="262"/>
                    </a:lnTo>
                    <a:lnTo>
                      <a:pt x="190" y="275"/>
                    </a:lnTo>
                    <a:lnTo>
                      <a:pt x="196" y="282"/>
                    </a:lnTo>
                    <a:lnTo>
                      <a:pt x="203" y="288"/>
                    </a:lnTo>
                    <a:lnTo>
                      <a:pt x="209" y="295"/>
                    </a:lnTo>
                    <a:lnTo>
                      <a:pt x="209" y="308"/>
                    </a:lnTo>
                    <a:lnTo>
                      <a:pt x="216" y="314"/>
                    </a:lnTo>
                    <a:lnTo>
                      <a:pt x="223" y="321"/>
                    </a:lnTo>
                    <a:lnTo>
                      <a:pt x="229" y="327"/>
                    </a:lnTo>
                    <a:lnTo>
                      <a:pt x="229" y="334"/>
                    </a:lnTo>
                    <a:lnTo>
                      <a:pt x="236" y="340"/>
                    </a:lnTo>
                    <a:lnTo>
                      <a:pt x="236" y="347"/>
                    </a:lnTo>
                    <a:lnTo>
                      <a:pt x="242" y="354"/>
                    </a:lnTo>
                    <a:lnTo>
                      <a:pt x="249" y="360"/>
                    </a:lnTo>
                    <a:lnTo>
                      <a:pt x="249" y="367"/>
                    </a:lnTo>
                    <a:lnTo>
                      <a:pt x="255" y="373"/>
                    </a:lnTo>
                    <a:lnTo>
                      <a:pt x="255" y="380"/>
                    </a:lnTo>
                    <a:lnTo>
                      <a:pt x="268" y="393"/>
                    </a:lnTo>
                    <a:lnTo>
                      <a:pt x="268" y="399"/>
                    </a:lnTo>
                    <a:lnTo>
                      <a:pt x="275" y="406"/>
                    </a:lnTo>
                    <a:lnTo>
                      <a:pt x="275" y="412"/>
                    </a:lnTo>
                    <a:lnTo>
                      <a:pt x="281" y="419"/>
                    </a:lnTo>
                    <a:lnTo>
                      <a:pt x="281" y="426"/>
                    </a:lnTo>
                    <a:lnTo>
                      <a:pt x="288" y="432"/>
                    </a:lnTo>
                    <a:lnTo>
                      <a:pt x="294" y="439"/>
                    </a:lnTo>
                    <a:lnTo>
                      <a:pt x="294" y="445"/>
                    </a:lnTo>
                    <a:lnTo>
                      <a:pt x="301" y="452"/>
                    </a:lnTo>
                    <a:lnTo>
                      <a:pt x="301" y="458"/>
                    </a:lnTo>
                    <a:lnTo>
                      <a:pt x="314" y="471"/>
                    </a:lnTo>
                    <a:lnTo>
                      <a:pt x="314" y="478"/>
                    </a:lnTo>
                    <a:lnTo>
                      <a:pt x="321" y="484"/>
                    </a:lnTo>
                    <a:lnTo>
                      <a:pt x="321" y="498"/>
                    </a:lnTo>
                    <a:lnTo>
                      <a:pt x="327" y="504"/>
                    </a:lnTo>
                    <a:lnTo>
                      <a:pt x="334" y="511"/>
                    </a:lnTo>
                    <a:lnTo>
                      <a:pt x="334" y="517"/>
                    </a:lnTo>
                    <a:lnTo>
                      <a:pt x="340" y="524"/>
                    </a:lnTo>
                    <a:lnTo>
                      <a:pt x="340" y="530"/>
                    </a:lnTo>
                    <a:lnTo>
                      <a:pt x="353" y="543"/>
                    </a:lnTo>
                    <a:lnTo>
                      <a:pt x="353" y="550"/>
                    </a:lnTo>
                    <a:lnTo>
                      <a:pt x="360" y="556"/>
                    </a:lnTo>
                    <a:lnTo>
                      <a:pt x="360" y="563"/>
                    </a:lnTo>
                    <a:lnTo>
                      <a:pt x="366" y="569"/>
                    </a:lnTo>
                    <a:lnTo>
                      <a:pt x="366" y="576"/>
                    </a:lnTo>
                    <a:lnTo>
                      <a:pt x="373" y="583"/>
                    </a:lnTo>
                    <a:lnTo>
                      <a:pt x="373" y="589"/>
                    </a:lnTo>
                    <a:lnTo>
                      <a:pt x="386" y="602"/>
                    </a:lnTo>
                    <a:lnTo>
                      <a:pt x="386" y="615"/>
                    </a:lnTo>
                    <a:lnTo>
                      <a:pt x="393" y="622"/>
                    </a:lnTo>
                    <a:lnTo>
                      <a:pt x="393" y="628"/>
                    </a:lnTo>
                    <a:lnTo>
                      <a:pt x="399" y="635"/>
                    </a:lnTo>
                    <a:lnTo>
                      <a:pt x="406" y="641"/>
                    </a:lnTo>
                    <a:lnTo>
                      <a:pt x="406" y="655"/>
                    </a:lnTo>
                    <a:lnTo>
                      <a:pt x="419" y="668"/>
                    </a:lnTo>
                    <a:lnTo>
                      <a:pt x="419" y="674"/>
                    </a:lnTo>
                    <a:lnTo>
                      <a:pt x="425" y="681"/>
                    </a:lnTo>
                    <a:lnTo>
                      <a:pt x="425" y="687"/>
                    </a:lnTo>
                    <a:lnTo>
                      <a:pt x="432" y="694"/>
                    </a:lnTo>
                    <a:lnTo>
                      <a:pt x="432" y="700"/>
                    </a:lnTo>
                    <a:lnTo>
                      <a:pt x="438" y="707"/>
                    </a:lnTo>
                    <a:lnTo>
                      <a:pt x="438" y="713"/>
                    </a:lnTo>
                    <a:lnTo>
                      <a:pt x="445" y="720"/>
                    </a:lnTo>
                    <a:lnTo>
                      <a:pt x="445" y="727"/>
                    </a:lnTo>
                    <a:lnTo>
                      <a:pt x="451" y="733"/>
                    </a:lnTo>
                    <a:lnTo>
                      <a:pt x="451" y="740"/>
                    </a:lnTo>
                    <a:lnTo>
                      <a:pt x="458" y="746"/>
                    </a:lnTo>
                    <a:lnTo>
                      <a:pt x="458" y="753"/>
                    </a:lnTo>
                    <a:lnTo>
                      <a:pt x="465" y="759"/>
                    </a:lnTo>
                    <a:lnTo>
                      <a:pt x="465" y="766"/>
                    </a:lnTo>
                    <a:lnTo>
                      <a:pt x="471" y="772"/>
                    </a:lnTo>
                    <a:lnTo>
                      <a:pt x="471" y="779"/>
                    </a:lnTo>
                    <a:lnTo>
                      <a:pt x="478" y="785"/>
                    </a:lnTo>
                    <a:lnTo>
                      <a:pt x="478" y="792"/>
                    </a:lnTo>
                    <a:lnTo>
                      <a:pt x="484" y="798"/>
                    </a:lnTo>
                    <a:lnTo>
                      <a:pt x="484" y="805"/>
                    </a:lnTo>
                    <a:lnTo>
                      <a:pt x="491" y="812"/>
                    </a:lnTo>
                    <a:lnTo>
                      <a:pt x="491" y="818"/>
                    </a:lnTo>
                    <a:lnTo>
                      <a:pt x="497" y="825"/>
                    </a:lnTo>
                    <a:lnTo>
                      <a:pt x="497" y="831"/>
                    </a:lnTo>
                    <a:lnTo>
                      <a:pt x="504" y="838"/>
                    </a:lnTo>
                    <a:lnTo>
                      <a:pt x="504" y="844"/>
                    </a:lnTo>
                    <a:lnTo>
                      <a:pt x="510" y="851"/>
                    </a:lnTo>
                    <a:lnTo>
                      <a:pt x="510" y="857"/>
                    </a:lnTo>
                    <a:lnTo>
                      <a:pt x="517" y="864"/>
                    </a:lnTo>
                    <a:lnTo>
                      <a:pt x="517" y="870"/>
                    </a:lnTo>
                    <a:lnTo>
                      <a:pt x="523" y="877"/>
                    </a:lnTo>
                    <a:lnTo>
                      <a:pt x="523" y="884"/>
                    </a:lnTo>
                    <a:lnTo>
                      <a:pt x="530" y="890"/>
                    </a:lnTo>
                    <a:lnTo>
                      <a:pt x="530" y="897"/>
                    </a:lnTo>
                    <a:lnTo>
                      <a:pt x="536" y="903"/>
                    </a:lnTo>
                    <a:lnTo>
                      <a:pt x="536" y="916"/>
                    </a:lnTo>
                    <a:lnTo>
                      <a:pt x="550" y="929"/>
                    </a:lnTo>
                    <a:lnTo>
                      <a:pt x="550" y="936"/>
                    </a:lnTo>
                    <a:lnTo>
                      <a:pt x="556" y="942"/>
                    </a:lnTo>
                    <a:lnTo>
                      <a:pt x="556" y="956"/>
                    </a:lnTo>
                    <a:lnTo>
                      <a:pt x="563" y="962"/>
                    </a:lnTo>
                    <a:lnTo>
                      <a:pt x="563" y="969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5" name="Freeform 55"/>
              <p:cNvSpPr>
                <a:spLocks/>
              </p:cNvSpPr>
              <p:nvPr/>
            </p:nvSpPr>
            <p:spPr bwMode="auto">
              <a:xfrm>
                <a:off x="8282123" y="3544316"/>
                <a:ext cx="390427" cy="847239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9" y="26"/>
                  </a:cxn>
                  <a:cxn ang="0">
                    <a:pos x="26" y="45"/>
                  </a:cxn>
                  <a:cxn ang="0">
                    <a:pos x="32" y="58"/>
                  </a:cxn>
                  <a:cxn ang="0">
                    <a:pos x="39" y="72"/>
                  </a:cxn>
                  <a:cxn ang="0">
                    <a:pos x="45" y="91"/>
                  </a:cxn>
                  <a:cxn ang="0">
                    <a:pos x="52" y="104"/>
                  </a:cxn>
                  <a:cxn ang="0">
                    <a:pos x="59" y="124"/>
                  </a:cxn>
                  <a:cxn ang="0">
                    <a:pos x="65" y="137"/>
                  </a:cxn>
                  <a:cxn ang="0">
                    <a:pos x="72" y="150"/>
                  </a:cxn>
                  <a:cxn ang="0">
                    <a:pos x="78" y="163"/>
                  </a:cxn>
                  <a:cxn ang="0">
                    <a:pos x="85" y="183"/>
                  </a:cxn>
                  <a:cxn ang="0">
                    <a:pos x="98" y="202"/>
                  </a:cxn>
                  <a:cxn ang="0">
                    <a:pos x="104" y="222"/>
                  </a:cxn>
                  <a:cxn ang="0">
                    <a:pos x="111" y="235"/>
                  </a:cxn>
                  <a:cxn ang="0">
                    <a:pos x="117" y="248"/>
                  </a:cxn>
                  <a:cxn ang="0">
                    <a:pos x="124" y="268"/>
                  </a:cxn>
                  <a:cxn ang="0">
                    <a:pos x="130" y="281"/>
                  </a:cxn>
                  <a:cxn ang="0">
                    <a:pos x="137" y="294"/>
                  </a:cxn>
                  <a:cxn ang="0">
                    <a:pos x="144" y="307"/>
                  </a:cxn>
                  <a:cxn ang="0">
                    <a:pos x="150" y="320"/>
                  </a:cxn>
                  <a:cxn ang="0">
                    <a:pos x="157" y="333"/>
                  </a:cxn>
                  <a:cxn ang="0">
                    <a:pos x="163" y="346"/>
                  </a:cxn>
                  <a:cxn ang="0">
                    <a:pos x="170" y="366"/>
                  </a:cxn>
                  <a:cxn ang="0">
                    <a:pos x="176" y="379"/>
                  </a:cxn>
                  <a:cxn ang="0">
                    <a:pos x="183" y="392"/>
                  </a:cxn>
                  <a:cxn ang="0">
                    <a:pos x="189" y="412"/>
                  </a:cxn>
                  <a:cxn ang="0">
                    <a:pos x="196" y="425"/>
                  </a:cxn>
                  <a:cxn ang="0">
                    <a:pos x="202" y="438"/>
                  </a:cxn>
                  <a:cxn ang="0">
                    <a:pos x="209" y="451"/>
                  </a:cxn>
                  <a:cxn ang="0">
                    <a:pos x="216" y="471"/>
                  </a:cxn>
                  <a:cxn ang="0">
                    <a:pos x="222" y="484"/>
                  </a:cxn>
                  <a:cxn ang="0">
                    <a:pos x="235" y="497"/>
                  </a:cxn>
                  <a:cxn ang="0">
                    <a:pos x="242" y="516"/>
                  </a:cxn>
                  <a:cxn ang="0">
                    <a:pos x="248" y="530"/>
                  </a:cxn>
                  <a:cxn ang="0">
                    <a:pos x="255" y="543"/>
                  </a:cxn>
                  <a:cxn ang="0">
                    <a:pos x="261" y="562"/>
                  </a:cxn>
                  <a:cxn ang="0">
                    <a:pos x="268" y="575"/>
                  </a:cxn>
                  <a:cxn ang="0">
                    <a:pos x="274" y="588"/>
                  </a:cxn>
                  <a:cxn ang="0">
                    <a:pos x="281" y="602"/>
                  </a:cxn>
                  <a:cxn ang="0">
                    <a:pos x="287" y="621"/>
                  </a:cxn>
                  <a:cxn ang="0">
                    <a:pos x="294" y="634"/>
                  </a:cxn>
                  <a:cxn ang="0">
                    <a:pos x="301" y="647"/>
                  </a:cxn>
                  <a:cxn ang="0">
                    <a:pos x="307" y="667"/>
                  </a:cxn>
                  <a:cxn ang="0">
                    <a:pos x="314" y="680"/>
                  </a:cxn>
                  <a:cxn ang="0">
                    <a:pos x="320" y="693"/>
                  </a:cxn>
                  <a:cxn ang="0">
                    <a:pos x="327" y="713"/>
                  </a:cxn>
                  <a:cxn ang="0">
                    <a:pos x="333" y="726"/>
                  </a:cxn>
                  <a:cxn ang="0">
                    <a:pos x="340" y="739"/>
                  </a:cxn>
                  <a:cxn ang="0">
                    <a:pos x="346" y="752"/>
                  </a:cxn>
                </a:cxnLst>
                <a:rect l="0" t="0" r="r" b="b"/>
                <a:pathLst>
                  <a:path w="347" h="753">
                    <a:moveTo>
                      <a:pt x="0" y="0"/>
                    </a:moveTo>
                    <a:lnTo>
                      <a:pt x="6" y="6"/>
                    </a:lnTo>
                    <a:lnTo>
                      <a:pt x="6" y="13"/>
                    </a:lnTo>
                    <a:lnTo>
                      <a:pt x="19" y="26"/>
                    </a:lnTo>
                    <a:lnTo>
                      <a:pt x="19" y="39"/>
                    </a:lnTo>
                    <a:lnTo>
                      <a:pt x="26" y="45"/>
                    </a:lnTo>
                    <a:lnTo>
                      <a:pt x="26" y="52"/>
                    </a:lnTo>
                    <a:lnTo>
                      <a:pt x="32" y="58"/>
                    </a:lnTo>
                    <a:lnTo>
                      <a:pt x="32" y="65"/>
                    </a:lnTo>
                    <a:lnTo>
                      <a:pt x="39" y="72"/>
                    </a:lnTo>
                    <a:lnTo>
                      <a:pt x="39" y="85"/>
                    </a:lnTo>
                    <a:lnTo>
                      <a:pt x="45" y="91"/>
                    </a:lnTo>
                    <a:lnTo>
                      <a:pt x="45" y="98"/>
                    </a:lnTo>
                    <a:lnTo>
                      <a:pt x="52" y="104"/>
                    </a:lnTo>
                    <a:lnTo>
                      <a:pt x="59" y="111"/>
                    </a:lnTo>
                    <a:lnTo>
                      <a:pt x="59" y="124"/>
                    </a:lnTo>
                    <a:lnTo>
                      <a:pt x="65" y="130"/>
                    </a:lnTo>
                    <a:lnTo>
                      <a:pt x="65" y="137"/>
                    </a:lnTo>
                    <a:lnTo>
                      <a:pt x="72" y="144"/>
                    </a:lnTo>
                    <a:lnTo>
                      <a:pt x="72" y="150"/>
                    </a:lnTo>
                    <a:lnTo>
                      <a:pt x="78" y="157"/>
                    </a:lnTo>
                    <a:lnTo>
                      <a:pt x="78" y="163"/>
                    </a:lnTo>
                    <a:lnTo>
                      <a:pt x="85" y="170"/>
                    </a:lnTo>
                    <a:lnTo>
                      <a:pt x="85" y="183"/>
                    </a:lnTo>
                    <a:lnTo>
                      <a:pt x="98" y="196"/>
                    </a:lnTo>
                    <a:lnTo>
                      <a:pt x="98" y="202"/>
                    </a:lnTo>
                    <a:lnTo>
                      <a:pt x="104" y="209"/>
                    </a:lnTo>
                    <a:lnTo>
                      <a:pt x="104" y="222"/>
                    </a:lnTo>
                    <a:lnTo>
                      <a:pt x="111" y="229"/>
                    </a:lnTo>
                    <a:lnTo>
                      <a:pt x="111" y="235"/>
                    </a:lnTo>
                    <a:lnTo>
                      <a:pt x="117" y="242"/>
                    </a:lnTo>
                    <a:lnTo>
                      <a:pt x="117" y="248"/>
                    </a:lnTo>
                    <a:lnTo>
                      <a:pt x="124" y="255"/>
                    </a:lnTo>
                    <a:lnTo>
                      <a:pt x="124" y="268"/>
                    </a:lnTo>
                    <a:lnTo>
                      <a:pt x="130" y="274"/>
                    </a:lnTo>
                    <a:lnTo>
                      <a:pt x="130" y="281"/>
                    </a:lnTo>
                    <a:lnTo>
                      <a:pt x="137" y="287"/>
                    </a:lnTo>
                    <a:lnTo>
                      <a:pt x="137" y="294"/>
                    </a:lnTo>
                    <a:lnTo>
                      <a:pt x="144" y="301"/>
                    </a:lnTo>
                    <a:lnTo>
                      <a:pt x="144" y="307"/>
                    </a:lnTo>
                    <a:lnTo>
                      <a:pt x="150" y="314"/>
                    </a:lnTo>
                    <a:lnTo>
                      <a:pt x="150" y="320"/>
                    </a:lnTo>
                    <a:lnTo>
                      <a:pt x="157" y="327"/>
                    </a:lnTo>
                    <a:lnTo>
                      <a:pt x="157" y="333"/>
                    </a:lnTo>
                    <a:lnTo>
                      <a:pt x="163" y="340"/>
                    </a:lnTo>
                    <a:lnTo>
                      <a:pt x="163" y="346"/>
                    </a:lnTo>
                    <a:lnTo>
                      <a:pt x="170" y="353"/>
                    </a:lnTo>
                    <a:lnTo>
                      <a:pt x="170" y="366"/>
                    </a:lnTo>
                    <a:lnTo>
                      <a:pt x="176" y="373"/>
                    </a:lnTo>
                    <a:lnTo>
                      <a:pt x="176" y="379"/>
                    </a:lnTo>
                    <a:lnTo>
                      <a:pt x="183" y="386"/>
                    </a:lnTo>
                    <a:lnTo>
                      <a:pt x="183" y="392"/>
                    </a:lnTo>
                    <a:lnTo>
                      <a:pt x="189" y="399"/>
                    </a:lnTo>
                    <a:lnTo>
                      <a:pt x="189" y="412"/>
                    </a:lnTo>
                    <a:lnTo>
                      <a:pt x="196" y="418"/>
                    </a:lnTo>
                    <a:lnTo>
                      <a:pt x="196" y="425"/>
                    </a:lnTo>
                    <a:lnTo>
                      <a:pt x="202" y="431"/>
                    </a:lnTo>
                    <a:lnTo>
                      <a:pt x="202" y="438"/>
                    </a:lnTo>
                    <a:lnTo>
                      <a:pt x="209" y="445"/>
                    </a:lnTo>
                    <a:lnTo>
                      <a:pt x="209" y="451"/>
                    </a:lnTo>
                    <a:lnTo>
                      <a:pt x="216" y="458"/>
                    </a:lnTo>
                    <a:lnTo>
                      <a:pt x="216" y="471"/>
                    </a:lnTo>
                    <a:lnTo>
                      <a:pt x="222" y="477"/>
                    </a:lnTo>
                    <a:lnTo>
                      <a:pt x="222" y="484"/>
                    </a:lnTo>
                    <a:lnTo>
                      <a:pt x="229" y="490"/>
                    </a:lnTo>
                    <a:lnTo>
                      <a:pt x="235" y="497"/>
                    </a:lnTo>
                    <a:lnTo>
                      <a:pt x="235" y="510"/>
                    </a:lnTo>
                    <a:lnTo>
                      <a:pt x="242" y="516"/>
                    </a:lnTo>
                    <a:lnTo>
                      <a:pt x="242" y="523"/>
                    </a:lnTo>
                    <a:lnTo>
                      <a:pt x="248" y="530"/>
                    </a:lnTo>
                    <a:lnTo>
                      <a:pt x="248" y="536"/>
                    </a:lnTo>
                    <a:lnTo>
                      <a:pt x="255" y="543"/>
                    </a:lnTo>
                    <a:lnTo>
                      <a:pt x="255" y="556"/>
                    </a:lnTo>
                    <a:lnTo>
                      <a:pt x="261" y="562"/>
                    </a:lnTo>
                    <a:lnTo>
                      <a:pt x="261" y="569"/>
                    </a:lnTo>
                    <a:lnTo>
                      <a:pt x="268" y="575"/>
                    </a:lnTo>
                    <a:lnTo>
                      <a:pt x="268" y="582"/>
                    </a:lnTo>
                    <a:lnTo>
                      <a:pt x="274" y="588"/>
                    </a:lnTo>
                    <a:lnTo>
                      <a:pt x="274" y="595"/>
                    </a:lnTo>
                    <a:lnTo>
                      <a:pt x="281" y="602"/>
                    </a:lnTo>
                    <a:lnTo>
                      <a:pt x="281" y="615"/>
                    </a:lnTo>
                    <a:lnTo>
                      <a:pt x="287" y="621"/>
                    </a:lnTo>
                    <a:lnTo>
                      <a:pt x="287" y="628"/>
                    </a:lnTo>
                    <a:lnTo>
                      <a:pt x="294" y="634"/>
                    </a:lnTo>
                    <a:lnTo>
                      <a:pt x="294" y="641"/>
                    </a:lnTo>
                    <a:lnTo>
                      <a:pt x="301" y="647"/>
                    </a:lnTo>
                    <a:lnTo>
                      <a:pt x="301" y="660"/>
                    </a:lnTo>
                    <a:lnTo>
                      <a:pt x="307" y="667"/>
                    </a:lnTo>
                    <a:lnTo>
                      <a:pt x="307" y="674"/>
                    </a:lnTo>
                    <a:lnTo>
                      <a:pt x="314" y="680"/>
                    </a:lnTo>
                    <a:lnTo>
                      <a:pt x="314" y="687"/>
                    </a:lnTo>
                    <a:lnTo>
                      <a:pt x="320" y="693"/>
                    </a:lnTo>
                    <a:lnTo>
                      <a:pt x="320" y="706"/>
                    </a:lnTo>
                    <a:lnTo>
                      <a:pt x="327" y="713"/>
                    </a:lnTo>
                    <a:lnTo>
                      <a:pt x="327" y="719"/>
                    </a:lnTo>
                    <a:lnTo>
                      <a:pt x="333" y="726"/>
                    </a:lnTo>
                    <a:lnTo>
                      <a:pt x="333" y="732"/>
                    </a:lnTo>
                    <a:lnTo>
                      <a:pt x="340" y="739"/>
                    </a:lnTo>
                    <a:lnTo>
                      <a:pt x="340" y="745"/>
                    </a:lnTo>
                    <a:lnTo>
                      <a:pt x="346" y="752"/>
                    </a:lnTo>
                  </a:path>
                </a:pathLst>
              </a:custGeom>
              <a:noFill/>
              <a:ln w="38100" cap="rnd" cmpd="sng">
                <a:solidFill>
                  <a:srgbClr val="007F00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aphicFrame>
          <p:nvGraphicFramePr>
            <p:cNvPr id="189" name="Obiekt 18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7468634"/>
                </p:ext>
              </p:extLst>
            </p:nvPr>
          </p:nvGraphicFramePr>
          <p:xfrm>
            <a:off x="6108757" y="1090695"/>
            <a:ext cx="1571632" cy="3929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" name="Equation" r:id="rId10" imgW="965160" imgH="241200" progId="Equation.3">
                    <p:embed/>
                  </p:oleObj>
                </mc:Choice>
                <mc:Fallback>
                  <p:oleObj name="Equation" r:id="rId10" imgW="96516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108757" y="1090695"/>
                          <a:ext cx="1571632" cy="3929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pole tekstowe 189"/>
            <p:cNvSpPr txBox="1"/>
            <p:nvPr/>
          </p:nvSpPr>
          <p:spPr>
            <a:xfrm>
              <a:off x="8005764" y="2200350"/>
              <a:ext cx="61106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i="1" dirty="0"/>
                <a:t>x</a:t>
              </a:r>
              <a:r>
                <a:rPr lang="pl-PL" dirty="0" smtClean="0"/>
                <a:t>(</a:t>
              </a:r>
              <a:r>
                <a:rPr lang="pl-PL" i="1" dirty="0" smtClean="0"/>
                <a:t>t</a:t>
              </a:r>
              <a:r>
                <a:rPr lang="pl-PL" dirty="0" smtClean="0"/>
                <a:t>)</a:t>
              </a:r>
              <a:endParaRPr lang="pl-PL" i="1" dirty="0"/>
            </a:p>
          </p:txBody>
        </p:sp>
      </p:grpSp>
      <p:graphicFrame>
        <p:nvGraphicFramePr>
          <p:cNvPr id="201" name="Object 1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539855"/>
              </p:ext>
            </p:extLst>
          </p:nvPr>
        </p:nvGraphicFramePr>
        <p:xfrm>
          <a:off x="1069974" y="4838700"/>
          <a:ext cx="4347009" cy="174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9" name="Equation" r:id="rId12" imgW="2298600" imgH="761760" progId="Equation.3">
                  <p:embed/>
                </p:oleObj>
              </mc:Choice>
              <mc:Fallback>
                <p:oleObj name="Equation" r:id="rId12" imgW="2298600" imgH="7617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4" y="4838700"/>
                        <a:ext cx="4347009" cy="174864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oria sygnałów">
  <a:themeElements>
    <a:clrScheme name="Teoria sygnałów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Teoria sygnałó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sygnałów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sygnałów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Office\Szablony\Teoria sygnałów.pot</Template>
  <TotalTime>9341</TotalTime>
  <Words>1236</Words>
  <Application>Microsoft Office PowerPoint</Application>
  <PresentationFormat>Pokaz na ekranie (4:3)</PresentationFormat>
  <Paragraphs>347</Paragraphs>
  <Slides>34</Slides>
  <Notes>19</Notes>
  <HiddenSlides>3</HiddenSlides>
  <MMClips>0</MMClips>
  <ScaleCrop>false</ScaleCrop>
  <HeadingPairs>
    <vt:vector size="8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34</vt:i4>
      </vt:variant>
    </vt:vector>
  </HeadingPairs>
  <TitlesOfParts>
    <vt:vector size="48" baseType="lpstr">
      <vt:lpstr>Albertus Medium</vt:lpstr>
      <vt:lpstr>Arial</vt:lpstr>
      <vt:lpstr>Cambria Math</vt:lpstr>
      <vt:lpstr>Comic Sans MS</vt:lpstr>
      <vt:lpstr>Helvetica</vt:lpstr>
      <vt:lpstr>Helvetica CE</vt:lpstr>
      <vt:lpstr>Monotype Sorts</vt:lpstr>
      <vt:lpstr>Symbol</vt:lpstr>
      <vt:lpstr>Times New Roman</vt:lpstr>
      <vt:lpstr>Verdana</vt:lpstr>
      <vt:lpstr>Teoria sygnałów</vt:lpstr>
      <vt:lpstr>Equation</vt:lpstr>
      <vt:lpstr>Równanie</vt:lpstr>
      <vt:lpstr>Microsoft Equation 3.0</vt:lpstr>
      <vt:lpstr>Właściwości energetyczne sygnałów</vt:lpstr>
      <vt:lpstr>Definicja energii sygnału</vt:lpstr>
      <vt:lpstr>Prezentacja programu PowerPoint</vt:lpstr>
      <vt:lpstr>Prezentacja programu PowerPoint</vt:lpstr>
      <vt:lpstr>Energia ułamkowa</vt:lpstr>
      <vt:lpstr>Energia ułamkowa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Definicja mocy sygnału</vt:lpstr>
      <vt:lpstr>Uśrednianie po czasie</vt:lpstr>
      <vt:lpstr>Moc sygnału okresowego</vt:lpstr>
      <vt:lpstr>Moc sygnału harmonicznego</vt:lpstr>
      <vt:lpstr>Moc sygnału w dziedzinie częstotliwości</vt:lpstr>
      <vt:lpstr>Prezentacja programu PowerPoint</vt:lpstr>
      <vt:lpstr>Moc sygnału w dziedzinie częstotliwości</vt:lpstr>
      <vt:lpstr>Moc sygnału w dziedzinie częstotliwości</vt:lpstr>
      <vt:lpstr>Moc sygnału okresowego w dziedzinie częstotliwości</vt:lpstr>
      <vt:lpstr>Moc ułamkowa</vt:lpstr>
      <vt:lpstr>Moc ułamkowa</vt:lpstr>
      <vt:lpstr>Moc ułamkowa (sygnał piłokształtny - 90%)</vt:lpstr>
      <vt:lpstr>Prezentacja programu PowerPoint</vt:lpstr>
      <vt:lpstr>Moc ułamkowa (sygnał piłokształtny - 99%)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Katedra Telekomunikacji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Przekształcenie Fouriera</dc:title>
  <dc:creator>Zdzislaw Papir</dc:creator>
  <cp:lastModifiedBy>Konto Microsoft</cp:lastModifiedBy>
  <cp:revision>1402</cp:revision>
  <cp:lastPrinted>2019-11-07T10:12:28Z</cp:lastPrinted>
  <dcterms:created xsi:type="dcterms:W3CDTF">2001-11-16T13:59:19Z</dcterms:created>
  <dcterms:modified xsi:type="dcterms:W3CDTF">2023-11-04T20:05:03Z</dcterms:modified>
</cp:coreProperties>
</file>