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35" r:id="rId2"/>
    <p:sldId id="344" r:id="rId3"/>
    <p:sldId id="317" r:id="rId4"/>
    <p:sldId id="281" r:id="rId5"/>
    <p:sldId id="336" r:id="rId6"/>
    <p:sldId id="282" r:id="rId7"/>
    <p:sldId id="283" r:id="rId8"/>
    <p:sldId id="324" r:id="rId9"/>
    <p:sldId id="333" r:id="rId10"/>
    <p:sldId id="334" r:id="rId11"/>
    <p:sldId id="325" r:id="rId12"/>
    <p:sldId id="284" r:id="rId13"/>
    <p:sldId id="285" r:id="rId14"/>
    <p:sldId id="286" r:id="rId15"/>
    <p:sldId id="289" r:id="rId16"/>
    <p:sldId id="322" r:id="rId17"/>
    <p:sldId id="323" r:id="rId18"/>
    <p:sldId id="318" r:id="rId19"/>
    <p:sldId id="347" r:id="rId20"/>
    <p:sldId id="346" r:id="rId21"/>
    <p:sldId id="339" r:id="rId22"/>
    <p:sldId id="293" r:id="rId23"/>
    <p:sldId id="301" r:id="rId24"/>
    <p:sldId id="302" r:id="rId25"/>
    <p:sldId id="305" r:id="rId26"/>
    <p:sldId id="341" r:id="rId27"/>
    <p:sldId id="342" r:id="rId28"/>
    <p:sldId id="343" r:id="rId29"/>
    <p:sldId id="306" r:id="rId30"/>
    <p:sldId id="308" r:id="rId31"/>
    <p:sldId id="309" r:id="rId32"/>
    <p:sldId id="310" r:id="rId33"/>
  </p:sldIdLst>
  <p:sldSz cx="9144000" cy="6858000" type="screen4x3"/>
  <p:notesSz cx="6858000" cy="100123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4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99"/>
    <a:srgbClr val="FFFF00"/>
    <a:srgbClr val="FFCC00"/>
    <a:srgbClr val="99FF99"/>
    <a:srgbClr val="CCFFFF"/>
    <a:srgbClr val="CCFFCC"/>
    <a:srgbClr val="009900"/>
    <a:srgbClr val="CC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0870" autoAdjust="0"/>
  </p:normalViewPr>
  <p:slideViewPr>
    <p:cSldViewPr>
      <p:cViewPr varScale="1">
        <p:scale>
          <a:sx n="116" d="100"/>
          <a:sy n="116" d="100"/>
        </p:scale>
        <p:origin x="17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8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88" y="-114"/>
      </p:cViewPr>
      <p:guideLst>
        <p:guide orient="horz" pos="315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6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1746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11746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141CBD-7C87-410B-9448-DB72DA81E2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864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5006975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55873"/>
            <a:ext cx="5029200" cy="45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1746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511746"/>
            <a:ext cx="2971800" cy="5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B4965E-7383-4B4B-B528-BD5D3B952A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477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4965E-7383-4B4B-B528-BD5D3B952ADB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797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C862E-F602-435C-BDE9-FD12AB63EDF9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601839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A61D7-75C7-457A-8410-2D371BFD1CBE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071580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16E4-0AE0-4123-8F5C-178611C062A4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297352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16E4-0AE0-4123-8F5C-178611C062A4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88692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16E4-0AE0-4123-8F5C-178611C062A4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8734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16E4-0AE0-4123-8F5C-178611C062A4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184364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16E4-0AE0-4123-8F5C-178611C062A4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145301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16E4-0AE0-4123-8F5C-178611C062A4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849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832320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8D908-FB75-4869-894A-58E3F07BC90C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887717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6C6CB-134F-4C5A-8F4F-ED6A91268665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97437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8AF1D-17B4-41B9-B5F2-14CC834EC3A9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238773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EDB06-CE05-4326-BD7D-2ADDC8607EA7}" type="slidenum">
              <a:rPr lang="pl-PL" smtClean="0"/>
              <a:pPr/>
              <a:t>24</a:t>
            </a:fld>
            <a:endParaRPr lang="pl-PL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845930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95AFC-0930-40BF-8B8D-93F4E2F7B285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4910440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95AFC-0930-40BF-8B8D-93F4E2F7B285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0211312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95AFC-0930-40BF-8B8D-93F4E2F7B285}" type="slidenum">
              <a:rPr lang="pl-PL" smtClean="0"/>
              <a:pPr/>
              <a:t>27</a:t>
            </a:fld>
            <a:endParaRPr lang="pl-PL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9336082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95AFC-0930-40BF-8B8D-93F4E2F7B285}" type="slidenum">
              <a:rPr lang="pl-PL" smtClean="0"/>
              <a:pPr/>
              <a:t>28</a:t>
            </a:fld>
            <a:endParaRPr lang="pl-PL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4293171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4BC17-E59B-4905-8E4D-C7996FD14BB8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5969339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FDBA7-CE54-4D3D-964C-59EFF8172363}" type="slidenum">
              <a:rPr lang="pl-PL" smtClean="0"/>
              <a:pPr/>
              <a:t>30</a:t>
            </a:fld>
            <a:endParaRPr lang="pl-PL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5949394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BEC3B-3E63-496D-9AF7-0CC62ACB7D0D}" type="slidenum">
              <a:rPr lang="pl-PL" smtClean="0"/>
              <a:pPr/>
              <a:t>31</a:t>
            </a:fld>
            <a:endParaRPr lang="pl-PL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432736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90211-E8A4-4EB4-9502-9C39510B9C77}" type="slidenum">
              <a:rPr lang="pl-PL" smtClean="0"/>
              <a:pPr/>
              <a:t>32</a:t>
            </a:fld>
            <a:endParaRPr lang="pl-PL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417553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EBE4B-4B37-4638-AF36-73472C84CAD6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820321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EBE4B-4B37-4638-AF36-73472C84CAD6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289944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8F6D3-46C0-4D00-8E09-D3A6C145AE9A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27100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2C0C6-5A66-4B0D-8A67-73EACD1763F3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6746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2C0C6-5A66-4B0D-8A67-73EACD1763F3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089938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2C0C6-5A66-4B0D-8A67-73EACD1763F3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39701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B6529-0C80-41CB-A4C8-499F3429E72B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14539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6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0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60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3" y="1728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8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7" y="174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7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4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1" y="1749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1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86422F0-90D1-4526-BEDC-449CD22769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9250C-9950-4479-B0C2-7292954A27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468C6-D819-460D-9F29-EA241ABCE6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4525-1687-4A0A-97D4-244B17CAB1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A435-9EBE-41D6-890A-3247B50752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60C5-C873-4718-BE80-80132531F7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C1FD-CECD-4FC9-8683-AEDBDC584D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60B77-C3C1-49E7-9330-26F708162F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3A70-C2B1-485C-80A7-0A16371CA3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1DDEE-577D-493E-99B9-AB10E665C3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0A85-92F9-42F4-A69A-4137F20F27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45064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76" y="1671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63" y="175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39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2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03" y="1662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48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39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1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25" y="1665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72" y="1744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59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75" y="1688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88" y="1715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4505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4506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D5C4A106-C243-4625-BFE9-ECF63E669C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5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1.jpeg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4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69.wmf"/><Relationship Id="rId5" Type="http://schemas.openxmlformats.org/officeDocument/2006/relationships/image" Target="../media/image67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6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2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6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7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77.wmf"/><Relationship Id="rId4" Type="http://schemas.openxmlformats.org/officeDocument/2006/relationships/oleObject" Target="../embeddings/oleObject8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316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4400" b="1" kern="0" noProof="0" dirty="0" smtClean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Sygnały losowe</a:t>
            </a:r>
            <a:endParaRPr kumimoji="1" lang="pl-PL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35100" y="1701800"/>
            <a:ext cx="7239000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Zmienna losowa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Momenty zmiennej losowej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Sygnały losowe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Momenty sygnału losowego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Ergodyczność sygnału losowego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Analiza widmowa sygnału losowego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Podsumowanie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Przykłady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b="1" dirty="0">
              <a:solidFill>
                <a:schemeClr val="bg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pl-PL" sz="4800" b="1" dirty="0">
              <a:solidFill>
                <a:schemeClr val="bg2"/>
              </a:solidFill>
              <a:latin typeface="Comic Sans MS" pitchFamily="66" charset="0"/>
            </a:endParaRPr>
          </a:p>
          <a:p>
            <a:r>
              <a:rPr lang="pl-PL" sz="6000" b="1" dirty="0">
                <a:solidFill>
                  <a:schemeClr val="bg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9"/>
          <p:cNvSpPr>
            <a:spLocks noChangeArrowheads="1"/>
          </p:cNvSpPr>
          <p:nvPr/>
        </p:nvSpPr>
        <p:spPr bwMode="auto">
          <a:xfrm>
            <a:off x="3432175" y="4244975"/>
            <a:ext cx="0" cy="365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l-PL"/>
          </a:p>
        </p:txBody>
      </p:sp>
      <p:sp>
        <p:nvSpPr>
          <p:cNvPr id="4" name="Rectangle 105"/>
          <p:cNvSpPr>
            <a:spLocks noChangeArrowheads="1"/>
          </p:cNvSpPr>
          <p:nvPr/>
        </p:nvSpPr>
        <p:spPr bwMode="auto">
          <a:xfrm>
            <a:off x="3476625" y="3614738"/>
            <a:ext cx="0" cy="365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l-PL"/>
          </a:p>
        </p:txBody>
      </p:sp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1547664" y="1196752"/>
            <a:ext cx="6261100" cy="4370388"/>
            <a:chOff x="1056" y="1248"/>
            <a:chExt cx="3944" cy="2753"/>
          </a:xfrm>
        </p:grpSpPr>
        <p:sp>
          <p:nvSpPr>
            <p:cNvPr id="6" name="Rectangle 27"/>
            <p:cNvSpPr>
              <a:spLocks noChangeArrowheads="1"/>
            </p:cNvSpPr>
            <p:nvPr/>
          </p:nvSpPr>
          <p:spPr bwMode="auto">
            <a:xfrm>
              <a:off x="1344" y="1299"/>
              <a:ext cx="3613" cy="2519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>
              <a:off x="1344" y="1299"/>
              <a:ext cx="361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1344" y="3818"/>
              <a:ext cx="361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 flipV="1">
              <a:off x="4957" y="1299"/>
              <a:ext cx="1" cy="25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 flipV="1">
              <a:off x="1344" y="1299"/>
              <a:ext cx="1" cy="25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" name="Line 32"/>
            <p:cNvSpPr>
              <a:spLocks noChangeShapeType="1"/>
            </p:cNvSpPr>
            <p:nvPr/>
          </p:nvSpPr>
          <p:spPr bwMode="auto">
            <a:xfrm>
              <a:off x="1344" y="3818"/>
              <a:ext cx="361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Line 33"/>
            <p:cNvSpPr>
              <a:spLocks noChangeShapeType="1"/>
            </p:cNvSpPr>
            <p:nvPr/>
          </p:nvSpPr>
          <p:spPr bwMode="auto">
            <a:xfrm flipV="1">
              <a:off x="1344" y="1299"/>
              <a:ext cx="1" cy="25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1344" y="3783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>
              <a:off x="1344" y="1299"/>
              <a:ext cx="1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 flipV="1">
              <a:off x="1948" y="3783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>
              <a:off x="1948" y="1299"/>
              <a:ext cx="1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" name="Rectangle 39"/>
            <p:cNvSpPr>
              <a:spLocks noChangeArrowheads="1"/>
            </p:cNvSpPr>
            <p:nvPr/>
          </p:nvSpPr>
          <p:spPr bwMode="auto">
            <a:xfrm>
              <a:off x="1884" y="3847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0.5</a:t>
              </a:r>
              <a:endParaRPr lang="pl-PL" sz="3200" b="1"/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 flipV="1">
              <a:off x="2546" y="3783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>
              <a:off x="2546" y="1299"/>
              <a:ext cx="1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" name="Rectangle 42"/>
            <p:cNvSpPr>
              <a:spLocks noChangeArrowheads="1"/>
            </p:cNvSpPr>
            <p:nvPr/>
          </p:nvSpPr>
          <p:spPr bwMode="auto">
            <a:xfrm>
              <a:off x="2524" y="3847"/>
              <a:ext cx="64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1</a:t>
              </a:r>
              <a:endParaRPr lang="pl-PL" sz="3200" b="1"/>
            </a:p>
          </p:txBody>
        </p:sp>
        <p:sp>
          <p:nvSpPr>
            <p:cNvPr id="21" name="Line 43"/>
            <p:cNvSpPr>
              <a:spLocks noChangeShapeType="1"/>
            </p:cNvSpPr>
            <p:nvPr/>
          </p:nvSpPr>
          <p:spPr bwMode="auto">
            <a:xfrm flipV="1">
              <a:off x="3150" y="3783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" name="Line 44"/>
            <p:cNvSpPr>
              <a:spLocks noChangeShapeType="1"/>
            </p:cNvSpPr>
            <p:nvPr/>
          </p:nvSpPr>
          <p:spPr bwMode="auto">
            <a:xfrm>
              <a:off x="3150" y="1299"/>
              <a:ext cx="1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3086" y="3847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1.5</a:t>
              </a:r>
              <a:endParaRPr lang="pl-PL" sz="3200" b="1"/>
            </a:p>
          </p:txBody>
        </p:sp>
        <p:sp>
          <p:nvSpPr>
            <p:cNvPr id="24" name="Line 46"/>
            <p:cNvSpPr>
              <a:spLocks noChangeShapeType="1"/>
            </p:cNvSpPr>
            <p:nvPr/>
          </p:nvSpPr>
          <p:spPr bwMode="auto">
            <a:xfrm flipV="1">
              <a:off x="3755" y="3783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" name="Line 47"/>
            <p:cNvSpPr>
              <a:spLocks noChangeShapeType="1"/>
            </p:cNvSpPr>
            <p:nvPr/>
          </p:nvSpPr>
          <p:spPr bwMode="auto">
            <a:xfrm>
              <a:off x="3755" y="1299"/>
              <a:ext cx="1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733" y="3847"/>
              <a:ext cx="64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2</a:t>
              </a:r>
              <a:endParaRPr lang="pl-PL" sz="3200" b="1"/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 flipV="1">
              <a:off x="4352" y="3783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" name="Line 50"/>
            <p:cNvSpPr>
              <a:spLocks noChangeShapeType="1"/>
            </p:cNvSpPr>
            <p:nvPr/>
          </p:nvSpPr>
          <p:spPr bwMode="auto">
            <a:xfrm>
              <a:off x="4352" y="1299"/>
              <a:ext cx="1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4288" y="3847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2.5</a:t>
              </a:r>
              <a:endParaRPr lang="pl-PL" sz="3200" b="1"/>
            </a:p>
          </p:txBody>
        </p:sp>
        <p:sp>
          <p:nvSpPr>
            <p:cNvPr id="30" name="Line 52"/>
            <p:cNvSpPr>
              <a:spLocks noChangeShapeType="1"/>
            </p:cNvSpPr>
            <p:nvPr/>
          </p:nvSpPr>
          <p:spPr bwMode="auto">
            <a:xfrm flipV="1">
              <a:off x="4957" y="3783"/>
              <a:ext cx="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" name="Line 53"/>
            <p:cNvSpPr>
              <a:spLocks noChangeShapeType="1"/>
            </p:cNvSpPr>
            <p:nvPr/>
          </p:nvSpPr>
          <p:spPr bwMode="auto">
            <a:xfrm>
              <a:off x="4957" y="1299"/>
              <a:ext cx="1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" name="Rectangle 54"/>
            <p:cNvSpPr>
              <a:spLocks noChangeArrowheads="1"/>
            </p:cNvSpPr>
            <p:nvPr/>
          </p:nvSpPr>
          <p:spPr bwMode="auto">
            <a:xfrm>
              <a:off x="4936" y="3847"/>
              <a:ext cx="64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3</a:t>
              </a:r>
              <a:endParaRPr lang="pl-PL" sz="3200" b="1"/>
            </a:p>
          </p:txBody>
        </p:sp>
        <p:sp>
          <p:nvSpPr>
            <p:cNvPr id="33" name="Line 55"/>
            <p:cNvSpPr>
              <a:spLocks noChangeShapeType="1"/>
            </p:cNvSpPr>
            <p:nvPr/>
          </p:nvSpPr>
          <p:spPr bwMode="auto">
            <a:xfrm>
              <a:off x="1344" y="3818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" name="Line 56"/>
            <p:cNvSpPr>
              <a:spLocks noChangeShapeType="1"/>
            </p:cNvSpPr>
            <p:nvPr/>
          </p:nvSpPr>
          <p:spPr bwMode="auto">
            <a:xfrm flipH="1">
              <a:off x="4921" y="3818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" name="Rectangle 57"/>
            <p:cNvSpPr>
              <a:spLocks noChangeArrowheads="1"/>
            </p:cNvSpPr>
            <p:nvPr/>
          </p:nvSpPr>
          <p:spPr bwMode="auto">
            <a:xfrm>
              <a:off x="1134" y="3768"/>
              <a:ext cx="64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0</a:t>
              </a:r>
              <a:endParaRPr lang="pl-PL" sz="3200" b="1"/>
            </a:p>
          </p:txBody>
        </p:sp>
        <p:sp>
          <p:nvSpPr>
            <p:cNvPr id="36" name="Line 58"/>
            <p:cNvSpPr>
              <a:spLocks noChangeShapeType="1"/>
            </p:cNvSpPr>
            <p:nvPr/>
          </p:nvSpPr>
          <p:spPr bwMode="auto">
            <a:xfrm>
              <a:off x="1344" y="3570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Line 59"/>
            <p:cNvSpPr>
              <a:spLocks noChangeShapeType="1"/>
            </p:cNvSpPr>
            <p:nvPr/>
          </p:nvSpPr>
          <p:spPr bwMode="auto">
            <a:xfrm flipH="1">
              <a:off x="4921" y="3570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8" name="Rectangle 60"/>
            <p:cNvSpPr>
              <a:spLocks noChangeArrowheads="1"/>
            </p:cNvSpPr>
            <p:nvPr/>
          </p:nvSpPr>
          <p:spPr bwMode="auto">
            <a:xfrm>
              <a:off x="1056" y="3519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0.2</a:t>
              </a:r>
              <a:endParaRPr lang="pl-PL" sz="3200" b="1"/>
            </a:p>
          </p:txBody>
        </p:sp>
        <p:sp>
          <p:nvSpPr>
            <p:cNvPr id="39" name="Line 61"/>
            <p:cNvSpPr>
              <a:spLocks noChangeShapeType="1"/>
            </p:cNvSpPr>
            <p:nvPr/>
          </p:nvSpPr>
          <p:spPr bwMode="auto">
            <a:xfrm>
              <a:off x="1344" y="3314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0" name="Line 62"/>
            <p:cNvSpPr>
              <a:spLocks noChangeShapeType="1"/>
            </p:cNvSpPr>
            <p:nvPr/>
          </p:nvSpPr>
          <p:spPr bwMode="auto">
            <a:xfrm flipH="1">
              <a:off x="4921" y="3314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" name="Rectangle 63"/>
            <p:cNvSpPr>
              <a:spLocks noChangeArrowheads="1"/>
            </p:cNvSpPr>
            <p:nvPr/>
          </p:nvSpPr>
          <p:spPr bwMode="auto">
            <a:xfrm>
              <a:off x="1056" y="3264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0.4</a:t>
              </a:r>
              <a:endParaRPr lang="pl-PL" sz="3200" b="1"/>
            </a:p>
          </p:txBody>
        </p:sp>
        <p:sp>
          <p:nvSpPr>
            <p:cNvPr id="42" name="Line 64"/>
            <p:cNvSpPr>
              <a:spLocks noChangeShapeType="1"/>
            </p:cNvSpPr>
            <p:nvPr/>
          </p:nvSpPr>
          <p:spPr bwMode="auto">
            <a:xfrm>
              <a:off x="1344" y="3066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3" name="Line 65"/>
            <p:cNvSpPr>
              <a:spLocks noChangeShapeType="1"/>
            </p:cNvSpPr>
            <p:nvPr/>
          </p:nvSpPr>
          <p:spPr bwMode="auto">
            <a:xfrm flipH="1">
              <a:off x="4921" y="3066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4" name="Rectangle 66"/>
            <p:cNvSpPr>
              <a:spLocks noChangeArrowheads="1"/>
            </p:cNvSpPr>
            <p:nvPr/>
          </p:nvSpPr>
          <p:spPr bwMode="auto">
            <a:xfrm>
              <a:off x="1056" y="3015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0.6</a:t>
              </a:r>
              <a:endParaRPr lang="pl-PL" sz="3200" b="1"/>
            </a:p>
          </p:txBody>
        </p:sp>
        <p:sp>
          <p:nvSpPr>
            <p:cNvPr id="45" name="Line 67"/>
            <p:cNvSpPr>
              <a:spLocks noChangeShapeType="1"/>
            </p:cNvSpPr>
            <p:nvPr/>
          </p:nvSpPr>
          <p:spPr bwMode="auto">
            <a:xfrm>
              <a:off x="1344" y="2811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6" name="Line 68"/>
            <p:cNvSpPr>
              <a:spLocks noChangeShapeType="1"/>
            </p:cNvSpPr>
            <p:nvPr/>
          </p:nvSpPr>
          <p:spPr bwMode="auto">
            <a:xfrm flipH="1">
              <a:off x="4921" y="2811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7" name="Rectangle 69"/>
            <p:cNvSpPr>
              <a:spLocks noChangeArrowheads="1"/>
            </p:cNvSpPr>
            <p:nvPr/>
          </p:nvSpPr>
          <p:spPr bwMode="auto">
            <a:xfrm>
              <a:off x="1056" y="2760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0.8</a:t>
              </a:r>
              <a:endParaRPr lang="pl-PL" sz="3200" b="1"/>
            </a:p>
          </p:txBody>
        </p:sp>
        <p:sp>
          <p:nvSpPr>
            <p:cNvPr id="48" name="Line 70"/>
            <p:cNvSpPr>
              <a:spLocks noChangeShapeType="1"/>
            </p:cNvSpPr>
            <p:nvPr/>
          </p:nvSpPr>
          <p:spPr bwMode="auto">
            <a:xfrm>
              <a:off x="1344" y="2562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9" name="Line 71"/>
            <p:cNvSpPr>
              <a:spLocks noChangeShapeType="1"/>
            </p:cNvSpPr>
            <p:nvPr/>
          </p:nvSpPr>
          <p:spPr bwMode="auto">
            <a:xfrm flipH="1">
              <a:off x="4921" y="2562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0" name="Rectangle 72"/>
            <p:cNvSpPr>
              <a:spLocks noChangeArrowheads="1"/>
            </p:cNvSpPr>
            <p:nvPr/>
          </p:nvSpPr>
          <p:spPr bwMode="auto">
            <a:xfrm>
              <a:off x="1134" y="2512"/>
              <a:ext cx="64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1</a:t>
              </a:r>
              <a:endParaRPr lang="pl-PL" sz="3200" b="1"/>
            </a:p>
          </p:txBody>
        </p:sp>
        <p:sp>
          <p:nvSpPr>
            <p:cNvPr id="51" name="Line 73"/>
            <p:cNvSpPr>
              <a:spLocks noChangeShapeType="1"/>
            </p:cNvSpPr>
            <p:nvPr/>
          </p:nvSpPr>
          <p:spPr bwMode="auto">
            <a:xfrm>
              <a:off x="1344" y="2307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2" name="Line 74"/>
            <p:cNvSpPr>
              <a:spLocks noChangeShapeType="1"/>
            </p:cNvSpPr>
            <p:nvPr/>
          </p:nvSpPr>
          <p:spPr bwMode="auto">
            <a:xfrm flipH="1">
              <a:off x="4921" y="2307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3" name="Rectangle 75"/>
            <p:cNvSpPr>
              <a:spLocks noChangeArrowheads="1"/>
            </p:cNvSpPr>
            <p:nvPr/>
          </p:nvSpPr>
          <p:spPr bwMode="auto">
            <a:xfrm>
              <a:off x="1056" y="2256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1.2</a:t>
              </a:r>
              <a:endParaRPr lang="pl-PL" sz="3200" b="1"/>
            </a:p>
          </p:txBody>
        </p:sp>
        <p:sp>
          <p:nvSpPr>
            <p:cNvPr id="54" name="Line 76"/>
            <p:cNvSpPr>
              <a:spLocks noChangeShapeType="1"/>
            </p:cNvSpPr>
            <p:nvPr/>
          </p:nvSpPr>
          <p:spPr bwMode="auto">
            <a:xfrm>
              <a:off x="1344" y="2051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5" name="Line 77"/>
            <p:cNvSpPr>
              <a:spLocks noChangeShapeType="1"/>
            </p:cNvSpPr>
            <p:nvPr/>
          </p:nvSpPr>
          <p:spPr bwMode="auto">
            <a:xfrm flipH="1">
              <a:off x="4921" y="2051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6" name="Rectangle 78"/>
            <p:cNvSpPr>
              <a:spLocks noChangeArrowheads="1"/>
            </p:cNvSpPr>
            <p:nvPr/>
          </p:nvSpPr>
          <p:spPr bwMode="auto">
            <a:xfrm>
              <a:off x="1056" y="2001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1.4</a:t>
              </a:r>
              <a:endParaRPr lang="pl-PL" sz="3200" b="1"/>
            </a:p>
          </p:txBody>
        </p:sp>
        <p:sp>
          <p:nvSpPr>
            <p:cNvPr id="57" name="Line 79"/>
            <p:cNvSpPr>
              <a:spLocks noChangeShapeType="1"/>
            </p:cNvSpPr>
            <p:nvPr/>
          </p:nvSpPr>
          <p:spPr bwMode="auto">
            <a:xfrm>
              <a:off x="1344" y="1803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8" name="Line 80"/>
            <p:cNvSpPr>
              <a:spLocks noChangeShapeType="1"/>
            </p:cNvSpPr>
            <p:nvPr/>
          </p:nvSpPr>
          <p:spPr bwMode="auto">
            <a:xfrm flipH="1">
              <a:off x="4921" y="1803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9" name="Rectangle 81"/>
            <p:cNvSpPr>
              <a:spLocks noChangeArrowheads="1"/>
            </p:cNvSpPr>
            <p:nvPr/>
          </p:nvSpPr>
          <p:spPr bwMode="auto">
            <a:xfrm>
              <a:off x="1056" y="1752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1.6</a:t>
              </a:r>
              <a:endParaRPr lang="pl-PL" sz="3200" b="1"/>
            </a:p>
          </p:txBody>
        </p:sp>
        <p:sp>
          <p:nvSpPr>
            <p:cNvPr id="60" name="Line 82"/>
            <p:cNvSpPr>
              <a:spLocks noChangeShapeType="1"/>
            </p:cNvSpPr>
            <p:nvPr/>
          </p:nvSpPr>
          <p:spPr bwMode="auto">
            <a:xfrm>
              <a:off x="1344" y="1555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1" name="Line 83"/>
            <p:cNvSpPr>
              <a:spLocks noChangeShapeType="1"/>
            </p:cNvSpPr>
            <p:nvPr/>
          </p:nvSpPr>
          <p:spPr bwMode="auto">
            <a:xfrm flipH="1">
              <a:off x="4921" y="1555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" name="Rectangle 84"/>
            <p:cNvSpPr>
              <a:spLocks noChangeArrowheads="1"/>
            </p:cNvSpPr>
            <p:nvPr/>
          </p:nvSpPr>
          <p:spPr bwMode="auto">
            <a:xfrm>
              <a:off x="1056" y="1504"/>
              <a:ext cx="160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1.8</a:t>
              </a:r>
              <a:endParaRPr lang="pl-PL" sz="3200" b="1"/>
            </a:p>
          </p:txBody>
        </p:sp>
        <p:sp>
          <p:nvSpPr>
            <p:cNvPr id="63" name="Line 85"/>
            <p:cNvSpPr>
              <a:spLocks noChangeShapeType="1"/>
            </p:cNvSpPr>
            <p:nvPr/>
          </p:nvSpPr>
          <p:spPr bwMode="auto">
            <a:xfrm>
              <a:off x="1344" y="1299"/>
              <a:ext cx="3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" name="Line 86"/>
            <p:cNvSpPr>
              <a:spLocks noChangeShapeType="1"/>
            </p:cNvSpPr>
            <p:nvPr/>
          </p:nvSpPr>
          <p:spPr bwMode="auto">
            <a:xfrm flipH="1">
              <a:off x="4921" y="1299"/>
              <a:ext cx="3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5" name="Rectangle 87"/>
            <p:cNvSpPr>
              <a:spLocks noChangeArrowheads="1"/>
            </p:cNvSpPr>
            <p:nvPr/>
          </p:nvSpPr>
          <p:spPr bwMode="auto">
            <a:xfrm>
              <a:off x="1134" y="1248"/>
              <a:ext cx="64" cy="15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1600" b="1">
                  <a:solidFill>
                    <a:srgbClr val="000000"/>
                  </a:solidFill>
                  <a:latin typeface="Helvetica"/>
                </a:rPr>
                <a:t>2</a:t>
              </a:r>
              <a:endParaRPr lang="pl-PL" sz="3200" b="1"/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344" y="1299"/>
              <a:ext cx="361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1344" y="3818"/>
              <a:ext cx="3613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 flipV="1">
              <a:off x="4957" y="1299"/>
              <a:ext cx="1" cy="25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 flipV="1">
              <a:off x="1344" y="1299"/>
              <a:ext cx="1" cy="25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0" name="Freeform 92"/>
            <p:cNvSpPr>
              <a:spLocks/>
            </p:cNvSpPr>
            <p:nvPr/>
          </p:nvSpPr>
          <p:spPr bwMode="auto">
            <a:xfrm>
              <a:off x="1344" y="2562"/>
              <a:ext cx="3613" cy="1192"/>
            </a:xfrm>
            <a:custGeom>
              <a:avLst/>
              <a:gdLst>
                <a:gd name="T0" fmla="*/ 49 w 3613"/>
                <a:gd name="T1" fmla="*/ 43 h 1192"/>
                <a:gd name="T2" fmla="*/ 106 w 3613"/>
                <a:gd name="T3" fmla="*/ 107 h 1192"/>
                <a:gd name="T4" fmla="*/ 170 w 3613"/>
                <a:gd name="T5" fmla="*/ 163 h 1192"/>
                <a:gd name="T6" fmla="*/ 227 w 3613"/>
                <a:gd name="T7" fmla="*/ 213 h 1192"/>
                <a:gd name="T8" fmla="*/ 291 w 3613"/>
                <a:gd name="T9" fmla="*/ 263 h 1192"/>
                <a:gd name="T10" fmla="*/ 348 w 3613"/>
                <a:gd name="T11" fmla="*/ 313 h 1192"/>
                <a:gd name="T12" fmla="*/ 412 w 3613"/>
                <a:gd name="T13" fmla="*/ 362 h 1192"/>
                <a:gd name="T14" fmla="*/ 469 w 3613"/>
                <a:gd name="T15" fmla="*/ 405 h 1192"/>
                <a:gd name="T16" fmla="*/ 533 w 3613"/>
                <a:gd name="T17" fmla="*/ 447 h 1192"/>
                <a:gd name="T18" fmla="*/ 590 w 3613"/>
                <a:gd name="T19" fmla="*/ 483 h 1192"/>
                <a:gd name="T20" fmla="*/ 647 w 3613"/>
                <a:gd name="T21" fmla="*/ 525 h 1192"/>
                <a:gd name="T22" fmla="*/ 711 w 3613"/>
                <a:gd name="T23" fmla="*/ 561 h 1192"/>
                <a:gd name="T24" fmla="*/ 768 w 3613"/>
                <a:gd name="T25" fmla="*/ 589 h 1192"/>
                <a:gd name="T26" fmla="*/ 832 w 3613"/>
                <a:gd name="T27" fmla="*/ 625 h 1192"/>
                <a:gd name="T28" fmla="*/ 889 w 3613"/>
                <a:gd name="T29" fmla="*/ 653 h 1192"/>
                <a:gd name="T30" fmla="*/ 953 w 3613"/>
                <a:gd name="T31" fmla="*/ 682 h 1192"/>
                <a:gd name="T32" fmla="*/ 1010 w 3613"/>
                <a:gd name="T33" fmla="*/ 710 h 1192"/>
                <a:gd name="T34" fmla="*/ 1074 w 3613"/>
                <a:gd name="T35" fmla="*/ 738 h 1192"/>
                <a:gd name="T36" fmla="*/ 1131 w 3613"/>
                <a:gd name="T37" fmla="*/ 767 h 1192"/>
                <a:gd name="T38" fmla="*/ 1195 w 3613"/>
                <a:gd name="T39" fmla="*/ 788 h 1192"/>
                <a:gd name="T40" fmla="*/ 1251 w 3613"/>
                <a:gd name="T41" fmla="*/ 809 h 1192"/>
                <a:gd name="T42" fmla="*/ 1315 w 3613"/>
                <a:gd name="T43" fmla="*/ 831 h 1192"/>
                <a:gd name="T44" fmla="*/ 1372 w 3613"/>
                <a:gd name="T45" fmla="*/ 852 h 1192"/>
                <a:gd name="T46" fmla="*/ 1436 w 3613"/>
                <a:gd name="T47" fmla="*/ 873 h 1192"/>
                <a:gd name="T48" fmla="*/ 1493 w 3613"/>
                <a:gd name="T49" fmla="*/ 894 h 1192"/>
                <a:gd name="T50" fmla="*/ 1550 w 3613"/>
                <a:gd name="T51" fmla="*/ 909 h 1192"/>
                <a:gd name="T52" fmla="*/ 1614 w 3613"/>
                <a:gd name="T53" fmla="*/ 930 h 1192"/>
                <a:gd name="T54" fmla="*/ 1671 w 3613"/>
                <a:gd name="T55" fmla="*/ 944 h 1192"/>
                <a:gd name="T56" fmla="*/ 1735 w 3613"/>
                <a:gd name="T57" fmla="*/ 958 h 1192"/>
                <a:gd name="T58" fmla="*/ 1792 w 3613"/>
                <a:gd name="T59" fmla="*/ 972 h 1192"/>
                <a:gd name="T60" fmla="*/ 1856 w 3613"/>
                <a:gd name="T61" fmla="*/ 987 h 1192"/>
                <a:gd name="T62" fmla="*/ 1913 w 3613"/>
                <a:gd name="T63" fmla="*/ 1001 h 1192"/>
                <a:gd name="T64" fmla="*/ 1977 w 3613"/>
                <a:gd name="T65" fmla="*/ 1015 h 1192"/>
                <a:gd name="T66" fmla="*/ 2034 w 3613"/>
                <a:gd name="T67" fmla="*/ 1022 h 1192"/>
                <a:gd name="T68" fmla="*/ 2098 w 3613"/>
                <a:gd name="T69" fmla="*/ 1036 h 1192"/>
                <a:gd name="T70" fmla="*/ 2155 w 3613"/>
                <a:gd name="T71" fmla="*/ 1043 h 1192"/>
                <a:gd name="T72" fmla="*/ 2219 w 3613"/>
                <a:gd name="T73" fmla="*/ 1058 h 1192"/>
                <a:gd name="T74" fmla="*/ 2276 w 3613"/>
                <a:gd name="T75" fmla="*/ 1065 h 1192"/>
                <a:gd name="T76" fmla="*/ 2340 w 3613"/>
                <a:gd name="T77" fmla="*/ 1072 h 1192"/>
                <a:gd name="T78" fmla="*/ 2397 w 3613"/>
                <a:gd name="T79" fmla="*/ 1086 h 1192"/>
                <a:gd name="T80" fmla="*/ 2454 w 3613"/>
                <a:gd name="T81" fmla="*/ 1093 h 1192"/>
                <a:gd name="T82" fmla="*/ 2518 w 3613"/>
                <a:gd name="T83" fmla="*/ 1100 h 1192"/>
                <a:gd name="T84" fmla="*/ 2574 w 3613"/>
                <a:gd name="T85" fmla="*/ 1107 h 1192"/>
                <a:gd name="T86" fmla="*/ 2638 w 3613"/>
                <a:gd name="T87" fmla="*/ 1114 h 1192"/>
                <a:gd name="T88" fmla="*/ 2695 w 3613"/>
                <a:gd name="T89" fmla="*/ 1121 h 1192"/>
                <a:gd name="T90" fmla="*/ 2759 w 3613"/>
                <a:gd name="T91" fmla="*/ 1129 h 1192"/>
                <a:gd name="T92" fmla="*/ 2816 w 3613"/>
                <a:gd name="T93" fmla="*/ 1136 h 1192"/>
                <a:gd name="T94" fmla="*/ 2880 w 3613"/>
                <a:gd name="T95" fmla="*/ 1143 h 1192"/>
                <a:gd name="T96" fmla="*/ 2937 w 3613"/>
                <a:gd name="T97" fmla="*/ 1150 h 1192"/>
                <a:gd name="T98" fmla="*/ 3001 w 3613"/>
                <a:gd name="T99" fmla="*/ 1150 h 1192"/>
                <a:gd name="T100" fmla="*/ 3058 w 3613"/>
                <a:gd name="T101" fmla="*/ 1157 h 1192"/>
                <a:gd name="T102" fmla="*/ 3122 w 3613"/>
                <a:gd name="T103" fmla="*/ 1164 h 1192"/>
                <a:gd name="T104" fmla="*/ 3179 w 3613"/>
                <a:gd name="T105" fmla="*/ 1164 h 1192"/>
                <a:gd name="T106" fmla="*/ 3243 w 3613"/>
                <a:gd name="T107" fmla="*/ 1171 h 1192"/>
                <a:gd name="T108" fmla="*/ 3300 w 3613"/>
                <a:gd name="T109" fmla="*/ 1178 h 1192"/>
                <a:gd name="T110" fmla="*/ 3357 w 3613"/>
                <a:gd name="T111" fmla="*/ 1178 h 1192"/>
                <a:gd name="T112" fmla="*/ 3421 w 3613"/>
                <a:gd name="T113" fmla="*/ 1185 h 1192"/>
                <a:gd name="T114" fmla="*/ 3478 w 3613"/>
                <a:gd name="T115" fmla="*/ 1185 h 1192"/>
                <a:gd name="T116" fmla="*/ 3542 w 3613"/>
                <a:gd name="T117" fmla="*/ 1192 h 1192"/>
                <a:gd name="T118" fmla="*/ 3599 w 3613"/>
                <a:gd name="T119" fmla="*/ 1192 h 11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13"/>
                <a:gd name="T181" fmla="*/ 0 h 1192"/>
                <a:gd name="T182" fmla="*/ 3613 w 3613"/>
                <a:gd name="T183" fmla="*/ 1192 h 11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13" h="1192">
                  <a:moveTo>
                    <a:pt x="0" y="0"/>
                  </a:moveTo>
                  <a:lnTo>
                    <a:pt x="14" y="7"/>
                  </a:lnTo>
                  <a:lnTo>
                    <a:pt x="21" y="22"/>
                  </a:lnTo>
                  <a:lnTo>
                    <a:pt x="35" y="36"/>
                  </a:lnTo>
                  <a:lnTo>
                    <a:pt x="49" y="43"/>
                  </a:lnTo>
                  <a:lnTo>
                    <a:pt x="56" y="57"/>
                  </a:lnTo>
                  <a:lnTo>
                    <a:pt x="71" y="71"/>
                  </a:lnTo>
                  <a:lnTo>
                    <a:pt x="85" y="85"/>
                  </a:lnTo>
                  <a:lnTo>
                    <a:pt x="99" y="93"/>
                  </a:lnTo>
                  <a:lnTo>
                    <a:pt x="106" y="107"/>
                  </a:lnTo>
                  <a:lnTo>
                    <a:pt x="121" y="114"/>
                  </a:lnTo>
                  <a:lnTo>
                    <a:pt x="135" y="128"/>
                  </a:lnTo>
                  <a:lnTo>
                    <a:pt x="142" y="142"/>
                  </a:lnTo>
                  <a:lnTo>
                    <a:pt x="156" y="149"/>
                  </a:lnTo>
                  <a:lnTo>
                    <a:pt x="170" y="163"/>
                  </a:lnTo>
                  <a:lnTo>
                    <a:pt x="177" y="171"/>
                  </a:lnTo>
                  <a:lnTo>
                    <a:pt x="192" y="185"/>
                  </a:lnTo>
                  <a:lnTo>
                    <a:pt x="206" y="192"/>
                  </a:lnTo>
                  <a:lnTo>
                    <a:pt x="213" y="206"/>
                  </a:lnTo>
                  <a:lnTo>
                    <a:pt x="227" y="213"/>
                  </a:lnTo>
                  <a:lnTo>
                    <a:pt x="241" y="227"/>
                  </a:lnTo>
                  <a:lnTo>
                    <a:pt x="256" y="234"/>
                  </a:lnTo>
                  <a:lnTo>
                    <a:pt x="263" y="249"/>
                  </a:lnTo>
                  <a:lnTo>
                    <a:pt x="277" y="256"/>
                  </a:lnTo>
                  <a:lnTo>
                    <a:pt x="291" y="263"/>
                  </a:lnTo>
                  <a:lnTo>
                    <a:pt x="298" y="277"/>
                  </a:lnTo>
                  <a:lnTo>
                    <a:pt x="313" y="284"/>
                  </a:lnTo>
                  <a:lnTo>
                    <a:pt x="327" y="298"/>
                  </a:lnTo>
                  <a:lnTo>
                    <a:pt x="334" y="305"/>
                  </a:lnTo>
                  <a:lnTo>
                    <a:pt x="348" y="313"/>
                  </a:lnTo>
                  <a:lnTo>
                    <a:pt x="362" y="327"/>
                  </a:lnTo>
                  <a:lnTo>
                    <a:pt x="369" y="334"/>
                  </a:lnTo>
                  <a:lnTo>
                    <a:pt x="384" y="341"/>
                  </a:lnTo>
                  <a:lnTo>
                    <a:pt x="398" y="348"/>
                  </a:lnTo>
                  <a:lnTo>
                    <a:pt x="412" y="362"/>
                  </a:lnTo>
                  <a:lnTo>
                    <a:pt x="419" y="369"/>
                  </a:lnTo>
                  <a:lnTo>
                    <a:pt x="433" y="376"/>
                  </a:lnTo>
                  <a:lnTo>
                    <a:pt x="448" y="383"/>
                  </a:lnTo>
                  <a:lnTo>
                    <a:pt x="455" y="398"/>
                  </a:lnTo>
                  <a:lnTo>
                    <a:pt x="469" y="405"/>
                  </a:lnTo>
                  <a:lnTo>
                    <a:pt x="483" y="412"/>
                  </a:lnTo>
                  <a:lnTo>
                    <a:pt x="490" y="419"/>
                  </a:lnTo>
                  <a:lnTo>
                    <a:pt x="505" y="426"/>
                  </a:lnTo>
                  <a:lnTo>
                    <a:pt x="519" y="440"/>
                  </a:lnTo>
                  <a:lnTo>
                    <a:pt x="533" y="447"/>
                  </a:lnTo>
                  <a:lnTo>
                    <a:pt x="540" y="454"/>
                  </a:lnTo>
                  <a:lnTo>
                    <a:pt x="554" y="462"/>
                  </a:lnTo>
                  <a:lnTo>
                    <a:pt x="569" y="469"/>
                  </a:lnTo>
                  <a:lnTo>
                    <a:pt x="576" y="476"/>
                  </a:lnTo>
                  <a:lnTo>
                    <a:pt x="590" y="483"/>
                  </a:lnTo>
                  <a:lnTo>
                    <a:pt x="604" y="490"/>
                  </a:lnTo>
                  <a:lnTo>
                    <a:pt x="611" y="497"/>
                  </a:lnTo>
                  <a:lnTo>
                    <a:pt x="626" y="504"/>
                  </a:lnTo>
                  <a:lnTo>
                    <a:pt x="640" y="518"/>
                  </a:lnTo>
                  <a:lnTo>
                    <a:pt x="647" y="525"/>
                  </a:lnTo>
                  <a:lnTo>
                    <a:pt x="661" y="532"/>
                  </a:lnTo>
                  <a:lnTo>
                    <a:pt x="675" y="540"/>
                  </a:lnTo>
                  <a:lnTo>
                    <a:pt x="690" y="547"/>
                  </a:lnTo>
                  <a:lnTo>
                    <a:pt x="697" y="554"/>
                  </a:lnTo>
                  <a:lnTo>
                    <a:pt x="711" y="561"/>
                  </a:lnTo>
                  <a:lnTo>
                    <a:pt x="725" y="568"/>
                  </a:lnTo>
                  <a:lnTo>
                    <a:pt x="732" y="575"/>
                  </a:lnTo>
                  <a:lnTo>
                    <a:pt x="746" y="582"/>
                  </a:lnTo>
                  <a:lnTo>
                    <a:pt x="761" y="582"/>
                  </a:lnTo>
                  <a:lnTo>
                    <a:pt x="768" y="589"/>
                  </a:lnTo>
                  <a:lnTo>
                    <a:pt x="782" y="596"/>
                  </a:lnTo>
                  <a:lnTo>
                    <a:pt x="796" y="603"/>
                  </a:lnTo>
                  <a:lnTo>
                    <a:pt x="803" y="611"/>
                  </a:lnTo>
                  <a:lnTo>
                    <a:pt x="818" y="618"/>
                  </a:lnTo>
                  <a:lnTo>
                    <a:pt x="832" y="625"/>
                  </a:lnTo>
                  <a:lnTo>
                    <a:pt x="846" y="632"/>
                  </a:lnTo>
                  <a:lnTo>
                    <a:pt x="853" y="639"/>
                  </a:lnTo>
                  <a:lnTo>
                    <a:pt x="867" y="646"/>
                  </a:lnTo>
                  <a:lnTo>
                    <a:pt x="882" y="646"/>
                  </a:lnTo>
                  <a:lnTo>
                    <a:pt x="889" y="653"/>
                  </a:lnTo>
                  <a:lnTo>
                    <a:pt x="903" y="660"/>
                  </a:lnTo>
                  <a:lnTo>
                    <a:pt x="917" y="667"/>
                  </a:lnTo>
                  <a:lnTo>
                    <a:pt x="924" y="674"/>
                  </a:lnTo>
                  <a:lnTo>
                    <a:pt x="938" y="682"/>
                  </a:lnTo>
                  <a:lnTo>
                    <a:pt x="953" y="682"/>
                  </a:lnTo>
                  <a:lnTo>
                    <a:pt x="960" y="689"/>
                  </a:lnTo>
                  <a:lnTo>
                    <a:pt x="974" y="696"/>
                  </a:lnTo>
                  <a:lnTo>
                    <a:pt x="988" y="703"/>
                  </a:lnTo>
                  <a:lnTo>
                    <a:pt x="1002" y="710"/>
                  </a:lnTo>
                  <a:lnTo>
                    <a:pt x="1010" y="710"/>
                  </a:lnTo>
                  <a:lnTo>
                    <a:pt x="1024" y="717"/>
                  </a:lnTo>
                  <a:lnTo>
                    <a:pt x="1038" y="724"/>
                  </a:lnTo>
                  <a:lnTo>
                    <a:pt x="1045" y="731"/>
                  </a:lnTo>
                  <a:lnTo>
                    <a:pt x="1059" y="731"/>
                  </a:lnTo>
                  <a:lnTo>
                    <a:pt x="1074" y="738"/>
                  </a:lnTo>
                  <a:lnTo>
                    <a:pt x="1081" y="745"/>
                  </a:lnTo>
                  <a:lnTo>
                    <a:pt x="1095" y="752"/>
                  </a:lnTo>
                  <a:lnTo>
                    <a:pt x="1109" y="752"/>
                  </a:lnTo>
                  <a:lnTo>
                    <a:pt x="1116" y="760"/>
                  </a:lnTo>
                  <a:lnTo>
                    <a:pt x="1131" y="767"/>
                  </a:lnTo>
                  <a:lnTo>
                    <a:pt x="1145" y="767"/>
                  </a:lnTo>
                  <a:lnTo>
                    <a:pt x="1159" y="774"/>
                  </a:lnTo>
                  <a:lnTo>
                    <a:pt x="1166" y="781"/>
                  </a:lnTo>
                  <a:lnTo>
                    <a:pt x="1180" y="781"/>
                  </a:lnTo>
                  <a:lnTo>
                    <a:pt x="1195" y="788"/>
                  </a:lnTo>
                  <a:lnTo>
                    <a:pt x="1202" y="795"/>
                  </a:lnTo>
                  <a:lnTo>
                    <a:pt x="1216" y="795"/>
                  </a:lnTo>
                  <a:lnTo>
                    <a:pt x="1230" y="802"/>
                  </a:lnTo>
                  <a:lnTo>
                    <a:pt x="1237" y="809"/>
                  </a:lnTo>
                  <a:lnTo>
                    <a:pt x="1251" y="809"/>
                  </a:lnTo>
                  <a:lnTo>
                    <a:pt x="1266" y="816"/>
                  </a:lnTo>
                  <a:lnTo>
                    <a:pt x="1273" y="823"/>
                  </a:lnTo>
                  <a:lnTo>
                    <a:pt x="1287" y="823"/>
                  </a:lnTo>
                  <a:lnTo>
                    <a:pt x="1301" y="831"/>
                  </a:lnTo>
                  <a:lnTo>
                    <a:pt x="1315" y="831"/>
                  </a:lnTo>
                  <a:lnTo>
                    <a:pt x="1323" y="838"/>
                  </a:lnTo>
                  <a:lnTo>
                    <a:pt x="1337" y="845"/>
                  </a:lnTo>
                  <a:lnTo>
                    <a:pt x="1351" y="845"/>
                  </a:lnTo>
                  <a:lnTo>
                    <a:pt x="1358" y="852"/>
                  </a:lnTo>
                  <a:lnTo>
                    <a:pt x="1372" y="852"/>
                  </a:lnTo>
                  <a:lnTo>
                    <a:pt x="1387" y="859"/>
                  </a:lnTo>
                  <a:lnTo>
                    <a:pt x="1394" y="859"/>
                  </a:lnTo>
                  <a:lnTo>
                    <a:pt x="1408" y="866"/>
                  </a:lnTo>
                  <a:lnTo>
                    <a:pt x="1422" y="866"/>
                  </a:lnTo>
                  <a:lnTo>
                    <a:pt x="1436" y="873"/>
                  </a:lnTo>
                  <a:lnTo>
                    <a:pt x="1443" y="880"/>
                  </a:lnTo>
                  <a:lnTo>
                    <a:pt x="1458" y="880"/>
                  </a:lnTo>
                  <a:lnTo>
                    <a:pt x="1472" y="887"/>
                  </a:lnTo>
                  <a:lnTo>
                    <a:pt x="1479" y="887"/>
                  </a:lnTo>
                  <a:lnTo>
                    <a:pt x="1493" y="894"/>
                  </a:lnTo>
                  <a:lnTo>
                    <a:pt x="1508" y="894"/>
                  </a:lnTo>
                  <a:lnTo>
                    <a:pt x="1515" y="901"/>
                  </a:lnTo>
                  <a:lnTo>
                    <a:pt x="1529" y="901"/>
                  </a:lnTo>
                  <a:lnTo>
                    <a:pt x="1543" y="909"/>
                  </a:lnTo>
                  <a:lnTo>
                    <a:pt x="1550" y="909"/>
                  </a:lnTo>
                  <a:lnTo>
                    <a:pt x="1564" y="916"/>
                  </a:lnTo>
                  <a:lnTo>
                    <a:pt x="1579" y="916"/>
                  </a:lnTo>
                  <a:lnTo>
                    <a:pt x="1593" y="923"/>
                  </a:lnTo>
                  <a:lnTo>
                    <a:pt x="1600" y="923"/>
                  </a:lnTo>
                  <a:lnTo>
                    <a:pt x="1614" y="930"/>
                  </a:lnTo>
                  <a:lnTo>
                    <a:pt x="1628" y="930"/>
                  </a:lnTo>
                  <a:lnTo>
                    <a:pt x="1636" y="930"/>
                  </a:lnTo>
                  <a:lnTo>
                    <a:pt x="1650" y="937"/>
                  </a:lnTo>
                  <a:lnTo>
                    <a:pt x="1664" y="937"/>
                  </a:lnTo>
                  <a:lnTo>
                    <a:pt x="1671" y="944"/>
                  </a:lnTo>
                  <a:lnTo>
                    <a:pt x="1685" y="944"/>
                  </a:lnTo>
                  <a:lnTo>
                    <a:pt x="1700" y="951"/>
                  </a:lnTo>
                  <a:lnTo>
                    <a:pt x="1707" y="951"/>
                  </a:lnTo>
                  <a:lnTo>
                    <a:pt x="1721" y="958"/>
                  </a:lnTo>
                  <a:lnTo>
                    <a:pt x="1735" y="958"/>
                  </a:lnTo>
                  <a:lnTo>
                    <a:pt x="1749" y="958"/>
                  </a:lnTo>
                  <a:lnTo>
                    <a:pt x="1756" y="965"/>
                  </a:lnTo>
                  <a:lnTo>
                    <a:pt x="1771" y="965"/>
                  </a:lnTo>
                  <a:lnTo>
                    <a:pt x="1785" y="972"/>
                  </a:lnTo>
                  <a:lnTo>
                    <a:pt x="1792" y="972"/>
                  </a:lnTo>
                  <a:lnTo>
                    <a:pt x="1806" y="972"/>
                  </a:lnTo>
                  <a:lnTo>
                    <a:pt x="1820" y="980"/>
                  </a:lnTo>
                  <a:lnTo>
                    <a:pt x="1828" y="980"/>
                  </a:lnTo>
                  <a:lnTo>
                    <a:pt x="1842" y="987"/>
                  </a:lnTo>
                  <a:lnTo>
                    <a:pt x="1856" y="987"/>
                  </a:lnTo>
                  <a:lnTo>
                    <a:pt x="1863" y="987"/>
                  </a:lnTo>
                  <a:lnTo>
                    <a:pt x="1877" y="994"/>
                  </a:lnTo>
                  <a:lnTo>
                    <a:pt x="1892" y="994"/>
                  </a:lnTo>
                  <a:lnTo>
                    <a:pt x="1906" y="994"/>
                  </a:lnTo>
                  <a:lnTo>
                    <a:pt x="1913" y="1001"/>
                  </a:lnTo>
                  <a:lnTo>
                    <a:pt x="1927" y="1001"/>
                  </a:lnTo>
                  <a:lnTo>
                    <a:pt x="1941" y="1008"/>
                  </a:lnTo>
                  <a:lnTo>
                    <a:pt x="1948" y="1008"/>
                  </a:lnTo>
                  <a:lnTo>
                    <a:pt x="1963" y="1008"/>
                  </a:lnTo>
                  <a:lnTo>
                    <a:pt x="1977" y="1015"/>
                  </a:lnTo>
                  <a:lnTo>
                    <a:pt x="1984" y="1015"/>
                  </a:lnTo>
                  <a:lnTo>
                    <a:pt x="1998" y="1015"/>
                  </a:lnTo>
                  <a:lnTo>
                    <a:pt x="2013" y="1022"/>
                  </a:lnTo>
                  <a:lnTo>
                    <a:pt x="2020" y="1022"/>
                  </a:lnTo>
                  <a:lnTo>
                    <a:pt x="2034" y="1022"/>
                  </a:lnTo>
                  <a:lnTo>
                    <a:pt x="2048" y="1029"/>
                  </a:lnTo>
                  <a:lnTo>
                    <a:pt x="2062" y="1029"/>
                  </a:lnTo>
                  <a:lnTo>
                    <a:pt x="2069" y="1029"/>
                  </a:lnTo>
                  <a:lnTo>
                    <a:pt x="2084" y="1036"/>
                  </a:lnTo>
                  <a:lnTo>
                    <a:pt x="2098" y="1036"/>
                  </a:lnTo>
                  <a:lnTo>
                    <a:pt x="2105" y="1036"/>
                  </a:lnTo>
                  <a:lnTo>
                    <a:pt x="2119" y="1036"/>
                  </a:lnTo>
                  <a:lnTo>
                    <a:pt x="2133" y="1043"/>
                  </a:lnTo>
                  <a:lnTo>
                    <a:pt x="2141" y="1043"/>
                  </a:lnTo>
                  <a:lnTo>
                    <a:pt x="2155" y="1043"/>
                  </a:lnTo>
                  <a:lnTo>
                    <a:pt x="2169" y="1051"/>
                  </a:lnTo>
                  <a:lnTo>
                    <a:pt x="2176" y="1051"/>
                  </a:lnTo>
                  <a:lnTo>
                    <a:pt x="2190" y="1051"/>
                  </a:lnTo>
                  <a:lnTo>
                    <a:pt x="2205" y="1058"/>
                  </a:lnTo>
                  <a:lnTo>
                    <a:pt x="2219" y="1058"/>
                  </a:lnTo>
                  <a:lnTo>
                    <a:pt x="2226" y="1058"/>
                  </a:lnTo>
                  <a:lnTo>
                    <a:pt x="2240" y="1058"/>
                  </a:lnTo>
                  <a:lnTo>
                    <a:pt x="2254" y="1065"/>
                  </a:lnTo>
                  <a:lnTo>
                    <a:pt x="2261" y="1065"/>
                  </a:lnTo>
                  <a:lnTo>
                    <a:pt x="2276" y="1065"/>
                  </a:lnTo>
                  <a:lnTo>
                    <a:pt x="2290" y="1065"/>
                  </a:lnTo>
                  <a:lnTo>
                    <a:pt x="2297" y="1072"/>
                  </a:lnTo>
                  <a:lnTo>
                    <a:pt x="2311" y="1072"/>
                  </a:lnTo>
                  <a:lnTo>
                    <a:pt x="2325" y="1072"/>
                  </a:lnTo>
                  <a:lnTo>
                    <a:pt x="2340" y="1072"/>
                  </a:lnTo>
                  <a:lnTo>
                    <a:pt x="2347" y="1079"/>
                  </a:lnTo>
                  <a:lnTo>
                    <a:pt x="2361" y="1079"/>
                  </a:lnTo>
                  <a:lnTo>
                    <a:pt x="2375" y="1079"/>
                  </a:lnTo>
                  <a:lnTo>
                    <a:pt x="2382" y="1079"/>
                  </a:lnTo>
                  <a:lnTo>
                    <a:pt x="2397" y="1086"/>
                  </a:lnTo>
                  <a:lnTo>
                    <a:pt x="2411" y="1086"/>
                  </a:lnTo>
                  <a:lnTo>
                    <a:pt x="2418" y="1086"/>
                  </a:lnTo>
                  <a:lnTo>
                    <a:pt x="2432" y="1086"/>
                  </a:lnTo>
                  <a:lnTo>
                    <a:pt x="2446" y="1093"/>
                  </a:lnTo>
                  <a:lnTo>
                    <a:pt x="2454" y="1093"/>
                  </a:lnTo>
                  <a:lnTo>
                    <a:pt x="2468" y="1093"/>
                  </a:lnTo>
                  <a:lnTo>
                    <a:pt x="2482" y="1093"/>
                  </a:lnTo>
                  <a:lnTo>
                    <a:pt x="2496" y="1100"/>
                  </a:lnTo>
                  <a:lnTo>
                    <a:pt x="2503" y="1100"/>
                  </a:lnTo>
                  <a:lnTo>
                    <a:pt x="2518" y="1100"/>
                  </a:lnTo>
                  <a:lnTo>
                    <a:pt x="2532" y="1100"/>
                  </a:lnTo>
                  <a:lnTo>
                    <a:pt x="2539" y="1100"/>
                  </a:lnTo>
                  <a:lnTo>
                    <a:pt x="2553" y="1107"/>
                  </a:lnTo>
                  <a:lnTo>
                    <a:pt x="2567" y="1107"/>
                  </a:lnTo>
                  <a:lnTo>
                    <a:pt x="2574" y="1107"/>
                  </a:lnTo>
                  <a:lnTo>
                    <a:pt x="2589" y="1107"/>
                  </a:lnTo>
                  <a:lnTo>
                    <a:pt x="2603" y="1114"/>
                  </a:lnTo>
                  <a:lnTo>
                    <a:pt x="2610" y="1114"/>
                  </a:lnTo>
                  <a:lnTo>
                    <a:pt x="2624" y="1114"/>
                  </a:lnTo>
                  <a:lnTo>
                    <a:pt x="2638" y="1114"/>
                  </a:lnTo>
                  <a:lnTo>
                    <a:pt x="2653" y="1114"/>
                  </a:lnTo>
                  <a:lnTo>
                    <a:pt x="2660" y="1121"/>
                  </a:lnTo>
                  <a:lnTo>
                    <a:pt x="2674" y="1121"/>
                  </a:lnTo>
                  <a:lnTo>
                    <a:pt x="2688" y="1121"/>
                  </a:lnTo>
                  <a:lnTo>
                    <a:pt x="2695" y="1121"/>
                  </a:lnTo>
                  <a:lnTo>
                    <a:pt x="2710" y="1121"/>
                  </a:lnTo>
                  <a:lnTo>
                    <a:pt x="2724" y="1121"/>
                  </a:lnTo>
                  <a:lnTo>
                    <a:pt x="2731" y="1129"/>
                  </a:lnTo>
                  <a:lnTo>
                    <a:pt x="2745" y="1129"/>
                  </a:lnTo>
                  <a:lnTo>
                    <a:pt x="2759" y="1129"/>
                  </a:lnTo>
                  <a:lnTo>
                    <a:pt x="2766" y="1129"/>
                  </a:lnTo>
                  <a:lnTo>
                    <a:pt x="2781" y="1129"/>
                  </a:lnTo>
                  <a:lnTo>
                    <a:pt x="2795" y="1136"/>
                  </a:lnTo>
                  <a:lnTo>
                    <a:pt x="2809" y="1136"/>
                  </a:lnTo>
                  <a:lnTo>
                    <a:pt x="2816" y="1136"/>
                  </a:lnTo>
                  <a:lnTo>
                    <a:pt x="2830" y="1136"/>
                  </a:lnTo>
                  <a:lnTo>
                    <a:pt x="2845" y="1136"/>
                  </a:lnTo>
                  <a:lnTo>
                    <a:pt x="2852" y="1136"/>
                  </a:lnTo>
                  <a:lnTo>
                    <a:pt x="2866" y="1143"/>
                  </a:lnTo>
                  <a:lnTo>
                    <a:pt x="2880" y="1143"/>
                  </a:lnTo>
                  <a:lnTo>
                    <a:pt x="2887" y="1143"/>
                  </a:lnTo>
                  <a:lnTo>
                    <a:pt x="2902" y="1143"/>
                  </a:lnTo>
                  <a:lnTo>
                    <a:pt x="2916" y="1143"/>
                  </a:lnTo>
                  <a:lnTo>
                    <a:pt x="2923" y="1143"/>
                  </a:lnTo>
                  <a:lnTo>
                    <a:pt x="2937" y="1150"/>
                  </a:lnTo>
                  <a:lnTo>
                    <a:pt x="2951" y="1150"/>
                  </a:lnTo>
                  <a:lnTo>
                    <a:pt x="2966" y="1150"/>
                  </a:lnTo>
                  <a:lnTo>
                    <a:pt x="2973" y="1150"/>
                  </a:lnTo>
                  <a:lnTo>
                    <a:pt x="2987" y="1150"/>
                  </a:lnTo>
                  <a:lnTo>
                    <a:pt x="3001" y="1150"/>
                  </a:lnTo>
                  <a:lnTo>
                    <a:pt x="3008" y="1150"/>
                  </a:lnTo>
                  <a:lnTo>
                    <a:pt x="3023" y="1157"/>
                  </a:lnTo>
                  <a:lnTo>
                    <a:pt x="3037" y="1157"/>
                  </a:lnTo>
                  <a:lnTo>
                    <a:pt x="3044" y="1157"/>
                  </a:lnTo>
                  <a:lnTo>
                    <a:pt x="3058" y="1157"/>
                  </a:lnTo>
                  <a:lnTo>
                    <a:pt x="3072" y="1157"/>
                  </a:lnTo>
                  <a:lnTo>
                    <a:pt x="3079" y="1157"/>
                  </a:lnTo>
                  <a:lnTo>
                    <a:pt x="3094" y="1157"/>
                  </a:lnTo>
                  <a:lnTo>
                    <a:pt x="3108" y="1164"/>
                  </a:lnTo>
                  <a:lnTo>
                    <a:pt x="3122" y="1164"/>
                  </a:lnTo>
                  <a:lnTo>
                    <a:pt x="3129" y="1164"/>
                  </a:lnTo>
                  <a:lnTo>
                    <a:pt x="3143" y="1164"/>
                  </a:lnTo>
                  <a:lnTo>
                    <a:pt x="3158" y="1164"/>
                  </a:lnTo>
                  <a:lnTo>
                    <a:pt x="3165" y="1164"/>
                  </a:lnTo>
                  <a:lnTo>
                    <a:pt x="3179" y="1164"/>
                  </a:lnTo>
                  <a:lnTo>
                    <a:pt x="3193" y="1164"/>
                  </a:lnTo>
                  <a:lnTo>
                    <a:pt x="3200" y="1171"/>
                  </a:lnTo>
                  <a:lnTo>
                    <a:pt x="3215" y="1171"/>
                  </a:lnTo>
                  <a:lnTo>
                    <a:pt x="3229" y="1171"/>
                  </a:lnTo>
                  <a:lnTo>
                    <a:pt x="3243" y="1171"/>
                  </a:lnTo>
                  <a:lnTo>
                    <a:pt x="3250" y="1171"/>
                  </a:lnTo>
                  <a:lnTo>
                    <a:pt x="3264" y="1171"/>
                  </a:lnTo>
                  <a:lnTo>
                    <a:pt x="3279" y="1171"/>
                  </a:lnTo>
                  <a:lnTo>
                    <a:pt x="3286" y="1171"/>
                  </a:lnTo>
                  <a:lnTo>
                    <a:pt x="3300" y="1178"/>
                  </a:lnTo>
                  <a:lnTo>
                    <a:pt x="3314" y="1178"/>
                  </a:lnTo>
                  <a:lnTo>
                    <a:pt x="3321" y="1178"/>
                  </a:lnTo>
                  <a:lnTo>
                    <a:pt x="3335" y="1178"/>
                  </a:lnTo>
                  <a:lnTo>
                    <a:pt x="3350" y="1178"/>
                  </a:lnTo>
                  <a:lnTo>
                    <a:pt x="3357" y="1178"/>
                  </a:lnTo>
                  <a:lnTo>
                    <a:pt x="3371" y="1178"/>
                  </a:lnTo>
                  <a:lnTo>
                    <a:pt x="3385" y="1178"/>
                  </a:lnTo>
                  <a:lnTo>
                    <a:pt x="3400" y="1178"/>
                  </a:lnTo>
                  <a:lnTo>
                    <a:pt x="3407" y="1185"/>
                  </a:lnTo>
                  <a:lnTo>
                    <a:pt x="3421" y="1185"/>
                  </a:lnTo>
                  <a:lnTo>
                    <a:pt x="3435" y="1185"/>
                  </a:lnTo>
                  <a:lnTo>
                    <a:pt x="3442" y="1185"/>
                  </a:lnTo>
                  <a:lnTo>
                    <a:pt x="3456" y="1185"/>
                  </a:lnTo>
                  <a:lnTo>
                    <a:pt x="3471" y="1185"/>
                  </a:lnTo>
                  <a:lnTo>
                    <a:pt x="3478" y="1185"/>
                  </a:lnTo>
                  <a:lnTo>
                    <a:pt x="3492" y="1185"/>
                  </a:lnTo>
                  <a:lnTo>
                    <a:pt x="3506" y="1185"/>
                  </a:lnTo>
                  <a:lnTo>
                    <a:pt x="3513" y="1185"/>
                  </a:lnTo>
                  <a:lnTo>
                    <a:pt x="3528" y="1192"/>
                  </a:lnTo>
                  <a:lnTo>
                    <a:pt x="3542" y="1192"/>
                  </a:lnTo>
                  <a:lnTo>
                    <a:pt x="3556" y="1192"/>
                  </a:lnTo>
                  <a:lnTo>
                    <a:pt x="3563" y="1192"/>
                  </a:lnTo>
                  <a:lnTo>
                    <a:pt x="3577" y="1192"/>
                  </a:lnTo>
                  <a:lnTo>
                    <a:pt x="3592" y="1192"/>
                  </a:lnTo>
                  <a:lnTo>
                    <a:pt x="3599" y="1192"/>
                  </a:lnTo>
                  <a:lnTo>
                    <a:pt x="3613" y="119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1" name="Freeform 93"/>
            <p:cNvSpPr>
              <a:spLocks/>
            </p:cNvSpPr>
            <p:nvPr/>
          </p:nvSpPr>
          <p:spPr bwMode="auto">
            <a:xfrm>
              <a:off x="1344" y="2796"/>
              <a:ext cx="3613" cy="1022"/>
            </a:xfrm>
            <a:custGeom>
              <a:avLst/>
              <a:gdLst>
                <a:gd name="T0" fmla="*/ 49 w 3613"/>
                <a:gd name="T1" fmla="*/ 1001 h 1022"/>
                <a:gd name="T2" fmla="*/ 106 w 3613"/>
                <a:gd name="T3" fmla="*/ 916 h 1022"/>
                <a:gd name="T4" fmla="*/ 170 w 3613"/>
                <a:gd name="T5" fmla="*/ 802 h 1022"/>
                <a:gd name="T6" fmla="*/ 227 w 3613"/>
                <a:gd name="T7" fmla="*/ 675 h 1022"/>
                <a:gd name="T8" fmla="*/ 291 w 3613"/>
                <a:gd name="T9" fmla="*/ 547 h 1022"/>
                <a:gd name="T10" fmla="*/ 348 w 3613"/>
                <a:gd name="T11" fmla="*/ 426 h 1022"/>
                <a:gd name="T12" fmla="*/ 412 w 3613"/>
                <a:gd name="T13" fmla="*/ 313 h 1022"/>
                <a:gd name="T14" fmla="*/ 469 w 3613"/>
                <a:gd name="T15" fmla="*/ 220 h 1022"/>
                <a:gd name="T16" fmla="*/ 533 w 3613"/>
                <a:gd name="T17" fmla="*/ 142 h 1022"/>
                <a:gd name="T18" fmla="*/ 590 w 3613"/>
                <a:gd name="T19" fmla="*/ 86 h 1022"/>
                <a:gd name="T20" fmla="*/ 647 w 3613"/>
                <a:gd name="T21" fmla="*/ 43 h 1022"/>
                <a:gd name="T22" fmla="*/ 711 w 3613"/>
                <a:gd name="T23" fmla="*/ 15 h 1022"/>
                <a:gd name="T24" fmla="*/ 768 w 3613"/>
                <a:gd name="T25" fmla="*/ 0 h 1022"/>
                <a:gd name="T26" fmla="*/ 832 w 3613"/>
                <a:gd name="T27" fmla="*/ 0 h 1022"/>
                <a:gd name="T28" fmla="*/ 889 w 3613"/>
                <a:gd name="T29" fmla="*/ 8 h 1022"/>
                <a:gd name="T30" fmla="*/ 953 w 3613"/>
                <a:gd name="T31" fmla="*/ 29 h 1022"/>
                <a:gd name="T32" fmla="*/ 1010 w 3613"/>
                <a:gd name="T33" fmla="*/ 57 h 1022"/>
                <a:gd name="T34" fmla="*/ 1074 w 3613"/>
                <a:gd name="T35" fmla="*/ 93 h 1022"/>
                <a:gd name="T36" fmla="*/ 1131 w 3613"/>
                <a:gd name="T37" fmla="*/ 128 h 1022"/>
                <a:gd name="T38" fmla="*/ 1195 w 3613"/>
                <a:gd name="T39" fmla="*/ 171 h 1022"/>
                <a:gd name="T40" fmla="*/ 1251 w 3613"/>
                <a:gd name="T41" fmla="*/ 213 h 1022"/>
                <a:gd name="T42" fmla="*/ 1315 w 3613"/>
                <a:gd name="T43" fmla="*/ 256 h 1022"/>
                <a:gd name="T44" fmla="*/ 1372 w 3613"/>
                <a:gd name="T45" fmla="*/ 298 h 1022"/>
                <a:gd name="T46" fmla="*/ 1436 w 3613"/>
                <a:gd name="T47" fmla="*/ 341 h 1022"/>
                <a:gd name="T48" fmla="*/ 1493 w 3613"/>
                <a:gd name="T49" fmla="*/ 391 h 1022"/>
                <a:gd name="T50" fmla="*/ 1550 w 3613"/>
                <a:gd name="T51" fmla="*/ 433 h 1022"/>
                <a:gd name="T52" fmla="*/ 1614 w 3613"/>
                <a:gd name="T53" fmla="*/ 476 h 1022"/>
                <a:gd name="T54" fmla="*/ 1671 w 3613"/>
                <a:gd name="T55" fmla="*/ 511 h 1022"/>
                <a:gd name="T56" fmla="*/ 1735 w 3613"/>
                <a:gd name="T57" fmla="*/ 554 h 1022"/>
                <a:gd name="T58" fmla="*/ 1792 w 3613"/>
                <a:gd name="T59" fmla="*/ 589 h 1022"/>
                <a:gd name="T60" fmla="*/ 1856 w 3613"/>
                <a:gd name="T61" fmla="*/ 625 h 1022"/>
                <a:gd name="T62" fmla="*/ 1913 w 3613"/>
                <a:gd name="T63" fmla="*/ 660 h 1022"/>
                <a:gd name="T64" fmla="*/ 1977 w 3613"/>
                <a:gd name="T65" fmla="*/ 689 h 1022"/>
                <a:gd name="T66" fmla="*/ 2034 w 3613"/>
                <a:gd name="T67" fmla="*/ 717 h 1022"/>
                <a:gd name="T68" fmla="*/ 2098 w 3613"/>
                <a:gd name="T69" fmla="*/ 746 h 1022"/>
                <a:gd name="T70" fmla="*/ 2155 w 3613"/>
                <a:gd name="T71" fmla="*/ 767 h 1022"/>
                <a:gd name="T72" fmla="*/ 2219 w 3613"/>
                <a:gd name="T73" fmla="*/ 795 h 1022"/>
                <a:gd name="T74" fmla="*/ 2276 w 3613"/>
                <a:gd name="T75" fmla="*/ 809 h 1022"/>
                <a:gd name="T76" fmla="*/ 2340 w 3613"/>
                <a:gd name="T77" fmla="*/ 831 h 1022"/>
                <a:gd name="T78" fmla="*/ 2397 w 3613"/>
                <a:gd name="T79" fmla="*/ 852 h 1022"/>
                <a:gd name="T80" fmla="*/ 2454 w 3613"/>
                <a:gd name="T81" fmla="*/ 866 h 1022"/>
                <a:gd name="T82" fmla="*/ 2518 w 3613"/>
                <a:gd name="T83" fmla="*/ 880 h 1022"/>
                <a:gd name="T84" fmla="*/ 2574 w 3613"/>
                <a:gd name="T85" fmla="*/ 895 h 1022"/>
                <a:gd name="T86" fmla="*/ 2638 w 3613"/>
                <a:gd name="T87" fmla="*/ 909 h 1022"/>
                <a:gd name="T88" fmla="*/ 2695 w 3613"/>
                <a:gd name="T89" fmla="*/ 916 h 1022"/>
                <a:gd name="T90" fmla="*/ 2759 w 3613"/>
                <a:gd name="T91" fmla="*/ 930 h 1022"/>
                <a:gd name="T92" fmla="*/ 2816 w 3613"/>
                <a:gd name="T93" fmla="*/ 937 h 1022"/>
                <a:gd name="T94" fmla="*/ 2880 w 3613"/>
                <a:gd name="T95" fmla="*/ 944 h 1022"/>
                <a:gd name="T96" fmla="*/ 2937 w 3613"/>
                <a:gd name="T97" fmla="*/ 958 h 1022"/>
                <a:gd name="T98" fmla="*/ 3001 w 3613"/>
                <a:gd name="T99" fmla="*/ 966 h 1022"/>
                <a:gd name="T100" fmla="*/ 3058 w 3613"/>
                <a:gd name="T101" fmla="*/ 966 h 1022"/>
                <a:gd name="T102" fmla="*/ 3122 w 3613"/>
                <a:gd name="T103" fmla="*/ 973 h 1022"/>
                <a:gd name="T104" fmla="*/ 3179 w 3613"/>
                <a:gd name="T105" fmla="*/ 980 h 1022"/>
                <a:gd name="T106" fmla="*/ 3243 w 3613"/>
                <a:gd name="T107" fmla="*/ 987 h 1022"/>
                <a:gd name="T108" fmla="*/ 3300 w 3613"/>
                <a:gd name="T109" fmla="*/ 987 h 1022"/>
                <a:gd name="T110" fmla="*/ 3357 w 3613"/>
                <a:gd name="T111" fmla="*/ 994 h 1022"/>
                <a:gd name="T112" fmla="*/ 3421 w 3613"/>
                <a:gd name="T113" fmla="*/ 994 h 1022"/>
                <a:gd name="T114" fmla="*/ 3478 w 3613"/>
                <a:gd name="T115" fmla="*/ 1001 h 1022"/>
                <a:gd name="T116" fmla="*/ 3542 w 3613"/>
                <a:gd name="T117" fmla="*/ 1001 h 1022"/>
                <a:gd name="T118" fmla="*/ 3599 w 3613"/>
                <a:gd name="T119" fmla="*/ 1001 h 102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13"/>
                <a:gd name="T181" fmla="*/ 0 h 1022"/>
                <a:gd name="T182" fmla="*/ 3613 w 3613"/>
                <a:gd name="T183" fmla="*/ 1022 h 102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13" h="1022">
                  <a:moveTo>
                    <a:pt x="0" y="1022"/>
                  </a:moveTo>
                  <a:lnTo>
                    <a:pt x="14" y="1022"/>
                  </a:lnTo>
                  <a:lnTo>
                    <a:pt x="21" y="1015"/>
                  </a:lnTo>
                  <a:lnTo>
                    <a:pt x="35" y="1008"/>
                  </a:lnTo>
                  <a:lnTo>
                    <a:pt x="49" y="1001"/>
                  </a:lnTo>
                  <a:lnTo>
                    <a:pt x="56" y="987"/>
                  </a:lnTo>
                  <a:lnTo>
                    <a:pt x="71" y="973"/>
                  </a:lnTo>
                  <a:lnTo>
                    <a:pt x="85" y="951"/>
                  </a:lnTo>
                  <a:lnTo>
                    <a:pt x="99" y="937"/>
                  </a:lnTo>
                  <a:lnTo>
                    <a:pt x="106" y="916"/>
                  </a:lnTo>
                  <a:lnTo>
                    <a:pt x="121" y="895"/>
                  </a:lnTo>
                  <a:lnTo>
                    <a:pt x="135" y="873"/>
                  </a:lnTo>
                  <a:lnTo>
                    <a:pt x="142" y="852"/>
                  </a:lnTo>
                  <a:lnTo>
                    <a:pt x="156" y="831"/>
                  </a:lnTo>
                  <a:lnTo>
                    <a:pt x="170" y="802"/>
                  </a:lnTo>
                  <a:lnTo>
                    <a:pt x="177" y="781"/>
                  </a:lnTo>
                  <a:lnTo>
                    <a:pt x="192" y="753"/>
                  </a:lnTo>
                  <a:lnTo>
                    <a:pt x="206" y="724"/>
                  </a:lnTo>
                  <a:lnTo>
                    <a:pt x="213" y="703"/>
                  </a:lnTo>
                  <a:lnTo>
                    <a:pt x="227" y="675"/>
                  </a:lnTo>
                  <a:lnTo>
                    <a:pt x="241" y="646"/>
                  </a:lnTo>
                  <a:lnTo>
                    <a:pt x="256" y="625"/>
                  </a:lnTo>
                  <a:lnTo>
                    <a:pt x="263" y="597"/>
                  </a:lnTo>
                  <a:lnTo>
                    <a:pt x="277" y="568"/>
                  </a:lnTo>
                  <a:lnTo>
                    <a:pt x="291" y="547"/>
                  </a:lnTo>
                  <a:lnTo>
                    <a:pt x="298" y="518"/>
                  </a:lnTo>
                  <a:lnTo>
                    <a:pt x="313" y="497"/>
                  </a:lnTo>
                  <a:lnTo>
                    <a:pt x="327" y="469"/>
                  </a:lnTo>
                  <a:lnTo>
                    <a:pt x="334" y="448"/>
                  </a:lnTo>
                  <a:lnTo>
                    <a:pt x="348" y="426"/>
                  </a:lnTo>
                  <a:lnTo>
                    <a:pt x="362" y="398"/>
                  </a:lnTo>
                  <a:lnTo>
                    <a:pt x="369" y="377"/>
                  </a:lnTo>
                  <a:lnTo>
                    <a:pt x="384" y="355"/>
                  </a:lnTo>
                  <a:lnTo>
                    <a:pt x="398" y="334"/>
                  </a:lnTo>
                  <a:lnTo>
                    <a:pt x="412" y="313"/>
                  </a:lnTo>
                  <a:lnTo>
                    <a:pt x="419" y="291"/>
                  </a:lnTo>
                  <a:lnTo>
                    <a:pt x="433" y="277"/>
                  </a:lnTo>
                  <a:lnTo>
                    <a:pt x="448" y="256"/>
                  </a:lnTo>
                  <a:lnTo>
                    <a:pt x="455" y="235"/>
                  </a:lnTo>
                  <a:lnTo>
                    <a:pt x="469" y="220"/>
                  </a:lnTo>
                  <a:lnTo>
                    <a:pt x="483" y="206"/>
                  </a:lnTo>
                  <a:lnTo>
                    <a:pt x="490" y="185"/>
                  </a:lnTo>
                  <a:lnTo>
                    <a:pt x="505" y="171"/>
                  </a:lnTo>
                  <a:lnTo>
                    <a:pt x="519" y="157"/>
                  </a:lnTo>
                  <a:lnTo>
                    <a:pt x="533" y="142"/>
                  </a:lnTo>
                  <a:lnTo>
                    <a:pt x="540" y="128"/>
                  </a:lnTo>
                  <a:lnTo>
                    <a:pt x="554" y="114"/>
                  </a:lnTo>
                  <a:lnTo>
                    <a:pt x="569" y="107"/>
                  </a:lnTo>
                  <a:lnTo>
                    <a:pt x="576" y="93"/>
                  </a:lnTo>
                  <a:lnTo>
                    <a:pt x="590" y="86"/>
                  </a:lnTo>
                  <a:lnTo>
                    <a:pt x="604" y="71"/>
                  </a:lnTo>
                  <a:lnTo>
                    <a:pt x="611" y="64"/>
                  </a:lnTo>
                  <a:lnTo>
                    <a:pt x="626" y="57"/>
                  </a:lnTo>
                  <a:lnTo>
                    <a:pt x="640" y="50"/>
                  </a:lnTo>
                  <a:lnTo>
                    <a:pt x="647" y="43"/>
                  </a:lnTo>
                  <a:lnTo>
                    <a:pt x="661" y="36"/>
                  </a:lnTo>
                  <a:lnTo>
                    <a:pt x="675" y="29"/>
                  </a:lnTo>
                  <a:lnTo>
                    <a:pt x="690" y="22"/>
                  </a:lnTo>
                  <a:lnTo>
                    <a:pt x="697" y="22"/>
                  </a:lnTo>
                  <a:lnTo>
                    <a:pt x="711" y="15"/>
                  </a:lnTo>
                  <a:lnTo>
                    <a:pt x="725" y="8"/>
                  </a:lnTo>
                  <a:lnTo>
                    <a:pt x="732" y="8"/>
                  </a:lnTo>
                  <a:lnTo>
                    <a:pt x="746" y="8"/>
                  </a:lnTo>
                  <a:lnTo>
                    <a:pt x="761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03" y="0"/>
                  </a:lnTo>
                  <a:lnTo>
                    <a:pt x="818" y="0"/>
                  </a:lnTo>
                  <a:lnTo>
                    <a:pt x="832" y="0"/>
                  </a:lnTo>
                  <a:lnTo>
                    <a:pt x="846" y="0"/>
                  </a:lnTo>
                  <a:lnTo>
                    <a:pt x="853" y="0"/>
                  </a:lnTo>
                  <a:lnTo>
                    <a:pt x="867" y="8"/>
                  </a:lnTo>
                  <a:lnTo>
                    <a:pt x="882" y="8"/>
                  </a:lnTo>
                  <a:lnTo>
                    <a:pt x="889" y="8"/>
                  </a:lnTo>
                  <a:lnTo>
                    <a:pt x="903" y="15"/>
                  </a:lnTo>
                  <a:lnTo>
                    <a:pt x="917" y="15"/>
                  </a:lnTo>
                  <a:lnTo>
                    <a:pt x="924" y="22"/>
                  </a:lnTo>
                  <a:lnTo>
                    <a:pt x="938" y="29"/>
                  </a:lnTo>
                  <a:lnTo>
                    <a:pt x="953" y="29"/>
                  </a:lnTo>
                  <a:lnTo>
                    <a:pt x="960" y="36"/>
                  </a:lnTo>
                  <a:lnTo>
                    <a:pt x="974" y="43"/>
                  </a:lnTo>
                  <a:lnTo>
                    <a:pt x="988" y="43"/>
                  </a:lnTo>
                  <a:lnTo>
                    <a:pt x="1002" y="50"/>
                  </a:lnTo>
                  <a:lnTo>
                    <a:pt x="1010" y="57"/>
                  </a:lnTo>
                  <a:lnTo>
                    <a:pt x="1024" y="64"/>
                  </a:lnTo>
                  <a:lnTo>
                    <a:pt x="1038" y="71"/>
                  </a:lnTo>
                  <a:lnTo>
                    <a:pt x="1045" y="79"/>
                  </a:lnTo>
                  <a:lnTo>
                    <a:pt x="1059" y="86"/>
                  </a:lnTo>
                  <a:lnTo>
                    <a:pt x="1074" y="93"/>
                  </a:lnTo>
                  <a:lnTo>
                    <a:pt x="1081" y="100"/>
                  </a:lnTo>
                  <a:lnTo>
                    <a:pt x="1095" y="107"/>
                  </a:lnTo>
                  <a:lnTo>
                    <a:pt x="1109" y="114"/>
                  </a:lnTo>
                  <a:lnTo>
                    <a:pt x="1116" y="121"/>
                  </a:lnTo>
                  <a:lnTo>
                    <a:pt x="1131" y="128"/>
                  </a:lnTo>
                  <a:lnTo>
                    <a:pt x="1145" y="135"/>
                  </a:lnTo>
                  <a:lnTo>
                    <a:pt x="1159" y="142"/>
                  </a:lnTo>
                  <a:lnTo>
                    <a:pt x="1166" y="149"/>
                  </a:lnTo>
                  <a:lnTo>
                    <a:pt x="1180" y="157"/>
                  </a:lnTo>
                  <a:lnTo>
                    <a:pt x="1195" y="171"/>
                  </a:lnTo>
                  <a:lnTo>
                    <a:pt x="1202" y="178"/>
                  </a:lnTo>
                  <a:lnTo>
                    <a:pt x="1216" y="185"/>
                  </a:lnTo>
                  <a:lnTo>
                    <a:pt x="1230" y="192"/>
                  </a:lnTo>
                  <a:lnTo>
                    <a:pt x="1237" y="199"/>
                  </a:lnTo>
                  <a:lnTo>
                    <a:pt x="1251" y="213"/>
                  </a:lnTo>
                  <a:lnTo>
                    <a:pt x="1266" y="220"/>
                  </a:lnTo>
                  <a:lnTo>
                    <a:pt x="1273" y="228"/>
                  </a:lnTo>
                  <a:lnTo>
                    <a:pt x="1287" y="235"/>
                  </a:lnTo>
                  <a:lnTo>
                    <a:pt x="1301" y="249"/>
                  </a:lnTo>
                  <a:lnTo>
                    <a:pt x="1315" y="256"/>
                  </a:lnTo>
                  <a:lnTo>
                    <a:pt x="1323" y="263"/>
                  </a:lnTo>
                  <a:lnTo>
                    <a:pt x="1337" y="270"/>
                  </a:lnTo>
                  <a:lnTo>
                    <a:pt x="1351" y="284"/>
                  </a:lnTo>
                  <a:lnTo>
                    <a:pt x="1358" y="291"/>
                  </a:lnTo>
                  <a:lnTo>
                    <a:pt x="1372" y="298"/>
                  </a:lnTo>
                  <a:lnTo>
                    <a:pt x="1387" y="306"/>
                  </a:lnTo>
                  <a:lnTo>
                    <a:pt x="1394" y="320"/>
                  </a:lnTo>
                  <a:lnTo>
                    <a:pt x="1408" y="327"/>
                  </a:lnTo>
                  <a:lnTo>
                    <a:pt x="1422" y="334"/>
                  </a:lnTo>
                  <a:lnTo>
                    <a:pt x="1436" y="341"/>
                  </a:lnTo>
                  <a:lnTo>
                    <a:pt x="1443" y="355"/>
                  </a:lnTo>
                  <a:lnTo>
                    <a:pt x="1458" y="362"/>
                  </a:lnTo>
                  <a:lnTo>
                    <a:pt x="1472" y="369"/>
                  </a:lnTo>
                  <a:lnTo>
                    <a:pt x="1479" y="377"/>
                  </a:lnTo>
                  <a:lnTo>
                    <a:pt x="1493" y="391"/>
                  </a:lnTo>
                  <a:lnTo>
                    <a:pt x="1508" y="398"/>
                  </a:lnTo>
                  <a:lnTo>
                    <a:pt x="1515" y="405"/>
                  </a:lnTo>
                  <a:lnTo>
                    <a:pt x="1529" y="412"/>
                  </a:lnTo>
                  <a:lnTo>
                    <a:pt x="1543" y="426"/>
                  </a:lnTo>
                  <a:lnTo>
                    <a:pt x="1550" y="433"/>
                  </a:lnTo>
                  <a:lnTo>
                    <a:pt x="1564" y="440"/>
                  </a:lnTo>
                  <a:lnTo>
                    <a:pt x="1579" y="448"/>
                  </a:lnTo>
                  <a:lnTo>
                    <a:pt x="1593" y="455"/>
                  </a:lnTo>
                  <a:lnTo>
                    <a:pt x="1600" y="469"/>
                  </a:lnTo>
                  <a:lnTo>
                    <a:pt x="1614" y="476"/>
                  </a:lnTo>
                  <a:lnTo>
                    <a:pt x="1628" y="483"/>
                  </a:lnTo>
                  <a:lnTo>
                    <a:pt x="1636" y="490"/>
                  </a:lnTo>
                  <a:lnTo>
                    <a:pt x="1650" y="497"/>
                  </a:lnTo>
                  <a:lnTo>
                    <a:pt x="1664" y="504"/>
                  </a:lnTo>
                  <a:lnTo>
                    <a:pt x="1671" y="511"/>
                  </a:lnTo>
                  <a:lnTo>
                    <a:pt x="1685" y="526"/>
                  </a:lnTo>
                  <a:lnTo>
                    <a:pt x="1700" y="533"/>
                  </a:lnTo>
                  <a:lnTo>
                    <a:pt x="1707" y="540"/>
                  </a:lnTo>
                  <a:lnTo>
                    <a:pt x="1721" y="547"/>
                  </a:lnTo>
                  <a:lnTo>
                    <a:pt x="1735" y="554"/>
                  </a:lnTo>
                  <a:lnTo>
                    <a:pt x="1749" y="561"/>
                  </a:lnTo>
                  <a:lnTo>
                    <a:pt x="1756" y="568"/>
                  </a:lnTo>
                  <a:lnTo>
                    <a:pt x="1771" y="575"/>
                  </a:lnTo>
                  <a:lnTo>
                    <a:pt x="1785" y="582"/>
                  </a:lnTo>
                  <a:lnTo>
                    <a:pt x="1792" y="589"/>
                  </a:lnTo>
                  <a:lnTo>
                    <a:pt x="1806" y="597"/>
                  </a:lnTo>
                  <a:lnTo>
                    <a:pt x="1820" y="604"/>
                  </a:lnTo>
                  <a:lnTo>
                    <a:pt x="1828" y="611"/>
                  </a:lnTo>
                  <a:lnTo>
                    <a:pt x="1842" y="618"/>
                  </a:lnTo>
                  <a:lnTo>
                    <a:pt x="1856" y="625"/>
                  </a:lnTo>
                  <a:lnTo>
                    <a:pt x="1863" y="632"/>
                  </a:lnTo>
                  <a:lnTo>
                    <a:pt x="1877" y="639"/>
                  </a:lnTo>
                  <a:lnTo>
                    <a:pt x="1892" y="646"/>
                  </a:lnTo>
                  <a:lnTo>
                    <a:pt x="1906" y="653"/>
                  </a:lnTo>
                  <a:lnTo>
                    <a:pt x="1913" y="660"/>
                  </a:lnTo>
                  <a:lnTo>
                    <a:pt x="1927" y="667"/>
                  </a:lnTo>
                  <a:lnTo>
                    <a:pt x="1941" y="667"/>
                  </a:lnTo>
                  <a:lnTo>
                    <a:pt x="1948" y="675"/>
                  </a:lnTo>
                  <a:lnTo>
                    <a:pt x="1963" y="682"/>
                  </a:lnTo>
                  <a:lnTo>
                    <a:pt x="1977" y="689"/>
                  </a:lnTo>
                  <a:lnTo>
                    <a:pt x="1984" y="696"/>
                  </a:lnTo>
                  <a:lnTo>
                    <a:pt x="1998" y="703"/>
                  </a:lnTo>
                  <a:lnTo>
                    <a:pt x="2013" y="703"/>
                  </a:lnTo>
                  <a:lnTo>
                    <a:pt x="2020" y="710"/>
                  </a:lnTo>
                  <a:lnTo>
                    <a:pt x="2034" y="717"/>
                  </a:lnTo>
                  <a:lnTo>
                    <a:pt x="2048" y="724"/>
                  </a:lnTo>
                  <a:lnTo>
                    <a:pt x="2062" y="731"/>
                  </a:lnTo>
                  <a:lnTo>
                    <a:pt x="2069" y="731"/>
                  </a:lnTo>
                  <a:lnTo>
                    <a:pt x="2084" y="738"/>
                  </a:lnTo>
                  <a:lnTo>
                    <a:pt x="2098" y="746"/>
                  </a:lnTo>
                  <a:lnTo>
                    <a:pt x="2105" y="746"/>
                  </a:lnTo>
                  <a:lnTo>
                    <a:pt x="2119" y="753"/>
                  </a:lnTo>
                  <a:lnTo>
                    <a:pt x="2133" y="760"/>
                  </a:lnTo>
                  <a:lnTo>
                    <a:pt x="2141" y="767"/>
                  </a:lnTo>
                  <a:lnTo>
                    <a:pt x="2155" y="767"/>
                  </a:lnTo>
                  <a:lnTo>
                    <a:pt x="2169" y="774"/>
                  </a:lnTo>
                  <a:lnTo>
                    <a:pt x="2176" y="781"/>
                  </a:lnTo>
                  <a:lnTo>
                    <a:pt x="2190" y="781"/>
                  </a:lnTo>
                  <a:lnTo>
                    <a:pt x="2205" y="788"/>
                  </a:lnTo>
                  <a:lnTo>
                    <a:pt x="2219" y="795"/>
                  </a:lnTo>
                  <a:lnTo>
                    <a:pt x="2226" y="795"/>
                  </a:lnTo>
                  <a:lnTo>
                    <a:pt x="2240" y="802"/>
                  </a:lnTo>
                  <a:lnTo>
                    <a:pt x="2254" y="802"/>
                  </a:lnTo>
                  <a:lnTo>
                    <a:pt x="2261" y="809"/>
                  </a:lnTo>
                  <a:lnTo>
                    <a:pt x="2276" y="809"/>
                  </a:lnTo>
                  <a:lnTo>
                    <a:pt x="2290" y="817"/>
                  </a:lnTo>
                  <a:lnTo>
                    <a:pt x="2297" y="824"/>
                  </a:lnTo>
                  <a:lnTo>
                    <a:pt x="2311" y="824"/>
                  </a:lnTo>
                  <a:lnTo>
                    <a:pt x="2325" y="831"/>
                  </a:lnTo>
                  <a:lnTo>
                    <a:pt x="2340" y="831"/>
                  </a:lnTo>
                  <a:lnTo>
                    <a:pt x="2347" y="838"/>
                  </a:lnTo>
                  <a:lnTo>
                    <a:pt x="2361" y="838"/>
                  </a:lnTo>
                  <a:lnTo>
                    <a:pt x="2375" y="845"/>
                  </a:lnTo>
                  <a:lnTo>
                    <a:pt x="2382" y="845"/>
                  </a:lnTo>
                  <a:lnTo>
                    <a:pt x="2397" y="852"/>
                  </a:lnTo>
                  <a:lnTo>
                    <a:pt x="2411" y="852"/>
                  </a:lnTo>
                  <a:lnTo>
                    <a:pt x="2418" y="859"/>
                  </a:lnTo>
                  <a:lnTo>
                    <a:pt x="2432" y="859"/>
                  </a:lnTo>
                  <a:lnTo>
                    <a:pt x="2446" y="866"/>
                  </a:lnTo>
                  <a:lnTo>
                    <a:pt x="2454" y="866"/>
                  </a:lnTo>
                  <a:lnTo>
                    <a:pt x="2468" y="873"/>
                  </a:lnTo>
                  <a:lnTo>
                    <a:pt x="2482" y="873"/>
                  </a:lnTo>
                  <a:lnTo>
                    <a:pt x="2496" y="873"/>
                  </a:lnTo>
                  <a:lnTo>
                    <a:pt x="2503" y="880"/>
                  </a:lnTo>
                  <a:lnTo>
                    <a:pt x="2518" y="880"/>
                  </a:lnTo>
                  <a:lnTo>
                    <a:pt x="2532" y="887"/>
                  </a:lnTo>
                  <a:lnTo>
                    <a:pt x="2539" y="887"/>
                  </a:lnTo>
                  <a:lnTo>
                    <a:pt x="2553" y="887"/>
                  </a:lnTo>
                  <a:lnTo>
                    <a:pt x="2567" y="895"/>
                  </a:lnTo>
                  <a:lnTo>
                    <a:pt x="2574" y="895"/>
                  </a:lnTo>
                  <a:lnTo>
                    <a:pt x="2589" y="895"/>
                  </a:lnTo>
                  <a:lnTo>
                    <a:pt x="2603" y="902"/>
                  </a:lnTo>
                  <a:lnTo>
                    <a:pt x="2610" y="902"/>
                  </a:lnTo>
                  <a:lnTo>
                    <a:pt x="2624" y="909"/>
                  </a:lnTo>
                  <a:lnTo>
                    <a:pt x="2638" y="909"/>
                  </a:lnTo>
                  <a:lnTo>
                    <a:pt x="2653" y="909"/>
                  </a:lnTo>
                  <a:lnTo>
                    <a:pt x="2660" y="916"/>
                  </a:lnTo>
                  <a:lnTo>
                    <a:pt x="2674" y="916"/>
                  </a:lnTo>
                  <a:lnTo>
                    <a:pt x="2688" y="916"/>
                  </a:lnTo>
                  <a:lnTo>
                    <a:pt x="2695" y="916"/>
                  </a:lnTo>
                  <a:lnTo>
                    <a:pt x="2710" y="923"/>
                  </a:lnTo>
                  <a:lnTo>
                    <a:pt x="2724" y="923"/>
                  </a:lnTo>
                  <a:lnTo>
                    <a:pt x="2731" y="923"/>
                  </a:lnTo>
                  <a:lnTo>
                    <a:pt x="2745" y="930"/>
                  </a:lnTo>
                  <a:lnTo>
                    <a:pt x="2759" y="930"/>
                  </a:lnTo>
                  <a:lnTo>
                    <a:pt x="2766" y="930"/>
                  </a:lnTo>
                  <a:lnTo>
                    <a:pt x="2781" y="930"/>
                  </a:lnTo>
                  <a:lnTo>
                    <a:pt x="2795" y="937"/>
                  </a:lnTo>
                  <a:lnTo>
                    <a:pt x="2809" y="937"/>
                  </a:lnTo>
                  <a:lnTo>
                    <a:pt x="2816" y="937"/>
                  </a:lnTo>
                  <a:lnTo>
                    <a:pt x="2830" y="944"/>
                  </a:lnTo>
                  <a:lnTo>
                    <a:pt x="2845" y="944"/>
                  </a:lnTo>
                  <a:lnTo>
                    <a:pt x="2852" y="944"/>
                  </a:lnTo>
                  <a:lnTo>
                    <a:pt x="2866" y="944"/>
                  </a:lnTo>
                  <a:lnTo>
                    <a:pt x="2880" y="944"/>
                  </a:lnTo>
                  <a:lnTo>
                    <a:pt x="2887" y="951"/>
                  </a:lnTo>
                  <a:lnTo>
                    <a:pt x="2902" y="951"/>
                  </a:lnTo>
                  <a:lnTo>
                    <a:pt x="2916" y="951"/>
                  </a:lnTo>
                  <a:lnTo>
                    <a:pt x="2923" y="951"/>
                  </a:lnTo>
                  <a:lnTo>
                    <a:pt x="2937" y="958"/>
                  </a:lnTo>
                  <a:lnTo>
                    <a:pt x="2951" y="958"/>
                  </a:lnTo>
                  <a:lnTo>
                    <a:pt x="2966" y="958"/>
                  </a:lnTo>
                  <a:lnTo>
                    <a:pt x="2973" y="958"/>
                  </a:lnTo>
                  <a:lnTo>
                    <a:pt x="2987" y="958"/>
                  </a:lnTo>
                  <a:lnTo>
                    <a:pt x="3001" y="966"/>
                  </a:lnTo>
                  <a:lnTo>
                    <a:pt x="3008" y="966"/>
                  </a:lnTo>
                  <a:lnTo>
                    <a:pt x="3023" y="966"/>
                  </a:lnTo>
                  <a:lnTo>
                    <a:pt x="3037" y="966"/>
                  </a:lnTo>
                  <a:lnTo>
                    <a:pt x="3044" y="966"/>
                  </a:lnTo>
                  <a:lnTo>
                    <a:pt x="3058" y="966"/>
                  </a:lnTo>
                  <a:lnTo>
                    <a:pt x="3072" y="973"/>
                  </a:lnTo>
                  <a:lnTo>
                    <a:pt x="3079" y="973"/>
                  </a:lnTo>
                  <a:lnTo>
                    <a:pt x="3094" y="973"/>
                  </a:lnTo>
                  <a:lnTo>
                    <a:pt x="3108" y="973"/>
                  </a:lnTo>
                  <a:lnTo>
                    <a:pt x="3122" y="973"/>
                  </a:lnTo>
                  <a:lnTo>
                    <a:pt x="3129" y="973"/>
                  </a:lnTo>
                  <a:lnTo>
                    <a:pt x="3143" y="980"/>
                  </a:lnTo>
                  <a:lnTo>
                    <a:pt x="3158" y="980"/>
                  </a:lnTo>
                  <a:lnTo>
                    <a:pt x="3165" y="980"/>
                  </a:lnTo>
                  <a:lnTo>
                    <a:pt x="3179" y="980"/>
                  </a:lnTo>
                  <a:lnTo>
                    <a:pt x="3193" y="980"/>
                  </a:lnTo>
                  <a:lnTo>
                    <a:pt x="3200" y="980"/>
                  </a:lnTo>
                  <a:lnTo>
                    <a:pt x="3215" y="980"/>
                  </a:lnTo>
                  <a:lnTo>
                    <a:pt x="3229" y="980"/>
                  </a:lnTo>
                  <a:lnTo>
                    <a:pt x="3243" y="987"/>
                  </a:lnTo>
                  <a:lnTo>
                    <a:pt x="3250" y="987"/>
                  </a:lnTo>
                  <a:lnTo>
                    <a:pt x="3264" y="987"/>
                  </a:lnTo>
                  <a:lnTo>
                    <a:pt x="3279" y="987"/>
                  </a:lnTo>
                  <a:lnTo>
                    <a:pt x="3286" y="987"/>
                  </a:lnTo>
                  <a:lnTo>
                    <a:pt x="3300" y="987"/>
                  </a:lnTo>
                  <a:lnTo>
                    <a:pt x="3314" y="987"/>
                  </a:lnTo>
                  <a:lnTo>
                    <a:pt x="3321" y="987"/>
                  </a:lnTo>
                  <a:lnTo>
                    <a:pt x="3335" y="987"/>
                  </a:lnTo>
                  <a:lnTo>
                    <a:pt x="3350" y="994"/>
                  </a:lnTo>
                  <a:lnTo>
                    <a:pt x="3357" y="994"/>
                  </a:lnTo>
                  <a:lnTo>
                    <a:pt x="3371" y="994"/>
                  </a:lnTo>
                  <a:lnTo>
                    <a:pt x="3385" y="994"/>
                  </a:lnTo>
                  <a:lnTo>
                    <a:pt x="3400" y="994"/>
                  </a:lnTo>
                  <a:lnTo>
                    <a:pt x="3407" y="994"/>
                  </a:lnTo>
                  <a:lnTo>
                    <a:pt x="3421" y="994"/>
                  </a:lnTo>
                  <a:lnTo>
                    <a:pt x="3435" y="994"/>
                  </a:lnTo>
                  <a:lnTo>
                    <a:pt x="3442" y="994"/>
                  </a:lnTo>
                  <a:lnTo>
                    <a:pt x="3456" y="994"/>
                  </a:lnTo>
                  <a:lnTo>
                    <a:pt x="3471" y="994"/>
                  </a:lnTo>
                  <a:lnTo>
                    <a:pt x="3478" y="1001"/>
                  </a:lnTo>
                  <a:lnTo>
                    <a:pt x="3492" y="1001"/>
                  </a:lnTo>
                  <a:lnTo>
                    <a:pt x="3506" y="1001"/>
                  </a:lnTo>
                  <a:lnTo>
                    <a:pt x="3513" y="1001"/>
                  </a:lnTo>
                  <a:lnTo>
                    <a:pt x="3528" y="1001"/>
                  </a:lnTo>
                  <a:lnTo>
                    <a:pt x="3542" y="1001"/>
                  </a:lnTo>
                  <a:lnTo>
                    <a:pt x="3556" y="1001"/>
                  </a:lnTo>
                  <a:lnTo>
                    <a:pt x="3563" y="1001"/>
                  </a:lnTo>
                  <a:lnTo>
                    <a:pt x="3577" y="1001"/>
                  </a:lnTo>
                  <a:lnTo>
                    <a:pt x="3592" y="1001"/>
                  </a:lnTo>
                  <a:lnTo>
                    <a:pt x="3599" y="1001"/>
                  </a:lnTo>
                  <a:lnTo>
                    <a:pt x="3613" y="1001"/>
                  </a:lnTo>
                </a:path>
              </a:pathLst>
            </a:custGeom>
            <a:noFill/>
            <a:ln w="38100" cap="flat" cmpd="sng">
              <a:solidFill>
                <a:srgbClr val="3333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2" name="Freeform 94"/>
            <p:cNvSpPr>
              <a:spLocks/>
            </p:cNvSpPr>
            <p:nvPr/>
          </p:nvSpPr>
          <p:spPr bwMode="auto">
            <a:xfrm>
              <a:off x="1344" y="2591"/>
              <a:ext cx="3613" cy="1227"/>
            </a:xfrm>
            <a:custGeom>
              <a:avLst/>
              <a:gdLst>
                <a:gd name="T0" fmla="*/ 49 w 3613"/>
                <a:gd name="T1" fmla="*/ 1227 h 1227"/>
                <a:gd name="T2" fmla="*/ 106 w 3613"/>
                <a:gd name="T3" fmla="*/ 1220 h 1227"/>
                <a:gd name="T4" fmla="*/ 170 w 3613"/>
                <a:gd name="T5" fmla="*/ 1199 h 1227"/>
                <a:gd name="T6" fmla="*/ 227 w 3613"/>
                <a:gd name="T7" fmla="*/ 1142 h 1227"/>
                <a:gd name="T8" fmla="*/ 291 w 3613"/>
                <a:gd name="T9" fmla="*/ 1064 h 1227"/>
                <a:gd name="T10" fmla="*/ 348 w 3613"/>
                <a:gd name="T11" fmla="*/ 958 h 1227"/>
                <a:gd name="T12" fmla="*/ 412 w 3613"/>
                <a:gd name="T13" fmla="*/ 830 h 1227"/>
                <a:gd name="T14" fmla="*/ 469 w 3613"/>
                <a:gd name="T15" fmla="*/ 688 h 1227"/>
                <a:gd name="T16" fmla="*/ 533 w 3613"/>
                <a:gd name="T17" fmla="*/ 546 h 1227"/>
                <a:gd name="T18" fmla="*/ 590 w 3613"/>
                <a:gd name="T19" fmla="*/ 411 h 1227"/>
                <a:gd name="T20" fmla="*/ 647 w 3613"/>
                <a:gd name="T21" fmla="*/ 291 h 1227"/>
                <a:gd name="T22" fmla="*/ 711 w 3613"/>
                <a:gd name="T23" fmla="*/ 184 h 1227"/>
                <a:gd name="T24" fmla="*/ 768 w 3613"/>
                <a:gd name="T25" fmla="*/ 106 h 1227"/>
                <a:gd name="T26" fmla="*/ 832 w 3613"/>
                <a:gd name="T27" fmla="*/ 49 h 1227"/>
                <a:gd name="T28" fmla="*/ 889 w 3613"/>
                <a:gd name="T29" fmla="*/ 14 h 1227"/>
                <a:gd name="T30" fmla="*/ 953 w 3613"/>
                <a:gd name="T31" fmla="*/ 0 h 1227"/>
                <a:gd name="T32" fmla="*/ 1010 w 3613"/>
                <a:gd name="T33" fmla="*/ 0 h 1227"/>
                <a:gd name="T34" fmla="*/ 1074 w 3613"/>
                <a:gd name="T35" fmla="*/ 28 h 1227"/>
                <a:gd name="T36" fmla="*/ 1131 w 3613"/>
                <a:gd name="T37" fmla="*/ 64 h 1227"/>
                <a:gd name="T38" fmla="*/ 1195 w 3613"/>
                <a:gd name="T39" fmla="*/ 113 h 1227"/>
                <a:gd name="T40" fmla="*/ 1251 w 3613"/>
                <a:gd name="T41" fmla="*/ 170 h 1227"/>
                <a:gd name="T42" fmla="*/ 1315 w 3613"/>
                <a:gd name="T43" fmla="*/ 234 h 1227"/>
                <a:gd name="T44" fmla="*/ 1372 w 3613"/>
                <a:gd name="T45" fmla="*/ 298 h 1227"/>
                <a:gd name="T46" fmla="*/ 1436 w 3613"/>
                <a:gd name="T47" fmla="*/ 369 h 1227"/>
                <a:gd name="T48" fmla="*/ 1493 w 3613"/>
                <a:gd name="T49" fmla="*/ 440 h 1227"/>
                <a:gd name="T50" fmla="*/ 1550 w 3613"/>
                <a:gd name="T51" fmla="*/ 511 h 1227"/>
                <a:gd name="T52" fmla="*/ 1614 w 3613"/>
                <a:gd name="T53" fmla="*/ 574 h 1227"/>
                <a:gd name="T54" fmla="*/ 1671 w 3613"/>
                <a:gd name="T55" fmla="*/ 638 h 1227"/>
                <a:gd name="T56" fmla="*/ 1735 w 3613"/>
                <a:gd name="T57" fmla="*/ 702 h 1227"/>
                <a:gd name="T58" fmla="*/ 1792 w 3613"/>
                <a:gd name="T59" fmla="*/ 759 h 1227"/>
                <a:gd name="T60" fmla="*/ 1856 w 3613"/>
                <a:gd name="T61" fmla="*/ 809 h 1227"/>
                <a:gd name="T62" fmla="*/ 1913 w 3613"/>
                <a:gd name="T63" fmla="*/ 858 h 1227"/>
                <a:gd name="T64" fmla="*/ 1977 w 3613"/>
                <a:gd name="T65" fmla="*/ 901 h 1227"/>
                <a:gd name="T66" fmla="*/ 2034 w 3613"/>
                <a:gd name="T67" fmla="*/ 943 h 1227"/>
                <a:gd name="T68" fmla="*/ 2098 w 3613"/>
                <a:gd name="T69" fmla="*/ 979 h 1227"/>
                <a:gd name="T70" fmla="*/ 2155 w 3613"/>
                <a:gd name="T71" fmla="*/ 1007 h 1227"/>
                <a:gd name="T72" fmla="*/ 2219 w 3613"/>
                <a:gd name="T73" fmla="*/ 1036 h 1227"/>
                <a:gd name="T74" fmla="*/ 2276 w 3613"/>
                <a:gd name="T75" fmla="*/ 1064 h 1227"/>
                <a:gd name="T76" fmla="*/ 2340 w 3613"/>
                <a:gd name="T77" fmla="*/ 1085 h 1227"/>
                <a:gd name="T78" fmla="*/ 2397 w 3613"/>
                <a:gd name="T79" fmla="*/ 1107 h 1227"/>
                <a:gd name="T80" fmla="*/ 2454 w 3613"/>
                <a:gd name="T81" fmla="*/ 1121 h 1227"/>
                <a:gd name="T82" fmla="*/ 2518 w 3613"/>
                <a:gd name="T83" fmla="*/ 1135 h 1227"/>
                <a:gd name="T84" fmla="*/ 2574 w 3613"/>
                <a:gd name="T85" fmla="*/ 1149 h 1227"/>
                <a:gd name="T86" fmla="*/ 2638 w 3613"/>
                <a:gd name="T87" fmla="*/ 1163 h 1227"/>
                <a:gd name="T88" fmla="*/ 2695 w 3613"/>
                <a:gd name="T89" fmla="*/ 1171 h 1227"/>
                <a:gd name="T90" fmla="*/ 2759 w 3613"/>
                <a:gd name="T91" fmla="*/ 1178 h 1227"/>
                <a:gd name="T92" fmla="*/ 2816 w 3613"/>
                <a:gd name="T93" fmla="*/ 1185 h 1227"/>
                <a:gd name="T94" fmla="*/ 2880 w 3613"/>
                <a:gd name="T95" fmla="*/ 1192 h 1227"/>
                <a:gd name="T96" fmla="*/ 2937 w 3613"/>
                <a:gd name="T97" fmla="*/ 1199 h 1227"/>
                <a:gd name="T98" fmla="*/ 3001 w 3613"/>
                <a:gd name="T99" fmla="*/ 1206 h 1227"/>
                <a:gd name="T100" fmla="*/ 3058 w 3613"/>
                <a:gd name="T101" fmla="*/ 1206 h 1227"/>
                <a:gd name="T102" fmla="*/ 3122 w 3613"/>
                <a:gd name="T103" fmla="*/ 1213 h 1227"/>
                <a:gd name="T104" fmla="*/ 3179 w 3613"/>
                <a:gd name="T105" fmla="*/ 1213 h 1227"/>
                <a:gd name="T106" fmla="*/ 3243 w 3613"/>
                <a:gd name="T107" fmla="*/ 1213 h 1227"/>
                <a:gd name="T108" fmla="*/ 3300 w 3613"/>
                <a:gd name="T109" fmla="*/ 1220 h 1227"/>
                <a:gd name="T110" fmla="*/ 3357 w 3613"/>
                <a:gd name="T111" fmla="*/ 1220 h 1227"/>
                <a:gd name="T112" fmla="*/ 3421 w 3613"/>
                <a:gd name="T113" fmla="*/ 1220 h 1227"/>
                <a:gd name="T114" fmla="*/ 3478 w 3613"/>
                <a:gd name="T115" fmla="*/ 1220 h 1227"/>
                <a:gd name="T116" fmla="*/ 3542 w 3613"/>
                <a:gd name="T117" fmla="*/ 1220 h 1227"/>
                <a:gd name="T118" fmla="*/ 3599 w 3613"/>
                <a:gd name="T119" fmla="*/ 1220 h 12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13"/>
                <a:gd name="T181" fmla="*/ 0 h 1227"/>
                <a:gd name="T182" fmla="*/ 3613 w 3613"/>
                <a:gd name="T183" fmla="*/ 1227 h 122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13" h="1227">
                  <a:moveTo>
                    <a:pt x="0" y="1227"/>
                  </a:moveTo>
                  <a:lnTo>
                    <a:pt x="14" y="1227"/>
                  </a:lnTo>
                  <a:lnTo>
                    <a:pt x="21" y="1227"/>
                  </a:lnTo>
                  <a:lnTo>
                    <a:pt x="35" y="1227"/>
                  </a:lnTo>
                  <a:lnTo>
                    <a:pt x="49" y="1227"/>
                  </a:lnTo>
                  <a:lnTo>
                    <a:pt x="56" y="1227"/>
                  </a:lnTo>
                  <a:lnTo>
                    <a:pt x="71" y="1227"/>
                  </a:lnTo>
                  <a:lnTo>
                    <a:pt x="85" y="1227"/>
                  </a:lnTo>
                  <a:lnTo>
                    <a:pt x="99" y="1220"/>
                  </a:lnTo>
                  <a:lnTo>
                    <a:pt x="106" y="1220"/>
                  </a:lnTo>
                  <a:lnTo>
                    <a:pt x="121" y="1220"/>
                  </a:lnTo>
                  <a:lnTo>
                    <a:pt x="135" y="1213"/>
                  </a:lnTo>
                  <a:lnTo>
                    <a:pt x="142" y="1206"/>
                  </a:lnTo>
                  <a:lnTo>
                    <a:pt x="156" y="1206"/>
                  </a:lnTo>
                  <a:lnTo>
                    <a:pt x="170" y="1199"/>
                  </a:lnTo>
                  <a:lnTo>
                    <a:pt x="177" y="1185"/>
                  </a:lnTo>
                  <a:lnTo>
                    <a:pt x="192" y="1178"/>
                  </a:lnTo>
                  <a:lnTo>
                    <a:pt x="206" y="1171"/>
                  </a:lnTo>
                  <a:lnTo>
                    <a:pt x="213" y="1156"/>
                  </a:lnTo>
                  <a:lnTo>
                    <a:pt x="227" y="1142"/>
                  </a:lnTo>
                  <a:lnTo>
                    <a:pt x="241" y="1128"/>
                  </a:lnTo>
                  <a:lnTo>
                    <a:pt x="256" y="1114"/>
                  </a:lnTo>
                  <a:lnTo>
                    <a:pt x="263" y="1100"/>
                  </a:lnTo>
                  <a:lnTo>
                    <a:pt x="277" y="1085"/>
                  </a:lnTo>
                  <a:lnTo>
                    <a:pt x="291" y="1064"/>
                  </a:lnTo>
                  <a:lnTo>
                    <a:pt x="298" y="1043"/>
                  </a:lnTo>
                  <a:lnTo>
                    <a:pt x="313" y="1022"/>
                  </a:lnTo>
                  <a:lnTo>
                    <a:pt x="327" y="1000"/>
                  </a:lnTo>
                  <a:lnTo>
                    <a:pt x="334" y="979"/>
                  </a:lnTo>
                  <a:lnTo>
                    <a:pt x="348" y="958"/>
                  </a:lnTo>
                  <a:lnTo>
                    <a:pt x="362" y="929"/>
                  </a:lnTo>
                  <a:lnTo>
                    <a:pt x="369" y="908"/>
                  </a:lnTo>
                  <a:lnTo>
                    <a:pt x="384" y="880"/>
                  </a:lnTo>
                  <a:lnTo>
                    <a:pt x="398" y="851"/>
                  </a:lnTo>
                  <a:lnTo>
                    <a:pt x="412" y="830"/>
                  </a:lnTo>
                  <a:lnTo>
                    <a:pt x="419" y="802"/>
                  </a:lnTo>
                  <a:lnTo>
                    <a:pt x="433" y="773"/>
                  </a:lnTo>
                  <a:lnTo>
                    <a:pt x="448" y="745"/>
                  </a:lnTo>
                  <a:lnTo>
                    <a:pt x="455" y="716"/>
                  </a:lnTo>
                  <a:lnTo>
                    <a:pt x="469" y="688"/>
                  </a:lnTo>
                  <a:lnTo>
                    <a:pt x="483" y="660"/>
                  </a:lnTo>
                  <a:lnTo>
                    <a:pt x="490" y="631"/>
                  </a:lnTo>
                  <a:lnTo>
                    <a:pt x="505" y="603"/>
                  </a:lnTo>
                  <a:lnTo>
                    <a:pt x="519" y="574"/>
                  </a:lnTo>
                  <a:lnTo>
                    <a:pt x="533" y="546"/>
                  </a:lnTo>
                  <a:lnTo>
                    <a:pt x="540" y="518"/>
                  </a:lnTo>
                  <a:lnTo>
                    <a:pt x="554" y="489"/>
                  </a:lnTo>
                  <a:lnTo>
                    <a:pt x="569" y="461"/>
                  </a:lnTo>
                  <a:lnTo>
                    <a:pt x="576" y="440"/>
                  </a:lnTo>
                  <a:lnTo>
                    <a:pt x="590" y="411"/>
                  </a:lnTo>
                  <a:lnTo>
                    <a:pt x="604" y="383"/>
                  </a:lnTo>
                  <a:lnTo>
                    <a:pt x="611" y="362"/>
                  </a:lnTo>
                  <a:lnTo>
                    <a:pt x="626" y="333"/>
                  </a:lnTo>
                  <a:lnTo>
                    <a:pt x="640" y="312"/>
                  </a:lnTo>
                  <a:lnTo>
                    <a:pt x="647" y="291"/>
                  </a:lnTo>
                  <a:lnTo>
                    <a:pt x="661" y="269"/>
                  </a:lnTo>
                  <a:lnTo>
                    <a:pt x="675" y="248"/>
                  </a:lnTo>
                  <a:lnTo>
                    <a:pt x="690" y="227"/>
                  </a:lnTo>
                  <a:lnTo>
                    <a:pt x="697" y="205"/>
                  </a:lnTo>
                  <a:lnTo>
                    <a:pt x="711" y="184"/>
                  </a:lnTo>
                  <a:lnTo>
                    <a:pt x="725" y="170"/>
                  </a:lnTo>
                  <a:lnTo>
                    <a:pt x="732" y="149"/>
                  </a:lnTo>
                  <a:lnTo>
                    <a:pt x="746" y="134"/>
                  </a:lnTo>
                  <a:lnTo>
                    <a:pt x="761" y="120"/>
                  </a:lnTo>
                  <a:lnTo>
                    <a:pt x="768" y="106"/>
                  </a:lnTo>
                  <a:lnTo>
                    <a:pt x="782" y="92"/>
                  </a:lnTo>
                  <a:lnTo>
                    <a:pt x="796" y="78"/>
                  </a:lnTo>
                  <a:lnTo>
                    <a:pt x="803" y="71"/>
                  </a:lnTo>
                  <a:lnTo>
                    <a:pt x="818" y="56"/>
                  </a:lnTo>
                  <a:lnTo>
                    <a:pt x="832" y="49"/>
                  </a:lnTo>
                  <a:lnTo>
                    <a:pt x="846" y="35"/>
                  </a:lnTo>
                  <a:lnTo>
                    <a:pt x="853" y="28"/>
                  </a:lnTo>
                  <a:lnTo>
                    <a:pt x="867" y="21"/>
                  </a:lnTo>
                  <a:lnTo>
                    <a:pt x="882" y="14"/>
                  </a:lnTo>
                  <a:lnTo>
                    <a:pt x="889" y="14"/>
                  </a:lnTo>
                  <a:lnTo>
                    <a:pt x="903" y="7"/>
                  </a:lnTo>
                  <a:lnTo>
                    <a:pt x="917" y="7"/>
                  </a:lnTo>
                  <a:lnTo>
                    <a:pt x="924" y="0"/>
                  </a:lnTo>
                  <a:lnTo>
                    <a:pt x="938" y="0"/>
                  </a:lnTo>
                  <a:lnTo>
                    <a:pt x="953" y="0"/>
                  </a:lnTo>
                  <a:lnTo>
                    <a:pt x="960" y="0"/>
                  </a:lnTo>
                  <a:lnTo>
                    <a:pt x="974" y="0"/>
                  </a:lnTo>
                  <a:lnTo>
                    <a:pt x="988" y="0"/>
                  </a:lnTo>
                  <a:lnTo>
                    <a:pt x="1002" y="0"/>
                  </a:lnTo>
                  <a:lnTo>
                    <a:pt x="1010" y="0"/>
                  </a:lnTo>
                  <a:lnTo>
                    <a:pt x="1024" y="7"/>
                  </a:lnTo>
                  <a:lnTo>
                    <a:pt x="1038" y="7"/>
                  </a:lnTo>
                  <a:lnTo>
                    <a:pt x="1045" y="14"/>
                  </a:lnTo>
                  <a:lnTo>
                    <a:pt x="1059" y="21"/>
                  </a:lnTo>
                  <a:lnTo>
                    <a:pt x="1074" y="28"/>
                  </a:lnTo>
                  <a:lnTo>
                    <a:pt x="1081" y="35"/>
                  </a:lnTo>
                  <a:lnTo>
                    <a:pt x="1095" y="42"/>
                  </a:lnTo>
                  <a:lnTo>
                    <a:pt x="1109" y="49"/>
                  </a:lnTo>
                  <a:lnTo>
                    <a:pt x="1116" y="56"/>
                  </a:lnTo>
                  <a:lnTo>
                    <a:pt x="1131" y="64"/>
                  </a:lnTo>
                  <a:lnTo>
                    <a:pt x="1145" y="71"/>
                  </a:lnTo>
                  <a:lnTo>
                    <a:pt x="1159" y="78"/>
                  </a:lnTo>
                  <a:lnTo>
                    <a:pt x="1166" y="92"/>
                  </a:lnTo>
                  <a:lnTo>
                    <a:pt x="1180" y="99"/>
                  </a:lnTo>
                  <a:lnTo>
                    <a:pt x="1195" y="113"/>
                  </a:lnTo>
                  <a:lnTo>
                    <a:pt x="1202" y="120"/>
                  </a:lnTo>
                  <a:lnTo>
                    <a:pt x="1216" y="134"/>
                  </a:lnTo>
                  <a:lnTo>
                    <a:pt x="1230" y="142"/>
                  </a:lnTo>
                  <a:lnTo>
                    <a:pt x="1237" y="156"/>
                  </a:lnTo>
                  <a:lnTo>
                    <a:pt x="1251" y="170"/>
                  </a:lnTo>
                  <a:lnTo>
                    <a:pt x="1266" y="184"/>
                  </a:lnTo>
                  <a:lnTo>
                    <a:pt x="1273" y="191"/>
                  </a:lnTo>
                  <a:lnTo>
                    <a:pt x="1287" y="205"/>
                  </a:lnTo>
                  <a:lnTo>
                    <a:pt x="1301" y="220"/>
                  </a:lnTo>
                  <a:lnTo>
                    <a:pt x="1315" y="234"/>
                  </a:lnTo>
                  <a:lnTo>
                    <a:pt x="1323" y="248"/>
                  </a:lnTo>
                  <a:lnTo>
                    <a:pt x="1337" y="262"/>
                  </a:lnTo>
                  <a:lnTo>
                    <a:pt x="1351" y="276"/>
                  </a:lnTo>
                  <a:lnTo>
                    <a:pt x="1358" y="284"/>
                  </a:lnTo>
                  <a:lnTo>
                    <a:pt x="1372" y="298"/>
                  </a:lnTo>
                  <a:lnTo>
                    <a:pt x="1387" y="312"/>
                  </a:lnTo>
                  <a:lnTo>
                    <a:pt x="1394" y="326"/>
                  </a:lnTo>
                  <a:lnTo>
                    <a:pt x="1408" y="340"/>
                  </a:lnTo>
                  <a:lnTo>
                    <a:pt x="1422" y="354"/>
                  </a:lnTo>
                  <a:lnTo>
                    <a:pt x="1436" y="369"/>
                  </a:lnTo>
                  <a:lnTo>
                    <a:pt x="1443" y="383"/>
                  </a:lnTo>
                  <a:lnTo>
                    <a:pt x="1458" y="397"/>
                  </a:lnTo>
                  <a:lnTo>
                    <a:pt x="1472" y="411"/>
                  </a:lnTo>
                  <a:lnTo>
                    <a:pt x="1479" y="425"/>
                  </a:lnTo>
                  <a:lnTo>
                    <a:pt x="1493" y="440"/>
                  </a:lnTo>
                  <a:lnTo>
                    <a:pt x="1508" y="454"/>
                  </a:lnTo>
                  <a:lnTo>
                    <a:pt x="1515" y="468"/>
                  </a:lnTo>
                  <a:lnTo>
                    <a:pt x="1529" y="482"/>
                  </a:lnTo>
                  <a:lnTo>
                    <a:pt x="1543" y="496"/>
                  </a:lnTo>
                  <a:lnTo>
                    <a:pt x="1550" y="511"/>
                  </a:lnTo>
                  <a:lnTo>
                    <a:pt x="1564" y="525"/>
                  </a:lnTo>
                  <a:lnTo>
                    <a:pt x="1579" y="539"/>
                  </a:lnTo>
                  <a:lnTo>
                    <a:pt x="1593" y="553"/>
                  </a:lnTo>
                  <a:lnTo>
                    <a:pt x="1600" y="560"/>
                  </a:lnTo>
                  <a:lnTo>
                    <a:pt x="1614" y="574"/>
                  </a:lnTo>
                  <a:lnTo>
                    <a:pt x="1628" y="589"/>
                  </a:lnTo>
                  <a:lnTo>
                    <a:pt x="1636" y="603"/>
                  </a:lnTo>
                  <a:lnTo>
                    <a:pt x="1650" y="617"/>
                  </a:lnTo>
                  <a:lnTo>
                    <a:pt x="1664" y="631"/>
                  </a:lnTo>
                  <a:lnTo>
                    <a:pt x="1671" y="638"/>
                  </a:lnTo>
                  <a:lnTo>
                    <a:pt x="1685" y="653"/>
                  </a:lnTo>
                  <a:lnTo>
                    <a:pt x="1700" y="667"/>
                  </a:lnTo>
                  <a:lnTo>
                    <a:pt x="1707" y="674"/>
                  </a:lnTo>
                  <a:lnTo>
                    <a:pt x="1721" y="688"/>
                  </a:lnTo>
                  <a:lnTo>
                    <a:pt x="1735" y="702"/>
                  </a:lnTo>
                  <a:lnTo>
                    <a:pt x="1749" y="709"/>
                  </a:lnTo>
                  <a:lnTo>
                    <a:pt x="1756" y="723"/>
                  </a:lnTo>
                  <a:lnTo>
                    <a:pt x="1771" y="738"/>
                  </a:lnTo>
                  <a:lnTo>
                    <a:pt x="1785" y="745"/>
                  </a:lnTo>
                  <a:lnTo>
                    <a:pt x="1792" y="759"/>
                  </a:lnTo>
                  <a:lnTo>
                    <a:pt x="1806" y="766"/>
                  </a:lnTo>
                  <a:lnTo>
                    <a:pt x="1820" y="780"/>
                  </a:lnTo>
                  <a:lnTo>
                    <a:pt x="1828" y="787"/>
                  </a:lnTo>
                  <a:lnTo>
                    <a:pt x="1842" y="802"/>
                  </a:lnTo>
                  <a:lnTo>
                    <a:pt x="1856" y="809"/>
                  </a:lnTo>
                  <a:lnTo>
                    <a:pt x="1863" y="823"/>
                  </a:lnTo>
                  <a:lnTo>
                    <a:pt x="1877" y="830"/>
                  </a:lnTo>
                  <a:lnTo>
                    <a:pt x="1892" y="837"/>
                  </a:lnTo>
                  <a:lnTo>
                    <a:pt x="1906" y="851"/>
                  </a:lnTo>
                  <a:lnTo>
                    <a:pt x="1913" y="858"/>
                  </a:lnTo>
                  <a:lnTo>
                    <a:pt x="1927" y="865"/>
                  </a:lnTo>
                  <a:lnTo>
                    <a:pt x="1941" y="872"/>
                  </a:lnTo>
                  <a:lnTo>
                    <a:pt x="1948" y="887"/>
                  </a:lnTo>
                  <a:lnTo>
                    <a:pt x="1963" y="894"/>
                  </a:lnTo>
                  <a:lnTo>
                    <a:pt x="1977" y="901"/>
                  </a:lnTo>
                  <a:lnTo>
                    <a:pt x="1984" y="908"/>
                  </a:lnTo>
                  <a:lnTo>
                    <a:pt x="1998" y="915"/>
                  </a:lnTo>
                  <a:lnTo>
                    <a:pt x="2013" y="929"/>
                  </a:lnTo>
                  <a:lnTo>
                    <a:pt x="2020" y="936"/>
                  </a:lnTo>
                  <a:lnTo>
                    <a:pt x="2034" y="943"/>
                  </a:lnTo>
                  <a:lnTo>
                    <a:pt x="2048" y="951"/>
                  </a:lnTo>
                  <a:lnTo>
                    <a:pt x="2062" y="958"/>
                  </a:lnTo>
                  <a:lnTo>
                    <a:pt x="2069" y="965"/>
                  </a:lnTo>
                  <a:lnTo>
                    <a:pt x="2084" y="972"/>
                  </a:lnTo>
                  <a:lnTo>
                    <a:pt x="2098" y="979"/>
                  </a:lnTo>
                  <a:lnTo>
                    <a:pt x="2105" y="986"/>
                  </a:lnTo>
                  <a:lnTo>
                    <a:pt x="2119" y="993"/>
                  </a:lnTo>
                  <a:lnTo>
                    <a:pt x="2133" y="993"/>
                  </a:lnTo>
                  <a:lnTo>
                    <a:pt x="2141" y="1000"/>
                  </a:lnTo>
                  <a:lnTo>
                    <a:pt x="2155" y="1007"/>
                  </a:lnTo>
                  <a:lnTo>
                    <a:pt x="2169" y="1014"/>
                  </a:lnTo>
                  <a:lnTo>
                    <a:pt x="2176" y="1022"/>
                  </a:lnTo>
                  <a:lnTo>
                    <a:pt x="2190" y="1029"/>
                  </a:lnTo>
                  <a:lnTo>
                    <a:pt x="2205" y="1029"/>
                  </a:lnTo>
                  <a:lnTo>
                    <a:pt x="2219" y="1036"/>
                  </a:lnTo>
                  <a:lnTo>
                    <a:pt x="2226" y="1043"/>
                  </a:lnTo>
                  <a:lnTo>
                    <a:pt x="2240" y="1050"/>
                  </a:lnTo>
                  <a:lnTo>
                    <a:pt x="2254" y="1050"/>
                  </a:lnTo>
                  <a:lnTo>
                    <a:pt x="2261" y="1057"/>
                  </a:lnTo>
                  <a:lnTo>
                    <a:pt x="2276" y="1064"/>
                  </a:lnTo>
                  <a:lnTo>
                    <a:pt x="2290" y="1064"/>
                  </a:lnTo>
                  <a:lnTo>
                    <a:pt x="2297" y="1071"/>
                  </a:lnTo>
                  <a:lnTo>
                    <a:pt x="2311" y="1078"/>
                  </a:lnTo>
                  <a:lnTo>
                    <a:pt x="2325" y="1078"/>
                  </a:lnTo>
                  <a:lnTo>
                    <a:pt x="2340" y="1085"/>
                  </a:lnTo>
                  <a:lnTo>
                    <a:pt x="2347" y="1092"/>
                  </a:lnTo>
                  <a:lnTo>
                    <a:pt x="2361" y="1092"/>
                  </a:lnTo>
                  <a:lnTo>
                    <a:pt x="2375" y="1100"/>
                  </a:lnTo>
                  <a:lnTo>
                    <a:pt x="2382" y="1100"/>
                  </a:lnTo>
                  <a:lnTo>
                    <a:pt x="2397" y="1107"/>
                  </a:lnTo>
                  <a:lnTo>
                    <a:pt x="2411" y="1107"/>
                  </a:lnTo>
                  <a:lnTo>
                    <a:pt x="2418" y="1114"/>
                  </a:lnTo>
                  <a:lnTo>
                    <a:pt x="2432" y="1114"/>
                  </a:lnTo>
                  <a:lnTo>
                    <a:pt x="2446" y="1121"/>
                  </a:lnTo>
                  <a:lnTo>
                    <a:pt x="2454" y="1121"/>
                  </a:lnTo>
                  <a:lnTo>
                    <a:pt x="2468" y="1128"/>
                  </a:lnTo>
                  <a:lnTo>
                    <a:pt x="2482" y="1128"/>
                  </a:lnTo>
                  <a:lnTo>
                    <a:pt x="2496" y="1128"/>
                  </a:lnTo>
                  <a:lnTo>
                    <a:pt x="2503" y="1135"/>
                  </a:lnTo>
                  <a:lnTo>
                    <a:pt x="2518" y="1135"/>
                  </a:lnTo>
                  <a:lnTo>
                    <a:pt x="2532" y="1142"/>
                  </a:lnTo>
                  <a:lnTo>
                    <a:pt x="2539" y="1142"/>
                  </a:lnTo>
                  <a:lnTo>
                    <a:pt x="2553" y="1142"/>
                  </a:lnTo>
                  <a:lnTo>
                    <a:pt x="2567" y="1149"/>
                  </a:lnTo>
                  <a:lnTo>
                    <a:pt x="2574" y="1149"/>
                  </a:lnTo>
                  <a:lnTo>
                    <a:pt x="2589" y="1149"/>
                  </a:lnTo>
                  <a:lnTo>
                    <a:pt x="2603" y="1156"/>
                  </a:lnTo>
                  <a:lnTo>
                    <a:pt x="2610" y="1156"/>
                  </a:lnTo>
                  <a:lnTo>
                    <a:pt x="2624" y="1156"/>
                  </a:lnTo>
                  <a:lnTo>
                    <a:pt x="2638" y="1163"/>
                  </a:lnTo>
                  <a:lnTo>
                    <a:pt x="2653" y="1163"/>
                  </a:lnTo>
                  <a:lnTo>
                    <a:pt x="2660" y="1163"/>
                  </a:lnTo>
                  <a:lnTo>
                    <a:pt x="2674" y="1171"/>
                  </a:lnTo>
                  <a:lnTo>
                    <a:pt x="2688" y="1171"/>
                  </a:lnTo>
                  <a:lnTo>
                    <a:pt x="2695" y="1171"/>
                  </a:lnTo>
                  <a:lnTo>
                    <a:pt x="2710" y="1171"/>
                  </a:lnTo>
                  <a:lnTo>
                    <a:pt x="2724" y="1178"/>
                  </a:lnTo>
                  <a:lnTo>
                    <a:pt x="2731" y="1178"/>
                  </a:lnTo>
                  <a:lnTo>
                    <a:pt x="2745" y="1178"/>
                  </a:lnTo>
                  <a:lnTo>
                    <a:pt x="2759" y="1178"/>
                  </a:lnTo>
                  <a:lnTo>
                    <a:pt x="2766" y="1178"/>
                  </a:lnTo>
                  <a:lnTo>
                    <a:pt x="2781" y="1185"/>
                  </a:lnTo>
                  <a:lnTo>
                    <a:pt x="2795" y="1185"/>
                  </a:lnTo>
                  <a:lnTo>
                    <a:pt x="2809" y="1185"/>
                  </a:lnTo>
                  <a:lnTo>
                    <a:pt x="2816" y="1185"/>
                  </a:lnTo>
                  <a:lnTo>
                    <a:pt x="2830" y="1185"/>
                  </a:lnTo>
                  <a:lnTo>
                    <a:pt x="2845" y="1192"/>
                  </a:lnTo>
                  <a:lnTo>
                    <a:pt x="2852" y="1192"/>
                  </a:lnTo>
                  <a:lnTo>
                    <a:pt x="2866" y="1192"/>
                  </a:lnTo>
                  <a:lnTo>
                    <a:pt x="2880" y="1192"/>
                  </a:lnTo>
                  <a:lnTo>
                    <a:pt x="2887" y="1192"/>
                  </a:lnTo>
                  <a:lnTo>
                    <a:pt x="2902" y="1192"/>
                  </a:lnTo>
                  <a:lnTo>
                    <a:pt x="2916" y="1199"/>
                  </a:lnTo>
                  <a:lnTo>
                    <a:pt x="2923" y="1199"/>
                  </a:lnTo>
                  <a:lnTo>
                    <a:pt x="2937" y="1199"/>
                  </a:lnTo>
                  <a:lnTo>
                    <a:pt x="2951" y="1199"/>
                  </a:lnTo>
                  <a:lnTo>
                    <a:pt x="2966" y="1199"/>
                  </a:lnTo>
                  <a:lnTo>
                    <a:pt x="2973" y="1199"/>
                  </a:lnTo>
                  <a:lnTo>
                    <a:pt x="2987" y="1199"/>
                  </a:lnTo>
                  <a:lnTo>
                    <a:pt x="3001" y="1206"/>
                  </a:lnTo>
                  <a:lnTo>
                    <a:pt x="3008" y="1206"/>
                  </a:lnTo>
                  <a:lnTo>
                    <a:pt x="3023" y="1206"/>
                  </a:lnTo>
                  <a:lnTo>
                    <a:pt x="3037" y="1206"/>
                  </a:lnTo>
                  <a:lnTo>
                    <a:pt x="3044" y="1206"/>
                  </a:lnTo>
                  <a:lnTo>
                    <a:pt x="3058" y="1206"/>
                  </a:lnTo>
                  <a:lnTo>
                    <a:pt x="3072" y="1206"/>
                  </a:lnTo>
                  <a:lnTo>
                    <a:pt x="3079" y="1206"/>
                  </a:lnTo>
                  <a:lnTo>
                    <a:pt x="3094" y="1206"/>
                  </a:lnTo>
                  <a:lnTo>
                    <a:pt x="3108" y="1206"/>
                  </a:lnTo>
                  <a:lnTo>
                    <a:pt x="3122" y="1213"/>
                  </a:lnTo>
                  <a:lnTo>
                    <a:pt x="3129" y="1213"/>
                  </a:lnTo>
                  <a:lnTo>
                    <a:pt x="3143" y="1213"/>
                  </a:lnTo>
                  <a:lnTo>
                    <a:pt x="3158" y="1213"/>
                  </a:lnTo>
                  <a:lnTo>
                    <a:pt x="3165" y="1213"/>
                  </a:lnTo>
                  <a:lnTo>
                    <a:pt x="3179" y="1213"/>
                  </a:lnTo>
                  <a:lnTo>
                    <a:pt x="3193" y="1213"/>
                  </a:lnTo>
                  <a:lnTo>
                    <a:pt x="3200" y="1213"/>
                  </a:lnTo>
                  <a:lnTo>
                    <a:pt x="3215" y="1213"/>
                  </a:lnTo>
                  <a:lnTo>
                    <a:pt x="3229" y="1213"/>
                  </a:lnTo>
                  <a:lnTo>
                    <a:pt x="3243" y="1213"/>
                  </a:lnTo>
                  <a:lnTo>
                    <a:pt x="3250" y="1213"/>
                  </a:lnTo>
                  <a:lnTo>
                    <a:pt x="3264" y="1213"/>
                  </a:lnTo>
                  <a:lnTo>
                    <a:pt x="3279" y="1213"/>
                  </a:lnTo>
                  <a:lnTo>
                    <a:pt x="3286" y="1213"/>
                  </a:lnTo>
                  <a:lnTo>
                    <a:pt x="3300" y="1220"/>
                  </a:lnTo>
                  <a:lnTo>
                    <a:pt x="3314" y="1220"/>
                  </a:lnTo>
                  <a:lnTo>
                    <a:pt x="3321" y="1220"/>
                  </a:lnTo>
                  <a:lnTo>
                    <a:pt x="3335" y="1220"/>
                  </a:lnTo>
                  <a:lnTo>
                    <a:pt x="3350" y="1220"/>
                  </a:lnTo>
                  <a:lnTo>
                    <a:pt x="3357" y="1220"/>
                  </a:lnTo>
                  <a:lnTo>
                    <a:pt x="3371" y="1220"/>
                  </a:lnTo>
                  <a:lnTo>
                    <a:pt x="3385" y="1220"/>
                  </a:lnTo>
                  <a:lnTo>
                    <a:pt x="3400" y="1220"/>
                  </a:lnTo>
                  <a:lnTo>
                    <a:pt x="3407" y="1220"/>
                  </a:lnTo>
                  <a:lnTo>
                    <a:pt x="3421" y="1220"/>
                  </a:lnTo>
                  <a:lnTo>
                    <a:pt x="3435" y="1220"/>
                  </a:lnTo>
                  <a:lnTo>
                    <a:pt x="3442" y="1220"/>
                  </a:lnTo>
                  <a:lnTo>
                    <a:pt x="3456" y="1220"/>
                  </a:lnTo>
                  <a:lnTo>
                    <a:pt x="3471" y="1220"/>
                  </a:lnTo>
                  <a:lnTo>
                    <a:pt x="3478" y="1220"/>
                  </a:lnTo>
                  <a:lnTo>
                    <a:pt x="3492" y="1220"/>
                  </a:lnTo>
                  <a:lnTo>
                    <a:pt x="3506" y="1220"/>
                  </a:lnTo>
                  <a:lnTo>
                    <a:pt x="3513" y="1220"/>
                  </a:lnTo>
                  <a:lnTo>
                    <a:pt x="3528" y="1220"/>
                  </a:lnTo>
                  <a:lnTo>
                    <a:pt x="3542" y="1220"/>
                  </a:lnTo>
                  <a:lnTo>
                    <a:pt x="3556" y="1220"/>
                  </a:lnTo>
                  <a:lnTo>
                    <a:pt x="3563" y="1220"/>
                  </a:lnTo>
                  <a:lnTo>
                    <a:pt x="3577" y="1220"/>
                  </a:lnTo>
                  <a:lnTo>
                    <a:pt x="3592" y="1220"/>
                  </a:lnTo>
                  <a:lnTo>
                    <a:pt x="3599" y="1220"/>
                  </a:lnTo>
                  <a:lnTo>
                    <a:pt x="3613" y="122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Freeform 95"/>
            <p:cNvSpPr>
              <a:spLocks/>
            </p:cNvSpPr>
            <p:nvPr/>
          </p:nvSpPr>
          <p:spPr bwMode="auto">
            <a:xfrm>
              <a:off x="1344" y="2158"/>
              <a:ext cx="3613" cy="1660"/>
            </a:xfrm>
            <a:custGeom>
              <a:avLst/>
              <a:gdLst>
                <a:gd name="T0" fmla="*/ 49 w 3613"/>
                <a:gd name="T1" fmla="*/ 1660 h 1660"/>
                <a:gd name="T2" fmla="*/ 106 w 3613"/>
                <a:gd name="T3" fmla="*/ 1660 h 1660"/>
                <a:gd name="T4" fmla="*/ 170 w 3613"/>
                <a:gd name="T5" fmla="*/ 1660 h 1660"/>
                <a:gd name="T6" fmla="*/ 227 w 3613"/>
                <a:gd name="T7" fmla="*/ 1660 h 1660"/>
                <a:gd name="T8" fmla="*/ 291 w 3613"/>
                <a:gd name="T9" fmla="*/ 1653 h 1660"/>
                <a:gd name="T10" fmla="*/ 348 w 3613"/>
                <a:gd name="T11" fmla="*/ 1632 h 1660"/>
                <a:gd name="T12" fmla="*/ 412 w 3613"/>
                <a:gd name="T13" fmla="*/ 1589 h 1660"/>
                <a:gd name="T14" fmla="*/ 469 w 3613"/>
                <a:gd name="T15" fmla="*/ 1511 h 1660"/>
                <a:gd name="T16" fmla="*/ 533 w 3613"/>
                <a:gd name="T17" fmla="*/ 1398 h 1660"/>
                <a:gd name="T18" fmla="*/ 590 w 3613"/>
                <a:gd name="T19" fmla="*/ 1242 h 1660"/>
                <a:gd name="T20" fmla="*/ 647 w 3613"/>
                <a:gd name="T21" fmla="*/ 1050 h 1660"/>
                <a:gd name="T22" fmla="*/ 711 w 3613"/>
                <a:gd name="T23" fmla="*/ 837 h 1660"/>
                <a:gd name="T24" fmla="*/ 768 w 3613"/>
                <a:gd name="T25" fmla="*/ 624 h 1660"/>
                <a:gd name="T26" fmla="*/ 832 w 3613"/>
                <a:gd name="T27" fmla="*/ 418 h 1660"/>
                <a:gd name="T28" fmla="*/ 889 w 3613"/>
                <a:gd name="T29" fmla="*/ 248 h 1660"/>
                <a:gd name="T30" fmla="*/ 953 w 3613"/>
                <a:gd name="T31" fmla="*/ 120 h 1660"/>
                <a:gd name="T32" fmla="*/ 1010 w 3613"/>
                <a:gd name="T33" fmla="*/ 35 h 1660"/>
                <a:gd name="T34" fmla="*/ 1074 w 3613"/>
                <a:gd name="T35" fmla="*/ 0 h 1660"/>
                <a:gd name="T36" fmla="*/ 1131 w 3613"/>
                <a:gd name="T37" fmla="*/ 14 h 1660"/>
                <a:gd name="T38" fmla="*/ 1195 w 3613"/>
                <a:gd name="T39" fmla="*/ 71 h 1660"/>
                <a:gd name="T40" fmla="*/ 1251 w 3613"/>
                <a:gd name="T41" fmla="*/ 156 h 1660"/>
                <a:gd name="T42" fmla="*/ 1315 w 3613"/>
                <a:gd name="T43" fmla="*/ 269 h 1660"/>
                <a:gd name="T44" fmla="*/ 1372 w 3613"/>
                <a:gd name="T45" fmla="*/ 397 h 1660"/>
                <a:gd name="T46" fmla="*/ 1436 w 3613"/>
                <a:gd name="T47" fmla="*/ 532 h 1660"/>
                <a:gd name="T48" fmla="*/ 1493 w 3613"/>
                <a:gd name="T49" fmla="*/ 667 h 1660"/>
                <a:gd name="T50" fmla="*/ 1550 w 3613"/>
                <a:gd name="T51" fmla="*/ 802 h 1660"/>
                <a:gd name="T52" fmla="*/ 1614 w 3613"/>
                <a:gd name="T53" fmla="*/ 929 h 1660"/>
                <a:gd name="T54" fmla="*/ 1671 w 3613"/>
                <a:gd name="T55" fmla="*/ 1043 h 1660"/>
                <a:gd name="T56" fmla="*/ 1735 w 3613"/>
                <a:gd name="T57" fmla="*/ 1142 h 1660"/>
                <a:gd name="T58" fmla="*/ 1792 w 3613"/>
                <a:gd name="T59" fmla="*/ 1235 h 1660"/>
                <a:gd name="T60" fmla="*/ 1856 w 3613"/>
                <a:gd name="T61" fmla="*/ 1313 h 1660"/>
                <a:gd name="T62" fmla="*/ 1913 w 3613"/>
                <a:gd name="T63" fmla="*/ 1376 h 1660"/>
                <a:gd name="T64" fmla="*/ 1977 w 3613"/>
                <a:gd name="T65" fmla="*/ 1433 h 1660"/>
                <a:gd name="T66" fmla="*/ 2034 w 3613"/>
                <a:gd name="T67" fmla="*/ 1483 h 1660"/>
                <a:gd name="T68" fmla="*/ 2098 w 3613"/>
                <a:gd name="T69" fmla="*/ 1518 h 1660"/>
                <a:gd name="T70" fmla="*/ 2155 w 3613"/>
                <a:gd name="T71" fmla="*/ 1547 h 1660"/>
                <a:gd name="T72" fmla="*/ 2219 w 3613"/>
                <a:gd name="T73" fmla="*/ 1575 h 1660"/>
                <a:gd name="T74" fmla="*/ 2276 w 3613"/>
                <a:gd name="T75" fmla="*/ 1596 h 1660"/>
                <a:gd name="T76" fmla="*/ 2340 w 3613"/>
                <a:gd name="T77" fmla="*/ 1611 h 1660"/>
                <a:gd name="T78" fmla="*/ 2397 w 3613"/>
                <a:gd name="T79" fmla="*/ 1625 h 1660"/>
                <a:gd name="T80" fmla="*/ 2454 w 3613"/>
                <a:gd name="T81" fmla="*/ 1632 h 1660"/>
                <a:gd name="T82" fmla="*/ 2518 w 3613"/>
                <a:gd name="T83" fmla="*/ 1639 h 1660"/>
                <a:gd name="T84" fmla="*/ 2574 w 3613"/>
                <a:gd name="T85" fmla="*/ 1646 h 1660"/>
                <a:gd name="T86" fmla="*/ 2638 w 3613"/>
                <a:gd name="T87" fmla="*/ 1646 h 1660"/>
                <a:gd name="T88" fmla="*/ 2695 w 3613"/>
                <a:gd name="T89" fmla="*/ 1653 h 1660"/>
                <a:gd name="T90" fmla="*/ 2759 w 3613"/>
                <a:gd name="T91" fmla="*/ 1653 h 1660"/>
                <a:gd name="T92" fmla="*/ 2816 w 3613"/>
                <a:gd name="T93" fmla="*/ 1653 h 1660"/>
                <a:gd name="T94" fmla="*/ 2880 w 3613"/>
                <a:gd name="T95" fmla="*/ 1653 h 1660"/>
                <a:gd name="T96" fmla="*/ 2937 w 3613"/>
                <a:gd name="T97" fmla="*/ 1660 h 1660"/>
                <a:gd name="T98" fmla="*/ 3001 w 3613"/>
                <a:gd name="T99" fmla="*/ 1660 h 1660"/>
                <a:gd name="T100" fmla="*/ 3058 w 3613"/>
                <a:gd name="T101" fmla="*/ 1660 h 1660"/>
                <a:gd name="T102" fmla="*/ 3122 w 3613"/>
                <a:gd name="T103" fmla="*/ 1660 h 1660"/>
                <a:gd name="T104" fmla="*/ 3179 w 3613"/>
                <a:gd name="T105" fmla="*/ 1660 h 1660"/>
                <a:gd name="T106" fmla="*/ 3243 w 3613"/>
                <a:gd name="T107" fmla="*/ 1660 h 1660"/>
                <a:gd name="T108" fmla="*/ 3300 w 3613"/>
                <a:gd name="T109" fmla="*/ 1660 h 1660"/>
                <a:gd name="T110" fmla="*/ 3357 w 3613"/>
                <a:gd name="T111" fmla="*/ 1660 h 1660"/>
                <a:gd name="T112" fmla="*/ 3421 w 3613"/>
                <a:gd name="T113" fmla="*/ 1660 h 1660"/>
                <a:gd name="T114" fmla="*/ 3478 w 3613"/>
                <a:gd name="T115" fmla="*/ 1660 h 1660"/>
                <a:gd name="T116" fmla="*/ 3542 w 3613"/>
                <a:gd name="T117" fmla="*/ 1660 h 1660"/>
                <a:gd name="T118" fmla="*/ 3599 w 3613"/>
                <a:gd name="T119" fmla="*/ 1660 h 166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13"/>
                <a:gd name="T181" fmla="*/ 0 h 1660"/>
                <a:gd name="T182" fmla="*/ 3613 w 3613"/>
                <a:gd name="T183" fmla="*/ 1660 h 166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13" h="1660">
                  <a:moveTo>
                    <a:pt x="0" y="1660"/>
                  </a:moveTo>
                  <a:lnTo>
                    <a:pt x="14" y="1660"/>
                  </a:lnTo>
                  <a:lnTo>
                    <a:pt x="21" y="1660"/>
                  </a:lnTo>
                  <a:lnTo>
                    <a:pt x="35" y="1660"/>
                  </a:lnTo>
                  <a:lnTo>
                    <a:pt x="49" y="1660"/>
                  </a:lnTo>
                  <a:lnTo>
                    <a:pt x="56" y="1660"/>
                  </a:lnTo>
                  <a:lnTo>
                    <a:pt x="71" y="1660"/>
                  </a:lnTo>
                  <a:lnTo>
                    <a:pt x="85" y="1660"/>
                  </a:lnTo>
                  <a:lnTo>
                    <a:pt x="99" y="1660"/>
                  </a:lnTo>
                  <a:lnTo>
                    <a:pt x="106" y="1660"/>
                  </a:lnTo>
                  <a:lnTo>
                    <a:pt x="121" y="1660"/>
                  </a:lnTo>
                  <a:lnTo>
                    <a:pt x="135" y="1660"/>
                  </a:lnTo>
                  <a:lnTo>
                    <a:pt x="142" y="1660"/>
                  </a:lnTo>
                  <a:lnTo>
                    <a:pt x="156" y="1660"/>
                  </a:lnTo>
                  <a:lnTo>
                    <a:pt x="170" y="1660"/>
                  </a:lnTo>
                  <a:lnTo>
                    <a:pt x="177" y="1660"/>
                  </a:lnTo>
                  <a:lnTo>
                    <a:pt x="192" y="1660"/>
                  </a:lnTo>
                  <a:lnTo>
                    <a:pt x="206" y="1660"/>
                  </a:lnTo>
                  <a:lnTo>
                    <a:pt x="213" y="1660"/>
                  </a:lnTo>
                  <a:lnTo>
                    <a:pt x="227" y="1660"/>
                  </a:lnTo>
                  <a:lnTo>
                    <a:pt x="241" y="1660"/>
                  </a:lnTo>
                  <a:lnTo>
                    <a:pt x="256" y="1660"/>
                  </a:lnTo>
                  <a:lnTo>
                    <a:pt x="263" y="1653"/>
                  </a:lnTo>
                  <a:lnTo>
                    <a:pt x="277" y="1653"/>
                  </a:lnTo>
                  <a:lnTo>
                    <a:pt x="291" y="1653"/>
                  </a:lnTo>
                  <a:lnTo>
                    <a:pt x="298" y="1646"/>
                  </a:lnTo>
                  <a:lnTo>
                    <a:pt x="313" y="1646"/>
                  </a:lnTo>
                  <a:lnTo>
                    <a:pt x="327" y="1639"/>
                  </a:lnTo>
                  <a:lnTo>
                    <a:pt x="334" y="1639"/>
                  </a:lnTo>
                  <a:lnTo>
                    <a:pt x="348" y="1632"/>
                  </a:lnTo>
                  <a:lnTo>
                    <a:pt x="362" y="1625"/>
                  </a:lnTo>
                  <a:lnTo>
                    <a:pt x="369" y="1618"/>
                  </a:lnTo>
                  <a:lnTo>
                    <a:pt x="384" y="1611"/>
                  </a:lnTo>
                  <a:lnTo>
                    <a:pt x="398" y="1604"/>
                  </a:lnTo>
                  <a:lnTo>
                    <a:pt x="412" y="1589"/>
                  </a:lnTo>
                  <a:lnTo>
                    <a:pt x="419" y="1575"/>
                  </a:lnTo>
                  <a:lnTo>
                    <a:pt x="433" y="1561"/>
                  </a:lnTo>
                  <a:lnTo>
                    <a:pt x="448" y="1547"/>
                  </a:lnTo>
                  <a:lnTo>
                    <a:pt x="455" y="1533"/>
                  </a:lnTo>
                  <a:lnTo>
                    <a:pt x="469" y="1511"/>
                  </a:lnTo>
                  <a:lnTo>
                    <a:pt x="483" y="1497"/>
                  </a:lnTo>
                  <a:lnTo>
                    <a:pt x="490" y="1469"/>
                  </a:lnTo>
                  <a:lnTo>
                    <a:pt x="505" y="1447"/>
                  </a:lnTo>
                  <a:lnTo>
                    <a:pt x="519" y="1426"/>
                  </a:lnTo>
                  <a:lnTo>
                    <a:pt x="533" y="1398"/>
                  </a:lnTo>
                  <a:lnTo>
                    <a:pt x="540" y="1369"/>
                  </a:lnTo>
                  <a:lnTo>
                    <a:pt x="554" y="1341"/>
                  </a:lnTo>
                  <a:lnTo>
                    <a:pt x="569" y="1305"/>
                  </a:lnTo>
                  <a:lnTo>
                    <a:pt x="576" y="1277"/>
                  </a:lnTo>
                  <a:lnTo>
                    <a:pt x="590" y="1242"/>
                  </a:lnTo>
                  <a:lnTo>
                    <a:pt x="604" y="1206"/>
                  </a:lnTo>
                  <a:lnTo>
                    <a:pt x="611" y="1164"/>
                  </a:lnTo>
                  <a:lnTo>
                    <a:pt x="626" y="1128"/>
                  </a:lnTo>
                  <a:lnTo>
                    <a:pt x="640" y="1086"/>
                  </a:lnTo>
                  <a:lnTo>
                    <a:pt x="647" y="1050"/>
                  </a:lnTo>
                  <a:lnTo>
                    <a:pt x="661" y="1007"/>
                  </a:lnTo>
                  <a:lnTo>
                    <a:pt x="675" y="965"/>
                  </a:lnTo>
                  <a:lnTo>
                    <a:pt x="690" y="922"/>
                  </a:lnTo>
                  <a:lnTo>
                    <a:pt x="697" y="880"/>
                  </a:lnTo>
                  <a:lnTo>
                    <a:pt x="711" y="837"/>
                  </a:lnTo>
                  <a:lnTo>
                    <a:pt x="725" y="795"/>
                  </a:lnTo>
                  <a:lnTo>
                    <a:pt x="732" y="752"/>
                  </a:lnTo>
                  <a:lnTo>
                    <a:pt x="746" y="709"/>
                  </a:lnTo>
                  <a:lnTo>
                    <a:pt x="761" y="667"/>
                  </a:lnTo>
                  <a:lnTo>
                    <a:pt x="768" y="624"/>
                  </a:lnTo>
                  <a:lnTo>
                    <a:pt x="782" y="582"/>
                  </a:lnTo>
                  <a:lnTo>
                    <a:pt x="796" y="539"/>
                  </a:lnTo>
                  <a:lnTo>
                    <a:pt x="803" y="497"/>
                  </a:lnTo>
                  <a:lnTo>
                    <a:pt x="818" y="461"/>
                  </a:lnTo>
                  <a:lnTo>
                    <a:pt x="832" y="418"/>
                  </a:lnTo>
                  <a:lnTo>
                    <a:pt x="846" y="383"/>
                  </a:lnTo>
                  <a:lnTo>
                    <a:pt x="853" y="348"/>
                  </a:lnTo>
                  <a:lnTo>
                    <a:pt x="867" y="312"/>
                  </a:lnTo>
                  <a:lnTo>
                    <a:pt x="882" y="277"/>
                  </a:lnTo>
                  <a:lnTo>
                    <a:pt x="889" y="248"/>
                  </a:lnTo>
                  <a:lnTo>
                    <a:pt x="903" y="220"/>
                  </a:lnTo>
                  <a:lnTo>
                    <a:pt x="917" y="191"/>
                  </a:lnTo>
                  <a:lnTo>
                    <a:pt x="924" y="163"/>
                  </a:lnTo>
                  <a:lnTo>
                    <a:pt x="938" y="142"/>
                  </a:lnTo>
                  <a:lnTo>
                    <a:pt x="953" y="120"/>
                  </a:lnTo>
                  <a:lnTo>
                    <a:pt x="960" y="99"/>
                  </a:lnTo>
                  <a:lnTo>
                    <a:pt x="974" y="78"/>
                  </a:lnTo>
                  <a:lnTo>
                    <a:pt x="988" y="64"/>
                  </a:lnTo>
                  <a:lnTo>
                    <a:pt x="1002" y="49"/>
                  </a:lnTo>
                  <a:lnTo>
                    <a:pt x="1010" y="35"/>
                  </a:lnTo>
                  <a:lnTo>
                    <a:pt x="1024" y="21"/>
                  </a:lnTo>
                  <a:lnTo>
                    <a:pt x="1038" y="14"/>
                  </a:lnTo>
                  <a:lnTo>
                    <a:pt x="1045" y="7"/>
                  </a:lnTo>
                  <a:lnTo>
                    <a:pt x="1059" y="7"/>
                  </a:lnTo>
                  <a:lnTo>
                    <a:pt x="1074" y="0"/>
                  </a:lnTo>
                  <a:lnTo>
                    <a:pt x="1081" y="0"/>
                  </a:lnTo>
                  <a:lnTo>
                    <a:pt x="1095" y="0"/>
                  </a:lnTo>
                  <a:lnTo>
                    <a:pt x="1109" y="7"/>
                  </a:lnTo>
                  <a:lnTo>
                    <a:pt x="1116" y="7"/>
                  </a:lnTo>
                  <a:lnTo>
                    <a:pt x="1131" y="14"/>
                  </a:lnTo>
                  <a:lnTo>
                    <a:pt x="1145" y="21"/>
                  </a:lnTo>
                  <a:lnTo>
                    <a:pt x="1159" y="35"/>
                  </a:lnTo>
                  <a:lnTo>
                    <a:pt x="1166" y="42"/>
                  </a:lnTo>
                  <a:lnTo>
                    <a:pt x="1180" y="57"/>
                  </a:lnTo>
                  <a:lnTo>
                    <a:pt x="1195" y="71"/>
                  </a:lnTo>
                  <a:lnTo>
                    <a:pt x="1202" y="85"/>
                  </a:lnTo>
                  <a:lnTo>
                    <a:pt x="1216" y="99"/>
                  </a:lnTo>
                  <a:lnTo>
                    <a:pt x="1230" y="120"/>
                  </a:lnTo>
                  <a:lnTo>
                    <a:pt x="1237" y="135"/>
                  </a:lnTo>
                  <a:lnTo>
                    <a:pt x="1251" y="156"/>
                  </a:lnTo>
                  <a:lnTo>
                    <a:pt x="1266" y="177"/>
                  </a:lnTo>
                  <a:lnTo>
                    <a:pt x="1273" y="198"/>
                  </a:lnTo>
                  <a:lnTo>
                    <a:pt x="1287" y="220"/>
                  </a:lnTo>
                  <a:lnTo>
                    <a:pt x="1301" y="248"/>
                  </a:lnTo>
                  <a:lnTo>
                    <a:pt x="1315" y="269"/>
                  </a:lnTo>
                  <a:lnTo>
                    <a:pt x="1323" y="291"/>
                  </a:lnTo>
                  <a:lnTo>
                    <a:pt x="1337" y="319"/>
                  </a:lnTo>
                  <a:lnTo>
                    <a:pt x="1351" y="348"/>
                  </a:lnTo>
                  <a:lnTo>
                    <a:pt x="1358" y="369"/>
                  </a:lnTo>
                  <a:lnTo>
                    <a:pt x="1372" y="397"/>
                  </a:lnTo>
                  <a:lnTo>
                    <a:pt x="1387" y="426"/>
                  </a:lnTo>
                  <a:lnTo>
                    <a:pt x="1394" y="447"/>
                  </a:lnTo>
                  <a:lnTo>
                    <a:pt x="1408" y="475"/>
                  </a:lnTo>
                  <a:lnTo>
                    <a:pt x="1422" y="504"/>
                  </a:lnTo>
                  <a:lnTo>
                    <a:pt x="1436" y="532"/>
                  </a:lnTo>
                  <a:lnTo>
                    <a:pt x="1443" y="560"/>
                  </a:lnTo>
                  <a:lnTo>
                    <a:pt x="1458" y="589"/>
                  </a:lnTo>
                  <a:lnTo>
                    <a:pt x="1472" y="617"/>
                  </a:lnTo>
                  <a:lnTo>
                    <a:pt x="1479" y="646"/>
                  </a:lnTo>
                  <a:lnTo>
                    <a:pt x="1493" y="667"/>
                  </a:lnTo>
                  <a:lnTo>
                    <a:pt x="1508" y="695"/>
                  </a:lnTo>
                  <a:lnTo>
                    <a:pt x="1515" y="724"/>
                  </a:lnTo>
                  <a:lnTo>
                    <a:pt x="1529" y="752"/>
                  </a:lnTo>
                  <a:lnTo>
                    <a:pt x="1543" y="773"/>
                  </a:lnTo>
                  <a:lnTo>
                    <a:pt x="1550" y="802"/>
                  </a:lnTo>
                  <a:lnTo>
                    <a:pt x="1564" y="830"/>
                  </a:lnTo>
                  <a:lnTo>
                    <a:pt x="1579" y="851"/>
                  </a:lnTo>
                  <a:lnTo>
                    <a:pt x="1593" y="880"/>
                  </a:lnTo>
                  <a:lnTo>
                    <a:pt x="1600" y="901"/>
                  </a:lnTo>
                  <a:lnTo>
                    <a:pt x="1614" y="929"/>
                  </a:lnTo>
                  <a:lnTo>
                    <a:pt x="1628" y="951"/>
                  </a:lnTo>
                  <a:lnTo>
                    <a:pt x="1636" y="972"/>
                  </a:lnTo>
                  <a:lnTo>
                    <a:pt x="1650" y="1000"/>
                  </a:lnTo>
                  <a:lnTo>
                    <a:pt x="1664" y="1022"/>
                  </a:lnTo>
                  <a:lnTo>
                    <a:pt x="1671" y="1043"/>
                  </a:lnTo>
                  <a:lnTo>
                    <a:pt x="1685" y="1064"/>
                  </a:lnTo>
                  <a:lnTo>
                    <a:pt x="1700" y="1086"/>
                  </a:lnTo>
                  <a:lnTo>
                    <a:pt x="1707" y="1107"/>
                  </a:lnTo>
                  <a:lnTo>
                    <a:pt x="1721" y="1128"/>
                  </a:lnTo>
                  <a:lnTo>
                    <a:pt x="1735" y="1142"/>
                  </a:lnTo>
                  <a:lnTo>
                    <a:pt x="1749" y="1164"/>
                  </a:lnTo>
                  <a:lnTo>
                    <a:pt x="1756" y="1185"/>
                  </a:lnTo>
                  <a:lnTo>
                    <a:pt x="1771" y="1199"/>
                  </a:lnTo>
                  <a:lnTo>
                    <a:pt x="1785" y="1220"/>
                  </a:lnTo>
                  <a:lnTo>
                    <a:pt x="1792" y="1235"/>
                  </a:lnTo>
                  <a:lnTo>
                    <a:pt x="1806" y="1249"/>
                  </a:lnTo>
                  <a:lnTo>
                    <a:pt x="1820" y="1270"/>
                  </a:lnTo>
                  <a:lnTo>
                    <a:pt x="1828" y="1284"/>
                  </a:lnTo>
                  <a:lnTo>
                    <a:pt x="1842" y="1298"/>
                  </a:lnTo>
                  <a:lnTo>
                    <a:pt x="1856" y="1313"/>
                  </a:lnTo>
                  <a:lnTo>
                    <a:pt x="1863" y="1327"/>
                  </a:lnTo>
                  <a:lnTo>
                    <a:pt x="1877" y="1341"/>
                  </a:lnTo>
                  <a:lnTo>
                    <a:pt x="1892" y="1355"/>
                  </a:lnTo>
                  <a:lnTo>
                    <a:pt x="1906" y="1369"/>
                  </a:lnTo>
                  <a:lnTo>
                    <a:pt x="1913" y="1376"/>
                  </a:lnTo>
                  <a:lnTo>
                    <a:pt x="1927" y="1391"/>
                  </a:lnTo>
                  <a:lnTo>
                    <a:pt x="1941" y="1405"/>
                  </a:lnTo>
                  <a:lnTo>
                    <a:pt x="1948" y="1412"/>
                  </a:lnTo>
                  <a:lnTo>
                    <a:pt x="1963" y="1426"/>
                  </a:lnTo>
                  <a:lnTo>
                    <a:pt x="1977" y="1433"/>
                  </a:lnTo>
                  <a:lnTo>
                    <a:pt x="1984" y="1447"/>
                  </a:lnTo>
                  <a:lnTo>
                    <a:pt x="1998" y="1455"/>
                  </a:lnTo>
                  <a:lnTo>
                    <a:pt x="2013" y="1462"/>
                  </a:lnTo>
                  <a:lnTo>
                    <a:pt x="2020" y="1476"/>
                  </a:lnTo>
                  <a:lnTo>
                    <a:pt x="2034" y="1483"/>
                  </a:lnTo>
                  <a:lnTo>
                    <a:pt x="2048" y="1490"/>
                  </a:lnTo>
                  <a:lnTo>
                    <a:pt x="2062" y="1497"/>
                  </a:lnTo>
                  <a:lnTo>
                    <a:pt x="2069" y="1504"/>
                  </a:lnTo>
                  <a:lnTo>
                    <a:pt x="2084" y="1511"/>
                  </a:lnTo>
                  <a:lnTo>
                    <a:pt x="2098" y="1518"/>
                  </a:lnTo>
                  <a:lnTo>
                    <a:pt x="2105" y="1525"/>
                  </a:lnTo>
                  <a:lnTo>
                    <a:pt x="2119" y="1533"/>
                  </a:lnTo>
                  <a:lnTo>
                    <a:pt x="2133" y="1540"/>
                  </a:lnTo>
                  <a:lnTo>
                    <a:pt x="2141" y="1547"/>
                  </a:lnTo>
                  <a:lnTo>
                    <a:pt x="2155" y="1547"/>
                  </a:lnTo>
                  <a:lnTo>
                    <a:pt x="2169" y="1554"/>
                  </a:lnTo>
                  <a:lnTo>
                    <a:pt x="2176" y="1561"/>
                  </a:lnTo>
                  <a:lnTo>
                    <a:pt x="2190" y="1568"/>
                  </a:lnTo>
                  <a:lnTo>
                    <a:pt x="2205" y="1568"/>
                  </a:lnTo>
                  <a:lnTo>
                    <a:pt x="2219" y="1575"/>
                  </a:lnTo>
                  <a:lnTo>
                    <a:pt x="2226" y="1582"/>
                  </a:lnTo>
                  <a:lnTo>
                    <a:pt x="2240" y="1582"/>
                  </a:lnTo>
                  <a:lnTo>
                    <a:pt x="2254" y="1589"/>
                  </a:lnTo>
                  <a:lnTo>
                    <a:pt x="2261" y="1589"/>
                  </a:lnTo>
                  <a:lnTo>
                    <a:pt x="2276" y="1596"/>
                  </a:lnTo>
                  <a:lnTo>
                    <a:pt x="2290" y="1596"/>
                  </a:lnTo>
                  <a:lnTo>
                    <a:pt x="2297" y="1604"/>
                  </a:lnTo>
                  <a:lnTo>
                    <a:pt x="2311" y="1604"/>
                  </a:lnTo>
                  <a:lnTo>
                    <a:pt x="2325" y="1604"/>
                  </a:lnTo>
                  <a:lnTo>
                    <a:pt x="2340" y="1611"/>
                  </a:lnTo>
                  <a:lnTo>
                    <a:pt x="2347" y="1611"/>
                  </a:lnTo>
                  <a:lnTo>
                    <a:pt x="2361" y="1618"/>
                  </a:lnTo>
                  <a:lnTo>
                    <a:pt x="2375" y="1618"/>
                  </a:lnTo>
                  <a:lnTo>
                    <a:pt x="2382" y="1618"/>
                  </a:lnTo>
                  <a:lnTo>
                    <a:pt x="2397" y="1625"/>
                  </a:lnTo>
                  <a:lnTo>
                    <a:pt x="2411" y="1625"/>
                  </a:lnTo>
                  <a:lnTo>
                    <a:pt x="2418" y="1625"/>
                  </a:lnTo>
                  <a:lnTo>
                    <a:pt x="2432" y="1625"/>
                  </a:lnTo>
                  <a:lnTo>
                    <a:pt x="2446" y="1632"/>
                  </a:lnTo>
                  <a:lnTo>
                    <a:pt x="2454" y="1632"/>
                  </a:lnTo>
                  <a:lnTo>
                    <a:pt x="2468" y="1632"/>
                  </a:lnTo>
                  <a:lnTo>
                    <a:pt x="2482" y="1632"/>
                  </a:lnTo>
                  <a:lnTo>
                    <a:pt x="2496" y="1639"/>
                  </a:lnTo>
                  <a:lnTo>
                    <a:pt x="2503" y="1639"/>
                  </a:lnTo>
                  <a:lnTo>
                    <a:pt x="2518" y="1639"/>
                  </a:lnTo>
                  <a:lnTo>
                    <a:pt x="2532" y="1639"/>
                  </a:lnTo>
                  <a:lnTo>
                    <a:pt x="2539" y="1639"/>
                  </a:lnTo>
                  <a:lnTo>
                    <a:pt x="2553" y="1639"/>
                  </a:lnTo>
                  <a:lnTo>
                    <a:pt x="2567" y="1646"/>
                  </a:lnTo>
                  <a:lnTo>
                    <a:pt x="2574" y="1646"/>
                  </a:lnTo>
                  <a:lnTo>
                    <a:pt x="2589" y="1646"/>
                  </a:lnTo>
                  <a:lnTo>
                    <a:pt x="2603" y="1646"/>
                  </a:lnTo>
                  <a:lnTo>
                    <a:pt x="2610" y="1646"/>
                  </a:lnTo>
                  <a:lnTo>
                    <a:pt x="2624" y="1646"/>
                  </a:lnTo>
                  <a:lnTo>
                    <a:pt x="2638" y="1646"/>
                  </a:lnTo>
                  <a:lnTo>
                    <a:pt x="2653" y="1646"/>
                  </a:lnTo>
                  <a:lnTo>
                    <a:pt x="2660" y="1646"/>
                  </a:lnTo>
                  <a:lnTo>
                    <a:pt x="2674" y="1653"/>
                  </a:lnTo>
                  <a:lnTo>
                    <a:pt x="2688" y="1653"/>
                  </a:lnTo>
                  <a:lnTo>
                    <a:pt x="2695" y="1653"/>
                  </a:lnTo>
                  <a:lnTo>
                    <a:pt x="2710" y="1653"/>
                  </a:lnTo>
                  <a:lnTo>
                    <a:pt x="2724" y="1653"/>
                  </a:lnTo>
                  <a:lnTo>
                    <a:pt x="2731" y="1653"/>
                  </a:lnTo>
                  <a:lnTo>
                    <a:pt x="2745" y="1653"/>
                  </a:lnTo>
                  <a:lnTo>
                    <a:pt x="2759" y="1653"/>
                  </a:lnTo>
                  <a:lnTo>
                    <a:pt x="2766" y="1653"/>
                  </a:lnTo>
                  <a:lnTo>
                    <a:pt x="2781" y="1653"/>
                  </a:lnTo>
                  <a:lnTo>
                    <a:pt x="2795" y="1653"/>
                  </a:lnTo>
                  <a:lnTo>
                    <a:pt x="2809" y="1653"/>
                  </a:lnTo>
                  <a:lnTo>
                    <a:pt x="2816" y="1653"/>
                  </a:lnTo>
                  <a:lnTo>
                    <a:pt x="2830" y="1653"/>
                  </a:lnTo>
                  <a:lnTo>
                    <a:pt x="2845" y="1653"/>
                  </a:lnTo>
                  <a:lnTo>
                    <a:pt x="2852" y="1653"/>
                  </a:lnTo>
                  <a:lnTo>
                    <a:pt x="2866" y="1653"/>
                  </a:lnTo>
                  <a:lnTo>
                    <a:pt x="2880" y="1653"/>
                  </a:lnTo>
                  <a:lnTo>
                    <a:pt x="2887" y="1660"/>
                  </a:lnTo>
                  <a:lnTo>
                    <a:pt x="2902" y="1660"/>
                  </a:lnTo>
                  <a:lnTo>
                    <a:pt x="2916" y="1660"/>
                  </a:lnTo>
                  <a:lnTo>
                    <a:pt x="2923" y="1660"/>
                  </a:lnTo>
                  <a:lnTo>
                    <a:pt x="2937" y="1660"/>
                  </a:lnTo>
                  <a:lnTo>
                    <a:pt x="2951" y="1660"/>
                  </a:lnTo>
                  <a:lnTo>
                    <a:pt x="2966" y="1660"/>
                  </a:lnTo>
                  <a:lnTo>
                    <a:pt x="2973" y="1660"/>
                  </a:lnTo>
                  <a:lnTo>
                    <a:pt x="2987" y="1660"/>
                  </a:lnTo>
                  <a:lnTo>
                    <a:pt x="3001" y="1660"/>
                  </a:lnTo>
                  <a:lnTo>
                    <a:pt x="3008" y="1660"/>
                  </a:lnTo>
                  <a:lnTo>
                    <a:pt x="3023" y="1660"/>
                  </a:lnTo>
                  <a:lnTo>
                    <a:pt x="3037" y="1660"/>
                  </a:lnTo>
                  <a:lnTo>
                    <a:pt x="3044" y="1660"/>
                  </a:lnTo>
                  <a:lnTo>
                    <a:pt x="3058" y="1660"/>
                  </a:lnTo>
                  <a:lnTo>
                    <a:pt x="3072" y="1660"/>
                  </a:lnTo>
                  <a:lnTo>
                    <a:pt x="3079" y="1660"/>
                  </a:lnTo>
                  <a:lnTo>
                    <a:pt x="3094" y="1660"/>
                  </a:lnTo>
                  <a:lnTo>
                    <a:pt x="3108" y="1660"/>
                  </a:lnTo>
                  <a:lnTo>
                    <a:pt x="3122" y="1660"/>
                  </a:lnTo>
                  <a:lnTo>
                    <a:pt x="3129" y="1660"/>
                  </a:lnTo>
                  <a:lnTo>
                    <a:pt x="3143" y="1660"/>
                  </a:lnTo>
                  <a:lnTo>
                    <a:pt x="3158" y="1660"/>
                  </a:lnTo>
                  <a:lnTo>
                    <a:pt x="3165" y="1660"/>
                  </a:lnTo>
                  <a:lnTo>
                    <a:pt x="3179" y="1660"/>
                  </a:lnTo>
                  <a:lnTo>
                    <a:pt x="3193" y="1660"/>
                  </a:lnTo>
                  <a:lnTo>
                    <a:pt x="3200" y="1660"/>
                  </a:lnTo>
                  <a:lnTo>
                    <a:pt x="3215" y="1660"/>
                  </a:lnTo>
                  <a:lnTo>
                    <a:pt x="3229" y="1660"/>
                  </a:lnTo>
                  <a:lnTo>
                    <a:pt x="3243" y="1660"/>
                  </a:lnTo>
                  <a:lnTo>
                    <a:pt x="3250" y="1660"/>
                  </a:lnTo>
                  <a:lnTo>
                    <a:pt x="3264" y="1660"/>
                  </a:lnTo>
                  <a:lnTo>
                    <a:pt x="3279" y="1660"/>
                  </a:lnTo>
                  <a:lnTo>
                    <a:pt x="3286" y="1660"/>
                  </a:lnTo>
                  <a:lnTo>
                    <a:pt x="3300" y="1660"/>
                  </a:lnTo>
                  <a:lnTo>
                    <a:pt x="3314" y="1660"/>
                  </a:lnTo>
                  <a:lnTo>
                    <a:pt x="3321" y="1660"/>
                  </a:lnTo>
                  <a:lnTo>
                    <a:pt x="3335" y="1660"/>
                  </a:lnTo>
                  <a:lnTo>
                    <a:pt x="3350" y="1660"/>
                  </a:lnTo>
                  <a:lnTo>
                    <a:pt x="3357" y="1660"/>
                  </a:lnTo>
                  <a:lnTo>
                    <a:pt x="3371" y="1660"/>
                  </a:lnTo>
                  <a:lnTo>
                    <a:pt x="3385" y="1660"/>
                  </a:lnTo>
                  <a:lnTo>
                    <a:pt x="3400" y="1660"/>
                  </a:lnTo>
                  <a:lnTo>
                    <a:pt x="3407" y="1660"/>
                  </a:lnTo>
                  <a:lnTo>
                    <a:pt x="3421" y="1660"/>
                  </a:lnTo>
                  <a:lnTo>
                    <a:pt x="3435" y="1660"/>
                  </a:lnTo>
                  <a:lnTo>
                    <a:pt x="3442" y="1660"/>
                  </a:lnTo>
                  <a:lnTo>
                    <a:pt x="3456" y="1660"/>
                  </a:lnTo>
                  <a:lnTo>
                    <a:pt x="3471" y="1660"/>
                  </a:lnTo>
                  <a:lnTo>
                    <a:pt x="3478" y="1660"/>
                  </a:lnTo>
                  <a:lnTo>
                    <a:pt x="3492" y="1660"/>
                  </a:lnTo>
                  <a:lnTo>
                    <a:pt x="3506" y="1660"/>
                  </a:lnTo>
                  <a:lnTo>
                    <a:pt x="3513" y="1660"/>
                  </a:lnTo>
                  <a:lnTo>
                    <a:pt x="3528" y="1660"/>
                  </a:lnTo>
                  <a:lnTo>
                    <a:pt x="3542" y="1660"/>
                  </a:lnTo>
                  <a:lnTo>
                    <a:pt x="3556" y="1660"/>
                  </a:lnTo>
                  <a:lnTo>
                    <a:pt x="3563" y="1660"/>
                  </a:lnTo>
                  <a:lnTo>
                    <a:pt x="3577" y="1660"/>
                  </a:lnTo>
                  <a:lnTo>
                    <a:pt x="3592" y="1660"/>
                  </a:lnTo>
                  <a:lnTo>
                    <a:pt x="3599" y="1660"/>
                  </a:lnTo>
                  <a:lnTo>
                    <a:pt x="3613" y="1660"/>
                  </a:lnTo>
                </a:path>
              </a:pathLst>
            </a:custGeom>
            <a:noFill/>
            <a:ln w="38100" cmpd="sng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Freeform 96"/>
            <p:cNvSpPr>
              <a:spLocks/>
            </p:cNvSpPr>
            <p:nvPr/>
          </p:nvSpPr>
          <p:spPr bwMode="auto">
            <a:xfrm>
              <a:off x="1344" y="1526"/>
              <a:ext cx="3613" cy="2292"/>
            </a:xfrm>
            <a:custGeom>
              <a:avLst/>
              <a:gdLst>
                <a:gd name="T0" fmla="*/ 49 w 3613"/>
                <a:gd name="T1" fmla="*/ 2292 h 2292"/>
                <a:gd name="T2" fmla="*/ 106 w 3613"/>
                <a:gd name="T3" fmla="*/ 2292 h 2292"/>
                <a:gd name="T4" fmla="*/ 170 w 3613"/>
                <a:gd name="T5" fmla="*/ 2292 h 2292"/>
                <a:gd name="T6" fmla="*/ 227 w 3613"/>
                <a:gd name="T7" fmla="*/ 2292 h 2292"/>
                <a:gd name="T8" fmla="*/ 291 w 3613"/>
                <a:gd name="T9" fmla="*/ 2292 h 2292"/>
                <a:gd name="T10" fmla="*/ 348 w 3613"/>
                <a:gd name="T11" fmla="*/ 2292 h 2292"/>
                <a:gd name="T12" fmla="*/ 412 w 3613"/>
                <a:gd name="T13" fmla="*/ 2292 h 2292"/>
                <a:gd name="T14" fmla="*/ 469 w 3613"/>
                <a:gd name="T15" fmla="*/ 2285 h 2292"/>
                <a:gd name="T16" fmla="*/ 533 w 3613"/>
                <a:gd name="T17" fmla="*/ 2264 h 2292"/>
                <a:gd name="T18" fmla="*/ 590 w 3613"/>
                <a:gd name="T19" fmla="*/ 2214 h 2292"/>
                <a:gd name="T20" fmla="*/ 647 w 3613"/>
                <a:gd name="T21" fmla="*/ 2108 h 2292"/>
                <a:gd name="T22" fmla="*/ 711 w 3613"/>
                <a:gd name="T23" fmla="*/ 1930 h 2292"/>
                <a:gd name="T24" fmla="*/ 768 w 3613"/>
                <a:gd name="T25" fmla="*/ 1668 h 2292"/>
                <a:gd name="T26" fmla="*/ 832 w 3613"/>
                <a:gd name="T27" fmla="*/ 1334 h 2292"/>
                <a:gd name="T28" fmla="*/ 889 w 3613"/>
                <a:gd name="T29" fmla="*/ 965 h 2292"/>
                <a:gd name="T30" fmla="*/ 953 w 3613"/>
                <a:gd name="T31" fmla="*/ 596 h 2292"/>
                <a:gd name="T32" fmla="*/ 1010 w 3613"/>
                <a:gd name="T33" fmla="*/ 291 h 2292"/>
                <a:gd name="T34" fmla="*/ 1074 w 3613"/>
                <a:gd name="T35" fmla="*/ 85 h 2292"/>
                <a:gd name="T36" fmla="*/ 1131 w 3613"/>
                <a:gd name="T37" fmla="*/ 0 h 2292"/>
                <a:gd name="T38" fmla="*/ 1195 w 3613"/>
                <a:gd name="T39" fmla="*/ 36 h 2292"/>
                <a:gd name="T40" fmla="*/ 1251 w 3613"/>
                <a:gd name="T41" fmla="*/ 171 h 2292"/>
                <a:gd name="T42" fmla="*/ 1315 w 3613"/>
                <a:gd name="T43" fmla="*/ 391 h 2292"/>
                <a:gd name="T44" fmla="*/ 1372 w 3613"/>
                <a:gd name="T45" fmla="*/ 653 h 2292"/>
                <a:gd name="T46" fmla="*/ 1436 w 3613"/>
                <a:gd name="T47" fmla="*/ 930 h 2292"/>
                <a:gd name="T48" fmla="*/ 1493 w 3613"/>
                <a:gd name="T49" fmla="*/ 1192 h 2292"/>
                <a:gd name="T50" fmla="*/ 1550 w 3613"/>
                <a:gd name="T51" fmla="*/ 1434 h 2292"/>
                <a:gd name="T52" fmla="*/ 1614 w 3613"/>
                <a:gd name="T53" fmla="*/ 1647 h 2292"/>
                <a:gd name="T54" fmla="*/ 1671 w 3613"/>
                <a:gd name="T55" fmla="*/ 1817 h 2292"/>
                <a:gd name="T56" fmla="*/ 1735 w 3613"/>
                <a:gd name="T57" fmla="*/ 1945 h 2292"/>
                <a:gd name="T58" fmla="*/ 1792 w 3613"/>
                <a:gd name="T59" fmla="*/ 2051 h 2292"/>
                <a:gd name="T60" fmla="*/ 1856 w 3613"/>
                <a:gd name="T61" fmla="*/ 2122 h 2292"/>
                <a:gd name="T62" fmla="*/ 1913 w 3613"/>
                <a:gd name="T63" fmla="*/ 2179 h 2292"/>
                <a:gd name="T64" fmla="*/ 1977 w 3613"/>
                <a:gd name="T65" fmla="*/ 2214 h 2292"/>
                <a:gd name="T66" fmla="*/ 2034 w 3613"/>
                <a:gd name="T67" fmla="*/ 2243 h 2292"/>
                <a:gd name="T68" fmla="*/ 2098 w 3613"/>
                <a:gd name="T69" fmla="*/ 2264 h 2292"/>
                <a:gd name="T70" fmla="*/ 2155 w 3613"/>
                <a:gd name="T71" fmla="*/ 2271 h 2292"/>
                <a:gd name="T72" fmla="*/ 2219 w 3613"/>
                <a:gd name="T73" fmla="*/ 2278 h 2292"/>
                <a:gd name="T74" fmla="*/ 2276 w 3613"/>
                <a:gd name="T75" fmla="*/ 2285 h 2292"/>
                <a:gd name="T76" fmla="*/ 2340 w 3613"/>
                <a:gd name="T77" fmla="*/ 2285 h 2292"/>
                <a:gd name="T78" fmla="*/ 2397 w 3613"/>
                <a:gd name="T79" fmla="*/ 2292 h 2292"/>
                <a:gd name="T80" fmla="*/ 2454 w 3613"/>
                <a:gd name="T81" fmla="*/ 2292 h 2292"/>
                <a:gd name="T82" fmla="*/ 2518 w 3613"/>
                <a:gd name="T83" fmla="*/ 2292 h 2292"/>
                <a:gd name="T84" fmla="*/ 2574 w 3613"/>
                <a:gd name="T85" fmla="*/ 2292 h 2292"/>
                <a:gd name="T86" fmla="*/ 2638 w 3613"/>
                <a:gd name="T87" fmla="*/ 2292 h 2292"/>
                <a:gd name="T88" fmla="*/ 2695 w 3613"/>
                <a:gd name="T89" fmla="*/ 2292 h 2292"/>
                <a:gd name="T90" fmla="*/ 2759 w 3613"/>
                <a:gd name="T91" fmla="*/ 2292 h 2292"/>
                <a:gd name="T92" fmla="*/ 2816 w 3613"/>
                <a:gd name="T93" fmla="*/ 2292 h 2292"/>
                <a:gd name="T94" fmla="*/ 2880 w 3613"/>
                <a:gd name="T95" fmla="*/ 2292 h 2292"/>
                <a:gd name="T96" fmla="*/ 2937 w 3613"/>
                <a:gd name="T97" fmla="*/ 2292 h 2292"/>
                <a:gd name="T98" fmla="*/ 3001 w 3613"/>
                <a:gd name="T99" fmla="*/ 2292 h 2292"/>
                <a:gd name="T100" fmla="*/ 3058 w 3613"/>
                <a:gd name="T101" fmla="*/ 2292 h 2292"/>
                <a:gd name="T102" fmla="*/ 3122 w 3613"/>
                <a:gd name="T103" fmla="*/ 2292 h 2292"/>
                <a:gd name="T104" fmla="*/ 3179 w 3613"/>
                <a:gd name="T105" fmla="*/ 2292 h 2292"/>
                <a:gd name="T106" fmla="*/ 3243 w 3613"/>
                <a:gd name="T107" fmla="*/ 2292 h 2292"/>
                <a:gd name="T108" fmla="*/ 3300 w 3613"/>
                <a:gd name="T109" fmla="*/ 2292 h 2292"/>
                <a:gd name="T110" fmla="*/ 3357 w 3613"/>
                <a:gd name="T111" fmla="*/ 2292 h 2292"/>
                <a:gd name="T112" fmla="*/ 3421 w 3613"/>
                <a:gd name="T113" fmla="*/ 2292 h 2292"/>
                <a:gd name="T114" fmla="*/ 3478 w 3613"/>
                <a:gd name="T115" fmla="*/ 2292 h 2292"/>
                <a:gd name="T116" fmla="*/ 3542 w 3613"/>
                <a:gd name="T117" fmla="*/ 2292 h 2292"/>
                <a:gd name="T118" fmla="*/ 3599 w 3613"/>
                <a:gd name="T119" fmla="*/ 2292 h 22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13"/>
                <a:gd name="T181" fmla="*/ 0 h 2292"/>
                <a:gd name="T182" fmla="*/ 3613 w 3613"/>
                <a:gd name="T183" fmla="*/ 2292 h 22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13" h="2292">
                  <a:moveTo>
                    <a:pt x="0" y="2292"/>
                  </a:moveTo>
                  <a:lnTo>
                    <a:pt x="14" y="2292"/>
                  </a:lnTo>
                  <a:lnTo>
                    <a:pt x="21" y="2292"/>
                  </a:lnTo>
                  <a:lnTo>
                    <a:pt x="35" y="2292"/>
                  </a:lnTo>
                  <a:lnTo>
                    <a:pt x="49" y="2292"/>
                  </a:lnTo>
                  <a:lnTo>
                    <a:pt x="56" y="2292"/>
                  </a:lnTo>
                  <a:lnTo>
                    <a:pt x="71" y="2292"/>
                  </a:lnTo>
                  <a:lnTo>
                    <a:pt x="85" y="2292"/>
                  </a:lnTo>
                  <a:lnTo>
                    <a:pt x="99" y="2292"/>
                  </a:lnTo>
                  <a:lnTo>
                    <a:pt x="106" y="2292"/>
                  </a:lnTo>
                  <a:lnTo>
                    <a:pt x="121" y="2292"/>
                  </a:lnTo>
                  <a:lnTo>
                    <a:pt x="135" y="2292"/>
                  </a:lnTo>
                  <a:lnTo>
                    <a:pt x="142" y="2292"/>
                  </a:lnTo>
                  <a:lnTo>
                    <a:pt x="156" y="2292"/>
                  </a:lnTo>
                  <a:lnTo>
                    <a:pt x="170" y="2292"/>
                  </a:lnTo>
                  <a:lnTo>
                    <a:pt x="177" y="2292"/>
                  </a:lnTo>
                  <a:lnTo>
                    <a:pt x="192" y="2292"/>
                  </a:lnTo>
                  <a:lnTo>
                    <a:pt x="206" y="2292"/>
                  </a:lnTo>
                  <a:lnTo>
                    <a:pt x="213" y="2292"/>
                  </a:lnTo>
                  <a:lnTo>
                    <a:pt x="227" y="2292"/>
                  </a:lnTo>
                  <a:lnTo>
                    <a:pt x="241" y="2292"/>
                  </a:lnTo>
                  <a:lnTo>
                    <a:pt x="256" y="2292"/>
                  </a:lnTo>
                  <a:lnTo>
                    <a:pt x="263" y="2292"/>
                  </a:lnTo>
                  <a:lnTo>
                    <a:pt x="277" y="2292"/>
                  </a:lnTo>
                  <a:lnTo>
                    <a:pt x="291" y="2292"/>
                  </a:lnTo>
                  <a:lnTo>
                    <a:pt x="298" y="2292"/>
                  </a:lnTo>
                  <a:lnTo>
                    <a:pt x="313" y="2292"/>
                  </a:lnTo>
                  <a:lnTo>
                    <a:pt x="327" y="2292"/>
                  </a:lnTo>
                  <a:lnTo>
                    <a:pt x="334" y="2292"/>
                  </a:lnTo>
                  <a:lnTo>
                    <a:pt x="348" y="2292"/>
                  </a:lnTo>
                  <a:lnTo>
                    <a:pt x="362" y="2292"/>
                  </a:lnTo>
                  <a:lnTo>
                    <a:pt x="369" y="2292"/>
                  </a:lnTo>
                  <a:lnTo>
                    <a:pt x="384" y="2292"/>
                  </a:lnTo>
                  <a:lnTo>
                    <a:pt x="398" y="2292"/>
                  </a:lnTo>
                  <a:lnTo>
                    <a:pt x="412" y="2292"/>
                  </a:lnTo>
                  <a:lnTo>
                    <a:pt x="419" y="2292"/>
                  </a:lnTo>
                  <a:lnTo>
                    <a:pt x="433" y="2292"/>
                  </a:lnTo>
                  <a:lnTo>
                    <a:pt x="448" y="2285"/>
                  </a:lnTo>
                  <a:lnTo>
                    <a:pt x="455" y="2285"/>
                  </a:lnTo>
                  <a:lnTo>
                    <a:pt x="469" y="2285"/>
                  </a:lnTo>
                  <a:lnTo>
                    <a:pt x="483" y="2285"/>
                  </a:lnTo>
                  <a:lnTo>
                    <a:pt x="490" y="2278"/>
                  </a:lnTo>
                  <a:lnTo>
                    <a:pt x="505" y="2278"/>
                  </a:lnTo>
                  <a:lnTo>
                    <a:pt x="519" y="2271"/>
                  </a:lnTo>
                  <a:lnTo>
                    <a:pt x="533" y="2264"/>
                  </a:lnTo>
                  <a:lnTo>
                    <a:pt x="540" y="2257"/>
                  </a:lnTo>
                  <a:lnTo>
                    <a:pt x="554" y="2250"/>
                  </a:lnTo>
                  <a:lnTo>
                    <a:pt x="569" y="2243"/>
                  </a:lnTo>
                  <a:lnTo>
                    <a:pt x="576" y="2228"/>
                  </a:lnTo>
                  <a:lnTo>
                    <a:pt x="590" y="2214"/>
                  </a:lnTo>
                  <a:lnTo>
                    <a:pt x="604" y="2200"/>
                  </a:lnTo>
                  <a:lnTo>
                    <a:pt x="611" y="2179"/>
                  </a:lnTo>
                  <a:lnTo>
                    <a:pt x="626" y="2157"/>
                  </a:lnTo>
                  <a:lnTo>
                    <a:pt x="640" y="2136"/>
                  </a:lnTo>
                  <a:lnTo>
                    <a:pt x="647" y="2108"/>
                  </a:lnTo>
                  <a:lnTo>
                    <a:pt x="661" y="2079"/>
                  </a:lnTo>
                  <a:lnTo>
                    <a:pt x="675" y="2051"/>
                  </a:lnTo>
                  <a:lnTo>
                    <a:pt x="690" y="2016"/>
                  </a:lnTo>
                  <a:lnTo>
                    <a:pt x="697" y="1973"/>
                  </a:lnTo>
                  <a:lnTo>
                    <a:pt x="711" y="1930"/>
                  </a:lnTo>
                  <a:lnTo>
                    <a:pt x="725" y="1888"/>
                  </a:lnTo>
                  <a:lnTo>
                    <a:pt x="732" y="1838"/>
                  </a:lnTo>
                  <a:lnTo>
                    <a:pt x="746" y="1781"/>
                  </a:lnTo>
                  <a:lnTo>
                    <a:pt x="761" y="1732"/>
                  </a:lnTo>
                  <a:lnTo>
                    <a:pt x="768" y="1668"/>
                  </a:lnTo>
                  <a:lnTo>
                    <a:pt x="782" y="1611"/>
                  </a:lnTo>
                  <a:lnTo>
                    <a:pt x="796" y="1540"/>
                  </a:lnTo>
                  <a:lnTo>
                    <a:pt x="803" y="1476"/>
                  </a:lnTo>
                  <a:lnTo>
                    <a:pt x="818" y="1405"/>
                  </a:lnTo>
                  <a:lnTo>
                    <a:pt x="832" y="1334"/>
                  </a:lnTo>
                  <a:lnTo>
                    <a:pt x="846" y="1263"/>
                  </a:lnTo>
                  <a:lnTo>
                    <a:pt x="853" y="1192"/>
                  </a:lnTo>
                  <a:lnTo>
                    <a:pt x="867" y="1114"/>
                  </a:lnTo>
                  <a:lnTo>
                    <a:pt x="882" y="1036"/>
                  </a:lnTo>
                  <a:lnTo>
                    <a:pt x="889" y="965"/>
                  </a:lnTo>
                  <a:lnTo>
                    <a:pt x="903" y="887"/>
                  </a:lnTo>
                  <a:lnTo>
                    <a:pt x="917" y="816"/>
                  </a:lnTo>
                  <a:lnTo>
                    <a:pt x="924" y="738"/>
                  </a:lnTo>
                  <a:lnTo>
                    <a:pt x="938" y="667"/>
                  </a:lnTo>
                  <a:lnTo>
                    <a:pt x="953" y="596"/>
                  </a:lnTo>
                  <a:lnTo>
                    <a:pt x="960" y="532"/>
                  </a:lnTo>
                  <a:lnTo>
                    <a:pt x="974" y="469"/>
                  </a:lnTo>
                  <a:lnTo>
                    <a:pt x="988" y="405"/>
                  </a:lnTo>
                  <a:lnTo>
                    <a:pt x="1002" y="348"/>
                  </a:lnTo>
                  <a:lnTo>
                    <a:pt x="1010" y="291"/>
                  </a:lnTo>
                  <a:lnTo>
                    <a:pt x="1024" y="242"/>
                  </a:lnTo>
                  <a:lnTo>
                    <a:pt x="1038" y="199"/>
                  </a:lnTo>
                  <a:lnTo>
                    <a:pt x="1045" y="156"/>
                  </a:lnTo>
                  <a:lnTo>
                    <a:pt x="1059" y="121"/>
                  </a:lnTo>
                  <a:lnTo>
                    <a:pt x="1074" y="85"/>
                  </a:lnTo>
                  <a:lnTo>
                    <a:pt x="1081" y="57"/>
                  </a:lnTo>
                  <a:lnTo>
                    <a:pt x="1095" y="36"/>
                  </a:lnTo>
                  <a:lnTo>
                    <a:pt x="1109" y="22"/>
                  </a:lnTo>
                  <a:lnTo>
                    <a:pt x="1116" y="7"/>
                  </a:lnTo>
                  <a:lnTo>
                    <a:pt x="1131" y="0"/>
                  </a:lnTo>
                  <a:lnTo>
                    <a:pt x="1145" y="0"/>
                  </a:lnTo>
                  <a:lnTo>
                    <a:pt x="1159" y="0"/>
                  </a:lnTo>
                  <a:lnTo>
                    <a:pt x="1166" y="7"/>
                  </a:lnTo>
                  <a:lnTo>
                    <a:pt x="1180" y="22"/>
                  </a:lnTo>
                  <a:lnTo>
                    <a:pt x="1195" y="36"/>
                  </a:lnTo>
                  <a:lnTo>
                    <a:pt x="1202" y="57"/>
                  </a:lnTo>
                  <a:lnTo>
                    <a:pt x="1216" y="78"/>
                  </a:lnTo>
                  <a:lnTo>
                    <a:pt x="1230" y="107"/>
                  </a:lnTo>
                  <a:lnTo>
                    <a:pt x="1237" y="142"/>
                  </a:lnTo>
                  <a:lnTo>
                    <a:pt x="1251" y="171"/>
                  </a:lnTo>
                  <a:lnTo>
                    <a:pt x="1266" y="213"/>
                  </a:lnTo>
                  <a:lnTo>
                    <a:pt x="1273" y="256"/>
                  </a:lnTo>
                  <a:lnTo>
                    <a:pt x="1287" y="298"/>
                  </a:lnTo>
                  <a:lnTo>
                    <a:pt x="1301" y="341"/>
                  </a:lnTo>
                  <a:lnTo>
                    <a:pt x="1315" y="391"/>
                  </a:lnTo>
                  <a:lnTo>
                    <a:pt x="1323" y="440"/>
                  </a:lnTo>
                  <a:lnTo>
                    <a:pt x="1337" y="490"/>
                  </a:lnTo>
                  <a:lnTo>
                    <a:pt x="1351" y="547"/>
                  </a:lnTo>
                  <a:lnTo>
                    <a:pt x="1358" y="596"/>
                  </a:lnTo>
                  <a:lnTo>
                    <a:pt x="1372" y="653"/>
                  </a:lnTo>
                  <a:lnTo>
                    <a:pt x="1387" y="710"/>
                  </a:lnTo>
                  <a:lnTo>
                    <a:pt x="1394" y="760"/>
                  </a:lnTo>
                  <a:lnTo>
                    <a:pt x="1408" y="816"/>
                  </a:lnTo>
                  <a:lnTo>
                    <a:pt x="1422" y="873"/>
                  </a:lnTo>
                  <a:lnTo>
                    <a:pt x="1436" y="930"/>
                  </a:lnTo>
                  <a:lnTo>
                    <a:pt x="1443" y="980"/>
                  </a:lnTo>
                  <a:lnTo>
                    <a:pt x="1458" y="1036"/>
                  </a:lnTo>
                  <a:lnTo>
                    <a:pt x="1472" y="1093"/>
                  </a:lnTo>
                  <a:lnTo>
                    <a:pt x="1479" y="1143"/>
                  </a:lnTo>
                  <a:lnTo>
                    <a:pt x="1493" y="1192"/>
                  </a:lnTo>
                  <a:lnTo>
                    <a:pt x="1508" y="1249"/>
                  </a:lnTo>
                  <a:lnTo>
                    <a:pt x="1515" y="1299"/>
                  </a:lnTo>
                  <a:lnTo>
                    <a:pt x="1529" y="1341"/>
                  </a:lnTo>
                  <a:lnTo>
                    <a:pt x="1543" y="1391"/>
                  </a:lnTo>
                  <a:lnTo>
                    <a:pt x="1550" y="1434"/>
                  </a:lnTo>
                  <a:lnTo>
                    <a:pt x="1564" y="1483"/>
                  </a:lnTo>
                  <a:lnTo>
                    <a:pt x="1579" y="1526"/>
                  </a:lnTo>
                  <a:lnTo>
                    <a:pt x="1593" y="1568"/>
                  </a:lnTo>
                  <a:lnTo>
                    <a:pt x="1600" y="1604"/>
                  </a:lnTo>
                  <a:lnTo>
                    <a:pt x="1614" y="1647"/>
                  </a:lnTo>
                  <a:lnTo>
                    <a:pt x="1628" y="1682"/>
                  </a:lnTo>
                  <a:lnTo>
                    <a:pt x="1636" y="1718"/>
                  </a:lnTo>
                  <a:lnTo>
                    <a:pt x="1650" y="1753"/>
                  </a:lnTo>
                  <a:lnTo>
                    <a:pt x="1664" y="1781"/>
                  </a:lnTo>
                  <a:lnTo>
                    <a:pt x="1671" y="1817"/>
                  </a:lnTo>
                  <a:lnTo>
                    <a:pt x="1685" y="1845"/>
                  </a:lnTo>
                  <a:lnTo>
                    <a:pt x="1700" y="1874"/>
                  </a:lnTo>
                  <a:lnTo>
                    <a:pt x="1707" y="1902"/>
                  </a:lnTo>
                  <a:lnTo>
                    <a:pt x="1721" y="1923"/>
                  </a:lnTo>
                  <a:lnTo>
                    <a:pt x="1735" y="1945"/>
                  </a:lnTo>
                  <a:lnTo>
                    <a:pt x="1749" y="1973"/>
                  </a:lnTo>
                  <a:lnTo>
                    <a:pt x="1756" y="1994"/>
                  </a:lnTo>
                  <a:lnTo>
                    <a:pt x="1771" y="2016"/>
                  </a:lnTo>
                  <a:lnTo>
                    <a:pt x="1785" y="2030"/>
                  </a:lnTo>
                  <a:lnTo>
                    <a:pt x="1792" y="2051"/>
                  </a:lnTo>
                  <a:lnTo>
                    <a:pt x="1806" y="2065"/>
                  </a:lnTo>
                  <a:lnTo>
                    <a:pt x="1820" y="2087"/>
                  </a:lnTo>
                  <a:lnTo>
                    <a:pt x="1828" y="2101"/>
                  </a:lnTo>
                  <a:lnTo>
                    <a:pt x="1842" y="2115"/>
                  </a:lnTo>
                  <a:lnTo>
                    <a:pt x="1856" y="2122"/>
                  </a:lnTo>
                  <a:lnTo>
                    <a:pt x="1863" y="2136"/>
                  </a:lnTo>
                  <a:lnTo>
                    <a:pt x="1877" y="2150"/>
                  </a:lnTo>
                  <a:lnTo>
                    <a:pt x="1892" y="2157"/>
                  </a:lnTo>
                  <a:lnTo>
                    <a:pt x="1906" y="2172"/>
                  </a:lnTo>
                  <a:lnTo>
                    <a:pt x="1913" y="2179"/>
                  </a:lnTo>
                  <a:lnTo>
                    <a:pt x="1927" y="2186"/>
                  </a:lnTo>
                  <a:lnTo>
                    <a:pt x="1941" y="2200"/>
                  </a:lnTo>
                  <a:lnTo>
                    <a:pt x="1948" y="2207"/>
                  </a:lnTo>
                  <a:lnTo>
                    <a:pt x="1963" y="2214"/>
                  </a:lnTo>
                  <a:lnTo>
                    <a:pt x="1977" y="2214"/>
                  </a:lnTo>
                  <a:lnTo>
                    <a:pt x="1984" y="2221"/>
                  </a:lnTo>
                  <a:lnTo>
                    <a:pt x="1998" y="2228"/>
                  </a:lnTo>
                  <a:lnTo>
                    <a:pt x="2013" y="2236"/>
                  </a:lnTo>
                  <a:lnTo>
                    <a:pt x="2020" y="2243"/>
                  </a:lnTo>
                  <a:lnTo>
                    <a:pt x="2034" y="2243"/>
                  </a:lnTo>
                  <a:lnTo>
                    <a:pt x="2048" y="2250"/>
                  </a:lnTo>
                  <a:lnTo>
                    <a:pt x="2062" y="2250"/>
                  </a:lnTo>
                  <a:lnTo>
                    <a:pt x="2069" y="2257"/>
                  </a:lnTo>
                  <a:lnTo>
                    <a:pt x="2084" y="2257"/>
                  </a:lnTo>
                  <a:lnTo>
                    <a:pt x="2098" y="2264"/>
                  </a:lnTo>
                  <a:lnTo>
                    <a:pt x="2105" y="2264"/>
                  </a:lnTo>
                  <a:lnTo>
                    <a:pt x="2119" y="2264"/>
                  </a:lnTo>
                  <a:lnTo>
                    <a:pt x="2133" y="2271"/>
                  </a:lnTo>
                  <a:lnTo>
                    <a:pt x="2141" y="2271"/>
                  </a:lnTo>
                  <a:lnTo>
                    <a:pt x="2155" y="2271"/>
                  </a:lnTo>
                  <a:lnTo>
                    <a:pt x="2169" y="2271"/>
                  </a:lnTo>
                  <a:lnTo>
                    <a:pt x="2176" y="2278"/>
                  </a:lnTo>
                  <a:lnTo>
                    <a:pt x="2190" y="2278"/>
                  </a:lnTo>
                  <a:lnTo>
                    <a:pt x="2205" y="2278"/>
                  </a:lnTo>
                  <a:lnTo>
                    <a:pt x="2219" y="2278"/>
                  </a:lnTo>
                  <a:lnTo>
                    <a:pt x="2226" y="2278"/>
                  </a:lnTo>
                  <a:lnTo>
                    <a:pt x="2240" y="2285"/>
                  </a:lnTo>
                  <a:lnTo>
                    <a:pt x="2254" y="2285"/>
                  </a:lnTo>
                  <a:lnTo>
                    <a:pt x="2261" y="2285"/>
                  </a:lnTo>
                  <a:lnTo>
                    <a:pt x="2276" y="2285"/>
                  </a:lnTo>
                  <a:lnTo>
                    <a:pt x="2290" y="2285"/>
                  </a:lnTo>
                  <a:lnTo>
                    <a:pt x="2297" y="2285"/>
                  </a:lnTo>
                  <a:lnTo>
                    <a:pt x="2311" y="2285"/>
                  </a:lnTo>
                  <a:lnTo>
                    <a:pt x="2325" y="2285"/>
                  </a:lnTo>
                  <a:lnTo>
                    <a:pt x="2340" y="2285"/>
                  </a:lnTo>
                  <a:lnTo>
                    <a:pt x="2347" y="2285"/>
                  </a:lnTo>
                  <a:lnTo>
                    <a:pt x="2361" y="2285"/>
                  </a:lnTo>
                  <a:lnTo>
                    <a:pt x="2375" y="2292"/>
                  </a:lnTo>
                  <a:lnTo>
                    <a:pt x="2382" y="2292"/>
                  </a:lnTo>
                  <a:lnTo>
                    <a:pt x="2397" y="2292"/>
                  </a:lnTo>
                  <a:lnTo>
                    <a:pt x="2411" y="2292"/>
                  </a:lnTo>
                  <a:lnTo>
                    <a:pt x="2418" y="2292"/>
                  </a:lnTo>
                  <a:lnTo>
                    <a:pt x="2432" y="2292"/>
                  </a:lnTo>
                  <a:lnTo>
                    <a:pt x="2446" y="2292"/>
                  </a:lnTo>
                  <a:lnTo>
                    <a:pt x="2454" y="2292"/>
                  </a:lnTo>
                  <a:lnTo>
                    <a:pt x="2468" y="2292"/>
                  </a:lnTo>
                  <a:lnTo>
                    <a:pt x="2482" y="2292"/>
                  </a:lnTo>
                  <a:lnTo>
                    <a:pt x="2496" y="2292"/>
                  </a:lnTo>
                  <a:lnTo>
                    <a:pt x="2503" y="2292"/>
                  </a:lnTo>
                  <a:lnTo>
                    <a:pt x="2518" y="2292"/>
                  </a:lnTo>
                  <a:lnTo>
                    <a:pt x="2532" y="2292"/>
                  </a:lnTo>
                  <a:lnTo>
                    <a:pt x="2539" y="2292"/>
                  </a:lnTo>
                  <a:lnTo>
                    <a:pt x="2553" y="2292"/>
                  </a:lnTo>
                  <a:lnTo>
                    <a:pt x="2567" y="2292"/>
                  </a:lnTo>
                  <a:lnTo>
                    <a:pt x="2574" y="2292"/>
                  </a:lnTo>
                  <a:lnTo>
                    <a:pt x="2589" y="2292"/>
                  </a:lnTo>
                  <a:lnTo>
                    <a:pt x="2603" y="2292"/>
                  </a:lnTo>
                  <a:lnTo>
                    <a:pt x="2610" y="2292"/>
                  </a:lnTo>
                  <a:lnTo>
                    <a:pt x="2624" y="2292"/>
                  </a:lnTo>
                  <a:lnTo>
                    <a:pt x="2638" y="2292"/>
                  </a:lnTo>
                  <a:lnTo>
                    <a:pt x="2653" y="2292"/>
                  </a:lnTo>
                  <a:lnTo>
                    <a:pt x="2660" y="2292"/>
                  </a:lnTo>
                  <a:lnTo>
                    <a:pt x="2674" y="2292"/>
                  </a:lnTo>
                  <a:lnTo>
                    <a:pt x="2688" y="2292"/>
                  </a:lnTo>
                  <a:lnTo>
                    <a:pt x="2695" y="2292"/>
                  </a:lnTo>
                  <a:lnTo>
                    <a:pt x="2710" y="2292"/>
                  </a:lnTo>
                  <a:lnTo>
                    <a:pt x="2724" y="2292"/>
                  </a:lnTo>
                  <a:lnTo>
                    <a:pt x="2731" y="2292"/>
                  </a:lnTo>
                  <a:lnTo>
                    <a:pt x="2745" y="2292"/>
                  </a:lnTo>
                  <a:lnTo>
                    <a:pt x="2759" y="2292"/>
                  </a:lnTo>
                  <a:lnTo>
                    <a:pt x="2766" y="2292"/>
                  </a:lnTo>
                  <a:lnTo>
                    <a:pt x="2781" y="2292"/>
                  </a:lnTo>
                  <a:lnTo>
                    <a:pt x="2795" y="2292"/>
                  </a:lnTo>
                  <a:lnTo>
                    <a:pt x="2809" y="2292"/>
                  </a:lnTo>
                  <a:lnTo>
                    <a:pt x="2816" y="2292"/>
                  </a:lnTo>
                  <a:lnTo>
                    <a:pt x="2830" y="2292"/>
                  </a:lnTo>
                  <a:lnTo>
                    <a:pt x="2845" y="2292"/>
                  </a:lnTo>
                  <a:lnTo>
                    <a:pt x="2852" y="2292"/>
                  </a:lnTo>
                  <a:lnTo>
                    <a:pt x="2866" y="2292"/>
                  </a:lnTo>
                  <a:lnTo>
                    <a:pt x="2880" y="2292"/>
                  </a:lnTo>
                  <a:lnTo>
                    <a:pt x="2887" y="2292"/>
                  </a:lnTo>
                  <a:lnTo>
                    <a:pt x="2902" y="2292"/>
                  </a:lnTo>
                  <a:lnTo>
                    <a:pt x="2916" y="2292"/>
                  </a:lnTo>
                  <a:lnTo>
                    <a:pt x="2923" y="2292"/>
                  </a:lnTo>
                  <a:lnTo>
                    <a:pt x="2937" y="2292"/>
                  </a:lnTo>
                  <a:lnTo>
                    <a:pt x="2951" y="2292"/>
                  </a:lnTo>
                  <a:lnTo>
                    <a:pt x="2966" y="2292"/>
                  </a:lnTo>
                  <a:lnTo>
                    <a:pt x="2973" y="2292"/>
                  </a:lnTo>
                  <a:lnTo>
                    <a:pt x="2987" y="2292"/>
                  </a:lnTo>
                  <a:lnTo>
                    <a:pt x="3001" y="2292"/>
                  </a:lnTo>
                  <a:lnTo>
                    <a:pt x="3008" y="2292"/>
                  </a:lnTo>
                  <a:lnTo>
                    <a:pt x="3023" y="2292"/>
                  </a:lnTo>
                  <a:lnTo>
                    <a:pt x="3037" y="2292"/>
                  </a:lnTo>
                  <a:lnTo>
                    <a:pt x="3044" y="2292"/>
                  </a:lnTo>
                  <a:lnTo>
                    <a:pt x="3058" y="2292"/>
                  </a:lnTo>
                  <a:lnTo>
                    <a:pt x="3072" y="2292"/>
                  </a:lnTo>
                  <a:lnTo>
                    <a:pt x="3079" y="2292"/>
                  </a:lnTo>
                  <a:lnTo>
                    <a:pt x="3094" y="2292"/>
                  </a:lnTo>
                  <a:lnTo>
                    <a:pt x="3108" y="2292"/>
                  </a:lnTo>
                  <a:lnTo>
                    <a:pt x="3122" y="2292"/>
                  </a:lnTo>
                  <a:lnTo>
                    <a:pt x="3129" y="2292"/>
                  </a:lnTo>
                  <a:lnTo>
                    <a:pt x="3143" y="2292"/>
                  </a:lnTo>
                  <a:lnTo>
                    <a:pt x="3158" y="2292"/>
                  </a:lnTo>
                  <a:lnTo>
                    <a:pt x="3165" y="2292"/>
                  </a:lnTo>
                  <a:lnTo>
                    <a:pt x="3179" y="2292"/>
                  </a:lnTo>
                  <a:lnTo>
                    <a:pt x="3193" y="2292"/>
                  </a:lnTo>
                  <a:lnTo>
                    <a:pt x="3200" y="2292"/>
                  </a:lnTo>
                  <a:lnTo>
                    <a:pt x="3215" y="2292"/>
                  </a:lnTo>
                  <a:lnTo>
                    <a:pt x="3229" y="2292"/>
                  </a:lnTo>
                  <a:lnTo>
                    <a:pt x="3243" y="2292"/>
                  </a:lnTo>
                  <a:lnTo>
                    <a:pt x="3250" y="2292"/>
                  </a:lnTo>
                  <a:lnTo>
                    <a:pt x="3264" y="2292"/>
                  </a:lnTo>
                  <a:lnTo>
                    <a:pt x="3279" y="2292"/>
                  </a:lnTo>
                  <a:lnTo>
                    <a:pt x="3286" y="2292"/>
                  </a:lnTo>
                  <a:lnTo>
                    <a:pt x="3300" y="2292"/>
                  </a:lnTo>
                  <a:lnTo>
                    <a:pt x="3314" y="2292"/>
                  </a:lnTo>
                  <a:lnTo>
                    <a:pt x="3321" y="2292"/>
                  </a:lnTo>
                  <a:lnTo>
                    <a:pt x="3335" y="2292"/>
                  </a:lnTo>
                  <a:lnTo>
                    <a:pt x="3350" y="2292"/>
                  </a:lnTo>
                  <a:lnTo>
                    <a:pt x="3357" y="2292"/>
                  </a:lnTo>
                  <a:lnTo>
                    <a:pt x="3371" y="2292"/>
                  </a:lnTo>
                  <a:lnTo>
                    <a:pt x="3385" y="2292"/>
                  </a:lnTo>
                  <a:lnTo>
                    <a:pt x="3400" y="2292"/>
                  </a:lnTo>
                  <a:lnTo>
                    <a:pt x="3407" y="2292"/>
                  </a:lnTo>
                  <a:lnTo>
                    <a:pt x="3421" y="2292"/>
                  </a:lnTo>
                  <a:lnTo>
                    <a:pt x="3435" y="2292"/>
                  </a:lnTo>
                  <a:lnTo>
                    <a:pt x="3442" y="2292"/>
                  </a:lnTo>
                  <a:lnTo>
                    <a:pt x="3456" y="2292"/>
                  </a:lnTo>
                  <a:lnTo>
                    <a:pt x="3471" y="2292"/>
                  </a:lnTo>
                  <a:lnTo>
                    <a:pt x="3478" y="2292"/>
                  </a:lnTo>
                  <a:lnTo>
                    <a:pt x="3492" y="2292"/>
                  </a:lnTo>
                  <a:lnTo>
                    <a:pt x="3506" y="2292"/>
                  </a:lnTo>
                  <a:lnTo>
                    <a:pt x="3513" y="2292"/>
                  </a:lnTo>
                  <a:lnTo>
                    <a:pt x="3528" y="2292"/>
                  </a:lnTo>
                  <a:lnTo>
                    <a:pt x="3542" y="2292"/>
                  </a:lnTo>
                  <a:lnTo>
                    <a:pt x="3556" y="2292"/>
                  </a:lnTo>
                  <a:lnTo>
                    <a:pt x="3563" y="2292"/>
                  </a:lnTo>
                  <a:lnTo>
                    <a:pt x="3577" y="2292"/>
                  </a:lnTo>
                  <a:lnTo>
                    <a:pt x="3592" y="2292"/>
                  </a:lnTo>
                  <a:lnTo>
                    <a:pt x="3599" y="2292"/>
                  </a:lnTo>
                  <a:lnTo>
                    <a:pt x="3613" y="2292"/>
                  </a:lnTo>
                </a:path>
              </a:pathLst>
            </a:custGeom>
            <a:noFill/>
            <a:ln w="38100" cap="flat" cmpd="sng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Rectangle 97"/>
            <p:cNvSpPr>
              <a:spLocks noChangeArrowheads="1"/>
            </p:cNvSpPr>
            <p:nvPr/>
          </p:nvSpPr>
          <p:spPr bwMode="auto">
            <a:xfrm>
              <a:off x="4580" y="3783"/>
              <a:ext cx="116" cy="2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2100" dirty="0">
                  <a:solidFill>
                    <a:srgbClr val="000000"/>
                  </a:solidFill>
                  <a:latin typeface="Symbol" pitchFamily="18" charset="2"/>
                </a:rPr>
                <a:t> </a:t>
              </a:r>
              <a:r>
                <a:rPr lang="pl-PL" sz="2100" i="1" dirty="0">
                  <a:solidFill>
                    <a:srgbClr val="000000"/>
                  </a:solidFill>
                  <a:latin typeface="Symbol" pitchFamily="18" charset="2"/>
                </a:rPr>
                <a:t>t</a:t>
              </a:r>
              <a:endParaRPr lang="pl-PL" i="1" dirty="0"/>
            </a:p>
          </p:txBody>
        </p:sp>
        <p:sp>
          <p:nvSpPr>
            <p:cNvPr id="76" name="Rectangle 108"/>
            <p:cNvSpPr>
              <a:spLocks noChangeArrowheads="1"/>
            </p:cNvSpPr>
            <p:nvPr/>
          </p:nvSpPr>
          <p:spPr bwMode="auto">
            <a:xfrm>
              <a:off x="1529" y="1469"/>
              <a:ext cx="84" cy="2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2100" i="1">
                  <a:solidFill>
                    <a:srgbClr val="000000"/>
                  </a:solidFill>
                </a:rPr>
                <a:t>a</a:t>
              </a:r>
              <a:endParaRPr lang="pl-PL"/>
            </a:p>
          </p:txBody>
        </p:sp>
        <p:sp>
          <p:nvSpPr>
            <p:cNvPr id="77" name="Rectangle 109"/>
            <p:cNvSpPr>
              <a:spLocks noChangeArrowheads="1"/>
            </p:cNvSpPr>
            <p:nvPr/>
          </p:nvSpPr>
          <p:spPr bwMode="auto">
            <a:xfrm>
              <a:off x="1614" y="1469"/>
              <a:ext cx="56" cy="2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2100">
                  <a:solidFill>
                    <a:srgbClr val="000000"/>
                  </a:solidFill>
                </a:rPr>
                <a:t>(</a:t>
              </a:r>
              <a:endParaRPr lang="pl-PL"/>
            </a:p>
          </p:txBody>
        </p:sp>
        <p:sp>
          <p:nvSpPr>
            <p:cNvPr id="78" name="Rectangle 110"/>
            <p:cNvSpPr>
              <a:spLocks noChangeArrowheads="1"/>
            </p:cNvSpPr>
            <p:nvPr/>
          </p:nvSpPr>
          <p:spPr bwMode="auto">
            <a:xfrm>
              <a:off x="1671" y="1469"/>
              <a:ext cx="74" cy="2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2100" i="1" dirty="0">
                  <a:solidFill>
                    <a:srgbClr val="000000"/>
                  </a:solidFill>
                  <a:latin typeface="Symbol" pitchFamily="18" charset="2"/>
                </a:rPr>
                <a:t>t</a:t>
              </a:r>
              <a:endParaRPr lang="pl-PL" i="1" dirty="0"/>
            </a:p>
          </p:txBody>
        </p:sp>
        <p:sp>
          <p:nvSpPr>
            <p:cNvPr id="79" name="Rectangle 111"/>
            <p:cNvSpPr>
              <a:spLocks noChangeArrowheads="1"/>
            </p:cNvSpPr>
            <p:nvPr/>
          </p:nvSpPr>
          <p:spPr bwMode="auto">
            <a:xfrm>
              <a:off x="1742" y="1469"/>
              <a:ext cx="56" cy="20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2100">
                  <a:solidFill>
                    <a:srgbClr val="000000"/>
                  </a:solidFill>
                </a:rPr>
                <a:t>)</a:t>
              </a:r>
              <a:endParaRPr lang="pl-PL"/>
            </a:p>
          </p:txBody>
        </p:sp>
        <p:sp>
          <p:nvSpPr>
            <p:cNvPr id="80" name="Text Box 112"/>
            <p:cNvSpPr txBox="1">
              <a:spLocks noChangeArrowheads="1"/>
            </p:cNvSpPr>
            <p:nvPr/>
          </p:nvSpPr>
          <p:spPr bwMode="auto">
            <a:xfrm>
              <a:off x="2544" y="1464"/>
              <a:ext cx="4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i="1">
                  <a:solidFill>
                    <a:srgbClr val="000000"/>
                  </a:solidFill>
                </a:rPr>
                <a:t>r</a:t>
              </a:r>
              <a:r>
                <a:rPr lang="pl-PL" sz="1800" b="1">
                  <a:solidFill>
                    <a:srgbClr val="000000"/>
                  </a:solidFill>
                </a:rPr>
                <a:t> = 20</a:t>
              </a:r>
              <a:endParaRPr lang="pl-PL" i="1"/>
            </a:p>
          </p:txBody>
        </p:sp>
        <p:sp>
          <p:nvSpPr>
            <p:cNvPr id="81" name="Text Box 113"/>
            <p:cNvSpPr txBox="1">
              <a:spLocks noChangeArrowheads="1"/>
            </p:cNvSpPr>
            <p:nvPr/>
          </p:nvSpPr>
          <p:spPr bwMode="auto">
            <a:xfrm>
              <a:off x="2256" y="1896"/>
              <a:ext cx="4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i="1">
                  <a:solidFill>
                    <a:srgbClr val="000000"/>
                  </a:solidFill>
                </a:rPr>
                <a:t>r</a:t>
              </a:r>
              <a:r>
                <a:rPr lang="pl-PL" sz="1800" b="1">
                  <a:solidFill>
                    <a:srgbClr val="000000"/>
                  </a:solidFill>
                </a:rPr>
                <a:t> = 10</a:t>
              </a:r>
              <a:endParaRPr lang="pl-PL" i="1"/>
            </a:p>
          </p:txBody>
        </p:sp>
        <p:sp>
          <p:nvSpPr>
            <p:cNvPr id="82" name="Text Box 114"/>
            <p:cNvSpPr txBox="1">
              <a:spLocks noChangeArrowheads="1"/>
            </p:cNvSpPr>
            <p:nvPr/>
          </p:nvSpPr>
          <p:spPr bwMode="auto">
            <a:xfrm>
              <a:off x="2304" y="2376"/>
              <a:ext cx="3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i="1">
                  <a:solidFill>
                    <a:srgbClr val="000000"/>
                  </a:solidFill>
                </a:rPr>
                <a:t>r</a:t>
              </a:r>
              <a:r>
                <a:rPr lang="pl-PL" sz="1800" b="1">
                  <a:solidFill>
                    <a:srgbClr val="000000"/>
                  </a:solidFill>
                </a:rPr>
                <a:t> = 5</a:t>
              </a:r>
              <a:endParaRPr lang="pl-PL" i="1"/>
            </a:p>
          </p:txBody>
        </p:sp>
        <p:sp>
          <p:nvSpPr>
            <p:cNvPr id="83" name="Text Box 115"/>
            <p:cNvSpPr txBox="1">
              <a:spLocks noChangeArrowheads="1"/>
            </p:cNvSpPr>
            <p:nvPr/>
          </p:nvSpPr>
          <p:spPr bwMode="auto">
            <a:xfrm>
              <a:off x="2208" y="2952"/>
              <a:ext cx="3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i="1">
                  <a:solidFill>
                    <a:srgbClr val="000000"/>
                  </a:solidFill>
                </a:rPr>
                <a:t>r</a:t>
              </a:r>
              <a:r>
                <a:rPr lang="pl-PL" sz="1800" b="1">
                  <a:solidFill>
                    <a:srgbClr val="000000"/>
                  </a:solidFill>
                </a:rPr>
                <a:t> = 3</a:t>
              </a:r>
              <a:endParaRPr lang="pl-PL" i="1"/>
            </a:p>
          </p:txBody>
        </p:sp>
        <p:sp>
          <p:nvSpPr>
            <p:cNvPr id="84" name="Text Box 116"/>
            <p:cNvSpPr txBox="1">
              <a:spLocks noChangeArrowheads="1"/>
            </p:cNvSpPr>
            <p:nvPr/>
          </p:nvSpPr>
          <p:spPr bwMode="auto">
            <a:xfrm>
              <a:off x="2208" y="3336"/>
              <a:ext cx="3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i="1">
                  <a:solidFill>
                    <a:srgbClr val="000000"/>
                  </a:solidFill>
                </a:rPr>
                <a:t>r</a:t>
              </a:r>
              <a:r>
                <a:rPr lang="pl-PL" sz="1800" b="1">
                  <a:solidFill>
                    <a:srgbClr val="000000"/>
                  </a:solidFill>
                </a:rPr>
                <a:t> = 1</a:t>
              </a:r>
              <a:endParaRPr lang="pl-PL" i="1"/>
            </a:p>
          </p:txBody>
        </p:sp>
      </p:grp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87" name="Rectangle 2"/>
          <p:cNvSpPr txBox="1">
            <a:spLocks noChangeArrowheads="1"/>
          </p:cNvSpPr>
          <p:nvPr/>
        </p:nvSpPr>
        <p:spPr>
          <a:xfrm>
            <a:off x="1115616" y="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Rozkład </a:t>
            </a:r>
            <a:r>
              <a:rPr kumimoji="1" lang="pl-PL" sz="3200" b="1" dirty="0" err="1" smtClean="0">
                <a:solidFill>
                  <a:srgbClr val="008000"/>
                </a:solidFill>
                <a:latin typeface="Verdana" pitchFamily="34" charset="0"/>
              </a:rPr>
              <a:t>Erlanga</a:t>
            </a:r>
            <a:endParaRPr kumimoji="1" lang="pl-PL" sz="3200" b="1" dirty="0" smtClean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1403648" y="5733256"/>
            <a:ext cx="7192995" cy="46166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Zastosowanie:</a:t>
            </a:r>
            <a:r>
              <a:rPr lang="pl-PL" b="1" dirty="0" smtClean="0"/>
              <a:t> modelowanie efektywności </a:t>
            </a:r>
            <a:r>
              <a:rPr lang="pl-PL" b="1" i="1" dirty="0" err="1" smtClean="0"/>
              <a:t>call</a:t>
            </a:r>
            <a:r>
              <a:rPr lang="pl-PL" b="1" i="1" dirty="0" smtClean="0"/>
              <a:t> </a:t>
            </a:r>
            <a:r>
              <a:rPr lang="pl-PL" b="1" i="1" dirty="0" err="1" smtClean="0"/>
              <a:t>centers</a:t>
            </a:r>
            <a:endParaRPr lang="pl-PL" b="1" i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11430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Rozkład </a:t>
            </a:r>
            <a:r>
              <a:rPr kumimoji="1" lang="pl-PL" sz="3200" b="1" dirty="0" err="1" smtClean="0">
                <a:solidFill>
                  <a:srgbClr val="008000"/>
                </a:solidFill>
                <a:latin typeface="Verdana" pitchFamily="34" charset="0"/>
              </a:rPr>
              <a:t>Pareto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87" name="Line 15"/>
          <p:cNvSpPr>
            <a:spLocks noChangeShapeType="1"/>
          </p:cNvSpPr>
          <p:nvPr/>
        </p:nvSpPr>
        <p:spPr bwMode="auto">
          <a:xfrm>
            <a:off x="1419523" y="1511400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1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964226"/>
              </p:ext>
            </p:extLst>
          </p:nvPr>
        </p:nvGraphicFramePr>
        <p:xfrm>
          <a:off x="5522913" y="1816100"/>
          <a:ext cx="331152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368" name="Equation" r:id="rId4" imgW="1434960" imgH="1066680" progId="Equation.3">
                  <p:embed/>
                </p:oleObj>
              </mc:Choice>
              <mc:Fallback>
                <p:oleObj name="Equation" r:id="rId4" imgW="1434960" imgH="10666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913" y="1816100"/>
                        <a:ext cx="3311525" cy="24638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Text Box 22"/>
          <p:cNvSpPr txBox="1">
            <a:spLocks noChangeArrowheads="1"/>
          </p:cNvSpPr>
          <p:nvPr/>
        </p:nvSpPr>
        <p:spPr bwMode="auto">
          <a:xfrm>
            <a:off x="1403648" y="5733256"/>
            <a:ext cx="5990743" cy="46166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Zastosowanie:</a:t>
            </a:r>
            <a:r>
              <a:rPr lang="pl-PL" b="1" dirty="0" smtClean="0"/>
              <a:t> modelowanie długości plików</a:t>
            </a:r>
            <a:endParaRPr lang="pl-PL" b="1" dirty="0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1419523" y="1511400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227836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pl-PL" sz="3200" b="1"/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3221335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2</a:t>
            </a:r>
            <a:endParaRPr lang="pl-PL" sz="3200" b="1"/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416431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3</a:t>
            </a:r>
            <a:endParaRPr lang="pl-PL" sz="3200" b="1"/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5107285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4</a:t>
            </a:r>
            <a:endParaRPr lang="pl-PL" sz="3200" b="1"/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auto">
          <a:xfrm>
            <a:off x="605026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5</a:t>
            </a:r>
            <a:endParaRPr lang="pl-PL" sz="3200" b="1"/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700276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6</a:t>
            </a:r>
            <a:endParaRPr lang="pl-PL" sz="3200" b="1"/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1259185" y="5264250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pl-PL" sz="3200" b="1"/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1154410" y="4511775"/>
            <a:ext cx="222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0.5</a:t>
            </a:r>
            <a:endParaRPr lang="pl-PL" sz="3200" b="1"/>
          </a:p>
        </p:txBody>
      </p: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1259185" y="37688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pl-PL" sz="3200" b="1"/>
          </a:p>
        </p:txBody>
      </p:sp>
      <p:sp>
        <p:nvSpPr>
          <p:cNvPr id="55" name="Rectangle 27"/>
          <p:cNvSpPr>
            <a:spLocks noChangeArrowheads="1"/>
          </p:cNvSpPr>
          <p:nvPr/>
        </p:nvSpPr>
        <p:spPr bwMode="auto">
          <a:xfrm>
            <a:off x="1154410" y="3025875"/>
            <a:ext cx="222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1.5</a:t>
            </a:r>
            <a:endParaRPr lang="pl-PL" sz="3200" b="1"/>
          </a:p>
        </p:txBody>
      </p:sp>
      <p:sp>
        <p:nvSpPr>
          <p:cNvPr id="56" name="Rectangle 28"/>
          <p:cNvSpPr>
            <a:spLocks noChangeArrowheads="1"/>
          </p:cNvSpPr>
          <p:nvPr/>
        </p:nvSpPr>
        <p:spPr bwMode="auto">
          <a:xfrm>
            <a:off x="1259185" y="2273400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2</a:t>
            </a:r>
            <a:endParaRPr lang="pl-PL" sz="3200" b="1"/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1154410" y="1530450"/>
            <a:ext cx="222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2.5</a:t>
            </a:r>
            <a:endParaRPr lang="pl-PL" sz="3200" b="1"/>
          </a:p>
        </p:txBody>
      </p:sp>
      <p:sp>
        <p:nvSpPr>
          <p:cNvPr id="58" name="Line 30"/>
          <p:cNvSpPr>
            <a:spLocks noChangeShapeType="1"/>
          </p:cNvSpPr>
          <p:nvPr/>
        </p:nvSpPr>
        <p:spPr bwMode="auto">
          <a:xfrm>
            <a:off x="1403648" y="5313462"/>
            <a:ext cx="56673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9" name="Line 31"/>
          <p:cNvSpPr>
            <a:spLocks noChangeShapeType="1"/>
          </p:cNvSpPr>
          <p:nvPr/>
        </p:nvSpPr>
        <p:spPr bwMode="auto">
          <a:xfrm flipV="1">
            <a:off x="1403648" y="836712"/>
            <a:ext cx="1587" cy="44767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1403648" y="836712"/>
            <a:ext cx="5667375" cy="4467225"/>
          </a:xfrm>
          <a:custGeom>
            <a:avLst/>
            <a:gdLst>
              <a:gd name="T0" fmla="*/ 2147483647 w 3570"/>
              <a:gd name="T1" fmla="*/ 2147483647 h 2814"/>
              <a:gd name="T2" fmla="*/ 2147483647 w 3570"/>
              <a:gd name="T3" fmla="*/ 2147483647 h 2814"/>
              <a:gd name="T4" fmla="*/ 2147483647 w 3570"/>
              <a:gd name="T5" fmla="*/ 2147483647 h 2814"/>
              <a:gd name="T6" fmla="*/ 2147483647 w 3570"/>
              <a:gd name="T7" fmla="*/ 2147483647 h 2814"/>
              <a:gd name="T8" fmla="*/ 2147483647 w 3570"/>
              <a:gd name="T9" fmla="*/ 2147483647 h 2814"/>
              <a:gd name="T10" fmla="*/ 2147483647 w 3570"/>
              <a:gd name="T11" fmla="*/ 2147483647 h 2814"/>
              <a:gd name="T12" fmla="*/ 2147483647 w 3570"/>
              <a:gd name="T13" fmla="*/ 2147483647 h 2814"/>
              <a:gd name="T14" fmla="*/ 2147483647 w 3570"/>
              <a:gd name="T15" fmla="*/ 2147483647 h 2814"/>
              <a:gd name="T16" fmla="*/ 2147483647 w 3570"/>
              <a:gd name="T17" fmla="*/ 2147483647 h 2814"/>
              <a:gd name="T18" fmla="*/ 2147483647 w 3570"/>
              <a:gd name="T19" fmla="*/ 2147483647 h 2814"/>
              <a:gd name="T20" fmla="*/ 2147483647 w 3570"/>
              <a:gd name="T21" fmla="*/ 2147483647 h 2814"/>
              <a:gd name="T22" fmla="*/ 2147483647 w 3570"/>
              <a:gd name="T23" fmla="*/ 2147483647 h 2814"/>
              <a:gd name="T24" fmla="*/ 2147483647 w 3570"/>
              <a:gd name="T25" fmla="*/ 2147483647 h 2814"/>
              <a:gd name="T26" fmla="*/ 2147483647 w 3570"/>
              <a:gd name="T27" fmla="*/ 2147483647 h 2814"/>
              <a:gd name="T28" fmla="*/ 2147483647 w 3570"/>
              <a:gd name="T29" fmla="*/ 2147483647 h 2814"/>
              <a:gd name="T30" fmla="*/ 2147483647 w 3570"/>
              <a:gd name="T31" fmla="*/ 2147483647 h 2814"/>
              <a:gd name="T32" fmla="*/ 2147483647 w 3570"/>
              <a:gd name="T33" fmla="*/ 2147483647 h 2814"/>
              <a:gd name="T34" fmla="*/ 2147483647 w 3570"/>
              <a:gd name="T35" fmla="*/ 2147483647 h 2814"/>
              <a:gd name="T36" fmla="*/ 2147483647 w 3570"/>
              <a:gd name="T37" fmla="*/ 2147483647 h 2814"/>
              <a:gd name="T38" fmla="*/ 2147483647 w 3570"/>
              <a:gd name="T39" fmla="*/ 2147483647 h 2814"/>
              <a:gd name="T40" fmla="*/ 2147483647 w 3570"/>
              <a:gd name="T41" fmla="*/ 2147483647 h 2814"/>
              <a:gd name="T42" fmla="*/ 2147483647 w 3570"/>
              <a:gd name="T43" fmla="*/ 2147483647 h 2814"/>
              <a:gd name="T44" fmla="*/ 2147483647 w 3570"/>
              <a:gd name="T45" fmla="*/ 2147483647 h 2814"/>
              <a:gd name="T46" fmla="*/ 2147483647 w 3570"/>
              <a:gd name="T47" fmla="*/ 2147483647 h 2814"/>
              <a:gd name="T48" fmla="*/ 2147483647 w 3570"/>
              <a:gd name="T49" fmla="*/ 2147483647 h 2814"/>
              <a:gd name="T50" fmla="*/ 2147483647 w 3570"/>
              <a:gd name="T51" fmla="*/ 2147483647 h 2814"/>
              <a:gd name="T52" fmla="*/ 2147483647 w 3570"/>
              <a:gd name="T53" fmla="*/ 2147483647 h 2814"/>
              <a:gd name="T54" fmla="*/ 2147483647 w 3570"/>
              <a:gd name="T55" fmla="*/ 2147483647 h 2814"/>
              <a:gd name="T56" fmla="*/ 2147483647 w 3570"/>
              <a:gd name="T57" fmla="*/ 2147483647 h 2814"/>
              <a:gd name="T58" fmla="*/ 2147483647 w 3570"/>
              <a:gd name="T59" fmla="*/ 2147483647 h 2814"/>
              <a:gd name="T60" fmla="*/ 2147483647 w 3570"/>
              <a:gd name="T61" fmla="*/ 2147483647 h 2814"/>
              <a:gd name="T62" fmla="*/ 2147483647 w 3570"/>
              <a:gd name="T63" fmla="*/ 2147483647 h 2814"/>
              <a:gd name="T64" fmla="*/ 2147483647 w 3570"/>
              <a:gd name="T65" fmla="*/ 2147483647 h 2814"/>
              <a:gd name="T66" fmla="*/ 2147483647 w 3570"/>
              <a:gd name="T67" fmla="*/ 2147483647 h 2814"/>
              <a:gd name="T68" fmla="*/ 2147483647 w 3570"/>
              <a:gd name="T69" fmla="*/ 2147483647 h 2814"/>
              <a:gd name="T70" fmla="*/ 2147483647 w 3570"/>
              <a:gd name="T71" fmla="*/ 2147483647 h 2814"/>
              <a:gd name="T72" fmla="*/ 2147483647 w 3570"/>
              <a:gd name="T73" fmla="*/ 2147483647 h 2814"/>
              <a:gd name="T74" fmla="*/ 2147483647 w 3570"/>
              <a:gd name="T75" fmla="*/ 2147483647 h 2814"/>
              <a:gd name="T76" fmla="*/ 2147483647 w 3570"/>
              <a:gd name="T77" fmla="*/ 2147483647 h 2814"/>
              <a:gd name="T78" fmla="*/ 2147483647 w 3570"/>
              <a:gd name="T79" fmla="*/ 2147483647 h 2814"/>
              <a:gd name="T80" fmla="*/ 2147483647 w 3570"/>
              <a:gd name="T81" fmla="*/ 2147483647 h 2814"/>
              <a:gd name="T82" fmla="*/ 2147483647 w 3570"/>
              <a:gd name="T83" fmla="*/ 2147483647 h 2814"/>
              <a:gd name="T84" fmla="*/ 2147483647 w 3570"/>
              <a:gd name="T85" fmla="*/ 2147483647 h 2814"/>
              <a:gd name="T86" fmla="*/ 2147483647 w 3570"/>
              <a:gd name="T87" fmla="*/ 2147483647 h 2814"/>
              <a:gd name="T88" fmla="*/ 2147483647 w 3570"/>
              <a:gd name="T89" fmla="*/ 2147483647 h 2814"/>
              <a:gd name="T90" fmla="*/ 2147483647 w 3570"/>
              <a:gd name="T91" fmla="*/ 2147483647 h 2814"/>
              <a:gd name="T92" fmla="*/ 2147483647 w 3570"/>
              <a:gd name="T93" fmla="*/ 2147483647 h 2814"/>
              <a:gd name="T94" fmla="*/ 2147483647 w 3570"/>
              <a:gd name="T95" fmla="*/ 2147483647 h 2814"/>
              <a:gd name="T96" fmla="*/ 2147483647 w 3570"/>
              <a:gd name="T97" fmla="*/ 2147483647 h 2814"/>
              <a:gd name="T98" fmla="*/ 2147483647 w 3570"/>
              <a:gd name="T99" fmla="*/ 2147483647 h 281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570"/>
              <a:gd name="T151" fmla="*/ 0 h 2814"/>
              <a:gd name="T152" fmla="*/ 3570 w 3570"/>
              <a:gd name="T153" fmla="*/ 2814 h 281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570" h="2814">
                <a:moveTo>
                  <a:pt x="0" y="0"/>
                </a:moveTo>
                <a:lnTo>
                  <a:pt x="36" y="468"/>
                </a:lnTo>
                <a:lnTo>
                  <a:pt x="72" y="858"/>
                </a:lnTo>
                <a:lnTo>
                  <a:pt x="108" y="1182"/>
                </a:lnTo>
                <a:lnTo>
                  <a:pt x="144" y="1452"/>
                </a:lnTo>
                <a:lnTo>
                  <a:pt x="180" y="1680"/>
                </a:lnTo>
                <a:lnTo>
                  <a:pt x="216" y="1872"/>
                </a:lnTo>
                <a:lnTo>
                  <a:pt x="252" y="2028"/>
                </a:lnTo>
                <a:lnTo>
                  <a:pt x="288" y="2160"/>
                </a:lnTo>
                <a:lnTo>
                  <a:pt x="324" y="2268"/>
                </a:lnTo>
                <a:lnTo>
                  <a:pt x="360" y="2358"/>
                </a:lnTo>
                <a:lnTo>
                  <a:pt x="396" y="2436"/>
                </a:lnTo>
                <a:lnTo>
                  <a:pt x="432" y="2496"/>
                </a:lnTo>
                <a:lnTo>
                  <a:pt x="468" y="2550"/>
                </a:lnTo>
                <a:lnTo>
                  <a:pt x="504" y="2598"/>
                </a:lnTo>
                <a:lnTo>
                  <a:pt x="540" y="2634"/>
                </a:lnTo>
                <a:lnTo>
                  <a:pt x="576" y="2664"/>
                </a:lnTo>
                <a:lnTo>
                  <a:pt x="612" y="2688"/>
                </a:lnTo>
                <a:lnTo>
                  <a:pt x="648" y="2712"/>
                </a:lnTo>
                <a:lnTo>
                  <a:pt x="684" y="2730"/>
                </a:lnTo>
                <a:lnTo>
                  <a:pt x="720" y="2742"/>
                </a:lnTo>
                <a:lnTo>
                  <a:pt x="756" y="2754"/>
                </a:lnTo>
                <a:lnTo>
                  <a:pt x="792" y="2766"/>
                </a:lnTo>
                <a:lnTo>
                  <a:pt x="828" y="2772"/>
                </a:lnTo>
                <a:lnTo>
                  <a:pt x="864" y="2784"/>
                </a:lnTo>
                <a:lnTo>
                  <a:pt x="900" y="2790"/>
                </a:lnTo>
                <a:lnTo>
                  <a:pt x="936" y="2790"/>
                </a:lnTo>
                <a:lnTo>
                  <a:pt x="972" y="2796"/>
                </a:lnTo>
                <a:lnTo>
                  <a:pt x="1008" y="2802"/>
                </a:lnTo>
                <a:lnTo>
                  <a:pt x="1044" y="2802"/>
                </a:lnTo>
                <a:lnTo>
                  <a:pt x="1080" y="2802"/>
                </a:lnTo>
                <a:lnTo>
                  <a:pt x="1116" y="2808"/>
                </a:lnTo>
                <a:lnTo>
                  <a:pt x="1152" y="2808"/>
                </a:lnTo>
                <a:lnTo>
                  <a:pt x="1188" y="2808"/>
                </a:lnTo>
                <a:lnTo>
                  <a:pt x="1224" y="2814"/>
                </a:lnTo>
                <a:lnTo>
                  <a:pt x="1260" y="2814"/>
                </a:lnTo>
                <a:lnTo>
                  <a:pt x="1296" y="2814"/>
                </a:lnTo>
                <a:lnTo>
                  <a:pt x="1332" y="2814"/>
                </a:lnTo>
                <a:lnTo>
                  <a:pt x="1368" y="2814"/>
                </a:lnTo>
                <a:lnTo>
                  <a:pt x="1404" y="2814"/>
                </a:lnTo>
                <a:lnTo>
                  <a:pt x="1440" y="2814"/>
                </a:lnTo>
                <a:lnTo>
                  <a:pt x="1476" y="2814"/>
                </a:lnTo>
                <a:lnTo>
                  <a:pt x="1512" y="2814"/>
                </a:lnTo>
                <a:lnTo>
                  <a:pt x="1548" y="2814"/>
                </a:lnTo>
                <a:lnTo>
                  <a:pt x="1584" y="2814"/>
                </a:lnTo>
                <a:lnTo>
                  <a:pt x="1620" y="2814"/>
                </a:lnTo>
                <a:lnTo>
                  <a:pt x="1656" y="2814"/>
                </a:lnTo>
                <a:lnTo>
                  <a:pt x="1692" y="2814"/>
                </a:lnTo>
                <a:lnTo>
                  <a:pt x="1728" y="2814"/>
                </a:lnTo>
                <a:lnTo>
                  <a:pt x="1764" y="2814"/>
                </a:lnTo>
                <a:lnTo>
                  <a:pt x="1800" y="2814"/>
                </a:lnTo>
                <a:lnTo>
                  <a:pt x="1836" y="2814"/>
                </a:lnTo>
                <a:lnTo>
                  <a:pt x="1872" y="2814"/>
                </a:lnTo>
                <a:lnTo>
                  <a:pt x="1908" y="2814"/>
                </a:lnTo>
                <a:lnTo>
                  <a:pt x="1944" y="2814"/>
                </a:lnTo>
                <a:lnTo>
                  <a:pt x="1980" y="2814"/>
                </a:lnTo>
                <a:lnTo>
                  <a:pt x="2016" y="2814"/>
                </a:lnTo>
                <a:lnTo>
                  <a:pt x="2052" y="2814"/>
                </a:lnTo>
                <a:lnTo>
                  <a:pt x="2088" y="2814"/>
                </a:lnTo>
                <a:lnTo>
                  <a:pt x="2124" y="2814"/>
                </a:lnTo>
                <a:lnTo>
                  <a:pt x="2160" y="2814"/>
                </a:lnTo>
                <a:lnTo>
                  <a:pt x="2196" y="2814"/>
                </a:lnTo>
                <a:lnTo>
                  <a:pt x="2232" y="2814"/>
                </a:lnTo>
                <a:lnTo>
                  <a:pt x="2268" y="2814"/>
                </a:lnTo>
                <a:lnTo>
                  <a:pt x="2304" y="2814"/>
                </a:lnTo>
                <a:lnTo>
                  <a:pt x="2340" y="2814"/>
                </a:lnTo>
                <a:lnTo>
                  <a:pt x="2376" y="2814"/>
                </a:lnTo>
                <a:lnTo>
                  <a:pt x="2412" y="2814"/>
                </a:lnTo>
                <a:lnTo>
                  <a:pt x="2448" y="2814"/>
                </a:lnTo>
                <a:lnTo>
                  <a:pt x="2484" y="2814"/>
                </a:lnTo>
                <a:lnTo>
                  <a:pt x="2520" y="2814"/>
                </a:lnTo>
                <a:lnTo>
                  <a:pt x="2556" y="2814"/>
                </a:lnTo>
                <a:lnTo>
                  <a:pt x="2592" y="2814"/>
                </a:lnTo>
                <a:lnTo>
                  <a:pt x="2628" y="2814"/>
                </a:lnTo>
                <a:lnTo>
                  <a:pt x="2664" y="2814"/>
                </a:lnTo>
                <a:lnTo>
                  <a:pt x="2700" y="2814"/>
                </a:lnTo>
                <a:lnTo>
                  <a:pt x="2736" y="2814"/>
                </a:lnTo>
                <a:lnTo>
                  <a:pt x="2772" y="2814"/>
                </a:lnTo>
                <a:lnTo>
                  <a:pt x="2808" y="2814"/>
                </a:lnTo>
                <a:lnTo>
                  <a:pt x="2844" y="2814"/>
                </a:lnTo>
                <a:lnTo>
                  <a:pt x="2880" y="2814"/>
                </a:lnTo>
                <a:lnTo>
                  <a:pt x="2916" y="2814"/>
                </a:lnTo>
                <a:lnTo>
                  <a:pt x="2952" y="2814"/>
                </a:lnTo>
                <a:lnTo>
                  <a:pt x="2988" y="2814"/>
                </a:lnTo>
                <a:lnTo>
                  <a:pt x="3024" y="2814"/>
                </a:lnTo>
                <a:lnTo>
                  <a:pt x="3060" y="2814"/>
                </a:lnTo>
                <a:lnTo>
                  <a:pt x="3096" y="2814"/>
                </a:lnTo>
                <a:lnTo>
                  <a:pt x="3132" y="2814"/>
                </a:lnTo>
                <a:lnTo>
                  <a:pt x="3168" y="2814"/>
                </a:lnTo>
                <a:lnTo>
                  <a:pt x="3204" y="2814"/>
                </a:lnTo>
                <a:lnTo>
                  <a:pt x="3240" y="2814"/>
                </a:lnTo>
                <a:lnTo>
                  <a:pt x="3276" y="2814"/>
                </a:lnTo>
                <a:lnTo>
                  <a:pt x="3312" y="2814"/>
                </a:lnTo>
                <a:lnTo>
                  <a:pt x="3348" y="2814"/>
                </a:lnTo>
                <a:lnTo>
                  <a:pt x="3384" y="2814"/>
                </a:lnTo>
                <a:lnTo>
                  <a:pt x="3420" y="2814"/>
                </a:lnTo>
                <a:lnTo>
                  <a:pt x="3456" y="2814"/>
                </a:lnTo>
                <a:lnTo>
                  <a:pt x="3492" y="2814"/>
                </a:lnTo>
                <a:lnTo>
                  <a:pt x="3528" y="2814"/>
                </a:lnTo>
                <a:lnTo>
                  <a:pt x="3570" y="281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7020272" y="4797152"/>
            <a:ext cx="34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i="1" dirty="0">
                <a:solidFill>
                  <a:srgbClr val="000000"/>
                </a:solidFill>
              </a:rPr>
              <a:t>τ</a:t>
            </a:r>
            <a:endParaRPr lang="pl-PL" i="1" dirty="0"/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535410" y="760512"/>
            <a:ext cx="704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i="1" dirty="0">
                <a:solidFill>
                  <a:srgbClr val="000000"/>
                </a:solidFill>
              </a:rPr>
              <a:t>f</a:t>
            </a:r>
            <a:r>
              <a:rPr lang="pl-PL" sz="2800" b="1" dirty="0" smtClean="0">
                <a:solidFill>
                  <a:srgbClr val="000000"/>
                </a:solidFill>
              </a:rPr>
              <a:t>(</a:t>
            </a:r>
            <a:r>
              <a:rPr lang="pl-PL" sz="2800" b="1" i="1" dirty="0" smtClean="0">
                <a:solidFill>
                  <a:srgbClr val="000000"/>
                </a:solidFill>
              </a:rPr>
              <a:t>τ</a:t>
            </a:r>
            <a:r>
              <a:rPr lang="pl-PL" sz="2800" b="1" dirty="0">
                <a:solidFill>
                  <a:srgbClr val="000000"/>
                </a:solidFill>
              </a:rPr>
              <a:t>)</a:t>
            </a:r>
            <a:endParaRPr lang="pl-PL" dirty="0"/>
          </a:p>
        </p:txBody>
      </p:sp>
      <p:sp>
        <p:nvSpPr>
          <p:cNvPr id="82" name="Dowolny kształt 81"/>
          <p:cNvSpPr/>
          <p:nvPr/>
        </p:nvSpPr>
        <p:spPr bwMode="auto">
          <a:xfrm>
            <a:off x="1979712" y="1628800"/>
            <a:ext cx="6276975" cy="2867025"/>
          </a:xfrm>
          <a:custGeom>
            <a:avLst/>
            <a:gdLst>
              <a:gd name="connsiteX0" fmla="*/ 0 w 6276975"/>
              <a:gd name="connsiteY0" fmla="*/ 0 h 2867025"/>
              <a:gd name="connsiteX1" fmla="*/ 314325 w 6276975"/>
              <a:gd name="connsiteY1" fmla="*/ 1238250 h 2867025"/>
              <a:gd name="connsiteX2" fmla="*/ 1381125 w 6276975"/>
              <a:gd name="connsiteY2" fmla="*/ 2219325 h 2867025"/>
              <a:gd name="connsiteX3" fmla="*/ 3362325 w 6276975"/>
              <a:gd name="connsiteY3" fmla="*/ 2714625 h 2867025"/>
              <a:gd name="connsiteX4" fmla="*/ 6276975 w 6276975"/>
              <a:gd name="connsiteY4" fmla="*/ 2867025 h 2867025"/>
              <a:gd name="connsiteX5" fmla="*/ 6276975 w 6276975"/>
              <a:gd name="connsiteY5" fmla="*/ 2867025 h 286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6975" h="2867025">
                <a:moveTo>
                  <a:pt x="0" y="0"/>
                </a:moveTo>
                <a:cubicBezTo>
                  <a:pt x="42069" y="434181"/>
                  <a:pt x="84138" y="868363"/>
                  <a:pt x="314325" y="1238250"/>
                </a:cubicBezTo>
                <a:cubicBezTo>
                  <a:pt x="544512" y="1608137"/>
                  <a:pt x="873125" y="1973263"/>
                  <a:pt x="1381125" y="2219325"/>
                </a:cubicBezTo>
                <a:cubicBezTo>
                  <a:pt x="1889125" y="2465388"/>
                  <a:pt x="2546350" y="2606675"/>
                  <a:pt x="3362325" y="2714625"/>
                </a:cubicBezTo>
                <a:cubicBezTo>
                  <a:pt x="4178300" y="2822575"/>
                  <a:pt x="6276975" y="2867025"/>
                  <a:pt x="6276975" y="2867025"/>
                </a:cubicBezTo>
                <a:lnTo>
                  <a:pt x="6276975" y="2867025"/>
                </a:ln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pole tekstowe 82"/>
          <p:cNvSpPr txBox="1"/>
          <p:nvPr/>
        </p:nvSpPr>
        <p:spPr>
          <a:xfrm>
            <a:off x="1907704" y="4005064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>
                <a:solidFill>
                  <a:srgbClr val="C00000"/>
                </a:solidFill>
              </a:rPr>
              <a:t>Exp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2267744" y="2420888"/>
            <a:ext cx="1049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>
                <a:solidFill>
                  <a:srgbClr val="006600"/>
                </a:solidFill>
              </a:rPr>
              <a:t>Pareto</a:t>
            </a:r>
            <a:endParaRPr lang="pl-PL" b="1" dirty="0">
              <a:solidFill>
                <a:srgbClr val="006600"/>
              </a:solidFill>
            </a:endParaRPr>
          </a:p>
        </p:txBody>
      </p:sp>
      <p:grpSp>
        <p:nvGrpSpPr>
          <p:cNvPr id="37" name="Grupa 36"/>
          <p:cNvGrpSpPr/>
          <p:nvPr/>
        </p:nvGrpSpPr>
        <p:grpSpPr>
          <a:xfrm>
            <a:off x="3859892" y="810078"/>
            <a:ext cx="1144008" cy="661157"/>
            <a:chOff x="4479591" y="827187"/>
            <a:chExt cx="1144008" cy="661157"/>
          </a:xfrm>
        </p:grpSpPr>
        <p:sp>
          <p:nvSpPr>
            <p:cNvPr id="38" name="Prostokąt 37"/>
            <p:cNvSpPr/>
            <p:nvPr/>
          </p:nvSpPr>
          <p:spPr bwMode="auto">
            <a:xfrm>
              <a:off x="4479591" y="82718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Prostokąt 38"/>
            <p:cNvSpPr/>
            <p:nvPr/>
          </p:nvSpPr>
          <p:spPr bwMode="auto">
            <a:xfrm>
              <a:off x="4593172" y="82718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Prostokąt 39"/>
            <p:cNvSpPr/>
            <p:nvPr/>
          </p:nvSpPr>
          <p:spPr bwMode="auto">
            <a:xfrm>
              <a:off x="4706753" y="82718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Prostokąt 43"/>
            <p:cNvSpPr/>
            <p:nvPr/>
          </p:nvSpPr>
          <p:spPr bwMode="auto">
            <a:xfrm>
              <a:off x="4820334" y="82718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Prostokąt 59"/>
            <p:cNvSpPr/>
            <p:nvPr/>
          </p:nvSpPr>
          <p:spPr bwMode="auto">
            <a:xfrm>
              <a:off x="4933915" y="82718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Prostokąt 60"/>
            <p:cNvSpPr/>
            <p:nvPr/>
          </p:nvSpPr>
          <p:spPr bwMode="auto">
            <a:xfrm>
              <a:off x="5054405" y="82940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Prostokąt 64"/>
            <p:cNvSpPr/>
            <p:nvPr/>
          </p:nvSpPr>
          <p:spPr bwMode="auto">
            <a:xfrm>
              <a:off x="5167986" y="82940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Prostokąt 65"/>
            <p:cNvSpPr/>
            <p:nvPr/>
          </p:nvSpPr>
          <p:spPr bwMode="auto">
            <a:xfrm>
              <a:off x="5281567" y="82940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Prostokąt 66"/>
            <p:cNvSpPr/>
            <p:nvPr/>
          </p:nvSpPr>
          <p:spPr bwMode="auto">
            <a:xfrm>
              <a:off x="5395148" y="82940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Prostokąt 67"/>
            <p:cNvSpPr/>
            <p:nvPr/>
          </p:nvSpPr>
          <p:spPr bwMode="auto">
            <a:xfrm>
              <a:off x="5508729" y="829407"/>
              <a:ext cx="114870" cy="65893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69" name="Łącznik prosty ze strzałką 68"/>
          <p:cNvCxnSpPr/>
          <p:nvPr/>
        </p:nvCxnSpPr>
        <p:spPr bwMode="auto">
          <a:xfrm>
            <a:off x="3859892" y="1757122"/>
            <a:ext cx="11440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0" name="Text Box 36"/>
          <p:cNvSpPr txBox="1">
            <a:spLocks noChangeArrowheads="1"/>
          </p:cNvSpPr>
          <p:nvPr/>
        </p:nvSpPr>
        <p:spPr bwMode="auto">
          <a:xfrm>
            <a:off x="3756904" y="1687393"/>
            <a:ext cx="175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i="1" dirty="0">
                <a:solidFill>
                  <a:srgbClr val="000000"/>
                </a:solidFill>
              </a:rPr>
              <a:t>τ</a:t>
            </a:r>
            <a:r>
              <a:rPr lang="pl-PL" sz="2800" b="1" dirty="0" smtClean="0">
                <a:solidFill>
                  <a:srgbClr val="000000"/>
                </a:solidFill>
              </a:rPr>
              <a:t> </a:t>
            </a:r>
            <a:r>
              <a:rPr lang="pl-PL" b="1" dirty="0" smtClean="0">
                <a:solidFill>
                  <a:srgbClr val="000000"/>
                </a:solidFill>
              </a:rPr>
              <a:t>- # bajtów</a:t>
            </a:r>
            <a:endParaRPr lang="pl-PL" sz="2000" dirty="0"/>
          </a:p>
        </p:txBody>
      </p:sp>
      <p:sp>
        <p:nvSpPr>
          <p:cNvPr id="71" name="pole tekstowe 70"/>
          <p:cNvSpPr txBox="1"/>
          <p:nvPr/>
        </p:nvSpPr>
        <p:spPr>
          <a:xfrm>
            <a:off x="4139643" y="952957"/>
            <a:ext cx="61401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plik</a:t>
            </a:r>
            <a:endParaRPr lang="pl-PL" sz="20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50183" name="Rectangle 43"/>
          <p:cNvSpPr>
            <a:spLocks noChangeArrowheads="1"/>
          </p:cNvSpPr>
          <p:nvPr/>
        </p:nvSpPr>
        <p:spPr bwMode="auto">
          <a:xfrm>
            <a:off x="789289" y="-221450"/>
            <a:ext cx="45365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Sygnały losowe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163008" y="3010228"/>
            <a:ext cx="4942956" cy="10772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Verdana" pitchFamily="34" charset="0"/>
              </a:rPr>
              <a:t>x</a:t>
            </a:r>
            <a:r>
              <a:rPr lang="pl-PL" sz="1600" dirty="0" smtClean="0"/>
              <a:t>(</a:t>
            </a:r>
            <a:r>
              <a:rPr lang="pl-PL" sz="1600" i="1" dirty="0" smtClean="0"/>
              <a:t>t=</a:t>
            </a:r>
            <a:r>
              <a:rPr lang="pl-PL" sz="1600" dirty="0" err="1" smtClean="0"/>
              <a:t>const</a:t>
            </a:r>
            <a:r>
              <a:rPr lang="pl-PL" sz="1600" dirty="0" smtClean="0"/>
              <a:t>, </a:t>
            </a:r>
            <a:r>
              <a:rPr lang="el-G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pl-PL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const</a:t>
            </a:r>
            <a:r>
              <a:rPr lang="pl-PL" sz="1600" dirty="0" smtClean="0"/>
              <a:t>)</a:t>
            </a:r>
            <a:r>
              <a:rPr lang="pl-PL" sz="1600" dirty="0"/>
              <a:t> </a:t>
            </a:r>
            <a:r>
              <a:rPr lang="pl-PL" sz="1600" dirty="0" smtClean="0"/>
              <a:t> – </a:t>
            </a:r>
            <a:r>
              <a:rPr lang="pl-PL" sz="1600" b="1" dirty="0" smtClean="0"/>
              <a:t>próbka (liczba)</a:t>
            </a:r>
          </a:p>
          <a:p>
            <a:r>
              <a:rPr lang="pl-PL" sz="1600" b="1" dirty="0">
                <a:latin typeface="Verdana" pitchFamily="34" charset="0"/>
              </a:rPr>
              <a:t>x</a:t>
            </a:r>
            <a:r>
              <a:rPr lang="pl-PL" sz="1600" dirty="0"/>
              <a:t>(</a:t>
            </a:r>
            <a:r>
              <a:rPr lang="pl-PL" sz="1600" i="1" dirty="0"/>
              <a:t>t=</a:t>
            </a:r>
            <a:r>
              <a:rPr lang="pl-PL" sz="1600" dirty="0" err="1"/>
              <a:t>const</a:t>
            </a:r>
            <a:r>
              <a:rPr lang="pl-PL" sz="1600" dirty="0"/>
              <a:t>, </a:t>
            </a:r>
            <a:r>
              <a:rPr lang="el-G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pl-PL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var</a:t>
            </a:r>
            <a:r>
              <a:rPr lang="pl-PL" sz="1600" dirty="0" smtClean="0"/>
              <a:t>) 	 – </a:t>
            </a:r>
            <a:r>
              <a:rPr lang="pl-PL" sz="1600" b="1" dirty="0" smtClean="0"/>
              <a:t>zmienna losowa</a:t>
            </a:r>
            <a:endParaRPr lang="pl-PL" sz="1600" b="1" dirty="0"/>
          </a:p>
          <a:p>
            <a:r>
              <a:rPr lang="pl-PL" sz="1600" b="1" dirty="0" smtClean="0">
                <a:latin typeface="Verdana" pitchFamily="34" charset="0"/>
              </a:rPr>
              <a:t>x</a:t>
            </a:r>
            <a:r>
              <a:rPr lang="pl-PL" sz="1600" dirty="0" smtClean="0"/>
              <a:t>(</a:t>
            </a:r>
            <a:r>
              <a:rPr lang="pl-PL" sz="1600" i="1" dirty="0" smtClean="0"/>
              <a:t>t=</a:t>
            </a:r>
            <a:r>
              <a:rPr lang="pl-PL" sz="1600" dirty="0" err="1" smtClean="0"/>
              <a:t>var</a:t>
            </a:r>
            <a:r>
              <a:rPr lang="pl-PL" sz="1600" dirty="0" smtClean="0"/>
              <a:t>, </a:t>
            </a:r>
            <a:r>
              <a:rPr lang="el-G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pl-PL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const</a:t>
            </a:r>
            <a:r>
              <a:rPr lang="pl-PL" sz="1600" dirty="0" smtClean="0"/>
              <a:t>)</a:t>
            </a:r>
            <a:r>
              <a:rPr lang="pl-PL" sz="1600" dirty="0"/>
              <a:t>	 </a:t>
            </a:r>
            <a:r>
              <a:rPr lang="pl-PL" sz="1600" dirty="0" smtClean="0"/>
              <a:t>– </a:t>
            </a:r>
            <a:r>
              <a:rPr lang="pl-PL" sz="1600" b="1" dirty="0" smtClean="0"/>
              <a:t>realizacja sygnału losowego</a:t>
            </a:r>
            <a:endParaRPr lang="pl-PL" sz="1600" b="1" dirty="0"/>
          </a:p>
          <a:p>
            <a:r>
              <a:rPr lang="pl-PL" sz="1600" b="1" dirty="0" smtClean="0">
                <a:latin typeface="Verdana" pitchFamily="34" charset="0"/>
              </a:rPr>
              <a:t>x</a:t>
            </a:r>
            <a:r>
              <a:rPr lang="pl-PL" sz="1600" dirty="0" smtClean="0"/>
              <a:t>(</a:t>
            </a:r>
            <a:r>
              <a:rPr lang="pl-PL" sz="1600" i="1" dirty="0" smtClean="0"/>
              <a:t>t</a:t>
            </a:r>
            <a:r>
              <a:rPr lang="pl-PL" sz="1600" dirty="0" smtClean="0"/>
              <a:t>=</a:t>
            </a:r>
            <a:r>
              <a:rPr lang="pl-PL" sz="1600" dirty="0" err="1" smtClean="0"/>
              <a:t>var</a:t>
            </a:r>
            <a:r>
              <a:rPr lang="pl-PL" sz="1600" dirty="0" smtClean="0"/>
              <a:t>, </a:t>
            </a:r>
            <a:r>
              <a:rPr lang="el-GR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pl-PL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var</a:t>
            </a:r>
            <a:r>
              <a:rPr lang="pl-PL" sz="1600" dirty="0" smtClean="0"/>
              <a:t>)</a:t>
            </a:r>
            <a:r>
              <a:rPr lang="pl-PL" sz="1600" dirty="0"/>
              <a:t>	</a:t>
            </a:r>
            <a:r>
              <a:rPr lang="pl-PL" sz="1600" dirty="0" smtClean="0"/>
              <a:t> – </a:t>
            </a:r>
            <a:r>
              <a:rPr lang="pl-PL" sz="1600" b="1" dirty="0" smtClean="0"/>
              <a:t>sygnał losowy (zbiór realizacji)</a:t>
            </a:r>
            <a:endParaRPr lang="pl-PL" sz="1600" b="1" dirty="0"/>
          </a:p>
        </p:txBody>
      </p:sp>
      <p:sp>
        <p:nvSpPr>
          <p:cNvPr id="62" name="Text Box 41"/>
          <p:cNvSpPr txBox="1">
            <a:spLocks noChangeArrowheads="1"/>
          </p:cNvSpPr>
          <p:nvPr/>
        </p:nvSpPr>
        <p:spPr bwMode="auto">
          <a:xfrm>
            <a:off x="480256" y="6320499"/>
            <a:ext cx="5505968" cy="35394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700" b="1" dirty="0" smtClean="0"/>
              <a:t>W praktyce posługujemy się prostszą notacją </a:t>
            </a:r>
            <a:r>
              <a:rPr lang="pl-PL" sz="1700" b="1" dirty="0" smtClean="0">
                <a:latin typeface="Verdana" pitchFamily="34" charset="0"/>
              </a:rPr>
              <a:t>x</a:t>
            </a:r>
            <a:r>
              <a:rPr lang="pl-PL" sz="1700" b="1" dirty="0" smtClean="0"/>
              <a:t>(</a:t>
            </a:r>
            <a:r>
              <a:rPr lang="pl-PL" sz="1700" b="1" i="1" dirty="0" smtClean="0"/>
              <a:t>t</a:t>
            </a:r>
            <a:r>
              <a:rPr lang="pl-PL" sz="1700" b="1" dirty="0" smtClean="0"/>
              <a:t>)</a:t>
            </a:r>
            <a:r>
              <a:rPr lang="pl-PL" sz="1700" b="1" dirty="0" smtClean="0">
                <a:sym typeface="Symbol" pitchFamily="18" charset="2"/>
              </a:rPr>
              <a:t> </a:t>
            </a:r>
            <a:r>
              <a:rPr lang="pl-PL" sz="1700" b="1" i="1" dirty="0">
                <a:cs typeface="Times New Roman" panose="02020603050405020304" pitchFamily="18" charset="0"/>
              </a:rPr>
              <a:t>x</a:t>
            </a:r>
            <a:r>
              <a:rPr lang="pl-PL" sz="1700" b="1" dirty="0"/>
              <a:t>(</a:t>
            </a:r>
            <a:r>
              <a:rPr lang="pl-PL" sz="1700" b="1" i="1" dirty="0"/>
              <a:t>t</a:t>
            </a:r>
            <a:r>
              <a:rPr lang="pl-PL" sz="1700" b="1" dirty="0" smtClean="0"/>
              <a:t>).</a:t>
            </a:r>
            <a:endParaRPr lang="pl-PL" sz="1700" b="1" i="1" dirty="0"/>
          </a:p>
        </p:txBody>
      </p:sp>
      <p:grpSp>
        <p:nvGrpSpPr>
          <p:cNvPr id="68" name="Grupa 67"/>
          <p:cNvGrpSpPr/>
          <p:nvPr/>
        </p:nvGrpSpPr>
        <p:grpSpPr>
          <a:xfrm>
            <a:off x="6583141" y="72006"/>
            <a:ext cx="2713616" cy="1633859"/>
            <a:chOff x="6629400" y="512441"/>
            <a:chExt cx="2713616" cy="1633859"/>
          </a:xfrm>
        </p:grpSpPr>
        <p:grpSp>
          <p:nvGrpSpPr>
            <p:cNvPr id="69" name="Group 44"/>
            <p:cNvGrpSpPr>
              <a:grpSpLocks/>
            </p:cNvGrpSpPr>
            <p:nvPr/>
          </p:nvGrpSpPr>
          <p:grpSpPr bwMode="auto">
            <a:xfrm>
              <a:off x="6629400" y="685800"/>
              <a:ext cx="2362200" cy="1460500"/>
              <a:chOff x="4176" y="432"/>
              <a:chExt cx="1488" cy="920"/>
            </a:xfrm>
          </p:grpSpPr>
          <p:sp>
            <p:nvSpPr>
              <p:cNvPr id="71" name="Freeform 24"/>
              <p:cNvSpPr>
                <a:spLocks/>
              </p:cNvSpPr>
              <p:nvPr/>
            </p:nvSpPr>
            <p:spPr bwMode="auto">
              <a:xfrm>
                <a:off x="4320" y="448"/>
                <a:ext cx="1104" cy="904"/>
              </a:xfrm>
              <a:custGeom>
                <a:avLst/>
                <a:gdLst>
                  <a:gd name="T0" fmla="*/ 0 w 1104"/>
                  <a:gd name="T1" fmla="*/ 608 h 904"/>
                  <a:gd name="T2" fmla="*/ 96 w 1104"/>
                  <a:gd name="T3" fmla="*/ 320 h 904"/>
                  <a:gd name="T4" fmla="*/ 144 w 1104"/>
                  <a:gd name="T5" fmla="*/ 512 h 904"/>
                  <a:gd name="T6" fmla="*/ 192 w 1104"/>
                  <a:gd name="T7" fmla="*/ 128 h 904"/>
                  <a:gd name="T8" fmla="*/ 240 w 1104"/>
                  <a:gd name="T9" fmla="*/ 224 h 904"/>
                  <a:gd name="T10" fmla="*/ 288 w 1104"/>
                  <a:gd name="T11" fmla="*/ 848 h 904"/>
                  <a:gd name="T12" fmla="*/ 336 w 1104"/>
                  <a:gd name="T13" fmla="*/ 560 h 904"/>
                  <a:gd name="T14" fmla="*/ 384 w 1104"/>
                  <a:gd name="T15" fmla="*/ 752 h 904"/>
                  <a:gd name="T16" fmla="*/ 432 w 1104"/>
                  <a:gd name="T17" fmla="*/ 368 h 904"/>
                  <a:gd name="T18" fmla="*/ 480 w 1104"/>
                  <a:gd name="T19" fmla="*/ 512 h 904"/>
                  <a:gd name="T20" fmla="*/ 672 w 1104"/>
                  <a:gd name="T21" fmla="*/ 416 h 904"/>
                  <a:gd name="T22" fmla="*/ 768 w 1104"/>
                  <a:gd name="T23" fmla="*/ 512 h 904"/>
                  <a:gd name="T24" fmla="*/ 864 w 1104"/>
                  <a:gd name="T25" fmla="*/ 752 h 904"/>
                  <a:gd name="T26" fmla="*/ 960 w 1104"/>
                  <a:gd name="T27" fmla="*/ 80 h 904"/>
                  <a:gd name="T28" fmla="*/ 1104 w 1104"/>
                  <a:gd name="T29" fmla="*/ 272 h 90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4"/>
                  <a:gd name="T46" fmla="*/ 0 h 904"/>
                  <a:gd name="T47" fmla="*/ 1104 w 1104"/>
                  <a:gd name="T48" fmla="*/ 904 h 90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4" h="904">
                    <a:moveTo>
                      <a:pt x="0" y="608"/>
                    </a:moveTo>
                    <a:cubicBezTo>
                      <a:pt x="36" y="472"/>
                      <a:pt x="72" y="336"/>
                      <a:pt x="96" y="320"/>
                    </a:cubicBezTo>
                    <a:cubicBezTo>
                      <a:pt x="120" y="304"/>
                      <a:pt x="128" y="544"/>
                      <a:pt x="144" y="512"/>
                    </a:cubicBezTo>
                    <a:cubicBezTo>
                      <a:pt x="160" y="480"/>
                      <a:pt x="176" y="176"/>
                      <a:pt x="192" y="128"/>
                    </a:cubicBezTo>
                    <a:cubicBezTo>
                      <a:pt x="208" y="80"/>
                      <a:pt x="224" y="104"/>
                      <a:pt x="240" y="224"/>
                    </a:cubicBezTo>
                    <a:cubicBezTo>
                      <a:pt x="256" y="344"/>
                      <a:pt x="272" y="792"/>
                      <a:pt x="288" y="848"/>
                    </a:cubicBezTo>
                    <a:cubicBezTo>
                      <a:pt x="304" y="904"/>
                      <a:pt x="320" y="576"/>
                      <a:pt x="336" y="560"/>
                    </a:cubicBezTo>
                    <a:cubicBezTo>
                      <a:pt x="352" y="544"/>
                      <a:pt x="368" y="784"/>
                      <a:pt x="384" y="752"/>
                    </a:cubicBezTo>
                    <a:cubicBezTo>
                      <a:pt x="400" y="720"/>
                      <a:pt x="416" y="408"/>
                      <a:pt x="432" y="368"/>
                    </a:cubicBezTo>
                    <a:cubicBezTo>
                      <a:pt x="448" y="328"/>
                      <a:pt x="440" y="504"/>
                      <a:pt x="480" y="512"/>
                    </a:cubicBezTo>
                    <a:cubicBezTo>
                      <a:pt x="520" y="520"/>
                      <a:pt x="624" y="416"/>
                      <a:pt x="672" y="416"/>
                    </a:cubicBezTo>
                    <a:cubicBezTo>
                      <a:pt x="720" y="416"/>
                      <a:pt x="736" y="456"/>
                      <a:pt x="768" y="512"/>
                    </a:cubicBezTo>
                    <a:cubicBezTo>
                      <a:pt x="800" y="568"/>
                      <a:pt x="832" y="824"/>
                      <a:pt x="864" y="752"/>
                    </a:cubicBezTo>
                    <a:cubicBezTo>
                      <a:pt x="896" y="680"/>
                      <a:pt x="920" y="160"/>
                      <a:pt x="960" y="80"/>
                    </a:cubicBezTo>
                    <a:cubicBezTo>
                      <a:pt x="1000" y="0"/>
                      <a:pt x="1052" y="136"/>
                      <a:pt x="1104" y="272"/>
                    </a:cubicBezTo>
                  </a:path>
                </a:pathLst>
              </a:custGeom>
              <a:noFill/>
              <a:ln w="28575" cmpd="sng">
                <a:solidFill>
                  <a:srgbClr val="D600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2" name="Line 25"/>
              <p:cNvSpPr>
                <a:spLocks noChangeShapeType="1"/>
              </p:cNvSpPr>
              <p:nvPr/>
            </p:nvSpPr>
            <p:spPr bwMode="auto">
              <a:xfrm>
                <a:off x="4176" y="912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3" name="Line 26"/>
              <p:cNvSpPr>
                <a:spLocks noChangeShapeType="1"/>
              </p:cNvSpPr>
              <p:nvPr/>
            </p:nvSpPr>
            <p:spPr bwMode="auto">
              <a:xfrm flipV="1">
                <a:off x="4224" y="432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70" name="Prostokąt 69"/>
            <p:cNvSpPr/>
            <p:nvPr/>
          </p:nvSpPr>
          <p:spPr>
            <a:xfrm>
              <a:off x="7774317" y="512441"/>
              <a:ext cx="15686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800" b="1" dirty="0" smtClean="0"/>
                <a:t>realizacja, </a:t>
              </a:r>
              <a:r>
                <a:rPr lang="el-GR" sz="18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ω</a:t>
              </a:r>
              <a:r>
                <a:rPr lang="pl-PL" sz="1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r>
                <a:rPr lang="pl-PL" sz="1800" b="1" dirty="0" smtClean="0"/>
                <a:t> </a:t>
              </a:r>
              <a:endParaRPr lang="pl-PL" dirty="0"/>
            </a:p>
          </p:txBody>
        </p:sp>
      </p:grpSp>
      <p:grpSp>
        <p:nvGrpSpPr>
          <p:cNvPr id="74" name="Grupa 73"/>
          <p:cNvGrpSpPr/>
          <p:nvPr/>
        </p:nvGrpSpPr>
        <p:grpSpPr>
          <a:xfrm>
            <a:off x="6376186" y="2191747"/>
            <a:ext cx="2641979" cy="1701800"/>
            <a:chOff x="6629400" y="2286000"/>
            <a:chExt cx="2641979" cy="1701800"/>
          </a:xfrm>
        </p:grpSpPr>
        <p:grpSp>
          <p:nvGrpSpPr>
            <p:cNvPr id="75" name="Group 33"/>
            <p:cNvGrpSpPr>
              <a:grpSpLocks/>
            </p:cNvGrpSpPr>
            <p:nvPr/>
          </p:nvGrpSpPr>
          <p:grpSpPr bwMode="auto">
            <a:xfrm>
              <a:off x="6629400" y="2286000"/>
              <a:ext cx="2514600" cy="1701800"/>
              <a:chOff x="816" y="1536"/>
              <a:chExt cx="1584" cy="1072"/>
            </a:xfrm>
          </p:grpSpPr>
          <p:sp>
            <p:nvSpPr>
              <p:cNvPr id="77" name="Freeform 30"/>
              <p:cNvSpPr>
                <a:spLocks/>
              </p:cNvSpPr>
              <p:nvPr/>
            </p:nvSpPr>
            <p:spPr bwMode="auto">
              <a:xfrm>
                <a:off x="912" y="1608"/>
                <a:ext cx="1344" cy="1000"/>
              </a:xfrm>
              <a:custGeom>
                <a:avLst/>
                <a:gdLst>
                  <a:gd name="T0" fmla="*/ 0 w 1344"/>
                  <a:gd name="T1" fmla="*/ 312 h 1000"/>
                  <a:gd name="T2" fmla="*/ 144 w 1344"/>
                  <a:gd name="T3" fmla="*/ 792 h 1000"/>
                  <a:gd name="T4" fmla="*/ 192 w 1344"/>
                  <a:gd name="T5" fmla="*/ 456 h 1000"/>
                  <a:gd name="T6" fmla="*/ 240 w 1344"/>
                  <a:gd name="T7" fmla="*/ 24 h 1000"/>
                  <a:gd name="T8" fmla="*/ 288 w 1344"/>
                  <a:gd name="T9" fmla="*/ 312 h 1000"/>
                  <a:gd name="T10" fmla="*/ 336 w 1344"/>
                  <a:gd name="T11" fmla="*/ 72 h 1000"/>
                  <a:gd name="T12" fmla="*/ 384 w 1344"/>
                  <a:gd name="T13" fmla="*/ 456 h 1000"/>
                  <a:gd name="T14" fmla="*/ 480 w 1344"/>
                  <a:gd name="T15" fmla="*/ 264 h 1000"/>
                  <a:gd name="T16" fmla="*/ 576 w 1344"/>
                  <a:gd name="T17" fmla="*/ 936 h 1000"/>
                  <a:gd name="T18" fmla="*/ 672 w 1344"/>
                  <a:gd name="T19" fmla="*/ 648 h 1000"/>
                  <a:gd name="T20" fmla="*/ 960 w 1344"/>
                  <a:gd name="T21" fmla="*/ 696 h 1000"/>
                  <a:gd name="T22" fmla="*/ 1104 w 1344"/>
                  <a:gd name="T23" fmla="*/ 360 h 1000"/>
                  <a:gd name="T24" fmla="*/ 1344 w 1344"/>
                  <a:gd name="T25" fmla="*/ 360 h 10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44"/>
                  <a:gd name="T40" fmla="*/ 0 h 1000"/>
                  <a:gd name="T41" fmla="*/ 1344 w 1344"/>
                  <a:gd name="T42" fmla="*/ 1000 h 10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44" h="1000">
                    <a:moveTo>
                      <a:pt x="0" y="312"/>
                    </a:moveTo>
                    <a:cubicBezTo>
                      <a:pt x="56" y="540"/>
                      <a:pt x="112" y="768"/>
                      <a:pt x="144" y="792"/>
                    </a:cubicBezTo>
                    <a:cubicBezTo>
                      <a:pt x="176" y="816"/>
                      <a:pt x="176" y="584"/>
                      <a:pt x="192" y="456"/>
                    </a:cubicBezTo>
                    <a:cubicBezTo>
                      <a:pt x="208" y="328"/>
                      <a:pt x="224" y="48"/>
                      <a:pt x="240" y="24"/>
                    </a:cubicBezTo>
                    <a:cubicBezTo>
                      <a:pt x="256" y="0"/>
                      <a:pt x="272" y="304"/>
                      <a:pt x="288" y="312"/>
                    </a:cubicBezTo>
                    <a:cubicBezTo>
                      <a:pt x="304" y="320"/>
                      <a:pt x="320" y="48"/>
                      <a:pt x="336" y="72"/>
                    </a:cubicBezTo>
                    <a:cubicBezTo>
                      <a:pt x="352" y="96"/>
                      <a:pt x="360" y="424"/>
                      <a:pt x="384" y="456"/>
                    </a:cubicBezTo>
                    <a:cubicBezTo>
                      <a:pt x="408" y="488"/>
                      <a:pt x="448" y="184"/>
                      <a:pt x="480" y="264"/>
                    </a:cubicBezTo>
                    <a:cubicBezTo>
                      <a:pt x="512" y="344"/>
                      <a:pt x="544" y="872"/>
                      <a:pt x="576" y="936"/>
                    </a:cubicBezTo>
                    <a:cubicBezTo>
                      <a:pt x="608" y="1000"/>
                      <a:pt x="608" y="688"/>
                      <a:pt x="672" y="648"/>
                    </a:cubicBezTo>
                    <a:cubicBezTo>
                      <a:pt x="736" y="608"/>
                      <a:pt x="888" y="744"/>
                      <a:pt x="960" y="696"/>
                    </a:cubicBezTo>
                    <a:cubicBezTo>
                      <a:pt x="1032" y="648"/>
                      <a:pt x="1040" y="416"/>
                      <a:pt x="1104" y="360"/>
                    </a:cubicBezTo>
                    <a:cubicBezTo>
                      <a:pt x="1168" y="304"/>
                      <a:pt x="1256" y="332"/>
                      <a:pt x="1344" y="36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8" name="Line 31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9" name="Line 32"/>
              <p:cNvSpPr>
                <a:spLocks noChangeShapeType="1"/>
              </p:cNvSpPr>
              <p:nvPr/>
            </p:nvSpPr>
            <p:spPr bwMode="auto">
              <a:xfrm flipV="1">
                <a:off x="864" y="1536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76" name="Prostokąt 75"/>
            <p:cNvSpPr/>
            <p:nvPr/>
          </p:nvSpPr>
          <p:spPr>
            <a:xfrm>
              <a:off x="7702680" y="2391656"/>
              <a:ext cx="15686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800" b="1" dirty="0" smtClean="0"/>
                <a:t>realizacja </a:t>
              </a:r>
              <a:r>
                <a:rPr lang="pl-PL" sz="1800" b="1" dirty="0"/>
                <a:t>, </a:t>
              </a:r>
              <a:r>
                <a:rPr lang="el-GR" sz="18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ω</a:t>
              </a:r>
              <a:r>
                <a:rPr lang="pl-PL" sz="1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pl-PL" sz="1800" baseline="-25000" dirty="0"/>
            </a:p>
          </p:txBody>
        </p:sp>
      </p:grpSp>
      <p:grpSp>
        <p:nvGrpSpPr>
          <p:cNvPr id="80" name="Grupa 79"/>
          <p:cNvGrpSpPr/>
          <p:nvPr/>
        </p:nvGrpSpPr>
        <p:grpSpPr>
          <a:xfrm>
            <a:off x="4485747" y="735665"/>
            <a:ext cx="2514600" cy="2219697"/>
            <a:chOff x="1143000" y="1272803"/>
            <a:chExt cx="2514600" cy="2219697"/>
          </a:xfrm>
        </p:grpSpPr>
        <p:grpSp>
          <p:nvGrpSpPr>
            <p:cNvPr id="81" name="Group 38"/>
            <p:cNvGrpSpPr>
              <a:grpSpLocks/>
            </p:cNvGrpSpPr>
            <p:nvPr/>
          </p:nvGrpSpPr>
          <p:grpSpPr bwMode="auto">
            <a:xfrm>
              <a:off x="1143000" y="1447800"/>
              <a:ext cx="2514600" cy="2044700"/>
              <a:chOff x="672" y="1560"/>
              <a:chExt cx="1584" cy="1288"/>
            </a:xfrm>
          </p:grpSpPr>
          <p:sp>
            <p:nvSpPr>
              <p:cNvPr id="83" name="Freeform 35"/>
              <p:cNvSpPr>
                <a:spLocks/>
              </p:cNvSpPr>
              <p:nvPr/>
            </p:nvSpPr>
            <p:spPr bwMode="auto">
              <a:xfrm>
                <a:off x="768" y="1560"/>
                <a:ext cx="1248" cy="1288"/>
              </a:xfrm>
              <a:custGeom>
                <a:avLst/>
                <a:gdLst>
                  <a:gd name="T0" fmla="*/ 0 w 1248"/>
                  <a:gd name="T1" fmla="*/ 840 h 1288"/>
                  <a:gd name="T2" fmla="*/ 48 w 1248"/>
                  <a:gd name="T3" fmla="*/ 744 h 1288"/>
                  <a:gd name="T4" fmla="*/ 96 w 1248"/>
                  <a:gd name="T5" fmla="*/ 744 h 1288"/>
                  <a:gd name="T6" fmla="*/ 144 w 1248"/>
                  <a:gd name="T7" fmla="*/ 936 h 1288"/>
                  <a:gd name="T8" fmla="*/ 192 w 1248"/>
                  <a:gd name="T9" fmla="*/ 792 h 1288"/>
                  <a:gd name="T10" fmla="*/ 288 w 1248"/>
                  <a:gd name="T11" fmla="*/ 936 h 1288"/>
                  <a:gd name="T12" fmla="*/ 336 w 1248"/>
                  <a:gd name="T13" fmla="*/ 648 h 1288"/>
                  <a:gd name="T14" fmla="*/ 384 w 1248"/>
                  <a:gd name="T15" fmla="*/ 744 h 1288"/>
                  <a:gd name="T16" fmla="*/ 528 w 1248"/>
                  <a:gd name="T17" fmla="*/ 504 h 1288"/>
                  <a:gd name="T18" fmla="*/ 576 w 1248"/>
                  <a:gd name="T19" fmla="*/ 1224 h 1288"/>
                  <a:gd name="T20" fmla="*/ 672 w 1248"/>
                  <a:gd name="T21" fmla="*/ 120 h 1288"/>
                  <a:gd name="T22" fmla="*/ 768 w 1248"/>
                  <a:gd name="T23" fmla="*/ 504 h 1288"/>
                  <a:gd name="T24" fmla="*/ 1056 w 1248"/>
                  <a:gd name="T25" fmla="*/ 408 h 1288"/>
                  <a:gd name="T26" fmla="*/ 1248 w 1248"/>
                  <a:gd name="T27" fmla="*/ 936 h 12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48"/>
                  <a:gd name="T43" fmla="*/ 0 h 1288"/>
                  <a:gd name="T44" fmla="*/ 1248 w 1248"/>
                  <a:gd name="T45" fmla="*/ 1288 h 128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48" h="1288">
                    <a:moveTo>
                      <a:pt x="0" y="840"/>
                    </a:moveTo>
                    <a:cubicBezTo>
                      <a:pt x="16" y="800"/>
                      <a:pt x="32" y="760"/>
                      <a:pt x="48" y="744"/>
                    </a:cubicBezTo>
                    <a:cubicBezTo>
                      <a:pt x="64" y="728"/>
                      <a:pt x="80" y="712"/>
                      <a:pt x="96" y="744"/>
                    </a:cubicBezTo>
                    <a:cubicBezTo>
                      <a:pt x="112" y="776"/>
                      <a:pt x="128" y="928"/>
                      <a:pt x="144" y="936"/>
                    </a:cubicBezTo>
                    <a:cubicBezTo>
                      <a:pt x="160" y="944"/>
                      <a:pt x="168" y="792"/>
                      <a:pt x="192" y="792"/>
                    </a:cubicBezTo>
                    <a:cubicBezTo>
                      <a:pt x="216" y="792"/>
                      <a:pt x="264" y="960"/>
                      <a:pt x="288" y="936"/>
                    </a:cubicBezTo>
                    <a:cubicBezTo>
                      <a:pt x="312" y="912"/>
                      <a:pt x="320" y="680"/>
                      <a:pt x="336" y="648"/>
                    </a:cubicBezTo>
                    <a:cubicBezTo>
                      <a:pt x="352" y="616"/>
                      <a:pt x="352" y="768"/>
                      <a:pt x="384" y="744"/>
                    </a:cubicBezTo>
                    <a:cubicBezTo>
                      <a:pt x="416" y="720"/>
                      <a:pt x="496" y="424"/>
                      <a:pt x="528" y="504"/>
                    </a:cubicBezTo>
                    <a:cubicBezTo>
                      <a:pt x="560" y="584"/>
                      <a:pt x="552" y="1288"/>
                      <a:pt x="576" y="1224"/>
                    </a:cubicBezTo>
                    <a:cubicBezTo>
                      <a:pt x="600" y="1160"/>
                      <a:pt x="640" y="240"/>
                      <a:pt x="672" y="120"/>
                    </a:cubicBezTo>
                    <a:cubicBezTo>
                      <a:pt x="704" y="0"/>
                      <a:pt x="704" y="456"/>
                      <a:pt x="768" y="504"/>
                    </a:cubicBezTo>
                    <a:cubicBezTo>
                      <a:pt x="832" y="552"/>
                      <a:pt x="976" y="336"/>
                      <a:pt x="1056" y="408"/>
                    </a:cubicBezTo>
                    <a:cubicBezTo>
                      <a:pt x="1136" y="480"/>
                      <a:pt x="1192" y="708"/>
                      <a:pt x="1248" y="936"/>
                    </a:cubicBezTo>
                  </a:path>
                </a:pathLst>
              </a:custGeom>
              <a:noFill/>
              <a:ln w="28575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4" name="Line 36"/>
              <p:cNvSpPr>
                <a:spLocks noChangeShapeType="1"/>
              </p:cNvSpPr>
              <p:nvPr/>
            </p:nvSpPr>
            <p:spPr bwMode="auto">
              <a:xfrm>
                <a:off x="672" y="2352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5" name="Line 37"/>
              <p:cNvSpPr>
                <a:spLocks noChangeShapeType="1"/>
              </p:cNvSpPr>
              <p:nvPr/>
            </p:nvSpPr>
            <p:spPr bwMode="auto">
              <a:xfrm flipV="1">
                <a:off x="720" y="1680"/>
                <a:ext cx="0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82" name="Prostokąt 81"/>
            <p:cNvSpPr/>
            <p:nvPr/>
          </p:nvSpPr>
          <p:spPr>
            <a:xfrm>
              <a:off x="1653203" y="1272803"/>
              <a:ext cx="15109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800" b="1" dirty="0" smtClean="0"/>
                <a:t>realizacja, </a:t>
              </a:r>
              <a:r>
                <a:rPr lang="el-GR" sz="18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ω</a:t>
              </a:r>
              <a:r>
                <a:rPr lang="pl-PL" sz="1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pl-PL" sz="1800" baseline="-25000" dirty="0"/>
            </a:p>
          </p:txBody>
        </p:sp>
      </p:grpSp>
      <p:sp>
        <p:nvSpPr>
          <p:cNvPr id="86" name="pole tekstowe 85"/>
          <p:cNvSpPr txBox="1"/>
          <p:nvPr/>
        </p:nvSpPr>
        <p:spPr>
          <a:xfrm>
            <a:off x="-26619" y="968175"/>
            <a:ext cx="427552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1400" b="1" dirty="0" smtClean="0"/>
              <a:t>Losowość sygnału nie polega na pozornie chaotycznej</a:t>
            </a:r>
          </a:p>
          <a:p>
            <a:r>
              <a:rPr lang="pl-PL" sz="1400" b="1" dirty="0"/>
              <a:t>z</a:t>
            </a:r>
            <a:r>
              <a:rPr lang="pl-PL" sz="1400" b="1" dirty="0" smtClean="0"/>
              <a:t>mienności </a:t>
            </a:r>
            <a:r>
              <a:rPr lang="pl-PL" sz="1400" b="1" i="1" dirty="0" smtClean="0"/>
              <a:t>realizacji </a:t>
            </a:r>
            <a:r>
              <a:rPr lang="pl-PL" sz="1400" b="1" dirty="0" smtClean="0"/>
              <a:t>dla </a:t>
            </a:r>
            <a:r>
              <a:rPr lang="pl-PL" sz="1400" b="1" dirty="0" smtClean="0"/>
              <a:t>wybranego</a:t>
            </a:r>
            <a:r>
              <a:rPr lang="pl-PL" sz="1400" b="1" dirty="0" smtClean="0"/>
              <a:t> </a:t>
            </a:r>
            <a:r>
              <a:rPr lang="pl-PL" sz="1400" b="1" dirty="0" smtClean="0"/>
              <a:t>obiektu (</a:t>
            </a:r>
            <a:r>
              <a:rPr lang="el-GR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400" b="1" dirty="0" smtClean="0"/>
              <a:t>) .</a:t>
            </a:r>
            <a:endParaRPr lang="pl-PL" sz="1400" b="1" dirty="0"/>
          </a:p>
        </p:txBody>
      </p:sp>
      <p:sp>
        <p:nvSpPr>
          <p:cNvPr id="87" name="pole tekstowe 86"/>
          <p:cNvSpPr txBox="1"/>
          <p:nvPr/>
        </p:nvSpPr>
        <p:spPr>
          <a:xfrm>
            <a:off x="-26619" y="2344687"/>
            <a:ext cx="534793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l-PL" sz="1400" b="1" dirty="0" smtClean="0"/>
              <a:t>Losowość sygnału powstaje, gdy </a:t>
            </a:r>
            <a:r>
              <a:rPr lang="pl-PL" sz="1400" b="1" dirty="0" smtClean="0"/>
              <a:t>rozważamy </a:t>
            </a:r>
            <a:r>
              <a:rPr lang="pl-PL" sz="1400" b="1" dirty="0" smtClean="0"/>
              <a:t>zbiór</a:t>
            </a:r>
            <a:br>
              <a:rPr lang="pl-PL" sz="1400" b="1" dirty="0" smtClean="0"/>
            </a:br>
            <a:r>
              <a:rPr lang="pl-PL" sz="1400" b="1" i="1" dirty="0" smtClean="0"/>
              <a:t>realizacji</a:t>
            </a:r>
            <a:r>
              <a:rPr lang="pl-PL" sz="1400" b="1" dirty="0" smtClean="0"/>
              <a:t> dla wielu </a:t>
            </a:r>
            <a:r>
              <a:rPr lang="pl-PL" sz="1400" b="1" dirty="0" smtClean="0"/>
              <a:t>przypadkowo wybieranych </a:t>
            </a:r>
            <a:r>
              <a:rPr lang="pl-PL" sz="1400" b="1" dirty="0" smtClean="0"/>
              <a:t>obiektów </a:t>
            </a:r>
            <a:r>
              <a:rPr lang="el-GR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4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pl-PL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l-GR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4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pl-PL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l-GR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pl-PL" sz="14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pl-PL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endParaRPr lang="pl-PL" sz="1400" b="1" dirty="0" smtClean="0"/>
          </a:p>
        </p:txBody>
      </p:sp>
      <p:sp>
        <p:nvSpPr>
          <p:cNvPr id="88" name="pole tekstowe 87"/>
          <p:cNvSpPr txBox="1"/>
          <p:nvPr/>
        </p:nvSpPr>
        <p:spPr>
          <a:xfrm>
            <a:off x="-26619" y="1656431"/>
            <a:ext cx="424354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+mj-lt"/>
              </a:rPr>
              <a:t>Zaobserwowana </a:t>
            </a:r>
            <a:r>
              <a:rPr lang="pl-PL" sz="1400" b="1" i="1" dirty="0" smtClean="0">
                <a:latin typeface="+mj-lt"/>
              </a:rPr>
              <a:t>realizacja</a:t>
            </a:r>
            <a:r>
              <a:rPr lang="pl-PL" sz="1400" b="1" dirty="0" smtClean="0">
                <a:latin typeface="+mj-lt"/>
              </a:rPr>
              <a:t> dla </a:t>
            </a:r>
            <a:r>
              <a:rPr lang="pl-PL" sz="1400" b="1" dirty="0" smtClean="0">
                <a:latin typeface="+mj-lt"/>
              </a:rPr>
              <a:t>wybranego</a:t>
            </a:r>
            <a:r>
              <a:rPr lang="pl-PL" sz="1400" b="1" dirty="0" smtClean="0">
                <a:latin typeface="+mj-lt"/>
              </a:rPr>
              <a:t> </a:t>
            </a:r>
            <a:r>
              <a:rPr lang="pl-PL" sz="1400" b="1" dirty="0" smtClean="0">
                <a:latin typeface="+mj-lt"/>
              </a:rPr>
              <a:t>obiektu jest sygnałem deterministycznym</a:t>
            </a:r>
            <a:r>
              <a:rPr lang="pl-PL" sz="1400" b="1" dirty="0">
                <a:latin typeface="+mj-lt"/>
              </a:rPr>
              <a:t> </a:t>
            </a:r>
            <a:r>
              <a:rPr lang="pl-PL" sz="1400" b="1" dirty="0" smtClean="0">
                <a:latin typeface="+mj-lt"/>
              </a:rPr>
              <a:t>(energii?, mocy?). </a:t>
            </a:r>
          </a:p>
        </p:txBody>
      </p:sp>
      <p:grpSp>
        <p:nvGrpSpPr>
          <p:cNvPr id="89" name="Grupa 88"/>
          <p:cNvGrpSpPr/>
          <p:nvPr/>
        </p:nvGrpSpPr>
        <p:grpSpPr>
          <a:xfrm>
            <a:off x="6277495" y="4188247"/>
            <a:ext cx="2097455" cy="2414158"/>
            <a:chOff x="4096995" y="3442953"/>
            <a:chExt cx="2097455" cy="2414158"/>
          </a:xfrm>
        </p:grpSpPr>
        <p:grpSp>
          <p:nvGrpSpPr>
            <p:cNvPr id="90" name="Group 22"/>
            <p:cNvGrpSpPr>
              <a:grpSpLocks/>
            </p:cNvGrpSpPr>
            <p:nvPr/>
          </p:nvGrpSpPr>
          <p:grpSpPr bwMode="auto">
            <a:xfrm>
              <a:off x="4096995" y="3937000"/>
              <a:ext cx="2085847" cy="1920111"/>
              <a:chOff x="2688" y="2640"/>
              <a:chExt cx="1587" cy="1461"/>
            </a:xfrm>
          </p:grpSpPr>
          <p:sp>
            <p:nvSpPr>
              <p:cNvPr id="92" name="Freeform 10"/>
              <p:cNvSpPr>
                <a:spLocks/>
              </p:cNvSpPr>
              <p:nvPr/>
            </p:nvSpPr>
            <p:spPr bwMode="auto">
              <a:xfrm>
                <a:off x="2928" y="2832"/>
                <a:ext cx="1347" cy="1269"/>
              </a:xfrm>
              <a:custGeom>
                <a:avLst/>
                <a:gdLst>
                  <a:gd name="T0" fmla="*/ 0 w 1344"/>
                  <a:gd name="T1" fmla="*/ 503 h 1000"/>
                  <a:gd name="T2" fmla="*/ 144 w 1344"/>
                  <a:gd name="T3" fmla="*/ 1275 h 1000"/>
                  <a:gd name="T4" fmla="*/ 192 w 1344"/>
                  <a:gd name="T5" fmla="*/ 735 h 1000"/>
                  <a:gd name="T6" fmla="*/ 242 w 1344"/>
                  <a:gd name="T7" fmla="*/ 38 h 1000"/>
                  <a:gd name="T8" fmla="*/ 290 w 1344"/>
                  <a:gd name="T9" fmla="*/ 503 h 1000"/>
                  <a:gd name="T10" fmla="*/ 338 w 1344"/>
                  <a:gd name="T11" fmla="*/ 115 h 1000"/>
                  <a:gd name="T12" fmla="*/ 386 w 1344"/>
                  <a:gd name="T13" fmla="*/ 735 h 1000"/>
                  <a:gd name="T14" fmla="*/ 482 w 1344"/>
                  <a:gd name="T15" fmla="*/ 425 h 1000"/>
                  <a:gd name="T16" fmla="*/ 578 w 1344"/>
                  <a:gd name="T17" fmla="*/ 1508 h 1000"/>
                  <a:gd name="T18" fmla="*/ 676 w 1344"/>
                  <a:gd name="T19" fmla="*/ 1043 h 1000"/>
                  <a:gd name="T20" fmla="*/ 964 w 1344"/>
                  <a:gd name="T21" fmla="*/ 1121 h 1000"/>
                  <a:gd name="T22" fmla="*/ 1108 w 1344"/>
                  <a:gd name="T23" fmla="*/ 580 h 1000"/>
                  <a:gd name="T24" fmla="*/ 1350 w 1344"/>
                  <a:gd name="T25" fmla="*/ 580 h 10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44"/>
                  <a:gd name="T40" fmla="*/ 0 h 1000"/>
                  <a:gd name="T41" fmla="*/ 1344 w 1344"/>
                  <a:gd name="T42" fmla="*/ 1000 h 10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44" h="1000">
                    <a:moveTo>
                      <a:pt x="0" y="312"/>
                    </a:moveTo>
                    <a:cubicBezTo>
                      <a:pt x="56" y="540"/>
                      <a:pt x="112" y="768"/>
                      <a:pt x="144" y="792"/>
                    </a:cubicBezTo>
                    <a:cubicBezTo>
                      <a:pt x="176" y="816"/>
                      <a:pt x="176" y="584"/>
                      <a:pt x="192" y="456"/>
                    </a:cubicBezTo>
                    <a:cubicBezTo>
                      <a:pt x="208" y="328"/>
                      <a:pt x="224" y="48"/>
                      <a:pt x="240" y="24"/>
                    </a:cubicBezTo>
                    <a:cubicBezTo>
                      <a:pt x="256" y="0"/>
                      <a:pt x="272" y="304"/>
                      <a:pt x="288" y="312"/>
                    </a:cubicBezTo>
                    <a:cubicBezTo>
                      <a:pt x="304" y="320"/>
                      <a:pt x="320" y="48"/>
                      <a:pt x="336" y="72"/>
                    </a:cubicBezTo>
                    <a:cubicBezTo>
                      <a:pt x="352" y="96"/>
                      <a:pt x="360" y="424"/>
                      <a:pt x="384" y="456"/>
                    </a:cubicBezTo>
                    <a:cubicBezTo>
                      <a:pt x="408" y="488"/>
                      <a:pt x="448" y="184"/>
                      <a:pt x="480" y="264"/>
                    </a:cubicBezTo>
                    <a:cubicBezTo>
                      <a:pt x="512" y="344"/>
                      <a:pt x="544" y="872"/>
                      <a:pt x="576" y="936"/>
                    </a:cubicBezTo>
                    <a:cubicBezTo>
                      <a:pt x="608" y="1000"/>
                      <a:pt x="608" y="688"/>
                      <a:pt x="672" y="648"/>
                    </a:cubicBezTo>
                    <a:cubicBezTo>
                      <a:pt x="736" y="608"/>
                      <a:pt x="888" y="744"/>
                      <a:pt x="960" y="696"/>
                    </a:cubicBezTo>
                    <a:cubicBezTo>
                      <a:pt x="1032" y="648"/>
                      <a:pt x="1040" y="416"/>
                      <a:pt x="1104" y="360"/>
                    </a:cubicBezTo>
                    <a:cubicBezTo>
                      <a:pt x="1168" y="304"/>
                      <a:pt x="1256" y="332"/>
                      <a:pt x="1344" y="36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3" name="Freeform 15"/>
              <p:cNvSpPr>
                <a:spLocks/>
              </p:cNvSpPr>
              <p:nvPr/>
            </p:nvSpPr>
            <p:spPr bwMode="auto">
              <a:xfrm>
                <a:off x="2832" y="2688"/>
                <a:ext cx="1177" cy="1270"/>
              </a:xfrm>
              <a:custGeom>
                <a:avLst/>
                <a:gdLst>
                  <a:gd name="T0" fmla="*/ 0 w 1104"/>
                  <a:gd name="T1" fmla="*/ 1200 h 904"/>
                  <a:gd name="T2" fmla="*/ 109 w 1104"/>
                  <a:gd name="T3" fmla="*/ 632 h 904"/>
                  <a:gd name="T4" fmla="*/ 164 w 1104"/>
                  <a:gd name="T5" fmla="*/ 1010 h 904"/>
                  <a:gd name="T6" fmla="*/ 219 w 1104"/>
                  <a:gd name="T7" fmla="*/ 253 h 904"/>
                  <a:gd name="T8" fmla="*/ 273 w 1104"/>
                  <a:gd name="T9" fmla="*/ 443 h 904"/>
                  <a:gd name="T10" fmla="*/ 327 w 1104"/>
                  <a:gd name="T11" fmla="*/ 1673 h 904"/>
                  <a:gd name="T12" fmla="*/ 382 w 1104"/>
                  <a:gd name="T13" fmla="*/ 1106 h 904"/>
                  <a:gd name="T14" fmla="*/ 436 w 1104"/>
                  <a:gd name="T15" fmla="*/ 1484 h 904"/>
                  <a:gd name="T16" fmla="*/ 491 w 1104"/>
                  <a:gd name="T17" fmla="*/ 726 h 904"/>
                  <a:gd name="T18" fmla="*/ 546 w 1104"/>
                  <a:gd name="T19" fmla="*/ 1010 h 904"/>
                  <a:gd name="T20" fmla="*/ 763 w 1104"/>
                  <a:gd name="T21" fmla="*/ 820 h 904"/>
                  <a:gd name="T22" fmla="*/ 873 w 1104"/>
                  <a:gd name="T23" fmla="*/ 1010 h 904"/>
                  <a:gd name="T24" fmla="*/ 982 w 1104"/>
                  <a:gd name="T25" fmla="*/ 1484 h 904"/>
                  <a:gd name="T26" fmla="*/ 1091 w 1104"/>
                  <a:gd name="T27" fmla="*/ 157 h 904"/>
                  <a:gd name="T28" fmla="*/ 1255 w 1104"/>
                  <a:gd name="T29" fmla="*/ 537 h 90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4"/>
                  <a:gd name="T46" fmla="*/ 0 h 904"/>
                  <a:gd name="T47" fmla="*/ 1104 w 1104"/>
                  <a:gd name="T48" fmla="*/ 904 h 90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4" h="904">
                    <a:moveTo>
                      <a:pt x="0" y="608"/>
                    </a:moveTo>
                    <a:cubicBezTo>
                      <a:pt x="36" y="472"/>
                      <a:pt x="72" y="336"/>
                      <a:pt x="96" y="320"/>
                    </a:cubicBezTo>
                    <a:cubicBezTo>
                      <a:pt x="120" y="304"/>
                      <a:pt x="128" y="544"/>
                      <a:pt x="144" y="512"/>
                    </a:cubicBezTo>
                    <a:cubicBezTo>
                      <a:pt x="160" y="480"/>
                      <a:pt x="176" y="176"/>
                      <a:pt x="192" y="128"/>
                    </a:cubicBezTo>
                    <a:cubicBezTo>
                      <a:pt x="208" y="80"/>
                      <a:pt x="224" y="104"/>
                      <a:pt x="240" y="224"/>
                    </a:cubicBezTo>
                    <a:cubicBezTo>
                      <a:pt x="256" y="344"/>
                      <a:pt x="272" y="792"/>
                      <a:pt x="288" y="848"/>
                    </a:cubicBezTo>
                    <a:cubicBezTo>
                      <a:pt x="304" y="904"/>
                      <a:pt x="320" y="576"/>
                      <a:pt x="336" y="560"/>
                    </a:cubicBezTo>
                    <a:cubicBezTo>
                      <a:pt x="352" y="544"/>
                      <a:pt x="368" y="784"/>
                      <a:pt x="384" y="752"/>
                    </a:cubicBezTo>
                    <a:cubicBezTo>
                      <a:pt x="400" y="720"/>
                      <a:pt x="416" y="408"/>
                      <a:pt x="432" y="368"/>
                    </a:cubicBezTo>
                    <a:cubicBezTo>
                      <a:pt x="448" y="328"/>
                      <a:pt x="440" y="504"/>
                      <a:pt x="480" y="512"/>
                    </a:cubicBezTo>
                    <a:cubicBezTo>
                      <a:pt x="520" y="520"/>
                      <a:pt x="624" y="416"/>
                      <a:pt x="672" y="416"/>
                    </a:cubicBezTo>
                    <a:cubicBezTo>
                      <a:pt x="720" y="416"/>
                      <a:pt x="736" y="456"/>
                      <a:pt x="768" y="512"/>
                    </a:cubicBezTo>
                    <a:cubicBezTo>
                      <a:pt x="800" y="568"/>
                      <a:pt x="832" y="824"/>
                      <a:pt x="864" y="752"/>
                    </a:cubicBezTo>
                    <a:cubicBezTo>
                      <a:pt x="896" y="680"/>
                      <a:pt x="920" y="160"/>
                      <a:pt x="960" y="80"/>
                    </a:cubicBezTo>
                    <a:cubicBezTo>
                      <a:pt x="1000" y="0"/>
                      <a:pt x="1052" y="136"/>
                      <a:pt x="1104" y="272"/>
                    </a:cubicBezTo>
                  </a:path>
                </a:pathLst>
              </a:custGeom>
              <a:noFill/>
              <a:ln w="28575" cmpd="sng">
                <a:solidFill>
                  <a:srgbClr val="D600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94" name="Group 18"/>
              <p:cNvGrpSpPr>
                <a:grpSpLocks/>
              </p:cNvGrpSpPr>
              <p:nvPr/>
            </p:nvGrpSpPr>
            <p:grpSpPr bwMode="auto">
              <a:xfrm>
                <a:off x="2688" y="2640"/>
                <a:ext cx="1587" cy="1360"/>
                <a:chOff x="672" y="1560"/>
                <a:chExt cx="1584" cy="1288"/>
              </a:xfrm>
            </p:grpSpPr>
            <p:sp>
              <p:nvSpPr>
                <p:cNvPr id="95" name="Freeform 19"/>
                <p:cNvSpPr>
                  <a:spLocks/>
                </p:cNvSpPr>
                <p:nvPr/>
              </p:nvSpPr>
              <p:spPr bwMode="auto">
                <a:xfrm>
                  <a:off x="768" y="1560"/>
                  <a:ext cx="1248" cy="1288"/>
                </a:xfrm>
                <a:custGeom>
                  <a:avLst/>
                  <a:gdLst>
                    <a:gd name="T0" fmla="*/ 0 w 1248"/>
                    <a:gd name="T1" fmla="*/ 840 h 1288"/>
                    <a:gd name="T2" fmla="*/ 48 w 1248"/>
                    <a:gd name="T3" fmla="*/ 744 h 1288"/>
                    <a:gd name="T4" fmla="*/ 96 w 1248"/>
                    <a:gd name="T5" fmla="*/ 744 h 1288"/>
                    <a:gd name="T6" fmla="*/ 144 w 1248"/>
                    <a:gd name="T7" fmla="*/ 936 h 1288"/>
                    <a:gd name="T8" fmla="*/ 192 w 1248"/>
                    <a:gd name="T9" fmla="*/ 792 h 1288"/>
                    <a:gd name="T10" fmla="*/ 288 w 1248"/>
                    <a:gd name="T11" fmla="*/ 936 h 1288"/>
                    <a:gd name="T12" fmla="*/ 336 w 1248"/>
                    <a:gd name="T13" fmla="*/ 648 h 1288"/>
                    <a:gd name="T14" fmla="*/ 384 w 1248"/>
                    <a:gd name="T15" fmla="*/ 744 h 1288"/>
                    <a:gd name="T16" fmla="*/ 528 w 1248"/>
                    <a:gd name="T17" fmla="*/ 504 h 1288"/>
                    <a:gd name="T18" fmla="*/ 576 w 1248"/>
                    <a:gd name="T19" fmla="*/ 1224 h 1288"/>
                    <a:gd name="T20" fmla="*/ 672 w 1248"/>
                    <a:gd name="T21" fmla="*/ 120 h 1288"/>
                    <a:gd name="T22" fmla="*/ 768 w 1248"/>
                    <a:gd name="T23" fmla="*/ 504 h 1288"/>
                    <a:gd name="T24" fmla="*/ 1056 w 1248"/>
                    <a:gd name="T25" fmla="*/ 408 h 1288"/>
                    <a:gd name="T26" fmla="*/ 1248 w 1248"/>
                    <a:gd name="T27" fmla="*/ 936 h 12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248"/>
                    <a:gd name="T43" fmla="*/ 0 h 1288"/>
                    <a:gd name="T44" fmla="*/ 1248 w 1248"/>
                    <a:gd name="T45" fmla="*/ 1288 h 128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248" h="1288">
                      <a:moveTo>
                        <a:pt x="0" y="840"/>
                      </a:moveTo>
                      <a:cubicBezTo>
                        <a:pt x="16" y="800"/>
                        <a:pt x="32" y="760"/>
                        <a:pt x="48" y="744"/>
                      </a:cubicBezTo>
                      <a:cubicBezTo>
                        <a:pt x="64" y="728"/>
                        <a:pt x="80" y="712"/>
                        <a:pt x="96" y="744"/>
                      </a:cubicBezTo>
                      <a:cubicBezTo>
                        <a:pt x="112" y="776"/>
                        <a:pt x="128" y="928"/>
                        <a:pt x="144" y="936"/>
                      </a:cubicBezTo>
                      <a:cubicBezTo>
                        <a:pt x="160" y="944"/>
                        <a:pt x="168" y="792"/>
                        <a:pt x="192" y="792"/>
                      </a:cubicBezTo>
                      <a:cubicBezTo>
                        <a:pt x="216" y="792"/>
                        <a:pt x="264" y="960"/>
                        <a:pt x="288" y="936"/>
                      </a:cubicBezTo>
                      <a:cubicBezTo>
                        <a:pt x="312" y="912"/>
                        <a:pt x="320" y="680"/>
                        <a:pt x="336" y="648"/>
                      </a:cubicBezTo>
                      <a:cubicBezTo>
                        <a:pt x="352" y="616"/>
                        <a:pt x="352" y="768"/>
                        <a:pt x="384" y="744"/>
                      </a:cubicBezTo>
                      <a:cubicBezTo>
                        <a:pt x="416" y="720"/>
                        <a:pt x="496" y="424"/>
                        <a:pt x="528" y="504"/>
                      </a:cubicBezTo>
                      <a:cubicBezTo>
                        <a:pt x="560" y="584"/>
                        <a:pt x="552" y="1288"/>
                        <a:pt x="576" y="1224"/>
                      </a:cubicBezTo>
                      <a:cubicBezTo>
                        <a:pt x="600" y="1160"/>
                        <a:pt x="640" y="240"/>
                        <a:pt x="672" y="120"/>
                      </a:cubicBezTo>
                      <a:cubicBezTo>
                        <a:pt x="704" y="0"/>
                        <a:pt x="704" y="456"/>
                        <a:pt x="768" y="504"/>
                      </a:cubicBezTo>
                      <a:cubicBezTo>
                        <a:pt x="832" y="552"/>
                        <a:pt x="976" y="336"/>
                        <a:pt x="1056" y="408"/>
                      </a:cubicBezTo>
                      <a:cubicBezTo>
                        <a:pt x="1136" y="480"/>
                        <a:pt x="1192" y="708"/>
                        <a:pt x="1248" y="936"/>
                      </a:cubicBezTo>
                    </a:path>
                  </a:pathLst>
                </a:custGeom>
                <a:noFill/>
                <a:ln w="28575" cmpd="sng">
                  <a:solidFill>
                    <a:srgbClr val="00206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6" name="Line 20"/>
                <p:cNvSpPr>
                  <a:spLocks noChangeShapeType="1"/>
                </p:cNvSpPr>
                <p:nvPr/>
              </p:nvSpPr>
              <p:spPr bwMode="auto">
                <a:xfrm>
                  <a:off x="672" y="2352"/>
                  <a:ext cx="15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9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720" y="1680"/>
                  <a:ext cx="0" cy="110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91" name="Prostokąt 90"/>
            <p:cNvSpPr/>
            <p:nvPr/>
          </p:nvSpPr>
          <p:spPr>
            <a:xfrm>
              <a:off x="4099005" y="3442953"/>
              <a:ext cx="209544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16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r>
                <a:rPr lang="pl-PL" sz="1600" dirty="0"/>
                <a:t>(</a:t>
              </a:r>
              <a:r>
                <a:rPr lang="pl-PL" sz="1600" i="1" dirty="0"/>
                <a:t>t</a:t>
              </a:r>
              <a:r>
                <a:rPr lang="pl-PL" sz="1600" dirty="0" smtClean="0"/>
                <a:t>)</a:t>
              </a:r>
              <a:r>
                <a:rPr lang="pl-PL" sz="1600" b="1" dirty="0" smtClean="0"/>
                <a:t> – sygnał losowy =</a:t>
              </a:r>
              <a:br>
                <a:rPr lang="pl-PL" sz="1600" b="1" dirty="0" smtClean="0"/>
              </a:br>
              <a:r>
                <a:rPr lang="pl-PL" sz="1600" b="1" dirty="0" smtClean="0"/>
                <a:t>= zbiór realizacji</a:t>
              </a:r>
              <a:endParaRPr lang="pl-PL" sz="1600" dirty="0"/>
            </a:p>
          </p:txBody>
        </p:sp>
      </p:grpSp>
      <p:grpSp>
        <p:nvGrpSpPr>
          <p:cNvPr id="98" name="Grupa 97"/>
          <p:cNvGrpSpPr/>
          <p:nvPr/>
        </p:nvGrpSpPr>
        <p:grpSpPr>
          <a:xfrm>
            <a:off x="1043608" y="4216441"/>
            <a:ext cx="3823597" cy="2031505"/>
            <a:chOff x="5867024" y="3779762"/>
            <a:chExt cx="3823597" cy="2031505"/>
          </a:xfrm>
        </p:grpSpPr>
        <p:grpSp>
          <p:nvGrpSpPr>
            <p:cNvPr id="99" name="Grupa 98"/>
            <p:cNvGrpSpPr/>
            <p:nvPr/>
          </p:nvGrpSpPr>
          <p:grpSpPr>
            <a:xfrm>
              <a:off x="5867024" y="3821378"/>
              <a:ext cx="2514600" cy="1989889"/>
              <a:chOff x="3844833" y="1115080"/>
              <a:chExt cx="2514600" cy="1989889"/>
            </a:xfrm>
          </p:grpSpPr>
          <p:sp>
            <p:nvSpPr>
              <p:cNvPr id="101" name="Freeform 30"/>
              <p:cNvSpPr>
                <a:spLocks/>
              </p:cNvSpPr>
              <p:nvPr/>
            </p:nvSpPr>
            <p:spPr bwMode="auto">
              <a:xfrm rot="10800000">
                <a:off x="3997233" y="1517469"/>
                <a:ext cx="2133600" cy="1587500"/>
              </a:xfrm>
              <a:custGeom>
                <a:avLst/>
                <a:gdLst>
                  <a:gd name="T0" fmla="*/ 0 w 1344"/>
                  <a:gd name="T1" fmla="*/ 312 h 1000"/>
                  <a:gd name="T2" fmla="*/ 144 w 1344"/>
                  <a:gd name="T3" fmla="*/ 792 h 1000"/>
                  <a:gd name="T4" fmla="*/ 192 w 1344"/>
                  <a:gd name="T5" fmla="*/ 456 h 1000"/>
                  <a:gd name="T6" fmla="*/ 240 w 1344"/>
                  <a:gd name="T7" fmla="*/ 24 h 1000"/>
                  <a:gd name="T8" fmla="*/ 288 w 1344"/>
                  <a:gd name="T9" fmla="*/ 312 h 1000"/>
                  <a:gd name="T10" fmla="*/ 336 w 1344"/>
                  <a:gd name="T11" fmla="*/ 72 h 1000"/>
                  <a:gd name="T12" fmla="*/ 384 w 1344"/>
                  <a:gd name="T13" fmla="*/ 456 h 1000"/>
                  <a:gd name="T14" fmla="*/ 480 w 1344"/>
                  <a:gd name="T15" fmla="*/ 264 h 1000"/>
                  <a:gd name="T16" fmla="*/ 576 w 1344"/>
                  <a:gd name="T17" fmla="*/ 936 h 1000"/>
                  <a:gd name="T18" fmla="*/ 672 w 1344"/>
                  <a:gd name="T19" fmla="*/ 648 h 1000"/>
                  <a:gd name="T20" fmla="*/ 960 w 1344"/>
                  <a:gd name="T21" fmla="*/ 696 h 1000"/>
                  <a:gd name="T22" fmla="*/ 1104 w 1344"/>
                  <a:gd name="T23" fmla="*/ 360 h 1000"/>
                  <a:gd name="T24" fmla="*/ 1344 w 1344"/>
                  <a:gd name="T25" fmla="*/ 360 h 10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44"/>
                  <a:gd name="T40" fmla="*/ 0 h 1000"/>
                  <a:gd name="T41" fmla="*/ 1344 w 1344"/>
                  <a:gd name="T42" fmla="*/ 1000 h 10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44" h="1000">
                    <a:moveTo>
                      <a:pt x="0" y="312"/>
                    </a:moveTo>
                    <a:cubicBezTo>
                      <a:pt x="56" y="540"/>
                      <a:pt x="112" y="768"/>
                      <a:pt x="144" y="792"/>
                    </a:cubicBezTo>
                    <a:cubicBezTo>
                      <a:pt x="176" y="816"/>
                      <a:pt x="176" y="584"/>
                      <a:pt x="192" y="456"/>
                    </a:cubicBezTo>
                    <a:cubicBezTo>
                      <a:pt x="208" y="328"/>
                      <a:pt x="224" y="48"/>
                      <a:pt x="240" y="24"/>
                    </a:cubicBezTo>
                    <a:cubicBezTo>
                      <a:pt x="256" y="0"/>
                      <a:pt x="272" y="304"/>
                      <a:pt x="288" y="312"/>
                    </a:cubicBezTo>
                    <a:cubicBezTo>
                      <a:pt x="304" y="320"/>
                      <a:pt x="320" y="48"/>
                      <a:pt x="336" y="72"/>
                    </a:cubicBezTo>
                    <a:cubicBezTo>
                      <a:pt x="352" y="96"/>
                      <a:pt x="360" y="424"/>
                      <a:pt x="384" y="456"/>
                    </a:cubicBezTo>
                    <a:cubicBezTo>
                      <a:pt x="408" y="488"/>
                      <a:pt x="448" y="184"/>
                      <a:pt x="480" y="264"/>
                    </a:cubicBezTo>
                    <a:cubicBezTo>
                      <a:pt x="512" y="344"/>
                      <a:pt x="544" y="872"/>
                      <a:pt x="576" y="936"/>
                    </a:cubicBezTo>
                    <a:cubicBezTo>
                      <a:pt x="608" y="1000"/>
                      <a:pt x="608" y="688"/>
                      <a:pt x="672" y="648"/>
                    </a:cubicBezTo>
                    <a:cubicBezTo>
                      <a:pt x="736" y="608"/>
                      <a:pt x="888" y="744"/>
                      <a:pt x="960" y="696"/>
                    </a:cubicBezTo>
                    <a:cubicBezTo>
                      <a:pt x="1032" y="648"/>
                      <a:pt x="1040" y="416"/>
                      <a:pt x="1104" y="360"/>
                    </a:cubicBezTo>
                    <a:cubicBezTo>
                      <a:pt x="1168" y="304"/>
                      <a:pt x="1256" y="332"/>
                      <a:pt x="1344" y="36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" name="Line 31"/>
              <p:cNvSpPr>
                <a:spLocks noChangeShapeType="1"/>
              </p:cNvSpPr>
              <p:nvPr/>
            </p:nvSpPr>
            <p:spPr bwMode="auto">
              <a:xfrm>
                <a:off x="3844833" y="2317569"/>
                <a:ext cx="2514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3" name="Line 32"/>
              <p:cNvSpPr>
                <a:spLocks noChangeShapeType="1"/>
              </p:cNvSpPr>
              <p:nvPr/>
            </p:nvSpPr>
            <p:spPr bwMode="auto">
              <a:xfrm flipV="1">
                <a:off x="3921033" y="1403169"/>
                <a:ext cx="0" cy="1676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4" name="Text Box 46"/>
              <p:cNvSpPr txBox="1">
                <a:spLocks noChangeArrowheads="1"/>
              </p:cNvSpPr>
              <p:nvPr/>
            </p:nvSpPr>
            <p:spPr bwMode="auto">
              <a:xfrm>
                <a:off x="4049096" y="1115080"/>
                <a:ext cx="1847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pl-PL" sz="1600" dirty="0"/>
              </a:p>
            </p:txBody>
          </p:sp>
          <p:grpSp>
            <p:nvGrpSpPr>
              <p:cNvPr id="105" name="Grupa 104"/>
              <p:cNvGrpSpPr/>
              <p:nvPr/>
            </p:nvGrpSpPr>
            <p:grpSpPr>
              <a:xfrm>
                <a:off x="4173657" y="2324102"/>
                <a:ext cx="106953" cy="504056"/>
                <a:chOff x="5753916" y="332656"/>
                <a:chExt cx="106953" cy="504056"/>
              </a:xfrm>
            </p:grpSpPr>
            <p:cxnSp>
              <p:nvCxnSpPr>
                <p:cNvPr id="115" name="Łącznik prosty ze strzałką 114"/>
                <p:cNvCxnSpPr/>
                <p:nvPr/>
              </p:nvCxnSpPr>
              <p:spPr bwMode="auto">
                <a:xfrm>
                  <a:off x="5796136" y="332656"/>
                  <a:ext cx="0" cy="504056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16" name="Elipsa 115"/>
                <p:cNvSpPr/>
                <p:nvPr/>
              </p:nvSpPr>
              <p:spPr bwMode="auto">
                <a:xfrm>
                  <a:off x="5753916" y="531586"/>
                  <a:ext cx="106953" cy="106953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6" name="Grupa 105"/>
              <p:cNvGrpSpPr/>
              <p:nvPr/>
            </p:nvGrpSpPr>
            <p:grpSpPr>
              <a:xfrm>
                <a:off x="4648201" y="1752600"/>
                <a:ext cx="106953" cy="504056"/>
                <a:chOff x="5753916" y="332656"/>
                <a:chExt cx="106953" cy="504056"/>
              </a:xfrm>
            </p:grpSpPr>
            <p:cxnSp>
              <p:nvCxnSpPr>
                <p:cNvPr id="113" name="Łącznik prosty ze strzałką 112"/>
                <p:cNvCxnSpPr/>
                <p:nvPr/>
              </p:nvCxnSpPr>
              <p:spPr bwMode="auto">
                <a:xfrm>
                  <a:off x="5796136" y="332656"/>
                  <a:ext cx="0" cy="504056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14" name="Elipsa 113"/>
                <p:cNvSpPr/>
                <p:nvPr/>
              </p:nvSpPr>
              <p:spPr bwMode="auto">
                <a:xfrm>
                  <a:off x="5753916" y="531586"/>
                  <a:ext cx="106953" cy="106953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7" name="Grupa 106"/>
              <p:cNvGrpSpPr/>
              <p:nvPr/>
            </p:nvGrpSpPr>
            <p:grpSpPr>
              <a:xfrm>
                <a:off x="5858766" y="1614353"/>
                <a:ext cx="106953" cy="504056"/>
                <a:chOff x="5753916" y="332656"/>
                <a:chExt cx="106953" cy="504056"/>
              </a:xfrm>
            </p:grpSpPr>
            <p:cxnSp>
              <p:nvCxnSpPr>
                <p:cNvPr id="111" name="Łącznik prosty ze strzałką 110"/>
                <p:cNvCxnSpPr/>
                <p:nvPr/>
              </p:nvCxnSpPr>
              <p:spPr bwMode="auto">
                <a:xfrm>
                  <a:off x="5796136" y="332656"/>
                  <a:ext cx="0" cy="504056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12" name="Elipsa 111"/>
                <p:cNvSpPr/>
                <p:nvPr/>
              </p:nvSpPr>
              <p:spPr bwMode="auto">
                <a:xfrm>
                  <a:off x="5753916" y="531586"/>
                  <a:ext cx="106953" cy="106953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8" name="Grupa 107"/>
              <p:cNvGrpSpPr/>
              <p:nvPr/>
            </p:nvGrpSpPr>
            <p:grpSpPr>
              <a:xfrm>
                <a:off x="4994368" y="1841634"/>
                <a:ext cx="106953" cy="504056"/>
                <a:chOff x="5753916" y="332656"/>
                <a:chExt cx="106953" cy="504056"/>
              </a:xfrm>
            </p:grpSpPr>
            <p:cxnSp>
              <p:nvCxnSpPr>
                <p:cNvPr id="109" name="Łącznik prosty ze strzałką 108"/>
                <p:cNvCxnSpPr/>
                <p:nvPr/>
              </p:nvCxnSpPr>
              <p:spPr bwMode="auto">
                <a:xfrm>
                  <a:off x="5796136" y="332656"/>
                  <a:ext cx="0" cy="504056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10" name="Elipsa 109"/>
                <p:cNvSpPr/>
                <p:nvPr/>
              </p:nvSpPr>
              <p:spPr bwMode="auto">
                <a:xfrm>
                  <a:off x="5753916" y="531586"/>
                  <a:ext cx="106953" cy="106953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l-PL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0" name="Prostokąt 99"/>
            <p:cNvSpPr/>
            <p:nvPr/>
          </p:nvSpPr>
          <p:spPr>
            <a:xfrm>
              <a:off x="6157282" y="3779762"/>
              <a:ext cx="353333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pl-PL" sz="16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r>
                <a:rPr lang="pl-PL" sz="1600" dirty="0"/>
                <a:t>(</a:t>
              </a:r>
              <a:r>
                <a:rPr lang="pl-PL" sz="1600" i="1" dirty="0"/>
                <a:t>t</a:t>
              </a:r>
              <a:r>
                <a:rPr lang="pl-PL" sz="1600" dirty="0" smtClean="0"/>
                <a:t>)</a:t>
              </a:r>
              <a:r>
                <a:rPr lang="pl-PL" sz="1600" b="1" dirty="0" smtClean="0"/>
                <a:t> – sygnał losowy = zmienna losowa</a:t>
              </a:r>
              <a:br>
                <a:rPr lang="pl-PL" sz="1600" b="1" dirty="0" smtClean="0"/>
              </a:br>
              <a:r>
                <a:rPr lang="pl-PL" sz="1600" b="1" dirty="0" smtClean="0"/>
                <a:t>wędrująca wzdłuż osi czasu</a:t>
              </a:r>
              <a:endParaRPr lang="pl-PL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2" grpId="0" animBg="1"/>
      <p:bldP spid="86" grpId="0" animBg="1"/>
      <p:bldP spid="87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Rectangle 2"/>
          <p:cNvSpPr>
            <a:spLocks noChangeArrowheads="1"/>
          </p:cNvSpPr>
          <p:nvPr/>
        </p:nvSpPr>
        <p:spPr bwMode="auto">
          <a:xfrm>
            <a:off x="827584" y="0"/>
            <a:ext cx="8316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Funkcje gęstości prawdopodobieństwa</a:t>
            </a:r>
            <a:b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2800" b="1" dirty="0" smtClean="0">
                <a:solidFill>
                  <a:srgbClr val="008000"/>
                </a:solidFill>
                <a:latin typeface="Verdana" pitchFamily="34" charset="0"/>
              </a:rPr>
              <a:t>sygnału losowego (stacjonarnego)</a:t>
            </a:r>
            <a:endParaRPr kumimoji="1" lang="pl-PL" sz="28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1516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619672" y="1700808"/>
          <a:ext cx="56959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68" name="Równanie" r:id="rId4" imgW="1879560" imgH="215640" progId="Equation.3">
                  <p:embed/>
                </p:oleObj>
              </mc:Choice>
              <mc:Fallback>
                <p:oleObj name="Równanie" r:id="rId4" imgW="18795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700808"/>
                        <a:ext cx="5695950" cy="655638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7" name="Rectangle 6"/>
          <p:cNvSpPr>
            <a:spLocks noChangeArrowheads="1"/>
          </p:cNvSpPr>
          <p:nvPr/>
        </p:nvSpPr>
        <p:spPr bwMode="auto">
          <a:xfrm>
            <a:off x="1143000" y="1219200"/>
            <a:ext cx="6224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b="1" dirty="0" err="1" smtClean="0"/>
              <a:t>fgp</a:t>
            </a:r>
            <a:r>
              <a:rPr kumimoji="1" lang="pl-PL" b="1" dirty="0" smtClean="0"/>
              <a:t> 1-go rzędu (nie zależy od bieżącego czasu)</a:t>
            </a:r>
            <a:endParaRPr kumimoji="1" lang="pl-PL" b="1" dirty="0"/>
          </a:p>
        </p:txBody>
      </p:sp>
      <p:grpSp>
        <p:nvGrpSpPr>
          <p:cNvPr id="3" name="Grupa 2"/>
          <p:cNvGrpSpPr/>
          <p:nvPr/>
        </p:nvGrpSpPr>
        <p:grpSpPr>
          <a:xfrm>
            <a:off x="1115616" y="2348880"/>
            <a:ext cx="7521972" cy="4324970"/>
            <a:chOff x="1115616" y="2348880"/>
            <a:chExt cx="7521972" cy="4324970"/>
          </a:xfrm>
        </p:grpSpPr>
        <p:sp>
          <p:nvSpPr>
            <p:cNvPr id="21518" name="Rectangle 7"/>
            <p:cNvSpPr>
              <a:spLocks noChangeArrowheads="1"/>
            </p:cNvSpPr>
            <p:nvPr/>
          </p:nvSpPr>
          <p:spPr bwMode="auto">
            <a:xfrm>
              <a:off x="1115616" y="2348880"/>
              <a:ext cx="54681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pl-PL" b="1" dirty="0" err="1" smtClean="0"/>
                <a:t>fgp</a:t>
              </a:r>
              <a:r>
                <a:rPr kumimoji="1" lang="pl-PL" b="1" dirty="0" smtClean="0"/>
                <a:t> 2-go rzędu (zależy od odstępu czasu)</a:t>
              </a:r>
              <a:endParaRPr kumimoji="1" lang="pl-PL" b="1" dirty="0"/>
            </a:p>
          </p:txBody>
        </p:sp>
        <p:graphicFrame>
          <p:nvGraphicFramePr>
            <p:cNvPr id="2150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9452612"/>
                </p:ext>
              </p:extLst>
            </p:nvPr>
          </p:nvGraphicFramePr>
          <p:xfrm>
            <a:off x="1412875" y="2819400"/>
            <a:ext cx="7224713" cy="1017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69" name="Równanie" r:id="rId6" imgW="3251160" imgH="457200" progId="Equation.3">
                    <p:embed/>
                  </p:oleObj>
                </mc:Choice>
                <mc:Fallback>
                  <p:oleObj name="Równanie" r:id="rId6" imgW="3251160" imgH="457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875" y="2819400"/>
                          <a:ext cx="7224713" cy="1017588"/>
                        </a:xfrm>
                        <a:prstGeom prst="rect">
                          <a:avLst/>
                        </a:prstGeom>
                        <a:solidFill>
                          <a:srgbClr val="CC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519" name="Group 34"/>
            <p:cNvGrpSpPr>
              <a:grpSpLocks/>
            </p:cNvGrpSpPr>
            <p:nvPr/>
          </p:nvGrpSpPr>
          <p:grpSpPr bwMode="auto">
            <a:xfrm>
              <a:off x="1447800" y="3657600"/>
              <a:ext cx="3886200" cy="3016250"/>
              <a:chOff x="912" y="2304"/>
              <a:chExt cx="2448" cy="1900"/>
            </a:xfrm>
          </p:grpSpPr>
          <p:sp>
            <p:nvSpPr>
              <p:cNvPr id="21520" name="Line 23"/>
              <p:cNvSpPr>
                <a:spLocks noChangeShapeType="1"/>
              </p:cNvSpPr>
              <p:nvPr/>
            </p:nvSpPr>
            <p:spPr bwMode="auto">
              <a:xfrm>
                <a:off x="1680" y="3168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21521" name="Group 22"/>
              <p:cNvGrpSpPr>
                <a:grpSpLocks/>
              </p:cNvGrpSpPr>
              <p:nvPr/>
            </p:nvGrpSpPr>
            <p:grpSpPr bwMode="auto">
              <a:xfrm>
                <a:off x="1296" y="2304"/>
                <a:ext cx="2064" cy="1900"/>
                <a:chOff x="2688" y="2640"/>
                <a:chExt cx="1587" cy="1461"/>
              </a:xfrm>
            </p:grpSpPr>
            <p:sp>
              <p:nvSpPr>
                <p:cNvPr id="21523" name="Freeform 10"/>
                <p:cNvSpPr>
                  <a:spLocks/>
                </p:cNvSpPr>
                <p:nvPr/>
              </p:nvSpPr>
              <p:spPr bwMode="auto">
                <a:xfrm>
                  <a:off x="2928" y="2832"/>
                  <a:ext cx="1347" cy="1269"/>
                </a:xfrm>
                <a:custGeom>
                  <a:avLst/>
                  <a:gdLst>
                    <a:gd name="T0" fmla="*/ 0 w 1344"/>
                    <a:gd name="T1" fmla="*/ 503 h 1000"/>
                    <a:gd name="T2" fmla="*/ 144 w 1344"/>
                    <a:gd name="T3" fmla="*/ 1275 h 1000"/>
                    <a:gd name="T4" fmla="*/ 192 w 1344"/>
                    <a:gd name="T5" fmla="*/ 735 h 1000"/>
                    <a:gd name="T6" fmla="*/ 242 w 1344"/>
                    <a:gd name="T7" fmla="*/ 38 h 1000"/>
                    <a:gd name="T8" fmla="*/ 290 w 1344"/>
                    <a:gd name="T9" fmla="*/ 503 h 1000"/>
                    <a:gd name="T10" fmla="*/ 338 w 1344"/>
                    <a:gd name="T11" fmla="*/ 115 h 1000"/>
                    <a:gd name="T12" fmla="*/ 386 w 1344"/>
                    <a:gd name="T13" fmla="*/ 735 h 1000"/>
                    <a:gd name="T14" fmla="*/ 482 w 1344"/>
                    <a:gd name="T15" fmla="*/ 425 h 1000"/>
                    <a:gd name="T16" fmla="*/ 578 w 1344"/>
                    <a:gd name="T17" fmla="*/ 1508 h 1000"/>
                    <a:gd name="T18" fmla="*/ 676 w 1344"/>
                    <a:gd name="T19" fmla="*/ 1043 h 1000"/>
                    <a:gd name="T20" fmla="*/ 964 w 1344"/>
                    <a:gd name="T21" fmla="*/ 1121 h 1000"/>
                    <a:gd name="T22" fmla="*/ 1108 w 1344"/>
                    <a:gd name="T23" fmla="*/ 580 h 1000"/>
                    <a:gd name="T24" fmla="*/ 1350 w 1344"/>
                    <a:gd name="T25" fmla="*/ 580 h 100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344"/>
                    <a:gd name="T40" fmla="*/ 0 h 1000"/>
                    <a:gd name="T41" fmla="*/ 1344 w 1344"/>
                    <a:gd name="T42" fmla="*/ 1000 h 100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344" h="1000">
                      <a:moveTo>
                        <a:pt x="0" y="312"/>
                      </a:moveTo>
                      <a:cubicBezTo>
                        <a:pt x="56" y="540"/>
                        <a:pt x="112" y="768"/>
                        <a:pt x="144" y="792"/>
                      </a:cubicBezTo>
                      <a:cubicBezTo>
                        <a:pt x="176" y="816"/>
                        <a:pt x="176" y="584"/>
                        <a:pt x="192" y="456"/>
                      </a:cubicBezTo>
                      <a:cubicBezTo>
                        <a:pt x="208" y="328"/>
                        <a:pt x="224" y="48"/>
                        <a:pt x="240" y="24"/>
                      </a:cubicBezTo>
                      <a:cubicBezTo>
                        <a:pt x="256" y="0"/>
                        <a:pt x="272" y="304"/>
                        <a:pt x="288" y="312"/>
                      </a:cubicBezTo>
                      <a:cubicBezTo>
                        <a:pt x="304" y="320"/>
                        <a:pt x="320" y="48"/>
                        <a:pt x="336" y="72"/>
                      </a:cubicBezTo>
                      <a:cubicBezTo>
                        <a:pt x="352" y="96"/>
                        <a:pt x="360" y="424"/>
                        <a:pt x="384" y="456"/>
                      </a:cubicBezTo>
                      <a:cubicBezTo>
                        <a:pt x="408" y="488"/>
                        <a:pt x="448" y="184"/>
                        <a:pt x="480" y="264"/>
                      </a:cubicBezTo>
                      <a:cubicBezTo>
                        <a:pt x="512" y="344"/>
                        <a:pt x="544" y="872"/>
                        <a:pt x="576" y="936"/>
                      </a:cubicBezTo>
                      <a:cubicBezTo>
                        <a:pt x="608" y="1000"/>
                        <a:pt x="608" y="688"/>
                        <a:pt x="672" y="648"/>
                      </a:cubicBezTo>
                      <a:cubicBezTo>
                        <a:pt x="736" y="608"/>
                        <a:pt x="888" y="744"/>
                        <a:pt x="960" y="696"/>
                      </a:cubicBezTo>
                      <a:cubicBezTo>
                        <a:pt x="1032" y="648"/>
                        <a:pt x="1040" y="416"/>
                        <a:pt x="1104" y="360"/>
                      </a:cubicBezTo>
                      <a:cubicBezTo>
                        <a:pt x="1168" y="304"/>
                        <a:pt x="1256" y="332"/>
                        <a:pt x="1344" y="360"/>
                      </a:cubicBezTo>
                    </a:path>
                  </a:pathLst>
                </a:custGeom>
                <a:noFill/>
                <a:ln w="28575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524" name="Freeform 15"/>
                <p:cNvSpPr>
                  <a:spLocks/>
                </p:cNvSpPr>
                <p:nvPr/>
              </p:nvSpPr>
              <p:spPr bwMode="auto">
                <a:xfrm>
                  <a:off x="2832" y="2688"/>
                  <a:ext cx="1177" cy="1270"/>
                </a:xfrm>
                <a:custGeom>
                  <a:avLst/>
                  <a:gdLst>
                    <a:gd name="T0" fmla="*/ 0 w 1104"/>
                    <a:gd name="T1" fmla="*/ 1200 h 904"/>
                    <a:gd name="T2" fmla="*/ 109 w 1104"/>
                    <a:gd name="T3" fmla="*/ 632 h 904"/>
                    <a:gd name="T4" fmla="*/ 164 w 1104"/>
                    <a:gd name="T5" fmla="*/ 1010 h 904"/>
                    <a:gd name="T6" fmla="*/ 219 w 1104"/>
                    <a:gd name="T7" fmla="*/ 253 h 904"/>
                    <a:gd name="T8" fmla="*/ 273 w 1104"/>
                    <a:gd name="T9" fmla="*/ 443 h 904"/>
                    <a:gd name="T10" fmla="*/ 327 w 1104"/>
                    <a:gd name="T11" fmla="*/ 1673 h 904"/>
                    <a:gd name="T12" fmla="*/ 382 w 1104"/>
                    <a:gd name="T13" fmla="*/ 1106 h 904"/>
                    <a:gd name="T14" fmla="*/ 436 w 1104"/>
                    <a:gd name="T15" fmla="*/ 1484 h 904"/>
                    <a:gd name="T16" fmla="*/ 491 w 1104"/>
                    <a:gd name="T17" fmla="*/ 726 h 904"/>
                    <a:gd name="T18" fmla="*/ 546 w 1104"/>
                    <a:gd name="T19" fmla="*/ 1010 h 904"/>
                    <a:gd name="T20" fmla="*/ 763 w 1104"/>
                    <a:gd name="T21" fmla="*/ 820 h 904"/>
                    <a:gd name="T22" fmla="*/ 873 w 1104"/>
                    <a:gd name="T23" fmla="*/ 1010 h 904"/>
                    <a:gd name="T24" fmla="*/ 982 w 1104"/>
                    <a:gd name="T25" fmla="*/ 1484 h 904"/>
                    <a:gd name="T26" fmla="*/ 1091 w 1104"/>
                    <a:gd name="T27" fmla="*/ 157 h 904"/>
                    <a:gd name="T28" fmla="*/ 1255 w 1104"/>
                    <a:gd name="T29" fmla="*/ 537 h 90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04"/>
                    <a:gd name="T46" fmla="*/ 0 h 904"/>
                    <a:gd name="T47" fmla="*/ 1104 w 1104"/>
                    <a:gd name="T48" fmla="*/ 904 h 90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04" h="904">
                      <a:moveTo>
                        <a:pt x="0" y="608"/>
                      </a:moveTo>
                      <a:cubicBezTo>
                        <a:pt x="36" y="472"/>
                        <a:pt x="72" y="336"/>
                        <a:pt x="96" y="320"/>
                      </a:cubicBezTo>
                      <a:cubicBezTo>
                        <a:pt x="120" y="304"/>
                        <a:pt x="128" y="544"/>
                        <a:pt x="144" y="512"/>
                      </a:cubicBezTo>
                      <a:cubicBezTo>
                        <a:pt x="160" y="480"/>
                        <a:pt x="176" y="176"/>
                        <a:pt x="192" y="128"/>
                      </a:cubicBezTo>
                      <a:cubicBezTo>
                        <a:pt x="208" y="80"/>
                        <a:pt x="224" y="104"/>
                        <a:pt x="240" y="224"/>
                      </a:cubicBezTo>
                      <a:cubicBezTo>
                        <a:pt x="256" y="344"/>
                        <a:pt x="272" y="792"/>
                        <a:pt x="288" y="848"/>
                      </a:cubicBezTo>
                      <a:cubicBezTo>
                        <a:pt x="304" y="904"/>
                        <a:pt x="320" y="576"/>
                        <a:pt x="336" y="560"/>
                      </a:cubicBezTo>
                      <a:cubicBezTo>
                        <a:pt x="352" y="544"/>
                        <a:pt x="368" y="784"/>
                        <a:pt x="384" y="752"/>
                      </a:cubicBezTo>
                      <a:cubicBezTo>
                        <a:pt x="400" y="720"/>
                        <a:pt x="416" y="408"/>
                        <a:pt x="432" y="368"/>
                      </a:cubicBezTo>
                      <a:cubicBezTo>
                        <a:pt x="448" y="328"/>
                        <a:pt x="440" y="504"/>
                        <a:pt x="480" y="512"/>
                      </a:cubicBezTo>
                      <a:cubicBezTo>
                        <a:pt x="520" y="520"/>
                        <a:pt x="624" y="416"/>
                        <a:pt x="672" y="416"/>
                      </a:cubicBezTo>
                      <a:cubicBezTo>
                        <a:pt x="720" y="416"/>
                        <a:pt x="736" y="456"/>
                        <a:pt x="768" y="512"/>
                      </a:cubicBezTo>
                      <a:cubicBezTo>
                        <a:pt x="800" y="568"/>
                        <a:pt x="832" y="824"/>
                        <a:pt x="864" y="752"/>
                      </a:cubicBezTo>
                      <a:cubicBezTo>
                        <a:pt x="896" y="680"/>
                        <a:pt x="920" y="160"/>
                        <a:pt x="960" y="80"/>
                      </a:cubicBezTo>
                      <a:cubicBezTo>
                        <a:pt x="1000" y="0"/>
                        <a:pt x="1052" y="136"/>
                        <a:pt x="1104" y="272"/>
                      </a:cubicBezTo>
                    </a:path>
                  </a:pathLst>
                </a:custGeom>
                <a:noFill/>
                <a:ln w="28575" cmpd="sng">
                  <a:solidFill>
                    <a:srgbClr val="D600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grpSp>
              <p:nvGrpSpPr>
                <p:cNvPr id="21525" name="Group 18"/>
                <p:cNvGrpSpPr>
                  <a:grpSpLocks/>
                </p:cNvGrpSpPr>
                <p:nvPr/>
              </p:nvGrpSpPr>
              <p:grpSpPr bwMode="auto">
                <a:xfrm>
                  <a:off x="2688" y="2640"/>
                  <a:ext cx="1587" cy="1360"/>
                  <a:chOff x="672" y="1560"/>
                  <a:chExt cx="1584" cy="1288"/>
                </a:xfrm>
              </p:grpSpPr>
              <p:sp>
                <p:nvSpPr>
                  <p:cNvPr id="21526" name="Freeform 19"/>
                  <p:cNvSpPr>
                    <a:spLocks/>
                  </p:cNvSpPr>
                  <p:nvPr/>
                </p:nvSpPr>
                <p:spPr bwMode="auto">
                  <a:xfrm>
                    <a:off x="768" y="1560"/>
                    <a:ext cx="1248" cy="1288"/>
                  </a:xfrm>
                  <a:custGeom>
                    <a:avLst/>
                    <a:gdLst>
                      <a:gd name="T0" fmla="*/ 0 w 1248"/>
                      <a:gd name="T1" fmla="*/ 840 h 1288"/>
                      <a:gd name="T2" fmla="*/ 48 w 1248"/>
                      <a:gd name="T3" fmla="*/ 744 h 1288"/>
                      <a:gd name="T4" fmla="*/ 96 w 1248"/>
                      <a:gd name="T5" fmla="*/ 744 h 1288"/>
                      <a:gd name="T6" fmla="*/ 144 w 1248"/>
                      <a:gd name="T7" fmla="*/ 936 h 1288"/>
                      <a:gd name="T8" fmla="*/ 192 w 1248"/>
                      <a:gd name="T9" fmla="*/ 792 h 1288"/>
                      <a:gd name="T10" fmla="*/ 288 w 1248"/>
                      <a:gd name="T11" fmla="*/ 936 h 1288"/>
                      <a:gd name="T12" fmla="*/ 336 w 1248"/>
                      <a:gd name="T13" fmla="*/ 648 h 1288"/>
                      <a:gd name="T14" fmla="*/ 384 w 1248"/>
                      <a:gd name="T15" fmla="*/ 744 h 1288"/>
                      <a:gd name="T16" fmla="*/ 528 w 1248"/>
                      <a:gd name="T17" fmla="*/ 504 h 1288"/>
                      <a:gd name="T18" fmla="*/ 576 w 1248"/>
                      <a:gd name="T19" fmla="*/ 1224 h 1288"/>
                      <a:gd name="T20" fmla="*/ 672 w 1248"/>
                      <a:gd name="T21" fmla="*/ 120 h 1288"/>
                      <a:gd name="T22" fmla="*/ 768 w 1248"/>
                      <a:gd name="T23" fmla="*/ 504 h 1288"/>
                      <a:gd name="T24" fmla="*/ 1056 w 1248"/>
                      <a:gd name="T25" fmla="*/ 408 h 1288"/>
                      <a:gd name="T26" fmla="*/ 1248 w 1248"/>
                      <a:gd name="T27" fmla="*/ 936 h 128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248"/>
                      <a:gd name="T43" fmla="*/ 0 h 1288"/>
                      <a:gd name="T44" fmla="*/ 1248 w 1248"/>
                      <a:gd name="T45" fmla="*/ 1288 h 1288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248" h="1288">
                        <a:moveTo>
                          <a:pt x="0" y="840"/>
                        </a:moveTo>
                        <a:cubicBezTo>
                          <a:pt x="16" y="800"/>
                          <a:pt x="32" y="760"/>
                          <a:pt x="48" y="744"/>
                        </a:cubicBezTo>
                        <a:cubicBezTo>
                          <a:pt x="64" y="728"/>
                          <a:pt x="80" y="712"/>
                          <a:pt x="96" y="744"/>
                        </a:cubicBezTo>
                        <a:cubicBezTo>
                          <a:pt x="112" y="776"/>
                          <a:pt x="128" y="928"/>
                          <a:pt x="144" y="936"/>
                        </a:cubicBezTo>
                        <a:cubicBezTo>
                          <a:pt x="160" y="944"/>
                          <a:pt x="168" y="792"/>
                          <a:pt x="192" y="792"/>
                        </a:cubicBezTo>
                        <a:cubicBezTo>
                          <a:pt x="216" y="792"/>
                          <a:pt x="264" y="960"/>
                          <a:pt x="288" y="936"/>
                        </a:cubicBezTo>
                        <a:cubicBezTo>
                          <a:pt x="312" y="912"/>
                          <a:pt x="320" y="680"/>
                          <a:pt x="336" y="648"/>
                        </a:cubicBezTo>
                        <a:cubicBezTo>
                          <a:pt x="352" y="616"/>
                          <a:pt x="352" y="768"/>
                          <a:pt x="384" y="744"/>
                        </a:cubicBezTo>
                        <a:cubicBezTo>
                          <a:pt x="416" y="720"/>
                          <a:pt x="496" y="424"/>
                          <a:pt x="528" y="504"/>
                        </a:cubicBezTo>
                        <a:cubicBezTo>
                          <a:pt x="560" y="584"/>
                          <a:pt x="552" y="1288"/>
                          <a:pt x="576" y="1224"/>
                        </a:cubicBezTo>
                        <a:cubicBezTo>
                          <a:pt x="600" y="1160"/>
                          <a:pt x="640" y="240"/>
                          <a:pt x="672" y="120"/>
                        </a:cubicBezTo>
                        <a:cubicBezTo>
                          <a:pt x="704" y="0"/>
                          <a:pt x="704" y="456"/>
                          <a:pt x="768" y="504"/>
                        </a:cubicBezTo>
                        <a:cubicBezTo>
                          <a:pt x="832" y="552"/>
                          <a:pt x="976" y="336"/>
                          <a:pt x="1056" y="408"/>
                        </a:cubicBezTo>
                        <a:cubicBezTo>
                          <a:pt x="1136" y="480"/>
                          <a:pt x="1192" y="708"/>
                          <a:pt x="1248" y="936"/>
                        </a:cubicBezTo>
                      </a:path>
                    </a:pathLst>
                  </a:custGeom>
                  <a:noFill/>
                  <a:ln w="28575" cmpd="sng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1527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352"/>
                    <a:ext cx="15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152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0" y="1680"/>
                    <a:ext cx="0" cy="11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</p:grpSp>
          <p:graphicFrame>
            <p:nvGraphicFramePr>
              <p:cNvPr id="21509" name="Object 25"/>
              <p:cNvGraphicFramePr>
                <a:graphicFrameLocks noChangeAspect="1"/>
              </p:cNvGraphicFramePr>
              <p:nvPr/>
            </p:nvGraphicFramePr>
            <p:xfrm>
              <a:off x="2496" y="3072"/>
              <a:ext cx="236" cy="3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8270" name="Równanie" r:id="rId8" imgW="164880" imgH="215640" progId="Equation.3">
                      <p:embed/>
                    </p:oleObj>
                  </mc:Choice>
                  <mc:Fallback>
                    <p:oleObj name="Równanie" r:id="rId8" imgW="164880" imgH="215640" progId="Equation.3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3072"/>
                            <a:ext cx="236" cy="3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0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2040526"/>
                  </p:ext>
                </p:extLst>
              </p:nvPr>
            </p:nvGraphicFramePr>
            <p:xfrm>
              <a:off x="2496" y="2496"/>
              <a:ext cx="763" cy="3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8271" name="Równanie" r:id="rId10" imgW="533160" imgH="215640" progId="Equation.3">
                      <p:embed/>
                    </p:oleObj>
                  </mc:Choice>
                  <mc:Fallback>
                    <p:oleObj name="Równanie" r:id="rId10" imgW="533160" imgH="21564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496"/>
                            <a:ext cx="763" cy="30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1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6823971"/>
                  </p:ext>
                </p:extLst>
              </p:nvPr>
            </p:nvGraphicFramePr>
            <p:xfrm>
              <a:off x="2307" y="3758"/>
              <a:ext cx="437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8272" name="Równanie" r:id="rId12" imgW="304560" imgH="152280" progId="Equation.3">
                      <p:embed/>
                    </p:oleObj>
                  </mc:Choice>
                  <mc:Fallback>
                    <p:oleObj name="Równanie" r:id="rId12" imgW="304560" imgH="152280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7" y="3758"/>
                            <a:ext cx="437" cy="21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2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690974"/>
                  </p:ext>
                </p:extLst>
              </p:nvPr>
            </p:nvGraphicFramePr>
            <p:xfrm>
              <a:off x="912" y="2976"/>
              <a:ext cx="708" cy="3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8273" name="Równanie" r:id="rId14" imgW="495000" imgH="215640" progId="Equation.3">
                      <p:embed/>
                    </p:oleObj>
                  </mc:Choice>
                  <mc:Fallback>
                    <p:oleObj name="Równanie" r:id="rId14" imgW="495000" imgH="215640" progId="Equation.3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2976"/>
                            <a:ext cx="708" cy="30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3" name="Object 29"/>
              <p:cNvGraphicFramePr>
                <a:graphicFrameLocks noChangeAspect="1"/>
              </p:cNvGraphicFramePr>
              <p:nvPr/>
            </p:nvGraphicFramePr>
            <p:xfrm>
              <a:off x="1104" y="3456"/>
              <a:ext cx="218" cy="3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8274" name="Równanie" r:id="rId16" imgW="152280" imgH="215640" progId="Equation.3">
                      <p:embed/>
                    </p:oleObj>
                  </mc:Choice>
                  <mc:Fallback>
                    <p:oleObj name="Równanie" r:id="rId16" imgW="152280" imgH="215640" progId="Equation.3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3456"/>
                            <a:ext cx="218" cy="3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14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35972857"/>
                  </p:ext>
                </p:extLst>
              </p:nvPr>
            </p:nvGraphicFramePr>
            <p:xfrm>
              <a:off x="1611" y="3758"/>
              <a:ext cx="127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8275" name="Równanie" r:id="rId18" imgW="88560" imgH="152280" progId="Equation.3">
                      <p:embed/>
                    </p:oleObj>
                  </mc:Choice>
                  <mc:Fallback>
                    <p:oleObj name="Równanie" r:id="rId18" imgW="88560" imgH="152280" progId="Equation.3">
                      <p:embed/>
                      <p:pic>
                        <p:nvPicPr>
                          <p:cNvPr id="0" name="Object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11" y="3758"/>
                            <a:ext cx="127" cy="2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522" name="Line 24"/>
              <p:cNvSpPr>
                <a:spLocks noChangeShapeType="1"/>
              </p:cNvSpPr>
              <p:nvPr/>
            </p:nvSpPr>
            <p:spPr bwMode="auto">
              <a:xfrm>
                <a:off x="2496" y="2640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971600" y="260648"/>
            <a:ext cx="74168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</a:rPr>
              <a:t>Momenty sygnału </a:t>
            </a:r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losowego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22535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2253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469906"/>
              </p:ext>
            </p:extLst>
          </p:nvPr>
        </p:nvGraphicFramePr>
        <p:xfrm>
          <a:off x="1056893" y="1962666"/>
          <a:ext cx="555625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6" name="Equation" r:id="rId4" imgW="2222280" imgH="660240" progId="Equation.3">
                  <p:embed/>
                </p:oleObj>
              </mc:Choice>
              <mc:Fallback>
                <p:oleObj name="Equation" r:id="rId4" imgW="2222280" imgH="6602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893" y="1962666"/>
                        <a:ext cx="5556250" cy="1651000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74231" y="1285476"/>
            <a:ext cx="57443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 dirty="0" smtClean="0"/>
              <a:t>Wartości średnie sygnału losowego (</a:t>
            </a:r>
            <a:r>
              <a:rPr lang="pl-PL" sz="2000" b="1" dirty="0" smtClean="0">
                <a:solidFill>
                  <a:srgbClr val="FF0000"/>
                </a:solidFill>
              </a:rPr>
              <a:t>stacjonarnego</a:t>
            </a:r>
            <a:r>
              <a:rPr lang="pl-PL" sz="2000" b="1" dirty="0" smtClean="0"/>
              <a:t>)</a:t>
            </a:r>
          </a:p>
          <a:p>
            <a:r>
              <a:rPr lang="pl-PL" sz="2000" b="1" dirty="0" smtClean="0"/>
              <a:t>nie zależą od bieżącego czasu </a:t>
            </a:r>
            <a:r>
              <a:rPr lang="pl-PL" sz="2000" b="1" i="1" dirty="0" smtClean="0"/>
              <a:t>t</a:t>
            </a:r>
            <a:r>
              <a:rPr lang="pl-PL" sz="2000" b="1" dirty="0" smtClean="0"/>
              <a:t>:</a:t>
            </a:r>
            <a:endParaRPr lang="pl-PL" sz="2000" b="1" dirty="0">
              <a:solidFill>
                <a:srgbClr val="D60093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  <p:grpSp>
        <p:nvGrpSpPr>
          <p:cNvPr id="3" name="Grupa 2"/>
          <p:cNvGrpSpPr/>
          <p:nvPr/>
        </p:nvGrpSpPr>
        <p:grpSpPr>
          <a:xfrm>
            <a:off x="971600" y="3837043"/>
            <a:ext cx="8414868" cy="2143669"/>
            <a:chOff x="971600" y="4068052"/>
            <a:chExt cx="8414868" cy="2143669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71600" y="4068052"/>
              <a:ext cx="841486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Funkcja korelacji własnej (autokorelacji) sygnału losowego (</a:t>
              </a:r>
              <a:r>
                <a:rPr lang="pl-PL" sz="2000" b="1" dirty="0" smtClean="0">
                  <a:solidFill>
                    <a:srgbClr val="FF0000"/>
                  </a:solidFill>
                </a:rPr>
                <a:t>stacjonarnego</a:t>
              </a:r>
              <a:r>
                <a:rPr lang="pl-PL" sz="2000" b="1" dirty="0" smtClean="0"/>
                <a:t>)</a:t>
              </a:r>
              <a:br>
                <a:rPr lang="pl-PL" sz="2000" b="1" dirty="0" smtClean="0"/>
              </a:br>
              <a:r>
                <a:rPr lang="pl-PL" sz="2000" b="1" dirty="0" smtClean="0"/>
                <a:t>nie zależy od bieżącego czasu </a:t>
              </a:r>
              <a:r>
                <a:rPr lang="pl-PL" sz="2000" b="1" i="1" dirty="0" smtClean="0"/>
                <a:t>t</a:t>
              </a:r>
              <a:r>
                <a:rPr lang="pl-PL" sz="2000" b="1" dirty="0" smtClean="0"/>
                <a:t>, zależy natomiast od odstępu czasu </a:t>
              </a:r>
              <a:r>
                <a:rPr lang="el-GR" sz="2000" b="1" i="1" dirty="0" smtClean="0"/>
                <a:t>τ</a:t>
              </a:r>
              <a:r>
                <a:rPr lang="pl-PL" sz="2000" b="1" dirty="0" smtClean="0"/>
                <a:t>.</a:t>
              </a:r>
              <a:endParaRPr lang="pl-PL" sz="2000" b="1" dirty="0">
                <a:solidFill>
                  <a:srgbClr val="D60093"/>
                </a:solidFill>
              </a:endParaRPr>
            </a:p>
          </p:txBody>
        </p:sp>
        <p:graphicFrame>
          <p:nvGraphicFramePr>
            <p:cNvPr id="8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2522836"/>
                </p:ext>
              </p:extLst>
            </p:nvPr>
          </p:nvGraphicFramePr>
          <p:xfrm>
            <a:off x="1056893" y="4751221"/>
            <a:ext cx="6858000" cy="146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07" name="Równanie" r:id="rId6" imgW="2743200" imgH="583920" progId="Equation.3">
                    <p:embed/>
                  </p:oleObj>
                </mc:Choice>
                <mc:Fallback>
                  <p:oleObj name="Równanie" r:id="rId6" imgW="2743200" imgH="5839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893" y="4751221"/>
                          <a:ext cx="6858000" cy="1460500"/>
                        </a:xfrm>
                        <a:prstGeom prst="rect">
                          <a:avLst/>
                        </a:prstGeom>
                        <a:solidFill>
                          <a:srgbClr val="FF99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pole tekstowe 10"/>
          <p:cNvSpPr txBox="1"/>
          <p:nvPr/>
        </p:nvSpPr>
        <p:spPr>
          <a:xfrm>
            <a:off x="971600" y="5984640"/>
            <a:ext cx="68613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800" b="1" dirty="0" smtClean="0">
                <a:solidFill>
                  <a:srgbClr val="FF0000"/>
                </a:solidFill>
              </a:rPr>
              <a:t>Wątpliwość – dlaczego postać funkcji autokorelacji tak bardzo odbiega od jej postaci dla sygnałów deterministycznych?</a:t>
            </a:r>
            <a:endParaRPr lang="pl-PL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51272" name="Text Box 1036"/>
          <p:cNvSpPr txBox="1">
            <a:spLocks noChangeArrowheads="1"/>
          </p:cNvSpPr>
          <p:nvPr/>
        </p:nvSpPr>
        <p:spPr bwMode="auto">
          <a:xfrm>
            <a:off x="971600" y="908720"/>
            <a:ext cx="7996237" cy="1200329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smtClean="0"/>
              <a:t>Momenty sygnału losowego są wartościami średnimi liczonymi </a:t>
            </a:r>
            <a:r>
              <a:rPr lang="pl-PL" b="1" dirty="0" smtClean="0">
                <a:solidFill>
                  <a:srgbClr val="C00000"/>
                </a:solidFill>
              </a:rPr>
              <a:t>po zbiorze </a:t>
            </a:r>
            <a:r>
              <a:rPr lang="pl-PL" b="1" dirty="0" smtClean="0"/>
              <a:t>wszystkich możliwych realizacji sygnału losowego </a:t>
            </a:r>
            <a:r>
              <a:rPr lang="pl-PL" b="1" dirty="0" smtClean="0">
                <a:solidFill>
                  <a:srgbClr val="C00000"/>
                </a:solidFill>
              </a:rPr>
              <a:t>dla ustalonej chwili czasu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51207" name="Rectangle 1190"/>
          <p:cNvSpPr>
            <a:spLocks noChangeArrowheads="1"/>
          </p:cNvSpPr>
          <p:nvPr/>
        </p:nvSpPr>
        <p:spPr bwMode="auto">
          <a:xfrm>
            <a:off x="9144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000" b="1" dirty="0" smtClean="0">
                <a:solidFill>
                  <a:schemeClr val="bg2"/>
                </a:solidFill>
                <a:latin typeface="Comic Sans MS" pitchFamily="66" charset="0"/>
              </a:rPr>
              <a:t>Ergodyczność sygnału losowego</a:t>
            </a:r>
            <a:endParaRPr kumimoji="1" lang="pl-PL" sz="40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cxnSp>
        <p:nvCxnSpPr>
          <p:cNvPr id="134" name="Łącznik prosty 133"/>
          <p:cNvCxnSpPr/>
          <p:nvPr/>
        </p:nvCxnSpPr>
        <p:spPr bwMode="auto">
          <a:xfrm>
            <a:off x="2987824" y="2348880"/>
            <a:ext cx="0" cy="187220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Łącznik prosty 158"/>
          <p:cNvCxnSpPr/>
          <p:nvPr/>
        </p:nvCxnSpPr>
        <p:spPr bwMode="auto">
          <a:xfrm flipH="1">
            <a:off x="1499097" y="2884389"/>
            <a:ext cx="2232248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1327" name="Freeform 1110"/>
          <p:cNvSpPr>
            <a:spLocks/>
          </p:cNvSpPr>
          <p:nvPr/>
        </p:nvSpPr>
        <p:spPr bwMode="auto">
          <a:xfrm>
            <a:off x="2074826" y="2453753"/>
            <a:ext cx="1746262" cy="1644999"/>
          </a:xfrm>
          <a:custGeom>
            <a:avLst/>
            <a:gdLst>
              <a:gd name="T0" fmla="*/ 0 w 1344"/>
              <a:gd name="T1" fmla="*/ 503 h 1000"/>
              <a:gd name="T2" fmla="*/ 144 w 1344"/>
              <a:gd name="T3" fmla="*/ 1275 h 1000"/>
              <a:gd name="T4" fmla="*/ 192 w 1344"/>
              <a:gd name="T5" fmla="*/ 735 h 1000"/>
              <a:gd name="T6" fmla="*/ 242 w 1344"/>
              <a:gd name="T7" fmla="*/ 38 h 1000"/>
              <a:gd name="T8" fmla="*/ 290 w 1344"/>
              <a:gd name="T9" fmla="*/ 503 h 1000"/>
              <a:gd name="T10" fmla="*/ 338 w 1344"/>
              <a:gd name="T11" fmla="*/ 115 h 1000"/>
              <a:gd name="T12" fmla="*/ 386 w 1344"/>
              <a:gd name="T13" fmla="*/ 735 h 1000"/>
              <a:gd name="T14" fmla="*/ 482 w 1344"/>
              <a:gd name="T15" fmla="*/ 425 h 1000"/>
              <a:gd name="T16" fmla="*/ 578 w 1344"/>
              <a:gd name="T17" fmla="*/ 1508 h 1000"/>
              <a:gd name="T18" fmla="*/ 676 w 1344"/>
              <a:gd name="T19" fmla="*/ 1043 h 1000"/>
              <a:gd name="T20" fmla="*/ 964 w 1344"/>
              <a:gd name="T21" fmla="*/ 1121 h 1000"/>
              <a:gd name="T22" fmla="*/ 1108 w 1344"/>
              <a:gd name="T23" fmla="*/ 580 h 1000"/>
              <a:gd name="T24" fmla="*/ 1350 w 1344"/>
              <a:gd name="T25" fmla="*/ 580 h 1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44"/>
              <a:gd name="T40" fmla="*/ 0 h 1000"/>
              <a:gd name="T41" fmla="*/ 1344 w 1344"/>
              <a:gd name="T42" fmla="*/ 1000 h 1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44" h="1000">
                <a:moveTo>
                  <a:pt x="0" y="312"/>
                </a:moveTo>
                <a:cubicBezTo>
                  <a:pt x="56" y="540"/>
                  <a:pt x="112" y="768"/>
                  <a:pt x="144" y="792"/>
                </a:cubicBezTo>
                <a:cubicBezTo>
                  <a:pt x="176" y="816"/>
                  <a:pt x="176" y="584"/>
                  <a:pt x="192" y="456"/>
                </a:cubicBezTo>
                <a:cubicBezTo>
                  <a:pt x="208" y="328"/>
                  <a:pt x="224" y="48"/>
                  <a:pt x="240" y="24"/>
                </a:cubicBezTo>
                <a:cubicBezTo>
                  <a:pt x="256" y="0"/>
                  <a:pt x="272" y="304"/>
                  <a:pt x="288" y="312"/>
                </a:cubicBezTo>
                <a:cubicBezTo>
                  <a:pt x="304" y="320"/>
                  <a:pt x="320" y="48"/>
                  <a:pt x="336" y="72"/>
                </a:cubicBezTo>
                <a:cubicBezTo>
                  <a:pt x="352" y="96"/>
                  <a:pt x="360" y="424"/>
                  <a:pt x="384" y="456"/>
                </a:cubicBezTo>
                <a:cubicBezTo>
                  <a:pt x="408" y="488"/>
                  <a:pt x="448" y="184"/>
                  <a:pt x="480" y="264"/>
                </a:cubicBezTo>
                <a:cubicBezTo>
                  <a:pt x="512" y="344"/>
                  <a:pt x="544" y="872"/>
                  <a:pt x="576" y="936"/>
                </a:cubicBezTo>
                <a:cubicBezTo>
                  <a:pt x="608" y="1000"/>
                  <a:pt x="608" y="688"/>
                  <a:pt x="672" y="648"/>
                </a:cubicBezTo>
                <a:cubicBezTo>
                  <a:pt x="736" y="608"/>
                  <a:pt x="888" y="744"/>
                  <a:pt x="960" y="696"/>
                </a:cubicBezTo>
                <a:cubicBezTo>
                  <a:pt x="1032" y="648"/>
                  <a:pt x="1040" y="416"/>
                  <a:pt x="1104" y="360"/>
                </a:cubicBezTo>
                <a:cubicBezTo>
                  <a:pt x="1168" y="304"/>
                  <a:pt x="1256" y="332"/>
                  <a:pt x="1344" y="360"/>
                </a:cubicBezTo>
              </a:path>
            </a:pathLst>
          </a:custGeom>
          <a:noFill/>
          <a:ln w="28575" cmpd="sng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1328" name="Freeform 1111"/>
          <p:cNvSpPr>
            <a:spLocks/>
          </p:cNvSpPr>
          <p:nvPr/>
        </p:nvSpPr>
        <p:spPr bwMode="auto">
          <a:xfrm>
            <a:off x="1950371" y="2267086"/>
            <a:ext cx="1525873" cy="1646296"/>
          </a:xfrm>
          <a:custGeom>
            <a:avLst/>
            <a:gdLst>
              <a:gd name="T0" fmla="*/ 0 w 1104"/>
              <a:gd name="T1" fmla="*/ 1200 h 904"/>
              <a:gd name="T2" fmla="*/ 109 w 1104"/>
              <a:gd name="T3" fmla="*/ 632 h 904"/>
              <a:gd name="T4" fmla="*/ 164 w 1104"/>
              <a:gd name="T5" fmla="*/ 1010 h 904"/>
              <a:gd name="T6" fmla="*/ 219 w 1104"/>
              <a:gd name="T7" fmla="*/ 253 h 904"/>
              <a:gd name="T8" fmla="*/ 273 w 1104"/>
              <a:gd name="T9" fmla="*/ 443 h 904"/>
              <a:gd name="T10" fmla="*/ 327 w 1104"/>
              <a:gd name="T11" fmla="*/ 1673 h 904"/>
              <a:gd name="T12" fmla="*/ 382 w 1104"/>
              <a:gd name="T13" fmla="*/ 1106 h 904"/>
              <a:gd name="T14" fmla="*/ 436 w 1104"/>
              <a:gd name="T15" fmla="*/ 1484 h 904"/>
              <a:gd name="T16" fmla="*/ 491 w 1104"/>
              <a:gd name="T17" fmla="*/ 726 h 904"/>
              <a:gd name="T18" fmla="*/ 546 w 1104"/>
              <a:gd name="T19" fmla="*/ 1010 h 904"/>
              <a:gd name="T20" fmla="*/ 763 w 1104"/>
              <a:gd name="T21" fmla="*/ 820 h 904"/>
              <a:gd name="T22" fmla="*/ 873 w 1104"/>
              <a:gd name="T23" fmla="*/ 1010 h 904"/>
              <a:gd name="T24" fmla="*/ 982 w 1104"/>
              <a:gd name="T25" fmla="*/ 1484 h 904"/>
              <a:gd name="T26" fmla="*/ 1091 w 1104"/>
              <a:gd name="T27" fmla="*/ 157 h 904"/>
              <a:gd name="T28" fmla="*/ 1255 w 1104"/>
              <a:gd name="T29" fmla="*/ 537 h 9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04"/>
              <a:gd name="T46" fmla="*/ 0 h 904"/>
              <a:gd name="T47" fmla="*/ 1104 w 1104"/>
              <a:gd name="T48" fmla="*/ 904 h 9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04" h="904">
                <a:moveTo>
                  <a:pt x="0" y="608"/>
                </a:moveTo>
                <a:cubicBezTo>
                  <a:pt x="36" y="472"/>
                  <a:pt x="72" y="336"/>
                  <a:pt x="96" y="320"/>
                </a:cubicBezTo>
                <a:cubicBezTo>
                  <a:pt x="120" y="304"/>
                  <a:pt x="128" y="544"/>
                  <a:pt x="144" y="512"/>
                </a:cubicBezTo>
                <a:cubicBezTo>
                  <a:pt x="160" y="480"/>
                  <a:pt x="176" y="176"/>
                  <a:pt x="192" y="128"/>
                </a:cubicBezTo>
                <a:cubicBezTo>
                  <a:pt x="208" y="80"/>
                  <a:pt x="224" y="104"/>
                  <a:pt x="240" y="224"/>
                </a:cubicBezTo>
                <a:cubicBezTo>
                  <a:pt x="256" y="344"/>
                  <a:pt x="272" y="792"/>
                  <a:pt x="288" y="848"/>
                </a:cubicBezTo>
                <a:cubicBezTo>
                  <a:pt x="304" y="904"/>
                  <a:pt x="320" y="576"/>
                  <a:pt x="336" y="560"/>
                </a:cubicBezTo>
                <a:cubicBezTo>
                  <a:pt x="352" y="544"/>
                  <a:pt x="368" y="784"/>
                  <a:pt x="384" y="752"/>
                </a:cubicBezTo>
                <a:cubicBezTo>
                  <a:pt x="400" y="720"/>
                  <a:pt x="416" y="408"/>
                  <a:pt x="432" y="368"/>
                </a:cubicBezTo>
                <a:cubicBezTo>
                  <a:pt x="448" y="328"/>
                  <a:pt x="440" y="504"/>
                  <a:pt x="480" y="512"/>
                </a:cubicBezTo>
                <a:cubicBezTo>
                  <a:pt x="520" y="520"/>
                  <a:pt x="624" y="416"/>
                  <a:pt x="672" y="416"/>
                </a:cubicBezTo>
                <a:cubicBezTo>
                  <a:pt x="720" y="416"/>
                  <a:pt x="736" y="456"/>
                  <a:pt x="768" y="512"/>
                </a:cubicBezTo>
                <a:cubicBezTo>
                  <a:pt x="800" y="568"/>
                  <a:pt x="832" y="824"/>
                  <a:pt x="864" y="752"/>
                </a:cubicBezTo>
                <a:cubicBezTo>
                  <a:pt x="896" y="680"/>
                  <a:pt x="920" y="160"/>
                  <a:pt x="960" y="80"/>
                </a:cubicBezTo>
                <a:cubicBezTo>
                  <a:pt x="1000" y="0"/>
                  <a:pt x="1052" y="136"/>
                  <a:pt x="1104" y="272"/>
                </a:cubicBezTo>
              </a:path>
            </a:pathLst>
          </a:custGeom>
          <a:noFill/>
          <a:ln w="28575" cmpd="sng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pSp>
        <p:nvGrpSpPr>
          <p:cNvPr id="51329" name="Group 1112"/>
          <p:cNvGrpSpPr>
            <a:grpSpLocks/>
          </p:cNvGrpSpPr>
          <p:nvPr/>
        </p:nvGrpSpPr>
        <p:grpSpPr bwMode="auto">
          <a:xfrm>
            <a:off x="1763688" y="2204864"/>
            <a:ext cx="2057400" cy="1762962"/>
            <a:chOff x="672" y="1560"/>
            <a:chExt cx="1584" cy="1288"/>
          </a:xfrm>
        </p:grpSpPr>
        <p:sp>
          <p:nvSpPr>
            <p:cNvPr id="51330" name="Freeform 1113"/>
            <p:cNvSpPr>
              <a:spLocks/>
            </p:cNvSpPr>
            <p:nvPr/>
          </p:nvSpPr>
          <p:spPr bwMode="auto">
            <a:xfrm>
              <a:off x="768" y="1560"/>
              <a:ext cx="1248" cy="1288"/>
            </a:xfrm>
            <a:custGeom>
              <a:avLst/>
              <a:gdLst>
                <a:gd name="T0" fmla="*/ 0 w 1248"/>
                <a:gd name="T1" fmla="*/ 840 h 1288"/>
                <a:gd name="T2" fmla="*/ 48 w 1248"/>
                <a:gd name="T3" fmla="*/ 744 h 1288"/>
                <a:gd name="T4" fmla="*/ 96 w 1248"/>
                <a:gd name="T5" fmla="*/ 744 h 1288"/>
                <a:gd name="T6" fmla="*/ 144 w 1248"/>
                <a:gd name="T7" fmla="*/ 936 h 1288"/>
                <a:gd name="T8" fmla="*/ 192 w 1248"/>
                <a:gd name="T9" fmla="*/ 792 h 1288"/>
                <a:gd name="T10" fmla="*/ 288 w 1248"/>
                <a:gd name="T11" fmla="*/ 936 h 1288"/>
                <a:gd name="T12" fmla="*/ 336 w 1248"/>
                <a:gd name="T13" fmla="*/ 648 h 1288"/>
                <a:gd name="T14" fmla="*/ 384 w 1248"/>
                <a:gd name="T15" fmla="*/ 744 h 1288"/>
                <a:gd name="T16" fmla="*/ 528 w 1248"/>
                <a:gd name="T17" fmla="*/ 504 h 1288"/>
                <a:gd name="T18" fmla="*/ 576 w 1248"/>
                <a:gd name="T19" fmla="*/ 1224 h 1288"/>
                <a:gd name="T20" fmla="*/ 672 w 1248"/>
                <a:gd name="T21" fmla="*/ 120 h 1288"/>
                <a:gd name="T22" fmla="*/ 768 w 1248"/>
                <a:gd name="T23" fmla="*/ 504 h 1288"/>
                <a:gd name="T24" fmla="*/ 1056 w 1248"/>
                <a:gd name="T25" fmla="*/ 408 h 1288"/>
                <a:gd name="T26" fmla="*/ 1248 w 1248"/>
                <a:gd name="T27" fmla="*/ 936 h 1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48"/>
                <a:gd name="T43" fmla="*/ 0 h 1288"/>
                <a:gd name="T44" fmla="*/ 1248 w 1248"/>
                <a:gd name="T45" fmla="*/ 1288 h 128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48" h="1288">
                  <a:moveTo>
                    <a:pt x="0" y="840"/>
                  </a:moveTo>
                  <a:cubicBezTo>
                    <a:pt x="16" y="800"/>
                    <a:pt x="32" y="760"/>
                    <a:pt x="48" y="744"/>
                  </a:cubicBezTo>
                  <a:cubicBezTo>
                    <a:pt x="64" y="728"/>
                    <a:pt x="80" y="712"/>
                    <a:pt x="96" y="744"/>
                  </a:cubicBezTo>
                  <a:cubicBezTo>
                    <a:pt x="112" y="776"/>
                    <a:pt x="128" y="928"/>
                    <a:pt x="144" y="936"/>
                  </a:cubicBezTo>
                  <a:cubicBezTo>
                    <a:pt x="160" y="944"/>
                    <a:pt x="168" y="792"/>
                    <a:pt x="192" y="792"/>
                  </a:cubicBezTo>
                  <a:cubicBezTo>
                    <a:pt x="216" y="792"/>
                    <a:pt x="264" y="960"/>
                    <a:pt x="288" y="936"/>
                  </a:cubicBezTo>
                  <a:cubicBezTo>
                    <a:pt x="312" y="912"/>
                    <a:pt x="320" y="680"/>
                    <a:pt x="336" y="648"/>
                  </a:cubicBezTo>
                  <a:cubicBezTo>
                    <a:pt x="352" y="616"/>
                    <a:pt x="352" y="768"/>
                    <a:pt x="384" y="744"/>
                  </a:cubicBezTo>
                  <a:cubicBezTo>
                    <a:pt x="416" y="720"/>
                    <a:pt x="496" y="424"/>
                    <a:pt x="528" y="504"/>
                  </a:cubicBezTo>
                  <a:cubicBezTo>
                    <a:pt x="560" y="584"/>
                    <a:pt x="552" y="1288"/>
                    <a:pt x="576" y="1224"/>
                  </a:cubicBezTo>
                  <a:cubicBezTo>
                    <a:pt x="600" y="1160"/>
                    <a:pt x="640" y="240"/>
                    <a:pt x="672" y="120"/>
                  </a:cubicBezTo>
                  <a:cubicBezTo>
                    <a:pt x="704" y="0"/>
                    <a:pt x="704" y="456"/>
                    <a:pt x="768" y="504"/>
                  </a:cubicBezTo>
                  <a:cubicBezTo>
                    <a:pt x="832" y="552"/>
                    <a:pt x="976" y="336"/>
                    <a:pt x="1056" y="408"/>
                  </a:cubicBezTo>
                  <a:cubicBezTo>
                    <a:pt x="1136" y="480"/>
                    <a:pt x="1192" y="708"/>
                    <a:pt x="1248" y="936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331" name="Line 1114"/>
            <p:cNvSpPr>
              <a:spLocks noChangeShapeType="1"/>
            </p:cNvSpPr>
            <p:nvPr/>
          </p:nvSpPr>
          <p:spPr bwMode="auto">
            <a:xfrm>
              <a:off x="672" y="2352"/>
              <a:ext cx="15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1332" name="Line 1115"/>
            <p:cNvSpPr>
              <a:spLocks noChangeShapeType="1"/>
            </p:cNvSpPr>
            <p:nvPr/>
          </p:nvSpPr>
          <p:spPr bwMode="auto">
            <a:xfrm flipV="1">
              <a:off x="720" y="1680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</p:grpSp>
      <p:graphicFrame>
        <p:nvGraphicFramePr>
          <p:cNvPr id="160" name="Obiekt 159"/>
          <p:cNvGraphicFramePr>
            <a:graphicFrameLocks noChangeAspect="1"/>
          </p:cNvGraphicFramePr>
          <p:nvPr/>
        </p:nvGraphicFramePr>
        <p:xfrm>
          <a:off x="1259632" y="2708920"/>
          <a:ext cx="292224" cy="43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9" name="Równanie" r:id="rId4" imgW="152280" imgH="228600" progId="Equation.3">
                  <p:embed/>
                </p:oleObj>
              </mc:Choice>
              <mc:Fallback>
                <p:oleObj name="Równanie" r:id="rId4" imgW="152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708920"/>
                        <a:ext cx="292224" cy="438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3332163" y="2635324"/>
            <a:ext cx="5373687" cy="4000738"/>
            <a:chOff x="3332163" y="2635324"/>
            <a:chExt cx="5373687" cy="4000738"/>
          </a:xfrm>
        </p:grpSpPr>
        <p:graphicFrame>
          <p:nvGraphicFramePr>
            <p:cNvPr id="141" name="Obiekt 1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6357258"/>
                </p:ext>
              </p:extLst>
            </p:nvPr>
          </p:nvGraphicFramePr>
          <p:xfrm>
            <a:off x="3332163" y="4725988"/>
            <a:ext cx="5373687" cy="904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90" name="Równanie" r:id="rId6" imgW="3098520" imgH="520560" progId="Equation.3">
                    <p:embed/>
                  </p:oleObj>
                </mc:Choice>
                <mc:Fallback>
                  <p:oleObj name="Równanie" r:id="rId6" imgW="3098520" imgH="52056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2163" y="4725988"/>
                          <a:ext cx="5373687" cy="904875"/>
                        </a:xfrm>
                        <a:prstGeom prst="rect">
                          <a:avLst/>
                        </a:prstGeom>
                        <a:solidFill>
                          <a:srgbClr val="FFFF99">
                            <a:alpha val="89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" name="pole tekstowe 147"/>
            <p:cNvSpPr txBox="1"/>
            <p:nvPr/>
          </p:nvSpPr>
          <p:spPr>
            <a:xfrm>
              <a:off x="4139952" y="5805065"/>
              <a:ext cx="3913315" cy="830997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pl-PL" b="1" i="1" dirty="0" smtClean="0"/>
                <a:t>i</a:t>
              </a:r>
              <a:r>
                <a:rPr lang="pl-PL" b="1" dirty="0" smtClean="0"/>
                <a:t> – numer wartości realizacji</a:t>
              </a:r>
              <a:endParaRPr lang="pl-PL" b="1" i="1" dirty="0" smtClean="0"/>
            </a:p>
            <a:p>
              <a:r>
                <a:rPr lang="pl-PL" b="1" i="1" dirty="0" smtClean="0"/>
                <a:t>N</a:t>
              </a:r>
              <a:r>
                <a:rPr lang="pl-PL" b="1" dirty="0" smtClean="0"/>
                <a:t> </a:t>
              </a:r>
              <a:r>
                <a:rPr lang="pl-PL" b="1" dirty="0"/>
                <a:t>– </a:t>
              </a:r>
              <a:r>
                <a:rPr lang="pl-PL" b="1" dirty="0" smtClean="0"/>
                <a:t># wszystkich realizacji</a:t>
              </a:r>
            </a:p>
          </p:txBody>
        </p:sp>
        <p:grpSp>
          <p:nvGrpSpPr>
            <p:cNvPr id="70" name="Grupa 69"/>
            <p:cNvGrpSpPr/>
            <p:nvPr/>
          </p:nvGrpSpPr>
          <p:grpSpPr>
            <a:xfrm>
              <a:off x="4136778" y="2635324"/>
              <a:ext cx="1027112" cy="1296988"/>
              <a:chOff x="4208786" y="3211388"/>
              <a:chExt cx="1027112" cy="1296988"/>
            </a:xfrm>
          </p:grpSpPr>
          <p:sp>
            <p:nvSpPr>
              <p:cNvPr id="18" name="Rectangle 1040"/>
              <p:cNvSpPr>
                <a:spLocks noChangeArrowheads="1"/>
              </p:cNvSpPr>
              <p:nvPr/>
            </p:nvSpPr>
            <p:spPr bwMode="auto">
              <a:xfrm rot="16200000">
                <a:off x="4076229" y="3348707"/>
                <a:ext cx="1295400" cy="1023938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" name="Rectangle 1041"/>
              <p:cNvSpPr>
                <a:spLocks noChangeArrowheads="1"/>
              </p:cNvSpPr>
              <p:nvPr/>
            </p:nvSpPr>
            <p:spPr bwMode="auto">
              <a:xfrm rot="16200000">
                <a:off x="4076229" y="3348707"/>
                <a:ext cx="1295400" cy="1023938"/>
              </a:xfrm>
              <a:prstGeom prst="rect">
                <a:avLst/>
              </a:prstGeom>
              <a:noFill/>
              <a:ln w="285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auto">
              <a:xfrm rot="16200000">
                <a:off x="3561879" y="3859882"/>
                <a:ext cx="1295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auto">
              <a:xfrm rot="16200000">
                <a:off x="4585816" y="3859882"/>
                <a:ext cx="1295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auto">
              <a:xfrm rot="16200000" flipV="1">
                <a:off x="4722341" y="2699419"/>
                <a:ext cx="0" cy="10239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auto">
              <a:xfrm rot="16200000" flipV="1">
                <a:off x="4722341" y="3994819"/>
                <a:ext cx="0" cy="10239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auto">
              <a:xfrm rot="16200000">
                <a:off x="4585816" y="3859882"/>
                <a:ext cx="1295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auto">
              <a:xfrm rot="16200000" flipV="1">
                <a:off x="4722341" y="3994819"/>
                <a:ext cx="0" cy="10239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auto">
              <a:xfrm rot="16200000" flipV="1">
                <a:off x="5227166" y="4501232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auto">
              <a:xfrm rot="16200000">
                <a:off x="4215929" y="4501232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auto">
              <a:xfrm rot="16200000" flipV="1">
                <a:off x="5227166" y="4372644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auto">
              <a:xfrm rot="16200000">
                <a:off x="4215929" y="4372644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auto">
              <a:xfrm rot="16200000" flipV="1">
                <a:off x="5227166" y="4242469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auto">
              <a:xfrm rot="16200000">
                <a:off x="4215929" y="4242469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auto">
              <a:xfrm rot="16200000" flipV="1">
                <a:off x="5227166" y="4113882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auto">
              <a:xfrm rot="16200000">
                <a:off x="4215929" y="4113882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auto">
              <a:xfrm rot="16200000" flipV="1">
                <a:off x="5225579" y="3982119"/>
                <a:ext cx="1588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auto">
              <a:xfrm rot="16200000">
                <a:off x="4214341" y="3982119"/>
                <a:ext cx="1588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auto">
              <a:xfrm rot="16200000" flipV="1">
                <a:off x="5225579" y="3853532"/>
                <a:ext cx="1588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auto">
              <a:xfrm rot="16200000">
                <a:off x="4214341" y="3853532"/>
                <a:ext cx="1588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auto">
              <a:xfrm rot="16200000" flipV="1">
                <a:off x="5225579" y="3723357"/>
                <a:ext cx="1588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auto">
              <a:xfrm rot="16200000">
                <a:off x="4214341" y="3723357"/>
                <a:ext cx="1588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auto">
              <a:xfrm rot="16200000" flipV="1">
                <a:off x="5227166" y="3594769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auto">
              <a:xfrm rot="16200000">
                <a:off x="4215929" y="3594769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auto">
              <a:xfrm rot="16200000" flipV="1">
                <a:off x="5227166" y="3464594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auto">
              <a:xfrm rot="16200000">
                <a:off x="4215929" y="3464594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auto">
              <a:xfrm rot="16200000" flipV="1">
                <a:off x="5225579" y="3336007"/>
                <a:ext cx="1588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auto">
              <a:xfrm rot="16200000">
                <a:off x="4214341" y="3336007"/>
                <a:ext cx="1588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auto">
              <a:xfrm rot="16200000" flipV="1">
                <a:off x="5227166" y="3205832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auto">
              <a:xfrm rot="16200000">
                <a:off x="4215929" y="3205832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auto">
              <a:xfrm rot="16200000">
                <a:off x="5227166" y="4501232"/>
                <a:ext cx="1111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auto">
              <a:xfrm rot="16200000" flipH="1">
                <a:off x="5227166" y="321853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0" name="Line 1073"/>
              <p:cNvSpPr>
                <a:spLocks noChangeShapeType="1"/>
              </p:cNvSpPr>
              <p:nvPr/>
            </p:nvSpPr>
            <p:spPr bwMode="auto">
              <a:xfrm rot="16200000" flipH="1">
                <a:off x="5098579" y="321853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" name="Line 1075"/>
              <p:cNvSpPr>
                <a:spLocks noChangeShapeType="1"/>
              </p:cNvSpPr>
              <p:nvPr/>
            </p:nvSpPr>
            <p:spPr bwMode="auto">
              <a:xfrm rot="16200000" flipH="1">
                <a:off x="4969991" y="321853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2" name="Line 1077"/>
              <p:cNvSpPr>
                <a:spLocks noChangeShapeType="1"/>
              </p:cNvSpPr>
              <p:nvPr/>
            </p:nvSpPr>
            <p:spPr bwMode="auto">
              <a:xfrm rot="16200000" flipH="1">
                <a:off x="4841404" y="321853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3" name="Line 1079"/>
              <p:cNvSpPr>
                <a:spLocks noChangeShapeType="1"/>
              </p:cNvSpPr>
              <p:nvPr/>
            </p:nvSpPr>
            <p:spPr bwMode="auto">
              <a:xfrm rot="16200000" flipH="1">
                <a:off x="4715991" y="3216944"/>
                <a:ext cx="12700" cy="15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4" name="Line 1081"/>
              <p:cNvSpPr>
                <a:spLocks noChangeShapeType="1"/>
              </p:cNvSpPr>
              <p:nvPr/>
            </p:nvSpPr>
            <p:spPr bwMode="auto">
              <a:xfrm rot="16200000" flipH="1">
                <a:off x="4587404" y="3216944"/>
                <a:ext cx="12700" cy="15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5" name="Line 1083"/>
              <p:cNvSpPr>
                <a:spLocks noChangeShapeType="1"/>
              </p:cNvSpPr>
              <p:nvPr/>
            </p:nvSpPr>
            <p:spPr bwMode="auto">
              <a:xfrm rot="16200000" flipH="1">
                <a:off x="4458816" y="321853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6" name="Line 1085"/>
              <p:cNvSpPr>
                <a:spLocks noChangeShapeType="1"/>
              </p:cNvSpPr>
              <p:nvPr/>
            </p:nvSpPr>
            <p:spPr bwMode="auto">
              <a:xfrm rot="16200000" flipH="1">
                <a:off x="4330229" y="321853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7" name="Line 1086"/>
              <p:cNvSpPr>
                <a:spLocks noChangeShapeType="1"/>
              </p:cNvSpPr>
              <p:nvPr/>
            </p:nvSpPr>
            <p:spPr bwMode="auto">
              <a:xfrm rot="16200000">
                <a:off x="4203229" y="4501232"/>
                <a:ext cx="1111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8" name="Line 1087"/>
              <p:cNvSpPr>
                <a:spLocks noChangeShapeType="1"/>
              </p:cNvSpPr>
              <p:nvPr/>
            </p:nvSpPr>
            <p:spPr bwMode="auto">
              <a:xfrm rot="16200000" flipH="1">
                <a:off x="4203229" y="321853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9" name="Line 1088"/>
              <p:cNvSpPr>
                <a:spLocks noChangeShapeType="1"/>
              </p:cNvSpPr>
              <p:nvPr/>
            </p:nvSpPr>
            <p:spPr bwMode="auto">
              <a:xfrm rot="16200000">
                <a:off x="3561879" y="3859882"/>
                <a:ext cx="1295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0" name="Line 1089"/>
              <p:cNvSpPr>
                <a:spLocks noChangeShapeType="1"/>
              </p:cNvSpPr>
              <p:nvPr/>
            </p:nvSpPr>
            <p:spPr bwMode="auto">
              <a:xfrm rot="16200000">
                <a:off x="4585816" y="3859882"/>
                <a:ext cx="1295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1" name="Line 1090"/>
              <p:cNvSpPr>
                <a:spLocks noChangeShapeType="1"/>
              </p:cNvSpPr>
              <p:nvPr/>
            </p:nvSpPr>
            <p:spPr bwMode="auto">
              <a:xfrm rot="16200000" flipV="1">
                <a:off x="4722341" y="2699419"/>
                <a:ext cx="0" cy="10239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2" name="Line 1091"/>
              <p:cNvSpPr>
                <a:spLocks noChangeShapeType="1"/>
              </p:cNvSpPr>
              <p:nvPr/>
            </p:nvSpPr>
            <p:spPr bwMode="auto">
              <a:xfrm rot="16200000" flipV="1">
                <a:off x="4722341" y="3994819"/>
                <a:ext cx="0" cy="10239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3" name="Freeform 1092"/>
              <p:cNvSpPr>
                <a:spLocks/>
              </p:cNvSpPr>
              <p:nvPr/>
            </p:nvSpPr>
            <p:spPr bwMode="auto">
              <a:xfrm rot="16200000">
                <a:off x="5085879" y="4361532"/>
                <a:ext cx="276225" cy="14288"/>
              </a:xfrm>
              <a:custGeom>
                <a:avLst/>
                <a:gdLst>
                  <a:gd name="T0" fmla="*/ 1 w 762"/>
                  <a:gd name="T1" fmla="*/ 2 h 42"/>
                  <a:gd name="T2" fmla="*/ 2 w 762"/>
                  <a:gd name="T3" fmla="*/ 2 h 42"/>
                  <a:gd name="T4" fmla="*/ 3 w 762"/>
                  <a:gd name="T5" fmla="*/ 2 h 42"/>
                  <a:gd name="T6" fmla="*/ 3 w 762"/>
                  <a:gd name="T7" fmla="*/ 2 h 42"/>
                  <a:gd name="T8" fmla="*/ 4 w 762"/>
                  <a:gd name="T9" fmla="*/ 2 h 42"/>
                  <a:gd name="T10" fmla="*/ 5 w 762"/>
                  <a:gd name="T11" fmla="*/ 2 h 42"/>
                  <a:gd name="T12" fmla="*/ 6 w 762"/>
                  <a:gd name="T13" fmla="*/ 2 h 42"/>
                  <a:gd name="T14" fmla="*/ 7 w 762"/>
                  <a:gd name="T15" fmla="*/ 2 h 42"/>
                  <a:gd name="T16" fmla="*/ 8 w 762"/>
                  <a:gd name="T17" fmla="*/ 2 h 42"/>
                  <a:gd name="T18" fmla="*/ 9 w 762"/>
                  <a:gd name="T19" fmla="*/ 2 h 42"/>
                  <a:gd name="T20" fmla="*/ 10 w 762"/>
                  <a:gd name="T21" fmla="*/ 2 h 42"/>
                  <a:gd name="T22" fmla="*/ 11 w 762"/>
                  <a:gd name="T23" fmla="*/ 2 h 42"/>
                  <a:gd name="T24" fmla="*/ 12 w 762"/>
                  <a:gd name="T25" fmla="*/ 2 h 42"/>
                  <a:gd name="T26" fmla="*/ 13 w 762"/>
                  <a:gd name="T27" fmla="*/ 2 h 42"/>
                  <a:gd name="T28" fmla="*/ 14 w 762"/>
                  <a:gd name="T29" fmla="*/ 2 h 42"/>
                  <a:gd name="T30" fmla="*/ 15 w 762"/>
                  <a:gd name="T31" fmla="*/ 2 h 42"/>
                  <a:gd name="T32" fmla="*/ 16 w 762"/>
                  <a:gd name="T33" fmla="*/ 2 h 42"/>
                  <a:gd name="T34" fmla="*/ 17 w 762"/>
                  <a:gd name="T35" fmla="*/ 2 h 42"/>
                  <a:gd name="T36" fmla="*/ 18 w 762"/>
                  <a:gd name="T37" fmla="*/ 2 h 42"/>
                  <a:gd name="T38" fmla="*/ 18 w 762"/>
                  <a:gd name="T39" fmla="*/ 2 h 42"/>
                  <a:gd name="T40" fmla="*/ 19 w 762"/>
                  <a:gd name="T41" fmla="*/ 2 h 42"/>
                  <a:gd name="T42" fmla="*/ 20 w 762"/>
                  <a:gd name="T43" fmla="*/ 2 h 42"/>
                  <a:gd name="T44" fmla="*/ 21 w 762"/>
                  <a:gd name="T45" fmla="*/ 2 h 42"/>
                  <a:gd name="T46" fmla="*/ 22 w 762"/>
                  <a:gd name="T47" fmla="*/ 2 h 42"/>
                  <a:gd name="T48" fmla="*/ 23 w 762"/>
                  <a:gd name="T49" fmla="*/ 2 h 42"/>
                  <a:gd name="T50" fmla="*/ 24 w 762"/>
                  <a:gd name="T51" fmla="*/ 2 h 42"/>
                  <a:gd name="T52" fmla="*/ 25 w 762"/>
                  <a:gd name="T53" fmla="*/ 2 h 42"/>
                  <a:gd name="T54" fmla="*/ 26 w 762"/>
                  <a:gd name="T55" fmla="*/ 2 h 42"/>
                  <a:gd name="T56" fmla="*/ 27 w 762"/>
                  <a:gd name="T57" fmla="*/ 2 h 42"/>
                  <a:gd name="T58" fmla="*/ 28 w 762"/>
                  <a:gd name="T59" fmla="*/ 2 h 42"/>
                  <a:gd name="T60" fmla="*/ 29 w 762"/>
                  <a:gd name="T61" fmla="*/ 2 h 42"/>
                  <a:gd name="T62" fmla="*/ 30 w 762"/>
                  <a:gd name="T63" fmla="*/ 2 h 42"/>
                  <a:gd name="T64" fmla="*/ 31 w 762"/>
                  <a:gd name="T65" fmla="*/ 2 h 42"/>
                  <a:gd name="T66" fmla="*/ 32 w 762"/>
                  <a:gd name="T67" fmla="*/ 1 h 42"/>
                  <a:gd name="T68" fmla="*/ 32 w 762"/>
                  <a:gd name="T69" fmla="*/ 1 h 42"/>
                  <a:gd name="T70" fmla="*/ 34 w 762"/>
                  <a:gd name="T71" fmla="*/ 1 h 42"/>
                  <a:gd name="T72" fmla="*/ 34 w 762"/>
                  <a:gd name="T73" fmla="*/ 1 h 42"/>
                  <a:gd name="T74" fmla="*/ 35 w 762"/>
                  <a:gd name="T75" fmla="*/ 1 h 42"/>
                  <a:gd name="T76" fmla="*/ 36 w 762"/>
                  <a:gd name="T77" fmla="*/ 1 h 42"/>
                  <a:gd name="T78" fmla="*/ 37 w 762"/>
                  <a:gd name="T79" fmla="*/ 1 h 42"/>
                  <a:gd name="T80" fmla="*/ 38 w 762"/>
                  <a:gd name="T81" fmla="*/ 0 h 42"/>
                  <a:gd name="T82" fmla="*/ 39 w 762"/>
                  <a:gd name="T83" fmla="*/ 0 h 4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62"/>
                  <a:gd name="T127" fmla="*/ 0 h 42"/>
                  <a:gd name="T128" fmla="*/ 762 w 762"/>
                  <a:gd name="T129" fmla="*/ 42 h 4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62" h="42">
                    <a:moveTo>
                      <a:pt x="0" y="42"/>
                    </a:moveTo>
                    <a:lnTo>
                      <a:pt x="6" y="42"/>
                    </a:lnTo>
                    <a:lnTo>
                      <a:pt x="12" y="42"/>
                    </a:lnTo>
                    <a:lnTo>
                      <a:pt x="18" y="42"/>
                    </a:lnTo>
                    <a:lnTo>
                      <a:pt x="24" y="42"/>
                    </a:lnTo>
                    <a:lnTo>
                      <a:pt x="30" y="42"/>
                    </a:lnTo>
                    <a:lnTo>
                      <a:pt x="36" y="42"/>
                    </a:lnTo>
                    <a:lnTo>
                      <a:pt x="42" y="42"/>
                    </a:lnTo>
                    <a:lnTo>
                      <a:pt x="48" y="42"/>
                    </a:lnTo>
                    <a:lnTo>
                      <a:pt x="54" y="42"/>
                    </a:lnTo>
                    <a:lnTo>
                      <a:pt x="60" y="42"/>
                    </a:lnTo>
                    <a:lnTo>
                      <a:pt x="66" y="42"/>
                    </a:lnTo>
                    <a:lnTo>
                      <a:pt x="72" y="42"/>
                    </a:lnTo>
                    <a:lnTo>
                      <a:pt x="78" y="42"/>
                    </a:lnTo>
                    <a:lnTo>
                      <a:pt x="84" y="42"/>
                    </a:lnTo>
                    <a:lnTo>
                      <a:pt x="90" y="42"/>
                    </a:lnTo>
                    <a:lnTo>
                      <a:pt x="96" y="42"/>
                    </a:lnTo>
                    <a:lnTo>
                      <a:pt x="102" y="42"/>
                    </a:lnTo>
                    <a:lnTo>
                      <a:pt x="108" y="42"/>
                    </a:lnTo>
                    <a:lnTo>
                      <a:pt x="114" y="42"/>
                    </a:lnTo>
                    <a:lnTo>
                      <a:pt x="120" y="42"/>
                    </a:lnTo>
                    <a:lnTo>
                      <a:pt x="126" y="42"/>
                    </a:lnTo>
                    <a:lnTo>
                      <a:pt x="132" y="42"/>
                    </a:lnTo>
                    <a:lnTo>
                      <a:pt x="138" y="42"/>
                    </a:lnTo>
                    <a:lnTo>
                      <a:pt x="144" y="42"/>
                    </a:lnTo>
                    <a:lnTo>
                      <a:pt x="150" y="42"/>
                    </a:lnTo>
                    <a:lnTo>
                      <a:pt x="156" y="42"/>
                    </a:lnTo>
                    <a:lnTo>
                      <a:pt x="162" y="42"/>
                    </a:lnTo>
                    <a:lnTo>
                      <a:pt x="168" y="42"/>
                    </a:lnTo>
                    <a:lnTo>
                      <a:pt x="174" y="42"/>
                    </a:lnTo>
                    <a:lnTo>
                      <a:pt x="180" y="42"/>
                    </a:lnTo>
                    <a:lnTo>
                      <a:pt x="186" y="42"/>
                    </a:lnTo>
                    <a:lnTo>
                      <a:pt x="192" y="42"/>
                    </a:lnTo>
                    <a:lnTo>
                      <a:pt x="198" y="42"/>
                    </a:lnTo>
                    <a:lnTo>
                      <a:pt x="204" y="42"/>
                    </a:lnTo>
                    <a:lnTo>
                      <a:pt x="210" y="42"/>
                    </a:lnTo>
                    <a:lnTo>
                      <a:pt x="216" y="42"/>
                    </a:lnTo>
                    <a:lnTo>
                      <a:pt x="222" y="42"/>
                    </a:lnTo>
                    <a:lnTo>
                      <a:pt x="228" y="42"/>
                    </a:lnTo>
                    <a:lnTo>
                      <a:pt x="234" y="42"/>
                    </a:lnTo>
                    <a:lnTo>
                      <a:pt x="240" y="42"/>
                    </a:lnTo>
                    <a:lnTo>
                      <a:pt x="246" y="42"/>
                    </a:lnTo>
                    <a:lnTo>
                      <a:pt x="252" y="42"/>
                    </a:lnTo>
                    <a:lnTo>
                      <a:pt x="258" y="42"/>
                    </a:lnTo>
                    <a:lnTo>
                      <a:pt x="264" y="42"/>
                    </a:lnTo>
                    <a:lnTo>
                      <a:pt x="270" y="42"/>
                    </a:lnTo>
                    <a:lnTo>
                      <a:pt x="276" y="42"/>
                    </a:lnTo>
                    <a:lnTo>
                      <a:pt x="282" y="42"/>
                    </a:lnTo>
                    <a:lnTo>
                      <a:pt x="288" y="42"/>
                    </a:lnTo>
                    <a:lnTo>
                      <a:pt x="294" y="42"/>
                    </a:lnTo>
                    <a:lnTo>
                      <a:pt x="300" y="42"/>
                    </a:lnTo>
                    <a:lnTo>
                      <a:pt x="306" y="42"/>
                    </a:lnTo>
                    <a:lnTo>
                      <a:pt x="312" y="42"/>
                    </a:lnTo>
                    <a:lnTo>
                      <a:pt x="318" y="42"/>
                    </a:lnTo>
                    <a:lnTo>
                      <a:pt x="324" y="42"/>
                    </a:lnTo>
                    <a:lnTo>
                      <a:pt x="330" y="42"/>
                    </a:lnTo>
                    <a:lnTo>
                      <a:pt x="336" y="42"/>
                    </a:lnTo>
                    <a:lnTo>
                      <a:pt x="342" y="42"/>
                    </a:lnTo>
                    <a:lnTo>
                      <a:pt x="348" y="42"/>
                    </a:lnTo>
                    <a:lnTo>
                      <a:pt x="354" y="42"/>
                    </a:lnTo>
                    <a:lnTo>
                      <a:pt x="360" y="42"/>
                    </a:lnTo>
                    <a:lnTo>
                      <a:pt x="366" y="42"/>
                    </a:lnTo>
                    <a:lnTo>
                      <a:pt x="372" y="42"/>
                    </a:lnTo>
                    <a:lnTo>
                      <a:pt x="378" y="42"/>
                    </a:lnTo>
                    <a:lnTo>
                      <a:pt x="384" y="42"/>
                    </a:lnTo>
                    <a:lnTo>
                      <a:pt x="390" y="42"/>
                    </a:lnTo>
                    <a:lnTo>
                      <a:pt x="396" y="42"/>
                    </a:lnTo>
                    <a:lnTo>
                      <a:pt x="402" y="42"/>
                    </a:lnTo>
                    <a:lnTo>
                      <a:pt x="408" y="42"/>
                    </a:lnTo>
                    <a:lnTo>
                      <a:pt x="414" y="42"/>
                    </a:lnTo>
                    <a:lnTo>
                      <a:pt x="420" y="42"/>
                    </a:lnTo>
                    <a:lnTo>
                      <a:pt x="426" y="42"/>
                    </a:lnTo>
                    <a:lnTo>
                      <a:pt x="432" y="42"/>
                    </a:lnTo>
                    <a:lnTo>
                      <a:pt x="438" y="42"/>
                    </a:lnTo>
                    <a:lnTo>
                      <a:pt x="444" y="42"/>
                    </a:lnTo>
                    <a:lnTo>
                      <a:pt x="450" y="42"/>
                    </a:lnTo>
                    <a:lnTo>
                      <a:pt x="456" y="42"/>
                    </a:lnTo>
                    <a:lnTo>
                      <a:pt x="462" y="42"/>
                    </a:lnTo>
                    <a:lnTo>
                      <a:pt x="468" y="42"/>
                    </a:lnTo>
                    <a:lnTo>
                      <a:pt x="474" y="42"/>
                    </a:lnTo>
                    <a:lnTo>
                      <a:pt x="480" y="42"/>
                    </a:lnTo>
                    <a:lnTo>
                      <a:pt x="486" y="42"/>
                    </a:lnTo>
                    <a:lnTo>
                      <a:pt x="492" y="42"/>
                    </a:lnTo>
                    <a:lnTo>
                      <a:pt x="498" y="42"/>
                    </a:lnTo>
                    <a:lnTo>
                      <a:pt x="504" y="42"/>
                    </a:lnTo>
                    <a:lnTo>
                      <a:pt x="510" y="42"/>
                    </a:lnTo>
                    <a:lnTo>
                      <a:pt x="516" y="42"/>
                    </a:lnTo>
                    <a:lnTo>
                      <a:pt x="522" y="42"/>
                    </a:lnTo>
                    <a:lnTo>
                      <a:pt x="528" y="42"/>
                    </a:lnTo>
                    <a:lnTo>
                      <a:pt x="534" y="36"/>
                    </a:lnTo>
                    <a:lnTo>
                      <a:pt x="540" y="36"/>
                    </a:lnTo>
                    <a:lnTo>
                      <a:pt x="546" y="36"/>
                    </a:lnTo>
                    <a:lnTo>
                      <a:pt x="552" y="36"/>
                    </a:lnTo>
                    <a:lnTo>
                      <a:pt x="558" y="36"/>
                    </a:lnTo>
                    <a:lnTo>
                      <a:pt x="564" y="36"/>
                    </a:lnTo>
                    <a:lnTo>
                      <a:pt x="570" y="36"/>
                    </a:lnTo>
                    <a:lnTo>
                      <a:pt x="576" y="36"/>
                    </a:lnTo>
                    <a:lnTo>
                      <a:pt x="582" y="36"/>
                    </a:lnTo>
                    <a:lnTo>
                      <a:pt x="588" y="36"/>
                    </a:lnTo>
                    <a:lnTo>
                      <a:pt x="594" y="36"/>
                    </a:lnTo>
                    <a:lnTo>
                      <a:pt x="600" y="36"/>
                    </a:lnTo>
                    <a:lnTo>
                      <a:pt x="606" y="30"/>
                    </a:lnTo>
                    <a:lnTo>
                      <a:pt x="612" y="30"/>
                    </a:lnTo>
                    <a:lnTo>
                      <a:pt x="618" y="30"/>
                    </a:lnTo>
                    <a:lnTo>
                      <a:pt x="624" y="30"/>
                    </a:lnTo>
                    <a:lnTo>
                      <a:pt x="630" y="30"/>
                    </a:lnTo>
                    <a:lnTo>
                      <a:pt x="636" y="30"/>
                    </a:lnTo>
                    <a:lnTo>
                      <a:pt x="642" y="30"/>
                    </a:lnTo>
                    <a:lnTo>
                      <a:pt x="648" y="24"/>
                    </a:lnTo>
                    <a:lnTo>
                      <a:pt x="654" y="24"/>
                    </a:lnTo>
                    <a:lnTo>
                      <a:pt x="660" y="24"/>
                    </a:lnTo>
                    <a:lnTo>
                      <a:pt x="666" y="24"/>
                    </a:lnTo>
                    <a:lnTo>
                      <a:pt x="672" y="24"/>
                    </a:lnTo>
                    <a:lnTo>
                      <a:pt x="678" y="24"/>
                    </a:lnTo>
                    <a:lnTo>
                      <a:pt x="684" y="18"/>
                    </a:lnTo>
                    <a:lnTo>
                      <a:pt x="690" y="18"/>
                    </a:lnTo>
                    <a:lnTo>
                      <a:pt x="696" y="18"/>
                    </a:lnTo>
                    <a:lnTo>
                      <a:pt x="702" y="18"/>
                    </a:lnTo>
                    <a:lnTo>
                      <a:pt x="708" y="12"/>
                    </a:lnTo>
                    <a:lnTo>
                      <a:pt x="714" y="12"/>
                    </a:lnTo>
                    <a:lnTo>
                      <a:pt x="720" y="12"/>
                    </a:lnTo>
                    <a:lnTo>
                      <a:pt x="726" y="12"/>
                    </a:lnTo>
                    <a:lnTo>
                      <a:pt x="732" y="6"/>
                    </a:lnTo>
                    <a:lnTo>
                      <a:pt x="738" y="6"/>
                    </a:lnTo>
                    <a:lnTo>
                      <a:pt x="744" y="6"/>
                    </a:lnTo>
                    <a:lnTo>
                      <a:pt x="750" y="0"/>
                    </a:lnTo>
                    <a:lnTo>
                      <a:pt x="756" y="0"/>
                    </a:lnTo>
                    <a:lnTo>
                      <a:pt x="762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4" name="Freeform 1093"/>
              <p:cNvSpPr>
                <a:spLocks/>
              </p:cNvSpPr>
              <p:nvPr/>
            </p:nvSpPr>
            <p:spPr bwMode="auto">
              <a:xfrm rot="16200000">
                <a:off x="4920779" y="3934494"/>
                <a:ext cx="196850" cy="395288"/>
              </a:xfrm>
              <a:custGeom>
                <a:avLst/>
                <a:gdLst>
                  <a:gd name="T0" fmla="*/ 1 w 540"/>
                  <a:gd name="T1" fmla="*/ 57 h 1086"/>
                  <a:gd name="T2" fmla="*/ 2 w 540"/>
                  <a:gd name="T3" fmla="*/ 56 h 1086"/>
                  <a:gd name="T4" fmla="*/ 3 w 540"/>
                  <a:gd name="T5" fmla="*/ 56 h 1086"/>
                  <a:gd name="T6" fmla="*/ 3 w 540"/>
                  <a:gd name="T7" fmla="*/ 55 h 1086"/>
                  <a:gd name="T8" fmla="*/ 4 w 540"/>
                  <a:gd name="T9" fmla="*/ 55 h 1086"/>
                  <a:gd name="T10" fmla="*/ 5 w 540"/>
                  <a:gd name="T11" fmla="*/ 54 h 1086"/>
                  <a:gd name="T12" fmla="*/ 6 w 540"/>
                  <a:gd name="T13" fmla="*/ 53 h 1086"/>
                  <a:gd name="T14" fmla="*/ 7 w 540"/>
                  <a:gd name="T15" fmla="*/ 52 h 1086"/>
                  <a:gd name="T16" fmla="*/ 8 w 540"/>
                  <a:gd name="T17" fmla="*/ 51 h 1086"/>
                  <a:gd name="T18" fmla="*/ 9 w 540"/>
                  <a:gd name="T19" fmla="*/ 50 h 1086"/>
                  <a:gd name="T20" fmla="*/ 10 w 540"/>
                  <a:gd name="T21" fmla="*/ 50 h 1086"/>
                  <a:gd name="T22" fmla="*/ 11 w 540"/>
                  <a:gd name="T23" fmla="*/ 49 h 1086"/>
                  <a:gd name="T24" fmla="*/ 11 w 540"/>
                  <a:gd name="T25" fmla="*/ 48 h 1086"/>
                  <a:gd name="T26" fmla="*/ 12 w 540"/>
                  <a:gd name="T27" fmla="*/ 47 h 1086"/>
                  <a:gd name="T28" fmla="*/ 13 w 540"/>
                  <a:gd name="T29" fmla="*/ 46 h 1086"/>
                  <a:gd name="T30" fmla="*/ 13 w 540"/>
                  <a:gd name="T31" fmla="*/ 45 h 1086"/>
                  <a:gd name="T32" fmla="*/ 14 w 540"/>
                  <a:gd name="T33" fmla="*/ 44 h 1086"/>
                  <a:gd name="T34" fmla="*/ 14 w 540"/>
                  <a:gd name="T35" fmla="*/ 43 h 1086"/>
                  <a:gd name="T36" fmla="*/ 15 w 540"/>
                  <a:gd name="T37" fmla="*/ 42 h 1086"/>
                  <a:gd name="T38" fmla="*/ 16 w 540"/>
                  <a:gd name="T39" fmla="*/ 41 h 1086"/>
                  <a:gd name="T40" fmla="*/ 16 w 540"/>
                  <a:gd name="T41" fmla="*/ 39 h 1086"/>
                  <a:gd name="T42" fmla="*/ 17 w 540"/>
                  <a:gd name="T43" fmla="*/ 38 h 1086"/>
                  <a:gd name="T44" fmla="*/ 17 w 540"/>
                  <a:gd name="T45" fmla="*/ 37 h 1086"/>
                  <a:gd name="T46" fmla="*/ 18 w 540"/>
                  <a:gd name="T47" fmla="*/ 36 h 1086"/>
                  <a:gd name="T48" fmla="*/ 18 w 540"/>
                  <a:gd name="T49" fmla="*/ 34 h 1086"/>
                  <a:gd name="T50" fmla="*/ 19 w 540"/>
                  <a:gd name="T51" fmla="*/ 33 h 1086"/>
                  <a:gd name="T52" fmla="*/ 20 w 540"/>
                  <a:gd name="T53" fmla="*/ 31 h 1086"/>
                  <a:gd name="T54" fmla="*/ 20 w 540"/>
                  <a:gd name="T55" fmla="*/ 30 h 1086"/>
                  <a:gd name="T56" fmla="*/ 21 w 540"/>
                  <a:gd name="T57" fmla="*/ 28 h 1086"/>
                  <a:gd name="T58" fmla="*/ 21 w 540"/>
                  <a:gd name="T59" fmla="*/ 26 h 1086"/>
                  <a:gd name="T60" fmla="*/ 22 w 540"/>
                  <a:gd name="T61" fmla="*/ 25 h 1086"/>
                  <a:gd name="T62" fmla="*/ 23 w 540"/>
                  <a:gd name="T63" fmla="*/ 23 h 1086"/>
                  <a:gd name="T64" fmla="*/ 23 w 540"/>
                  <a:gd name="T65" fmla="*/ 21 h 1086"/>
                  <a:gd name="T66" fmla="*/ 23 w 540"/>
                  <a:gd name="T67" fmla="*/ 19 h 1086"/>
                  <a:gd name="T68" fmla="*/ 24 w 540"/>
                  <a:gd name="T69" fmla="*/ 17 h 1086"/>
                  <a:gd name="T70" fmla="*/ 25 w 540"/>
                  <a:gd name="T71" fmla="*/ 15 h 1086"/>
                  <a:gd name="T72" fmla="*/ 25 w 540"/>
                  <a:gd name="T73" fmla="*/ 13 h 1086"/>
                  <a:gd name="T74" fmla="*/ 26 w 540"/>
                  <a:gd name="T75" fmla="*/ 11 h 1086"/>
                  <a:gd name="T76" fmla="*/ 26 w 540"/>
                  <a:gd name="T77" fmla="*/ 8 h 1086"/>
                  <a:gd name="T78" fmla="*/ 27 w 540"/>
                  <a:gd name="T79" fmla="*/ 6 h 1086"/>
                  <a:gd name="T80" fmla="*/ 28 w 540"/>
                  <a:gd name="T81" fmla="*/ 4 h 1086"/>
                  <a:gd name="T82" fmla="*/ 28 w 540"/>
                  <a:gd name="T83" fmla="*/ 2 h 108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40"/>
                  <a:gd name="T127" fmla="*/ 0 h 1086"/>
                  <a:gd name="T128" fmla="*/ 540 w 540"/>
                  <a:gd name="T129" fmla="*/ 1086 h 108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40" h="1086">
                    <a:moveTo>
                      <a:pt x="0" y="1086"/>
                    </a:moveTo>
                    <a:lnTo>
                      <a:pt x="6" y="1080"/>
                    </a:lnTo>
                    <a:lnTo>
                      <a:pt x="12" y="1080"/>
                    </a:lnTo>
                    <a:lnTo>
                      <a:pt x="18" y="1074"/>
                    </a:lnTo>
                    <a:lnTo>
                      <a:pt x="24" y="1074"/>
                    </a:lnTo>
                    <a:lnTo>
                      <a:pt x="30" y="1068"/>
                    </a:lnTo>
                    <a:lnTo>
                      <a:pt x="36" y="1068"/>
                    </a:lnTo>
                    <a:lnTo>
                      <a:pt x="42" y="1062"/>
                    </a:lnTo>
                    <a:lnTo>
                      <a:pt x="48" y="1062"/>
                    </a:lnTo>
                    <a:lnTo>
                      <a:pt x="54" y="1056"/>
                    </a:lnTo>
                    <a:lnTo>
                      <a:pt x="60" y="1056"/>
                    </a:lnTo>
                    <a:lnTo>
                      <a:pt x="66" y="1050"/>
                    </a:lnTo>
                    <a:lnTo>
                      <a:pt x="72" y="1044"/>
                    </a:lnTo>
                    <a:lnTo>
                      <a:pt x="78" y="1044"/>
                    </a:lnTo>
                    <a:lnTo>
                      <a:pt x="84" y="1038"/>
                    </a:lnTo>
                    <a:lnTo>
                      <a:pt x="90" y="1032"/>
                    </a:lnTo>
                    <a:lnTo>
                      <a:pt x="96" y="1032"/>
                    </a:lnTo>
                    <a:lnTo>
                      <a:pt x="102" y="1026"/>
                    </a:lnTo>
                    <a:lnTo>
                      <a:pt x="108" y="1020"/>
                    </a:lnTo>
                    <a:lnTo>
                      <a:pt x="114" y="1020"/>
                    </a:lnTo>
                    <a:lnTo>
                      <a:pt x="120" y="1014"/>
                    </a:lnTo>
                    <a:lnTo>
                      <a:pt x="126" y="1008"/>
                    </a:lnTo>
                    <a:lnTo>
                      <a:pt x="132" y="1002"/>
                    </a:lnTo>
                    <a:lnTo>
                      <a:pt x="138" y="996"/>
                    </a:lnTo>
                    <a:lnTo>
                      <a:pt x="144" y="990"/>
                    </a:lnTo>
                    <a:lnTo>
                      <a:pt x="150" y="990"/>
                    </a:lnTo>
                    <a:lnTo>
                      <a:pt x="156" y="978"/>
                    </a:lnTo>
                    <a:lnTo>
                      <a:pt x="162" y="972"/>
                    </a:lnTo>
                    <a:lnTo>
                      <a:pt x="168" y="966"/>
                    </a:lnTo>
                    <a:lnTo>
                      <a:pt x="174" y="960"/>
                    </a:lnTo>
                    <a:lnTo>
                      <a:pt x="180" y="954"/>
                    </a:lnTo>
                    <a:lnTo>
                      <a:pt x="186" y="948"/>
                    </a:lnTo>
                    <a:lnTo>
                      <a:pt x="192" y="942"/>
                    </a:lnTo>
                    <a:lnTo>
                      <a:pt x="198" y="936"/>
                    </a:lnTo>
                    <a:lnTo>
                      <a:pt x="198" y="930"/>
                    </a:lnTo>
                    <a:lnTo>
                      <a:pt x="210" y="924"/>
                    </a:lnTo>
                    <a:lnTo>
                      <a:pt x="210" y="918"/>
                    </a:lnTo>
                    <a:lnTo>
                      <a:pt x="216" y="912"/>
                    </a:lnTo>
                    <a:lnTo>
                      <a:pt x="216" y="906"/>
                    </a:lnTo>
                    <a:lnTo>
                      <a:pt x="222" y="900"/>
                    </a:lnTo>
                    <a:lnTo>
                      <a:pt x="222" y="894"/>
                    </a:lnTo>
                    <a:lnTo>
                      <a:pt x="234" y="888"/>
                    </a:lnTo>
                    <a:lnTo>
                      <a:pt x="234" y="882"/>
                    </a:lnTo>
                    <a:lnTo>
                      <a:pt x="240" y="876"/>
                    </a:lnTo>
                    <a:lnTo>
                      <a:pt x="240" y="870"/>
                    </a:lnTo>
                    <a:lnTo>
                      <a:pt x="246" y="864"/>
                    </a:lnTo>
                    <a:lnTo>
                      <a:pt x="252" y="858"/>
                    </a:lnTo>
                    <a:lnTo>
                      <a:pt x="252" y="852"/>
                    </a:lnTo>
                    <a:lnTo>
                      <a:pt x="258" y="846"/>
                    </a:lnTo>
                    <a:lnTo>
                      <a:pt x="258" y="840"/>
                    </a:lnTo>
                    <a:lnTo>
                      <a:pt x="264" y="834"/>
                    </a:lnTo>
                    <a:lnTo>
                      <a:pt x="270" y="828"/>
                    </a:lnTo>
                    <a:lnTo>
                      <a:pt x="270" y="822"/>
                    </a:lnTo>
                    <a:lnTo>
                      <a:pt x="276" y="816"/>
                    </a:lnTo>
                    <a:lnTo>
                      <a:pt x="276" y="804"/>
                    </a:lnTo>
                    <a:lnTo>
                      <a:pt x="282" y="798"/>
                    </a:lnTo>
                    <a:lnTo>
                      <a:pt x="288" y="792"/>
                    </a:lnTo>
                    <a:lnTo>
                      <a:pt x="288" y="786"/>
                    </a:lnTo>
                    <a:lnTo>
                      <a:pt x="294" y="780"/>
                    </a:lnTo>
                    <a:lnTo>
                      <a:pt x="294" y="774"/>
                    </a:lnTo>
                    <a:lnTo>
                      <a:pt x="300" y="762"/>
                    </a:lnTo>
                    <a:lnTo>
                      <a:pt x="306" y="756"/>
                    </a:lnTo>
                    <a:lnTo>
                      <a:pt x="306" y="750"/>
                    </a:lnTo>
                    <a:lnTo>
                      <a:pt x="312" y="744"/>
                    </a:lnTo>
                    <a:lnTo>
                      <a:pt x="312" y="732"/>
                    </a:lnTo>
                    <a:lnTo>
                      <a:pt x="318" y="726"/>
                    </a:lnTo>
                    <a:lnTo>
                      <a:pt x="324" y="720"/>
                    </a:lnTo>
                    <a:lnTo>
                      <a:pt x="324" y="708"/>
                    </a:lnTo>
                    <a:lnTo>
                      <a:pt x="330" y="702"/>
                    </a:lnTo>
                    <a:lnTo>
                      <a:pt x="330" y="690"/>
                    </a:lnTo>
                    <a:lnTo>
                      <a:pt x="336" y="684"/>
                    </a:lnTo>
                    <a:lnTo>
                      <a:pt x="342" y="678"/>
                    </a:lnTo>
                    <a:lnTo>
                      <a:pt x="342" y="666"/>
                    </a:lnTo>
                    <a:lnTo>
                      <a:pt x="348" y="660"/>
                    </a:lnTo>
                    <a:lnTo>
                      <a:pt x="348" y="648"/>
                    </a:lnTo>
                    <a:lnTo>
                      <a:pt x="354" y="642"/>
                    </a:lnTo>
                    <a:lnTo>
                      <a:pt x="360" y="630"/>
                    </a:lnTo>
                    <a:lnTo>
                      <a:pt x="360" y="624"/>
                    </a:lnTo>
                    <a:lnTo>
                      <a:pt x="366" y="612"/>
                    </a:lnTo>
                    <a:lnTo>
                      <a:pt x="366" y="600"/>
                    </a:lnTo>
                    <a:lnTo>
                      <a:pt x="372" y="594"/>
                    </a:lnTo>
                    <a:lnTo>
                      <a:pt x="372" y="582"/>
                    </a:lnTo>
                    <a:lnTo>
                      <a:pt x="378" y="570"/>
                    </a:lnTo>
                    <a:lnTo>
                      <a:pt x="384" y="564"/>
                    </a:lnTo>
                    <a:lnTo>
                      <a:pt x="384" y="552"/>
                    </a:lnTo>
                    <a:lnTo>
                      <a:pt x="390" y="540"/>
                    </a:lnTo>
                    <a:lnTo>
                      <a:pt x="390" y="534"/>
                    </a:lnTo>
                    <a:lnTo>
                      <a:pt x="396" y="522"/>
                    </a:lnTo>
                    <a:lnTo>
                      <a:pt x="402" y="510"/>
                    </a:lnTo>
                    <a:lnTo>
                      <a:pt x="402" y="498"/>
                    </a:lnTo>
                    <a:lnTo>
                      <a:pt x="408" y="486"/>
                    </a:lnTo>
                    <a:lnTo>
                      <a:pt x="408" y="480"/>
                    </a:lnTo>
                    <a:lnTo>
                      <a:pt x="414" y="468"/>
                    </a:lnTo>
                    <a:lnTo>
                      <a:pt x="420" y="456"/>
                    </a:lnTo>
                    <a:lnTo>
                      <a:pt x="420" y="444"/>
                    </a:lnTo>
                    <a:lnTo>
                      <a:pt x="426" y="432"/>
                    </a:lnTo>
                    <a:lnTo>
                      <a:pt x="426" y="420"/>
                    </a:lnTo>
                    <a:lnTo>
                      <a:pt x="432" y="408"/>
                    </a:lnTo>
                    <a:lnTo>
                      <a:pt x="438" y="396"/>
                    </a:lnTo>
                    <a:lnTo>
                      <a:pt x="438" y="384"/>
                    </a:lnTo>
                    <a:lnTo>
                      <a:pt x="444" y="372"/>
                    </a:lnTo>
                    <a:lnTo>
                      <a:pt x="444" y="360"/>
                    </a:lnTo>
                    <a:lnTo>
                      <a:pt x="450" y="348"/>
                    </a:lnTo>
                    <a:lnTo>
                      <a:pt x="456" y="336"/>
                    </a:lnTo>
                    <a:lnTo>
                      <a:pt x="456" y="324"/>
                    </a:lnTo>
                    <a:lnTo>
                      <a:pt x="462" y="306"/>
                    </a:lnTo>
                    <a:lnTo>
                      <a:pt x="462" y="294"/>
                    </a:lnTo>
                    <a:lnTo>
                      <a:pt x="468" y="282"/>
                    </a:lnTo>
                    <a:lnTo>
                      <a:pt x="474" y="270"/>
                    </a:lnTo>
                    <a:lnTo>
                      <a:pt x="474" y="258"/>
                    </a:lnTo>
                    <a:lnTo>
                      <a:pt x="480" y="240"/>
                    </a:lnTo>
                    <a:lnTo>
                      <a:pt x="480" y="228"/>
                    </a:lnTo>
                    <a:lnTo>
                      <a:pt x="486" y="216"/>
                    </a:lnTo>
                    <a:lnTo>
                      <a:pt x="492" y="204"/>
                    </a:lnTo>
                    <a:lnTo>
                      <a:pt x="492" y="186"/>
                    </a:lnTo>
                    <a:lnTo>
                      <a:pt x="498" y="174"/>
                    </a:lnTo>
                    <a:lnTo>
                      <a:pt x="498" y="162"/>
                    </a:lnTo>
                    <a:lnTo>
                      <a:pt x="504" y="144"/>
                    </a:lnTo>
                    <a:lnTo>
                      <a:pt x="510" y="132"/>
                    </a:lnTo>
                    <a:lnTo>
                      <a:pt x="510" y="114"/>
                    </a:lnTo>
                    <a:lnTo>
                      <a:pt x="516" y="102"/>
                    </a:lnTo>
                    <a:lnTo>
                      <a:pt x="516" y="90"/>
                    </a:lnTo>
                    <a:lnTo>
                      <a:pt x="522" y="72"/>
                    </a:lnTo>
                    <a:lnTo>
                      <a:pt x="528" y="60"/>
                    </a:lnTo>
                    <a:lnTo>
                      <a:pt x="528" y="42"/>
                    </a:lnTo>
                    <a:lnTo>
                      <a:pt x="534" y="30"/>
                    </a:lnTo>
                    <a:lnTo>
                      <a:pt x="534" y="12"/>
                    </a:lnTo>
                    <a:lnTo>
                      <a:pt x="540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5" name="Freeform 1094"/>
              <p:cNvSpPr>
                <a:spLocks/>
              </p:cNvSpPr>
              <p:nvPr/>
            </p:nvSpPr>
            <p:spPr bwMode="auto">
              <a:xfrm rot="16200000">
                <a:off x="4430241" y="3643982"/>
                <a:ext cx="173038" cy="606425"/>
              </a:xfrm>
              <a:custGeom>
                <a:avLst/>
                <a:gdLst>
                  <a:gd name="T0" fmla="*/ 0 w 480"/>
                  <a:gd name="T1" fmla="*/ 85 h 1674"/>
                  <a:gd name="T2" fmla="*/ 1 w 480"/>
                  <a:gd name="T3" fmla="*/ 83 h 1674"/>
                  <a:gd name="T4" fmla="*/ 2 w 480"/>
                  <a:gd name="T5" fmla="*/ 81 h 1674"/>
                  <a:gd name="T6" fmla="*/ 2 w 480"/>
                  <a:gd name="T7" fmla="*/ 78 h 1674"/>
                  <a:gd name="T8" fmla="*/ 2 w 480"/>
                  <a:gd name="T9" fmla="*/ 76 h 1674"/>
                  <a:gd name="T10" fmla="*/ 3 w 480"/>
                  <a:gd name="T11" fmla="*/ 73 h 1674"/>
                  <a:gd name="T12" fmla="*/ 4 w 480"/>
                  <a:gd name="T13" fmla="*/ 70 h 1674"/>
                  <a:gd name="T14" fmla="*/ 4 w 480"/>
                  <a:gd name="T15" fmla="*/ 68 h 1674"/>
                  <a:gd name="T16" fmla="*/ 5 w 480"/>
                  <a:gd name="T17" fmla="*/ 65 h 1674"/>
                  <a:gd name="T18" fmla="*/ 5 w 480"/>
                  <a:gd name="T19" fmla="*/ 63 h 1674"/>
                  <a:gd name="T20" fmla="*/ 6 w 480"/>
                  <a:gd name="T21" fmla="*/ 60 h 1674"/>
                  <a:gd name="T22" fmla="*/ 7 w 480"/>
                  <a:gd name="T23" fmla="*/ 57 h 1674"/>
                  <a:gd name="T24" fmla="*/ 7 w 480"/>
                  <a:gd name="T25" fmla="*/ 54 h 1674"/>
                  <a:gd name="T26" fmla="*/ 7 w 480"/>
                  <a:gd name="T27" fmla="*/ 52 h 1674"/>
                  <a:gd name="T28" fmla="*/ 8 w 480"/>
                  <a:gd name="T29" fmla="*/ 49 h 1674"/>
                  <a:gd name="T30" fmla="*/ 9 w 480"/>
                  <a:gd name="T31" fmla="*/ 47 h 1674"/>
                  <a:gd name="T32" fmla="*/ 9 w 480"/>
                  <a:gd name="T33" fmla="*/ 44 h 1674"/>
                  <a:gd name="T34" fmla="*/ 10 w 480"/>
                  <a:gd name="T35" fmla="*/ 41 h 1674"/>
                  <a:gd name="T36" fmla="*/ 10 w 480"/>
                  <a:gd name="T37" fmla="*/ 39 h 1674"/>
                  <a:gd name="T38" fmla="*/ 11 w 480"/>
                  <a:gd name="T39" fmla="*/ 36 h 1674"/>
                  <a:gd name="T40" fmla="*/ 11 w 480"/>
                  <a:gd name="T41" fmla="*/ 34 h 1674"/>
                  <a:gd name="T42" fmla="*/ 12 w 480"/>
                  <a:gd name="T43" fmla="*/ 31 h 1674"/>
                  <a:gd name="T44" fmla="*/ 12 w 480"/>
                  <a:gd name="T45" fmla="*/ 29 h 1674"/>
                  <a:gd name="T46" fmla="*/ 13 w 480"/>
                  <a:gd name="T47" fmla="*/ 26 h 1674"/>
                  <a:gd name="T48" fmla="*/ 14 w 480"/>
                  <a:gd name="T49" fmla="*/ 24 h 1674"/>
                  <a:gd name="T50" fmla="*/ 14 w 480"/>
                  <a:gd name="T51" fmla="*/ 22 h 1674"/>
                  <a:gd name="T52" fmla="*/ 15 w 480"/>
                  <a:gd name="T53" fmla="*/ 20 h 1674"/>
                  <a:gd name="T54" fmla="*/ 15 w 480"/>
                  <a:gd name="T55" fmla="*/ 18 h 1674"/>
                  <a:gd name="T56" fmla="*/ 16 w 480"/>
                  <a:gd name="T57" fmla="*/ 16 h 1674"/>
                  <a:gd name="T58" fmla="*/ 16 w 480"/>
                  <a:gd name="T59" fmla="*/ 14 h 1674"/>
                  <a:gd name="T60" fmla="*/ 17 w 480"/>
                  <a:gd name="T61" fmla="*/ 13 h 1674"/>
                  <a:gd name="T62" fmla="*/ 17 w 480"/>
                  <a:gd name="T63" fmla="*/ 11 h 1674"/>
                  <a:gd name="T64" fmla="*/ 18 w 480"/>
                  <a:gd name="T65" fmla="*/ 9 h 1674"/>
                  <a:gd name="T66" fmla="*/ 19 w 480"/>
                  <a:gd name="T67" fmla="*/ 8 h 1674"/>
                  <a:gd name="T68" fmla="*/ 19 w 480"/>
                  <a:gd name="T69" fmla="*/ 7 h 1674"/>
                  <a:gd name="T70" fmla="*/ 20 w 480"/>
                  <a:gd name="T71" fmla="*/ 5 h 1674"/>
                  <a:gd name="T72" fmla="*/ 20 w 480"/>
                  <a:gd name="T73" fmla="*/ 4 h 1674"/>
                  <a:gd name="T74" fmla="*/ 21 w 480"/>
                  <a:gd name="T75" fmla="*/ 3 h 1674"/>
                  <a:gd name="T76" fmla="*/ 21 w 480"/>
                  <a:gd name="T77" fmla="*/ 3 h 1674"/>
                  <a:gd name="T78" fmla="*/ 22 w 480"/>
                  <a:gd name="T79" fmla="*/ 1 h 1674"/>
                  <a:gd name="T80" fmla="*/ 23 w 480"/>
                  <a:gd name="T81" fmla="*/ 1 h 1674"/>
                  <a:gd name="T82" fmla="*/ 24 w 480"/>
                  <a:gd name="T83" fmla="*/ 0 h 16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0"/>
                  <a:gd name="T127" fmla="*/ 0 h 1674"/>
                  <a:gd name="T128" fmla="*/ 480 w 480"/>
                  <a:gd name="T129" fmla="*/ 1674 h 167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0" h="1674">
                    <a:moveTo>
                      <a:pt x="0" y="1674"/>
                    </a:moveTo>
                    <a:lnTo>
                      <a:pt x="0" y="1656"/>
                    </a:lnTo>
                    <a:lnTo>
                      <a:pt x="6" y="1638"/>
                    </a:lnTo>
                    <a:lnTo>
                      <a:pt x="12" y="1626"/>
                    </a:lnTo>
                    <a:lnTo>
                      <a:pt x="12" y="1608"/>
                    </a:lnTo>
                    <a:lnTo>
                      <a:pt x="18" y="1596"/>
                    </a:lnTo>
                    <a:lnTo>
                      <a:pt x="18" y="1578"/>
                    </a:lnTo>
                    <a:lnTo>
                      <a:pt x="24" y="1560"/>
                    </a:lnTo>
                    <a:lnTo>
                      <a:pt x="30" y="1548"/>
                    </a:lnTo>
                    <a:lnTo>
                      <a:pt x="30" y="1530"/>
                    </a:lnTo>
                    <a:lnTo>
                      <a:pt x="36" y="1512"/>
                    </a:lnTo>
                    <a:lnTo>
                      <a:pt x="36" y="1500"/>
                    </a:lnTo>
                    <a:lnTo>
                      <a:pt x="42" y="1482"/>
                    </a:lnTo>
                    <a:lnTo>
                      <a:pt x="48" y="1464"/>
                    </a:lnTo>
                    <a:lnTo>
                      <a:pt x="48" y="1452"/>
                    </a:lnTo>
                    <a:lnTo>
                      <a:pt x="54" y="1434"/>
                    </a:lnTo>
                    <a:lnTo>
                      <a:pt x="54" y="1416"/>
                    </a:lnTo>
                    <a:lnTo>
                      <a:pt x="60" y="1398"/>
                    </a:lnTo>
                    <a:lnTo>
                      <a:pt x="66" y="1386"/>
                    </a:lnTo>
                    <a:lnTo>
                      <a:pt x="66" y="1368"/>
                    </a:lnTo>
                    <a:lnTo>
                      <a:pt x="72" y="1350"/>
                    </a:lnTo>
                    <a:lnTo>
                      <a:pt x="72" y="1332"/>
                    </a:lnTo>
                    <a:lnTo>
                      <a:pt x="78" y="1320"/>
                    </a:lnTo>
                    <a:lnTo>
                      <a:pt x="84" y="1302"/>
                    </a:lnTo>
                    <a:lnTo>
                      <a:pt x="84" y="1284"/>
                    </a:lnTo>
                    <a:lnTo>
                      <a:pt x="90" y="1266"/>
                    </a:lnTo>
                    <a:lnTo>
                      <a:pt x="90" y="1248"/>
                    </a:lnTo>
                    <a:lnTo>
                      <a:pt x="96" y="1230"/>
                    </a:lnTo>
                    <a:lnTo>
                      <a:pt x="102" y="1218"/>
                    </a:lnTo>
                    <a:lnTo>
                      <a:pt x="102" y="1200"/>
                    </a:lnTo>
                    <a:lnTo>
                      <a:pt x="108" y="1182"/>
                    </a:lnTo>
                    <a:lnTo>
                      <a:pt x="108" y="1164"/>
                    </a:lnTo>
                    <a:lnTo>
                      <a:pt x="114" y="1146"/>
                    </a:lnTo>
                    <a:lnTo>
                      <a:pt x="120" y="1128"/>
                    </a:lnTo>
                    <a:lnTo>
                      <a:pt x="120" y="1116"/>
                    </a:lnTo>
                    <a:lnTo>
                      <a:pt x="126" y="1098"/>
                    </a:lnTo>
                    <a:lnTo>
                      <a:pt x="126" y="1080"/>
                    </a:lnTo>
                    <a:lnTo>
                      <a:pt x="132" y="1062"/>
                    </a:lnTo>
                    <a:lnTo>
                      <a:pt x="138" y="1044"/>
                    </a:lnTo>
                    <a:lnTo>
                      <a:pt x="138" y="1026"/>
                    </a:lnTo>
                    <a:lnTo>
                      <a:pt x="144" y="1014"/>
                    </a:lnTo>
                    <a:lnTo>
                      <a:pt x="144" y="996"/>
                    </a:lnTo>
                    <a:lnTo>
                      <a:pt x="150" y="978"/>
                    </a:lnTo>
                    <a:lnTo>
                      <a:pt x="156" y="960"/>
                    </a:lnTo>
                    <a:lnTo>
                      <a:pt x="156" y="942"/>
                    </a:lnTo>
                    <a:lnTo>
                      <a:pt x="162" y="930"/>
                    </a:lnTo>
                    <a:lnTo>
                      <a:pt x="162" y="912"/>
                    </a:lnTo>
                    <a:lnTo>
                      <a:pt x="168" y="894"/>
                    </a:lnTo>
                    <a:lnTo>
                      <a:pt x="168" y="876"/>
                    </a:lnTo>
                    <a:lnTo>
                      <a:pt x="174" y="858"/>
                    </a:lnTo>
                    <a:lnTo>
                      <a:pt x="180" y="846"/>
                    </a:lnTo>
                    <a:lnTo>
                      <a:pt x="180" y="828"/>
                    </a:lnTo>
                    <a:lnTo>
                      <a:pt x="186" y="810"/>
                    </a:lnTo>
                    <a:lnTo>
                      <a:pt x="186" y="792"/>
                    </a:lnTo>
                    <a:lnTo>
                      <a:pt x="192" y="780"/>
                    </a:lnTo>
                    <a:lnTo>
                      <a:pt x="198" y="762"/>
                    </a:lnTo>
                    <a:lnTo>
                      <a:pt x="198" y="744"/>
                    </a:lnTo>
                    <a:lnTo>
                      <a:pt x="204" y="726"/>
                    </a:lnTo>
                    <a:lnTo>
                      <a:pt x="204" y="714"/>
                    </a:lnTo>
                    <a:lnTo>
                      <a:pt x="210" y="696"/>
                    </a:lnTo>
                    <a:lnTo>
                      <a:pt x="216" y="678"/>
                    </a:lnTo>
                    <a:lnTo>
                      <a:pt x="216" y="666"/>
                    </a:lnTo>
                    <a:lnTo>
                      <a:pt x="222" y="648"/>
                    </a:lnTo>
                    <a:lnTo>
                      <a:pt x="222" y="636"/>
                    </a:lnTo>
                    <a:lnTo>
                      <a:pt x="228" y="618"/>
                    </a:lnTo>
                    <a:lnTo>
                      <a:pt x="234" y="600"/>
                    </a:lnTo>
                    <a:lnTo>
                      <a:pt x="234" y="588"/>
                    </a:lnTo>
                    <a:lnTo>
                      <a:pt x="240" y="570"/>
                    </a:lnTo>
                    <a:lnTo>
                      <a:pt x="240" y="558"/>
                    </a:lnTo>
                    <a:lnTo>
                      <a:pt x="246" y="540"/>
                    </a:lnTo>
                    <a:lnTo>
                      <a:pt x="252" y="528"/>
                    </a:lnTo>
                    <a:lnTo>
                      <a:pt x="252" y="510"/>
                    </a:lnTo>
                    <a:lnTo>
                      <a:pt x="258" y="498"/>
                    </a:lnTo>
                    <a:lnTo>
                      <a:pt x="258" y="486"/>
                    </a:lnTo>
                    <a:lnTo>
                      <a:pt x="264" y="468"/>
                    </a:lnTo>
                    <a:lnTo>
                      <a:pt x="270" y="456"/>
                    </a:lnTo>
                    <a:lnTo>
                      <a:pt x="270" y="444"/>
                    </a:lnTo>
                    <a:lnTo>
                      <a:pt x="276" y="426"/>
                    </a:lnTo>
                    <a:lnTo>
                      <a:pt x="276" y="414"/>
                    </a:lnTo>
                    <a:lnTo>
                      <a:pt x="282" y="402"/>
                    </a:lnTo>
                    <a:lnTo>
                      <a:pt x="288" y="390"/>
                    </a:lnTo>
                    <a:lnTo>
                      <a:pt x="288" y="372"/>
                    </a:lnTo>
                    <a:lnTo>
                      <a:pt x="294" y="360"/>
                    </a:lnTo>
                    <a:lnTo>
                      <a:pt x="294" y="348"/>
                    </a:lnTo>
                    <a:lnTo>
                      <a:pt x="300" y="336"/>
                    </a:lnTo>
                    <a:lnTo>
                      <a:pt x="306" y="324"/>
                    </a:lnTo>
                    <a:lnTo>
                      <a:pt x="306" y="312"/>
                    </a:lnTo>
                    <a:lnTo>
                      <a:pt x="312" y="300"/>
                    </a:lnTo>
                    <a:lnTo>
                      <a:pt x="312" y="288"/>
                    </a:lnTo>
                    <a:lnTo>
                      <a:pt x="318" y="276"/>
                    </a:lnTo>
                    <a:lnTo>
                      <a:pt x="318" y="264"/>
                    </a:lnTo>
                    <a:lnTo>
                      <a:pt x="324" y="252"/>
                    </a:lnTo>
                    <a:lnTo>
                      <a:pt x="330" y="240"/>
                    </a:lnTo>
                    <a:lnTo>
                      <a:pt x="330" y="234"/>
                    </a:lnTo>
                    <a:lnTo>
                      <a:pt x="336" y="222"/>
                    </a:lnTo>
                    <a:lnTo>
                      <a:pt x="336" y="210"/>
                    </a:lnTo>
                    <a:lnTo>
                      <a:pt x="342" y="198"/>
                    </a:lnTo>
                    <a:lnTo>
                      <a:pt x="348" y="192"/>
                    </a:lnTo>
                    <a:lnTo>
                      <a:pt x="348" y="180"/>
                    </a:lnTo>
                    <a:lnTo>
                      <a:pt x="354" y="174"/>
                    </a:lnTo>
                    <a:lnTo>
                      <a:pt x="354" y="162"/>
                    </a:lnTo>
                    <a:lnTo>
                      <a:pt x="360" y="156"/>
                    </a:lnTo>
                    <a:lnTo>
                      <a:pt x="366" y="144"/>
                    </a:lnTo>
                    <a:lnTo>
                      <a:pt x="366" y="138"/>
                    </a:lnTo>
                    <a:lnTo>
                      <a:pt x="372" y="126"/>
                    </a:lnTo>
                    <a:lnTo>
                      <a:pt x="372" y="120"/>
                    </a:lnTo>
                    <a:lnTo>
                      <a:pt x="378" y="114"/>
                    </a:lnTo>
                    <a:lnTo>
                      <a:pt x="384" y="102"/>
                    </a:lnTo>
                    <a:lnTo>
                      <a:pt x="384" y="96"/>
                    </a:lnTo>
                    <a:lnTo>
                      <a:pt x="390" y="90"/>
                    </a:lnTo>
                    <a:lnTo>
                      <a:pt x="390" y="84"/>
                    </a:lnTo>
                    <a:lnTo>
                      <a:pt x="396" y="78"/>
                    </a:lnTo>
                    <a:lnTo>
                      <a:pt x="402" y="72"/>
                    </a:lnTo>
                    <a:lnTo>
                      <a:pt x="402" y="66"/>
                    </a:lnTo>
                    <a:lnTo>
                      <a:pt x="408" y="60"/>
                    </a:lnTo>
                    <a:lnTo>
                      <a:pt x="408" y="54"/>
                    </a:lnTo>
                    <a:lnTo>
                      <a:pt x="414" y="48"/>
                    </a:lnTo>
                    <a:lnTo>
                      <a:pt x="426" y="36"/>
                    </a:lnTo>
                    <a:lnTo>
                      <a:pt x="426" y="30"/>
                    </a:lnTo>
                    <a:lnTo>
                      <a:pt x="432" y="24"/>
                    </a:lnTo>
                    <a:lnTo>
                      <a:pt x="438" y="18"/>
                    </a:lnTo>
                    <a:lnTo>
                      <a:pt x="444" y="12"/>
                    </a:lnTo>
                    <a:lnTo>
                      <a:pt x="450" y="12"/>
                    </a:lnTo>
                    <a:lnTo>
                      <a:pt x="456" y="6"/>
                    </a:lnTo>
                    <a:lnTo>
                      <a:pt x="462" y="0"/>
                    </a:lnTo>
                    <a:lnTo>
                      <a:pt x="468" y="0"/>
                    </a:lnTo>
                    <a:lnTo>
                      <a:pt x="474" y="0"/>
                    </a:lnTo>
                    <a:lnTo>
                      <a:pt x="480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6" name="Freeform 1095"/>
              <p:cNvSpPr>
                <a:spLocks/>
              </p:cNvSpPr>
              <p:nvPr/>
            </p:nvSpPr>
            <p:spPr bwMode="auto">
              <a:xfrm rot="16200000">
                <a:off x="4430241" y="3470944"/>
                <a:ext cx="174625" cy="606425"/>
              </a:xfrm>
              <a:custGeom>
                <a:avLst/>
                <a:gdLst>
                  <a:gd name="T0" fmla="*/ 1 w 480"/>
                  <a:gd name="T1" fmla="*/ 0 h 1674"/>
                  <a:gd name="T2" fmla="*/ 2 w 480"/>
                  <a:gd name="T3" fmla="*/ 1 h 1674"/>
                  <a:gd name="T4" fmla="*/ 3 w 480"/>
                  <a:gd name="T5" fmla="*/ 1 h 1674"/>
                  <a:gd name="T6" fmla="*/ 3 w 480"/>
                  <a:gd name="T7" fmla="*/ 3 h 1674"/>
                  <a:gd name="T8" fmla="*/ 4 w 480"/>
                  <a:gd name="T9" fmla="*/ 3 h 1674"/>
                  <a:gd name="T10" fmla="*/ 5 w 480"/>
                  <a:gd name="T11" fmla="*/ 4 h 1674"/>
                  <a:gd name="T12" fmla="*/ 5 w 480"/>
                  <a:gd name="T13" fmla="*/ 5 h 1674"/>
                  <a:gd name="T14" fmla="*/ 6 w 480"/>
                  <a:gd name="T15" fmla="*/ 7 h 1674"/>
                  <a:gd name="T16" fmla="*/ 6 w 480"/>
                  <a:gd name="T17" fmla="*/ 8 h 1674"/>
                  <a:gd name="T18" fmla="*/ 7 w 480"/>
                  <a:gd name="T19" fmla="*/ 9 h 1674"/>
                  <a:gd name="T20" fmla="*/ 8 w 480"/>
                  <a:gd name="T21" fmla="*/ 11 h 1674"/>
                  <a:gd name="T22" fmla="*/ 8 w 480"/>
                  <a:gd name="T23" fmla="*/ 13 h 1674"/>
                  <a:gd name="T24" fmla="*/ 8 w 480"/>
                  <a:gd name="T25" fmla="*/ 14 h 1674"/>
                  <a:gd name="T26" fmla="*/ 9 w 480"/>
                  <a:gd name="T27" fmla="*/ 16 h 1674"/>
                  <a:gd name="T28" fmla="*/ 10 w 480"/>
                  <a:gd name="T29" fmla="*/ 18 h 1674"/>
                  <a:gd name="T30" fmla="*/ 10 w 480"/>
                  <a:gd name="T31" fmla="*/ 20 h 1674"/>
                  <a:gd name="T32" fmla="*/ 11 w 480"/>
                  <a:gd name="T33" fmla="*/ 22 h 1674"/>
                  <a:gd name="T34" fmla="*/ 11 w 480"/>
                  <a:gd name="T35" fmla="*/ 24 h 1674"/>
                  <a:gd name="T36" fmla="*/ 12 w 480"/>
                  <a:gd name="T37" fmla="*/ 26 h 1674"/>
                  <a:gd name="T38" fmla="*/ 13 w 480"/>
                  <a:gd name="T39" fmla="*/ 29 h 1674"/>
                  <a:gd name="T40" fmla="*/ 13 w 480"/>
                  <a:gd name="T41" fmla="*/ 31 h 1674"/>
                  <a:gd name="T42" fmla="*/ 14 w 480"/>
                  <a:gd name="T43" fmla="*/ 34 h 1674"/>
                  <a:gd name="T44" fmla="*/ 14 w 480"/>
                  <a:gd name="T45" fmla="*/ 36 h 1674"/>
                  <a:gd name="T46" fmla="*/ 15 w 480"/>
                  <a:gd name="T47" fmla="*/ 39 h 1674"/>
                  <a:gd name="T48" fmla="*/ 15 w 480"/>
                  <a:gd name="T49" fmla="*/ 41 h 1674"/>
                  <a:gd name="T50" fmla="*/ 16 w 480"/>
                  <a:gd name="T51" fmla="*/ 44 h 1674"/>
                  <a:gd name="T52" fmla="*/ 17 w 480"/>
                  <a:gd name="T53" fmla="*/ 47 h 1674"/>
                  <a:gd name="T54" fmla="*/ 17 w 480"/>
                  <a:gd name="T55" fmla="*/ 49 h 1674"/>
                  <a:gd name="T56" fmla="*/ 18 w 480"/>
                  <a:gd name="T57" fmla="*/ 52 h 1674"/>
                  <a:gd name="T58" fmla="*/ 18 w 480"/>
                  <a:gd name="T59" fmla="*/ 54 h 1674"/>
                  <a:gd name="T60" fmla="*/ 19 w 480"/>
                  <a:gd name="T61" fmla="*/ 57 h 1674"/>
                  <a:gd name="T62" fmla="*/ 19 w 480"/>
                  <a:gd name="T63" fmla="*/ 60 h 1674"/>
                  <a:gd name="T64" fmla="*/ 20 w 480"/>
                  <a:gd name="T65" fmla="*/ 63 h 1674"/>
                  <a:gd name="T66" fmla="*/ 20 w 480"/>
                  <a:gd name="T67" fmla="*/ 65 h 1674"/>
                  <a:gd name="T68" fmla="*/ 21 w 480"/>
                  <a:gd name="T69" fmla="*/ 68 h 1674"/>
                  <a:gd name="T70" fmla="*/ 22 w 480"/>
                  <a:gd name="T71" fmla="*/ 70 h 1674"/>
                  <a:gd name="T72" fmla="*/ 22 w 480"/>
                  <a:gd name="T73" fmla="*/ 73 h 1674"/>
                  <a:gd name="T74" fmla="*/ 23 w 480"/>
                  <a:gd name="T75" fmla="*/ 76 h 1674"/>
                  <a:gd name="T76" fmla="*/ 23 w 480"/>
                  <a:gd name="T77" fmla="*/ 78 h 1674"/>
                  <a:gd name="T78" fmla="*/ 24 w 480"/>
                  <a:gd name="T79" fmla="*/ 81 h 1674"/>
                  <a:gd name="T80" fmla="*/ 24 w 480"/>
                  <a:gd name="T81" fmla="*/ 83 h 1674"/>
                  <a:gd name="T82" fmla="*/ 25 w 480"/>
                  <a:gd name="T83" fmla="*/ 85 h 16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0"/>
                  <a:gd name="T127" fmla="*/ 0 h 1674"/>
                  <a:gd name="T128" fmla="*/ 480 w 480"/>
                  <a:gd name="T129" fmla="*/ 1674 h 167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0" h="1674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12"/>
                    </a:lnTo>
                    <a:lnTo>
                      <a:pt x="36" y="18"/>
                    </a:lnTo>
                    <a:lnTo>
                      <a:pt x="42" y="24"/>
                    </a:lnTo>
                    <a:lnTo>
                      <a:pt x="48" y="24"/>
                    </a:lnTo>
                    <a:lnTo>
                      <a:pt x="54" y="36"/>
                    </a:lnTo>
                    <a:lnTo>
                      <a:pt x="60" y="42"/>
                    </a:lnTo>
                    <a:lnTo>
                      <a:pt x="66" y="48"/>
                    </a:lnTo>
                    <a:lnTo>
                      <a:pt x="72" y="54"/>
                    </a:lnTo>
                    <a:lnTo>
                      <a:pt x="72" y="60"/>
                    </a:lnTo>
                    <a:lnTo>
                      <a:pt x="78" y="66"/>
                    </a:lnTo>
                    <a:lnTo>
                      <a:pt x="78" y="72"/>
                    </a:lnTo>
                    <a:lnTo>
                      <a:pt x="84" y="78"/>
                    </a:lnTo>
                    <a:lnTo>
                      <a:pt x="90" y="84"/>
                    </a:lnTo>
                    <a:lnTo>
                      <a:pt x="90" y="90"/>
                    </a:lnTo>
                    <a:lnTo>
                      <a:pt x="96" y="96"/>
                    </a:lnTo>
                    <a:lnTo>
                      <a:pt x="96" y="102"/>
                    </a:lnTo>
                    <a:lnTo>
                      <a:pt x="102" y="114"/>
                    </a:lnTo>
                    <a:lnTo>
                      <a:pt x="108" y="120"/>
                    </a:lnTo>
                    <a:lnTo>
                      <a:pt x="108" y="126"/>
                    </a:lnTo>
                    <a:lnTo>
                      <a:pt x="114" y="138"/>
                    </a:lnTo>
                    <a:lnTo>
                      <a:pt x="114" y="144"/>
                    </a:lnTo>
                    <a:lnTo>
                      <a:pt x="120" y="156"/>
                    </a:lnTo>
                    <a:lnTo>
                      <a:pt x="126" y="162"/>
                    </a:lnTo>
                    <a:lnTo>
                      <a:pt x="126" y="174"/>
                    </a:lnTo>
                    <a:lnTo>
                      <a:pt x="132" y="180"/>
                    </a:lnTo>
                    <a:lnTo>
                      <a:pt x="132" y="192"/>
                    </a:lnTo>
                    <a:lnTo>
                      <a:pt x="138" y="198"/>
                    </a:lnTo>
                    <a:lnTo>
                      <a:pt x="144" y="210"/>
                    </a:lnTo>
                    <a:lnTo>
                      <a:pt x="144" y="222"/>
                    </a:lnTo>
                    <a:lnTo>
                      <a:pt x="150" y="234"/>
                    </a:lnTo>
                    <a:lnTo>
                      <a:pt x="150" y="240"/>
                    </a:lnTo>
                    <a:lnTo>
                      <a:pt x="156" y="252"/>
                    </a:lnTo>
                    <a:lnTo>
                      <a:pt x="162" y="264"/>
                    </a:lnTo>
                    <a:lnTo>
                      <a:pt x="162" y="276"/>
                    </a:lnTo>
                    <a:lnTo>
                      <a:pt x="168" y="288"/>
                    </a:lnTo>
                    <a:lnTo>
                      <a:pt x="168" y="300"/>
                    </a:lnTo>
                    <a:lnTo>
                      <a:pt x="174" y="312"/>
                    </a:lnTo>
                    <a:lnTo>
                      <a:pt x="174" y="324"/>
                    </a:lnTo>
                    <a:lnTo>
                      <a:pt x="180" y="336"/>
                    </a:lnTo>
                    <a:lnTo>
                      <a:pt x="186" y="348"/>
                    </a:lnTo>
                    <a:lnTo>
                      <a:pt x="186" y="360"/>
                    </a:lnTo>
                    <a:lnTo>
                      <a:pt x="192" y="372"/>
                    </a:lnTo>
                    <a:lnTo>
                      <a:pt x="192" y="390"/>
                    </a:lnTo>
                    <a:lnTo>
                      <a:pt x="198" y="402"/>
                    </a:lnTo>
                    <a:lnTo>
                      <a:pt x="204" y="414"/>
                    </a:lnTo>
                    <a:lnTo>
                      <a:pt x="204" y="426"/>
                    </a:lnTo>
                    <a:lnTo>
                      <a:pt x="210" y="444"/>
                    </a:lnTo>
                    <a:lnTo>
                      <a:pt x="210" y="456"/>
                    </a:lnTo>
                    <a:lnTo>
                      <a:pt x="216" y="468"/>
                    </a:lnTo>
                    <a:lnTo>
                      <a:pt x="222" y="486"/>
                    </a:lnTo>
                    <a:lnTo>
                      <a:pt x="222" y="498"/>
                    </a:lnTo>
                    <a:lnTo>
                      <a:pt x="228" y="510"/>
                    </a:lnTo>
                    <a:lnTo>
                      <a:pt x="228" y="528"/>
                    </a:lnTo>
                    <a:lnTo>
                      <a:pt x="234" y="540"/>
                    </a:lnTo>
                    <a:lnTo>
                      <a:pt x="240" y="558"/>
                    </a:lnTo>
                    <a:lnTo>
                      <a:pt x="240" y="570"/>
                    </a:lnTo>
                    <a:lnTo>
                      <a:pt x="246" y="588"/>
                    </a:lnTo>
                    <a:lnTo>
                      <a:pt x="246" y="600"/>
                    </a:lnTo>
                    <a:lnTo>
                      <a:pt x="252" y="618"/>
                    </a:lnTo>
                    <a:lnTo>
                      <a:pt x="258" y="636"/>
                    </a:lnTo>
                    <a:lnTo>
                      <a:pt x="258" y="648"/>
                    </a:lnTo>
                    <a:lnTo>
                      <a:pt x="264" y="666"/>
                    </a:lnTo>
                    <a:lnTo>
                      <a:pt x="264" y="678"/>
                    </a:lnTo>
                    <a:lnTo>
                      <a:pt x="270" y="696"/>
                    </a:lnTo>
                    <a:lnTo>
                      <a:pt x="276" y="714"/>
                    </a:lnTo>
                    <a:lnTo>
                      <a:pt x="276" y="726"/>
                    </a:lnTo>
                    <a:lnTo>
                      <a:pt x="282" y="744"/>
                    </a:lnTo>
                    <a:lnTo>
                      <a:pt x="282" y="762"/>
                    </a:lnTo>
                    <a:lnTo>
                      <a:pt x="288" y="780"/>
                    </a:lnTo>
                    <a:lnTo>
                      <a:pt x="294" y="792"/>
                    </a:lnTo>
                    <a:lnTo>
                      <a:pt x="294" y="810"/>
                    </a:lnTo>
                    <a:lnTo>
                      <a:pt x="300" y="828"/>
                    </a:lnTo>
                    <a:lnTo>
                      <a:pt x="300" y="846"/>
                    </a:lnTo>
                    <a:lnTo>
                      <a:pt x="306" y="858"/>
                    </a:lnTo>
                    <a:lnTo>
                      <a:pt x="312" y="876"/>
                    </a:lnTo>
                    <a:lnTo>
                      <a:pt x="312" y="894"/>
                    </a:lnTo>
                    <a:lnTo>
                      <a:pt x="318" y="912"/>
                    </a:lnTo>
                    <a:lnTo>
                      <a:pt x="318" y="930"/>
                    </a:lnTo>
                    <a:lnTo>
                      <a:pt x="324" y="942"/>
                    </a:lnTo>
                    <a:lnTo>
                      <a:pt x="324" y="960"/>
                    </a:lnTo>
                    <a:lnTo>
                      <a:pt x="330" y="978"/>
                    </a:lnTo>
                    <a:lnTo>
                      <a:pt x="336" y="996"/>
                    </a:lnTo>
                    <a:lnTo>
                      <a:pt x="336" y="1014"/>
                    </a:lnTo>
                    <a:lnTo>
                      <a:pt x="342" y="1026"/>
                    </a:lnTo>
                    <a:lnTo>
                      <a:pt x="342" y="1044"/>
                    </a:lnTo>
                    <a:lnTo>
                      <a:pt x="348" y="1062"/>
                    </a:lnTo>
                    <a:lnTo>
                      <a:pt x="354" y="1080"/>
                    </a:lnTo>
                    <a:lnTo>
                      <a:pt x="354" y="1098"/>
                    </a:lnTo>
                    <a:lnTo>
                      <a:pt x="360" y="1116"/>
                    </a:lnTo>
                    <a:lnTo>
                      <a:pt x="360" y="1128"/>
                    </a:lnTo>
                    <a:lnTo>
                      <a:pt x="366" y="1146"/>
                    </a:lnTo>
                    <a:lnTo>
                      <a:pt x="372" y="1164"/>
                    </a:lnTo>
                    <a:lnTo>
                      <a:pt x="372" y="1182"/>
                    </a:lnTo>
                    <a:lnTo>
                      <a:pt x="378" y="1200"/>
                    </a:lnTo>
                    <a:lnTo>
                      <a:pt x="378" y="1218"/>
                    </a:lnTo>
                    <a:lnTo>
                      <a:pt x="384" y="1230"/>
                    </a:lnTo>
                    <a:lnTo>
                      <a:pt x="390" y="1248"/>
                    </a:lnTo>
                    <a:lnTo>
                      <a:pt x="390" y="1266"/>
                    </a:lnTo>
                    <a:lnTo>
                      <a:pt x="396" y="1284"/>
                    </a:lnTo>
                    <a:lnTo>
                      <a:pt x="396" y="1302"/>
                    </a:lnTo>
                    <a:lnTo>
                      <a:pt x="402" y="1320"/>
                    </a:lnTo>
                    <a:lnTo>
                      <a:pt x="408" y="1332"/>
                    </a:lnTo>
                    <a:lnTo>
                      <a:pt x="408" y="1350"/>
                    </a:lnTo>
                    <a:lnTo>
                      <a:pt x="414" y="1368"/>
                    </a:lnTo>
                    <a:lnTo>
                      <a:pt x="414" y="1386"/>
                    </a:lnTo>
                    <a:lnTo>
                      <a:pt x="420" y="1398"/>
                    </a:lnTo>
                    <a:lnTo>
                      <a:pt x="426" y="1416"/>
                    </a:lnTo>
                    <a:lnTo>
                      <a:pt x="426" y="1434"/>
                    </a:lnTo>
                    <a:lnTo>
                      <a:pt x="432" y="1452"/>
                    </a:lnTo>
                    <a:lnTo>
                      <a:pt x="432" y="1464"/>
                    </a:lnTo>
                    <a:lnTo>
                      <a:pt x="438" y="1482"/>
                    </a:lnTo>
                    <a:lnTo>
                      <a:pt x="444" y="1500"/>
                    </a:lnTo>
                    <a:lnTo>
                      <a:pt x="444" y="1512"/>
                    </a:lnTo>
                    <a:lnTo>
                      <a:pt x="450" y="1530"/>
                    </a:lnTo>
                    <a:lnTo>
                      <a:pt x="450" y="1548"/>
                    </a:lnTo>
                    <a:lnTo>
                      <a:pt x="456" y="1560"/>
                    </a:lnTo>
                    <a:lnTo>
                      <a:pt x="462" y="1578"/>
                    </a:lnTo>
                    <a:lnTo>
                      <a:pt x="462" y="1596"/>
                    </a:lnTo>
                    <a:lnTo>
                      <a:pt x="468" y="1608"/>
                    </a:lnTo>
                    <a:lnTo>
                      <a:pt x="468" y="1626"/>
                    </a:lnTo>
                    <a:lnTo>
                      <a:pt x="474" y="1638"/>
                    </a:lnTo>
                    <a:lnTo>
                      <a:pt x="480" y="1656"/>
                    </a:lnTo>
                    <a:lnTo>
                      <a:pt x="480" y="1674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7" name="Freeform 1096"/>
              <p:cNvSpPr>
                <a:spLocks/>
              </p:cNvSpPr>
              <p:nvPr/>
            </p:nvSpPr>
            <p:spPr bwMode="auto">
              <a:xfrm rot="16200000">
                <a:off x="4920779" y="3396332"/>
                <a:ext cx="188913" cy="390525"/>
              </a:xfrm>
              <a:custGeom>
                <a:avLst/>
                <a:gdLst>
                  <a:gd name="T0" fmla="*/ 0 w 522"/>
                  <a:gd name="T1" fmla="*/ 2 h 1074"/>
                  <a:gd name="T2" fmla="*/ 1 w 522"/>
                  <a:gd name="T3" fmla="*/ 4 h 1074"/>
                  <a:gd name="T4" fmla="*/ 2 w 522"/>
                  <a:gd name="T5" fmla="*/ 6 h 1074"/>
                  <a:gd name="T6" fmla="*/ 2 w 522"/>
                  <a:gd name="T7" fmla="*/ 8 h 1074"/>
                  <a:gd name="T8" fmla="*/ 3 w 522"/>
                  <a:gd name="T9" fmla="*/ 11 h 1074"/>
                  <a:gd name="T10" fmla="*/ 3 w 522"/>
                  <a:gd name="T11" fmla="*/ 13 h 1074"/>
                  <a:gd name="T12" fmla="*/ 4 w 522"/>
                  <a:gd name="T13" fmla="*/ 15 h 1074"/>
                  <a:gd name="T14" fmla="*/ 4 w 522"/>
                  <a:gd name="T15" fmla="*/ 17 h 1074"/>
                  <a:gd name="T16" fmla="*/ 5 w 522"/>
                  <a:gd name="T17" fmla="*/ 19 h 1074"/>
                  <a:gd name="T18" fmla="*/ 5 w 522"/>
                  <a:gd name="T19" fmla="*/ 21 h 1074"/>
                  <a:gd name="T20" fmla="*/ 6 w 522"/>
                  <a:gd name="T21" fmla="*/ 23 h 1074"/>
                  <a:gd name="T22" fmla="*/ 7 w 522"/>
                  <a:gd name="T23" fmla="*/ 25 h 1074"/>
                  <a:gd name="T24" fmla="*/ 7 w 522"/>
                  <a:gd name="T25" fmla="*/ 26 h 1074"/>
                  <a:gd name="T26" fmla="*/ 8 w 522"/>
                  <a:gd name="T27" fmla="*/ 28 h 1074"/>
                  <a:gd name="T28" fmla="*/ 8 w 522"/>
                  <a:gd name="T29" fmla="*/ 30 h 1074"/>
                  <a:gd name="T30" fmla="*/ 9 w 522"/>
                  <a:gd name="T31" fmla="*/ 31 h 1074"/>
                  <a:gd name="T32" fmla="*/ 9 w 522"/>
                  <a:gd name="T33" fmla="*/ 33 h 1074"/>
                  <a:gd name="T34" fmla="*/ 10 w 522"/>
                  <a:gd name="T35" fmla="*/ 34 h 1074"/>
                  <a:gd name="T36" fmla="*/ 10 w 522"/>
                  <a:gd name="T37" fmla="*/ 36 h 1074"/>
                  <a:gd name="T38" fmla="*/ 11 w 522"/>
                  <a:gd name="T39" fmla="*/ 37 h 1074"/>
                  <a:gd name="T40" fmla="*/ 12 w 522"/>
                  <a:gd name="T41" fmla="*/ 38 h 1074"/>
                  <a:gd name="T42" fmla="*/ 12 w 522"/>
                  <a:gd name="T43" fmla="*/ 39 h 1074"/>
                  <a:gd name="T44" fmla="*/ 13 w 522"/>
                  <a:gd name="T45" fmla="*/ 41 h 1074"/>
                  <a:gd name="T46" fmla="*/ 13 w 522"/>
                  <a:gd name="T47" fmla="*/ 41 h 1074"/>
                  <a:gd name="T48" fmla="*/ 14 w 522"/>
                  <a:gd name="T49" fmla="*/ 43 h 1074"/>
                  <a:gd name="T50" fmla="*/ 14 w 522"/>
                  <a:gd name="T51" fmla="*/ 44 h 1074"/>
                  <a:gd name="T52" fmla="*/ 15 w 522"/>
                  <a:gd name="T53" fmla="*/ 45 h 1074"/>
                  <a:gd name="T54" fmla="*/ 16 w 522"/>
                  <a:gd name="T55" fmla="*/ 46 h 1074"/>
                  <a:gd name="T56" fmla="*/ 16 w 522"/>
                  <a:gd name="T57" fmla="*/ 46 h 1074"/>
                  <a:gd name="T58" fmla="*/ 16 w 522"/>
                  <a:gd name="T59" fmla="*/ 47 h 1074"/>
                  <a:gd name="T60" fmla="*/ 18 w 522"/>
                  <a:gd name="T61" fmla="*/ 49 h 1074"/>
                  <a:gd name="T62" fmla="*/ 18 w 522"/>
                  <a:gd name="T63" fmla="*/ 49 h 1074"/>
                  <a:gd name="T64" fmla="*/ 18 w 522"/>
                  <a:gd name="T65" fmla="*/ 50 h 1074"/>
                  <a:gd name="T66" fmla="*/ 19 w 522"/>
                  <a:gd name="T67" fmla="*/ 51 h 1074"/>
                  <a:gd name="T68" fmla="*/ 20 w 522"/>
                  <a:gd name="T69" fmla="*/ 52 h 1074"/>
                  <a:gd name="T70" fmla="*/ 21 w 522"/>
                  <a:gd name="T71" fmla="*/ 53 h 1074"/>
                  <a:gd name="T72" fmla="*/ 22 w 522"/>
                  <a:gd name="T73" fmla="*/ 53 h 1074"/>
                  <a:gd name="T74" fmla="*/ 23 w 522"/>
                  <a:gd name="T75" fmla="*/ 54 h 1074"/>
                  <a:gd name="T76" fmla="*/ 24 w 522"/>
                  <a:gd name="T77" fmla="*/ 55 h 1074"/>
                  <a:gd name="T78" fmla="*/ 25 w 522"/>
                  <a:gd name="T79" fmla="*/ 55 h 1074"/>
                  <a:gd name="T80" fmla="*/ 26 w 522"/>
                  <a:gd name="T81" fmla="*/ 56 h 1074"/>
                  <a:gd name="T82" fmla="*/ 26 w 522"/>
                  <a:gd name="T83" fmla="*/ 56 h 10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22"/>
                  <a:gd name="T127" fmla="*/ 0 h 1074"/>
                  <a:gd name="T128" fmla="*/ 522 w 522"/>
                  <a:gd name="T129" fmla="*/ 1074 h 107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22" h="1074">
                    <a:moveTo>
                      <a:pt x="0" y="0"/>
                    </a:moveTo>
                    <a:lnTo>
                      <a:pt x="6" y="12"/>
                    </a:lnTo>
                    <a:lnTo>
                      <a:pt x="6" y="30"/>
                    </a:lnTo>
                    <a:lnTo>
                      <a:pt x="12" y="42"/>
                    </a:lnTo>
                    <a:lnTo>
                      <a:pt x="12" y="60"/>
                    </a:lnTo>
                    <a:lnTo>
                      <a:pt x="18" y="72"/>
                    </a:lnTo>
                    <a:lnTo>
                      <a:pt x="24" y="90"/>
                    </a:lnTo>
                    <a:lnTo>
                      <a:pt x="24" y="102"/>
                    </a:lnTo>
                    <a:lnTo>
                      <a:pt x="30" y="114"/>
                    </a:lnTo>
                    <a:lnTo>
                      <a:pt x="30" y="132"/>
                    </a:lnTo>
                    <a:lnTo>
                      <a:pt x="36" y="144"/>
                    </a:lnTo>
                    <a:lnTo>
                      <a:pt x="42" y="162"/>
                    </a:lnTo>
                    <a:lnTo>
                      <a:pt x="42" y="174"/>
                    </a:lnTo>
                    <a:lnTo>
                      <a:pt x="48" y="186"/>
                    </a:lnTo>
                    <a:lnTo>
                      <a:pt x="48" y="204"/>
                    </a:lnTo>
                    <a:lnTo>
                      <a:pt x="54" y="216"/>
                    </a:lnTo>
                    <a:lnTo>
                      <a:pt x="60" y="228"/>
                    </a:lnTo>
                    <a:lnTo>
                      <a:pt x="60" y="240"/>
                    </a:lnTo>
                    <a:lnTo>
                      <a:pt x="66" y="258"/>
                    </a:lnTo>
                    <a:lnTo>
                      <a:pt x="66" y="270"/>
                    </a:lnTo>
                    <a:lnTo>
                      <a:pt x="72" y="282"/>
                    </a:lnTo>
                    <a:lnTo>
                      <a:pt x="78" y="294"/>
                    </a:lnTo>
                    <a:lnTo>
                      <a:pt x="78" y="306"/>
                    </a:lnTo>
                    <a:lnTo>
                      <a:pt x="84" y="324"/>
                    </a:lnTo>
                    <a:lnTo>
                      <a:pt x="84" y="336"/>
                    </a:lnTo>
                    <a:lnTo>
                      <a:pt x="90" y="348"/>
                    </a:lnTo>
                    <a:lnTo>
                      <a:pt x="96" y="360"/>
                    </a:lnTo>
                    <a:lnTo>
                      <a:pt x="96" y="372"/>
                    </a:lnTo>
                    <a:lnTo>
                      <a:pt x="102" y="384"/>
                    </a:lnTo>
                    <a:lnTo>
                      <a:pt x="102" y="396"/>
                    </a:lnTo>
                    <a:lnTo>
                      <a:pt x="108" y="408"/>
                    </a:lnTo>
                    <a:lnTo>
                      <a:pt x="114" y="420"/>
                    </a:lnTo>
                    <a:lnTo>
                      <a:pt x="114" y="432"/>
                    </a:lnTo>
                    <a:lnTo>
                      <a:pt x="120" y="444"/>
                    </a:lnTo>
                    <a:lnTo>
                      <a:pt x="120" y="456"/>
                    </a:lnTo>
                    <a:lnTo>
                      <a:pt x="126" y="468"/>
                    </a:lnTo>
                    <a:lnTo>
                      <a:pt x="132" y="480"/>
                    </a:lnTo>
                    <a:lnTo>
                      <a:pt x="132" y="486"/>
                    </a:lnTo>
                    <a:lnTo>
                      <a:pt x="138" y="498"/>
                    </a:lnTo>
                    <a:lnTo>
                      <a:pt x="138" y="510"/>
                    </a:lnTo>
                    <a:lnTo>
                      <a:pt x="144" y="522"/>
                    </a:lnTo>
                    <a:lnTo>
                      <a:pt x="150" y="534"/>
                    </a:lnTo>
                    <a:lnTo>
                      <a:pt x="150" y="540"/>
                    </a:lnTo>
                    <a:lnTo>
                      <a:pt x="156" y="552"/>
                    </a:lnTo>
                    <a:lnTo>
                      <a:pt x="156" y="564"/>
                    </a:lnTo>
                    <a:lnTo>
                      <a:pt x="162" y="570"/>
                    </a:lnTo>
                    <a:lnTo>
                      <a:pt x="168" y="582"/>
                    </a:lnTo>
                    <a:lnTo>
                      <a:pt x="168" y="594"/>
                    </a:lnTo>
                    <a:lnTo>
                      <a:pt x="174" y="600"/>
                    </a:lnTo>
                    <a:lnTo>
                      <a:pt x="174" y="612"/>
                    </a:lnTo>
                    <a:lnTo>
                      <a:pt x="180" y="624"/>
                    </a:lnTo>
                    <a:lnTo>
                      <a:pt x="180" y="630"/>
                    </a:lnTo>
                    <a:lnTo>
                      <a:pt x="186" y="642"/>
                    </a:lnTo>
                    <a:lnTo>
                      <a:pt x="192" y="648"/>
                    </a:lnTo>
                    <a:lnTo>
                      <a:pt x="192" y="660"/>
                    </a:lnTo>
                    <a:lnTo>
                      <a:pt x="198" y="666"/>
                    </a:lnTo>
                    <a:lnTo>
                      <a:pt x="198" y="678"/>
                    </a:lnTo>
                    <a:lnTo>
                      <a:pt x="204" y="684"/>
                    </a:lnTo>
                    <a:lnTo>
                      <a:pt x="210" y="690"/>
                    </a:lnTo>
                    <a:lnTo>
                      <a:pt x="210" y="702"/>
                    </a:lnTo>
                    <a:lnTo>
                      <a:pt x="216" y="708"/>
                    </a:lnTo>
                    <a:lnTo>
                      <a:pt x="216" y="720"/>
                    </a:lnTo>
                    <a:lnTo>
                      <a:pt x="222" y="726"/>
                    </a:lnTo>
                    <a:lnTo>
                      <a:pt x="228" y="732"/>
                    </a:lnTo>
                    <a:lnTo>
                      <a:pt x="228" y="744"/>
                    </a:lnTo>
                    <a:lnTo>
                      <a:pt x="234" y="750"/>
                    </a:lnTo>
                    <a:lnTo>
                      <a:pt x="234" y="756"/>
                    </a:lnTo>
                    <a:lnTo>
                      <a:pt x="240" y="762"/>
                    </a:lnTo>
                    <a:lnTo>
                      <a:pt x="246" y="774"/>
                    </a:lnTo>
                    <a:lnTo>
                      <a:pt x="246" y="780"/>
                    </a:lnTo>
                    <a:lnTo>
                      <a:pt x="252" y="786"/>
                    </a:lnTo>
                    <a:lnTo>
                      <a:pt x="252" y="792"/>
                    </a:lnTo>
                    <a:lnTo>
                      <a:pt x="258" y="798"/>
                    </a:lnTo>
                    <a:lnTo>
                      <a:pt x="264" y="804"/>
                    </a:lnTo>
                    <a:lnTo>
                      <a:pt x="264" y="816"/>
                    </a:lnTo>
                    <a:lnTo>
                      <a:pt x="270" y="822"/>
                    </a:lnTo>
                    <a:lnTo>
                      <a:pt x="270" y="828"/>
                    </a:lnTo>
                    <a:lnTo>
                      <a:pt x="276" y="834"/>
                    </a:lnTo>
                    <a:lnTo>
                      <a:pt x="282" y="840"/>
                    </a:lnTo>
                    <a:lnTo>
                      <a:pt x="282" y="846"/>
                    </a:lnTo>
                    <a:lnTo>
                      <a:pt x="288" y="852"/>
                    </a:lnTo>
                    <a:lnTo>
                      <a:pt x="288" y="858"/>
                    </a:lnTo>
                    <a:lnTo>
                      <a:pt x="294" y="864"/>
                    </a:lnTo>
                    <a:lnTo>
                      <a:pt x="300" y="870"/>
                    </a:lnTo>
                    <a:lnTo>
                      <a:pt x="300" y="876"/>
                    </a:lnTo>
                    <a:lnTo>
                      <a:pt x="312" y="888"/>
                    </a:lnTo>
                    <a:lnTo>
                      <a:pt x="306" y="888"/>
                    </a:lnTo>
                    <a:lnTo>
                      <a:pt x="312" y="888"/>
                    </a:lnTo>
                    <a:lnTo>
                      <a:pt x="318" y="894"/>
                    </a:lnTo>
                    <a:lnTo>
                      <a:pt x="318" y="900"/>
                    </a:lnTo>
                    <a:lnTo>
                      <a:pt x="324" y="906"/>
                    </a:lnTo>
                    <a:lnTo>
                      <a:pt x="324" y="912"/>
                    </a:lnTo>
                    <a:lnTo>
                      <a:pt x="336" y="924"/>
                    </a:lnTo>
                    <a:lnTo>
                      <a:pt x="330" y="924"/>
                    </a:lnTo>
                    <a:lnTo>
                      <a:pt x="336" y="924"/>
                    </a:lnTo>
                    <a:lnTo>
                      <a:pt x="342" y="930"/>
                    </a:lnTo>
                    <a:lnTo>
                      <a:pt x="342" y="936"/>
                    </a:lnTo>
                    <a:lnTo>
                      <a:pt x="348" y="942"/>
                    </a:lnTo>
                    <a:lnTo>
                      <a:pt x="354" y="948"/>
                    </a:lnTo>
                    <a:lnTo>
                      <a:pt x="360" y="954"/>
                    </a:lnTo>
                    <a:lnTo>
                      <a:pt x="372" y="966"/>
                    </a:lnTo>
                    <a:lnTo>
                      <a:pt x="366" y="966"/>
                    </a:lnTo>
                    <a:lnTo>
                      <a:pt x="372" y="966"/>
                    </a:lnTo>
                    <a:lnTo>
                      <a:pt x="384" y="978"/>
                    </a:lnTo>
                    <a:lnTo>
                      <a:pt x="384" y="984"/>
                    </a:lnTo>
                    <a:lnTo>
                      <a:pt x="390" y="990"/>
                    </a:lnTo>
                    <a:lnTo>
                      <a:pt x="396" y="996"/>
                    </a:lnTo>
                    <a:lnTo>
                      <a:pt x="402" y="1002"/>
                    </a:lnTo>
                    <a:lnTo>
                      <a:pt x="408" y="1002"/>
                    </a:lnTo>
                    <a:lnTo>
                      <a:pt x="414" y="1008"/>
                    </a:lnTo>
                    <a:lnTo>
                      <a:pt x="420" y="1014"/>
                    </a:lnTo>
                    <a:lnTo>
                      <a:pt x="426" y="1020"/>
                    </a:lnTo>
                    <a:lnTo>
                      <a:pt x="432" y="1026"/>
                    </a:lnTo>
                    <a:lnTo>
                      <a:pt x="438" y="1032"/>
                    </a:lnTo>
                    <a:lnTo>
                      <a:pt x="444" y="1032"/>
                    </a:lnTo>
                    <a:lnTo>
                      <a:pt x="450" y="1038"/>
                    </a:lnTo>
                    <a:lnTo>
                      <a:pt x="456" y="1044"/>
                    </a:lnTo>
                    <a:lnTo>
                      <a:pt x="462" y="1044"/>
                    </a:lnTo>
                    <a:lnTo>
                      <a:pt x="468" y="1050"/>
                    </a:lnTo>
                    <a:lnTo>
                      <a:pt x="474" y="1056"/>
                    </a:lnTo>
                    <a:lnTo>
                      <a:pt x="480" y="1056"/>
                    </a:lnTo>
                    <a:lnTo>
                      <a:pt x="486" y="1062"/>
                    </a:lnTo>
                    <a:lnTo>
                      <a:pt x="492" y="1062"/>
                    </a:lnTo>
                    <a:lnTo>
                      <a:pt x="498" y="1068"/>
                    </a:lnTo>
                    <a:lnTo>
                      <a:pt x="504" y="1068"/>
                    </a:lnTo>
                    <a:lnTo>
                      <a:pt x="510" y="1074"/>
                    </a:lnTo>
                    <a:lnTo>
                      <a:pt x="516" y="1074"/>
                    </a:lnTo>
                    <a:lnTo>
                      <a:pt x="522" y="1074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8" name="Freeform 1097"/>
              <p:cNvSpPr>
                <a:spLocks/>
              </p:cNvSpPr>
              <p:nvPr/>
            </p:nvSpPr>
            <p:spPr bwMode="auto">
              <a:xfrm rot="16200000">
                <a:off x="5082704" y="3350294"/>
                <a:ext cx="276225" cy="19050"/>
              </a:xfrm>
              <a:custGeom>
                <a:avLst/>
                <a:gdLst>
                  <a:gd name="T0" fmla="*/ 1 w 762"/>
                  <a:gd name="T1" fmla="*/ 0 h 54"/>
                  <a:gd name="T2" fmla="*/ 2 w 762"/>
                  <a:gd name="T3" fmla="*/ 1 h 54"/>
                  <a:gd name="T4" fmla="*/ 3 w 762"/>
                  <a:gd name="T5" fmla="*/ 1 h 54"/>
                  <a:gd name="T6" fmla="*/ 3 w 762"/>
                  <a:gd name="T7" fmla="*/ 1 h 54"/>
                  <a:gd name="T8" fmla="*/ 4 w 762"/>
                  <a:gd name="T9" fmla="*/ 2 h 54"/>
                  <a:gd name="T10" fmla="*/ 5 w 762"/>
                  <a:gd name="T11" fmla="*/ 2 h 54"/>
                  <a:gd name="T12" fmla="*/ 6 w 762"/>
                  <a:gd name="T13" fmla="*/ 2 h 54"/>
                  <a:gd name="T14" fmla="*/ 7 w 762"/>
                  <a:gd name="T15" fmla="*/ 2 h 54"/>
                  <a:gd name="T16" fmla="*/ 8 w 762"/>
                  <a:gd name="T17" fmla="*/ 2 h 54"/>
                  <a:gd name="T18" fmla="*/ 9 w 762"/>
                  <a:gd name="T19" fmla="*/ 2 h 54"/>
                  <a:gd name="T20" fmla="*/ 10 w 762"/>
                  <a:gd name="T21" fmla="*/ 2 h 54"/>
                  <a:gd name="T22" fmla="*/ 11 w 762"/>
                  <a:gd name="T23" fmla="*/ 2 h 54"/>
                  <a:gd name="T24" fmla="*/ 12 w 762"/>
                  <a:gd name="T25" fmla="*/ 2 h 54"/>
                  <a:gd name="T26" fmla="*/ 13 w 762"/>
                  <a:gd name="T27" fmla="*/ 2 h 54"/>
                  <a:gd name="T28" fmla="*/ 14 w 762"/>
                  <a:gd name="T29" fmla="*/ 3 h 54"/>
                  <a:gd name="T30" fmla="*/ 15 w 762"/>
                  <a:gd name="T31" fmla="*/ 3 h 54"/>
                  <a:gd name="T32" fmla="*/ 16 w 762"/>
                  <a:gd name="T33" fmla="*/ 3 h 54"/>
                  <a:gd name="T34" fmla="*/ 17 w 762"/>
                  <a:gd name="T35" fmla="*/ 3 h 54"/>
                  <a:gd name="T36" fmla="*/ 18 w 762"/>
                  <a:gd name="T37" fmla="*/ 3 h 54"/>
                  <a:gd name="T38" fmla="*/ 18 w 762"/>
                  <a:gd name="T39" fmla="*/ 3 h 54"/>
                  <a:gd name="T40" fmla="*/ 19 w 762"/>
                  <a:gd name="T41" fmla="*/ 3 h 54"/>
                  <a:gd name="T42" fmla="*/ 20 w 762"/>
                  <a:gd name="T43" fmla="*/ 3 h 54"/>
                  <a:gd name="T44" fmla="*/ 21 w 762"/>
                  <a:gd name="T45" fmla="*/ 3 h 54"/>
                  <a:gd name="T46" fmla="*/ 22 w 762"/>
                  <a:gd name="T47" fmla="*/ 3 h 54"/>
                  <a:gd name="T48" fmla="*/ 23 w 762"/>
                  <a:gd name="T49" fmla="*/ 3 h 54"/>
                  <a:gd name="T50" fmla="*/ 24 w 762"/>
                  <a:gd name="T51" fmla="*/ 3 h 54"/>
                  <a:gd name="T52" fmla="*/ 25 w 762"/>
                  <a:gd name="T53" fmla="*/ 3 h 54"/>
                  <a:gd name="T54" fmla="*/ 26 w 762"/>
                  <a:gd name="T55" fmla="*/ 3 h 54"/>
                  <a:gd name="T56" fmla="*/ 27 w 762"/>
                  <a:gd name="T57" fmla="*/ 3 h 54"/>
                  <a:gd name="T58" fmla="*/ 28 w 762"/>
                  <a:gd name="T59" fmla="*/ 3 h 54"/>
                  <a:gd name="T60" fmla="*/ 29 w 762"/>
                  <a:gd name="T61" fmla="*/ 3 h 54"/>
                  <a:gd name="T62" fmla="*/ 30 w 762"/>
                  <a:gd name="T63" fmla="*/ 3 h 54"/>
                  <a:gd name="T64" fmla="*/ 31 w 762"/>
                  <a:gd name="T65" fmla="*/ 3 h 54"/>
                  <a:gd name="T66" fmla="*/ 32 w 762"/>
                  <a:gd name="T67" fmla="*/ 3 h 54"/>
                  <a:gd name="T68" fmla="*/ 32 w 762"/>
                  <a:gd name="T69" fmla="*/ 3 h 54"/>
                  <a:gd name="T70" fmla="*/ 34 w 762"/>
                  <a:gd name="T71" fmla="*/ 3 h 54"/>
                  <a:gd name="T72" fmla="*/ 34 w 762"/>
                  <a:gd name="T73" fmla="*/ 3 h 54"/>
                  <a:gd name="T74" fmla="*/ 35 w 762"/>
                  <a:gd name="T75" fmla="*/ 3 h 54"/>
                  <a:gd name="T76" fmla="*/ 36 w 762"/>
                  <a:gd name="T77" fmla="*/ 3 h 54"/>
                  <a:gd name="T78" fmla="*/ 37 w 762"/>
                  <a:gd name="T79" fmla="*/ 3 h 54"/>
                  <a:gd name="T80" fmla="*/ 38 w 762"/>
                  <a:gd name="T81" fmla="*/ 3 h 54"/>
                  <a:gd name="T82" fmla="*/ 39 w 762"/>
                  <a:gd name="T83" fmla="*/ 3 h 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62"/>
                  <a:gd name="T127" fmla="*/ 0 h 54"/>
                  <a:gd name="T128" fmla="*/ 762 w 762"/>
                  <a:gd name="T129" fmla="*/ 54 h 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62" h="54">
                    <a:moveTo>
                      <a:pt x="0" y="0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12"/>
                    </a:lnTo>
                    <a:lnTo>
                      <a:pt x="24" y="12"/>
                    </a:lnTo>
                    <a:lnTo>
                      <a:pt x="30" y="12"/>
                    </a:lnTo>
                    <a:lnTo>
                      <a:pt x="36" y="18"/>
                    </a:lnTo>
                    <a:lnTo>
                      <a:pt x="42" y="18"/>
                    </a:lnTo>
                    <a:lnTo>
                      <a:pt x="48" y="18"/>
                    </a:lnTo>
                    <a:lnTo>
                      <a:pt x="54" y="24"/>
                    </a:lnTo>
                    <a:lnTo>
                      <a:pt x="60" y="24"/>
                    </a:lnTo>
                    <a:lnTo>
                      <a:pt x="66" y="24"/>
                    </a:lnTo>
                    <a:lnTo>
                      <a:pt x="72" y="24"/>
                    </a:lnTo>
                    <a:lnTo>
                      <a:pt x="78" y="30"/>
                    </a:lnTo>
                    <a:lnTo>
                      <a:pt x="84" y="30"/>
                    </a:lnTo>
                    <a:lnTo>
                      <a:pt x="90" y="30"/>
                    </a:lnTo>
                    <a:lnTo>
                      <a:pt x="96" y="30"/>
                    </a:lnTo>
                    <a:lnTo>
                      <a:pt x="102" y="36"/>
                    </a:lnTo>
                    <a:lnTo>
                      <a:pt x="108" y="36"/>
                    </a:lnTo>
                    <a:lnTo>
                      <a:pt x="114" y="36"/>
                    </a:lnTo>
                    <a:lnTo>
                      <a:pt x="120" y="36"/>
                    </a:lnTo>
                    <a:lnTo>
                      <a:pt x="126" y="36"/>
                    </a:lnTo>
                    <a:lnTo>
                      <a:pt x="132" y="42"/>
                    </a:lnTo>
                    <a:lnTo>
                      <a:pt x="138" y="42"/>
                    </a:lnTo>
                    <a:lnTo>
                      <a:pt x="144" y="42"/>
                    </a:lnTo>
                    <a:lnTo>
                      <a:pt x="150" y="42"/>
                    </a:lnTo>
                    <a:lnTo>
                      <a:pt x="156" y="42"/>
                    </a:lnTo>
                    <a:lnTo>
                      <a:pt x="162" y="42"/>
                    </a:lnTo>
                    <a:lnTo>
                      <a:pt x="168" y="42"/>
                    </a:lnTo>
                    <a:lnTo>
                      <a:pt x="174" y="42"/>
                    </a:lnTo>
                    <a:lnTo>
                      <a:pt x="180" y="48"/>
                    </a:lnTo>
                    <a:lnTo>
                      <a:pt x="186" y="48"/>
                    </a:lnTo>
                    <a:lnTo>
                      <a:pt x="192" y="48"/>
                    </a:lnTo>
                    <a:lnTo>
                      <a:pt x="198" y="48"/>
                    </a:lnTo>
                    <a:lnTo>
                      <a:pt x="204" y="48"/>
                    </a:lnTo>
                    <a:lnTo>
                      <a:pt x="210" y="48"/>
                    </a:lnTo>
                    <a:lnTo>
                      <a:pt x="216" y="48"/>
                    </a:lnTo>
                    <a:lnTo>
                      <a:pt x="222" y="48"/>
                    </a:lnTo>
                    <a:lnTo>
                      <a:pt x="228" y="48"/>
                    </a:lnTo>
                    <a:lnTo>
                      <a:pt x="234" y="48"/>
                    </a:lnTo>
                    <a:lnTo>
                      <a:pt x="240" y="48"/>
                    </a:lnTo>
                    <a:lnTo>
                      <a:pt x="246" y="48"/>
                    </a:lnTo>
                    <a:lnTo>
                      <a:pt x="252" y="54"/>
                    </a:lnTo>
                    <a:lnTo>
                      <a:pt x="258" y="54"/>
                    </a:lnTo>
                    <a:lnTo>
                      <a:pt x="264" y="54"/>
                    </a:lnTo>
                    <a:lnTo>
                      <a:pt x="270" y="54"/>
                    </a:lnTo>
                    <a:lnTo>
                      <a:pt x="276" y="54"/>
                    </a:lnTo>
                    <a:lnTo>
                      <a:pt x="282" y="54"/>
                    </a:lnTo>
                    <a:lnTo>
                      <a:pt x="288" y="54"/>
                    </a:lnTo>
                    <a:lnTo>
                      <a:pt x="294" y="54"/>
                    </a:lnTo>
                    <a:lnTo>
                      <a:pt x="300" y="54"/>
                    </a:lnTo>
                    <a:lnTo>
                      <a:pt x="306" y="54"/>
                    </a:lnTo>
                    <a:lnTo>
                      <a:pt x="312" y="54"/>
                    </a:lnTo>
                    <a:lnTo>
                      <a:pt x="318" y="54"/>
                    </a:lnTo>
                    <a:lnTo>
                      <a:pt x="324" y="54"/>
                    </a:lnTo>
                    <a:lnTo>
                      <a:pt x="330" y="54"/>
                    </a:lnTo>
                    <a:lnTo>
                      <a:pt x="336" y="54"/>
                    </a:lnTo>
                    <a:lnTo>
                      <a:pt x="342" y="54"/>
                    </a:lnTo>
                    <a:lnTo>
                      <a:pt x="348" y="54"/>
                    </a:lnTo>
                    <a:lnTo>
                      <a:pt x="354" y="54"/>
                    </a:lnTo>
                    <a:lnTo>
                      <a:pt x="360" y="54"/>
                    </a:lnTo>
                    <a:lnTo>
                      <a:pt x="366" y="54"/>
                    </a:lnTo>
                    <a:lnTo>
                      <a:pt x="372" y="54"/>
                    </a:lnTo>
                    <a:lnTo>
                      <a:pt x="378" y="54"/>
                    </a:lnTo>
                    <a:lnTo>
                      <a:pt x="384" y="54"/>
                    </a:lnTo>
                    <a:lnTo>
                      <a:pt x="390" y="54"/>
                    </a:lnTo>
                    <a:lnTo>
                      <a:pt x="396" y="54"/>
                    </a:lnTo>
                    <a:lnTo>
                      <a:pt x="402" y="54"/>
                    </a:lnTo>
                    <a:lnTo>
                      <a:pt x="408" y="54"/>
                    </a:lnTo>
                    <a:lnTo>
                      <a:pt x="414" y="54"/>
                    </a:lnTo>
                    <a:lnTo>
                      <a:pt x="420" y="54"/>
                    </a:lnTo>
                    <a:lnTo>
                      <a:pt x="426" y="54"/>
                    </a:lnTo>
                    <a:lnTo>
                      <a:pt x="432" y="54"/>
                    </a:lnTo>
                    <a:lnTo>
                      <a:pt x="438" y="54"/>
                    </a:lnTo>
                    <a:lnTo>
                      <a:pt x="444" y="54"/>
                    </a:lnTo>
                    <a:lnTo>
                      <a:pt x="450" y="54"/>
                    </a:lnTo>
                    <a:lnTo>
                      <a:pt x="456" y="54"/>
                    </a:lnTo>
                    <a:lnTo>
                      <a:pt x="462" y="54"/>
                    </a:lnTo>
                    <a:lnTo>
                      <a:pt x="468" y="54"/>
                    </a:lnTo>
                    <a:lnTo>
                      <a:pt x="474" y="54"/>
                    </a:lnTo>
                    <a:lnTo>
                      <a:pt x="480" y="54"/>
                    </a:lnTo>
                    <a:lnTo>
                      <a:pt x="486" y="54"/>
                    </a:lnTo>
                    <a:lnTo>
                      <a:pt x="492" y="54"/>
                    </a:lnTo>
                    <a:lnTo>
                      <a:pt x="498" y="54"/>
                    </a:lnTo>
                    <a:lnTo>
                      <a:pt x="504" y="54"/>
                    </a:lnTo>
                    <a:lnTo>
                      <a:pt x="510" y="54"/>
                    </a:lnTo>
                    <a:lnTo>
                      <a:pt x="516" y="54"/>
                    </a:lnTo>
                    <a:lnTo>
                      <a:pt x="522" y="54"/>
                    </a:lnTo>
                    <a:lnTo>
                      <a:pt x="528" y="54"/>
                    </a:lnTo>
                    <a:lnTo>
                      <a:pt x="534" y="54"/>
                    </a:lnTo>
                    <a:lnTo>
                      <a:pt x="540" y="54"/>
                    </a:lnTo>
                    <a:lnTo>
                      <a:pt x="546" y="54"/>
                    </a:lnTo>
                    <a:lnTo>
                      <a:pt x="552" y="54"/>
                    </a:lnTo>
                    <a:lnTo>
                      <a:pt x="558" y="54"/>
                    </a:lnTo>
                    <a:lnTo>
                      <a:pt x="564" y="54"/>
                    </a:lnTo>
                    <a:lnTo>
                      <a:pt x="570" y="54"/>
                    </a:lnTo>
                    <a:lnTo>
                      <a:pt x="576" y="54"/>
                    </a:lnTo>
                    <a:lnTo>
                      <a:pt x="582" y="54"/>
                    </a:lnTo>
                    <a:lnTo>
                      <a:pt x="588" y="54"/>
                    </a:lnTo>
                    <a:lnTo>
                      <a:pt x="594" y="54"/>
                    </a:lnTo>
                    <a:lnTo>
                      <a:pt x="600" y="54"/>
                    </a:lnTo>
                    <a:lnTo>
                      <a:pt x="606" y="54"/>
                    </a:lnTo>
                    <a:lnTo>
                      <a:pt x="612" y="54"/>
                    </a:lnTo>
                    <a:lnTo>
                      <a:pt x="618" y="54"/>
                    </a:lnTo>
                    <a:lnTo>
                      <a:pt x="624" y="54"/>
                    </a:lnTo>
                    <a:lnTo>
                      <a:pt x="630" y="54"/>
                    </a:lnTo>
                    <a:lnTo>
                      <a:pt x="636" y="54"/>
                    </a:lnTo>
                    <a:lnTo>
                      <a:pt x="642" y="54"/>
                    </a:lnTo>
                    <a:lnTo>
                      <a:pt x="648" y="54"/>
                    </a:lnTo>
                    <a:lnTo>
                      <a:pt x="654" y="54"/>
                    </a:lnTo>
                    <a:lnTo>
                      <a:pt x="660" y="54"/>
                    </a:lnTo>
                    <a:lnTo>
                      <a:pt x="666" y="54"/>
                    </a:lnTo>
                    <a:lnTo>
                      <a:pt x="672" y="54"/>
                    </a:lnTo>
                    <a:lnTo>
                      <a:pt x="678" y="54"/>
                    </a:lnTo>
                    <a:lnTo>
                      <a:pt x="684" y="54"/>
                    </a:lnTo>
                    <a:lnTo>
                      <a:pt x="690" y="54"/>
                    </a:lnTo>
                    <a:lnTo>
                      <a:pt x="696" y="54"/>
                    </a:lnTo>
                    <a:lnTo>
                      <a:pt x="702" y="54"/>
                    </a:lnTo>
                    <a:lnTo>
                      <a:pt x="708" y="54"/>
                    </a:lnTo>
                    <a:lnTo>
                      <a:pt x="714" y="54"/>
                    </a:lnTo>
                    <a:lnTo>
                      <a:pt x="720" y="54"/>
                    </a:lnTo>
                    <a:lnTo>
                      <a:pt x="726" y="54"/>
                    </a:lnTo>
                    <a:lnTo>
                      <a:pt x="732" y="54"/>
                    </a:lnTo>
                    <a:lnTo>
                      <a:pt x="738" y="54"/>
                    </a:lnTo>
                    <a:lnTo>
                      <a:pt x="744" y="54"/>
                    </a:lnTo>
                    <a:lnTo>
                      <a:pt x="750" y="54"/>
                    </a:lnTo>
                    <a:lnTo>
                      <a:pt x="756" y="54"/>
                    </a:lnTo>
                    <a:lnTo>
                      <a:pt x="762" y="54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9" name="Freeform 1098"/>
              <p:cNvSpPr>
                <a:spLocks/>
              </p:cNvSpPr>
              <p:nvPr/>
            </p:nvSpPr>
            <p:spPr bwMode="auto">
              <a:xfrm rot="16200000">
                <a:off x="5227166" y="3215357"/>
                <a:ext cx="9525" cy="1588"/>
              </a:xfrm>
              <a:custGeom>
                <a:avLst/>
                <a:gdLst>
                  <a:gd name="T0" fmla="*/ 0 w 24"/>
                  <a:gd name="T1" fmla="*/ 0 h 1"/>
                  <a:gd name="T2" fmla="*/ 1 w 24"/>
                  <a:gd name="T3" fmla="*/ 0 h 1"/>
                  <a:gd name="T4" fmla="*/ 1 w 24"/>
                  <a:gd name="T5" fmla="*/ 0 h 1"/>
                  <a:gd name="T6" fmla="*/ 1 w 24"/>
                  <a:gd name="T7" fmla="*/ 0 h 1"/>
                  <a:gd name="T8" fmla="*/ 2 w 24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1"/>
                  <a:gd name="T17" fmla="*/ 24 w 24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1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71" name="pole tekstowe 70"/>
            <p:cNvSpPr txBox="1"/>
            <p:nvPr/>
          </p:nvSpPr>
          <p:spPr>
            <a:xfrm>
              <a:off x="5148064" y="2780928"/>
              <a:ext cx="1175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err="1" smtClean="0"/>
                <a:t>fgp</a:t>
              </a:r>
              <a:r>
                <a:rPr lang="pl-PL" dirty="0" smtClean="0"/>
                <a:t>, </a:t>
              </a:r>
              <a:r>
                <a:rPr lang="pl-PL" i="1" dirty="0" smtClean="0"/>
                <a:t>f</a:t>
              </a:r>
              <a:r>
                <a:rPr lang="pl-PL" dirty="0" smtClean="0"/>
                <a:t>(</a:t>
              </a:r>
              <a:r>
                <a:rPr lang="pl-PL" i="1" dirty="0" smtClean="0"/>
                <a:t>x</a:t>
              </a:r>
              <a:r>
                <a:rPr lang="pl-PL" dirty="0" smtClean="0"/>
                <a:t>)</a:t>
              </a:r>
              <a:endParaRPr lang="pl-PL" dirty="0"/>
            </a:p>
          </p:txBody>
        </p:sp>
      </p:grpSp>
      <p:sp>
        <p:nvSpPr>
          <p:cNvPr id="74" name="Elipsa 73"/>
          <p:cNvSpPr/>
          <p:nvPr/>
        </p:nvSpPr>
        <p:spPr bwMode="auto">
          <a:xfrm>
            <a:off x="2956695" y="2842754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Elipsa 74"/>
          <p:cNvSpPr/>
          <p:nvPr/>
        </p:nvSpPr>
        <p:spPr bwMode="auto">
          <a:xfrm>
            <a:off x="2951288" y="3116796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Elipsa 75"/>
          <p:cNvSpPr/>
          <p:nvPr/>
        </p:nvSpPr>
        <p:spPr bwMode="auto">
          <a:xfrm>
            <a:off x="2958431" y="3469220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7" name="Obiek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97400"/>
              </p:ext>
            </p:extLst>
          </p:nvPr>
        </p:nvGraphicFramePr>
        <p:xfrm>
          <a:off x="2012913" y="4213596"/>
          <a:ext cx="1080120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1" name="Równanie" r:id="rId8" imgW="571320" imgH="152280" progId="Equation.3">
                  <p:embed/>
                </p:oleObj>
              </mc:Choice>
              <mc:Fallback>
                <p:oleObj name="Równanie" r:id="rId8" imgW="57132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13" y="4213596"/>
                        <a:ext cx="1080120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51203" name="Text Box 1037"/>
          <p:cNvSpPr txBox="1">
            <a:spLocks noChangeArrowheads="1"/>
          </p:cNvSpPr>
          <p:nvPr/>
        </p:nvSpPr>
        <p:spPr bwMode="auto">
          <a:xfrm>
            <a:off x="1043608" y="908720"/>
            <a:ext cx="7992888" cy="83099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/>
              <a:t>Wartości średnie </a:t>
            </a:r>
            <a:r>
              <a:rPr lang="pl-PL" b="1" dirty="0" smtClean="0">
                <a:solidFill>
                  <a:srgbClr val="C00000"/>
                </a:solidFill>
              </a:rPr>
              <a:t>po czasie </a:t>
            </a:r>
            <a:r>
              <a:rPr lang="pl-PL" b="1" dirty="0" smtClean="0"/>
              <a:t>są wyznaczane dla </a:t>
            </a:r>
            <a:r>
              <a:rPr lang="pl-PL" b="1" dirty="0" smtClean="0">
                <a:solidFill>
                  <a:srgbClr val="C00000"/>
                </a:solidFill>
              </a:rPr>
              <a:t>pojedynczych realizacji sygnału losowego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51207" name="Rectangle 1190"/>
          <p:cNvSpPr>
            <a:spLocks noChangeArrowheads="1"/>
          </p:cNvSpPr>
          <p:nvPr/>
        </p:nvSpPr>
        <p:spPr bwMode="auto">
          <a:xfrm>
            <a:off x="9144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Ergodyczność sygnału losowego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4099101" y="3710874"/>
            <a:ext cx="4988421" cy="2203907"/>
            <a:chOff x="4099101" y="3710874"/>
            <a:chExt cx="4988421" cy="2203907"/>
          </a:xfrm>
        </p:grpSpPr>
        <p:graphicFrame>
          <p:nvGraphicFramePr>
            <p:cNvPr id="141" name="Obiekt 1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7961077"/>
                </p:ext>
              </p:extLst>
            </p:nvPr>
          </p:nvGraphicFramePr>
          <p:xfrm>
            <a:off x="4099101" y="3710874"/>
            <a:ext cx="4937125" cy="1290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103" name="Równanie" r:id="rId4" imgW="2374560" imgH="622080" progId="Equation.3">
                    <p:embed/>
                  </p:oleObj>
                </mc:Choice>
                <mc:Fallback>
                  <p:oleObj name="Równanie" r:id="rId4" imgW="2374560" imgH="62208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9101" y="3710874"/>
                          <a:ext cx="4937125" cy="1290637"/>
                        </a:xfrm>
                        <a:prstGeom prst="rect">
                          <a:avLst/>
                        </a:prstGeom>
                        <a:solidFill>
                          <a:srgbClr val="FFFF99">
                            <a:alpha val="89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pole tekstowe 86"/>
            <p:cNvSpPr txBox="1"/>
            <p:nvPr/>
          </p:nvSpPr>
          <p:spPr>
            <a:xfrm>
              <a:off x="4858479" y="5083784"/>
              <a:ext cx="4229043" cy="830997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pl-PL" b="1" i="1" dirty="0" smtClean="0"/>
                <a:t>i </a:t>
              </a:r>
              <a:r>
                <a:rPr lang="pl-PL" b="1" dirty="0" smtClean="0"/>
                <a:t>– numer próbki</a:t>
              </a:r>
            </a:p>
            <a:p>
              <a:r>
                <a:rPr lang="pl-PL" b="1" i="1" dirty="0" smtClean="0"/>
                <a:t>N</a:t>
              </a:r>
              <a:r>
                <a:rPr lang="pl-PL" b="1" dirty="0" smtClean="0"/>
                <a:t> </a:t>
              </a:r>
              <a:r>
                <a:rPr lang="pl-PL" b="1" dirty="0"/>
                <a:t>– </a:t>
              </a:r>
              <a:r>
                <a:rPr lang="pl-PL" b="1" dirty="0" smtClean="0"/>
                <a:t># liczba wszystkich próbek</a:t>
              </a:r>
            </a:p>
          </p:txBody>
        </p:sp>
      </p:grpSp>
      <p:grpSp>
        <p:nvGrpSpPr>
          <p:cNvPr id="100" name="Grupa 99"/>
          <p:cNvGrpSpPr/>
          <p:nvPr/>
        </p:nvGrpSpPr>
        <p:grpSpPr>
          <a:xfrm>
            <a:off x="1043608" y="1844824"/>
            <a:ext cx="2952328" cy="2736304"/>
            <a:chOff x="1259632" y="2132856"/>
            <a:chExt cx="2167136" cy="2168500"/>
          </a:xfrm>
        </p:grpSpPr>
        <p:grpSp>
          <p:nvGrpSpPr>
            <p:cNvPr id="7" name="Group 1124"/>
            <p:cNvGrpSpPr>
              <a:grpSpLocks/>
            </p:cNvGrpSpPr>
            <p:nvPr/>
          </p:nvGrpSpPr>
          <p:grpSpPr bwMode="auto">
            <a:xfrm>
              <a:off x="1674168" y="2132856"/>
              <a:ext cx="1752600" cy="1701800"/>
              <a:chOff x="816" y="1536"/>
              <a:chExt cx="1584" cy="1072"/>
            </a:xfrm>
          </p:grpSpPr>
          <p:sp>
            <p:nvSpPr>
              <p:cNvPr id="51269" name="Freeform 1125"/>
              <p:cNvSpPr>
                <a:spLocks/>
              </p:cNvSpPr>
              <p:nvPr/>
            </p:nvSpPr>
            <p:spPr bwMode="auto">
              <a:xfrm>
                <a:off x="912" y="1608"/>
                <a:ext cx="1344" cy="1000"/>
              </a:xfrm>
              <a:custGeom>
                <a:avLst/>
                <a:gdLst>
                  <a:gd name="T0" fmla="*/ 0 w 1344"/>
                  <a:gd name="T1" fmla="*/ 312 h 1000"/>
                  <a:gd name="T2" fmla="*/ 144 w 1344"/>
                  <a:gd name="T3" fmla="*/ 792 h 1000"/>
                  <a:gd name="T4" fmla="*/ 192 w 1344"/>
                  <a:gd name="T5" fmla="*/ 456 h 1000"/>
                  <a:gd name="T6" fmla="*/ 240 w 1344"/>
                  <a:gd name="T7" fmla="*/ 24 h 1000"/>
                  <a:gd name="T8" fmla="*/ 288 w 1344"/>
                  <a:gd name="T9" fmla="*/ 312 h 1000"/>
                  <a:gd name="T10" fmla="*/ 336 w 1344"/>
                  <a:gd name="T11" fmla="*/ 72 h 1000"/>
                  <a:gd name="T12" fmla="*/ 384 w 1344"/>
                  <a:gd name="T13" fmla="*/ 456 h 1000"/>
                  <a:gd name="T14" fmla="*/ 480 w 1344"/>
                  <a:gd name="T15" fmla="*/ 264 h 1000"/>
                  <a:gd name="T16" fmla="*/ 576 w 1344"/>
                  <a:gd name="T17" fmla="*/ 936 h 1000"/>
                  <a:gd name="T18" fmla="*/ 672 w 1344"/>
                  <a:gd name="T19" fmla="*/ 648 h 1000"/>
                  <a:gd name="T20" fmla="*/ 960 w 1344"/>
                  <a:gd name="T21" fmla="*/ 696 h 1000"/>
                  <a:gd name="T22" fmla="*/ 1104 w 1344"/>
                  <a:gd name="T23" fmla="*/ 360 h 1000"/>
                  <a:gd name="T24" fmla="*/ 1344 w 1344"/>
                  <a:gd name="T25" fmla="*/ 360 h 10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44"/>
                  <a:gd name="T40" fmla="*/ 0 h 1000"/>
                  <a:gd name="T41" fmla="*/ 1344 w 1344"/>
                  <a:gd name="T42" fmla="*/ 1000 h 10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44" h="1000">
                    <a:moveTo>
                      <a:pt x="0" y="312"/>
                    </a:moveTo>
                    <a:cubicBezTo>
                      <a:pt x="56" y="540"/>
                      <a:pt x="112" y="768"/>
                      <a:pt x="144" y="792"/>
                    </a:cubicBezTo>
                    <a:cubicBezTo>
                      <a:pt x="176" y="816"/>
                      <a:pt x="176" y="584"/>
                      <a:pt x="192" y="456"/>
                    </a:cubicBezTo>
                    <a:cubicBezTo>
                      <a:pt x="208" y="328"/>
                      <a:pt x="224" y="48"/>
                      <a:pt x="240" y="24"/>
                    </a:cubicBezTo>
                    <a:cubicBezTo>
                      <a:pt x="256" y="0"/>
                      <a:pt x="272" y="304"/>
                      <a:pt x="288" y="312"/>
                    </a:cubicBezTo>
                    <a:cubicBezTo>
                      <a:pt x="304" y="320"/>
                      <a:pt x="320" y="48"/>
                      <a:pt x="336" y="72"/>
                    </a:cubicBezTo>
                    <a:cubicBezTo>
                      <a:pt x="352" y="96"/>
                      <a:pt x="360" y="424"/>
                      <a:pt x="384" y="456"/>
                    </a:cubicBezTo>
                    <a:cubicBezTo>
                      <a:pt x="408" y="488"/>
                      <a:pt x="448" y="184"/>
                      <a:pt x="480" y="264"/>
                    </a:cubicBezTo>
                    <a:cubicBezTo>
                      <a:pt x="512" y="344"/>
                      <a:pt x="544" y="872"/>
                      <a:pt x="576" y="936"/>
                    </a:cubicBezTo>
                    <a:cubicBezTo>
                      <a:pt x="608" y="1000"/>
                      <a:pt x="608" y="688"/>
                      <a:pt x="672" y="648"/>
                    </a:cubicBezTo>
                    <a:cubicBezTo>
                      <a:pt x="736" y="608"/>
                      <a:pt x="888" y="744"/>
                      <a:pt x="960" y="696"/>
                    </a:cubicBezTo>
                    <a:cubicBezTo>
                      <a:pt x="1032" y="648"/>
                      <a:pt x="1040" y="416"/>
                      <a:pt x="1104" y="360"/>
                    </a:cubicBezTo>
                    <a:cubicBezTo>
                      <a:pt x="1168" y="304"/>
                      <a:pt x="1256" y="332"/>
                      <a:pt x="1344" y="36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270" name="Line 1126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1271" name="Line 1127"/>
              <p:cNvSpPr>
                <a:spLocks noChangeShapeType="1"/>
              </p:cNvSpPr>
              <p:nvPr/>
            </p:nvSpPr>
            <p:spPr bwMode="auto">
              <a:xfrm flipV="1">
                <a:off x="864" y="1536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graphicFrame>
          <p:nvGraphicFramePr>
            <p:cNvPr id="142" name="Obiekt 141"/>
            <p:cNvGraphicFramePr>
              <a:graphicFrameLocks noChangeAspect="1"/>
            </p:cNvGraphicFramePr>
            <p:nvPr/>
          </p:nvGraphicFramePr>
          <p:xfrm>
            <a:off x="1259632" y="2429272"/>
            <a:ext cx="292224" cy="438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104" name="Równanie" r:id="rId6" imgW="152280" imgH="228600" progId="Equation.3">
                    <p:embed/>
                  </p:oleObj>
                </mc:Choice>
                <mc:Fallback>
                  <p:oleObj name="Równanie" r:id="rId6" imgW="15228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9632" y="2429272"/>
                          <a:ext cx="292224" cy="438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" name="Elipsa 144"/>
            <p:cNvSpPr/>
            <p:nvPr/>
          </p:nvSpPr>
          <p:spPr bwMode="auto">
            <a:xfrm>
              <a:off x="1871291" y="3387948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2" name="Elipsa 151"/>
            <p:cNvSpPr/>
            <p:nvPr/>
          </p:nvSpPr>
          <p:spPr bwMode="auto">
            <a:xfrm>
              <a:off x="2033710" y="2461469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Elipsa 153"/>
            <p:cNvSpPr/>
            <p:nvPr/>
          </p:nvSpPr>
          <p:spPr bwMode="auto">
            <a:xfrm>
              <a:off x="2636044" y="3281363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5" name="Elipsa 154"/>
            <p:cNvSpPr/>
            <p:nvPr/>
          </p:nvSpPr>
          <p:spPr bwMode="auto">
            <a:xfrm>
              <a:off x="2331045" y="3264694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7" name="Elipsa 156"/>
            <p:cNvSpPr/>
            <p:nvPr/>
          </p:nvSpPr>
          <p:spPr bwMode="auto">
            <a:xfrm>
              <a:off x="2179215" y="2928367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8" name="Elipsa 157"/>
            <p:cNvSpPr/>
            <p:nvPr/>
          </p:nvSpPr>
          <p:spPr bwMode="auto">
            <a:xfrm>
              <a:off x="2488653" y="3240881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6" name="Łącznik prosty 75"/>
            <p:cNvCxnSpPr/>
            <p:nvPr/>
          </p:nvCxnSpPr>
          <p:spPr bwMode="auto">
            <a:xfrm>
              <a:off x="19077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Łącznik prosty 76"/>
            <p:cNvCxnSpPr/>
            <p:nvPr/>
          </p:nvCxnSpPr>
          <p:spPr bwMode="auto">
            <a:xfrm>
              <a:off x="20601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Łącznik prosty 77"/>
            <p:cNvCxnSpPr/>
            <p:nvPr/>
          </p:nvCxnSpPr>
          <p:spPr bwMode="auto">
            <a:xfrm>
              <a:off x="22125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Łącznik prosty 78"/>
            <p:cNvCxnSpPr/>
            <p:nvPr/>
          </p:nvCxnSpPr>
          <p:spPr bwMode="auto">
            <a:xfrm>
              <a:off x="23649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Łącznik prosty 79"/>
            <p:cNvCxnSpPr/>
            <p:nvPr/>
          </p:nvCxnSpPr>
          <p:spPr bwMode="auto">
            <a:xfrm>
              <a:off x="25173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Łącznik prosty 81"/>
            <p:cNvCxnSpPr/>
            <p:nvPr/>
          </p:nvCxnSpPr>
          <p:spPr bwMode="auto">
            <a:xfrm>
              <a:off x="26697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Łącznik prosty 82"/>
            <p:cNvCxnSpPr/>
            <p:nvPr/>
          </p:nvCxnSpPr>
          <p:spPr bwMode="auto">
            <a:xfrm>
              <a:off x="28221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Łącznik prosty 83"/>
            <p:cNvCxnSpPr/>
            <p:nvPr/>
          </p:nvCxnSpPr>
          <p:spPr bwMode="auto">
            <a:xfrm>
              <a:off x="2974504" y="2492896"/>
              <a:ext cx="0" cy="115212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Elipsa 84"/>
            <p:cNvSpPr/>
            <p:nvPr/>
          </p:nvSpPr>
          <p:spPr bwMode="auto">
            <a:xfrm>
              <a:off x="2781970" y="3327276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Elipsa 85"/>
            <p:cNvSpPr/>
            <p:nvPr/>
          </p:nvSpPr>
          <p:spPr bwMode="auto">
            <a:xfrm>
              <a:off x="2937991" y="2830835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9" name="Łącznik prosty ze strzałką 88"/>
            <p:cNvCxnSpPr/>
            <p:nvPr/>
          </p:nvCxnSpPr>
          <p:spPr bwMode="auto">
            <a:xfrm>
              <a:off x="1907704" y="3789040"/>
              <a:ext cx="10801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1" name="Łącznik prosty ze strzałką 90"/>
            <p:cNvCxnSpPr/>
            <p:nvPr/>
          </p:nvCxnSpPr>
          <p:spPr bwMode="auto">
            <a:xfrm flipV="1">
              <a:off x="2824163" y="3573016"/>
              <a:ext cx="163661" cy="362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6" name="Łącznik prosty 95"/>
            <p:cNvCxnSpPr/>
            <p:nvPr/>
          </p:nvCxnSpPr>
          <p:spPr bwMode="auto">
            <a:xfrm flipH="1">
              <a:off x="2788468" y="3539678"/>
              <a:ext cx="72008" cy="720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Łącznik prosty 96"/>
            <p:cNvCxnSpPr/>
            <p:nvPr/>
          </p:nvCxnSpPr>
          <p:spPr bwMode="auto">
            <a:xfrm flipH="1">
              <a:off x="2945630" y="3542059"/>
              <a:ext cx="72008" cy="720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98" name="Obiekt 97"/>
            <p:cNvGraphicFramePr>
              <a:graphicFrameLocks noChangeAspect="1"/>
            </p:cNvGraphicFramePr>
            <p:nvPr/>
          </p:nvGraphicFramePr>
          <p:xfrm>
            <a:off x="1907704" y="3933056"/>
            <a:ext cx="1128712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105" name="Równanie" r:id="rId8" imgW="545760" imgH="177480" progId="Equation.3">
                    <p:embed/>
                  </p:oleObj>
                </mc:Choice>
                <mc:Fallback>
                  <p:oleObj name="Równanie" r:id="rId8" imgW="54576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7704" y="3933056"/>
                          <a:ext cx="1128712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iekt 98"/>
            <p:cNvGraphicFramePr>
              <a:graphicFrameLocks noChangeAspect="1"/>
            </p:cNvGraphicFramePr>
            <p:nvPr/>
          </p:nvGraphicFramePr>
          <p:xfrm>
            <a:off x="3059832" y="3429000"/>
            <a:ext cx="326704" cy="3049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0106" name="Równanie" r:id="rId10" imgW="190440" imgH="177480" progId="Equation.3">
                    <p:embed/>
                  </p:oleObj>
                </mc:Choice>
                <mc:Fallback>
                  <p:oleObj name="Równanie" r:id="rId10" imgW="19044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9832" y="3429000"/>
                          <a:ext cx="326704" cy="3049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5" name="Grupa 4"/>
          <p:cNvGrpSpPr/>
          <p:nvPr/>
        </p:nvGrpSpPr>
        <p:grpSpPr>
          <a:xfrm>
            <a:off x="4178442" y="2086006"/>
            <a:ext cx="2421227" cy="2118119"/>
            <a:chOff x="4178442" y="2086006"/>
            <a:chExt cx="2421227" cy="2118119"/>
          </a:xfrm>
        </p:grpSpPr>
        <p:graphicFrame>
          <p:nvGraphicFramePr>
            <p:cNvPr id="343045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0157411"/>
                </p:ext>
              </p:extLst>
            </p:nvPr>
          </p:nvGraphicFramePr>
          <p:xfrm>
            <a:off x="4178442" y="2086006"/>
            <a:ext cx="2203450" cy="133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650" name="Equation" r:id="rId4" imgW="863280" imgH="520560" progId="Equation.3">
                    <p:embed/>
                  </p:oleObj>
                </mc:Choice>
                <mc:Fallback>
                  <p:oleObj name="Equation" r:id="rId4" imgW="863280" imgH="52056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8442" y="2086006"/>
                          <a:ext cx="2203450" cy="1330325"/>
                        </a:xfrm>
                        <a:prstGeom prst="rect">
                          <a:avLst/>
                        </a:prstGeom>
                        <a:solidFill>
                          <a:srgbClr val="FFFF99">
                            <a:alpha val="89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5" name="Łącznik prosty ze strzałką 84"/>
            <p:cNvCxnSpPr/>
            <p:nvPr/>
          </p:nvCxnSpPr>
          <p:spPr bwMode="auto">
            <a:xfrm>
              <a:off x="5355772" y="273047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86" name="pole tekstowe 85"/>
            <p:cNvSpPr txBox="1"/>
            <p:nvPr/>
          </p:nvSpPr>
          <p:spPr>
            <a:xfrm>
              <a:off x="4295413" y="3742460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 smtClean="0">
                  <a:solidFill>
                    <a:srgbClr val="FF0000"/>
                  </a:solidFill>
                  <a:latin typeface="+mn-lt"/>
                </a:rPr>
                <a:t>ergodyczność</a:t>
              </a:r>
              <a:endParaRPr lang="pl-PL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1" name="pole tekstowe 10"/>
          <p:cNvSpPr txBox="1"/>
          <p:nvPr/>
        </p:nvSpPr>
        <p:spPr>
          <a:xfrm>
            <a:off x="975459" y="761603"/>
            <a:ext cx="6276334" cy="707886"/>
          </a:xfrm>
          <a:prstGeom prst="rect">
            <a:avLst/>
          </a:prstGeom>
          <a:solidFill>
            <a:srgbClr val="00660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Jeżeli sygnał losowy </a:t>
            </a:r>
            <a:r>
              <a:rPr lang="pl-PL" sz="2000" b="1" dirty="0"/>
              <a:t>jest</a:t>
            </a:r>
            <a:r>
              <a:rPr lang="pl-PL" sz="2000" b="1" dirty="0">
                <a:solidFill>
                  <a:srgbClr val="C00000"/>
                </a:solidFill>
              </a:rPr>
              <a:t> ergodyczny</a:t>
            </a:r>
            <a:r>
              <a:rPr lang="pl-PL" sz="2000" b="1" dirty="0" smtClean="0"/>
              <a:t>, to jego </a:t>
            </a:r>
            <a:r>
              <a:rPr lang="pl-PL" sz="2000" b="1" dirty="0" smtClean="0">
                <a:solidFill>
                  <a:srgbClr val="C00000"/>
                </a:solidFill>
              </a:rPr>
              <a:t>pojedyncza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realizacja </a:t>
            </a:r>
            <a:r>
              <a:rPr lang="pl-PL" sz="2000" b="1" dirty="0" smtClean="0"/>
              <a:t>reprezentuje </a:t>
            </a:r>
            <a:r>
              <a:rPr lang="pl-PL" sz="2000" b="1" dirty="0" smtClean="0">
                <a:solidFill>
                  <a:srgbClr val="C00000"/>
                </a:solidFill>
              </a:rPr>
              <a:t>cały sygnał</a:t>
            </a:r>
            <a:r>
              <a:rPr lang="pl-PL" sz="2000" b="1" dirty="0" smtClean="0"/>
              <a:t> (zbiór realizacji).</a:t>
            </a:r>
            <a:endParaRPr lang="pl-PL" sz="2000" b="1" dirty="0"/>
          </a:p>
        </p:txBody>
      </p:sp>
      <p:grpSp>
        <p:nvGrpSpPr>
          <p:cNvPr id="6" name="Grupa 5"/>
          <p:cNvGrpSpPr/>
          <p:nvPr/>
        </p:nvGrpSpPr>
        <p:grpSpPr>
          <a:xfrm>
            <a:off x="6877782" y="2038355"/>
            <a:ext cx="2376264" cy="2159827"/>
            <a:chOff x="6877782" y="2038355"/>
            <a:chExt cx="2376264" cy="2159827"/>
          </a:xfrm>
        </p:grpSpPr>
        <p:graphicFrame>
          <p:nvGraphicFramePr>
            <p:cNvPr id="88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2367832"/>
                </p:ext>
              </p:extLst>
            </p:nvPr>
          </p:nvGraphicFramePr>
          <p:xfrm>
            <a:off x="6904324" y="2038355"/>
            <a:ext cx="2166938" cy="137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651" name="Equation" r:id="rId6" imgW="863280" imgH="545760" progId="Equation.3">
                    <p:embed/>
                  </p:oleObj>
                </mc:Choice>
                <mc:Fallback>
                  <p:oleObj name="Equation" r:id="rId6" imgW="863280" imgH="5457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4324" y="2038355"/>
                          <a:ext cx="2166938" cy="1371600"/>
                        </a:xfrm>
                        <a:prstGeom prst="rect">
                          <a:avLst/>
                        </a:prstGeom>
                        <a:solidFill>
                          <a:srgbClr val="CCFFCC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9" name="Łącznik prosty ze strzałką 88"/>
            <p:cNvCxnSpPr/>
            <p:nvPr/>
          </p:nvCxnSpPr>
          <p:spPr bwMode="auto">
            <a:xfrm>
              <a:off x="8065914" y="273047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3" name="pole tekstowe 12"/>
            <p:cNvSpPr txBox="1"/>
            <p:nvPr/>
          </p:nvSpPr>
          <p:spPr>
            <a:xfrm>
              <a:off x="6877782" y="3736517"/>
              <a:ext cx="2376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 smtClean="0">
                  <a:solidFill>
                    <a:srgbClr val="FF0000"/>
                  </a:solidFill>
                  <a:latin typeface="+mn-lt"/>
                </a:rPr>
                <a:t>ergodyczność</a:t>
              </a:r>
              <a:endParaRPr lang="pl-PL" b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sp>
        <p:nvSpPr>
          <p:cNvPr id="14" name="Rectangle 1190"/>
          <p:cNvSpPr>
            <a:spLocks noChangeArrowheads="1"/>
          </p:cNvSpPr>
          <p:nvPr/>
        </p:nvSpPr>
        <p:spPr bwMode="auto">
          <a:xfrm>
            <a:off x="9144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Ergodyczność sygnału losowego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pSp>
        <p:nvGrpSpPr>
          <p:cNvPr id="42" name="Grupa 41"/>
          <p:cNvGrpSpPr/>
          <p:nvPr/>
        </p:nvGrpSpPr>
        <p:grpSpPr>
          <a:xfrm>
            <a:off x="1040072" y="1897699"/>
            <a:ext cx="2508058" cy="2308774"/>
            <a:chOff x="1164899" y="1427101"/>
            <a:chExt cx="3276600" cy="3016250"/>
          </a:xfrm>
        </p:grpSpPr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164899" y="1427101"/>
              <a:ext cx="3276600" cy="3016250"/>
              <a:chOff x="2688" y="2640"/>
              <a:chExt cx="1587" cy="1461"/>
            </a:xfrm>
          </p:grpSpPr>
          <p:sp>
            <p:nvSpPr>
              <p:cNvPr id="45" name="Freeform 10"/>
              <p:cNvSpPr>
                <a:spLocks/>
              </p:cNvSpPr>
              <p:nvPr/>
            </p:nvSpPr>
            <p:spPr bwMode="auto">
              <a:xfrm>
                <a:off x="2928" y="2832"/>
                <a:ext cx="1347" cy="1269"/>
              </a:xfrm>
              <a:custGeom>
                <a:avLst/>
                <a:gdLst>
                  <a:gd name="T0" fmla="*/ 0 w 1344"/>
                  <a:gd name="T1" fmla="*/ 503 h 1000"/>
                  <a:gd name="T2" fmla="*/ 144 w 1344"/>
                  <a:gd name="T3" fmla="*/ 1275 h 1000"/>
                  <a:gd name="T4" fmla="*/ 192 w 1344"/>
                  <a:gd name="T5" fmla="*/ 735 h 1000"/>
                  <a:gd name="T6" fmla="*/ 242 w 1344"/>
                  <a:gd name="T7" fmla="*/ 38 h 1000"/>
                  <a:gd name="T8" fmla="*/ 290 w 1344"/>
                  <a:gd name="T9" fmla="*/ 503 h 1000"/>
                  <a:gd name="T10" fmla="*/ 338 w 1344"/>
                  <a:gd name="T11" fmla="*/ 115 h 1000"/>
                  <a:gd name="T12" fmla="*/ 386 w 1344"/>
                  <a:gd name="T13" fmla="*/ 735 h 1000"/>
                  <a:gd name="T14" fmla="*/ 482 w 1344"/>
                  <a:gd name="T15" fmla="*/ 425 h 1000"/>
                  <a:gd name="T16" fmla="*/ 578 w 1344"/>
                  <a:gd name="T17" fmla="*/ 1508 h 1000"/>
                  <a:gd name="T18" fmla="*/ 676 w 1344"/>
                  <a:gd name="T19" fmla="*/ 1043 h 1000"/>
                  <a:gd name="T20" fmla="*/ 964 w 1344"/>
                  <a:gd name="T21" fmla="*/ 1121 h 1000"/>
                  <a:gd name="T22" fmla="*/ 1108 w 1344"/>
                  <a:gd name="T23" fmla="*/ 580 h 1000"/>
                  <a:gd name="T24" fmla="*/ 1350 w 1344"/>
                  <a:gd name="T25" fmla="*/ 580 h 10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44"/>
                  <a:gd name="T40" fmla="*/ 0 h 1000"/>
                  <a:gd name="T41" fmla="*/ 1344 w 1344"/>
                  <a:gd name="T42" fmla="*/ 1000 h 10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44" h="1000">
                    <a:moveTo>
                      <a:pt x="0" y="312"/>
                    </a:moveTo>
                    <a:cubicBezTo>
                      <a:pt x="56" y="540"/>
                      <a:pt x="112" y="768"/>
                      <a:pt x="144" y="792"/>
                    </a:cubicBezTo>
                    <a:cubicBezTo>
                      <a:pt x="176" y="816"/>
                      <a:pt x="176" y="584"/>
                      <a:pt x="192" y="456"/>
                    </a:cubicBezTo>
                    <a:cubicBezTo>
                      <a:pt x="208" y="328"/>
                      <a:pt x="224" y="48"/>
                      <a:pt x="240" y="24"/>
                    </a:cubicBezTo>
                    <a:cubicBezTo>
                      <a:pt x="256" y="0"/>
                      <a:pt x="272" y="304"/>
                      <a:pt x="288" y="312"/>
                    </a:cubicBezTo>
                    <a:cubicBezTo>
                      <a:pt x="304" y="320"/>
                      <a:pt x="320" y="48"/>
                      <a:pt x="336" y="72"/>
                    </a:cubicBezTo>
                    <a:cubicBezTo>
                      <a:pt x="352" y="96"/>
                      <a:pt x="360" y="424"/>
                      <a:pt x="384" y="456"/>
                    </a:cubicBezTo>
                    <a:cubicBezTo>
                      <a:pt x="408" y="488"/>
                      <a:pt x="448" y="184"/>
                      <a:pt x="480" y="264"/>
                    </a:cubicBezTo>
                    <a:cubicBezTo>
                      <a:pt x="512" y="344"/>
                      <a:pt x="544" y="872"/>
                      <a:pt x="576" y="936"/>
                    </a:cubicBezTo>
                    <a:cubicBezTo>
                      <a:pt x="608" y="1000"/>
                      <a:pt x="608" y="688"/>
                      <a:pt x="672" y="648"/>
                    </a:cubicBezTo>
                    <a:cubicBezTo>
                      <a:pt x="736" y="608"/>
                      <a:pt x="888" y="744"/>
                      <a:pt x="960" y="696"/>
                    </a:cubicBezTo>
                    <a:cubicBezTo>
                      <a:pt x="1032" y="648"/>
                      <a:pt x="1040" y="416"/>
                      <a:pt x="1104" y="360"/>
                    </a:cubicBezTo>
                    <a:cubicBezTo>
                      <a:pt x="1168" y="304"/>
                      <a:pt x="1256" y="332"/>
                      <a:pt x="1344" y="36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6" name="Freeform 15"/>
              <p:cNvSpPr>
                <a:spLocks/>
              </p:cNvSpPr>
              <p:nvPr/>
            </p:nvSpPr>
            <p:spPr bwMode="auto">
              <a:xfrm>
                <a:off x="2832" y="2688"/>
                <a:ext cx="1177" cy="1270"/>
              </a:xfrm>
              <a:custGeom>
                <a:avLst/>
                <a:gdLst>
                  <a:gd name="T0" fmla="*/ 0 w 1104"/>
                  <a:gd name="T1" fmla="*/ 1200 h 904"/>
                  <a:gd name="T2" fmla="*/ 109 w 1104"/>
                  <a:gd name="T3" fmla="*/ 632 h 904"/>
                  <a:gd name="T4" fmla="*/ 164 w 1104"/>
                  <a:gd name="T5" fmla="*/ 1010 h 904"/>
                  <a:gd name="T6" fmla="*/ 219 w 1104"/>
                  <a:gd name="T7" fmla="*/ 253 h 904"/>
                  <a:gd name="T8" fmla="*/ 273 w 1104"/>
                  <a:gd name="T9" fmla="*/ 443 h 904"/>
                  <a:gd name="T10" fmla="*/ 327 w 1104"/>
                  <a:gd name="T11" fmla="*/ 1673 h 904"/>
                  <a:gd name="T12" fmla="*/ 382 w 1104"/>
                  <a:gd name="T13" fmla="*/ 1106 h 904"/>
                  <a:gd name="T14" fmla="*/ 436 w 1104"/>
                  <a:gd name="T15" fmla="*/ 1484 h 904"/>
                  <a:gd name="T16" fmla="*/ 491 w 1104"/>
                  <a:gd name="T17" fmla="*/ 726 h 904"/>
                  <a:gd name="T18" fmla="*/ 546 w 1104"/>
                  <a:gd name="T19" fmla="*/ 1010 h 904"/>
                  <a:gd name="T20" fmla="*/ 763 w 1104"/>
                  <a:gd name="T21" fmla="*/ 820 h 904"/>
                  <a:gd name="T22" fmla="*/ 873 w 1104"/>
                  <a:gd name="T23" fmla="*/ 1010 h 904"/>
                  <a:gd name="T24" fmla="*/ 982 w 1104"/>
                  <a:gd name="T25" fmla="*/ 1484 h 904"/>
                  <a:gd name="T26" fmla="*/ 1091 w 1104"/>
                  <a:gd name="T27" fmla="*/ 157 h 904"/>
                  <a:gd name="T28" fmla="*/ 1255 w 1104"/>
                  <a:gd name="T29" fmla="*/ 537 h 90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4"/>
                  <a:gd name="T46" fmla="*/ 0 h 904"/>
                  <a:gd name="T47" fmla="*/ 1104 w 1104"/>
                  <a:gd name="T48" fmla="*/ 904 h 90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4" h="904">
                    <a:moveTo>
                      <a:pt x="0" y="608"/>
                    </a:moveTo>
                    <a:cubicBezTo>
                      <a:pt x="36" y="472"/>
                      <a:pt x="72" y="336"/>
                      <a:pt x="96" y="320"/>
                    </a:cubicBezTo>
                    <a:cubicBezTo>
                      <a:pt x="120" y="304"/>
                      <a:pt x="128" y="544"/>
                      <a:pt x="144" y="512"/>
                    </a:cubicBezTo>
                    <a:cubicBezTo>
                      <a:pt x="160" y="480"/>
                      <a:pt x="176" y="176"/>
                      <a:pt x="192" y="128"/>
                    </a:cubicBezTo>
                    <a:cubicBezTo>
                      <a:pt x="208" y="80"/>
                      <a:pt x="224" y="104"/>
                      <a:pt x="240" y="224"/>
                    </a:cubicBezTo>
                    <a:cubicBezTo>
                      <a:pt x="256" y="344"/>
                      <a:pt x="272" y="792"/>
                      <a:pt x="288" y="848"/>
                    </a:cubicBezTo>
                    <a:cubicBezTo>
                      <a:pt x="304" y="904"/>
                      <a:pt x="320" y="576"/>
                      <a:pt x="336" y="560"/>
                    </a:cubicBezTo>
                    <a:cubicBezTo>
                      <a:pt x="352" y="544"/>
                      <a:pt x="368" y="784"/>
                      <a:pt x="384" y="752"/>
                    </a:cubicBezTo>
                    <a:cubicBezTo>
                      <a:pt x="400" y="720"/>
                      <a:pt x="416" y="408"/>
                      <a:pt x="432" y="368"/>
                    </a:cubicBezTo>
                    <a:cubicBezTo>
                      <a:pt x="448" y="328"/>
                      <a:pt x="440" y="504"/>
                      <a:pt x="480" y="512"/>
                    </a:cubicBezTo>
                    <a:cubicBezTo>
                      <a:pt x="520" y="520"/>
                      <a:pt x="624" y="416"/>
                      <a:pt x="672" y="416"/>
                    </a:cubicBezTo>
                    <a:cubicBezTo>
                      <a:pt x="720" y="416"/>
                      <a:pt x="736" y="456"/>
                      <a:pt x="768" y="512"/>
                    </a:cubicBezTo>
                    <a:cubicBezTo>
                      <a:pt x="800" y="568"/>
                      <a:pt x="832" y="824"/>
                      <a:pt x="864" y="752"/>
                    </a:cubicBezTo>
                    <a:cubicBezTo>
                      <a:pt x="896" y="680"/>
                      <a:pt x="920" y="160"/>
                      <a:pt x="960" y="80"/>
                    </a:cubicBezTo>
                    <a:cubicBezTo>
                      <a:pt x="1000" y="0"/>
                      <a:pt x="1052" y="136"/>
                      <a:pt x="1104" y="272"/>
                    </a:cubicBezTo>
                  </a:path>
                </a:pathLst>
              </a:custGeom>
              <a:noFill/>
              <a:ln w="28575" cmpd="sng">
                <a:solidFill>
                  <a:srgbClr val="D600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47" name="Group 18"/>
              <p:cNvGrpSpPr>
                <a:grpSpLocks/>
              </p:cNvGrpSpPr>
              <p:nvPr/>
            </p:nvGrpSpPr>
            <p:grpSpPr bwMode="auto">
              <a:xfrm>
                <a:off x="2688" y="2640"/>
                <a:ext cx="1587" cy="1360"/>
                <a:chOff x="672" y="1560"/>
                <a:chExt cx="1584" cy="1288"/>
              </a:xfrm>
            </p:grpSpPr>
            <p:sp>
              <p:nvSpPr>
                <p:cNvPr id="48" name="Freeform 19"/>
                <p:cNvSpPr>
                  <a:spLocks/>
                </p:cNvSpPr>
                <p:nvPr/>
              </p:nvSpPr>
              <p:spPr bwMode="auto">
                <a:xfrm>
                  <a:off x="768" y="1560"/>
                  <a:ext cx="1248" cy="1288"/>
                </a:xfrm>
                <a:custGeom>
                  <a:avLst/>
                  <a:gdLst>
                    <a:gd name="T0" fmla="*/ 0 w 1248"/>
                    <a:gd name="T1" fmla="*/ 840 h 1288"/>
                    <a:gd name="T2" fmla="*/ 48 w 1248"/>
                    <a:gd name="T3" fmla="*/ 744 h 1288"/>
                    <a:gd name="T4" fmla="*/ 96 w 1248"/>
                    <a:gd name="T5" fmla="*/ 744 h 1288"/>
                    <a:gd name="T6" fmla="*/ 144 w 1248"/>
                    <a:gd name="T7" fmla="*/ 936 h 1288"/>
                    <a:gd name="T8" fmla="*/ 192 w 1248"/>
                    <a:gd name="T9" fmla="*/ 792 h 1288"/>
                    <a:gd name="T10" fmla="*/ 288 w 1248"/>
                    <a:gd name="T11" fmla="*/ 936 h 1288"/>
                    <a:gd name="T12" fmla="*/ 336 w 1248"/>
                    <a:gd name="T13" fmla="*/ 648 h 1288"/>
                    <a:gd name="T14" fmla="*/ 384 w 1248"/>
                    <a:gd name="T15" fmla="*/ 744 h 1288"/>
                    <a:gd name="T16" fmla="*/ 528 w 1248"/>
                    <a:gd name="T17" fmla="*/ 504 h 1288"/>
                    <a:gd name="T18" fmla="*/ 576 w 1248"/>
                    <a:gd name="T19" fmla="*/ 1224 h 1288"/>
                    <a:gd name="T20" fmla="*/ 672 w 1248"/>
                    <a:gd name="T21" fmla="*/ 120 h 1288"/>
                    <a:gd name="T22" fmla="*/ 768 w 1248"/>
                    <a:gd name="T23" fmla="*/ 504 h 1288"/>
                    <a:gd name="T24" fmla="*/ 1056 w 1248"/>
                    <a:gd name="T25" fmla="*/ 408 h 1288"/>
                    <a:gd name="T26" fmla="*/ 1248 w 1248"/>
                    <a:gd name="T27" fmla="*/ 936 h 12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248"/>
                    <a:gd name="T43" fmla="*/ 0 h 1288"/>
                    <a:gd name="T44" fmla="*/ 1248 w 1248"/>
                    <a:gd name="T45" fmla="*/ 1288 h 128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248" h="1288">
                      <a:moveTo>
                        <a:pt x="0" y="840"/>
                      </a:moveTo>
                      <a:cubicBezTo>
                        <a:pt x="16" y="800"/>
                        <a:pt x="32" y="760"/>
                        <a:pt x="48" y="744"/>
                      </a:cubicBezTo>
                      <a:cubicBezTo>
                        <a:pt x="64" y="728"/>
                        <a:pt x="80" y="712"/>
                        <a:pt x="96" y="744"/>
                      </a:cubicBezTo>
                      <a:cubicBezTo>
                        <a:pt x="112" y="776"/>
                        <a:pt x="128" y="928"/>
                        <a:pt x="144" y="936"/>
                      </a:cubicBezTo>
                      <a:cubicBezTo>
                        <a:pt x="160" y="944"/>
                        <a:pt x="168" y="792"/>
                        <a:pt x="192" y="792"/>
                      </a:cubicBezTo>
                      <a:cubicBezTo>
                        <a:pt x="216" y="792"/>
                        <a:pt x="264" y="960"/>
                        <a:pt x="288" y="936"/>
                      </a:cubicBezTo>
                      <a:cubicBezTo>
                        <a:pt x="312" y="912"/>
                        <a:pt x="320" y="680"/>
                        <a:pt x="336" y="648"/>
                      </a:cubicBezTo>
                      <a:cubicBezTo>
                        <a:pt x="352" y="616"/>
                        <a:pt x="352" y="768"/>
                        <a:pt x="384" y="744"/>
                      </a:cubicBezTo>
                      <a:cubicBezTo>
                        <a:pt x="416" y="720"/>
                        <a:pt x="496" y="424"/>
                        <a:pt x="528" y="504"/>
                      </a:cubicBezTo>
                      <a:cubicBezTo>
                        <a:pt x="560" y="584"/>
                        <a:pt x="552" y="1288"/>
                        <a:pt x="576" y="1224"/>
                      </a:cubicBezTo>
                      <a:cubicBezTo>
                        <a:pt x="600" y="1160"/>
                        <a:pt x="640" y="240"/>
                        <a:pt x="672" y="120"/>
                      </a:cubicBezTo>
                      <a:cubicBezTo>
                        <a:pt x="704" y="0"/>
                        <a:pt x="704" y="456"/>
                        <a:pt x="768" y="504"/>
                      </a:cubicBezTo>
                      <a:cubicBezTo>
                        <a:pt x="832" y="552"/>
                        <a:pt x="976" y="336"/>
                        <a:pt x="1056" y="408"/>
                      </a:cubicBezTo>
                      <a:cubicBezTo>
                        <a:pt x="1136" y="480"/>
                        <a:pt x="1192" y="708"/>
                        <a:pt x="1248" y="936"/>
                      </a:cubicBezTo>
                    </a:path>
                  </a:pathLst>
                </a:custGeom>
                <a:noFill/>
                <a:ln w="28575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9" name="Line 20"/>
                <p:cNvSpPr>
                  <a:spLocks noChangeShapeType="1"/>
                </p:cNvSpPr>
                <p:nvPr/>
              </p:nvSpPr>
              <p:spPr bwMode="auto">
                <a:xfrm>
                  <a:off x="672" y="2352"/>
                  <a:ext cx="15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720" y="1680"/>
                  <a:ext cx="0" cy="110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44" name="Freeform 10"/>
            <p:cNvSpPr>
              <a:spLocks/>
            </p:cNvSpPr>
            <p:nvPr/>
          </p:nvSpPr>
          <p:spPr bwMode="auto">
            <a:xfrm rot="10800000">
              <a:off x="1363481" y="1549262"/>
              <a:ext cx="2781084" cy="2619864"/>
            </a:xfrm>
            <a:custGeom>
              <a:avLst/>
              <a:gdLst>
                <a:gd name="T0" fmla="*/ 0 w 1344"/>
                <a:gd name="T1" fmla="*/ 503 h 1000"/>
                <a:gd name="T2" fmla="*/ 144 w 1344"/>
                <a:gd name="T3" fmla="*/ 1275 h 1000"/>
                <a:gd name="T4" fmla="*/ 192 w 1344"/>
                <a:gd name="T5" fmla="*/ 735 h 1000"/>
                <a:gd name="T6" fmla="*/ 242 w 1344"/>
                <a:gd name="T7" fmla="*/ 38 h 1000"/>
                <a:gd name="T8" fmla="*/ 290 w 1344"/>
                <a:gd name="T9" fmla="*/ 503 h 1000"/>
                <a:gd name="T10" fmla="*/ 338 w 1344"/>
                <a:gd name="T11" fmla="*/ 115 h 1000"/>
                <a:gd name="T12" fmla="*/ 386 w 1344"/>
                <a:gd name="T13" fmla="*/ 735 h 1000"/>
                <a:gd name="T14" fmla="*/ 482 w 1344"/>
                <a:gd name="T15" fmla="*/ 425 h 1000"/>
                <a:gd name="T16" fmla="*/ 578 w 1344"/>
                <a:gd name="T17" fmla="*/ 1508 h 1000"/>
                <a:gd name="T18" fmla="*/ 676 w 1344"/>
                <a:gd name="T19" fmla="*/ 1043 h 1000"/>
                <a:gd name="T20" fmla="*/ 964 w 1344"/>
                <a:gd name="T21" fmla="*/ 1121 h 1000"/>
                <a:gd name="T22" fmla="*/ 1108 w 1344"/>
                <a:gd name="T23" fmla="*/ 580 h 1000"/>
                <a:gd name="T24" fmla="*/ 1350 w 1344"/>
                <a:gd name="T25" fmla="*/ 580 h 1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44"/>
                <a:gd name="T40" fmla="*/ 0 h 1000"/>
                <a:gd name="T41" fmla="*/ 1344 w 1344"/>
                <a:gd name="T42" fmla="*/ 1000 h 100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44" h="1000">
                  <a:moveTo>
                    <a:pt x="0" y="312"/>
                  </a:moveTo>
                  <a:cubicBezTo>
                    <a:pt x="56" y="540"/>
                    <a:pt x="112" y="768"/>
                    <a:pt x="144" y="792"/>
                  </a:cubicBezTo>
                  <a:cubicBezTo>
                    <a:pt x="176" y="816"/>
                    <a:pt x="176" y="584"/>
                    <a:pt x="192" y="456"/>
                  </a:cubicBezTo>
                  <a:cubicBezTo>
                    <a:pt x="208" y="328"/>
                    <a:pt x="224" y="48"/>
                    <a:pt x="240" y="24"/>
                  </a:cubicBezTo>
                  <a:cubicBezTo>
                    <a:pt x="256" y="0"/>
                    <a:pt x="272" y="304"/>
                    <a:pt x="288" y="312"/>
                  </a:cubicBezTo>
                  <a:cubicBezTo>
                    <a:pt x="304" y="320"/>
                    <a:pt x="320" y="48"/>
                    <a:pt x="336" y="72"/>
                  </a:cubicBezTo>
                  <a:cubicBezTo>
                    <a:pt x="352" y="96"/>
                    <a:pt x="360" y="424"/>
                    <a:pt x="384" y="456"/>
                  </a:cubicBezTo>
                  <a:cubicBezTo>
                    <a:pt x="408" y="488"/>
                    <a:pt x="448" y="184"/>
                    <a:pt x="480" y="264"/>
                  </a:cubicBezTo>
                  <a:cubicBezTo>
                    <a:pt x="512" y="344"/>
                    <a:pt x="544" y="872"/>
                    <a:pt x="576" y="936"/>
                  </a:cubicBezTo>
                  <a:cubicBezTo>
                    <a:pt x="608" y="1000"/>
                    <a:pt x="608" y="688"/>
                    <a:pt x="672" y="648"/>
                  </a:cubicBezTo>
                  <a:cubicBezTo>
                    <a:pt x="736" y="608"/>
                    <a:pt x="888" y="744"/>
                    <a:pt x="960" y="696"/>
                  </a:cubicBezTo>
                  <a:cubicBezTo>
                    <a:pt x="1032" y="648"/>
                    <a:pt x="1040" y="416"/>
                    <a:pt x="1104" y="360"/>
                  </a:cubicBezTo>
                  <a:cubicBezTo>
                    <a:pt x="1168" y="304"/>
                    <a:pt x="1256" y="332"/>
                    <a:pt x="1344" y="360"/>
                  </a:cubicBez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cxnSp>
        <p:nvCxnSpPr>
          <p:cNvPr id="51" name="Łącznik prosty 50"/>
          <p:cNvCxnSpPr/>
          <p:nvPr/>
        </p:nvCxnSpPr>
        <p:spPr bwMode="auto">
          <a:xfrm flipH="1">
            <a:off x="1881149" y="1911049"/>
            <a:ext cx="18459" cy="219598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Łącznik prosty 51"/>
          <p:cNvCxnSpPr/>
          <p:nvPr/>
        </p:nvCxnSpPr>
        <p:spPr bwMode="auto">
          <a:xfrm>
            <a:off x="906304" y="2783964"/>
            <a:ext cx="264182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425187"/>
              </p:ext>
            </p:extLst>
          </p:nvPr>
        </p:nvGraphicFramePr>
        <p:xfrm>
          <a:off x="1958716" y="1701258"/>
          <a:ext cx="3238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652" name="Equation" r:id="rId8" imgW="126720" imgH="215640" progId="Equation.3">
                  <p:embed/>
                </p:oleObj>
              </mc:Choice>
              <mc:Fallback>
                <p:oleObj name="Equation" r:id="rId8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716" y="1701258"/>
                        <a:ext cx="323850" cy="550863"/>
                      </a:xfrm>
                      <a:prstGeom prst="rect">
                        <a:avLst/>
                      </a:prstGeom>
                      <a:solidFill>
                        <a:srgbClr val="FFFF99">
                          <a:alpha val="8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009114"/>
              </p:ext>
            </p:extLst>
          </p:nvPr>
        </p:nvGraphicFramePr>
        <p:xfrm>
          <a:off x="3190214" y="1999639"/>
          <a:ext cx="5826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653" name="Equation" r:id="rId10" imgW="228600" imgH="253800" progId="Equation.3">
                  <p:embed/>
                </p:oleObj>
              </mc:Choice>
              <mc:Fallback>
                <p:oleObj name="Equation" r:id="rId10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214" y="1999639"/>
                        <a:ext cx="582612" cy="649287"/>
                      </a:xfrm>
                      <a:prstGeom prst="rect">
                        <a:avLst/>
                      </a:prstGeom>
                      <a:solidFill>
                        <a:srgbClr val="FFFF99">
                          <a:alpha val="8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a 7"/>
          <p:cNvGrpSpPr/>
          <p:nvPr/>
        </p:nvGrpSpPr>
        <p:grpSpPr>
          <a:xfrm>
            <a:off x="1040072" y="4341511"/>
            <a:ext cx="7992888" cy="2246769"/>
            <a:chOff x="1040072" y="4341511"/>
            <a:chExt cx="7992888" cy="2246769"/>
          </a:xfrm>
        </p:grpSpPr>
        <p:sp>
          <p:nvSpPr>
            <p:cNvPr id="84" name="Text Box 1037"/>
            <p:cNvSpPr txBox="1">
              <a:spLocks noChangeArrowheads="1"/>
            </p:cNvSpPr>
            <p:nvPr/>
          </p:nvSpPr>
          <p:spPr bwMode="auto">
            <a:xfrm>
              <a:off x="1040072" y="4341511"/>
              <a:ext cx="7992888" cy="224676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>
                  <a:solidFill>
                    <a:srgbClr val="C00000"/>
                  </a:solidFill>
                </a:rPr>
                <a:t>Kryterium ergodyczności sygnału losowego</a:t>
              </a:r>
              <a:r>
                <a:rPr lang="pl-PL" sz="2000" b="1" dirty="0" smtClean="0"/>
                <a:t>:</a:t>
              </a:r>
            </a:p>
            <a:p>
              <a:endParaRPr lang="pl-PL" sz="2000" b="1" dirty="0" smtClean="0"/>
            </a:p>
            <a:p>
              <a:pPr>
                <a:buFont typeface="Wingdings" pitchFamily="2" charset="2"/>
                <a:buChar char="§"/>
              </a:pPr>
              <a:r>
                <a:rPr lang="pl-PL" sz="2000" b="1" i="1" dirty="0" smtClean="0"/>
                <a:t> </a:t>
              </a:r>
              <a:r>
                <a:rPr lang="pl-PL" sz="2000" b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〈</a:t>
              </a:r>
              <a:r>
                <a:rPr lang="pl-PL" sz="2000" b="1" dirty="0" smtClean="0">
                  <a:solidFill>
                    <a:srgbClr val="C00000"/>
                  </a:solidFill>
                </a:rPr>
                <a:t>wartości średnie po czasie</a:t>
              </a:r>
              <a:r>
                <a:rPr lang="pl-PL" sz="2000" b="1" dirty="0" smtClean="0">
                  <a:solidFill>
                    <a:srgbClr val="FF0000"/>
                  </a:solidFill>
                </a:rPr>
                <a:t>〉</a:t>
              </a:r>
              <a:r>
                <a:rPr lang="pl-PL" sz="2000" b="1" dirty="0" smtClean="0">
                  <a:solidFill>
                    <a:srgbClr val="C00000"/>
                  </a:solidFill>
                </a:rPr>
                <a:t> </a:t>
              </a:r>
              <a:r>
                <a:rPr lang="pl-PL" sz="2000" b="1" dirty="0" smtClean="0"/>
                <a:t>– wyznaczane dla pojedynczej realizacji </a:t>
              </a:r>
              <a:endParaRPr lang="pl-PL" sz="2000" b="1" dirty="0"/>
            </a:p>
            <a:p>
              <a:r>
                <a:rPr lang="pl-PL" sz="2000" b="1" dirty="0" smtClean="0"/>
                <a:t>są równe</a:t>
              </a:r>
            </a:p>
            <a:p>
              <a:endParaRPr lang="pl-PL" sz="2000" b="1" dirty="0" smtClean="0">
                <a:solidFill>
                  <a:srgbClr val="006600"/>
                </a:solidFill>
              </a:endParaRPr>
            </a:p>
            <a:p>
              <a:pPr>
                <a:buFont typeface="Wingdings" pitchFamily="2" charset="2"/>
                <a:buChar char="§"/>
              </a:pPr>
              <a:r>
                <a:rPr lang="pl-PL" sz="2000" b="1" i="1" dirty="0" smtClean="0"/>
                <a:t> </a:t>
              </a:r>
              <a:r>
                <a:rPr lang="pl-PL" sz="2000" b="1" dirty="0" smtClean="0">
                  <a:solidFill>
                    <a:srgbClr val="C00000"/>
                  </a:solidFill>
                </a:rPr>
                <a:t>wartościom </a:t>
              </a:r>
              <a:r>
                <a:rPr lang="pl-PL" sz="2000" b="1" dirty="0">
                  <a:solidFill>
                    <a:srgbClr val="C00000"/>
                  </a:solidFill>
                </a:rPr>
                <a:t>średnim po zbiorze </a:t>
              </a:r>
              <a:r>
                <a:rPr lang="pl-PL" sz="2000" b="1" dirty="0" smtClean="0"/>
                <a:t>– wyznaczanym dla wszystkich realizacji.</a:t>
              </a:r>
            </a:p>
          </p:txBody>
        </p:sp>
        <p:cxnSp>
          <p:nvCxnSpPr>
            <p:cNvPr id="55" name="Łącznik prosty 54"/>
            <p:cNvCxnSpPr/>
            <p:nvPr/>
          </p:nvCxnSpPr>
          <p:spPr bwMode="auto">
            <a:xfrm>
              <a:off x="1267646" y="5949280"/>
              <a:ext cx="3401704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19559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91643"/>
              </p:ext>
            </p:extLst>
          </p:nvPr>
        </p:nvGraphicFramePr>
        <p:xfrm>
          <a:off x="819150" y="1100138"/>
          <a:ext cx="37496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13" name="Równanie" r:id="rId4" imgW="1574640" imgH="545760" progId="Equation.3">
                  <p:embed/>
                </p:oleObj>
              </mc:Choice>
              <mc:Fallback>
                <p:oleObj name="Równanie" r:id="rId4" imgW="1574640" imgH="5457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100138"/>
                        <a:ext cx="3749675" cy="1298575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5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676665"/>
              </p:ext>
            </p:extLst>
          </p:nvPr>
        </p:nvGraphicFramePr>
        <p:xfrm>
          <a:off x="5021263" y="1387475"/>
          <a:ext cx="40941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14" name="Equation" r:id="rId6" imgW="1803240" imgH="444240" progId="Equation.3">
                  <p:embed/>
                </p:oleObj>
              </mc:Choice>
              <mc:Fallback>
                <p:oleObj name="Equation" r:id="rId6" imgW="1803240" imgH="4442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1387475"/>
                        <a:ext cx="4094162" cy="1008063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3695204" y="2384351"/>
            <a:ext cx="2160240" cy="1204030"/>
            <a:chOff x="3695204" y="2384351"/>
            <a:chExt cx="2160240" cy="1204030"/>
          </a:xfrm>
        </p:grpSpPr>
        <p:sp>
          <p:nvSpPr>
            <p:cNvPr id="17" name="Dowolny kształt 16"/>
            <p:cNvSpPr/>
            <p:nvPr/>
          </p:nvSpPr>
          <p:spPr bwMode="auto">
            <a:xfrm>
              <a:off x="4127253" y="2384351"/>
              <a:ext cx="1368152" cy="742950"/>
            </a:xfrm>
            <a:custGeom>
              <a:avLst/>
              <a:gdLst>
                <a:gd name="connsiteX0" fmla="*/ 0 w 3876675"/>
                <a:gd name="connsiteY0" fmla="*/ 0 h 742950"/>
                <a:gd name="connsiteX1" fmla="*/ 0 w 3876675"/>
                <a:gd name="connsiteY1" fmla="*/ 742950 h 742950"/>
                <a:gd name="connsiteX2" fmla="*/ 3876675 w 3876675"/>
                <a:gd name="connsiteY2" fmla="*/ 742950 h 742950"/>
                <a:gd name="connsiteX3" fmla="*/ 3876675 w 3876675"/>
                <a:gd name="connsiteY3" fmla="*/ 0 h 742950"/>
                <a:gd name="connsiteX4" fmla="*/ 3876675 w 3876675"/>
                <a:gd name="connsiteY4" fmla="*/ 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6675" h="742950">
                  <a:moveTo>
                    <a:pt x="0" y="0"/>
                  </a:moveTo>
                  <a:lnTo>
                    <a:pt x="0" y="742950"/>
                  </a:lnTo>
                  <a:lnTo>
                    <a:pt x="3876675" y="742950"/>
                  </a:lnTo>
                  <a:lnTo>
                    <a:pt x="3876675" y="0"/>
                  </a:lnTo>
                  <a:lnTo>
                    <a:pt x="3876675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3695204" y="3188271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000" b="1" dirty="0" smtClean="0">
                  <a:solidFill>
                    <a:srgbClr val="FF0000"/>
                  </a:solidFill>
                  <a:latin typeface="+mn-lt"/>
                </a:rPr>
                <a:t>Ergodyczność</a:t>
              </a:r>
              <a:endParaRPr lang="pl-PL" b="1" dirty="0">
                <a:solidFill>
                  <a:srgbClr val="FF0000"/>
                </a:solidFill>
                <a:latin typeface="+mn-lt"/>
              </a:endParaRPr>
            </a:p>
          </p:txBody>
        </p:sp>
        <p:graphicFrame>
          <p:nvGraphicFramePr>
            <p:cNvPr id="19559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7311468"/>
                </p:ext>
              </p:extLst>
            </p:nvPr>
          </p:nvGraphicFramePr>
          <p:xfrm>
            <a:off x="4198938" y="2540000"/>
            <a:ext cx="1181100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415" name="Equation" r:id="rId8" imgW="596880" imgH="291960" progId="Equation.3">
                    <p:embed/>
                  </p:oleObj>
                </mc:Choice>
                <mc:Fallback>
                  <p:oleObj name="Equation" r:id="rId8" imgW="596880" imgH="29196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8938" y="2540000"/>
                          <a:ext cx="1181100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1190"/>
          <p:cNvSpPr>
            <a:spLocks noChangeArrowheads="1"/>
          </p:cNvSpPr>
          <p:nvPr/>
        </p:nvSpPr>
        <p:spPr bwMode="auto">
          <a:xfrm>
            <a:off x="395536" y="2556"/>
            <a:ext cx="8748464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Ergodyczność wartości </a:t>
            </a:r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średniokwadratowej - konsekwencje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963998" y="4551627"/>
            <a:ext cx="7848872" cy="954107"/>
          </a:xfrm>
          <a:prstGeom prst="rect">
            <a:avLst/>
          </a:prstGeom>
          <a:solidFill>
            <a:srgbClr val="0066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1800" b="1" dirty="0" smtClean="0"/>
              <a:t>2. </a:t>
            </a:r>
            <a:r>
              <a:rPr lang="pl-PL" sz="1800" b="1" dirty="0" smtClean="0">
                <a:solidFill>
                  <a:srgbClr val="FF0000"/>
                </a:solidFill>
              </a:rPr>
              <a:t>Realizacje</a:t>
            </a:r>
            <a:r>
              <a:rPr lang="pl-PL" sz="1800" b="1" dirty="0" smtClean="0"/>
              <a:t> </a:t>
            </a:r>
            <a:r>
              <a:rPr lang="pl-PL" sz="1800" b="1" dirty="0"/>
              <a:t>ergodycznego sygnału losowego są </a:t>
            </a:r>
            <a:r>
              <a:rPr lang="pl-PL" sz="1800" b="1" dirty="0" smtClean="0"/>
              <a:t>reprezentowane w dziedzinie częstotliwości przez </a:t>
            </a:r>
            <a:r>
              <a:rPr lang="pl-PL" sz="1800" b="1" dirty="0" smtClean="0">
                <a:solidFill>
                  <a:srgbClr val="C00000"/>
                </a:solidFill>
              </a:rPr>
              <a:t>widmową gęstość mocy </a:t>
            </a:r>
            <a:r>
              <a:rPr lang="pl-PL" sz="1800" b="1" dirty="0" smtClean="0"/>
              <a:t>i odpowiadającą jej </a:t>
            </a:r>
            <a:r>
              <a:rPr lang="pl-PL" sz="1800" b="1" dirty="0" smtClean="0">
                <a:solidFill>
                  <a:srgbClr val="C00000"/>
                </a:solidFill>
              </a:rPr>
              <a:t>funkcję autokorelacji </a:t>
            </a:r>
            <a:r>
              <a:rPr lang="pl-PL" sz="1800" b="1" dirty="0" smtClean="0"/>
              <a:t>(przez przekształcenie Fouriera).</a:t>
            </a:r>
            <a:endParaRPr lang="pl-PL" sz="1800" b="1" dirty="0"/>
          </a:p>
        </p:txBody>
      </p:sp>
      <p:grpSp>
        <p:nvGrpSpPr>
          <p:cNvPr id="4" name="Grupa 3"/>
          <p:cNvGrpSpPr/>
          <p:nvPr/>
        </p:nvGrpSpPr>
        <p:grpSpPr>
          <a:xfrm>
            <a:off x="967094" y="1999494"/>
            <a:ext cx="7772384" cy="2336062"/>
            <a:chOff x="967094" y="1999494"/>
            <a:chExt cx="7772384" cy="2336062"/>
          </a:xfrm>
        </p:grpSpPr>
        <p:sp>
          <p:nvSpPr>
            <p:cNvPr id="11" name="pole tekstowe 10"/>
            <p:cNvSpPr txBox="1"/>
            <p:nvPr/>
          </p:nvSpPr>
          <p:spPr>
            <a:xfrm>
              <a:off x="967094" y="3689225"/>
              <a:ext cx="7772384" cy="646331"/>
            </a:xfrm>
            <a:prstGeom prst="rect">
              <a:avLst/>
            </a:prstGeom>
            <a:solidFill>
              <a:srgbClr val="006600">
                <a:alpha val="2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/>
                <a:t>1. </a:t>
              </a:r>
              <a:r>
                <a:rPr lang="pl-PL" sz="1800" b="1" dirty="0" smtClean="0">
                  <a:solidFill>
                    <a:srgbClr val="FF0000"/>
                  </a:solidFill>
                </a:rPr>
                <a:t>Realizacje ergodycznego sygnału losowego są deterministycznymi</a:t>
              </a:r>
              <a:br>
                <a:rPr lang="pl-PL" sz="1800" b="1" dirty="0" smtClean="0">
                  <a:solidFill>
                    <a:srgbClr val="FF0000"/>
                  </a:solidFill>
                </a:rPr>
              </a:br>
              <a:r>
                <a:rPr lang="pl-PL" sz="1800" b="1" dirty="0" smtClean="0">
                  <a:solidFill>
                    <a:srgbClr val="FF0000"/>
                  </a:solidFill>
                </a:rPr>
                <a:t>nieokresowymi sygnałami </a:t>
              </a:r>
              <a:r>
                <a:rPr lang="pl-PL" sz="1800" b="1" dirty="0">
                  <a:solidFill>
                    <a:srgbClr val="FF0000"/>
                  </a:solidFill>
                </a:rPr>
                <a:t>mocy, zatem nie posiadają transformaty Fouriera. </a:t>
              </a:r>
              <a:endParaRPr lang="pl-PL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Łącznik prosty ze strzałką 30"/>
            <p:cNvCxnSpPr/>
            <p:nvPr/>
          </p:nvCxnSpPr>
          <p:spPr bwMode="auto">
            <a:xfrm>
              <a:off x="1967012" y="1999494"/>
              <a:ext cx="0" cy="7920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pole tekstowe 31"/>
            <p:cNvSpPr txBox="1"/>
            <p:nvPr/>
          </p:nvSpPr>
          <p:spPr>
            <a:xfrm>
              <a:off x="967094" y="2755988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000" b="1" dirty="0">
                  <a:solidFill>
                    <a:srgbClr val="FF0000"/>
                  </a:solidFill>
                  <a:latin typeface="+mn-lt"/>
                </a:rPr>
                <a:t>Sygnał mocy</a:t>
              </a:r>
            </a:p>
          </p:txBody>
        </p:sp>
        <p:cxnSp>
          <p:nvCxnSpPr>
            <p:cNvPr id="13" name="Łącznik prosty ze strzałką 12"/>
            <p:cNvCxnSpPr/>
            <p:nvPr/>
          </p:nvCxnSpPr>
          <p:spPr bwMode="auto">
            <a:xfrm>
              <a:off x="1956815" y="3118297"/>
              <a:ext cx="10197" cy="52672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952033" y="5739080"/>
            <a:ext cx="6710170" cy="646331"/>
          </a:xfrm>
          <a:prstGeom prst="rect">
            <a:avLst/>
          </a:prstGeom>
          <a:solidFill>
            <a:srgbClr val="00660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pl-PL" sz="1800" b="1" dirty="0" smtClean="0"/>
              <a:t>3.</a:t>
            </a:r>
            <a:r>
              <a:rPr lang="pl-PL" sz="1800" b="1" dirty="0" smtClean="0">
                <a:solidFill>
                  <a:srgbClr val="FF0000"/>
                </a:solidFill>
              </a:rPr>
              <a:t> Widmową gęstość mocy sygnału losowego otrzymamy w wyniku</a:t>
            </a:r>
            <a:br>
              <a:rPr lang="pl-PL" sz="1800" b="1" dirty="0" smtClean="0">
                <a:solidFill>
                  <a:srgbClr val="FF0000"/>
                </a:solidFill>
              </a:rPr>
            </a:br>
            <a:r>
              <a:rPr lang="pl-PL" sz="1800" b="1" dirty="0" smtClean="0">
                <a:solidFill>
                  <a:srgbClr val="FF0000"/>
                </a:solidFill>
              </a:rPr>
              <a:t>uśredniania po zbiorze widm gęstości mocy realizacji sygnału.</a:t>
            </a:r>
            <a:endParaRPr lang="pl-PL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sp>
        <p:nvSpPr>
          <p:cNvPr id="8" name="Rectangle 1190"/>
          <p:cNvSpPr>
            <a:spLocks noChangeArrowheads="1"/>
          </p:cNvSpPr>
          <p:nvPr/>
        </p:nvSpPr>
        <p:spPr bwMode="auto">
          <a:xfrm>
            <a:off x="561181" y="40446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pl-PL" sz="3600" b="1" dirty="0" smtClean="0">
                <a:solidFill>
                  <a:schemeClr val="bg2"/>
                </a:solidFill>
                <a:latin typeface="Comic Sans MS" pitchFamily="66" charset="0"/>
              </a:rPr>
              <a:t>Analiza widmowa sygnału losowego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935088" y="794215"/>
            <a:ext cx="7848872" cy="1871439"/>
            <a:chOff x="935088" y="794215"/>
            <a:chExt cx="7848872" cy="1871439"/>
          </a:xfrm>
        </p:grpSpPr>
        <p:graphicFrame>
          <p:nvGraphicFramePr>
            <p:cNvPr id="71066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1361048"/>
                </p:ext>
              </p:extLst>
            </p:nvPr>
          </p:nvGraphicFramePr>
          <p:xfrm>
            <a:off x="1267904" y="1840655"/>
            <a:ext cx="6764992" cy="824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189" name="Equation" r:id="rId4" imgW="3225600" imgH="393480" progId="Equation.3">
                    <p:embed/>
                  </p:oleObj>
                </mc:Choice>
                <mc:Fallback>
                  <p:oleObj name="Equation" r:id="rId4" imgW="3225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7904" y="1840655"/>
                          <a:ext cx="6764992" cy="82499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254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pole tekstowe 9"/>
            <p:cNvSpPr txBox="1"/>
            <p:nvPr/>
          </p:nvSpPr>
          <p:spPr>
            <a:xfrm>
              <a:off x="935088" y="794215"/>
              <a:ext cx="7848872" cy="1046440"/>
            </a:xfrm>
            <a:prstGeom prst="rect">
              <a:avLst/>
            </a:prstGeom>
            <a:solidFill>
              <a:srgbClr val="006600">
                <a:alpha val="2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>
                  <a:solidFill>
                    <a:srgbClr val="C00000"/>
                  </a:solidFill>
                </a:rPr>
                <a:t>2. Realizacje </a:t>
              </a:r>
              <a:r>
                <a:rPr lang="pl-PL" sz="2000" b="1" dirty="0" smtClean="0"/>
                <a:t>ergodycznego </a:t>
              </a:r>
              <a:r>
                <a:rPr lang="pl-PL" sz="2000" b="1" dirty="0"/>
                <a:t>sygnału losowego są </a:t>
              </a:r>
              <a:r>
                <a:rPr lang="pl-PL" sz="2000" b="1" dirty="0" smtClean="0"/>
                <a:t>reprezentowane w dziedzinie częstotliwości przez </a:t>
              </a:r>
              <a:r>
                <a:rPr lang="pl-PL" sz="2000" b="1" dirty="0" smtClean="0">
                  <a:solidFill>
                    <a:srgbClr val="C00000"/>
                  </a:solidFill>
                </a:rPr>
                <a:t>widmową gęstość mocy </a:t>
              </a:r>
              <a:r>
                <a:rPr lang="pl-PL" sz="2000" b="1" dirty="0" smtClean="0"/>
                <a:t>i </a:t>
              </a:r>
              <a:r>
                <a:rPr lang="pl-PL" sz="2000" b="1" dirty="0" err="1" smtClean="0"/>
                <a:t>odpowia</a:t>
              </a:r>
              <a:r>
                <a:rPr lang="pl-PL" sz="2000" b="1" dirty="0" smtClean="0"/>
                <a:t>-dającą jej </a:t>
              </a:r>
              <a:r>
                <a:rPr lang="pl-PL" sz="2000" b="1" dirty="0" smtClean="0">
                  <a:solidFill>
                    <a:srgbClr val="C00000"/>
                  </a:solidFill>
                </a:rPr>
                <a:t>funkcję autokorelacji </a:t>
              </a:r>
              <a:r>
                <a:rPr lang="pl-PL" sz="2000" b="1" dirty="0" smtClean="0"/>
                <a:t>(przez przekształcenie Fouriera).</a:t>
              </a:r>
              <a:endParaRPr lang="pl-PL" sz="2000" b="1" dirty="0"/>
            </a:p>
          </p:txBody>
        </p:sp>
      </p:grpSp>
      <p:grpSp>
        <p:nvGrpSpPr>
          <p:cNvPr id="6" name="Grupa 5"/>
          <p:cNvGrpSpPr/>
          <p:nvPr/>
        </p:nvGrpSpPr>
        <p:grpSpPr>
          <a:xfrm>
            <a:off x="967104" y="2759664"/>
            <a:ext cx="7816856" cy="3041261"/>
            <a:chOff x="967104" y="2759664"/>
            <a:chExt cx="7816856" cy="3041261"/>
          </a:xfrm>
        </p:grpSpPr>
        <p:graphicFrame>
          <p:nvGraphicFramePr>
            <p:cNvPr id="2" name="Obiek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6221576"/>
                </p:ext>
              </p:extLst>
            </p:nvPr>
          </p:nvGraphicFramePr>
          <p:xfrm>
            <a:off x="995871" y="3712094"/>
            <a:ext cx="7588820" cy="2088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190" name="Equation" r:id="rId6" imgW="4343400" imgH="1193760" progId="Equation.3">
                    <p:embed/>
                  </p:oleObj>
                </mc:Choice>
                <mc:Fallback>
                  <p:oleObj name="Equation" r:id="rId6" imgW="4343400" imgH="11937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995871" y="3712094"/>
                          <a:ext cx="7588820" cy="208883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254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pole tekstowe 10"/>
            <p:cNvSpPr txBox="1"/>
            <p:nvPr/>
          </p:nvSpPr>
          <p:spPr>
            <a:xfrm>
              <a:off x="967104" y="2759664"/>
              <a:ext cx="7816856" cy="707886"/>
            </a:xfrm>
            <a:prstGeom prst="rect">
              <a:avLst/>
            </a:prstGeom>
            <a:solidFill>
              <a:srgbClr val="006600">
                <a:alpha val="2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>
                  <a:solidFill>
                    <a:srgbClr val="C00000"/>
                  </a:solidFill>
                </a:rPr>
                <a:t>3. Widmową gęstość mocy sygnału losowego otrzymamy w wyniku uśredniania po zbiorze widm gęstości mocy realizacji sygnału.</a:t>
              </a:r>
              <a:endParaRPr lang="pl-PL" sz="20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701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26"/>
          <p:cNvSpPr>
            <a:spLocks noChangeArrowheads="1"/>
          </p:cNvSpPr>
          <p:nvPr/>
        </p:nvSpPr>
        <p:spPr bwMode="auto">
          <a:xfrm>
            <a:off x="930856" y="-21493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Zmienna losowa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539081" y="841345"/>
            <a:ext cx="8604448" cy="2551844"/>
            <a:chOff x="539552" y="692696"/>
            <a:chExt cx="8604448" cy="2551844"/>
          </a:xfrm>
        </p:grpSpPr>
        <p:sp>
          <p:nvSpPr>
            <p:cNvPr id="23" name="Text Box 1028"/>
            <p:cNvSpPr txBox="1">
              <a:spLocks noChangeArrowheads="1"/>
            </p:cNvSpPr>
            <p:nvPr/>
          </p:nvSpPr>
          <p:spPr bwMode="auto">
            <a:xfrm>
              <a:off x="930856" y="692696"/>
              <a:ext cx="8213144" cy="132343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>
                  <a:solidFill>
                    <a:srgbClr val="FF0000"/>
                  </a:solidFill>
                </a:rPr>
                <a:t>Zmienna losowa </a:t>
              </a:r>
              <a:r>
                <a:rPr lang="pl-PL" sz="2000" b="1" dirty="0" smtClean="0">
                  <a:latin typeface="Verdana" pitchFamily="34" charset="0"/>
                </a:rPr>
                <a:t>x</a:t>
              </a:r>
              <a:r>
                <a:rPr lang="pl-PL" sz="2000" b="1" dirty="0" smtClean="0"/>
                <a:t> to wielkość fizyczna zmieniająca</a:t>
              </a:r>
              <a:br>
                <a:rPr lang="pl-PL" sz="2000" b="1" dirty="0" smtClean="0"/>
              </a:br>
              <a:r>
                <a:rPr lang="pl-PL" sz="2000" b="1" dirty="0" smtClean="0"/>
                <a:t>się w </a:t>
              </a:r>
              <a:r>
                <a:rPr lang="pl-PL" sz="2000" b="1" dirty="0" smtClean="0">
                  <a:solidFill>
                    <a:srgbClr val="FF0000"/>
                  </a:solidFill>
                </a:rPr>
                <a:t>populacji</a:t>
              </a:r>
              <a:r>
                <a:rPr lang="pl-PL" sz="2000" b="1" dirty="0" smtClean="0"/>
                <a:t> obiektów (</a:t>
              </a:r>
              <a:r>
                <a:rPr lang="el-GR" sz="2000" b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ω</a:t>
              </a:r>
              <a:r>
                <a:rPr lang="pl-PL" sz="2000" b="1" dirty="0" smtClean="0"/>
                <a:t>) w sposób </a:t>
              </a:r>
              <a:r>
                <a:rPr lang="pl-PL" sz="2000" b="1" dirty="0" smtClean="0">
                  <a:solidFill>
                    <a:srgbClr val="FF0000"/>
                  </a:solidFill>
                </a:rPr>
                <a:t>nieprzewidywalny</a:t>
              </a:r>
              <a:r>
                <a:rPr lang="pl-PL" sz="2000" b="1" dirty="0" smtClean="0"/>
                <a:t>; zmiany te opisywane są przez dystrybuantę zmiennej </a:t>
              </a:r>
              <a:r>
                <a:rPr lang="pl-PL" sz="2000" b="1" dirty="0" smtClean="0"/>
                <a:t>losowej,</a:t>
              </a:r>
              <a:br>
                <a:rPr lang="pl-PL" sz="2000" b="1" dirty="0" smtClean="0"/>
              </a:br>
              <a:r>
                <a:rPr lang="pl-PL" sz="2000" b="1" dirty="0" smtClean="0"/>
                <a:t>czyli prawdopodobieństwo zdarzenia, że zmienna losowa </a:t>
              </a:r>
              <a:r>
                <a:rPr lang="pl-PL" sz="2000" b="1" dirty="0">
                  <a:latin typeface="Verdana" pitchFamily="34" charset="0"/>
                </a:rPr>
                <a:t>x</a:t>
              </a:r>
              <a:r>
                <a:rPr lang="pl-PL" sz="2000" b="1" dirty="0" smtClean="0"/>
                <a:t> </a:t>
              </a:r>
              <a:r>
                <a:rPr lang="pl-PL" sz="2000" b="1" dirty="0" smtClean="0">
                  <a:cs typeface="Times New Roman" panose="02020603050405020304" pitchFamily="18" charset="0"/>
                </a:rPr>
                <a:t>≤ </a:t>
              </a:r>
              <a:r>
                <a:rPr lang="pl-PL" sz="2000" b="1" i="1" dirty="0" smtClean="0">
                  <a:cs typeface="Times New Roman" panose="02020603050405020304" pitchFamily="18" charset="0"/>
                </a:rPr>
                <a:t>x</a:t>
              </a:r>
              <a:r>
                <a:rPr lang="pl-PL" sz="2000" b="1" dirty="0" smtClean="0">
                  <a:cs typeface="Times New Roman" panose="02020603050405020304" pitchFamily="18" charset="0"/>
                </a:rPr>
                <a:t>.</a:t>
              </a:r>
              <a:endParaRPr lang="pl-PL" sz="2000" b="1" dirty="0" smtClean="0"/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539552" y="2505876"/>
              <a:ext cx="8604448" cy="738664"/>
              <a:chOff x="539552" y="2505876"/>
              <a:chExt cx="8604448" cy="738664"/>
            </a:xfrm>
          </p:grpSpPr>
          <p:graphicFrame>
            <p:nvGraphicFramePr>
              <p:cNvPr id="26" name="Object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2561251"/>
                  </p:ext>
                </p:extLst>
              </p:nvPr>
            </p:nvGraphicFramePr>
            <p:xfrm>
              <a:off x="5788025" y="2531514"/>
              <a:ext cx="3355975" cy="6873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1369" name="Equation" r:id="rId3" imgW="1054080" imgH="215640" progId="Equation.3">
                      <p:embed/>
                    </p:oleObj>
                  </mc:Choice>
                  <mc:Fallback>
                    <p:oleObj name="Equation" r:id="rId3" imgW="10540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88025" y="2531514"/>
                            <a:ext cx="3355975" cy="687388"/>
                          </a:xfrm>
                          <a:prstGeom prst="rect">
                            <a:avLst/>
                          </a:prstGeom>
                          <a:solidFill>
                            <a:srgbClr val="CCFF99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" name="Rectangle 68"/>
              <p:cNvSpPr>
                <a:spLocks noChangeArrowheads="1"/>
              </p:cNvSpPr>
              <p:nvPr/>
            </p:nvSpPr>
            <p:spPr bwMode="auto">
              <a:xfrm>
                <a:off x="539552" y="2505876"/>
                <a:ext cx="5141151" cy="7386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1" lang="pl-PL" b="1" dirty="0" smtClean="0"/>
                  <a:t>Dystrybuanta zmiennej losowej</a:t>
                </a:r>
                <a:br>
                  <a:rPr kumimoji="1" lang="pl-PL" b="1" dirty="0" smtClean="0"/>
                </a:br>
                <a:r>
                  <a:rPr kumimoji="1" lang="pl-PL" sz="1800" b="1" dirty="0" smtClean="0"/>
                  <a:t>(</a:t>
                </a:r>
                <a:r>
                  <a:rPr kumimoji="1" lang="pl-PL" sz="1800" b="1" i="1" dirty="0" err="1" smtClean="0"/>
                  <a:t>cpdf</a:t>
                </a:r>
                <a:r>
                  <a:rPr kumimoji="1" lang="pl-PL" sz="1800" b="1" i="1" dirty="0" smtClean="0"/>
                  <a:t> – </a:t>
                </a:r>
                <a:r>
                  <a:rPr kumimoji="1" lang="pl-PL" sz="1800" b="1" i="1" dirty="0" err="1" smtClean="0"/>
                  <a:t>cumulative</a:t>
                </a:r>
                <a:r>
                  <a:rPr kumimoji="1" lang="pl-PL" sz="1800" b="1" i="1" dirty="0" smtClean="0"/>
                  <a:t> </a:t>
                </a:r>
                <a:r>
                  <a:rPr kumimoji="1" lang="pl-PL" sz="1800" b="1" i="1" dirty="0" err="1" smtClean="0"/>
                  <a:t>probability</a:t>
                </a:r>
                <a:r>
                  <a:rPr kumimoji="1" lang="pl-PL" sz="1800" b="1" i="1" dirty="0" smtClean="0"/>
                  <a:t> </a:t>
                </a:r>
                <a:r>
                  <a:rPr kumimoji="1" lang="pl-PL" sz="1800" b="1" i="1" dirty="0" err="1" smtClean="0"/>
                  <a:t>distribution</a:t>
                </a:r>
                <a:r>
                  <a:rPr kumimoji="1" lang="pl-PL" sz="1800" b="1" i="1" dirty="0" smtClean="0"/>
                  <a:t> </a:t>
                </a:r>
                <a:r>
                  <a:rPr kumimoji="1" lang="pl-PL" sz="1800" b="1" i="1" dirty="0" err="1" smtClean="0"/>
                  <a:t>function</a:t>
                </a:r>
                <a:r>
                  <a:rPr kumimoji="1" lang="pl-PL" sz="1800" b="1" dirty="0" smtClean="0"/>
                  <a:t>)</a:t>
                </a:r>
                <a:endParaRPr kumimoji="1" lang="pl-PL" b="1" dirty="0"/>
              </a:p>
            </p:txBody>
          </p:sp>
        </p:grpSp>
      </p:grpSp>
      <p:grpSp>
        <p:nvGrpSpPr>
          <p:cNvPr id="53" name="Grupa 52"/>
          <p:cNvGrpSpPr/>
          <p:nvPr/>
        </p:nvGrpSpPr>
        <p:grpSpPr>
          <a:xfrm>
            <a:off x="539188" y="3509476"/>
            <a:ext cx="7880500" cy="3070023"/>
            <a:chOff x="539188" y="3509476"/>
            <a:chExt cx="7880500" cy="3070023"/>
          </a:xfrm>
        </p:grpSpPr>
        <p:grpSp>
          <p:nvGrpSpPr>
            <p:cNvPr id="6" name="Grupa 5"/>
            <p:cNvGrpSpPr/>
            <p:nvPr/>
          </p:nvGrpSpPr>
          <p:grpSpPr>
            <a:xfrm>
              <a:off x="539188" y="3509476"/>
              <a:ext cx="7880500" cy="3070023"/>
              <a:chOff x="539188" y="3509476"/>
              <a:chExt cx="7880500" cy="3070023"/>
            </a:xfrm>
          </p:grpSpPr>
          <p:grpSp>
            <p:nvGrpSpPr>
              <p:cNvPr id="3" name="Grupa 2"/>
              <p:cNvGrpSpPr/>
              <p:nvPr/>
            </p:nvGrpSpPr>
            <p:grpSpPr>
              <a:xfrm>
                <a:off x="539188" y="3509476"/>
                <a:ext cx="5997740" cy="3006634"/>
                <a:chOff x="539188" y="3509476"/>
                <a:chExt cx="5997740" cy="3006634"/>
              </a:xfrm>
            </p:grpSpPr>
            <p:sp>
              <p:nvSpPr>
                <p:cNvPr id="29" name="Rectangle 68"/>
                <p:cNvSpPr>
                  <a:spLocks noChangeArrowheads="1"/>
                </p:cNvSpPr>
                <p:nvPr/>
              </p:nvSpPr>
              <p:spPr bwMode="auto">
                <a:xfrm>
                  <a:off x="560612" y="3509476"/>
                  <a:ext cx="5976316" cy="73866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pl-PL" b="1" dirty="0" smtClean="0"/>
                    <a:t>Funkcja gęstości prawdopodobieństwa (</a:t>
                  </a:r>
                  <a:r>
                    <a:rPr kumimoji="1" lang="pl-PL" b="1" dirty="0" err="1" smtClean="0"/>
                    <a:t>fgp</a:t>
                  </a:r>
                  <a:r>
                    <a:rPr kumimoji="1" lang="pl-PL" b="1" dirty="0" smtClean="0"/>
                    <a:t>)</a:t>
                  </a:r>
                  <a:br>
                    <a:rPr kumimoji="1" lang="pl-PL" b="1" dirty="0" smtClean="0"/>
                  </a:br>
                  <a:r>
                    <a:rPr kumimoji="1" lang="pl-PL" sz="1800" b="1" dirty="0" smtClean="0"/>
                    <a:t>(</a:t>
                  </a:r>
                  <a:r>
                    <a:rPr kumimoji="1" lang="pl-PL" sz="1800" b="1" i="1" dirty="0" smtClean="0"/>
                    <a:t>pdf – </a:t>
                  </a:r>
                  <a:r>
                    <a:rPr kumimoji="1" lang="pl-PL" sz="1800" b="1" i="1" dirty="0" err="1" smtClean="0"/>
                    <a:t>probability</a:t>
                  </a:r>
                  <a:r>
                    <a:rPr kumimoji="1" lang="pl-PL" sz="1800" b="1" i="1" dirty="0" smtClean="0"/>
                    <a:t> </a:t>
                  </a:r>
                  <a:r>
                    <a:rPr kumimoji="1" lang="pl-PL" sz="1800" b="1" i="1" dirty="0" err="1" smtClean="0"/>
                    <a:t>density</a:t>
                  </a:r>
                  <a:r>
                    <a:rPr kumimoji="1" lang="pl-PL" sz="1800" b="1" i="1" dirty="0" smtClean="0"/>
                    <a:t> </a:t>
                  </a:r>
                  <a:r>
                    <a:rPr kumimoji="1" lang="pl-PL" sz="1800" b="1" i="1" dirty="0" err="1" smtClean="0"/>
                    <a:t>function</a:t>
                  </a:r>
                  <a:r>
                    <a:rPr kumimoji="1" lang="pl-PL" sz="1800" b="1" dirty="0" smtClean="0"/>
                    <a:t>)</a:t>
                  </a:r>
                  <a:endParaRPr kumimoji="1" lang="pl-PL" b="1" dirty="0"/>
                </a:p>
              </p:txBody>
            </p:sp>
            <p:graphicFrame>
              <p:nvGraphicFramePr>
                <p:cNvPr id="30" name="Object 6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90524591"/>
                    </p:ext>
                  </p:extLst>
                </p:nvPr>
              </p:nvGraphicFramePr>
              <p:xfrm>
                <a:off x="539188" y="4502180"/>
                <a:ext cx="3355975" cy="6873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61370" name="Equation" r:id="rId5" imgW="1054080" imgH="215640" progId="Equation.3">
                        <p:embed/>
                      </p:oleObj>
                    </mc:Choice>
                    <mc:Fallback>
                      <p:oleObj name="Equation" r:id="rId5" imgW="10540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9188" y="4502180"/>
                              <a:ext cx="3355975" cy="687388"/>
                            </a:xfrm>
                            <a:prstGeom prst="rect">
                              <a:avLst/>
                            </a:prstGeom>
                            <a:solidFill>
                              <a:srgbClr val="CCFF99"/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" name="Object 6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42235373"/>
                    </p:ext>
                  </p:extLst>
                </p:nvPr>
              </p:nvGraphicFramePr>
              <p:xfrm>
                <a:off x="539188" y="5465185"/>
                <a:ext cx="3559175" cy="10509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61371" name="Equation" r:id="rId7" imgW="1117440" imgH="330120" progId="Equation.3">
                        <p:embed/>
                      </p:oleObj>
                    </mc:Choice>
                    <mc:Fallback>
                      <p:oleObj name="Equation" r:id="rId7" imgW="1117440" imgH="33012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9188" y="5465185"/>
                              <a:ext cx="3559175" cy="1050925"/>
                            </a:xfrm>
                            <a:prstGeom prst="rect">
                              <a:avLst/>
                            </a:prstGeom>
                            <a:solidFill>
                              <a:srgbClr val="CCFF99"/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" name="Grupa 3"/>
              <p:cNvGrpSpPr/>
              <p:nvPr/>
            </p:nvGrpSpPr>
            <p:grpSpPr>
              <a:xfrm>
                <a:off x="4260845" y="4004209"/>
                <a:ext cx="4158843" cy="2575290"/>
                <a:chOff x="4243795" y="4008073"/>
                <a:chExt cx="4158843" cy="2575290"/>
              </a:xfrm>
            </p:grpSpPr>
            <p:grpSp>
              <p:nvGrpSpPr>
                <p:cNvPr id="14" name="Group 27"/>
                <p:cNvGrpSpPr>
                  <a:grpSpLocks/>
                </p:cNvGrpSpPr>
                <p:nvPr/>
              </p:nvGrpSpPr>
              <p:grpSpPr bwMode="auto">
                <a:xfrm>
                  <a:off x="4243795" y="4008073"/>
                  <a:ext cx="4114800" cy="1889706"/>
                  <a:chOff x="1104" y="1112"/>
                  <a:chExt cx="3744" cy="1720"/>
                </a:xfrm>
              </p:grpSpPr>
              <p:sp>
                <p:nvSpPr>
                  <p:cNvPr id="1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2832"/>
                    <a:ext cx="374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6" name="Freeform 29"/>
                  <p:cNvSpPr>
                    <a:spLocks/>
                  </p:cNvSpPr>
                  <p:nvPr/>
                </p:nvSpPr>
                <p:spPr bwMode="auto">
                  <a:xfrm>
                    <a:off x="1296" y="1112"/>
                    <a:ext cx="3450" cy="1640"/>
                  </a:xfrm>
                  <a:custGeom>
                    <a:avLst/>
                    <a:gdLst>
                      <a:gd name="T0" fmla="*/ 0 w 3450"/>
                      <a:gd name="T1" fmla="*/ 1624 h 1640"/>
                      <a:gd name="T2" fmla="*/ 864 w 3450"/>
                      <a:gd name="T3" fmla="*/ 1384 h 1640"/>
                      <a:gd name="T4" fmla="*/ 1344 w 3450"/>
                      <a:gd name="T5" fmla="*/ 88 h 1640"/>
                      <a:gd name="T6" fmla="*/ 2016 w 3450"/>
                      <a:gd name="T7" fmla="*/ 856 h 1640"/>
                      <a:gd name="T8" fmla="*/ 2388 w 3450"/>
                      <a:gd name="T9" fmla="*/ 478 h 1640"/>
                      <a:gd name="T10" fmla="*/ 2784 w 3450"/>
                      <a:gd name="T11" fmla="*/ 1240 h 1640"/>
                      <a:gd name="T12" fmla="*/ 3072 w 3450"/>
                      <a:gd name="T13" fmla="*/ 1480 h 1640"/>
                      <a:gd name="T14" fmla="*/ 3450 w 3450"/>
                      <a:gd name="T15" fmla="*/ 1576 h 164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450"/>
                      <a:gd name="T25" fmla="*/ 0 h 1640"/>
                      <a:gd name="T26" fmla="*/ 3450 w 3450"/>
                      <a:gd name="T27" fmla="*/ 1640 h 164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450" h="1640">
                        <a:moveTo>
                          <a:pt x="0" y="1624"/>
                        </a:moveTo>
                        <a:cubicBezTo>
                          <a:pt x="320" y="1632"/>
                          <a:pt x="640" y="1640"/>
                          <a:pt x="864" y="1384"/>
                        </a:cubicBezTo>
                        <a:cubicBezTo>
                          <a:pt x="1088" y="1128"/>
                          <a:pt x="1152" y="176"/>
                          <a:pt x="1344" y="88"/>
                        </a:cubicBezTo>
                        <a:cubicBezTo>
                          <a:pt x="1536" y="0"/>
                          <a:pt x="1842" y="791"/>
                          <a:pt x="2016" y="856"/>
                        </a:cubicBezTo>
                        <a:cubicBezTo>
                          <a:pt x="2190" y="921"/>
                          <a:pt x="2260" y="414"/>
                          <a:pt x="2388" y="478"/>
                        </a:cubicBezTo>
                        <a:cubicBezTo>
                          <a:pt x="2516" y="542"/>
                          <a:pt x="2670" y="1073"/>
                          <a:pt x="2784" y="1240"/>
                        </a:cubicBezTo>
                        <a:cubicBezTo>
                          <a:pt x="2898" y="1407"/>
                          <a:pt x="2961" y="1424"/>
                          <a:pt x="3072" y="1480"/>
                        </a:cubicBezTo>
                        <a:cubicBezTo>
                          <a:pt x="3183" y="1536"/>
                          <a:pt x="3371" y="1556"/>
                          <a:pt x="3450" y="1576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CC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17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7368763" y="4209927"/>
                  <a:ext cx="21889" cy="1707165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7390653" y="5456627"/>
                  <a:ext cx="33855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l-PL" b="1" i="1" dirty="0" smtClean="0"/>
                    <a:t>x</a:t>
                  </a:r>
                  <a:endParaRPr lang="pl-PL" b="1" baseline="-25000" dirty="0"/>
                </a:p>
              </p:txBody>
            </p:sp>
            <p:graphicFrame>
              <p:nvGraphicFramePr>
                <p:cNvPr id="20" name="Object 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56738243"/>
                    </p:ext>
                  </p:extLst>
                </p:nvPr>
              </p:nvGraphicFramePr>
              <p:xfrm>
                <a:off x="4668838" y="6024563"/>
                <a:ext cx="3733800" cy="558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61372" name="Equation" r:id="rId9" imgW="2209680" imgH="330120" progId="Equation.3">
                        <p:embed/>
                      </p:oleObj>
                    </mc:Choice>
                    <mc:Fallback>
                      <p:oleObj name="Equation" r:id="rId9" imgW="2209680" imgH="33012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68838" y="6024563"/>
                              <a:ext cx="3733800" cy="558800"/>
                            </a:xfrm>
                            <a:prstGeom prst="rect">
                              <a:avLst/>
                            </a:prstGeom>
                            <a:solidFill>
                              <a:srgbClr val="CCFF99"/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25" name="Łącznik prosty 24"/>
              <p:cNvCxnSpPr/>
              <p:nvPr/>
            </p:nvCxnSpPr>
            <p:spPr bwMode="auto">
              <a:xfrm>
                <a:off x="4169248" y="5893945"/>
                <a:ext cx="3226126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Łącznik prosty 26"/>
              <p:cNvCxnSpPr/>
              <p:nvPr/>
            </p:nvCxnSpPr>
            <p:spPr bwMode="auto">
              <a:xfrm>
                <a:off x="4151527" y="5897489"/>
                <a:ext cx="3226126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" name="Łącznik prosty 7"/>
            <p:cNvCxnSpPr/>
            <p:nvPr/>
          </p:nvCxnSpPr>
          <p:spPr bwMode="auto">
            <a:xfrm flipV="1">
              <a:off x="5788025" y="4248140"/>
              <a:ext cx="368151" cy="116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Łącznik prosty 10"/>
            <p:cNvCxnSpPr/>
            <p:nvPr/>
          </p:nvCxnSpPr>
          <p:spPr bwMode="auto">
            <a:xfrm flipV="1">
              <a:off x="5724128" y="4437112"/>
              <a:ext cx="576064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Łącznik prosty 30"/>
            <p:cNvCxnSpPr/>
            <p:nvPr/>
          </p:nvCxnSpPr>
          <p:spPr bwMode="auto">
            <a:xfrm flipV="1">
              <a:off x="5684068" y="4615129"/>
              <a:ext cx="709092" cy="2632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Łącznik prosty 31"/>
            <p:cNvCxnSpPr/>
            <p:nvPr/>
          </p:nvCxnSpPr>
          <p:spPr bwMode="auto">
            <a:xfrm flipV="1">
              <a:off x="5604631" y="4760240"/>
              <a:ext cx="910656" cy="3039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Łącznik prosty 32"/>
            <p:cNvCxnSpPr/>
            <p:nvPr/>
          </p:nvCxnSpPr>
          <p:spPr bwMode="auto">
            <a:xfrm flipV="1">
              <a:off x="5540356" y="4900084"/>
              <a:ext cx="1074322" cy="3623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Łącznik prosty 33"/>
            <p:cNvCxnSpPr/>
            <p:nvPr/>
          </p:nvCxnSpPr>
          <p:spPr bwMode="auto">
            <a:xfrm flipV="1">
              <a:off x="5489499" y="4822348"/>
              <a:ext cx="1786708" cy="62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Łącznik prosty 38"/>
            <p:cNvCxnSpPr/>
            <p:nvPr/>
          </p:nvCxnSpPr>
          <p:spPr bwMode="auto">
            <a:xfrm flipV="1">
              <a:off x="5111763" y="5028750"/>
              <a:ext cx="2238384" cy="72843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Łącznik prosty 39"/>
            <p:cNvCxnSpPr/>
            <p:nvPr/>
          </p:nvCxnSpPr>
          <p:spPr bwMode="auto">
            <a:xfrm flipV="1">
              <a:off x="5183984" y="5189568"/>
              <a:ext cx="2192630" cy="6994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Łącznik prosty 40"/>
            <p:cNvCxnSpPr/>
            <p:nvPr/>
          </p:nvCxnSpPr>
          <p:spPr bwMode="auto">
            <a:xfrm flipV="1">
              <a:off x="5680703" y="5392969"/>
              <a:ext cx="1702028" cy="50993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Łącznik prosty 46"/>
            <p:cNvCxnSpPr/>
            <p:nvPr/>
          </p:nvCxnSpPr>
          <p:spPr bwMode="auto">
            <a:xfrm flipV="1">
              <a:off x="6778315" y="5762721"/>
              <a:ext cx="603938" cy="131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Łącznik prosty 47"/>
            <p:cNvCxnSpPr/>
            <p:nvPr/>
          </p:nvCxnSpPr>
          <p:spPr bwMode="auto">
            <a:xfrm flipV="1">
              <a:off x="6280299" y="5580738"/>
              <a:ext cx="1116812" cy="31675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094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sp>
        <p:nvSpPr>
          <p:cNvPr id="8" name="Rectangle 1190"/>
          <p:cNvSpPr>
            <a:spLocks noChangeArrowheads="1"/>
          </p:cNvSpPr>
          <p:nvPr/>
        </p:nvSpPr>
        <p:spPr bwMode="auto">
          <a:xfrm>
            <a:off x="561181" y="40446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Analiza widmowa sygnału losowego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909035" y="726246"/>
            <a:ext cx="8038337" cy="646331"/>
          </a:xfrm>
          <a:prstGeom prst="rect">
            <a:avLst/>
          </a:prstGeom>
          <a:solidFill>
            <a:srgbClr val="0066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1800" b="1" dirty="0" smtClean="0"/>
              <a:t>Widmo gęstości mocy sygnału losowego (uśrednione po zbiorze realizacji) jest transformatą Fouriera funkcji autokorelacji (uśrednionej po zbiorze realizacji).</a:t>
            </a:r>
            <a:endParaRPr lang="pl-PL" sz="1800" b="1" dirty="0"/>
          </a:p>
        </p:txBody>
      </p:sp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78229"/>
              </p:ext>
            </p:extLst>
          </p:nvPr>
        </p:nvGraphicFramePr>
        <p:xfrm>
          <a:off x="2411760" y="1547337"/>
          <a:ext cx="4259844" cy="117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135" name="Równanie" r:id="rId4" imgW="2108160" imgH="583920" progId="Equation.3">
                  <p:embed/>
                </p:oleObj>
              </mc:Choice>
              <mc:Fallback>
                <p:oleObj name="Równanie" r:id="rId4" imgW="21081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760" y="1547337"/>
                        <a:ext cx="4259844" cy="11794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1619672" y="2825142"/>
            <a:ext cx="6130846" cy="1629161"/>
            <a:chOff x="1115616" y="3970054"/>
            <a:chExt cx="4416368" cy="1629161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115616" y="3970054"/>
              <a:ext cx="4416368" cy="923330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 dirty="0" smtClean="0">
                  <a:solidFill>
                    <a:srgbClr val="D60093"/>
                  </a:solidFill>
                </a:rPr>
                <a:t>Twierdzenie Wienera </a:t>
              </a:r>
              <a:r>
                <a:rPr lang="pl-PL" sz="1800" b="1" dirty="0">
                  <a:solidFill>
                    <a:srgbClr val="D60093"/>
                  </a:solidFill>
                </a:rPr>
                <a:t>– </a:t>
              </a:r>
              <a:r>
                <a:rPr lang="pl-PL" sz="1800" b="1" dirty="0" err="1" smtClean="0">
                  <a:solidFill>
                    <a:srgbClr val="D60093"/>
                  </a:solidFill>
                </a:rPr>
                <a:t>Chinczyn</a:t>
              </a:r>
              <a:r>
                <a:rPr lang="pl-PL" sz="1800" b="1" dirty="0" err="1">
                  <a:solidFill>
                    <a:srgbClr val="D60093"/>
                  </a:solidFill>
                </a:rPr>
                <a:t>a</a:t>
              </a:r>
              <a:r>
                <a:rPr lang="pl-PL" sz="1800" b="1" dirty="0" smtClean="0">
                  <a:solidFill>
                    <a:srgbClr val="D60093"/>
                  </a:solidFill>
                </a:rPr>
                <a:t>:</a:t>
              </a:r>
              <a:endParaRPr lang="pl-PL" sz="1800" b="1" dirty="0">
                <a:solidFill>
                  <a:srgbClr val="D60093"/>
                </a:solidFill>
              </a:endParaRPr>
            </a:p>
            <a:p>
              <a:r>
                <a:rPr lang="pl-PL" sz="1800" b="1" dirty="0" smtClean="0">
                  <a:solidFill>
                    <a:srgbClr val="3333CC"/>
                  </a:solidFill>
                </a:rPr>
                <a:t>Widmowa gęstość mocy stacjonarnego sygnału losowego jest</a:t>
              </a:r>
              <a:br>
                <a:rPr lang="pl-PL" sz="1800" b="1" dirty="0" smtClean="0">
                  <a:solidFill>
                    <a:srgbClr val="3333CC"/>
                  </a:solidFill>
                </a:rPr>
              </a:br>
              <a:r>
                <a:rPr lang="pl-PL" sz="1800" b="1" dirty="0" smtClean="0">
                  <a:solidFill>
                    <a:srgbClr val="3333CC"/>
                  </a:solidFill>
                </a:rPr>
                <a:t>transformatą Fouriera funkcji autokorelacji sygnału:</a:t>
              </a:r>
              <a:endParaRPr lang="pl-PL" sz="1800" b="1" dirty="0">
                <a:solidFill>
                  <a:srgbClr val="3333CC"/>
                </a:solidFill>
              </a:endParaRPr>
            </a:p>
          </p:txBody>
        </p:sp>
        <p:graphicFrame>
          <p:nvGraphicFramePr>
            <p:cNvPr id="12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6080169"/>
                </p:ext>
              </p:extLst>
            </p:nvPr>
          </p:nvGraphicFramePr>
          <p:xfrm>
            <a:off x="2146236" y="5015855"/>
            <a:ext cx="2448272" cy="583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5136" name="Equation" r:id="rId6" imgW="1066680" imgH="253800" progId="Equation.3">
                    <p:embed/>
                  </p:oleObj>
                </mc:Choice>
                <mc:Fallback>
                  <p:oleObj name="Equation" r:id="rId6" imgW="10666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6236" y="5015855"/>
                          <a:ext cx="2448272" cy="5833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pole tekstowe 12"/>
          <p:cNvSpPr txBox="1"/>
          <p:nvPr/>
        </p:nvSpPr>
        <p:spPr>
          <a:xfrm>
            <a:off x="1097804" y="4536771"/>
            <a:ext cx="8038337" cy="923330"/>
          </a:xfrm>
          <a:prstGeom prst="rect">
            <a:avLst/>
          </a:prstGeom>
          <a:solidFill>
            <a:srgbClr val="0066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1800" b="1" dirty="0" smtClean="0"/>
              <a:t>Twierdzenie Wienera – </a:t>
            </a:r>
            <a:r>
              <a:rPr lang="pl-PL" sz="1800" b="1" dirty="0" err="1" smtClean="0"/>
              <a:t>Chinczyna</a:t>
            </a:r>
            <a:r>
              <a:rPr lang="pl-PL" sz="1800" b="1" dirty="0" smtClean="0"/>
              <a:t> pozwala wyznaczyć widmową gęstość mocy sygnału losowego za pomocą rozkładu prawdopodobieństwa (drugiego rzędu), bez konieczności prowadzenia obliczeń w dziedzinie czasu.</a:t>
            </a:r>
            <a:endParaRPr lang="pl-PL" sz="18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1025796" y="5568705"/>
            <a:ext cx="8110345" cy="923330"/>
          </a:xfrm>
          <a:prstGeom prst="rect">
            <a:avLst/>
          </a:prstGeom>
          <a:solidFill>
            <a:srgbClr val="0066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1800" b="1" dirty="0" err="1"/>
              <a:t>f</a:t>
            </a:r>
            <a:r>
              <a:rPr lang="pl-PL" sz="1800" b="1" dirty="0" err="1" smtClean="0"/>
              <a:t>gp</a:t>
            </a:r>
            <a:r>
              <a:rPr lang="pl-PL" sz="1800" b="1" dirty="0" smtClean="0"/>
              <a:t> 1-rzędu </a:t>
            </a:r>
            <a:r>
              <a:rPr lang="pl-PL" sz="1800" b="1" i="1" dirty="0" smtClean="0"/>
              <a:t>f</a:t>
            </a:r>
            <a:r>
              <a:rPr lang="pl-PL" sz="1800" b="1" dirty="0" smtClean="0"/>
              <a:t>(</a:t>
            </a:r>
            <a:r>
              <a:rPr lang="pl-PL" sz="1800" b="1" i="1" dirty="0" smtClean="0"/>
              <a:t>x</a:t>
            </a:r>
            <a:r>
              <a:rPr lang="pl-PL" sz="1800" b="1" dirty="0" smtClean="0"/>
              <a:t>) decyduje o rozkładzie wartości procesu losowego</a:t>
            </a:r>
          </a:p>
          <a:p>
            <a:endParaRPr lang="pl-PL" sz="1800" b="1" dirty="0"/>
          </a:p>
          <a:p>
            <a:r>
              <a:rPr lang="pl-PL" sz="1800" b="1" dirty="0" err="1"/>
              <a:t>f</a:t>
            </a:r>
            <a:r>
              <a:rPr lang="pl-PL" sz="1800" b="1" dirty="0" err="1" smtClean="0"/>
              <a:t>gp</a:t>
            </a:r>
            <a:r>
              <a:rPr lang="pl-PL" sz="1800" b="1" dirty="0" smtClean="0"/>
              <a:t> 2-rzędu </a:t>
            </a:r>
            <a:r>
              <a:rPr lang="pl-PL" sz="1800" b="1" i="1" dirty="0" smtClean="0"/>
              <a:t>f</a:t>
            </a:r>
            <a:r>
              <a:rPr lang="pl-PL" sz="1800" b="1" dirty="0" smtClean="0"/>
              <a:t>(</a:t>
            </a:r>
            <a:r>
              <a:rPr lang="pl-PL" sz="1800" b="1" i="1" dirty="0" smtClean="0"/>
              <a:t>x</a:t>
            </a:r>
            <a:r>
              <a:rPr lang="pl-PL" sz="1800" b="1" baseline="-25000" dirty="0" smtClean="0"/>
              <a:t>1</a:t>
            </a:r>
            <a:r>
              <a:rPr lang="pl-PL" sz="1800" b="1" dirty="0" smtClean="0"/>
              <a:t>, </a:t>
            </a:r>
            <a:r>
              <a:rPr lang="pl-PL" sz="1800" b="1" i="1" dirty="0" smtClean="0"/>
              <a:t>x</a:t>
            </a:r>
            <a:r>
              <a:rPr lang="pl-PL" sz="1800" b="1" baseline="-25000" dirty="0" smtClean="0"/>
              <a:t>2</a:t>
            </a:r>
            <a:r>
              <a:rPr lang="pl-PL" sz="1800" b="1" dirty="0" smtClean="0"/>
              <a:t>;</a:t>
            </a:r>
            <a:r>
              <a:rPr lang="el-GR" sz="1800" b="1" i="1" dirty="0" smtClean="0"/>
              <a:t>τ</a:t>
            </a:r>
            <a:r>
              <a:rPr lang="pl-PL" sz="1800" b="1" dirty="0" smtClean="0"/>
              <a:t>) wyznacza widmową gęstość mocy sygnału losowego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25626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070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>
                <a:solidFill>
                  <a:schemeClr val="bg2"/>
                </a:solidFill>
              </a:rPr>
              <a:t>„</a:t>
            </a:r>
            <a:r>
              <a:rPr lang="pl-PL" sz="1400" b="1" dirty="0" smtClean="0">
                <a:solidFill>
                  <a:schemeClr val="bg2"/>
                </a:solidFill>
              </a:rPr>
              <a:t>Sygnały i systemy” </a:t>
            </a:r>
            <a:r>
              <a:rPr lang="pl-PL" sz="1400" b="1" dirty="0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>
                <a:solidFill>
                  <a:schemeClr val="bg2"/>
                </a:solidFill>
              </a:rPr>
              <a:t>Zdzisław Papir</a:t>
            </a:r>
            <a:endParaRPr lang="pl-PL" dirty="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259632" y="971467"/>
            <a:ext cx="6984776" cy="2122859"/>
            <a:chOff x="971600" y="4027395"/>
            <a:chExt cx="7657803" cy="2327410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971600" y="4027395"/>
              <a:ext cx="7657803" cy="1450961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>
                  <a:solidFill>
                    <a:srgbClr val="006600"/>
                  </a:solidFill>
                </a:rPr>
                <a:t>Uzupełnienie:</a:t>
              </a:r>
            </a:p>
            <a:p>
              <a:r>
                <a:rPr lang="pl-PL" sz="2000" b="1" dirty="0" smtClean="0">
                  <a:solidFill>
                    <a:srgbClr val="3333CC"/>
                  </a:solidFill>
                </a:rPr>
                <a:t>Widmowa gęstość mocy </a:t>
              </a:r>
              <a:r>
                <a:rPr lang="pl-PL" sz="2000" b="1" dirty="0" err="1" smtClean="0">
                  <a:solidFill>
                    <a:srgbClr val="006600"/>
                  </a:solidFill>
                </a:rPr>
                <a:t>cyklostacjonarnego</a:t>
              </a:r>
              <a:r>
                <a:rPr lang="pl-PL" sz="2000" b="1" dirty="0" smtClean="0">
                  <a:solidFill>
                    <a:srgbClr val="3333CC"/>
                  </a:solidFill>
                </a:rPr>
                <a:t> sygnału losowego (funkcja autokorelacji jest okresowa w </a:t>
              </a:r>
              <a:r>
                <a:rPr lang="pl-PL" sz="2000" b="1" i="1" dirty="0" smtClean="0">
                  <a:solidFill>
                    <a:srgbClr val="3333CC"/>
                  </a:solidFill>
                </a:rPr>
                <a:t>t</a:t>
              </a:r>
              <a:r>
                <a:rPr lang="pl-PL" sz="2000" b="1" dirty="0" smtClean="0">
                  <a:solidFill>
                    <a:srgbClr val="3333CC"/>
                  </a:solidFill>
                </a:rPr>
                <a:t>) jest transformatą Fouriera funkcji autokorelacji (uśrednionej za okres):</a:t>
              </a:r>
              <a:endParaRPr lang="pl-PL" sz="2000" b="1" dirty="0">
                <a:solidFill>
                  <a:srgbClr val="3333CC"/>
                </a:solidFill>
              </a:endParaRPr>
            </a:p>
          </p:txBody>
        </p:sp>
        <p:graphicFrame>
          <p:nvGraphicFramePr>
            <p:cNvPr id="6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8291127"/>
                </p:ext>
              </p:extLst>
            </p:nvPr>
          </p:nvGraphicFramePr>
          <p:xfrm>
            <a:off x="2473922" y="5426118"/>
            <a:ext cx="4070350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80" name="Equation" r:id="rId3" imgW="1282680" imgH="291960" progId="Equation.3">
                    <p:embed/>
                  </p:oleObj>
                </mc:Choice>
                <mc:Fallback>
                  <p:oleObj name="Equation" r:id="rId3" imgW="1282680" imgH="291960" progId="Equation.3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3922" y="5426118"/>
                          <a:ext cx="4070350" cy="9286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1190"/>
          <p:cNvSpPr>
            <a:spLocks noChangeArrowheads="1"/>
          </p:cNvSpPr>
          <p:nvPr/>
        </p:nvSpPr>
        <p:spPr bwMode="auto">
          <a:xfrm>
            <a:off x="685800" y="23774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pl-PL" sz="3200" b="1" dirty="0">
                <a:solidFill>
                  <a:srgbClr val="008000"/>
                </a:solidFill>
                <a:latin typeface="Verdana" pitchFamily="34" charset="0"/>
              </a:rPr>
              <a:t>Analiza widmowa sygnału losowego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685800"/>
          </a:xfrm>
        </p:spPr>
        <p:txBody>
          <a:bodyPr/>
          <a:lstStyle/>
          <a:p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Podsumowanie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11560" y="980728"/>
            <a:ext cx="8634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00100" lvl="1" indent="-342900">
              <a:buFontTx/>
              <a:buChar char="•"/>
            </a:pPr>
            <a:r>
              <a:rPr lang="pl-PL" sz="2000" b="1" dirty="0"/>
              <a:t>Sygnał losowy </a:t>
            </a:r>
            <a:r>
              <a:rPr lang="pl-PL" sz="2000" b="1" dirty="0" smtClean="0"/>
              <a:t>cechują chaotyczne </a:t>
            </a:r>
            <a:r>
              <a:rPr lang="pl-PL" sz="2000" b="1" dirty="0"/>
              <a:t>fluktuacje opisywane za pomocą</a:t>
            </a:r>
            <a:br>
              <a:rPr lang="pl-PL" sz="2000" b="1" dirty="0"/>
            </a:br>
            <a:r>
              <a:rPr lang="pl-PL" sz="2000" b="1" dirty="0"/>
              <a:t>zmiennej losowej.</a:t>
            </a:r>
          </a:p>
          <a:p>
            <a:pPr marL="800100" lvl="1" indent="-342900">
              <a:buFontTx/>
              <a:buChar char="•"/>
            </a:pPr>
            <a:r>
              <a:rPr lang="pl-PL" sz="2000" b="1" dirty="0" smtClean="0"/>
              <a:t>Proces </a:t>
            </a:r>
            <a:r>
              <a:rPr lang="pl-PL" sz="2000" b="1" dirty="0"/>
              <a:t>losowy jest zbiorem deterministycznych realizacji</a:t>
            </a:r>
            <a:br>
              <a:rPr lang="pl-PL" sz="2000" b="1" dirty="0"/>
            </a:br>
            <a:r>
              <a:rPr lang="pl-PL" sz="2000" b="1" dirty="0"/>
              <a:t>będących sygnałami mocy.</a:t>
            </a:r>
          </a:p>
          <a:p>
            <a:pPr marL="800100" lvl="1" indent="-342900">
              <a:buFontTx/>
              <a:buChar char="•"/>
            </a:pPr>
            <a:r>
              <a:rPr lang="pl-PL" sz="2000" b="1" dirty="0" smtClean="0"/>
              <a:t>Dla </a:t>
            </a:r>
            <a:r>
              <a:rPr lang="pl-PL" sz="2000" b="1" dirty="0"/>
              <a:t>sygnałów losowych definiujemy wartości średnie po zbiorze oraz</a:t>
            </a:r>
            <a:br>
              <a:rPr lang="pl-PL" sz="2000" b="1" dirty="0"/>
            </a:br>
            <a:r>
              <a:rPr lang="pl-PL" sz="2000" b="1" dirty="0"/>
              <a:t>wartości średnie po czasie. Wartości  średnie dla sygnałów</a:t>
            </a:r>
            <a:br>
              <a:rPr lang="pl-PL" sz="2000" b="1" dirty="0"/>
            </a:br>
            <a:r>
              <a:rPr lang="pl-PL" sz="2000" b="1" dirty="0"/>
              <a:t>stacjonarnych nie zależą od czasu.</a:t>
            </a:r>
          </a:p>
          <a:p>
            <a:pPr marL="800100" lvl="1" indent="-342900">
              <a:buFontTx/>
              <a:buChar char="•"/>
            </a:pPr>
            <a:r>
              <a:rPr lang="pl-PL" sz="2000" b="1" dirty="0" smtClean="0"/>
              <a:t>Wartości </a:t>
            </a:r>
            <a:r>
              <a:rPr lang="pl-PL" sz="2000" b="1" dirty="0"/>
              <a:t>średnie po zbiorze oraz wartości średnie po czasie</a:t>
            </a:r>
            <a:br>
              <a:rPr lang="pl-PL" sz="2000" b="1" dirty="0"/>
            </a:br>
            <a:r>
              <a:rPr lang="pl-PL" sz="2000" b="1" dirty="0"/>
              <a:t>dla procesów ergodycznych są </a:t>
            </a:r>
            <a:r>
              <a:rPr lang="pl-PL" sz="2000" b="1" dirty="0" smtClean="0"/>
              <a:t>identyczne.</a:t>
            </a:r>
            <a:endParaRPr lang="pl-PL" sz="2000" b="1" dirty="0"/>
          </a:p>
          <a:p>
            <a:pPr marL="800100" lvl="1" indent="-342900">
              <a:buFontTx/>
              <a:buChar char="•"/>
            </a:pPr>
            <a:r>
              <a:rPr lang="pl-PL" sz="2000" b="1" dirty="0" smtClean="0"/>
              <a:t>Widmowa </a:t>
            </a:r>
            <a:r>
              <a:rPr lang="pl-PL" sz="2000" b="1" dirty="0"/>
              <a:t>gęstość mocy stacjonarnego </a:t>
            </a:r>
            <a:r>
              <a:rPr lang="pl-PL" sz="2000" b="1" dirty="0" smtClean="0"/>
              <a:t>sygnału </a:t>
            </a:r>
            <a:r>
              <a:rPr lang="pl-PL" sz="2000" b="1" dirty="0"/>
              <a:t>losowego jest</a:t>
            </a:r>
            <a:br>
              <a:rPr lang="pl-PL" sz="2000" b="1" dirty="0"/>
            </a:br>
            <a:r>
              <a:rPr lang="pl-PL" sz="2000" b="1" dirty="0"/>
              <a:t>transformatą Fouriera jego funkcji autokorelacji (uśrednianie</a:t>
            </a:r>
            <a:br>
              <a:rPr lang="pl-PL" sz="2000" b="1" dirty="0"/>
            </a:br>
            <a:r>
              <a:rPr lang="pl-PL" sz="2000" b="1" dirty="0"/>
              <a:t>po zbiorze)(twierdzenie Wienera-</a:t>
            </a:r>
            <a:r>
              <a:rPr lang="pl-PL" sz="2000" b="1" dirty="0" err="1"/>
              <a:t>Chinczyna</a:t>
            </a:r>
            <a:r>
              <a:rPr lang="pl-PL" sz="2000" b="1" dirty="0"/>
              <a:t>).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9220200" cy="685800"/>
          </a:xfrm>
        </p:spPr>
        <p:txBody>
          <a:bodyPr/>
          <a:lstStyle/>
          <a:p>
            <a:r>
              <a:rPr lang="pl-PL" sz="4000" b="1" dirty="0" smtClean="0">
                <a:solidFill>
                  <a:schemeClr val="bg2"/>
                </a:solidFill>
                <a:latin typeface="Comic Sans MS" pitchFamily="66" charset="0"/>
              </a:rPr>
              <a:t>Przykład – modulacja amplitudy</a:t>
            </a:r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5847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73561"/>
              </p:ext>
            </p:extLst>
          </p:nvPr>
        </p:nvGraphicFramePr>
        <p:xfrm>
          <a:off x="1250950" y="844550"/>
          <a:ext cx="50498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2" name="Equation" r:id="rId4" imgW="2514600" imgH="457200" progId="Equation.3">
                  <p:embed/>
                </p:oleObj>
              </mc:Choice>
              <mc:Fallback>
                <p:oleObj name="Equation" r:id="rId4" imgW="2514600" imgH="457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844550"/>
                        <a:ext cx="5049838" cy="917575"/>
                      </a:xfrm>
                      <a:prstGeom prst="rect">
                        <a:avLst/>
                      </a:prstGeom>
                      <a:solidFill>
                        <a:srgbClr val="CCECFF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053667"/>
              </p:ext>
            </p:extLst>
          </p:nvPr>
        </p:nvGraphicFramePr>
        <p:xfrm>
          <a:off x="1276350" y="1844675"/>
          <a:ext cx="5761038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3" name="Equation" r:id="rId6" imgW="2869920" imgH="1143000" progId="Equation.3">
                  <p:embed/>
                </p:oleObj>
              </mc:Choice>
              <mc:Fallback>
                <p:oleObj name="Equation" r:id="rId6" imgW="2869920" imgH="1143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1844675"/>
                        <a:ext cx="5761038" cy="2295525"/>
                      </a:xfrm>
                      <a:prstGeom prst="rect">
                        <a:avLst/>
                      </a:prstGeom>
                      <a:solidFill>
                        <a:srgbClr val="FFFF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31003"/>
              </p:ext>
            </p:extLst>
          </p:nvPr>
        </p:nvGraphicFramePr>
        <p:xfrm>
          <a:off x="1223963" y="4283075"/>
          <a:ext cx="4192587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4" name="Equation" r:id="rId8" imgW="2158920" imgH="1206360" progId="Equation.3">
                  <p:embed/>
                </p:oleObj>
              </mc:Choice>
              <mc:Fallback>
                <p:oleObj name="Equation" r:id="rId8" imgW="2158920" imgH="1206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4283075"/>
                        <a:ext cx="4192587" cy="2343150"/>
                      </a:xfrm>
                      <a:prstGeom prst="rect">
                        <a:avLst/>
                      </a:prstGeom>
                      <a:solidFill>
                        <a:srgbClr val="99FF33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685800"/>
          </a:xfrm>
        </p:spPr>
        <p:txBody>
          <a:bodyPr/>
          <a:lstStyle/>
          <a:p>
            <a:r>
              <a:rPr lang="pl-PL" sz="4000" b="1" dirty="0" smtClean="0">
                <a:solidFill>
                  <a:schemeClr val="bg2"/>
                </a:solidFill>
                <a:latin typeface="Comic Sans MS" pitchFamily="66" charset="0"/>
              </a:rPr>
              <a:t>Przykład </a:t>
            </a:r>
            <a:r>
              <a:rPr lang="pl-PL" sz="4000" b="1" dirty="0" smtClean="0">
                <a:solidFill>
                  <a:schemeClr val="bg2"/>
                </a:solidFill>
                <a:latin typeface="Comic Sans MS" pitchFamily="66" charset="0"/>
              </a:rPr>
              <a:t>– bipolarny </a:t>
            </a:r>
            <a:r>
              <a:rPr lang="pl-PL" sz="4000" b="1" dirty="0" smtClean="0">
                <a:solidFill>
                  <a:schemeClr val="bg2"/>
                </a:solidFill>
                <a:latin typeface="Comic Sans MS" pitchFamily="66" charset="0"/>
              </a:rPr>
              <a:t>kod transmisyjny NRZ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1143000" y="3733800"/>
          <a:ext cx="6005513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34" name="Równanie" r:id="rId4" imgW="2831760" imgH="952200" progId="Equation.3">
                  <p:embed/>
                </p:oleObj>
              </mc:Choice>
              <mc:Fallback>
                <p:oleObj name="Równanie" r:id="rId4" imgW="2831760" imgH="952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33800"/>
                        <a:ext cx="6005513" cy="20193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Text Box 33"/>
          <p:cNvSpPr txBox="1">
            <a:spLocks noChangeArrowheads="1"/>
          </p:cNvSpPr>
          <p:nvPr/>
        </p:nvSpPr>
        <p:spPr bwMode="auto">
          <a:xfrm>
            <a:off x="1143000" y="5867400"/>
            <a:ext cx="5083443" cy="646331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 b="1" dirty="0" smtClean="0"/>
              <a:t>Symbole </a:t>
            </a:r>
            <a:r>
              <a:rPr lang="pl-PL" sz="1800" b="1" i="1" dirty="0"/>
              <a:t>a</a:t>
            </a:r>
            <a:r>
              <a:rPr lang="pl-PL" sz="1800" b="1" i="1" baseline="-25000" dirty="0"/>
              <a:t>n</a:t>
            </a:r>
            <a:r>
              <a:rPr lang="pl-PL" sz="1800" b="1" dirty="0"/>
              <a:t> </a:t>
            </a:r>
            <a:r>
              <a:rPr lang="pl-PL" sz="1800" b="1" dirty="0" smtClean="0"/>
              <a:t>są</a:t>
            </a:r>
            <a:r>
              <a:rPr lang="pl-PL" sz="1800" b="1" dirty="0"/>
              <a:t> </a:t>
            </a:r>
            <a:r>
              <a:rPr lang="pl-PL" sz="1800" b="1" dirty="0" smtClean="0"/>
              <a:t>zmiennymi</a:t>
            </a:r>
            <a:br>
              <a:rPr lang="pl-PL" sz="1800" b="1" dirty="0" smtClean="0"/>
            </a:br>
            <a:r>
              <a:rPr lang="pl-PL" sz="1800" b="1" dirty="0" smtClean="0"/>
              <a:t>losowymi </a:t>
            </a:r>
            <a:r>
              <a:rPr lang="pl-PL" sz="1800" b="1" dirty="0" err="1" smtClean="0"/>
              <a:t>iid</a:t>
            </a:r>
            <a:r>
              <a:rPr lang="pl-PL" sz="1800" b="1" dirty="0" smtClean="0"/>
              <a:t> (independent </a:t>
            </a:r>
            <a:r>
              <a:rPr lang="pl-PL" sz="1800" b="1" dirty="0" err="1" smtClean="0"/>
              <a:t>identically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distributed</a:t>
            </a:r>
            <a:r>
              <a:rPr lang="pl-PL" sz="1800" b="1" dirty="0" smtClean="0"/>
              <a:t>)</a:t>
            </a:r>
            <a:endParaRPr lang="pl-PL" sz="1800" b="1" dirty="0"/>
          </a:p>
        </p:txBody>
      </p:sp>
      <p:grpSp>
        <p:nvGrpSpPr>
          <p:cNvPr id="36871" name="Group 39"/>
          <p:cNvGrpSpPr>
            <a:grpSpLocks/>
          </p:cNvGrpSpPr>
          <p:nvPr/>
        </p:nvGrpSpPr>
        <p:grpSpPr bwMode="auto">
          <a:xfrm>
            <a:off x="838201" y="1219200"/>
            <a:ext cx="7940687" cy="2530475"/>
            <a:chOff x="528" y="768"/>
            <a:chExt cx="5002" cy="1594"/>
          </a:xfrm>
        </p:grpSpPr>
        <p:sp>
          <p:nvSpPr>
            <p:cNvPr id="36873" name="Line 8"/>
            <p:cNvSpPr>
              <a:spLocks noChangeShapeType="1"/>
            </p:cNvSpPr>
            <p:nvPr/>
          </p:nvSpPr>
          <p:spPr bwMode="auto">
            <a:xfrm>
              <a:off x="720" y="1632"/>
              <a:ext cx="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4" name="Line 9"/>
            <p:cNvSpPr>
              <a:spLocks noChangeShapeType="1"/>
            </p:cNvSpPr>
            <p:nvPr/>
          </p:nvSpPr>
          <p:spPr bwMode="auto">
            <a:xfrm>
              <a:off x="864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5" name="Line 10"/>
            <p:cNvSpPr>
              <a:spLocks noChangeShapeType="1"/>
            </p:cNvSpPr>
            <p:nvPr/>
          </p:nvSpPr>
          <p:spPr bwMode="auto">
            <a:xfrm>
              <a:off x="1348" y="153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6" name="Line 11"/>
            <p:cNvSpPr>
              <a:spLocks noChangeShapeType="1"/>
            </p:cNvSpPr>
            <p:nvPr/>
          </p:nvSpPr>
          <p:spPr bwMode="auto">
            <a:xfrm>
              <a:off x="1802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7" name="Line 12"/>
            <p:cNvSpPr>
              <a:spLocks noChangeShapeType="1"/>
            </p:cNvSpPr>
            <p:nvPr/>
          </p:nvSpPr>
          <p:spPr bwMode="auto">
            <a:xfrm>
              <a:off x="2305" y="153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8" name="Line 13"/>
            <p:cNvSpPr>
              <a:spLocks noChangeShapeType="1"/>
            </p:cNvSpPr>
            <p:nvPr/>
          </p:nvSpPr>
          <p:spPr bwMode="auto">
            <a:xfrm>
              <a:off x="2741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79" name="Line 14"/>
            <p:cNvSpPr>
              <a:spLocks noChangeShapeType="1"/>
            </p:cNvSpPr>
            <p:nvPr/>
          </p:nvSpPr>
          <p:spPr bwMode="auto">
            <a:xfrm>
              <a:off x="3216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0" name="Line 15"/>
            <p:cNvSpPr>
              <a:spLocks noChangeShapeType="1"/>
            </p:cNvSpPr>
            <p:nvPr/>
          </p:nvSpPr>
          <p:spPr bwMode="auto">
            <a:xfrm>
              <a:off x="3680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1" name="Line 16"/>
            <p:cNvSpPr>
              <a:spLocks noChangeShapeType="1"/>
            </p:cNvSpPr>
            <p:nvPr/>
          </p:nvSpPr>
          <p:spPr bwMode="auto">
            <a:xfrm>
              <a:off x="4131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2" name="Line 17"/>
            <p:cNvSpPr>
              <a:spLocks noChangeShapeType="1"/>
            </p:cNvSpPr>
            <p:nvPr/>
          </p:nvSpPr>
          <p:spPr bwMode="auto">
            <a:xfrm>
              <a:off x="5088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3" name="Line 18"/>
            <p:cNvSpPr>
              <a:spLocks noChangeShapeType="1"/>
            </p:cNvSpPr>
            <p:nvPr/>
          </p:nvSpPr>
          <p:spPr bwMode="auto">
            <a:xfrm>
              <a:off x="4618" y="153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4" name="Line 19"/>
            <p:cNvSpPr>
              <a:spLocks noChangeShapeType="1"/>
            </p:cNvSpPr>
            <p:nvPr/>
          </p:nvSpPr>
          <p:spPr bwMode="auto">
            <a:xfrm flipV="1">
              <a:off x="864" y="960"/>
              <a:ext cx="0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5" name="Line 20"/>
            <p:cNvSpPr>
              <a:spLocks noChangeShapeType="1"/>
            </p:cNvSpPr>
            <p:nvPr/>
          </p:nvSpPr>
          <p:spPr bwMode="auto">
            <a:xfrm>
              <a:off x="720" y="1152"/>
              <a:ext cx="470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6" name="Line 21"/>
            <p:cNvSpPr>
              <a:spLocks noChangeShapeType="1"/>
            </p:cNvSpPr>
            <p:nvPr/>
          </p:nvSpPr>
          <p:spPr bwMode="auto">
            <a:xfrm>
              <a:off x="720" y="2064"/>
              <a:ext cx="4704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auto">
            <a:xfrm>
              <a:off x="867" y="1149"/>
              <a:ext cx="4224" cy="912"/>
            </a:xfrm>
            <a:custGeom>
              <a:avLst/>
              <a:gdLst>
                <a:gd name="T0" fmla="*/ 0 w 4224"/>
                <a:gd name="T1" fmla="*/ 0 h 912"/>
                <a:gd name="T2" fmla="*/ 480 w 4224"/>
                <a:gd name="T3" fmla="*/ 0 h 912"/>
                <a:gd name="T4" fmla="*/ 480 w 4224"/>
                <a:gd name="T5" fmla="*/ 912 h 912"/>
                <a:gd name="T6" fmla="*/ 1440 w 4224"/>
                <a:gd name="T7" fmla="*/ 912 h 912"/>
                <a:gd name="T8" fmla="*/ 1440 w 4224"/>
                <a:gd name="T9" fmla="*/ 0 h 912"/>
                <a:gd name="T10" fmla="*/ 1872 w 4224"/>
                <a:gd name="T11" fmla="*/ 0 h 912"/>
                <a:gd name="T12" fmla="*/ 1872 w 4224"/>
                <a:gd name="T13" fmla="*/ 912 h 912"/>
                <a:gd name="T14" fmla="*/ 2352 w 4224"/>
                <a:gd name="T15" fmla="*/ 912 h 912"/>
                <a:gd name="T16" fmla="*/ 2352 w 4224"/>
                <a:gd name="T17" fmla="*/ 0 h 912"/>
                <a:gd name="T18" fmla="*/ 3264 w 4224"/>
                <a:gd name="T19" fmla="*/ 0 h 912"/>
                <a:gd name="T20" fmla="*/ 3264 w 4224"/>
                <a:gd name="T21" fmla="*/ 912 h 912"/>
                <a:gd name="T22" fmla="*/ 3744 w 4224"/>
                <a:gd name="T23" fmla="*/ 912 h 912"/>
                <a:gd name="T24" fmla="*/ 3744 w 4224"/>
                <a:gd name="T25" fmla="*/ 0 h 912"/>
                <a:gd name="T26" fmla="*/ 4224 w 4224"/>
                <a:gd name="T27" fmla="*/ 0 h 912"/>
                <a:gd name="T28" fmla="*/ 4224 w 4224"/>
                <a:gd name="T29" fmla="*/ 912 h 9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224"/>
                <a:gd name="T46" fmla="*/ 0 h 912"/>
                <a:gd name="T47" fmla="*/ 4224 w 4224"/>
                <a:gd name="T48" fmla="*/ 912 h 9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224" h="912">
                  <a:moveTo>
                    <a:pt x="0" y="0"/>
                  </a:moveTo>
                  <a:lnTo>
                    <a:pt x="480" y="0"/>
                  </a:lnTo>
                  <a:lnTo>
                    <a:pt x="480" y="912"/>
                  </a:lnTo>
                  <a:lnTo>
                    <a:pt x="1440" y="912"/>
                  </a:lnTo>
                  <a:lnTo>
                    <a:pt x="1440" y="0"/>
                  </a:lnTo>
                  <a:lnTo>
                    <a:pt x="1872" y="0"/>
                  </a:lnTo>
                  <a:lnTo>
                    <a:pt x="1872" y="912"/>
                  </a:lnTo>
                  <a:lnTo>
                    <a:pt x="2352" y="912"/>
                  </a:lnTo>
                  <a:lnTo>
                    <a:pt x="2352" y="0"/>
                  </a:lnTo>
                  <a:lnTo>
                    <a:pt x="3264" y="0"/>
                  </a:lnTo>
                  <a:lnTo>
                    <a:pt x="3264" y="912"/>
                  </a:lnTo>
                  <a:lnTo>
                    <a:pt x="3744" y="912"/>
                  </a:lnTo>
                  <a:lnTo>
                    <a:pt x="3744" y="0"/>
                  </a:lnTo>
                  <a:lnTo>
                    <a:pt x="4224" y="0"/>
                  </a:lnTo>
                  <a:lnTo>
                    <a:pt x="4224" y="91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1104" y="16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>
              <a:off x="1632" y="163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2</a:t>
              </a:r>
              <a:r>
                <a:rPr lang="pl-PL" b="1" i="1"/>
                <a:t>T</a:t>
              </a:r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2496" y="163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4</a:t>
              </a:r>
              <a:r>
                <a:rPr lang="pl-PL" b="1" i="1"/>
                <a:t>T</a:t>
              </a:r>
            </a:p>
          </p:txBody>
        </p:sp>
        <p:sp>
          <p:nvSpPr>
            <p:cNvPr id="36891" name="Text Box 27"/>
            <p:cNvSpPr txBox="1">
              <a:spLocks noChangeArrowheads="1"/>
            </p:cNvSpPr>
            <p:nvPr/>
          </p:nvSpPr>
          <p:spPr bwMode="auto">
            <a:xfrm>
              <a:off x="3504" y="163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6</a:t>
              </a:r>
              <a:r>
                <a:rPr lang="pl-PL" b="1" i="1"/>
                <a:t>T</a:t>
              </a:r>
            </a:p>
          </p:txBody>
        </p:sp>
        <p:sp>
          <p:nvSpPr>
            <p:cNvPr id="36892" name="Text Box 29"/>
            <p:cNvSpPr txBox="1">
              <a:spLocks noChangeArrowheads="1"/>
            </p:cNvSpPr>
            <p:nvPr/>
          </p:nvSpPr>
          <p:spPr bwMode="auto">
            <a:xfrm>
              <a:off x="528" y="86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+1</a:t>
              </a:r>
            </a:p>
          </p:txBody>
        </p:sp>
        <p:sp>
          <p:nvSpPr>
            <p:cNvPr id="36893" name="Text Box 30"/>
            <p:cNvSpPr txBox="1">
              <a:spLocks noChangeArrowheads="1"/>
            </p:cNvSpPr>
            <p:nvPr/>
          </p:nvSpPr>
          <p:spPr bwMode="auto">
            <a:xfrm>
              <a:off x="576" y="206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-1</a:t>
              </a:r>
            </a:p>
          </p:txBody>
        </p:sp>
        <p:sp>
          <p:nvSpPr>
            <p:cNvPr id="36894" name="Text Box 31"/>
            <p:cNvSpPr txBox="1">
              <a:spLocks noChangeArrowheads="1"/>
            </p:cNvSpPr>
            <p:nvPr/>
          </p:nvSpPr>
          <p:spPr bwMode="auto">
            <a:xfrm>
              <a:off x="5280" y="1344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36895" name="Text Box 35"/>
            <p:cNvSpPr txBox="1">
              <a:spLocks noChangeArrowheads="1"/>
            </p:cNvSpPr>
            <p:nvPr/>
          </p:nvSpPr>
          <p:spPr bwMode="auto">
            <a:xfrm>
              <a:off x="960" y="768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800" b="1" i="1" dirty="0">
                  <a:solidFill>
                    <a:srgbClr val="FF3300"/>
                  </a:solidFill>
                  <a:cs typeface="Times New Roman" pitchFamily="18" charset="0"/>
                </a:rPr>
                <a:t>x</a:t>
              </a:r>
              <a:r>
                <a:rPr lang="pl-PL" sz="2800" b="1" dirty="0">
                  <a:solidFill>
                    <a:srgbClr val="FF3300"/>
                  </a:solidFill>
                </a:rPr>
                <a:t>(</a:t>
              </a:r>
              <a:r>
                <a:rPr lang="pl-PL" sz="2800" b="1" i="1" dirty="0">
                  <a:solidFill>
                    <a:srgbClr val="FF3300"/>
                  </a:solidFill>
                </a:rPr>
                <a:t>t</a:t>
              </a:r>
              <a:r>
                <a:rPr lang="pl-PL" sz="2800" b="1" dirty="0">
                  <a:solidFill>
                    <a:srgbClr val="FF3300"/>
                  </a:solidFill>
                </a:rPr>
                <a:t>)</a:t>
              </a:r>
            </a:p>
          </p:txBody>
        </p:sp>
        <p:sp>
          <p:nvSpPr>
            <p:cNvPr id="36896" name="Text Box 36"/>
            <p:cNvSpPr txBox="1">
              <a:spLocks noChangeArrowheads="1"/>
            </p:cNvSpPr>
            <p:nvPr/>
          </p:nvSpPr>
          <p:spPr bwMode="auto">
            <a:xfrm>
              <a:off x="3936" y="2112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>
                  <a:solidFill>
                    <a:srgbClr val="0000CC"/>
                  </a:solidFill>
                </a:rPr>
                <a:t>nT</a:t>
              </a:r>
            </a:p>
          </p:txBody>
        </p:sp>
        <p:sp>
          <p:nvSpPr>
            <p:cNvPr id="36897" name="Text Box 37"/>
            <p:cNvSpPr txBox="1">
              <a:spLocks noChangeArrowheads="1"/>
            </p:cNvSpPr>
            <p:nvPr/>
          </p:nvSpPr>
          <p:spPr bwMode="auto">
            <a:xfrm>
              <a:off x="4416" y="2112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>
                  <a:solidFill>
                    <a:srgbClr val="0000CC"/>
                  </a:solidFill>
                </a:rPr>
                <a:t>(</a:t>
              </a:r>
              <a:r>
                <a:rPr lang="pl-PL" sz="2000" b="1" i="1">
                  <a:solidFill>
                    <a:srgbClr val="0000CC"/>
                  </a:solidFill>
                </a:rPr>
                <a:t>n+</a:t>
              </a:r>
              <a:r>
                <a:rPr lang="pl-PL" sz="2000" b="1">
                  <a:solidFill>
                    <a:srgbClr val="0000CC"/>
                  </a:solidFill>
                </a:rPr>
                <a:t>1)</a:t>
              </a:r>
              <a:r>
                <a:rPr lang="pl-PL" sz="2000" b="1" i="1">
                  <a:solidFill>
                    <a:srgbClr val="0000CC"/>
                  </a:solidFill>
                </a:rPr>
                <a:t>T</a:t>
              </a:r>
            </a:p>
          </p:txBody>
        </p:sp>
        <p:sp>
          <p:nvSpPr>
            <p:cNvPr id="36898" name="Text Box 38"/>
            <p:cNvSpPr txBox="1">
              <a:spLocks noChangeArrowheads="1"/>
            </p:cNvSpPr>
            <p:nvPr/>
          </p:nvSpPr>
          <p:spPr bwMode="auto">
            <a:xfrm>
              <a:off x="4224" y="1728"/>
              <a:ext cx="2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>
                  <a:solidFill>
                    <a:srgbClr val="0000CC"/>
                  </a:solidFill>
                </a:rPr>
                <a:t>a</a:t>
              </a:r>
              <a:r>
                <a:rPr lang="pl-PL" b="1" i="1" baseline="-25000">
                  <a:solidFill>
                    <a:srgbClr val="0000CC"/>
                  </a:solidFill>
                </a:rPr>
                <a:t>n</a:t>
              </a:r>
            </a:p>
          </p:txBody>
        </p:sp>
      </p:grpSp>
      <p:cxnSp>
        <p:nvCxnSpPr>
          <p:cNvPr id="36872" name="AutoShape 40"/>
          <p:cNvCxnSpPr>
            <a:cxnSpLocks noChangeShapeType="1"/>
            <a:stCxn id="36870" idx="3"/>
          </p:cNvCxnSpPr>
          <p:nvPr/>
        </p:nvCxnSpPr>
        <p:spPr bwMode="auto">
          <a:xfrm flipV="1">
            <a:off x="6226443" y="5322889"/>
            <a:ext cx="950399" cy="867677"/>
          </a:xfrm>
          <a:prstGeom prst="curvedConnector3">
            <a:avLst>
              <a:gd name="adj1" fmla="val 15488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  <p:pic>
        <p:nvPicPr>
          <p:cNvPr id="36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086" y="447056"/>
            <a:ext cx="829978" cy="829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9943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71" name="Rectangle 4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68580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Bipolarny kod transmisyjny NRZ</a:t>
            </a:r>
            <a:b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funkcja autokorelacji</a:t>
            </a: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878632" y="2097782"/>
            <a:ext cx="1872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x</a:t>
            </a:r>
            <a:r>
              <a:rPr lang="pl-PL" sz="2000" b="1" dirty="0" smtClean="0">
                <a:solidFill>
                  <a:srgbClr val="FF3300"/>
                </a:solidFill>
              </a:rPr>
              <a:t>(</a:t>
            </a:r>
            <a:r>
              <a:rPr lang="pl-PL" sz="2000" b="1" i="1" dirty="0" smtClean="0">
                <a:solidFill>
                  <a:srgbClr val="FF3300"/>
                </a:solidFill>
              </a:rPr>
              <a:t>t+</a:t>
            </a:r>
            <a:r>
              <a:rPr lang="el-GR" sz="2000" b="1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τ</a:t>
            </a:r>
            <a:r>
              <a:rPr lang="pl-PL" sz="2000" b="1" dirty="0" smtClean="0">
                <a:solidFill>
                  <a:srgbClr val="FF3300"/>
                </a:solidFill>
              </a:rPr>
              <a:t>), 0&lt;</a:t>
            </a:r>
            <a:r>
              <a:rPr lang="el-GR" sz="2000" b="1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τ</a:t>
            </a:r>
            <a:r>
              <a:rPr lang="pl-PL" sz="2000" b="1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&lt;T</a:t>
            </a:r>
            <a:r>
              <a:rPr lang="pl-PL" sz="2000" b="1" dirty="0" smtClean="0">
                <a:solidFill>
                  <a:srgbClr val="FF3300"/>
                </a:solidFill>
              </a:rPr>
              <a:t> </a:t>
            </a:r>
            <a:endParaRPr lang="pl-PL" sz="2000" b="1" dirty="0">
              <a:solidFill>
                <a:srgbClr val="FF3300"/>
              </a:solidFill>
            </a:endParaRPr>
          </a:p>
        </p:txBody>
      </p:sp>
      <p:grpSp>
        <p:nvGrpSpPr>
          <p:cNvPr id="32" name="Grupa 31"/>
          <p:cNvGrpSpPr/>
          <p:nvPr/>
        </p:nvGrpSpPr>
        <p:grpSpPr>
          <a:xfrm>
            <a:off x="1043608" y="1124744"/>
            <a:ext cx="8100392" cy="1887126"/>
            <a:chOff x="1043608" y="1124744"/>
            <a:chExt cx="8100392" cy="1887126"/>
          </a:xfrm>
        </p:grpSpPr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1303412" y="1237506"/>
              <a:ext cx="9302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x</a:t>
              </a:r>
              <a:r>
                <a:rPr lang="pl-PL" sz="2000" b="1" dirty="0">
                  <a:solidFill>
                    <a:srgbClr val="FF3300"/>
                  </a:solidFill>
                </a:rPr>
                <a:t>(</a:t>
              </a:r>
              <a:r>
                <a:rPr lang="pl-PL" sz="2000" b="1" i="1" dirty="0">
                  <a:solidFill>
                    <a:srgbClr val="FF3300"/>
                  </a:solidFill>
                </a:rPr>
                <a:t>t</a:t>
              </a:r>
              <a:r>
                <a:rPr lang="pl-PL" sz="2000" b="1" dirty="0">
                  <a:solidFill>
                    <a:srgbClr val="FF3300"/>
                  </a:solidFill>
                </a:rPr>
                <a:t>)</a:t>
              </a: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1508125" y="1797968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1736725" y="164556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7696200" y="164556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3347864" y="1772816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0</a:t>
              </a:r>
              <a:endParaRPr lang="pl-PL" sz="2000" b="1" dirty="0"/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4577085" y="177207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1552749" y="177207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-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8747125" y="1340768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42" name="Text Box 27"/>
            <p:cNvSpPr txBox="1">
              <a:spLocks noChangeArrowheads="1"/>
            </p:cNvSpPr>
            <p:nvPr/>
          </p:nvSpPr>
          <p:spPr bwMode="auto">
            <a:xfrm>
              <a:off x="6080125" y="177207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2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7529413" y="177207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3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>
              <a:off x="1043608" y="2636912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>
              <a:off x="1272208" y="248451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5742608" y="248451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>
              <a:off x="7231683" y="248451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2771800" y="261176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0</a:t>
              </a:r>
              <a:endParaRPr lang="pl-PL" sz="2000" b="1" dirty="0"/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4211960" y="261176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1088232" y="2611016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-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>
              <a:off x="8282608" y="2179712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5724128" y="261176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2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7236296" y="261176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3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cxnSp>
          <p:nvCxnSpPr>
            <p:cNvPr id="54" name="Łącznik prosty 53"/>
            <p:cNvCxnSpPr/>
            <p:nvPr/>
          </p:nvCxnSpPr>
          <p:spPr bwMode="auto">
            <a:xfrm>
              <a:off x="4238625" y="140895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Łącznik prosty 54"/>
            <p:cNvCxnSpPr/>
            <p:nvPr/>
          </p:nvCxnSpPr>
          <p:spPr bwMode="auto">
            <a:xfrm>
              <a:off x="2759993" y="141277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Łącznik prosty 55"/>
            <p:cNvCxnSpPr/>
            <p:nvPr/>
          </p:nvCxnSpPr>
          <p:spPr bwMode="auto">
            <a:xfrm>
              <a:off x="7239000" y="140895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Łącznik prosty 56"/>
            <p:cNvCxnSpPr/>
            <p:nvPr/>
          </p:nvCxnSpPr>
          <p:spPr bwMode="auto">
            <a:xfrm>
              <a:off x="5742434" y="140895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Text Box 26"/>
            <p:cNvSpPr txBox="1">
              <a:spLocks noChangeArrowheads="1"/>
            </p:cNvSpPr>
            <p:nvPr/>
          </p:nvSpPr>
          <p:spPr bwMode="auto">
            <a:xfrm>
              <a:off x="4211960" y="1124744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 err="1" smtClean="0">
                  <a:solidFill>
                    <a:srgbClr val="009900"/>
                  </a:solidFill>
                </a:rPr>
                <a:t>T</a:t>
              </a:r>
              <a:r>
                <a:rPr lang="pl-PL" sz="2000" b="1" dirty="0" err="1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err="1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sp>
          <p:nvSpPr>
            <p:cNvPr id="59" name="Text Box 26"/>
            <p:cNvSpPr txBox="1">
              <a:spLocks noChangeArrowheads="1"/>
            </p:cNvSpPr>
            <p:nvPr/>
          </p:nvSpPr>
          <p:spPr bwMode="auto">
            <a:xfrm>
              <a:off x="2771800" y="1124744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5724128" y="1124744"/>
              <a:ext cx="7920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>
                  <a:solidFill>
                    <a:srgbClr val="009900"/>
                  </a:solidFill>
                </a:rPr>
                <a:t>2</a:t>
              </a:r>
              <a:r>
                <a:rPr lang="pl-PL" sz="2000" b="1" i="1" dirty="0" smtClean="0">
                  <a:solidFill>
                    <a:srgbClr val="009900"/>
                  </a:solidFill>
                </a:rPr>
                <a:t>T</a:t>
              </a:r>
              <a:r>
                <a:rPr lang="pl-PL" sz="2000" b="1" dirty="0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sp>
          <p:nvSpPr>
            <p:cNvPr id="61" name="Text Box 26"/>
            <p:cNvSpPr txBox="1">
              <a:spLocks noChangeArrowheads="1"/>
            </p:cNvSpPr>
            <p:nvPr/>
          </p:nvSpPr>
          <p:spPr bwMode="auto">
            <a:xfrm>
              <a:off x="7236296" y="1124744"/>
              <a:ext cx="720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>
                  <a:solidFill>
                    <a:srgbClr val="009900"/>
                  </a:solidFill>
                </a:rPr>
                <a:t>3</a:t>
              </a:r>
              <a:r>
                <a:rPr lang="pl-PL" sz="2000" b="1" i="1" dirty="0" smtClean="0">
                  <a:solidFill>
                    <a:srgbClr val="009900"/>
                  </a:solidFill>
                </a:rPr>
                <a:t>T</a:t>
              </a:r>
              <a:r>
                <a:rPr lang="pl-PL" sz="2000" b="1" dirty="0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cxnSp>
          <p:nvCxnSpPr>
            <p:cNvPr id="62" name="Łącznik prosty 61"/>
            <p:cNvCxnSpPr/>
            <p:nvPr/>
          </p:nvCxnSpPr>
          <p:spPr bwMode="auto">
            <a:xfrm>
              <a:off x="3205362" y="1747838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Łącznik prosty 62"/>
            <p:cNvCxnSpPr/>
            <p:nvPr/>
          </p:nvCxnSpPr>
          <p:spPr bwMode="auto">
            <a:xfrm>
              <a:off x="2766443" y="2581449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Łącznik prosty 63"/>
            <p:cNvCxnSpPr/>
            <p:nvPr/>
          </p:nvCxnSpPr>
          <p:spPr bwMode="auto">
            <a:xfrm>
              <a:off x="4244158" y="2581449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Łącznik prosty 64"/>
            <p:cNvCxnSpPr/>
            <p:nvPr/>
          </p:nvCxnSpPr>
          <p:spPr bwMode="auto">
            <a:xfrm>
              <a:off x="4699845" y="1752402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>
              <a:off x="6207125" y="164556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>
              <a:off x="4716463" y="164556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4251946" y="248451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9" name="Line 13"/>
            <p:cNvSpPr>
              <a:spLocks noChangeShapeType="1"/>
            </p:cNvSpPr>
            <p:nvPr/>
          </p:nvSpPr>
          <p:spPr bwMode="auto">
            <a:xfrm>
              <a:off x="5741368" y="2486893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0" name="Line 11"/>
            <p:cNvSpPr>
              <a:spLocks noChangeShapeType="1"/>
            </p:cNvSpPr>
            <p:nvPr/>
          </p:nvSpPr>
          <p:spPr bwMode="auto">
            <a:xfrm>
              <a:off x="2761283" y="248451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>
              <a:off x="3225800" y="164556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72" name="Grupa 71"/>
          <p:cNvGrpSpPr/>
          <p:nvPr/>
        </p:nvGrpSpPr>
        <p:grpSpPr>
          <a:xfrm>
            <a:off x="755576" y="3140968"/>
            <a:ext cx="7635875" cy="3378696"/>
            <a:chOff x="1371600" y="355104"/>
            <a:chExt cx="7635875" cy="3378696"/>
          </a:xfrm>
        </p:grpSpPr>
        <p:sp>
          <p:nvSpPr>
            <p:cNvPr id="73" name="Line 78"/>
            <p:cNvSpPr>
              <a:spLocks noChangeShapeType="1"/>
            </p:cNvSpPr>
            <p:nvPr/>
          </p:nvSpPr>
          <p:spPr bwMode="auto">
            <a:xfrm>
              <a:off x="5448300" y="3124200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Line 81"/>
            <p:cNvSpPr>
              <a:spLocks noChangeShapeType="1"/>
            </p:cNvSpPr>
            <p:nvPr/>
          </p:nvSpPr>
          <p:spPr bwMode="auto">
            <a:xfrm>
              <a:off x="4352925" y="3114675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Line 82"/>
            <p:cNvSpPr>
              <a:spLocks noChangeShapeType="1"/>
            </p:cNvSpPr>
            <p:nvPr/>
          </p:nvSpPr>
          <p:spPr bwMode="auto">
            <a:xfrm>
              <a:off x="7677150" y="3133725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6" name="Line 83"/>
            <p:cNvSpPr>
              <a:spLocks noChangeShapeType="1"/>
            </p:cNvSpPr>
            <p:nvPr/>
          </p:nvSpPr>
          <p:spPr bwMode="auto">
            <a:xfrm>
              <a:off x="6581775" y="3133725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7" name="Line 31"/>
            <p:cNvSpPr>
              <a:spLocks noChangeShapeType="1"/>
            </p:cNvSpPr>
            <p:nvPr/>
          </p:nvSpPr>
          <p:spPr bwMode="auto">
            <a:xfrm>
              <a:off x="1371600" y="3276600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8" name="Line 34"/>
            <p:cNvSpPr>
              <a:spLocks noChangeShapeType="1"/>
            </p:cNvSpPr>
            <p:nvPr/>
          </p:nvSpPr>
          <p:spPr bwMode="auto">
            <a:xfrm>
              <a:off x="27178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9" name="Line 37"/>
            <p:cNvSpPr>
              <a:spLocks noChangeShapeType="1"/>
            </p:cNvSpPr>
            <p:nvPr/>
          </p:nvSpPr>
          <p:spPr bwMode="auto">
            <a:xfrm>
              <a:off x="49530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0" name="Line 39"/>
            <p:cNvSpPr>
              <a:spLocks noChangeShapeType="1"/>
            </p:cNvSpPr>
            <p:nvPr/>
          </p:nvSpPr>
          <p:spPr bwMode="auto">
            <a:xfrm>
              <a:off x="60706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" name="Line 40"/>
            <p:cNvSpPr>
              <a:spLocks noChangeShapeType="1"/>
            </p:cNvSpPr>
            <p:nvPr/>
          </p:nvSpPr>
          <p:spPr bwMode="auto">
            <a:xfrm>
              <a:off x="8305800" y="3124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" name="Line 41"/>
            <p:cNvSpPr>
              <a:spLocks noChangeShapeType="1"/>
            </p:cNvSpPr>
            <p:nvPr/>
          </p:nvSpPr>
          <p:spPr bwMode="auto">
            <a:xfrm>
              <a:off x="71882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3" name="Text Box 46"/>
            <p:cNvSpPr txBox="1">
              <a:spLocks noChangeArrowheads="1"/>
            </p:cNvSpPr>
            <p:nvPr/>
          </p:nvSpPr>
          <p:spPr bwMode="auto">
            <a:xfrm>
              <a:off x="4800600" y="3276600"/>
              <a:ext cx="369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84" name="Text Box 47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2</a:t>
              </a:r>
              <a:r>
                <a:rPr lang="pl-PL" b="1" i="1"/>
                <a:t>T</a:t>
              </a:r>
            </a:p>
          </p:txBody>
        </p:sp>
        <p:sp>
          <p:nvSpPr>
            <p:cNvPr id="85" name="Text Box 48"/>
            <p:cNvSpPr txBox="1">
              <a:spLocks noChangeArrowheads="1"/>
            </p:cNvSpPr>
            <p:nvPr/>
          </p:nvSpPr>
          <p:spPr bwMode="auto">
            <a:xfrm>
              <a:off x="6934200" y="32766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3</a:t>
              </a:r>
              <a:r>
                <a:rPr lang="pl-PL" b="1" i="1"/>
                <a:t>T</a:t>
              </a:r>
            </a:p>
          </p:txBody>
        </p:sp>
        <p:sp>
          <p:nvSpPr>
            <p:cNvPr id="86" name="Text Box 49"/>
            <p:cNvSpPr txBox="1">
              <a:spLocks noChangeArrowheads="1"/>
            </p:cNvSpPr>
            <p:nvPr/>
          </p:nvSpPr>
          <p:spPr bwMode="auto">
            <a:xfrm>
              <a:off x="8001000" y="3267075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4</a:t>
              </a:r>
              <a:r>
                <a:rPr lang="pl-PL" b="1" i="1"/>
                <a:t>T</a:t>
              </a:r>
            </a:p>
          </p:txBody>
        </p:sp>
        <p:sp>
          <p:nvSpPr>
            <p:cNvPr id="87" name="Text Box 52"/>
            <p:cNvSpPr txBox="1">
              <a:spLocks noChangeArrowheads="1"/>
            </p:cNvSpPr>
            <p:nvPr/>
          </p:nvSpPr>
          <p:spPr bwMode="auto">
            <a:xfrm>
              <a:off x="8610600" y="2733675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88" name="Freeform 65"/>
            <p:cNvSpPr>
              <a:spLocks/>
            </p:cNvSpPr>
            <p:nvPr/>
          </p:nvSpPr>
          <p:spPr bwMode="auto">
            <a:xfrm>
              <a:off x="1600200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9" name="Freeform 67"/>
            <p:cNvSpPr>
              <a:spLocks/>
            </p:cNvSpPr>
            <p:nvPr/>
          </p:nvSpPr>
          <p:spPr bwMode="auto">
            <a:xfrm>
              <a:off x="2714625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0" name="Freeform 68"/>
            <p:cNvSpPr>
              <a:spLocks/>
            </p:cNvSpPr>
            <p:nvPr/>
          </p:nvSpPr>
          <p:spPr bwMode="auto">
            <a:xfrm>
              <a:off x="3810000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1" name="Freeform 69"/>
            <p:cNvSpPr>
              <a:spLocks/>
            </p:cNvSpPr>
            <p:nvPr/>
          </p:nvSpPr>
          <p:spPr bwMode="auto">
            <a:xfrm>
              <a:off x="4924425" y="1809750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" name="Freeform 70"/>
            <p:cNvSpPr>
              <a:spLocks/>
            </p:cNvSpPr>
            <p:nvPr/>
          </p:nvSpPr>
          <p:spPr bwMode="auto">
            <a:xfrm>
              <a:off x="6019800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3" name="Freeform 71"/>
            <p:cNvSpPr>
              <a:spLocks/>
            </p:cNvSpPr>
            <p:nvPr/>
          </p:nvSpPr>
          <p:spPr bwMode="auto">
            <a:xfrm>
              <a:off x="7124700" y="1809750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4" name="Line 42"/>
            <p:cNvSpPr>
              <a:spLocks noChangeShapeType="1"/>
            </p:cNvSpPr>
            <p:nvPr/>
          </p:nvSpPr>
          <p:spPr bwMode="auto">
            <a:xfrm flipV="1">
              <a:off x="3819525" y="1362075"/>
              <a:ext cx="0" cy="213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5" name="Text Box 50"/>
            <p:cNvSpPr txBox="1">
              <a:spLocks noChangeArrowheads="1"/>
            </p:cNvSpPr>
            <p:nvPr/>
          </p:nvSpPr>
          <p:spPr bwMode="auto">
            <a:xfrm>
              <a:off x="3286125" y="1590675"/>
              <a:ext cx="508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+1</a:t>
              </a:r>
            </a:p>
          </p:txBody>
        </p:sp>
        <p:sp>
          <p:nvSpPr>
            <p:cNvPr id="96" name="Text Box 51"/>
            <p:cNvSpPr txBox="1">
              <a:spLocks noChangeArrowheads="1"/>
            </p:cNvSpPr>
            <p:nvPr/>
          </p:nvSpPr>
          <p:spPr bwMode="auto">
            <a:xfrm>
              <a:off x="3315816" y="2803376"/>
              <a:ext cx="5040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b="1" dirty="0" smtClean="0">
                  <a:sym typeface="Symbol"/>
                </a:rPr>
                <a:t></a:t>
              </a:r>
              <a:r>
                <a:rPr lang="pl-PL" b="1" baseline="30000" dirty="0" smtClean="0">
                  <a:sym typeface="Symbol"/>
                </a:rPr>
                <a:t>2</a:t>
              </a:r>
              <a:endParaRPr lang="pl-PL" b="1" baseline="30000" dirty="0"/>
            </a:p>
          </p:txBody>
        </p:sp>
        <p:sp>
          <p:nvSpPr>
            <p:cNvPr id="97" name="Line 32"/>
            <p:cNvSpPr>
              <a:spLocks noChangeShapeType="1"/>
            </p:cNvSpPr>
            <p:nvPr/>
          </p:nvSpPr>
          <p:spPr bwMode="auto">
            <a:xfrm>
              <a:off x="3819525" y="3124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8" name="Line 72"/>
            <p:cNvSpPr>
              <a:spLocks noChangeShapeType="1"/>
            </p:cNvSpPr>
            <p:nvPr/>
          </p:nvSpPr>
          <p:spPr bwMode="auto">
            <a:xfrm rot="16200000">
              <a:off x="3895725" y="2819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9" name="Text Box 74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4714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-T</a:t>
              </a:r>
            </a:p>
          </p:txBody>
        </p:sp>
        <p:graphicFrame>
          <p:nvGraphicFramePr>
            <p:cNvPr id="10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0053983"/>
                </p:ext>
              </p:extLst>
            </p:nvPr>
          </p:nvGraphicFramePr>
          <p:xfrm>
            <a:off x="3992637" y="1203524"/>
            <a:ext cx="1157287" cy="563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46" name="Equation" r:id="rId4" imgW="469800" imgH="228600" progId="Equation.3">
                    <p:embed/>
                  </p:oleObj>
                </mc:Choice>
                <mc:Fallback>
                  <p:oleObj name="Equation" r:id="rId4" imgW="46980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2637" y="1203524"/>
                          <a:ext cx="1157287" cy="563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" name="Text Box 86"/>
            <p:cNvSpPr txBox="1">
              <a:spLocks noChangeArrowheads="1"/>
            </p:cNvSpPr>
            <p:nvPr/>
          </p:nvSpPr>
          <p:spPr bwMode="auto">
            <a:xfrm>
              <a:off x="4038600" y="3276600"/>
              <a:ext cx="685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</a:rPr>
                <a:t>T-</a:t>
              </a:r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02" name="Text Box 87"/>
            <p:cNvSpPr txBox="1">
              <a:spLocks noChangeArrowheads="1"/>
            </p:cNvSpPr>
            <p:nvPr/>
          </p:nvSpPr>
          <p:spPr bwMode="auto">
            <a:xfrm>
              <a:off x="5181600" y="3276600"/>
              <a:ext cx="685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>
                  <a:solidFill>
                    <a:srgbClr val="FF0000"/>
                  </a:solidFill>
                </a:rPr>
                <a:t>2</a:t>
              </a:r>
              <a:r>
                <a:rPr lang="pl-PL" sz="1800" b="1" i="1">
                  <a:solidFill>
                    <a:srgbClr val="FF0000"/>
                  </a:solidFill>
                </a:rPr>
                <a:t>T-</a:t>
              </a:r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03" name="Text Box 88"/>
            <p:cNvSpPr txBox="1">
              <a:spLocks noChangeArrowheads="1"/>
            </p:cNvSpPr>
            <p:nvPr/>
          </p:nvSpPr>
          <p:spPr bwMode="auto">
            <a:xfrm>
              <a:off x="6324600" y="3276600"/>
              <a:ext cx="685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>
                  <a:solidFill>
                    <a:srgbClr val="FF0000"/>
                  </a:solidFill>
                </a:rPr>
                <a:t>3</a:t>
              </a:r>
              <a:r>
                <a:rPr lang="pl-PL" sz="1800" b="1" i="1">
                  <a:solidFill>
                    <a:srgbClr val="FF0000"/>
                  </a:solidFill>
                </a:rPr>
                <a:t>T-</a:t>
              </a:r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04" name="Line 89"/>
            <p:cNvSpPr>
              <a:spLocks noChangeShapeType="1"/>
            </p:cNvSpPr>
            <p:nvPr/>
          </p:nvSpPr>
          <p:spPr bwMode="auto">
            <a:xfrm>
              <a:off x="5410200" y="2419350"/>
              <a:ext cx="609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" name="Text Box 90"/>
            <p:cNvSpPr txBox="1">
              <a:spLocks noChangeArrowheads="1"/>
            </p:cNvSpPr>
            <p:nvPr/>
          </p:nvSpPr>
          <p:spPr bwMode="auto">
            <a:xfrm>
              <a:off x="5562600" y="2052638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06" name="Line 91"/>
            <p:cNvSpPr>
              <a:spLocks noChangeShapeType="1"/>
            </p:cNvSpPr>
            <p:nvPr/>
          </p:nvSpPr>
          <p:spPr bwMode="auto">
            <a:xfrm>
              <a:off x="7620000" y="2419350"/>
              <a:ext cx="609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7" name="Text Box 92"/>
            <p:cNvSpPr txBox="1">
              <a:spLocks noChangeArrowheads="1"/>
            </p:cNvSpPr>
            <p:nvPr/>
          </p:nvSpPr>
          <p:spPr bwMode="auto">
            <a:xfrm>
              <a:off x="7772400" y="2052638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08" name="Line 93"/>
            <p:cNvSpPr>
              <a:spLocks noChangeShapeType="1"/>
            </p:cNvSpPr>
            <p:nvPr/>
          </p:nvSpPr>
          <p:spPr bwMode="auto">
            <a:xfrm>
              <a:off x="2124075" y="2419350"/>
              <a:ext cx="609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9" name="Text Box 94"/>
            <p:cNvSpPr txBox="1">
              <a:spLocks noChangeArrowheads="1"/>
            </p:cNvSpPr>
            <p:nvPr/>
          </p:nvSpPr>
          <p:spPr bwMode="auto">
            <a:xfrm>
              <a:off x="2276475" y="2052638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graphicFrame>
          <p:nvGraphicFramePr>
            <p:cNvPr id="110" name="Object 3"/>
            <p:cNvGraphicFramePr>
              <a:graphicFrameLocks noChangeAspect="1"/>
            </p:cNvGraphicFramePr>
            <p:nvPr/>
          </p:nvGraphicFramePr>
          <p:xfrm>
            <a:off x="4251920" y="355104"/>
            <a:ext cx="17526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47" name="Równanie" r:id="rId6" imgW="583920" imgH="177480" progId="Equation.3">
                    <p:embed/>
                  </p:oleObj>
                </mc:Choice>
                <mc:Fallback>
                  <p:oleObj name="Równanie" r:id="rId6" imgW="583920" imgH="177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1920" y="355104"/>
                          <a:ext cx="1752600" cy="533400"/>
                        </a:xfrm>
                        <a:prstGeom prst="rect">
                          <a:avLst/>
                        </a:prstGeom>
                        <a:solidFill>
                          <a:srgbClr val="FFFF66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" name="Freeform 99" descr="Jasny ukośny w górę"/>
            <p:cNvSpPr>
              <a:spLocks/>
            </p:cNvSpPr>
            <p:nvPr/>
          </p:nvSpPr>
          <p:spPr bwMode="auto">
            <a:xfrm>
              <a:off x="3819525" y="1838325"/>
              <a:ext cx="1095375" cy="1420813"/>
            </a:xfrm>
            <a:custGeom>
              <a:avLst/>
              <a:gdLst>
                <a:gd name="T0" fmla="*/ 15120938 w 690"/>
                <a:gd name="T1" fmla="*/ 2147483647 h 895"/>
                <a:gd name="T2" fmla="*/ 7559675 w 690"/>
                <a:gd name="T3" fmla="*/ 1149191738 h 895"/>
                <a:gd name="T4" fmla="*/ 0 w 690"/>
                <a:gd name="T5" fmla="*/ 0 h 895"/>
                <a:gd name="T6" fmla="*/ 771167738 w 690"/>
                <a:gd name="T7" fmla="*/ 0 h 895"/>
                <a:gd name="T8" fmla="*/ 763608066 w 690"/>
                <a:gd name="T9" fmla="*/ 801409949 h 895"/>
                <a:gd name="T10" fmla="*/ 778728998 w 690"/>
                <a:gd name="T11" fmla="*/ 1685986252 h 895"/>
                <a:gd name="T12" fmla="*/ 1262597438 w 690"/>
                <a:gd name="T13" fmla="*/ 1685986252 h 895"/>
                <a:gd name="T14" fmla="*/ 1731348319 w 690"/>
                <a:gd name="T15" fmla="*/ 1678424989 h 895"/>
                <a:gd name="T16" fmla="*/ 1738907991 w 690"/>
                <a:gd name="T17" fmla="*/ 2147483647 h 895"/>
                <a:gd name="T18" fmla="*/ 15120938 w 690"/>
                <a:gd name="T19" fmla="*/ 2147483647 h 8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0"/>
                <a:gd name="T31" fmla="*/ 0 h 895"/>
                <a:gd name="T32" fmla="*/ 690 w 690"/>
                <a:gd name="T33" fmla="*/ 895 h 8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0" h="895">
                  <a:moveTo>
                    <a:pt x="6" y="891"/>
                  </a:moveTo>
                  <a:lnTo>
                    <a:pt x="3" y="456"/>
                  </a:lnTo>
                  <a:lnTo>
                    <a:pt x="0" y="0"/>
                  </a:lnTo>
                  <a:lnTo>
                    <a:pt x="306" y="0"/>
                  </a:lnTo>
                  <a:lnTo>
                    <a:pt x="303" y="318"/>
                  </a:lnTo>
                  <a:lnTo>
                    <a:pt x="309" y="669"/>
                  </a:lnTo>
                  <a:lnTo>
                    <a:pt x="501" y="669"/>
                  </a:lnTo>
                  <a:lnTo>
                    <a:pt x="687" y="666"/>
                  </a:lnTo>
                  <a:lnTo>
                    <a:pt x="690" y="895"/>
                  </a:lnTo>
                  <a:lnTo>
                    <a:pt x="6" y="891"/>
                  </a:lnTo>
                  <a:close/>
                </a:path>
              </a:pathLst>
            </a:custGeom>
            <a:pattFill prst="ltUpDiag">
              <a:fgClr>
                <a:srgbClr val="339966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112" name="Object 0"/>
            <p:cNvGraphicFramePr>
              <a:graphicFrameLocks noChangeAspect="1"/>
            </p:cNvGraphicFramePr>
            <p:nvPr/>
          </p:nvGraphicFramePr>
          <p:xfrm>
            <a:off x="4514850" y="3321050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48" name="Równanie" r:id="rId8" imgW="114120" imgH="215640" progId="Equation.3">
                    <p:embed/>
                  </p:oleObj>
                </mc:Choice>
                <mc:Fallback>
                  <p:oleObj name="Równanie" r:id="rId8" imgW="114120" imgH="215640" progId="Equation.3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4850" y="3321050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" name="Line 78"/>
            <p:cNvSpPr>
              <a:spLocks noChangeShapeType="1"/>
            </p:cNvSpPr>
            <p:nvPr/>
          </p:nvSpPr>
          <p:spPr bwMode="auto">
            <a:xfrm>
              <a:off x="4339605" y="3091433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cxnSp>
        <p:nvCxnSpPr>
          <p:cNvPr id="114" name="Łącznik prosty 113"/>
          <p:cNvCxnSpPr/>
          <p:nvPr/>
        </p:nvCxnSpPr>
        <p:spPr bwMode="auto">
          <a:xfrm>
            <a:off x="3203848" y="836712"/>
            <a:ext cx="0" cy="59046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Łącznik prosty 114"/>
          <p:cNvCxnSpPr/>
          <p:nvPr/>
        </p:nvCxnSpPr>
        <p:spPr bwMode="auto">
          <a:xfrm flipV="1">
            <a:off x="6209608" y="1749202"/>
            <a:ext cx="1469478" cy="2257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Łącznik prosty 115"/>
          <p:cNvCxnSpPr/>
          <p:nvPr/>
        </p:nvCxnSpPr>
        <p:spPr bwMode="auto">
          <a:xfrm flipV="1">
            <a:off x="5756600" y="2583210"/>
            <a:ext cx="1469478" cy="2257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9943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71" name="Rectangle 4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68580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Bipolarny kod transmisyjny NRZ</a:t>
            </a:r>
            <a:b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funkcja autokorelacji</a:t>
            </a: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17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62359"/>
              </p:ext>
            </p:extLst>
          </p:nvPr>
        </p:nvGraphicFramePr>
        <p:xfrm>
          <a:off x="1685925" y="4365625"/>
          <a:ext cx="68072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125" name="Equation" r:id="rId4" imgW="3124080" imgH="685800" progId="Equation.3">
                  <p:embed/>
                </p:oleObj>
              </mc:Choice>
              <mc:Fallback>
                <p:oleObj name="Equation" r:id="rId4" imgW="312408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4365625"/>
                        <a:ext cx="6807200" cy="1495425"/>
                      </a:xfrm>
                      <a:prstGeom prst="rect">
                        <a:avLst/>
                      </a:prstGeom>
                      <a:solidFill>
                        <a:srgbClr val="FFFF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9" name="Grupa 118"/>
          <p:cNvGrpSpPr/>
          <p:nvPr/>
        </p:nvGrpSpPr>
        <p:grpSpPr>
          <a:xfrm>
            <a:off x="1306364" y="1682750"/>
            <a:ext cx="7635875" cy="2529954"/>
            <a:chOff x="1371600" y="1203846"/>
            <a:chExt cx="7635875" cy="2529954"/>
          </a:xfrm>
        </p:grpSpPr>
        <p:sp>
          <p:nvSpPr>
            <p:cNvPr id="120" name="Line 78"/>
            <p:cNvSpPr>
              <a:spLocks noChangeShapeType="1"/>
            </p:cNvSpPr>
            <p:nvPr/>
          </p:nvSpPr>
          <p:spPr bwMode="auto">
            <a:xfrm>
              <a:off x="5448300" y="3124200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1" name="Line 81"/>
            <p:cNvSpPr>
              <a:spLocks noChangeShapeType="1"/>
            </p:cNvSpPr>
            <p:nvPr/>
          </p:nvSpPr>
          <p:spPr bwMode="auto">
            <a:xfrm>
              <a:off x="4352925" y="3114675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2" name="Line 82"/>
            <p:cNvSpPr>
              <a:spLocks noChangeShapeType="1"/>
            </p:cNvSpPr>
            <p:nvPr/>
          </p:nvSpPr>
          <p:spPr bwMode="auto">
            <a:xfrm>
              <a:off x="7677150" y="3133725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" name="Line 83"/>
            <p:cNvSpPr>
              <a:spLocks noChangeShapeType="1"/>
            </p:cNvSpPr>
            <p:nvPr/>
          </p:nvSpPr>
          <p:spPr bwMode="auto">
            <a:xfrm>
              <a:off x="6581775" y="3133725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4" name="Line 31"/>
            <p:cNvSpPr>
              <a:spLocks noChangeShapeType="1"/>
            </p:cNvSpPr>
            <p:nvPr/>
          </p:nvSpPr>
          <p:spPr bwMode="auto">
            <a:xfrm>
              <a:off x="1371600" y="3276600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5" name="Line 34"/>
            <p:cNvSpPr>
              <a:spLocks noChangeShapeType="1"/>
            </p:cNvSpPr>
            <p:nvPr/>
          </p:nvSpPr>
          <p:spPr bwMode="auto">
            <a:xfrm>
              <a:off x="27178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6" name="Line 37"/>
            <p:cNvSpPr>
              <a:spLocks noChangeShapeType="1"/>
            </p:cNvSpPr>
            <p:nvPr/>
          </p:nvSpPr>
          <p:spPr bwMode="auto">
            <a:xfrm>
              <a:off x="49530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7" name="Line 39"/>
            <p:cNvSpPr>
              <a:spLocks noChangeShapeType="1"/>
            </p:cNvSpPr>
            <p:nvPr/>
          </p:nvSpPr>
          <p:spPr bwMode="auto">
            <a:xfrm>
              <a:off x="60706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8" name="Line 40"/>
            <p:cNvSpPr>
              <a:spLocks noChangeShapeType="1"/>
            </p:cNvSpPr>
            <p:nvPr/>
          </p:nvSpPr>
          <p:spPr bwMode="auto">
            <a:xfrm>
              <a:off x="8305800" y="3124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9" name="Line 41"/>
            <p:cNvSpPr>
              <a:spLocks noChangeShapeType="1"/>
            </p:cNvSpPr>
            <p:nvPr/>
          </p:nvSpPr>
          <p:spPr bwMode="auto">
            <a:xfrm>
              <a:off x="71882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0" name="Text Box 46"/>
            <p:cNvSpPr txBox="1">
              <a:spLocks noChangeArrowheads="1"/>
            </p:cNvSpPr>
            <p:nvPr/>
          </p:nvSpPr>
          <p:spPr bwMode="auto">
            <a:xfrm>
              <a:off x="4800600" y="3276600"/>
              <a:ext cx="369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131" name="Text Box 47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2</a:t>
              </a:r>
              <a:r>
                <a:rPr lang="pl-PL" b="1" i="1"/>
                <a:t>T</a:t>
              </a:r>
            </a:p>
          </p:txBody>
        </p:sp>
        <p:sp>
          <p:nvSpPr>
            <p:cNvPr id="132" name="Text Box 48"/>
            <p:cNvSpPr txBox="1">
              <a:spLocks noChangeArrowheads="1"/>
            </p:cNvSpPr>
            <p:nvPr/>
          </p:nvSpPr>
          <p:spPr bwMode="auto">
            <a:xfrm>
              <a:off x="6934200" y="32766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3</a:t>
              </a:r>
              <a:r>
                <a:rPr lang="pl-PL" b="1" i="1"/>
                <a:t>T</a:t>
              </a:r>
            </a:p>
          </p:txBody>
        </p:sp>
        <p:sp>
          <p:nvSpPr>
            <p:cNvPr id="133" name="Text Box 49"/>
            <p:cNvSpPr txBox="1">
              <a:spLocks noChangeArrowheads="1"/>
            </p:cNvSpPr>
            <p:nvPr/>
          </p:nvSpPr>
          <p:spPr bwMode="auto">
            <a:xfrm>
              <a:off x="8001000" y="3267075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4</a:t>
              </a:r>
              <a:r>
                <a:rPr lang="pl-PL" b="1" i="1"/>
                <a:t>T</a:t>
              </a:r>
            </a:p>
          </p:txBody>
        </p:sp>
        <p:sp>
          <p:nvSpPr>
            <p:cNvPr id="134" name="Text Box 52"/>
            <p:cNvSpPr txBox="1">
              <a:spLocks noChangeArrowheads="1"/>
            </p:cNvSpPr>
            <p:nvPr/>
          </p:nvSpPr>
          <p:spPr bwMode="auto">
            <a:xfrm>
              <a:off x="8610600" y="2733675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135" name="Freeform 65"/>
            <p:cNvSpPr>
              <a:spLocks/>
            </p:cNvSpPr>
            <p:nvPr/>
          </p:nvSpPr>
          <p:spPr bwMode="auto">
            <a:xfrm>
              <a:off x="1600200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6" name="Freeform 67"/>
            <p:cNvSpPr>
              <a:spLocks/>
            </p:cNvSpPr>
            <p:nvPr/>
          </p:nvSpPr>
          <p:spPr bwMode="auto">
            <a:xfrm>
              <a:off x="2714625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7" name="Freeform 68"/>
            <p:cNvSpPr>
              <a:spLocks/>
            </p:cNvSpPr>
            <p:nvPr/>
          </p:nvSpPr>
          <p:spPr bwMode="auto">
            <a:xfrm>
              <a:off x="3810000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8" name="Freeform 69"/>
            <p:cNvSpPr>
              <a:spLocks/>
            </p:cNvSpPr>
            <p:nvPr/>
          </p:nvSpPr>
          <p:spPr bwMode="auto">
            <a:xfrm>
              <a:off x="4924425" y="1809750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9" name="Freeform 70"/>
            <p:cNvSpPr>
              <a:spLocks/>
            </p:cNvSpPr>
            <p:nvPr/>
          </p:nvSpPr>
          <p:spPr bwMode="auto">
            <a:xfrm>
              <a:off x="6019800" y="1819275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0" name="Freeform 71"/>
            <p:cNvSpPr>
              <a:spLocks/>
            </p:cNvSpPr>
            <p:nvPr/>
          </p:nvSpPr>
          <p:spPr bwMode="auto">
            <a:xfrm>
              <a:off x="7124700" y="1809750"/>
              <a:ext cx="1104900" cy="1066800"/>
            </a:xfrm>
            <a:custGeom>
              <a:avLst/>
              <a:gdLst>
                <a:gd name="T0" fmla="*/ 0 w 720"/>
                <a:gd name="T1" fmla="*/ 0 h 672"/>
                <a:gd name="T2" fmla="*/ 314 w 720"/>
                <a:gd name="T3" fmla="*/ 0 h 672"/>
                <a:gd name="T4" fmla="*/ 314 w 720"/>
                <a:gd name="T5" fmla="*/ 672 h 672"/>
                <a:gd name="T6" fmla="*/ 673 w 720"/>
                <a:gd name="T7" fmla="*/ 672 h 672"/>
                <a:gd name="T8" fmla="*/ 673 w 720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672"/>
                <a:gd name="T17" fmla="*/ 720 w 720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672">
                  <a:moveTo>
                    <a:pt x="0" y="0"/>
                  </a:moveTo>
                  <a:lnTo>
                    <a:pt x="336" y="0"/>
                  </a:lnTo>
                  <a:lnTo>
                    <a:pt x="336" y="672"/>
                  </a:lnTo>
                  <a:lnTo>
                    <a:pt x="720" y="672"/>
                  </a:lnTo>
                  <a:lnTo>
                    <a:pt x="72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1" name="Line 42"/>
            <p:cNvSpPr>
              <a:spLocks noChangeShapeType="1"/>
            </p:cNvSpPr>
            <p:nvPr/>
          </p:nvSpPr>
          <p:spPr bwMode="auto">
            <a:xfrm flipV="1">
              <a:off x="3819525" y="1362075"/>
              <a:ext cx="0" cy="213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2" name="Text Box 50"/>
            <p:cNvSpPr txBox="1">
              <a:spLocks noChangeArrowheads="1"/>
            </p:cNvSpPr>
            <p:nvPr/>
          </p:nvSpPr>
          <p:spPr bwMode="auto">
            <a:xfrm>
              <a:off x="3286125" y="1590675"/>
              <a:ext cx="508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+1</a:t>
              </a:r>
            </a:p>
          </p:txBody>
        </p:sp>
        <p:sp>
          <p:nvSpPr>
            <p:cNvPr id="143" name="Line 32"/>
            <p:cNvSpPr>
              <a:spLocks noChangeShapeType="1"/>
            </p:cNvSpPr>
            <p:nvPr/>
          </p:nvSpPr>
          <p:spPr bwMode="auto">
            <a:xfrm>
              <a:off x="3819525" y="3124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4" name="Line 72"/>
            <p:cNvSpPr>
              <a:spLocks noChangeShapeType="1"/>
            </p:cNvSpPr>
            <p:nvPr/>
          </p:nvSpPr>
          <p:spPr bwMode="auto">
            <a:xfrm rot="16200000">
              <a:off x="3895725" y="2819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5" name="Text Box 74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4714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-T</a:t>
              </a:r>
            </a:p>
          </p:txBody>
        </p:sp>
        <p:graphicFrame>
          <p:nvGraphicFramePr>
            <p:cNvPr id="14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1349491"/>
                </p:ext>
              </p:extLst>
            </p:nvPr>
          </p:nvGraphicFramePr>
          <p:xfrm>
            <a:off x="3992711" y="1203846"/>
            <a:ext cx="1157288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1126" name="Equation" r:id="rId6" imgW="469800" imgH="228600" progId="Equation.3">
                    <p:embed/>
                  </p:oleObj>
                </mc:Choice>
                <mc:Fallback>
                  <p:oleObj name="Equation" r:id="rId6" imgW="46980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2711" y="1203846"/>
                          <a:ext cx="1157288" cy="563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" name="Text Box 86"/>
            <p:cNvSpPr txBox="1">
              <a:spLocks noChangeArrowheads="1"/>
            </p:cNvSpPr>
            <p:nvPr/>
          </p:nvSpPr>
          <p:spPr bwMode="auto">
            <a:xfrm>
              <a:off x="4038600" y="3276600"/>
              <a:ext cx="685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</a:rPr>
                <a:t>T-</a:t>
              </a:r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48" name="Text Box 87"/>
            <p:cNvSpPr txBox="1">
              <a:spLocks noChangeArrowheads="1"/>
            </p:cNvSpPr>
            <p:nvPr/>
          </p:nvSpPr>
          <p:spPr bwMode="auto">
            <a:xfrm>
              <a:off x="5181600" y="3276600"/>
              <a:ext cx="685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>
                  <a:solidFill>
                    <a:srgbClr val="FF0000"/>
                  </a:solidFill>
                </a:rPr>
                <a:t>2</a:t>
              </a:r>
              <a:r>
                <a:rPr lang="pl-PL" sz="1800" b="1" i="1">
                  <a:solidFill>
                    <a:srgbClr val="FF0000"/>
                  </a:solidFill>
                </a:rPr>
                <a:t>T-</a:t>
              </a:r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49" name="Text Box 88"/>
            <p:cNvSpPr txBox="1">
              <a:spLocks noChangeArrowheads="1"/>
            </p:cNvSpPr>
            <p:nvPr/>
          </p:nvSpPr>
          <p:spPr bwMode="auto">
            <a:xfrm>
              <a:off x="6324600" y="3276600"/>
              <a:ext cx="685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>
                  <a:solidFill>
                    <a:srgbClr val="FF0000"/>
                  </a:solidFill>
                </a:rPr>
                <a:t>3</a:t>
              </a:r>
              <a:r>
                <a:rPr lang="pl-PL" sz="1800" b="1" i="1">
                  <a:solidFill>
                    <a:srgbClr val="FF0000"/>
                  </a:solidFill>
                </a:rPr>
                <a:t>T-</a:t>
              </a:r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50" name="Line 89"/>
            <p:cNvSpPr>
              <a:spLocks noChangeShapeType="1"/>
            </p:cNvSpPr>
            <p:nvPr/>
          </p:nvSpPr>
          <p:spPr bwMode="auto">
            <a:xfrm>
              <a:off x="5410200" y="2419350"/>
              <a:ext cx="609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1" name="Text Box 90"/>
            <p:cNvSpPr txBox="1">
              <a:spLocks noChangeArrowheads="1"/>
            </p:cNvSpPr>
            <p:nvPr/>
          </p:nvSpPr>
          <p:spPr bwMode="auto">
            <a:xfrm>
              <a:off x="5562600" y="2052638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52" name="Line 91"/>
            <p:cNvSpPr>
              <a:spLocks noChangeShapeType="1"/>
            </p:cNvSpPr>
            <p:nvPr/>
          </p:nvSpPr>
          <p:spPr bwMode="auto">
            <a:xfrm>
              <a:off x="7620000" y="2419350"/>
              <a:ext cx="609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" name="Text Box 92"/>
            <p:cNvSpPr txBox="1">
              <a:spLocks noChangeArrowheads="1"/>
            </p:cNvSpPr>
            <p:nvPr/>
          </p:nvSpPr>
          <p:spPr bwMode="auto">
            <a:xfrm>
              <a:off x="7772400" y="2052638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sp>
          <p:nvSpPr>
            <p:cNvPr id="154" name="Line 93"/>
            <p:cNvSpPr>
              <a:spLocks noChangeShapeType="1"/>
            </p:cNvSpPr>
            <p:nvPr/>
          </p:nvSpPr>
          <p:spPr bwMode="auto">
            <a:xfrm>
              <a:off x="2124075" y="2419350"/>
              <a:ext cx="609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5" name="Text Box 94"/>
            <p:cNvSpPr txBox="1">
              <a:spLocks noChangeArrowheads="1"/>
            </p:cNvSpPr>
            <p:nvPr/>
          </p:nvSpPr>
          <p:spPr bwMode="auto">
            <a:xfrm>
              <a:off x="2276475" y="2052638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i="1">
                  <a:solidFill>
                    <a:srgbClr val="FF0000"/>
                  </a:solidFill>
                  <a:sym typeface="Symbol" pitchFamily="18" charset="2"/>
                </a:rPr>
                <a:t></a:t>
              </a:r>
              <a:endParaRPr lang="pl-PL" sz="1800" b="1" i="1">
                <a:solidFill>
                  <a:srgbClr val="FF0000"/>
                </a:solidFill>
              </a:endParaRPr>
            </a:p>
          </p:txBody>
        </p:sp>
        <p:graphicFrame>
          <p:nvGraphicFramePr>
            <p:cNvPr id="156" name="Object 3"/>
            <p:cNvGraphicFramePr>
              <a:graphicFrameLocks noChangeAspect="1"/>
            </p:cNvGraphicFramePr>
            <p:nvPr/>
          </p:nvGraphicFramePr>
          <p:xfrm>
            <a:off x="6248400" y="1219200"/>
            <a:ext cx="17526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1127" name="Równanie" r:id="rId8" imgW="583920" imgH="177480" progId="Equation.3">
                    <p:embed/>
                  </p:oleObj>
                </mc:Choice>
                <mc:Fallback>
                  <p:oleObj name="Równanie" r:id="rId8" imgW="583920" imgH="177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1219200"/>
                          <a:ext cx="1752600" cy="533400"/>
                        </a:xfrm>
                        <a:prstGeom prst="rect">
                          <a:avLst/>
                        </a:prstGeom>
                        <a:solidFill>
                          <a:srgbClr val="FFFF66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7" name="Freeform 99" descr="Jasny ukośny w górę"/>
            <p:cNvSpPr>
              <a:spLocks/>
            </p:cNvSpPr>
            <p:nvPr/>
          </p:nvSpPr>
          <p:spPr bwMode="auto">
            <a:xfrm>
              <a:off x="3819525" y="1838325"/>
              <a:ext cx="1095375" cy="1420813"/>
            </a:xfrm>
            <a:custGeom>
              <a:avLst/>
              <a:gdLst>
                <a:gd name="T0" fmla="*/ 15120938 w 690"/>
                <a:gd name="T1" fmla="*/ 2147483647 h 895"/>
                <a:gd name="T2" fmla="*/ 7559675 w 690"/>
                <a:gd name="T3" fmla="*/ 1149191738 h 895"/>
                <a:gd name="T4" fmla="*/ 0 w 690"/>
                <a:gd name="T5" fmla="*/ 0 h 895"/>
                <a:gd name="T6" fmla="*/ 771167738 w 690"/>
                <a:gd name="T7" fmla="*/ 0 h 895"/>
                <a:gd name="T8" fmla="*/ 763608066 w 690"/>
                <a:gd name="T9" fmla="*/ 801409949 h 895"/>
                <a:gd name="T10" fmla="*/ 778728998 w 690"/>
                <a:gd name="T11" fmla="*/ 1685986252 h 895"/>
                <a:gd name="T12" fmla="*/ 1262597438 w 690"/>
                <a:gd name="T13" fmla="*/ 1685986252 h 895"/>
                <a:gd name="T14" fmla="*/ 1731348319 w 690"/>
                <a:gd name="T15" fmla="*/ 1678424989 h 895"/>
                <a:gd name="T16" fmla="*/ 1738907991 w 690"/>
                <a:gd name="T17" fmla="*/ 2147483647 h 895"/>
                <a:gd name="T18" fmla="*/ 15120938 w 690"/>
                <a:gd name="T19" fmla="*/ 2147483647 h 8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0"/>
                <a:gd name="T31" fmla="*/ 0 h 895"/>
                <a:gd name="T32" fmla="*/ 690 w 690"/>
                <a:gd name="T33" fmla="*/ 895 h 89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0" h="895">
                  <a:moveTo>
                    <a:pt x="6" y="891"/>
                  </a:moveTo>
                  <a:lnTo>
                    <a:pt x="3" y="456"/>
                  </a:lnTo>
                  <a:lnTo>
                    <a:pt x="0" y="0"/>
                  </a:lnTo>
                  <a:lnTo>
                    <a:pt x="306" y="0"/>
                  </a:lnTo>
                  <a:lnTo>
                    <a:pt x="303" y="318"/>
                  </a:lnTo>
                  <a:lnTo>
                    <a:pt x="309" y="669"/>
                  </a:lnTo>
                  <a:lnTo>
                    <a:pt x="501" y="669"/>
                  </a:lnTo>
                  <a:lnTo>
                    <a:pt x="687" y="666"/>
                  </a:lnTo>
                  <a:lnTo>
                    <a:pt x="690" y="895"/>
                  </a:lnTo>
                  <a:lnTo>
                    <a:pt x="6" y="891"/>
                  </a:lnTo>
                  <a:close/>
                </a:path>
              </a:pathLst>
            </a:custGeom>
            <a:pattFill prst="ltUpDiag">
              <a:fgClr>
                <a:srgbClr val="339966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158" name="Object 0"/>
            <p:cNvGraphicFramePr>
              <a:graphicFrameLocks noChangeAspect="1"/>
            </p:cNvGraphicFramePr>
            <p:nvPr/>
          </p:nvGraphicFramePr>
          <p:xfrm>
            <a:off x="4514850" y="3321050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1128" name="Równanie" r:id="rId10" imgW="114120" imgH="215640" progId="Equation.3">
                    <p:embed/>
                  </p:oleObj>
                </mc:Choice>
                <mc:Fallback>
                  <p:oleObj name="Równanie" r:id="rId10" imgW="114120" imgH="215640" progId="Equation.3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4850" y="3321050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9" name="Line 78"/>
            <p:cNvSpPr>
              <a:spLocks noChangeShapeType="1"/>
            </p:cNvSpPr>
            <p:nvPr/>
          </p:nvSpPr>
          <p:spPr bwMode="auto">
            <a:xfrm>
              <a:off x="4339605" y="3091433"/>
              <a:ext cx="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60" name="Text Box 51"/>
          <p:cNvSpPr txBox="1">
            <a:spLocks noChangeArrowheads="1"/>
          </p:cNvSpPr>
          <p:nvPr/>
        </p:nvSpPr>
        <p:spPr bwMode="auto">
          <a:xfrm>
            <a:off x="3347864" y="2852936"/>
            <a:ext cx="504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sym typeface="Symbol"/>
              </a:rPr>
              <a:t></a:t>
            </a:r>
            <a:r>
              <a:rPr lang="pl-PL" b="1" baseline="30000" dirty="0" smtClean="0">
                <a:sym typeface="Symbol"/>
              </a:rPr>
              <a:t>2</a:t>
            </a:r>
            <a:endParaRPr lang="pl-PL" b="1" baseline="30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9971" name="Rectangle 4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68580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Bipolarny kod transmisyjny NRZ</a:t>
            </a:r>
            <a:b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funkcja autokorelacji</a:t>
            </a:r>
          </a:p>
        </p:txBody>
      </p:sp>
      <p:grpSp>
        <p:nvGrpSpPr>
          <p:cNvPr id="50" name="Grupa 49"/>
          <p:cNvGrpSpPr/>
          <p:nvPr/>
        </p:nvGrpSpPr>
        <p:grpSpPr>
          <a:xfrm>
            <a:off x="610221" y="1268065"/>
            <a:ext cx="8533779" cy="1874426"/>
            <a:chOff x="610221" y="1120924"/>
            <a:chExt cx="8533779" cy="1874426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2370882" y="1777627"/>
              <a:ext cx="6759575" cy="2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>
              <a:off x="2599482" y="162522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>
              <a:off x="8558957" y="162522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" name="Text Box 25"/>
            <p:cNvSpPr txBox="1">
              <a:spLocks noChangeArrowheads="1"/>
            </p:cNvSpPr>
            <p:nvPr/>
          </p:nvSpPr>
          <p:spPr bwMode="auto">
            <a:xfrm>
              <a:off x="3927674" y="175173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0</a:t>
              </a:r>
              <a:endParaRPr lang="pl-PL" sz="2000" b="1" dirty="0"/>
            </a:p>
          </p:txBody>
        </p:sp>
        <p:sp>
          <p:nvSpPr>
            <p:cNvPr id="55" name="Text Box 26"/>
            <p:cNvSpPr txBox="1">
              <a:spLocks noChangeArrowheads="1"/>
            </p:cNvSpPr>
            <p:nvPr/>
          </p:nvSpPr>
          <p:spPr bwMode="auto">
            <a:xfrm>
              <a:off x="5439842" y="175173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56" name="Text Box 27"/>
            <p:cNvSpPr txBox="1">
              <a:spLocks noChangeArrowheads="1"/>
            </p:cNvSpPr>
            <p:nvPr/>
          </p:nvSpPr>
          <p:spPr bwMode="auto">
            <a:xfrm>
              <a:off x="2415506" y="175173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-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57" name="Text Box 31"/>
            <p:cNvSpPr txBox="1">
              <a:spLocks noChangeArrowheads="1"/>
            </p:cNvSpPr>
            <p:nvPr/>
          </p:nvSpPr>
          <p:spPr bwMode="auto">
            <a:xfrm>
              <a:off x="8747125" y="1320428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 dirty="0"/>
                <a:t>t</a:t>
              </a:r>
            </a:p>
          </p:txBody>
        </p:sp>
        <p:sp>
          <p:nvSpPr>
            <p:cNvPr id="58" name="Text Box 27"/>
            <p:cNvSpPr txBox="1">
              <a:spLocks noChangeArrowheads="1"/>
            </p:cNvSpPr>
            <p:nvPr/>
          </p:nvSpPr>
          <p:spPr bwMode="auto">
            <a:xfrm>
              <a:off x="6942882" y="175173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2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8392170" y="1751732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3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4860032" y="1120924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 err="1" smtClean="0">
                  <a:solidFill>
                    <a:srgbClr val="009900"/>
                  </a:solidFill>
                </a:rPr>
                <a:t>T</a:t>
              </a:r>
              <a:r>
                <a:rPr lang="pl-PL" sz="2000" b="1" dirty="0" err="1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err="1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sp>
          <p:nvSpPr>
            <p:cNvPr id="61" name="Text Box 26"/>
            <p:cNvSpPr txBox="1">
              <a:spLocks noChangeArrowheads="1"/>
            </p:cNvSpPr>
            <p:nvPr/>
          </p:nvSpPr>
          <p:spPr bwMode="auto">
            <a:xfrm>
              <a:off x="3419872" y="1120924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6372200" y="1120924"/>
              <a:ext cx="7920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>
                  <a:solidFill>
                    <a:srgbClr val="009900"/>
                  </a:solidFill>
                </a:rPr>
                <a:t>2</a:t>
              </a:r>
              <a:r>
                <a:rPr lang="pl-PL" sz="2000" b="1" i="1" dirty="0" smtClean="0">
                  <a:solidFill>
                    <a:srgbClr val="009900"/>
                  </a:solidFill>
                </a:rPr>
                <a:t>T</a:t>
              </a:r>
              <a:r>
                <a:rPr lang="pl-PL" sz="2000" b="1" dirty="0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sp>
          <p:nvSpPr>
            <p:cNvPr id="63" name="Text Box 26"/>
            <p:cNvSpPr txBox="1">
              <a:spLocks noChangeArrowheads="1"/>
            </p:cNvSpPr>
            <p:nvPr/>
          </p:nvSpPr>
          <p:spPr bwMode="auto">
            <a:xfrm>
              <a:off x="7884368" y="1120924"/>
              <a:ext cx="720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dirty="0" smtClean="0">
                  <a:solidFill>
                    <a:srgbClr val="009900"/>
                  </a:solidFill>
                </a:rPr>
                <a:t>3</a:t>
              </a:r>
              <a:r>
                <a:rPr lang="pl-PL" sz="2000" b="1" i="1" dirty="0" smtClean="0">
                  <a:solidFill>
                    <a:srgbClr val="009900"/>
                  </a:solidFill>
                </a:rPr>
                <a:t>T</a:t>
              </a:r>
              <a:r>
                <a:rPr lang="pl-PL" sz="2000" b="1" dirty="0" smtClean="0">
                  <a:solidFill>
                    <a:srgbClr val="009900"/>
                  </a:solidFill>
                </a:rPr>
                <a:t>-</a:t>
              </a:r>
              <a:r>
                <a:rPr lang="pl-PL" sz="2000" b="1" i="1" dirty="0" smtClean="0">
                  <a:solidFill>
                    <a:srgbClr val="009900"/>
                  </a:solidFill>
                  <a:sym typeface="Symbol"/>
                </a:rPr>
                <a:t></a:t>
              </a:r>
              <a:endParaRPr lang="pl-PL" sz="2000" b="1" i="1" dirty="0">
                <a:solidFill>
                  <a:srgbClr val="009900"/>
                </a:solidFill>
              </a:endParaRPr>
            </a:p>
          </p:txBody>
        </p:sp>
        <p:cxnSp>
          <p:nvCxnSpPr>
            <p:cNvPr id="64" name="Łącznik prosty 63"/>
            <p:cNvCxnSpPr/>
            <p:nvPr/>
          </p:nvCxnSpPr>
          <p:spPr bwMode="auto">
            <a:xfrm>
              <a:off x="4068119" y="1727498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Łącznik prosty 64"/>
            <p:cNvCxnSpPr/>
            <p:nvPr/>
          </p:nvCxnSpPr>
          <p:spPr bwMode="auto">
            <a:xfrm>
              <a:off x="5562602" y="1732062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>
              <a:off x="7069882" y="162522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>
              <a:off x="5579220" y="162522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8" name="Line 11"/>
            <p:cNvSpPr>
              <a:spLocks noChangeShapeType="1"/>
            </p:cNvSpPr>
            <p:nvPr/>
          </p:nvSpPr>
          <p:spPr bwMode="auto">
            <a:xfrm>
              <a:off x="4088557" y="162522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cxnSp>
          <p:nvCxnSpPr>
            <p:cNvPr id="69" name="Łącznik prosty 68"/>
            <p:cNvCxnSpPr/>
            <p:nvPr/>
          </p:nvCxnSpPr>
          <p:spPr bwMode="auto">
            <a:xfrm flipV="1">
              <a:off x="7075192" y="1727498"/>
              <a:ext cx="1469478" cy="2257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610221" y="2620392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1" name="Line 9"/>
            <p:cNvSpPr>
              <a:spLocks noChangeShapeType="1"/>
            </p:cNvSpPr>
            <p:nvPr/>
          </p:nvSpPr>
          <p:spPr bwMode="auto">
            <a:xfrm>
              <a:off x="1122709" y="24479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2" name="Line 15"/>
            <p:cNvSpPr>
              <a:spLocks noChangeShapeType="1"/>
            </p:cNvSpPr>
            <p:nvPr/>
          </p:nvSpPr>
          <p:spPr bwMode="auto">
            <a:xfrm>
              <a:off x="5309221" y="246799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2338413" y="259524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0</a:t>
              </a:r>
              <a:endParaRPr lang="pl-PL" sz="2000" b="1" dirty="0"/>
            </a:p>
          </p:txBody>
        </p:sp>
        <p:sp>
          <p:nvSpPr>
            <p:cNvPr id="74" name="Text Box 26"/>
            <p:cNvSpPr txBox="1">
              <a:spLocks noChangeArrowheads="1"/>
            </p:cNvSpPr>
            <p:nvPr/>
          </p:nvSpPr>
          <p:spPr bwMode="auto">
            <a:xfrm>
              <a:off x="3778573" y="259524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75" name="Text Box 27"/>
            <p:cNvSpPr txBox="1">
              <a:spLocks noChangeArrowheads="1"/>
            </p:cNvSpPr>
            <p:nvPr/>
          </p:nvSpPr>
          <p:spPr bwMode="auto">
            <a:xfrm>
              <a:off x="827584" y="259524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-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76" name="Text Box 31"/>
            <p:cNvSpPr txBox="1">
              <a:spLocks noChangeArrowheads="1"/>
            </p:cNvSpPr>
            <p:nvPr/>
          </p:nvSpPr>
          <p:spPr bwMode="auto">
            <a:xfrm>
              <a:off x="7849221" y="2163192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77" name="Text Box 27"/>
            <p:cNvSpPr txBox="1">
              <a:spLocks noChangeArrowheads="1"/>
            </p:cNvSpPr>
            <p:nvPr/>
          </p:nvSpPr>
          <p:spPr bwMode="auto">
            <a:xfrm>
              <a:off x="5290741" y="259524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2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sp>
          <p:nvSpPr>
            <p:cNvPr id="78" name="Text Box 27"/>
            <p:cNvSpPr txBox="1">
              <a:spLocks noChangeArrowheads="1"/>
            </p:cNvSpPr>
            <p:nvPr/>
          </p:nvSpPr>
          <p:spPr bwMode="auto">
            <a:xfrm>
              <a:off x="6802909" y="259524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dirty="0" smtClean="0"/>
                <a:t>3</a:t>
              </a:r>
              <a:r>
                <a:rPr lang="pl-PL" sz="2000" b="1" i="1" dirty="0" smtClean="0"/>
                <a:t>T</a:t>
              </a:r>
              <a:endParaRPr lang="pl-PL" sz="2000" b="1" i="1" dirty="0"/>
            </a:p>
          </p:txBody>
        </p:sp>
        <p:cxnSp>
          <p:nvCxnSpPr>
            <p:cNvPr id="79" name="Łącznik prosty 78"/>
            <p:cNvCxnSpPr/>
            <p:nvPr/>
          </p:nvCxnSpPr>
          <p:spPr bwMode="auto">
            <a:xfrm>
              <a:off x="3805238" y="139243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Łącznik prosty 79"/>
            <p:cNvCxnSpPr/>
            <p:nvPr/>
          </p:nvCxnSpPr>
          <p:spPr bwMode="auto">
            <a:xfrm>
              <a:off x="2326606" y="139625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Łącznik prosty 80"/>
            <p:cNvCxnSpPr/>
            <p:nvPr/>
          </p:nvCxnSpPr>
          <p:spPr bwMode="auto">
            <a:xfrm>
              <a:off x="6805613" y="139243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Łącznik prosty 81"/>
            <p:cNvCxnSpPr/>
            <p:nvPr/>
          </p:nvCxnSpPr>
          <p:spPr bwMode="auto">
            <a:xfrm>
              <a:off x="5309047" y="1392436"/>
              <a:ext cx="0" cy="14401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99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Łącznik prosty 82"/>
            <p:cNvCxnSpPr/>
            <p:nvPr/>
          </p:nvCxnSpPr>
          <p:spPr bwMode="auto">
            <a:xfrm>
              <a:off x="2333056" y="2564929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Łącznik prosty 83"/>
            <p:cNvCxnSpPr/>
            <p:nvPr/>
          </p:nvCxnSpPr>
          <p:spPr bwMode="auto">
            <a:xfrm>
              <a:off x="3810771" y="2564929"/>
              <a:ext cx="1512168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>
              <a:off x="3818559" y="246799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6" name="Line 13"/>
            <p:cNvSpPr>
              <a:spLocks noChangeShapeType="1"/>
            </p:cNvSpPr>
            <p:nvPr/>
          </p:nvSpPr>
          <p:spPr bwMode="auto">
            <a:xfrm>
              <a:off x="5307981" y="2470373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>
              <a:off x="2327896" y="246799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cxnSp>
          <p:nvCxnSpPr>
            <p:cNvPr id="88" name="Łącznik prosty 87"/>
            <p:cNvCxnSpPr/>
            <p:nvPr/>
          </p:nvCxnSpPr>
          <p:spPr bwMode="auto">
            <a:xfrm>
              <a:off x="5330257" y="2564904"/>
              <a:ext cx="1452288" cy="794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9" name="Line 18"/>
            <p:cNvSpPr>
              <a:spLocks noChangeShapeType="1"/>
            </p:cNvSpPr>
            <p:nvPr/>
          </p:nvSpPr>
          <p:spPr bwMode="auto">
            <a:xfrm>
              <a:off x="6798296" y="2467992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0" name="Text Box 35"/>
            <p:cNvSpPr txBox="1">
              <a:spLocks noChangeArrowheads="1"/>
            </p:cNvSpPr>
            <p:nvPr/>
          </p:nvSpPr>
          <p:spPr bwMode="auto">
            <a:xfrm>
              <a:off x="1093317" y="2081262"/>
              <a:ext cx="1872208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sz="2000" b="1" i="1" dirty="0" smtClean="0">
                  <a:solidFill>
                    <a:srgbClr val="FF3300"/>
                  </a:solidFill>
                  <a:cs typeface="Times New Roman" panose="02020603050405020304" pitchFamily="18" charset="0"/>
                </a:rPr>
                <a:t>x</a:t>
              </a:r>
              <a:r>
                <a:rPr lang="pl-PL" sz="2000" b="1" dirty="0" smtClean="0">
                  <a:solidFill>
                    <a:srgbClr val="FF3300"/>
                  </a:solidFill>
                </a:rPr>
                <a:t>(</a:t>
              </a:r>
              <a:r>
                <a:rPr lang="pl-PL" sz="2000" b="1" i="1" dirty="0" smtClean="0">
                  <a:solidFill>
                    <a:srgbClr val="FF3300"/>
                  </a:solidFill>
                </a:rPr>
                <a:t>t+</a:t>
              </a:r>
              <a:r>
                <a:rPr lang="el-GR" sz="2000" b="1" i="1" dirty="0" smtClean="0">
                  <a:solidFill>
                    <a:srgbClr val="FF3300"/>
                  </a:solidFill>
                  <a:latin typeface="Times New Roman"/>
                  <a:cs typeface="Times New Roman"/>
                </a:rPr>
                <a:t>τ</a:t>
              </a:r>
              <a:r>
                <a:rPr lang="pl-PL" sz="2000" b="1" dirty="0" smtClean="0">
                  <a:solidFill>
                    <a:srgbClr val="FF3300"/>
                  </a:solidFill>
                </a:rPr>
                <a:t>), </a:t>
              </a:r>
              <a:r>
                <a:rPr lang="el-GR" sz="2000" b="1" i="1" dirty="0" smtClean="0">
                  <a:solidFill>
                    <a:srgbClr val="FF3300"/>
                  </a:solidFill>
                  <a:latin typeface="Times New Roman"/>
                  <a:cs typeface="Times New Roman"/>
                </a:rPr>
                <a:t>τ</a:t>
              </a:r>
              <a:r>
                <a:rPr lang="pl-PL" sz="2000" b="1" i="1" dirty="0" smtClean="0">
                  <a:solidFill>
                    <a:srgbClr val="FF3300"/>
                  </a:solidFill>
                  <a:latin typeface="Times New Roman"/>
                  <a:cs typeface="Times New Roman"/>
                </a:rPr>
                <a:t>&gt;T</a:t>
              </a:r>
              <a:r>
                <a:rPr lang="pl-PL" sz="2000" b="1" dirty="0" smtClean="0">
                  <a:solidFill>
                    <a:srgbClr val="FF3300"/>
                  </a:solidFill>
                </a:rPr>
                <a:t> </a:t>
              </a:r>
              <a:endParaRPr lang="pl-PL" sz="2000" b="1" dirty="0">
                <a:solidFill>
                  <a:srgbClr val="FF3300"/>
                </a:solidFill>
              </a:endParaRPr>
            </a:p>
          </p:txBody>
        </p:sp>
        <p:sp>
          <p:nvSpPr>
            <p:cNvPr id="91" name="Text Box 35"/>
            <p:cNvSpPr txBox="1">
              <a:spLocks noChangeArrowheads="1"/>
            </p:cNvSpPr>
            <p:nvPr/>
          </p:nvSpPr>
          <p:spPr bwMode="auto">
            <a:xfrm>
              <a:off x="2166169" y="1217166"/>
              <a:ext cx="930275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b="1" i="1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x</a:t>
              </a:r>
              <a:r>
                <a:rPr lang="pl-PL" sz="2000" b="1" dirty="0">
                  <a:solidFill>
                    <a:srgbClr val="FF3300"/>
                  </a:solidFill>
                </a:rPr>
                <a:t>(</a:t>
              </a:r>
              <a:r>
                <a:rPr lang="pl-PL" sz="2000" b="1" i="1" dirty="0">
                  <a:solidFill>
                    <a:srgbClr val="FF3300"/>
                  </a:solidFill>
                </a:rPr>
                <a:t>t</a:t>
              </a:r>
              <a:r>
                <a:rPr lang="pl-PL" sz="2000" b="1" dirty="0">
                  <a:solidFill>
                    <a:srgbClr val="FF3300"/>
                  </a:solidFill>
                </a:rPr>
                <a:t>)</a:t>
              </a:r>
            </a:p>
          </p:txBody>
        </p:sp>
      </p:grpSp>
      <p:grpSp>
        <p:nvGrpSpPr>
          <p:cNvPr id="92" name="Grupa 91"/>
          <p:cNvGrpSpPr/>
          <p:nvPr/>
        </p:nvGrpSpPr>
        <p:grpSpPr>
          <a:xfrm>
            <a:off x="1619672" y="3124200"/>
            <a:ext cx="7419553" cy="2530673"/>
            <a:chOff x="1371600" y="1203127"/>
            <a:chExt cx="7419553" cy="2530673"/>
          </a:xfrm>
        </p:grpSpPr>
        <p:sp>
          <p:nvSpPr>
            <p:cNvPr id="93" name="Line 11"/>
            <p:cNvSpPr>
              <a:spLocks noChangeShapeType="1"/>
            </p:cNvSpPr>
            <p:nvPr/>
          </p:nvSpPr>
          <p:spPr bwMode="auto">
            <a:xfrm>
              <a:off x="27178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>
              <a:off x="49530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5" name="Line 13"/>
            <p:cNvSpPr>
              <a:spLocks noChangeShapeType="1"/>
            </p:cNvSpPr>
            <p:nvPr/>
          </p:nvSpPr>
          <p:spPr bwMode="auto">
            <a:xfrm>
              <a:off x="60706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6" name="Line 14"/>
            <p:cNvSpPr>
              <a:spLocks noChangeShapeType="1"/>
            </p:cNvSpPr>
            <p:nvPr/>
          </p:nvSpPr>
          <p:spPr bwMode="auto">
            <a:xfrm>
              <a:off x="8305800" y="3124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7" name="Line 15"/>
            <p:cNvSpPr>
              <a:spLocks noChangeShapeType="1"/>
            </p:cNvSpPr>
            <p:nvPr/>
          </p:nvSpPr>
          <p:spPr bwMode="auto">
            <a:xfrm>
              <a:off x="7188200" y="31146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8" name="Text Box 16"/>
            <p:cNvSpPr txBox="1">
              <a:spLocks noChangeArrowheads="1"/>
            </p:cNvSpPr>
            <p:nvPr/>
          </p:nvSpPr>
          <p:spPr bwMode="auto">
            <a:xfrm>
              <a:off x="4800600" y="3276600"/>
              <a:ext cx="369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99" name="Text Box 17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2</a:t>
              </a:r>
              <a:r>
                <a:rPr lang="pl-PL" b="1" i="1"/>
                <a:t>T</a:t>
              </a:r>
            </a:p>
          </p:txBody>
        </p:sp>
        <p:sp>
          <p:nvSpPr>
            <p:cNvPr id="100" name="Text Box 18"/>
            <p:cNvSpPr txBox="1">
              <a:spLocks noChangeArrowheads="1"/>
            </p:cNvSpPr>
            <p:nvPr/>
          </p:nvSpPr>
          <p:spPr bwMode="auto">
            <a:xfrm>
              <a:off x="6934200" y="32766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3</a:t>
              </a:r>
              <a:r>
                <a:rPr lang="pl-PL" b="1" i="1"/>
                <a:t>T</a:t>
              </a:r>
            </a:p>
          </p:txBody>
        </p:sp>
        <p:sp>
          <p:nvSpPr>
            <p:cNvPr id="101" name="Text Box 19"/>
            <p:cNvSpPr txBox="1">
              <a:spLocks noChangeArrowheads="1"/>
            </p:cNvSpPr>
            <p:nvPr/>
          </p:nvSpPr>
          <p:spPr bwMode="auto">
            <a:xfrm>
              <a:off x="8001000" y="3267075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4</a:t>
              </a:r>
              <a:r>
                <a:rPr lang="pl-PL" b="1" i="1"/>
                <a:t>T</a:t>
              </a:r>
            </a:p>
          </p:txBody>
        </p:sp>
        <p:sp>
          <p:nvSpPr>
            <p:cNvPr id="102" name="Text Box 20"/>
            <p:cNvSpPr txBox="1">
              <a:spLocks noChangeArrowheads="1"/>
            </p:cNvSpPr>
            <p:nvPr/>
          </p:nvSpPr>
          <p:spPr bwMode="auto">
            <a:xfrm>
              <a:off x="8356376" y="2803376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 dirty="0"/>
                <a:t>t</a:t>
              </a:r>
            </a:p>
          </p:txBody>
        </p:sp>
        <p:sp>
          <p:nvSpPr>
            <p:cNvPr id="103" name="Line 27"/>
            <p:cNvSpPr>
              <a:spLocks noChangeShapeType="1"/>
            </p:cNvSpPr>
            <p:nvPr/>
          </p:nvSpPr>
          <p:spPr bwMode="auto">
            <a:xfrm flipV="1">
              <a:off x="3819525" y="1362075"/>
              <a:ext cx="0" cy="213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4" name="Text Box 28"/>
            <p:cNvSpPr txBox="1">
              <a:spLocks noChangeArrowheads="1"/>
            </p:cNvSpPr>
            <p:nvPr/>
          </p:nvSpPr>
          <p:spPr bwMode="auto">
            <a:xfrm>
              <a:off x="3286125" y="1590675"/>
              <a:ext cx="508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+1</a:t>
              </a:r>
            </a:p>
          </p:txBody>
        </p:sp>
        <p:sp>
          <p:nvSpPr>
            <p:cNvPr id="105" name="Line 30"/>
            <p:cNvSpPr>
              <a:spLocks noChangeShapeType="1"/>
            </p:cNvSpPr>
            <p:nvPr/>
          </p:nvSpPr>
          <p:spPr bwMode="auto">
            <a:xfrm>
              <a:off x="3819525" y="3124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6" name="Line 31"/>
            <p:cNvSpPr>
              <a:spLocks noChangeShapeType="1"/>
            </p:cNvSpPr>
            <p:nvPr/>
          </p:nvSpPr>
          <p:spPr bwMode="auto">
            <a:xfrm rot="16200000">
              <a:off x="3895725" y="2819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7" name="Text Box 3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4714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-T</a:t>
              </a:r>
            </a:p>
          </p:txBody>
        </p:sp>
        <p:graphicFrame>
          <p:nvGraphicFramePr>
            <p:cNvPr id="108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4229542"/>
                </p:ext>
              </p:extLst>
            </p:nvPr>
          </p:nvGraphicFramePr>
          <p:xfrm>
            <a:off x="3992141" y="1203127"/>
            <a:ext cx="1157287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2150" name="Equation" r:id="rId4" imgW="469800" imgH="228600" progId="Equation.3">
                    <p:embed/>
                  </p:oleObj>
                </mc:Choice>
                <mc:Fallback>
                  <p:oleObj name="Equation" r:id="rId4" imgW="469800" imgH="2286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2141" y="1203127"/>
                          <a:ext cx="1157287" cy="563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1371600" y="3276599"/>
              <a:ext cx="7419553" cy="14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110" name="Grupa 35"/>
            <p:cNvGrpSpPr/>
            <p:nvPr/>
          </p:nvGrpSpPr>
          <p:grpSpPr>
            <a:xfrm>
              <a:off x="2959249" y="3119636"/>
              <a:ext cx="3638550" cy="528638"/>
              <a:chOff x="4038600" y="3114675"/>
              <a:chExt cx="3638550" cy="528638"/>
            </a:xfrm>
          </p:grpSpPr>
          <p:sp>
            <p:nvSpPr>
              <p:cNvPr id="114" name="Line 6"/>
              <p:cNvSpPr>
                <a:spLocks noChangeShapeType="1"/>
              </p:cNvSpPr>
              <p:nvPr/>
            </p:nvSpPr>
            <p:spPr bwMode="auto">
              <a:xfrm>
                <a:off x="5448300" y="3124200"/>
                <a:ext cx="0" cy="1524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5" name="Line 7"/>
              <p:cNvSpPr>
                <a:spLocks noChangeShapeType="1"/>
              </p:cNvSpPr>
              <p:nvPr/>
            </p:nvSpPr>
            <p:spPr bwMode="auto">
              <a:xfrm>
                <a:off x="4352925" y="3114675"/>
                <a:ext cx="0" cy="1524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6" name="Line 8"/>
              <p:cNvSpPr>
                <a:spLocks noChangeShapeType="1"/>
              </p:cNvSpPr>
              <p:nvPr/>
            </p:nvSpPr>
            <p:spPr bwMode="auto">
              <a:xfrm>
                <a:off x="7677150" y="3133725"/>
                <a:ext cx="0" cy="1524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9" name="Line 9"/>
              <p:cNvSpPr>
                <a:spLocks noChangeShapeType="1"/>
              </p:cNvSpPr>
              <p:nvPr/>
            </p:nvSpPr>
            <p:spPr bwMode="auto">
              <a:xfrm>
                <a:off x="6581775" y="3133725"/>
                <a:ext cx="0" cy="1524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61" name="Text Box 34"/>
              <p:cNvSpPr txBox="1">
                <a:spLocks noChangeArrowheads="1"/>
              </p:cNvSpPr>
              <p:nvPr/>
            </p:nvSpPr>
            <p:spPr bwMode="auto">
              <a:xfrm>
                <a:off x="4038600" y="3276600"/>
                <a:ext cx="6858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l-PL" sz="1800" b="1" i="1">
                    <a:solidFill>
                      <a:srgbClr val="FF0000"/>
                    </a:solidFill>
                  </a:rPr>
                  <a:t>T-</a:t>
                </a:r>
                <a:r>
                  <a:rPr lang="pl-PL" sz="1800" b="1" i="1">
                    <a:solidFill>
                      <a:srgbClr val="FF0000"/>
                    </a:solidFill>
                    <a:sym typeface="Symbol" pitchFamily="18" charset="2"/>
                  </a:rPr>
                  <a:t></a:t>
                </a:r>
                <a:endParaRPr lang="pl-PL" sz="1800" b="1" i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62" name="Text Box 35"/>
              <p:cNvSpPr txBox="1">
                <a:spLocks noChangeArrowheads="1"/>
              </p:cNvSpPr>
              <p:nvPr/>
            </p:nvSpPr>
            <p:spPr bwMode="auto">
              <a:xfrm>
                <a:off x="5181600" y="3276600"/>
                <a:ext cx="6858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l-PL" sz="1800" b="1" dirty="0">
                    <a:solidFill>
                      <a:srgbClr val="FF0000"/>
                    </a:solidFill>
                  </a:rPr>
                  <a:t>2</a:t>
                </a:r>
                <a:r>
                  <a:rPr lang="pl-PL" sz="1800" b="1" i="1" dirty="0">
                    <a:solidFill>
                      <a:srgbClr val="FF0000"/>
                    </a:solidFill>
                  </a:rPr>
                  <a:t>T-</a:t>
                </a:r>
                <a:r>
                  <a:rPr lang="pl-PL" sz="1800" b="1" i="1" dirty="0">
                    <a:solidFill>
                      <a:srgbClr val="FF0000"/>
                    </a:solidFill>
                    <a:sym typeface="Symbol" pitchFamily="18" charset="2"/>
                  </a:rPr>
                  <a:t></a:t>
                </a:r>
                <a:endParaRPr lang="pl-PL" sz="18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Text Box 36"/>
              <p:cNvSpPr txBox="1">
                <a:spLocks noChangeArrowheads="1"/>
              </p:cNvSpPr>
              <p:nvPr/>
            </p:nvSpPr>
            <p:spPr bwMode="auto">
              <a:xfrm>
                <a:off x="6324600" y="3276600"/>
                <a:ext cx="6858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l-PL" sz="1800" b="1" dirty="0">
                    <a:solidFill>
                      <a:srgbClr val="FF0000"/>
                    </a:solidFill>
                  </a:rPr>
                  <a:t>3</a:t>
                </a:r>
                <a:r>
                  <a:rPr lang="pl-PL" sz="1800" b="1" i="1" dirty="0">
                    <a:solidFill>
                      <a:srgbClr val="FF0000"/>
                    </a:solidFill>
                  </a:rPr>
                  <a:t>T-</a:t>
                </a:r>
                <a:r>
                  <a:rPr lang="pl-PL" sz="1800" b="1" i="1" dirty="0">
                    <a:solidFill>
                      <a:srgbClr val="FF0000"/>
                    </a:solidFill>
                    <a:sym typeface="Symbol" pitchFamily="18" charset="2"/>
                  </a:rPr>
                  <a:t></a:t>
                </a:r>
                <a:endParaRPr lang="pl-PL" sz="1800" b="1" i="1" dirty="0">
                  <a:solidFill>
                    <a:srgbClr val="FF0000"/>
                  </a:solidFill>
                </a:endParaRPr>
              </a:p>
            </p:txBody>
          </p:sp>
        </p:grpSp>
        <p:graphicFrame>
          <p:nvGraphicFramePr>
            <p:cNvPr id="111" name="Object 2"/>
            <p:cNvGraphicFramePr>
              <a:graphicFrameLocks noChangeAspect="1"/>
            </p:cNvGraphicFramePr>
            <p:nvPr/>
          </p:nvGraphicFramePr>
          <p:xfrm>
            <a:off x="5486400" y="1752600"/>
            <a:ext cx="12192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2151" name="Równanie" r:id="rId6" imgW="406080" imgH="253800" progId="Equation.3">
                    <p:embed/>
                  </p:oleObj>
                </mc:Choice>
                <mc:Fallback>
                  <p:oleObj name="Równanie" r:id="rId6" imgW="406080" imgH="2538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6400" y="1752600"/>
                          <a:ext cx="1219200" cy="762000"/>
                        </a:xfrm>
                        <a:prstGeom prst="rect">
                          <a:avLst/>
                        </a:prstGeom>
                        <a:solidFill>
                          <a:srgbClr val="FFFF66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3"/>
            <p:cNvGraphicFramePr>
              <a:graphicFrameLocks noChangeAspect="1"/>
            </p:cNvGraphicFramePr>
            <p:nvPr/>
          </p:nvGraphicFramePr>
          <p:xfrm>
            <a:off x="4514850" y="3321050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2152" name="Równanie" r:id="rId8" imgW="114120" imgH="215640" progId="Equation.3">
                    <p:embed/>
                  </p:oleObj>
                </mc:Choice>
                <mc:Fallback>
                  <p:oleObj name="Równanie" r:id="rId8" imgW="114120" imgH="2156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4850" y="3321050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" name="Line 47"/>
            <p:cNvSpPr>
              <a:spLocks noChangeShapeType="1"/>
            </p:cNvSpPr>
            <p:nvPr/>
          </p:nvSpPr>
          <p:spPr bwMode="auto">
            <a:xfrm>
              <a:off x="1371600" y="2895600"/>
              <a:ext cx="685800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aphicFrame>
        <p:nvGraphicFramePr>
          <p:cNvPr id="1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700446"/>
              </p:ext>
            </p:extLst>
          </p:nvPr>
        </p:nvGraphicFramePr>
        <p:xfrm>
          <a:off x="1854200" y="5829300"/>
          <a:ext cx="27495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53" name="Equation" r:id="rId10" imgW="1358640" imgH="507960" progId="Equation.3">
                  <p:embed/>
                </p:oleObj>
              </mc:Choice>
              <mc:Fallback>
                <p:oleObj name="Equation" r:id="rId10" imgW="1358640" imgH="50796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5829300"/>
                        <a:ext cx="2749550" cy="1028700"/>
                      </a:xfrm>
                      <a:prstGeom prst="rect">
                        <a:avLst/>
                      </a:prstGeom>
                      <a:solidFill>
                        <a:srgbClr val="FFFF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" name="Text Box 51"/>
          <p:cNvSpPr txBox="1">
            <a:spLocks noChangeArrowheads="1"/>
          </p:cNvSpPr>
          <p:nvPr/>
        </p:nvSpPr>
        <p:spPr bwMode="auto">
          <a:xfrm>
            <a:off x="4139952" y="4005064"/>
            <a:ext cx="504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sym typeface="Symbol"/>
              </a:rPr>
              <a:t></a:t>
            </a:r>
            <a:r>
              <a:rPr lang="pl-PL" b="1" baseline="30000" dirty="0" smtClean="0">
                <a:sym typeface="Symbol"/>
              </a:rPr>
              <a:t>2</a:t>
            </a:r>
            <a:endParaRPr lang="pl-PL" b="1" baseline="30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39971" name="Rectangle 46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68580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Bipolarny kod transmisyjny NRZ</a:t>
            </a:r>
            <a:b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funkcja autokorelacji</a:t>
            </a:r>
          </a:p>
        </p:txBody>
      </p:sp>
      <p:sp>
        <p:nvSpPr>
          <p:cNvPr id="92" name="Line 4"/>
          <p:cNvSpPr>
            <a:spLocks noChangeShapeType="1"/>
          </p:cNvSpPr>
          <p:nvPr/>
        </p:nvSpPr>
        <p:spPr bwMode="auto">
          <a:xfrm>
            <a:off x="1371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110" name="Object 2"/>
          <p:cNvGraphicFramePr>
            <a:graphicFrameLocks noChangeAspect="1"/>
          </p:cNvGraphicFramePr>
          <p:nvPr/>
        </p:nvGraphicFramePr>
        <p:xfrm>
          <a:off x="1739900" y="4800600"/>
          <a:ext cx="60198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74" name="Równanie" r:id="rId4" imgW="3009600" imgH="634680" progId="Equation.3">
                  <p:embed/>
                </p:oleObj>
              </mc:Choice>
              <mc:Fallback>
                <p:oleObj name="Równanie" r:id="rId4" imgW="300960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4800600"/>
                        <a:ext cx="6019800" cy="1270000"/>
                      </a:xfrm>
                      <a:prstGeom prst="rect">
                        <a:avLst/>
                      </a:prstGeom>
                      <a:solidFill>
                        <a:srgbClr val="99FF33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" name="Grupa 116"/>
          <p:cNvGrpSpPr/>
          <p:nvPr/>
        </p:nvGrpSpPr>
        <p:grpSpPr>
          <a:xfrm>
            <a:off x="1187624" y="1628800"/>
            <a:ext cx="7635875" cy="2530475"/>
            <a:chOff x="1508125" y="2041525"/>
            <a:chExt cx="7635875" cy="2530475"/>
          </a:xfrm>
        </p:grpSpPr>
        <p:sp>
          <p:nvSpPr>
            <p:cNvPr id="118" name="Line 11"/>
            <p:cNvSpPr>
              <a:spLocks noChangeShapeType="1"/>
            </p:cNvSpPr>
            <p:nvPr/>
          </p:nvSpPr>
          <p:spPr bwMode="auto">
            <a:xfrm>
              <a:off x="1508125" y="4114800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0" name="Line 12"/>
            <p:cNvSpPr>
              <a:spLocks noChangeShapeType="1"/>
            </p:cNvSpPr>
            <p:nvPr/>
          </p:nvSpPr>
          <p:spPr bwMode="auto">
            <a:xfrm>
              <a:off x="2854325" y="39528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1" name="Line 13"/>
            <p:cNvSpPr>
              <a:spLocks noChangeShapeType="1"/>
            </p:cNvSpPr>
            <p:nvPr/>
          </p:nvSpPr>
          <p:spPr bwMode="auto">
            <a:xfrm>
              <a:off x="5089525" y="39528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2" name="Line 14"/>
            <p:cNvSpPr>
              <a:spLocks noChangeShapeType="1"/>
            </p:cNvSpPr>
            <p:nvPr/>
          </p:nvSpPr>
          <p:spPr bwMode="auto">
            <a:xfrm>
              <a:off x="6207125" y="39528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" name="Line 15"/>
            <p:cNvSpPr>
              <a:spLocks noChangeShapeType="1"/>
            </p:cNvSpPr>
            <p:nvPr/>
          </p:nvSpPr>
          <p:spPr bwMode="auto">
            <a:xfrm>
              <a:off x="8442325" y="3962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>
              <a:off x="7324725" y="39528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5" name="Text Box 17"/>
            <p:cNvSpPr txBox="1">
              <a:spLocks noChangeArrowheads="1"/>
            </p:cNvSpPr>
            <p:nvPr/>
          </p:nvSpPr>
          <p:spPr bwMode="auto">
            <a:xfrm>
              <a:off x="4937125" y="4114800"/>
              <a:ext cx="369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T</a:t>
              </a:r>
            </a:p>
          </p:txBody>
        </p:sp>
        <p:sp>
          <p:nvSpPr>
            <p:cNvPr id="126" name="Text Box 18"/>
            <p:cNvSpPr txBox="1">
              <a:spLocks noChangeArrowheads="1"/>
            </p:cNvSpPr>
            <p:nvPr/>
          </p:nvSpPr>
          <p:spPr bwMode="auto">
            <a:xfrm>
              <a:off x="5927725" y="41148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2</a:t>
              </a:r>
              <a:r>
                <a:rPr lang="pl-PL" b="1" i="1"/>
                <a:t>T</a:t>
              </a:r>
            </a:p>
          </p:txBody>
        </p:sp>
        <p:sp>
          <p:nvSpPr>
            <p:cNvPr id="127" name="Text Box 19"/>
            <p:cNvSpPr txBox="1">
              <a:spLocks noChangeArrowheads="1"/>
            </p:cNvSpPr>
            <p:nvPr/>
          </p:nvSpPr>
          <p:spPr bwMode="auto">
            <a:xfrm>
              <a:off x="7070725" y="41148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3</a:t>
              </a:r>
              <a:r>
                <a:rPr lang="pl-PL" b="1" i="1"/>
                <a:t>T</a:t>
              </a:r>
            </a:p>
          </p:txBody>
        </p:sp>
        <p:sp>
          <p:nvSpPr>
            <p:cNvPr id="128" name="Text Box 20"/>
            <p:cNvSpPr txBox="1">
              <a:spLocks noChangeArrowheads="1"/>
            </p:cNvSpPr>
            <p:nvPr/>
          </p:nvSpPr>
          <p:spPr bwMode="auto">
            <a:xfrm>
              <a:off x="8137525" y="4105275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/>
                <a:t>4</a:t>
              </a:r>
              <a:r>
                <a:rPr lang="pl-PL" b="1" i="1"/>
                <a:t>T</a:t>
              </a:r>
            </a:p>
          </p:txBody>
        </p:sp>
        <p:sp>
          <p:nvSpPr>
            <p:cNvPr id="129" name="Text Box 21"/>
            <p:cNvSpPr txBox="1">
              <a:spLocks noChangeArrowheads="1"/>
            </p:cNvSpPr>
            <p:nvPr/>
          </p:nvSpPr>
          <p:spPr bwMode="auto">
            <a:xfrm>
              <a:off x="8747125" y="3571875"/>
              <a:ext cx="396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 dirty="0">
                  <a:sym typeface="Symbol"/>
                </a:rPr>
                <a:t></a:t>
              </a:r>
              <a:endParaRPr lang="pl-PL" b="1" i="1" dirty="0"/>
            </a:p>
          </p:txBody>
        </p:sp>
        <p:sp>
          <p:nvSpPr>
            <p:cNvPr id="130" name="Line 22"/>
            <p:cNvSpPr>
              <a:spLocks noChangeShapeType="1"/>
            </p:cNvSpPr>
            <p:nvPr/>
          </p:nvSpPr>
          <p:spPr bwMode="auto">
            <a:xfrm flipV="1">
              <a:off x="3956050" y="2200275"/>
              <a:ext cx="0" cy="213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1" name="Text Box 23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508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+1</a:t>
              </a:r>
            </a:p>
          </p:txBody>
        </p:sp>
        <p:sp>
          <p:nvSpPr>
            <p:cNvPr id="132" name="Line 25"/>
            <p:cNvSpPr>
              <a:spLocks noChangeShapeType="1"/>
            </p:cNvSpPr>
            <p:nvPr/>
          </p:nvSpPr>
          <p:spPr bwMode="auto">
            <a:xfrm>
              <a:off x="3956050" y="3962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3" name="Line 26"/>
            <p:cNvSpPr>
              <a:spLocks noChangeShapeType="1"/>
            </p:cNvSpPr>
            <p:nvPr/>
          </p:nvSpPr>
          <p:spPr bwMode="auto">
            <a:xfrm rot="-5400000">
              <a:off x="4032250" y="36576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4" name="Text Box 27"/>
            <p:cNvSpPr txBox="1">
              <a:spLocks noChangeArrowheads="1"/>
            </p:cNvSpPr>
            <p:nvPr/>
          </p:nvSpPr>
          <p:spPr bwMode="auto">
            <a:xfrm>
              <a:off x="2651125" y="4114800"/>
              <a:ext cx="4714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/>
                <a:t>-T</a:t>
              </a:r>
            </a:p>
          </p:txBody>
        </p:sp>
        <p:graphicFrame>
          <p:nvGraphicFramePr>
            <p:cNvPr id="135" name="Object 0"/>
            <p:cNvGraphicFramePr>
              <a:graphicFrameLocks noChangeAspect="1"/>
            </p:cNvGraphicFramePr>
            <p:nvPr/>
          </p:nvGraphicFramePr>
          <p:xfrm>
            <a:off x="4254500" y="2041525"/>
            <a:ext cx="906463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175" name="Równanie" r:id="rId6" imgW="368280" imgH="228600" progId="Equation.3">
                    <p:embed/>
                  </p:oleObj>
                </mc:Choice>
                <mc:Fallback>
                  <p:oleObj name="Równanie" r:id="rId6" imgW="368280" imgH="228600" progId="Equation.3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4500" y="2041525"/>
                          <a:ext cx="906463" cy="5635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6" name="Object 1"/>
            <p:cNvGraphicFramePr>
              <a:graphicFrameLocks noChangeAspect="1"/>
            </p:cNvGraphicFramePr>
            <p:nvPr/>
          </p:nvGraphicFramePr>
          <p:xfrm>
            <a:off x="4651375" y="4159250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176" name="Równanie" r:id="rId8" imgW="114120" imgH="215640" progId="Equation.3">
                    <p:embed/>
                  </p:oleObj>
                </mc:Choice>
                <mc:Fallback>
                  <p:oleObj name="Równanie" r:id="rId8" imgW="114120" imgH="2156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1375" y="4159250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7" name="Line 34"/>
            <p:cNvSpPr>
              <a:spLocks noChangeShapeType="1"/>
            </p:cNvSpPr>
            <p:nvPr/>
          </p:nvSpPr>
          <p:spPr bwMode="auto">
            <a:xfrm>
              <a:off x="5089525" y="3733800"/>
              <a:ext cx="327660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8" name="Line 35"/>
            <p:cNvSpPr>
              <a:spLocks noChangeShapeType="1"/>
            </p:cNvSpPr>
            <p:nvPr/>
          </p:nvSpPr>
          <p:spPr bwMode="auto">
            <a:xfrm>
              <a:off x="1752600" y="3733800"/>
              <a:ext cx="106680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9" name="Line 37"/>
            <p:cNvSpPr>
              <a:spLocks noChangeShapeType="1"/>
            </p:cNvSpPr>
            <p:nvPr/>
          </p:nvSpPr>
          <p:spPr bwMode="auto">
            <a:xfrm flipV="1">
              <a:off x="2803525" y="2590800"/>
              <a:ext cx="1143000" cy="11430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0" name="Line 38"/>
            <p:cNvSpPr>
              <a:spLocks noChangeShapeType="1"/>
            </p:cNvSpPr>
            <p:nvPr/>
          </p:nvSpPr>
          <p:spPr bwMode="auto">
            <a:xfrm>
              <a:off x="3946525" y="2590800"/>
              <a:ext cx="1143000" cy="11430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aphicFrame>
          <p:nvGraphicFramePr>
            <p:cNvPr id="141" name="Object 3"/>
            <p:cNvGraphicFramePr>
              <a:graphicFrameLocks noChangeAspect="1"/>
            </p:cNvGraphicFramePr>
            <p:nvPr/>
          </p:nvGraphicFramePr>
          <p:xfrm>
            <a:off x="4114800" y="3429000"/>
            <a:ext cx="4826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3177" name="Równanie" r:id="rId10" imgW="203040" imgH="203040" progId="Equation.3">
                    <p:embed/>
                  </p:oleObj>
                </mc:Choice>
                <mc:Fallback>
                  <p:oleObj name="Równanie" r:id="rId10" imgW="203040" imgH="2030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3429000"/>
                          <a:ext cx="4826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40967" name="Group 119"/>
          <p:cNvGrpSpPr>
            <a:grpSpLocks/>
          </p:cNvGrpSpPr>
          <p:nvPr/>
        </p:nvGrpSpPr>
        <p:grpSpPr bwMode="auto">
          <a:xfrm>
            <a:off x="1338263" y="1066800"/>
            <a:ext cx="5181600" cy="4103688"/>
            <a:chOff x="843" y="672"/>
            <a:chExt cx="3264" cy="2585"/>
          </a:xfrm>
        </p:grpSpPr>
        <p:grpSp>
          <p:nvGrpSpPr>
            <p:cNvPr id="40970" name="Group 111"/>
            <p:cNvGrpSpPr>
              <a:grpSpLocks/>
            </p:cNvGrpSpPr>
            <p:nvPr/>
          </p:nvGrpSpPr>
          <p:grpSpPr bwMode="auto">
            <a:xfrm>
              <a:off x="843" y="672"/>
              <a:ext cx="3264" cy="2372"/>
              <a:chOff x="864" y="690"/>
              <a:chExt cx="3883" cy="2821"/>
            </a:xfrm>
          </p:grpSpPr>
          <p:sp>
            <p:nvSpPr>
              <p:cNvPr id="40972" name="Line 4"/>
              <p:cNvSpPr>
                <a:spLocks noChangeShapeType="1"/>
              </p:cNvSpPr>
              <p:nvPr/>
            </p:nvSpPr>
            <p:spPr bwMode="auto">
              <a:xfrm>
                <a:off x="864" y="3360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1176" y="690"/>
                <a:ext cx="3570" cy="282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74" name="Rectangle 41"/>
              <p:cNvSpPr>
                <a:spLocks noChangeArrowheads="1"/>
              </p:cNvSpPr>
              <p:nvPr/>
            </p:nvSpPr>
            <p:spPr bwMode="auto">
              <a:xfrm>
                <a:off x="1176" y="690"/>
                <a:ext cx="3570" cy="2820"/>
              </a:xfrm>
              <a:prstGeom prst="rect">
                <a:avLst/>
              </a:prstGeom>
              <a:noFill/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75" name="Line 42"/>
              <p:cNvSpPr>
                <a:spLocks noChangeShapeType="1"/>
              </p:cNvSpPr>
              <p:nvPr/>
            </p:nvSpPr>
            <p:spPr bwMode="auto">
              <a:xfrm>
                <a:off x="1176" y="690"/>
                <a:ext cx="357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76" name="Line 43"/>
              <p:cNvSpPr>
                <a:spLocks noChangeShapeType="1"/>
              </p:cNvSpPr>
              <p:nvPr/>
            </p:nvSpPr>
            <p:spPr bwMode="auto">
              <a:xfrm>
                <a:off x="1176" y="3510"/>
                <a:ext cx="357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77" name="Line 44"/>
              <p:cNvSpPr>
                <a:spLocks noChangeShapeType="1"/>
              </p:cNvSpPr>
              <p:nvPr/>
            </p:nvSpPr>
            <p:spPr bwMode="auto">
              <a:xfrm flipV="1">
                <a:off x="4746" y="690"/>
                <a:ext cx="1" cy="28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78" name="Line 45"/>
              <p:cNvSpPr>
                <a:spLocks noChangeShapeType="1"/>
              </p:cNvSpPr>
              <p:nvPr/>
            </p:nvSpPr>
            <p:spPr bwMode="auto">
              <a:xfrm flipV="1">
                <a:off x="1176" y="690"/>
                <a:ext cx="1" cy="28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79" name="Line 46"/>
              <p:cNvSpPr>
                <a:spLocks noChangeShapeType="1"/>
              </p:cNvSpPr>
              <p:nvPr/>
            </p:nvSpPr>
            <p:spPr bwMode="auto">
              <a:xfrm>
                <a:off x="1176" y="3510"/>
                <a:ext cx="357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 flipV="1">
                <a:off x="1176" y="690"/>
                <a:ext cx="1" cy="28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V="1">
                <a:off x="1176" y="3474"/>
                <a:ext cx="1" cy="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1176" y="690"/>
                <a:ext cx="1" cy="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3" name="Line 51"/>
              <p:cNvSpPr>
                <a:spLocks noChangeShapeType="1"/>
              </p:cNvSpPr>
              <p:nvPr/>
            </p:nvSpPr>
            <p:spPr bwMode="auto">
              <a:xfrm flipV="1">
                <a:off x="1770" y="3474"/>
                <a:ext cx="1" cy="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4" name="Line 52"/>
              <p:cNvSpPr>
                <a:spLocks noChangeShapeType="1"/>
              </p:cNvSpPr>
              <p:nvPr/>
            </p:nvSpPr>
            <p:spPr bwMode="auto">
              <a:xfrm>
                <a:off x="1770" y="690"/>
                <a:ext cx="1" cy="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5" name="Line 54"/>
              <p:cNvSpPr>
                <a:spLocks noChangeShapeType="1"/>
              </p:cNvSpPr>
              <p:nvPr/>
            </p:nvSpPr>
            <p:spPr bwMode="auto">
              <a:xfrm flipV="1">
                <a:off x="2364" y="3474"/>
                <a:ext cx="1" cy="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6" name="Line 55"/>
              <p:cNvSpPr>
                <a:spLocks noChangeShapeType="1"/>
              </p:cNvSpPr>
              <p:nvPr/>
            </p:nvSpPr>
            <p:spPr bwMode="auto">
              <a:xfrm>
                <a:off x="2364" y="690"/>
                <a:ext cx="1" cy="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7" name="Line 57"/>
              <p:cNvSpPr>
                <a:spLocks noChangeShapeType="1"/>
              </p:cNvSpPr>
              <p:nvPr/>
            </p:nvSpPr>
            <p:spPr bwMode="auto">
              <a:xfrm flipV="1">
                <a:off x="2958" y="3474"/>
                <a:ext cx="1" cy="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8" name="Line 58"/>
              <p:cNvSpPr>
                <a:spLocks noChangeShapeType="1"/>
              </p:cNvSpPr>
              <p:nvPr/>
            </p:nvSpPr>
            <p:spPr bwMode="auto">
              <a:xfrm>
                <a:off x="2958" y="690"/>
                <a:ext cx="1" cy="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89" name="Line 60"/>
              <p:cNvSpPr>
                <a:spLocks noChangeShapeType="1"/>
              </p:cNvSpPr>
              <p:nvPr/>
            </p:nvSpPr>
            <p:spPr bwMode="auto">
              <a:xfrm flipV="1">
                <a:off x="3552" y="3474"/>
                <a:ext cx="1" cy="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0" name="Line 61"/>
              <p:cNvSpPr>
                <a:spLocks noChangeShapeType="1"/>
              </p:cNvSpPr>
              <p:nvPr/>
            </p:nvSpPr>
            <p:spPr bwMode="auto">
              <a:xfrm>
                <a:off x="3552" y="690"/>
                <a:ext cx="1" cy="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1" name="Line 63"/>
              <p:cNvSpPr>
                <a:spLocks noChangeShapeType="1"/>
              </p:cNvSpPr>
              <p:nvPr/>
            </p:nvSpPr>
            <p:spPr bwMode="auto">
              <a:xfrm flipV="1">
                <a:off x="4146" y="3474"/>
                <a:ext cx="1" cy="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2" name="Line 64"/>
              <p:cNvSpPr>
                <a:spLocks noChangeShapeType="1"/>
              </p:cNvSpPr>
              <p:nvPr/>
            </p:nvSpPr>
            <p:spPr bwMode="auto">
              <a:xfrm>
                <a:off x="4146" y="690"/>
                <a:ext cx="1" cy="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3" name="Line 66"/>
              <p:cNvSpPr>
                <a:spLocks noChangeShapeType="1"/>
              </p:cNvSpPr>
              <p:nvPr/>
            </p:nvSpPr>
            <p:spPr bwMode="auto">
              <a:xfrm flipV="1">
                <a:off x="4746" y="3474"/>
                <a:ext cx="1" cy="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4" name="Line 67"/>
              <p:cNvSpPr>
                <a:spLocks noChangeShapeType="1"/>
              </p:cNvSpPr>
              <p:nvPr/>
            </p:nvSpPr>
            <p:spPr bwMode="auto">
              <a:xfrm>
                <a:off x="4746" y="690"/>
                <a:ext cx="1" cy="3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5" name="Line 69"/>
              <p:cNvSpPr>
                <a:spLocks noChangeShapeType="1"/>
              </p:cNvSpPr>
              <p:nvPr/>
            </p:nvSpPr>
            <p:spPr bwMode="auto">
              <a:xfrm>
                <a:off x="1176" y="3510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6" name="Line 70"/>
              <p:cNvSpPr>
                <a:spLocks noChangeShapeType="1"/>
              </p:cNvSpPr>
              <p:nvPr/>
            </p:nvSpPr>
            <p:spPr bwMode="auto">
              <a:xfrm flipH="1">
                <a:off x="4710" y="3510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7" name="Line 72"/>
              <p:cNvSpPr>
                <a:spLocks noChangeShapeType="1"/>
              </p:cNvSpPr>
              <p:nvPr/>
            </p:nvSpPr>
            <p:spPr bwMode="auto">
              <a:xfrm>
                <a:off x="1176" y="3228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8" name="Line 73"/>
              <p:cNvSpPr>
                <a:spLocks noChangeShapeType="1"/>
              </p:cNvSpPr>
              <p:nvPr/>
            </p:nvSpPr>
            <p:spPr bwMode="auto">
              <a:xfrm flipH="1">
                <a:off x="4710" y="3228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0999" name="Line 75"/>
              <p:cNvSpPr>
                <a:spLocks noChangeShapeType="1"/>
              </p:cNvSpPr>
              <p:nvPr/>
            </p:nvSpPr>
            <p:spPr bwMode="auto">
              <a:xfrm>
                <a:off x="1176" y="2946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0" name="Line 76"/>
              <p:cNvSpPr>
                <a:spLocks noChangeShapeType="1"/>
              </p:cNvSpPr>
              <p:nvPr/>
            </p:nvSpPr>
            <p:spPr bwMode="auto">
              <a:xfrm flipH="1">
                <a:off x="4710" y="2946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1" name="Line 78"/>
              <p:cNvSpPr>
                <a:spLocks noChangeShapeType="1"/>
              </p:cNvSpPr>
              <p:nvPr/>
            </p:nvSpPr>
            <p:spPr bwMode="auto">
              <a:xfrm>
                <a:off x="1176" y="2664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2" name="Line 79"/>
              <p:cNvSpPr>
                <a:spLocks noChangeShapeType="1"/>
              </p:cNvSpPr>
              <p:nvPr/>
            </p:nvSpPr>
            <p:spPr bwMode="auto">
              <a:xfrm flipH="1">
                <a:off x="4710" y="2664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3" name="Line 81"/>
              <p:cNvSpPr>
                <a:spLocks noChangeShapeType="1"/>
              </p:cNvSpPr>
              <p:nvPr/>
            </p:nvSpPr>
            <p:spPr bwMode="auto">
              <a:xfrm>
                <a:off x="1176" y="2382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4" name="Line 82"/>
              <p:cNvSpPr>
                <a:spLocks noChangeShapeType="1"/>
              </p:cNvSpPr>
              <p:nvPr/>
            </p:nvSpPr>
            <p:spPr bwMode="auto">
              <a:xfrm flipH="1">
                <a:off x="4710" y="2382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5" name="Line 84"/>
              <p:cNvSpPr>
                <a:spLocks noChangeShapeType="1"/>
              </p:cNvSpPr>
              <p:nvPr/>
            </p:nvSpPr>
            <p:spPr bwMode="auto">
              <a:xfrm>
                <a:off x="1176" y="2100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6" name="Line 85"/>
              <p:cNvSpPr>
                <a:spLocks noChangeShapeType="1"/>
              </p:cNvSpPr>
              <p:nvPr/>
            </p:nvSpPr>
            <p:spPr bwMode="auto">
              <a:xfrm flipH="1">
                <a:off x="4710" y="2100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7" name="Line 87"/>
              <p:cNvSpPr>
                <a:spLocks noChangeShapeType="1"/>
              </p:cNvSpPr>
              <p:nvPr/>
            </p:nvSpPr>
            <p:spPr bwMode="auto">
              <a:xfrm>
                <a:off x="1176" y="1812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8" name="Line 88"/>
              <p:cNvSpPr>
                <a:spLocks noChangeShapeType="1"/>
              </p:cNvSpPr>
              <p:nvPr/>
            </p:nvSpPr>
            <p:spPr bwMode="auto">
              <a:xfrm flipH="1">
                <a:off x="4710" y="1812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09" name="Line 90"/>
              <p:cNvSpPr>
                <a:spLocks noChangeShapeType="1"/>
              </p:cNvSpPr>
              <p:nvPr/>
            </p:nvSpPr>
            <p:spPr bwMode="auto">
              <a:xfrm>
                <a:off x="1176" y="1530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0" name="Line 91"/>
              <p:cNvSpPr>
                <a:spLocks noChangeShapeType="1"/>
              </p:cNvSpPr>
              <p:nvPr/>
            </p:nvSpPr>
            <p:spPr bwMode="auto">
              <a:xfrm flipH="1">
                <a:off x="4710" y="1530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1" name="Line 93"/>
              <p:cNvSpPr>
                <a:spLocks noChangeShapeType="1"/>
              </p:cNvSpPr>
              <p:nvPr/>
            </p:nvSpPr>
            <p:spPr bwMode="auto">
              <a:xfrm>
                <a:off x="1176" y="1254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2" name="Line 94"/>
              <p:cNvSpPr>
                <a:spLocks noChangeShapeType="1"/>
              </p:cNvSpPr>
              <p:nvPr/>
            </p:nvSpPr>
            <p:spPr bwMode="auto">
              <a:xfrm flipH="1">
                <a:off x="4710" y="1254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3" name="Line 96"/>
              <p:cNvSpPr>
                <a:spLocks noChangeShapeType="1"/>
              </p:cNvSpPr>
              <p:nvPr/>
            </p:nvSpPr>
            <p:spPr bwMode="auto">
              <a:xfrm>
                <a:off x="1176" y="972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4" name="Line 97"/>
              <p:cNvSpPr>
                <a:spLocks noChangeShapeType="1"/>
              </p:cNvSpPr>
              <p:nvPr/>
            </p:nvSpPr>
            <p:spPr bwMode="auto">
              <a:xfrm flipH="1">
                <a:off x="4710" y="972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5" name="Line 99"/>
              <p:cNvSpPr>
                <a:spLocks noChangeShapeType="1"/>
              </p:cNvSpPr>
              <p:nvPr/>
            </p:nvSpPr>
            <p:spPr bwMode="auto">
              <a:xfrm>
                <a:off x="1176" y="690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6" name="Line 100"/>
              <p:cNvSpPr>
                <a:spLocks noChangeShapeType="1"/>
              </p:cNvSpPr>
              <p:nvPr/>
            </p:nvSpPr>
            <p:spPr bwMode="auto">
              <a:xfrm flipH="1">
                <a:off x="4710" y="690"/>
                <a:ext cx="36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7" name="Line 102"/>
              <p:cNvSpPr>
                <a:spLocks noChangeShapeType="1"/>
              </p:cNvSpPr>
              <p:nvPr/>
            </p:nvSpPr>
            <p:spPr bwMode="auto">
              <a:xfrm>
                <a:off x="1176" y="690"/>
                <a:ext cx="357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8" name="Line 103"/>
              <p:cNvSpPr>
                <a:spLocks noChangeShapeType="1"/>
              </p:cNvSpPr>
              <p:nvPr/>
            </p:nvSpPr>
            <p:spPr bwMode="auto">
              <a:xfrm>
                <a:off x="1176" y="3510"/>
                <a:ext cx="357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19" name="Line 104"/>
              <p:cNvSpPr>
                <a:spLocks noChangeShapeType="1"/>
              </p:cNvSpPr>
              <p:nvPr/>
            </p:nvSpPr>
            <p:spPr bwMode="auto">
              <a:xfrm flipV="1">
                <a:off x="4746" y="690"/>
                <a:ext cx="1" cy="28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20" name="Line 105"/>
              <p:cNvSpPr>
                <a:spLocks noChangeShapeType="1"/>
              </p:cNvSpPr>
              <p:nvPr/>
            </p:nvSpPr>
            <p:spPr bwMode="auto">
              <a:xfrm flipV="1">
                <a:off x="1176" y="690"/>
                <a:ext cx="1" cy="28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21" name="Freeform 106"/>
              <p:cNvSpPr>
                <a:spLocks/>
              </p:cNvSpPr>
              <p:nvPr/>
            </p:nvSpPr>
            <p:spPr bwMode="auto">
              <a:xfrm>
                <a:off x="1464" y="3462"/>
                <a:ext cx="756" cy="42"/>
              </a:xfrm>
              <a:custGeom>
                <a:avLst/>
                <a:gdLst>
                  <a:gd name="T0" fmla="*/ 6 w 756"/>
                  <a:gd name="T1" fmla="*/ 42 h 42"/>
                  <a:gd name="T2" fmla="*/ 24 w 756"/>
                  <a:gd name="T3" fmla="*/ 42 h 42"/>
                  <a:gd name="T4" fmla="*/ 42 w 756"/>
                  <a:gd name="T5" fmla="*/ 42 h 42"/>
                  <a:gd name="T6" fmla="*/ 60 w 756"/>
                  <a:gd name="T7" fmla="*/ 42 h 42"/>
                  <a:gd name="T8" fmla="*/ 78 w 756"/>
                  <a:gd name="T9" fmla="*/ 36 h 42"/>
                  <a:gd name="T10" fmla="*/ 96 w 756"/>
                  <a:gd name="T11" fmla="*/ 36 h 42"/>
                  <a:gd name="T12" fmla="*/ 114 w 756"/>
                  <a:gd name="T13" fmla="*/ 30 h 42"/>
                  <a:gd name="T14" fmla="*/ 132 w 756"/>
                  <a:gd name="T15" fmla="*/ 30 h 42"/>
                  <a:gd name="T16" fmla="*/ 150 w 756"/>
                  <a:gd name="T17" fmla="*/ 24 h 42"/>
                  <a:gd name="T18" fmla="*/ 168 w 756"/>
                  <a:gd name="T19" fmla="*/ 24 h 42"/>
                  <a:gd name="T20" fmla="*/ 186 w 756"/>
                  <a:gd name="T21" fmla="*/ 24 h 42"/>
                  <a:gd name="T22" fmla="*/ 204 w 756"/>
                  <a:gd name="T23" fmla="*/ 24 h 42"/>
                  <a:gd name="T24" fmla="*/ 222 w 756"/>
                  <a:gd name="T25" fmla="*/ 24 h 42"/>
                  <a:gd name="T26" fmla="*/ 240 w 756"/>
                  <a:gd name="T27" fmla="*/ 24 h 42"/>
                  <a:gd name="T28" fmla="*/ 258 w 756"/>
                  <a:gd name="T29" fmla="*/ 30 h 42"/>
                  <a:gd name="T30" fmla="*/ 276 w 756"/>
                  <a:gd name="T31" fmla="*/ 30 h 42"/>
                  <a:gd name="T32" fmla="*/ 294 w 756"/>
                  <a:gd name="T33" fmla="*/ 36 h 42"/>
                  <a:gd name="T34" fmla="*/ 312 w 756"/>
                  <a:gd name="T35" fmla="*/ 36 h 42"/>
                  <a:gd name="T36" fmla="*/ 330 w 756"/>
                  <a:gd name="T37" fmla="*/ 42 h 42"/>
                  <a:gd name="T38" fmla="*/ 348 w 756"/>
                  <a:gd name="T39" fmla="*/ 42 h 42"/>
                  <a:gd name="T40" fmla="*/ 366 w 756"/>
                  <a:gd name="T41" fmla="*/ 42 h 42"/>
                  <a:gd name="T42" fmla="*/ 384 w 756"/>
                  <a:gd name="T43" fmla="*/ 42 h 42"/>
                  <a:gd name="T44" fmla="*/ 402 w 756"/>
                  <a:gd name="T45" fmla="*/ 42 h 42"/>
                  <a:gd name="T46" fmla="*/ 420 w 756"/>
                  <a:gd name="T47" fmla="*/ 42 h 42"/>
                  <a:gd name="T48" fmla="*/ 438 w 756"/>
                  <a:gd name="T49" fmla="*/ 36 h 42"/>
                  <a:gd name="T50" fmla="*/ 456 w 756"/>
                  <a:gd name="T51" fmla="*/ 30 h 42"/>
                  <a:gd name="T52" fmla="*/ 474 w 756"/>
                  <a:gd name="T53" fmla="*/ 24 h 42"/>
                  <a:gd name="T54" fmla="*/ 492 w 756"/>
                  <a:gd name="T55" fmla="*/ 18 h 42"/>
                  <a:gd name="T56" fmla="*/ 510 w 756"/>
                  <a:gd name="T57" fmla="*/ 12 h 42"/>
                  <a:gd name="T58" fmla="*/ 528 w 756"/>
                  <a:gd name="T59" fmla="*/ 6 h 42"/>
                  <a:gd name="T60" fmla="*/ 546 w 756"/>
                  <a:gd name="T61" fmla="*/ 0 h 42"/>
                  <a:gd name="T62" fmla="*/ 564 w 756"/>
                  <a:gd name="T63" fmla="*/ 0 h 42"/>
                  <a:gd name="T64" fmla="*/ 582 w 756"/>
                  <a:gd name="T65" fmla="*/ 0 h 42"/>
                  <a:gd name="T66" fmla="*/ 600 w 756"/>
                  <a:gd name="T67" fmla="*/ 0 h 42"/>
                  <a:gd name="T68" fmla="*/ 618 w 756"/>
                  <a:gd name="T69" fmla="*/ 6 h 42"/>
                  <a:gd name="T70" fmla="*/ 636 w 756"/>
                  <a:gd name="T71" fmla="*/ 12 h 42"/>
                  <a:gd name="T72" fmla="*/ 654 w 756"/>
                  <a:gd name="T73" fmla="*/ 18 h 42"/>
                  <a:gd name="T74" fmla="*/ 672 w 756"/>
                  <a:gd name="T75" fmla="*/ 24 h 42"/>
                  <a:gd name="T76" fmla="*/ 690 w 756"/>
                  <a:gd name="T77" fmla="*/ 30 h 42"/>
                  <a:gd name="T78" fmla="*/ 708 w 756"/>
                  <a:gd name="T79" fmla="*/ 36 h 42"/>
                  <a:gd name="T80" fmla="*/ 726 w 756"/>
                  <a:gd name="T81" fmla="*/ 42 h 42"/>
                  <a:gd name="T82" fmla="*/ 744 w 756"/>
                  <a:gd name="T83" fmla="*/ 42 h 4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56"/>
                  <a:gd name="T127" fmla="*/ 0 h 42"/>
                  <a:gd name="T128" fmla="*/ 756 w 756"/>
                  <a:gd name="T129" fmla="*/ 42 h 4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56" h="42">
                    <a:moveTo>
                      <a:pt x="6" y="42"/>
                    </a:moveTo>
                    <a:lnTo>
                      <a:pt x="0" y="42"/>
                    </a:lnTo>
                    <a:lnTo>
                      <a:pt x="6" y="42"/>
                    </a:lnTo>
                    <a:lnTo>
                      <a:pt x="12" y="42"/>
                    </a:lnTo>
                    <a:lnTo>
                      <a:pt x="18" y="42"/>
                    </a:lnTo>
                    <a:lnTo>
                      <a:pt x="24" y="42"/>
                    </a:lnTo>
                    <a:lnTo>
                      <a:pt x="30" y="42"/>
                    </a:lnTo>
                    <a:lnTo>
                      <a:pt x="36" y="42"/>
                    </a:lnTo>
                    <a:lnTo>
                      <a:pt x="42" y="42"/>
                    </a:lnTo>
                    <a:lnTo>
                      <a:pt x="48" y="42"/>
                    </a:lnTo>
                    <a:lnTo>
                      <a:pt x="54" y="42"/>
                    </a:lnTo>
                    <a:lnTo>
                      <a:pt x="60" y="42"/>
                    </a:lnTo>
                    <a:lnTo>
                      <a:pt x="66" y="42"/>
                    </a:lnTo>
                    <a:lnTo>
                      <a:pt x="72" y="36"/>
                    </a:lnTo>
                    <a:lnTo>
                      <a:pt x="78" y="36"/>
                    </a:lnTo>
                    <a:lnTo>
                      <a:pt x="84" y="36"/>
                    </a:lnTo>
                    <a:lnTo>
                      <a:pt x="90" y="36"/>
                    </a:lnTo>
                    <a:lnTo>
                      <a:pt x="96" y="36"/>
                    </a:lnTo>
                    <a:lnTo>
                      <a:pt x="102" y="30"/>
                    </a:lnTo>
                    <a:lnTo>
                      <a:pt x="108" y="30"/>
                    </a:lnTo>
                    <a:lnTo>
                      <a:pt x="114" y="30"/>
                    </a:lnTo>
                    <a:lnTo>
                      <a:pt x="120" y="30"/>
                    </a:lnTo>
                    <a:lnTo>
                      <a:pt x="126" y="30"/>
                    </a:lnTo>
                    <a:lnTo>
                      <a:pt x="132" y="30"/>
                    </a:lnTo>
                    <a:lnTo>
                      <a:pt x="138" y="24"/>
                    </a:lnTo>
                    <a:lnTo>
                      <a:pt x="144" y="24"/>
                    </a:lnTo>
                    <a:lnTo>
                      <a:pt x="150" y="24"/>
                    </a:lnTo>
                    <a:lnTo>
                      <a:pt x="156" y="24"/>
                    </a:lnTo>
                    <a:lnTo>
                      <a:pt x="162" y="24"/>
                    </a:lnTo>
                    <a:lnTo>
                      <a:pt x="168" y="24"/>
                    </a:lnTo>
                    <a:lnTo>
                      <a:pt x="174" y="24"/>
                    </a:lnTo>
                    <a:lnTo>
                      <a:pt x="180" y="24"/>
                    </a:lnTo>
                    <a:lnTo>
                      <a:pt x="186" y="24"/>
                    </a:lnTo>
                    <a:lnTo>
                      <a:pt x="192" y="24"/>
                    </a:lnTo>
                    <a:lnTo>
                      <a:pt x="198" y="24"/>
                    </a:lnTo>
                    <a:lnTo>
                      <a:pt x="204" y="24"/>
                    </a:lnTo>
                    <a:lnTo>
                      <a:pt x="210" y="24"/>
                    </a:lnTo>
                    <a:lnTo>
                      <a:pt x="216" y="24"/>
                    </a:lnTo>
                    <a:lnTo>
                      <a:pt x="222" y="24"/>
                    </a:lnTo>
                    <a:lnTo>
                      <a:pt x="228" y="24"/>
                    </a:lnTo>
                    <a:lnTo>
                      <a:pt x="234" y="24"/>
                    </a:lnTo>
                    <a:lnTo>
                      <a:pt x="240" y="24"/>
                    </a:lnTo>
                    <a:lnTo>
                      <a:pt x="246" y="24"/>
                    </a:lnTo>
                    <a:lnTo>
                      <a:pt x="252" y="24"/>
                    </a:lnTo>
                    <a:lnTo>
                      <a:pt x="258" y="30"/>
                    </a:lnTo>
                    <a:lnTo>
                      <a:pt x="264" y="30"/>
                    </a:lnTo>
                    <a:lnTo>
                      <a:pt x="270" y="30"/>
                    </a:lnTo>
                    <a:lnTo>
                      <a:pt x="276" y="30"/>
                    </a:lnTo>
                    <a:lnTo>
                      <a:pt x="282" y="30"/>
                    </a:lnTo>
                    <a:lnTo>
                      <a:pt x="288" y="36"/>
                    </a:lnTo>
                    <a:lnTo>
                      <a:pt x="294" y="36"/>
                    </a:lnTo>
                    <a:lnTo>
                      <a:pt x="300" y="36"/>
                    </a:lnTo>
                    <a:lnTo>
                      <a:pt x="306" y="36"/>
                    </a:lnTo>
                    <a:lnTo>
                      <a:pt x="312" y="36"/>
                    </a:lnTo>
                    <a:lnTo>
                      <a:pt x="318" y="42"/>
                    </a:lnTo>
                    <a:lnTo>
                      <a:pt x="324" y="42"/>
                    </a:lnTo>
                    <a:lnTo>
                      <a:pt x="330" y="42"/>
                    </a:lnTo>
                    <a:lnTo>
                      <a:pt x="336" y="42"/>
                    </a:lnTo>
                    <a:lnTo>
                      <a:pt x="342" y="42"/>
                    </a:lnTo>
                    <a:lnTo>
                      <a:pt x="348" y="42"/>
                    </a:lnTo>
                    <a:lnTo>
                      <a:pt x="354" y="42"/>
                    </a:lnTo>
                    <a:lnTo>
                      <a:pt x="360" y="42"/>
                    </a:lnTo>
                    <a:lnTo>
                      <a:pt x="366" y="42"/>
                    </a:lnTo>
                    <a:lnTo>
                      <a:pt x="372" y="42"/>
                    </a:lnTo>
                    <a:lnTo>
                      <a:pt x="378" y="42"/>
                    </a:lnTo>
                    <a:lnTo>
                      <a:pt x="384" y="42"/>
                    </a:lnTo>
                    <a:lnTo>
                      <a:pt x="390" y="42"/>
                    </a:lnTo>
                    <a:lnTo>
                      <a:pt x="396" y="42"/>
                    </a:lnTo>
                    <a:lnTo>
                      <a:pt x="402" y="42"/>
                    </a:lnTo>
                    <a:lnTo>
                      <a:pt x="408" y="42"/>
                    </a:lnTo>
                    <a:lnTo>
                      <a:pt x="414" y="42"/>
                    </a:lnTo>
                    <a:lnTo>
                      <a:pt x="420" y="42"/>
                    </a:lnTo>
                    <a:lnTo>
                      <a:pt x="426" y="36"/>
                    </a:lnTo>
                    <a:lnTo>
                      <a:pt x="432" y="36"/>
                    </a:lnTo>
                    <a:lnTo>
                      <a:pt x="438" y="36"/>
                    </a:lnTo>
                    <a:lnTo>
                      <a:pt x="444" y="36"/>
                    </a:lnTo>
                    <a:lnTo>
                      <a:pt x="450" y="30"/>
                    </a:lnTo>
                    <a:lnTo>
                      <a:pt x="456" y="30"/>
                    </a:lnTo>
                    <a:lnTo>
                      <a:pt x="462" y="30"/>
                    </a:lnTo>
                    <a:lnTo>
                      <a:pt x="468" y="24"/>
                    </a:lnTo>
                    <a:lnTo>
                      <a:pt x="474" y="24"/>
                    </a:lnTo>
                    <a:lnTo>
                      <a:pt x="480" y="18"/>
                    </a:lnTo>
                    <a:lnTo>
                      <a:pt x="486" y="18"/>
                    </a:lnTo>
                    <a:lnTo>
                      <a:pt x="492" y="18"/>
                    </a:lnTo>
                    <a:lnTo>
                      <a:pt x="498" y="12"/>
                    </a:lnTo>
                    <a:lnTo>
                      <a:pt x="504" y="12"/>
                    </a:lnTo>
                    <a:lnTo>
                      <a:pt x="510" y="12"/>
                    </a:lnTo>
                    <a:lnTo>
                      <a:pt x="516" y="6"/>
                    </a:lnTo>
                    <a:lnTo>
                      <a:pt x="522" y="6"/>
                    </a:lnTo>
                    <a:lnTo>
                      <a:pt x="528" y="6"/>
                    </a:lnTo>
                    <a:lnTo>
                      <a:pt x="534" y="6"/>
                    </a:lnTo>
                    <a:lnTo>
                      <a:pt x="540" y="0"/>
                    </a:lnTo>
                    <a:lnTo>
                      <a:pt x="546" y="0"/>
                    </a:lnTo>
                    <a:lnTo>
                      <a:pt x="552" y="0"/>
                    </a:lnTo>
                    <a:lnTo>
                      <a:pt x="558" y="0"/>
                    </a:lnTo>
                    <a:lnTo>
                      <a:pt x="564" y="0"/>
                    </a:lnTo>
                    <a:lnTo>
                      <a:pt x="570" y="0"/>
                    </a:lnTo>
                    <a:lnTo>
                      <a:pt x="576" y="0"/>
                    </a:lnTo>
                    <a:lnTo>
                      <a:pt x="582" y="0"/>
                    </a:lnTo>
                    <a:lnTo>
                      <a:pt x="588" y="0"/>
                    </a:lnTo>
                    <a:lnTo>
                      <a:pt x="594" y="0"/>
                    </a:lnTo>
                    <a:lnTo>
                      <a:pt x="600" y="0"/>
                    </a:lnTo>
                    <a:lnTo>
                      <a:pt x="606" y="0"/>
                    </a:lnTo>
                    <a:lnTo>
                      <a:pt x="612" y="6"/>
                    </a:lnTo>
                    <a:lnTo>
                      <a:pt x="618" y="6"/>
                    </a:lnTo>
                    <a:lnTo>
                      <a:pt x="624" y="6"/>
                    </a:lnTo>
                    <a:lnTo>
                      <a:pt x="630" y="6"/>
                    </a:lnTo>
                    <a:lnTo>
                      <a:pt x="636" y="12"/>
                    </a:lnTo>
                    <a:lnTo>
                      <a:pt x="642" y="12"/>
                    </a:lnTo>
                    <a:lnTo>
                      <a:pt x="648" y="12"/>
                    </a:lnTo>
                    <a:lnTo>
                      <a:pt x="654" y="18"/>
                    </a:lnTo>
                    <a:lnTo>
                      <a:pt x="660" y="18"/>
                    </a:lnTo>
                    <a:lnTo>
                      <a:pt x="666" y="24"/>
                    </a:lnTo>
                    <a:lnTo>
                      <a:pt x="672" y="24"/>
                    </a:lnTo>
                    <a:lnTo>
                      <a:pt x="678" y="30"/>
                    </a:lnTo>
                    <a:lnTo>
                      <a:pt x="684" y="30"/>
                    </a:lnTo>
                    <a:lnTo>
                      <a:pt x="690" y="30"/>
                    </a:lnTo>
                    <a:lnTo>
                      <a:pt x="696" y="36"/>
                    </a:lnTo>
                    <a:lnTo>
                      <a:pt x="702" y="36"/>
                    </a:lnTo>
                    <a:lnTo>
                      <a:pt x="708" y="36"/>
                    </a:lnTo>
                    <a:lnTo>
                      <a:pt x="714" y="42"/>
                    </a:lnTo>
                    <a:lnTo>
                      <a:pt x="720" y="42"/>
                    </a:lnTo>
                    <a:lnTo>
                      <a:pt x="726" y="42"/>
                    </a:lnTo>
                    <a:lnTo>
                      <a:pt x="732" y="42"/>
                    </a:lnTo>
                    <a:lnTo>
                      <a:pt x="738" y="42"/>
                    </a:lnTo>
                    <a:lnTo>
                      <a:pt x="744" y="42"/>
                    </a:lnTo>
                    <a:lnTo>
                      <a:pt x="750" y="42"/>
                    </a:lnTo>
                    <a:lnTo>
                      <a:pt x="756" y="42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22" name="Freeform 107"/>
              <p:cNvSpPr>
                <a:spLocks/>
              </p:cNvSpPr>
              <p:nvPr/>
            </p:nvSpPr>
            <p:spPr bwMode="auto">
              <a:xfrm>
                <a:off x="2220" y="1992"/>
                <a:ext cx="582" cy="1512"/>
              </a:xfrm>
              <a:custGeom>
                <a:avLst/>
                <a:gdLst>
                  <a:gd name="T0" fmla="*/ 12 w 582"/>
                  <a:gd name="T1" fmla="*/ 1512 h 1512"/>
                  <a:gd name="T2" fmla="*/ 30 w 582"/>
                  <a:gd name="T3" fmla="*/ 1506 h 1512"/>
                  <a:gd name="T4" fmla="*/ 48 w 582"/>
                  <a:gd name="T5" fmla="*/ 1494 h 1512"/>
                  <a:gd name="T6" fmla="*/ 66 w 582"/>
                  <a:gd name="T7" fmla="*/ 1482 h 1512"/>
                  <a:gd name="T8" fmla="*/ 84 w 582"/>
                  <a:gd name="T9" fmla="*/ 1464 h 1512"/>
                  <a:gd name="T10" fmla="*/ 102 w 582"/>
                  <a:gd name="T11" fmla="*/ 1446 h 1512"/>
                  <a:gd name="T12" fmla="*/ 120 w 582"/>
                  <a:gd name="T13" fmla="*/ 1428 h 1512"/>
                  <a:gd name="T14" fmla="*/ 138 w 582"/>
                  <a:gd name="T15" fmla="*/ 1416 h 1512"/>
                  <a:gd name="T16" fmla="*/ 156 w 582"/>
                  <a:gd name="T17" fmla="*/ 1398 h 1512"/>
                  <a:gd name="T18" fmla="*/ 174 w 582"/>
                  <a:gd name="T19" fmla="*/ 1386 h 1512"/>
                  <a:gd name="T20" fmla="*/ 192 w 582"/>
                  <a:gd name="T21" fmla="*/ 1380 h 1512"/>
                  <a:gd name="T22" fmla="*/ 210 w 582"/>
                  <a:gd name="T23" fmla="*/ 1380 h 1512"/>
                  <a:gd name="T24" fmla="*/ 228 w 582"/>
                  <a:gd name="T25" fmla="*/ 1392 h 1512"/>
                  <a:gd name="T26" fmla="*/ 246 w 582"/>
                  <a:gd name="T27" fmla="*/ 1404 h 1512"/>
                  <a:gd name="T28" fmla="*/ 264 w 582"/>
                  <a:gd name="T29" fmla="*/ 1416 h 1512"/>
                  <a:gd name="T30" fmla="*/ 282 w 582"/>
                  <a:gd name="T31" fmla="*/ 1440 h 1512"/>
                  <a:gd name="T32" fmla="*/ 300 w 582"/>
                  <a:gd name="T33" fmla="*/ 1464 h 1512"/>
                  <a:gd name="T34" fmla="*/ 324 w 582"/>
                  <a:gd name="T35" fmla="*/ 1488 h 1512"/>
                  <a:gd name="T36" fmla="*/ 336 w 582"/>
                  <a:gd name="T37" fmla="*/ 1506 h 1512"/>
                  <a:gd name="T38" fmla="*/ 354 w 582"/>
                  <a:gd name="T39" fmla="*/ 1512 h 1512"/>
                  <a:gd name="T40" fmla="*/ 372 w 582"/>
                  <a:gd name="T41" fmla="*/ 1512 h 1512"/>
                  <a:gd name="T42" fmla="*/ 390 w 582"/>
                  <a:gd name="T43" fmla="*/ 1494 h 1512"/>
                  <a:gd name="T44" fmla="*/ 402 w 582"/>
                  <a:gd name="T45" fmla="*/ 1476 h 1512"/>
                  <a:gd name="T46" fmla="*/ 414 w 582"/>
                  <a:gd name="T47" fmla="*/ 1452 h 1512"/>
                  <a:gd name="T48" fmla="*/ 420 w 582"/>
                  <a:gd name="T49" fmla="*/ 1428 h 1512"/>
                  <a:gd name="T50" fmla="*/ 432 w 582"/>
                  <a:gd name="T51" fmla="*/ 1392 h 1512"/>
                  <a:gd name="T52" fmla="*/ 438 w 582"/>
                  <a:gd name="T53" fmla="*/ 1356 h 1512"/>
                  <a:gd name="T54" fmla="*/ 450 w 582"/>
                  <a:gd name="T55" fmla="*/ 1308 h 1512"/>
                  <a:gd name="T56" fmla="*/ 456 w 582"/>
                  <a:gd name="T57" fmla="*/ 1260 h 1512"/>
                  <a:gd name="T58" fmla="*/ 468 w 582"/>
                  <a:gd name="T59" fmla="*/ 1200 h 1512"/>
                  <a:gd name="T60" fmla="*/ 474 w 582"/>
                  <a:gd name="T61" fmla="*/ 1134 h 1512"/>
                  <a:gd name="T62" fmla="*/ 486 w 582"/>
                  <a:gd name="T63" fmla="*/ 1062 h 1512"/>
                  <a:gd name="T64" fmla="*/ 492 w 582"/>
                  <a:gd name="T65" fmla="*/ 990 h 1512"/>
                  <a:gd name="T66" fmla="*/ 504 w 582"/>
                  <a:gd name="T67" fmla="*/ 906 h 1512"/>
                  <a:gd name="T68" fmla="*/ 510 w 582"/>
                  <a:gd name="T69" fmla="*/ 816 h 1512"/>
                  <a:gd name="T70" fmla="*/ 522 w 582"/>
                  <a:gd name="T71" fmla="*/ 720 h 1512"/>
                  <a:gd name="T72" fmla="*/ 528 w 582"/>
                  <a:gd name="T73" fmla="*/ 624 h 1512"/>
                  <a:gd name="T74" fmla="*/ 540 w 582"/>
                  <a:gd name="T75" fmla="*/ 516 h 1512"/>
                  <a:gd name="T76" fmla="*/ 546 w 582"/>
                  <a:gd name="T77" fmla="*/ 408 h 1512"/>
                  <a:gd name="T78" fmla="*/ 558 w 582"/>
                  <a:gd name="T79" fmla="*/ 300 h 1512"/>
                  <a:gd name="T80" fmla="*/ 564 w 582"/>
                  <a:gd name="T81" fmla="*/ 186 h 1512"/>
                  <a:gd name="T82" fmla="*/ 576 w 582"/>
                  <a:gd name="T83" fmla="*/ 72 h 151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82"/>
                  <a:gd name="T127" fmla="*/ 0 h 1512"/>
                  <a:gd name="T128" fmla="*/ 582 w 582"/>
                  <a:gd name="T129" fmla="*/ 1512 h 151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82" h="1512">
                    <a:moveTo>
                      <a:pt x="0" y="1512"/>
                    </a:moveTo>
                    <a:lnTo>
                      <a:pt x="6" y="1512"/>
                    </a:lnTo>
                    <a:lnTo>
                      <a:pt x="12" y="1512"/>
                    </a:lnTo>
                    <a:lnTo>
                      <a:pt x="18" y="1512"/>
                    </a:lnTo>
                    <a:lnTo>
                      <a:pt x="24" y="1506"/>
                    </a:lnTo>
                    <a:lnTo>
                      <a:pt x="30" y="1506"/>
                    </a:lnTo>
                    <a:lnTo>
                      <a:pt x="36" y="1500"/>
                    </a:lnTo>
                    <a:lnTo>
                      <a:pt x="42" y="1500"/>
                    </a:lnTo>
                    <a:lnTo>
                      <a:pt x="48" y="1494"/>
                    </a:lnTo>
                    <a:lnTo>
                      <a:pt x="54" y="1488"/>
                    </a:lnTo>
                    <a:lnTo>
                      <a:pt x="60" y="1488"/>
                    </a:lnTo>
                    <a:lnTo>
                      <a:pt x="66" y="1482"/>
                    </a:lnTo>
                    <a:lnTo>
                      <a:pt x="72" y="1476"/>
                    </a:lnTo>
                    <a:lnTo>
                      <a:pt x="78" y="1470"/>
                    </a:lnTo>
                    <a:lnTo>
                      <a:pt x="84" y="1464"/>
                    </a:lnTo>
                    <a:lnTo>
                      <a:pt x="90" y="1458"/>
                    </a:lnTo>
                    <a:lnTo>
                      <a:pt x="96" y="1452"/>
                    </a:lnTo>
                    <a:lnTo>
                      <a:pt x="102" y="1446"/>
                    </a:lnTo>
                    <a:lnTo>
                      <a:pt x="108" y="1440"/>
                    </a:lnTo>
                    <a:lnTo>
                      <a:pt x="114" y="1434"/>
                    </a:lnTo>
                    <a:lnTo>
                      <a:pt x="120" y="1428"/>
                    </a:lnTo>
                    <a:lnTo>
                      <a:pt x="126" y="1422"/>
                    </a:lnTo>
                    <a:lnTo>
                      <a:pt x="132" y="1416"/>
                    </a:lnTo>
                    <a:lnTo>
                      <a:pt x="138" y="1416"/>
                    </a:lnTo>
                    <a:lnTo>
                      <a:pt x="144" y="1410"/>
                    </a:lnTo>
                    <a:lnTo>
                      <a:pt x="150" y="1404"/>
                    </a:lnTo>
                    <a:lnTo>
                      <a:pt x="156" y="1398"/>
                    </a:lnTo>
                    <a:lnTo>
                      <a:pt x="162" y="1392"/>
                    </a:lnTo>
                    <a:lnTo>
                      <a:pt x="168" y="1392"/>
                    </a:lnTo>
                    <a:lnTo>
                      <a:pt x="174" y="1386"/>
                    </a:lnTo>
                    <a:lnTo>
                      <a:pt x="180" y="1386"/>
                    </a:lnTo>
                    <a:lnTo>
                      <a:pt x="186" y="1386"/>
                    </a:lnTo>
                    <a:lnTo>
                      <a:pt x="192" y="1380"/>
                    </a:lnTo>
                    <a:lnTo>
                      <a:pt x="198" y="1380"/>
                    </a:lnTo>
                    <a:lnTo>
                      <a:pt x="204" y="1380"/>
                    </a:lnTo>
                    <a:lnTo>
                      <a:pt x="210" y="1380"/>
                    </a:lnTo>
                    <a:lnTo>
                      <a:pt x="216" y="1386"/>
                    </a:lnTo>
                    <a:lnTo>
                      <a:pt x="222" y="1386"/>
                    </a:lnTo>
                    <a:lnTo>
                      <a:pt x="228" y="1392"/>
                    </a:lnTo>
                    <a:lnTo>
                      <a:pt x="234" y="1392"/>
                    </a:lnTo>
                    <a:lnTo>
                      <a:pt x="240" y="1398"/>
                    </a:lnTo>
                    <a:lnTo>
                      <a:pt x="246" y="1404"/>
                    </a:lnTo>
                    <a:lnTo>
                      <a:pt x="252" y="1404"/>
                    </a:lnTo>
                    <a:lnTo>
                      <a:pt x="258" y="1410"/>
                    </a:lnTo>
                    <a:lnTo>
                      <a:pt x="264" y="1416"/>
                    </a:lnTo>
                    <a:lnTo>
                      <a:pt x="270" y="1428"/>
                    </a:lnTo>
                    <a:lnTo>
                      <a:pt x="276" y="1434"/>
                    </a:lnTo>
                    <a:lnTo>
                      <a:pt x="282" y="1440"/>
                    </a:lnTo>
                    <a:lnTo>
                      <a:pt x="288" y="1446"/>
                    </a:lnTo>
                    <a:lnTo>
                      <a:pt x="300" y="1458"/>
                    </a:lnTo>
                    <a:lnTo>
                      <a:pt x="300" y="1464"/>
                    </a:lnTo>
                    <a:lnTo>
                      <a:pt x="306" y="1470"/>
                    </a:lnTo>
                    <a:lnTo>
                      <a:pt x="312" y="1476"/>
                    </a:lnTo>
                    <a:lnTo>
                      <a:pt x="324" y="1488"/>
                    </a:lnTo>
                    <a:lnTo>
                      <a:pt x="324" y="1494"/>
                    </a:lnTo>
                    <a:lnTo>
                      <a:pt x="330" y="1500"/>
                    </a:lnTo>
                    <a:lnTo>
                      <a:pt x="336" y="1506"/>
                    </a:lnTo>
                    <a:lnTo>
                      <a:pt x="342" y="1506"/>
                    </a:lnTo>
                    <a:lnTo>
                      <a:pt x="348" y="1512"/>
                    </a:lnTo>
                    <a:lnTo>
                      <a:pt x="354" y="1512"/>
                    </a:lnTo>
                    <a:lnTo>
                      <a:pt x="360" y="1512"/>
                    </a:lnTo>
                    <a:lnTo>
                      <a:pt x="366" y="1512"/>
                    </a:lnTo>
                    <a:lnTo>
                      <a:pt x="372" y="1512"/>
                    </a:lnTo>
                    <a:lnTo>
                      <a:pt x="378" y="1512"/>
                    </a:lnTo>
                    <a:lnTo>
                      <a:pt x="384" y="1506"/>
                    </a:lnTo>
                    <a:lnTo>
                      <a:pt x="390" y="1494"/>
                    </a:lnTo>
                    <a:lnTo>
                      <a:pt x="396" y="1488"/>
                    </a:lnTo>
                    <a:lnTo>
                      <a:pt x="402" y="1482"/>
                    </a:lnTo>
                    <a:lnTo>
                      <a:pt x="402" y="1476"/>
                    </a:lnTo>
                    <a:lnTo>
                      <a:pt x="408" y="1470"/>
                    </a:lnTo>
                    <a:lnTo>
                      <a:pt x="408" y="1464"/>
                    </a:lnTo>
                    <a:lnTo>
                      <a:pt x="414" y="1452"/>
                    </a:lnTo>
                    <a:lnTo>
                      <a:pt x="414" y="1446"/>
                    </a:lnTo>
                    <a:lnTo>
                      <a:pt x="420" y="1434"/>
                    </a:lnTo>
                    <a:lnTo>
                      <a:pt x="420" y="1428"/>
                    </a:lnTo>
                    <a:lnTo>
                      <a:pt x="426" y="1416"/>
                    </a:lnTo>
                    <a:lnTo>
                      <a:pt x="426" y="1404"/>
                    </a:lnTo>
                    <a:lnTo>
                      <a:pt x="432" y="1392"/>
                    </a:lnTo>
                    <a:lnTo>
                      <a:pt x="432" y="1380"/>
                    </a:lnTo>
                    <a:lnTo>
                      <a:pt x="438" y="1368"/>
                    </a:lnTo>
                    <a:lnTo>
                      <a:pt x="438" y="1356"/>
                    </a:lnTo>
                    <a:lnTo>
                      <a:pt x="444" y="1338"/>
                    </a:lnTo>
                    <a:lnTo>
                      <a:pt x="444" y="1326"/>
                    </a:lnTo>
                    <a:lnTo>
                      <a:pt x="450" y="1308"/>
                    </a:lnTo>
                    <a:lnTo>
                      <a:pt x="450" y="1296"/>
                    </a:lnTo>
                    <a:lnTo>
                      <a:pt x="456" y="1278"/>
                    </a:lnTo>
                    <a:lnTo>
                      <a:pt x="456" y="1260"/>
                    </a:lnTo>
                    <a:lnTo>
                      <a:pt x="462" y="1242"/>
                    </a:lnTo>
                    <a:lnTo>
                      <a:pt x="462" y="1218"/>
                    </a:lnTo>
                    <a:lnTo>
                      <a:pt x="468" y="1200"/>
                    </a:lnTo>
                    <a:lnTo>
                      <a:pt x="468" y="1182"/>
                    </a:lnTo>
                    <a:lnTo>
                      <a:pt x="474" y="1158"/>
                    </a:lnTo>
                    <a:lnTo>
                      <a:pt x="474" y="1134"/>
                    </a:lnTo>
                    <a:lnTo>
                      <a:pt x="480" y="1110"/>
                    </a:lnTo>
                    <a:lnTo>
                      <a:pt x="480" y="1086"/>
                    </a:lnTo>
                    <a:lnTo>
                      <a:pt x="486" y="1062"/>
                    </a:lnTo>
                    <a:lnTo>
                      <a:pt x="486" y="1038"/>
                    </a:lnTo>
                    <a:lnTo>
                      <a:pt x="492" y="1014"/>
                    </a:lnTo>
                    <a:lnTo>
                      <a:pt x="492" y="990"/>
                    </a:lnTo>
                    <a:lnTo>
                      <a:pt x="498" y="960"/>
                    </a:lnTo>
                    <a:lnTo>
                      <a:pt x="498" y="930"/>
                    </a:lnTo>
                    <a:lnTo>
                      <a:pt x="504" y="906"/>
                    </a:lnTo>
                    <a:lnTo>
                      <a:pt x="504" y="876"/>
                    </a:lnTo>
                    <a:lnTo>
                      <a:pt x="510" y="846"/>
                    </a:lnTo>
                    <a:lnTo>
                      <a:pt x="510" y="816"/>
                    </a:lnTo>
                    <a:lnTo>
                      <a:pt x="516" y="786"/>
                    </a:lnTo>
                    <a:lnTo>
                      <a:pt x="516" y="750"/>
                    </a:lnTo>
                    <a:lnTo>
                      <a:pt x="522" y="720"/>
                    </a:lnTo>
                    <a:lnTo>
                      <a:pt x="522" y="690"/>
                    </a:lnTo>
                    <a:lnTo>
                      <a:pt x="528" y="654"/>
                    </a:lnTo>
                    <a:lnTo>
                      <a:pt x="528" y="624"/>
                    </a:lnTo>
                    <a:lnTo>
                      <a:pt x="534" y="588"/>
                    </a:lnTo>
                    <a:lnTo>
                      <a:pt x="534" y="552"/>
                    </a:lnTo>
                    <a:lnTo>
                      <a:pt x="540" y="516"/>
                    </a:lnTo>
                    <a:lnTo>
                      <a:pt x="540" y="480"/>
                    </a:lnTo>
                    <a:lnTo>
                      <a:pt x="546" y="444"/>
                    </a:lnTo>
                    <a:lnTo>
                      <a:pt x="546" y="408"/>
                    </a:lnTo>
                    <a:lnTo>
                      <a:pt x="552" y="372"/>
                    </a:lnTo>
                    <a:lnTo>
                      <a:pt x="552" y="336"/>
                    </a:lnTo>
                    <a:lnTo>
                      <a:pt x="558" y="300"/>
                    </a:lnTo>
                    <a:lnTo>
                      <a:pt x="558" y="264"/>
                    </a:lnTo>
                    <a:lnTo>
                      <a:pt x="564" y="228"/>
                    </a:lnTo>
                    <a:lnTo>
                      <a:pt x="564" y="186"/>
                    </a:lnTo>
                    <a:lnTo>
                      <a:pt x="570" y="150"/>
                    </a:lnTo>
                    <a:lnTo>
                      <a:pt x="570" y="114"/>
                    </a:lnTo>
                    <a:lnTo>
                      <a:pt x="576" y="72"/>
                    </a:lnTo>
                    <a:lnTo>
                      <a:pt x="576" y="36"/>
                    </a:lnTo>
                    <a:lnTo>
                      <a:pt x="582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23" name="Freeform 108"/>
              <p:cNvSpPr>
                <a:spLocks/>
              </p:cNvSpPr>
              <p:nvPr/>
            </p:nvSpPr>
            <p:spPr bwMode="auto">
              <a:xfrm>
                <a:off x="2802" y="690"/>
                <a:ext cx="396" cy="2262"/>
              </a:xfrm>
              <a:custGeom>
                <a:avLst/>
                <a:gdLst>
                  <a:gd name="T0" fmla="*/ 6 w 396"/>
                  <a:gd name="T1" fmla="*/ 1224 h 2262"/>
                  <a:gd name="T2" fmla="*/ 12 w 396"/>
                  <a:gd name="T3" fmla="*/ 1110 h 2262"/>
                  <a:gd name="T4" fmla="*/ 24 w 396"/>
                  <a:gd name="T5" fmla="*/ 996 h 2262"/>
                  <a:gd name="T6" fmla="*/ 30 w 396"/>
                  <a:gd name="T7" fmla="*/ 882 h 2262"/>
                  <a:gd name="T8" fmla="*/ 42 w 396"/>
                  <a:gd name="T9" fmla="*/ 774 h 2262"/>
                  <a:gd name="T10" fmla="*/ 48 w 396"/>
                  <a:gd name="T11" fmla="*/ 672 h 2262"/>
                  <a:gd name="T12" fmla="*/ 60 w 396"/>
                  <a:gd name="T13" fmla="*/ 570 h 2262"/>
                  <a:gd name="T14" fmla="*/ 66 w 396"/>
                  <a:gd name="T15" fmla="*/ 480 h 2262"/>
                  <a:gd name="T16" fmla="*/ 78 w 396"/>
                  <a:gd name="T17" fmla="*/ 390 h 2262"/>
                  <a:gd name="T18" fmla="*/ 84 w 396"/>
                  <a:gd name="T19" fmla="*/ 312 h 2262"/>
                  <a:gd name="T20" fmla="*/ 96 w 396"/>
                  <a:gd name="T21" fmla="*/ 240 h 2262"/>
                  <a:gd name="T22" fmla="*/ 102 w 396"/>
                  <a:gd name="T23" fmla="*/ 174 h 2262"/>
                  <a:gd name="T24" fmla="*/ 114 w 396"/>
                  <a:gd name="T25" fmla="*/ 120 h 2262"/>
                  <a:gd name="T26" fmla="*/ 120 w 396"/>
                  <a:gd name="T27" fmla="*/ 72 h 2262"/>
                  <a:gd name="T28" fmla="*/ 132 w 396"/>
                  <a:gd name="T29" fmla="*/ 42 h 2262"/>
                  <a:gd name="T30" fmla="*/ 144 w 396"/>
                  <a:gd name="T31" fmla="*/ 6 h 2262"/>
                  <a:gd name="T32" fmla="*/ 162 w 396"/>
                  <a:gd name="T33" fmla="*/ 0 h 2262"/>
                  <a:gd name="T34" fmla="*/ 174 w 396"/>
                  <a:gd name="T35" fmla="*/ 24 h 2262"/>
                  <a:gd name="T36" fmla="*/ 186 w 396"/>
                  <a:gd name="T37" fmla="*/ 48 h 2262"/>
                  <a:gd name="T38" fmla="*/ 192 w 396"/>
                  <a:gd name="T39" fmla="*/ 90 h 2262"/>
                  <a:gd name="T40" fmla="*/ 204 w 396"/>
                  <a:gd name="T41" fmla="*/ 138 h 2262"/>
                  <a:gd name="T42" fmla="*/ 210 w 396"/>
                  <a:gd name="T43" fmla="*/ 192 h 2262"/>
                  <a:gd name="T44" fmla="*/ 222 w 396"/>
                  <a:gd name="T45" fmla="*/ 264 h 2262"/>
                  <a:gd name="T46" fmla="*/ 228 w 396"/>
                  <a:gd name="T47" fmla="*/ 336 h 2262"/>
                  <a:gd name="T48" fmla="*/ 240 w 396"/>
                  <a:gd name="T49" fmla="*/ 420 h 2262"/>
                  <a:gd name="T50" fmla="*/ 246 w 396"/>
                  <a:gd name="T51" fmla="*/ 510 h 2262"/>
                  <a:gd name="T52" fmla="*/ 258 w 396"/>
                  <a:gd name="T53" fmla="*/ 606 h 2262"/>
                  <a:gd name="T54" fmla="*/ 264 w 396"/>
                  <a:gd name="T55" fmla="*/ 708 h 2262"/>
                  <a:gd name="T56" fmla="*/ 276 w 396"/>
                  <a:gd name="T57" fmla="*/ 810 h 2262"/>
                  <a:gd name="T58" fmla="*/ 282 w 396"/>
                  <a:gd name="T59" fmla="*/ 918 h 2262"/>
                  <a:gd name="T60" fmla="*/ 294 w 396"/>
                  <a:gd name="T61" fmla="*/ 1032 h 2262"/>
                  <a:gd name="T62" fmla="*/ 300 w 396"/>
                  <a:gd name="T63" fmla="*/ 1146 h 2262"/>
                  <a:gd name="T64" fmla="*/ 312 w 396"/>
                  <a:gd name="T65" fmla="*/ 1260 h 2262"/>
                  <a:gd name="T66" fmla="*/ 318 w 396"/>
                  <a:gd name="T67" fmla="*/ 1374 h 2262"/>
                  <a:gd name="T68" fmla="*/ 330 w 396"/>
                  <a:gd name="T69" fmla="*/ 1488 h 2262"/>
                  <a:gd name="T70" fmla="*/ 336 w 396"/>
                  <a:gd name="T71" fmla="*/ 1602 h 2262"/>
                  <a:gd name="T72" fmla="*/ 348 w 396"/>
                  <a:gd name="T73" fmla="*/ 1710 h 2262"/>
                  <a:gd name="T74" fmla="*/ 354 w 396"/>
                  <a:gd name="T75" fmla="*/ 1818 h 2262"/>
                  <a:gd name="T76" fmla="*/ 366 w 396"/>
                  <a:gd name="T77" fmla="*/ 1926 h 2262"/>
                  <a:gd name="T78" fmla="*/ 372 w 396"/>
                  <a:gd name="T79" fmla="*/ 2022 h 2262"/>
                  <a:gd name="T80" fmla="*/ 384 w 396"/>
                  <a:gd name="T81" fmla="*/ 2118 h 2262"/>
                  <a:gd name="T82" fmla="*/ 390 w 396"/>
                  <a:gd name="T83" fmla="*/ 2208 h 22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6"/>
                  <a:gd name="T127" fmla="*/ 0 h 2262"/>
                  <a:gd name="T128" fmla="*/ 396 w 396"/>
                  <a:gd name="T129" fmla="*/ 2262 h 226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6" h="2262">
                    <a:moveTo>
                      <a:pt x="0" y="1302"/>
                    </a:moveTo>
                    <a:lnTo>
                      <a:pt x="0" y="1260"/>
                    </a:lnTo>
                    <a:lnTo>
                      <a:pt x="6" y="1224"/>
                    </a:lnTo>
                    <a:lnTo>
                      <a:pt x="6" y="1182"/>
                    </a:lnTo>
                    <a:lnTo>
                      <a:pt x="12" y="1146"/>
                    </a:lnTo>
                    <a:lnTo>
                      <a:pt x="12" y="1110"/>
                    </a:lnTo>
                    <a:lnTo>
                      <a:pt x="18" y="1068"/>
                    </a:lnTo>
                    <a:lnTo>
                      <a:pt x="18" y="1032"/>
                    </a:lnTo>
                    <a:lnTo>
                      <a:pt x="24" y="996"/>
                    </a:lnTo>
                    <a:lnTo>
                      <a:pt x="24" y="960"/>
                    </a:lnTo>
                    <a:lnTo>
                      <a:pt x="30" y="918"/>
                    </a:lnTo>
                    <a:lnTo>
                      <a:pt x="30" y="882"/>
                    </a:lnTo>
                    <a:lnTo>
                      <a:pt x="36" y="846"/>
                    </a:lnTo>
                    <a:lnTo>
                      <a:pt x="36" y="810"/>
                    </a:lnTo>
                    <a:lnTo>
                      <a:pt x="42" y="774"/>
                    </a:lnTo>
                    <a:lnTo>
                      <a:pt x="42" y="738"/>
                    </a:lnTo>
                    <a:lnTo>
                      <a:pt x="48" y="708"/>
                    </a:lnTo>
                    <a:lnTo>
                      <a:pt x="48" y="672"/>
                    </a:lnTo>
                    <a:lnTo>
                      <a:pt x="54" y="636"/>
                    </a:lnTo>
                    <a:lnTo>
                      <a:pt x="54" y="606"/>
                    </a:lnTo>
                    <a:lnTo>
                      <a:pt x="60" y="570"/>
                    </a:lnTo>
                    <a:lnTo>
                      <a:pt x="60" y="540"/>
                    </a:lnTo>
                    <a:lnTo>
                      <a:pt x="66" y="510"/>
                    </a:lnTo>
                    <a:lnTo>
                      <a:pt x="66" y="480"/>
                    </a:lnTo>
                    <a:lnTo>
                      <a:pt x="72" y="450"/>
                    </a:lnTo>
                    <a:lnTo>
                      <a:pt x="72" y="420"/>
                    </a:lnTo>
                    <a:lnTo>
                      <a:pt x="78" y="390"/>
                    </a:lnTo>
                    <a:lnTo>
                      <a:pt x="78" y="366"/>
                    </a:lnTo>
                    <a:lnTo>
                      <a:pt x="84" y="336"/>
                    </a:lnTo>
                    <a:lnTo>
                      <a:pt x="84" y="312"/>
                    </a:lnTo>
                    <a:lnTo>
                      <a:pt x="90" y="288"/>
                    </a:lnTo>
                    <a:lnTo>
                      <a:pt x="90" y="264"/>
                    </a:lnTo>
                    <a:lnTo>
                      <a:pt x="96" y="240"/>
                    </a:lnTo>
                    <a:lnTo>
                      <a:pt x="96" y="216"/>
                    </a:lnTo>
                    <a:lnTo>
                      <a:pt x="102" y="192"/>
                    </a:lnTo>
                    <a:lnTo>
                      <a:pt x="102" y="174"/>
                    </a:lnTo>
                    <a:lnTo>
                      <a:pt x="108" y="156"/>
                    </a:lnTo>
                    <a:lnTo>
                      <a:pt x="108" y="138"/>
                    </a:lnTo>
                    <a:lnTo>
                      <a:pt x="114" y="120"/>
                    </a:lnTo>
                    <a:lnTo>
                      <a:pt x="114" y="102"/>
                    </a:lnTo>
                    <a:lnTo>
                      <a:pt x="120" y="90"/>
                    </a:lnTo>
                    <a:lnTo>
                      <a:pt x="120" y="72"/>
                    </a:lnTo>
                    <a:lnTo>
                      <a:pt x="126" y="60"/>
                    </a:lnTo>
                    <a:lnTo>
                      <a:pt x="126" y="48"/>
                    </a:lnTo>
                    <a:lnTo>
                      <a:pt x="132" y="42"/>
                    </a:lnTo>
                    <a:lnTo>
                      <a:pt x="132" y="30"/>
                    </a:lnTo>
                    <a:lnTo>
                      <a:pt x="144" y="12"/>
                    </a:lnTo>
                    <a:lnTo>
                      <a:pt x="144" y="6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2" y="0"/>
                    </a:lnTo>
                    <a:lnTo>
                      <a:pt x="168" y="12"/>
                    </a:lnTo>
                    <a:lnTo>
                      <a:pt x="174" y="12"/>
                    </a:lnTo>
                    <a:lnTo>
                      <a:pt x="174" y="24"/>
                    </a:lnTo>
                    <a:lnTo>
                      <a:pt x="180" y="30"/>
                    </a:lnTo>
                    <a:lnTo>
                      <a:pt x="180" y="42"/>
                    </a:lnTo>
                    <a:lnTo>
                      <a:pt x="186" y="48"/>
                    </a:lnTo>
                    <a:lnTo>
                      <a:pt x="186" y="60"/>
                    </a:lnTo>
                    <a:lnTo>
                      <a:pt x="192" y="72"/>
                    </a:lnTo>
                    <a:lnTo>
                      <a:pt x="192" y="90"/>
                    </a:lnTo>
                    <a:lnTo>
                      <a:pt x="198" y="102"/>
                    </a:lnTo>
                    <a:lnTo>
                      <a:pt x="198" y="120"/>
                    </a:lnTo>
                    <a:lnTo>
                      <a:pt x="204" y="138"/>
                    </a:lnTo>
                    <a:lnTo>
                      <a:pt x="204" y="156"/>
                    </a:lnTo>
                    <a:lnTo>
                      <a:pt x="210" y="174"/>
                    </a:lnTo>
                    <a:lnTo>
                      <a:pt x="210" y="192"/>
                    </a:lnTo>
                    <a:lnTo>
                      <a:pt x="216" y="216"/>
                    </a:lnTo>
                    <a:lnTo>
                      <a:pt x="216" y="240"/>
                    </a:lnTo>
                    <a:lnTo>
                      <a:pt x="222" y="264"/>
                    </a:lnTo>
                    <a:lnTo>
                      <a:pt x="222" y="288"/>
                    </a:lnTo>
                    <a:lnTo>
                      <a:pt x="228" y="312"/>
                    </a:lnTo>
                    <a:lnTo>
                      <a:pt x="228" y="336"/>
                    </a:lnTo>
                    <a:lnTo>
                      <a:pt x="234" y="366"/>
                    </a:lnTo>
                    <a:lnTo>
                      <a:pt x="234" y="390"/>
                    </a:lnTo>
                    <a:lnTo>
                      <a:pt x="240" y="420"/>
                    </a:lnTo>
                    <a:lnTo>
                      <a:pt x="240" y="450"/>
                    </a:lnTo>
                    <a:lnTo>
                      <a:pt x="246" y="480"/>
                    </a:lnTo>
                    <a:lnTo>
                      <a:pt x="246" y="510"/>
                    </a:lnTo>
                    <a:lnTo>
                      <a:pt x="252" y="540"/>
                    </a:lnTo>
                    <a:lnTo>
                      <a:pt x="252" y="570"/>
                    </a:lnTo>
                    <a:lnTo>
                      <a:pt x="258" y="606"/>
                    </a:lnTo>
                    <a:lnTo>
                      <a:pt x="258" y="636"/>
                    </a:lnTo>
                    <a:lnTo>
                      <a:pt x="264" y="672"/>
                    </a:lnTo>
                    <a:lnTo>
                      <a:pt x="264" y="708"/>
                    </a:lnTo>
                    <a:lnTo>
                      <a:pt x="270" y="738"/>
                    </a:lnTo>
                    <a:lnTo>
                      <a:pt x="270" y="774"/>
                    </a:lnTo>
                    <a:lnTo>
                      <a:pt x="276" y="810"/>
                    </a:lnTo>
                    <a:lnTo>
                      <a:pt x="276" y="846"/>
                    </a:lnTo>
                    <a:lnTo>
                      <a:pt x="282" y="882"/>
                    </a:lnTo>
                    <a:lnTo>
                      <a:pt x="282" y="918"/>
                    </a:lnTo>
                    <a:lnTo>
                      <a:pt x="288" y="960"/>
                    </a:lnTo>
                    <a:lnTo>
                      <a:pt x="288" y="996"/>
                    </a:lnTo>
                    <a:lnTo>
                      <a:pt x="294" y="1032"/>
                    </a:lnTo>
                    <a:lnTo>
                      <a:pt x="294" y="1068"/>
                    </a:lnTo>
                    <a:lnTo>
                      <a:pt x="300" y="1110"/>
                    </a:lnTo>
                    <a:lnTo>
                      <a:pt x="300" y="1146"/>
                    </a:lnTo>
                    <a:lnTo>
                      <a:pt x="306" y="1182"/>
                    </a:lnTo>
                    <a:lnTo>
                      <a:pt x="306" y="1224"/>
                    </a:lnTo>
                    <a:lnTo>
                      <a:pt x="312" y="1260"/>
                    </a:lnTo>
                    <a:lnTo>
                      <a:pt x="312" y="1302"/>
                    </a:lnTo>
                    <a:lnTo>
                      <a:pt x="318" y="1338"/>
                    </a:lnTo>
                    <a:lnTo>
                      <a:pt x="318" y="1374"/>
                    </a:lnTo>
                    <a:lnTo>
                      <a:pt x="324" y="1416"/>
                    </a:lnTo>
                    <a:lnTo>
                      <a:pt x="324" y="1452"/>
                    </a:lnTo>
                    <a:lnTo>
                      <a:pt x="330" y="1488"/>
                    </a:lnTo>
                    <a:lnTo>
                      <a:pt x="330" y="1530"/>
                    </a:lnTo>
                    <a:lnTo>
                      <a:pt x="336" y="1566"/>
                    </a:lnTo>
                    <a:lnTo>
                      <a:pt x="336" y="1602"/>
                    </a:lnTo>
                    <a:lnTo>
                      <a:pt x="342" y="1638"/>
                    </a:lnTo>
                    <a:lnTo>
                      <a:pt x="342" y="1674"/>
                    </a:lnTo>
                    <a:lnTo>
                      <a:pt x="348" y="1710"/>
                    </a:lnTo>
                    <a:lnTo>
                      <a:pt x="348" y="1746"/>
                    </a:lnTo>
                    <a:lnTo>
                      <a:pt x="354" y="1782"/>
                    </a:lnTo>
                    <a:lnTo>
                      <a:pt x="354" y="1818"/>
                    </a:lnTo>
                    <a:lnTo>
                      <a:pt x="360" y="1854"/>
                    </a:lnTo>
                    <a:lnTo>
                      <a:pt x="360" y="1890"/>
                    </a:lnTo>
                    <a:lnTo>
                      <a:pt x="366" y="1926"/>
                    </a:lnTo>
                    <a:lnTo>
                      <a:pt x="366" y="1956"/>
                    </a:lnTo>
                    <a:lnTo>
                      <a:pt x="372" y="1992"/>
                    </a:lnTo>
                    <a:lnTo>
                      <a:pt x="372" y="2022"/>
                    </a:lnTo>
                    <a:lnTo>
                      <a:pt x="378" y="2052"/>
                    </a:lnTo>
                    <a:lnTo>
                      <a:pt x="378" y="2088"/>
                    </a:lnTo>
                    <a:lnTo>
                      <a:pt x="384" y="2118"/>
                    </a:lnTo>
                    <a:lnTo>
                      <a:pt x="384" y="2148"/>
                    </a:lnTo>
                    <a:lnTo>
                      <a:pt x="390" y="2178"/>
                    </a:lnTo>
                    <a:lnTo>
                      <a:pt x="390" y="2208"/>
                    </a:lnTo>
                    <a:lnTo>
                      <a:pt x="396" y="2232"/>
                    </a:lnTo>
                    <a:lnTo>
                      <a:pt x="396" y="2262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24" name="Freeform 109"/>
              <p:cNvSpPr>
                <a:spLocks/>
              </p:cNvSpPr>
              <p:nvPr/>
            </p:nvSpPr>
            <p:spPr bwMode="auto">
              <a:xfrm>
                <a:off x="3198" y="2952"/>
                <a:ext cx="672" cy="552"/>
              </a:xfrm>
              <a:custGeom>
                <a:avLst/>
                <a:gdLst>
                  <a:gd name="T0" fmla="*/ 6 w 672"/>
                  <a:gd name="T1" fmla="*/ 54 h 552"/>
                  <a:gd name="T2" fmla="*/ 18 w 672"/>
                  <a:gd name="T3" fmla="*/ 126 h 552"/>
                  <a:gd name="T4" fmla="*/ 24 w 672"/>
                  <a:gd name="T5" fmla="*/ 198 h 552"/>
                  <a:gd name="T6" fmla="*/ 36 w 672"/>
                  <a:gd name="T7" fmla="*/ 258 h 552"/>
                  <a:gd name="T8" fmla="*/ 42 w 672"/>
                  <a:gd name="T9" fmla="*/ 318 h 552"/>
                  <a:gd name="T10" fmla="*/ 54 w 672"/>
                  <a:gd name="T11" fmla="*/ 366 h 552"/>
                  <a:gd name="T12" fmla="*/ 60 w 672"/>
                  <a:gd name="T13" fmla="*/ 408 h 552"/>
                  <a:gd name="T14" fmla="*/ 72 w 672"/>
                  <a:gd name="T15" fmla="*/ 444 h 552"/>
                  <a:gd name="T16" fmla="*/ 84 w 672"/>
                  <a:gd name="T17" fmla="*/ 486 h 552"/>
                  <a:gd name="T18" fmla="*/ 90 w 672"/>
                  <a:gd name="T19" fmla="*/ 510 h 552"/>
                  <a:gd name="T20" fmla="*/ 108 w 672"/>
                  <a:gd name="T21" fmla="*/ 534 h 552"/>
                  <a:gd name="T22" fmla="*/ 120 w 672"/>
                  <a:gd name="T23" fmla="*/ 552 h 552"/>
                  <a:gd name="T24" fmla="*/ 138 w 672"/>
                  <a:gd name="T25" fmla="*/ 552 h 552"/>
                  <a:gd name="T26" fmla="*/ 156 w 672"/>
                  <a:gd name="T27" fmla="*/ 546 h 552"/>
                  <a:gd name="T28" fmla="*/ 174 w 672"/>
                  <a:gd name="T29" fmla="*/ 528 h 552"/>
                  <a:gd name="T30" fmla="*/ 192 w 672"/>
                  <a:gd name="T31" fmla="*/ 510 h 552"/>
                  <a:gd name="T32" fmla="*/ 210 w 672"/>
                  <a:gd name="T33" fmla="*/ 486 h 552"/>
                  <a:gd name="T34" fmla="*/ 228 w 672"/>
                  <a:gd name="T35" fmla="*/ 462 h 552"/>
                  <a:gd name="T36" fmla="*/ 246 w 672"/>
                  <a:gd name="T37" fmla="*/ 444 h 552"/>
                  <a:gd name="T38" fmla="*/ 264 w 672"/>
                  <a:gd name="T39" fmla="*/ 432 h 552"/>
                  <a:gd name="T40" fmla="*/ 282 w 672"/>
                  <a:gd name="T41" fmla="*/ 426 h 552"/>
                  <a:gd name="T42" fmla="*/ 300 w 672"/>
                  <a:gd name="T43" fmla="*/ 420 h 552"/>
                  <a:gd name="T44" fmla="*/ 318 w 672"/>
                  <a:gd name="T45" fmla="*/ 426 h 552"/>
                  <a:gd name="T46" fmla="*/ 336 w 672"/>
                  <a:gd name="T47" fmla="*/ 438 h 552"/>
                  <a:gd name="T48" fmla="*/ 354 w 672"/>
                  <a:gd name="T49" fmla="*/ 450 h 552"/>
                  <a:gd name="T50" fmla="*/ 372 w 672"/>
                  <a:gd name="T51" fmla="*/ 468 h 552"/>
                  <a:gd name="T52" fmla="*/ 390 w 672"/>
                  <a:gd name="T53" fmla="*/ 486 h 552"/>
                  <a:gd name="T54" fmla="*/ 408 w 672"/>
                  <a:gd name="T55" fmla="*/ 504 h 552"/>
                  <a:gd name="T56" fmla="*/ 426 w 672"/>
                  <a:gd name="T57" fmla="*/ 516 h 552"/>
                  <a:gd name="T58" fmla="*/ 444 w 672"/>
                  <a:gd name="T59" fmla="*/ 534 h 552"/>
                  <a:gd name="T60" fmla="*/ 462 w 672"/>
                  <a:gd name="T61" fmla="*/ 546 h 552"/>
                  <a:gd name="T62" fmla="*/ 480 w 672"/>
                  <a:gd name="T63" fmla="*/ 552 h 552"/>
                  <a:gd name="T64" fmla="*/ 498 w 672"/>
                  <a:gd name="T65" fmla="*/ 552 h 552"/>
                  <a:gd name="T66" fmla="*/ 516 w 672"/>
                  <a:gd name="T67" fmla="*/ 552 h 552"/>
                  <a:gd name="T68" fmla="*/ 534 w 672"/>
                  <a:gd name="T69" fmla="*/ 552 h 552"/>
                  <a:gd name="T70" fmla="*/ 552 w 672"/>
                  <a:gd name="T71" fmla="*/ 546 h 552"/>
                  <a:gd name="T72" fmla="*/ 570 w 672"/>
                  <a:gd name="T73" fmla="*/ 540 h 552"/>
                  <a:gd name="T74" fmla="*/ 588 w 672"/>
                  <a:gd name="T75" fmla="*/ 534 h 552"/>
                  <a:gd name="T76" fmla="*/ 606 w 672"/>
                  <a:gd name="T77" fmla="*/ 522 h 552"/>
                  <a:gd name="T78" fmla="*/ 624 w 672"/>
                  <a:gd name="T79" fmla="*/ 516 h 552"/>
                  <a:gd name="T80" fmla="*/ 642 w 672"/>
                  <a:gd name="T81" fmla="*/ 510 h 552"/>
                  <a:gd name="T82" fmla="*/ 660 w 672"/>
                  <a:gd name="T83" fmla="*/ 510 h 55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72"/>
                  <a:gd name="T127" fmla="*/ 0 h 552"/>
                  <a:gd name="T128" fmla="*/ 672 w 672"/>
                  <a:gd name="T129" fmla="*/ 552 h 55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72" h="552">
                    <a:moveTo>
                      <a:pt x="0" y="0"/>
                    </a:moveTo>
                    <a:lnTo>
                      <a:pt x="6" y="30"/>
                    </a:lnTo>
                    <a:lnTo>
                      <a:pt x="6" y="54"/>
                    </a:lnTo>
                    <a:lnTo>
                      <a:pt x="12" y="78"/>
                    </a:lnTo>
                    <a:lnTo>
                      <a:pt x="12" y="102"/>
                    </a:lnTo>
                    <a:lnTo>
                      <a:pt x="18" y="126"/>
                    </a:lnTo>
                    <a:lnTo>
                      <a:pt x="18" y="150"/>
                    </a:lnTo>
                    <a:lnTo>
                      <a:pt x="24" y="174"/>
                    </a:lnTo>
                    <a:lnTo>
                      <a:pt x="24" y="198"/>
                    </a:lnTo>
                    <a:lnTo>
                      <a:pt x="30" y="222"/>
                    </a:lnTo>
                    <a:lnTo>
                      <a:pt x="30" y="240"/>
                    </a:lnTo>
                    <a:lnTo>
                      <a:pt x="36" y="258"/>
                    </a:lnTo>
                    <a:lnTo>
                      <a:pt x="36" y="282"/>
                    </a:lnTo>
                    <a:lnTo>
                      <a:pt x="42" y="300"/>
                    </a:lnTo>
                    <a:lnTo>
                      <a:pt x="42" y="318"/>
                    </a:lnTo>
                    <a:lnTo>
                      <a:pt x="48" y="336"/>
                    </a:lnTo>
                    <a:lnTo>
                      <a:pt x="48" y="348"/>
                    </a:lnTo>
                    <a:lnTo>
                      <a:pt x="54" y="366"/>
                    </a:lnTo>
                    <a:lnTo>
                      <a:pt x="54" y="378"/>
                    </a:lnTo>
                    <a:lnTo>
                      <a:pt x="60" y="396"/>
                    </a:lnTo>
                    <a:lnTo>
                      <a:pt x="60" y="408"/>
                    </a:lnTo>
                    <a:lnTo>
                      <a:pt x="66" y="420"/>
                    </a:lnTo>
                    <a:lnTo>
                      <a:pt x="66" y="432"/>
                    </a:lnTo>
                    <a:lnTo>
                      <a:pt x="72" y="444"/>
                    </a:lnTo>
                    <a:lnTo>
                      <a:pt x="72" y="456"/>
                    </a:lnTo>
                    <a:lnTo>
                      <a:pt x="78" y="474"/>
                    </a:lnTo>
                    <a:lnTo>
                      <a:pt x="84" y="486"/>
                    </a:lnTo>
                    <a:lnTo>
                      <a:pt x="84" y="492"/>
                    </a:lnTo>
                    <a:lnTo>
                      <a:pt x="90" y="504"/>
                    </a:lnTo>
                    <a:lnTo>
                      <a:pt x="90" y="510"/>
                    </a:lnTo>
                    <a:lnTo>
                      <a:pt x="96" y="516"/>
                    </a:lnTo>
                    <a:lnTo>
                      <a:pt x="96" y="522"/>
                    </a:lnTo>
                    <a:lnTo>
                      <a:pt x="108" y="534"/>
                    </a:lnTo>
                    <a:lnTo>
                      <a:pt x="108" y="540"/>
                    </a:lnTo>
                    <a:lnTo>
                      <a:pt x="114" y="546"/>
                    </a:lnTo>
                    <a:lnTo>
                      <a:pt x="120" y="552"/>
                    </a:lnTo>
                    <a:lnTo>
                      <a:pt x="126" y="552"/>
                    </a:lnTo>
                    <a:lnTo>
                      <a:pt x="132" y="552"/>
                    </a:lnTo>
                    <a:lnTo>
                      <a:pt x="138" y="552"/>
                    </a:lnTo>
                    <a:lnTo>
                      <a:pt x="144" y="552"/>
                    </a:lnTo>
                    <a:lnTo>
                      <a:pt x="150" y="552"/>
                    </a:lnTo>
                    <a:lnTo>
                      <a:pt x="156" y="546"/>
                    </a:lnTo>
                    <a:lnTo>
                      <a:pt x="162" y="540"/>
                    </a:lnTo>
                    <a:lnTo>
                      <a:pt x="168" y="534"/>
                    </a:lnTo>
                    <a:lnTo>
                      <a:pt x="174" y="528"/>
                    </a:lnTo>
                    <a:lnTo>
                      <a:pt x="180" y="522"/>
                    </a:lnTo>
                    <a:lnTo>
                      <a:pt x="186" y="516"/>
                    </a:lnTo>
                    <a:lnTo>
                      <a:pt x="192" y="510"/>
                    </a:lnTo>
                    <a:lnTo>
                      <a:pt x="204" y="498"/>
                    </a:lnTo>
                    <a:lnTo>
                      <a:pt x="204" y="492"/>
                    </a:lnTo>
                    <a:lnTo>
                      <a:pt x="210" y="486"/>
                    </a:lnTo>
                    <a:lnTo>
                      <a:pt x="222" y="474"/>
                    </a:lnTo>
                    <a:lnTo>
                      <a:pt x="222" y="468"/>
                    </a:lnTo>
                    <a:lnTo>
                      <a:pt x="228" y="462"/>
                    </a:lnTo>
                    <a:lnTo>
                      <a:pt x="234" y="456"/>
                    </a:lnTo>
                    <a:lnTo>
                      <a:pt x="240" y="450"/>
                    </a:lnTo>
                    <a:lnTo>
                      <a:pt x="246" y="444"/>
                    </a:lnTo>
                    <a:lnTo>
                      <a:pt x="252" y="438"/>
                    </a:lnTo>
                    <a:lnTo>
                      <a:pt x="258" y="432"/>
                    </a:lnTo>
                    <a:lnTo>
                      <a:pt x="264" y="432"/>
                    </a:lnTo>
                    <a:lnTo>
                      <a:pt x="270" y="426"/>
                    </a:lnTo>
                    <a:lnTo>
                      <a:pt x="276" y="426"/>
                    </a:lnTo>
                    <a:lnTo>
                      <a:pt x="282" y="426"/>
                    </a:lnTo>
                    <a:lnTo>
                      <a:pt x="288" y="420"/>
                    </a:lnTo>
                    <a:lnTo>
                      <a:pt x="294" y="420"/>
                    </a:lnTo>
                    <a:lnTo>
                      <a:pt x="300" y="420"/>
                    </a:lnTo>
                    <a:lnTo>
                      <a:pt x="306" y="426"/>
                    </a:lnTo>
                    <a:lnTo>
                      <a:pt x="312" y="426"/>
                    </a:lnTo>
                    <a:lnTo>
                      <a:pt x="318" y="426"/>
                    </a:lnTo>
                    <a:lnTo>
                      <a:pt x="324" y="432"/>
                    </a:lnTo>
                    <a:lnTo>
                      <a:pt x="330" y="432"/>
                    </a:lnTo>
                    <a:lnTo>
                      <a:pt x="336" y="438"/>
                    </a:lnTo>
                    <a:lnTo>
                      <a:pt x="342" y="444"/>
                    </a:lnTo>
                    <a:lnTo>
                      <a:pt x="348" y="444"/>
                    </a:lnTo>
                    <a:lnTo>
                      <a:pt x="354" y="450"/>
                    </a:lnTo>
                    <a:lnTo>
                      <a:pt x="360" y="456"/>
                    </a:lnTo>
                    <a:lnTo>
                      <a:pt x="366" y="462"/>
                    </a:lnTo>
                    <a:lnTo>
                      <a:pt x="372" y="468"/>
                    </a:lnTo>
                    <a:lnTo>
                      <a:pt x="378" y="474"/>
                    </a:lnTo>
                    <a:lnTo>
                      <a:pt x="384" y="480"/>
                    </a:lnTo>
                    <a:lnTo>
                      <a:pt x="390" y="486"/>
                    </a:lnTo>
                    <a:lnTo>
                      <a:pt x="396" y="492"/>
                    </a:lnTo>
                    <a:lnTo>
                      <a:pt x="402" y="498"/>
                    </a:lnTo>
                    <a:lnTo>
                      <a:pt x="408" y="504"/>
                    </a:lnTo>
                    <a:lnTo>
                      <a:pt x="414" y="510"/>
                    </a:lnTo>
                    <a:lnTo>
                      <a:pt x="420" y="516"/>
                    </a:lnTo>
                    <a:lnTo>
                      <a:pt x="426" y="516"/>
                    </a:lnTo>
                    <a:lnTo>
                      <a:pt x="432" y="522"/>
                    </a:lnTo>
                    <a:lnTo>
                      <a:pt x="438" y="528"/>
                    </a:lnTo>
                    <a:lnTo>
                      <a:pt x="444" y="534"/>
                    </a:lnTo>
                    <a:lnTo>
                      <a:pt x="450" y="534"/>
                    </a:lnTo>
                    <a:lnTo>
                      <a:pt x="456" y="540"/>
                    </a:lnTo>
                    <a:lnTo>
                      <a:pt x="462" y="546"/>
                    </a:lnTo>
                    <a:lnTo>
                      <a:pt x="468" y="546"/>
                    </a:lnTo>
                    <a:lnTo>
                      <a:pt x="474" y="546"/>
                    </a:lnTo>
                    <a:lnTo>
                      <a:pt x="480" y="552"/>
                    </a:lnTo>
                    <a:lnTo>
                      <a:pt x="486" y="552"/>
                    </a:lnTo>
                    <a:lnTo>
                      <a:pt x="492" y="552"/>
                    </a:lnTo>
                    <a:lnTo>
                      <a:pt x="498" y="552"/>
                    </a:lnTo>
                    <a:lnTo>
                      <a:pt x="504" y="552"/>
                    </a:lnTo>
                    <a:lnTo>
                      <a:pt x="510" y="552"/>
                    </a:lnTo>
                    <a:lnTo>
                      <a:pt x="516" y="552"/>
                    </a:lnTo>
                    <a:lnTo>
                      <a:pt x="522" y="552"/>
                    </a:lnTo>
                    <a:lnTo>
                      <a:pt x="528" y="552"/>
                    </a:lnTo>
                    <a:lnTo>
                      <a:pt x="534" y="552"/>
                    </a:lnTo>
                    <a:lnTo>
                      <a:pt x="540" y="552"/>
                    </a:lnTo>
                    <a:lnTo>
                      <a:pt x="546" y="546"/>
                    </a:lnTo>
                    <a:lnTo>
                      <a:pt x="552" y="546"/>
                    </a:lnTo>
                    <a:lnTo>
                      <a:pt x="558" y="546"/>
                    </a:lnTo>
                    <a:lnTo>
                      <a:pt x="564" y="540"/>
                    </a:lnTo>
                    <a:lnTo>
                      <a:pt x="570" y="540"/>
                    </a:lnTo>
                    <a:lnTo>
                      <a:pt x="576" y="534"/>
                    </a:lnTo>
                    <a:lnTo>
                      <a:pt x="582" y="534"/>
                    </a:lnTo>
                    <a:lnTo>
                      <a:pt x="588" y="534"/>
                    </a:lnTo>
                    <a:lnTo>
                      <a:pt x="594" y="528"/>
                    </a:lnTo>
                    <a:lnTo>
                      <a:pt x="600" y="528"/>
                    </a:lnTo>
                    <a:lnTo>
                      <a:pt x="606" y="522"/>
                    </a:lnTo>
                    <a:lnTo>
                      <a:pt x="612" y="522"/>
                    </a:lnTo>
                    <a:lnTo>
                      <a:pt x="618" y="522"/>
                    </a:lnTo>
                    <a:lnTo>
                      <a:pt x="624" y="516"/>
                    </a:lnTo>
                    <a:lnTo>
                      <a:pt x="630" y="516"/>
                    </a:lnTo>
                    <a:lnTo>
                      <a:pt x="636" y="516"/>
                    </a:lnTo>
                    <a:lnTo>
                      <a:pt x="642" y="510"/>
                    </a:lnTo>
                    <a:lnTo>
                      <a:pt x="648" y="510"/>
                    </a:lnTo>
                    <a:lnTo>
                      <a:pt x="654" y="510"/>
                    </a:lnTo>
                    <a:lnTo>
                      <a:pt x="660" y="510"/>
                    </a:lnTo>
                    <a:lnTo>
                      <a:pt x="666" y="510"/>
                    </a:lnTo>
                    <a:lnTo>
                      <a:pt x="672" y="51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025" name="Freeform 110"/>
              <p:cNvSpPr>
                <a:spLocks/>
              </p:cNvSpPr>
              <p:nvPr/>
            </p:nvSpPr>
            <p:spPr bwMode="auto">
              <a:xfrm>
                <a:off x="3870" y="3462"/>
                <a:ext cx="582" cy="48"/>
              </a:xfrm>
              <a:custGeom>
                <a:avLst/>
                <a:gdLst>
                  <a:gd name="T0" fmla="*/ 6 w 582"/>
                  <a:gd name="T1" fmla="*/ 0 h 48"/>
                  <a:gd name="T2" fmla="*/ 18 w 582"/>
                  <a:gd name="T3" fmla="*/ 0 h 48"/>
                  <a:gd name="T4" fmla="*/ 30 w 582"/>
                  <a:gd name="T5" fmla="*/ 0 h 48"/>
                  <a:gd name="T6" fmla="*/ 42 w 582"/>
                  <a:gd name="T7" fmla="*/ 0 h 48"/>
                  <a:gd name="T8" fmla="*/ 54 w 582"/>
                  <a:gd name="T9" fmla="*/ 6 h 48"/>
                  <a:gd name="T10" fmla="*/ 66 w 582"/>
                  <a:gd name="T11" fmla="*/ 12 h 48"/>
                  <a:gd name="T12" fmla="*/ 78 w 582"/>
                  <a:gd name="T13" fmla="*/ 12 h 48"/>
                  <a:gd name="T14" fmla="*/ 90 w 582"/>
                  <a:gd name="T15" fmla="*/ 18 h 48"/>
                  <a:gd name="T16" fmla="*/ 102 w 582"/>
                  <a:gd name="T17" fmla="*/ 24 h 48"/>
                  <a:gd name="T18" fmla="*/ 114 w 582"/>
                  <a:gd name="T19" fmla="*/ 24 h 48"/>
                  <a:gd name="T20" fmla="*/ 126 w 582"/>
                  <a:gd name="T21" fmla="*/ 30 h 48"/>
                  <a:gd name="T22" fmla="*/ 138 w 582"/>
                  <a:gd name="T23" fmla="*/ 36 h 48"/>
                  <a:gd name="T24" fmla="*/ 150 w 582"/>
                  <a:gd name="T25" fmla="*/ 36 h 48"/>
                  <a:gd name="T26" fmla="*/ 162 w 582"/>
                  <a:gd name="T27" fmla="*/ 42 h 48"/>
                  <a:gd name="T28" fmla="*/ 174 w 582"/>
                  <a:gd name="T29" fmla="*/ 42 h 48"/>
                  <a:gd name="T30" fmla="*/ 186 w 582"/>
                  <a:gd name="T31" fmla="*/ 42 h 48"/>
                  <a:gd name="T32" fmla="*/ 198 w 582"/>
                  <a:gd name="T33" fmla="*/ 42 h 48"/>
                  <a:gd name="T34" fmla="*/ 210 w 582"/>
                  <a:gd name="T35" fmla="*/ 42 h 48"/>
                  <a:gd name="T36" fmla="*/ 222 w 582"/>
                  <a:gd name="T37" fmla="*/ 42 h 48"/>
                  <a:gd name="T38" fmla="*/ 234 w 582"/>
                  <a:gd name="T39" fmla="*/ 42 h 48"/>
                  <a:gd name="T40" fmla="*/ 246 w 582"/>
                  <a:gd name="T41" fmla="*/ 42 h 48"/>
                  <a:gd name="T42" fmla="*/ 258 w 582"/>
                  <a:gd name="T43" fmla="*/ 42 h 48"/>
                  <a:gd name="T44" fmla="*/ 270 w 582"/>
                  <a:gd name="T45" fmla="*/ 36 h 48"/>
                  <a:gd name="T46" fmla="*/ 282 w 582"/>
                  <a:gd name="T47" fmla="*/ 36 h 48"/>
                  <a:gd name="T48" fmla="*/ 294 w 582"/>
                  <a:gd name="T49" fmla="*/ 30 h 48"/>
                  <a:gd name="T50" fmla="*/ 306 w 582"/>
                  <a:gd name="T51" fmla="*/ 30 h 48"/>
                  <a:gd name="T52" fmla="*/ 318 w 582"/>
                  <a:gd name="T53" fmla="*/ 30 h 48"/>
                  <a:gd name="T54" fmla="*/ 330 w 582"/>
                  <a:gd name="T55" fmla="*/ 24 h 48"/>
                  <a:gd name="T56" fmla="*/ 342 w 582"/>
                  <a:gd name="T57" fmla="*/ 24 h 48"/>
                  <a:gd name="T58" fmla="*/ 354 w 582"/>
                  <a:gd name="T59" fmla="*/ 24 h 48"/>
                  <a:gd name="T60" fmla="*/ 366 w 582"/>
                  <a:gd name="T61" fmla="*/ 24 h 48"/>
                  <a:gd name="T62" fmla="*/ 378 w 582"/>
                  <a:gd name="T63" fmla="*/ 24 h 48"/>
                  <a:gd name="T64" fmla="*/ 390 w 582"/>
                  <a:gd name="T65" fmla="*/ 24 h 48"/>
                  <a:gd name="T66" fmla="*/ 402 w 582"/>
                  <a:gd name="T67" fmla="*/ 24 h 48"/>
                  <a:gd name="T68" fmla="*/ 414 w 582"/>
                  <a:gd name="T69" fmla="*/ 24 h 48"/>
                  <a:gd name="T70" fmla="*/ 426 w 582"/>
                  <a:gd name="T71" fmla="*/ 24 h 48"/>
                  <a:gd name="T72" fmla="*/ 438 w 582"/>
                  <a:gd name="T73" fmla="*/ 24 h 48"/>
                  <a:gd name="T74" fmla="*/ 450 w 582"/>
                  <a:gd name="T75" fmla="*/ 30 h 48"/>
                  <a:gd name="T76" fmla="*/ 462 w 582"/>
                  <a:gd name="T77" fmla="*/ 30 h 48"/>
                  <a:gd name="T78" fmla="*/ 474 w 582"/>
                  <a:gd name="T79" fmla="*/ 30 h 48"/>
                  <a:gd name="T80" fmla="*/ 486 w 582"/>
                  <a:gd name="T81" fmla="*/ 36 h 48"/>
                  <a:gd name="T82" fmla="*/ 498 w 582"/>
                  <a:gd name="T83" fmla="*/ 36 h 48"/>
                  <a:gd name="T84" fmla="*/ 510 w 582"/>
                  <a:gd name="T85" fmla="*/ 36 h 48"/>
                  <a:gd name="T86" fmla="*/ 522 w 582"/>
                  <a:gd name="T87" fmla="*/ 42 h 48"/>
                  <a:gd name="T88" fmla="*/ 534 w 582"/>
                  <a:gd name="T89" fmla="*/ 42 h 48"/>
                  <a:gd name="T90" fmla="*/ 546 w 582"/>
                  <a:gd name="T91" fmla="*/ 42 h 48"/>
                  <a:gd name="T92" fmla="*/ 558 w 582"/>
                  <a:gd name="T93" fmla="*/ 42 h 48"/>
                  <a:gd name="T94" fmla="*/ 570 w 582"/>
                  <a:gd name="T95" fmla="*/ 42 h 48"/>
                  <a:gd name="T96" fmla="*/ 582 w 582"/>
                  <a:gd name="T97" fmla="*/ 48 h 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82"/>
                  <a:gd name="T148" fmla="*/ 0 h 48"/>
                  <a:gd name="T149" fmla="*/ 582 w 582"/>
                  <a:gd name="T150" fmla="*/ 48 h 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82" h="48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6"/>
                    </a:lnTo>
                    <a:lnTo>
                      <a:pt x="54" y="6"/>
                    </a:lnTo>
                    <a:lnTo>
                      <a:pt x="60" y="6"/>
                    </a:lnTo>
                    <a:lnTo>
                      <a:pt x="66" y="12"/>
                    </a:lnTo>
                    <a:lnTo>
                      <a:pt x="72" y="12"/>
                    </a:lnTo>
                    <a:lnTo>
                      <a:pt x="78" y="12"/>
                    </a:lnTo>
                    <a:lnTo>
                      <a:pt x="84" y="18"/>
                    </a:lnTo>
                    <a:lnTo>
                      <a:pt x="90" y="18"/>
                    </a:lnTo>
                    <a:lnTo>
                      <a:pt x="96" y="18"/>
                    </a:lnTo>
                    <a:lnTo>
                      <a:pt x="102" y="24"/>
                    </a:lnTo>
                    <a:lnTo>
                      <a:pt x="108" y="24"/>
                    </a:lnTo>
                    <a:lnTo>
                      <a:pt x="114" y="24"/>
                    </a:lnTo>
                    <a:lnTo>
                      <a:pt x="120" y="30"/>
                    </a:lnTo>
                    <a:lnTo>
                      <a:pt x="126" y="30"/>
                    </a:lnTo>
                    <a:lnTo>
                      <a:pt x="132" y="30"/>
                    </a:lnTo>
                    <a:lnTo>
                      <a:pt x="138" y="36"/>
                    </a:lnTo>
                    <a:lnTo>
                      <a:pt x="144" y="36"/>
                    </a:lnTo>
                    <a:lnTo>
                      <a:pt x="150" y="36"/>
                    </a:lnTo>
                    <a:lnTo>
                      <a:pt x="156" y="36"/>
                    </a:lnTo>
                    <a:lnTo>
                      <a:pt x="162" y="42"/>
                    </a:lnTo>
                    <a:lnTo>
                      <a:pt x="168" y="42"/>
                    </a:lnTo>
                    <a:lnTo>
                      <a:pt x="174" y="42"/>
                    </a:lnTo>
                    <a:lnTo>
                      <a:pt x="180" y="42"/>
                    </a:lnTo>
                    <a:lnTo>
                      <a:pt x="186" y="42"/>
                    </a:lnTo>
                    <a:lnTo>
                      <a:pt x="192" y="42"/>
                    </a:lnTo>
                    <a:lnTo>
                      <a:pt x="198" y="42"/>
                    </a:lnTo>
                    <a:lnTo>
                      <a:pt x="204" y="42"/>
                    </a:lnTo>
                    <a:lnTo>
                      <a:pt x="210" y="42"/>
                    </a:lnTo>
                    <a:lnTo>
                      <a:pt x="216" y="42"/>
                    </a:lnTo>
                    <a:lnTo>
                      <a:pt x="222" y="42"/>
                    </a:lnTo>
                    <a:lnTo>
                      <a:pt x="228" y="42"/>
                    </a:lnTo>
                    <a:lnTo>
                      <a:pt x="234" y="42"/>
                    </a:lnTo>
                    <a:lnTo>
                      <a:pt x="240" y="42"/>
                    </a:lnTo>
                    <a:lnTo>
                      <a:pt x="246" y="42"/>
                    </a:lnTo>
                    <a:lnTo>
                      <a:pt x="252" y="42"/>
                    </a:lnTo>
                    <a:lnTo>
                      <a:pt x="258" y="42"/>
                    </a:lnTo>
                    <a:lnTo>
                      <a:pt x="264" y="36"/>
                    </a:lnTo>
                    <a:lnTo>
                      <a:pt x="270" y="36"/>
                    </a:lnTo>
                    <a:lnTo>
                      <a:pt x="276" y="36"/>
                    </a:lnTo>
                    <a:lnTo>
                      <a:pt x="282" y="36"/>
                    </a:lnTo>
                    <a:lnTo>
                      <a:pt x="288" y="36"/>
                    </a:lnTo>
                    <a:lnTo>
                      <a:pt x="294" y="30"/>
                    </a:lnTo>
                    <a:lnTo>
                      <a:pt x="300" y="30"/>
                    </a:lnTo>
                    <a:lnTo>
                      <a:pt x="306" y="30"/>
                    </a:lnTo>
                    <a:lnTo>
                      <a:pt x="312" y="30"/>
                    </a:lnTo>
                    <a:lnTo>
                      <a:pt x="318" y="30"/>
                    </a:lnTo>
                    <a:lnTo>
                      <a:pt x="324" y="30"/>
                    </a:lnTo>
                    <a:lnTo>
                      <a:pt x="330" y="24"/>
                    </a:lnTo>
                    <a:lnTo>
                      <a:pt x="336" y="24"/>
                    </a:lnTo>
                    <a:lnTo>
                      <a:pt x="342" y="24"/>
                    </a:lnTo>
                    <a:lnTo>
                      <a:pt x="348" y="24"/>
                    </a:lnTo>
                    <a:lnTo>
                      <a:pt x="354" y="24"/>
                    </a:lnTo>
                    <a:lnTo>
                      <a:pt x="360" y="24"/>
                    </a:lnTo>
                    <a:lnTo>
                      <a:pt x="366" y="24"/>
                    </a:lnTo>
                    <a:lnTo>
                      <a:pt x="372" y="24"/>
                    </a:lnTo>
                    <a:lnTo>
                      <a:pt x="378" y="24"/>
                    </a:lnTo>
                    <a:lnTo>
                      <a:pt x="384" y="24"/>
                    </a:lnTo>
                    <a:lnTo>
                      <a:pt x="390" y="24"/>
                    </a:lnTo>
                    <a:lnTo>
                      <a:pt x="396" y="24"/>
                    </a:lnTo>
                    <a:lnTo>
                      <a:pt x="402" y="24"/>
                    </a:lnTo>
                    <a:lnTo>
                      <a:pt x="408" y="24"/>
                    </a:lnTo>
                    <a:lnTo>
                      <a:pt x="414" y="24"/>
                    </a:lnTo>
                    <a:lnTo>
                      <a:pt x="420" y="24"/>
                    </a:lnTo>
                    <a:lnTo>
                      <a:pt x="426" y="24"/>
                    </a:lnTo>
                    <a:lnTo>
                      <a:pt x="432" y="24"/>
                    </a:lnTo>
                    <a:lnTo>
                      <a:pt x="438" y="24"/>
                    </a:lnTo>
                    <a:lnTo>
                      <a:pt x="444" y="24"/>
                    </a:lnTo>
                    <a:lnTo>
                      <a:pt x="450" y="30"/>
                    </a:lnTo>
                    <a:lnTo>
                      <a:pt x="456" y="30"/>
                    </a:lnTo>
                    <a:lnTo>
                      <a:pt x="462" y="30"/>
                    </a:lnTo>
                    <a:lnTo>
                      <a:pt x="468" y="30"/>
                    </a:lnTo>
                    <a:lnTo>
                      <a:pt x="474" y="30"/>
                    </a:lnTo>
                    <a:lnTo>
                      <a:pt x="480" y="36"/>
                    </a:lnTo>
                    <a:lnTo>
                      <a:pt x="486" y="36"/>
                    </a:lnTo>
                    <a:lnTo>
                      <a:pt x="492" y="36"/>
                    </a:lnTo>
                    <a:lnTo>
                      <a:pt x="498" y="36"/>
                    </a:lnTo>
                    <a:lnTo>
                      <a:pt x="504" y="36"/>
                    </a:lnTo>
                    <a:lnTo>
                      <a:pt x="510" y="36"/>
                    </a:lnTo>
                    <a:lnTo>
                      <a:pt x="516" y="42"/>
                    </a:lnTo>
                    <a:lnTo>
                      <a:pt x="522" y="42"/>
                    </a:lnTo>
                    <a:lnTo>
                      <a:pt x="528" y="42"/>
                    </a:lnTo>
                    <a:lnTo>
                      <a:pt x="534" y="42"/>
                    </a:lnTo>
                    <a:lnTo>
                      <a:pt x="540" y="42"/>
                    </a:lnTo>
                    <a:lnTo>
                      <a:pt x="546" y="42"/>
                    </a:lnTo>
                    <a:lnTo>
                      <a:pt x="552" y="42"/>
                    </a:lnTo>
                    <a:lnTo>
                      <a:pt x="558" y="42"/>
                    </a:lnTo>
                    <a:lnTo>
                      <a:pt x="564" y="42"/>
                    </a:lnTo>
                    <a:lnTo>
                      <a:pt x="570" y="42"/>
                    </a:lnTo>
                    <a:lnTo>
                      <a:pt x="576" y="42"/>
                    </a:lnTo>
                    <a:lnTo>
                      <a:pt x="582" y="48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40971" name="Text Box 112"/>
            <p:cNvSpPr txBox="1">
              <a:spLocks noChangeArrowheads="1"/>
            </p:cNvSpPr>
            <p:nvPr/>
          </p:nvSpPr>
          <p:spPr bwMode="auto">
            <a:xfrm>
              <a:off x="3504" y="2688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b="1" i="1"/>
                <a:t>f</a:t>
              </a:r>
              <a:r>
                <a:rPr lang="pl-PL" b="1"/>
                <a:t> [Hz]</a:t>
              </a:r>
            </a:p>
          </p:txBody>
        </p:sp>
        <p:graphicFrame>
          <p:nvGraphicFramePr>
            <p:cNvPr id="40963" name="Object 1"/>
            <p:cNvGraphicFramePr>
              <a:graphicFrameLocks noChangeAspect="1"/>
            </p:cNvGraphicFramePr>
            <p:nvPr/>
          </p:nvGraphicFramePr>
          <p:xfrm>
            <a:off x="3168" y="3072"/>
            <a:ext cx="240" cy="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4194" name="Równanie" r:id="rId4" imgW="279360" imgH="215640" progId="Equation.3">
                    <p:embed/>
                  </p:oleObj>
                </mc:Choice>
                <mc:Fallback>
                  <p:oleObj name="Równanie" r:id="rId4" imgW="279360" imgH="21564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3072"/>
                          <a:ext cx="240" cy="1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64" name="Object 2"/>
            <p:cNvGraphicFramePr>
              <a:graphicFrameLocks noChangeAspect="1"/>
            </p:cNvGraphicFramePr>
            <p:nvPr/>
          </p:nvGraphicFramePr>
          <p:xfrm>
            <a:off x="2880" y="3072"/>
            <a:ext cx="218" cy="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4195" name="Równanie" r:id="rId6" imgW="253800" imgH="215640" progId="Equation.3">
                    <p:embed/>
                  </p:oleObj>
                </mc:Choice>
                <mc:Fallback>
                  <p:oleObj name="Równanie" r:id="rId6" imgW="253800" imgH="2156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3072"/>
                          <a:ext cx="218" cy="1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65" name="Object 3"/>
            <p:cNvGraphicFramePr>
              <a:graphicFrameLocks noChangeAspect="1"/>
            </p:cNvGraphicFramePr>
            <p:nvPr/>
          </p:nvGraphicFramePr>
          <p:xfrm>
            <a:off x="3504" y="3072"/>
            <a:ext cx="229" cy="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4196" name="Równanie" r:id="rId8" imgW="266400" imgH="215640" progId="Equation.3">
                    <p:embed/>
                  </p:oleObj>
                </mc:Choice>
                <mc:Fallback>
                  <p:oleObj name="Równanie" r:id="rId8" imgW="266400" imgH="2156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3072"/>
                          <a:ext cx="229" cy="1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68" name="Text Box 118"/>
          <p:cNvSpPr txBox="1">
            <a:spLocks noChangeArrowheads="1"/>
          </p:cNvSpPr>
          <p:nvPr/>
        </p:nvSpPr>
        <p:spPr bwMode="auto">
          <a:xfrm>
            <a:off x="384807" y="5288340"/>
            <a:ext cx="8759193" cy="156966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Widmo gęstości mocy jest skoncentrowane w paśmie </a:t>
            </a:r>
            <a:r>
              <a:rPr lang="pl-PL" b="1" dirty="0"/>
              <a:t>0 &lt; </a:t>
            </a:r>
            <a:r>
              <a:rPr lang="pl-PL" b="1" i="1" dirty="0"/>
              <a:t>f</a:t>
            </a:r>
            <a:r>
              <a:rPr lang="pl-PL" b="1" dirty="0"/>
              <a:t> &lt; 1/T;</a:t>
            </a:r>
          </a:p>
          <a:p>
            <a:r>
              <a:rPr lang="pl-PL" b="1" dirty="0" smtClean="0"/>
              <a:t>twierdzenie </a:t>
            </a:r>
            <a:r>
              <a:rPr lang="pl-PL" b="1" dirty="0" err="1" smtClean="0"/>
              <a:t>Nyquista</a:t>
            </a:r>
            <a:r>
              <a:rPr lang="pl-PL" b="1" dirty="0" smtClean="0"/>
              <a:t> </a:t>
            </a:r>
            <a:r>
              <a:rPr lang="pl-PL" b="1" dirty="0"/>
              <a:t>(ISI = 0) </a:t>
            </a:r>
            <a:r>
              <a:rPr lang="pl-PL" b="1" dirty="0" smtClean="0"/>
              <a:t>mówi, że pasmo o szerokości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 0 &lt; </a:t>
            </a:r>
            <a:r>
              <a:rPr lang="pl-PL" b="1" i="1" dirty="0"/>
              <a:t>f</a:t>
            </a:r>
            <a:r>
              <a:rPr lang="pl-PL" b="1" dirty="0"/>
              <a:t> &lt; 1</a:t>
            </a:r>
            <a:r>
              <a:rPr lang="pl-PL" b="1" dirty="0" smtClean="0"/>
              <a:t>/(2</a:t>
            </a:r>
            <a:r>
              <a:rPr lang="pl-PL" b="1" i="1" dirty="0" smtClean="0"/>
              <a:t>T</a:t>
            </a:r>
            <a:r>
              <a:rPr lang="pl-PL" b="1" dirty="0" smtClean="0"/>
              <a:t>) jest wystarczające (przy założeniu synchronicznego</a:t>
            </a:r>
            <a:br>
              <a:rPr lang="pl-PL" b="1" dirty="0" smtClean="0"/>
            </a:br>
            <a:r>
              <a:rPr lang="pl-PL" b="1" dirty="0" err="1" smtClean="0"/>
              <a:t>repróbkowania</a:t>
            </a:r>
            <a:r>
              <a:rPr lang="pl-PL" b="1" dirty="0" smtClean="0"/>
              <a:t>).</a:t>
            </a:r>
            <a:endParaRPr lang="pl-PL" b="1" dirty="0"/>
          </a:p>
        </p:txBody>
      </p:sp>
      <p:sp>
        <p:nvSpPr>
          <p:cNvPr id="40969" name="Rectangle 121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924800" cy="68580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Bipolarny kod transmisyjny NRZ –widmo gęstości mocy</a:t>
            </a:r>
          </a:p>
        </p:txBody>
      </p:sp>
      <p:sp>
        <p:nvSpPr>
          <p:cNvPr id="66" name="Prostokąt 65"/>
          <p:cNvSpPr/>
          <p:nvPr/>
        </p:nvSpPr>
        <p:spPr bwMode="auto">
          <a:xfrm>
            <a:off x="4860032" y="908720"/>
            <a:ext cx="1944216" cy="22322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4532313" y="1340768"/>
          <a:ext cx="4611687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197" name="Równanie" r:id="rId10" imgW="2476440" imgH="863280" progId="Equation.3">
                  <p:embed/>
                </p:oleObj>
              </mc:Choice>
              <mc:Fallback>
                <p:oleObj name="Równanie" r:id="rId10" imgW="2476440" imgH="8632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1340768"/>
                        <a:ext cx="4611687" cy="1609725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6024235" y="6550223"/>
            <a:ext cx="311976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1115616" y="1441197"/>
            <a:ext cx="4114800" cy="1889706"/>
            <a:chOff x="1104" y="1112"/>
            <a:chExt cx="3744" cy="1720"/>
          </a:xfrm>
        </p:grpSpPr>
        <p:sp>
          <p:nvSpPr>
            <p:cNvPr id="19" name="Line 28"/>
            <p:cNvSpPr>
              <a:spLocks noChangeShapeType="1"/>
            </p:cNvSpPr>
            <p:nvPr/>
          </p:nvSpPr>
          <p:spPr bwMode="auto">
            <a:xfrm>
              <a:off x="1104" y="2832"/>
              <a:ext cx="37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1296" y="1112"/>
              <a:ext cx="3450" cy="1640"/>
            </a:xfrm>
            <a:custGeom>
              <a:avLst/>
              <a:gdLst>
                <a:gd name="T0" fmla="*/ 0 w 3450"/>
                <a:gd name="T1" fmla="*/ 1624 h 1640"/>
                <a:gd name="T2" fmla="*/ 864 w 3450"/>
                <a:gd name="T3" fmla="*/ 1384 h 1640"/>
                <a:gd name="T4" fmla="*/ 1344 w 3450"/>
                <a:gd name="T5" fmla="*/ 88 h 1640"/>
                <a:gd name="T6" fmla="*/ 2016 w 3450"/>
                <a:gd name="T7" fmla="*/ 856 h 1640"/>
                <a:gd name="T8" fmla="*/ 2388 w 3450"/>
                <a:gd name="T9" fmla="*/ 478 h 1640"/>
                <a:gd name="T10" fmla="*/ 2784 w 3450"/>
                <a:gd name="T11" fmla="*/ 1240 h 1640"/>
                <a:gd name="T12" fmla="*/ 3072 w 3450"/>
                <a:gd name="T13" fmla="*/ 1480 h 1640"/>
                <a:gd name="T14" fmla="*/ 3450 w 3450"/>
                <a:gd name="T15" fmla="*/ 1576 h 16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50"/>
                <a:gd name="T25" fmla="*/ 0 h 1640"/>
                <a:gd name="T26" fmla="*/ 3450 w 3450"/>
                <a:gd name="T27" fmla="*/ 1640 h 16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50" h="1640">
                  <a:moveTo>
                    <a:pt x="0" y="1624"/>
                  </a:moveTo>
                  <a:cubicBezTo>
                    <a:pt x="320" y="1632"/>
                    <a:pt x="640" y="1640"/>
                    <a:pt x="864" y="1384"/>
                  </a:cubicBezTo>
                  <a:cubicBezTo>
                    <a:pt x="1088" y="1128"/>
                    <a:pt x="1152" y="176"/>
                    <a:pt x="1344" y="88"/>
                  </a:cubicBezTo>
                  <a:cubicBezTo>
                    <a:pt x="1536" y="0"/>
                    <a:pt x="1842" y="791"/>
                    <a:pt x="2016" y="856"/>
                  </a:cubicBezTo>
                  <a:cubicBezTo>
                    <a:pt x="2190" y="921"/>
                    <a:pt x="2260" y="414"/>
                    <a:pt x="2388" y="478"/>
                  </a:cubicBezTo>
                  <a:cubicBezTo>
                    <a:pt x="2516" y="542"/>
                    <a:pt x="2670" y="1073"/>
                    <a:pt x="2784" y="1240"/>
                  </a:cubicBezTo>
                  <a:cubicBezTo>
                    <a:pt x="2898" y="1407"/>
                    <a:pt x="2961" y="1424"/>
                    <a:pt x="3072" y="1480"/>
                  </a:cubicBezTo>
                  <a:cubicBezTo>
                    <a:pt x="3183" y="1536"/>
                    <a:pt x="3371" y="1556"/>
                    <a:pt x="3450" y="1576"/>
                  </a:cubicBezTo>
                </a:path>
              </a:pathLst>
            </a:custGeom>
            <a:noFill/>
            <a:ln w="38100" cmpd="sng">
              <a:solidFill>
                <a:srgbClr val="CC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2803356" y="1216631"/>
            <a:ext cx="0" cy="2162175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5230416" y="296519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i="1" dirty="0"/>
              <a:t>x</a:t>
            </a:r>
          </a:p>
        </p:txBody>
      </p:sp>
      <p:graphicFrame>
        <p:nvGraphicFramePr>
          <p:cNvPr id="21" name="Obi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227418"/>
              </p:ext>
            </p:extLst>
          </p:nvPr>
        </p:nvGraphicFramePr>
        <p:xfrm>
          <a:off x="1455172" y="2208327"/>
          <a:ext cx="741164" cy="48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78" name="Równanie" r:id="rId4" imgW="330120" imgH="215640" progId="Equation.3">
                  <p:embed/>
                </p:oleObj>
              </mc:Choice>
              <mc:Fallback>
                <p:oleObj name="Równanie" r:id="rId4" imgW="330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172" y="2208327"/>
                        <a:ext cx="741164" cy="484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30"/>
          <p:cNvSpPr>
            <a:spLocks noChangeShapeType="1"/>
          </p:cNvSpPr>
          <p:nvPr/>
        </p:nvSpPr>
        <p:spPr bwMode="auto">
          <a:xfrm>
            <a:off x="3902437" y="1216631"/>
            <a:ext cx="0" cy="2162175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2362210" y="288315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i="1" dirty="0" smtClean="0"/>
              <a:t>x</a:t>
            </a:r>
            <a:r>
              <a:rPr lang="pl-PL" b="1" baseline="-25000" dirty="0" smtClean="0"/>
              <a:t>1</a:t>
            </a:r>
            <a:endParaRPr lang="pl-PL" b="1" baseline="-25000" dirty="0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3902436" y="2876352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i="1" dirty="0" smtClean="0"/>
              <a:t>x</a:t>
            </a:r>
            <a:r>
              <a:rPr lang="pl-PL" b="1" baseline="-25000" dirty="0" smtClean="0"/>
              <a:t>2</a:t>
            </a:r>
            <a:endParaRPr lang="pl-PL" b="1" baseline="-25000" dirty="0"/>
          </a:p>
        </p:txBody>
      </p:sp>
      <p:graphicFrame>
        <p:nvGraphicFramePr>
          <p:cNvPr id="19456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315770"/>
              </p:ext>
            </p:extLst>
          </p:nvPr>
        </p:nvGraphicFramePr>
        <p:xfrm>
          <a:off x="1171575" y="3457575"/>
          <a:ext cx="45243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79" name="Equation" r:id="rId6" imgW="2679480" imgH="355320" progId="Equation.3">
                  <p:embed/>
                </p:oleObj>
              </mc:Choice>
              <mc:Fallback>
                <p:oleObj name="Equation" r:id="rId6" imgW="2679480" imgH="35532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3457575"/>
                        <a:ext cx="4524375" cy="601663"/>
                      </a:xfrm>
                      <a:prstGeom prst="rect">
                        <a:avLst/>
                      </a:prstGeom>
                      <a:solidFill>
                        <a:srgbClr val="CC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44"/>
          <p:cNvSpPr txBox="1">
            <a:spLocks noChangeArrowheads="1"/>
          </p:cNvSpPr>
          <p:nvPr/>
        </p:nvSpPr>
        <p:spPr bwMode="auto">
          <a:xfrm>
            <a:off x="4400144" y="1250302"/>
            <a:ext cx="4528158" cy="1200329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800" b="1" dirty="0" smtClean="0"/>
              <a:t>Kształt </a:t>
            </a:r>
            <a:r>
              <a:rPr lang="pl-PL" sz="1800" b="1" dirty="0" err="1" smtClean="0"/>
              <a:t>fgp</a:t>
            </a:r>
            <a:r>
              <a:rPr lang="pl-PL" sz="1800" b="1" dirty="0" smtClean="0"/>
              <a:t> wskazuje na:</a:t>
            </a:r>
            <a:br>
              <a:rPr lang="pl-PL" sz="1800" b="1" dirty="0" smtClean="0"/>
            </a:br>
            <a:r>
              <a:rPr lang="pl-PL" sz="1800" b="1" dirty="0" smtClean="0"/>
              <a:t>- preferowane wartości zmiennej losowej,</a:t>
            </a:r>
          </a:p>
          <a:p>
            <a:r>
              <a:rPr lang="pl-PL" sz="1800" b="1" dirty="0" smtClean="0"/>
              <a:t>- rozrzut wartości zmiennej losowej wokół</a:t>
            </a:r>
            <a:br>
              <a:rPr lang="pl-PL" sz="1800" b="1" dirty="0" smtClean="0"/>
            </a:br>
            <a:r>
              <a:rPr lang="pl-PL" sz="1800" b="1" dirty="0" smtClean="0"/>
              <a:t>wartości preferowanych</a:t>
            </a:r>
            <a:endParaRPr lang="pl-PL" sz="1800" b="1" dirty="0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755576" y="0"/>
            <a:ext cx="84969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2867025" algn="l"/>
              </a:tabLst>
            </a:pPr>
            <a:r>
              <a:rPr kumimoji="1" lang="pl-PL" sz="3000" b="1" dirty="0" smtClean="0">
                <a:solidFill>
                  <a:srgbClr val="008000"/>
                </a:solidFill>
                <a:latin typeface="Verdana" pitchFamily="34" charset="0"/>
              </a:rPr>
              <a:t>Funkcja gęstości prawdopodobieństwa</a:t>
            </a:r>
            <a:br>
              <a:rPr kumimoji="1" lang="pl-PL" sz="3000" b="1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kumimoji="1" lang="pl-PL" sz="3000" b="1" dirty="0" smtClean="0">
                <a:solidFill>
                  <a:srgbClr val="008000"/>
                </a:solidFill>
                <a:latin typeface="Verdana" pitchFamily="34" charset="0"/>
              </a:rPr>
              <a:t>zmiennej losowej (</a:t>
            </a:r>
            <a:r>
              <a:rPr kumimoji="1" lang="pl-PL" sz="3000" b="1" dirty="0" err="1" smtClean="0">
                <a:solidFill>
                  <a:srgbClr val="008000"/>
                </a:solidFill>
                <a:latin typeface="Verdana" pitchFamily="34" charset="0"/>
              </a:rPr>
              <a:t>fgp</a:t>
            </a:r>
            <a:r>
              <a:rPr kumimoji="1" lang="pl-PL" sz="3000" b="1" dirty="0" smtClean="0">
                <a:solidFill>
                  <a:srgbClr val="008000"/>
                </a:solidFill>
                <a:latin typeface="Verdana" pitchFamily="34" charset="0"/>
              </a:rPr>
              <a:t>)</a:t>
            </a:r>
            <a:endParaRPr kumimoji="1" lang="pl-PL" sz="30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cxnSp>
        <p:nvCxnSpPr>
          <p:cNvPr id="5" name="Łącznik prosty 4"/>
          <p:cNvCxnSpPr/>
          <p:nvPr/>
        </p:nvCxnSpPr>
        <p:spPr bwMode="auto">
          <a:xfrm flipV="1">
            <a:off x="2807873" y="3327991"/>
            <a:ext cx="1041113" cy="39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Łącznik prosty 10"/>
          <p:cNvCxnSpPr/>
          <p:nvPr/>
        </p:nvCxnSpPr>
        <p:spPr bwMode="auto">
          <a:xfrm flipV="1">
            <a:off x="2803356" y="1628800"/>
            <a:ext cx="184561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Łącznik prosty 48"/>
          <p:cNvCxnSpPr/>
          <p:nvPr/>
        </p:nvCxnSpPr>
        <p:spPr bwMode="auto">
          <a:xfrm flipV="1">
            <a:off x="2798840" y="1807994"/>
            <a:ext cx="309316" cy="2355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Łącznik prosty 50"/>
          <p:cNvCxnSpPr/>
          <p:nvPr/>
        </p:nvCxnSpPr>
        <p:spPr bwMode="auto">
          <a:xfrm flipV="1">
            <a:off x="2827142" y="1925748"/>
            <a:ext cx="395330" cy="3082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Łącznik prosty 52"/>
          <p:cNvCxnSpPr/>
          <p:nvPr/>
        </p:nvCxnSpPr>
        <p:spPr bwMode="auto">
          <a:xfrm flipV="1">
            <a:off x="2798840" y="2066731"/>
            <a:ext cx="495110" cy="384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Łącznik prosty 59"/>
          <p:cNvCxnSpPr/>
          <p:nvPr/>
        </p:nvCxnSpPr>
        <p:spPr bwMode="auto">
          <a:xfrm flipV="1">
            <a:off x="2812389" y="2205168"/>
            <a:ext cx="551733" cy="4433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Łącznik prosty 60"/>
          <p:cNvCxnSpPr/>
          <p:nvPr/>
        </p:nvCxnSpPr>
        <p:spPr bwMode="auto">
          <a:xfrm flipV="1">
            <a:off x="2794324" y="2312202"/>
            <a:ext cx="661845" cy="5412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Łącznik prosty 61"/>
          <p:cNvCxnSpPr/>
          <p:nvPr/>
        </p:nvCxnSpPr>
        <p:spPr bwMode="auto">
          <a:xfrm flipV="1">
            <a:off x="2812388" y="2326948"/>
            <a:ext cx="894861" cy="7227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Łącznik prosty 62"/>
          <p:cNvCxnSpPr/>
          <p:nvPr/>
        </p:nvCxnSpPr>
        <p:spPr bwMode="auto">
          <a:xfrm flipV="1">
            <a:off x="2810242" y="2370935"/>
            <a:ext cx="1087073" cy="9287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Łącznik prosty 63"/>
          <p:cNvCxnSpPr/>
          <p:nvPr/>
        </p:nvCxnSpPr>
        <p:spPr bwMode="auto">
          <a:xfrm flipV="1">
            <a:off x="3061660" y="2592606"/>
            <a:ext cx="842540" cy="7207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Łącznik prosty 66"/>
          <p:cNvCxnSpPr/>
          <p:nvPr/>
        </p:nvCxnSpPr>
        <p:spPr bwMode="auto">
          <a:xfrm flipV="1">
            <a:off x="3315526" y="2841559"/>
            <a:ext cx="590821" cy="500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Łącznik prosty 67"/>
          <p:cNvCxnSpPr>
            <a:endCxn id="25" idx="1"/>
          </p:cNvCxnSpPr>
          <p:nvPr/>
        </p:nvCxnSpPr>
        <p:spPr bwMode="auto">
          <a:xfrm flipV="1">
            <a:off x="3630962" y="3107185"/>
            <a:ext cx="271474" cy="2061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upa 3"/>
          <p:cNvGrpSpPr/>
          <p:nvPr/>
        </p:nvGrpSpPr>
        <p:grpSpPr>
          <a:xfrm>
            <a:off x="1432374" y="4257503"/>
            <a:ext cx="7644609" cy="2256015"/>
            <a:chOff x="1432374" y="4257503"/>
            <a:chExt cx="7644609" cy="2256015"/>
          </a:xfrm>
        </p:grpSpPr>
        <p:grpSp>
          <p:nvGrpSpPr>
            <p:cNvPr id="9" name="Grupa 8"/>
            <p:cNvGrpSpPr/>
            <p:nvPr/>
          </p:nvGrpSpPr>
          <p:grpSpPr>
            <a:xfrm>
              <a:off x="1432374" y="4257503"/>
              <a:ext cx="7644609" cy="2256015"/>
              <a:chOff x="1432374" y="4257503"/>
              <a:chExt cx="7644609" cy="2256015"/>
            </a:xfrm>
          </p:grpSpPr>
          <p:grpSp>
            <p:nvGrpSpPr>
              <p:cNvPr id="3" name="Grupa 2"/>
              <p:cNvGrpSpPr/>
              <p:nvPr/>
            </p:nvGrpSpPr>
            <p:grpSpPr>
              <a:xfrm>
                <a:off x="1432374" y="4257503"/>
                <a:ext cx="7644609" cy="2256015"/>
                <a:chOff x="1432374" y="4257503"/>
                <a:chExt cx="7644609" cy="2256015"/>
              </a:xfrm>
            </p:grpSpPr>
            <p:grpSp>
              <p:nvGrpSpPr>
                <p:cNvPr id="29" name="Grupa 28"/>
                <p:cNvGrpSpPr/>
                <p:nvPr/>
              </p:nvGrpSpPr>
              <p:grpSpPr>
                <a:xfrm>
                  <a:off x="1432374" y="4616749"/>
                  <a:ext cx="6480721" cy="1896769"/>
                  <a:chOff x="1475656" y="4626890"/>
                  <a:chExt cx="6480721" cy="1896769"/>
                </a:xfrm>
              </p:grpSpPr>
              <p:grpSp>
                <p:nvGrpSpPr>
                  <p:cNvPr id="3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475656" y="4626890"/>
                    <a:ext cx="4114800" cy="1889706"/>
                    <a:chOff x="1104" y="1112"/>
                    <a:chExt cx="3744" cy="1720"/>
                  </a:xfrm>
                </p:grpSpPr>
                <p:sp>
                  <p:nvSpPr>
                    <p:cNvPr id="57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832"/>
                      <a:ext cx="374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stealth" w="med" len="med"/>
                    </a:ln>
                  </p:spPr>
                  <p:txBody>
                    <a:bodyPr/>
                    <a:lstStyle/>
                    <a:p>
                      <a:endParaRPr lang="pl-PL"/>
                    </a:p>
                  </p:txBody>
                </p:sp>
                <p:sp>
                  <p:nvSpPr>
                    <p:cNvPr id="58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296" y="1112"/>
                      <a:ext cx="3450" cy="1640"/>
                    </a:xfrm>
                    <a:custGeom>
                      <a:avLst/>
                      <a:gdLst>
                        <a:gd name="T0" fmla="*/ 0 w 3450"/>
                        <a:gd name="T1" fmla="*/ 1624 h 1640"/>
                        <a:gd name="T2" fmla="*/ 864 w 3450"/>
                        <a:gd name="T3" fmla="*/ 1384 h 1640"/>
                        <a:gd name="T4" fmla="*/ 1344 w 3450"/>
                        <a:gd name="T5" fmla="*/ 88 h 1640"/>
                        <a:gd name="T6" fmla="*/ 2016 w 3450"/>
                        <a:gd name="T7" fmla="*/ 856 h 1640"/>
                        <a:gd name="T8" fmla="*/ 2388 w 3450"/>
                        <a:gd name="T9" fmla="*/ 478 h 1640"/>
                        <a:gd name="T10" fmla="*/ 2784 w 3450"/>
                        <a:gd name="T11" fmla="*/ 1240 h 1640"/>
                        <a:gd name="T12" fmla="*/ 3072 w 3450"/>
                        <a:gd name="T13" fmla="*/ 1480 h 1640"/>
                        <a:gd name="T14" fmla="*/ 3450 w 3450"/>
                        <a:gd name="T15" fmla="*/ 1576 h 164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3450"/>
                        <a:gd name="T25" fmla="*/ 0 h 1640"/>
                        <a:gd name="T26" fmla="*/ 3450 w 3450"/>
                        <a:gd name="T27" fmla="*/ 1640 h 164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3450" h="1640">
                          <a:moveTo>
                            <a:pt x="0" y="1624"/>
                          </a:moveTo>
                          <a:cubicBezTo>
                            <a:pt x="320" y="1632"/>
                            <a:pt x="640" y="1640"/>
                            <a:pt x="864" y="1384"/>
                          </a:cubicBezTo>
                          <a:cubicBezTo>
                            <a:pt x="1088" y="1128"/>
                            <a:pt x="1152" y="176"/>
                            <a:pt x="1344" y="88"/>
                          </a:cubicBezTo>
                          <a:cubicBezTo>
                            <a:pt x="1536" y="0"/>
                            <a:pt x="1842" y="791"/>
                            <a:pt x="2016" y="856"/>
                          </a:cubicBezTo>
                          <a:cubicBezTo>
                            <a:pt x="2190" y="921"/>
                            <a:pt x="2260" y="414"/>
                            <a:pt x="2388" y="478"/>
                          </a:cubicBezTo>
                          <a:cubicBezTo>
                            <a:pt x="2516" y="542"/>
                            <a:pt x="2670" y="1073"/>
                            <a:pt x="2784" y="1240"/>
                          </a:cubicBezTo>
                          <a:cubicBezTo>
                            <a:pt x="2898" y="1407"/>
                            <a:pt x="2961" y="1424"/>
                            <a:pt x="3072" y="1480"/>
                          </a:cubicBezTo>
                          <a:cubicBezTo>
                            <a:pt x="3183" y="1536"/>
                            <a:pt x="3371" y="1556"/>
                            <a:pt x="3450" y="1576"/>
                          </a:cubicBezTo>
                        </a:path>
                      </a:pathLst>
                    </a:custGeom>
                    <a:noFill/>
                    <a:ln w="38100" cmpd="sng">
                      <a:solidFill>
                        <a:srgbClr val="CC00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l-PL"/>
                    </a:p>
                  </p:txBody>
                </p:sp>
              </p:grpSp>
              <p:graphicFrame>
                <p:nvGraphicFramePr>
                  <p:cNvPr id="31" name="Obiekt 3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981557210"/>
                      </p:ext>
                    </p:extLst>
                  </p:nvPr>
                </p:nvGraphicFramePr>
                <p:xfrm>
                  <a:off x="1864321" y="5124291"/>
                  <a:ext cx="741164" cy="48460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769080" name="Równanie" r:id="rId8" imgW="330120" imgH="215640" progId="Equation.3">
                          <p:embed/>
                        </p:oleObj>
                      </mc:Choice>
                      <mc:Fallback>
                        <p:oleObj name="Równanie" r:id="rId8" imgW="330120" imgH="2156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864321" y="5124291"/>
                                <a:ext cx="741164" cy="484607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2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47864" y="4793181"/>
                    <a:ext cx="21889" cy="1707165"/>
                  </a:xfrm>
                  <a:prstGeom prst="line">
                    <a:avLst/>
                  </a:prstGeom>
                  <a:noFill/>
                  <a:ln w="28575">
                    <a:solidFill>
                      <a:srgbClr val="33CC33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33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1199" y="6058463"/>
                    <a:ext cx="338554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l-PL" b="1" i="1" dirty="0" smtClean="0"/>
                      <a:t>x</a:t>
                    </a:r>
                    <a:endParaRPr lang="pl-PL" b="1" baseline="-25000" dirty="0"/>
                  </a:p>
                </p:txBody>
              </p:sp>
              <p:sp>
                <p:nvSpPr>
                  <p:cNvPr id="34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2512" y="5115048"/>
                    <a:ext cx="2624" cy="1408611"/>
                  </a:xfrm>
                  <a:prstGeom prst="line">
                    <a:avLst/>
                  </a:prstGeom>
                  <a:noFill/>
                  <a:ln w="28575">
                    <a:solidFill>
                      <a:srgbClr val="33CC33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35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86426" y="6058463"/>
                    <a:ext cx="1008609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l-PL" b="1" i="1" dirty="0" smtClean="0"/>
                      <a:t>x + ∆x</a:t>
                    </a:r>
                    <a:endParaRPr lang="pl-PL" b="1" baseline="-25000" dirty="0"/>
                  </a:p>
                </p:txBody>
              </p:sp>
              <p:cxnSp>
                <p:nvCxnSpPr>
                  <p:cNvPr id="36" name="Łącznik prosty 35"/>
                  <p:cNvCxnSpPr/>
                  <p:nvPr/>
                </p:nvCxnSpPr>
                <p:spPr bwMode="auto">
                  <a:xfrm flipV="1">
                    <a:off x="3383145" y="5123757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7" name="Łącznik prosty 36"/>
                  <p:cNvCxnSpPr/>
                  <p:nvPr/>
                </p:nvCxnSpPr>
                <p:spPr bwMode="auto">
                  <a:xfrm flipV="1">
                    <a:off x="3383145" y="5331531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8" name="Łącznik prosty 37"/>
                  <p:cNvCxnSpPr/>
                  <p:nvPr/>
                </p:nvCxnSpPr>
                <p:spPr bwMode="auto">
                  <a:xfrm flipV="1">
                    <a:off x="3383145" y="5539305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9" name="Łącznik prosty 38"/>
                  <p:cNvCxnSpPr/>
                  <p:nvPr/>
                </p:nvCxnSpPr>
                <p:spPr bwMode="auto">
                  <a:xfrm flipV="1">
                    <a:off x="3383145" y="5954853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0" name="Łącznik prosty 39"/>
                  <p:cNvCxnSpPr/>
                  <p:nvPr/>
                </p:nvCxnSpPr>
                <p:spPr bwMode="auto">
                  <a:xfrm flipV="1">
                    <a:off x="3383145" y="5747079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1" name="Łącznik prosty 40"/>
                  <p:cNvCxnSpPr/>
                  <p:nvPr/>
                </p:nvCxnSpPr>
                <p:spPr bwMode="auto">
                  <a:xfrm flipV="1">
                    <a:off x="3383145" y="5227644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2" name="Łącznik prosty 41"/>
                  <p:cNvCxnSpPr/>
                  <p:nvPr/>
                </p:nvCxnSpPr>
                <p:spPr bwMode="auto">
                  <a:xfrm flipV="1">
                    <a:off x="3383145" y="6370398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6" name="Łącznik prosty 45"/>
                  <p:cNvCxnSpPr/>
                  <p:nvPr/>
                </p:nvCxnSpPr>
                <p:spPr bwMode="auto">
                  <a:xfrm flipV="1">
                    <a:off x="3383145" y="6162627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" name="Łącznik prosty 46"/>
                  <p:cNvCxnSpPr/>
                  <p:nvPr/>
                </p:nvCxnSpPr>
                <p:spPr bwMode="auto">
                  <a:xfrm flipV="1">
                    <a:off x="3383145" y="5435418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" name="Łącznik prosty 49"/>
                  <p:cNvCxnSpPr/>
                  <p:nvPr/>
                </p:nvCxnSpPr>
                <p:spPr bwMode="auto">
                  <a:xfrm flipV="1">
                    <a:off x="3383145" y="6058740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" name="Łącznik prosty 51"/>
                  <p:cNvCxnSpPr/>
                  <p:nvPr/>
                </p:nvCxnSpPr>
                <p:spPr bwMode="auto">
                  <a:xfrm flipV="1">
                    <a:off x="3383145" y="6266514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4" name="Łącznik prosty 53"/>
                  <p:cNvCxnSpPr/>
                  <p:nvPr/>
                </p:nvCxnSpPr>
                <p:spPr bwMode="auto">
                  <a:xfrm flipV="1">
                    <a:off x="3383145" y="5850966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5" name="Łącznik prosty 54"/>
                  <p:cNvCxnSpPr/>
                  <p:nvPr/>
                </p:nvCxnSpPr>
                <p:spPr bwMode="auto">
                  <a:xfrm flipV="1">
                    <a:off x="3383145" y="5643192"/>
                    <a:ext cx="174248" cy="114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graphicFrame>
                <p:nvGraphicFramePr>
                  <p:cNvPr id="56" name="Obiekt 5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984584041"/>
                      </p:ext>
                    </p:extLst>
                  </p:nvPr>
                </p:nvGraphicFramePr>
                <p:xfrm>
                  <a:off x="4814813" y="5280657"/>
                  <a:ext cx="3141564" cy="38700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769081" name="Equation" r:id="rId9" imgW="1752480" imgH="215640" progId="Equation.3">
                          <p:embed/>
                        </p:oleObj>
                      </mc:Choice>
                      <mc:Fallback>
                        <p:oleObj name="Equation" r:id="rId9" imgW="1752480" imgH="21564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10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814813" y="5280657"/>
                                <a:ext cx="3141564" cy="387004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59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268905" y="4257503"/>
                  <a:ext cx="3808078" cy="923330"/>
                </a:xfrm>
                <a:prstGeom prst="rect">
                  <a:avLst/>
                </a:prstGeom>
                <a:solidFill>
                  <a:srgbClr val="FF99CC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pl-PL" sz="1800" b="1" dirty="0" smtClean="0"/>
                    <a:t>Prawdopodobieństwo (przedziałowe)</a:t>
                  </a:r>
                  <a:br>
                    <a:rPr lang="pl-PL" sz="1800" b="1" dirty="0" smtClean="0"/>
                  </a:br>
                  <a:r>
                    <a:rPr lang="pl-PL" sz="1800" b="1" dirty="0" smtClean="0"/>
                    <a:t>przyjęcia przez zmienną losową</a:t>
                  </a:r>
                </a:p>
                <a:p>
                  <a:r>
                    <a:rPr lang="pl-PL" sz="1800" b="1" dirty="0" smtClean="0"/>
                    <a:t>ustalonej wartości</a:t>
                  </a:r>
                  <a:endParaRPr lang="pl-PL" sz="1800" b="1" dirty="0"/>
                </a:p>
              </p:txBody>
            </p:sp>
          </p:grpSp>
          <p:cxnSp>
            <p:nvCxnSpPr>
              <p:cNvPr id="6" name="Łącznik prosty 5"/>
              <p:cNvCxnSpPr>
                <a:stCxn id="32" idx="0"/>
              </p:cNvCxnSpPr>
              <p:nvPr/>
            </p:nvCxnSpPr>
            <p:spPr bwMode="auto">
              <a:xfrm>
                <a:off x="3326471" y="4783040"/>
                <a:ext cx="224037" cy="314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Łącznik prosty 7"/>
              <p:cNvCxnSpPr>
                <a:endCxn id="34" idx="0"/>
              </p:cNvCxnSpPr>
              <p:nvPr/>
            </p:nvCxnSpPr>
            <p:spPr bwMode="auto">
              <a:xfrm>
                <a:off x="3539230" y="4783040"/>
                <a:ext cx="2624" cy="32186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5" name="Łącznik prosty 64"/>
            <p:cNvCxnSpPr/>
            <p:nvPr/>
          </p:nvCxnSpPr>
          <p:spPr bwMode="auto">
            <a:xfrm flipV="1">
              <a:off x="3339863" y="5022497"/>
              <a:ext cx="174248" cy="1141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Łącznik prosty 65"/>
            <p:cNvCxnSpPr/>
            <p:nvPr/>
          </p:nvCxnSpPr>
          <p:spPr bwMode="auto">
            <a:xfrm flipV="1">
              <a:off x="3339863" y="4918610"/>
              <a:ext cx="174248" cy="1141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Łącznik prosty 68"/>
            <p:cNvCxnSpPr/>
            <p:nvPr/>
          </p:nvCxnSpPr>
          <p:spPr bwMode="auto">
            <a:xfrm flipV="1">
              <a:off x="3334399" y="4821107"/>
              <a:ext cx="174248" cy="1141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01000" cy="6858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Kod transmisyjny Millera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53252" name="Group 91"/>
          <p:cNvGrpSpPr>
            <a:grpSpLocks/>
          </p:cNvGrpSpPr>
          <p:nvPr/>
        </p:nvGrpSpPr>
        <p:grpSpPr bwMode="auto">
          <a:xfrm>
            <a:off x="1295400" y="762000"/>
            <a:ext cx="5579567" cy="1569990"/>
            <a:chOff x="710" y="912"/>
            <a:chExt cx="4161" cy="1172"/>
          </a:xfrm>
        </p:grpSpPr>
        <p:grpSp>
          <p:nvGrpSpPr>
            <p:cNvPr id="53319" name="Group 74"/>
            <p:cNvGrpSpPr>
              <a:grpSpLocks/>
            </p:cNvGrpSpPr>
            <p:nvPr/>
          </p:nvGrpSpPr>
          <p:grpSpPr bwMode="auto">
            <a:xfrm>
              <a:off x="710" y="1056"/>
              <a:ext cx="1402" cy="768"/>
              <a:chOff x="710" y="1056"/>
              <a:chExt cx="1402" cy="768"/>
            </a:xfrm>
          </p:grpSpPr>
          <p:sp>
            <p:nvSpPr>
              <p:cNvPr id="53321" name="Text Box 65"/>
              <p:cNvSpPr txBox="1">
                <a:spLocks noChangeArrowheads="1"/>
              </p:cNvSpPr>
              <p:nvPr/>
            </p:nvSpPr>
            <p:spPr bwMode="auto">
              <a:xfrm>
                <a:off x="710" y="1243"/>
                <a:ext cx="536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2800" b="1"/>
                  <a:t>„0”</a:t>
                </a:r>
              </a:p>
            </p:txBody>
          </p:sp>
          <p:sp>
            <p:nvSpPr>
              <p:cNvPr id="53322" name="AutoShape 66"/>
              <p:cNvSpPr>
                <a:spLocks/>
              </p:cNvSpPr>
              <p:nvPr/>
            </p:nvSpPr>
            <p:spPr bwMode="auto">
              <a:xfrm>
                <a:off x="1200" y="1056"/>
                <a:ext cx="192" cy="768"/>
              </a:xfrm>
              <a:prstGeom prst="leftBrace">
                <a:avLst>
                  <a:gd name="adj1" fmla="val 33333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53323" name="Group 69"/>
              <p:cNvGrpSpPr>
                <a:grpSpLocks/>
              </p:cNvGrpSpPr>
              <p:nvPr/>
            </p:nvGrpSpPr>
            <p:grpSpPr bwMode="auto">
              <a:xfrm>
                <a:off x="1488" y="1056"/>
                <a:ext cx="624" cy="288"/>
                <a:chOff x="1680" y="2304"/>
                <a:chExt cx="624" cy="288"/>
              </a:xfrm>
            </p:grpSpPr>
            <p:sp>
              <p:nvSpPr>
                <p:cNvPr id="53327" name="Line 67"/>
                <p:cNvSpPr>
                  <a:spLocks noChangeShapeType="1"/>
                </p:cNvSpPr>
                <p:nvPr/>
              </p:nvSpPr>
              <p:spPr bwMode="auto">
                <a:xfrm>
                  <a:off x="1680" y="2592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3328" name="Freeform 68"/>
                <p:cNvSpPr>
                  <a:spLocks/>
                </p:cNvSpPr>
                <p:nvPr/>
              </p:nvSpPr>
              <p:spPr bwMode="auto">
                <a:xfrm>
                  <a:off x="1728" y="2304"/>
                  <a:ext cx="528" cy="288"/>
                </a:xfrm>
                <a:custGeom>
                  <a:avLst/>
                  <a:gdLst>
                    <a:gd name="T0" fmla="*/ 0 w 528"/>
                    <a:gd name="T1" fmla="*/ 288 h 288"/>
                    <a:gd name="T2" fmla="*/ 144 w 528"/>
                    <a:gd name="T3" fmla="*/ 288 h 288"/>
                    <a:gd name="T4" fmla="*/ 144 w 528"/>
                    <a:gd name="T5" fmla="*/ 0 h 288"/>
                    <a:gd name="T6" fmla="*/ 144 w 528"/>
                    <a:gd name="T7" fmla="*/ 0 h 288"/>
                    <a:gd name="T8" fmla="*/ 432 w 528"/>
                    <a:gd name="T9" fmla="*/ 0 h 288"/>
                    <a:gd name="T10" fmla="*/ 432 w 528"/>
                    <a:gd name="T11" fmla="*/ 288 h 288"/>
                    <a:gd name="T12" fmla="*/ 528 w 528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8"/>
                    <a:gd name="T22" fmla="*/ 0 h 288"/>
                    <a:gd name="T23" fmla="*/ 528 w 528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8" h="28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432" y="0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53324" name="Group 70"/>
              <p:cNvGrpSpPr>
                <a:grpSpLocks/>
              </p:cNvGrpSpPr>
              <p:nvPr/>
            </p:nvGrpSpPr>
            <p:grpSpPr bwMode="auto">
              <a:xfrm flipV="1">
                <a:off x="1488" y="1536"/>
                <a:ext cx="624" cy="288"/>
                <a:chOff x="1680" y="2304"/>
                <a:chExt cx="624" cy="288"/>
              </a:xfrm>
            </p:grpSpPr>
            <p:sp>
              <p:nvSpPr>
                <p:cNvPr id="53325" name="Line 71"/>
                <p:cNvSpPr>
                  <a:spLocks noChangeShapeType="1"/>
                </p:cNvSpPr>
                <p:nvPr/>
              </p:nvSpPr>
              <p:spPr bwMode="auto">
                <a:xfrm>
                  <a:off x="1680" y="2592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3326" name="Freeform 72"/>
                <p:cNvSpPr>
                  <a:spLocks/>
                </p:cNvSpPr>
                <p:nvPr/>
              </p:nvSpPr>
              <p:spPr bwMode="auto">
                <a:xfrm>
                  <a:off x="1728" y="2304"/>
                  <a:ext cx="528" cy="288"/>
                </a:xfrm>
                <a:custGeom>
                  <a:avLst/>
                  <a:gdLst>
                    <a:gd name="T0" fmla="*/ 0 w 528"/>
                    <a:gd name="T1" fmla="*/ 288 h 288"/>
                    <a:gd name="T2" fmla="*/ 144 w 528"/>
                    <a:gd name="T3" fmla="*/ 288 h 288"/>
                    <a:gd name="T4" fmla="*/ 144 w 528"/>
                    <a:gd name="T5" fmla="*/ 0 h 288"/>
                    <a:gd name="T6" fmla="*/ 144 w 528"/>
                    <a:gd name="T7" fmla="*/ 0 h 288"/>
                    <a:gd name="T8" fmla="*/ 432 w 528"/>
                    <a:gd name="T9" fmla="*/ 0 h 288"/>
                    <a:gd name="T10" fmla="*/ 432 w 528"/>
                    <a:gd name="T11" fmla="*/ 288 h 288"/>
                    <a:gd name="T12" fmla="*/ 528 w 528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8"/>
                    <a:gd name="T22" fmla="*/ 0 h 288"/>
                    <a:gd name="T23" fmla="*/ 528 w 528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8" h="28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432" y="0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53320" name="Text Box 73"/>
            <p:cNvSpPr txBox="1">
              <a:spLocks noChangeArrowheads="1"/>
            </p:cNvSpPr>
            <p:nvPr/>
          </p:nvSpPr>
          <p:spPr bwMode="auto">
            <a:xfrm>
              <a:off x="2351" y="912"/>
              <a:ext cx="2520" cy="1172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pl-PL" dirty="0"/>
                <a:t> </a:t>
              </a:r>
              <a:r>
                <a:rPr lang="pl-PL" b="1" dirty="0" smtClean="0"/>
                <a:t>zachowanie poziomu</a:t>
              </a:r>
              <a:r>
                <a:rPr lang="pl-PL" b="1" dirty="0"/>
                <a:t/>
              </a:r>
              <a:br>
                <a:rPr lang="pl-PL" b="1" dirty="0"/>
              </a:br>
              <a:r>
                <a:rPr lang="pl-PL" b="1" dirty="0" smtClean="0"/>
                <a:t>przy zmianie </a:t>
              </a:r>
              <a:r>
                <a:rPr lang="pl-PL" b="1" dirty="0"/>
                <a:t>„1” </a:t>
              </a:r>
              <a:r>
                <a:rPr lang="pl-PL" b="1" dirty="0">
                  <a:sym typeface="Symbol" pitchFamily="18" charset="2"/>
                </a:rPr>
                <a:t> „0”</a:t>
              </a:r>
            </a:p>
            <a:p>
              <a:pPr>
                <a:buFontTx/>
                <a:buChar char="•"/>
              </a:pPr>
              <a:r>
                <a:rPr lang="pl-PL" b="1" dirty="0">
                  <a:sym typeface="Symbol" pitchFamily="18" charset="2"/>
                </a:rPr>
                <a:t> </a:t>
              </a:r>
              <a:r>
                <a:rPr lang="pl-PL" b="1" dirty="0" smtClean="0">
                  <a:sym typeface="Symbol" pitchFamily="18" charset="2"/>
                </a:rPr>
                <a:t>przeciwny poziom</a:t>
              </a:r>
              <a:r>
                <a:rPr lang="pl-PL" b="1" dirty="0">
                  <a:sym typeface="Symbol" pitchFamily="18" charset="2"/>
                </a:rPr>
                <a:t/>
              </a:r>
              <a:br>
                <a:rPr lang="pl-PL" b="1" dirty="0">
                  <a:sym typeface="Symbol" pitchFamily="18" charset="2"/>
                </a:rPr>
              </a:br>
              <a:r>
                <a:rPr lang="pl-PL" b="1" dirty="0" smtClean="0">
                  <a:sym typeface="Symbol" pitchFamily="18" charset="2"/>
                </a:rPr>
                <a:t>przy zmianie </a:t>
              </a:r>
              <a:r>
                <a:rPr lang="pl-PL" b="1" dirty="0">
                  <a:sym typeface="Symbol" pitchFamily="18" charset="2"/>
                </a:rPr>
                <a:t>„0”  „0”</a:t>
              </a:r>
            </a:p>
          </p:txBody>
        </p:sp>
      </p:grpSp>
      <p:grpSp>
        <p:nvGrpSpPr>
          <p:cNvPr id="53253" name="Group 92"/>
          <p:cNvGrpSpPr>
            <a:grpSpLocks/>
          </p:cNvGrpSpPr>
          <p:nvPr/>
        </p:nvGrpSpPr>
        <p:grpSpPr bwMode="auto">
          <a:xfrm>
            <a:off x="1295400" y="2286000"/>
            <a:ext cx="5541705" cy="1773238"/>
            <a:chOff x="816" y="2448"/>
            <a:chExt cx="3750" cy="1200"/>
          </a:xfrm>
        </p:grpSpPr>
        <p:grpSp>
          <p:nvGrpSpPr>
            <p:cNvPr id="53309" name="Group 89"/>
            <p:cNvGrpSpPr>
              <a:grpSpLocks/>
            </p:cNvGrpSpPr>
            <p:nvPr/>
          </p:nvGrpSpPr>
          <p:grpSpPr bwMode="auto">
            <a:xfrm>
              <a:off x="816" y="2448"/>
              <a:ext cx="1440" cy="1200"/>
              <a:chOff x="816" y="2448"/>
              <a:chExt cx="1440" cy="1200"/>
            </a:xfrm>
          </p:grpSpPr>
          <p:sp>
            <p:nvSpPr>
              <p:cNvPr id="53311" name="Text Box 76"/>
              <p:cNvSpPr txBox="1">
                <a:spLocks noChangeArrowheads="1"/>
              </p:cNvSpPr>
              <p:nvPr/>
            </p:nvSpPr>
            <p:spPr bwMode="auto">
              <a:xfrm>
                <a:off x="816" y="2880"/>
                <a:ext cx="486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sz="2800" b="1"/>
                  <a:t>„1”</a:t>
                </a:r>
              </a:p>
            </p:txBody>
          </p:sp>
          <p:sp>
            <p:nvSpPr>
              <p:cNvPr id="53312" name="AutoShape 77"/>
              <p:cNvSpPr>
                <a:spLocks/>
              </p:cNvSpPr>
              <p:nvPr/>
            </p:nvSpPr>
            <p:spPr bwMode="auto">
              <a:xfrm>
                <a:off x="1296" y="2448"/>
                <a:ext cx="192" cy="1200"/>
              </a:xfrm>
              <a:prstGeom prst="leftBrace">
                <a:avLst>
                  <a:gd name="adj1" fmla="val 52083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53313" name="Group 85"/>
              <p:cNvGrpSpPr>
                <a:grpSpLocks/>
              </p:cNvGrpSpPr>
              <p:nvPr/>
            </p:nvGrpSpPr>
            <p:grpSpPr bwMode="auto">
              <a:xfrm>
                <a:off x="1632" y="2448"/>
                <a:ext cx="624" cy="528"/>
                <a:chOff x="1594" y="2640"/>
                <a:chExt cx="624" cy="528"/>
              </a:xfrm>
            </p:grpSpPr>
            <p:sp>
              <p:nvSpPr>
                <p:cNvPr id="53317" name="Line 79"/>
                <p:cNvSpPr>
                  <a:spLocks noChangeShapeType="1"/>
                </p:cNvSpPr>
                <p:nvPr/>
              </p:nvSpPr>
              <p:spPr bwMode="auto">
                <a:xfrm>
                  <a:off x="1594" y="2928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3318" name="Freeform 84"/>
                <p:cNvSpPr>
                  <a:spLocks/>
                </p:cNvSpPr>
                <p:nvPr/>
              </p:nvSpPr>
              <p:spPr bwMode="auto">
                <a:xfrm>
                  <a:off x="1632" y="2640"/>
                  <a:ext cx="528" cy="528"/>
                </a:xfrm>
                <a:custGeom>
                  <a:avLst/>
                  <a:gdLst>
                    <a:gd name="T0" fmla="*/ 0 w 528"/>
                    <a:gd name="T1" fmla="*/ 288 h 528"/>
                    <a:gd name="T2" fmla="*/ 144 w 528"/>
                    <a:gd name="T3" fmla="*/ 288 h 528"/>
                    <a:gd name="T4" fmla="*/ 144 w 528"/>
                    <a:gd name="T5" fmla="*/ 0 h 528"/>
                    <a:gd name="T6" fmla="*/ 288 w 528"/>
                    <a:gd name="T7" fmla="*/ 0 h 528"/>
                    <a:gd name="T8" fmla="*/ 288 w 528"/>
                    <a:gd name="T9" fmla="*/ 528 h 528"/>
                    <a:gd name="T10" fmla="*/ 432 w 528"/>
                    <a:gd name="T11" fmla="*/ 528 h 528"/>
                    <a:gd name="T12" fmla="*/ 432 w 528"/>
                    <a:gd name="T13" fmla="*/ 288 h 528"/>
                    <a:gd name="T14" fmla="*/ 528 w 528"/>
                    <a:gd name="T15" fmla="*/ 288 h 5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8"/>
                    <a:gd name="T25" fmla="*/ 0 h 528"/>
                    <a:gd name="T26" fmla="*/ 528 w 528"/>
                    <a:gd name="T27" fmla="*/ 528 h 5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8" h="52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288" y="0"/>
                      </a:lnTo>
                      <a:lnTo>
                        <a:pt x="288" y="528"/>
                      </a:lnTo>
                      <a:lnTo>
                        <a:pt x="432" y="528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53314" name="Group 86"/>
              <p:cNvGrpSpPr>
                <a:grpSpLocks/>
              </p:cNvGrpSpPr>
              <p:nvPr/>
            </p:nvGrpSpPr>
            <p:grpSpPr bwMode="auto">
              <a:xfrm flipV="1">
                <a:off x="1632" y="3120"/>
                <a:ext cx="624" cy="528"/>
                <a:chOff x="1594" y="2640"/>
                <a:chExt cx="624" cy="528"/>
              </a:xfrm>
            </p:grpSpPr>
            <p:sp>
              <p:nvSpPr>
                <p:cNvPr id="53315" name="Line 87"/>
                <p:cNvSpPr>
                  <a:spLocks noChangeShapeType="1"/>
                </p:cNvSpPr>
                <p:nvPr/>
              </p:nvSpPr>
              <p:spPr bwMode="auto">
                <a:xfrm>
                  <a:off x="1594" y="2928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3316" name="Freeform 88"/>
                <p:cNvSpPr>
                  <a:spLocks/>
                </p:cNvSpPr>
                <p:nvPr/>
              </p:nvSpPr>
              <p:spPr bwMode="auto">
                <a:xfrm>
                  <a:off x="1632" y="2640"/>
                  <a:ext cx="528" cy="528"/>
                </a:xfrm>
                <a:custGeom>
                  <a:avLst/>
                  <a:gdLst>
                    <a:gd name="T0" fmla="*/ 0 w 528"/>
                    <a:gd name="T1" fmla="*/ 288 h 528"/>
                    <a:gd name="T2" fmla="*/ 144 w 528"/>
                    <a:gd name="T3" fmla="*/ 288 h 528"/>
                    <a:gd name="T4" fmla="*/ 144 w 528"/>
                    <a:gd name="T5" fmla="*/ 0 h 528"/>
                    <a:gd name="T6" fmla="*/ 288 w 528"/>
                    <a:gd name="T7" fmla="*/ 0 h 528"/>
                    <a:gd name="T8" fmla="*/ 288 w 528"/>
                    <a:gd name="T9" fmla="*/ 528 h 528"/>
                    <a:gd name="T10" fmla="*/ 432 w 528"/>
                    <a:gd name="T11" fmla="*/ 528 h 528"/>
                    <a:gd name="T12" fmla="*/ 432 w 528"/>
                    <a:gd name="T13" fmla="*/ 288 h 528"/>
                    <a:gd name="T14" fmla="*/ 528 w 528"/>
                    <a:gd name="T15" fmla="*/ 288 h 5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8"/>
                    <a:gd name="T25" fmla="*/ 0 h 528"/>
                    <a:gd name="T26" fmla="*/ 528 w 528"/>
                    <a:gd name="T27" fmla="*/ 528 h 5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8" h="52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288" y="0"/>
                      </a:lnTo>
                      <a:lnTo>
                        <a:pt x="288" y="528"/>
                      </a:lnTo>
                      <a:lnTo>
                        <a:pt x="432" y="528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53310" name="Text Box 90"/>
            <p:cNvSpPr txBox="1">
              <a:spLocks noChangeArrowheads="1"/>
            </p:cNvSpPr>
            <p:nvPr/>
          </p:nvSpPr>
          <p:spPr bwMode="auto">
            <a:xfrm>
              <a:off x="2304" y="2544"/>
              <a:ext cx="2262" cy="1062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pl-PL" dirty="0"/>
                <a:t> </a:t>
              </a:r>
              <a:r>
                <a:rPr lang="pl-PL" b="1" dirty="0" smtClean="0"/>
                <a:t>zachowanie poziomu</a:t>
              </a:r>
              <a:br>
                <a:rPr lang="pl-PL" b="1" dirty="0" smtClean="0"/>
              </a:br>
              <a:r>
                <a:rPr lang="pl-PL" b="1" dirty="0" smtClean="0"/>
                <a:t>przy zmianie </a:t>
              </a:r>
              <a:r>
                <a:rPr lang="pl-PL" b="1" dirty="0"/>
                <a:t>„1” </a:t>
              </a:r>
              <a:r>
                <a:rPr lang="pl-PL" b="1" dirty="0">
                  <a:sym typeface="Symbol" pitchFamily="18" charset="2"/>
                </a:rPr>
                <a:t> „1”</a:t>
              </a:r>
            </a:p>
            <a:p>
              <a:pPr>
                <a:buFontTx/>
                <a:buChar char="•"/>
              </a:pPr>
              <a:r>
                <a:rPr lang="pl-PL" b="1" dirty="0">
                  <a:sym typeface="Symbol" pitchFamily="18" charset="2"/>
                </a:rPr>
                <a:t> </a:t>
              </a:r>
              <a:r>
                <a:rPr lang="pl-PL" b="1" dirty="0" smtClean="0">
                  <a:sym typeface="Symbol" pitchFamily="18" charset="2"/>
                </a:rPr>
                <a:t>zachowanie poziomu</a:t>
              </a:r>
              <a:r>
                <a:rPr lang="pl-PL" b="1" dirty="0">
                  <a:sym typeface="Symbol" pitchFamily="18" charset="2"/>
                </a:rPr>
                <a:t/>
              </a:r>
              <a:br>
                <a:rPr lang="pl-PL" b="1" dirty="0">
                  <a:sym typeface="Symbol" pitchFamily="18" charset="2"/>
                </a:rPr>
              </a:br>
              <a:r>
                <a:rPr lang="pl-PL" b="1" dirty="0" smtClean="0">
                  <a:sym typeface="Symbol" pitchFamily="18" charset="2"/>
                </a:rPr>
                <a:t>przy zmianie </a:t>
              </a:r>
              <a:r>
                <a:rPr lang="pl-PL" b="1" dirty="0">
                  <a:sym typeface="Symbol" pitchFamily="18" charset="2"/>
                </a:rPr>
                <a:t>„0”  „1”</a:t>
              </a:r>
            </a:p>
          </p:txBody>
        </p:sp>
      </p:grpSp>
      <p:grpSp>
        <p:nvGrpSpPr>
          <p:cNvPr id="53254" name="Group 93"/>
          <p:cNvGrpSpPr>
            <a:grpSpLocks/>
          </p:cNvGrpSpPr>
          <p:nvPr/>
        </p:nvGrpSpPr>
        <p:grpSpPr bwMode="auto">
          <a:xfrm>
            <a:off x="1066800" y="4191000"/>
            <a:ext cx="7924800" cy="2451100"/>
            <a:chOff x="624" y="2488"/>
            <a:chExt cx="4992" cy="1544"/>
          </a:xfrm>
        </p:grpSpPr>
        <p:sp>
          <p:nvSpPr>
            <p:cNvPr id="53255" name="Text Box 94"/>
            <p:cNvSpPr txBox="1">
              <a:spLocks noChangeArrowheads="1"/>
            </p:cNvSpPr>
            <p:nvPr/>
          </p:nvSpPr>
          <p:spPr bwMode="auto">
            <a:xfrm>
              <a:off x="710" y="292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endParaRPr lang="pl-PL"/>
            </a:p>
          </p:txBody>
        </p:sp>
        <p:sp>
          <p:nvSpPr>
            <p:cNvPr id="53256" name="Line 95"/>
            <p:cNvSpPr>
              <a:spLocks noChangeShapeType="1"/>
            </p:cNvSpPr>
            <p:nvPr/>
          </p:nvSpPr>
          <p:spPr bwMode="auto">
            <a:xfrm>
              <a:off x="720" y="3312"/>
              <a:ext cx="48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57" name="Line 96"/>
            <p:cNvSpPr>
              <a:spLocks noChangeShapeType="1"/>
            </p:cNvSpPr>
            <p:nvPr/>
          </p:nvSpPr>
          <p:spPr bwMode="auto">
            <a:xfrm>
              <a:off x="720" y="2832"/>
              <a:ext cx="48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58" name="Line 97"/>
            <p:cNvSpPr>
              <a:spLocks noChangeShapeType="1"/>
            </p:cNvSpPr>
            <p:nvPr/>
          </p:nvSpPr>
          <p:spPr bwMode="auto">
            <a:xfrm>
              <a:off x="672" y="3792"/>
              <a:ext cx="49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59" name="Line 98"/>
            <p:cNvSpPr>
              <a:spLocks noChangeShapeType="1"/>
            </p:cNvSpPr>
            <p:nvPr/>
          </p:nvSpPr>
          <p:spPr bwMode="auto">
            <a:xfrm flipV="1">
              <a:off x="768" y="2496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0" name="Line 99"/>
            <p:cNvSpPr>
              <a:spLocks noChangeShapeType="1"/>
            </p:cNvSpPr>
            <p:nvPr/>
          </p:nvSpPr>
          <p:spPr bwMode="auto">
            <a:xfrm>
              <a:off x="1056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1" name="Line 100"/>
            <p:cNvSpPr>
              <a:spLocks noChangeShapeType="1"/>
            </p:cNvSpPr>
            <p:nvPr/>
          </p:nvSpPr>
          <p:spPr bwMode="auto">
            <a:xfrm>
              <a:off x="2464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2" name="Line 101"/>
            <p:cNvSpPr>
              <a:spLocks noChangeShapeType="1"/>
            </p:cNvSpPr>
            <p:nvPr/>
          </p:nvSpPr>
          <p:spPr bwMode="auto">
            <a:xfrm>
              <a:off x="2816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3" name="Line 102"/>
            <p:cNvSpPr>
              <a:spLocks noChangeShapeType="1"/>
            </p:cNvSpPr>
            <p:nvPr/>
          </p:nvSpPr>
          <p:spPr bwMode="auto">
            <a:xfrm>
              <a:off x="3168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4" name="Line 103"/>
            <p:cNvSpPr>
              <a:spLocks noChangeShapeType="1"/>
            </p:cNvSpPr>
            <p:nvPr/>
          </p:nvSpPr>
          <p:spPr bwMode="auto">
            <a:xfrm>
              <a:off x="3520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5" name="Line 104"/>
            <p:cNvSpPr>
              <a:spLocks noChangeShapeType="1"/>
            </p:cNvSpPr>
            <p:nvPr/>
          </p:nvSpPr>
          <p:spPr bwMode="auto">
            <a:xfrm>
              <a:off x="3872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6" name="Line 105"/>
            <p:cNvSpPr>
              <a:spLocks noChangeShapeType="1"/>
            </p:cNvSpPr>
            <p:nvPr/>
          </p:nvSpPr>
          <p:spPr bwMode="auto">
            <a:xfrm>
              <a:off x="4224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7" name="Line 106"/>
            <p:cNvSpPr>
              <a:spLocks noChangeShapeType="1"/>
            </p:cNvSpPr>
            <p:nvPr/>
          </p:nvSpPr>
          <p:spPr bwMode="auto">
            <a:xfrm>
              <a:off x="4576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8" name="Line 107"/>
            <p:cNvSpPr>
              <a:spLocks noChangeShapeType="1"/>
            </p:cNvSpPr>
            <p:nvPr/>
          </p:nvSpPr>
          <p:spPr bwMode="auto">
            <a:xfrm>
              <a:off x="4928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69" name="Line 108"/>
            <p:cNvSpPr>
              <a:spLocks noChangeShapeType="1"/>
            </p:cNvSpPr>
            <p:nvPr/>
          </p:nvSpPr>
          <p:spPr bwMode="auto">
            <a:xfrm>
              <a:off x="5280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70" name="Line 109"/>
            <p:cNvSpPr>
              <a:spLocks noChangeShapeType="1"/>
            </p:cNvSpPr>
            <p:nvPr/>
          </p:nvSpPr>
          <p:spPr bwMode="auto">
            <a:xfrm>
              <a:off x="1408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71" name="Line 110"/>
            <p:cNvSpPr>
              <a:spLocks noChangeShapeType="1"/>
            </p:cNvSpPr>
            <p:nvPr/>
          </p:nvSpPr>
          <p:spPr bwMode="auto">
            <a:xfrm>
              <a:off x="1760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72" name="Line 111"/>
            <p:cNvSpPr>
              <a:spLocks noChangeShapeType="1"/>
            </p:cNvSpPr>
            <p:nvPr/>
          </p:nvSpPr>
          <p:spPr bwMode="auto">
            <a:xfrm>
              <a:off x="2112" y="2592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73" name="Text Box 112"/>
            <p:cNvSpPr txBox="1">
              <a:spLocks noChangeArrowheads="1"/>
            </p:cNvSpPr>
            <p:nvPr/>
          </p:nvSpPr>
          <p:spPr bwMode="auto">
            <a:xfrm>
              <a:off x="806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1</a:t>
              </a:r>
              <a:endParaRPr lang="pl-PL"/>
            </a:p>
          </p:txBody>
        </p:sp>
        <p:sp>
          <p:nvSpPr>
            <p:cNvPr id="53274" name="Text Box 113"/>
            <p:cNvSpPr txBox="1">
              <a:spLocks noChangeArrowheads="1"/>
            </p:cNvSpPr>
            <p:nvPr/>
          </p:nvSpPr>
          <p:spPr bwMode="auto">
            <a:xfrm>
              <a:off x="1154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1</a:t>
              </a:r>
              <a:endParaRPr lang="pl-PL"/>
            </a:p>
          </p:txBody>
        </p:sp>
        <p:sp>
          <p:nvSpPr>
            <p:cNvPr id="53275" name="Text Box 114"/>
            <p:cNvSpPr txBox="1">
              <a:spLocks noChangeArrowheads="1"/>
            </p:cNvSpPr>
            <p:nvPr/>
          </p:nvSpPr>
          <p:spPr bwMode="auto">
            <a:xfrm>
              <a:off x="2550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0</a:t>
              </a:r>
              <a:endParaRPr lang="pl-PL"/>
            </a:p>
          </p:txBody>
        </p:sp>
        <p:sp>
          <p:nvSpPr>
            <p:cNvPr id="53276" name="Text Box 115"/>
            <p:cNvSpPr txBox="1">
              <a:spLocks noChangeArrowheads="1"/>
            </p:cNvSpPr>
            <p:nvPr/>
          </p:nvSpPr>
          <p:spPr bwMode="auto">
            <a:xfrm>
              <a:off x="2201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0</a:t>
              </a:r>
              <a:endParaRPr lang="pl-PL"/>
            </a:p>
          </p:txBody>
        </p:sp>
        <p:sp>
          <p:nvSpPr>
            <p:cNvPr id="53277" name="Text Box 116"/>
            <p:cNvSpPr txBox="1">
              <a:spLocks noChangeArrowheads="1"/>
            </p:cNvSpPr>
            <p:nvPr/>
          </p:nvSpPr>
          <p:spPr bwMode="auto">
            <a:xfrm>
              <a:off x="1503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1</a:t>
              </a:r>
              <a:endParaRPr lang="pl-PL"/>
            </a:p>
          </p:txBody>
        </p:sp>
        <p:sp>
          <p:nvSpPr>
            <p:cNvPr id="53278" name="Text Box 117"/>
            <p:cNvSpPr txBox="1">
              <a:spLocks noChangeArrowheads="1"/>
            </p:cNvSpPr>
            <p:nvPr/>
          </p:nvSpPr>
          <p:spPr bwMode="auto">
            <a:xfrm>
              <a:off x="1852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1</a:t>
              </a:r>
              <a:endParaRPr lang="pl-PL"/>
            </a:p>
          </p:txBody>
        </p:sp>
        <p:sp>
          <p:nvSpPr>
            <p:cNvPr id="53279" name="Text Box 118"/>
            <p:cNvSpPr txBox="1">
              <a:spLocks noChangeArrowheads="1"/>
            </p:cNvSpPr>
            <p:nvPr/>
          </p:nvSpPr>
          <p:spPr bwMode="auto">
            <a:xfrm>
              <a:off x="3247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0</a:t>
              </a:r>
              <a:endParaRPr lang="pl-PL"/>
            </a:p>
          </p:txBody>
        </p:sp>
        <p:sp>
          <p:nvSpPr>
            <p:cNvPr id="53280" name="Text Box 119"/>
            <p:cNvSpPr txBox="1">
              <a:spLocks noChangeArrowheads="1"/>
            </p:cNvSpPr>
            <p:nvPr/>
          </p:nvSpPr>
          <p:spPr bwMode="auto">
            <a:xfrm>
              <a:off x="2899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0</a:t>
              </a:r>
              <a:endParaRPr lang="pl-PL"/>
            </a:p>
          </p:txBody>
        </p:sp>
        <p:sp>
          <p:nvSpPr>
            <p:cNvPr id="53281" name="Text Box 120"/>
            <p:cNvSpPr txBox="1">
              <a:spLocks noChangeArrowheads="1"/>
            </p:cNvSpPr>
            <p:nvPr/>
          </p:nvSpPr>
          <p:spPr bwMode="auto">
            <a:xfrm>
              <a:off x="4643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0</a:t>
              </a:r>
              <a:endParaRPr lang="pl-PL"/>
            </a:p>
          </p:txBody>
        </p:sp>
        <p:sp>
          <p:nvSpPr>
            <p:cNvPr id="53282" name="Text Box 121"/>
            <p:cNvSpPr txBox="1">
              <a:spLocks noChangeArrowheads="1"/>
            </p:cNvSpPr>
            <p:nvPr/>
          </p:nvSpPr>
          <p:spPr bwMode="auto">
            <a:xfrm>
              <a:off x="3596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0</a:t>
              </a:r>
              <a:endParaRPr lang="pl-PL"/>
            </a:p>
          </p:txBody>
        </p:sp>
        <p:sp>
          <p:nvSpPr>
            <p:cNvPr id="53283" name="Text Box 122"/>
            <p:cNvSpPr txBox="1">
              <a:spLocks noChangeArrowheads="1"/>
            </p:cNvSpPr>
            <p:nvPr/>
          </p:nvSpPr>
          <p:spPr bwMode="auto">
            <a:xfrm>
              <a:off x="3945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1</a:t>
              </a:r>
              <a:endParaRPr lang="pl-PL"/>
            </a:p>
          </p:txBody>
        </p:sp>
        <p:sp>
          <p:nvSpPr>
            <p:cNvPr id="53284" name="Text Box 123"/>
            <p:cNvSpPr txBox="1">
              <a:spLocks noChangeArrowheads="1"/>
            </p:cNvSpPr>
            <p:nvPr/>
          </p:nvSpPr>
          <p:spPr bwMode="auto">
            <a:xfrm>
              <a:off x="4294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1</a:t>
              </a:r>
              <a:endParaRPr lang="pl-PL"/>
            </a:p>
          </p:txBody>
        </p:sp>
        <p:sp>
          <p:nvSpPr>
            <p:cNvPr id="53285" name="Text Box 124"/>
            <p:cNvSpPr txBox="1">
              <a:spLocks noChangeArrowheads="1"/>
            </p:cNvSpPr>
            <p:nvPr/>
          </p:nvSpPr>
          <p:spPr bwMode="auto">
            <a:xfrm>
              <a:off x="4992" y="2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b="1"/>
                <a:t>1</a:t>
              </a:r>
              <a:endParaRPr lang="pl-PL"/>
            </a:p>
          </p:txBody>
        </p:sp>
        <p:sp>
          <p:nvSpPr>
            <p:cNvPr id="53286" name="Line 125"/>
            <p:cNvSpPr>
              <a:spLocks noChangeShapeType="1"/>
            </p:cNvSpPr>
            <p:nvPr/>
          </p:nvSpPr>
          <p:spPr bwMode="auto">
            <a:xfrm>
              <a:off x="624" y="2832"/>
              <a:ext cx="288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87" name="Line 126"/>
            <p:cNvSpPr>
              <a:spLocks noChangeShapeType="1"/>
            </p:cNvSpPr>
            <p:nvPr/>
          </p:nvSpPr>
          <p:spPr bwMode="auto">
            <a:xfrm>
              <a:off x="912" y="2832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88" name="Line 127"/>
            <p:cNvSpPr>
              <a:spLocks noChangeShapeType="1"/>
            </p:cNvSpPr>
            <p:nvPr/>
          </p:nvSpPr>
          <p:spPr bwMode="auto">
            <a:xfrm>
              <a:off x="912" y="3792"/>
              <a:ext cx="320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89" name="Line 128"/>
            <p:cNvSpPr>
              <a:spLocks noChangeShapeType="1"/>
            </p:cNvSpPr>
            <p:nvPr/>
          </p:nvSpPr>
          <p:spPr bwMode="auto">
            <a:xfrm>
              <a:off x="1232" y="2848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0" name="Line 129"/>
            <p:cNvSpPr>
              <a:spLocks noChangeShapeType="1"/>
            </p:cNvSpPr>
            <p:nvPr/>
          </p:nvSpPr>
          <p:spPr bwMode="auto">
            <a:xfrm>
              <a:off x="1257" y="2832"/>
              <a:ext cx="320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1" name="Line 130"/>
            <p:cNvSpPr>
              <a:spLocks noChangeShapeType="1"/>
            </p:cNvSpPr>
            <p:nvPr/>
          </p:nvSpPr>
          <p:spPr bwMode="auto">
            <a:xfrm>
              <a:off x="1560" y="2848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2" name="Line 131"/>
            <p:cNvSpPr>
              <a:spLocks noChangeShapeType="1"/>
            </p:cNvSpPr>
            <p:nvPr/>
          </p:nvSpPr>
          <p:spPr bwMode="auto">
            <a:xfrm>
              <a:off x="1920" y="2832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3" name="Line 132"/>
            <p:cNvSpPr>
              <a:spLocks noChangeShapeType="1"/>
            </p:cNvSpPr>
            <p:nvPr/>
          </p:nvSpPr>
          <p:spPr bwMode="auto">
            <a:xfrm>
              <a:off x="1584" y="3792"/>
              <a:ext cx="320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4" name="Line 133"/>
            <p:cNvSpPr>
              <a:spLocks noChangeShapeType="1"/>
            </p:cNvSpPr>
            <p:nvPr/>
          </p:nvSpPr>
          <p:spPr bwMode="auto">
            <a:xfrm>
              <a:off x="1923" y="2824"/>
              <a:ext cx="544" cy="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5" name="Line 134"/>
            <p:cNvSpPr>
              <a:spLocks noChangeShapeType="1"/>
            </p:cNvSpPr>
            <p:nvPr/>
          </p:nvSpPr>
          <p:spPr bwMode="auto">
            <a:xfrm>
              <a:off x="2464" y="2832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6" name="Line 135"/>
            <p:cNvSpPr>
              <a:spLocks noChangeShapeType="1"/>
            </p:cNvSpPr>
            <p:nvPr/>
          </p:nvSpPr>
          <p:spPr bwMode="auto">
            <a:xfrm flipV="1">
              <a:off x="2472" y="3788"/>
              <a:ext cx="352" cy="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7" name="Line 136"/>
            <p:cNvSpPr>
              <a:spLocks noChangeShapeType="1"/>
            </p:cNvSpPr>
            <p:nvPr/>
          </p:nvSpPr>
          <p:spPr bwMode="auto">
            <a:xfrm flipV="1">
              <a:off x="2812" y="2824"/>
              <a:ext cx="352" cy="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8" name="Line 137"/>
            <p:cNvSpPr>
              <a:spLocks noChangeShapeType="1"/>
            </p:cNvSpPr>
            <p:nvPr/>
          </p:nvSpPr>
          <p:spPr bwMode="auto">
            <a:xfrm>
              <a:off x="2816" y="2856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299" name="Line 138"/>
            <p:cNvSpPr>
              <a:spLocks noChangeShapeType="1"/>
            </p:cNvSpPr>
            <p:nvPr/>
          </p:nvSpPr>
          <p:spPr bwMode="auto">
            <a:xfrm>
              <a:off x="3176" y="2848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0" name="Line 139"/>
            <p:cNvSpPr>
              <a:spLocks noChangeShapeType="1"/>
            </p:cNvSpPr>
            <p:nvPr/>
          </p:nvSpPr>
          <p:spPr bwMode="auto">
            <a:xfrm flipV="1">
              <a:off x="3168" y="3788"/>
              <a:ext cx="352" cy="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1" name="Line 140"/>
            <p:cNvSpPr>
              <a:spLocks noChangeShapeType="1"/>
            </p:cNvSpPr>
            <p:nvPr/>
          </p:nvSpPr>
          <p:spPr bwMode="auto">
            <a:xfrm flipV="1">
              <a:off x="3510" y="2832"/>
              <a:ext cx="536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2" name="Line 141"/>
            <p:cNvSpPr>
              <a:spLocks noChangeShapeType="1"/>
            </p:cNvSpPr>
            <p:nvPr/>
          </p:nvSpPr>
          <p:spPr bwMode="auto">
            <a:xfrm>
              <a:off x="3520" y="2840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3" name="Line 142"/>
            <p:cNvSpPr>
              <a:spLocks noChangeShapeType="1"/>
            </p:cNvSpPr>
            <p:nvPr/>
          </p:nvSpPr>
          <p:spPr bwMode="auto">
            <a:xfrm>
              <a:off x="4048" y="2840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4" name="Line 143"/>
            <p:cNvSpPr>
              <a:spLocks noChangeShapeType="1"/>
            </p:cNvSpPr>
            <p:nvPr/>
          </p:nvSpPr>
          <p:spPr bwMode="auto">
            <a:xfrm>
              <a:off x="4048" y="3788"/>
              <a:ext cx="344" cy="8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5" name="Line 144"/>
            <p:cNvSpPr>
              <a:spLocks noChangeShapeType="1"/>
            </p:cNvSpPr>
            <p:nvPr/>
          </p:nvSpPr>
          <p:spPr bwMode="auto">
            <a:xfrm>
              <a:off x="4384" y="2856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6" name="Line 145"/>
            <p:cNvSpPr>
              <a:spLocks noChangeShapeType="1"/>
            </p:cNvSpPr>
            <p:nvPr/>
          </p:nvSpPr>
          <p:spPr bwMode="auto">
            <a:xfrm flipV="1">
              <a:off x="4392" y="2840"/>
              <a:ext cx="736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7" name="Line 146"/>
            <p:cNvSpPr>
              <a:spLocks noChangeShapeType="1"/>
            </p:cNvSpPr>
            <p:nvPr/>
          </p:nvSpPr>
          <p:spPr bwMode="auto">
            <a:xfrm>
              <a:off x="5136" y="2832"/>
              <a:ext cx="0" cy="96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3308" name="Line 147"/>
            <p:cNvSpPr>
              <a:spLocks noChangeShapeType="1"/>
            </p:cNvSpPr>
            <p:nvPr/>
          </p:nvSpPr>
          <p:spPr bwMode="auto">
            <a:xfrm>
              <a:off x="5144" y="3792"/>
              <a:ext cx="280" cy="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54275" name="Group 81"/>
          <p:cNvGrpSpPr>
            <a:grpSpLocks/>
          </p:cNvGrpSpPr>
          <p:nvPr/>
        </p:nvGrpSpPr>
        <p:grpSpPr bwMode="auto">
          <a:xfrm>
            <a:off x="4495800" y="762000"/>
            <a:ext cx="4146550" cy="3200400"/>
            <a:chOff x="1584" y="1152"/>
            <a:chExt cx="2612" cy="2016"/>
          </a:xfrm>
        </p:grpSpPr>
        <p:grpSp>
          <p:nvGrpSpPr>
            <p:cNvPr id="54278" name="Group 50"/>
            <p:cNvGrpSpPr>
              <a:grpSpLocks/>
            </p:cNvGrpSpPr>
            <p:nvPr/>
          </p:nvGrpSpPr>
          <p:grpSpPr bwMode="auto">
            <a:xfrm>
              <a:off x="3504" y="1200"/>
              <a:ext cx="528" cy="528"/>
              <a:chOff x="1542" y="2334"/>
              <a:chExt cx="528" cy="528"/>
            </a:xfrm>
          </p:grpSpPr>
          <p:sp>
            <p:nvSpPr>
              <p:cNvPr id="54306" name="Oval 49"/>
              <p:cNvSpPr>
                <a:spLocks noChangeArrowheads="1"/>
              </p:cNvSpPr>
              <p:nvPr/>
            </p:nvSpPr>
            <p:spPr bwMode="auto">
              <a:xfrm>
                <a:off x="1542" y="2334"/>
                <a:ext cx="528" cy="528"/>
              </a:xfrm>
              <a:prstGeom prst="ellipse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54307" name="Group 36"/>
              <p:cNvGrpSpPr>
                <a:grpSpLocks/>
              </p:cNvGrpSpPr>
              <p:nvPr/>
            </p:nvGrpSpPr>
            <p:grpSpPr bwMode="auto">
              <a:xfrm>
                <a:off x="1632" y="2448"/>
                <a:ext cx="336" cy="284"/>
                <a:chOff x="1594" y="2640"/>
                <a:chExt cx="624" cy="528"/>
              </a:xfrm>
            </p:grpSpPr>
            <p:sp>
              <p:nvSpPr>
                <p:cNvPr id="54308" name="Line 37"/>
                <p:cNvSpPr>
                  <a:spLocks noChangeShapeType="1"/>
                </p:cNvSpPr>
                <p:nvPr/>
              </p:nvSpPr>
              <p:spPr bwMode="auto">
                <a:xfrm>
                  <a:off x="1594" y="2928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4309" name="Freeform 38"/>
                <p:cNvSpPr>
                  <a:spLocks/>
                </p:cNvSpPr>
                <p:nvPr/>
              </p:nvSpPr>
              <p:spPr bwMode="auto">
                <a:xfrm>
                  <a:off x="1632" y="2640"/>
                  <a:ext cx="528" cy="528"/>
                </a:xfrm>
                <a:custGeom>
                  <a:avLst/>
                  <a:gdLst>
                    <a:gd name="T0" fmla="*/ 0 w 528"/>
                    <a:gd name="T1" fmla="*/ 288 h 528"/>
                    <a:gd name="T2" fmla="*/ 144 w 528"/>
                    <a:gd name="T3" fmla="*/ 288 h 528"/>
                    <a:gd name="T4" fmla="*/ 144 w 528"/>
                    <a:gd name="T5" fmla="*/ 0 h 528"/>
                    <a:gd name="T6" fmla="*/ 288 w 528"/>
                    <a:gd name="T7" fmla="*/ 0 h 528"/>
                    <a:gd name="T8" fmla="*/ 288 w 528"/>
                    <a:gd name="T9" fmla="*/ 528 h 528"/>
                    <a:gd name="T10" fmla="*/ 432 w 528"/>
                    <a:gd name="T11" fmla="*/ 528 h 528"/>
                    <a:gd name="T12" fmla="*/ 432 w 528"/>
                    <a:gd name="T13" fmla="*/ 288 h 528"/>
                    <a:gd name="T14" fmla="*/ 528 w 528"/>
                    <a:gd name="T15" fmla="*/ 288 h 5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8"/>
                    <a:gd name="T25" fmla="*/ 0 h 528"/>
                    <a:gd name="T26" fmla="*/ 528 w 528"/>
                    <a:gd name="T27" fmla="*/ 528 h 5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8" h="52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288" y="0"/>
                      </a:lnTo>
                      <a:lnTo>
                        <a:pt x="288" y="528"/>
                      </a:lnTo>
                      <a:lnTo>
                        <a:pt x="432" y="528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grpSp>
          <p:nvGrpSpPr>
            <p:cNvPr id="54279" name="Group 61"/>
            <p:cNvGrpSpPr>
              <a:grpSpLocks/>
            </p:cNvGrpSpPr>
            <p:nvPr/>
          </p:nvGrpSpPr>
          <p:grpSpPr bwMode="auto">
            <a:xfrm>
              <a:off x="1776" y="2592"/>
              <a:ext cx="528" cy="528"/>
              <a:chOff x="2928" y="1536"/>
              <a:chExt cx="528" cy="528"/>
            </a:xfrm>
          </p:grpSpPr>
          <p:sp>
            <p:nvSpPr>
              <p:cNvPr id="54302" name="Oval 57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528" cy="528"/>
              </a:xfrm>
              <a:prstGeom prst="ellipse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54303" name="Group 42"/>
              <p:cNvGrpSpPr>
                <a:grpSpLocks/>
              </p:cNvGrpSpPr>
              <p:nvPr/>
            </p:nvGrpSpPr>
            <p:grpSpPr bwMode="auto">
              <a:xfrm flipV="1">
                <a:off x="2976" y="1764"/>
                <a:ext cx="420" cy="194"/>
                <a:chOff x="1680" y="2304"/>
                <a:chExt cx="624" cy="288"/>
              </a:xfrm>
            </p:grpSpPr>
            <p:sp>
              <p:nvSpPr>
                <p:cNvPr id="54304" name="Line 43"/>
                <p:cNvSpPr>
                  <a:spLocks noChangeShapeType="1"/>
                </p:cNvSpPr>
                <p:nvPr/>
              </p:nvSpPr>
              <p:spPr bwMode="auto">
                <a:xfrm>
                  <a:off x="1680" y="2592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4305" name="Freeform 44"/>
                <p:cNvSpPr>
                  <a:spLocks/>
                </p:cNvSpPr>
                <p:nvPr/>
              </p:nvSpPr>
              <p:spPr bwMode="auto">
                <a:xfrm>
                  <a:off x="1728" y="2304"/>
                  <a:ext cx="528" cy="288"/>
                </a:xfrm>
                <a:custGeom>
                  <a:avLst/>
                  <a:gdLst>
                    <a:gd name="T0" fmla="*/ 0 w 528"/>
                    <a:gd name="T1" fmla="*/ 288 h 288"/>
                    <a:gd name="T2" fmla="*/ 144 w 528"/>
                    <a:gd name="T3" fmla="*/ 288 h 288"/>
                    <a:gd name="T4" fmla="*/ 144 w 528"/>
                    <a:gd name="T5" fmla="*/ 0 h 288"/>
                    <a:gd name="T6" fmla="*/ 144 w 528"/>
                    <a:gd name="T7" fmla="*/ 0 h 288"/>
                    <a:gd name="T8" fmla="*/ 432 w 528"/>
                    <a:gd name="T9" fmla="*/ 0 h 288"/>
                    <a:gd name="T10" fmla="*/ 432 w 528"/>
                    <a:gd name="T11" fmla="*/ 288 h 288"/>
                    <a:gd name="T12" fmla="*/ 528 w 528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8"/>
                    <a:gd name="T22" fmla="*/ 0 h 288"/>
                    <a:gd name="T23" fmla="*/ 528 w 528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8" h="28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432" y="0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grpSp>
          <p:nvGrpSpPr>
            <p:cNvPr id="54280" name="Group 51"/>
            <p:cNvGrpSpPr>
              <a:grpSpLocks/>
            </p:cNvGrpSpPr>
            <p:nvPr/>
          </p:nvGrpSpPr>
          <p:grpSpPr bwMode="auto">
            <a:xfrm flipV="1">
              <a:off x="3504" y="2592"/>
              <a:ext cx="528" cy="528"/>
              <a:chOff x="1542" y="2334"/>
              <a:chExt cx="528" cy="528"/>
            </a:xfrm>
          </p:grpSpPr>
          <p:sp>
            <p:nvSpPr>
              <p:cNvPr id="54298" name="Oval 52"/>
              <p:cNvSpPr>
                <a:spLocks noChangeArrowheads="1"/>
              </p:cNvSpPr>
              <p:nvPr/>
            </p:nvSpPr>
            <p:spPr bwMode="auto">
              <a:xfrm>
                <a:off x="1542" y="2334"/>
                <a:ext cx="528" cy="528"/>
              </a:xfrm>
              <a:prstGeom prst="ellipse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54299" name="Group 53"/>
              <p:cNvGrpSpPr>
                <a:grpSpLocks/>
              </p:cNvGrpSpPr>
              <p:nvPr/>
            </p:nvGrpSpPr>
            <p:grpSpPr bwMode="auto">
              <a:xfrm>
                <a:off x="1632" y="2448"/>
                <a:ext cx="336" cy="284"/>
                <a:chOff x="1594" y="2640"/>
                <a:chExt cx="624" cy="528"/>
              </a:xfrm>
            </p:grpSpPr>
            <p:sp>
              <p:nvSpPr>
                <p:cNvPr id="54300" name="Line 54"/>
                <p:cNvSpPr>
                  <a:spLocks noChangeShapeType="1"/>
                </p:cNvSpPr>
                <p:nvPr/>
              </p:nvSpPr>
              <p:spPr bwMode="auto">
                <a:xfrm>
                  <a:off x="1594" y="2928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4301" name="Freeform 55"/>
                <p:cNvSpPr>
                  <a:spLocks/>
                </p:cNvSpPr>
                <p:nvPr/>
              </p:nvSpPr>
              <p:spPr bwMode="auto">
                <a:xfrm>
                  <a:off x="1632" y="2640"/>
                  <a:ext cx="528" cy="528"/>
                </a:xfrm>
                <a:custGeom>
                  <a:avLst/>
                  <a:gdLst>
                    <a:gd name="T0" fmla="*/ 0 w 528"/>
                    <a:gd name="T1" fmla="*/ 288 h 528"/>
                    <a:gd name="T2" fmla="*/ 144 w 528"/>
                    <a:gd name="T3" fmla="*/ 288 h 528"/>
                    <a:gd name="T4" fmla="*/ 144 w 528"/>
                    <a:gd name="T5" fmla="*/ 0 h 528"/>
                    <a:gd name="T6" fmla="*/ 288 w 528"/>
                    <a:gd name="T7" fmla="*/ 0 h 528"/>
                    <a:gd name="T8" fmla="*/ 288 w 528"/>
                    <a:gd name="T9" fmla="*/ 528 h 528"/>
                    <a:gd name="T10" fmla="*/ 432 w 528"/>
                    <a:gd name="T11" fmla="*/ 528 h 528"/>
                    <a:gd name="T12" fmla="*/ 432 w 528"/>
                    <a:gd name="T13" fmla="*/ 288 h 528"/>
                    <a:gd name="T14" fmla="*/ 528 w 528"/>
                    <a:gd name="T15" fmla="*/ 288 h 5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8"/>
                    <a:gd name="T25" fmla="*/ 0 h 528"/>
                    <a:gd name="T26" fmla="*/ 528 w 528"/>
                    <a:gd name="T27" fmla="*/ 528 h 5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8" h="52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288" y="0"/>
                      </a:lnTo>
                      <a:lnTo>
                        <a:pt x="288" y="528"/>
                      </a:lnTo>
                      <a:lnTo>
                        <a:pt x="432" y="528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grpSp>
          <p:nvGrpSpPr>
            <p:cNvPr id="54281" name="Group 62"/>
            <p:cNvGrpSpPr>
              <a:grpSpLocks/>
            </p:cNvGrpSpPr>
            <p:nvPr/>
          </p:nvGrpSpPr>
          <p:grpSpPr bwMode="auto">
            <a:xfrm flipV="1">
              <a:off x="1728" y="1200"/>
              <a:ext cx="528" cy="528"/>
              <a:chOff x="2928" y="1536"/>
              <a:chExt cx="528" cy="528"/>
            </a:xfrm>
          </p:grpSpPr>
          <p:sp>
            <p:nvSpPr>
              <p:cNvPr id="54294" name="Oval 63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528" cy="528"/>
              </a:xfrm>
              <a:prstGeom prst="ellipse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grpSp>
            <p:nvGrpSpPr>
              <p:cNvPr id="54295" name="Group 64"/>
              <p:cNvGrpSpPr>
                <a:grpSpLocks/>
              </p:cNvGrpSpPr>
              <p:nvPr/>
            </p:nvGrpSpPr>
            <p:grpSpPr bwMode="auto">
              <a:xfrm flipV="1">
                <a:off x="2976" y="1764"/>
                <a:ext cx="420" cy="194"/>
                <a:chOff x="1680" y="2304"/>
                <a:chExt cx="624" cy="288"/>
              </a:xfrm>
            </p:grpSpPr>
            <p:sp>
              <p:nvSpPr>
                <p:cNvPr id="54296" name="Line 65"/>
                <p:cNvSpPr>
                  <a:spLocks noChangeShapeType="1"/>
                </p:cNvSpPr>
                <p:nvPr/>
              </p:nvSpPr>
              <p:spPr bwMode="auto">
                <a:xfrm>
                  <a:off x="1680" y="2592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54297" name="Freeform 66"/>
                <p:cNvSpPr>
                  <a:spLocks/>
                </p:cNvSpPr>
                <p:nvPr/>
              </p:nvSpPr>
              <p:spPr bwMode="auto">
                <a:xfrm>
                  <a:off x="1728" y="2304"/>
                  <a:ext cx="528" cy="288"/>
                </a:xfrm>
                <a:custGeom>
                  <a:avLst/>
                  <a:gdLst>
                    <a:gd name="T0" fmla="*/ 0 w 528"/>
                    <a:gd name="T1" fmla="*/ 288 h 288"/>
                    <a:gd name="T2" fmla="*/ 144 w 528"/>
                    <a:gd name="T3" fmla="*/ 288 h 288"/>
                    <a:gd name="T4" fmla="*/ 144 w 528"/>
                    <a:gd name="T5" fmla="*/ 0 h 288"/>
                    <a:gd name="T6" fmla="*/ 144 w 528"/>
                    <a:gd name="T7" fmla="*/ 0 h 288"/>
                    <a:gd name="T8" fmla="*/ 432 w 528"/>
                    <a:gd name="T9" fmla="*/ 0 h 288"/>
                    <a:gd name="T10" fmla="*/ 432 w 528"/>
                    <a:gd name="T11" fmla="*/ 288 h 288"/>
                    <a:gd name="T12" fmla="*/ 528 w 528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8"/>
                    <a:gd name="T22" fmla="*/ 0 h 288"/>
                    <a:gd name="T23" fmla="*/ 528 w 528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8" h="288">
                      <a:moveTo>
                        <a:pt x="0" y="288"/>
                      </a:moveTo>
                      <a:lnTo>
                        <a:pt x="144" y="288"/>
                      </a:lnTo>
                      <a:lnTo>
                        <a:pt x="144" y="0"/>
                      </a:lnTo>
                      <a:lnTo>
                        <a:pt x="432" y="0"/>
                      </a:lnTo>
                      <a:lnTo>
                        <a:pt x="432" y="288"/>
                      </a:lnTo>
                      <a:lnTo>
                        <a:pt x="528" y="288"/>
                      </a:lnTo>
                    </a:path>
                  </a:pathLst>
                </a:custGeom>
                <a:noFill/>
                <a:ln w="38100" cmpd="sng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54282" name="Line 67"/>
            <p:cNvSpPr>
              <a:spLocks noChangeShapeType="1"/>
            </p:cNvSpPr>
            <p:nvPr/>
          </p:nvSpPr>
          <p:spPr bwMode="auto">
            <a:xfrm>
              <a:off x="2256" y="1488"/>
              <a:ext cx="124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283" name="Line 68"/>
            <p:cNvSpPr>
              <a:spLocks noChangeShapeType="1"/>
            </p:cNvSpPr>
            <p:nvPr/>
          </p:nvSpPr>
          <p:spPr bwMode="auto">
            <a:xfrm>
              <a:off x="2304" y="2880"/>
              <a:ext cx="124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284" name="Line 69"/>
            <p:cNvSpPr>
              <a:spLocks noChangeShapeType="1"/>
            </p:cNvSpPr>
            <p:nvPr/>
          </p:nvSpPr>
          <p:spPr bwMode="auto">
            <a:xfrm flipH="1" flipV="1">
              <a:off x="2160" y="1680"/>
              <a:ext cx="1392" cy="1008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285" name="Line 70"/>
            <p:cNvSpPr>
              <a:spLocks noChangeShapeType="1"/>
            </p:cNvSpPr>
            <p:nvPr/>
          </p:nvSpPr>
          <p:spPr bwMode="auto">
            <a:xfrm flipH="1">
              <a:off x="2208" y="1680"/>
              <a:ext cx="1392" cy="96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286" name="Line 71"/>
            <p:cNvSpPr>
              <a:spLocks noChangeShapeType="1"/>
            </p:cNvSpPr>
            <p:nvPr/>
          </p:nvSpPr>
          <p:spPr bwMode="auto">
            <a:xfrm>
              <a:off x="3744" y="1728"/>
              <a:ext cx="0" cy="86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287" name="Line 72"/>
            <p:cNvSpPr>
              <a:spLocks noChangeShapeType="1"/>
            </p:cNvSpPr>
            <p:nvPr/>
          </p:nvSpPr>
          <p:spPr bwMode="auto">
            <a:xfrm>
              <a:off x="2016" y="1728"/>
              <a:ext cx="0" cy="86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4288" name="Text Box 73"/>
            <p:cNvSpPr txBox="1">
              <a:spLocks noChangeArrowheads="1"/>
            </p:cNvSpPr>
            <p:nvPr/>
          </p:nvSpPr>
          <p:spPr bwMode="auto">
            <a:xfrm>
              <a:off x="2640" y="1152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„1”</a:t>
              </a:r>
            </a:p>
          </p:txBody>
        </p:sp>
        <p:sp>
          <p:nvSpPr>
            <p:cNvPr id="54289" name="Text Box 75"/>
            <p:cNvSpPr txBox="1">
              <a:spLocks noChangeArrowheads="1"/>
            </p:cNvSpPr>
            <p:nvPr/>
          </p:nvSpPr>
          <p:spPr bwMode="auto">
            <a:xfrm>
              <a:off x="1584" y="2064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„0”</a:t>
              </a:r>
            </a:p>
          </p:txBody>
        </p:sp>
        <p:sp>
          <p:nvSpPr>
            <p:cNvPr id="54290" name="Text Box 76"/>
            <p:cNvSpPr txBox="1">
              <a:spLocks noChangeArrowheads="1"/>
            </p:cNvSpPr>
            <p:nvPr/>
          </p:nvSpPr>
          <p:spPr bwMode="auto">
            <a:xfrm>
              <a:off x="3792" y="201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„1”</a:t>
              </a:r>
            </a:p>
          </p:txBody>
        </p:sp>
        <p:sp>
          <p:nvSpPr>
            <p:cNvPr id="54291" name="Text Box 77"/>
            <p:cNvSpPr txBox="1">
              <a:spLocks noChangeArrowheads="1"/>
            </p:cNvSpPr>
            <p:nvPr/>
          </p:nvSpPr>
          <p:spPr bwMode="auto">
            <a:xfrm>
              <a:off x="2688" y="2880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„1”</a:t>
              </a:r>
            </a:p>
          </p:txBody>
        </p:sp>
        <p:sp>
          <p:nvSpPr>
            <p:cNvPr id="54292" name="Text Box 78"/>
            <p:cNvSpPr txBox="1">
              <a:spLocks noChangeArrowheads="1"/>
            </p:cNvSpPr>
            <p:nvPr/>
          </p:nvSpPr>
          <p:spPr bwMode="auto">
            <a:xfrm>
              <a:off x="2928" y="1680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„0”</a:t>
              </a:r>
            </a:p>
          </p:txBody>
        </p:sp>
        <p:sp>
          <p:nvSpPr>
            <p:cNvPr id="54293" name="Text Box 79"/>
            <p:cNvSpPr txBox="1">
              <a:spLocks noChangeArrowheads="1"/>
            </p:cNvSpPr>
            <p:nvPr/>
          </p:nvSpPr>
          <p:spPr bwMode="auto">
            <a:xfrm>
              <a:off x="2928" y="2400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/>
                <a:t>„0”</a:t>
              </a:r>
            </a:p>
          </p:txBody>
        </p:sp>
      </p:grpSp>
      <p:sp>
        <p:nvSpPr>
          <p:cNvPr id="54276" name="Text Box 82"/>
          <p:cNvSpPr txBox="1">
            <a:spLocks noChangeArrowheads="1"/>
          </p:cNvSpPr>
          <p:nvPr/>
        </p:nvSpPr>
        <p:spPr bwMode="auto">
          <a:xfrm>
            <a:off x="1279525" y="3927475"/>
            <a:ext cx="68035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006600"/>
                </a:solidFill>
              </a:rPr>
              <a:t>Właściwości kodu Millera:</a:t>
            </a:r>
            <a:endParaRPr lang="pl-PL" b="1" dirty="0">
              <a:solidFill>
                <a:srgbClr val="006600"/>
              </a:solidFill>
            </a:endParaRPr>
          </a:p>
          <a:p>
            <a:pPr>
              <a:buFontTx/>
              <a:buChar char="•"/>
            </a:pPr>
            <a:r>
              <a:rPr lang="pl-PL" b="1" dirty="0">
                <a:solidFill>
                  <a:srgbClr val="D60093"/>
                </a:solidFill>
              </a:rPr>
              <a:t> </a:t>
            </a:r>
            <a:r>
              <a:rPr lang="pl-PL" b="1" dirty="0" smtClean="0">
                <a:solidFill>
                  <a:srgbClr val="D60093"/>
                </a:solidFill>
              </a:rPr>
              <a:t>redukcja składowych o niskich częstotliwościach</a:t>
            </a:r>
            <a:endParaRPr lang="pl-PL" b="1" dirty="0">
              <a:solidFill>
                <a:srgbClr val="D60093"/>
              </a:solidFill>
            </a:endParaRPr>
          </a:p>
          <a:p>
            <a:pPr>
              <a:buFontTx/>
              <a:buChar char="•"/>
            </a:pPr>
            <a:r>
              <a:rPr lang="pl-PL" b="1" dirty="0">
                <a:solidFill>
                  <a:srgbClr val="D60093"/>
                </a:solidFill>
              </a:rPr>
              <a:t> </a:t>
            </a:r>
            <a:r>
              <a:rPr lang="pl-PL" b="1" dirty="0" smtClean="0">
                <a:solidFill>
                  <a:srgbClr val="D60093"/>
                </a:solidFill>
              </a:rPr>
              <a:t>obecność informacji synchronizacyjnych</a:t>
            </a:r>
            <a:endParaRPr lang="pl-PL" b="1" i="1" dirty="0">
              <a:solidFill>
                <a:srgbClr val="D60093"/>
              </a:solidFill>
            </a:endParaRPr>
          </a:p>
          <a:p>
            <a:pPr>
              <a:buFontTx/>
              <a:buChar char="•"/>
            </a:pPr>
            <a:r>
              <a:rPr lang="pl-PL" b="1" i="1" dirty="0">
                <a:solidFill>
                  <a:srgbClr val="D60093"/>
                </a:solidFill>
              </a:rPr>
              <a:t> </a:t>
            </a:r>
            <a:r>
              <a:rPr lang="pl-PL" b="1" dirty="0" smtClean="0">
                <a:solidFill>
                  <a:srgbClr val="D60093"/>
                </a:solidFill>
              </a:rPr>
              <a:t>wąskie pasmo częstotliwości</a:t>
            </a:r>
            <a:endParaRPr lang="pl-PL" b="1" dirty="0"/>
          </a:p>
        </p:txBody>
      </p:sp>
      <p:sp>
        <p:nvSpPr>
          <p:cNvPr id="54277" name="Rectangle 8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01000" cy="68580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Kod transmisyjny Millera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1143000" y="4953000"/>
          <a:ext cx="723423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4" name="Równanie" r:id="rId4" imgW="3886200" imgH="863280" progId="Equation.3">
                  <p:embed/>
                </p:oleObj>
              </mc:Choice>
              <mc:Fallback>
                <p:oleObj name="Równanie" r:id="rId4" imgW="3886200" imgH="8632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53000"/>
                        <a:ext cx="7234238" cy="1606550"/>
                      </a:xfrm>
                      <a:prstGeom prst="rect">
                        <a:avLst/>
                      </a:prstGeom>
                      <a:solidFill>
                        <a:srgbClr val="FFCC66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88" name="Group 110"/>
          <p:cNvGrpSpPr>
            <a:grpSpLocks/>
          </p:cNvGrpSpPr>
          <p:nvPr/>
        </p:nvGrpSpPr>
        <p:grpSpPr bwMode="auto">
          <a:xfrm>
            <a:off x="1866900" y="1095375"/>
            <a:ext cx="4762500" cy="3530600"/>
            <a:chOff x="1176" y="690"/>
            <a:chExt cx="3000" cy="2224"/>
          </a:xfrm>
        </p:grpSpPr>
        <p:grpSp>
          <p:nvGrpSpPr>
            <p:cNvPr id="41990" name="Group 105"/>
            <p:cNvGrpSpPr>
              <a:grpSpLocks/>
            </p:cNvGrpSpPr>
            <p:nvPr/>
          </p:nvGrpSpPr>
          <p:grpSpPr bwMode="auto">
            <a:xfrm>
              <a:off x="1176" y="690"/>
              <a:ext cx="3000" cy="2224"/>
              <a:chOff x="1176" y="690"/>
              <a:chExt cx="3000" cy="2224"/>
            </a:xfrm>
          </p:grpSpPr>
          <p:sp>
            <p:nvSpPr>
              <p:cNvPr id="41995" name="Rectangle 40"/>
              <p:cNvSpPr>
                <a:spLocks noChangeArrowheads="1"/>
              </p:cNvSpPr>
              <p:nvPr/>
            </p:nvSpPr>
            <p:spPr bwMode="auto">
              <a:xfrm>
                <a:off x="1176" y="690"/>
                <a:ext cx="2999" cy="2223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996" name="Rectangle 41"/>
              <p:cNvSpPr>
                <a:spLocks noChangeArrowheads="1"/>
              </p:cNvSpPr>
              <p:nvPr/>
            </p:nvSpPr>
            <p:spPr bwMode="auto">
              <a:xfrm>
                <a:off x="1176" y="690"/>
                <a:ext cx="2999" cy="2223"/>
              </a:xfrm>
              <a:prstGeom prst="rect">
                <a:avLst/>
              </a:prstGeom>
              <a:noFill/>
              <a:ln w="381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997" name="Line 42"/>
              <p:cNvSpPr>
                <a:spLocks noChangeShapeType="1"/>
              </p:cNvSpPr>
              <p:nvPr/>
            </p:nvSpPr>
            <p:spPr bwMode="auto">
              <a:xfrm>
                <a:off x="1176" y="690"/>
                <a:ext cx="2999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998" name="Line 43"/>
              <p:cNvSpPr>
                <a:spLocks noChangeShapeType="1"/>
              </p:cNvSpPr>
              <p:nvPr/>
            </p:nvSpPr>
            <p:spPr bwMode="auto">
              <a:xfrm>
                <a:off x="1176" y="2913"/>
                <a:ext cx="2999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1999" name="Line 44"/>
              <p:cNvSpPr>
                <a:spLocks noChangeShapeType="1"/>
              </p:cNvSpPr>
              <p:nvPr/>
            </p:nvSpPr>
            <p:spPr bwMode="auto">
              <a:xfrm flipV="1">
                <a:off x="4175" y="690"/>
                <a:ext cx="1" cy="222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0" name="Line 45"/>
              <p:cNvSpPr>
                <a:spLocks noChangeShapeType="1"/>
              </p:cNvSpPr>
              <p:nvPr/>
            </p:nvSpPr>
            <p:spPr bwMode="auto">
              <a:xfrm flipV="1">
                <a:off x="1176" y="690"/>
                <a:ext cx="1" cy="222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1" name="Line 46"/>
              <p:cNvSpPr>
                <a:spLocks noChangeShapeType="1"/>
              </p:cNvSpPr>
              <p:nvPr/>
            </p:nvSpPr>
            <p:spPr bwMode="auto">
              <a:xfrm>
                <a:off x="1176" y="2913"/>
                <a:ext cx="2999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2" name="Line 47"/>
              <p:cNvSpPr>
                <a:spLocks noChangeShapeType="1"/>
              </p:cNvSpPr>
              <p:nvPr/>
            </p:nvSpPr>
            <p:spPr bwMode="auto">
              <a:xfrm flipV="1">
                <a:off x="1176" y="690"/>
                <a:ext cx="1" cy="222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3" name="Line 48"/>
              <p:cNvSpPr>
                <a:spLocks noChangeShapeType="1"/>
              </p:cNvSpPr>
              <p:nvPr/>
            </p:nvSpPr>
            <p:spPr bwMode="auto">
              <a:xfrm flipV="1">
                <a:off x="1176" y="2885"/>
                <a:ext cx="1" cy="2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4" name="Line 49"/>
              <p:cNvSpPr>
                <a:spLocks noChangeShapeType="1"/>
              </p:cNvSpPr>
              <p:nvPr/>
            </p:nvSpPr>
            <p:spPr bwMode="auto">
              <a:xfrm>
                <a:off x="1176" y="690"/>
                <a:ext cx="1" cy="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5" name="Line 69"/>
              <p:cNvSpPr>
                <a:spLocks noChangeShapeType="1"/>
              </p:cNvSpPr>
              <p:nvPr/>
            </p:nvSpPr>
            <p:spPr bwMode="auto">
              <a:xfrm flipV="1">
                <a:off x="4175" y="2885"/>
                <a:ext cx="1" cy="2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6" name="Line 70"/>
              <p:cNvSpPr>
                <a:spLocks noChangeShapeType="1"/>
              </p:cNvSpPr>
              <p:nvPr/>
            </p:nvSpPr>
            <p:spPr bwMode="auto">
              <a:xfrm>
                <a:off x="4175" y="690"/>
                <a:ext cx="1" cy="2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7" name="Line 72"/>
              <p:cNvSpPr>
                <a:spLocks noChangeShapeType="1"/>
              </p:cNvSpPr>
              <p:nvPr/>
            </p:nvSpPr>
            <p:spPr bwMode="auto">
              <a:xfrm>
                <a:off x="1176" y="2913"/>
                <a:ext cx="25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8" name="Line 73"/>
              <p:cNvSpPr>
                <a:spLocks noChangeShapeType="1"/>
              </p:cNvSpPr>
              <p:nvPr/>
            </p:nvSpPr>
            <p:spPr bwMode="auto">
              <a:xfrm flipH="1">
                <a:off x="4145" y="2913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09" name="Line 78"/>
              <p:cNvSpPr>
                <a:spLocks noChangeShapeType="1"/>
              </p:cNvSpPr>
              <p:nvPr/>
            </p:nvSpPr>
            <p:spPr bwMode="auto">
              <a:xfrm>
                <a:off x="1176" y="2024"/>
                <a:ext cx="25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0" name="Line 87"/>
              <p:cNvSpPr>
                <a:spLocks noChangeShapeType="1"/>
              </p:cNvSpPr>
              <p:nvPr/>
            </p:nvSpPr>
            <p:spPr bwMode="auto">
              <a:xfrm>
                <a:off x="1176" y="690"/>
                <a:ext cx="25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1" name="Line 88"/>
              <p:cNvSpPr>
                <a:spLocks noChangeShapeType="1"/>
              </p:cNvSpPr>
              <p:nvPr/>
            </p:nvSpPr>
            <p:spPr bwMode="auto">
              <a:xfrm flipH="1">
                <a:off x="4145" y="690"/>
                <a:ext cx="30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2" name="Line 91"/>
              <p:cNvSpPr>
                <a:spLocks noChangeShapeType="1"/>
              </p:cNvSpPr>
              <p:nvPr/>
            </p:nvSpPr>
            <p:spPr bwMode="auto">
              <a:xfrm>
                <a:off x="1176" y="2913"/>
                <a:ext cx="2999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3" name="Line 92"/>
              <p:cNvSpPr>
                <a:spLocks noChangeShapeType="1"/>
              </p:cNvSpPr>
              <p:nvPr/>
            </p:nvSpPr>
            <p:spPr bwMode="auto">
              <a:xfrm flipV="1">
                <a:off x="4175" y="690"/>
                <a:ext cx="1" cy="222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4" name="Line 93"/>
              <p:cNvSpPr>
                <a:spLocks noChangeShapeType="1"/>
              </p:cNvSpPr>
              <p:nvPr/>
            </p:nvSpPr>
            <p:spPr bwMode="auto">
              <a:xfrm flipV="1">
                <a:off x="1176" y="690"/>
                <a:ext cx="1" cy="222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5" name="Freeform 94"/>
              <p:cNvSpPr>
                <a:spLocks/>
              </p:cNvSpPr>
              <p:nvPr/>
            </p:nvSpPr>
            <p:spPr bwMode="auto">
              <a:xfrm>
                <a:off x="1176" y="2024"/>
                <a:ext cx="403" cy="662"/>
              </a:xfrm>
              <a:custGeom>
                <a:avLst/>
                <a:gdLst>
                  <a:gd name="T0" fmla="*/ 8 w 480"/>
                  <a:gd name="T1" fmla="*/ 0 h 840"/>
                  <a:gd name="T2" fmla="*/ 21 w 480"/>
                  <a:gd name="T3" fmla="*/ 4 h 840"/>
                  <a:gd name="T4" fmla="*/ 34 w 480"/>
                  <a:gd name="T5" fmla="*/ 7 h 840"/>
                  <a:gd name="T6" fmla="*/ 46 w 480"/>
                  <a:gd name="T7" fmla="*/ 15 h 840"/>
                  <a:gd name="T8" fmla="*/ 60 w 480"/>
                  <a:gd name="T9" fmla="*/ 26 h 840"/>
                  <a:gd name="T10" fmla="*/ 72 w 480"/>
                  <a:gd name="T11" fmla="*/ 37 h 840"/>
                  <a:gd name="T12" fmla="*/ 85 w 480"/>
                  <a:gd name="T13" fmla="*/ 52 h 840"/>
                  <a:gd name="T14" fmla="*/ 97 w 480"/>
                  <a:gd name="T15" fmla="*/ 67 h 840"/>
                  <a:gd name="T16" fmla="*/ 110 w 480"/>
                  <a:gd name="T17" fmla="*/ 82 h 840"/>
                  <a:gd name="T18" fmla="*/ 114 w 480"/>
                  <a:gd name="T19" fmla="*/ 93 h 840"/>
                  <a:gd name="T20" fmla="*/ 123 w 480"/>
                  <a:gd name="T21" fmla="*/ 104 h 840"/>
                  <a:gd name="T22" fmla="*/ 131 w 480"/>
                  <a:gd name="T23" fmla="*/ 116 h 840"/>
                  <a:gd name="T24" fmla="*/ 135 w 480"/>
                  <a:gd name="T25" fmla="*/ 127 h 840"/>
                  <a:gd name="T26" fmla="*/ 144 w 480"/>
                  <a:gd name="T27" fmla="*/ 138 h 840"/>
                  <a:gd name="T28" fmla="*/ 148 w 480"/>
                  <a:gd name="T29" fmla="*/ 149 h 840"/>
                  <a:gd name="T30" fmla="*/ 156 w 480"/>
                  <a:gd name="T31" fmla="*/ 160 h 840"/>
                  <a:gd name="T32" fmla="*/ 165 w 480"/>
                  <a:gd name="T33" fmla="*/ 175 h 840"/>
                  <a:gd name="T34" fmla="*/ 170 w 480"/>
                  <a:gd name="T35" fmla="*/ 186 h 840"/>
                  <a:gd name="T36" fmla="*/ 178 w 480"/>
                  <a:gd name="T37" fmla="*/ 201 h 840"/>
                  <a:gd name="T38" fmla="*/ 182 w 480"/>
                  <a:gd name="T39" fmla="*/ 213 h 840"/>
                  <a:gd name="T40" fmla="*/ 191 w 480"/>
                  <a:gd name="T41" fmla="*/ 227 h 840"/>
                  <a:gd name="T42" fmla="*/ 199 w 480"/>
                  <a:gd name="T43" fmla="*/ 242 h 840"/>
                  <a:gd name="T44" fmla="*/ 203 w 480"/>
                  <a:gd name="T45" fmla="*/ 257 h 840"/>
                  <a:gd name="T46" fmla="*/ 212 w 480"/>
                  <a:gd name="T47" fmla="*/ 268 h 840"/>
                  <a:gd name="T48" fmla="*/ 216 w 480"/>
                  <a:gd name="T49" fmla="*/ 283 h 840"/>
                  <a:gd name="T50" fmla="*/ 224 w 480"/>
                  <a:gd name="T51" fmla="*/ 298 h 840"/>
                  <a:gd name="T52" fmla="*/ 233 w 480"/>
                  <a:gd name="T53" fmla="*/ 313 h 840"/>
                  <a:gd name="T54" fmla="*/ 237 w 480"/>
                  <a:gd name="T55" fmla="*/ 328 h 840"/>
                  <a:gd name="T56" fmla="*/ 245 w 480"/>
                  <a:gd name="T57" fmla="*/ 339 h 840"/>
                  <a:gd name="T58" fmla="*/ 249 w 480"/>
                  <a:gd name="T59" fmla="*/ 354 h 840"/>
                  <a:gd name="T60" fmla="*/ 258 w 480"/>
                  <a:gd name="T61" fmla="*/ 369 h 840"/>
                  <a:gd name="T62" fmla="*/ 266 w 480"/>
                  <a:gd name="T63" fmla="*/ 384 h 840"/>
                  <a:gd name="T64" fmla="*/ 270 w 480"/>
                  <a:gd name="T65" fmla="*/ 399 h 840"/>
                  <a:gd name="T66" fmla="*/ 279 w 480"/>
                  <a:gd name="T67" fmla="*/ 410 h 840"/>
                  <a:gd name="T68" fmla="*/ 284 w 480"/>
                  <a:gd name="T69" fmla="*/ 425 h 840"/>
                  <a:gd name="T70" fmla="*/ 292 w 480"/>
                  <a:gd name="T71" fmla="*/ 436 h 840"/>
                  <a:gd name="T72" fmla="*/ 301 w 480"/>
                  <a:gd name="T73" fmla="*/ 451 h 840"/>
                  <a:gd name="T74" fmla="*/ 305 w 480"/>
                  <a:gd name="T75" fmla="*/ 466 h 840"/>
                  <a:gd name="T76" fmla="*/ 313 w 480"/>
                  <a:gd name="T77" fmla="*/ 477 h 840"/>
                  <a:gd name="T78" fmla="*/ 317 w 480"/>
                  <a:gd name="T79" fmla="*/ 488 h 840"/>
                  <a:gd name="T80" fmla="*/ 326 w 480"/>
                  <a:gd name="T81" fmla="*/ 503 h 840"/>
                  <a:gd name="T82" fmla="*/ 334 w 480"/>
                  <a:gd name="T83" fmla="*/ 515 h 8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0"/>
                  <a:gd name="T127" fmla="*/ 0 h 840"/>
                  <a:gd name="T128" fmla="*/ 480 w 480"/>
                  <a:gd name="T129" fmla="*/ 840 h 8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0" h="840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42" y="6"/>
                    </a:lnTo>
                    <a:lnTo>
                      <a:pt x="48" y="12"/>
                    </a:lnTo>
                    <a:lnTo>
                      <a:pt x="54" y="18"/>
                    </a:lnTo>
                    <a:lnTo>
                      <a:pt x="60" y="18"/>
                    </a:lnTo>
                    <a:lnTo>
                      <a:pt x="66" y="24"/>
                    </a:lnTo>
                    <a:lnTo>
                      <a:pt x="72" y="30"/>
                    </a:lnTo>
                    <a:lnTo>
                      <a:pt x="78" y="36"/>
                    </a:lnTo>
                    <a:lnTo>
                      <a:pt x="84" y="42"/>
                    </a:lnTo>
                    <a:lnTo>
                      <a:pt x="90" y="48"/>
                    </a:lnTo>
                    <a:lnTo>
                      <a:pt x="96" y="54"/>
                    </a:lnTo>
                    <a:lnTo>
                      <a:pt x="102" y="60"/>
                    </a:lnTo>
                    <a:lnTo>
                      <a:pt x="108" y="66"/>
                    </a:lnTo>
                    <a:lnTo>
                      <a:pt x="120" y="78"/>
                    </a:lnTo>
                    <a:lnTo>
                      <a:pt x="120" y="84"/>
                    </a:lnTo>
                    <a:lnTo>
                      <a:pt x="132" y="96"/>
                    </a:lnTo>
                    <a:lnTo>
                      <a:pt x="132" y="102"/>
                    </a:lnTo>
                    <a:lnTo>
                      <a:pt x="138" y="108"/>
                    </a:lnTo>
                    <a:lnTo>
                      <a:pt x="150" y="120"/>
                    </a:lnTo>
                    <a:lnTo>
                      <a:pt x="150" y="126"/>
                    </a:lnTo>
                    <a:lnTo>
                      <a:pt x="156" y="132"/>
                    </a:lnTo>
                    <a:lnTo>
                      <a:pt x="156" y="138"/>
                    </a:lnTo>
                    <a:lnTo>
                      <a:pt x="162" y="144"/>
                    </a:lnTo>
                    <a:lnTo>
                      <a:pt x="162" y="150"/>
                    </a:lnTo>
                    <a:lnTo>
                      <a:pt x="168" y="156"/>
                    </a:lnTo>
                    <a:lnTo>
                      <a:pt x="168" y="162"/>
                    </a:lnTo>
                    <a:lnTo>
                      <a:pt x="174" y="168"/>
                    </a:lnTo>
                    <a:lnTo>
                      <a:pt x="174" y="174"/>
                    </a:lnTo>
                    <a:lnTo>
                      <a:pt x="180" y="180"/>
                    </a:lnTo>
                    <a:lnTo>
                      <a:pt x="186" y="186"/>
                    </a:lnTo>
                    <a:lnTo>
                      <a:pt x="186" y="192"/>
                    </a:lnTo>
                    <a:lnTo>
                      <a:pt x="192" y="198"/>
                    </a:lnTo>
                    <a:lnTo>
                      <a:pt x="192" y="204"/>
                    </a:lnTo>
                    <a:lnTo>
                      <a:pt x="198" y="210"/>
                    </a:lnTo>
                    <a:lnTo>
                      <a:pt x="198" y="216"/>
                    </a:lnTo>
                    <a:lnTo>
                      <a:pt x="204" y="222"/>
                    </a:lnTo>
                    <a:lnTo>
                      <a:pt x="204" y="228"/>
                    </a:lnTo>
                    <a:lnTo>
                      <a:pt x="210" y="234"/>
                    </a:lnTo>
                    <a:lnTo>
                      <a:pt x="210" y="240"/>
                    </a:lnTo>
                    <a:lnTo>
                      <a:pt x="216" y="246"/>
                    </a:lnTo>
                    <a:lnTo>
                      <a:pt x="216" y="252"/>
                    </a:lnTo>
                    <a:lnTo>
                      <a:pt x="222" y="258"/>
                    </a:lnTo>
                    <a:lnTo>
                      <a:pt x="222" y="264"/>
                    </a:lnTo>
                    <a:lnTo>
                      <a:pt x="228" y="276"/>
                    </a:lnTo>
                    <a:lnTo>
                      <a:pt x="234" y="282"/>
                    </a:lnTo>
                    <a:lnTo>
                      <a:pt x="234" y="288"/>
                    </a:lnTo>
                    <a:lnTo>
                      <a:pt x="240" y="294"/>
                    </a:lnTo>
                    <a:lnTo>
                      <a:pt x="240" y="300"/>
                    </a:lnTo>
                    <a:lnTo>
                      <a:pt x="246" y="306"/>
                    </a:lnTo>
                    <a:lnTo>
                      <a:pt x="246" y="318"/>
                    </a:lnTo>
                    <a:lnTo>
                      <a:pt x="252" y="324"/>
                    </a:lnTo>
                    <a:lnTo>
                      <a:pt x="252" y="330"/>
                    </a:lnTo>
                    <a:lnTo>
                      <a:pt x="258" y="336"/>
                    </a:lnTo>
                    <a:lnTo>
                      <a:pt x="258" y="342"/>
                    </a:lnTo>
                    <a:lnTo>
                      <a:pt x="264" y="354"/>
                    </a:lnTo>
                    <a:lnTo>
                      <a:pt x="264" y="360"/>
                    </a:lnTo>
                    <a:lnTo>
                      <a:pt x="270" y="366"/>
                    </a:lnTo>
                    <a:lnTo>
                      <a:pt x="270" y="372"/>
                    </a:lnTo>
                    <a:lnTo>
                      <a:pt x="276" y="384"/>
                    </a:lnTo>
                    <a:lnTo>
                      <a:pt x="282" y="390"/>
                    </a:lnTo>
                    <a:lnTo>
                      <a:pt x="282" y="396"/>
                    </a:lnTo>
                    <a:lnTo>
                      <a:pt x="288" y="402"/>
                    </a:lnTo>
                    <a:lnTo>
                      <a:pt x="288" y="414"/>
                    </a:lnTo>
                    <a:lnTo>
                      <a:pt x="294" y="420"/>
                    </a:lnTo>
                    <a:lnTo>
                      <a:pt x="294" y="426"/>
                    </a:lnTo>
                    <a:lnTo>
                      <a:pt x="300" y="432"/>
                    </a:lnTo>
                    <a:lnTo>
                      <a:pt x="300" y="444"/>
                    </a:lnTo>
                    <a:lnTo>
                      <a:pt x="306" y="450"/>
                    </a:lnTo>
                    <a:lnTo>
                      <a:pt x="306" y="456"/>
                    </a:lnTo>
                    <a:lnTo>
                      <a:pt x="312" y="462"/>
                    </a:lnTo>
                    <a:lnTo>
                      <a:pt x="312" y="474"/>
                    </a:lnTo>
                    <a:lnTo>
                      <a:pt x="318" y="480"/>
                    </a:lnTo>
                    <a:lnTo>
                      <a:pt x="318" y="486"/>
                    </a:lnTo>
                    <a:lnTo>
                      <a:pt x="324" y="492"/>
                    </a:lnTo>
                    <a:lnTo>
                      <a:pt x="330" y="504"/>
                    </a:lnTo>
                    <a:lnTo>
                      <a:pt x="330" y="510"/>
                    </a:lnTo>
                    <a:lnTo>
                      <a:pt x="336" y="516"/>
                    </a:lnTo>
                    <a:lnTo>
                      <a:pt x="336" y="528"/>
                    </a:lnTo>
                    <a:lnTo>
                      <a:pt x="342" y="534"/>
                    </a:lnTo>
                    <a:lnTo>
                      <a:pt x="342" y="540"/>
                    </a:lnTo>
                    <a:lnTo>
                      <a:pt x="348" y="546"/>
                    </a:lnTo>
                    <a:lnTo>
                      <a:pt x="348" y="558"/>
                    </a:lnTo>
                    <a:lnTo>
                      <a:pt x="354" y="564"/>
                    </a:lnTo>
                    <a:lnTo>
                      <a:pt x="354" y="570"/>
                    </a:lnTo>
                    <a:lnTo>
                      <a:pt x="360" y="582"/>
                    </a:lnTo>
                    <a:lnTo>
                      <a:pt x="360" y="588"/>
                    </a:lnTo>
                    <a:lnTo>
                      <a:pt x="366" y="594"/>
                    </a:lnTo>
                    <a:lnTo>
                      <a:pt x="372" y="600"/>
                    </a:lnTo>
                    <a:lnTo>
                      <a:pt x="372" y="612"/>
                    </a:lnTo>
                    <a:lnTo>
                      <a:pt x="378" y="618"/>
                    </a:lnTo>
                    <a:lnTo>
                      <a:pt x="378" y="624"/>
                    </a:lnTo>
                    <a:lnTo>
                      <a:pt x="384" y="630"/>
                    </a:lnTo>
                    <a:lnTo>
                      <a:pt x="384" y="642"/>
                    </a:lnTo>
                    <a:lnTo>
                      <a:pt x="390" y="648"/>
                    </a:lnTo>
                    <a:lnTo>
                      <a:pt x="390" y="654"/>
                    </a:lnTo>
                    <a:lnTo>
                      <a:pt x="396" y="660"/>
                    </a:lnTo>
                    <a:lnTo>
                      <a:pt x="396" y="666"/>
                    </a:lnTo>
                    <a:lnTo>
                      <a:pt x="402" y="678"/>
                    </a:lnTo>
                    <a:lnTo>
                      <a:pt x="402" y="684"/>
                    </a:lnTo>
                    <a:lnTo>
                      <a:pt x="408" y="690"/>
                    </a:lnTo>
                    <a:lnTo>
                      <a:pt x="408" y="696"/>
                    </a:lnTo>
                    <a:lnTo>
                      <a:pt x="414" y="702"/>
                    </a:lnTo>
                    <a:lnTo>
                      <a:pt x="420" y="714"/>
                    </a:lnTo>
                    <a:lnTo>
                      <a:pt x="420" y="720"/>
                    </a:lnTo>
                    <a:lnTo>
                      <a:pt x="426" y="726"/>
                    </a:lnTo>
                    <a:lnTo>
                      <a:pt x="426" y="732"/>
                    </a:lnTo>
                    <a:lnTo>
                      <a:pt x="432" y="738"/>
                    </a:lnTo>
                    <a:lnTo>
                      <a:pt x="432" y="750"/>
                    </a:lnTo>
                    <a:lnTo>
                      <a:pt x="438" y="756"/>
                    </a:lnTo>
                    <a:lnTo>
                      <a:pt x="438" y="762"/>
                    </a:lnTo>
                    <a:lnTo>
                      <a:pt x="444" y="768"/>
                    </a:lnTo>
                    <a:lnTo>
                      <a:pt x="444" y="774"/>
                    </a:lnTo>
                    <a:lnTo>
                      <a:pt x="450" y="780"/>
                    </a:lnTo>
                    <a:lnTo>
                      <a:pt x="450" y="786"/>
                    </a:lnTo>
                    <a:lnTo>
                      <a:pt x="456" y="792"/>
                    </a:lnTo>
                    <a:lnTo>
                      <a:pt x="456" y="798"/>
                    </a:lnTo>
                    <a:lnTo>
                      <a:pt x="462" y="810"/>
                    </a:lnTo>
                    <a:lnTo>
                      <a:pt x="468" y="816"/>
                    </a:lnTo>
                    <a:lnTo>
                      <a:pt x="468" y="822"/>
                    </a:lnTo>
                    <a:lnTo>
                      <a:pt x="474" y="828"/>
                    </a:lnTo>
                    <a:lnTo>
                      <a:pt x="474" y="834"/>
                    </a:lnTo>
                    <a:lnTo>
                      <a:pt x="480" y="84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6" name="Freeform 95"/>
              <p:cNvSpPr>
                <a:spLocks/>
              </p:cNvSpPr>
              <p:nvPr/>
            </p:nvSpPr>
            <p:spPr bwMode="auto">
              <a:xfrm>
                <a:off x="1579" y="2686"/>
                <a:ext cx="605" cy="222"/>
              </a:xfrm>
              <a:custGeom>
                <a:avLst/>
                <a:gdLst>
                  <a:gd name="T0" fmla="*/ 4 w 720"/>
                  <a:gd name="T1" fmla="*/ 7 h 282"/>
                  <a:gd name="T2" fmla="*/ 8 w 720"/>
                  <a:gd name="T3" fmla="*/ 19 h 282"/>
                  <a:gd name="T4" fmla="*/ 17 w 720"/>
                  <a:gd name="T5" fmla="*/ 30 h 282"/>
                  <a:gd name="T6" fmla="*/ 29 w 720"/>
                  <a:gd name="T7" fmla="*/ 45 h 282"/>
                  <a:gd name="T8" fmla="*/ 34 w 720"/>
                  <a:gd name="T9" fmla="*/ 56 h 282"/>
                  <a:gd name="T10" fmla="*/ 46 w 720"/>
                  <a:gd name="T11" fmla="*/ 71 h 282"/>
                  <a:gd name="T12" fmla="*/ 55 w 720"/>
                  <a:gd name="T13" fmla="*/ 82 h 282"/>
                  <a:gd name="T14" fmla="*/ 68 w 720"/>
                  <a:gd name="T15" fmla="*/ 97 h 282"/>
                  <a:gd name="T16" fmla="*/ 81 w 720"/>
                  <a:gd name="T17" fmla="*/ 112 h 282"/>
                  <a:gd name="T18" fmla="*/ 93 w 720"/>
                  <a:gd name="T19" fmla="*/ 123 h 282"/>
                  <a:gd name="T20" fmla="*/ 106 w 720"/>
                  <a:gd name="T21" fmla="*/ 134 h 282"/>
                  <a:gd name="T22" fmla="*/ 118 w 720"/>
                  <a:gd name="T23" fmla="*/ 145 h 282"/>
                  <a:gd name="T24" fmla="*/ 131 w 720"/>
                  <a:gd name="T25" fmla="*/ 153 h 282"/>
                  <a:gd name="T26" fmla="*/ 144 w 720"/>
                  <a:gd name="T27" fmla="*/ 160 h 282"/>
                  <a:gd name="T28" fmla="*/ 157 w 720"/>
                  <a:gd name="T29" fmla="*/ 164 h 282"/>
                  <a:gd name="T30" fmla="*/ 170 w 720"/>
                  <a:gd name="T31" fmla="*/ 168 h 282"/>
                  <a:gd name="T32" fmla="*/ 182 w 720"/>
                  <a:gd name="T33" fmla="*/ 171 h 282"/>
                  <a:gd name="T34" fmla="*/ 195 w 720"/>
                  <a:gd name="T35" fmla="*/ 175 h 282"/>
                  <a:gd name="T36" fmla="*/ 208 w 720"/>
                  <a:gd name="T37" fmla="*/ 175 h 282"/>
                  <a:gd name="T38" fmla="*/ 220 w 720"/>
                  <a:gd name="T39" fmla="*/ 175 h 282"/>
                  <a:gd name="T40" fmla="*/ 233 w 720"/>
                  <a:gd name="T41" fmla="*/ 175 h 282"/>
                  <a:gd name="T42" fmla="*/ 245 w 720"/>
                  <a:gd name="T43" fmla="*/ 175 h 282"/>
                  <a:gd name="T44" fmla="*/ 259 w 720"/>
                  <a:gd name="T45" fmla="*/ 175 h 282"/>
                  <a:gd name="T46" fmla="*/ 271 w 720"/>
                  <a:gd name="T47" fmla="*/ 171 h 282"/>
                  <a:gd name="T48" fmla="*/ 284 w 720"/>
                  <a:gd name="T49" fmla="*/ 171 h 282"/>
                  <a:gd name="T50" fmla="*/ 297 w 720"/>
                  <a:gd name="T51" fmla="*/ 168 h 282"/>
                  <a:gd name="T52" fmla="*/ 309 w 720"/>
                  <a:gd name="T53" fmla="*/ 164 h 282"/>
                  <a:gd name="T54" fmla="*/ 322 w 720"/>
                  <a:gd name="T55" fmla="*/ 164 h 282"/>
                  <a:gd name="T56" fmla="*/ 334 w 720"/>
                  <a:gd name="T57" fmla="*/ 160 h 282"/>
                  <a:gd name="T58" fmla="*/ 347 w 720"/>
                  <a:gd name="T59" fmla="*/ 156 h 282"/>
                  <a:gd name="T60" fmla="*/ 360 w 720"/>
                  <a:gd name="T61" fmla="*/ 156 h 282"/>
                  <a:gd name="T62" fmla="*/ 373 w 720"/>
                  <a:gd name="T63" fmla="*/ 153 h 282"/>
                  <a:gd name="T64" fmla="*/ 386 w 720"/>
                  <a:gd name="T65" fmla="*/ 149 h 282"/>
                  <a:gd name="T66" fmla="*/ 398 w 720"/>
                  <a:gd name="T67" fmla="*/ 149 h 282"/>
                  <a:gd name="T68" fmla="*/ 411 w 720"/>
                  <a:gd name="T69" fmla="*/ 149 h 282"/>
                  <a:gd name="T70" fmla="*/ 423 w 720"/>
                  <a:gd name="T71" fmla="*/ 145 h 282"/>
                  <a:gd name="T72" fmla="*/ 436 w 720"/>
                  <a:gd name="T73" fmla="*/ 145 h 282"/>
                  <a:gd name="T74" fmla="*/ 449 w 720"/>
                  <a:gd name="T75" fmla="*/ 145 h 282"/>
                  <a:gd name="T76" fmla="*/ 462 w 720"/>
                  <a:gd name="T77" fmla="*/ 145 h 282"/>
                  <a:gd name="T78" fmla="*/ 475 w 720"/>
                  <a:gd name="T79" fmla="*/ 145 h 282"/>
                  <a:gd name="T80" fmla="*/ 487 w 720"/>
                  <a:gd name="T81" fmla="*/ 145 h 282"/>
                  <a:gd name="T82" fmla="*/ 500 w 720"/>
                  <a:gd name="T83" fmla="*/ 145 h 28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20"/>
                  <a:gd name="T127" fmla="*/ 0 h 282"/>
                  <a:gd name="T128" fmla="*/ 720 w 720"/>
                  <a:gd name="T129" fmla="*/ 282 h 28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20" h="282">
                    <a:moveTo>
                      <a:pt x="0" y="0"/>
                    </a:moveTo>
                    <a:lnTo>
                      <a:pt x="0" y="6"/>
                    </a:lnTo>
                    <a:lnTo>
                      <a:pt x="6" y="12"/>
                    </a:lnTo>
                    <a:lnTo>
                      <a:pt x="6" y="18"/>
                    </a:lnTo>
                    <a:lnTo>
                      <a:pt x="12" y="24"/>
                    </a:lnTo>
                    <a:lnTo>
                      <a:pt x="12" y="30"/>
                    </a:lnTo>
                    <a:lnTo>
                      <a:pt x="18" y="36"/>
                    </a:lnTo>
                    <a:lnTo>
                      <a:pt x="18" y="42"/>
                    </a:lnTo>
                    <a:lnTo>
                      <a:pt x="24" y="48"/>
                    </a:lnTo>
                    <a:lnTo>
                      <a:pt x="36" y="60"/>
                    </a:lnTo>
                    <a:lnTo>
                      <a:pt x="36" y="66"/>
                    </a:lnTo>
                    <a:lnTo>
                      <a:pt x="42" y="72"/>
                    </a:lnTo>
                    <a:lnTo>
                      <a:pt x="42" y="78"/>
                    </a:lnTo>
                    <a:lnTo>
                      <a:pt x="48" y="84"/>
                    </a:lnTo>
                    <a:lnTo>
                      <a:pt x="48" y="90"/>
                    </a:lnTo>
                    <a:lnTo>
                      <a:pt x="60" y="102"/>
                    </a:lnTo>
                    <a:lnTo>
                      <a:pt x="60" y="108"/>
                    </a:lnTo>
                    <a:lnTo>
                      <a:pt x="66" y="114"/>
                    </a:lnTo>
                    <a:lnTo>
                      <a:pt x="66" y="120"/>
                    </a:lnTo>
                    <a:lnTo>
                      <a:pt x="78" y="126"/>
                    </a:lnTo>
                    <a:lnTo>
                      <a:pt x="78" y="132"/>
                    </a:lnTo>
                    <a:lnTo>
                      <a:pt x="90" y="144"/>
                    </a:lnTo>
                    <a:lnTo>
                      <a:pt x="90" y="150"/>
                    </a:lnTo>
                    <a:lnTo>
                      <a:pt x="96" y="156"/>
                    </a:lnTo>
                    <a:lnTo>
                      <a:pt x="108" y="168"/>
                    </a:lnTo>
                    <a:lnTo>
                      <a:pt x="108" y="174"/>
                    </a:lnTo>
                    <a:lnTo>
                      <a:pt x="114" y="180"/>
                    </a:lnTo>
                    <a:lnTo>
                      <a:pt x="120" y="186"/>
                    </a:lnTo>
                    <a:lnTo>
                      <a:pt x="126" y="192"/>
                    </a:lnTo>
                    <a:lnTo>
                      <a:pt x="132" y="198"/>
                    </a:lnTo>
                    <a:lnTo>
                      <a:pt x="138" y="204"/>
                    </a:lnTo>
                    <a:lnTo>
                      <a:pt x="144" y="210"/>
                    </a:lnTo>
                    <a:lnTo>
                      <a:pt x="150" y="216"/>
                    </a:lnTo>
                    <a:lnTo>
                      <a:pt x="156" y="222"/>
                    </a:lnTo>
                    <a:lnTo>
                      <a:pt x="162" y="228"/>
                    </a:lnTo>
                    <a:lnTo>
                      <a:pt x="168" y="234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6" y="246"/>
                    </a:lnTo>
                    <a:lnTo>
                      <a:pt x="192" y="252"/>
                    </a:lnTo>
                    <a:lnTo>
                      <a:pt x="198" y="252"/>
                    </a:lnTo>
                    <a:lnTo>
                      <a:pt x="204" y="258"/>
                    </a:lnTo>
                    <a:lnTo>
                      <a:pt x="210" y="258"/>
                    </a:lnTo>
                    <a:lnTo>
                      <a:pt x="216" y="264"/>
                    </a:lnTo>
                    <a:lnTo>
                      <a:pt x="222" y="264"/>
                    </a:lnTo>
                    <a:lnTo>
                      <a:pt x="228" y="270"/>
                    </a:lnTo>
                    <a:lnTo>
                      <a:pt x="234" y="270"/>
                    </a:lnTo>
                    <a:lnTo>
                      <a:pt x="240" y="270"/>
                    </a:lnTo>
                    <a:lnTo>
                      <a:pt x="246" y="276"/>
                    </a:lnTo>
                    <a:lnTo>
                      <a:pt x="252" y="276"/>
                    </a:lnTo>
                    <a:lnTo>
                      <a:pt x="258" y="276"/>
                    </a:lnTo>
                    <a:lnTo>
                      <a:pt x="264" y="282"/>
                    </a:lnTo>
                    <a:lnTo>
                      <a:pt x="270" y="282"/>
                    </a:lnTo>
                    <a:lnTo>
                      <a:pt x="276" y="282"/>
                    </a:lnTo>
                    <a:lnTo>
                      <a:pt x="282" y="282"/>
                    </a:lnTo>
                    <a:lnTo>
                      <a:pt x="288" y="282"/>
                    </a:lnTo>
                    <a:lnTo>
                      <a:pt x="294" y="282"/>
                    </a:lnTo>
                    <a:lnTo>
                      <a:pt x="300" y="282"/>
                    </a:lnTo>
                    <a:lnTo>
                      <a:pt x="306" y="282"/>
                    </a:lnTo>
                    <a:lnTo>
                      <a:pt x="312" y="282"/>
                    </a:lnTo>
                    <a:lnTo>
                      <a:pt x="318" y="282"/>
                    </a:lnTo>
                    <a:lnTo>
                      <a:pt x="324" y="282"/>
                    </a:lnTo>
                    <a:lnTo>
                      <a:pt x="330" y="282"/>
                    </a:lnTo>
                    <a:lnTo>
                      <a:pt x="336" y="282"/>
                    </a:lnTo>
                    <a:lnTo>
                      <a:pt x="342" y="282"/>
                    </a:lnTo>
                    <a:lnTo>
                      <a:pt x="348" y="282"/>
                    </a:lnTo>
                    <a:lnTo>
                      <a:pt x="354" y="282"/>
                    </a:lnTo>
                    <a:lnTo>
                      <a:pt x="360" y="282"/>
                    </a:lnTo>
                    <a:lnTo>
                      <a:pt x="366" y="282"/>
                    </a:lnTo>
                    <a:lnTo>
                      <a:pt x="372" y="282"/>
                    </a:lnTo>
                    <a:lnTo>
                      <a:pt x="378" y="282"/>
                    </a:lnTo>
                    <a:lnTo>
                      <a:pt x="384" y="276"/>
                    </a:lnTo>
                    <a:lnTo>
                      <a:pt x="390" y="276"/>
                    </a:lnTo>
                    <a:lnTo>
                      <a:pt x="396" y="276"/>
                    </a:lnTo>
                    <a:lnTo>
                      <a:pt x="402" y="276"/>
                    </a:lnTo>
                    <a:lnTo>
                      <a:pt x="408" y="276"/>
                    </a:lnTo>
                    <a:lnTo>
                      <a:pt x="414" y="270"/>
                    </a:lnTo>
                    <a:lnTo>
                      <a:pt x="420" y="270"/>
                    </a:lnTo>
                    <a:lnTo>
                      <a:pt x="426" y="270"/>
                    </a:lnTo>
                    <a:lnTo>
                      <a:pt x="432" y="270"/>
                    </a:lnTo>
                    <a:lnTo>
                      <a:pt x="438" y="264"/>
                    </a:lnTo>
                    <a:lnTo>
                      <a:pt x="444" y="264"/>
                    </a:lnTo>
                    <a:lnTo>
                      <a:pt x="450" y="264"/>
                    </a:lnTo>
                    <a:lnTo>
                      <a:pt x="456" y="264"/>
                    </a:lnTo>
                    <a:lnTo>
                      <a:pt x="462" y="264"/>
                    </a:lnTo>
                    <a:lnTo>
                      <a:pt x="468" y="258"/>
                    </a:lnTo>
                    <a:lnTo>
                      <a:pt x="474" y="258"/>
                    </a:lnTo>
                    <a:lnTo>
                      <a:pt x="480" y="258"/>
                    </a:lnTo>
                    <a:lnTo>
                      <a:pt x="486" y="258"/>
                    </a:lnTo>
                    <a:lnTo>
                      <a:pt x="492" y="252"/>
                    </a:lnTo>
                    <a:lnTo>
                      <a:pt x="498" y="252"/>
                    </a:lnTo>
                    <a:lnTo>
                      <a:pt x="504" y="252"/>
                    </a:lnTo>
                    <a:lnTo>
                      <a:pt x="510" y="252"/>
                    </a:lnTo>
                    <a:lnTo>
                      <a:pt x="516" y="246"/>
                    </a:lnTo>
                    <a:lnTo>
                      <a:pt x="522" y="246"/>
                    </a:lnTo>
                    <a:lnTo>
                      <a:pt x="528" y="246"/>
                    </a:lnTo>
                    <a:lnTo>
                      <a:pt x="534" y="246"/>
                    </a:lnTo>
                    <a:lnTo>
                      <a:pt x="540" y="246"/>
                    </a:lnTo>
                    <a:lnTo>
                      <a:pt x="546" y="240"/>
                    </a:lnTo>
                    <a:lnTo>
                      <a:pt x="552" y="240"/>
                    </a:lnTo>
                    <a:lnTo>
                      <a:pt x="558" y="240"/>
                    </a:lnTo>
                    <a:lnTo>
                      <a:pt x="564" y="240"/>
                    </a:lnTo>
                    <a:lnTo>
                      <a:pt x="570" y="240"/>
                    </a:lnTo>
                    <a:lnTo>
                      <a:pt x="576" y="240"/>
                    </a:lnTo>
                    <a:lnTo>
                      <a:pt x="582" y="240"/>
                    </a:lnTo>
                    <a:lnTo>
                      <a:pt x="588" y="234"/>
                    </a:lnTo>
                    <a:lnTo>
                      <a:pt x="594" y="234"/>
                    </a:lnTo>
                    <a:lnTo>
                      <a:pt x="600" y="234"/>
                    </a:lnTo>
                    <a:lnTo>
                      <a:pt x="606" y="234"/>
                    </a:lnTo>
                    <a:lnTo>
                      <a:pt x="612" y="234"/>
                    </a:lnTo>
                    <a:lnTo>
                      <a:pt x="618" y="234"/>
                    </a:lnTo>
                    <a:lnTo>
                      <a:pt x="624" y="234"/>
                    </a:lnTo>
                    <a:lnTo>
                      <a:pt x="630" y="234"/>
                    </a:lnTo>
                    <a:lnTo>
                      <a:pt x="636" y="234"/>
                    </a:lnTo>
                    <a:lnTo>
                      <a:pt x="642" y="234"/>
                    </a:lnTo>
                    <a:lnTo>
                      <a:pt x="648" y="234"/>
                    </a:lnTo>
                    <a:lnTo>
                      <a:pt x="654" y="234"/>
                    </a:lnTo>
                    <a:lnTo>
                      <a:pt x="660" y="234"/>
                    </a:lnTo>
                    <a:lnTo>
                      <a:pt x="666" y="234"/>
                    </a:lnTo>
                    <a:lnTo>
                      <a:pt x="672" y="234"/>
                    </a:lnTo>
                    <a:lnTo>
                      <a:pt x="678" y="234"/>
                    </a:lnTo>
                    <a:lnTo>
                      <a:pt x="684" y="234"/>
                    </a:lnTo>
                    <a:lnTo>
                      <a:pt x="690" y="234"/>
                    </a:lnTo>
                    <a:lnTo>
                      <a:pt x="696" y="234"/>
                    </a:lnTo>
                    <a:lnTo>
                      <a:pt x="702" y="234"/>
                    </a:lnTo>
                    <a:lnTo>
                      <a:pt x="708" y="234"/>
                    </a:lnTo>
                    <a:lnTo>
                      <a:pt x="714" y="234"/>
                    </a:lnTo>
                    <a:lnTo>
                      <a:pt x="720" y="234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7" name="Freeform 96"/>
              <p:cNvSpPr>
                <a:spLocks/>
              </p:cNvSpPr>
              <p:nvPr/>
            </p:nvSpPr>
            <p:spPr bwMode="auto">
              <a:xfrm>
                <a:off x="2184" y="2871"/>
                <a:ext cx="640" cy="37"/>
              </a:xfrm>
              <a:custGeom>
                <a:avLst/>
                <a:gdLst>
                  <a:gd name="T0" fmla="*/ 8 w 762"/>
                  <a:gd name="T1" fmla="*/ 0 h 48"/>
                  <a:gd name="T2" fmla="*/ 21 w 762"/>
                  <a:gd name="T3" fmla="*/ 4 h 48"/>
                  <a:gd name="T4" fmla="*/ 34 w 762"/>
                  <a:gd name="T5" fmla="*/ 4 h 48"/>
                  <a:gd name="T6" fmla="*/ 46 w 762"/>
                  <a:gd name="T7" fmla="*/ 4 h 48"/>
                  <a:gd name="T8" fmla="*/ 60 w 762"/>
                  <a:gd name="T9" fmla="*/ 7 h 48"/>
                  <a:gd name="T10" fmla="*/ 72 w 762"/>
                  <a:gd name="T11" fmla="*/ 7 h 48"/>
                  <a:gd name="T12" fmla="*/ 85 w 762"/>
                  <a:gd name="T13" fmla="*/ 11 h 48"/>
                  <a:gd name="T14" fmla="*/ 97 w 762"/>
                  <a:gd name="T15" fmla="*/ 15 h 48"/>
                  <a:gd name="T16" fmla="*/ 110 w 762"/>
                  <a:gd name="T17" fmla="*/ 15 h 48"/>
                  <a:gd name="T18" fmla="*/ 123 w 762"/>
                  <a:gd name="T19" fmla="*/ 18 h 48"/>
                  <a:gd name="T20" fmla="*/ 135 w 762"/>
                  <a:gd name="T21" fmla="*/ 18 h 48"/>
                  <a:gd name="T22" fmla="*/ 148 w 762"/>
                  <a:gd name="T23" fmla="*/ 22 h 48"/>
                  <a:gd name="T24" fmla="*/ 160 w 762"/>
                  <a:gd name="T25" fmla="*/ 22 h 48"/>
                  <a:gd name="T26" fmla="*/ 174 w 762"/>
                  <a:gd name="T27" fmla="*/ 25 h 48"/>
                  <a:gd name="T28" fmla="*/ 186 w 762"/>
                  <a:gd name="T29" fmla="*/ 25 h 48"/>
                  <a:gd name="T30" fmla="*/ 199 w 762"/>
                  <a:gd name="T31" fmla="*/ 25 h 48"/>
                  <a:gd name="T32" fmla="*/ 212 w 762"/>
                  <a:gd name="T33" fmla="*/ 29 h 48"/>
                  <a:gd name="T34" fmla="*/ 224 w 762"/>
                  <a:gd name="T35" fmla="*/ 29 h 48"/>
                  <a:gd name="T36" fmla="*/ 237 w 762"/>
                  <a:gd name="T37" fmla="*/ 29 h 48"/>
                  <a:gd name="T38" fmla="*/ 249 w 762"/>
                  <a:gd name="T39" fmla="*/ 29 h 48"/>
                  <a:gd name="T40" fmla="*/ 262 w 762"/>
                  <a:gd name="T41" fmla="*/ 29 h 48"/>
                  <a:gd name="T42" fmla="*/ 275 w 762"/>
                  <a:gd name="T43" fmla="*/ 29 h 48"/>
                  <a:gd name="T44" fmla="*/ 288 w 762"/>
                  <a:gd name="T45" fmla="*/ 29 h 48"/>
                  <a:gd name="T46" fmla="*/ 301 w 762"/>
                  <a:gd name="T47" fmla="*/ 29 h 48"/>
                  <a:gd name="T48" fmla="*/ 313 w 762"/>
                  <a:gd name="T49" fmla="*/ 29 h 48"/>
                  <a:gd name="T50" fmla="*/ 326 w 762"/>
                  <a:gd name="T51" fmla="*/ 29 h 48"/>
                  <a:gd name="T52" fmla="*/ 338 w 762"/>
                  <a:gd name="T53" fmla="*/ 29 h 48"/>
                  <a:gd name="T54" fmla="*/ 351 w 762"/>
                  <a:gd name="T55" fmla="*/ 29 h 48"/>
                  <a:gd name="T56" fmla="*/ 364 w 762"/>
                  <a:gd name="T57" fmla="*/ 29 h 48"/>
                  <a:gd name="T58" fmla="*/ 377 w 762"/>
                  <a:gd name="T59" fmla="*/ 25 h 48"/>
                  <a:gd name="T60" fmla="*/ 390 w 762"/>
                  <a:gd name="T61" fmla="*/ 25 h 48"/>
                  <a:gd name="T62" fmla="*/ 402 w 762"/>
                  <a:gd name="T63" fmla="*/ 25 h 48"/>
                  <a:gd name="T64" fmla="*/ 415 w 762"/>
                  <a:gd name="T65" fmla="*/ 25 h 48"/>
                  <a:gd name="T66" fmla="*/ 428 w 762"/>
                  <a:gd name="T67" fmla="*/ 25 h 48"/>
                  <a:gd name="T68" fmla="*/ 440 w 762"/>
                  <a:gd name="T69" fmla="*/ 22 h 48"/>
                  <a:gd name="T70" fmla="*/ 453 w 762"/>
                  <a:gd name="T71" fmla="*/ 22 h 48"/>
                  <a:gd name="T72" fmla="*/ 465 w 762"/>
                  <a:gd name="T73" fmla="*/ 22 h 48"/>
                  <a:gd name="T74" fmla="*/ 478 w 762"/>
                  <a:gd name="T75" fmla="*/ 22 h 48"/>
                  <a:gd name="T76" fmla="*/ 491 w 762"/>
                  <a:gd name="T77" fmla="*/ 22 h 48"/>
                  <a:gd name="T78" fmla="*/ 504 w 762"/>
                  <a:gd name="T79" fmla="*/ 22 h 48"/>
                  <a:gd name="T80" fmla="*/ 517 w 762"/>
                  <a:gd name="T81" fmla="*/ 18 h 48"/>
                  <a:gd name="T82" fmla="*/ 529 w 762"/>
                  <a:gd name="T83" fmla="*/ 18 h 4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62"/>
                  <a:gd name="T127" fmla="*/ 0 h 48"/>
                  <a:gd name="T128" fmla="*/ 762 w 762"/>
                  <a:gd name="T129" fmla="*/ 48 h 4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62" h="48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6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2" y="12"/>
                    </a:lnTo>
                    <a:lnTo>
                      <a:pt x="78" y="12"/>
                    </a:lnTo>
                    <a:lnTo>
                      <a:pt x="84" y="12"/>
                    </a:lnTo>
                    <a:lnTo>
                      <a:pt x="90" y="12"/>
                    </a:lnTo>
                    <a:lnTo>
                      <a:pt x="96" y="12"/>
                    </a:lnTo>
                    <a:lnTo>
                      <a:pt x="102" y="12"/>
                    </a:lnTo>
                    <a:lnTo>
                      <a:pt x="108" y="18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26" y="18"/>
                    </a:lnTo>
                    <a:lnTo>
                      <a:pt x="132" y="18"/>
                    </a:lnTo>
                    <a:lnTo>
                      <a:pt x="138" y="24"/>
                    </a:lnTo>
                    <a:lnTo>
                      <a:pt x="144" y="24"/>
                    </a:lnTo>
                    <a:lnTo>
                      <a:pt x="150" y="24"/>
                    </a:lnTo>
                    <a:lnTo>
                      <a:pt x="156" y="24"/>
                    </a:lnTo>
                    <a:lnTo>
                      <a:pt x="162" y="24"/>
                    </a:lnTo>
                    <a:lnTo>
                      <a:pt x="168" y="30"/>
                    </a:lnTo>
                    <a:lnTo>
                      <a:pt x="174" y="30"/>
                    </a:lnTo>
                    <a:lnTo>
                      <a:pt x="180" y="30"/>
                    </a:lnTo>
                    <a:lnTo>
                      <a:pt x="186" y="30"/>
                    </a:lnTo>
                    <a:lnTo>
                      <a:pt x="192" y="30"/>
                    </a:lnTo>
                    <a:lnTo>
                      <a:pt x="198" y="30"/>
                    </a:lnTo>
                    <a:lnTo>
                      <a:pt x="204" y="36"/>
                    </a:lnTo>
                    <a:lnTo>
                      <a:pt x="210" y="36"/>
                    </a:lnTo>
                    <a:lnTo>
                      <a:pt x="216" y="36"/>
                    </a:lnTo>
                    <a:lnTo>
                      <a:pt x="222" y="36"/>
                    </a:lnTo>
                    <a:lnTo>
                      <a:pt x="228" y="36"/>
                    </a:lnTo>
                    <a:lnTo>
                      <a:pt x="234" y="36"/>
                    </a:lnTo>
                    <a:lnTo>
                      <a:pt x="240" y="42"/>
                    </a:lnTo>
                    <a:lnTo>
                      <a:pt x="246" y="42"/>
                    </a:lnTo>
                    <a:lnTo>
                      <a:pt x="252" y="42"/>
                    </a:lnTo>
                    <a:lnTo>
                      <a:pt x="258" y="42"/>
                    </a:lnTo>
                    <a:lnTo>
                      <a:pt x="264" y="42"/>
                    </a:lnTo>
                    <a:lnTo>
                      <a:pt x="270" y="42"/>
                    </a:lnTo>
                    <a:lnTo>
                      <a:pt x="276" y="42"/>
                    </a:lnTo>
                    <a:lnTo>
                      <a:pt x="282" y="42"/>
                    </a:lnTo>
                    <a:lnTo>
                      <a:pt x="288" y="48"/>
                    </a:lnTo>
                    <a:lnTo>
                      <a:pt x="294" y="48"/>
                    </a:lnTo>
                    <a:lnTo>
                      <a:pt x="300" y="48"/>
                    </a:lnTo>
                    <a:lnTo>
                      <a:pt x="306" y="48"/>
                    </a:lnTo>
                    <a:lnTo>
                      <a:pt x="312" y="48"/>
                    </a:lnTo>
                    <a:lnTo>
                      <a:pt x="318" y="48"/>
                    </a:lnTo>
                    <a:lnTo>
                      <a:pt x="324" y="48"/>
                    </a:lnTo>
                    <a:lnTo>
                      <a:pt x="330" y="48"/>
                    </a:lnTo>
                    <a:lnTo>
                      <a:pt x="336" y="48"/>
                    </a:lnTo>
                    <a:lnTo>
                      <a:pt x="342" y="48"/>
                    </a:lnTo>
                    <a:lnTo>
                      <a:pt x="348" y="48"/>
                    </a:lnTo>
                    <a:lnTo>
                      <a:pt x="354" y="48"/>
                    </a:lnTo>
                    <a:lnTo>
                      <a:pt x="360" y="48"/>
                    </a:lnTo>
                    <a:lnTo>
                      <a:pt x="366" y="48"/>
                    </a:lnTo>
                    <a:lnTo>
                      <a:pt x="372" y="48"/>
                    </a:lnTo>
                    <a:lnTo>
                      <a:pt x="378" y="48"/>
                    </a:lnTo>
                    <a:lnTo>
                      <a:pt x="384" y="48"/>
                    </a:lnTo>
                    <a:lnTo>
                      <a:pt x="390" y="48"/>
                    </a:lnTo>
                    <a:lnTo>
                      <a:pt x="396" y="48"/>
                    </a:lnTo>
                    <a:lnTo>
                      <a:pt x="402" y="48"/>
                    </a:lnTo>
                    <a:lnTo>
                      <a:pt x="408" y="48"/>
                    </a:lnTo>
                    <a:lnTo>
                      <a:pt x="414" y="48"/>
                    </a:lnTo>
                    <a:lnTo>
                      <a:pt x="420" y="48"/>
                    </a:lnTo>
                    <a:lnTo>
                      <a:pt x="426" y="48"/>
                    </a:lnTo>
                    <a:lnTo>
                      <a:pt x="432" y="48"/>
                    </a:lnTo>
                    <a:lnTo>
                      <a:pt x="438" y="48"/>
                    </a:lnTo>
                    <a:lnTo>
                      <a:pt x="444" y="48"/>
                    </a:lnTo>
                    <a:lnTo>
                      <a:pt x="450" y="48"/>
                    </a:lnTo>
                    <a:lnTo>
                      <a:pt x="456" y="48"/>
                    </a:lnTo>
                    <a:lnTo>
                      <a:pt x="462" y="48"/>
                    </a:lnTo>
                    <a:lnTo>
                      <a:pt x="468" y="48"/>
                    </a:lnTo>
                    <a:lnTo>
                      <a:pt x="474" y="48"/>
                    </a:lnTo>
                    <a:lnTo>
                      <a:pt x="480" y="48"/>
                    </a:lnTo>
                    <a:lnTo>
                      <a:pt x="486" y="48"/>
                    </a:lnTo>
                    <a:lnTo>
                      <a:pt x="492" y="48"/>
                    </a:lnTo>
                    <a:lnTo>
                      <a:pt x="498" y="48"/>
                    </a:lnTo>
                    <a:lnTo>
                      <a:pt x="504" y="48"/>
                    </a:lnTo>
                    <a:lnTo>
                      <a:pt x="510" y="48"/>
                    </a:lnTo>
                    <a:lnTo>
                      <a:pt x="516" y="48"/>
                    </a:lnTo>
                    <a:lnTo>
                      <a:pt x="522" y="48"/>
                    </a:lnTo>
                    <a:lnTo>
                      <a:pt x="528" y="48"/>
                    </a:lnTo>
                    <a:lnTo>
                      <a:pt x="534" y="42"/>
                    </a:lnTo>
                    <a:lnTo>
                      <a:pt x="540" y="42"/>
                    </a:lnTo>
                    <a:lnTo>
                      <a:pt x="546" y="42"/>
                    </a:lnTo>
                    <a:lnTo>
                      <a:pt x="552" y="42"/>
                    </a:lnTo>
                    <a:lnTo>
                      <a:pt x="558" y="42"/>
                    </a:lnTo>
                    <a:lnTo>
                      <a:pt x="564" y="42"/>
                    </a:lnTo>
                    <a:lnTo>
                      <a:pt x="570" y="42"/>
                    </a:lnTo>
                    <a:lnTo>
                      <a:pt x="576" y="42"/>
                    </a:lnTo>
                    <a:lnTo>
                      <a:pt x="582" y="42"/>
                    </a:lnTo>
                    <a:lnTo>
                      <a:pt x="588" y="42"/>
                    </a:lnTo>
                    <a:lnTo>
                      <a:pt x="594" y="42"/>
                    </a:lnTo>
                    <a:lnTo>
                      <a:pt x="600" y="42"/>
                    </a:lnTo>
                    <a:lnTo>
                      <a:pt x="606" y="42"/>
                    </a:lnTo>
                    <a:lnTo>
                      <a:pt x="612" y="36"/>
                    </a:lnTo>
                    <a:lnTo>
                      <a:pt x="618" y="36"/>
                    </a:lnTo>
                    <a:lnTo>
                      <a:pt x="624" y="36"/>
                    </a:lnTo>
                    <a:lnTo>
                      <a:pt x="630" y="36"/>
                    </a:lnTo>
                    <a:lnTo>
                      <a:pt x="636" y="36"/>
                    </a:lnTo>
                    <a:lnTo>
                      <a:pt x="642" y="36"/>
                    </a:lnTo>
                    <a:lnTo>
                      <a:pt x="648" y="36"/>
                    </a:lnTo>
                    <a:lnTo>
                      <a:pt x="654" y="36"/>
                    </a:lnTo>
                    <a:lnTo>
                      <a:pt x="660" y="36"/>
                    </a:lnTo>
                    <a:lnTo>
                      <a:pt x="666" y="36"/>
                    </a:lnTo>
                    <a:lnTo>
                      <a:pt x="672" y="36"/>
                    </a:lnTo>
                    <a:lnTo>
                      <a:pt x="678" y="36"/>
                    </a:lnTo>
                    <a:lnTo>
                      <a:pt x="684" y="36"/>
                    </a:lnTo>
                    <a:lnTo>
                      <a:pt x="690" y="36"/>
                    </a:lnTo>
                    <a:lnTo>
                      <a:pt x="696" y="36"/>
                    </a:lnTo>
                    <a:lnTo>
                      <a:pt x="702" y="36"/>
                    </a:lnTo>
                    <a:lnTo>
                      <a:pt x="708" y="36"/>
                    </a:lnTo>
                    <a:lnTo>
                      <a:pt x="714" y="36"/>
                    </a:lnTo>
                    <a:lnTo>
                      <a:pt x="720" y="36"/>
                    </a:lnTo>
                    <a:lnTo>
                      <a:pt x="726" y="30"/>
                    </a:lnTo>
                    <a:lnTo>
                      <a:pt x="732" y="30"/>
                    </a:lnTo>
                    <a:lnTo>
                      <a:pt x="738" y="30"/>
                    </a:lnTo>
                    <a:lnTo>
                      <a:pt x="744" y="30"/>
                    </a:lnTo>
                    <a:lnTo>
                      <a:pt x="750" y="30"/>
                    </a:lnTo>
                    <a:lnTo>
                      <a:pt x="756" y="30"/>
                    </a:lnTo>
                    <a:lnTo>
                      <a:pt x="762" y="3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8" name="Freeform 97"/>
              <p:cNvSpPr>
                <a:spLocks/>
              </p:cNvSpPr>
              <p:nvPr/>
            </p:nvSpPr>
            <p:spPr bwMode="auto">
              <a:xfrm>
                <a:off x="2824" y="2894"/>
                <a:ext cx="640" cy="14"/>
              </a:xfrm>
              <a:custGeom>
                <a:avLst/>
                <a:gdLst>
                  <a:gd name="T0" fmla="*/ 8 w 762"/>
                  <a:gd name="T1" fmla="*/ 0 h 18"/>
                  <a:gd name="T2" fmla="*/ 21 w 762"/>
                  <a:gd name="T3" fmla="*/ 0 h 18"/>
                  <a:gd name="T4" fmla="*/ 34 w 762"/>
                  <a:gd name="T5" fmla="*/ 0 h 18"/>
                  <a:gd name="T6" fmla="*/ 46 w 762"/>
                  <a:gd name="T7" fmla="*/ 4 h 18"/>
                  <a:gd name="T8" fmla="*/ 60 w 762"/>
                  <a:gd name="T9" fmla="*/ 4 h 18"/>
                  <a:gd name="T10" fmla="*/ 72 w 762"/>
                  <a:gd name="T11" fmla="*/ 4 h 18"/>
                  <a:gd name="T12" fmla="*/ 85 w 762"/>
                  <a:gd name="T13" fmla="*/ 4 h 18"/>
                  <a:gd name="T14" fmla="*/ 97 w 762"/>
                  <a:gd name="T15" fmla="*/ 4 h 18"/>
                  <a:gd name="T16" fmla="*/ 110 w 762"/>
                  <a:gd name="T17" fmla="*/ 4 h 18"/>
                  <a:gd name="T18" fmla="*/ 123 w 762"/>
                  <a:gd name="T19" fmla="*/ 7 h 18"/>
                  <a:gd name="T20" fmla="*/ 135 w 762"/>
                  <a:gd name="T21" fmla="*/ 7 h 18"/>
                  <a:gd name="T22" fmla="*/ 148 w 762"/>
                  <a:gd name="T23" fmla="*/ 7 h 18"/>
                  <a:gd name="T24" fmla="*/ 160 w 762"/>
                  <a:gd name="T25" fmla="*/ 7 h 18"/>
                  <a:gd name="T26" fmla="*/ 174 w 762"/>
                  <a:gd name="T27" fmla="*/ 7 h 18"/>
                  <a:gd name="T28" fmla="*/ 186 w 762"/>
                  <a:gd name="T29" fmla="*/ 11 h 18"/>
                  <a:gd name="T30" fmla="*/ 199 w 762"/>
                  <a:gd name="T31" fmla="*/ 11 h 18"/>
                  <a:gd name="T32" fmla="*/ 212 w 762"/>
                  <a:gd name="T33" fmla="*/ 11 h 18"/>
                  <a:gd name="T34" fmla="*/ 224 w 762"/>
                  <a:gd name="T35" fmla="*/ 11 h 18"/>
                  <a:gd name="T36" fmla="*/ 237 w 762"/>
                  <a:gd name="T37" fmla="*/ 11 h 18"/>
                  <a:gd name="T38" fmla="*/ 249 w 762"/>
                  <a:gd name="T39" fmla="*/ 11 h 18"/>
                  <a:gd name="T40" fmla="*/ 262 w 762"/>
                  <a:gd name="T41" fmla="*/ 11 h 18"/>
                  <a:gd name="T42" fmla="*/ 275 w 762"/>
                  <a:gd name="T43" fmla="*/ 11 h 18"/>
                  <a:gd name="T44" fmla="*/ 288 w 762"/>
                  <a:gd name="T45" fmla="*/ 11 h 18"/>
                  <a:gd name="T46" fmla="*/ 301 w 762"/>
                  <a:gd name="T47" fmla="*/ 11 h 18"/>
                  <a:gd name="T48" fmla="*/ 313 w 762"/>
                  <a:gd name="T49" fmla="*/ 11 h 18"/>
                  <a:gd name="T50" fmla="*/ 326 w 762"/>
                  <a:gd name="T51" fmla="*/ 11 h 18"/>
                  <a:gd name="T52" fmla="*/ 338 w 762"/>
                  <a:gd name="T53" fmla="*/ 11 h 18"/>
                  <a:gd name="T54" fmla="*/ 351 w 762"/>
                  <a:gd name="T55" fmla="*/ 11 h 18"/>
                  <a:gd name="T56" fmla="*/ 364 w 762"/>
                  <a:gd name="T57" fmla="*/ 11 h 18"/>
                  <a:gd name="T58" fmla="*/ 377 w 762"/>
                  <a:gd name="T59" fmla="*/ 11 h 18"/>
                  <a:gd name="T60" fmla="*/ 390 w 762"/>
                  <a:gd name="T61" fmla="*/ 11 h 18"/>
                  <a:gd name="T62" fmla="*/ 402 w 762"/>
                  <a:gd name="T63" fmla="*/ 11 h 18"/>
                  <a:gd name="T64" fmla="*/ 415 w 762"/>
                  <a:gd name="T65" fmla="*/ 11 h 18"/>
                  <a:gd name="T66" fmla="*/ 428 w 762"/>
                  <a:gd name="T67" fmla="*/ 11 h 18"/>
                  <a:gd name="T68" fmla="*/ 440 w 762"/>
                  <a:gd name="T69" fmla="*/ 11 h 18"/>
                  <a:gd name="T70" fmla="*/ 453 w 762"/>
                  <a:gd name="T71" fmla="*/ 11 h 18"/>
                  <a:gd name="T72" fmla="*/ 465 w 762"/>
                  <a:gd name="T73" fmla="*/ 7 h 18"/>
                  <a:gd name="T74" fmla="*/ 478 w 762"/>
                  <a:gd name="T75" fmla="*/ 7 h 18"/>
                  <a:gd name="T76" fmla="*/ 491 w 762"/>
                  <a:gd name="T77" fmla="*/ 7 h 18"/>
                  <a:gd name="T78" fmla="*/ 504 w 762"/>
                  <a:gd name="T79" fmla="*/ 7 h 18"/>
                  <a:gd name="T80" fmla="*/ 517 w 762"/>
                  <a:gd name="T81" fmla="*/ 7 h 18"/>
                  <a:gd name="T82" fmla="*/ 529 w 762"/>
                  <a:gd name="T83" fmla="*/ 7 h 1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62"/>
                  <a:gd name="T127" fmla="*/ 0 h 18"/>
                  <a:gd name="T128" fmla="*/ 762 w 762"/>
                  <a:gd name="T129" fmla="*/ 18 h 1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62" h="18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6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78" y="6"/>
                    </a:lnTo>
                    <a:lnTo>
                      <a:pt x="84" y="6"/>
                    </a:lnTo>
                    <a:lnTo>
                      <a:pt x="90" y="6"/>
                    </a:lnTo>
                    <a:lnTo>
                      <a:pt x="96" y="6"/>
                    </a:lnTo>
                    <a:lnTo>
                      <a:pt x="102" y="6"/>
                    </a:lnTo>
                    <a:lnTo>
                      <a:pt x="108" y="6"/>
                    </a:lnTo>
                    <a:lnTo>
                      <a:pt x="114" y="6"/>
                    </a:lnTo>
                    <a:lnTo>
                      <a:pt x="120" y="6"/>
                    </a:lnTo>
                    <a:lnTo>
                      <a:pt x="126" y="6"/>
                    </a:lnTo>
                    <a:lnTo>
                      <a:pt x="132" y="6"/>
                    </a:lnTo>
                    <a:lnTo>
                      <a:pt x="138" y="6"/>
                    </a:lnTo>
                    <a:lnTo>
                      <a:pt x="144" y="6"/>
                    </a:lnTo>
                    <a:lnTo>
                      <a:pt x="150" y="6"/>
                    </a:lnTo>
                    <a:lnTo>
                      <a:pt x="156" y="6"/>
                    </a:lnTo>
                    <a:lnTo>
                      <a:pt x="162" y="6"/>
                    </a:lnTo>
                    <a:lnTo>
                      <a:pt x="168" y="6"/>
                    </a:lnTo>
                    <a:lnTo>
                      <a:pt x="174" y="12"/>
                    </a:lnTo>
                    <a:lnTo>
                      <a:pt x="180" y="12"/>
                    </a:lnTo>
                    <a:lnTo>
                      <a:pt x="186" y="12"/>
                    </a:lnTo>
                    <a:lnTo>
                      <a:pt x="192" y="12"/>
                    </a:lnTo>
                    <a:lnTo>
                      <a:pt x="198" y="12"/>
                    </a:lnTo>
                    <a:lnTo>
                      <a:pt x="204" y="12"/>
                    </a:lnTo>
                    <a:lnTo>
                      <a:pt x="210" y="12"/>
                    </a:lnTo>
                    <a:lnTo>
                      <a:pt x="216" y="12"/>
                    </a:lnTo>
                    <a:lnTo>
                      <a:pt x="222" y="12"/>
                    </a:lnTo>
                    <a:lnTo>
                      <a:pt x="228" y="12"/>
                    </a:lnTo>
                    <a:lnTo>
                      <a:pt x="234" y="12"/>
                    </a:lnTo>
                    <a:lnTo>
                      <a:pt x="240" y="12"/>
                    </a:lnTo>
                    <a:lnTo>
                      <a:pt x="246" y="12"/>
                    </a:lnTo>
                    <a:lnTo>
                      <a:pt x="252" y="12"/>
                    </a:lnTo>
                    <a:lnTo>
                      <a:pt x="258" y="12"/>
                    </a:lnTo>
                    <a:lnTo>
                      <a:pt x="264" y="18"/>
                    </a:lnTo>
                    <a:lnTo>
                      <a:pt x="270" y="18"/>
                    </a:lnTo>
                    <a:lnTo>
                      <a:pt x="276" y="18"/>
                    </a:lnTo>
                    <a:lnTo>
                      <a:pt x="282" y="18"/>
                    </a:lnTo>
                    <a:lnTo>
                      <a:pt x="288" y="18"/>
                    </a:lnTo>
                    <a:lnTo>
                      <a:pt x="294" y="18"/>
                    </a:lnTo>
                    <a:lnTo>
                      <a:pt x="300" y="18"/>
                    </a:lnTo>
                    <a:lnTo>
                      <a:pt x="306" y="18"/>
                    </a:lnTo>
                    <a:lnTo>
                      <a:pt x="312" y="18"/>
                    </a:lnTo>
                    <a:lnTo>
                      <a:pt x="318" y="18"/>
                    </a:lnTo>
                    <a:lnTo>
                      <a:pt x="324" y="18"/>
                    </a:lnTo>
                    <a:lnTo>
                      <a:pt x="330" y="18"/>
                    </a:lnTo>
                    <a:lnTo>
                      <a:pt x="336" y="18"/>
                    </a:lnTo>
                    <a:lnTo>
                      <a:pt x="342" y="18"/>
                    </a:lnTo>
                    <a:lnTo>
                      <a:pt x="348" y="18"/>
                    </a:lnTo>
                    <a:lnTo>
                      <a:pt x="354" y="18"/>
                    </a:lnTo>
                    <a:lnTo>
                      <a:pt x="360" y="18"/>
                    </a:lnTo>
                    <a:lnTo>
                      <a:pt x="366" y="18"/>
                    </a:lnTo>
                    <a:lnTo>
                      <a:pt x="372" y="18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90" y="18"/>
                    </a:lnTo>
                    <a:lnTo>
                      <a:pt x="396" y="18"/>
                    </a:lnTo>
                    <a:lnTo>
                      <a:pt x="402" y="18"/>
                    </a:lnTo>
                    <a:lnTo>
                      <a:pt x="408" y="18"/>
                    </a:lnTo>
                    <a:lnTo>
                      <a:pt x="414" y="18"/>
                    </a:lnTo>
                    <a:lnTo>
                      <a:pt x="420" y="18"/>
                    </a:lnTo>
                    <a:lnTo>
                      <a:pt x="426" y="18"/>
                    </a:lnTo>
                    <a:lnTo>
                      <a:pt x="432" y="18"/>
                    </a:lnTo>
                    <a:lnTo>
                      <a:pt x="438" y="18"/>
                    </a:lnTo>
                    <a:lnTo>
                      <a:pt x="444" y="18"/>
                    </a:lnTo>
                    <a:lnTo>
                      <a:pt x="450" y="18"/>
                    </a:lnTo>
                    <a:lnTo>
                      <a:pt x="456" y="18"/>
                    </a:lnTo>
                    <a:lnTo>
                      <a:pt x="462" y="18"/>
                    </a:lnTo>
                    <a:lnTo>
                      <a:pt x="468" y="18"/>
                    </a:lnTo>
                    <a:lnTo>
                      <a:pt x="474" y="18"/>
                    </a:lnTo>
                    <a:lnTo>
                      <a:pt x="480" y="18"/>
                    </a:lnTo>
                    <a:lnTo>
                      <a:pt x="486" y="18"/>
                    </a:lnTo>
                    <a:lnTo>
                      <a:pt x="492" y="18"/>
                    </a:lnTo>
                    <a:lnTo>
                      <a:pt x="498" y="18"/>
                    </a:lnTo>
                    <a:lnTo>
                      <a:pt x="504" y="18"/>
                    </a:lnTo>
                    <a:lnTo>
                      <a:pt x="510" y="18"/>
                    </a:lnTo>
                    <a:lnTo>
                      <a:pt x="516" y="18"/>
                    </a:lnTo>
                    <a:lnTo>
                      <a:pt x="522" y="18"/>
                    </a:lnTo>
                    <a:lnTo>
                      <a:pt x="528" y="18"/>
                    </a:lnTo>
                    <a:lnTo>
                      <a:pt x="534" y="18"/>
                    </a:lnTo>
                    <a:lnTo>
                      <a:pt x="540" y="18"/>
                    </a:lnTo>
                    <a:lnTo>
                      <a:pt x="546" y="18"/>
                    </a:lnTo>
                    <a:lnTo>
                      <a:pt x="552" y="18"/>
                    </a:lnTo>
                    <a:lnTo>
                      <a:pt x="558" y="18"/>
                    </a:lnTo>
                    <a:lnTo>
                      <a:pt x="564" y="18"/>
                    </a:lnTo>
                    <a:lnTo>
                      <a:pt x="570" y="18"/>
                    </a:lnTo>
                    <a:lnTo>
                      <a:pt x="576" y="18"/>
                    </a:lnTo>
                    <a:lnTo>
                      <a:pt x="582" y="18"/>
                    </a:lnTo>
                    <a:lnTo>
                      <a:pt x="588" y="18"/>
                    </a:lnTo>
                    <a:lnTo>
                      <a:pt x="594" y="18"/>
                    </a:lnTo>
                    <a:lnTo>
                      <a:pt x="600" y="18"/>
                    </a:lnTo>
                    <a:lnTo>
                      <a:pt x="606" y="18"/>
                    </a:lnTo>
                    <a:lnTo>
                      <a:pt x="612" y="18"/>
                    </a:lnTo>
                    <a:lnTo>
                      <a:pt x="618" y="18"/>
                    </a:lnTo>
                    <a:lnTo>
                      <a:pt x="624" y="18"/>
                    </a:lnTo>
                    <a:lnTo>
                      <a:pt x="630" y="18"/>
                    </a:lnTo>
                    <a:lnTo>
                      <a:pt x="636" y="18"/>
                    </a:lnTo>
                    <a:lnTo>
                      <a:pt x="642" y="18"/>
                    </a:lnTo>
                    <a:lnTo>
                      <a:pt x="648" y="18"/>
                    </a:lnTo>
                    <a:lnTo>
                      <a:pt x="654" y="12"/>
                    </a:lnTo>
                    <a:lnTo>
                      <a:pt x="660" y="12"/>
                    </a:lnTo>
                    <a:lnTo>
                      <a:pt x="666" y="12"/>
                    </a:lnTo>
                    <a:lnTo>
                      <a:pt x="672" y="12"/>
                    </a:lnTo>
                    <a:lnTo>
                      <a:pt x="678" y="12"/>
                    </a:lnTo>
                    <a:lnTo>
                      <a:pt x="684" y="12"/>
                    </a:lnTo>
                    <a:lnTo>
                      <a:pt x="690" y="12"/>
                    </a:lnTo>
                    <a:lnTo>
                      <a:pt x="696" y="12"/>
                    </a:lnTo>
                    <a:lnTo>
                      <a:pt x="702" y="12"/>
                    </a:lnTo>
                    <a:lnTo>
                      <a:pt x="708" y="12"/>
                    </a:lnTo>
                    <a:lnTo>
                      <a:pt x="714" y="12"/>
                    </a:lnTo>
                    <a:lnTo>
                      <a:pt x="720" y="12"/>
                    </a:lnTo>
                    <a:lnTo>
                      <a:pt x="726" y="12"/>
                    </a:lnTo>
                    <a:lnTo>
                      <a:pt x="732" y="12"/>
                    </a:lnTo>
                    <a:lnTo>
                      <a:pt x="738" y="12"/>
                    </a:lnTo>
                    <a:lnTo>
                      <a:pt x="744" y="12"/>
                    </a:lnTo>
                    <a:lnTo>
                      <a:pt x="750" y="12"/>
                    </a:lnTo>
                    <a:lnTo>
                      <a:pt x="756" y="12"/>
                    </a:lnTo>
                    <a:lnTo>
                      <a:pt x="762" y="12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19" name="Freeform 98"/>
              <p:cNvSpPr>
                <a:spLocks/>
              </p:cNvSpPr>
              <p:nvPr/>
            </p:nvSpPr>
            <p:spPr bwMode="auto">
              <a:xfrm>
                <a:off x="3464" y="2904"/>
                <a:ext cx="404" cy="9"/>
              </a:xfrm>
              <a:custGeom>
                <a:avLst/>
                <a:gdLst>
                  <a:gd name="T0" fmla="*/ 4 w 480"/>
                  <a:gd name="T1" fmla="*/ 0 h 12"/>
                  <a:gd name="T2" fmla="*/ 13 w 480"/>
                  <a:gd name="T3" fmla="*/ 0 h 12"/>
                  <a:gd name="T4" fmla="*/ 21 w 480"/>
                  <a:gd name="T5" fmla="*/ 0 h 12"/>
                  <a:gd name="T6" fmla="*/ 29 w 480"/>
                  <a:gd name="T7" fmla="*/ 0 h 12"/>
                  <a:gd name="T8" fmla="*/ 38 w 480"/>
                  <a:gd name="T9" fmla="*/ 0 h 12"/>
                  <a:gd name="T10" fmla="*/ 47 w 480"/>
                  <a:gd name="T11" fmla="*/ 0 h 12"/>
                  <a:gd name="T12" fmla="*/ 56 w 480"/>
                  <a:gd name="T13" fmla="*/ 0 h 12"/>
                  <a:gd name="T14" fmla="*/ 64 w 480"/>
                  <a:gd name="T15" fmla="*/ 0 h 12"/>
                  <a:gd name="T16" fmla="*/ 72 w 480"/>
                  <a:gd name="T17" fmla="*/ 0 h 12"/>
                  <a:gd name="T18" fmla="*/ 81 w 480"/>
                  <a:gd name="T19" fmla="*/ 0 h 12"/>
                  <a:gd name="T20" fmla="*/ 89 w 480"/>
                  <a:gd name="T21" fmla="*/ 0 h 12"/>
                  <a:gd name="T22" fmla="*/ 98 w 480"/>
                  <a:gd name="T23" fmla="*/ 0 h 12"/>
                  <a:gd name="T24" fmla="*/ 106 w 480"/>
                  <a:gd name="T25" fmla="*/ 0 h 12"/>
                  <a:gd name="T26" fmla="*/ 114 w 480"/>
                  <a:gd name="T27" fmla="*/ 0 h 12"/>
                  <a:gd name="T28" fmla="*/ 123 w 480"/>
                  <a:gd name="T29" fmla="*/ 0 h 12"/>
                  <a:gd name="T30" fmla="*/ 132 w 480"/>
                  <a:gd name="T31" fmla="*/ 0 h 12"/>
                  <a:gd name="T32" fmla="*/ 141 w 480"/>
                  <a:gd name="T33" fmla="*/ 0 h 12"/>
                  <a:gd name="T34" fmla="*/ 149 w 480"/>
                  <a:gd name="T35" fmla="*/ 0 h 12"/>
                  <a:gd name="T36" fmla="*/ 157 w 480"/>
                  <a:gd name="T37" fmla="*/ 4 h 12"/>
                  <a:gd name="T38" fmla="*/ 166 w 480"/>
                  <a:gd name="T39" fmla="*/ 4 h 12"/>
                  <a:gd name="T40" fmla="*/ 174 w 480"/>
                  <a:gd name="T41" fmla="*/ 4 h 12"/>
                  <a:gd name="T42" fmla="*/ 183 w 480"/>
                  <a:gd name="T43" fmla="*/ 4 h 12"/>
                  <a:gd name="T44" fmla="*/ 191 w 480"/>
                  <a:gd name="T45" fmla="*/ 4 h 12"/>
                  <a:gd name="T46" fmla="*/ 199 w 480"/>
                  <a:gd name="T47" fmla="*/ 4 h 12"/>
                  <a:gd name="T48" fmla="*/ 208 w 480"/>
                  <a:gd name="T49" fmla="*/ 4 h 12"/>
                  <a:gd name="T50" fmla="*/ 217 w 480"/>
                  <a:gd name="T51" fmla="*/ 4 h 12"/>
                  <a:gd name="T52" fmla="*/ 226 w 480"/>
                  <a:gd name="T53" fmla="*/ 4 h 12"/>
                  <a:gd name="T54" fmla="*/ 234 w 480"/>
                  <a:gd name="T55" fmla="*/ 4 h 12"/>
                  <a:gd name="T56" fmla="*/ 242 w 480"/>
                  <a:gd name="T57" fmla="*/ 4 h 12"/>
                  <a:gd name="T58" fmla="*/ 251 w 480"/>
                  <a:gd name="T59" fmla="*/ 4 h 12"/>
                  <a:gd name="T60" fmla="*/ 259 w 480"/>
                  <a:gd name="T61" fmla="*/ 4 h 12"/>
                  <a:gd name="T62" fmla="*/ 268 w 480"/>
                  <a:gd name="T63" fmla="*/ 4 h 12"/>
                  <a:gd name="T64" fmla="*/ 276 w 480"/>
                  <a:gd name="T65" fmla="*/ 4 h 12"/>
                  <a:gd name="T66" fmla="*/ 284 w 480"/>
                  <a:gd name="T67" fmla="*/ 4 h 12"/>
                  <a:gd name="T68" fmla="*/ 293 w 480"/>
                  <a:gd name="T69" fmla="*/ 4 h 12"/>
                  <a:gd name="T70" fmla="*/ 302 w 480"/>
                  <a:gd name="T71" fmla="*/ 4 h 12"/>
                  <a:gd name="T72" fmla="*/ 311 w 480"/>
                  <a:gd name="T73" fmla="*/ 4 h 12"/>
                  <a:gd name="T74" fmla="*/ 319 w 480"/>
                  <a:gd name="T75" fmla="*/ 4 h 12"/>
                  <a:gd name="T76" fmla="*/ 327 w 480"/>
                  <a:gd name="T77" fmla="*/ 4 h 12"/>
                  <a:gd name="T78" fmla="*/ 336 w 480"/>
                  <a:gd name="T79" fmla="*/ 4 h 1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80"/>
                  <a:gd name="T121" fmla="*/ 0 h 12"/>
                  <a:gd name="T122" fmla="*/ 480 w 480"/>
                  <a:gd name="T123" fmla="*/ 12 h 1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80" h="12">
                    <a:moveTo>
                      <a:pt x="0" y="0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20" y="0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4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2" y="0"/>
                    </a:lnTo>
                    <a:lnTo>
                      <a:pt x="168" y="0"/>
                    </a:lnTo>
                    <a:lnTo>
                      <a:pt x="174" y="0"/>
                    </a:lnTo>
                    <a:lnTo>
                      <a:pt x="180" y="0"/>
                    </a:lnTo>
                    <a:lnTo>
                      <a:pt x="186" y="0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4" y="0"/>
                    </a:lnTo>
                    <a:lnTo>
                      <a:pt x="210" y="0"/>
                    </a:lnTo>
                    <a:lnTo>
                      <a:pt x="216" y="0"/>
                    </a:lnTo>
                    <a:lnTo>
                      <a:pt x="222" y="6"/>
                    </a:lnTo>
                    <a:lnTo>
                      <a:pt x="228" y="6"/>
                    </a:lnTo>
                    <a:lnTo>
                      <a:pt x="234" y="6"/>
                    </a:lnTo>
                    <a:lnTo>
                      <a:pt x="240" y="6"/>
                    </a:lnTo>
                    <a:lnTo>
                      <a:pt x="246" y="6"/>
                    </a:lnTo>
                    <a:lnTo>
                      <a:pt x="252" y="6"/>
                    </a:lnTo>
                    <a:lnTo>
                      <a:pt x="258" y="6"/>
                    </a:lnTo>
                    <a:lnTo>
                      <a:pt x="264" y="6"/>
                    </a:lnTo>
                    <a:lnTo>
                      <a:pt x="270" y="6"/>
                    </a:lnTo>
                    <a:lnTo>
                      <a:pt x="276" y="6"/>
                    </a:lnTo>
                    <a:lnTo>
                      <a:pt x="282" y="6"/>
                    </a:lnTo>
                    <a:lnTo>
                      <a:pt x="288" y="6"/>
                    </a:lnTo>
                    <a:lnTo>
                      <a:pt x="294" y="6"/>
                    </a:lnTo>
                    <a:lnTo>
                      <a:pt x="300" y="6"/>
                    </a:lnTo>
                    <a:lnTo>
                      <a:pt x="306" y="6"/>
                    </a:lnTo>
                    <a:lnTo>
                      <a:pt x="312" y="6"/>
                    </a:lnTo>
                    <a:lnTo>
                      <a:pt x="318" y="6"/>
                    </a:lnTo>
                    <a:lnTo>
                      <a:pt x="324" y="6"/>
                    </a:lnTo>
                    <a:lnTo>
                      <a:pt x="330" y="6"/>
                    </a:lnTo>
                    <a:lnTo>
                      <a:pt x="336" y="6"/>
                    </a:lnTo>
                    <a:lnTo>
                      <a:pt x="342" y="6"/>
                    </a:lnTo>
                    <a:lnTo>
                      <a:pt x="348" y="6"/>
                    </a:lnTo>
                    <a:lnTo>
                      <a:pt x="354" y="6"/>
                    </a:lnTo>
                    <a:lnTo>
                      <a:pt x="360" y="6"/>
                    </a:lnTo>
                    <a:lnTo>
                      <a:pt x="366" y="6"/>
                    </a:lnTo>
                    <a:lnTo>
                      <a:pt x="372" y="6"/>
                    </a:lnTo>
                    <a:lnTo>
                      <a:pt x="378" y="6"/>
                    </a:lnTo>
                    <a:lnTo>
                      <a:pt x="384" y="6"/>
                    </a:lnTo>
                    <a:lnTo>
                      <a:pt x="390" y="6"/>
                    </a:lnTo>
                    <a:lnTo>
                      <a:pt x="396" y="6"/>
                    </a:lnTo>
                    <a:lnTo>
                      <a:pt x="402" y="6"/>
                    </a:lnTo>
                    <a:lnTo>
                      <a:pt x="408" y="6"/>
                    </a:lnTo>
                    <a:lnTo>
                      <a:pt x="414" y="6"/>
                    </a:lnTo>
                    <a:lnTo>
                      <a:pt x="420" y="6"/>
                    </a:lnTo>
                    <a:lnTo>
                      <a:pt x="426" y="6"/>
                    </a:lnTo>
                    <a:lnTo>
                      <a:pt x="432" y="6"/>
                    </a:lnTo>
                    <a:lnTo>
                      <a:pt x="438" y="6"/>
                    </a:lnTo>
                    <a:lnTo>
                      <a:pt x="444" y="6"/>
                    </a:lnTo>
                    <a:lnTo>
                      <a:pt x="450" y="6"/>
                    </a:lnTo>
                    <a:lnTo>
                      <a:pt x="456" y="6"/>
                    </a:lnTo>
                    <a:lnTo>
                      <a:pt x="462" y="6"/>
                    </a:lnTo>
                    <a:lnTo>
                      <a:pt x="468" y="6"/>
                    </a:lnTo>
                    <a:lnTo>
                      <a:pt x="474" y="6"/>
                    </a:lnTo>
                    <a:lnTo>
                      <a:pt x="480" y="12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20" name="Freeform 99"/>
              <p:cNvSpPr>
                <a:spLocks/>
              </p:cNvSpPr>
              <p:nvPr/>
            </p:nvSpPr>
            <p:spPr bwMode="auto">
              <a:xfrm>
                <a:off x="1176" y="690"/>
                <a:ext cx="388" cy="2133"/>
              </a:xfrm>
              <a:custGeom>
                <a:avLst/>
                <a:gdLst>
                  <a:gd name="T0" fmla="*/ 8 w 462"/>
                  <a:gd name="T1" fmla="*/ 1681 h 2706"/>
                  <a:gd name="T2" fmla="*/ 21 w 462"/>
                  <a:gd name="T3" fmla="*/ 1677 h 2706"/>
                  <a:gd name="T4" fmla="*/ 34 w 462"/>
                  <a:gd name="T5" fmla="*/ 1674 h 2706"/>
                  <a:gd name="T6" fmla="*/ 46 w 462"/>
                  <a:gd name="T7" fmla="*/ 1666 h 2706"/>
                  <a:gd name="T8" fmla="*/ 60 w 462"/>
                  <a:gd name="T9" fmla="*/ 1659 h 2706"/>
                  <a:gd name="T10" fmla="*/ 72 w 462"/>
                  <a:gd name="T11" fmla="*/ 1647 h 2706"/>
                  <a:gd name="T12" fmla="*/ 81 w 462"/>
                  <a:gd name="T13" fmla="*/ 1636 h 2706"/>
                  <a:gd name="T14" fmla="*/ 89 w 462"/>
                  <a:gd name="T15" fmla="*/ 1625 h 2706"/>
                  <a:gd name="T16" fmla="*/ 97 w 462"/>
                  <a:gd name="T17" fmla="*/ 1610 h 2706"/>
                  <a:gd name="T18" fmla="*/ 106 w 462"/>
                  <a:gd name="T19" fmla="*/ 1599 h 2706"/>
                  <a:gd name="T20" fmla="*/ 110 w 462"/>
                  <a:gd name="T21" fmla="*/ 1580 h 2706"/>
                  <a:gd name="T22" fmla="*/ 118 w 462"/>
                  <a:gd name="T23" fmla="*/ 1558 h 2706"/>
                  <a:gd name="T24" fmla="*/ 123 w 462"/>
                  <a:gd name="T25" fmla="*/ 1532 h 2706"/>
                  <a:gd name="T26" fmla="*/ 131 w 462"/>
                  <a:gd name="T27" fmla="*/ 1502 h 2706"/>
                  <a:gd name="T28" fmla="*/ 139 w 462"/>
                  <a:gd name="T29" fmla="*/ 1461 h 2706"/>
                  <a:gd name="T30" fmla="*/ 144 w 462"/>
                  <a:gd name="T31" fmla="*/ 1413 h 2706"/>
                  <a:gd name="T32" fmla="*/ 152 w 462"/>
                  <a:gd name="T33" fmla="*/ 1349 h 2706"/>
                  <a:gd name="T34" fmla="*/ 156 w 462"/>
                  <a:gd name="T35" fmla="*/ 1271 h 2706"/>
                  <a:gd name="T36" fmla="*/ 165 w 462"/>
                  <a:gd name="T37" fmla="*/ 1167 h 2706"/>
                  <a:gd name="T38" fmla="*/ 174 w 462"/>
                  <a:gd name="T39" fmla="*/ 1033 h 2706"/>
                  <a:gd name="T40" fmla="*/ 178 w 462"/>
                  <a:gd name="T41" fmla="*/ 862 h 2706"/>
                  <a:gd name="T42" fmla="*/ 186 w 462"/>
                  <a:gd name="T43" fmla="*/ 653 h 2706"/>
                  <a:gd name="T44" fmla="*/ 191 w 462"/>
                  <a:gd name="T45" fmla="*/ 410 h 2706"/>
                  <a:gd name="T46" fmla="*/ 199 w 462"/>
                  <a:gd name="T47" fmla="*/ 175 h 2706"/>
                  <a:gd name="T48" fmla="*/ 207 w 462"/>
                  <a:gd name="T49" fmla="*/ 22 h 2706"/>
                  <a:gd name="T50" fmla="*/ 212 w 462"/>
                  <a:gd name="T51" fmla="*/ 15 h 2706"/>
                  <a:gd name="T52" fmla="*/ 220 w 462"/>
                  <a:gd name="T53" fmla="*/ 157 h 2706"/>
                  <a:gd name="T54" fmla="*/ 224 w 462"/>
                  <a:gd name="T55" fmla="*/ 388 h 2706"/>
                  <a:gd name="T56" fmla="*/ 233 w 462"/>
                  <a:gd name="T57" fmla="*/ 630 h 2706"/>
                  <a:gd name="T58" fmla="*/ 241 w 462"/>
                  <a:gd name="T59" fmla="*/ 847 h 2706"/>
                  <a:gd name="T60" fmla="*/ 245 w 462"/>
                  <a:gd name="T61" fmla="*/ 1026 h 2706"/>
                  <a:gd name="T62" fmla="*/ 254 w 462"/>
                  <a:gd name="T63" fmla="*/ 1163 h 2706"/>
                  <a:gd name="T64" fmla="*/ 262 w 462"/>
                  <a:gd name="T65" fmla="*/ 1268 h 2706"/>
                  <a:gd name="T66" fmla="*/ 266 w 462"/>
                  <a:gd name="T67" fmla="*/ 1353 h 2706"/>
                  <a:gd name="T68" fmla="*/ 275 w 462"/>
                  <a:gd name="T69" fmla="*/ 1416 h 2706"/>
                  <a:gd name="T70" fmla="*/ 280 w 462"/>
                  <a:gd name="T71" fmla="*/ 1469 h 2706"/>
                  <a:gd name="T72" fmla="*/ 288 w 462"/>
                  <a:gd name="T73" fmla="*/ 1509 h 2706"/>
                  <a:gd name="T74" fmla="*/ 296 w 462"/>
                  <a:gd name="T75" fmla="*/ 1539 h 2706"/>
                  <a:gd name="T76" fmla="*/ 301 w 462"/>
                  <a:gd name="T77" fmla="*/ 1565 h 2706"/>
                  <a:gd name="T78" fmla="*/ 309 w 462"/>
                  <a:gd name="T79" fmla="*/ 1588 h 2706"/>
                  <a:gd name="T80" fmla="*/ 313 w 462"/>
                  <a:gd name="T81" fmla="*/ 1603 h 2706"/>
                  <a:gd name="T82" fmla="*/ 326 w 462"/>
                  <a:gd name="T83" fmla="*/ 1618 h 27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62"/>
                  <a:gd name="T127" fmla="*/ 0 h 2706"/>
                  <a:gd name="T128" fmla="*/ 462 w 462"/>
                  <a:gd name="T129" fmla="*/ 2706 h 270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62" h="2706">
                    <a:moveTo>
                      <a:pt x="0" y="2706"/>
                    </a:moveTo>
                    <a:lnTo>
                      <a:pt x="6" y="2706"/>
                    </a:lnTo>
                    <a:lnTo>
                      <a:pt x="12" y="2706"/>
                    </a:lnTo>
                    <a:lnTo>
                      <a:pt x="18" y="2700"/>
                    </a:lnTo>
                    <a:lnTo>
                      <a:pt x="24" y="2700"/>
                    </a:lnTo>
                    <a:lnTo>
                      <a:pt x="30" y="2700"/>
                    </a:lnTo>
                    <a:lnTo>
                      <a:pt x="36" y="2700"/>
                    </a:lnTo>
                    <a:lnTo>
                      <a:pt x="42" y="2694"/>
                    </a:lnTo>
                    <a:lnTo>
                      <a:pt x="48" y="2694"/>
                    </a:lnTo>
                    <a:lnTo>
                      <a:pt x="54" y="2688"/>
                    </a:lnTo>
                    <a:lnTo>
                      <a:pt x="60" y="2688"/>
                    </a:lnTo>
                    <a:lnTo>
                      <a:pt x="66" y="2682"/>
                    </a:lnTo>
                    <a:lnTo>
                      <a:pt x="72" y="2682"/>
                    </a:lnTo>
                    <a:lnTo>
                      <a:pt x="78" y="2676"/>
                    </a:lnTo>
                    <a:lnTo>
                      <a:pt x="84" y="2670"/>
                    </a:lnTo>
                    <a:lnTo>
                      <a:pt x="90" y="2664"/>
                    </a:lnTo>
                    <a:lnTo>
                      <a:pt x="96" y="2658"/>
                    </a:lnTo>
                    <a:lnTo>
                      <a:pt x="102" y="2652"/>
                    </a:lnTo>
                    <a:lnTo>
                      <a:pt x="108" y="2646"/>
                    </a:lnTo>
                    <a:lnTo>
                      <a:pt x="114" y="2640"/>
                    </a:lnTo>
                    <a:lnTo>
                      <a:pt x="114" y="2634"/>
                    </a:lnTo>
                    <a:lnTo>
                      <a:pt x="120" y="2628"/>
                    </a:lnTo>
                    <a:lnTo>
                      <a:pt x="126" y="2622"/>
                    </a:lnTo>
                    <a:lnTo>
                      <a:pt x="126" y="2616"/>
                    </a:lnTo>
                    <a:lnTo>
                      <a:pt x="132" y="2610"/>
                    </a:lnTo>
                    <a:lnTo>
                      <a:pt x="132" y="2604"/>
                    </a:lnTo>
                    <a:lnTo>
                      <a:pt x="138" y="2592"/>
                    </a:lnTo>
                    <a:lnTo>
                      <a:pt x="144" y="2586"/>
                    </a:lnTo>
                    <a:lnTo>
                      <a:pt x="144" y="2580"/>
                    </a:lnTo>
                    <a:lnTo>
                      <a:pt x="150" y="2574"/>
                    </a:lnTo>
                    <a:lnTo>
                      <a:pt x="150" y="2562"/>
                    </a:lnTo>
                    <a:lnTo>
                      <a:pt x="156" y="2556"/>
                    </a:lnTo>
                    <a:lnTo>
                      <a:pt x="156" y="2544"/>
                    </a:lnTo>
                    <a:lnTo>
                      <a:pt x="162" y="2532"/>
                    </a:lnTo>
                    <a:lnTo>
                      <a:pt x="162" y="2520"/>
                    </a:lnTo>
                    <a:lnTo>
                      <a:pt x="168" y="2508"/>
                    </a:lnTo>
                    <a:lnTo>
                      <a:pt x="168" y="2496"/>
                    </a:lnTo>
                    <a:lnTo>
                      <a:pt x="174" y="2484"/>
                    </a:lnTo>
                    <a:lnTo>
                      <a:pt x="174" y="2466"/>
                    </a:lnTo>
                    <a:lnTo>
                      <a:pt x="180" y="2454"/>
                    </a:lnTo>
                    <a:lnTo>
                      <a:pt x="186" y="2436"/>
                    </a:lnTo>
                    <a:lnTo>
                      <a:pt x="186" y="2418"/>
                    </a:lnTo>
                    <a:lnTo>
                      <a:pt x="192" y="2400"/>
                    </a:lnTo>
                    <a:lnTo>
                      <a:pt x="192" y="2376"/>
                    </a:lnTo>
                    <a:lnTo>
                      <a:pt x="198" y="2352"/>
                    </a:lnTo>
                    <a:lnTo>
                      <a:pt x="198" y="2328"/>
                    </a:lnTo>
                    <a:lnTo>
                      <a:pt x="204" y="2304"/>
                    </a:lnTo>
                    <a:lnTo>
                      <a:pt x="204" y="2274"/>
                    </a:lnTo>
                    <a:lnTo>
                      <a:pt x="210" y="2244"/>
                    </a:lnTo>
                    <a:lnTo>
                      <a:pt x="210" y="2214"/>
                    </a:lnTo>
                    <a:lnTo>
                      <a:pt x="216" y="2172"/>
                    </a:lnTo>
                    <a:lnTo>
                      <a:pt x="216" y="2136"/>
                    </a:lnTo>
                    <a:lnTo>
                      <a:pt x="222" y="2094"/>
                    </a:lnTo>
                    <a:lnTo>
                      <a:pt x="222" y="2046"/>
                    </a:lnTo>
                    <a:lnTo>
                      <a:pt x="228" y="1992"/>
                    </a:lnTo>
                    <a:lnTo>
                      <a:pt x="234" y="1938"/>
                    </a:lnTo>
                    <a:lnTo>
                      <a:pt x="234" y="1878"/>
                    </a:lnTo>
                    <a:lnTo>
                      <a:pt x="240" y="1812"/>
                    </a:lnTo>
                    <a:lnTo>
                      <a:pt x="240" y="1740"/>
                    </a:lnTo>
                    <a:lnTo>
                      <a:pt x="246" y="1662"/>
                    </a:lnTo>
                    <a:lnTo>
                      <a:pt x="246" y="1578"/>
                    </a:lnTo>
                    <a:lnTo>
                      <a:pt x="252" y="1488"/>
                    </a:lnTo>
                    <a:lnTo>
                      <a:pt x="252" y="1386"/>
                    </a:lnTo>
                    <a:lnTo>
                      <a:pt x="258" y="1284"/>
                    </a:lnTo>
                    <a:lnTo>
                      <a:pt x="258" y="1170"/>
                    </a:lnTo>
                    <a:lnTo>
                      <a:pt x="264" y="1050"/>
                    </a:lnTo>
                    <a:lnTo>
                      <a:pt x="264" y="924"/>
                    </a:lnTo>
                    <a:lnTo>
                      <a:pt x="270" y="792"/>
                    </a:lnTo>
                    <a:lnTo>
                      <a:pt x="270" y="660"/>
                    </a:lnTo>
                    <a:lnTo>
                      <a:pt x="276" y="528"/>
                    </a:lnTo>
                    <a:lnTo>
                      <a:pt x="282" y="402"/>
                    </a:lnTo>
                    <a:lnTo>
                      <a:pt x="282" y="282"/>
                    </a:lnTo>
                    <a:lnTo>
                      <a:pt x="288" y="180"/>
                    </a:lnTo>
                    <a:lnTo>
                      <a:pt x="288" y="96"/>
                    </a:lnTo>
                    <a:lnTo>
                      <a:pt x="294" y="36"/>
                    </a:lnTo>
                    <a:lnTo>
                      <a:pt x="294" y="6"/>
                    </a:lnTo>
                    <a:lnTo>
                      <a:pt x="300" y="0"/>
                    </a:lnTo>
                    <a:lnTo>
                      <a:pt x="300" y="24"/>
                    </a:lnTo>
                    <a:lnTo>
                      <a:pt x="306" y="78"/>
                    </a:lnTo>
                    <a:lnTo>
                      <a:pt x="306" y="156"/>
                    </a:lnTo>
                    <a:lnTo>
                      <a:pt x="312" y="252"/>
                    </a:lnTo>
                    <a:lnTo>
                      <a:pt x="312" y="366"/>
                    </a:lnTo>
                    <a:lnTo>
                      <a:pt x="318" y="492"/>
                    </a:lnTo>
                    <a:lnTo>
                      <a:pt x="318" y="624"/>
                    </a:lnTo>
                    <a:lnTo>
                      <a:pt x="324" y="756"/>
                    </a:lnTo>
                    <a:lnTo>
                      <a:pt x="330" y="888"/>
                    </a:lnTo>
                    <a:lnTo>
                      <a:pt x="330" y="1014"/>
                    </a:lnTo>
                    <a:lnTo>
                      <a:pt x="336" y="1140"/>
                    </a:lnTo>
                    <a:lnTo>
                      <a:pt x="336" y="1254"/>
                    </a:lnTo>
                    <a:lnTo>
                      <a:pt x="342" y="1362"/>
                    </a:lnTo>
                    <a:lnTo>
                      <a:pt x="342" y="1464"/>
                    </a:lnTo>
                    <a:lnTo>
                      <a:pt x="348" y="1560"/>
                    </a:lnTo>
                    <a:lnTo>
                      <a:pt x="348" y="1650"/>
                    </a:lnTo>
                    <a:lnTo>
                      <a:pt x="354" y="1728"/>
                    </a:lnTo>
                    <a:lnTo>
                      <a:pt x="354" y="1800"/>
                    </a:lnTo>
                    <a:lnTo>
                      <a:pt x="360" y="1872"/>
                    </a:lnTo>
                    <a:lnTo>
                      <a:pt x="360" y="1932"/>
                    </a:lnTo>
                    <a:lnTo>
                      <a:pt x="366" y="1992"/>
                    </a:lnTo>
                    <a:lnTo>
                      <a:pt x="372" y="2040"/>
                    </a:lnTo>
                    <a:lnTo>
                      <a:pt x="372" y="2088"/>
                    </a:lnTo>
                    <a:lnTo>
                      <a:pt x="378" y="2136"/>
                    </a:lnTo>
                    <a:lnTo>
                      <a:pt x="378" y="2178"/>
                    </a:lnTo>
                    <a:lnTo>
                      <a:pt x="384" y="2214"/>
                    </a:lnTo>
                    <a:lnTo>
                      <a:pt x="384" y="2250"/>
                    </a:lnTo>
                    <a:lnTo>
                      <a:pt x="390" y="2280"/>
                    </a:lnTo>
                    <a:lnTo>
                      <a:pt x="390" y="2310"/>
                    </a:lnTo>
                    <a:lnTo>
                      <a:pt x="396" y="2340"/>
                    </a:lnTo>
                    <a:lnTo>
                      <a:pt x="396" y="2364"/>
                    </a:lnTo>
                    <a:lnTo>
                      <a:pt x="402" y="2388"/>
                    </a:lnTo>
                    <a:lnTo>
                      <a:pt x="402" y="2406"/>
                    </a:lnTo>
                    <a:lnTo>
                      <a:pt x="408" y="2430"/>
                    </a:lnTo>
                    <a:lnTo>
                      <a:pt x="408" y="2448"/>
                    </a:lnTo>
                    <a:lnTo>
                      <a:pt x="414" y="2466"/>
                    </a:lnTo>
                    <a:lnTo>
                      <a:pt x="420" y="2478"/>
                    </a:lnTo>
                    <a:lnTo>
                      <a:pt x="420" y="2496"/>
                    </a:lnTo>
                    <a:lnTo>
                      <a:pt x="426" y="2508"/>
                    </a:lnTo>
                    <a:lnTo>
                      <a:pt x="426" y="2520"/>
                    </a:lnTo>
                    <a:lnTo>
                      <a:pt x="432" y="2532"/>
                    </a:lnTo>
                    <a:lnTo>
                      <a:pt x="432" y="2544"/>
                    </a:lnTo>
                    <a:lnTo>
                      <a:pt x="438" y="2556"/>
                    </a:lnTo>
                    <a:lnTo>
                      <a:pt x="438" y="2562"/>
                    </a:lnTo>
                    <a:lnTo>
                      <a:pt x="444" y="2574"/>
                    </a:lnTo>
                    <a:lnTo>
                      <a:pt x="444" y="2580"/>
                    </a:lnTo>
                    <a:lnTo>
                      <a:pt x="450" y="2586"/>
                    </a:lnTo>
                    <a:lnTo>
                      <a:pt x="450" y="2592"/>
                    </a:lnTo>
                    <a:lnTo>
                      <a:pt x="462" y="2604"/>
                    </a:lnTo>
                    <a:lnTo>
                      <a:pt x="456" y="2604"/>
                    </a:lnTo>
                    <a:lnTo>
                      <a:pt x="462" y="2604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21" name="Freeform 100"/>
              <p:cNvSpPr>
                <a:spLocks/>
              </p:cNvSpPr>
              <p:nvPr/>
            </p:nvSpPr>
            <p:spPr bwMode="auto">
              <a:xfrm>
                <a:off x="1564" y="2738"/>
                <a:ext cx="625" cy="147"/>
              </a:xfrm>
              <a:custGeom>
                <a:avLst/>
                <a:gdLst>
                  <a:gd name="T0" fmla="*/ 8 w 744"/>
                  <a:gd name="T1" fmla="*/ 7 h 186"/>
                  <a:gd name="T2" fmla="*/ 21 w 744"/>
                  <a:gd name="T3" fmla="*/ 0 h 186"/>
                  <a:gd name="T4" fmla="*/ 34 w 744"/>
                  <a:gd name="T5" fmla="*/ 0 h 186"/>
                  <a:gd name="T6" fmla="*/ 46 w 744"/>
                  <a:gd name="T7" fmla="*/ 11 h 186"/>
                  <a:gd name="T8" fmla="*/ 50 w 744"/>
                  <a:gd name="T9" fmla="*/ 22 h 186"/>
                  <a:gd name="T10" fmla="*/ 60 w 744"/>
                  <a:gd name="T11" fmla="*/ 34 h 186"/>
                  <a:gd name="T12" fmla="*/ 76 w 744"/>
                  <a:gd name="T13" fmla="*/ 49 h 186"/>
                  <a:gd name="T14" fmla="*/ 85 w 744"/>
                  <a:gd name="T15" fmla="*/ 60 h 186"/>
                  <a:gd name="T16" fmla="*/ 97 w 744"/>
                  <a:gd name="T17" fmla="*/ 67 h 186"/>
                  <a:gd name="T18" fmla="*/ 110 w 744"/>
                  <a:gd name="T19" fmla="*/ 79 h 186"/>
                  <a:gd name="T20" fmla="*/ 123 w 744"/>
                  <a:gd name="T21" fmla="*/ 82 h 186"/>
                  <a:gd name="T22" fmla="*/ 135 w 744"/>
                  <a:gd name="T23" fmla="*/ 90 h 186"/>
                  <a:gd name="T24" fmla="*/ 148 w 744"/>
                  <a:gd name="T25" fmla="*/ 94 h 186"/>
                  <a:gd name="T26" fmla="*/ 161 w 744"/>
                  <a:gd name="T27" fmla="*/ 97 h 186"/>
                  <a:gd name="T28" fmla="*/ 174 w 744"/>
                  <a:gd name="T29" fmla="*/ 97 h 186"/>
                  <a:gd name="T30" fmla="*/ 186 w 744"/>
                  <a:gd name="T31" fmla="*/ 101 h 186"/>
                  <a:gd name="T32" fmla="*/ 199 w 744"/>
                  <a:gd name="T33" fmla="*/ 105 h 186"/>
                  <a:gd name="T34" fmla="*/ 212 w 744"/>
                  <a:gd name="T35" fmla="*/ 105 h 186"/>
                  <a:gd name="T36" fmla="*/ 224 w 744"/>
                  <a:gd name="T37" fmla="*/ 109 h 186"/>
                  <a:gd name="T38" fmla="*/ 237 w 744"/>
                  <a:gd name="T39" fmla="*/ 109 h 186"/>
                  <a:gd name="T40" fmla="*/ 249 w 744"/>
                  <a:gd name="T41" fmla="*/ 109 h 186"/>
                  <a:gd name="T42" fmla="*/ 263 w 744"/>
                  <a:gd name="T43" fmla="*/ 109 h 186"/>
                  <a:gd name="T44" fmla="*/ 276 w 744"/>
                  <a:gd name="T45" fmla="*/ 112 h 186"/>
                  <a:gd name="T46" fmla="*/ 288 w 744"/>
                  <a:gd name="T47" fmla="*/ 112 h 186"/>
                  <a:gd name="T48" fmla="*/ 301 w 744"/>
                  <a:gd name="T49" fmla="*/ 112 h 186"/>
                  <a:gd name="T50" fmla="*/ 313 w 744"/>
                  <a:gd name="T51" fmla="*/ 112 h 186"/>
                  <a:gd name="T52" fmla="*/ 326 w 744"/>
                  <a:gd name="T53" fmla="*/ 112 h 186"/>
                  <a:gd name="T54" fmla="*/ 339 w 744"/>
                  <a:gd name="T55" fmla="*/ 112 h 186"/>
                  <a:gd name="T56" fmla="*/ 351 w 744"/>
                  <a:gd name="T57" fmla="*/ 112 h 186"/>
                  <a:gd name="T58" fmla="*/ 364 w 744"/>
                  <a:gd name="T59" fmla="*/ 112 h 186"/>
                  <a:gd name="T60" fmla="*/ 377 w 744"/>
                  <a:gd name="T61" fmla="*/ 112 h 186"/>
                  <a:gd name="T62" fmla="*/ 390 w 744"/>
                  <a:gd name="T63" fmla="*/ 112 h 186"/>
                  <a:gd name="T64" fmla="*/ 402 w 744"/>
                  <a:gd name="T65" fmla="*/ 109 h 186"/>
                  <a:gd name="T66" fmla="*/ 415 w 744"/>
                  <a:gd name="T67" fmla="*/ 109 h 186"/>
                  <a:gd name="T68" fmla="*/ 428 w 744"/>
                  <a:gd name="T69" fmla="*/ 105 h 186"/>
                  <a:gd name="T70" fmla="*/ 440 w 744"/>
                  <a:gd name="T71" fmla="*/ 105 h 186"/>
                  <a:gd name="T72" fmla="*/ 453 w 744"/>
                  <a:gd name="T73" fmla="*/ 109 h 186"/>
                  <a:gd name="T74" fmla="*/ 465 w 744"/>
                  <a:gd name="T75" fmla="*/ 112 h 186"/>
                  <a:gd name="T76" fmla="*/ 479 w 744"/>
                  <a:gd name="T77" fmla="*/ 116 h 186"/>
                  <a:gd name="T78" fmla="*/ 491 w 744"/>
                  <a:gd name="T79" fmla="*/ 112 h 186"/>
                  <a:gd name="T80" fmla="*/ 504 w 744"/>
                  <a:gd name="T81" fmla="*/ 109 h 186"/>
                  <a:gd name="T82" fmla="*/ 517 w 744"/>
                  <a:gd name="T83" fmla="*/ 105 h 18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44"/>
                  <a:gd name="T127" fmla="*/ 0 h 186"/>
                  <a:gd name="T128" fmla="*/ 744 w 744"/>
                  <a:gd name="T129" fmla="*/ 186 h 18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44" h="186">
                    <a:moveTo>
                      <a:pt x="0" y="6"/>
                    </a:moveTo>
                    <a:lnTo>
                      <a:pt x="6" y="12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6"/>
                    </a:lnTo>
                    <a:lnTo>
                      <a:pt x="60" y="12"/>
                    </a:lnTo>
                    <a:lnTo>
                      <a:pt x="66" y="18"/>
                    </a:lnTo>
                    <a:lnTo>
                      <a:pt x="66" y="24"/>
                    </a:lnTo>
                    <a:lnTo>
                      <a:pt x="72" y="30"/>
                    </a:lnTo>
                    <a:lnTo>
                      <a:pt x="72" y="36"/>
                    </a:lnTo>
                    <a:lnTo>
                      <a:pt x="78" y="42"/>
                    </a:lnTo>
                    <a:lnTo>
                      <a:pt x="84" y="48"/>
                    </a:lnTo>
                    <a:lnTo>
                      <a:pt x="84" y="54"/>
                    </a:lnTo>
                    <a:lnTo>
                      <a:pt x="90" y="60"/>
                    </a:lnTo>
                    <a:lnTo>
                      <a:pt x="96" y="66"/>
                    </a:lnTo>
                    <a:lnTo>
                      <a:pt x="108" y="78"/>
                    </a:lnTo>
                    <a:lnTo>
                      <a:pt x="108" y="84"/>
                    </a:lnTo>
                    <a:lnTo>
                      <a:pt x="114" y="90"/>
                    </a:lnTo>
                    <a:lnTo>
                      <a:pt x="120" y="96"/>
                    </a:lnTo>
                    <a:lnTo>
                      <a:pt x="126" y="102"/>
                    </a:lnTo>
                    <a:lnTo>
                      <a:pt x="132" y="108"/>
                    </a:lnTo>
                    <a:lnTo>
                      <a:pt x="138" y="108"/>
                    </a:lnTo>
                    <a:lnTo>
                      <a:pt x="144" y="114"/>
                    </a:lnTo>
                    <a:lnTo>
                      <a:pt x="150" y="120"/>
                    </a:lnTo>
                    <a:lnTo>
                      <a:pt x="156" y="126"/>
                    </a:lnTo>
                    <a:lnTo>
                      <a:pt x="162" y="126"/>
                    </a:lnTo>
                    <a:lnTo>
                      <a:pt x="168" y="132"/>
                    </a:lnTo>
                    <a:lnTo>
                      <a:pt x="174" y="132"/>
                    </a:lnTo>
                    <a:lnTo>
                      <a:pt x="180" y="138"/>
                    </a:lnTo>
                    <a:lnTo>
                      <a:pt x="186" y="138"/>
                    </a:lnTo>
                    <a:lnTo>
                      <a:pt x="192" y="144"/>
                    </a:lnTo>
                    <a:lnTo>
                      <a:pt x="198" y="144"/>
                    </a:lnTo>
                    <a:lnTo>
                      <a:pt x="204" y="144"/>
                    </a:lnTo>
                    <a:lnTo>
                      <a:pt x="210" y="150"/>
                    </a:lnTo>
                    <a:lnTo>
                      <a:pt x="216" y="150"/>
                    </a:lnTo>
                    <a:lnTo>
                      <a:pt x="222" y="150"/>
                    </a:lnTo>
                    <a:lnTo>
                      <a:pt x="228" y="156"/>
                    </a:lnTo>
                    <a:lnTo>
                      <a:pt x="234" y="156"/>
                    </a:lnTo>
                    <a:lnTo>
                      <a:pt x="240" y="156"/>
                    </a:lnTo>
                    <a:lnTo>
                      <a:pt x="246" y="156"/>
                    </a:lnTo>
                    <a:lnTo>
                      <a:pt x="252" y="162"/>
                    </a:lnTo>
                    <a:lnTo>
                      <a:pt x="258" y="162"/>
                    </a:lnTo>
                    <a:lnTo>
                      <a:pt x="264" y="162"/>
                    </a:lnTo>
                    <a:lnTo>
                      <a:pt x="270" y="162"/>
                    </a:lnTo>
                    <a:lnTo>
                      <a:pt x="276" y="162"/>
                    </a:lnTo>
                    <a:lnTo>
                      <a:pt x="282" y="168"/>
                    </a:lnTo>
                    <a:lnTo>
                      <a:pt x="288" y="168"/>
                    </a:lnTo>
                    <a:lnTo>
                      <a:pt x="294" y="168"/>
                    </a:lnTo>
                    <a:lnTo>
                      <a:pt x="300" y="168"/>
                    </a:lnTo>
                    <a:lnTo>
                      <a:pt x="306" y="168"/>
                    </a:lnTo>
                    <a:lnTo>
                      <a:pt x="312" y="168"/>
                    </a:lnTo>
                    <a:lnTo>
                      <a:pt x="318" y="174"/>
                    </a:lnTo>
                    <a:lnTo>
                      <a:pt x="324" y="174"/>
                    </a:lnTo>
                    <a:lnTo>
                      <a:pt x="330" y="174"/>
                    </a:lnTo>
                    <a:lnTo>
                      <a:pt x="336" y="174"/>
                    </a:lnTo>
                    <a:lnTo>
                      <a:pt x="342" y="174"/>
                    </a:lnTo>
                    <a:lnTo>
                      <a:pt x="348" y="174"/>
                    </a:lnTo>
                    <a:lnTo>
                      <a:pt x="354" y="174"/>
                    </a:lnTo>
                    <a:lnTo>
                      <a:pt x="360" y="174"/>
                    </a:lnTo>
                    <a:lnTo>
                      <a:pt x="366" y="174"/>
                    </a:lnTo>
                    <a:lnTo>
                      <a:pt x="372" y="174"/>
                    </a:lnTo>
                    <a:lnTo>
                      <a:pt x="378" y="180"/>
                    </a:lnTo>
                    <a:lnTo>
                      <a:pt x="384" y="180"/>
                    </a:lnTo>
                    <a:lnTo>
                      <a:pt x="390" y="180"/>
                    </a:lnTo>
                    <a:lnTo>
                      <a:pt x="396" y="180"/>
                    </a:lnTo>
                    <a:lnTo>
                      <a:pt x="402" y="180"/>
                    </a:lnTo>
                    <a:lnTo>
                      <a:pt x="408" y="180"/>
                    </a:lnTo>
                    <a:lnTo>
                      <a:pt x="414" y="180"/>
                    </a:lnTo>
                    <a:lnTo>
                      <a:pt x="420" y="180"/>
                    </a:lnTo>
                    <a:lnTo>
                      <a:pt x="426" y="180"/>
                    </a:lnTo>
                    <a:lnTo>
                      <a:pt x="432" y="180"/>
                    </a:lnTo>
                    <a:lnTo>
                      <a:pt x="438" y="180"/>
                    </a:lnTo>
                    <a:lnTo>
                      <a:pt x="444" y="180"/>
                    </a:lnTo>
                    <a:lnTo>
                      <a:pt x="450" y="180"/>
                    </a:lnTo>
                    <a:lnTo>
                      <a:pt x="456" y="180"/>
                    </a:lnTo>
                    <a:lnTo>
                      <a:pt x="462" y="180"/>
                    </a:lnTo>
                    <a:lnTo>
                      <a:pt x="468" y="180"/>
                    </a:lnTo>
                    <a:lnTo>
                      <a:pt x="474" y="180"/>
                    </a:lnTo>
                    <a:lnTo>
                      <a:pt x="480" y="180"/>
                    </a:lnTo>
                    <a:lnTo>
                      <a:pt x="486" y="180"/>
                    </a:lnTo>
                    <a:lnTo>
                      <a:pt x="492" y="180"/>
                    </a:lnTo>
                    <a:lnTo>
                      <a:pt x="498" y="180"/>
                    </a:lnTo>
                    <a:lnTo>
                      <a:pt x="504" y="180"/>
                    </a:lnTo>
                    <a:lnTo>
                      <a:pt x="510" y="180"/>
                    </a:lnTo>
                    <a:lnTo>
                      <a:pt x="516" y="180"/>
                    </a:lnTo>
                    <a:lnTo>
                      <a:pt x="522" y="180"/>
                    </a:lnTo>
                    <a:lnTo>
                      <a:pt x="528" y="180"/>
                    </a:lnTo>
                    <a:lnTo>
                      <a:pt x="534" y="180"/>
                    </a:lnTo>
                    <a:lnTo>
                      <a:pt x="540" y="180"/>
                    </a:lnTo>
                    <a:lnTo>
                      <a:pt x="546" y="180"/>
                    </a:lnTo>
                    <a:lnTo>
                      <a:pt x="552" y="180"/>
                    </a:lnTo>
                    <a:lnTo>
                      <a:pt x="558" y="180"/>
                    </a:lnTo>
                    <a:lnTo>
                      <a:pt x="564" y="174"/>
                    </a:lnTo>
                    <a:lnTo>
                      <a:pt x="570" y="174"/>
                    </a:lnTo>
                    <a:lnTo>
                      <a:pt x="576" y="174"/>
                    </a:lnTo>
                    <a:lnTo>
                      <a:pt x="582" y="174"/>
                    </a:lnTo>
                    <a:lnTo>
                      <a:pt x="588" y="174"/>
                    </a:lnTo>
                    <a:lnTo>
                      <a:pt x="594" y="174"/>
                    </a:lnTo>
                    <a:lnTo>
                      <a:pt x="600" y="174"/>
                    </a:lnTo>
                    <a:lnTo>
                      <a:pt x="606" y="168"/>
                    </a:lnTo>
                    <a:lnTo>
                      <a:pt x="612" y="168"/>
                    </a:lnTo>
                    <a:lnTo>
                      <a:pt x="618" y="168"/>
                    </a:lnTo>
                    <a:lnTo>
                      <a:pt x="624" y="168"/>
                    </a:lnTo>
                    <a:lnTo>
                      <a:pt x="630" y="174"/>
                    </a:lnTo>
                    <a:lnTo>
                      <a:pt x="636" y="174"/>
                    </a:lnTo>
                    <a:lnTo>
                      <a:pt x="642" y="174"/>
                    </a:lnTo>
                    <a:lnTo>
                      <a:pt x="648" y="180"/>
                    </a:lnTo>
                    <a:lnTo>
                      <a:pt x="654" y="180"/>
                    </a:lnTo>
                    <a:lnTo>
                      <a:pt x="660" y="180"/>
                    </a:lnTo>
                    <a:lnTo>
                      <a:pt x="666" y="186"/>
                    </a:lnTo>
                    <a:lnTo>
                      <a:pt x="672" y="186"/>
                    </a:lnTo>
                    <a:lnTo>
                      <a:pt x="678" y="186"/>
                    </a:lnTo>
                    <a:lnTo>
                      <a:pt x="684" y="186"/>
                    </a:lnTo>
                    <a:lnTo>
                      <a:pt x="690" y="180"/>
                    </a:lnTo>
                    <a:lnTo>
                      <a:pt x="696" y="180"/>
                    </a:lnTo>
                    <a:lnTo>
                      <a:pt x="702" y="180"/>
                    </a:lnTo>
                    <a:lnTo>
                      <a:pt x="708" y="180"/>
                    </a:lnTo>
                    <a:lnTo>
                      <a:pt x="714" y="174"/>
                    </a:lnTo>
                    <a:lnTo>
                      <a:pt x="720" y="174"/>
                    </a:lnTo>
                    <a:lnTo>
                      <a:pt x="726" y="174"/>
                    </a:lnTo>
                    <a:lnTo>
                      <a:pt x="732" y="168"/>
                    </a:lnTo>
                    <a:lnTo>
                      <a:pt x="738" y="168"/>
                    </a:lnTo>
                    <a:lnTo>
                      <a:pt x="744" y="162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22" name="Freeform 101"/>
              <p:cNvSpPr>
                <a:spLocks/>
              </p:cNvSpPr>
              <p:nvPr/>
            </p:nvSpPr>
            <p:spPr bwMode="auto">
              <a:xfrm>
                <a:off x="2189" y="2790"/>
                <a:ext cx="605" cy="118"/>
              </a:xfrm>
              <a:custGeom>
                <a:avLst/>
                <a:gdLst>
                  <a:gd name="T0" fmla="*/ 8 w 720"/>
                  <a:gd name="T1" fmla="*/ 56 h 150"/>
                  <a:gd name="T2" fmla="*/ 21 w 720"/>
                  <a:gd name="T3" fmla="*/ 45 h 150"/>
                  <a:gd name="T4" fmla="*/ 34 w 720"/>
                  <a:gd name="T5" fmla="*/ 30 h 150"/>
                  <a:gd name="T6" fmla="*/ 42 w 720"/>
                  <a:gd name="T7" fmla="*/ 19 h 150"/>
                  <a:gd name="T8" fmla="*/ 51 w 720"/>
                  <a:gd name="T9" fmla="*/ 4 h 150"/>
                  <a:gd name="T10" fmla="*/ 64 w 720"/>
                  <a:gd name="T11" fmla="*/ 0 h 150"/>
                  <a:gd name="T12" fmla="*/ 72 w 720"/>
                  <a:gd name="T13" fmla="*/ 15 h 150"/>
                  <a:gd name="T14" fmla="*/ 81 w 720"/>
                  <a:gd name="T15" fmla="*/ 33 h 150"/>
                  <a:gd name="T16" fmla="*/ 89 w 720"/>
                  <a:gd name="T17" fmla="*/ 48 h 150"/>
                  <a:gd name="T18" fmla="*/ 93 w 720"/>
                  <a:gd name="T19" fmla="*/ 60 h 150"/>
                  <a:gd name="T20" fmla="*/ 106 w 720"/>
                  <a:gd name="T21" fmla="*/ 74 h 150"/>
                  <a:gd name="T22" fmla="*/ 118 w 720"/>
                  <a:gd name="T23" fmla="*/ 82 h 150"/>
                  <a:gd name="T24" fmla="*/ 131 w 720"/>
                  <a:gd name="T25" fmla="*/ 89 h 150"/>
                  <a:gd name="T26" fmla="*/ 144 w 720"/>
                  <a:gd name="T27" fmla="*/ 89 h 150"/>
                  <a:gd name="T28" fmla="*/ 157 w 720"/>
                  <a:gd name="T29" fmla="*/ 93 h 150"/>
                  <a:gd name="T30" fmla="*/ 170 w 720"/>
                  <a:gd name="T31" fmla="*/ 93 h 150"/>
                  <a:gd name="T32" fmla="*/ 182 w 720"/>
                  <a:gd name="T33" fmla="*/ 93 h 150"/>
                  <a:gd name="T34" fmla="*/ 195 w 720"/>
                  <a:gd name="T35" fmla="*/ 93 h 150"/>
                  <a:gd name="T36" fmla="*/ 208 w 720"/>
                  <a:gd name="T37" fmla="*/ 93 h 150"/>
                  <a:gd name="T38" fmla="*/ 220 w 720"/>
                  <a:gd name="T39" fmla="*/ 93 h 150"/>
                  <a:gd name="T40" fmla="*/ 233 w 720"/>
                  <a:gd name="T41" fmla="*/ 93 h 150"/>
                  <a:gd name="T42" fmla="*/ 245 w 720"/>
                  <a:gd name="T43" fmla="*/ 93 h 150"/>
                  <a:gd name="T44" fmla="*/ 259 w 720"/>
                  <a:gd name="T45" fmla="*/ 93 h 150"/>
                  <a:gd name="T46" fmla="*/ 271 w 720"/>
                  <a:gd name="T47" fmla="*/ 93 h 150"/>
                  <a:gd name="T48" fmla="*/ 284 w 720"/>
                  <a:gd name="T49" fmla="*/ 93 h 150"/>
                  <a:gd name="T50" fmla="*/ 297 w 720"/>
                  <a:gd name="T51" fmla="*/ 93 h 150"/>
                  <a:gd name="T52" fmla="*/ 309 w 720"/>
                  <a:gd name="T53" fmla="*/ 93 h 150"/>
                  <a:gd name="T54" fmla="*/ 322 w 720"/>
                  <a:gd name="T55" fmla="*/ 93 h 150"/>
                  <a:gd name="T56" fmla="*/ 334 w 720"/>
                  <a:gd name="T57" fmla="*/ 93 h 150"/>
                  <a:gd name="T58" fmla="*/ 347 w 720"/>
                  <a:gd name="T59" fmla="*/ 93 h 150"/>
                  <a:gd name="T60" fmla="*/ 360 w 720"/>
                  <a:gd name="T61" fmla="*/ 93 h 150"/>
                  <a:gd name="T62" fmla="*/ 373 w 720"/>
                  <a:gd name="T63" fmla="*/ 93 h 150"/>
                  <a:gd name="T64" fmla="*/ 386 w 720"/>
                  <a:gd name="T65" fmla="*/ 93 h 150"/>
                  <a:gd name="T66" fmla="*/ 398 w 720"/>
                  <a:gd name="T67" fmla="*/ 93 h 150"/>
                  <a:gd name="T68" fmla="*/ 411 w 720"/>
                  <a:gd name="T69" fmla="*/ 93 h 150"/>
                  <a:gd name="T70" fmla="*/ 423 w 720"/>
                  <a:gd name="T71" fmla="*/ 89 h 150"/>
                  <a:gd name="T72" fmla="*/ 436 w 720"/>
                  <a:gd name="T73" fmla="*/ 89 h 150"/>
                  <a:gd name="T74" fmla="*/ 449 w 720"/>
                  <a:gd name="T75" fmla="*/ 82 h 150"/>
                  <a:gd name="T76" fmla="*/ 462 w 720"/>
                  <a:gd name="T77" fmla="*/ 74 h 150"/>
                  <a:gd name="T78" fmla="*/ 475 w 720"/>
                  <a:gd name="T79" fmla="*/ 63 h 150"/>
                  <a:gd name="T80" fmla="*/ 487 w 720"/>
                  <a:gd name="T81" fmla="*/ 52 h 150"/>
                  <a:gd name="T82" fmla="*/ 500 w 720"/>
                  <a:gd name="T83" fmla="*/ 52 h 15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20"/>
                  <a:gd name="T127" fmla="*/ 0 h 150"/>
                  <a:gd name="T128" fmla="*/ 720 w 720"/>
                  <a:gd name="T129" fmla="*/ 150 h 15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20" h="150">
                    <a:moveTo>
                      <a:pt x="0" y="96"/>
                    </a:moveTo>
                    <a:lnTo>
                      <a:pt x="6" y="96"/>
                    </a:lnTo>
                    <a:lnTo>
                      <a:pt x="12" y="90"/>
                    </a:lnTo>
                    <a:lnTo>
                      <a:pt x="18" y="84"/>
                    </a:lnTo>
                    <a:lnTo>
                      <a:pt x="24" y="78"/>
                    </a:lnTo>
                    <a:lnTo>
                      <a:pt x="30" y="72"/>
                    </a:lnTo>
                    <a:lnTo>
                      <a:pt x="36" y="60"/>
                    </a:lnTo>
                    <a:lnTo>
                      <a:pt x="42" y="60"/>
                    </a:lnTo>
                    <a:lnTo>
                      <a:pt x="48" y="48"/>
                    </a:lnTo>
                    <a:lnTo>
                      <a:pt x="54" y="42"/>
                    </a:lnTo>
                    <a:lnTo>
                      <a:pt x="54" y="36"/>
                    </a:lnTo>
                    <a:lnTo>
                      <a:pt x="60" y="30"/>
                    </a:lnTo>
                    <a:lnTo>
                      <a:pt x="60" y="24"/>
                    </a:lnTo>
                    <a:lnTo>
                      <a:pt x="72" y="12"/>
                    </a:lnTo>
                    <a:lnTo>
                      <a:pt x="72" y="6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6" y="6"/>
                    </a:lnTo>
                    <a:lnTo>
                      <a:pt x="102" y="12"/>
                    </a:lnTo>
                    <a:lnTo>
                      <a:pt x="102" y="24"/>
                    </a:lnTo>
                    <a:lnTo>
                      <a:pt x="108" y="36"/>
                    </a:lnTo>
                    <a:lnTo>
                      <a:pt x="114" y="48"/>
                    </a:lnTo>
                    <a:lnTo>
                      <a:pt x="114" y="54"/>
                    </a:lnTo>
                    <a:lnTo>
                      <a:pt x="120" y="66"/>
                    </a:lnTo>
                    <a:lnTo>
                      <a:pt x="120" y="72"/>
                    </a:lnTo>
                    <a:lnTo>
                      <a:pt x="126" y="78"/>
                    </a:lnTo>
                    <a:lnTo>
                      <a:pt x="126" y="84"/>
                    </a:lnTo>
                    <a:lnTo>
                      <a:pt x="132" y="90"/>
                    </a:lnTo>
                    <a:lnTo>
                      <a:pt x="132" y="96"/>
                    </a:lnTo>
                    <a:lnTo>
                      <a:pt x="138" y="102"/>
                    </a:lnTo>
                    <a:lnTo>
                      <a:pt x="150" y="114"/>
                    </a:lnTo>
                    <a:lnTo>
                      <a:pt x="150" y="120"/>
                    </a:lnTo>
                    <a:lnTo>
                      <a:pt x="156" y="126"/>
                    </a:lnTo>
                    <a:lnTo>
                      <a:pt x="162" y="132"/>
                    </a:lnTo>
                    <a:lnTo>
                      <a:pt x="168" y="132"/>
                    </a:lnTo>
                    <a:lnTo>
                      <a:pt x="174" y="138"/>
                    </a:lnTo>
                    <a:lnTo>
                      <a:pt x="180" y="138"/>
                    </a:lnTo>
                    <a:lnTo>
                      <a:pt x="186" y="144"/>
                    </a:lnTo>
                    <a:lnTo>
                      <a:pt x="192" y="144"/>
                    </a:lnTo>
                    <a:lnTo>
                      <a:pt x="198" y="144"/>
                    </a:lnTo>
                    <a:lnTo>
                      <a:pt x="204" y="144"/>
                    </a:lnTo>
                    <a:lnTo>
                      <a:pt x="210" y="150"/>
                    </a:lnTo>
                    <a:lnTo>
                      <a:pt x="216" y="150"/>
                    </a:lnTo>
                    <a:lnTo>
                      <a:pt x="222" y="150"/>
                    </a:lnTo>
                    <a:lnTo>
                      <a:pt x="228" y="150"/>
                    </a:lnTo>
                    <a:lnTo>
                      <a:pt x="234" y="150"/>
                    </a:lnTo>
                    <a:lnTo>
                      <a:pt x="240" y="150"/>
                    </a:lnTo>
                    <a:lnTo>
                      <a:pt x="246" y="150"/>
                    </a:lnTo>
                    <a:lnTo>
                      <a:pt x="252" y="150"/>
                    </a:lnTo>
                    <a:lnTo>
                      <a:pt x="258" y="150"/>
                    </a:lnTo>
                    <a:lnTo>
                      <a:pt x="264" y="150"/>
                    </a:lnTo>
                    <a:lnTo>
                      <a:pt x="270" y="150"/>
                    </a:lnTo>
                    <a:lnTo>
                      <a:pt x="276" y="150"/>
                    </a:lnTo>
                    <a:lnTo>
                      <a:pt x="282" y="150"/>
                    </a:lnTo>
                    <a:lnTo>
                      <a:pt x="288" y="150"/>
                    </a:lnTo>
                    <a:lnTo>
                      <a:pt x="294" y="150"/>
                    </a:lnTo>
                    <a:lnTo>
                      <a:pt x="300" y="150"/>
                    </a:lnTo>
                    <a:lnTo>
                      <a:pt x="306" y="150"/>
                    </a:lnTo>
                    <a:lnTo>
                      <a:pt x="312" y="150"/>
                    </a:lnTo>
                    <a:lnTo>
                      <a:pt x="318" y="150"/>
                    </a:lnTo>
                    <a:lnTo>
                      <a:pt x="324" y="150"/>
                    </a:lnTo>
                    <a:lnTo>
                      <a:pt x="330" y="150"/>
                    </a:lnTo>
                    <a:lnTo>
                      <a:pt x="336" y="150"/>
                    </a:lnTo>
                    <a:lnTo>
                      <a:pt x="342" y="150"/>
                    </a:lnTo>
                    <a:lnTo>
                      <a:pt x="348" y="150"/>
                    </a:lnTo>
                    <a:lnTo>
                      <a:pt x="354" y="150"/>
                    </a:lnTo>
                    <a:lnTo>
                      <a:pt x="360" y="150"/>
                    </a:lnTo>
                    <a:lnTo>
                      <a:pt x="366" y="150"/>
                    </a:lnTo>
                    <a:lnTo>
                      <a:pt x="372" y="150"/>
                    </a:lnTo>
                    <a:lnTo>
                      <a:pt x="378" y="150"/>
                    </a:lnTo>
                    <a:lnTo>
                      <a:pt x="384" y="150"/>
                    </a:lnTo>
                    <a:lnTo>
                      <a:pt x="390" y="150"/>
                    </a:lnTo>
                    <a:lnTo>
                      <a:pt x="396" y="150"/>
                    </a:lnTo>
                    <a:lnTo>
                      <a:pt x="402" y="150"/>
                    </a:lnTo>
                    <a:lnTo>
                      <a:pt x="408" y="150"/>
                    </a:lnTo>
                    <a:lnTo>
                      <a:pt x="414" y="150"/>
                    </a:lnTo>
                    <a:lnTo>
                      <a:pt x="420" y="150"/>
                    </a:lnTo>
                    <a:lnTo>
                      <a:pt x="426" y="150"/>
                    </a:lnTo>
                    <a:lnTo>
                      <a:pt x="432" y="150"/>
                    </a:lnTo>
                    <a:lnTo>
                      <a:pt x="438" y="150"/>
                    </a:lnTo>
                    <a:lnTo>
                      <a:pt x="444" y="150"/>
                    </a:lnTo>
                    <a:lnTo>
                      <a:pt x="450" y="150"/>
                    </a:lnTo>
                    <a:lnTo>
                      <a:pt x="456" y="150"/>
                    </a:lnTo>
                    <a:lnTo>
                      <a:pt x="462" y="150"/>
                    </a:lnTo>
                    <a:lnTo>
                      <a:pt x="468" y="150"/>
                    </a:lnTo>
                    <a:lnTo>
                      <a:pt x="474" y="150"/>
                    </a:lnTo>
                    <a:lnTo>
                      <a:pt x="480" y="150"/>
                    </a:lnTo>
                    <a:lnTo>
                      <a:pt x="486" y="150"/>
                    </a:lnTo>
                    <a:lnTo>
                      <a:pt x="492" y="150"/>
                    </a:lnTo>
                    <a:lnTo>
                      <a:pt x="498" y="150"/>
                    </a:lnTo>
                    <a:lnTo>
                      <a:pt x="504" y="150"/>
                    </a:lnTo>
                    <a:lnTo>
                      <a:pt x="510" y="150"/>
                    </a:lnTo>
                    <a:lnTo>
                      <a:pt x="516" y="150"/>
                    </a:lnTo>
                    <a:lnTo>
                      <a:pt x="522" y="150"/>
                    </a:lnTo>
                    <a:lnTo>
                      <a:pt x="528" y="150"/>
                    </a:lnTo>
                    <a:lnTo>
                      <a:pt x="534" y="150"/>
                    </a:lnTo>
                    <a:lnTo>
                      <a:pt x="540" y="150"/>
                    </a:lnTo>
                    <a:lnTo>
                      <a:pt x="546" y="150"/>
                    </a:lnTo>
                    <a:lnTo>
                      <a:pt x="552" y="150"/>
                    </a:lnTo>
                    <a:lnTo>
                      <a:pt x="558" y="150"/>
                    </a:lnTo>
                    <a:lnTo>
                      <a:pt x="564" y="150"/>
                    </a:lnTo>
                    <a:lnTo>
                      <a:pt x="570" y="150"/>
                    </a:lnTo>
                    <a:lnTo>
                      <a:pt x="576" y="150"/>
                    </a:lnTo>
                    <a:lnTo>
                      <a:pt x="582" y="150"/>
                    </a:lnTo>
                    <a:lnTo>
                      <a:pt x="588" y="150"/>
                    </a:lnTo>
                    <a:lnTo>
                      <a:pt x="594" y="144"/>
                    </a:lnTo>
                    <a:lnTo>
                      <a:pt x="600" y="144"/>
                    </a:lnTo>
                    <a:lnTo>
                      <a:pt x="606" y="144"/>
                    </a:lnTo>
                    <a:lnTo>
                      <a:pt x="612" y="144"/>
                    </a:lnTo>
                    <a:lnTo>
                      <a:pt x="618" y="144"/>
                    </a:lnTo>
                    <a:lnTo>
                      <a:pt x="624" y="138"/>
                    </a:lnTo>
                    <a:lnTo>
                      <a:pt x="630" y="138"/>
                    </a:lnTo>
                    <a:lnTo>
                      <a:pt x="636" y="132"/>
                    </a:lnTo>
                    <a:lnTo>
                      <a:pt x="642" y="132"/>
                    </a:lnTo>
                    <a:lnTo>
                      <a:pt x="648" y="126"/>
                    </a:lnTo>
                    <a:lnTo>
                      <a:pt x="654" y="120"/>
                    </a:lnTo>
                    <a:lnTo>
                      <a:pt x="660" y="114"/>
                    </a:lnTo>
                    <a:lnTo>
                      <a:pt x="666" y="108"/>
                    </a:lnTo>
                    <a:lnTo>
                      <a:pt x="672" y="102"/>
                    </a:lnTo>
                    <a:lnTo>
                      <a:pt x="678" y="96"/>
                    </a:lnTo>
                    <a:lnTo>
                      <a:pt x="684" y="90"/>
                    </a:lnTo>
                    <a:lnTo>
                      <a:pt x="690" y="84"/>
                    </a:lnTo>
                    <a:lnTo>
                      <a:pt x="696" y="84"/>
                    </a:lnTo>
                    <a:lnTo>
                      <a:pt x="702" y="84"/>
                    </a:lnTo>
                    <a:lnTo>
                      <a:pt x="708" y="84"/>
                    </a:lnTo>
                    <a:lnTo>
                      <a:pt x="714" y="90"/>
                    </a:lnTo>
                    <a:lnTo>
                      <a:pt x="720" y="96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23" name="Freeform 102"/>
              <p:cNvSpPr>
                <a:spLocks/>
              </p:cNvSpPr>
              <p:nvPr/>
            </p:nvSpPr>
            <p:spPr bwMode="auto">
              <a:xfrm>
                <a:off x="2794" y="2866"/>
                <a:ext cx="640" cy="42"/>
              </a:xfrm>
              <a:custGeom>
                <a:avLst/>
                <a:gdLst>
                  <a:gd name="T0" fmla="*/ 8 w 762"/>
                  <a:gd name="T1" fmla="*/ 7 h 54"/>
                  <a:gd name="T2" fmla="*/ 21 w 762"/>
                  <a:gd name="T3" fmla="*/ 15 h 54"/>
                  <a:gd name="T4" fmla="*/ 34 w 762"/>
                  <a:gd name="T5" fmla="*/ 18 h 54"/>
                  <a:gd name="T6" fmla="*/ 46 w 762"/>
                  <a:gd name="T7" fmla="*/ 22 h 54"/>
                  <a:gd name="T8" fmla="*/ 60 w 762"/>
                  <a:gd name="T9" fmla="*/ 26 h 54"/>
                  <a:gd name="T10" fmla="*/ 72 w 762"/>
                  <a:gd name="T11" fmla="*/ 26 h 54"/>
                  <a:gd name="T12" fmla="*/ 85 w 762"/>
                  <a:gd name="T13" fmla="*/ 29 h 54"/>
                  <a:gd name="T14" fmla="*/ 97 w 762"/>
                  <a:gd name="T15" fmla="*/ 29 h 54"/>
                  <a:gd name="T16" fmla="*/ 110 w 762"/>
                  <a:gd name="T17" fmla="*/ 29 h 54"/>
                  <a:gd name="T18" fmla="*/ 123 w 762"/>
                  <a:gd name="T19" fmla="*/ 26 h 54"/>
                  <a:gd name="T20" fmla="*/ 135 w 762"/>
                  <a:gd name="T21" fmla="*/ 26 h 54"/>
                  <a:gd name="T22" fmla="*/ 148 w 762"/>
                  <a:gd name="T23" fmla="*/ 29 h 54"/>
                  <a:gd name="T24" fmla="*/ 160 w 762"/>
                  <a:gd name="T25" fmla="*/ 29 h 54"/>
                  <a:gd name="T26" fmla="*/ 174 w 762"/>
                  <a:gd name="T27" fmla="*/ 29 h 54"/>
                  <a:gd name="T28" fmla="*/ 186 w 762"/>
                  <a:gd name="T29" fmla="*/ 29 h 54"/>
                  <a:gd name="T30" fmla="*/ 199 w 762"/>
                  <a:gd name="T31" fmla="*/ 29 h 54"/>
                  <a:gd name="T32" fmla="*/ 212 w 762"/>
                  <a:gd name="T33" fmla="*/ 29 h 54"/>
                  <a:gd name="T34" fmla="*/ 224 w 762"/>
                  <a:gd name="T35" fmla="*/ 29 h 54"/>
                  <a:gd name="T36" fmla="*/ 237 w 762"/>
                  <a:gd name="T37" fmla="*/ 29 h 54"/>
                  <a:gd name="T38" fmla="*/ 249 w 762"/>
                  <a:gd name="T39" fmla="*/ 29 h 54"/>
                  <a:gd name="T40" fmla="*/ 262 w 762"/>
                  <a:gd name="T41" fmla="*/ 33 h 54"/>
                  <a:gd name="T42" fmla="*/ 275 w 762"/>
                  <a:gd name="T43" fmla="*/ 33 h 54"/>
                  <a:gd name="T44" fmla="*/ 288 w 762"/>
                  <a:gd name="T45" fmla="*/ 33 h 54"/>
                  <a:gd name="T46" fmla="*/ 301 w 762"/>
                  <a:gd name="T47" fmla="*/ 33 h 54"/>
                  <a:gd name="T48" fmla="*/ 313 w 762"/>
                  <a:gd name="T49" fmla="*/ 33 h 54"/>
                  <a:gd name="T50" fmla="*/ 326 w 762"/>
                  <a:gd name="T51" fmla="*/ 33 h 54"/>
                  <a:gd name="T52" fmla="*/ 338 w 762"/>
                  <a:gd name="T53" fmla="*/ 33 h 54"/>
                  <a:gd name="T54" fmla="*/ 351 w 762"/>
                  <a:gd name="T55" fmla="*/ 33 h 54"/>
                  <a:gd name="T56" fmla="*/ 364 w 762"/>
                  <a:gd name="T57" fmla="*/ 33 h 54"/>
                  <a:gd name="T58" fmla="*/ 377 w 762"/>
                  <a:gd name="T59" fmla="*/ 33 h 54"/>
                  <a:gd name="T60" fmla="*/ 390 w 762"/>
                  <a:gd name="T61" fmla="*/ 33 h 54"/>
                  <a:gd name="T62" fmla="*/ 402 w 762"/>
                  <a:gd name="T63" fmla="*/ 33 h 54"/>
                  <a:gd name="T64" fmla="*/ 415 w 762"/>
                  <a:gd name="T65" fmla="*/ 33 h 54"/>
                  <a:gd name="T66" fmla="*/ 428 w 762"/>
                  <a:gd name="T67" fmla="*/ 33 h 54"/>
                  <a:gd name="T68" fmla="*/ 440 w 762"/>
                  <a:gd name="T69" fmla="*/ 33 h 54"/>
                  <a:gd name="T70" fmla="*/ 453 w 762"/>
                  <a:gd name="T71" fmla="*/ 33 h 54"/>
                  <a:gd name="T72" fmla="*/ 465 w 762"/>
                  <a:gd name="T73" fmla="*/ 33 h 54"/>
                  <a:gd name="T74" fmla="*/ 478 w 762"/>
                  <a:gd name="T75" fmla="*/ 33 h 54"/>
                  <a:gd name="T76" fmla="*/ 491 w 762"/>
                  <a:gd name="T77" fmla="*/ 29 h 54"/>
                  <a:gd name="T78" fmla="*/ 504 w 762"/>
                  <a:gd name="T79" fmla="*/ 29 h 54"/>
                  <a:gd name="T80" fmla="*/ 517 w 762"/>
                  <a:gd name="T81" fmla="*/ 29 h 54"/>
                  <a:gd name="T82" fmla="*/ 529 w 762"/>
                  <a:gd name="T83" fmla="*/ 29 h 5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62"/>
                  <a:gd name="T127" fmla="*/ 0 h 54"/>
                  <a:gd name="T128" fmla="*/ 762 w 762"/>
                  <a:gd name="T129" fmla="*/ 54 h 5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62" h="54">
                    <a:moveTo>
                      <a:pt x="0" y="0"/>
                    </a:moveTo>
                    <a:lnTo>
                      <a:pt x="6" y="6"/>
                    </a:lnTo>
                    <a:lnTo>
                      <a:pt x="12" y="12"/>
                    </a:lnTo>
                    <a:lnTo>
                      <a:pt x="18" y="12"/>
                    </a:lnTo>
                    <a:lnTo>
                      <a:pt x="24" y="18"/>
                    </a:lnTo>
                    <a:lnTo>
                      <a:pt x="30" y="24"/>
                    </a:lnTo>
                    <a:lnTo>
                      <a:pt x="36" y="24"/>
                    </a:lnTo>
                    <a:lnTo>
                      <a:pt x="42" y="30"/>
                    </a:lnTo>
                    <a:lnTo>
                      <a:pt x="48" y="30"/>
                    </a:lnTo>
                    <a:lnTo>
                      <a:pt x="54" y="36"/>
                    </a:lnTo>
                    <a:lnTo>
                      <a:pt x="60" y="36"/>
                    </a:lnTo>
                    <a:lnTo>
                      <a:pt x="66" y="36"/>
                    </a:lnTo>
                    <a:lnTo>
                      <a:pt x="72" y="36"/>
                    </a:lnTo>
                    <a:lnTo>
                      <a:pt x="78" y="42"/>
                    </a:lnTo>
                    <a:lnTo>
                      <a:pt x="84" y="42"/>
                    </a:lnTo>
                    <a:lnTo>
                      <a:pt x="90" y="42"/>
                    </a:lnTo>
                    <a:lnTo>
                      <a:pt x="96" y="42"/>
                    </a:lnTo>
                    <a:lnTo>
                      <a:pt x="102" y="42"/>
                    </a:lnTo>
                    <a:lnTo>
                      <a:pt x="108" y="42"/>
                    </a:lnTo>
                    <a:lnTo>
                      <a:pt x="114" y="48"/>
                    </a:lnTo>
                    <a:lnTo>
                      <a:pt x="120" y="48"/>
                    </a:lnTo>
                    <a:lnTo>
                      <a:pt x="126" y="48"/>
                    </a:lnTo>
                    <a:lnTo>
                      <a:pt x="132" y="48"/>
                    </a:lnTo>
                    <a:lnTo>
                      <a:pt x="138" y="48"/>
                    </a:lnTo>
                    <a:lnTo>
                      <a:pt x="144" y="48"/>
                    </a:lnTo>
                    <a:lnTo>
                      <a:pt x="150" y="48"/>
                    </a:lnTo>
                    <a:lnTo>
                      <a:pt x="156" y="48"/>
                    </a:lnTo>
                    <a:lnTo>
                      <a:pt x="162" y="48"/>
                    </a:lnTo>
                    <a:lnTo>
                      <a:pt x="168" y="42"/>
                    </a:lnTo>
                    <a:lnTo>
                      <a:pt x="174" y="42"/>
                    </a:lnTo>
                    <a:lnTo>
                      <a:pt x="180" y="42"/>
                    </a:lnTo>
                    <a:lnTo>
                      <a:pt x="186" y="42"/>
                    </a:lnTo>
                    <a:lnTo>
                      <a:pt x="192" y="42"/>
                    </a:lnTo>
                    <a:lnTo>
                      <a:pt x="198" y="42"/>
                    </a:lnTo>
                    <a:lnTo>
                      <a:pt x="204" y="42"/>
                    </a:lnTo>
                    <a:lnTo>
                      <a:pt x="210" y="48"/>
                    </a:lnTo>
                    <a:lnTo>
                      <a:pt x="216" y="48"/>
                    </a:lnTo>
                    <a:lnTo>
                      <a:pt x="222" y="48"/>
                    </a:lnTo>
                    <a:lnTo>
                      <a:pt x="228" y="48"/>
                    </a:lnTo>
                    <a:lnTo>
                      <a:pt x="234" y="48"/>
                    </a:lnTo>
                    <a:lnTo>
                      <a:pt x="240" y="48"/>
                    </a:lnTo>
                    <a:lnTo>
                      <a:pt x="246" y="48"/>
                    </a:lnTo>
                    <a:lnTo>
                      <a:pt x="252" y="48"/>
                    </a:lnTo>
                    <a:lnTo>
                      <a:pt x="258" y="48"/>
                    </a:lnTo>
                    <a:lnTo>
                      <a:pt x="264" y="48"/>
                    </a:lnTo>
                    <a:lnTo>
                      <a:pt x="270" y="48"/>
                    </a:lnTo>
                    <a:lnTo>
                      <a:pt x="276" y="48"/>
                    </a:lnTo>
                    <a:lnTo>
                      <a:pt x="282" y="48"/>
                    </a:lnTo>
                    <a:lnTo>
                      <a:pt x="288" y="48"/>
                    </a:lnTo>
                    <a:lnTo>
                      <a:pt x="294" y="48"/>
                    </a:lnTo>
                    <a:lnTo>
                      <a:pt x="300" y="48"/>
                    </a:lnTo>
                    <a:lnTo>
                      <a:pt x="306" y="48"/>
                    </a:lnTo>
                    <a:lnTo>
                      <a:pt x="312" y="48"/>
                    </a:lnTo>
                    <a:lnTo>
                      <a:pt x="318" y="48"/>
                    </a:lnTo>
                    <a:lnTo>
                      <a:pt x="324" y="48"/>
                    </a:lnTo>
                    <a:lnTo>
                      <a:pt x="330" y="48"/>
                    </a:lnTo>
                    <a:lnTo>
                      <a:pt x="336" y="48"/>
                    </a:lnTo>
                    <a:lnTo>
                      <a:pt x="342" y="48"/>
                    </a:lnTo>
                    <a:lnTo>
                      <a:pt x="348" y="48"/>
                    </a:lnTo>
                    <a:lnTo>
                      <a:pt x="354" y="48"/>
                    </a:lnTo>
                    <a:lnTo>
                      <a:pt x="360" y="48"/>
                    </a:lnTo>
                    <a:lnTo>
                      <a:pt x="366" y="54"/>
                    </a:lnTo>
                    <a:lnTo>
                      <a:pt x="372" y="54"/>
                    </a:lnTo>
                    <a:lnTo>
                      <a:pt x="378" y="54"/>
                    </a:lnTo>
                    <a:lnTo>
                      <a:pt x="384" y="54"/>
                    </a:lnTo>
                    <a:lnTo>
                      <a:pt x="390" y="54"/>
                    </a:lnTo>
                    <a:lnTo>
                      <a:pt x="396" y="54"/>
                    </a:lnTo>
                    <a:lnTo>
                      <a:pt x="402" y="54"/>
                    </a:lnTo>
                    <a:lnTo>
                      <a:pt x="408" y="54"/>
                    </a:lnTo>
                    <a:lnTo>
                      <a:pt x="414" y="54"/>
                    </a:lnTo>
                    <a:lnTo>
                      <a:pt x="420" y="54"/>
                    </a:lnTo>
                    <a:lnTo>
                      <a:pt x="426" y="54"/>
                    </a:lnTo>
                    <a:lnTo>
                      <a:pt x="432" y="54"/>
                    </a:lnTo>
                    <a:lnTo>
                      <a:pt x="438" y="54"/>
                    </a:lnTo>
                    <a:lnTo>
                      <a:pt x="444" y="54"/>
                    </a:lnTo>
                    <a:lnTo>
                      <a:pt x="450" y="54"/>
                    </a:lnTo>
                    <a:lnTo>
                      <a:pt x="456" y="54"/>
                    </a:lnTo>
                    <a:lnTo>
                      <a:pt x="462" y="54"/>
                    </a:lnTo>
                    <a:lnTo>
                      <a:pt x="468" y="54"/>
                    </a:lnTo>
                    <a:lnTo>
                      <a:pt x="474" y="54"/>
                    </a:lnTo>
                    <a:lnTo>
                      <a:pt x="480" y="54"/>
                    </a:lnTo>
                    <a:lnTo>
                      <a:pt x="486" y="54"/>
                    </a:lnTo>
                    <a:lnTo>
                      <a:pt x="492" y="54"/>
                    </a:lnTo>
                    <a:lnTo>
                      <a:pt x="498" y="54"/>
                    </a:lnTo>
                    <a:lnTo>
                      <a:pt x="504" y="54"/>
                    </a:lnTo>
                    <a:lnTo>
                      <a:pt x="510" y="54"/>
                    </a:lnTo>
                    <a:lnTo>
                      <a:pt x="516" y="54"/>
                    </a:lnTo>
                    <a:lnTo>
                      <a:pt x="522" y="54"/>
                    </a:lnTo>
                    <a:lnTo>
                      <a:pt x="528" y="54"/>
                    </a:lnTo>
                    <a:lnTo>
                      <a:pt x="534" y="54"/>
                    </a:lnTo>
                    <a:lnTo>
                      <a:pt x="540" y="54"/>
                    </a:lnTo>
                    <a:lnTo>
                      <a:pt x="546" y="54"/>
                    </a:lnTo>
                    <a:lnTo>
                      <a:pt x="552" y="54"/>
                    </a:lnTo>
                    <a:lnTo>
                      <a:pt x="558" y="54"/>
                    </a:lnTo>
                    <a:lnTo>
                      <a:pt x="564" y="54"/>
                    </a:lnTo>
                    <a:lnTo>
                      <a:pt x="570" y="54"/>
                    </a:lnTo>
                    <a:lnTo>
                      <a:pt x="576" y="54"/>
                    </a:lnTo>
                    <a:lnTo>
                      <a:pt x="582" y="54"/>
                    </a:lnTo>
                    <a:lnTo>
                      <a:pt x="588" y="54"/>
                    </a:lnTo>
                    <a:lnTo>
                      <a:pt x="594" y="54"/>
                    </a:lnTo>
                    <a:lnTo>
                      <a:pt x="600" y="54"/>
                    </a:lnTo>
                    <a:lnTo>
                      <a:pt x="606" y="54"/>
                    </a:lnTo>
                    <a:lnTo>
                      <a:pt x="612" y="54"/>
                    </a:lnTo>
                    <a:lnTo>
                      <a:pt x="618" y="54"/>
                    </a:lnTo>
                    <a:lnTo>
                      <a:pt x="624" y="54"/>
                    </a:lnTo>
                    <a:lnTo>
                      <a:pt x="630" y="54"/>
                    </a:lnTo>
                    <a:lnTo>
                      <a:pt x="636" y="54"/>
                    </a:lnTo>
                    <a:lnTo>
                      <a:pt x="642" y="54"/>
                    </a:lnTo>
                    <a:lnTo>
                      <a:pt x="648" y="54"/>
                    </a:lnTo>
                    <a:lnTo>
                      <a:pt x="654" y="54"/>
                    </a:lnTo>
                    <a:lnTo>
                      <a:pt x="660" y="54"/>
                    </a:lnTo>
                    <a:lnTo>
                      <a:pt x="666" y="54"/>
                    </a:lnTo>
                    <a:lnTo>
                      <a:pt x="672" y="54"/>
                    </a:lnTo>
                    <a:lnTo>
                      <a:pt x="678" y="54"/>
                    </a:lnTo>
                    <a:lnTo>
                      <a:pt x="684" y="48"/>
                    </a:lnTo>
                    <a:lnTo>
                      <a:pt x="690" y="48"/>
                    </a:lnTo>
                    <a:lnTo>
                      <a:pt x="696" y="48"/>
                    </a:lnTo>
                    <a:lnTo>
                      <a:pt x="702" y="48"/>
                    </a:lnTo>
                    <a:lnTo>
                      <a:pt x="708" y="48"/>
                    </a:lnTo>
                    <a:lnTo>
                      <a:pt x="714" y="48"/>
                    </a:lnTo>
                    <a:lnTo>
                      <a:pt x="720" y="48"/>
                    </a:lnTo>
                    <a:lnTo>
                      <a:pt x="726" y="48"/>
                    </a:lnTo>
                    <a:lnTo>
                      <a:pt x="732" y="48"/>
                    </a:lnTo>
                    <a:lnTo>
                      <a:pt x="738" y="48"/>
                    </a:lnTo>
                    <a:lnTo>
                      <a:pt x="744" y="48"/>
                    </a:lnTo>
                    <a:lnTo>
                      <a:pt x="750" y="48"/>
                    </a:lnTo>
                    <a:lnTo>
                      <a:pt x="756" y="48"/>
                    </a:lnTo>
                    <a:lnTo>
                      <a:pt x="762" y="48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42024" name="Freeform 103"/>
              <p:cNvSpPr>
                <a:spLocks/>
              </p:cNvSpPr>
              <p:nvPr/>
            </p:nvSpPr>
            <p:spPr bwMode="auto">
              <a:xfrm>
                <a:off x="3434" y="2885"/>
                <a:ext cx="434" cy="28"/>
              </a:xfrm>
              <a:custGeom>
                <a:avLst/>
                <a:gdLst>
                  <a:gd name="T0" fmla="*/ 4 w 516"/>
                  <a:gd name="T1" fmla="*/ 15 h 36"/>
                  <a:gd name="T2" fmla="*/ 13 w 516"/>
                  <a:gd name="T3" fmla="*/ 15 h 36"/>
                  <a:gd name="T4" fmla="*/ 21 w 516"/>
                  <a:gd name="T5" fmla="*/ 15 h 36"/>
                  <a:gd name="T6" fmla="*/ 29 w 516"/>
                  <a:gd name="T7" fmla="*/ 15 h 36"/>
                  <a:gd name="T8" fmla="*/ 38 w 516"/>
                  <a:gd name="T9" fmla="*/ 15 h 36"/>
                  <a:gd name="T10" fmla="*/ 47 w 516"/>
                  <a:gd name="T11" fmla="*/ 15 h 36"/>
                  <a:gd name="T12" fmla="*/ 56 w 516"/>
                  <a:gd name="T13" fmla="*/ 15 h 36"/>
                  <a:gd name="T14" fmla="*/ 64 w 516"/>
                  <a:gd name="T15" fmla="*/ 15 h 36"/>
                  <a:gd name="T16" fmla="*/ 72 w 516"/>
                  <a:gd name="T17" fmla="*/ 15 h 36"/>
                  <a:gd name="T18" fmla="*/ 81 w 516"/>
                  <a:gd name="T19" fmla="*/ 15 h 36"/>
                  <a:gd name="T20" fmla="*/ 89 w 516"/>
                  <a:gd name="T21" fmla="*/ 15 h 36"/>
                  <a:gd name="T22" fmla="*/ 98 w 516"/>
                  <a:gd name="T23" fmla="*/ 11 h 36"/>
                  <a:gd name="T24" fmla="*/ 106 w 516"/>
                  <a:gd name="T25" fmla="*/ 11 h 36"/>
                  <a:gd name="T26" fmla="*/ 114 w 516"/>
                  <a:gd name="T27" fmla="*/ 7 h 36"/>
                  <a:gd name="T28" fmla="*/ 123 w 516"/>
                  <a:gd name="T29" fmla="*/ 7 h 36"/>
                  <a:gd name="T30" fmla="*/ 131 w 516"/>
                  <a:gd name="T31" fmla="*/ 4 h 36"/>
                  <a:gd name="T32" fmla="*/ 140 w 516"/>
                  <a:gd name="T33" fmla="*/ 0 h 36"/>
                  <a:gd name="T34" fmla="*/ 149 w 516"/>
                  <a:gd name="T35" fmla="*/ 0 h 36"/>
                  <a:gd name="T36" fmla="*/ 157 w 516"/>
                  <a:gd name="T37" fmla="*/ 4 h 36"/>
                  <a:gd name="T38" fmla="*/ 166 w 516"/>
                  <a:gd name="T39" fmla="*/ 7 h 36"/>
                  <a:gd name="T40" fmla="*/ 174 w 516"/>
                  <a:gd name="T41" fmla="*/ 11 h 36"/>
                  <a:gd name="T42" fmla="*/ 183 w 516"/>
                  <a:gd name="T43" fmla="*/ 15 h 36"/>
                  <a:gd name="T44" fmla="*/ 191 w 516"/>
                  <a:gd name="T45" fmla="*/ 15 h 36"/>
                  <a:gd name="T46" fmla="*/ 199 w 516"/>
                  <a:gd name="T47" fmla="*/ 18 h 36"/>
                  <a:gd name="T48" fmla="*/ 208 w 516"/>
                  <a:gd name="T49" fmla="*/ 18 h 36"/>
                  <a:gd name="T50" fmla="*/ 216 w 516"/>
                  <a:gd name="T51" fmla="*/ 18 h 36"/>
                  <a:gd name="T52" fmla="*/ 225 w 516"/>
                  <a:gd name="T53" fmla="*/ 18 h 36"/>
                  <a:gd name="T54" fmla="*/ 234 w 516"/>
                  <a:gd name="T55" fmla="*/ 18 h 36"/>
                  <a:gd name="T56" fmla="*/ 242 w 516"/>
                  <a:gd name="T57" fmla="*/ 18 h 36"/>
                  <a:gd name="T58" fmla="*/ 251 w 516"/>
                  <a:gd name="T59" fmla="*/ 18 h 36"/>
                  <a:gd name="T60" fmla="*/ 259 w 516"/>
                  <a:gd name="T61" fmla="*/ 18 h 36"/>
                  <a:gd name="T62" fmla="*/ 267 w 516"/>
                  <a:gd name="T63" fmla="*/ 18 h 36"/>
                  <a:gd name="T64" fmla="*/ 276 w 516"/>
                  <a:gd name="T65" fmla="*/ 18 h 36"/>
                  <a:gd name="T66" fmla="*/ 284 w 516"/>
                  <a:gd name="T67" fmla="*/ 18 h 36"/>
                  <a:gd name="T68" fmla="*/ 293 w 516"/>
                  <a:gd name="T69" fmla="*/ 18 h 36"/>
                  <a:gd name="T70" fmla="*/ 301 w 516"/>
                  <a:gd name="T71" fmla="*/ 18 h 36"/>
                  <a:gd name="T72" fmla="*/ 310 w 516"/>
                  <a:gd name="T73" fmla="*/ 18 h 36"/>
                  <a:gd name="T74" fmla="*/ 318 w 516"/>
                  <a:gd name="T75" fmla="*/ 18 h 36"/>
                  <a:gd name="T76" fmla="*/ 327 w 516"/>
                  <a:gd name="T77" fmla="*/ 18 h 36"/>
                  <a:gd name="T78" fmla="*/ 336 w 516"/>
                  <a:gd name="T79" fmla="*/ 18 h 36"/>
                  <a:gd name="T80" fmla="*/ 344 w 516"/>
                  <a:gd name="T81" fmla="*/ 18 h 36"/>
                  <a:gd name="T82" fmla="*/ 352 w 516"/>
                  <a:gd name="T83" fmla="*/ 18 h 36"/>
                  <a:gd name="T84" fmla="*/ 361 w 516"/>
                  <a:gd name="T85" fmla="*/ 18 h 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16"/>
                  <a:gd name="T130" fmla="*/ 0 h 36"/>
                  <a:gd name="T131" fmla="*/ 516 w 516"/>
                  <a:gd name="T132" fmla="*/ 36 h 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16" h="36">
                    <a:moveTo>
                      <a:pt x="0" y="24"/>
                    </a:moveTo>
                    <a:lnTo>
                      <a:pt x="6" y="24"/>
                    </a:lnTo>
                    <a:lnTo>
                      <a:pt x="12" y="24"/>
                    </a:lnTo>
                    <a:lnTo>
                      <a:pt x="18" y="24"/>
                    </a:lnTo>
                    <a:lnTo>
                      <a:pt x="24" y="24"/>
                    </a:lnTo>
                    <a:lnTo>
                      <a:pt x="30" y="24"/>
                    </a:lnTo>
                    <a:lnTo>
                      <a:pt x="36" y="24"/>
                    </a:lnTo>
                    <a:lnTo>
                      <a:pt x="42" y="24"/>
                    </a:lnTo>
                    <a:lnTo>
                      <a:pt x="48" y="24"/>
                    </a:lnTo>
                    <a:lnTo>
                      <a:pt x="54" y="24"/>
                    </a:lnTo>
                    <a:lnTo>
                      <a:pt x="60" y="24"/>
                    </a:lnTo>
                    <a:lnTo>
                      <a:pt x="66" y="24"/>
                    </a:lnTo>
                    <a:lnTo>
                      <a:pt x="72" y="24"/>
                    </a:lnTo>
                    <a:lnTo>
                      <a:pt x="78" y="24"/>
                    </a:lnTo>
                    <a:lnTo>
                      <a:pt x="84" y="24"/>
                    </a:lnTo>
                    <a:lnTo>
                      <a:pt x="90" y="24"/>
                    </a:lnTo>
                    <a:lnTo>
                      <a:pt x="96" y="24"/>
                    </a:lnTo>
                    <a:lnTo>
                      <a:pt x="102" y="24"/>
                    </a:lnTo>
                    <a:lnTo>
                      <a:pt x="108" y="24"/>
                    </a:lnTo>
                    <a:lnTo>
                      <a:pt x="114" y="24"/>
                    </a:lnTo>
                    <a:lnTo>
                      <a:pt x="120" y="24"/>
                    </a:lnTo>
                    <a:lnTo>
                      <a:pt x="126" y="24"/>
                    </a:lnTo>
                    <a:lnTo>
                      <a:pt x="132" y="18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8"/>
                    </a:lnTo>
                    <a:lnTo>
                      <a:pt x="156" y="18"/>
                    </a:lnTo>
                    <a:lnTo>
                      <a:pt x="162" y="12"/>
                    </a:lnTo>
                    <a:lnTo>
                      <a:pt x="168" y="12"/>
                    </a:lnTo>
                    <a:lnTo>
                      <a:pt x="174" y="12"/>
                    </a:lnTo>
                    <a:lnTo>
                      <a:pt x="180" y="6"/>
                    </a:lnTo>
                    <a:lnTo>
                      <a:pt x="186" y="6"/>
                    </a:lnTo>
                    <a:lnTo>
                      <a:pt x="192" y="6"/>
                    </a:lnTo>
                    <a:lnTo>
                      <a:pt x="198" y="0"/>
                    </a:lnTo>
                    <a:lnTo>
                      <a:pt x="204" y="0"/>
                    </a:lnTo>
                    <a:lnTo>
                      <a:pt x="210" y="0"/>
                    </a:lnTo>
                    <a:lnTo>
                      <a:pt x="216" y="6"/>
                    </a:lnTo>
                    <a:lnTo>
                      <a:pt x="222" y="6"/>
                    </a:lnTo>
                    <a:lnTo>
                      <a:pt x="228" y="6"/>
                    </a:lnTo>
                    <a:lnTo>
                      <a:pt x="234" y="12"/>
                    </a:lnTo>
                    <a:lnTo>
                      <a:pt x="240" y="18"/>
                    </a:lnTo>
                    <a:lnTo>
                      <a:pt x="246" y="18"/>
                    </a:lnTo>
                    <a:lnTo>
                      <a:pt x="252" y="24"/>
                    </a:lnTo>
                    <a:lnTo>
                      <a:pt x="258" y="24"/>
                    </a:lnTo>
                    <a:lnTo>
                      <a:pt x="264" y="24"/>
                    </a:lnTo>
                    <a:lnTo>
                      <a:pt x="270" y="24"/>
                    </a:lnTo>
                    <a:lnTo>
                      <a:pt x="276" y="24"/>
                    </a:lnTo>
                    <a:lnTo>
                      <a:pt x="282" y="30"/>
                    </a:lnTo>
                    <a:lnTo>
                      <a:pt x="288" y="30"/>
                    </a:lnTo>
                    <a:lnTo>
                      <a:pt x="294" y="30"/>
                    </a:lnTo>
                    <a:lnTo>
                      <a:pt x="300" y="30"/>
                    </a:lnTo>
                    <a:lnTo>
                      <a:pt x="306" y="30"/>
                    </a:lnTo>
                    <a:lnTo>
                      <a:pt x="312" y="30"/>
                    </a:lnTo>
                    <a:lnTo>
                      <a:pt x="318" y="30"/>
                    </a:lnTo>
                    <a:lnTo>
                      <a:pt x="324" y="30"/>
                    </a:lnTo>
                    <a:lnTo>
                      <a:pt x="330" y="30"/>
                    </a:lnTo>
                    <a:lnTo>
                      <a:pt x="336" y="30"/>
                    </a:lnTo>
                    <a:lnTo>
                      <a:pt x="342" y="30"/>
                    </a:lnTo>
                    <a:lnTo>
                      <a:pt x="348" y="30"/>
                    </a:lnTo>
                    <a:lnTo>
                      <a:pt x="354" y="30"/>
                    </a:lnTo>
                    <a:lnTo>
                      <a:pt x="360" y="30"/>
                    </a:lnTo>
                    <a:lnTo>
                      <a:pt x="366" y="30"/>
                    </a:lnTo>
                    <a:lnTo>
                      <a:pt x="372" y="30"/>
                    </a:lnTo>
                    <a:lnTo>
                      <a:pt x="378" y="30"/>
                    </a:lnTo>
                    <a:lnTo>
                      <a:pt x="384" y="30"/>
                    </a:lnTo>
                    <a:lnTo>
                      <a:pt x="390" y="30"/>
                    </a:lnTo>
                    <a:lnTo>
                      <a:pt x="396" y="30"/>
                    </a:lnTo>
                    <a:lnTo>
                      <a:pt x="402" y="30"/>
                    </a:lnTo>
                    <a:lnTo>
                      <a:pt x="408" y="30"/>
                    </a:lnTo>
                    <a:lnTo>
                      <a:pt x="414" y="30"/>
                    </a:lnTo>
                    <a:lnTo>
                      <a:pt x="420" y="30"/>
                    </a:lnTo>
                    <a:lnTo>
                      <a:pt x="426" y="30"/>
                    </a:lnTo>
                    <a:lnTo>
                      <a:pt x="432" y="30"/>
                    </a:lnTo>
                    <a:lnTo>
                      <a:pt x="438" y="30"/>
                    </a:lnTo>
                    <a:lnTo>
                      <a:pt x="444" y="30"/>
                    </a:lnTo>
                    <a:lnTo>
                      <a:pt x="450" y="30"/>
                    </a:lnTo>
                    <a:lnTo>
                      <a:pt x="456" y="30"/>
                    </a:lnTo>
                    <a:lnTo>
                      <a:pt x="462" y="30"/>
                    </a:lnTo>
                    <a:lnTo>
                      <a:pt x="468" y="30"/>
                    </a:lnTo>
                    <a:lnTo>
                      <a:pt x="474" y="30"/>
                    </a:lnTo>
                    <a:lnTo>
                      <a:pt x="480" y="30"/>
                    </a:lnTo>
                    <a:lnTo>
                      <a:pt x="486" y="30"/>
                    </a:lnTo>
                    <a:lnTo>
                      <a:pt x="492" y="30"/>
                    </a:lnTo>
                    <a:lnTo>
                      <a:pt x="498" y="30"/>
                    </a:lnTo>
                    <a:lnTo>
                      <a:pt x="504" y="30"/>
                    </a:lnTo>
                    <a:lnTo>
                      <a:pt x="510" y="30"/>
                    </a:lnTo>
                    <a:lnTo>
                      <a:pt x="516" y="36"/>
                    </a:lnTo>
                  </a:path>
                </a:pathLst>
              </a:custGeom>
              <a:noFill/>
              <a:ln w="38100" cmpd="sng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41991" name="Line 106"/>
            <p:cNvSpPr>
              <a:spLocks noChangeShapeType="1"/>
            </p:cNvSpPr>
            <p:nvPr/>
          </p:nvSpPr>
          <p:spPr bwMode="auto">
            <a:xfrm>
              <a:off x="1968" y="1104"/>
              <a:ext cx="480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992" name="Line 107"/>
            <p:cNvSpPr>
              <a:spLocks noChangeShapeType="1"/>
            </p:cNvSpPr>
            <p:nvPr/>
          </p:nvSpPr>
          <p:spPr bwMode="auto">
            <a:xfrm>
              <a:off x="1968" y="1440"/>
              <a:ext cx="480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41993" name="Text Box 108"/>
            <p:cNvSpPr txBox="1">
              <a:spLocks noChangeArrowheads="1"/>
            </p:cNvSpPr>
            <p:nvPr/>
          </p:nvSpPr>
          <p:spPr bwMode="auto">
            <a:xfrm>
              <a:off x="2544" y="1296"/>
              <a:ext cx="15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>
                  <a:solidFill>
                    <a:srgbClr val="0000CC"/>
                  </a:solidFill>
                </a:rPr>
                <a:t>Kod bipolarny NRZ</a:t>
              </a:r>
              <a:endParaRPr lang="pl-PL" sz="2000" b="1" dirty="0">
                <a:solidFill>
                  <a:srgbClr val="0000CC"/>
                </a:solidFill>
              </a:endParaRPr>
            </a:p>
          </p:txBody>
        </p:sp>
        <p:sp>
          <p:nvSpPr>
            <p:cNvPr id="41994" name="Text Box 109"/>
            <p:cNvSpPr txBox="1">
              <a:spLocks noChangeArrowheads="1"/>
            </p:cNvSpPr>
            <p:nvPr/>
          </p:nvSpPr>
          <p:spPr bwMode="auto">
            <a:xfrm>
              <a:off x="2544" y="960"/>
              <a:ext cx="9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>
                  <a:solidFill>
                    <a:srgbClr val="006600"/>
                  </a:solidFill>
                </a:rPr>
                <a:t>Kod Millera</a:t>
              </a:r>
              <a:endParaRPr lang="pl-PL" sz="2000" b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41989" name="Rectangle 11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01000" cy="685800"/>
          </a:xfrm>
          <a:noFill/>
        </p:spPr>
        <p:txBody>
          <a:bodyPr/>
          <a:lstStyle/>
          <a:p>
            <a:r>
              <a:rPr lang="pl-PL" sz="3200" b="1" dirty="0" smtClean="0">
                <a:solidFill>
                  <a:srgbClr val="008000"/>
                </a:solidFill>
                <a:latin typeface="Verdana" pitchFamily="34" charset="0"/>
              </a:rPr>
              <a:t>Kod transmisyjny Millera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60B77-C3C1-49E7-9330-26F708162FFB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1115616" y="11663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b="1" dirty="0" smtClean="0">
                <a:solidFill>
                  <a:schemeClr val="bg2"/>
                </a:solidFill>
                <a:latin typeface="Comic Sans MS" pitchFamily="66" charset="0"/>
              </a:rPr>
              <a:t>Momenty zmiennej losowej</a:t>
            </a:r>
            <a:endParaRPr kumimoji="1" lang="pl-PL" sz="4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8440" name="Text Box 4"/>
          <p:cNvSpPr txBox="1">
            <a:spLocks noChangeArrowheads="1"/>
          </p:cNvSpPr>
          <p:nvPr/>
        </p:nvSpPr>
        <p:spPr bwMode="auto">
          <a:xfrm>
            <a:off x="1187624" y="1311424"/>
            <a:ext cx="4230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/>
              <a:t>Wartość średnia (oczekiwana):</a:t>
            </a:r>
            <a:endParaRPr lang="pl-PL" b="1" dirty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149792"/>
              </p:ext>
            </p:extLst>
          </p:nvPr>
        </p:nvGraphicFramePr>
        <p:xfrm>
          <a:off x="1187624" y="1844675"/>
          <a:ext cx="3556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74" name="Equation" r:id="rId4" imgW="1422360" imgH="330120" progId="Equation.3">
                  <p:embed/>
                </p:oleObj>
              </mc:Choice>
              <mc:Fallback>
                <p:oleObj name="Equation" r:id="rId4" imgW="142236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844675"/>
                        <a:ext cx="3556000" cy="825500"/>
                      </a:xfrm>
                      <a:prstGeom prst="rect">
                        <a:avLst/>
                      </a:prstGeom>
                      <a:solidFill>
                        <a:srgbClr val="FF99CC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1135686" y="3399656"/>
            <a:ext cx="4095750" cy="1358900"/>
            <a:chOff x="1135686" y="3399656"/>
            <a:chExt cx="4095750" cy="1358900"/>
          </a:xfrm>
        </p:grpSpPr>
        <p:graphicFrame>
          <p:nvGraphicFramePr>
            <p:cNvPr id="1843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5566506"/>
                </p:ext>
              </p:extLst>
            </p:nvPr>
          </p:nvGraphicFramePr>
          <p:xfrm>
            <a:off x="1135686" y="3933056"/>
            <a:ext cx="409575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75" name="Równanie" r:id="rId6" imgW="1638000" imgH="330120" progId="Equation.3">
                    <p:embed/>
                  </p:oleObj>
                </mc:Choice>
                <mc:Fallback>
                  <p:oleObj name="Równanie" r:id="rId6" imgW="1638000" imgH="33012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5686" y="3933056"/>
                          <a:ext cx="4095750" cy="825500"/>
                        </a:xfrm>
                        <a:prstGeom prst="rect">
                          <a:avLst/>
                        </a:prstGeom>
                        <a:solidFill>
                          <a:srgbClr val="66FF66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1135686" y="3399656"/>
              <a:ext cx="40702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dirty="0" smtClean="0"/>
                <a:t>Wartość średniokwadratowa:</a:t>
              </a:r>
              <a:endParaRPr lang="pl-PL" b="1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1115616" y="26064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000" b="1" dirty="0">
                <a:solidFill>
                  <a:srgbClr val="008000"/>
                </a:solidFill>
                <a:latin typeface="Verdana" pitchFamily="34" charset="0"/>
              </a:rPr>
              <a:t>Momenty zmiennej losowej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095374" y="1326985"/>
            <a:ext cx="77277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000" b="1" dirty="0" smtClean="0"/>
              <a:t>Wariancja zmiennej </a:t>
            </a:r>
            <a:r>
              <a:rPr lang="pl-PL" sz="2000" b="1" dirty="0" smtClean="0"/>
              <a:t>losowej to średnia wartość odchylenia</a:t>
            </a:r>
            <a:br>
              <a:rPr lang="pl-PL" sz="2000" b="1" dirty="0" smtClean="0"/>
            </a:br>
            <a:r>
              <a:rPr lang="pl-PL" sz="2000" b="1" dirty="0" smtClean="0"/>
              <a:t>zmiennej losowej od jej wartości średniej (podniesionego do kwadratu):</a:t>
            </a:r>
            <a:endParaRPr lang="pl-PL" sz="2000" b="1" dirty="0"/>
          </a:p>
        </p:txBody>
      </p:sp>
      <p:graphicFrame>
        <p:nvGraphicFramePr>
          <p:cNvPr id="184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363347"/>
              </p:ext>
            </p:extLst>
          </p:nvPr>
        </p:nvGraphicFramePr>
        <p:xfrm>
          <a:off x="1187624" y="2478734"/>
          <a:ext cx="736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336" name="Równanie" r:id="rId4" imgW="2946240" imgH="609480" progId="Equation.3">
                  <p:embed/>
                </p:oleObj>
              </mc:Choice>
              <mc:Fallback>
                <p:oleObj name="Równanie" r:id="rId4" imgW="2946240" imgH="609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478734"/>
                        <a:ext cx="7366000" cy="1524000"/>
                      </a:xfrm>
                      <a:prstGeom prst="rect">
                        <a:avLst/>
                      </a:prstGeom>
                      <a:solidFill>
                        <a:srgbClr val="CCCCFF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1187624" y="4437112"/>
            <a:ext cx="6494085" cy="1250950"/>
            <a:chOff x="1259632" y="3343672"/>
            <a:chExt cx="6494085" cy="1250950"/>
          </a:xfrm>
        </p:grpSpPr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259632" y="3343672"/>
              <a:ext cx="64940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/>
                <a:t>Odchylenie </a:t>
              </a:r>
              <a:r>
                <a:rPr lang="pl-PL" sz="2000" b="1" dirty="0" smtClean="0"/>
                <a:t>standardowe przywraca zgodność wymiarów:</a:t>
              </a:r>
              <a:endParaRPr lang="pl-PL" sz="2000" b="1" dirty="0"/>
            </a:p>
          </p:txBody>
        </p:sp>
        <p:graphicFrame>
          <p:nvGraphicFramePr>
            <p:cNvPr id="1843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3660674"/>
                </p:ext>
              </p:extLst>
            </p:nvPr>
          </p:nvGraphicFramePr>
          <p:xfrm>
            <a:off x="1259632" y="3800872"/>
            <a:ext cx="2508250" cy="793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4337" name="Równanie" r:id="rId6" imgW="1002960" imgH="317160" progId="Equation.3">
                    <p:embed/>
                  </p:oleObj>
                </mc:Choice>
                <mc:Fallback>
                  <p:oleObj name="Równanie" r:id="rId6" imgW="1002960" imgH="31716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9632" y="3800872"/>
                          <a:ext cx="2508250" cy="793750"/>
                        </a:xfrm>
                        <a:prstGeom prst="rect">
                          <a:avLst/>
                        </a:prstGeom>
                        <a:solidFill>
                          <a:srgbClr val="CCCCFF">
                            <a:alpha val="50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1412885" y="4196004"/>
            <a:ext cx="7696200" cy="2238375"/>
            <a:chOff x="1447800" y="3962400"/>
            <a:chExt cx="7696200" cy="2238375"/>
          </a:xfrm>
        </p:grpSpPr>
        <p:grpSp>
          <p:nvGrpSpPr>
            <p:cNvPr id="19468" name="Group 38"/>
            <p:cNvGrpSpPr>
              <a:grpSpLocks/>
            </p:cNvGrpSpPr>
            <p:nvPr/>
          </p:nvGrpSpPr>
          <p:grpSpPr bwMode="auto">
            <a:xfrm>
              <a:off x="1447800" y="3962400"/>
              <a:ext cx="3162300" cy="2238375"/>
              <a:chOff x="1008" y="2208"/>
              <a:chExt cx="1992" cy="1410"/>
            </a:xfrm>
          </p:grpSpPr>
          <p:sp>
            <p:nvSpPr>
              <p:cNvPr id="19471" name="Line 12"/>
              <p:cNvSpPr>
                <a:spLocks noChangeShapeType="1"/>
              </p:cNvSpPr>
              <p:nvPr/>
            </p:nvSpPr>
            <p:spPr bwMode="auto">
              <a:xfrm flipV="1">
                <a:off x="1008" y="3540"/>
                <a:ext cx="1992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472" name="Line 15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0" cy="1362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473" name="Line 16"/>
              <p:cNvSpPr>
                <a:spLocks noChangeShapeType="1"/>
              </p:cNvSpPr>
              <p:nvPr/>
            </p:nvSpPr>
            <p:spPr bwMode="auto">
              <a:xfrm>
                <a:off x="1200" y="3024"/>
                <a:ext cx="1200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9474" name="Text Box 17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i="1"/>
                  <a:t>x</a:t>
                </a:r>
              </a:p>
            </p:txBody>
          </p:sp>
          <p:graphicFrame>
            <p:nvGraphicFramePr>
              <p:cNvPr id="19459" name="Object 18"/>
              <p:cNvGraphicFramePr>
                <a:graphicFrameLocks noChangeAspect="1"/>
              </p:cNvGraphicFramePr>
              <p:nvPr/>
            </p:nvGraphicFramePr>
            <p:xfrm>
              <a:off x="1872" y="3312"/>
              <a:ext cx="192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758" name="Równanie" r:id="rId4" imgW="164880" imgH="164880" progId="Equation.3">
                      <p:embed/>
                    </p:oleObj>
                  </mc:Choice>
                  <mc:Fallback>
                    <p:oleObj name="Równanie" r:id="rId4" imgW="164880" imgH="16488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2" y="3312"/>
                            <a:ext cx="192" cy="19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99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0" name="Object 20"/>
              <p:cNvGraphicFramePr>
                <a:graphicFrameLocks noChangeAspect="1"/>
              </p:cNvGraphicFramePr>
              <p:nvPr/>
            </p:nvGraphicFramePr>
            <p:xfrm>
              <a:off x="2064" y="2736"/>
              <a:ext cx="480" cy="2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759" name="Równanie" r:id="rId6" imgW="457200" imgH="215640" progId="Equation.3">
                      <p:embed/>
                    </p:oleObj>
                  </mc:Choice>
                  <mc:Fallback>
                    <p:oleObj name="Równanie" r:id="rId6" imgW="457200" imgH="215640" progId="Equation.3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4" y="2736"/>
                            <a:ext cx="480" cy="22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99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1" name="Object 21"/>
              <p:cNvGraphicFramePr>
                <a:graphicFrameLocks noChangeAspect="1"/>
              </p:cNvGraphicFramePr>
              <p:nvPr/>
            </p:nvGraphicFramePr>
            <p:xfrm>
              <a:off x="1104" y="2736"/>
              <a:ext cx="480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760" name="Równanie" r:id="rId8" imgW="457200" imgH="215640" progId="Equation.3">
                      <p:embed/>
                    </p:oleObj>
                  </mc:Choice>
                  <mc:Fallback>
                    <p:oleObj name="Równanie" r:id="rId8" imgW="457200" imgH="215640" progId="Equation.3">
                      <p:embed/>
                      <p:pic>
                        <p:nvPicPr>
                          <p:cNvPr id="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4" y="2736"/>
                            <a:ext cx="480" cy="22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99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475" name="Freeform 37"/>
              <p:cNvSpPr>
                <a:spLocks/>
              </p:cNvSpPr>
              <p:nvPr/>
            </p:nvSpPr>
            <p:spPr bwMode="auto">
              <a:xfrm>
                <a:off x="1152" y="2208"/>
                <a:ext cx="1530" cy="1336"/>
              </a:xfrm>
              <a:custGeom>
                <a:avLst/>
                <a:gdLst>
                  <a:gd name="T0" fmla="*/ 0 w 1530"/>
                  <a:gd name="T1" fmla="*/ 1248 h 1336"/>
                  <a:gd name="T2" fmla="*/ 336 w 1530"/>
                  <a:gd name="T3" fmla="*/ 1152 h 1336"/>
                  <a:gd name="T4" fmla="*/ 624 w 1530"/>
                  <a:gd name="T5" fmla="*/ 144 h 1336"/>
                  <a:gd name="T6" fmla="*/ 768 w 1530"/>
                  <a:gd name="T7" fmla="*/ 288 h 1336"/>
                  <a:gd name="T8" fmla="*/ 936 w 1530"/>
                  <a:gd name="T9" fmla="*/ 1086 h 1336"/>
                  <a:gd name="T10" fmla="*/ 1530 w 1530"/>
                  <a:gd name="T11" fmla="*/ 1278 h 1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30"/>
                  <a:gd name="T19" fmla="*/ 0 h 1336"/>
                  <a:gd name="T20" fmla="*/ 1530 w 1530"/>
                  <a:gd name="T21" fmla="*/ 1336 h 1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30" h="1336">
                    <a:moveTo>
                      <a:pt x="0" y="1248"/>
                    </a:moveTo>
                    <a:cubicBezTo>
                      <a:pt x="116" y="1292"/>
                      <a:pt x="232" y="1336"/>
                      <a:pt x="336" y="1152"/>
                    </a:cubicBezTo>
                    <a:cubicBezTo>
                      <a:pt x="440" y="968"/>
                      <a:pt x="552" y="288"/>
                      <a:pt x="624" y="144"/>
                    </a:cubicBezTo>
                    <a:cubicBezTo>
                      <a:pt x="696" y="0"/>
                      <a:pt x="716" y="131"/>
                      <a:pt x="768" y="288"/>
                    </a:cubicBezTo>
                    <a:cubicBezTo>
                      <a:pt x="820" y="445"/>
                      <a:pt x="809" y="921"/>
                      <a:pt x="936" y="1086"/>
                    </a:cubicBezTo>
                    <a:cubicBezTo>
                      <a:pt x="1063" y="1251"/>
                      <a:pt x="1406" y="1238"/>
                      <a:pt x="1530" y="1278"/>
                    </a:cubicBezTo>
                  </a:path>
                </a:pathLst>
              </a:custGeom>
              <a:noFill/>
              <a:ln w="38100" cmpd="sng">
                <a:solidFill>
                  <a:srgbClr val="D600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19469" name="Text Box 39"/>
            <p:cNvSpPr txBox="1">
              <a:spLocks noChangeArrowheads="1"/>
            </p:cNvSpPr>
            <p:nvPr/>
          </p:nvSpPr>
          <p:spPr bwMode="auto">
            <a:xfrm>
              <a:off x="4619625" y="4869160"/>
              <a:ext cx="4524375" cy="923330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 b="1" dirty="0" smtClean="0"/>
                <a:t>Im mniejszy współczynnik zmienności, tym bardziej zmienna losowa przypomina wartość stałą (</a:t>
              </a:r>
              <a:r>
                <a:rPr lang="pl-PL" sz="1800" b="1" i="1" dirty="0" smtClean="0"/>
                <a:t>c</a:t>
              </a:r>
              <a:r>
                <a:rPr lang="pl-PL" sz="1800" b="1" baseline="-25000" dirty="0" smtClean="0">
                  <a:latin typeface="Verdana" pitchFamily="34" charset="0"/>
                </a:rPr>
                <a:t>x</a:t>
              </a:r>
              <a:r>
                <a:rPr lang="pl-PL" sz="1800" dirty="0" smtClean="0"/>
                <a:t> </a:t>
              </a:r>
              <a:r>
                <a:rPr lang="pl-PL" sz="1800" dirty="0"/>
                <a:t>= 0).</a:t>
              </a:r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971600" y="836712"/>
            <a:ext cx="8172400" cy="3335417"/>
            <a:chOff x="971600" y="836712"/>
            <a:chExt cx="8172400" cy="3335417"/>
          </a:xfrm>
        </p:grpSpPr>
        <p:sp>
          <p:nvSpPr>
            <p:cNvPr id="19466" name="Text Box 22"/>
            <p:cNvSpPr txBox="1">
              <a:spLocks noChangeArrowheads="1"/>
            </p:cNvSpPr>
            <p:nvPr/>
          </p:nvSpPr>
          <p:spPr bwMode="auto">
            <a:xfrm>
              <a:off x="971600" y="2971800"/>
              <a:ext cx="8172400" cy="1200329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l-PL" b="1" dirty="0" smtClean="0"/>
                <a:t>Odchylenie standardowe (współczynnik </a:t>
              </a:r>
              <a:r>
                <a:rPr lang="pl-PL" b="1" dirty="0" smtClean="0"/>
                <a:t>zmienności lub rozproszenia) </a:t>
              </a:r>
              <a:r>
                <a:rPr lang="pl-PL" b="1" dirty="0" smtClean="0"/>
                <a:t>jest miarą rozproszenia zmiennej losowej wokół jej wartości średniej.</a:t>
              </a:r>
              <a:endParaRPr lang="pl-PL" b="1" dirty="0"/>
            </a:p>
          </p:txBody>
        </p:sp>
        <p:grpSp>
          <p:nvGrpSpPr>
            <p:cNvPr id="19467" name="Group 25"/>
            <p:cNvGrpSpPr>
              <a:grpSpLocks/>
            </p:cNvGrpSpPr>
            <p:nvPr/>
          </p:nvGrpSpPr>
          <p:grpSpPr bwMode="auto">
            <a:xfrm>
              <a:off x="1043608" y="836712"/>
              <a:ext cx="4451350" cy="2162175"/>
              <a:chOff x="1104" y="432"/>
              <a:chExt cx="2804" cy="1362"/>
            </a:xfrm>
          </p:grpSpPr>
          <p:grpSp>
            <p:nvGrpSpPr>
              <p:cNvPr id="19476" name="Group 26"/>
              <p:cNvGrpSpPr>
                <a:grpSpLocks/>
              </p:cNvGrpSpPr>
              <p:nvPr/>
            </p:nvGrpSpPr>
            <p:grpSpPr bwMode="auto">
              <a:xfrm>
                <a:off x="1104" y="432"/>
                <a:ext cx="2592" cy="1362"/>
                <a:chOff x="1104" y="432"/>
                <a:chExt cx="3744" cy="1968"/>
              </a:xfrm>
            </p:grpSpPr>
            <p:grpSp>
              <p:nvGrpSpPr>
                <p:cNvPr id="19478" name="Group 27"/>
                <p:cNvGrpSpPr>
                  <a:grpSpLocks/>
                </p:cNvGrpSpPr>
                <p:nvPr/>
              </p:nvGrpSpPr>
              <p:grpSpPr bwMode="auto">
                <a:xfrm>
                  <a:off x="1104" y="432"/>
                  <a:ext cx="3744" cy="1720"/>
                  <a:chOff x="1104" y="1112"/>
                  <a:chExt cx="3744" cy="1720"/>
                </a:xfrm>
              </p:grpSpPr>
              <p:sp>
                <p:nvSpPr>
                  <p:cNvPr id="1948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2832"/>
                    <a:ext cx="374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9482" name="Freeform 29"/>
                  <p:cNvSpPr>
                    <a:spLocks/>
                  </p:cNvSpPr>
                  <p:nvPr/>
                </p:nvSpPr>
                <p:spPr bwMode="auto">
                  <a:xfrm>
                    <a:off x="1296" y="1112"/>
                    <a:ext cx="3450" cy="1640"/>
                  </a:xfrm>
                  <a:custGeom>
                    <a:avLst/>
                    <a:gdLst>
                      <a:gd name="T0" fmla="*/ 0 w 3450"/>
                      <a:gd name="T1" fmla="*/ 1624 h 1640"/>
                      <a:gd name="T2" fmla="*/ 864 w 3450"/>
                      <a:gd name="T3" fmla="*/ 1384 h 1640"/>
                      <a:gd name="T4" fmla="*/ 1344 w 3450"/>
                      <a:gd name="T5" fmla="*/ 88 h 1640"/>
                      <a:gd name="T6" fmla="*/ 2016 w 3450"/>
                      <a:gd name="T7" fmla="*/ 856 h 1640"/>
                      <a:gd name="T8" fmla="*/ 2388 w 3450"/>
                      <a:gd name="T9" fmla="*/ 478 h 1640"/>
                      <a:gd name="T10" fmla="*/ 2784 w 3450"/>
                      <a:gd name="T11" fmla="*/ 1240 h 1640"/>
                      <a:gd name="T12" fmla="*/ 3072 w 3450"/>
                      <a:gd name="T13" fmla="*/ 1480 h 1640"/>
                      <a:gd name="T14" fmla="*/ 3450 w 3450"/>
                      <a:gd name="T15" fmla="*/ 1576 h 164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450"/>
                      <a:gd name="T25" fmla="*/ 0 h 1640"/>
                      <a:gd name="T26" fmla="*/ 3450 w 3450"/>
                      <a:gd name="T27" fmla="*/ 1640 h 164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450" h="1640">
                        <a:moveTo>
                          <a:pt x="0" y="1624"/>
                        </a:moveTo>
                        <a:cubicBezTo>
                          <a:pt x="320" y="1632"/>
                          <a:pt x="640" y="1640"/>
                          <a:pt x="864" y="1384"/>
                        </a:cubicBezTo>
                        <a:cubicBezTo>
                          <a:pt x="1088" y="1128"/>
                          <a:pt x="1152" y="176"/>
                          <a:pt x="1344" y="88"/>
                        </a:cubicBezTo>
                        <a:cubicBezTo>
                          <a:pt x="1536" y="0"/>
                          <a:pt x="1842" y="791"/>
                          <a:pt x="2016" y="856"/>
                        </a:cubicBezTo>
                        <a:cubicBezTo>
                          <a:pt x="2190" y="921"/>
                          <a:pt x="2260" y="414"/>
                          <a:pt x="2388" y="478"/>
                        </a:cubicBezTo>
                        <a:cubicBezTo>
                          <a:pt x="2516" y="542"/>
                          <a:pt x="2670" y="1073"/>
                          <a:pt x="2784" y="1240"/>
                        </a:cubicBezTo>
                        <a:cubicBezTo>
                          <a:pt x="2898" y="1407"/>
                          <a:pt x="2961" y="1424"/>
                          <a:pt x="3072" y="1480"/>
                        </a:cubicBezTo>
                        <a:cubicBezTo>
                          <a:pt x="3183" y="1536"/>
                          <a:pt x="3371" y="1556"/>
                          <a:pt x="3450" y="1576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CC00CC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19479" name="Line 30"/>
                <p:cNvSpPr>
                  <a:spLocks noChangeShapeType="1"/>
                </p:cNvSpPr>
                <p:nvPr/>
              </p:nvSpPr>
              <p:spPr bwMode="auto">
                <a:xfrm>
                  <a:off x="3024" y="432"/>
                  <a:ext cx="0" cy="1968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9480" name="Line 31"/>
                <p:cNvSpPr>
                  <a:spLocks noChangeShapeType="1"/>
                </p:cNvSpPr>
                <p:nvPr/>
              </p:nvSpPr>
              <p:spPr bwMode="auto">
                <a:xfrm>
                  <a:off x="1440" y="1488"/>
                  <a:ext cx="3120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19477" name="Text Box 32"/>
              <p:cNvSpPr txBox="1">
                <a:spLocks noChangeArrowheads="1"/>
              </p:cNvSpPr>
              <p:nvPr/>
            </p:nvSpPr>
            <p:spPr bwMode="auto">
              <a:xfrm>
                <a:off x="3696" y="139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b="1" i="1"/>
                  <a:t>x</a:t>
                </a:r>
              </a:p>
            </p:txBody>
          </p:sp>
          <p:graphicFrame>
            <p:nvGraphicFramePr>
              <p:cNvPr id="19462" name="Object 33"/>
              <p:cNvGraphicFramePr>
                <a:graphicFrameLocks noChangeAspect="1"/>
              </p:cNvGraphicFramePr>
              <p:nvPr/>
            </p:nvGraphicFramePr>
            <p:xfrm>
              <a:off x="2496" y="1344"/>
              <a:ext cx="240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761" name="Równanie" r:id="rId10" imgW="164880" imgH="164880" progId="Equation.3">
                      <p:embed/>
                    </p:oleObj>
                  </mc:Choice>
                  <mc:Fallback>
                    <p:oleObj name="Równanie" r:id="rId10" imgW="164880" imgH="164880" progId="Equation.3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1344"/>
                            <a:ext cx="240" cy="2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99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3" name="Object 34"/>
              <p:cNvGraphicFramePr>
                <a:graphicFrameLocks noChangeAspect="1"/>
              </p:cNvGraphicFramePr>
              <p:nvPr/>
            </p:nvGraphicFramePr>
            <p:xfrm>
              <a:off x="3120" y="816"/>
              <a:ext cx="57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762" name="Równanie" r:id="rId11" imgW="457200" imgH="215640" progId="Equation.3">
                      <p:embed/>
                    </p:oleObj>
                  </mc:Choice>
                  <mc:Fallback>
                    <p:oleObj name="Równanie" r:id="rId11" imgW="457200" imgH="215640" progId="Equation.3">
                      <p:embed/>
                      <p:pic>
                        <p:nvPicPr>
                          <p:cNvPr id="0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816"/>
                            <a:ext cx="576" cy="2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99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35"/>
              <p:cNvGraphicFramePr>
                <a:graphicFrameLocks noChangeAspect="1"/>
              </p:cNvGraphicFramePr>
              <p:nvPr/>
            </p:nvGraphicFramePr>
            <p:xfrm>
              <a:off x="1344" y="816"/>
              <a:ext cx="57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4763" name="Równanie" r:id="rId13" imgW="457200" imgH="215640" progId="Equation.3">
                      <p:embed/>
                    </p:oleObj>
                  </mc:Choice>
                  <mc:Fallback>
                    <p:oleObj name="Równanie" r:id="rId13" imgW="457200" imgH="215640" progId="Equation.3">
                      <p:embed/>
                      <p:pic>
                        <p:nvPicPr>
                          <p:cNvPr id="0" name="Object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4" y="816"/>
                            <a:ext cx="576" cy="2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99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458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5468935"/>
                </p:ext>
              </p:extLst>
            </p:nvPr>
          </p:nvGraphicFramePr>
          <p:xfrm>
            <a:off x="6372200" y="2132856"/>
            <a:ext cx="1981200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4764" name="Równanie" r:id="rId15" imgW="711000" imgH="215640" progId="Equation.3">
                    <p:embed/>
                  </p:oleObj>
                </mc:Choice>
                <mc:Fallback>
                  <p:oleObj name="Równanie" r:id="rId15" imgW="711000" imgH="21564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00" y="2132856"/>
                          <a:ext cx="1981200" cy="601663"/>
                        </a:xfrm>
                        <a:prstGeom prst="rect">
                          <a:avLst/>
                        </a:prstGeom>
                        <a:solidFill>
                          <a:srgbClr val="CCCC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70" name="Rectangle 41"/>
          <p:cNvSpPr>
            <a:spLocks noChangeArrowheads="1"/>
          </p:cNvSpPr>
          <p:nvPr/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Momenty zmiennej losowej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11430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Rozkład normalny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1187624" y="476672"/>
          <a:ext cx="558641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6" name="Równanie" r:id="rId4" imgW="2755800" imgH="419040" progId="Equation.3">
                  <p:embed/>
                </p:oleObj>
              </mc:Choice>
              <mc:Fallback>
                <p:oleObj name="Równanie" r:id="rId4" imgW="2755800" imgH="419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76672"/>
                        <a:ext cx="5586413" cy="849313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1187624" y="1412776"/>
          <a:ext cx="41703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7" name="Równanie" r:id="rId6" imgW="2057400" imgH="419040" progId="Equation.3">
                  <p:embed/>
                </p:oleObj>
              </mc:Choice>
              <mc:Fallback>
                <p:oleObj name="Równanie" r:id="rId6" imgW="205740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412776"/>
                        <a:ext cx="4170363" cy="849313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Grupa 74"/>
          <p:cNvGrpSpPr/>
          <p:nvPr/>
        </p:nvGrpSpPr>
        <p:grpSpPr>
          <a:xfrm>
            <a:off x="6019800" y="1484784"/>
            <a:ext cx="3124201" cy="2914710"/>
            <a:chOff x="6019800" y="1484784"/>
            <a:chExt cx="3124201" cy="2914710"/>
          </a:xfrm>
        </p:grpSpPr>
        <p:sp>
          <p:nvSpPr>
            <p:cNvPr id="20488" name="Rectangle 31"/>
            <p:cNvSpPr>
              <a:spLocks noChangeArrowheads="1"/>
            </p:cNvSpPr>
            <p:nvPr/>
          </p:nvSpPr>
          <p:spPr bwMode="auto">
            <a:xfrm>
              <a:off x="6019800" y="1484784"/>
              <a:ext cx="3122613" cy="24669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89" name="Rectangle 32"/>
            <p:cNvSpPr>
              <a:spLocks noChangeArrowheads="1"/>
            </p:cNvSpPr>
            <p:nvPr/>
          </p:nvSpPr>
          <p:spPr bwMode="auto">
            <a:xfrm>
              <a:off x="6019800" y="1484784"/>
              <a:ext cx="3122613" cy="2466975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0" name="Line 33"/>
            <p:cNvSpPr>
              <a:spLocks noChangeShapeType="1"/>
            </p:cNvSpPr>
            <p:nvPr/>
          </p:nvSpPr>
          <p:spPr bwMode="auto">
            <a:xfrm>
              <a:off x="6019800" y="1484784"/>
              <a:ext cx="312261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1" name="Line 34"/>
            <p:cNvSpPr>
              <a:spLocks noChangeShapeType="1"/>
            </p:cNvSpPr>
            <p:nvPr/>
          </p:nvSpPr>
          <p:spPr bwMode="auto">
            <a:xfrm>
              <a:off x="6019800" y="3951759"/>
              <a:ext cx="312261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2" name="Line 35"/>
            <p:cNvSpPr>
              <a:spLocks noChangeShapeType="1"/>
            </p:cNvSpPr>
            <p:nvPr/>
          </p:nvSpPr>
          <p:spPr bwMode="auto">
            <a:xfrm flipV="1">
              <a:off x="9142413" y="1484784"/>
              <a:ext cx="1588" cy="2466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3" name="Line 36"/>
            <p:cNvSpPr>
              <a:spLocks noChangeShapeType="1"/>
            </p:cNvSpPr>
            <p:nvPr/>
          </p:nvSpPr>
          <p:spPr bwMode="auto">
            <a:xfrm flipV="1">
              <a:off x="6019800" y="1484784"/>
              <a:ext cx="1588" cy="2466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4" name="Line 37"/>
            <p:cNvSpPr>
              <a:spLocks noChangeShapeType="1"/>
            </p:cNvSpPr>
            <p:nvPr/>
          </p:nvSpPr>
          <p:spPr bwMode="auto">
            <a:xfrm>
              <a:off x="6019800" y="3951759"/>
              <a:ext cx="312261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5" name="Line 38"/>
            <p:cNvSpPr>
              <a:spLocks noChangeShapeType="1"/>
            </p:cNvSpPr>
            <p:nvPr/>
          </p:nvSpPr>
          <p:spPr bwMode="auto">
            <a:xfrm flipV="1">
              <a:off x="6019800" y="1484784"/>
              <a:ext cx="1588" cy="2466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6" name="Line 39"/>
            <p:cNvSpPr>
              <a:spLocks noChangeShapeType="1"/>
            </p:cNvSpPr>
            <p:nvPr/>
          </p:nvSpPr>
          <p:spPr bwMode="auto">
            <a:xfrm flipV="1">
              <a:off x="6019800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7" name="Line 40"/>
            <p:cNvSpPr>
              <a:spLocks noChangeShapeType="1"/>
            </p:cNvSpPr>
            <p:nvPr/>
          </p:nvSpPr>
          <p:spPr bwMode="auto">
            <a:xfrm>
              <a:off x="6019800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8" name="Line 42"/>
            <p:cNvSpPr>
              <a:spLocks noChangeShapeType="1"/>
            </p:cNvSpPr>
            <p:nvPr/>
          </p:nvSpPr>
          <p:spPr bwMode="auto">
            <a:xfrm flipV="1">
              <a:off x="6329363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499" name="Line 43"/>
            <p:cNvSpPr>
              <a:spLocks noChangeShapeType="1"/>
            </p:cNvSpPr>
            <p:nvPr/>
          </p:nvSpPr>
          <p:spPr bwMode="auto">
            <a:xfrm>
              <a:off x="6329363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0" name="Line 45"/>
            <p:cNvSpPr>
              <a:spLocks noChangeShapeType="1"/>
            </p:cNvSpPr>
            <p:nvPr/>
          </p:nvSpPr>
          <p:spPr bwMode="auto">
            <a:xfrm flipV="1">
              <a:off x="6643688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1" name="Line 46"/>
            <p:cNvSpPr>
              <a:spLocks noChangeShapeType="1"/>
            </p:cNvSpPr>
            <p:nvPr/>
          </p:nvSpPr>
          <p:spPr bwMode="auto">
            <a:xfrm>
              <a:off x="6643688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2" name="Line 48"/>
            <p:cNvSpPr>
              <a:spLocks noChangeShapeType="1"/>
            </p:cNvSpPr>
            <p:nvPr/>
          </p:nvSpPr>
          <p:spPr bwMode="auto">
            <a:xfrm flipV="1">
              <a:off x="6954838" y="3921597"/>
              <a:ext cx="0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3" name="Line 49"/>
            <p:cNvSpPr>
              <a:spLocks noChangeShapeType="1"/>
            </p:cNvSpPr>
            <p:nvPr/>
          </p:nvSpPr>
          <p:spPr bwMode="auto">
            <a:xfrm>
              <a:off x="6954838" y="1484784"/>
              <a:ext cx="0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4" name="Line 51"/>
            <p:cNvSpPr>
              <a:spLocks noChangeShapeType="1"/>
            </p:cNvSpPr>
            <p:nvPr/>
          </p:nvSpPr>
          <p:spPr bwMode="auto">
            <a:xfrm flipV="1">
              <a:off x="7269163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5" name="Line 52"/>
            <p:cNvSpPr>
              <a:spLocks noChangeShapeType="1"/>
            </p:cNvSpPr>
            <p:nvPr/>
          </p:nvSpPr>
          <p:spPr bwMode="auto">
            <a:xfrm>
              <a:off x="7269163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6" name="Line 54"/>
            <p:cNvSpPr>
              <a:spLocks noChangeShapeType="1"/>
            </p:cNvSpPr>
            <p:nvPr/>
          </p:nvSpPr>
          <p:spPr bwMode="auto">
            <a:xfrm flipV="1">
              <a:off x="7578725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7" name="Line 55"/>
            <p:cNvSpPr>
              <a:spLocks noChangeShapeType="1"/>
            </p:cNvSpPr>
            <p:nvPr/>
          </p:nvSpPr>
          <p:spPr bwMode="auto">
            <a:xfrm>
              <a:off x="7578725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8" name="Line 57"/>
            <p:cNvSpPr>
              <a:spLocks noChangeShapeType="1"/>
            </p:cNvSpPr>
            <p:nvPr/>
          </p:nvSpPr>
          <p:spPr bwMode="auto">
            <a:xfrm flipV="1">
              <a:off x="7893050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09" name="Line 58"/>
            <p:cNvSpPr>
              <a:spLocks noChangeShapeType="1"/>
            </p:cNvSpPr>
            <p:nvPr/>
          </p:nvSpPr>
          <p:spPr bwMode="auto">
            <a:xfrm>
              <a:off x="7893050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0" name="Line 60"/>
            <p:cNvSpPr>
              <a:spLocks noChangeShapeType="1"/>
            </p:cNvSpPr>
            <p:nvPr/>
          </p:nvSpPr>
          <p:spPr bwMode="auto">
            <a:xfrm flipV="1">
              <a:off x="8204200" y="3921597"/>
              <a:ext cx="0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1" name="Line 61"/>
            <p:cNvSpPr>
              <a:spLocks noChangeShapeType="1"/>
            </p:cNvSpPr>
            <p:nvPr/>
          </p:nvSpPr>
          <p:spPr bwMode="auto">
            <a:xfrm>
              <a:off x="8204200" y="1484784"/>
              <a:ext cx="0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2" name="Line 63"/>
            <p:cNvSpPr>
              <a:spLocks noChangeShapeType="1"/>
            </p:cNvSpPr>
            <p:nvPr/>
          </p:nvSpPr>
          <p:spPr bwMode="auto">
            <a:xfrm flipV="1">
              <a:off x="8518525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3" name="Line 64"/>
            <p:cNvSpPr>
              <a:spLocks noChangeShapeType="1"/>
            </p:cNvSpPr>
            <p:nvPr/>
          </p:nvSpPr>
          <p:spPr bwMode="auto">
            <a:xfrm>
              <a:off x="8518525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4" name="Line 66"/>
            <p:cNvSpPr>
              <a:spLocks noChangeShapeType="1"/>
            </p:cNvSpPr>
            <p:nvPr/>
          </p:nvSpPr>
          <p:spPr bwMode="auto">
            <a:xfrm flipV="1">
              <a:off x="8828088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5" name="Line 67"/>
            <p:cNvSpPr>
              <a:spLocks noChangeShapeType="1"/>
            </p:cNvSpPr>
            <p:nvPr/>
          </p:nvSpPr>
          <p:spPr bwMode="auto">
            <a:xfrm>
              <a:off x="8828088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6" name="Line 69"/>
            <p:cNvSpPr>
              <a:spLocks noChangeShapeType="1"/>
            </p:cNvSpPr>
            <p:nvPr/>
          </p:nvSpPr>
          <p:spPr bwMode="auto">
            <a:xfrm flipV="1">
              <a:off x="9142413" y="3921597"/>
              <a:ext cx="1588" cy="301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7" name="Line 70"/>
            <p:cNvSpPr>
              <a:spLocks noChangeShapeType="1"/>
            </p:cNvSpPr>
            <p:nvPr/>
          </p:nvSpPr>
          <p:spPr bwMode="auto">
            <a:xfrm>
              <a:off x="9142413" y="1484784"/>
              <a:ext cx="1588" cy="26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8" name="Line 72"/>
            <p:cNvSpPr>
              <a:spLocks noChangeShapeType="1"/>
            </p:cNvSpPr>
            <p:nvPr/>
          </p:nvSpPr>
          <p:spPr bwMode="auto">
            <a:xfrm>
              <a:off x="6019800" y="3951759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19" name="Line 73"/>
            <p:cNvSpPr>
              <a:spLocks noChangeShapeType="1"/>
            </p:cNvSpPr>
            <p:nvPr/>
          </p:nvSpPr>
          <p:spPr bwMode="auto">
            <a:xfrm flipH="1">
              <a:off x="9112250" y="3951759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0" name="Line 75"/>
            <p:cNvSpPr>
              <a:spLocks noChangeShapeType="1"/>
            </p:cNvSpPr>
            <p:nvPr/>
          </p:nvSpPr>
          <p:spPr bwMode="auto">
            <a:xfrm>
              <a:off x="6019800" y="3642197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1" name="Line 76"/>
            <p:cNvSpPr>
              <a:spLocks noChangeShapeType="1"/>
            </p:cNvSpPr>
            <p:nvPr/>
          </p:nvSpPr>
          <p:spPr bwMode="auto">
            <a:xfrm flipH="1">
              <a:off x="9112250" y="3642197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2" name="Line 78"/>
            <p:cNvSpPr>
              <a:spLocks noChangeShapeType="1"/>
            </p:cNvSpPr>
            <p:nvPr/>
          </p:nvSpPr>
          <p:spPr bwMode="auto">
            <a:xfrm>
              <a:off x="6019800" y="3332634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3" name="Line 79"/>
            <p:cNvSpPr>
              <a:spLocks noChangeShapeType="1"/>
            </p:cNvSpPr>
            <p:nvPr/>
          </p:nvSpPr>
          <p:spPr bwMode="auto">
            <a:xfrm flipH="1">
              <a:off x="9112250" y="3332634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4" name="Line 81"/>
            <p:cNvSpPr>
              <a:spLocks noChangeShapeType="1"/>
            </p:cNvSpPr>
            <p:nvPr/>
          </p:nvSpPr>
          <p:spPr bwMode="auto">
            <a:xfrm>
              <a:off x="6019800" y="3023072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5" name="Line 82"/>
            <p:cNvSpPr>
              <a:spLocks noChangeShapeType="1"/>
            </p:cNvSpPr>
            <p:nvPr/>
          </p:nvSpPr>
          <p:spPr bwMode="auto">
            <a:xfrm flipH="1">
              <a:off x="9112250" y="3023072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6" name="Line 84"/>
            <p:cNvSpPr>
              <a:spLocks noChangeShapeType="1"/>
            </p:cNvSpPr>
            <p:nvPr/>
          </p:nvSpPr>
          <p:spPr bwMode="auto">
            <a:xfrm>
              <a:off x="6019800" y="2718272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7" name="Line 85"/>
            <p:cNvSpPr>
              <a:spLocks noChangeShapeType="1"/>
            </p:cNvSpPr>
            <p:nvPr/>
          </p:nvSpPr>
          <p:spPr bwMode="auto">
            <a:xfrm flipH="1">
              <a:off x="9112250" y="2718272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8" name="Line 87"/>
            <p:cNvSpPr>
              <a:spLocks noChangeShapeType="1"/>
            </p:cNvSpPr>
            <p:nvPr/>
          </p:nvSpPr>
          <p:spPr bwMode="auto">
            <a:xfrm>
              <a:off x="6019800" y="2408709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29" name="Line 88"/>
            <p:cNvSpPr>
              <a:spLocks noChangeShapeType="1"/>
            </p:cNvSpPr>
            <p:nvPr/>
          </p:nvSpPr>
          <p:spPr bwMode="auto">
            <a:xfrm flipH="1">
              <a:off x="9112250" y="2408709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0" name="Line 90"/>
            <p:cNvSpPr>
              <a:spLocks noChangeShapeType="1"/>
            </p:cNvSpPr>
            <p:nvPr/>
          </p:nvSpPr>
          <p:spPr bwMode="auto">
            <a:xfrm>
              <a:off x="6019800" y="2099147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1" name="Line 91"/>
            <p:cNvSpPr>
              <a:spLocks noChangeShapeType="1"/>
            </p:cNvSpPr>
            <p:nvPr/>
          </p:nvSpPr>
          <p:spPr bwMode="auto">
            <a:xfrm flipH="1">
              <a:off x="9112250" y="2099147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2" name="Line 93"/>
            <p:cNvSpPr>
              <a:spLocks noChangeShapeType="1"/>
            </p:cNvSpPr>
            <p:nvPr/>
          </p:nvSpPr>
          <p:spPr bwMode="auto">
            <a:xfrm>
              <a:off x="6019800" y="1789584"/>
              <a:ext cx="269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3" name="Line 94"/>
            <p:cNvSpPr>
              <a:spLocks noChangeShapeType="1"/>
            </p:cNvSpPr>
            <p:nvPr/>
          </p:nvSpPr>
          <p:spPr bwMode="auto">
            <a:xfrm flipH="1">
              <a:off x="9112250" y="1789584"/>
              <a:ext cx="301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4" name="Line 96"/>
            <p:cNvSpPr>
              <a:spLocks noChangeShapeType="1"/>
            </p:cNvSpPr>
            <p:nvPr/>
          </p:nvSpPr>
          <p:spPr bwMode="auto">
            <a:xfrm>
              <a:off x="6019800" y="1484784"/>
              <a:ext cx="26988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5" name="Line 97"/>
            <p:cNvSpPr>
              <a:spLocks noChangeShapeType="1"/>
            </p:cNvSpPr>
            <p:nvPr/>
          </p:nvSpPr>
          <p:spPr bwMode="auto">
            <a:xfrm flipH="1">
              <a:off x="9112250" y="1484784"/>
              <a:ext cx="30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6" name="Line 99"/>
            <p:cNvSpPr>
              <a:spLocks noChangeShapeType="1"/>
            </p:cNvSpPr>
            <p:nvPr/>
          </p:nvSpPr>
          <p:spPr bwMode="auto">
            <a:xfrm>
              <a:off x="6019800" y="1484784"/>
              <a:ext cx="312261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7" name="Line 100"/>
            <p:cNvSpPr>
              <a:spLocks noChangeShapeType="1"/>
            </p:cNvSpPr>
            <p:nvPr/>
          </p:nvSpPr>
          <p:spPr bwMode="auto">
            <a:xfrm>
              <a:off x="6019800" y="3951759"/>
              <a:ext cx="312261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8" name="Line 101"/>
            <p:cNvSpPr>
              <a:spLocks noChangeShapeType="1"/>
            </p:cNvSpPr>
            <p:nvPr/>
          </p:nvSpPr>
          <p:spPr bwMode="auto">
            <a:xfrm flipV="1">
              <a:off x="9142413" y="1484784"/>
              <a:ext cx="1588" cy="2466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39" name="Line 102"/>
            <p:cNvSpPr>
              <a:spLocks noChangeShapeType="1"/>
            </p:cNvSpPr>
            <p:nvPr/>
          </p:nvSpPr>
          <p:spPr bwMode="auto">
            <a:xfrm flipV="1">
              <a:off x="6019800" y="1484784"/>
              <a:ext cx="1588" cy="24669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0" name="Freeform 103"/>
            <p:cNvSpPr>
              <a:spLocks/>
            </p:cNvSpPr>
            <p:nvPr/>
          </p:nvSpPr>
          <p:spPr bwMode="auto">
            <a:xfrm>
              <a:off x="6019800" y="3910484"/>
              <a:ext cx="666750" cy="36513"/>
            </a:xfrm>
            <a:custGeom>
              <a:avLst/>
              <a:gdLst>
                <a:gd name="T0" fmla="*/ 4 w 762"/>
                <a:gd name="T1" fmla="*/ 13 h 42"/>
                <a:gd name="T2" fmla="*/ 9 w 762"/>
                <a:gd name="T3" fmla="*/ 13 h 42"/>
                <a:gd name="T4" fmla="*/ 14 w 762"/>
                <a:gd name="T5" fmla="*/ 13 h 42"/>
                <a:gd name="T6" fmla="*/ 20 w 762"/>
                <a:gd name="T7" fmla="*/ 13 h 42"/>
                <a:gd name="T8" fmla="*/ 25 w 762"/>
                <a:gd name="T9" fmla="*/ 13 h 42"/>
                <a:gd name="T10" fmla="*/ 31 w 762"/>
                <a:gd name="T11" fmla="*/ 13 h 42"/>
                <a:gd name="T12" fmla="*/ 36 w 762"/>
                <a:gd name="T13" fmla="*/ 13 h 42"/>
                <a:gd name="T14" fmla="*/ 42 w 762"/>
                <a:gd name="T15" fmla="*/ 13 h 42"/>
                <a:gd name="T16" fmla="*/ 47 w 762"/>
                <a:gd name="T17" fmla="*/ 13 h 42"/>
                <a:gd name="T18" fmla="*/ 53 w 762"/>
                <a:gd name="T19" fmla="*/ 13 h 42"/>
                <a:gd name="T20" fmla="*/ 58 w 762"/>
                <a:gd name="T21" fmla="*/ 13 h 42"/>
                <a:gd name="T22" fmla="*/ 64 w 762"/>
                <a:gd name="T23" fmla="*/ 13 h 42"/>
                <a:gd name="T24" fmla="*/ 69 w 762"/>
                <a:gd name="T25" fmla="*/ 13 h 42"/>
                <a:gd name="T26" fmla="*/ 75 w 762"/>
                <a:gd name="T27" fmla="*/ 13 h 42"/>
                <a:gd name="T28" fmla="*/ 80 w 762"/>
                <a:gd name="T29" fmla="*/ 13 h 42"/>
                <a:gd name="T30" fmla="*/ 85 w 762"/>
                <a:gd name="T31" fmla="*/ 13 h 42"/>
                <a:gd name="T32" fmla="*/ 91 w 762"/>
                <a:gd name="T33" fmla="*/ 13 h 42"/>
                <a:gd name="T34" fmla="*/ 96 w 762"/>
                <a:gd name="T35" fmla="*/ 13 h 42"/>
                <a:gd name="T36" fmla="*/ 102 w 762"/>
                <a:gd name="T37" fmla="*/ 13 h 42"/>
                <a:gd name="T38" fmla="*/ 107 w 762"/>
                <a:gd name="T39" fmla="*/ 13 h 42"/>
                <a:gd name="T40" fmla="*/ 113 w 762"/>
                <a:gd name="T41" fmla="*/ 13 h 42"/>
                <a:gd name="T42" fmla="*/ 119 w 762"/>
                <a:gd name="T43" fmla="*/ 13 h 42"/>
                <a:gd name="T44" fmla="*/ 124 w 762"/>
                <a:gd name="T45" fmla="*/ 13 h 42"/>
                <a:gd name="T46" fmla="*/ 130 w 762"/>
                <a:gd name="T47" fmla="*/ 13 h 42"/>
                <a:gd name="T48" fmla="*/ 135 w 762"/>
                <a:gd name="T49" fmla="*/ 13 h 42"/>
                <a:gd name="T50" fmla="*/ 141 w 762"/>
                <a:gd name="T51" fmla="*/ 13 h 42"/>
                <a:gd name="T52" fmla="*/ 146 w 762"/>
                <a:gd name="T53" fmla="*/ 13 h 42"/>
                <a:gd name="T54" fmla="*/ 151 w 762"/>
                <a:gd name="T55" fmla="*/ 13 h 42"/>
                <a:gd name="T56" fmla="*/ 157 w 762"/>
                <a:gd name="T57" fmla="*/ 13 h 42"/>
                <a:gd name="T58" fmla="*/ 162 w 762"/>
                <a:gd name="T59" fmla="*/ 11 h 42"/>
                <a:gd name="T60" fmla="*/ 168 w 762"/>
                <a:gd name="T61" fmla="*/ 11 h 42"/>
                <a:gd name="T62" fmla="*/ 173 w 762"/>
                <a:gd name="T63" fmla="*/ 11 h 42"/>
                <a:gd name="T64" fmla="*/ 179 w 762"/>
                <a:gd name="T65" fmla="*/ 11 h 42"/>
                <a:gd name="T66" fmla="*/ 184 w 762"/>
                <a:gd name="T67" fmla="*/ 9 h 42"/>
                <a:gd name="T68" fmla="*/ 190 w 762"/>
                <a:gd name="T69" fmla="*/ 9 h 42"/>
                <a:gd name="T70" fmla="*/ 195 w 762"/>
                <a:gd name="T71" fmla="*/ 9 h 42"/>
                <a:gd name="T72" fmla="*/ 201 w 762"/>
                <a:gd name="T73" fmla="*/ 7 h 42"/>
                <a:gd name="T74" fmla="*/ 206 w 762"/>
                <a:gd name="T75" fmla="*/ 7 h 42"/>
                <a:gd name="T76" fmla="*/ 212 w 762"/>
                <a:gd name="T77" fmla="*/ 5 h 42"/>
                <a:gd name="T78" fmla="*/ 217 w 762"/>
                <a:gd name="T79" fmla="*/ 4 h 42"/>
                <a:gd name="T80" fmla="*/ 222 w 762"/>
                <a:gd name="T81" fmla="*/ 2 h 42"/>
                <a:gd name="T82" fmla="*/ 228 w 762"/>
                <a:gd name="T83" fmla="*/ 0 h 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62"/>
                <a:gd name="T127" fmla="*/ 0 h 42"/>
                <a:gd name="T128" fmla="*/ 762 w 762"/>
                <a:gd name="T129" fmla="*/ 42 h 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62" h="42">
                  <a:moveTo>
                    <a:pt x="0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2" y="42"/>
                  </a:lnTo>
                  <a:lnTo>
                    <a:pt x="78" y="4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8" y="42"/>
                  </a:lnTo>
                  <a:lnTo>
                    <a:pt x="114" y="42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42"/>
                  </a:lnTo>
                  <a:lnTo>
                    <a:pt x="138" y="42"/>
                  </a:lnTo>
                  <a:lnTo>
                    <a:pt x="144" y="42"/>
                  </a:lnTo>
                  <a:lnTo>
                    <a:pt x="150" y="42"/>
                  </a:lnTo>
                  <a:lnTo>
                    <a:pt x="156" y="42"/>
                  </a:lnTo>
                  <a:lnTo>
                    <a:pt x="162" y="42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80" y="42"/>
                  </a:lnTo>
                  <a:lnTo>
                    <a:pt x="186" y="42"/>
                  </a:lnTo>
                  <a:lnTo>
                    <a:pt x="192" y="42"/>
                  </a:lnTo>
                  <a:lnTo>
                    <a:pt x="198" y="42"/>
                  </a:lnTo>
                  <a:lnTo>
                    <a:pt x="204" y="42"/>
                  </a:lnTo>
                  <a:lnTo>
                    <a:pt x="210" y="42"/>
                  </a:lnTo>
                  <a:lnTo>
                    <a:pt x="216" y="42"/>
                  </a:lnTo>
                  <a:lnTo>
                    <a:pt x="222" y="42"/>
                  </a:lnTo>
                  <a:lnTo>
                    <a:pt x="228" y="42"/>
                  </a:lnTo>
                  <a:lnTo>
                    <a:pt x="234" y="42"/>
                  </a:lnTo>
                  <a:lnTo>
                    <a:pt x="240" y="42"/>
                  </a:lnTo>
                  <a:lnTo>
                    <a:pt x="246" y="42"/>
                  </a:lnTo>
                  <a:lnTo>
                    <a:pt x="252" y="42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2"/>
                  </a:lnTo>
                  <a:lnTo>
                    <a:pt x="276" y="42"/>
                  </a:lnTo>
                  <a:lnTo>
                    <a:pt x="282" y="42"/>
                  </a:lnTo>
                  <a:lnTo>
                    <a:pt x="288" y="42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12" y="42"/>
                  </a:lnTo>
                  <a:lnTo>
                    <a:pt x="318" y="42"/>
                  </a:lnTo>
                  <a:lnTo>
                    <a:pt x="324" y="42"/>
                  </a:lnTo>
                  <a:lnTo>
                    <a:pt x="330" y="42"/>
                  </a:lnTo>
                  <a:lnTo>
                    <a:pt x="336" y="42"/>
                  </a:lnTo>
                  <a:lnTo>
                    <a:pt x="342" y="42"/>
                  </a:lnTo>
                  <a:lnTo>
                    <a:pt x="348" y="42"/>
                  </a:lnTo>
                  <a:lnTo>
                    <a:pt x="354" y="42"/>
                  </a:lnTo>
                  <a:lnTo>
                    <a:pt x="360" y="42"/>
                  </a:lnTo>
                  <a:lnTo>
                    <a:pt x="366" y="42"/>
                  </a:lnTo>
                  <a:lnTo>
                    <a:pt x="372" y="42"/>
                  </a:lnTo>
                  <a:lnTo>
                    <a:pt x="378" y="42"/>
                  </a:lnTo>
                  <a:lnTo>
                    <a:pt x="384" y="42"/>
                  </a:lnTo>
                  <a:lnTo>
                    <a:pt x="390" y="42"/>
                  </a:lnTo>
                  <a:lnTo>
                    <a:pt x="396" y="42"/>
                  </a:lnTo>
                  <a:lnTo>
                    <a:pt x="402" y="42"/>
                  </a:lnTo>
                  <a:lnTo>
                    <a:pt x="408" y="42"/>
                  </a:lnTo>
                  <a:lnTo>
                    <a:pt x="414" y="42"/>
                  </a:lnTo>
                  <a:lnTo>
                    <a:pt x="420" y="42"/>
                  </a:lnTo>
                  <a:lnTo>
                    <a:pt x="426" y="42"/>
                  </a:lnTo>
                  <a:lnTo>
                    <a:pt x="432" y="42"/>
                  </a:lnTo>
                  <a:lnTo>
                    <a:pt x="438" y="42"/>
                  </a:lnTo>
                  <a:lnTo>
                    <a:pt x="444" y="42"/>
                  </a:lnTo>
                  <a:lnTo>
                    <a:pt x="450" y="42"/>
                  </a:lnTo>
                  <a:lnTo>
                    <a:pt x="456" y="42"/>
                  </a:lnTo>
                  <a:lnTo>
                    <a:pt x="462" y="42"/>
                  </a:lnTo>
                  <a:lnTo>
                    <a:pt x="468" y="42"/>
                  </a:lnTo>
                  <a:lnTo>
                    <a:pt x="474" y="42"/>
                  </a:lnTo>
                  <a:lnTo>
                    <a:pt x="480" y="42"/>
                  </a:lnTo>
                  <a:lnTo>
                    <a:pt x="486" y="42"/>
                  </a:lnTo>
                  <a:lnTo>
                    <a:pt x="492" y="42"/>
                  </a:lnTo>
                  <a:lnTo>
                    <a:pt x="498" y="42"/>
                  </a:lnTo>
                  <a:lnTo>
                    <a:pt x="504" y="42"/>
                  </a:lnTo>
                  <a:lnTo>
                    <a:pt x="510" y="42"/>
                  </a:lnTo>
                  <a:lnTo>
                    <a:pt x="516" y="42"/>
                  </a:lnTo>
                  <a:lnTo>
                    <a:pt x="522" y="42"/>
                  </a:lnTo>
                  <a:lnTo>
                    <a:pt x="528" y="42"/>
                  </a:lnTo>
                  <a:lnTo>
                    <a:pt x="534" y="36"/>
                  </a:lnTo>
                  <a:lnTo>
                    <a:pt x="540" y="36"/>
                  </a:lnTo>
                  <a:lnTo>
                    <a:pt x="546" y="36"/>
                  </a:lnTo>
                  <a:lnTo>
                    <a:pt x="552" y="36"/>
                  </a:lnTo>
                  <a:lnTo>
                    <a:pt x="558" y="36"/>
                  </a:lnTo>
                  <a:lnTo>
                    <a:pt x="564" y="36"/>
                  </a:lnTo>
                  <a:lnTo>
                    <a:pt x="570" y="36"/>
                  </a:lnTo>
                  <a:lnTo>
                    <a:pt x="576" y="36"/>
                  </a:lnTo>
                  <a:lnTo>
                    <a:pt x="582" y="36"/>
                  </a:lnTo>
                  <a:lnTo>
                    <a:pt x="588" y="36"/>
                  </a:lnTo>
                  <a:lnTo>
                    <a:pt x="594" y="36"/>
                  </a:lnTo>
                  <a:lnTo>
                    <a:pt x="600" y="36"/>
                  </a:lnTo>
                  <a:lnTo>
                    <a:pt x="606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4" y="30"/>
                  </a:lnTo>
                  <a:lnTo>
                    <a:pt x="630" y="30"/>
                  </a:lnTo>
                  <a:lnTo>
                    <a:pt x="636" y="30"/>
                  </a:lnTo>
                  <a:lnTo>
                    <a:pt x="642" y="30"/>
                  </a:lnTo>
                  <a:lnTo>
                    <a:pt x="648" y="24"/>
                  </a:lnTo>
                  <a:lnTo>
                    <a:pt x="654" y="24"/>
                  </a:lnTo>
                  <a:lnTo>
                    <a:pt x="660" y="24"/>
                  </a:lnTo>
                  <a:lnTo>
                    <a:pt x="666" y="24"/>
                  </a:lnTo>
                  <a:lnTo>
                    <a:pt x="672" y="24"/>
                  </a:lnTo>
                  <a:lnTo>
                    <a:pt x="678" y="24"/>
                  </a:lnTo>
                  <a:lnTo>
                    <a:pt x="684" y="18"/>
                  </a:lnTo>
                  <a:lnTo>
                    <a:pt x="690" y="18"/>
                  </a:lnTo>
                  <a:lnTo>
                    <a:pt x="696" y="18"/>
                  </a:lnTo>
                  <a:lnTo>
                    <a:pt x="702" y="18"/>
                  </a:lnTo>
                  <a:lnTo>
                    <a:pt x="708" y="12"/>
                  </a:lnTo>
                  <a:lnTo>
                    <a:pt x="714" y="12"/>
                  </a:lnTo>
                  <a:lnTo>
                    <a:pt x="720" y="12"/>
                  </a:lnTo>
                  <a:lnTo>
                    <a:pt x="726" y="12"/>
                  </a:lnTo>
                  <a:lnTo>
                    <a:pt x="732" y="6"/>
                  </a:lnTo>
                  <a:lnTo>
                    <a:pt x="738" y="6"/>
                  </a:lnTo>
                  <a:lnTo>
                    <a:pt x="744" y="6"/>
                  </a:lnTo>
                  <a:lnTo>
                    <a:pt x="750" y="0"/>
                  </a:lnTo>
                  <a:lnTo>
                    <a:pt x="756" y="0"/>
                  </a:lnTo>
                  <a:lnTo>
                    <a:pt x="762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1" name="Freeform 104"/>
            <p:cNvSpPr>
              <a:spLocks/>
            </p:cNvSpPr>
            <p:nvPr/>
          </p:nvSpPr>
          <p:spPr bwMode="auto">
            <a:xfrm>
              <a:off x="6686550" y="2959572"/>
              <a:ext cx="473075" cy="950913"/>
            </a:xfrm>
            <a:custGeom>
              <a:avLst/>
              <a:gdLst>
                <a:gd name="T0" fmla="*/ 4 w 540"/>
                <a:gd name="T1" fmla="*/ 329 h 1086"/>
                <a:gd name="T2" fmla="*/ 9 w 540"/>
                <a:gd name="T3" fmla="*/ 325 h 1086"/>
                <a:gd name="T4" fmla="*/ 14 w 540"/>
                <a:gd name="T5" fmla="*/ 323 h 1086"/>
                <a:gd name="T6" fmla="*/ 20 w 540"/>
                <a:gd name="T7" fmla="*/ 319 h 1086"/>
                <a:gd name="T8" fmla="*/ 25 w 540"/>
                <a:gd name="T9" fmla="*/ 316 h 1086"/>
                <a:gd name="T10" fmla="*/ 31 w 540"/>
                <a:gd name="T11" fmla="*/ 312 h 1086"/>
                <a:gd name="T12" fmla="*/ 36 w 540"/>
                <a:gd name="T13" fmla="*/ 308 h 1086"/>
                <a:gd name="T14" fmla="*/ 42 w 540"/>
                <a:gd name="T15" fmla="*/ 303 h 1086"/>
                <a:gd name="T16" fmla="*/ 47 w 540"/>
                <a:gd name="T17" fmla="*/ 297 h 1086"/>
                <a:gd name="T18" fmla="*/ 53 w 540"/>
                <a:gd name="T19" fmla="*/ 292 h 1086"/>
                <a:gd name="T20" fmla="*/ 58 w 540"/>
                <a:gd name="T21" fmla="*/ 287 h 1086"/>
                <a:gd name="T22" fmla="*/ 64 w 540"/>
                <a:gd name="T23" fmla="*/ 281 h 1086"/>
                <a:gd name="T24" fmla="*/ 66 w 540"/>
                <a:gd name="T25" fmla="*/ 276 h 1086"/>
                <a:gd name="T26" fmla="*/ 71 w 540"/>
                <a:gd name="T27" fmla="*/ 270 h 1086"/>
                <a:gd name="T28" fmla="*/ 73 w 540"/>
                <a:gd name="T29" fmla="*/ 265 h 1086"/>
                <a:gd name="T30" fmla="*/ 77 w 540"/>
                <a:gd name="T31" fmla="*/ 259 h 1086"/>
                <a:gd name="T32" fmla="*/ 81 w 540"/>
                <a:gd name="T33" fmla="*/ 254 h 1086"/>
                <a:gd name="T34" fmla="*/ 84 w 540"/>
                <a:gd name="T35" fmla="*/ 248 h 1086"/>
                <a:gd name="T36" fmla="*/ 88 w 540"/>
                <a:gd name="T37" fmla="*/ 241 h 1086"/>
                <a:gd name="T38" fmla="*/ 89 w 540"/>
                <a:gd name="T39" fmla="*/ 236 h 1086"/>
                <a:gd name="T40" fmla="*/ 93 w 540"/>
                <a:gd name="T41" fmla="*/ 228 h 1086"/>
                <a:gd name="T42" fmla="*/ 97 w 540"/>
                <a:gd name="T43" fmla="*/ 221 h 1086"/>
                <a:gd name="T44" fmla="*/ 100 w 540"/>
                <a:gd name="T45" fmla="*/ 213 h 1086"/>
                <a:gd name="T46" fmla="*/ 104 w 540"/>
                <a:gd name="T47" fmla="*/ 206 h 1086"/>
                <a:gd name="T48" fmla="*/ 106 w 540"/>
                <a:gd name="T49" fmla="*/ 197 h 1086"/>
                <a:gd name="T50" fmla="*/ 110 w 540"/>
                <a:gd name="T51" fmla="*/ 190 h 1086"/>
                <a:gd name="T52" fmla="*/ 113 w 540"/>
                <a:gd name="T53" fmla="*/ 181 h 1086"/>
                <a:gd name="T54" fmla="*/ 117 w 540"/>
                <a:gd name="T55" fmla="*/ 172 h 1086"/>
                <a:gd name="T56" fmla="*/ 119 w 540"/>
                <a:gd name="T57" fmla="*/ 163 h 1086"/>
                <a:gd name="T58" fmla="*/ 123 w 540"/>
                <a:gd name="T59" fmla="*/ 152 h 1086"/>
                <a:gd name="T60" fmla="*/ 126 w 540"/>
                <a:gd name="T61" fmla="*/ 142 h 1086"/>
                <a:gd name="T62" fmla="*/ 130 w 540"/>
                <a:gd name="T63" fmla="*/ 131 h 1086"/>
                <a:gd name="T64" fmla="*/ 134 w 540"/>
                <a:gd name="T65" fmla="*/ 120 h 1086"/>
                <a:gd name="T66" fmla="*/ 135 w 540"/>
                <a:gd name="T67" fmla="*/ 110 h 1086"/>
                <a:gd name="T68" fmla="*/ 139 w 540"/>
                <a:gd name="T69" fmla="*/ 99 h 1086"/>
                <a:gd name="T70" fmla="*/ 142 w 540"/>
                <a:gd name="T71" fmla="*/ 86 h 1086"/>
                <a:gd name="T72" fmla="*/ 146 w 540"/>
                <a:gd name="T73" fmla="*/ 73 h 1086"/>
                <a:gd name="T74" fmla="*/ 150 w 540"/>
                <a:gd name="T75" fmla="*/ 62 h 1086"/>
                <a:gd name="T76" fmla="*/ 152 w 540"/>
                <a:gd name="T77" fmla="*/ 49 h 1086"/>
                <a:gd name="T78" fmla="*/ 155 w 540"/>
                <a:gd name="T79" fmla="*/ 35 h 1086"/>
                <a:gd name="T80" fmla="*/ 159 w 540"/>
                <a:gd name="T81" fmla="*/ 22 h 1086"/>
                <a:gd name="T82" fmla="*/ 163 w 540"/>
                <a:gd name="T83" fmla="*/ 9 h 10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0"/>
                <a:gd name="T127" fmla="*/ 0 h 1086"/>
                <a:gd name="T128" fmla="*/ 540 w 540"/>
                <a:gd name="T129" fmla="*/ 1086 h 10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0" h="1086">
                  <a:moveTo>
                    <a:pt x="0" y="1086"/>
                  </a:moveTo>
                  <a:lnTo>
                    <a:pt x="6" y="1080"/>
                  </a:lnTo>
                  <a:lnTo>
                    <a:pt x="12" y="1080"/>
                  </a:lnTo>
                  <a:lnTo>
                    <a:pt x="18" y="1074"/>
                  </a:lnTo>
                  <a:lnTo>
                    <a:pt x="24" y="1074"/>
                  </a:lnTo>
                  <a:lnTo>
                    <a:pt x="30" y="1068"/>
                  </a:lnTo>
                  <a:lnTo>
                    <a:pt x="36" y="1068"/>
                  </a:lnTo>
                  <a:lnTo>
                    <a:pt x="42" y="1062"/>
                  </a:lnTo>
                  <a:lnTo>
                    <a:pt x="48" y="1062"/>
                  </a:lnTo>
                  <a:lnTo>
                    <a:pt x="54" y="1056"/>
                  </a:lnTo>
                  <a:lnTo>
                    <a:pt x="60" y="1056"/>
                  </a:lnTo>
                  <a:lnTo>
                    <a:pt x="66" y="1050"/>
                  </a:lnTo>
                  <a:lnTo>
                    <a:pt x="72" y="1044"/>
                  </a:lnTo>
                  <a:lnTo>
                    <a:pt x="78" y="1044"/>
                  </a:lnTo>
                  <a:lnTo>
                    <a:pt x="84" y="1038"/>
                  </a:lnTo>
                  <a:lnTo>
                    <a:pt x="90" y="1032"/>
                  </a:lnTo>
                  <a:lnTo>
                    <a:pt x="96" y="1032"/>
                  </a:lnTo>
                  <a:lnTo>
                    <a:pt x="102" y="1026"/>
                  </a:lnTo>
                  <a:lnTo>
                    <a:pt x="108" y="1020"/>
                  </a:lnTo>
                  <a:lnTo>
                    <a:pt x="114" y="1020"/>
                  </a:lnTo>
                  <a:lnTo>
                    <a:pt x="120" y="1014"/>
                  </a:lnTo>
                  <a:lnTo>
                    <a:pt x="126" y="1008"/>
                  </a:lnTo>
                  <a:lnTo>
                    <a:pt x="132" y="1002"/>
                  </a:lnTo>
                  <a:lnTo>
                    <a:pt x="138" y="996"/>
                  </a:lnTo>
                  <a:lnTo>
                    <a:pt x="144" y="990"/>
                  </a:lnTo>
                  <a:lnTo>
                    <a:pt x="150" y="990"/>
                  </a:lnTo>
                  <a:lnTo>
                    <a:pt x="156" y="978"/>
                  </a:lnTo>
                  <a:lnTo>
                    <a:pt x="162" y="972"/>
                  </a:lnTo>
                  <a:lnTo>
                    <a:pt x="168" y="966"/>
                  </a:lnTo>
                  <a:lnTo>
                    <a:pt x="174" y="960"/>
                  </a:lnTo>
                  <a:lnTo>
                    <a:pt x="180" y="954"/>
                  </a:lnTo>
                  <a:lnTo>
                    <a:pt x="186" y="948"/>
                  </a:lnTo>
                  <a:lnTo>
                    <a:pt x="192" y="942"/>
                  </a:lnTo>
                  <a:lnTo>
                    <a:pt x="198" y="936"/>
                  </a:lnTo>
                  <a:lnTo>
                    <a:pt x="198" y="930"/>
                  </a:lnTo>
                  <a:lnTo>
                    <a:pt x="210" y="924"/>
                  </a:lnTo>
                  <a:lnTo>
                    <a:pt x="210" y="918"/>
                  </a:lnTo>
                  <a:lnTo>
                    <a:pt x="216" y="912"/>
                  </a:lnTo>
                  <a:lnTo>
                    <a:pt x="216" y="906"/>
                  </a:lnTo>
                  <a:lnTo>
                    <a:pt x="222" y="900"/>
                  </a:lnTo>
                  <a:lnTo>
                    <a:pt x="222" y="894"/>
                  </a:lnTo>
                  <a:lnTo>
                    <a:pt x="234" y="888"/>
                  </a:lnTo>
                  <a:lnTo>
                    <a:pt x="234" y="882"/>
                  </a:lnTo>
                  <a:lnTo>
                    <a:pt x="240" y="876"/>
                  </a:lnTo>
                  <a:lnTo>
                    <a:pt x="240" y="870"/>
                  </a:lnTo>
                  <a:lnTo>
                    <a:pt x="246" y="864"/>
                  </a:lnTo>
                  <a:lnTo>
                    <a:pt x="252" y="858"/>
                  </a:lnTo>
                  <a:lnTo>
                    <a:pt x="252" y="852"/>
                  </a:lnTo>
                  <a:lnTo>
                    <a:pt x="258" y="846"/>
                  </a:lnTo>
                  <a:lnTo>
                    <a:pt x="258" y="840"/>
                  </a:lnTo>
                  <a:lnTo>
                    <a:pt x="264" y="834"/>
                  </a:lnTo>
                  <a:lnTo>
                    <a:pt x="270" y="828"/>
                  </a:lnTo>
                  <a:lnTo>
                    <a:pt x="270" y="822"/>
                  </a:lnTo>
                  <a:lnTo>
                    <a:pt x="276" y="816"/>
                  </a:lnTo>
                  <a:lnTo>
                    <a:pt x="276" y="804"/>
                  </a:lnTo>
                  <a:lnTo>
                    <a:pt x="282" y="798"/>
                  </a:lnTo>
                  <a:lnTo>
                    <a:pt x="288" y="792"/>
                  </a:lnTo>
                  <a:lnTo>
                    <a:pt x="288" y="786"/>
                  </a:lnTo>
                  <a:lnTo>
                    <a:pt x="294" y="780"/>
                  </a:lnTo>
                  <a:lnTo>
                    <a:pt x="294" y="774"/>
                  </a:lnTo>
                  <a:lnTo>
                    <a:pt x="300" y="762"/>
                  </a:lnTo>
                  <a:lnTo>
                    <a:pt x="306" y="756"/>
                  </a:lnTo>
                  <a:lnTo>
                    <a:pt x="306" y="750"/>
                  </a:lnTo>
                  <a:lnTo>
                    <a:pt x="312" y="744"/>
                  </a:lnTo>
                  <a:lnTo>
                    <a:pt x="312" y="732"/>
                  </a:lnTo>
                  <a:lnTo>
                    <a:pt x="318" y="726"/>
                  </a:lnTo>
                  <a:lnTo>
                    <a:pt x="324" y="720"/>
                  </a:lnTo>
                  <a:lnTo>
                    <a:pt x="324" y="708"/>
                  </a:lnTo>
                  <a:lnTo>
                    <a:pt x="330" y="702"/>
                  </a:lnTo>
                  <a:lnTo>
                    <a:pt x="330" y="690"/>
                  </a:lnTo>
                  <a:lnTo>
                    <a:pt x="336" y="684"/>
                  </a:lnTo>
                  <a:lnTo>
                    <a:pt x="342" y="678"/>
                  </a:lnTo>
                  <a:lnTo>
                    <a:pt x="342" y="666"/>
                  </a:lnTo>
                  <a:lnTo>
                    <a:pt x="348" y="660"/>
                  </a:lnTo>
                  <a:lnTo>
                    <a:pt x="348" y="648"/>
                  </a:lnTo>
                  <a:lnTo>
                    <a:pt x="354" y="642"/>
                  </a:lnTo>
                  <a:lnTo>
                    <a:pt x="360" y="630"/>
                  </a:lnTo>
                  <a:lnTo>
                    <a:pt x="360" y="624"/>
                  </a:lnTo>
                  <a:lnTo>
                    <a:pt x="366" y="612"/>
                  </a:lnTo>
                  <a:lnTo>
                    <a:pt x="366" y="600"/>
                  </a:lnTo>
                  <a:lnTo>
                    <a:pt x="372" y="594"/>
                  </a:lnTo>
                  <a:lnTo>
                    <a:pt x="372" y="582"/>
                  </a:lnTo>
                  <a:lnTo>
                    <a:pt x="378" y="570"/>
                  </a:lnTo>
                  <a:lnTo>
                    <a:pt x="384" y="564"/>
                  </a:lnTo>
                  <a:lnTo>
                    <a:pt x="384" y="552"/>
                  </a:lnTo>
                  <a:lnTo>
                    <a:pt x="390" y="540"/>
                  </a:lnTo>
                  <a:lnTo>
                    <a:pt x="390" y="534"/>
                  </a:lnTo>
                  <a:lnTo>
                    <a:pt x="396" y="522"/>
                  </a:lnTo>
                  <a:lnTo>
                    <a:pt x="402" y="510"/>
                  </a:lnTo>
                  <a:lnTo>
                    <a:pt x="402" y="498"/>
                  </a:lnTo>
                  <a:lnTo>
                    <a:pt x="408" y="486"/>
                  </a:lnTo>
                  <a:lnTo>
                    <a:pt x="408" y="480"/>
                  </a:lnTo>
                  <a:lnTo>
                    <a:pt x="414" y="468"/>
                  </a:lnTo>
                  <a:lnTo>
                    <a:pt x="420" y="456"/>
                  </a:lnTo>
                  <a:lnTo>
                    <a:pt x="420" y="444"/>
                  </a:lnTo>
                  <a:lnTo>
                    <a:pt x="426" y="432"/>
                  </a:lnTo>
                  <a:lnTo>
                    <a:pt x="426" y="420"/>
                  </a:lnTo>
                  <a:lnTo>
                    <a:pt x="432" y="408"/>
                  </a:lnTo>
                  <a:lnTo>
                    <a:pt x="438" y="396"/>
                  </a:lnTo>
                  <a:lnTo>
                    <a:pt x="438" y="384"/>
                  </a:lnTo>
                  <a:lnTo>
                    <a:pt x="444" y="372"/>
                  </a:lnTo>
                  <a:lnTo>
                    <a:pt x="444" y="360"/>
                  </a:lnTo>
                  <a:lnTo>
                    <a:pt x="450" y="348"/>
                  </a:lnTo>
                  <a:lnTo>
                    <a:pt x="456" y="336"/>
                  </a:lnTo>
                  <a:lnTo>
                    <a:pt x="456" y="324"/>
                  </a:lnTo>
                  <a:lnTo>
                    <a:pt x="462" y="306"/>
                  </a:lnTo>
                  <a:lnTo>
                    <a:pt x="462" y="294"/>
                  </a:lnTo>
                  <a:lnTo>
                    <a:pt x="468" y="282"/>
                  </a:lnTo>
                  <a:lnTo>
                    <a:pt x="474" y="270"/>
                  </a:lnTo>
                  <a:lnTo>
                    <a:pt x="474" y="258"/>
                  </a:lnTo>
                  <a:lnTo>
                    <a:pt x="480" y="240"/>
                  </a:lnTo>
                  <a:lnTo>
                    <a:pt x="480" y="228"/>
                  </a:lnTo>
                  <a:lnTo>
                    <a:pt x="486" y="216"/>
                  </a:lnTo>
                  <a:lnTo>
                    <a:pt x="492" y="204"/>
                  </a:lnTo>
                  <a:lnTo>
                    <a:pt x="492" y="186"/>
                  </a:lnTo>
                  <a:lnTo>
                    <a:pt x="498" y="174"/>
                  </a:lnTo>
                  <a:lnTo>
                    <a:pt x="498" y="162"/>
                  </a:lnTo>
                  <a:lnTo>
                    <a:pt x="504" y="144"/>
                  </a:lnTo>
                  <a:lnTo>
                    <a:pt x="510" y="132"/>
                  </a:lnTo>
                  <a:lnTo>
                    <a:pt x="510" y="114"/>
                  </a:lnTo>
                  <a:lnTo>
                    <a:pt x="516" y="102"/>
                  </a:lnTo>
                  <a:lnTo>
                    <a:pt x="516" y="90"/>
                  </a:lnTo>
                  <a:lnTo>
                    <a:pt x="522" y="72"/>
                  </a:lnTo>
                  <a:lnTo>
                    <a:pt x="528" y="60"/>
                  </a:lnTo>
                  <a:lnTo>
                    <a:pt x="528" y="42"/>
                  </a:lnTo>
                  <a:lnTo>
                    <a:pt x="534" y="30"/>
                  </a:lnTo>
                  <a:lnTo>
                    <a:pt x="534" y="12"/>
                  </a:lnTo>
                  <a:lnTo>
                    <a:pt x="54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2" name="Freeform 105"/>
            <p:cNvSpPr>
              <a:spLocks/>
            </p:cNvSpPr>
            <p:nvPr/>
          </p:nvSpPr>
          <p:spPr bwMode="auto">
            <a:xfrm>
              <a:off x="7159625" y="1495897"/>
              <a:ext cx="419100" cy="1463675"/>
            </a:xfrm>
            <a:custGeom>
              <a:avLst/>
              <a:gdLst>
                <a:gd name="T0" fmla="*/ 2 w 480"/>
                <a:gd name="T1" fmla="*/ 497 h 1674"/>
                <a:gd name="T2" fmla="*/ 6 w 480"/>
                <a:gd name="T3" fmla="*/ 484 h 1674"/>
                <a:gd name="T4" fmla="*/ 9 w 480"/>
                <a:gd name="T5" fmla="*/ 470 h 1674"/>
                <a:gd name="T6" fmla="*/ 11 w 480"/>
                <a:gd name="T7" fmla="*/ 455 h 1674"/>
                <a:gd name="T8" fmla="*/ 14 w 480"/>
                <a:gd name="T9" fmla="*/ 441 h 1674"/>
                <a:gd name="T10" fmla="*/ 18 w 480"/>
                <a:gd name="T11" fmla="*/ 424 h 1674"/>
                <a:gd name="T12" fmla="*/ 22 w 480"/>
                <a:gd name="T13" fmla="*/ 410 h 1674"/>
                <a:gd name="T14" fmla="*/ 25 w 480"/>
                <a:gd name="T15" fmla="*/ 395 h 1674"/>
                <a:gd name="T16" fmla="*/ 28 w 480"/>
                <a:gd name="T17" fmla="*/ 378 h 1674"/>
                <a:gd name="T18" fmla="*/ 31 w 480"/>
                <a:gd name="T19" fmla="*/ 364 h 1674"/>
                <a:gd name="T20" fmla="*/ 35 w 480"/>
                <a:gd name="T21" fmla="*/ 348 h 1674"/>
                <a:gd name="T22" fmla="*/ 38 w 480"/>
                <a:gd name="T23" fmla="*/ 333 h 1674"/>
                <a:gd name="T24" fmla="*/ 42 w 480"/>
                <a:gd name="T25" fmla="*/ 317 h 1674"/>
                <a:gd name="T26" fmla="*/ 43 w 480"/>
                <a:gd name="T27" fmla="*/ 302 h 1674"/>
                <a:gd name="T28" fmla="*/ 47 w 480"/>
                <a:gd name="T29" fmla="*/ 286 h 1674"/>
                <a:gd name="T30" fmla="*/ 51 w 480"/>
                <a:gd name="T31" fmla="*/ 271 h 1674"/>
                <a:gd name="T32" fmla="*/ 54 w 480"/>
                <a:gd name="T33" fmla="*/ 257 h 1674"/>
                <a:gd name="T34" fmla="*/ 56 w 480"/>
                <a:gd name="T35" fmla="*/ 240 h 1674"/>
                <a:gd name="T36" fmla="*/ 60 w 480"/>
                <a:gd name="T37" fmla="*/ 226 h 1674"/>
                <a:gd name="T38" fmla="*/ 64 w 480"/>
                <a:gd name="T39" fmla="*/ 211 h 1674"/>
                <a:gd name="T40" fmla="*/ 67 w 480"/>
                <a:gd name="T41" fmla="*/ 197 h 1674"/>
                <a:gd name="T42" fmla="*/ 71 w 480"/>
                <a:gd name="T43" fmla="*/ 182 h 1674"/>
                <a:gd name="T44" fmla="*/ 73 w 480"/>
                <a:gd name="T45" fmla="*/ 169 h 1674"/>
                <a:gd name="T46" fmla="*/ 76 w 480"/>
                <a:gd name="T47" fmla="*/ 155 h 1674"/>
                <a:gd name="T48" fmla="*/ 80 w 480"/>
                <a:gd name="T49" fmla="*/ 142 h 1674"/>
                <a:gd name="T50" fmla="*/ 84 w 480"/>
                <a:gd name="T51" fmla="*/ 129 h 1674"/>
                <a:gd name="T52" fmla="*/ 87 w 480"/>
                <a:gd name="T53" fmla="*/ 118 h 1674"/>
                <a:gd name="T54" fmla="*/ 89 w 480"/>
                <a:gd name="T55" fmla="*/ 106 h 1674"/>
                <a:gd name="T56" fmla="*/ 92 w 480"/>
                <a:gd name="T57" fmla="*/ 95 h 1674"/>
                <a:gd name="T58" fmla="*/ 96 w 480"/>
                <a:gd name="T59" fmla="*/ 84 h 1674"/>
                <a:gd name="T60" fmla="*/ 100 w 480"/>
                <a:gd name="T61" fmla="*/ 73 h 1674"/>
                <a:gd name="T62" fmla="*/ 102 w 480"/>
                <a:gd name="T63" fmla="*/ 64 h 1674"/>
                <a:gd name="T64" fmla="*/ 105 w 480"/>
                <a:gd name="T65" fmla="*/ 55 h 1674"/>
                <a:gd name="T66" fmla="*/ 109 w 480"/>
                <a:gd name="T67" fmla="*/ 47 h 1674"/>
                <a:gd name="T68" fmla="*/ 113 w 480"/>
                <a:gd name="T69" fmla="*/ 38 h 1674"/>
                <a:gd name="T70" fmla="*/ 116 w 480"/>
                <a:gd name="T71" fmla="*/ 31 h 1674"/>
                <a:gd name="T72" fmla="*/ 118 w 480"/>
                <a:gd name="T73" fmla="*/ 25 h 1674"/>
                <a:gd name="T74" fmla="*/ 122 w 480"/>
                <a:gd name="T75" fmla="*/ 20 h 1674"/>
                <a:gd name="T76" fmla="*/ 125 w 480"/>
                <a:gd name="T77" fmla="*/ 14 h 1674"/>
                <a:gd name="T78" fmla="*/ 131 w 480"/>
                <a:gd name="T79" fmla="*/ 7 h 1674"/>
                <a:gd name="T80" fmla="*/ 136 w 480"/>
                <a:gd name="T81" fmla="*/ 4 h 1674"/>
                <a:gd name="T82" fmla="*/ 141 w 480"/>
                <a:gd name="T83" fmla="*/ 0 h 16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80"/>
                <a:gd name="T127" fmla="*/ 0 h 1674"/>
                <a:gd name="T128" fmla="*/ 480 w 480"/>
                <a:gd name="T129" fmla="*/ 1674 h 16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80" h="1674">
                  <a:moveTo>
                    <a:pt x="0" y="1674"/>
                  </a:moveTo>
                  <a:lnTo>
                    <a:pt x="0" y="1656"/>
                  </a:lnTo>
                  <a:lnTo>
                    <a:pt x="6" y="1638"/>
                  </a:lnTo>
                  <a:lnTo>
                    <a:pt x="12" y="1626"/>
                  </a:lnTo>
                  <a:lnTo>
                    <a:pt x="12" y="1608"/>
                  </a:lnTo>
                  <a:lnTo>
                    <a:pt x="18" y="1596"/>
                  </a:lnTo>
                  <a:lnTo>
                    <a:pt x="18" y="1578"/>
                  </a:lnTo>
                  <a:lnTo>
                    <a:pt x="24" y="1560"/>
                  </a:lnTo>
                  <a:lnTo>
                    <a:pt x="30" y="1548"/>
                  </a:lnTo>
                  <a:lnTo>
                    <a:pt x="30" y="1530"/>
                  </a:lnTo>
                  <a:lnTo>
                    <a:pt x="36" y="1512"/>
                  </a:lnTo>
                  <a:lnTo>
                    <a:pt x="36" y="1500"/>
                  </a:lnTo>
                  <a:lnTo>
                    <a:pt x="42" y="1482"/>
                  </a:lnTo>
                  <a:lnTo>
                    <a:pt x="48" y="1464"/>
                  </a:lnTo>
                  <a:lnTo>
                    <a:pt x="48" y="1452"/>
                  </a:lnTo>
                  <a:lnTo>
                    <a:pt x="54" y="1434"/>
                  </a:lnTo>
                  <a:lnTo>
                    <a:pt x="54" y="1416"/>
                  </a:lnTo>
                  <a:lnTo>
                    <a:pt x="60" y="1398"/>
                  </a:lnTo>
                  <a:lnTo>
                    <a:pt x="66" y="1386"/>
                  </a:lnTo>
                  <a:lnTo>
                    <a:pt x="66" y="1368"/>
                  </a:lnTo>
                  <a:lnTo>
                    <a:pt x="72" y="1350"/>
                  </a:lnTo>
                  <a:lnTo>
                    <a:pt x="72" y="1332"/>
                  </a:lnTo>
                  <a:lnTo>
                    <a:pt x="78" y="1320"/>
                  </a:lnTo>
                  <a:lnTo>
                    <a:pt x="84" y="1302"/>
                  </a:lnTo>
                  <a:lnTo>
                    <a:pt x="84" y="1284"/>
                  </a:lnTo>
                  <a:lnTo>
                    <a:pt x="90" y="1266"/>
                  </a:lnTo>
                  <a:lnTo>
                    <a:pt x="90" y="1248"/>
                  </a:lnTo>
                  <a:lnTo>
                    <a:pt x="96" y="1230"/>
                  </a:lnTo>
                  <a:lnTo>
                    <a:pt x="102" y="1218"/>
                  </a:lnTo>
                  <a:lnTo>
                    <a:pt x="102" y="1200"/>
                  </a:lnTo>
                  <a:lnTo>
                    <a:pt x="108" y="1182"/>
                  </a:lnTo>
                  <a:lnTo>
                    <a:pt x="108" y="1164"/>
                  </a:lnTo>
                  <a:lnTo>
                    <a:pt x="114" y="1146"/>
                  </a:lnTo>
                  <a:lnTo>
                    <a:pt x="120" y="1128"/>
                  </a:lnTo>
                  <a:lnTo>
                    <a:pt x="120" y="1116"/>
                  </a:lnTo>
                  <a:lnTo>
                    <a:pt x="126" y="1098"/>
                  </a:lnTo>
                  <a:lnTo>
                    <a:pt x="126" y="1080"/>
                  </a:lnTo>
                  <a:lnTo>
                    <a:pt x="132" y="1062"/>
                  </a:lnTo>
                  <a:lnTo>
                    <a:pt x="138" y="1044"/>
                  </a:lnTo>
                  <a:lnTo>
                    <a:pt x="138" y="1026"/>
                  </a:lnTo>
                  <a:lnTo>
                    <a:pt x="144" y="1014"/>
                  </a:lnTo>
                  <a:lnTo>
                    <a:pt x="144" y="996"/>
                  </a:lnTo>
                  <a:lnTo>
                    <a:pt x="150" y="978"/>
                  </a:lnTo>
                  <a:lnTo>
                    <a:pt x="156" y="960"/>
                  </a:lnTo>
                  <a:lnTo>
                    <a:pt x="156" y="942"/>
                  </a:lnTo>
                  <a:lnTo>
                    <a:pt x="162" y="930"/>
                  </a:lnTo>
                  <a:lnTo>
                    <a:pt x="162" y="912"/>
                  </a:lnTo>
                  <a:lnTo>
                    <a:pt x="168" y="894"/>
                  </a:lnTo>
                  <a:lnTo>
                    <a:pt x="168" y="876"/>
                  </a:lnTo>
                  <a:lnTo>
                    <a:pt x="174" y="858"/>
                  </a:lnTo>
                  <a:lnTo>
                    <a:pt x="180" y="846"/>
                  </a:lnTo>
                  <a:lnTo>
                    <a:pt x="180" y="828"/>
                  </a:lnTo>
                  <a:lnTo>
                    <a:pt x="186" y="810"/>
                  </a:lnTo>
                  <a:lnTo>
                    <a:pt x="186" y="792"/>
                  </a:lnTo>
                  <a:lnTo>
                    <a:pt x="192" y="780"/>
                  </a:lnTo>
                  <a:lnTo>
                    <a:pt x="198" y="762"/>
                  </a:lnTo>
                  <a:lnTo>
                    <a:pt x="198" y="744"/>
                  </a:lnTo>
                  <a:lnTo>
                    <a:pt x="204" y="726"/>
                  </a:lnTo>
                  <a:lnTo>
                    <a:pt x="204" y="714"/>
                  </a:lnTo>
                  <a:lnTo>
                    <a:pt x="210" y="696"/>
                  </a:lnTo>
                  <a:lnTo>
                    <a:pt x="216" y="678"/>
                  </a:lnTo>
                  <a:lnTo>
                    <a:pt x="216" y="666"/>
                  </a:lnTo>
                  <a:lnTo>
                    <a:pt x="222" y="648"/>
                  </a:lnTo>
                  <a:lnTo>
                    <a:pt x="222" y="636"/>
                  </a:lnTo>
                  <a:lnTo>
                    <a:pt x="228" y="618"/>
                  </a:lnTo>
                  <a:lnTo>
                    <a:pt x="234" y="600"/>
                  </a:lnTo>
                  <a:lnTo>
                    <a:pt x="234" y="588"/>
                  </a:lnTo>
                  <a:lnTo>
                    <a:pt x="240" y="570"/>
                  </a:lnTo>
                  <a:lnTo>
                    <a:pt x="240" y="558"/>
                  </a:lnTo>
                  <a:lnTo>
                    <a:pt x="246" y="540"/>
                  </a:lnTo>
                  <a:lnTo>
                    <a:pt x="252" y="528"/>
                  </a:lnTo>
                  <a:lnTo>
                    <a:pt x="252" y="510"/>
                  </a:lnTo>
                  <a:lnTo>
                    <a:pt x="258" y="498"/>
                  </a:lnTo>
                  <a:lnTo>
                    <a:pt x="258" y="486"/>
                  </a:lnTo>
                  <a:lnTo>
                    <a:pt x="264" y="468"/>
                  </a:lnTo>
                  <a:lnTo>
                    <a:pt x="270" y="456"/>
                  </a:lnTo>
                  <a:lnTo>
                    <a:pt x="270" y="444"/>
                  </a:lnTo>
                  <a:lnTo>
                    <a:pt x="276" y="426"/>
                  </a:lnTo>
                  <a:lnTo>
                    <a:pt x="276" y="414"/>
                  </a:lnTo>
                  <a:lnTo>
                    <a:pt x="282" y="402"/>
                  </a:lnTo>
                  <a:lnTo>
                    <a:pt x="288" y="390"/>
                  </a:lnTo>
                  <a:lnTo>
                    <a:pt x="288" y="372"/>
                  </a:lnTo>
                  <a:lnTo>
                    <a:pt x="294" y="360"/>
                  </a:lnTo>
                  <a:lnTo>
                    <a:pt x="294" y="348"/>
                  </a:lnTo>
                  <a:lnTo>
                    <a:pt x="300" y="336"/>
                  </a:lnTo>
                  <a:lnTo>
                    <a:pt x="306" y="324"/>
                  </a:lnTo>
                  <a:lnTo>
                    <a:pt x="306" y="312"/>
                  </a:lnTo>
                  <a:lnTo>
                    <a:pt x="312" y="300"/>
                  </a:lnTo>
                  <a:lnTo>
                    <a:pt x="312" y="288"/>
                  </a:lnTo>
                  <a:lnTo>
                    <a:pt x="318" y="276"/>
                  </a:lnTo>
                  <a:lnTo>
                    <a:pt x="318" y="264"/>
                  </a:lnTo>
                  <a:lnTo>
                    <a:pt x="324" y="252"/>
                  </a:lnTo>
                  <a:lnTo>
                    <a:pt x="330" y="240"/>
                  </a:lnTo>
                  <a:lnTo>
                    <a:pt x="330" y="234"/>
                  </a:lnTo>
                  <a:lnTo>
                    <a:pt x="336" y="222"/>
                  </a:lnTo>
                  <a:lnTo>
                    <a:pt x="336" y="210"/>
                  </a:lnTo>
                  <a:lnTo>
                    <a:pt x="342" y="198"/>
                  </a:lnTo>
                  <a:lnTo>
                    <a:pt x="348" y="192"/>
                  </a:lnTo>
                  <a:lnTo>
                    <a:pt x="348" y="180"/>
                  </a:lnTo>
                  <a:lnTo>
                    <a:pt x="354" y="174"/>
                  </a:lnTo>
                  <a:lnTo>
                    <a:pt x="354" y="162"/>
                  </a:lnTo>
                  <a:lnTo>
                    <a:pt x="360" y="156"/>
                  </a:lnTo>
                  <a:lnTo>
                    <a:pt x="366" y="144"/>
                  </a:lnTo>
                  <a:lnTo>
                    <a:pt x="366" y="138"/>
                  </a:lnTo>
                  <a:lnTo>
                    <a:pt x="372" y="126"/>
                  </a:lnTo>
                  <a:lnTo>
                    <a:pt x="372" y="120"/>
                  </a:lnTo>
                  <a:lnTo>
                    <a:pt x="378" y="114"/>
                  </a:lnTo>
                  <a:lnTo>
                    <a:pt x="384" y="102"/>
                  </a:lnTo>
                  <a:lnTo>
                    <a:pt x="384" y="96"/>
                  </a:lnTo>
                  <a:lnTo>
                    <a:pt x="390" y="90"/>
                  </a:lnTo>
                  <a:lnTo>
                    <a:pt x="390" y="84"/>
                  </a:lnTo>
                  <a:lnTo>
                    <a:pt x="396" y="78"/>
                  </a:lnTo>
                  <a:lnTo>
                    <a:pt x="402" y="72"/>
                  </a:lnTo>
                  <a:lnTo>
                    <a:pt x="402" y="66"/>
                  </a:lnTo>
                  <a:lnTo>
                    <a:pt x="408" y="60"/>
                  </a:lnTo>
                  <a:lnTo>
                    <a:pt x="408" y="54"/>
                  </a:lnTo>
                  <a:lnTo>
                    <a:pt x="414" y="48"/>
                  </a:lnTo>
                  <a:lnTo>
                    <a:pt x="426" y="36"/>
                  </a:lnTo>
                  <a:lnTo>
                    <a:pt x="426" y="30"/>
                  </a:lnTo>
                  <a:lnTo>
                    <a:pt x="432" y="24"/>
                  </a:lnTo>
                  <a:lnTo>
                    <a:pt x="438" y="18"/>
                  </a:lnTo>
                  <a:lnTo>
                    <a:pt x="444" y="12"/>
                  </a:lnTo>
                  <a:lnTo>
                    <a:pt x="450" y="12"/>
                  </a:lnTo>
                  <a:lnTo>
                    <a:pt x="456" y="6"/>
                  </a:lnTo>
                  <a:lnTo>
                    <a:pt x="462" y="0"/>
                  </a:lnTo>
                  <a:lnTo>
                    <a:pt x="468" y="0"/>
                  </a:lnTo>
                  <a:lnTo>
                    <a:pt x="474" y="0"/>
                  </a:lnTo>
                  <a:lnTo>
                    <a:pt x="48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3" name="Freeform 106"/>
            <p:cNvSpPr>
              <a:spLocks/>
            </p:cNvSpPr>
            <p:nvPr/>
          </p:nvSpPr>
          <p:spPr bwMode="auto">
            <a:xfrm>
              <a:off x="7578725" y="1495897"/>
              <a:ext cx="420688" cy="1463675"/>
            </a:xfrm>
            <a:custGeom>
              <a:avLst/>
              <a:gdLst>
                <a:gd name="T0" fmla="*/ 4 w 480"/>
                <a:gd name="T1" fmla="*/ 0 h 1674"/>
                <a:gd name="T2" fmla="*/ 9 w 480"/>
                <a:gd name="T3" fmla="*/ 4 h 1674"/>
                <a:gd name="T4" fmla="*/ 15 w 480"/>
                <a:gd name="T5" fmla="*/ 7 h 1674"/>
                <a:gd name="T6" fmla="*/ 20 w 480"/>
                <a:gd name="T7" fmla="*/ 14 h 1674"/>
                <a:gd name="T8" fmla="*/ 24 w 480"/>
                <a:gd name="T9" fmla="*/ 20 h 1674"/>
                <a:gd name="T10" fmla="*/ 28 w 480"/>
                <a:gd name="T11" fmla="*/ 25 h 1674"/>
                <a:gd name="T12" fmla="*/ 29 w 480"/>
                <a:gd name="T13" fmla="*/ 31 h 1674"/>
                <a:gd name="T14" fmla="*/ 33 w 480"/>
                <a:gd name="T15" fmla="*/ 38 h 1674"/>
                <a:gd name="T16" fmla="*/ 36 w 480"/>
                <a:gd name="T17" fmla="*/ 47 h 1674"/>
                <a:gd name="T18" fmla="*/ 40 w 480"/>
                <a:gd name="T19" fmla="*/ 55 h 1674"/>
                <a:gd name="T20" fmla="*/ 44 w 480"/>
                <a:gd name="T21" fmla="*/ 64 h 1674"/>
                <a:gd name="T22" fmla="*/ 46 w 480"/>
                <a:gd name="T23" fmla="*/ 73 h 1674"/>
                <a:gd name="T24" fmla="*/ 49 w 480"/>
                <a:gd name="T25" fmla="*/ 84 h 1674"/>
                <a:gd name="T26" fmla="*/ 53 w 480"/>
                <a:gd name="T27" fmla="*/ 95 h 1674"/>
                <a:gd name="T28" fmla="*/ 57 w 480"/>
                <a:gd name="T29" fmla="*/ 106 h 1674"/>
                <a:gd name="T30" fmla="*/ 59 w 480"/>
                <a:gd name="T31" fmla="*/ 118 h 1674"/>
                <a:gd name="T32" fmla="*/ 62 w 480"/>
                <a:gd name="T33" fmla="*/ 129 h 1674"/>
                <a:gd name="T34" fmla="*/ 66 w 480"/>
                <a:gd name="T35" fmla="*/ 142 h 1674"/>
                <a:gd name="T36" fmla="*/ 70 w 480"/>
                <a:gd name="T37" fmla="*/ 155 h 1674"/>
                <a:gd name="T38" fmla="*/ 73 w 480"/>
                <a:gd name="T39" fmla="*/ 169 h 1674"/>
                <a:gd name="T40" fmla="*/ 75 w 480"/>
                <a:gd name="T41" fmla="*/ 182 h 1674"/>
                <a:gd name="T42" fmla="*/ 78 w 480"/>
                <a:gd name="T43" fmla="*/ 197 h 1674"/>
                <a:gd name="T44" fmla="*/ 82 w 480"/>
                <a:gd name="T45" fmla="*/ 211 h 1674"/>
                <a:gd name="T46" fmla="*/ 86 w 480"/>
                <a:gd name="T47" fmla="*/ 226 h 1674"/>
                <a:gd name="T48" fmla="*/ 89 w 480"/>
                <a:gd name="T49" fmla="*/ 240 h 1674"/>
                <a:gd name="T50" fmla="*/ 92 w 480"/>
                <a:gd name="T51" fmla="*/ 257 h 1674"/>
                <a:gd name="T52" fmla="*/ 95 w 480"/>
                <a:gd name="T53" fmla="*/ 271 h 1674"/>
                <a:gd name="T54" fmla="*/ 99 w 480"/>
                <a:gd name="T55" fmla="*/ 286 h 1674"/>
                <a:gd name="T56" fmla="*/ 103 w 480"/>
                <a:gd name="T57" fmla="*/ 302 h 1674"/>
                <a:gd name="T58" fmla="*/ 104 w 480"/>
                <a:gd name="T59" fmla="*/ 317 h 1674"/>
                <a:gd name="T60" fmla="*/ 108 w 480"/>
                <a:gd name="T61" fmla="*/ 333 h 1674"/>
                <a:gd name="T62" fmla="*/ 112 w 480"/>
                <a:gd name="T63" fmla="*/ 348 h 1674"/>
                <a:gd name="T64" fmla="*/ 115 w 480"/>
                <a:gd name="T65" fmla="*/ 364 h 1674"/>
                <a:gd name="T66" fmla="*/ 119 w 480"/>
                <a:gd name="T67" fmla="*/ 378 h 1674"/>
                <a:gd name="T68" fmla="*/ 121 w 480"/>
                <a:gd name="T69" fmla="*/ 395 h 1674"/>
                <a:gd name="T70" fmla="*/ 124 w 480"/>
                <a:gd name="T71" fmla="*/ 410 h 1674"/>
                <a:gd name="T72" fmla="*/ 128 w 480"/>
                <a:gd name="T73" fmla="*/ 424 h 1674"/>
                <a:gd name="T74" fmla="*/ 132 w 480"/>
                <a:gd name="T75" fmla="*/ 441 h 1674"/>
                <a:gd name="T76" fmla="*/ 135 w 480"/>
                <a:gd name="T77" fmla="*/ 455 h 1674"/>
                <a:gd name="T78" fmla="*/ 137 w 480"/>
                <a:gd name="T79" fmla="*/ 470 h 1674"/>
                <a:gd name="T80" fmla="*/ 141 w 480"/>
                <a:gd name="T81" fmla="*/ 484 h 1674"/>
                <a:gd name="T82" fmla="*/ 145 w 480"/>
                <a:gd name="T83" fmla="*/ 497 h 16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80"/>
                <a:gd name="T127" fmla="*/ 0 h 1674"/>
                <a:gd name="T128" fmla="*/ 480 w 480"/>
                <a:gd name="T129" fmla="*/ 1674 h 16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80" h="1674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4" y="36"/>
                  </a:lnTo>
                  <a:lnTo>
                    <a:pt x="60" y="42"/>
                  </a:lnTo>
                  <a:lnTo>
                    <a:pt x="66" y="48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8" y="66"/>
                  </a:lnTo>
                  <a:lnTo>
                    <a:pt x="78" y="72"/>
                  </a:lnTo>
                  <a:lnTo>
                    <a:pt x="84" y="78"/>
                  </a:lnTo>
                  <a:lnTo>
                    <a:pt x="90" y="84"/>
                  </a:lnTo>
                  <a:lnTo>
                    <a:pt x="90" y="90"/>
                  </a:lnTo>
                  <a:lnTo>
                    <a:pt x="96" y="96"/>
                  </a:lnTo>
                  <a:lnTo>
                    <a:pt x="96" y="102"/>
                  </a:lnTo>
                  <a:lnTo>
                    <a:pt x="102" y="114"/>
                  </a:lnTo>
                  <a:lnTo>
                    <a:pt x="108" y="120"/>
                  </a:lnTo>
                  <a:lnTo>
                    <a:pt x="108" y="126"/>
                  </a:lnTo>
                  <a:lnTo>
                    <a:pt x="114" y="138"/>
                  </a:lnTo>
                  <a:lnTo>
                    <a:pt x="114" y="144"/>
                  </a:lnTo>
                  <a:lnTo>
                    <a:pt x="120" y="156"/>
                  </a:lnTo>
                  <a:lnTo>
                    <a:pt x="126" y="162"/>
                  </a:lnTo>
                  <a:lnTo>
                    <a:pt x="126" y="174"/>
                  </a:lnTo>
                  <a:lnTo>
                    <a:pt x="132" y="180"/>
                  </a:lnTo>
                  <a:lnTo>
                    <a:pt x="132" y="192"/>
                  </a:lnTo>
                  <a:lnTo>
                    <a:pt x="138" y="198"/>
                  </a:lnTo>
                  <a:lnTo>
                    <a:pt x="144" y="210"/>
                  </a:lnTo>
                  <a:lnTo>
                    <a:pt x="144" y="222"/>
                  </a:lnTo>
                  <a:lnTo>
                    <a:pt x="150" y="234"/>
                  </a:lnTo>
                  <a:lnTo>
                    <a:pt x="150" y="240"/>
                  </a:lnTo>
                  <a:lnTo>
                    <a:pt x="156" y="252"/>
                  </a:lnTo>
                  <a:lnTo>
                    <a:pt x="162" y="264"/>
                  </a:lnTo>
                  <a:lnTo>
                    <a:pt x="162" y="276"/>
                  </a:lnTo>
                  <a:lnTo>
                    <a:pt x="168" y="288"/>
                  </a:lnTo>
                  <a:lnTo>
                    <a:pt x="168" y="300"/>
                  </a:lnTo>
                  <a:lnTo>
                    <a:pt x="174" y="312"/>
                  </a:lnTo>
                  <a:lnTo>
                    <a:pt x="174" y="324"/>
                  </a:lnTo>
                  <a:lnTo>
                    <a:pt x="180" y="336"/>
                  </a:lnTo>
                  <a:lnTo>
                    <a:pt x="186" y="348"/>
                  </a:lnTo>
                  <a:lnTo>
                    <a:pt x="186" y="360"/>
                  </a:lnTo>
                  <a:lnTo>
                    <a:pt x="192" y="372"/>
                  </a:lnTo>
                  <a:lnTo>
                    <a:pt x="192" y="390"/>
                  </a:lnTo>
                  <a:lnTo>
                    <a:pt x="198" y="402"/>
                  </a:lnTo>
                  <a:lnTo>
                    <a:pt x="204" y="414"/>
                  </a:lnTo>
                  <a:lnTo>
                    <a:pt x="204" y="426"/>
                  </a:lnTo>
                  <a:lnTo>
                    <a:pt x="210" y="444"/>
                  </a:lnTo>
                  <a:lnTo>
                    <a:pt x="210" y="456"/>
                  </a:lnTo>
                  <a:lnTo>
                    <a:pt x="216" y="468"/>
                  </a:lnTo>
                  <a:lnTo>
                    <a:pt x="222" y="486"/>
                  </a:lnTo>
                  <a:lnTo>
                    <a:pt x="222" y="498"/>
                  </a:lnTo>
                  <a:lnTo>
                    <a:pt x="228" y="510"/>
                  </a:lnTo>
                  <a:lnTo>
                    <a:pt x="228" y="528"/>
                  </a:lnTo>
                  <a:lnTo>
                    <a:pt x="234" y="540"/>
                  </a:lnTo>
                  <a:lnTo>
                    <a:pt x="240" y="558"/>
                  </a:lnTo>
                  <a:lnTo>
                    <a:pt x="240" y="570"/>
                  </a:lnTo>
                  <a:lnTo>
                    <a:pt x="246" y="588"/>
                  </a:lnTo>
                  <a:lnTo>
                    <a:pt x="246" y="600"/>
                  </a:lnTo>
                  <a:lnTo>
                    <a:pt x="252" y="618"/>
                  </a:lnTo>
                  <a:lnTo>
                    <a:pt x="258" y="636"/>
                  </a:lnTo>
                  <a:lnTo>
                    <a:pt x="258" y="648"/>
                  </a:lnTo>
                  <a:lnTo>
                    <a:pt x="264" y="666"/>
                  </a:lnTo>
                  <a:lnTo>
                    <a:pt x="264" y="678"/>
                  </a:lnTo>
                  <a:lnTo>
                    <a:pt x="270" y="696"/>
                  </a:lnTo>
                  <a:lnTo>
                    <a:pt x="276" y="714"/>
                  </a:lnTo>
                  <a:lnTo>
                    <a:pt x="276" y="726"/>
                  </a:lnTo>
                  <a:lnTo>
                    <a:pt x="282" y="744"/>
                  </a:lnTo>
                  <a:lnTo>
                    <a:pt x="282" y="762"/>
                  </a:lnTo>
                  <a:lnTo>
                    <a:pt x="288" y="780"/>
                  </a:lnTo>
                  <a:lnTo>
                    <a:pt x="294" y="792"/>
                  </a:lnTo>
                  <a:lnTo>
                    <a:pt x="294" y="810"/>
                  </a:lnTo>
                  <a:lnTo>
                    <a:pt x="300" y="828"/>
                  </a:lnTo>
                  <a:lnTo>
                    <a:pt x="300" y="846"/>
                  </a:lnTo>
                  <a:lnTo>
                    <a:pt x="306" y="858"/>
                  </a:lnTo>
                  <a:lnTo>
                    <a:pt x="312" y="876"/>
                  </a:lnTo>
                  <a:lnTo>
                    <a:pt x="312" y="894"/>
                  </a:lnTo>
                  <a:lnTo>
                    <a:pt x="318" y="912"/>
                  </a:lnTo>
                  <a:lnTo>
                    <a:pt x="318" y="930"/>
                  </a:lnTo>
                  <a:lnTo>
                    <a:pt x="324" y="942"/>
                  </a:lnTo>
                  <a:lnTo>
                    <a:pt x="324" y="960"/>
                  </a:lnTo>
                  <a:lnTo>
                    <a:pt x="330" y="978"/>
                  </a:lnTo>
                  <a:lnTo>
                    <a:pt x="336" y="996"/>
                  </a:lnTo>
                  <a:lnTo>
                    <a:pt x="336" y="1014"/>
                  </a:lnTo>
                  <a:lnTo>
                    <a:pt x="342" y="1026"/>
                  </a:lnTo>
                  <a:lnTo>
                    <a:pt x="342" y="1044"/>
                  </a:lnTo>
                  <a:lnTo>
                    <a:pt x="348" y="1062"/>
                  </a:lnTo>
                  <a:lnTo>
                    <a:pt x="354" y="1080"/>
                  </a:lnTo>
                  <a:lnTo>
                    <a:pt x="354" y="1098"/>
                  </a:lnTo>
                  <a:lnTo>
                    <a:pt x="360" y="1116"/>
                  </a:lnTo>
                  <a:lnTo>
                    <a:pt x="360" y="1128"/>
                  </a:lnTo>
                  <a:lnTo>
                    <a:pt x="366" y="1146"/>
                  </a:lnTo>
                  <a:lnTo>
                    <a:pt x="372" y="1164"/>
                  </a:lnTo>
                  <a:lnTo>
                    <a:pt x="372" y="1182"/>
                  </a:lnTo>
                  <a:lnTo>
                    <a:pt x="378" y="1200"/>
                  </a:lnTo>
                  <a:lnTo>
                    <a:pt x="378" y="1218"/>
                  </a:lnTo>
                  <a:lnTo>
                    <a:pt x="384" y="1230"/>
                  </a:lnTo>
                  <a:lnTo>
                    <a:pt x="390" y="1248"/>
                  </a:lnTo>
                  <a:lnTo>
                    <a:pt x="390" y="1266"/>
                  </a:lnTo>
                  <a:lnTo>
                    <a:pt x="396" y="1284"/>
                  </a:lnTo>
                  <a:lnTo>
                    <a:pt x="396" y="1302"/>
                  </a:lnTo>
                  <a:lnTo>
                    <a:pt x="402" y="1320"/>
                  </a:lnTo>
                  <a:lnTo>
                    <a:pt x="408" y="1332"/>
                  </a:lnTo>
                  <a:lnTo>
                    <a:pt x="408" y="1350"/>
                  </a:lnTo>
                  <a:lnTo>
                    <a:pt x="414" y="1368"/>
                  </a:lnTo>
                  <a:lnTo>
                    <a:pt x="414" y="1386"/>
                  </a:lnTo>
                  <a:lnTo>
                    <a:pt x="420" y="1398"/>
                  </a:lnTo>
                  <a:lnTo>
                    <a:pt x="426" y="1416"/>
                  </a:lnTo>
                  <a:lnTo>
                    <a:pt x="426" y="1434"/>
                  </a:lnTo>
                  <a:lnTo>
                    <a:pt x="432" y="1452"/>
                  </a:lnTo>
                  <a:lnTo>
                    <a:pt x="432" y="1464"/>
                  </a:lnTo>
                  <a:lnTo>
                    <a:pt x="438" y="1482"/>
                  </a:lnTo>
                  <a:lnTo>
                    <a:pt x="444" y="1500"/>
                  </a:lnTo>
                  <a:lnTo>
                    <a:pt x="444" y="1512"/>
                  </a:lnTo>
                  <a:lnTo>
                    <a:pt x="450" y="1530"/>
                  </a:lnTo>
                  <a:lnTo>
                    <a:pt x="450" y="1548"/>
                  </a:lnTo>
                  <a:lnTo>
                    <a:pt x="456" y="1560"/>
                  </a:lnTo>
                  <a:lnTo>
                    <a:pt x="462" y="1578"/>
                  </a:lnTo>
                  <a:lnTo>
                    <a:pt x="462" y="1596"/>
                  </a:lnTo>
                  <a:lnTo>
                    <a:pt x="468" y="1608"/>
                  </a:lnTo>
                  <a:lnTo>
                    <a:pt x="468" y="1626"/>
                  </a:lnTo>
                  <a:lnTo>
                    <a:pt x="474" y="1638"/>
                  </a:lnTo>
                  <a:lnTo>
                    <a:pt x="480" y="1656"/>
                  </a:lnTo>
                  <a:lnTo>
                    <a:pt x="480" y="167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4" name="Freeform 107"/>
            <p:cNvSpPr>
              <a:spLocks/>
            </p:cNvSpPr>
            <p:nvPr/>
          </p:nvSpPr>
          <p:spPr bwMode="auto">
            <a:xfrm>
              <a:off x="7999413" y="2959572"/>
              <a:ext cx="455613" cy="939800"/>
            </a:xfrm>
            <a:custGeom>
              <a:avLst/>
              <a:gdLst>
                <a:gd name="T0" fmla="*/ 2 w 522"/>
                <a:gd name="T1" fmla="*/ 9 h 1074"/>
                <a:gd name="T2" fmla="*/ 5 w 522"/>
                <a:gd name="T3" fmla="*/ 22 h 1074"/>
                <a:gd name="T4" fmla="*/ 9 w 522"/>
                <a:gd name="T5" fmla="*/ 35 h 1074"/>
                <a:gd name="T6" fmla="*/ 13 w 522"/>
                <a:gd name="T7" fmla="*/ 49 h 1074"/>
                <a:gd name="T8" fmla="*/ 14 w 522"/>
                <a:gd name="T9" fmla="*/ 62 h 1074"/>
                <a:gd name="T10" fmla="*/ 18 w 522"/>
                <a:gd name="T11" fmla="*/ 73 h 1074"/>
                <a:gd name="T12" fmla="*/ 22 w 522"/>
                <a:gd name="T13" fmla="*/ 85 h 1074"/>
                <a:gd name="T14" fmla="*/ 25 w 522"/>
                <a:gd name="T15" fmla="*/ 99 h 1074"/>
                <a:gd name="T16" fmla="*/ 29 w 522"/>
                <a:gd name="T17" fmla="*/ 109 h 1074"/>
                <a:gd name="T18" fmla="*/ 31 w 522"/>
                <a:gd name="T19" fmla="*/ 120 h 1074"/>
                <a:gd name="T20" fmla="*/ 35 w 522"/>
                <a:gd name="T21" fmla="*/ 131 h 1074"/>
                <a:gd name="T22" fmla="*/ 38 w 522"/>
                <a:gd name="T23" fmla="*/ 142 h 1074"/>
                <a:gd name="T24" fmla="*/ 42 w 522"/>
                <a:gd name="T25" fmla="*/ 152 h 1074"/>
                <a:gd name="T26" fmla="*/ 45 w 522"/>
                <a:gd name="T27" fmla="*/ 162 h 1074"/>
                <a:gd name="T28" fmla="*/ 47 w 522"/>
                <a:gd name="T29" fmla="*/ 171 h 1074"/>
                <a:gd name="T30" fmla="*/ 51 w 522"/>
                <a:gd name="T31" fmla="*/ 180 h 1074"/>
                <a:gd name="T32" fmla="*/ 54 w 522"/>
                <a:gd name="T33" fmla="*/ 190 h 1074"/>
                <a:gd name="T34" fmla="*/ 58 w 522"/>
                <a:gd name="T35" fmla="*/ 197 h 1074"/>
                <a:gd name="T36" fmla="*/ 60 w 522"/>
                <a:gd name="T37" fmla="*/ 206 h 1074"/>
                <a:gd name="T38" fmla="*/ 63 w 522"/>
                <a:gd name="T39" fmla="*/ 213 h 1074"/>
                <a:gd name="T40" fmla="*/ 67 w 522"/>
                <a:gd name="T41" fmla="*/ 220 h 1074"/>
                <a:gd name="T42" fmla="*/ 71 w 522"/>
                <a:gd name="T43" fmla="*/ 228 h 1074"/>
                <a:gd name="T44" fmla="*/ 74 w 522"/>
                <a:gd name="T45" fmla="*/ 235 h 1074"/>
                <a:gd name="T46" fmla="*/ 76 w 522"/>
                <a:gd name="T47" fmla="*/ 241 h 1074"/>
                <a:gd name="T48" fmla="*/ 80 w 522"/>
                <a:gd name="T49" fmla="*/ 248 h 1074"/>
                <a:gd name="T50" fmla="*/ 84 w 522"/>
                <a:gd name="T51" fmla="*/ 254 h 1074"/>
                <a:gd name="T52" fmla="*/ 87 w 522"/>
                <a:gd name="T53" fmla="*/ 259 h 1074"/>
                <a:gd name="T54" fmla="*/ 91 w 522"/>
                <a:gd name="T55" fmla="*/ 265 h 1074"/>
                <a:gd name="T56" fmla="*/ 92 w 522"/>
                <a:gd name="T57" fmla="*/ 270 h 1074"/>
                <a:gd name="T58" fmla="*/ 96 w 522"/>
                <a:gd name="T59" fmla="*/ 273 h 1074"/>
                <a:gd name="T60" fmla="*/ 102 w 522"/>
                <a:gd name="T61" fmla="*/ 281 h 1074"/>
                <a:gd name="T62" fmla="*/ 103 w 522"/>
                <a:gd name="T63" fmla="*/ 283 h 1074"/>
                <a:gd name="T64" fmla="*/ 107 w 522"/>
                <a:gd name="T65" fmla="*/ 288 h 1074"/>
                <a:gd name="T66" fmla="*/ 111 w 522"/>
                <a:gd name="T67" fmla="*/ 293 h 1074"/>
                <a:gd name="T68" fmla="*/ 116 w 522"/>
                <a:gd name="T69" fmla="*/ 299 h 1074"/>
                <a:gd name="T70" fmla="*/ 122 w 522"/>
                <a:gd name="T71" fmla="*/ 304 h 1074"/>
                <a:gd name="T72" fmla="*/ 127 w 522"/>
                <a:gd name="T73" fmla="*/ 308 h 1074"/>
                <a:gd name="T74" fmla="*/ 133 w 522"/>
                <a:gd name="T75" fmla="*/ 314 h 1074"/>
                <a:gd name="T76" fmla="*/ 138 w 522"/>
                <a:gd name="T77" fmla="*/ 317 h 1074"/>
                <a:gd name="T78" fmla="*/ 144 w 522"/>
                <a:gd name="T79" fmla="*/ 321 h 1074"/>
                <a:gd name="T80" fmla="*/ 149 w 522"/>
                <a:gd name="T81" fmla="*/ 322 h 1074"/>
                <a:gd name="T82" fmla="*/ 154 w 522"/>
                <a:gd name="T83" fmla="*/ 326 h 10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2"/>
                <a:gd name="T127" fmla="*/ 0 h 1074"/>
                <a:gd name="T128" fmla="*/ 522 w 522"/>
                <a:gd name="T129" fmla="*/ 1074 h 10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2" h="1074">
                  <a:moveTo>
                    <a:pt x="0" y="0"/>
                  </a:moveTo>
                  <a:lnTo>
                    <a:pt x="6" y="12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12" y="60"/>
                  </a:lnTo>
                  <a:lnTo>
                    <a:pt x="18" y="72"/>
                  </a:lnTo>
                  <a:lnTo>
                    <a:pt x="24" y="90"/>
                  </a:lnTo>
                  <a:lnTo>
                    <a:pt x="24" y="102"/>
                  </a:lnTo>
                  <a:lnTo>
                    <a:pt x="30" y="114"/>
                  </a:lnTo>
                  <a:lnTo>
                    <a:pt x="30" y="132"/>
                  </a:lnTo>
                  <a:lnTo>
                    <a:pt x="36" y="144"/>
                  </a:lnTo>
                  <a:lnTo>
                    <a:pt x="42" y="162"/>
                  </a:lnTo>
                  <a:lnTo>
                    <a:pt x="42" y="174"/>
                  </a:lnTo>
                  <a:lnTo>
                    <a:pt x="48" y="186"/>
                  </a:lnTo>
                  <a:lnTo>
                    <a:pt x="48" y="204"/>
                  </a:lnTo>
                  <a:lnTo>
                    <a:pt x="54" y="216"/>
                  </a:lnTo>
                  <a:lnTo>
                    <a:pt x="60" y="228"/>
                  </a:lnTo>
                  <a:lnTo>
                    <a:pt x="60" y="240"/>
                  </a:lnTo>
                  <a:lnTo>
                    <a:pt x="66" y="258"/>
                  </a:lnTo>
                  <a:lnTo>
                    <a:pt x="66" y="270"/>
                  </a:lnTo>
                  <a:lnTo>
                    <a:pt x="72" y="282"/>
                  </a:lnTo>
                  <a:lnTo>
                    <a:pt x="78" y="294"/>
                  </a:lnTo>
                  <a:lnTo>
                    <a:pt x="78" y="306"/>
                  </a:lnTo>
                  <a:lnTo>
                    <a:pt x="84" y="324"/>
                  </a:lnTo>
                  <a:lnTo>
                    <a:pt x="84" y="336"/>
                  </a:lnTo>
                  <a:lnTo>
                    <a:pt x="90" y="348"/>
                  </a:lnTo>
                  <a:lnTo>
                    <a:pt x="96" y="360"/>
                  </a:lnTo>
                  <a:lnTo>
                    <a:pt x="96" y="372"/>
                  </a:lnTo>
                  <a:lnTo>
                    <a:pt x="102" y="384"/>
                  </a:lnTo>
                  <a:lnTo>
                    <a:pt x="102" y="396"/>
                  </a:lnTo>
                  <a:lnTo>
                    <a:pt x="108" y="408"/>
                  </a:lnTo>
                  <a:lnTo>
                    <a:pt x="114" y="420"/>
                  </a:lnTo>
                  <a:lnTo>
                    <a:pt x="114" y="432"/>
                  </a:lnTo>
                  <a:lnTo>
                    <a:pt x="120" y="444"/>
                  </a:lnTo>
                  <a:lnTo>
                    <a:pt x="120" y="456"/>
                  </a:lnTo>
                  <a:lnTo>
                    <a:pt x="126" y="468"/>
                  </a:lnTo>
                  <a:lnTo>
                    <a:pt x="132" y="480"/>
                  </a:lnTo>
                  <a:lnTo>
                    <a:pt x="132" y="486"/>
                  </a:lnTo>
                  <a:lnTo>
                    <a:pt x="138" y="498"/>
                  </a:lnTo>
                  <a:lnTo>
                    <a:pt x="138" y="510"/>
                  </a:lnTo>
                  <a:lnTo>
                    <a:pt x="144" y="522"/>
                  </a:lnTo>
                  <a:lnTo>
                    <a:pt x="150" y="534"/>
                  </a:lnTo>
                  <a:lnTo>
                    <a:pt x="150" y="540"/>
                  </a:lnTo>
                  <a:lnTo>
                    <a:pt x="156" y="552"/>
                  </a:lnTo>
                  <a:lnTo>
                    <a:pt x="156" y="564"/>
                  </a:lnTo>
                  <a:lnTo>
                    <a:pt x="162" y="570"/>
                  </a:lnTo>
                  <a:lnTo>
                    <a:pt x="168" y="582"/>
                  </a:lnTo>
                  <a:lnTo>
                    <a:pt x="168" y="594"/>
                  </a:lnTo>
                  <a:lnTo>
                    <a:pt x="174" y="600"/>
                  </a:lnTo>
                  <a:lnTo>
                    <a:pt x="174" y="612"/>
                  </a:lnTo>
                  <a:lnTo>
                    <a:pt x="180" y="624"/>
                  </a:lnTo>
                  <a:lnTo>
                    <a:pt x="180" y="630"/>
                  </a:lnTo>
                  <a:lnTo>
                    <a:pt x="186" y="642"/>
                  </a:lnTo>
                  <a:lnTo>
                    <a:pt x="192" y="648"/>
                  </a:lnTo>
                  <a:lnTo>
                    <a:pt x="192" y="660"/>
                  </a:lnTo>
                  <a:lnTo>
                    <a:pt x="198" y="666"/>
                  </a:lnTo>
                  <a:lnTo>
                    <a:pt x="198" y="678"/>
                  </a:lnTo>
                  <a:lnTo>
                    <a:pt x="204" y="684"/>
                  </a:lnTo>
                  <a:lnTo>
                    <a:pt x="210" y="690"/>
                  </a:lnTo>
                  <a:lnTo>
                    <a:pt x="210" y="702"/>
                  </a:lnTo>
                  <a:lnTo>
                    <a:pt x="216" y="708"/>
                  </a:lnTo>
                  <a:lnTo>
                    <a:pt x="216" y="720"/>
                  </a:lnTo>
                  <a:lnTo>
                    <a:pt x="222" y="726"/>
                  </a:lnTo>
                  <a:lnTo>
                    <a:pt x="228" y="732"/>
                  </a:lnTo>
                  <a:lnTo>
                    <a:pt x="228" y="744"/>
                  </a:lnTo>
                  <a:lnTo>
                    <a:pt x="234" y="750"/>
                  </a:lnTo>
                  <a:lnTo>
                    <a:pt x="234" y="756"/>
                  </a:lnTo>
                  <a:lnTo>
                    <a:pt x="240" y="762"/>
                  </a:lnTo>
                  <a:lnTo>
                    <a:pt x="246" y="774"/>
                  </a:lnTo>
                  <a:lnTo>
                    <a:pt x="246" y="780"/>
                  </a:lnTo>
                  <a:lnTo>
                    <a:pt x="252" y="786"/>
                  </a:lnTo>
                  <a:lnTo>
                    <a:pt x="252" y="792"/>
                  </a:lnTo>
                  <a:lnTo>
                    <a:pt x="258" y="798"/>
                  </a:lnTo>
                  <a:lnTo>
                    <a:pt x="264" y="804"/>
                  </a:lnTo>
                  <a:lnTo>
                    <a:pt x="264" y="816"/>
                  </a:lnTo>
                  <a:lnTo>
                    <a:pt x="270" y="822"/>
                  </a:lnTo>
                  <a:lnTo>
                    <a:pt x="270" y="828"/>
                  </a:lnTo>
                  <a:lnTo>
                    <a:pt x="276" y="834"/>
                  </a:lnTo>
                  <a:lnTo>
                    <a:pt x="282" y="840"/>
                  </a:lnTo>
                  <a:lnTo>
                    <a:pt x="282" y="846"/>
                  </a:lnTo>
                  <a:lnTo>
                    <a:pt x="288" y="852"/>
                  </a:lnTo>
                  <a:lnTo>
                    <a:pt x="288" y="858"/>
                  </a:lnTo>
                  <a:lnTo>
                    <a:pt x="294" y="864"/>
                  </a:lnTo>
                  <a:lnTo>
                    <a:pt x="300" y="870"/>
                  </a:lnTo>
                  <a:lnTo>
                    <a:pt x="300" y="876"/>
                  </a:lnTo>
                  <a:lnTo>
                    <a:pt x="312" y="888"/>
                  </a:lnTo>
                  <a:lnTo>
                    <a:pt x="306" y="888"/>
                  </a:lnTo>
                  <a:lnTo>
                    <a:pt x="312" y="888"/>
                  </a:lnTo>
                  <a:lnTo>
                    <a:pt x="318" y="894"/>
                  </a:lnTo>
                  <a:lnTo>
                    <a:pt x="318" y="900"/>
                  </a:lnTo>
                  <a:lnTo>
                    <a:pt x="324" y="906"/>
                  </a:lnTo>
                  <a:lnTo>
                    <a:pt x="324" y="912"/>
                  </a:lnTo>
                  <a:lnTo>
                    <a:pt x="336" y="924"/>
                  </a:lnTo>
                  <a:lnTo>
                    <a:pt x="330" y="924"/>
                  </a:lnTo>
                  <a:lnTo>
                    <a:pt x="336" y="924"/>
                  </a:lnTo>
                  <a:lnTo>
                    <a:pt x="342" y="930"/>
                  </a:lnTo>
                  <a:lnTo>
                    <a:pt x="342" y="936"/>
                  </a:lnTo>
                  <a:lnTo>
                    <a:pt x="348" y="942"/>
                  </a:lnTo>
                  <a:lnTo>
                    <a:pt x="354" y="948"/>
                  </a:lnTo>
                  <a:lnTo>
                    <a:pt x="360" y="954"/>
                  </a:lnTo>
                  <a:lnTo>
                    <a:pt x="372" y="966"/>
                  </a:lnTo>
                  <a:lnTo>
                    <a:pt x="366" y="966"/>
                  </a:lnTo>
                  <a:lnTo>
                    <a:pt x="372" y="966"/>
                  </a:lnTo>
                  <a:lnTo>
                    <a:pt x="384" y="978"/>
                  </a:lnTo>
                  <a:lnTo>
                    <a:pt x="384" y="984"/>
                  </a:lnTo>
                  <a:lnTo>
                    <a:pt x="390" y="990"/>
                  </a:lnTo>
                  <a:lnTo>
                    <a:pt x="396" y="996"/>
                  </a:lnTo>
                  <a:lnTo>
                    <a:pt x="402" y="1002"/>
                  </a:lnTo>
                  <a:lnTo>
                    <a:pt x="408" y="1002"/>
                  </a:lnTo>
                  <a:lnTo>
                    <a:pt x="414" y="1008"/>
                  </a:lnTo>
                  <a:lnTo>
                    <a:pt x="420" y="1014"/>
                  </a:lnTo>
                  <a:lnTo>
                    <a:pt x="426" y="1020"/>
                  </a:lnTo>
                  <a:lnTo>
                    <a:pt x="432" y="1026"/>
                  </a:lnTo>
                  <a:lnTo>
                    <a:pt x="438" y="1032"/>
                  </a:lnTo>
                  <a:lnTo>
                    <a:pt x="444" y="1032"/>
                  </a:lnTo>
                  <a:lnTo>
                    <a:pt x="450" y="1038"/>
                  </a:lnTo>
                  <a:lnTo>
                    <a:pt x="456" y="1044"/>
                  </a:lnTo>
                  <a:lnTo>
                    <a:pt x="462" y="1044"/>
                  </a:lnTo>
                  <a:lnTo>
                    <a:pt x="468" y="1050"/>
                  </a:lnTo>
                  <a:lnTo>
                    <a:pt x="474" y="1056"/>
                  </a:lnTo>
                  <a:lnTo>
                    <a:pt x="480" y="1056"/>
                  </a:lnTo>
                  <a:lnTo>
                    <a:pt x="486" y="1062"/>
                  </a:lnTo>
                  <a:lnTo>
                    <a:pt x="492" y="1062"/>
                  </a:lnTo>
                  <a:lnTo>
                    <a:pt x="498" y="1068"/>
                  </a:lnTo>
                  <a:lnTo>
                    <a:pt x="504" y="1068"/>
                  </a:lnTo>
                  <a:lnTo>
                    <a:pt x="510" y="1074"/>
                  </a:lnTo>
                  <a:lnTo>
                    <a:pt x="516" y="1074"/>
                  </a:lnTo>
                  <a:lnTo>
                    <a:pt x="522" y="107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5" name="Freeform 108"/>
            <p:cNvSpPr>
              <a:spLocks/>
            </p:cNvSpPr>
            <p:nvPr/>
          </p:nvSpPr>
          <p:spPr bwMode="auto">
            <a:xfrm>
              <a:off x="8455025" y="3899372"/>
              <a:ext cx="666750" cy="47625"/>
            </a:xfrm>
            <a:custGeom>
              <a:avLst/>
              <a:gdLst>
                <a:gd name="T0" fmla="*/ 4 w 762"/>
                <a:gd name="T1" fmla="*/ 2 h 54"/>
                <a:gd name="T2" fmla="*/ 9 w 762"/>
                <a:gd name="T3" fmla="*/ 4 h 54"/>
                <a:gd name="T4" fmla="*/ 14 w 762"/>
                <a:gd name="T5" fmla="*/ 6 h 54"/>
                <a:gd name="T6" fmla="*/ 20 w 762"/>
                <a:gd name="T7" fmla="*/ 7 h 54"/>
                <a:gd name="T8" fmla="*/ 25 w 762"/>
                <a:gd name="T9" fmla="*/ 9 h 54"/>
                <a:gd name="T10" fmla="*/ 31 w 762"/>
                <a:gd name="T11" fmla="*/ 11 h 54"/>
                <a:gd name="T12" fmla="*/ 36 w 762"/>
                <a:gd name="T13" fmla="*/ 11 h 54"/>
                <a:gd name="T14" fmla="*/ 42 w 762"/>
                <a:gd name="T15" fmla="*/ 13 h 54"/>
                <a:gd name="T16" fmla="*/ 47 w 762"/>
                <a:gd name="T17" fmla="*/ 13 h 54"/>
                <a:gd name="T18" fmla="*/ 53 w 762"/>
                <a:gd name="T19" fmla="*/ 13 h 54"/>
                <a:gd name="T20" fmla="*/ 58 w 762"/>
                <a:gd name="T21" fmla="*/ 15 h 54"/>
                <a:gd name="T22" fmla="*/ 64 w 762"/>
                <a:gd name="T23" fmla="*/ 15 h 54"/>
                <a:gd name="T24" fmla="*/ 69 w 762"/>
                <a:gd name="T25" fmla="*/ 15 h 54"/>
                <a:gd name="T26" fmla="*/ 75 w 762"/>
                <a:gd name="T27" fmla="*/ 15 h 54"/>
                <a:gd name="T28" fmla="*/ 80 w 762"/>
                <a:gd name="T29" fmla="*/ 17 h 54"/>
                <a:gd name="T30" fmla="*/ 85 w 762"/>
                <a:gd name="T31" fmla="*/ 17 h 54"/>
                <a:gd name="T32" fmla="*/ 91 w 762"/>
                <a:gd name="T33" fmla="*/ 17 h 54"/>
                <a:gd name="T34" fmla="*/ 96 w 762"/>
                <a:gd name="T35" fmla="*/ 17 h 54"/>
                <a:gd name="T36" fmla="*/ 102 w 762"/>
                <a:gd name="T37" fmla="*/ 17 h 54"/>
                <a:gd name="T38" fmla="*/ 107 w 762"/>
                <a:gd name="T39" fmla="*/ 17 h 54"/>
                <a:gd name="T40" fmla="*/ 113 w 762"/>
                <a:gd name="T41" fmla="*/ 17 h 54"/>
                <a:gd name="T42" fmla="*/ 119 w 762"/>
                <a:gd name="T43" fmla="*/ 17 h 54"/>
                <a:gd name="T44" fmla="*/ 124 w 762"/>
                <a:gd name="T45" fmla="*/ 17 h 54"/>
                <a:gd name="T46" fmla="*/ 130 w 762"/>
                <a:gd name="T47" fmla="*/ 17 h 54"/>
                <a:gd name="T48" fmla="*/ 135 w 762"/>
                <a:gd name="T49" fmla="*/ 17 h 54"/>
                <a:gd name="T50" fmla="*/ 141 w 762"/>
                <a:gd name="T51" fmla="*/ 17 h 54"/>
                <a:gd name="T52" fmla="*/ 146 w 762"/>
                <a:gd name="T53" fmla="*/ 17 h 54"/>
                <a:gd name="T54" fmla="*/ 151 w 762"/>
                <a:gd name="T55" fmla="*/ 17 h 54"/>
                <a:gd name="T56" fmla="*/ 157 w 762"/>
                <a:gd name="T57" fmla="*/ 17 h 54"/>
                <a:gd name="T58" fmla="*/ 162 w 762"/>
                <a:gd name="T59" fmla="*/ 17 h 54"/>
                <a:gd name="T60" fmla="*/ 168 w 762"/>
                <a:gd name="T61" fmla="*/ 17 h 54"/>
                <a:gd name="T62" fmla="*/ 173 w 762"/>
                <a:gd name="T63" fmla="*/ 17 h 54"/>
                <a:gd name="T64" fmla="*/ 179 w 762"/>
                <a:gd name="T65" fmla="*/ 17 h 54"/>
                <a:gd name="T66" fmla="*/ 184 w 762"/>
                <a:gd name="T67" fmla="*/ 17 h 54"/>
                <a:gd name="T68" fmla="*/ 190 w 762"/>
                <a:gd name="T69" fmla="*/ 17 h 54"/>
                <a:gd name="T70" fmla="*/ 195 w 762"/>
                <a:gd name="T71" fmla="*/ 17 h 54"/>
                <a:gd name="T72" fmla="*/ 201 w 762"/>
                <a:gd name="T73" fmla="*/ 17 h 54"/>
                <a:gd name="T74" fmla="*/ 206 w 762"/>
                <a:gd name="T75" fmla="*/ 17 h 54"/>
                <a:gd name="T76" fmla="*/ 212 w 762"/>
                <a:gd name="T77" fmla="*/ 17 h 54"/>
                <a:gd name="T78" fmla="*/ 217 w 762"/>
                <a:gd name="T79" fmla="*/ 17 h 54"/>
                <a:gd name="T80" fmla="*/ 222 w 762"/>
                <a:gd name="T81" fmla="*/ 17 h 54"/>
                <a:gd name="T82" fmla="*/ 228 w 762"/>
                <a:gd name="T83" fmla="*/ 17 h 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62"/>
                <a:gd name="T127" fmla="*/ 0 h 54"/>
                <a:gd name="T128" fmla="*/ 762 w 762"/>
                <a:gd name="T129" fmla="*/ 54 h 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62" h="54">
                  <a:moveTo>
                    <a:pt x="0" y="0"/>
                  </a:moveTo>
                  <a:lnTo>
                    <a:pt x="6" y="6"/>
                  </a:lnTo>
                  <a:lnTo>
                    <a:pt x="12" y="6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6" y="30"/>
                  </a:lnTo>
                  <a:lnTo>
                    <a:pt x="102" y="36"/>
                  </a:lnTo>
                  <a:lnTo>
                    <a:pt x="108" y="36"/>
                  </a:lnTo>
                  <a:lnTo>
                    <a:pt x="114" y="36"/>
                  </a:lnTo>
                  <a:lnTo>
                    <a:pt x="120" y="36"/>
                  </a:lnTo>
                  <a:lnTo>
                    <a:pt x="126" y="36"/>
                  </a:lnTo>
                  <a:lnTo>
                    <a:pt x="132" y="42"/>
                  </a:lnTo>
                  <a:lnTo>
                    <a:pt x="138" y="42"/>
                  </a:lnTo>
                  <a:lnTo>
                    <a:pt x="144" y="42"/>
                  </a:lnTo>
                  <a:lnTo>
                    <a:pt x="150" y="42"/>
                  </a:lnTo>
                  <a:lnTo>
                    <a:pt x="156" y="42"/>
                  </a:lnTo>
                  <a:lnTo>
                    <a:pt x="162" y="42"/>
                  </a:lnTo>
                  <a:lnTo>
                    <a:pt x="168" y="42"/>
                  </a:lnTo>
                  <a:lnTo>
                    <a:pt x="174" y="42"/>
                  </a:lnTo>
                  <a:lnTo>
                    <a:pt x="180" y="48"/>
                  </a:lnTo>
                  <a:lnTo>
                    <a:pt x="186" y="48"/>
                  </a:lnTo>
                  <a:lnTo>
                    <a:pt x="192" y="48"/>
                  </a:lnTo>
                  <a:lnTo>
                    <a:pt x="198" y="48"/>
                  </a:lnTo>
                  <a:lnTo>
                    <a:pt x="204" y="48"/>
                  </a:lnTo>
                  <a:lnTo>
                    <a:pt x="210" y="48"/>
                  </a:lnTo>
                  <a:lnTo>
                    <a:pt x="216" y="48"/>
                  </a:lnTo>
                  <a:lnTo>
                    <a:pt x="222" y="48"/>
                  </a:lnTo>
                  <a:lnTo>
                    <a:pt x="228" y="48"/>
                  </a:lnTo>
                  <a:lnTo>
                    <a:pt x="234" y="48"/>
                  </a:lnTo>
                  <a:lnTo>
                    <a:pt x="240" y="48"/>
                  </a:lnTo>
                  <a:lnTo>
                    <a:pt x="246" y="48"/>
                  </a:lnTo>
                  <a:lnTo>
                    <a:pt x="252" y="54"/>
                  </a:lnTo>
                  <a:lnTo>
                    <a:pt x="258" y="54"/>
                  </a:lnTo>
                  <a:lnTo>
                    <a:pt x="264" y="54"/>
                  </a:lnTo>
                  <a:lnTo>
                    <a:pt x="270" y="54"/>
                  </a:lnTo>
                  <a:lnTo>
                    <a:pt x="276" y="54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0" y="54"/>
                  </a:lnTo>
                  <a:lnTo>
                    <a:pt x="306" y="54"/>
                  </a:lnTo>
                  <a:lnTo>
                    <a:pt x="312" y="54"/>
                  </a:lnTo>
                  <a:lnTo>
                    <a:pt x="318" y="54"/>
                  </a:lnTo>
                  <a:lnTo>
                    <a:pt x="324" y="54"/>
                  </a:lnTo>
                  <a:lnTo>
                    <a:pt x="330" y="54"/>
                  </a:lnTo>
                  <a:lnTo>
                    <a:pt x="336" y="54"/>
                  </a:lnTo>
                  <a:lnTo>
                    <a:pt x="342" y="54"/>
                  </a:lnTo>
                  <a:lnTo>
                    <a:pt x="348" y="54"/>
                  </a:lnTo>
                  <a:lnTo>
                    <a:pt x="354" y="54"/>
                  </a:lnTo>
                  <a:lnTo>
                    <a:pt x="360" y="54"/>
                  </a:lnTo>
                  <a:lnTo>
                    <a:pt x="366" y="54"/>
                  </a:lnTo>
                  <a:lnTo>
                    <a:pt x="372" y="54"/>
                  </a:lnTo>
                  <a:lnTo>
                    <a:pt x="378" y="54"/>
                  </a:lnTo>
                  <a:lnTo>
                    <a:pt x="384" y="54"/>
                  </a:lnTo>
                  <a:lnTo>
                    <a:pt x="390" y="54"/>
                  </a:lnTo>
                  <a:lnTo>
                    <a:pt x="396" y="54"/>
                  </a:lnTo>
                  <a:lnTo>
                    <a:pt x="402" y="54"/>
                  </a:lnTo>
                  <a:lnTo>
                    <a:pt x="408" y="54"/>
                  </a:lnTo>
                  <a:lnTo>
                    <a:pt x="414" y="54"/>
                  </a:lnTo>
                  <a:lnTo>
                    <a:pt x="420" y="54"/>
                  </a:lnTo>
                  <a:lnTo>
                    <a:pt x="426" y="54"/>
                  </a:lnTo>
                  <a:lnTo>
                    <a:pt x="432" y="54"/>
                  </a:lnTo>
                  <a:lnTo>
                    <a:pt x="438" y="54"/>
                  </a:lnTo>
                  <a:lnTo>
                    <a:pt x="444" y="54"/>
                  </a:lnTo>
                  <a:lnTo>
                    <a:pt x="450" y="54"/>
                  </a:lnTo>
                  <a:lnTo>
                    <a:pt x="456" y="54"/>
                  </a:lnTo>
                  <a:lnTo>
                    <a:pt x="462" y="54"/>
                  </a:lnTo>
                  <a:lnTo>
                    <a:pt x="468" y="54"/>
                  </a:lnTo>
                  <a:lnTo>
                    <a:pt x="474" y="54"/>
                  </a:lnTo>
                  <a:lnTo>
                    <a:pt x="480" y="54"/>
                  </a:lnTo>
                  <a:lnTo>
                    <a:pt x="486" y="54"/>
                  </a:lnTo>
                  <a:lnTo>
                    <a:pt x="492" y="54"/>
                  </a:lnTo>
                  <a:lnTo>
                    <a:pt x="498" y="54"/>
                  </a:lnTo>
                  <a:lnTo>
                    <a:pt x="504" y="54"/>
                  </a:lnTo>
                  <a:lnTo>
                    <a:pt x="510" y="54"/>
                  </a:lnTo>
                  <a:lnTo>
                    <a:pt x="516" y="54"/>
                  </a:lnTo>
                  <a:lnTo>
                    <a:pt x="522" y="54"/>
                  </a:lnTo>
                  <a:lnTo>
                    <a:pt x="528" y="54"/>
                  </a:lnTo>
                  <a:lnTo>
                    <a:pt x="534" y="54"/>
                  </a:lnTo>
                  <a:lnTo>
                    <a:pt x="540" y="54"/>
                  </a:lnTo>
                  <a:lnTo>
                    <a:pt x="546" y="54"/>
                  </a:lnTo>
                  <a:lnTo>
                    <a:pt x="552" y="54"/>
                  </a:lnTo>
                  <a:lnTo>
                    <a:pt x="558" y="54"/>
                  </a:lnTo>
                  <a:lnTo>
                    <a:pt x="564" y="54"/>
                  </a:lnTo>
                  <a:lnTo>
                    <a:pt x="570" y="54"/>
                  </a:lnTo>
                  <a:lnTo>
                    <a:pt x="576" y="54"/>
                  </a:lnTo>
                  <a:lnTo>
                    <a:pt x="582" y="54"/>
                  </a:lnTo>
                  <a:lnTo>
                    <a:pt x="588" y="54"/>
                  </a:lnTo>
                  <a:lnTo>
                    <a:pt x="594" y="54"/>
                  </a:lnTo>
                  <a:lnTo>
                    <a:pt x="600" y="54"/>
                  </a:lnTo>
                  <a:lnTo>
                    <a:pt x="606" y="54"/>
                  </a:lnTo>
                  <a:lnTo>
                    <a:pt x="612" y="54"/>
                  </a:lnTo>
                  <a:lnTo>
                    <a:pt x="618" y="54"/>
                  </a:lnTo>
                  <a:lnTo>
                    <a:pt x="624" y="54"/>
                  </a:lnTo>
                  <a:lnTo>
                    <a:pt x="630" y="54"/>
                  </a:lnTo>
                  <a:lnTo>
                    <a:pt x="636" y="54"/>
                  </a:lnTo>
                  <a:lnTo>
                    <a:pt x="642" y="54"/>
                  </a:lnTo>
                  <a:lnTo>
                    <a:pt x="648" y="54"/>
                  </a:lnTo>
                  <a:lnTo>
                    <a:pt x="654" y="54"/>
                  </a:lnTo>
                  <a:lnTo>
                    <a:pt x="660" y="54"/>
                  </a:lnTo>
                  <a:lnTo>
                    <a:pt x="666" y="54"/>
                  </a:lnTo>
                  <a:lnTo>
                    <a:pt x="672" y="54"/>
                  </a:lnTo>
                  <a:lnTo>
                    <a:pt x="678" y="54"/>
                  </a:lnTo>
                  <a:lnTo>
                    <a:pt x="684" y="54"/>
                  </a:lnTo>
                  <a:lnTo>
                    <a:pt x="690" y="54"/>
                  </a:lnTo>
                  <a:lnTo>
                    <a:pt x="696" y="54"/>
                  </a:lnTo>
                  <a:lnTo>
                    <a:pt x="702" y="54"/>
                  </a:lnTo>
                  <a:lnTo>
                    <a:pt x="708" y="54"/>
                  </a:lnTo>
                  <a:lnTo>
                    <a:pt x="714" y="54"/>
                  </a:lnTo>
                  <a:lnTo>
                    <a:pt x="720" y="54"/>
                  </a:lnTo>
                  <a:lnTo>
                    <a:pt x="726" y="54"/>
                  </a:lnTo>
                  <a:lnTo>
                    <a:pt x="732" y="54"/>
                  </a:lnTo>
                  <a:lnTo>
                    <a:pt x="738" y="54"/>
                  </a:lnTo>
                  <a:lnTo>
                    <a:pt x="744" y="54"/>
                  </a:lnTo>
                  <a:lnTo>
                    <a:pt x="750" y="54"/>
                  </a:lnTo>
                  <a:lnTo>
                    <a:pt x="756" y="54"/>
                  </a:lnTo>
                  <a:lnTo>
                    <a:pt x="762" y="5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6" name="Freeform 109"/>
            <p:cNvSpPr>
              <a:spLocks/>
            </p:cNvSpPr>
            <p:nvPr/>
          </p:nvSpPr>
          <p:spPr bwMode="auto">
            <a:xfrm>
              <a:off x="9121775" y="3946997"/>
              <a:ext cx="20638" cy="1588"/>
            </a:xfrm>
            <a:custGeom>
              <a:avLst/>
              <a:gdLst>
                <a:gd name="T0" fmla="*/ 0 w 24"/>
                <a:gd name="T1" fmla="*/ 0 h 1"/>
                <a:gd name="T2" fmla="*/ 2 w 24"/>
                <a:gd name="T3" fmla="*/ 0 h 1"/>
                <a:gd name="T4" fmla="*/ 4 w 24"/>
                <a:gd name="T5" fmla="*/ 0 h 1"/>
                <a:gd name="T6" fmla="*/ 5 w 24"/>
                <a:gd name="T7" fmla="*/ 0 h 1"/>
                <a:gd name="T8" fmla="*/ 7 w 24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"/>
                <a:gd name="T17" fmla="*/ 24 w 24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547" name="Text Box 111"/>
            <p:cNvSpPr txBox="1">
              <a:spLocks noChangeArrowheads="1"/>
            </p:cNvSpPr>
            <p:nvPr/>
          </p:nvSpPr>
          <p:spPr bwMode="auto">
            <a:xfrm>
              <a:off x="7467600" y="3923184"/>
              <a:ext cx="298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800" b="1"/>
                <a:t>0</a:t>
              </a:r>
            </a:p>
          </p:txBody>
        </p:sp>
        <p:sp>
          <p:nvSpPr>
            <p:cNvPr id="20548" name="Text Box 112"/>
            <p:cNvSpPr txBox="1">
              <a:spLocks noChangeArrowheads="1"/>
            </p:cNvSpPr>
            <p:nvPr/>
          </p:nvSpPr>
          <p:spPr bwMode="auto">
            <a:xfrm>
              <a:off x="7620000" y="3542184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>
                  <a:sym typeface="Symbol" pitchFamily="18" charset="2"/>
                </a:rPr>
                <a:t>+1</a:t>
              </a:r>
              <a:endParaRPr lang="pl-PL" sz="2000" b="1" dirty="0"/>
            </a:p>
          </p:txBody>
        </p:sp>
        <p:sp>
          <p:nvSpPr>
            <p:cNvPr id="20549" name="Text Box 113"/>
            <p:cNvSpPr txBox="1">
              <a:spLocks noChangeArrowheads="1"/>
            </p:cNvSpPr>
            <p:nvPr/>
          </p:nvSpPr>
          <p:spPr bwMode="auto">
            <a:xfrm>
              <a:off x="7924800" y="3999384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>
                  <a:sym typeface="Symbol" pitchFamily="18" charset="2"/>
                </a:rPr>
                <a:t>+</a:t>
              </a:r>
              <a:r>
                <a:rPr lang="pl-PL" sz="2000" b="1" dirty="0" smtClean="0">
                  <a:sym typeface="Symbol" pitchFamily="18" charset="2"/>
                </a:rPr>
                <a:t>2</a:t>
              </a:r>
              <a:endParaRPr lang="pl-PL" sz="2000" b="1" dirty="0"/>
            </a:p>
          </p:txBody>
        </p:sp>
        <p:sp>
          <p:nvSpPr>
            <p:cNvPr id="20550" name="Text Box 115"/>
            <p:cNvSpPr txBox="1">
              <a:spLocks noChangeArrowheads="1"/>
            </p:cNvSpPr>
            <p:nvPr/>
          </p:nvSpPr>
          <p:spPr bwMode="auto">
            <a:xfrm>
              <a:off x="7010400" y="3542184"/>
              <a:ext cx="3978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 smtClean="0">
                  <a:sym typeface="Symbol" pitchFamily="18" charset="2"/>
                </a:rPr>
                <a:t>-1</a:t>
              </a:r>
              <a:endParaRPr lang="pl-PL" sz="2000" b="1" dirty="0"/>
            </a:p>
          </p:txBody>
        </p:sp>
        <p:sp>
          <p:nvSpPr>
            <p:cNvPr id="20551" name="Text Box 116"/>
            <p:cNvSpPr txBox="1">
              <a:spLocks noChangeArrowheads="1"/>
            </p:cNvSpPr>
            <p:nvPr/>
          </p:nvSpPr>
          <p:spPr bwMode="auto">
            <a:xfrm>
              <a:off x="8305800" y="3465984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>
                  <a:sym typeface="Symbol" pitchFamily="18" charset="2"/>
                </a:rPr>
                <a:t>+</a:t>
              </a:r>
              <a:r>
                <a:rPr lang="pl-PL" sz="2000" b="1" dirty="0" smtClean="0">
                  <a:sym typeface="Symbol" pitchFamily="18" charset="2"/>
                </a:rPr>
                <a:t>3</a:t>
              </a:r>
              <a:endParaRPr lang="pl-PL" sz="2000" b="1" dirty="0"/>
            </a:p>
          </p:txBody>
        </p:sp>
        <p:sp>
          <p:nvSpPr>
            <p:cNvPr id="20552" name="Text Box 117"/>
            <p:cNvSpPr txBox="1">
              <a:spLocks noChangeArrowheads="1"/>
            </p:cNvSpPr>
            <p:nvPr/>
          </p:nvSpPr>
          <p:spPr bwMode="auto">
            <a:xfrm>
              <a:off x="6705600" y="3999384"/>
              <a:ext cx="3978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>
                  <a:sym typeface="Symbol" pitchFamily="18" charset="2"/>
                </a:rPr>
                <a:t>-</a:t>
              </a:r>
              <a:r>
                <a:rPr lang="pl-PL" sz="2000" b="1" dirty="0" smtClean="0">
                  <a:sym typeface="Symbol" pitchFamily="18" charset="2"/>
                </a:rPr>
                <a:t>2</a:t>
              </a:r>
              <a:endParaRPr lang="pl-PL" sz="2000" b="1" dirty="0"/>
            </a:p>
          </p:txBody>
        </p:sp>
        <p:sp>
          <p:nvSpPr>
            <p:cNvPr id="20553" name="Text Box 118"/>
            <p:cNvSpPr txBox="1">
              <a:spLocks noChangeArrowheads="1"/>
            </p:cNvSpPr>
            <p:nvPr/>
          </p:nvSpPr>
          <p:spPr bwMode="auto">
            <a:xfrm>
              <a:off x="6096000" y="3542184"/>
              <a:ext cx="3978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 b="1" dirty="0">
                  <a:sym typeface="Symbol" pitchFamily="18" charset="2"/>
                </a:rPr>
                <a:t>-</a:t>
              </a:r>
              <a:r>
                <a:rPr lang="pl-PL" sz="2000" b="1" dirty="0" smtClean="0">
                  <a:sym typeface="Symbol" pitchFamily="18" charset="2"/>
                </a:rPr>
                <a:t>3</a:t>
              </a:r>
              <a:endParaRPr lang="pl-PL" sz="2000" b="1" dirty="0"/>
            </a:p>
          </p:txBody>
        </p:sp>
      </p:grp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295400" y="2420938"/>
          <a:ext cx="3135313" cy="216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8" name="Równanie" r:id="rId8" imgW="1473120" imgH="1015920" progId="Equation.3">
                  <p:embed/>
                </p:oleObj>
              </mc:Choice>
              <mc:Fallback>
                <p:oleObj name="Równanie" r:id="rId8" imgW="1473120" imgH="10159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20938"/>
                        <a:ext cx="3135313" cy="2163762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 Box 22"/>
          <p:cNvSpPr txBox="1">
            <a:spLocks noChangeArrowheads="1"/>
          </p:cNvSpPr>
          <p:nvPr/>
        </p:nvSpPr>
        <p:spPr bwMode="auto">
          <a:xfrm>
            <a:off x="1187624" y="5013176"/>
            <a:ext cx="7750840" cy="120032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Zastosowania:</a:t>
            </a:r>
            <a:r>
              <a:rPr lang="pl-PL" b="1" dirty="0" smtClean="0"/>
              <a:t> modelowanie AWGN (</a:t>
            </a:r>
            <a:r>
              <a:rPr lang="pl-PL" b="1" dirty="0" err="1" smtClean="0"/>
              <a:t>Additive</a:t>
            </a:r>
            <a:r>
              <a:rPr lang="pl-PL" b="1" dirty="0" smtClean="0"/>
              <a:t> White</a:t>
            </a:r>
            <a:br>
              <a:rPr lang="pl-PL" b="1" dirty="0" smtClean="0"/>
            </a:br>
            <a:r>
              <a:rPr lang="pl-PL" b="1" dirty="0" err="1" smtClean="0"/>
              <a:t>Gaussian</a:t>
            </a:r>
            <a:r>
              <a:rPr lang="pl-PL" b="1" dirty="0" smtClean="0"/>
              <a:t> </a:t>
            </a:r>
            <a:r>
              <a:rPr lang="pl-PL" b="1" dirty="0" err="1" smtClean="0"/>
              <a:t>Noise</a:t>
            </a:r>
            <a:r>
              <a:rPr lang="pl-PL" b="1" dirty="0" smtClean="0"/>
              <a:t>) zakłócającego transmisję w analogowych</a:t>
            </a:r>
            <a:br>
              <a:rPr lang="pl-PL" b="1" dirty="0" smtClean="0"/>
            </a:br>
            <a:r>
              <a:rPr lang="pl-PL" b="1" dirty="0" smtClean="0"/>
              <a:t>i cyfrowych łączach transmisyjnych.</a:t>
            </a: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11430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Rozkład wykładniczy</a:t>
            </a:r>
            <a:endParaRPr kumimoji="1" lang="pl-PL" sz="32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75" name="Line 3"/>
          <p:cNvSpPr>
            <a:spLocks noChangeShapeType="1"/>
          </p:cNvSpPr>
          <p:nvPr/>
        </p:nvSpPr>
        <p:spPr bwMode="auto">
          <a:xfrm>
            <a:off x="2221210" y="1370112"/>
            <a:ext cx="61960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8281987" y="1319436"/>
            <a:ext cx="821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rgbClr val="000099"/>
                </a:solidFill>
              </a:rPr>
              <a:t>czas</a:t>
            </a:r>
            <a:endParaRPr lang="pl-PL" sz="2800" b="1" dirty="0">
              <a:solidFill>
                <a:srgbClr val="000099"/>
              </a:solidFill>
            </a:endParaRPr>
          </a:p>
        </p:txBody>
      </p:sp>
      <p:sp>
        <p:nvSpPr>
          <p:cNvPr id="77" name="Line 5"/>
          <p:cNvSpPr>
            <a:spLocks noChangeShapeType="1"/>
          </p:cNvSpPr>
          <p:nvPr/>
        </p:nvSpPr>
        <p:spPr bwMode="auto">
          <a:xfrm>
            <a:off x="3997623" y="1065312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5269210" y="417612"/>
            <a:ext cx="441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4400" b="1" i="1" dirty="0">
                <a:solidFill>
                  <a:srgbClr val="000000"/>
                </a:solidFill>
              </a:rPr>
              <a:t>τ</a:t>
            </a:r>
            <a:endParaRPr lang="pl-PL" i="1" dirty="0"/>
          </a:p>
        </p:txBody>
      </p:sp>
      <p:sp>
        <p:nvSpPr>
          <p:cNvPr id="79" name="Oval 7"/>
          <p:cNvSpPr>
            <a:spLocks noChangeArrowheads="1"/>
          </p:cNvSpPr>
          <p:nvPr/>
        </p:nvSpPr>
        <p:spPr bwMode="auto">
          <a:xfrm>
            <a:off x="3997623" y="1292325"/>
            <a:ext cx="152400" cy="1524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6817023" y="1292325"/>
            <a:ext cx="152400" cy="1524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81" name="Object 0"/>
          <p:cNvGraphicFramePr>
            <a:graphicFrameLocks noChangeAspect="1"/>
          </p:cNvGraphicFramePr>
          <p:nvPr/>
        </p:nvGraphicFramePr>
        <p:xfrm>
          <a:off x="4050010" y="1598712"/>
          <a:ext cx="29749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87" name="Equation" r:id="rId4" imgW="774360" imgH="228600" progId="Equation.3">
                  <p:embed/>
                </p:oleObj>
              </mc:Choice>
              <mc:Fallback>
                <p:oleObj name="Equation" r:id="rId4" imgW="77436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0010" y="1598712"/>
                        <a:ext cx="297497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Line 15"/>
          <p:cNvSpPr>
            <a:spLocks noChangeShapeType="1"/>
          </p:cNvSpPr>
          <p:nvPr/>
        </p:nvSpPr>
        <p:spPr bwMode="auto">
          <a:xfrm>
            <a:off x="1419523" y="1511400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0" name="Rectangle 18"/>
          <p:cNvSpPr>
            <a:spLocks noChangeArrowheads="1"/>
          </p:cNvSpPr>
          <p:nvPr/>
        </p:nvSpPr>
        <p:spPr bwMode="auto">
          <a:xfrm>
            <a:off x="227836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pl-PL" sz="3200" b="1"/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3221335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2</a:t>
            </a:r>
            <a:endParaRPr lang="pl-PL" sz="3200" b="1"/>
          </a:p>
        </p:txBody>
      </p:sp>
      <p:sp>
        <p:nvSpPr>
          <p:cNvPr id="92" name="Rectangle 20"/>
          <p:cNvSpPr>
            <a:spLocks noChangeArrowheads="1"/>
          </p:cNvSpPr>
          <p:nvPr/>
        </p:nvSpPr>
        <p:spPr bwMode="auto">
          <a:xfrm>
            <a:off x="416431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3</a:t>
            </a:r>
            <a:endParaRPr lang="pl-PL" sz="3200" b="1"/>
          </a:p>
        </p:txBody>
      </p:sp>
      <p:sp>
        <p:nvSpPr>
          <p:cNvPr id="93" name="Rectangle 21"/>
          <p:cNvSpPr>
            <a:spLocks noChangeArrowheads="1"/>
          </p:cNvSpPr>
          <p:nvPr/>
        </p:nvSpPr>
        <p:spPr bwMode="auto">
          <a:xfrm>
            <a:off x="5107285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4</a:t>
            </a:r>
            <a:endParaRPr lang="pl-PL" sz="3200" b="1"/>
          </a:p>
        </p:txBody>
      </p:sp>
      <p:sp>
        <p:nvSpPr>
          <p:cNvPr id="94" name="Rectangle 22"/>
          <p:cNvSpPr>
            <a:spLocks noChangeArrowheads="1"/>
          </p:cNvSpPr>
          <p:nvPr/>
        </p:nvSpPr>
        <p:spPr bwMode="auto">
          <a:xfrm>
            <a:off x="605026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5</a:t>
            </a:r>
            <a:endParaRPr lang="pl-PL" sz="3200" b="1"/>
          </a:p>
        </p:txBody>
      </p: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7002760" y="53690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6</a:t>
            </a:r>
            <a:endParaRPr lang="pl-PL" sz="3200" b="1"/>
          </a:p>
        </p:txBody>
      </p:sp>
      <p:sp>
        <p:nvSpPr>
          <p:cNvPr id="96" name="Rectangle 24"/>
          <p:cNvSpPr>
            <a:spLocks noChangeArrowheads="1"/>
          </p:cNvSpPr>
          <p:nvPr/>
        </p:nvSpPr>
        <p:spPr bwMode="auto">
          <a:xfrm>
            <a:off x="1259185" y="5264250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pl-PL" sz="3200" b="1"/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1154410" y="4511775"/>
            <a:ext cx="222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0.5</a:t>
            </a:r>
            <a:endParaRPr lang="pl-PL" sz="3200" b="1"/>
          </a:p>
        </p:txBody>
      </p:sp>
      <p:sp>
        <p:nvSpPr>
          <p:cNvPr id="98" name="Rectangle 26"/>
          <p:cNvSpPr>
            <a:spLocks noChangeArrowheads="1"/>
          </p:cNvSpPr>
          <p:nvPr/>
        </p:nvSpPr>
        <p:spPr bwMode="auto">
          <a:xfrm>
            <a:off x="1259185" y="3768825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pl-PL" sz="3200" b="1"/>
          </a:p>
        </p:txBody>
      </p:sp>
      <p:sp>
        <p:nvSpPr>
          <p:cNvPr id="99" name="Rectangle 27"/>
          <p:cNvSpPr>
            <a:spLocks noChangeArrowheads="1"/>
          </p:cNvSpPr>
          <p:nvPr/>
        </p:nvSpPr>
        <p:spPr bwMode="auto">
          <a:xfrm>
            <a:off x="1154410" y="3025875"/>
            <a:ext cx="222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1.5</a:t>
            </a:r>
            <a:endParaRPr lang="pl-PL" sz="3200" b="1"/>
          </a:p>
        </p:txBody>
      </p: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1259185" y="2273400"/>
            <a:ext cx="889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2</a:t>
            </a:r>
            <a:endParaRPr lang="pl-PL" sz="3200" b="1"/>
          </a:p>
        </p:txBody>
      </p:sp>
      <p:sp>
        <p:nvSpPr>
          <p:cNvPr id="101" name="Rectangle 29"/>
          <p:cNvSpPr>
            <a:spLocks noChangeArrowheads="1"/>
          </p:cNvSpPr>
          <p:nvPr/>
        </p:nvSpPr>
        <p:spPr bwMode="auto">
          <a:xfrm>
            <a:off x="1154410" y="1530450"/>
            <a:ext cx="2222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Helvetica" pitchFamily="34" charset="0"/>
              </a:rPr>
              <a:t>2.5</a:t>
            </a:r>
            <a:endParaRPr lang="pl-PL" sz="3200" b="1"/>
          </a:p>
        </p:txBody>
      </p:sp>
      <p:sp>
        <p:nvSpPr>
          <p:cNvPr id="102" name="Line 30"/>
          <p:cNvSpPr>
            <a:spLocks noChangeShapeType="1"/>
          </p:cNvSpPr>
          <p:nvPr/>
        </p:nvSpPr>
        <p:spPr bwMode="auto">
          <a:xfrm>
            <a:off x="1403648" y="5313462"/>
            <a:ext cx="56673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3" name="Line 31"/>
          <p:cNvSpPr>
            <a:spLocks noChangeShapeType="1"/>
          </p:cNvSpPr>
          <p:nvPr/>
        </p:nvSpPr>
        <p:spPr bwMode="auto">
          <a:xfrm flipV="1">
            <a:off x="1403648" y="836712"/>
            <a:ext cx="1587" cy="44767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4" name="Freeform 32"/>
          <p:cNvSpPr>
            <a:spLocks/>
          </p:cNvSpPr>
          <p:nvPr/>
        </p:nvSpPr>
        <p:spPr bwMode="auto">
          <a:xfrm>
            <a:off x="1403648" y="3818037"/>
            <a:ext cx="5667375" cy="1485900"/>
          </a:xfrm>
          <a:custGeom>
            <a:avLst/>
            <a:gdLst>
              <a:gd name="T0" fmla="*/ 2147483647 w 3570"/>
              <a:gd name="T1" fmla="*/ 2147483647 h 936"/>
              <a:gd name="T2" fmla="*/ 2147483647 w 3570"/>
              <a:gd name="T3" fmla="*/ 2147483647 h 936"/>
              <a:gd name="T4" fmla="*/ 2147483647 w 3570"/>
              <a:gd name="T5" fmla="*/ 2147483647 h 936"/>
              <a:gd name="T6" fmla="*/ 2147483647 w 3570"/>
              <a:gd name="T7" fmla="*/ 2147483647 h 936"/>
              <a:gd name="T8" fmla="*/ 2147483647 w 3570"/>
              <a:gd name="T9" fmla="*/ 2147483647 h 936"/>
              <a:gd name="T10" fmla="*/ 2147483647 w 3570"/>
              <a:gd name="T11" fmla="*/ 2147483647 h 936"/>
              <a:gd name="T12" fmla="*/ 2147483647 w 3570"/>
              <a:gd name="T13" fmla="*/ 2147483647 h 936"/>
              <a:gd name="T14" fmla="*/ 2147483647 w 3570"/>
              <a:gd name="T15" fmla="*/ 2147483647 h 936"/>
              <a:gd name="T16" fmla="*/ 2147483647 w 3570"/>
              <a:gd name="T17" fmla="*/ 2147483647 h 936"/>
              <a:gd name="T18" fmla="*/ 2147483647 w 3570"/>
              <a:gd name="T19" fmla="*/ 2147483647 h 936"/>
              <a:gd name="T20" fmla="*/ 2147483647 w 3570"/>
              <a:gd name="T21" fmla="*/ 2147483647 h 936"/>
              <a:gd name="T22" fmla="*/ 2147483647 w 3570"/>
              <a:gd name="T23" fmla="*/ 2147483647 h 936"/>
              <a:gd name="T24" fmla="*/ 2147483647 w 3570"/>
              <a:gd name="T25" fmla="*/ 2147483647 h 936"/>
              <a:gd name="T26" fmla="*/ 2147483647 w 3570"/>
              <a:gd name="T27" fmla="*/ 2147483647 h 936"/>
              <a:gd name="T28" fmla="*/ 2147483647 w 3570"/>
              <a:gd name="T29" fmla="*/ 2147483647 h 936"/>
              <a:gd name="T30" fmla="*/ 2147483647 w 3570"/>
              <a:gd name="T31" fmla="*/ 2147483647 h 936"/>
              <a:gd name="T32" fmla="*/ 2147483647 w 3570"/>
              <a:gd name="T33" fmla="*/ 2147483647 h 936"/>
              <a:gd name="T34" fmla="*/ 2147483647 w 3570"/>
              <a:gd name="T35" fmla="*/ 2147483647 h 936"/>
              <a:gd name="T36" fmla="*/ 2147483647 w 3570"/>
              <a:gd name="T37" fmla="*/ 2147483647 h 936"/>
              <a:gd name="T38" fmla="*/ 2147483647 w 3570"/>
              <a:gd name="T39" fmla="*/ 2147483647 h 936"/>
              <a:gd name="T40" fmla="*/ 2147483647 w 3570"/>
              <a:gd name="T41" fmla="*/ 2147483647 h 936"/>
              <a:gd name="T42" fmla="*/ 2147483647 w 3570"/>
              <a:gd name="T43" fmla="*/ 2147483647 h 936"/>
              <a:gd name="T44" fmla="*/ 2147483647 w 3570"/>
              <a:gd name="T45" fmla="*/ 2147483647 h 936"/>
              <a:gd name="T46" fmla="*/ 2147483647 w 3570"/>
              <a:gd name="T47" fmla="*/ 2147483647 h 936"/>
              <a:gd name="T48" fmla="*/ 2147483647 w 3570"/>
              <a:gd name="T49" fmla="*/ 2147483647 h 936"/>
              <a:gd name="T50" fmla="*/ 2147483647 w 3570"/>
              <a:gd name="T51" fmla="*/ 2147483647 h 936"/>
              <a:gd name="T52" fmla="*/ 2147483647 w 3570"/>
              <a:gd name="T53" fmla="*/ 2147483647 h 936"/>
              <a:gd name="T54" fmla="*/ 2147483647 w 3570"/>
              <a:gd name="T55" fmla="*/ 2147483647 h 936"/>
              <a:gd name="T56" fmla="*/ 2147483647 w 3570"/>
              <a:gd name="T57" fmla="*/ 2147483647 h 936"/>
              <a:gd name="T58" fmla="*/ 2147483647 w 3570"/>
              <a:gd name="T59" fmla="*/ 2147483647 h 936"/>
              <a:gd name="T60" fmla="*/ 2147483647 w 3570"/>
              <a:gd name="T61" fmla="*/ 2147483647 h 936"/>
              <a:gd name="T62" fmla="*/ 2147483647 w 3570"/>
              <a:gd name="T63" fmla="*/ 2147483647 h 936"/>
              <a:gd name="T64" fmla="*/ 2147483647 w 3570"/>
              <a:gd name="T65" fmla="*/ 2147483647 h 936"/>
              <a:gd name="T66" fmla="*/ 2147483647 w 3570"/>
              <a:gd name="T67" fmla="*/ 2147483647 h 936"/>
              <a:gd name="T68" fmla="*/ 2147483647 w 3570"/>
              <a:gd name="T69" fmla="*/ 2147483647 h 936"/>
              <a:gd name="T70" fmla="*/ 2147483647 w 3570"/>
              <a:gd name="T71" fmla="*/ 2147483647 h 936"/>
              <a:gd name="T72" fmla="*/ 2147483647 w 3570"/>
              <a:gd name="T73" fmla="*/ 2147483647 h 936"/>
              <a:gd name="T74" fmla="*/ 2147483647 w 3570"/>
              <a:gd name="T75" fmla="*/ 2147483647 h 936"/>
              <a:gd name="T76" fmla="*/ 2147483647 w 3570"/>
              <a:gd name="T77" fmla="*/ 2147483647 h 936"/>
              <a:gd name="T78" fmla="*/ 2147483647 w 3570"/>
              <a:gd name="T79" fmla="*/ 2147483647 h 936"/>
              <a:gd name="T80" fmla="*/ 2147483647 w 3570"/>
              <a:gd name="T81" fmla="*/ 2147483647 h 936"/>
              <a:gd name="T82" fmla="*/ 2147483647 w 3570"/>
              <a:gd name="T83" fmla="*/ 2147483647 h 936"/>
              <a:gd name="T84" fmla="*/ 2147483647 w 3570"/>
              <a:gd name="T85" fmla="*/ 2147483647 h 936"/>
              <a:gd name="T86" fmla="*/ 2147483647 w 3570"/>
              <a:gd name="T87" fmla="*/ 2147483647 h 936"/>
              <a:gd name="T88" fmla="*/ 2147483647 w 3570"/>
              <a:gd name="T89" fmla="*/ 2147483647 h 936"/>
              <a:gd name="T90" fmla="*/ 2147483647 w 3570"/>
              <a:gd name="T91" fmla="*/ 2147483647 h 936"/>
              <a:gd name="T92" fmla="*/ 2147483647 w 3570"/>
              <a:gd name="T93" fmla="*/ 2147483647 h 936"/>
              <a:gd name="T94" fmla="*/ 2147483647 w 3570"/>
              <a:gd name="T95" fmla="*/ 2147483647 h 936"/>
              <a:gd name="T96" fmla="*/ 2147483647 w 3570"/>
              <a:gd name="T97" fmla="*/ 2147483647 h 936"/>
              <a:gd name="T98" fmla="*/ 2147483647 w 3570"/>
              <a:gd name="T99" fmla="*/ 2147483647 h 9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570"/>
              <a:gd name="T151" fmla="*/ 0 h 936"/>
              <a:gd name="T152" fmla="*/ 3570 w 3570"/>
              <a:gd name="T153" fmla="*/ 936 h 9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570" h="936">
                <a:moveTo>
                  <a:pt x="0" y="0"/>
                </a:moveTo>
                <a:lnTo>
                  <a:pt x="36" y="54"/>
                </a:lnTo>
                <a:lnTo>
                  <a:pt x="72" y="108"/>
                </a:lnTo>
                <a:lnTo>
                  <a:pt x="108" y="156"/>
                </a:lnTo>
                <a:lnTo>
                  <a:pt x="144" y="204"/>
                </a:lnTo>
                <a:lnTo>
                  <a:pt x="180" y="246"/>
                </a:lnTo>
                <a:lnTo>
                  <a:pt x="216" y="288"/>
                </a:lnTo>
                <a:lnTo>
                  <a:pt x="252" y="324"/>
                </a:lnTo>
                <a:lnTo>
                  <a:pt x="288" y="360"/>
                </a:lnTo>
                <a:lnTo>
                  <a:pt x="324" y="396"/>
                </a:lnTo>
                <a:lnTo>
                  <a:pt x="360" y="426"/>
                </a:lnTo>
                <a:lnTo>
                  <a:pt x="396" y="456"/>
                </a:lnTo>
                <a:lnTo>
                  <a:pt x="432" y="486"/>
                </a:lnTo>
                <a:lnTo>
                  <a:pt x="468" y="510"/>
                </a:lnTo>
                <a:lnTo>
                  <a:pt x="504" y="534"/>
                </a:lnTo>
                <a:lnTo>
                  <a:pt x="540" y="558"/>
                </a:lnTo>
                <a:lnTo>
                  <a:pt x="576" y="582"/>
                </a:lnTo>
                <a:lnTo>
                  <a:pt x="612" y="606"/>
                </a:lnTo>
                <a:lnTo>
                  <a:pt x="648" y="624"/>
                </a:lnTo>
                <a:lnTo>
                  <a:pt x="684" y="642"/>
                </a:lnTo>
                <a:lnTo>
                  <a:pt x="720" y="660"/>
                </a:lnTo>
                <a:lnTo>
                  <a:pt x="756" y="678"/>
                </a:lnTo>
                <a:lnTo>
                  <a:pt x="792" y="690"/>
                </a:lnTo>
                <a:lnTo>
                  <a:pt x="828" y="708"/>
                </a:lnTo>
                <a:lnTo>
                  <a:pt x="864" y="720"/>
                </a:lnTo>
                <a:lnTo>
                  <a:pt x="900" y="732"/>
                </a:lnTo>
                <a:lnTo>
                  <a:pt x="936" y="744"/>
                </a:lnTo>
                <a:lnTo>
                  <a:pt x="972" y="756"/>
                </a:lnTo>
                <a:lnTo>
                  <a:pt x="1008" y="768"/>
                </a:lnTo>
                <a:lnTo>
                  <a:pt x="1044" y="774"/>
                </a:lnTo>
                <a:lnTo>
                  <a:pt x="1080" y="786"/>
                </a:lnTo>
                <a:lnTo>
                  <a:pt x="1116" y="798"/>
                </a:lnTo>
                <a:lnTo>
                  <a:pt x="1152" y="804"/>
                </a:lnTo>
                <a:lnTo>
                  <a:pt x="1188" y="810"/>
                </a:lnTo>
                <a:lnTo>
                  <a:pt x="1224" y="822"/>
                </a:lnTo>
                <a:lnTo>
                  <a:pt x="1260" y="828"/>
                </a:lnTo>
                <a:lnTo>
                  <a:pt x="1296" y="834"/>
                </a:lnTo>
                <a:lnTo>
                  <a:pt x="1332" y="840"/>
                </a:lnTo>
                <a:lnTo>
                  <a:pt x="1368" y="846"/>
                </a:lnTo>
                <a:lnTo>
                  <a:pt x="1404" y="852"/>
                </a:lnTo>
                <a:lnTo>
                  <a:pt x="1440" y="858"/>
                </a:lnTo>
                <a:lnTo>
                  <a:pt x="1476" y="858"/>
                </a:lnTo>
                <a:lnTo>
                  <a:pt x="1512" y="864"/>
                </a:lnTo>
                <a:lnTo>
                  <a:pt x="1548" y="870"/>
                </a:lnTo>
                <a:lnTo>
                  <a:pt x="1584" y="876"/>
                </a:lnTo>
                <a:lnTo>
                  <a:pt x="1620" y="876"/>
                </a:lnTo>
                <a:lnTo>
                  <a:pt x="1656" y="882"/>
                </a:lnTo>
                <a:lnTo>
                  <a:pt x="1692" y="882"/>
                </a:lnTo>
                <a:lnTo>
                  <a:pt x="1728" y="888"/>
                </a:lnTo>
                <a:lnTo>
                  <a:pt x="1764" y="888"/>
                </a:lnTo>
                <a:lnTo>
                  <a:pt x="1800" y="894"/>
                </a:lnTo>
                <a:lnTo>
                  <a:pt x="1836" y="894"/>
                </a:lnTo>
                <a:lnTo>
                  <a:pt x="1872" y="900"/>
                </a:lnTo>
                <a:lnTo>
                  <a:pt x="1908" y="900"/>
                </a:lnTo>
                <a:lnTo>
                  <a:pt x="1944" y="906"/>
                </a:lnTo>
                <a:lnTo>
                  <a:pt x="1980" y="906"/>
                </a:lnTo>
                <a:lnTo>
                  <a:pt x="2016" y="906"/>
                </a:lnTo>
                <a:lnTo>
                  <a:pt x="2052" y="912"/>
                </a:lnTo>
                <a:lnTo>
                  <a:pt x="2088" y="912"/>
                </a:lnTo>
                <a:lnTo>
                  <a:pt x="2124" y="912"/>
                </a:lnTo>
                <a:lnTo>
                  <a:pt x="2160" y="912"/>
                </a:lnTo>
                <a:lnTo>
                  <a:pt x="2196" y="918"/>
                </a:lnTo>
                <a:lnTo>
                  <a:pt x="2232" y="918"/>
                </a:lnTo>
                <a:lnTo>
                  <a:pt x="2268" y="918"/>
                </a:lnTo>
                <a:lnTo>
                  <a:pt x="2304" y="918"/>
                </a:lnTo>
                <a:lnTo>
                  <a:pt x="2340" y="918"/>
                </a:lnTo>
                <a:lnTo>
                  <a:pt x="2376" y="924"/>
                </a:lnTo>
                <a:lnTo>
                  <a:pt x="2412" y="924"/>
                </a:lnTo>
                <a:lnTo>
                  <a:pt x="2448" y="924"/>
                </a:lnTo>
                <a:lnTo>
                  <a:pt x="2484" y="924"/>
                </a:lnTo>
                <a:lnTo>
                  <a:pt x="2520" y="924"/>
                </a:lnTo>
                <a:lnTo>
                  <a:pt x="2556" y="924"/>
                </a:lnTo>
                <a:lnTo>
                  <a:pt x="2592" y="930"/>
                </a:lnTo>
                <a:lnTo>
                  <a:pt x="2628" y="930"/>
                </a:lnTo>
                <a:lnTo>
                  <a:pt x="2664" y="930"/>
                </a:lnTo>
                <a:lnTo>
                  <a:pt x="2700" y="930"/>
                </a:lnTo>
                <a:lnTo>
                  <a:pt x="2736" y="930"/>
                </a:lnTo>
                <a:lnTo>
                  <a:pt x="2772" y="930"/>
                </a:lnTo>
                <a:lnTo>
                  <a:pt x="2808" y="930"/>
                </a:lnTo>
                <a:lnTo>
                  <a:pt x="2844" y="930"/>
                </a:lnTo>
                <a:lnTo>
                  <a:pt x="2880" y="930"/>
                </a:lnTo>
                <a:lnTo>
                  <a:pt x="2916" y="930"/>
                </a:lnTo>
                <a:lnTo>
                  <a:pt x="2952" y="930"/>
                </a:lnTo>
                <a:lnTo>
                  <a:pt x="2988" y="930"/>
                </a:lnTo>
                <a:lnTo>
                  <a:pt x="3024" y="936"/>
                </a:lnTo>
                <a:lnTo>
                  <a:pt x="3060" y="936"/>
                </a:lnTo>
                <a:lnTo>
                  <a:pt x="3096" y="936"/>
                </a:lnTo>
                <a:lnTo>
                  <a:pt x="3132" y="936"/>
                </a:lnTo>
                <a:lnTo>
                  <a:pt x="3168" y="936"/>
                </a:lnTo>
                <a:lnTo>
                  <a:pt x="3204" y="936"/>
                </a:lnTo>
                <a:lnTo>
                  <a:pt x="3240" y="936"/>
                </a:lnTo>
                <a:lnTo>
                  <a:pt x="3276" y="936"/>
                </a:lnTo>
                <a:lnTo>
                  <a:pt x="3312" y="936"/>
                </a:lnTo>
                <a:lnTo>
                  <a:pt x="3348" y="936"/>
                </a:lnTo>
                <a:lnTo>
                  <a:pt x="3384" y="936"/>
                </a:lnTo>
                <a:lnTo>
                  <a:pt x="3420" y="936"/>
                </a:lnTo>
                <a:lnTo>
                  <a:pt x="3456" y="936"/>
                </a:lnTo>
                <a:lnTo>
                  <a:pt x="3492" y="936"/>
                </a:lnTo>
                <a:lnTo>
                  <a:pt x="3528" y="936"/>
                </a:lnTo>
                <a:lnTo>
                  <a:pt x="3570" y="936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5" name="Freeform 33"/>
          <p:cNvSpPr>
            <a:spLocks/>
          </p:cNvSpPr>
          <p:nvPr/>
        </p:nvSpPr>
        <p:spPr bwMode="auto">
          <a:xfrm>
            <a:off x="1403648" y="2322612"/>
            <a:ext cx="5667375" cy="2981325"/>
          </a:xfrm>
          <a:custGeom>
            <a:avLst/>
            <a:gdLst>
              <a:gd name="T0" fmla="*/ 2147483647 w 3570"/>
              <a:gd name="T1" fmla="*/ 2147483647 h 1878"/>
              <a:gd name="T2" fmla="*/ 2147483647 w 3570"/>
              <a:gd name="T3" fmla="*/ 2147483647 h 1878"/>
              <a:gd name="T4" fmla="*/ 2147483647 w 3570"/>
              <a:gd name="T5" fmla="*/ 2147483647 h 1878"/>
              <a:gd name="T6" fmla="*/ 2147483647 w 3570"/>
              <a:gd name="T7" fmla="*/ 2147483647 h 1878"/>
              <a:gd name="T8" fmla="*/ 2147483647 w 3570"/>
              <a:gd name="T9" fmla="*/ 2147483647 h 1878"/>
              <a:gd name="T10" fmla="*/ 2147483647 w 3570"/>
              <a:gd name="T11" fmla="*/ 2147483647 h 1878"/>
              <a:gd name="T12" fmla="*/ 2147483647 w 3570"/>
              <a:gd name="T13" fmla="*/ 2147483647 h 1878"/>
              <a:gd name="T14" fmla="*/ 2147483647 w 3570"/>
              <a:gd name="T15" fmla="*/ 2147483647 h 1878"/>
              <a:gd name="T16" fmla="*/ 2147483647 w 3570"/>
              <a:gd name="T17" fmla="*/ 2147483647 h 1878"/>
              <a:gd name="T18" fmla="*/ 2147483647 w 3570"/>
              <a:gd name="T19" fmla="*/ 2147483647 h 1878"/>
              <a:gd name="T20" fmla="*/ 2147483647 w 3570"/>
              <a:gd name="T21" fmla="*/ 2147483647 h 1878"/>
              <a:gd name="T22" fmla="*/ 2147483647 w 3570"/>
              <a:gd name="T23" fmla="*/ 2147483647 h 1878"/>
              <a:gd name="T24" fmla="*/ 2147483647 w 3570"/>
              <a:gd name="T25" fmla="*/ 2147483647 h 1878"/>
              <a:gd name="T26" fmla="*/ 2147483647 w 3570"/>
              <a:gd name="T27" fmla="*/ 2147483647 h 1878"/>
              <a:gd name="T28" fmla="*/ 2147483647 w 3570"/>
              <a:gd name="T29" fmla="*/ 2147483647 h 1878"/>
              <a:gd name="T30" fmla="*/ 2147483647 w 3570"/>
              <a:gd name="T31" fmla="*/ 2147483647 h 1878"/>
              <a:gd name="T32" fmla="*/ 2147483647 w 3570"/>
              <a:gd name="T33" fmla="*/ 2147483647 h 1878"/>
              <a:gd name="T34" fmla="*/ 2147483647 w 3570"/>
              <a:gd name="T35" fmla="*/ 2147483647 h 1878"/>
              <a:gd name="T36" fmla="*/ 2147483647 w 3570"/>
              <a:gd name="T37" fmla="*/ 2147483647 h 1878"/>
              <a:gd name="T38" fmla="*/ 2147483647 w 3570"/>
              <a:gd name="T39" fmla="*/ 2147483647 h 1878"/>
              <a:gd name="T40" fmla="*/ 2147483647 w 3570"/>
              <a:gd name="T41" fmla="*/ 2147483647 h 1878"/>
              <a:gd name="T42" fmla="*/ 2147483647 w 3570"/>
              <a:gd name="T43" fmla="*/ 2147483647 h 1878"/>
              <a:gd name="T44" fmla="*/ 2147483647 w 3570"/>
              <a:gd name="T45" fmla="*/ 2147483647 h 1878"/>
              <a:gd name="T46" fmla="*/ 2147483647 w 3570"/>
              <a:gd name="T47" fmla="*/ 2147483647 h 1878"/>
              <a:gd name="T48" fmla="*/ 2147483647 w 3570"/>
              <a:gd name="T49" fmla="*/ 2147483647 h 1878"/>
              <a:gd name="T50" fmla="*/ 2147483647 w 3570"/>
              <a:gd name="T51" fmla="*/ 2147483647 h 1878"/>
              <a:gd name="T52" fmla="*/ 2147483647 w 3570"/>
              <a:gd name="T53" fmla="*/ 2147483647 h 1878"/>
              <a:gd name="T54" fmla="*/ 2147483647 w 3570"/>
              <a:gd name="T55" fmla="*/ 2147483647 h 1878"/>
              <a:gd name="T56" fmla="*/ 2147483647 w 3570"/>
              <a:gd name="T57" fmla="*/ 2147483647 h 1878"/>
              <a:gd name="T58" fmla="*/ 2147483647 w 3570"/>
              <a:gd name="T59" fmla="*/ 2147483647 h 1878"/>
              <a:gd name="T60" fmla="*/ 2147483647 w 3570"/>
              <a:gd name="T61" fmla="*/ 2147483647 h 1878"/>
              <a:gd name="T62" fmla="*/ 2147483647 w 3570"/>
              <a:gd name="T63" fmla="*/ 2147483647 h 1878"/>
              <a:gd name="T64" fmla="*/ 2147483647 w 3570"/>
              <a:gd name="T65" fmla="*/ 2147483647 h 1878"/>
              <a:gd name="T66" fmla="*/ 2147483647 w 3570"/>
              <a:gd name="T67" fmla="*/ 2147483647 h 1878"/>
              <a:gd name="T68" fmla="*/ 2147483647 w 3570"/>
              <a:gd name="T69" fmla="*/ 2147483647 h 1878"/>
              <a:gd name="T70" fmla="*/ 2147483647 w 3570"/>
              <a:gd name="T71" fmla="*/ 2147483647 h 1878"/>
              <a:gd name="T72" fmla="*/ 2147483647 w 3570"/>
              <a:gd name="T73" fmla="*/ 2147483647 h 1878"/>
              <a:gd name="T74" fmla="*/ 2147483647 w 3570"/>
              <a:gd name="T75" fmla="*/ 2147483647 h 1878"/>
              <a:gd name="T76" fmla="*/ 2147483647 w 3570"/>
              <a:gd name="T77" fmla="*/ 2147483647 h 1878"/>
              <a:gd name="T78" fmla="*/ 2147483647 w 3570"/>
              <a:gd name="T79" fmla="*/ 2147483647 h 1878"/>
              <a:gd name="T80" fmla="*/ 2147483647 w 3570"/>
              <a:gd name="T81" fmla="*/ 2147483647 h 1878"/>
              <a:gd name="T82" fmla="*/ 2147483647 w 3570"/>
              <a:gd name="T83" fmla="*/ 2147483647 h 1878"/>
              <a:gd name="T84" fmla="*/ 2147483647 w 3570"/>
              <a:gd name="T85" fmla="*/ 2147483647 h 1878"/>
              <a:gd name="T86" fmla="*/ 2147483647 w 3570"/>
              <a:gd name="T87" fmla="*/ 2147483647 h 1878"/>
              <a:gd name="T88" fmla="*/ 2147483647 w 3570"/>
              <a:gd name="T89" fmla="*/ 2147483647 h 1878"/>
              <a:gd name="T90" fmla="*/ 2147483647 w 3570"/>
              <a:gd name="T91" fmla="*/ 2147483647 h 1878"/>
              <a:gd name="T92" fmla="*/ 2147483647 w 3570"/>
              <a:gd name="T93" fmla="*/ 2147483647 h 1878"/>
              <a:gd name="T94" fmla="*/ 2147483647 w 3570"/>
              <a:gd name="T95" fmla="*/ 2147483647 h 1878"/>
              <a:gd name="T96" fmla="*/ 2147483647 w 3570"/>
              <a:gd name="T97" fmla="*/ 2147483647 h 1878"/>
              <a:gd name="T98" fmla="*/ 2147483647 w 3570"/>
              <a:gd name="T99" fmla="*/ 2147483647 h 187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570"/>
              <a:gd name="T151" fmla="*/ 0 h 1878"/>
              <a:gd name="T152" fmla="*/ 3570 w 3570"/>
              <a:gd name="T153" fmla="*/ 1878 h 187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570" h="1878">
                <a:moveTo>
                  <a:pt x="0" y="0"/>
                </a:moveTo>
                <a:lnTo>
                  <a:pt x="36" y="216"/>
                </a:lnTo>
                <a:lnTo>
                  <a:pt x="72" y="408"/>
                </a:lnTo>
                <a:lnTo>
                  <a:pt x="108" y="576"/>
                </a:lnTo>
                <a:lnTo>
                  <a:pt x="144" y="726"/>
                </a:lnTo>
                <a:lnTo>
                  <a:pt x="180" y="858"/>
                </a:lnTo>
                <a:lnTo>
                  <a:pt x="216" y="972"/>
                </a:lnTo>
                <a:lnTo>
                  <a:pt x="252" y="1074"/>
                </a:lnTo>
                <a:lnTo>
                  <a:pt x="288" y="1170"/>
                </a:lnTo>
                <a:lnTo>
                  <a:pt x="324" y="1248"/>
                </a:lnTo>
                <a:lnTo>
                  <a:pt x="360" y="1320"/>
                </a:lnTo>
                <a:lnTo>
                  <a:pt x="396" y="1386"/>
                </a:lnTo>
                <a:lnTo>
                  <a:pt x="432" y="1440"/>
                </a:lnTo>
                <a:lnTo>
                  <a:pt x="468" y="1494"/>
                </a:lnTo>
                <a:lnTo>
                  <a:pt x="504" y="1536"/>
                </a:lnTo>
                <a:lnTo>
                  <a:pt x="540" y="1578"/>
                </a:lnTo>
                <a:lnTo>
                  <a:pt x="576" y="1608"/>
                </a:lnTo>
                <a:lnTo>
                  <a:pt x="612" y="1644"/>
                </a:lnTo>
                <a:lnTo>
                  <a:pt x="648" y="1668"/>
                </a:lnTo>
                <a:lnTo>
                  <a:pt x="684" y="1692"/>
                </a:lnTo>
                <a:lnTo>
                  <a:pt x="720" y="1716"/>
                </a:lnTo>
                <a:lnTo>
                  <a:pt x="756" y="1734"/>
                </a:lnTo>
                <a:lnTo>
                  <a:pt x="792" y="1752"/>
                </a:lnTo>
                <a:lnTo>
                  <a:pt x="828" y="1764"/>
                </a:lnTo>
                <a:lnTo>
                  <a:pt x="864" y="1776"/>
                </a:lnTo>
                <a:lnTo>
                  <a:pt x="900" y="1788"/>
                </a:lnTo>
                <a:lnTo>
                  <a:pt x="936" y="1800"/>
                </a:lnTo>
                <a:lnTo>
                  <a:pt x="972" y="1812"/>
                </a:lnTo>
                <a:lnTo>
                  <a:pt x="1008" y="1818"/>
                </a:lnTo>
                <a:lnTo>
                  <a:pt x="1044" y="1824"/>
                </a:lnTo>
                <a:lnTo>
                  <a:pt x="1080" y="1830"/>
                </a:lnTo>
                <a:lnTo>
                  <a:pt x="1116" y="1836"/>
                </a:lnTo>
                <a:lnTo>
                  <a:pt x="1152" y="1842"/>
                </a:lnTo>
                <a:lnTo>
                  <a:pt x="1188" y="1848"/>
                </a:lnTo>
                <a:lnTo>
                  <a:pt x="1224" y="1848"/>
                </a:lnTo>
                <a:lnTo>
                  <a:pt x="1260" y="1854"/>
                </a:lnTo>
                <a:lnTo>
                  <a:pt x="1296" y="1860"/>
                </a:lnTo>
                <a:lnTo>
                  <a:pt x="1332" y="1860"/>
                </a:lnTo>
                <a:lnTo>
                  <a:pt x="1368" y="1860"/>
                </a:lnTo>
                <a:lnTo>
                  <a:pt x="1404" y="1866"/>
                </a:lnTo>
                <a:lnTo>
                  <a:pt x="1440" y="1866"/>
                </a:lnTo>
                <a:lnTo>
                  <a:pt x="1476" y="1866"/>
                </a:lnTo>
                <a:lnTo>
                  <a:pt x="1512" y="1872"/>
                </a:lnTo>
                <a:lnTo>
                  <a:pt x="1548" y="1872"/>
                </a:lnTo>
                <a:lnTo>
                  <a:pt x="1584" y="1872"/>
                </a:lnTo>
                <a:lnTo>
                  <a:pt x="1620" y="1872"/>
                </a:lnTo>
                <a:lnTo>
                  <a:pt x="1656" y="1872"/>
                </a:lnTo>
                <a:lnTo>
                  <a:pt x="1692" y="1872"/>
                </a:lnTo>
                <a:lnTo>
                  <a:pt x="1728" y="1878"/>
                </a:lnTo>
                <a:lnTo>
                  <a:pt x="1764" y="1878"/>
                </a:lnTo>
                <a:lnTo>
                  <a:pt x="1800" y="1878"/>
                </a:lnTo>
                <a:lnTo>
                  <a:pt x="1836" y="1878"/>
                </a:lnTo>
                <a:lnTo>
                  <a:pt x="1872" y="1878"/>
                </a:lnTo>
                <a:lnTo>
                  <a:pt x="1908" y="1878"/>
                </a:lnTo>
                <a:lnTo>
                  <a:pt x="1944" y="1878"/>
                </a:lnTo>
                <a:lnTo>
                  <a:pt x="1980" y="1878"/>
                </a:lnTo>
                <a:lnTo>
                  <a:pt x="2016" y="1878"/>
                </a:lnTo>
                <a:lnTo>
                  <a:pt x="2052" y="1878"/>
                </a:lnTo>
                <a:lnTo>
                  <a:pt x="2088" y="1878"/>
                </a:lnTo>
                <a:lnTo>
                  <a:pt x="2124" y="1878"/>
                </a:lnTo>
                <a:lnTo>
                  <a:pt x="2160" y="1878"/>
                </a:lnTo>
                <a:lnTo>
                  <a:pt x="2196" y="1878"/>
                </a:lnTo>
                <a:lnTo>
                  <a:pt x="2232" y="1878"/>
                </a:lnTo>
                <a:lnTo>
                  <a:pt x="2268" y="1878"/>
                </a:lnTo>
                <a:lnTo>
                  <a:pt x="2304" y="1878"/>
                </a:lnTo>
                <a:lnTo>
                  <a:pt x="2340" y="1878"/>
                </a:lnTo>
                <a:lnTo>
                  <a:pt x="2376" y="1878"/>
                </a:lnTo>
                <a:lnTo>
                  <a:pt x="2412" y="1878"/>
                </a:lnTo>
                <a:lnTo>
                  <a:pt x="2448" y="1878"/>
                </a:lnTo>
                <a:lnTo>
                  <a:pt x="2484" y="1878"/>
                </a:lnTo>
                <a:lnTo>
                  <a:pt x="2520" y="1878"/>
                </a:lnTo>
                <a:lnTo>
                  <a:pt x="2556" y="1878"/>
                </a:lnTo>
                <a:lnTo>
                  <a:pt x="2592" y="1878"/>
                </a:lnTo>
                <a:lnTo>
                  <a:pt x="2628" y="1878"/>
                </a:lnTo>
                <a:lnTo>
                  <a:pt x="2664" y="1878"/>
                </a:lnTo>
                <a:lnTo>
                  <a:pt x="2700" y="1878"/>
                </a:lnTo>
                <a:lnTo>
                  <a:pt x="2736" y="1878"/>
                </a:lnTo>
                <a:lnTo>
                  <a:pt x="2772" y="1878"/>
                </a:lnTo>
                <a:lnTo>
                  <a:pt x="2808" y="1878"/>
                </a:lnTo>
                <a:lnTo>
                  <a:pt x="2844" y="1878"/>
                </a:lnTo>
                <a:lnTo>
                  <a:pt x="2880" y="1878"/>
                </a:lnTo>
                <a:lnTo>
                  <a:pt x="2916" y="1878"/>
                </a:lnTo>
                <a:lnTo>
                  <a:pt x="2952" y="1878"/>
                </a:lnTo>
                <a:lnTo>
                  <a:pt x="2988" y="1878"/>
                </a:lnTo>
                <a:lnTo>
                  <a:pt x="3024" y="1878"/>
                </a:lnTo>
                <a:lnTo>
                  <a:pt x="3060" y="1878"/>
                </a:lnTo>
                <a:lnTo>
                  <a:pt x="3096" y="1878"/>
                </a:lnTo>
                <a:lnTo>
                  <a:pt x="3132" y="1878"/>
                </a:lnTo>
                <a:lnTo>
                  <a:pt x="3168" y="1878"/>
                </a:lnTo>
                <a:lnTo>
                  <a:pt x="3204" y="1878"/>
                </a:lnTo>
                <a:lnTo>
                  <a:pt x="3240" y="1878"/>
                </a:lnTo>
                <a:lnTo>
                  <a:pt x="3276" y="1878"/>
                </a:lnTo>
                <a:lnTo>
                  <a:pt x="3312" y="1878"/>
                </a:lnTo>
                <a:lnTo>
                  <a:pt x="3348" y="1878"/>
                </a:lnTo>
                <a:lnTo>
                  <a:pt x="3384" y="1878"/>
                </a:lnTo>
                <a:lnTo>
                  <a:pt x="3420" y="1878"/>
                </a:lnTo>
                <a:lnTo>
                  <a:pt x="3456" y="1878"/>
                </a:lnTo>
                <a:lnTo>
                  <a:pt x="3492" y="1878"/>
                </a:lnTo>
                <a:lnTo>
                  <a:pt x="3528" y="1878"/>
                </a:lnTo>
                <a:lnTo>
                  <a:pt x="3570" y="1878"/>
                </a:lnTo>
              </a:path>
            </a:pathLst>
          </a:custGeom>
          <a:noFill/>
          <a:ln w="28575">
            <a:solidFill>
              <a:srgbClr val="007F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6" name="Freeform 34"/>
          <p:cNvSpPr>
            <a:spLocks/>
          </p:cNvSpPr>
          <p:nvPr/>
        </p:nvSpPr>
        <p:spPr bwMode="auto">
          <a:xfrm>
            <a:off x="1403648" y="836712"/>
            <a:ext cx="5667375" cy="4467225"/>
          </a:xfrm>
          <a:custGeom>
            <a:avLst/>
            <a:gdLst>
              <a:gd name="T0" fmla="*/ 2147483647 w 3570"/>
              <a:gd name="T1" fmla="*/ 2147483647 h 2814"/>
              <a:gd name="T2" fmla="*/ 2147483647 w 3570"/>
              <a:gd name="T3" fmla="*/ 2147483647 h 2814"/>
              <a:gd name="T4" fmla="*/ 2147483647 w 3570"/>
              <a:gd name="T5" fmla="*/ 2147483647 h 2814"/>
              <a:gd name="T6" fmla="*/ 2147483647 w 3570"/>
              <a:gd name="T7" fmla="*/ 2147483647 h 2814"/>
              <a:gd name="T8" fmla="*/ 2147483647 w 3570"/>
              <a:gd name="T9" fmla="*/ 2147483647 h 2814"/>
              <a:gd name="T10" fmla="*/ 2147483647 w 3570"/>
              <a:gd name="T11" fmla="*/ 2147483647 h 2814"/>
              <a:gd name="T12" fmla="*/ 2147483647 w 3570"/>
              <a:gd name="T13" fmla="*/ 2147483647 h 2814"/>
              <a:gd name="T14" fmla="*/ 2147483647 w 3570"/>
              <a:gd name="T15" fmla="*/ 2147483647 h 2814"/>
              <a:gd name="T16" fmla="*/ 2147483647 w 3570"/>
              <a:gd name="T17" fmla="*/ 2147483647 h 2814"/>
              <a:gd name="T18" fmla="*/ 2147483647 w 3570"/>
              <a:gd name="T19" fmla="*/ 2147483647 h 2814"/>
              <a:gd name="T20" fmla="*/ 2147483647 w 3570"/>
              <a:gd name="T21" fmla="*/ 2147483647 h 2814"/>
              <a:gd name="T22" fmla="*/ 2147483647 w 3570"/>
              <a:gd name="T23" fmla="*/ 2147483647 h 2814"/>
              <a:gd name="T24" fmla="*/ 2147483647 w 3570"/>
              <a:gd name="T25" fmla="*/ 2147483647 h 2814"/>
              <a:gd name="T26" fmla="*/ 2147483647 w 3570"/>
              <a:gd name="T27" fmla="*/ 2147483647 h 2814"/>
              <a:gd name="T28" fmla="*/ 2147483647 w 3570"/>
              <a:gd name="T29" fmla="*/ 2147483647 h 2814"/>
              <a:gd name="T30" fmla="*/ 2147483647 w 3570"/>
              <a:gd name="T31" fmla="*/ 2147483647 h 2814"/>
              <a:gd name="T32" fmla="*/ 2147483647 w 3570"/>
              <a:gd name="T33" fmla="*/ 2147483647 h 2814"/>
              <a:gd name="T34" fmla="*/ 2147483647 w 3570"/>
              <a:gd name="T35" fmla="*/ 2147483647 h 2814"/>
              <a:gd name="T36" fmla="*/ 2147483647 w 3570"/>
              <a:gd name="T37" fmla="*/ 2147483647 h 2814"/>
              <a:gd name="T38" fmla="*/ 2147483647 w 3570"/>
              <a:gd name="T39" fmla="*/ 2147483647 h 2814"/>
              <a:gd name="T40" fmla="*/ 2147483647 w 3570"/>
              <a:gd name="T41" fmla="*/ 2147483647 h 2814"/>
              <a:gd name="T42" fmla="*/ 2147483647 w 3570"/>
              <a:gd name="T43" fmla="*/ 2147483647 h 2814"/>
              <a:gd name="T44" fmla="*/ 2147483647 w 3570"/>
              <a:gd name="T45" fmla="*/ 2147483647 h 2814"/>
              <a:gd name="T46" fmla="*/ 2147483647 w 3570"/>
              <a:gd name="T47" fmla="*/ 2147483647 h 2814"/>
              <a:gd name="T48" fmla="*/ 2147483647 w 3570"/>
              <a:gd name="T49" fmla="*/ 2147483647 h 2814"/>
              <a:gd name="T50" fmla="*/ 2147483647 w 3570"/>
              <a:gd name="T51" fmla="*/ 2147483647 h 2814"/>
              <a:gd name="T52" fmla="*/ 2147483647 w 3570"/>
              <a:gd name="T53" fmla="*/ 2147483647 h 2814"/>
              <a:gd name="T54" fmla="*/ 2147483647 w 3570"/>
              <a:gd name="T55" fmla="*/ 2147483647 h 2814"/>
              <a:gd name="T56" fmla="*/ 2147483647 w 3570"/>
              <a:gd name="T57" fmla="*/ 2147483647 h 2814"/>
              <a:gd name="T58" fmla="*/ 2147483647 w 3570"/>
              <a:gd name="T59" fmla="*/ 2147483647 h 2814"/>
              <a:gd name="T60" fmla="*/ 2147483647 w 3570"/>
              <a:gd name="T61" fmla="*/ 2147483647 h 2814"/>
              <a:gd name="T62" fmla="*/ 2147483647 w 3570"/>
              <a:gd name="T63" fmla="*/ 2147483647 h 2814"/>
              <a:gd name="T64" fmla="*/ 2147483647 w 3570"/>
              <a:gd name="T65" fmla="*/ 2147483647 h 2814"/>
              <a:gd name="T66" fmla="*/ 2147483647 w 3570"/>
              <a:gd name="T67" fmla="*/ 2147483647 h 2814"/>
              <a:gd name="T68" fmla="*/ 2147483647 w 3570"/>
              <a:gd name="T69" fmla="*/ 2147483647 h 2814"/>
              <a:gd name="T70" fmla="*/ 2147483647 w 3570"/>
              <a:gd name="T71" fmla="*/ 2147483647 h 2814"/>
              <a:gd name="T72" fmla="*/ 2147483647 w 3570"/>
              <a:gd name="T73" fmla="*/ 2147483647 h 2814"/>
              <a:gd name="T74" fmla="*/ 2147483647 w 3570"/>
              <a:gd name="T75" fmla="*/ 2147483647 h 2814"/>
              <a:gd name="T76" fmla="*/ 2147483647 w 3570"/>
              <a:gd name="T77" fmla="*/ 2147483647 h 2814"/>
              <a:gd name="T78" fmla="*/ 2147483647 w 3570"/>
              <a:gd name="T79" fmla="*/ 2147483647 h 2814"/>
              <a:gd name="T80" fmla="*/ 2147483647 w 3570"/>
              <a:gd name="T81" fmla="*/ 2147483647 h 2814"/>
              <a:gd name="T82" fmla="*/ 2147483647 w 3570"/>
              <a:gd name="T83" fmla="*/ 2147483647 h 2814"/>
              <a:gd name="T84" fmla="*/ 2147483647 w 3570"/>
              <a:gd name="T85" fmla="*/ 2147483647 h 2814"/>
              <a:gd name="T86" fmla="*/ 2147483647 w 3570"/>
              <a:gd name="T87" fmla="*/ 2147483647 h 2814"/>
              <a:gd name="T88" fmla="*/ 2147483647 w 3570"/>
              <a:gd name="T89" fmla="*/ 2147483647 h 2814"/>
              <a:gd name="T90" fmla="*/ 2147483647 w 3570"/>
              <a:gd name="T91" fmla="*/ 2147483647 h 2814"/>
              <a:gd name="T92" fmla="*/ 2147483647 w 3570"/>
              <a:gd name="T93" fmla="*/ 2147483647 h 2814"/>
              <a:gd name="T94" fmla="*/ 2147483647 w 3570"/>
              <a:gd name="T95" fmla="*/ 2147483647 h 2814"/>
              <a:gd name="T96" fmla="*/ 2147483647 w 3570"/>
              <a:gd name="T97" fmla="*/ 2147483647 h 2814"/>
              <a:gd name="T98" fmla="*/ 2147483647 w 3570"/>
              <a:gd name="T99" fmla="*/ 2147483647 h 281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570"/>
              <a:gd name="T151" fmla="*/ 0 h 2814"/>
              <a:gd name="T152" fmla="*/ 3570 w 3570"/>
              <a:gd name="T153" fmla="*/ 2814 h 281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570" h="2814">
                <a:moveTo>
                  <a:pt x="0" y="0"/>
                </a:moveTo>
                <a:lnTo>
                  <a:pt x="36" y="468"/>
                </a:lnTo>
                <a:lnTo>
                  <a:pt x="72" y="858"/>
                </a:lnTo>
                <a:lnTo>
                  <a:pt x="108" y="1182"/>
                </a:lnTo>
                <a:lnTo>
                  <a:pt x="144" y="1452"/>
                </a:lnTo>
                <a:lnTo>
                  <a:pt x="180" y="1680"/>
                </a:lnTo>
                <a:lnTo>
                  <a:pt x="216" y="1872"/>
                </a:lnTo>
                <a:lnTo>
                  <a:pt x="252" y="2028"/>
                </a:lnTo>
                <a:lnTo>
                  <a:pt x="288" y="2160"/>
                </a:lnTo>
                <a:lnTo>
                  <a:pt x="324" y="2268"/>
                </a:lnTo>
                <a:lnTo>
                  <a:pt x="360" y="2358"/>
                </a:lnTo>
                <a:lnTo>
                  <a:pt x="396" y="2436"/>
                </a:lnTo>
                <a:lnTo>
                  <a:pt x="432" y="2496"/>
                </a:lnTo>
                <a:lnTo>
                  <a:pt x="468" y="2550"/>
                </a:lnTo>
                <a:lnTo>
                  <a:pt x="504" y="2598"/>
                </a:lnTo>
                <a:lnTo>
                  <a:pt x="540" y="2634"/>
                </a:lnTo>
                <a:lnTo>
                  <a:pt x="576" y="2664"/>
                </a:lnTo>
                <a:lnTo>
                  <a:pt x="612" y="2688"/>
                </a:lnTo>
                <a:lnTo>
                  <a:pt x="648" y="2712"/>
                </a:lnTo>
                <a:lnTo>
                  <a:pt x="684" y="2730"/>
                </a:lnTo>
                <a:lnTo>
                  <a:pt x="720" y="2742"/>
                </a:lnTo>
                <a:lnTo>
                  <a:pt x="756" y="2754"/>
                </a:lnTo>
                <a:lnTo>
                  <a:pt x="792" y="2766"/>
                </a:lnTo>
                <a:lnTo>
                  <a:pt x="828" y="2772"/>
                </a:lnTo>
                <a:lnTo>
                  <a:pt x="864" y="2784"/>
                </a:lnTo>
                <a:lnTo>
                  <a:pt x="900" y="2790"/>
                </a:lnTo>
                <a:lnTo>
                  <a:pt x="936" y="2790"/>
                </a:lnTo>
                <a:lnTo>
                  <a:pt x="972" y="2796"/>
                </a:lnTo>
                <a:lnTo>
                  <a:pt x="1008" y="2802"/>
                </a:lnTo>
                <a:lnTo>
                  <a:pt x="1044" y="2802"/>
                </a:lnTo>
                <a:lnTo>
                  <a:pt x="1080" y="2802"/>
                </a:lnTo>
                <a:lnTo>
                  <a:pt x="1116" y="2808"/>
                </a:lnTo>
                <a:lnTo>
                  <a:pt x="1152" y="2808"/>
                </a:lnTo>
                <a:lnTo>
                  <a:pt x="1188" y="2808"/>
                </a:lnTo>
                <a:lnTo>
                  <a:pt x="1224" y="2814"/>
                </a:lnTo>
                <a:lnTo>
                  <a:pt x="1260" y="2814"/>
                </a:lnTo>
                <a:lnTo>
                  <a:pt x="1296" y="2814"/>
                </a:lnTo>
                <a:lnTo>
                  <a:pt x="1332" y="2814"/>
                </a:lnTo>
                <a:lnTo>
                  <a:pt x="1368" y="2814"/>
                </a:lnTo>
                <a:lnTo>
                  <a:pt x="1404" y="2814"/>
                </a:lnTo>
                <a:lnTo>
                  <a:pt x="1440" y="2814"/>
                </a:lnTo>
                <a:lnTo>
                  <a:pt x="1476" y="2814"/>
                </a:lnTo>
                <a:lnTo>
                  <a:pt x="1512" y="2814"/>
                </a:lnTo>
                <a:lnTo>
                  <a:pt x="1548" y="2814"/>
                </a:lnTo>
                <a:lnTo>
                  <a:pt x="1584" y="2814"/>
                </a:lnTo>
                <a:lnTo>
                  <a:pt x="1620" y="2814"/>
                </a:lnTo>
                <a:lnTo>
                  <a:pt x="1656" y="2814"/>
                </a:lnTo>
                <a:lnTo>
                  <a:pt x="1692" y="2814"/>
                </a:lnTo>
                <a:lnTo>
                  <a:pt x="1728" y="2814"/>
                </a:lnTo>
                <a:lnTo>
                  <a:pt x="1764" y="2814"/>
                </a:lnTo>
                <a:lnTo>
                  <a:pt x="1800" y="2814"/>
                </a:lnTo>
                <a:lnTo>
                  <a:pt x="1836" y="2814"/>
                </a:lnTo>
                <a:lnTo>
                  <a:pt x="1872" y="2814"/>
                </a:lnTo>
                <a:lnTo>
                  <a:pt x="1908" y="2814"/>
                </a:lnTo>
                <a:lnTo>
                  <a:pt x="1944" y="2814"/>
                </a:lnTo>
                <a:lnTo>
                  <a:pt x="1980" y="2814"/>
                </a:lnTo>
                <a:lnTo>
                  <a:pt x="2016" y="2814"/>
                </a:lnTo>
                <a:lnTo>
                  <a:pt x="2052" y="2814"/>
                </a:lnTo>
                <a:lnTo>
                  <a:pt x="2088" y="2814"/>
                </a:lnTo>
                <a:lnTo>
                  <a:pt x="2124" y="2814"/>
                </a:lnTo>
                <a:lnTo>
                  <a:pt x="2160" y="2814"/>
                </a:lnTo>
                <a:lnTo>
                  <a:pt x="2196" y="2814"/>
                </a:lnTo>
                <a:lnTo>
                  <a:pt x="2232" y="2814"/>
                </a:lnTo>
                <a:lnTo>
                  <a:pt x="2268" y="2814"/>
                </a:lnTo>
                <a:lnTo>
                  <a:pt x="2304" y="2814"/>
                </a:lnTo>
                <a:lnTo>
                  <a:pt x="2340" y="2814"/>
                </a:lnTo>
                <a:lnTo>
                  <a:pt x="2376" y="2814"/>
                </a:lnTo>
                <a:lnTo>
                  <a:pt x="2412" y="2814"/>
                </a:lnTo>
                <a:lnTo>
                  <a:pt x="2448" y="2814"/>
                </a:lnTo>
                <a:lnTo>
                  <a:pt x="2484" y="2814"/>
                </a:lnTo>
                <a:lnTo>
                  <a:pt x="2520" y="2814"/>
                </a:lnTo>
                <a:lnTo>
                  <a:pt x="2556" y="2814"/>
                </a:lnTo>
                <a:lnTo>
                  <a:pt x="2592" y="2814"/>
                </a:lnTo>
                <a:lnTo>
                  <a:pt x="2628" y="2814"/>
                </a:lnTo>
                <a:lnTo>
                  <a:pt x="2664" y="2814"/>
                </a:lnTo>
                <a:lnTo>
                  <a:pt x="2700" y="2814"/>
                </a:lnTo>
                <a:lnTo>
                  <a:pt x="2736" y="2814"/>
                </a:lnTo>
                <a:lnTo>
                  <a:pt x="2772" y="2814"/>
                </a:lnTo>
                <a:lnTo>
                  <a:pt x="2808" y="2814"/>
                </a:lnTo>
                <a:lnTo>
                  <a:pt x="2844" y="2814"/>
                </a:lnTo>
                <a:lnTo>
                  <a:pt x="2880" y="2814"/>
                </a:lnTo>
                <a:lnTo>
                  <a:pt x="2916" y="2814"/>
                </a:lnTo>
                <a:lnTo>
                  <a:pt x="2952" y="2814"/>
                </a:lnTo>
                <a:lnTo>
                  <a:pt x="2988" y="2814"/>
                </a:lnTo>
                <a:lnTo>
                  <a:pt x="3024" y="2814"/>
                </a:lnTo>
                <a:lnTo>
                  <a:pt x="3060" y="2814"/>
                </a:lnTo>
                <a:lnTo>
                  <a:pt x="3096" y="2814"/>
                </a:lnTo>
                <a:lnTo>
                  <a:pt x="3132" y="2814"/>
                </a:lnTo>
                <a:lnTo>
                  <a:pt x="3168" y="2814"/>
                </a:lnTo>
                <a:lnTo>
                  <a:pt x="3204" y="2814"/>
                </a:lnTo>
                <a:lnTo>
                  <a:pt x="3240" y="2814"/>
                </a:lnTo>
                <a:lnTo>
                  <a:pt x="3276" y="2814"/>
                </a:lnTo>
                <a:lnTo>
                  <a:pt x="3312" y="2814"/>
                </a:lnTo>
                <a:lnTo>
                  <a:pt x="3348" y="2814"/>
                </a:lnTo>
                <a:lnTo>
                  <a:pt x="3384" y="2814"/>
                </a:lnTo>
                <a:lnTo>
                  <a:pt x="3420" y="2814"/>
                </a:lnTo>
                <a:lnTo>
                  <a:pt x="3456" y="2814"/>
                </a:lnTo>
                <a:lnTo>
                  <a:pt x="3492" y="2814"/>
                </a:lnTo>
                <a:lnTo>
                  <a:pt x="3528" y="2814"/>
                </a:lnTo>
                <a:lnTo>
                  <a:pt x="3570" y="281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7" name="Text Box 35"/>
          <p:cNvSpPr txBox="1">
            <a:spLocks noChangeArrowheads="1"/>
          </p:cNvSpPr>
          <p:nvPr/>
        </p:nvSpPr>
        <p:spPr bwMode="auto">
          <a:xfrm>
            <a:off x="6548735" y="4484787"/>
            <a:ext cx="34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i="1" dirty="0">
                <a:solidFill>
                  <a:srgbClr val="000000"/>
                </a:solidFill>
              </a:rPr>
              <a:t>τ</a:t>
            </a:r>
            <a:endParaRPr lang="pl-PL" i="1" dirty="0"/>
          </a:p>
        </p:txBody>
      </p:sp>
      <p:sp>
        <p:nvSpPr>
          <p:cNvPr id="108" name="Text Box 36"/>
          <p:cNvSpPr txBox="1">
            <a:spLocks noChangeArrowheads="1"/>
          </p:cNvSpPr>
          <p:nvPr/>
        </p:nvSpPr>
        <p:spPr bwMode="auto">
          <a:xfrm>
            <a:off x="1535410" y="760512"/>
            <a:ext cx="704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i="1" dirty="0">
                <a:solidFill>
                  <a:srgbClr val="000000"/>
                </a:solidFill>
              </a:rPr>
              <a:t>f</a:t>
            </a:r>
            <a:r>
              <a:rPr lang="pl-PL" sz="2800" b="1" dirty="0" smtClean="0">
                <a:solidFill>
                  <a:srgbClr val="000000"/>
                </a:solidFill>
              </a:rPr>
              <a:t>(</a:t>
            </a:r>
            <a:r>
              <a:rPr lang="pl-PL" sz="2800" b="1" i="1" dirty="0" smtClean="0">
                <a:solidFill>
                  <a:srgbClr val="000000"/>
                </a:solidFill>
              </a:rPr>
              <a:t>τ</a:t>
            </a:r>
            <a:r>
              <a:rPr lang="pl-PL" sz="2800" b="1" dirty="0">
                <a:solidFill>
                  <a:srgbClr val="000000"/>
                </a:solidFill>
              </a:rPr>
              <a:t>)</a:t>
            </a:r>
            <a:endParaRPr lang="pl-PL" dirty="0"/>
          </a:p>
        </p:txBody>
      </p:sp>
      <p:grpSp>
        <p:nvGrpSpPr>
          <p:cNvPr id="109" name="Group 37"/>
          <p:cNvGrpSpPr>
            <a:grpSpLocks/>
          </p:cNvGrpSpPr>
          <p:nvPr/>
        </p:nvGrpSpPr>
        <p:grpSpPr bwMode="auto">
          <a:xfrm>
            <a:off x="3592810" y="2970312"/>
            <a:ext cx="1573213" cy="1524000"/>
            <a:chOff x="2544" y="2544"/>
            <a:chExt cx="991" cy="960"/>
          </a:xfrm>
        </p:grpSpPr>
        <p:sp>
          <p:nvSpPr>
            <p:cNvPr id="110" name="Line 38"/>
            <p:cNvSpPr>
              <a:spLocks noChangeShapeType="1"/>
            </p:cNvSpPr>
            <p:nvPr/>
          </p:nvSpPr>
          <p:spPr bwMode="auto">
            <a:xfrm>
              <a:off x="2544" y="268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1" name="Line 39"/>
            <p:cNvSpPr>
              <a:spLocks noChangeShapeType="1"/>
            </p:cNvSpPr>
            <p:nvPr/>
          </p:nvSpPr>
          <p:spPr bwMode="auto">
            <a:xfrm>
              <a:off x="2544" y="3056"/>
              <a:ext cx="33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2" name="Line 40"/>
            <p:cNvSpPr>
              <a:spLocks noChangeShapeType="1"/>
            </p:cNvSpPr>
            <p:nvPr/>
          </p:nvSpPr>
          <p:spPr bwMode="auto">
            <a:xfrm>
              <a:off x="2544" y="3360"/>
              <a:ext cx="33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3" name="Text Box 41"/>
            <p:cNvSpPr txBox="1">
              <a:spLocks noChangeArrowheads="1"/>
            </p:cNvSpPr>
            <p:nvPr/>
          </p:nvSpPr>
          <p:spPr bwMode="auto">
            <a:xfrm>
              <a:off x="3024" y="3216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 dirty="0">
                  <a:solidFill>
                    <a:srgbClr val="000000"/>
                  </a:solidFill>
                </a:rPr>
                <a:t>λ </a:t>
              </a:r>
              <a:r>
                <a:rPr lang="pl-PL" b="1" dirty="0">
                  <a:solidFill>
                    <a:srgbClr val="000000"/>
                  </a:solidFill>
                </a:rPr>
                <a:t>= 1</a:t>
              </a:r>
              <a:endParaRPr lang="pl-PL" dirty="0"/>
            </a:p>
          </p:txBody>
        </p:sp>
        <p:sp>
          <p:nvSpPr>
            <p:cNvPr id="114" name="Text Box 42"/>
            <p:cNvSpPr txBox="1">
              <a:spLocks noChangeArrowheads="1"/>
            </p:cNvSpPr>
            <p:nvPr/>
          </p:nvSpPr>
          <p:spPr bwMode="auto">
            <a:xfrm>
              <a:off x="3024" y="2880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 dirty="0">
                  <a:solidFill>
                    <a:srgbClr val="000000"/>
                  </a:solidFill>
                </a:rPr>
                <a:t>λ</a:t>
              </a:r>
              <a:r>
                <a:rPr lang="pl-PL" b="1" dirty="0">
                  <a:solidFill>
                    <a:srgbClr val="000000"/>
                  </a:solidFill>
                </a:rPr>
                <a:t> = 2</a:t>
              </a:r>
              <a:endParaRPr lang="pl-PL" dirty="0"/>
            </a:p>
          </p:txBody>
        </p:sp>
        <p:sp>
          <p:nvSpPr>
            <p:cNvPr id="115" name="Text Box 43"/>
            <p:cNvSpPr txBox="1">
              <a:spLocks noChangeArrowheads="1"/>
            </p:cNvSpPr>
            <p:nvPr/>
          </p:nvSpPr>
          <p:spPr bwMode="auto">
            <a:xfrm>
              <a:off x="3024" y="2544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b="1" i="1" dirty="0">
                  <a:solidFill>
                    <a:srgbClr val="000000"/>
                  </a:solidFill>
                </a:rPr>
                <a:t>λ</a:t>
              </a:r>
              <a:r>
                <a:rPr lang="pl-PL" b="1" dirty="0">
                  <a:solidFill>
                    <a:srgbClr val="000000"/>
                  </a:solidFill>
                </a:rPr>
                <a:t> = 3</a:t>
              </a:r>
              <a:endParaRPr lang="pl-PL" dirty="0"/>
            </a:p>
          </p:txBody>
        </p:sp>
      </p:grpSp>
      <p:graphicFrame>
        <p:nvGraphicFramePr>
          <p:cNvPr id="11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181997"/>
              </p:ext>
            </p:extLst>
          </p:nvPr>
        </p:nvGraphicFramePr>
        <p:xfrm>
          <a:off x="2716213" y="1519238"/>
          <a:ext cx="53530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88" name="Equation" r:id="rId6" imgW="2197080" imgH="393480" progId="Equation.3">
                  <p:embed/>
                </p:oleObj>
              </mc:Choice>
              <mc:Fallback>
                <p:oleObj name="Equation" r:id="rId6" imgW="21970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1519238"/>
                        <a:ext cx="5353050" cy="9604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024"/>
          <p:cNvGraphicFramePr>
            <a:graphicFrameLocks noChangeAspect="1"/>
          </p:cNvGraphicFramePr>
          <p:nvPr/>
        </p:nvGraphicFramePr>
        <p:xfrm>
          <a:off x="6646490" y="2855767"/>
          <a:ext cx="1333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89" name="Równanie" r:id="rId8" imgW="482400" imgH="215640" progId="Equation.3">
                  <p:embed/>
                </p:oleObj>
              </mc:Choice>
              <mc:Fallback>
                <p:oleObj name="Równanie" r:id="rId8" imgW="482400" imgH="2156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490" y="2855767"/>
                        <a:ext cx="1333500" cy="5969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Text Box 22"/>
          <p:cNvSpPr txBox="1">
            <a:spLocks noChangeArrowheads="1"/>
          </p:cNvSpPr>
          <p:nvPr/>
        </p:nvSpPr>
        <p:spPr bwMode="auto">
          <a:xfrm>
            <a:off x="881269" y="5716487"/>
            <a:ext cx="8295861" cy="83099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Zastosowanie:</a:t>
            </a:r>
            <a:r>
              <a:rPr lang="pl-PL" b="1" dirty="0" smtClean="0"/>
              <a:t> czas trwania sesji </a:t>
            </a:r>
            <a:r>
              <a:rPr lang="pl-PL" b="1" dirty="0" smtClean="0"/>
              <a:t>lub</a:t>
            </a:r>
            <a:r>
              <a:rPr lang="pl-PL" b="1" dirty="0" smtClean="0"/>
              <a:t> odstęp </a:t>
            </a:r>
            <a:r>
              <a:rPr lang="pl-PL" b="1" dirty="0" smtClean="0"/>
              <a:t>czasu</a:t>
            </a:r>
            <a:br>
              <a:rPr lang="pl-PL" b="1" dirty="0" smtClean="0"/>
            </a:br>
            <a:r>
              <a:rPr lang="pl-PL" b="1" dirty="0" smtClean="0"/>
              <a:t>pomiędzy kolejnymi </a:t>
            </a:r>
            <a:r>
              <a:rPr lang="pl-PL" b="1" dirty="0" smtClean="0"/>
              <a:t>sesjami, czas transmisji bloku informacji</a:t>
            </a:r>
            <a:endParaRPr lang="pl-PL" b="1" dirty="0"/>
          </a:p>
        </p:txBody>
      </p:sp>
      <p:graphicFrame>
        <p:nvGraphicFramePr>
          <p:cNvPr id="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87188"/>
              </p:ext>
            </p:extLst>
          </p:nvPr>
        </p:nvGraphicFramePr>
        <p:xfrm>
          <a:off x="6893223" y="3706119"/>
          <a:ext cx="97948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90" name="Równanie" r:id="rId10" imgW="368280" imgH="228600" progId="Equation.3">
                  <p:embed/>
                </p:oleObj>
              </mc:Choice>
              <mc:Fallback>
                <p:oleObj name="Równanie" r:id="rId10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3223" y="3706119"/>
                        <a:ext cx="979487" cy="604837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5616" y="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pl-PL" sz="3200" b="1" dirty="0" smtClean="0">
                <a:solidFill>
                  <a:srgbClr val="008000"/>
                </a:solidFill>
                <a:latin typeface="Verdana" pitchFamily="34" charset="0"/>
              </a:rPr>
              <a:t>Rozkład </a:t>
            </a:r>
            <a:r>
              <a:rPr kumimoji="1" lang="pl-PL" sz="3200" b="1" dirty="0" err="1" smtClean="0">
                <a:solidFill>
                  <a:srgbClr val="008000"/>
                </a:solidFill>
                <a:latin typeface="Verdana" pitchFamily="34" charset="0"/>
              </a:rPr>
              <a:t>Erlanga</a:t>
            </a:r>
            <a:endParaRPr kumimoji="1" lang="pl-PL" sz="3200" b="1" dirty="0" smtClean="0">
              <a:solidFill>
                <a:srgbClr val="008000"/>
              </a:solidFill>
              <a:latin typeface="Verdana" pitchFamily="34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043608" y="1052736"/>
            <a:ext cx="7808913" cy="828675"/>
            <a:chOff x="816" y="1225"/>
            <a:chExt cx="4919" cy="52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V="1">
              <a:off x="816" y="1487"/>
              <a:ext cx="41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674" y="1225"/>
              <a:ext cx="663" cy="51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4522" y="1225"/>
              <a:ext cx="663" cy="51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213" y="1235"/>
              <a:ext cx="663" cy="512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876" y="1495"/>
              <a:ext cx="80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334" y="1492"/>
              <a:ext cx="34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3702" y="1492"/>
              <a:ext cx="36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094" y="1495"/>
              <a:ext cx="42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5188" y="1489"/>
              <a:ext cx="54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1445" y="1317"/>
              <a:ext cx="233" cy="374"/>
              <a:chOff x="1445" y="1317"/>
              <a:chExt cx="233" cy="374"/>
            </a:xfrm>
          </p:grpSpPr>
          <p:sp>
            <p:nvSpPr>
              <p:cNvPr id="14" name="Rectangle 17"/>
              <p:cNvSpPr>
                <a:spLocks noChangeArrowheads="1"/>
              </p:cNvSpPr>
              <p:nvPr/>
            </p:nvSpPr>
            <p:spPr bwMode="auto">
              <a:xfrm>
                <a:off x="1445" y="1317"/>
                <a:ext cx="233" cy="29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l-PL" sz="3100" i="1">
                    <a:solidFill>
                      <a:srgbClr val="000000"/>
                    </a:solidFill>
                  </a:rPr>
                  <a:t>r</a:t>
                </a:r>
                <a:r>
                  <a:rPr lang="pl-PL" sz="3100">
                    <a:solidFill>
                      <a:srgbClr val="000000"/>
                    </a:solidFill>
                    <a:latin typeface="Symbol" pitchFamily="18" charset="2"/>
                  </a:rPr>
                  <a:t>l</a:t>
                </a:r>
                <a:endParaRPr lang="pl-PL"/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auto">
              <a:xfrm>
                <a:off x="1593" y="1461"/>
                <a:ext cx="0" cy="23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pl-PL"/>
              </a:p>
            </p:txBody>
          </p:sp>
        </p:grpSp>
      </p:grp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7292008" y="1241648"/>
            <a:ext cx="369888" cy="593725"/>
            <a:chOff x="1445" y="1317"/>
            <a:chExt cx="233" cy="374"/>
          </a:xfrm>
        </p:grpSpPr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1445" y="1317"/>
              <a:ext cx="233" cy="29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3100" i="1">
                  <a:solidFill>
                    <a:srgbClr val="000000"/>
                  </a:solidFill>
                </a:rPr>
                <a:t>r</a:t>
              </a:r>
              <a:r>
                <a:rPr lang="pl-PL" sz="3100">
                  <a:solidFill>
                    <a:srgbClr val="000000"/>
                  </a:solidFill>
                  <a:latin typeface="Symbol" pitchFamily="18" charset="2"/>
                </a:rPr>
                <a:t>l</a:t>
              </a:r>
              <a:endParaRPr lang="pl-PL"/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1593" y="1461"/>
              <a:ext cx="0" cy="23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pl-PL"/>
            </a:p>
          </p:txBody>
        </p:sp>
      </p:grpSp>
      <p:grpSp>
        <p:nvGrpSpPr>
          <p:cNvPr id="19" name="Group 26"/>
          <p:cNvGrpSpPr>
            <a:grpSpLocks/>
          </p:cNvGrpSpPr>
          <p:nvPr/>
        </p:nvGrpSpPr>
        <p:grpSpPr bwMode="auto">
          <a:xfrm>
            <a:off x="4320208" y="1241648"/>
            <a:ext cx="369888" cy="593725"/>
            <a:chOff x="1445" y="1317"/>
            <a:chExt cx="233" cy="374"/>
          </a:xfrm>
        </p:grpSpPr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1445" y="1317"/>
              <a:ext cx="233" cy="29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l-PL" sz="3100" i="1">
                  <a:solidFill>
                    <a:srgbClr val="000000"/>
                  </a:solidFill>
                </a:rPr>
                <a:t>r</a:t>
              </a:r>
              <a:r>
                <a:rPr lang="pl-PL" sz="3100">
                  <a:solidFill>
                    <a:srgbClr val="000000"/>
                  </a:solidFill>
                  <a:latin typeface="Symbol" pitchFamily="18" charset="2"/>
                </a:rPr>
                <a:t>l</a:t>
              </a:r>
              <a:endParaRPr lang="pl-PL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1593" y="1461"/>
              <a:ext cx="0" cy="23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pl-PL"/>
            </a:p>
          </p:txBody>
        </p:sp>
      </p:grpSp>
      <p:graphicFrame>
        <p:nvGraphicFramePr>
          <p:cNvPr id="2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073392"/>
              </p:ext>
            </p:extLst>
          </p:nvPr>
        </p:nvGraphicFramePr>
        <p:xfrm>
          <a:off x="6660232" y="4221088"/>
          <a:ext cx="19589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40" name="Equation" r:id="rId3" imgW="736560" imgH="406080" progId="Equation.3">
                  <p:embed/>
                </p:oleObj>
              </mc:Choice>
              <mc:Fallback>
                <p:oleObj name="Equation" r:id="rId3" imgW="73656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221088"/>
                        <a:ext cx="1958975" cy="1076325"/>
                      </a:xfrm>
                      <a:prstGeom prst="rect">
                        <a:avLst/>
                      </a:prstGeom>
                      <a:solidFill>
                        <a:srgbClr val="FFCC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utoShape 32"/>
          <p:cNvSpPr>
            <a:spLocks/>
          </p:cNvSpPr>
          <p:nvPr/>
        </p:nvSpPr>
        <p:spPr bwMode="auto">
          <a:xfrm rot="16200000">
            <a:off x="4434508" y="-930052"/>
            <a:ext cx="685800" cy="6553200"/>
          </a:xfrm>
          <a:prstGeom prst="leftBrace">
            <a:avLst>
              <a:gd name="adj1" fmla="val 7963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3253408" y="2841848"/>
            <a:ext cx="4409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3333CC"/>
                </a:solidFill>
              </a:rPr>
              <a:t>Wykładnicze zmienne losowe (#</a:t>
            </a:r>
            <a:r>
              <a:rPr lang="pl-PL" i="1" dirty="0" smtClean="0">
                <a:solidFill>
                  <a:srgbClr val="3333CC"/>
                </a:solidFill>
              </a:rPr>
              <a:t>r</a:t>
            </a:r>
            <a:r>
              <a:rPr lang="pl-PL" dirty="0" smtClean="0">
                <a:solidFill>
                  <a:srgbClr val="3333CC"/>
                </a:solidFill>
              </a:rPr>
              <a:t>)</a:t>
            </a:r>
            <a:endParaRPr lang="pl-PL" dirty="0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b="1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2780334" y="949260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latin typeface="Arial Black" panose="020B0A04020102020204" pitchFamily="34" charset="0"/>
              </a:rPr>
              <a:t>+</a:t>
            </a:r>
            <a:endParaRPr lang="pl-PL" b="1" dirty="0">
              <a:latin typeface="Arial Black" panose="020B0A04020102020204" pitchFamily="34" charset="0"/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5092714" y="949260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latin typeface="Arial Black" panose="020B0A04020102020204" pitchFamily="34" charset="0"/>
              </a:rPr>
              <a:t>+</a:t>
            </a:r>
            <a:endParaRPr lang="pl-PL" b="1" dirty="0">
              <a:latin typeface="Arial Black" panose="020B0A04020102020204" pitchFamily="34" charset="0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8034184" y="949260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latin typeface="Arial Black" panose="020B0A04020102020204" pitchFamily="34" charset="0"/>
              </a:rPr>
              <a:t>+</a:t>
            </a:r>
            <a:endParaRPr lang="pl-PL" b="1" dirty="0">
              <a:latin typeface="Arial Black" panose="020B0A04020102020204" pitchFamily="34" charset="0"/>
            </a:endParaRPr>
          </a:p>
        </p:txBody>
      </p:sp>
      <p:sp>
        <p:nvSpPr>
          <p:cNvPr id="30" name="Symbol zastępczy numeru slajdu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3A70-C2B1-485C-80A7-0A16371CA3D1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  <p:graphicFrame>
        <p:nvGraphicFramePr>
          <p:cNvPr id="31" name="Obi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606941"/>
              </p:ext>
            </p:extLst>
          </p:nvPr>
        </p:nvGraphicFramePr>
        <p:xfrm>
          <a:off x="1734006" y="4128256"/>
          <a:ext cx="3891127" cy="12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41" name="Equation" r:id="rId5" imgW="1409400" imgH="457200" progId="Equation.3">
                  <p:embed/>
                </p:oleObj>
              </mc:Choice>
              <mc:Fallback>
                <p:oleObj name="Equation" r:id="rId5" imgW="1409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4006" y="4128256"/>
                        <a:ext cx="3891127" cy="1261987"/>
                      </a:xfrm>
                      <a:prstGeom prst="rect">
                        <a:avLst/>
                      </a:prstGeom>
                      <a:solidFill>
                        <a:srgbClr val="FFCC00">
                          <a:alpha val="5000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oria sygnałów">
  <a:themeElements>
    <a:clrScheme name="Teoria sygnałów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Teoria sygnałó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sygnałów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sygnałów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Office\Szablony\Teoria sygnałów.pot</Template>
  <TotalTime>9256</TotalTime>
  <Words>1362</Words>
  <Application>Microsoft Office PowerPoint</Application>
  <PresentationFormat>Pokaz na ekranie (4:3)</PresentationFormat>
  <Paragraphs>422</Paragraphs>
  <Slides>32</Slides>
  <Notes>28</Notes>
  <HiddenSlides>0</HiddenSlides>
  <MMClips>0</MMClips>
  <ScaleCrop>false</ScaleCrop>
  <HeadingPairs>
    <vt:vector size="8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45" baseType="lpstr">
      <vt:lpstr>Arial</vt:lpstr>
      <vt:lpstr>Arial Black</vt:lpstr>
      <vt:lpstr>Cambria Math</vt:lpstr>
      <vt:lpstr>Comic Sans MS</vt:lpstr>
      <vt:lpstr>Helvetica</vt:lpstr>
      <vt:lpstr>Monotype Sorts</vt:lpstr>
      <vt:lpstr>Symbol</vt:lpstr>
      <vt:lpstr>Times New Roman</vt:lpstr>
      <vt:lpstr>Verdana</vt:lpstr>
      <vt:lpstr>Wingdings</vt:lpstr>
      <vt:lpstr>Teoria sygnałów</vt:lpstr>
      <vt:lpstr>Equation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Podsumowanie</vt:lpstr>
      <vt:lpstr>Przykład – modulacja amplitudy</vt:lpstr>
      <vt:lpstr>Przykład – bipolarny kod transmisyjny NRZ</vt:lpstr>
      <vt:lpstr>Bipolarny kod transmisyjny NRZ funkcja autokorelacji</vt:lpstr>
      <vt:lpstr>Bipolarny kod transmisyjny NRZ funkcja autokorelacji</vt:lpstr>
      <vt:lpstr>Bipolarny kod transmisyjny NRZ funkcja autokorelacji</vt:lpstr>
      <vt:lpstr>Bipolarny kod transmisyjny NRZ funkcja autokorelacji</vt:lpstr>
      <vt:lpstr>Bipolarny kod transmisyjny NRZ –widmo gęstości mocy</vt:lpstr>
      <vt:lpstr>Kod transmisyjny Millera</vt:lpstr>
      <vt:lpstr>Kod transmisyjny Millera</vt:lpstr>
      <vt:lpstr>Kod transmisyjny Millera</vt:lpstr>
    </vt:vector>
  </TitlesOfParts>
  <Company>Katedra Telekomunikacji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Przekształcenie Fouriera</dc:title>
  <dc:creator>Zdzislaw Papir</dc:creator>
  <cp:lastModifiedBy>Zdzisław</cp:lastModifiedBy>
  <cp:revision>1469</cp:revision>
  <cp:lastPrinted>2019-09-18T05:50:04Z</cp:lastPrinted>
  <dcterms:created xsi:type="dcterms:W3CDTF">2001-11-16T13:59:19Z</dcterms:created>
  <dcterms:modified xsi:type="dcterms:W3CDTF">2023-06-21T10:02:13Z</dcterms:modified>
</cp:coreProperties>
</file>